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handoutMasterIdLst>
    <p:handoutMasterId r:id="rId26"/>
  </p:handoutMasterIdLst>
  <p:sldIdLst>
    <p:sldId id="270" r:id="rId2"/>
    <p:sldId id="283" r:id="rId3"/>
    <p:sldId id="293" r:id="rId4"/>
    <p:sldId id="271" r:id="rId5"/>
    <p:sldId id="272" r:id="rId6"/>
    <p:sldId id="295" r:id="rId7"/>
    <p:sldId id="278" r:id="rId8"/>
    <p:sldId id="273" r:id="rId9"/>
    <p:sldId id="284" r:id="rId10"/>
    <p:sldId id="285" r:id="rId11"/>
    <p:sldId id="286" r:id="rId12"/>
    <p:sldId id="287" r:id="rId13"/>
    <p:sldId id="288" r:id="rId14"/>
    <p:sldId id="291" r:id="rId15"/>
    <p:sldId id="289" r:id="rId16"/>
    <p:sldId id="301" r:id="rId17"/>
    <p:sldId id="300" r:id="rId18"/>
    <p:sldId id="294" r:id="rId19"/>
    <p:sldId id="296" r:id="rId20"/>
    <p:sldId id="299" r:id="rId21"/>
    <p:sldId id="292" r:id="rId22"/>
    <p:sldId id="297" r:id="rId23"/>
    <p:sldId id="298"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54" d="100"/>
          <a:sy n="54" d="100"/>
        </p:scale>
        <p:origin x="75" y="929"/>
      </p:cViewPr>
      <p:guideLst/>
    </p:cSldViewPr>
  </p:slideViewPr>
  <p:notesTextViewPr>
    <p:cViewPr>
      <p:scale>
        <a:sx n="3" d="2"/>
        <a:sy n="3" d="2"/>
      </p:scale>
      <p:origin x="0" y="0"/>
    </p:cViewPr>
  </p:notesTextViewPr>
  <p:notesViewPr>
    <p:cSldViewPr snapToGrid="0">
      <p:cViewPr varScale="1">
        <p:scale>
          <a:sx n="88" d="100"/>
          <a:sy n="88" d="100"/>
        </p:scale>
        <p:origin x="304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latin typeface="Palatino Linotype" panose="02040502050505030304" pitchFamily="18" charset="0"/>
            </a:endParaRP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D85B8F-2104-457A-9376-D9F826DE8615}" type="datetime1">
              <a:rPr lang="fr-FR" smtClean="0">
                <a:latin typeface="Palatino Linotype" panose="02040502050505030304" pitchFamily="18" charset="0"/>
              </a:rPr>
              <a:t>28/06/2023</a:t>
            </a:fld>
            <a:endParaRPr lang="fr-FR">
              <a:latin typeface="Palatino Linotype" panose="02040502050505030304" pitchFamily="18" charset="0"/>
            </a:endParaRP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latin typeface="Palatino Linotype" panose="02040502050505030304" pitchFamily="18" charset="0"/>
            </a:endParaRP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48944F-81ED-4843-A3E6-D41A6908762D}" type="slidenum">
              <a:rPr lang="fr-FR" smtClean="0">
                <a:latin typeface="Palatino Linotype" panose="02040502050505030304" pitchFamily="18" charset="0"/>
              </a:rPr>
              <a:t>‹N°›</a:t>
            </a:fld>
            <a:endParaRPr lang="fr-FR">
              <a:latin typeface="Palatino Linotype" panose="02040502050505030304" pitchFamily="18" charset="0"/>
            </a:endParaRPr>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alatino Linotype" panose="02040502050505030304" pitchFamily="18" charset="0"/>
              </a:defRPr>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alatino Linotype" panose="02040502050505030304" pitchFamily="18" charset="0"/>
              </a:defRPr>
            </a:lvl1pPr>
          </a:lstStyle>
          <a:p>
            <a:fld id="{80D23689-AEDF-43BC-A3D3-503AD1479E5A}" type="datetime1">
              <a:rPr lang="fr-FR" noProof="0" smtClean="0"/>
              <a:t>28/06/2023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alatino Linotype" panose="02040502050505030304" pitchFamily="18" charset="0"/>
              </a:defRPr>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alatino Linotype" panose="02040502050505030304" pitchFamily="18" charset="0"/>
              </a:defRPr>
            </a:lvl1pPr>
          </a:lstStyle>
          <a:p>
            <a:fld id="{3DF1C5CE-222C-4659-9A99-B99FC42AF6EC}" type="slidenum">
              <a:rPr lang="fr-FR" noProof="0" smtClean="0"/>
              <a:pPr/>
              <a:t>‹N°›</a:t>
            </a:fld>
            <a:endParaRPr lang="fr-FR" noProof="0"/>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Palatino Linotype" panose="02040502050505030304" pitchFamily="18" charset="0"/>
        <a:ea typeface="+mn-ea"/>
        <a:cs typeface="+mn-cs"/>
      </a:defRPr>
    </a:lvl1pPr>
    <a:lvl2pPr marL="457200" algn="l" defTabSz="914400" rtl="0" eaLnBrk="1" latinLnBrk="0" hangingPunct="1">
      <a:defRPr sz="1200" kern="1200">
        <a:solidFill>
          <a:schemeClr val="tx1"/>
        </a:solidFill>
        <a:latin typeface="Palatino Linotype" panose="02040502050505030304" pitchFamily="18" charset="0"/>
        <a:ea typeface="+mn-ea"/>
        <a:cs typeface="+mn-cs"/>
      </a:defRPr>
    </a:lvl2pPr>
    <a:lvl3pPr marL="914400" algn="l" defTabSz="914400" rtl="0" eaLnBrk="1" latinLnBrk="0" hangingPunct="1">
      <a:defRPr sz="1200" kern="1200">
        <a:solidFill>
          <a:schemeClr val="tx1"/>
        </a:solidFill>
        <a:latin typeface="Palatino Linotype" panose="02040502050505030304" pitchFamily="18" charset="0"/>
        <a:ea typeface="+mn-ea"/>
        <a:cs typeface="+mn-cs"/>
      </a:defRPr>
    </a:lvl3pPr>
    <a:lvl4pPr marL="1371600" algn="l" defTabSz="914400" rtl="0" eaLnBrk="1" latinLnBrk="0" hangingPunct="1">
      <a:defRPr sz="1200" kern="1200">
        <a:solidFill>
          <a:schemeClr val="tx1"/>
        </a:solidFill>
        <a:latin typeface="Palatino Linotype" panose="02040502050505030304" pitchFamily="18" charset="0"/>
        <a:ea typeface="+mn-ea"/>
        <a:cs typeface="+mn-cs"/>
      </a:defRPr>
    </a:lvl4pPr>
    <a:lvl5pPr marL="1828800" algn="l" defTabSz="914400" rtl="0" eaLnBrk="1" latinLnBrk="0" hangingPunct="1">
      <a:defRPr sz="1200" kern="1200">
        <a:solidFill>
          <a:schemeClr val="tx1"/>
        </a:solidFill>
        <a:latin typeface="Palatino Linotype" panose="0204050205050503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1</a:t>
            </a:fld>
            <a:endParaRPr lang="fr-FR" noProof="0"/>
          </a:p>
        </p:txBody>
      </p:sp>
    </p:spTree>
    <p:extLst>
      <p:ext uri="{BB962C8B-B14F-4D97-AF65-F5344CB8AC3E}">
        <p14:creationId xmlns:p14="http://schemas.microsoft.com/office/powerpoint/2010/main" val="268939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2</a:t>
            </a:fld>
            <a:endParaRPr lang="fr-FR" noProof="0"/>
          </a:p>
        </p:txBody>
      </p:sp>
    </p:spTree>
    <p:extLst>
      <p:ext uri="{BB962C8B-B14F-4D97-AF65-F5344CB8AC3E}">
        <p14:creationId xmlns:p14="http://schemas.microsoft.com/office/powerpoint/2010/main" val="184556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4</a:t>
            </a:fld>
            <a:endParaRPr lang="fr-FR" noProof="0"/>
          </a:p>
        </p:txBody>
      </p:sp>
    </p:spTree>
    <p:extLst>
      <p:ext uri="{BB962C8B-B14F-4D97-AF65-F5344CB8AC3E}">
        <p14:creationId xmlns:p14="http://schemas.microsoft.com/office/powerpoint/2010/main" val="184556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5</a:t>
            </a:fld>
            <a:endParaRPr lang="fr-FR" noProof="0"/>
          </a:p>
        </p:txBody>
      </p:sp>
    </p:spTree>
    <p:extLst>
      <p:ext uri="{BB962C8B-B14F-4D97-AF65-F5344CB8AC3E}">
        <p14:creationId xmlns:p14="http://schemas.microsoft.com/office/powerpoint/2010/main" val="10660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8</a:t>
            </a:fld>
            <a:endParaRPr lang="fr-FR" noProof="0"/>
          </a:p>
        </p:txBody>
      </p:sp>
    </p:spTree>
    <p:extLst>
      <p:ext uri="{BB962C8B-B14F-4D97-AF65-F5344CB8AC3E}">
        <p14:creationId xmlns:p14="http://schemas.microsoft.com/office/powerpoint/2010/main" val="75135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914400" y="609601"/>
            <a:ext cx="10363200" cy="4267200"/>
          </a:xfrm>
        </p:spPr>
        <p:txBody>
          <a:bodyPr rtlCol="0" anchor="b">
            <a:noAutofit/>
          </a:bodyPr>
          <a:lstStyle>
            <a:lvl1pPr>
              <a:lnSpc>
                <a:spcPct val="100000"/>
              </a:lnSpc>
              <a:defRPr sz="6600">
                <a:latin typeface="Century Gothic" panose="020B0502020202020204" pitchFamily="34" charset="0"/>
              </a:defRPr>
            </a:lvl1pPr>
          </a:lstStyle>
          <a:p>
            <a:pPr rtl="0"/>
            <a:r>
              <a:rPr lang="fr-FR"/>
              <a:t>Modifiez le style du titre</a:t>
            </a:r>
            <a:endParaRPr lang="fr-FR" dirty="0"/>
          </a:p>
        </p:txBody>
      </p:sp>
      <p:sp>
        <p:nvSpPr>
          <p:cNvPr id="3" name="Sous-titre 2"/>
          <p:cNvSpPr>
            <a:spLocks noGrp="1"/>
          </p:cNvSpPr>
          <p:nvPr>
            <p:ph type="subTitle" idx="1" hasCustomPrompt="1"/>
          </p:nvPr>
        </p:nvSpPr>
        <p:spPr>
          <a:xfrm>
            <a:off x="1828800" y="4953000"/>
            <a:ext cx="8534400" cy="1219200"/>
          </a:xfrm>
        </p:spPr>
        <p:txBody>
          <a:bodyPr rtlCol="0">
            <a:normAutofit/>
          </a:bodyPr>
          <a:lstStyle>
            <a:lvl1pPr marL="0" indent="0" algn="ctr">
              <a:buNone/>
              <a:defRPr sz="2400">
                <a:solidFill>
                  <a:schemeClr val="tx1"/>
                </a:solidFill>
                <a:latin typeface="Palatino Linotype" panose="0204050205050503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fr-FR" dirty="0"/>
          </a:p>
        </p:txBody>
      </p:sp>
      <p:sp>
        <p:nvSpPr>
          <p:cNvPr id="9" name="Espace réservé du pied de page 8"/>
          <p:cNvSpPr>
            <a:spLocks noGrp="1"/>
          </p:cNvSpPr>
          <p:nvPr>
            <p:ph type="ftr" sz="quarter" idx="12"/>
          </p:nvPr>
        </p:nvSpPr>
        <p:spPr/>
        <p:txBody>
          <a:bodyPr rtlCol="0"/>
          <a:lstStyle>
            <a:lvl1pPr>
              <a:defRPr>
                <a:solidFill>
                  <a:schemeClr val="tx1"/>
                </a:solidFill>
                <a:latin typeface="Century Gothic" panose="020B0502020202020204" pitchFamily="34" charset="0"/>
              </a:defRPr>
            </a:lvl1pPr>
          </a:lstStyle>
          <a:p>
            <a:r>
              <a:rPr lang="fr-FR"/>
              <a:t>Ajouter un pied de page</a:t>
            </a:r>
            <a:endParaRPr lang="fr-FR" dirty="0"/>
          </a:p>
        </p:txBody>
      </p:sp>
      <p:sp>
        <p:nvSpPr>
          <p:cNvPr id="7" name="Espace réservé de la date 6"/>
          <p:cNvSpPr>
            <a:spLocks noGrp="1"/>
          </p:cNvSpPr>
          <p:nvPr>
            <p:ph type="dt" sz="half" idx="10"/>
          </p:nvPr>
        </p:nvSpPr>
        <p:spPr/>
        <p:txBody>
          <a:bodyPr rtlCol="0"/>
          <a:lstStyle>
            <a:lvl1pPr>
              <a:defRPr>
                <a:solidFill>
                  <a:schemeClr val="tx1"/>
                </a:solidFill>
                <a:latin typeface="Century Gothic" panose="020B0502020202020204" pitchFamily="34" charset="0"/>
              </a:defRPr>
            </a:lvl1pPr>
          </a:lstStyle>
          <a:p>
            <a:fld id="{3E6B7ABB-2318-4C13-9D23-0DF3DCFDB8A0}" type="datetime1">
              <a:rPr lang="fr-FR" smtClean="0"/>
              <a:t>28/06/2023</a:t>
            </a:fld>
            <a:endParaRPr lang="fr-FR" dirty="0"/>
          </a:p>
        </p:txBody>
      </p:sp>
      <p:sp>
        <p:nvSpPr>
          <p:cNvPr id="8" name="Espace réservé du numéro de diapositive 7"/>
          <p:cNvSpPr>
            <a:spLocks noGrp="1"/>
          </p:cNvSpPr>
          <p:nvPr>
            <p:ph type="sldNum" sz="quarter" idx="11"/>
          </p:nvPr>
        </p:nvSpPr>
        <p:spPr/>
        <p:txBody>
          <a:bodyPr rtlCol="0"/>
          <a:lstStyle>
            <a:lvl1pPr>
              <a:defRPr>
                <a:solidFill>
                  <a:schemeClr val="tx1"/>
                </a:solidFill>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3" name="Espace réservé du texte vertical 2"/>
          <p:cNvSpPr>
            <a:spLocks noGrp="1"/>
          </p:cNvSpPr>
          <p:nvPr>
            <p:ph type="body" orient="vert" idx="1" hasCustomPrompt="1"/>
          </p:nvPr>
        </p:nvSpPr>
        <p:spPr/>
        <p:txBody>
          <a:bodyPr vert="eaVert"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entury Gothic" panose="020B0502020202020204" pitchFamily="34" charset="0"/>
              </a:defRPr>
            </a:lvl1pPr>
          </a:lstStyle>
          <a:p>
            <a:fld id="{A424634D-E690-41DA-ADC3-4E102CBCB2BE}" type="datetime1">
              <a:rPr lang="fr-FR" smtClean="0"/>
              <a:t>28/06/2023</a:t>
            </a:fld>
            <a:endParaRPr lang="fr-FR" dirty="0"/>
          </a:p>
        </p:txBody>
      </p:sp>
      <p:sp>
        <p:nvSpPr>
          <p:cNvPr id="6" name="Espace réservé du numéro de diapositive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839200" y="274639"/>
            <a:ext cx="2743200" cy="5851525"/>
          </a:xfrm>
        </p:spPr>
        <p:txBody>
          <a:bodyPr vert="eaVert"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3" name="Espace réservé du texte vertical 2"/>
          <p:cNvSpPr>
            <a:spLocks noGrp="1"/>
          </p:cNvSpPr>
          <p:nvPr>
            <p:ph type="body" orient="vert" idx="1" hasCustomPrompt="1"/>
          </p:nvPr>
        </p:nvSpPr>
        <p:spPr>
          <a:xfrm>
            <a:off x="609600" y="274639"/>
            <a:ext cx="8026400" cy="5851525"/>
          </a:xfrm>
        </p:spPr>
        <p:txBody>
          <a:bodyPr vert="eaVert"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entury Gothic" panose="020B0502020202020204" pitchFamily="34" charset="0"/>
              </a:defRPr>
            </a:lvl1pPr>
          </a:lstStyle>
          <a:p>
            <a:fld id="{B6F4F851-23A6-4644-B10D-27281F6CF2A1}" type="datetime1">
              <a:rPr lang="fr-FR" smtClean="0"/>
              <a:t>28/06/2023</a:t>
            </a:fld>
            <a:endParaRPr lang="fr-FR" dirty="0"/>
          </a:p>
        </p:txBody>
      </p:sp>
      <p:sp>
        <p:nvSpPr>
          <p:cNvPr id="6" name="Espace réservé du numéro de diapositive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atin typeface="Century Gothic" panose="020B0502020202020204" pitchFamily="34" charset="0"/>
              </a:defRPr>
            </a:lvl1pPr>
          </a:lstStyle>
          <a:p>
            <a:pPr rtl="0"/>
            <a:r>
              <a:rPr lang="fr-FR"/>
              <a:t>Modifiez le style du titre</a:t>
            </a:r>
            <a:endParaRPr lang="fr-FR" dirty="0"/>
          </a:p>
        </p:txBody>
      </p:sp>
      <p:sp>
        <p:nvSpPr>
          <p:cNvPr id="3" name="Espace réservé du contenu 2"/>
          <p:cNvSpPr>
            <a:spLocks noGrp="1"/>
          </p:cNvSpPr>
          <p:nvPr>
            <p:ph idx="1" hasCustomPrompt="1"/>
          </p:nvPr>
        </p:nvSpPr>
        <p:spPr/>
        <p:txBody>
          <a:bodyPr rtlCol="0"/>
          <a:lstStyle>
            <a:lvl1pPr>
              <a:defRPr>
                <a:solidFill>
                  <a:schemeClr val="tx1"/>
                </a:solidFill>
                <a:latin typeface="Palatino Linotype" panose="02040502050505030304" pitchFamily="18" charset="0"/>
              </a:defRPr>
            </a:lvl1pPr>
            <a:lvl2pPr>
              <a:defRPr>
                <a:solidFill>
                  <a:schemeClr val="tx1"/>
                </a:solidFill>
                <a:latin typeface="Palatino Linotype" panose="02040502050505030304" pitchFamily="18" charset="0"/>
              </a:defRPr>
            </a:lvl2pPr>
            <a:lvl3pPr>
              <a:defRPr>
                <a:solidFill>
                  <a:schemeClr val="tx1"/>
                </a:solidFill>
                <a:latin typeface="Palatino Linotype" panose="02040502050505030304" pitchFamily="18" charset="0"/>
              </a:defRPr>
            </a:lvl3pPr>
            <a:lvl4pPr>
              <a:defRPr>
                <a:solidFill>
                  <a:schemeClr val="tx1"/>
                </a:solidFill>
                <a:latin typeface="Palatino Linotype" panose="02040502050505030304" pitchFamily="18" charset="0"/>
              </a:defRPr>
            </a:lvl4pPr>
            <a:lvl5pPr>
              <a:defRPr>
                <a:solidFill>
                  <a:schemeClr val="tx1"/>
                </a:solidFill>
                <a:latin typeface="Palatino Linotype" panose="02040502050505030304" pitchFamily="18" charset="0"/>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entury Gothic" panose="020B0502020202020204" pitchFamily="34" charset="0"/>
              </a:defRPr>
            </a:lvl1pPr>
          </a:lstStyle>
          <a:p>
            <a:fld id="{8D83136D-42F4-4D20-AF4C-4CC57C817F9C}" type="datetime1">
              <a:rPr lang="fr-FR" smtClean="0"/>
              <a:t>28/06/2023</a:t>
            </a:fld>
            <a:endParaRPr lang="fr-FR" dirty="0"/>
          </a:p>
        </p:txBody>
      </p:sp>
      <p:sp>
        <p:nvSpPr>
          <p:cNvPr id="6" name="Espace réservé du numéro de diapositive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Ovale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latin typeface="Palatino Linotype" panose="02040502050505030304" pitchFamily="18" charset="0"/>
            </a:endParaRPr>
          </a:p>
        </p:txBody>
      </p:sp>
      <p:sp>
        <p:nvSpPr>
          <p:cNvPr id="8" name="Ovale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latin typeface="Palatino Linotype" panose="02040502050505030304" pitchFamily="18" charset="0"/>
            </a:endParaRPr>
          </a:p>
        </p:txBody>
      </p:sp>
      <p:sp>
        <p:nvSpPr>
          <p:cNvPr id="9" name="Ovale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latin typeface="Palatino Linotype" panose="02040502050505030304" pitchFamily="18" charset="0"/>
            </a:endParaRPr>
          </a:p>
        </p:txBody>
      </p:sp>
      <p:sp>
        <p:nvSpPr>
          <p:cNvPr id="2" name="Titre 1"/>
          <p:cNvSpPr>
            <a:spLocks noGrp="1"/>
          </p:cNvSpPr>
          <p:nvPr>
            <p:ph type="title"/>
          </p:nvPr>
        </p:nvSpPr>
        <p:spPr>
          <a:xfrm>
            <a:off x="963084" y="1371601"/>
            <a:ext cx="10363200" cy="2505075"/>
          </a:xfrm>
        </p:spPr>
        <p:txBody>
          <a:bodyPr rtlCol="0" anchor="b"/>
          <a:lstStyle>
            <a:lvl1pPr algn="ctr" defTabSz="914400" rtl="0" eaLnBrk="1" latinLnBrk="0" hangingPunct="1">
              <a:lnSpc>
                <a:spcPct val="100000"/>
              </a:lnSpc>
              <a:spcBef>
                <a:spcPct val="0"/>
              </a:spcBef>
              <a:buNone/>
              <a:defRPr lang="en-US" sz="4800" kern="1200" dirty="0" smtClean="0">
                <a:solidFill>
                  <a:schemeClr val="tx2"/>
                </a:solidFill>
                <a:effectLst/>
                <a:latin typeface="Century Gothic" panose="020B0502020202020204" pitchFamily="34" charset="0"/>
                <a:ea typeface="+mj-ea"/>
                <a:cs typeface="+mj-cs"/>
              </a:defRPr>
            </a:lvl1pPr>
          </a:lstStyle>
          <a:p>
            <a:pPr rtl="0"/>
            <a:r>
              <a:rPr lang="fr-FR" noProof="0"/>
              <a:t>Modifiez le style du titre</a:t>
            </a:r>
          </a:p>
        </p:txBody>
      </p:sp>
      <p:sp>
        <p:nvSpPr>
          <p:cNvPr id="3" name="Espace réservé du texte 2"/>
          <p:cNvSpPr>
            <a:spLocks noGrp="1"/>
          </p:cNvSpPr>
          <p:nvPr>
            <p:ph type="body" idx="1" hasCustomPrompt="1"/>
          </p:nvPr>
        </p:nvSpPr>
        <p:spPr>
          <a:xfrm>
            <a:off x="963084" y="4068764"/>
            <a:ext cx="10363200" cy="1131887"/>
          </a:xfrm>
        </p:spPr>
        <p:txBody>
          <a:bodyPr rtlCol="0" anchor="t"/>
          <a:lstStyle>
            <a:lvl1pPr marL="0" indent="0" algn="ctr">
              <a:buNone/>
              <a:defRPr sz="2000">
                <a:solidFill>
                  <a:schemeClr val="tx1"/>
                </a:solidFill>
                <a:latin typeface="Palatino Linotype" panose="0204050205050503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5" name="Espace réservé du pied de page 4"/>
          <p:cNvSpPr>
            <a:spLocks noGrp="1"/>
          </p:cNvSpPr>
          <p:nvPr>
            <p:ph type="ftr" sz="quarter" idx="11"/>
          </p:nvPr>
        </p:nvSpPr>
        <p:spPr/>
        <p:txBody>
          <a:bodyPr rtlCol="0"/>
          <a:lstStyle>
            <a:lvl1pPr>
              <a:defRPr>
                <a:latin typeface="Century Gothic" panose="020B0502020202020204" pitchFamily="34" charset="0"/>
              </a:defRPr>
            </a:lvl1pPr>
          </a:lstStyle>
          <a:p>
            <a:r>
              <a:rPr lang="fr-FR" noProof="0"/>
              <a:t>Ajouter un pied de page</a:t>
            </a:r>
          </a:p>
        </p:txBody>
      </p:sp>
      <p:sp>
        <p:nvSpPr>
          <p:cNvPr id="4" name="Espace réservé de la date 3"/>
          <p:cNvSpPr>
            <a:spLocks noGrp="1"/>
          </p:cNvSpPr>
          <p:nvPr>
            <p:ph type="dt" sz="half" idx="10"/>
          </p:nvPr>
        </p:nvSpPr>
        <p:spPr/>
        <p:txBody>
          <a:bodyPr rtlCol="0"/>
          <a:lstStyle>
            <a:lvl1pPr>
              <a:defRPr>
                <a:latin typeface="Century Gothic" panose="020B0502020202020204" pitchFamily="34" charset="0"/>
              </a:defRPr>
            </a:lvl1pPr>
          </a:lstStyle>
          <a:p>
            <a:fld id="{29919DAD-6566-4EAD-A01D-ECFCFB2EAA1F}" type="datetime1">
              <a:rPr lang="fr-FR" noProof="0" smtClean="0"/>
              <a:t>28/06/2023</a:t>
            </a:fld>
            <a:endParaRPr lang="fr-FR" noProof="0"/>
          </a:p>
        </p:txBody>
      </p:sp>
      <p:sp>
        <p:nvSpPr>
          <p:cNvPr id="6" name="Espace réservé du numéro de diapositive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noProof="0" smtClean="0"/>
              <a:pPr/>
              <a:t>‹N°›</a:t>
            </a:fld>
            <a:endParaRPr lang="fr-FR" noProof="0"/>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9" name="Espace réservé du contenu 8"/>
          <p:cNvSpPr>
            <a:spLocks noGrp="1"/>
          </p:cNvSpPr>
          <p:nvPr>
            <p:ph sz="quarter" idx="13" hasCustomPrompt="1"/>
          </p:nvPr>
        </p:nvSpPr>
        <p:spPr>
          <a:xfrm>
            <a:off x="487680" y="1600200"/>
            <a:ext cx="5388864" cy="4526280"/>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u contenu 3"/>
          <p:cNvSpPr>
            <a:spLocks noGrp="1"/>
          </p:cNvSpPr>
          <p:nvPr>
            <p:ph sz="half" idx="2" hasCustomPrompt="1"/>
          </p:nvPr>
        </p:nvSpPr>
        <p:spPr>
          <a:xfrm>
            <a:off x="6197600" y="1600201"/>
            <a:ext cx="5384800" cy="4525963"/>
          </a:xfrm>
        </p:spPr>
        <p:txBody>
          <a:bodyPr rtlCol="0"/>
          <a:lstStyle>
            <a:lvl1pPr rtl="0">
              <a:defRPr sz="2400">
                <a:latin typeface="Palatino Linotype" panose="02040502050505030304" pitchFamily="18" charset="0"/>
              </a:defRPr>
            </a:lvl1pPr>
            <a:lvl2pPr>
              <a:defRPr sz="1600">
                <a:latin typeface="Palatino Linotype" panose="02040502050505030304" pitchFamily="18" charset="0"/>
              </a:defRPr>
            </a:lvl2pPr>
            <a:lvl3pPr>
              <a:defRPr sz="1600">
                <a:latin typeface="Palatino Linotype" panose="02040502050505030304" pitchFamily="18" charset="0"/>
              </a:defRPr>
            </a:lvl3pPr>
            <a:lvl4pPr>
              <a:defRPr sz="1600">
                <a:latin typeface="Palatino Linotype" panose="02040502050505030304" pitchFamily="18" charset="0"/>
              </a:defRPr>
            </a:lvl4pPr>
            <a:lvl5pPr>
              <a:defRPr sz="1600">
                <a:latin typeface="Palatino Linotype" panose="02040502050505030304" pitchFamily="18" charset="0"/>
              </a:defRPr>
            </a:lvl5pPr>
            <a:lvl6pPr>
              <a:defRPr sz="1600"/>
            </a:lvl6pPr>
            <a:lvl7pPr>
              <a:defRPr sz="1600"/>
            </a:lvl7pPr>
            <a:lvl8pPr>
              <a:defRPr sz="1600"/>
            </a:lvl8pPr>
            <a:lvl9pPr>
              <a:defRPr sz="1600"/>
            </a:lvl9pPr>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entury Gothic" panose="020B0502020202020204" pitchFamily="34" charset="0"/>
              </a:defRPr>
            </a:lvl1pPr>
          </a:lstStyle>
          <a:p>
            <a:fld id="{505B59AB-CE74-45A6-B9A7-DA87CE804E17}" type="datetime1">
              <a:rPr lang="fr-FR" smtClean="0"/>
              <a:t>28/06/2023</a:t>
            </a:fld>
            <a:endParaRPr lang="fr-FR" dirty="0"/>
          </a:p>
        </p:txBody>
      </p:sp>
      <p:sp>
        <p:nvSpPr>
          <p:cNvPr id="7" name="Espace réservé du numéro de diapositive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3" name="Espace réservé du texte 2"/>
          <p:cNvSpPr>
            <a:spLocks noGrp="1"/>
          </p:cNvSpPr>
          <p:nvPr>
            <p:ph type="body" idx="1" hasCustomPrompt="1"/>
          </p:nvPr>
        </p:nvSpPr>
        <p:spPr>
          <a:xfrm>
            <a:off x="609600" y="1600200"/>
            <a:ext cx="5386917" cy="609600"/>
          </a:xfrm>
        </p:spPr>
        <p:txBody>
          <a:bodyPr rtlCol="0" anchor="b">
            <a:noAutofit/>
          </a:bodyPr>
          <a:lstStyle>
            <a:lvl1pPr marL="0" indent="0" algn="ctr" rtl="0">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dirty="0"/>
              <a:t>Cliquez pour modifier les styles du texte du masque</a:t>
            </a:r>
          </a:p>
        </p:txBody>
      </p:sp>
      <p:sp>
        <p:nvSpPr>
          <p:cNvPr id="11" name="Espace réservé du contenu 10"/>
          <p:cNvSpPr>
            <a:spLocks noGrp="1"/>
          </p:cNvSpPr>
          <p:nvPr>
            <p:ph sz="quarter" idx="13" hasCustomPrompt="1"/>
          </p:nvPr>
        </p:nvSpPr>
        <p:spPr>
          <a:xfrm>
            <a:off x="609600" y="2212848"/>
            <a:ext cx="5388864" cy="3913632"/>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hasCustomPrompt="1"/>
          </p:nvPr>
        </p:nvSpPr>
        <p:spPr>
          <a:xfrm>
            <a:off x="6197601" y="1600200"/>
            <a:ext cx="5389033" cy="609600"/>
          </a:xfrm>
        </p:spPr>
        <p:txBody>
          <a:bodyPr rtlCol="0" anchor="b">
            <a:noAutofit/>
          </a:bodyPr>
          <a:lstStyle>
            <a:lvl1pPr marL="0" indent="0" algn="ctr">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endParaRPr lang="fr-FR" dirty="0"/>
          </a:p>
        </p:txBody>
      </p:sp>
      <p:sp>
        <p:nvSpPr>
          <p:cNvPr id="13" name="Espace réservé du contenu 12"/>
          <p:cNvSpPr>
            <a:spLocks noGrp="1"/>
          </p:cNvSpPr>
          <p:nvPr>
            <p:ph sz="quarter" idx="14" hasCustomPrompt="1"/>
          </p:nvPr>
        </p:nvSpPr>
        <p:spPr>
          <a:xfrm>
            <a:off x="6230112" y="2212849"/>
            <a:ext cx="5388864" cy="3913187"/>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7" name="Espace réservé de la date 6"/>
          <p:cNvSpPr>
            <a:spLocks noGrp="1"/>
          </p:cNvSpPr>
          <p:nvPr>
            <p:ph type="dt" sz="half" idx="10"/>
          </p:nvPr>
        </p:nvSpPr>
        <p:spPr/>
        <p:txBody>
          <a:bodyPr rtlCol="0"/>
          <a:lstStyle>
            <a:lvl1pPr>
              <a:defRPr>
                <a:latin typeface="Century Gothic" panose="020B0502020202020204" pitchFamily="34" charset="0"/>
              </a:defRPr>
            </a:lvl1pPr>
          </a:lstStyle>
          <a:p>
            <a:fld id="{58A285B1-FFC9-47B5-AC0B-0D3E9217B756}" type="datetime1">
              <a:rPr lang="fr-FR" smtClean="0"/>
              <a:t>28/06/2023</a:t>
            </a:fld>
            <a:endParaRPr lang="fr-FR" dirty="0"/>
          </a:p>
        </p:txBody>
      </p:sp>
      <p:sp>
        <p:nvSpPr>
          <p:cNvPr id="9" name="Espace réservé du numéro de diapositive 8"/>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09600" y="9625"/>
            <a:ext cx="10972800" cy="1600200"/>
          </a:xfrm>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3" name="Espace réservé de la date 2"/>
          <p:cNvSpPr>
            <a:spLocks noGrp="1"/>
          </p:cNvSpPr>
          <p:nvPr>
            <p:ph type="dt" sz="half" idx="10"/>
          </p:nvPr>
        </p:nvSpPr>
        <p:spPr/>
        <p:txBody>
          <a:bodyPr rtlCol="0"/>
          <a:lstStyle>
            <a:lvl1pPr>
              <a:defRPr>
                <a:latin typeface="Century Gothic" panose="020B0502020202020204" pitchFamily="34" charset="0"/>
              </a:defRPr>
            </a:lvl1pPr>
          </a:lstStyle>
          <a:p>
            <a:fld id="{5FE36793-540B-45D0-9449-4530E6691F65}" type="datetime1">
              <a:rPr lang="fr-FR" smtClean="0"/>
              <a:t>28/06/2023</a:t>
            </a:fld>
            <a:endParaRPr lang="fr-FR" dirty="0"/>
          </a:p>
        </p:txBody>
      </p:sp>
      <p:sp>
        <p:nvSpPr>
          <p:cNvPr id="5" name="Espace réservé du numéro de diapositive 4"/>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2" name="Espace réservé de la date 1"/>
          <p:cNvSpPr>
            <a:spLocks noGrp="1"/>
          </p:cNvSpPr>
          <p:nvPr>
            <p:ph type="dt" sz="half" idx="10"/>
          </p:nvPr>
        </p:nvSpPr>
        <p:spPr/>
        <p:txBody>
          <a:bodyPr rtlCol="0"/>
          <a:lstStyle>
            <a:lvl1pPr>
              <a:defRPr>
                <a:latin typeface="Century Gothic" panose="020B0502020202020204" pitchFamily="34" charset="0"/>
              </a:defRPr>
            </a:lvl1pPr>
          </a:lstStyle>
          <a:p>
            <a:fld id="{50B74526-9912-4BB8-8964-77ADBED69946}" type="datetime1">
              <a:rPr lang="fr-FR" smtClean="0"/>
              <a:t>28/06/2023</a:t>
            </a:fld>
            <a:endParaRPr lang="fr-FR" dirty="0"/>
          </a:p>
        </p:txBody>
      </p:sp>
      <p:sp>
        <p:nvSpPr>
          <p:cNvPr id="4" name="Espace réservé du numéro de diapositive 3"/>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876117" y="266700"/>
            <a:ext cx="4011084" cy="2095500"/>
          </a:xfrm>
        </p:spPr>
        <p:txBody>
          <a:bodyPr rtlCol="0" anchor="b"/>
          <a:lstStyle>
            <a:lvl1pPr algn="ctr">
              <a:lnSpc>
                <a:spcPct val="100000"/>
              </a:lnSpc>
              <a:defRPr sz="2800" b="0">
                <a:effectLst/>
                <a:latin typeface="Century Gothic" panose="020B0502020202020204" pitchFamily="34" charset="0"/>
              </a:defRPr>
            </a:lvl1pPr>
          </a:lstStyle>
          <a:p>
            <a:pPr rtl="0"/>
            <a:r>
              <a:rPr lang="fr-FR"/>
              <a:t>Modifiez le style du titre</a:t>
            </a:r>
            <a:endParaRPr lang="fr-FR" dirty="0"/>
          </a:p>
        </p:txBody>
      </p:sp>
      <p:sp>
        <p:nvSpPr>
          <p:cNvPr id="3" name="Espace réservé du contenu 2"/>
          <p:cNvSpPr>
            <a:spLocks noGrp="1"/>
          </p:cNvSpPr>
          <p:nvPr>
            <p:ph idx="1" hasCustomPrompt="1"/>
          </p:nvPr>
        </p:nvSpPr>
        <p:spPr>
          <a:xfrm>
            <a:off x="958850" y="273051"/>
            <a:ext cx="6661151" cy="5853113"/>
          </a:xfrm>
        </p:spPr>
        <p:txBody>
          <a:bodyPr rtlCol="0"/>
          <a:lstStyle>
            <a:lvl1pPr>
              <a:defRPr sz="3200">
                <a:latin typeface="Palatino Linotype" panose="02040502050505030304" pitchFamily="18" charset="0"/>
              </a:defRPr>
            </a:lvl1pPr>
            <a:lvl2pPr>
              <a:defRPr sz="2800">
                <a:latin typeface="Palatino Linotype" panose="02040502050505030304" pitchFamily="18" charset="0"/>
              </a:defRPr>
            </a:lvl2pPr>
            <a:lvl3pPr>
              <a:defRPr sz="2400">
                <a:latin typeface="Palatino Linotype" panose="02040502050505030304" pitchFamily="18" charset="0"/>
              </a:defRPr>
            </a:lvl3pPr>
            <a:lvl4pPr>
              <a:defRPr sz="2000">
                <a:latin typeface="Palatino Linotype" panose="02040502050505030304" pitchFamily="18" charset="0"/>
              </a:defRPr>
            </a:lvl4pPr>
            <a:lvl5pPr>
              <a:defRPr sz="2000">
                <a:latin typeface="Palatino Linotype" panose="02040502050505030304" pitchFamily="18" charset="0"/>
              </a:defRPr>
            </a:lvl5pPr>
            <a:lvl6pPr>
              <a:defRPr sz="2000"/>
            </a:lvl6pPr>
            <a:lvl7pPr>
              <a:defRPr sz="2000"/>
            </a:lvl7pPr>
            <a:lvl8pPr>
              <a:defRPr sz="2000"/>
            </a:lvl8pPr>
            <a:lvl9pPr>
              <a:defRPr sz="2000"/>
            </a:lvl9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hasCustomPrompt="1"/>
          </p:nvPr>
        </p:nvSpPr>
        <p:spPr>
          <a:xfrm>
            <a:off x="7876117" y="2438401"/>
            <a:ext cx="4011084" cy="3687763"/>
          </a:xfrm>
        </p:spPr>
        <p:txBody>
          <a:bodyPr rtlCol="0">
            <a:normAutofit/>
          </a:bodyPr>
          <a:lstStyle>
            <a:lvl1pPr marL="0" indent="0" algn="ctr">
              <a:lnSpc>
                <a:spcPct val="125000"/>
              </a:lnSpc>
              <a:buNone/>
              <a:defRPr sz="1600">
                <a:latin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Modifiez les styles du texte</a:t>
            </a:r>
            <a:endParaRPr lang="fr-FR" dirty="0"/>
          </a:p>
        </p:txBody>
      </p:sp>
      <p:sp>
        <p:nvSpPr>
          <p:cNvPr id="6" name="Espace réservé du pied de page 5"/>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entury Gothic" panose="020B0502020202020204" pitchFamily="34" charset="0"/>
              </a:defRPr>
            </a:lvl1pPr>
          </a:lstStyle>
          <a:p>
            <a:fld id="{72D1BE4A-1F0E-4228-9ABF-39D94B02C00F}" type="datetime1">
              <a:rPr lang="fr-FR" smtClean="0"/>
              <a:t>28/06/2023</a:t>
            </a:fld>
            <a:endParaRPr lang="fr-FR" dirty="0"/>
          </a:p>
        </p:txBody>
      </p:sp>
      <p:sp>
        <p:nvSpPr>
          <p:cNvPr id="7" name="Espace réservé du numéro de diapositive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239435" y="228600"/>
            <a:ext cx="7615765" cy="895350"/>
          </a:xfrm>
        </p:spPr>
        <p:txBody>
          <a:bodyPr rtlCol="0" anchor="b"/>
          <a:lstStyle>
            <a:lvl1pPr algn="ctr">
              <a:lnSpc>
                <a:spcPct val="100000"/>
              </a:lnSpc>
              <a:defRPr sz="2800" b="0">
                <a:effectLst/>
                <a:latin typeface="Century Gothic" panose="020B0502020202020204" pitchFamily="34" charset="0"/>
              </a:defRPr>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rtlCol="0" anchor="t"/>
          <a:lstStyle>
            <a:lvl1pPr marL="0" indent="0" algn="ctr">
              <a:buNone/>
              <a:defRPr sz="3200">
                <a:latin typeface="Palatino Linotype" panose="0204050205050503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239435" y="5810250"/>
            <a:ext cx="7615765" cy="533400"/>
          </a:xfrm>
        </p:spPr>
        <p:txBody>
          <a:bodyPr rtlCol="0">
            <a:normAutofit/>
          </a:bodyPr>
          <a:lstStyle>
            <a:lvl1pPr marL="0" indent="0" algn="ctr">
              <a:buNone/>
              <a:defRPr sz="1600">
                <a:latin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Modifiez les styles du texte</a:t>
            </a:r>
            <a:endParaRPr lang="fr-FR" dirty="0"/>
          </a:p>
        </p:txBody>
      </p:sp>
      <p:sp>
        <p:nvSpPr>
          <p:cNvPr id="6" name="Espace réservé du pied de page 5"/>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entury Gothic" panose="020B0502020202020204" pitchFamily="34" charset="0"/>
              </a:defRPr>
            </a:lvl1pPr>
          </a:lstStyle>
          <a:p>
            <a:fld id="{802A1287-EFA5-43B5-91A8-8FC318C671C8}" type="datetime1">
              <a:rPr lang="fr-FR" smtClean="0"/>
              <a:t>28/06/2023</a:t>
            </a:fld>
            <a:endParaRPr lang="fr-FR" dirty="0"/>
          </a:p>
        </p:txBody>
      </p:sp>
      <p:sp>
        <p:nvSpPr>
          <p:cNvPr id="7" name="Espace réservé du numéro de diapositive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e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fr-FR" sz="1800" kern="1200" dirty="0">
              <a:solidFill>
                <a:schemeClr val="tx1">
                  <a:lumMod val="65000"/>
                  <a:lumOff val="35000"/>
                </a:schemeClr>
              </a:solidFill>
              <a:latin typeface="Palatino Linotype" panose="02040502050505030304" pitchFamily="18" charset="0"/>
              <a:ea typeface="+mn-ea"/>
              <a:cs typeface="+mn-cs"/>
            </a:endParaRPr>
          </a:p>
        </p:txBody>
      </p:sp>
      <p:sp>
        <p:nvSpPr>
          <p:cNvPr id="8" name="Ovale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dirty="0">
              <a:solidFill>
                <a:schemeClr val="tx1">
                  <a:lumMod val="65000"/>
                  <a:lumOff val="35000"/>
                </a:schemeClr>
              </a:solidFill>
              <a:latin typeface="Palatino Linotype" panose="02040502050505030304" pitchFamily="18" charset="0"/>
            </a:endParaRPr>
          </a:p>
        </p:txBody>
      </p:sp>
      <p:sp>
        <p:nvSpPr>
          <p:cNvPr id="2" name="Espace réservé du titre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pPr rtl="0"/>
            <a:r>
              <a:rPr lang="fr-FR"/>
              <a:t>Modifiez le style du titre</a:t>
            </a:r>
            <a:endParaRPr lang="fr-FR"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fr-FR"/>
              <a:t>Ajouter un pied de page</a:t>
            </a:r>
            <a:endParaRPr lang="fr-FR" dirty="0"/>
          </a:p>
        </p:txBody>
      </p:sp>
      <p:sp>
        <p:nvSpPr>
          <p:cNvPr id="4" name="Espace réservé de la date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914CF675-D15C-4917-866F-AC818ECB1652}" type="datetime1">
              <a:rPr lang="fr-FR" smtClean="0"/>
              <a:t>28/06/2023</a:t>
            </a:fld>
            <a:endParaRPr lang="fr-FR" dirty="0"/>
          </a:p>
        </p:txBody>
      </p:sp>
      <p:sp>
        <p:nvSpPr>
          <p:cNvPr id="6" name="Espace réservé du numéro de diapositive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ts val="4800"/>
        </a:lnSpc>
        <a:spcBef>
          <a:spcPct val="0"/>
        </a:spcBef>
        <a:buNone/>
        <a:defRPr sz="4800" kern="1200">
          <a:solidFill>
            <a:schemeClr val="tx2"/>
          </a:solidFill>
          <a:effectLst/>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Palatino Linotype" panose="02040502050505030304" pitchFamily="18" charset="0"/>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egoryBuriez"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buriez-flaskp7.herokuapp.com/" TargetMode="External"/><Relationship Id="rId2" Type="http://schemas.openxmlformats.org/officeDocument/2006/relationships/hyperlink" Target="https://gregoryburiez-streamlit-p7-streamlit-x5sxlx.streamlit.app/"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4400" y="609601"/>
            <a:ext cx="10363200" cy="3086099"/>
          </a:xfrm>
        </p:spPr>
        <p:txBody>
          <a:bodyPr rtlCol="0"/>
          <a:lstStyle/>
          <a:p>
            <a:pPr rtl="0"/>
            <a:r>
              <a:rPr lang="fr-FR" sz="5400" dirty="0">
                <a:latin typeface="Century Gothic" panose="020B0502020202020204" pitchFamily="34" charset="0"/>
              </a:rPr>
              <a:t>Projet 7 : Implémentez un modèle de scoring</a:t>
            </a:r>
          </a:p>
        </p:txBody>
      </p:sp>
      <p:sp>
        <p:nvSpPr>
          <p:cNvPr id="3" name="Espace réservé du contenu 2"/>
          <p:cNvSpPr>
            <a:spLocks noGrp="1"/>
          </p:cNvSpPr>
          <p:nvPr>
            <p:ph type="subTitle" idx="1"/>
          </p:nvPr>
        </p:nvSpPr>
        <p:spPr/>
        <p:txBody>
          <a:bodyPr rtlCol="0"/>
          <a:lstStyle/>
          <a:p>
            <a:pPr algn="l" rtl="0"/>
            <a:r>
              <a:rPr lang="fr-FR" dirty="0">
                <a:latin typeface="Palatino Linotype" panose="02040502050505030304" pitchFamily="18" charset="0"/>
              </a:rPr>
              <a:t>Date de soutenance : 3 Juillet 2023</a:t>
            </a:r>
          </a:p>
          <a:p>
            <a:pPr algn="l" rtl="0"/>
            <a:r>
              <a:rPr lang="fr-FR" dirty="0"/>
              <a:t>Mentor Evaluateur : </a:t>
            </a:r>
            <a:r>
              <a:rPr lang="fr-FR" b="0" i="0" dirty="0">
                <a:solidFill>
                  <a:srgbClr val="271A38"/>
                </a:solidFill>
                <a:effectLst/>
                <a:latin typeface="Inter"/>
              </a:rPr>
              <a:t>Alexandre </a:t>
            </a:r>
            <a:r>
              <a:rPr lang="fr-FR" b="0" i="0" dirty="0" err="1">
                <a:solidFill>
                  <a:srgbClr val="271A38"/>
                </a:solidFill>
                <a:effectLst/>
                <a:latin typeface="Inter"/>
              </a:rPr>
              <a:t>Gazagnes</a:t>
            </a:r>
            <a:endParaRPr lang="fr-FR" dirty="0">
              <a:latin typeface="Palatino Linotype" panose="02040502050505030304" pitchFamily="18" charset="0"/>
            </a:endParaRP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492426"/>
            <a:ext cx="9601196" cy="1112520"/>
          </a:xfrm>
        </p:spPr>
        <p:txBody>
          <a:bodyPr/>
          <a:lstStyle/>
          <a:p>
            <a:r>
              <a:rPr lang="fr-FR" sz="4400" dirty="0"/>
              <a:t>Etapes de notre modélisation</a:t>
            </a:r>
          </a:p>
        </p:txBody>
      </p:sp>
      <p:sp>
        <p:nvSpPr>
          <p:cNvPr id="7" name="Rectangle 6">
            <a:extLst>
              <a:ext uri="{FF2B5EF4-FFF2-40B4-BE49-F238E27FC236}">
                <a16:creationId xmlns:a16="http://schemas.microsoft.com/office/drawing/2014/main" id="{1769E14A-0D07-CE97-6F68-EF2818692350}"/>
              </a:ext>
            </a:extLst>
          </p:cNvPr>
          <p:cNvSpPr/>
          <p:nvPr/>
        </p:nvSpPr>
        <p:spPr>
          <a:xfrm>
            <a:off x="663546" y="1877196"/>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Préparation des données (</a:t>
            </a:r>
            <a:r>
              <a:rPr lang="fr-FR" sz="1600" b="1" dirty="0" err="1">
                <a:solidFill>
                  <a:schemeClr val="tx1"/>
                </a:solidFill>
              </a:rPr>
              <a:t>train_test_split</a:t>
            </a:r>
            <a:r>
              <a:rPr lang="fr-FR" sz="1600" b="1" dirty="0">
                <a:solidFill>
                  <a:schemeClr val="tx1"/>
                </a:solidFill>
              </a:rPr>
              <a:t>)</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a:stCxn id="7" idx="3"/>
          </p:cNvCxnSpPr>
          <p:nvPr/>
        </p:nvCxnSpPr>
        <p:spPr>
          <a:xfrm>
            <a:off x="2857702" y="2433456"/>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3790824" y="1882371"/>
            <a:ext cx="2682644"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Sélection des modèles</a:t>
            </a: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6473468" y="2433408"/>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7460536" y="1883203"/>
            <a:ext cx="2856692"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Sélection et préparation des métriques (F1_score, ROC, AUC, …)</a:t>
            </a:r>
          </a:p>
        </p:txBody>
      </p:sp>
      <p:cxnSp>
        <p:nvCxnSpPr>
          <p:cNvPr id="17" name="Connecteur droit avec flèche 16">
            <a:extLst>
              <a:ext uri="{FF2B5EF4-FFF2-40B4-BE49-F238E27FC236}">
                <a16:creationId xmlns:a16="http://schemas.microsoft.com/office/drawing/2014/main" id="{C744D8C0-D3F1-8F03-A56E-36FB15946696}"/>
              </a:ext>
            </a:extLst>
          </p:cNvPr>
          <p:cNvCxnSpPr>
            <a:cxnSpLocks/>
            <a:stCxn id="15" idx="2"/>
          </p:cNvCxnSpPr>
          <p:nvPr/>
        </p:nvCxnSpPr>
        <p:spPr>
          <a:xfrm>
            <a:off x="8888882" y="2995723"/>
            <a:ext cx="0" cy="1273496"/>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7521093" y="4285661"/>
            <a:ext cx="2796135"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Entrainement des modèles</a:t>
            </a:r>
          </a:p>
        </p:txBody>
      </p:sp>
      <p:cxnSp>
        <p:nvCxnSpPr>
          <p:cNvPr id="20" name="Connecteur droit avec flèche 19">
            <a:extLst>
              <a:ext uri="{FF2B5EF4-FFF2-40B4-BE49-F238E27FC236}">
                <a16:creationId xmlns:a16="http://schemas.microsoft.com/office/drawing/2014/main" id="{74AE13CA-CAA5-9205-FE74-E3B119915DA3}"/>
              </a:ext>
            </a:extLst>
          </p:cNvPr>
          <p:cNvCxnSpPr>
            <a:cxnSpLocks/>
          </p:cNvCxnSpPr>
          <p:nvPr/>
        </p:nvCxnSpPr>
        <p:spPr>
          <a:xfrm flipH="1">
            <a:off x="6473456" y="4763207"/>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3790823" y="4269218"/>
            <a:ext cx="2682633" cy="1128963"/>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Gestion du déséquilibre ( SMOTE, RANDOMOVER, …) </a:t>
            </a:r>
          </a:p>
        </p:txBody>
      </p:sp>
      <p:cxnSp>
        <p:nvCxnSpPr>
          <p:cNvPr id="22" name="Connecteur droit avec flèche 21">
            <a:extLst>
              <a:ext uri="{FF2B5EF4-FFF2-40B4-BE49-F238E27FC236}">
                <a16:creationId xmlns:a16="http://schemas.microsoft.com/office/drawing/2014/main" id="{1C061CD1-63ED-3E82-B852-63D2537782A3}"/>
              </a:ext>
            </a:extLst>
          </p:cNvPr>
          <p:cNvCxnSpPr>
            <a:cxnSpLocks/>
          </p:cNvCxnSpPr>
          <p:nvPr/>
        </p:nvCxnSpPr>
        <p:spPr>
          <a:xfrm flipH="1">
            <a:off x="2906702" y="4763207"/>
            <a:ext cx="84117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5F9BB-032A-F9BF-02A8-F7659C162752}"/>
              </a:ext>
            </a:extLst>
          </p:cNvPr>
          <p:cNvSpPr/>
          <p:nvPr/>
        </p:nvSpPr>
        <p:spPr>
          <a:xfrm>
            <a:off x="663546" y="4290012"/>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Optimisation et sélection du meilleur modèle</a:t>
            </a:r>
          </a:p>
        </p:txBody>
      </p:sp>
    </p:spTree>
    <p:extLst>
      <p:ext uri="{BB962C8B-B14F-4D97-AF65-F5344CB8AC3E}">
        <p14:creationId xmlns:p14="http://schemas.microsoft.com/office/powerpoint/2010/main" val="42920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43264BB-8415-AC66-420E-A6CD62DD5FCF}"/>
              </a:ext>
            </a:extLst>
          </p:cNvPr>
          <p:cNvSpPr>
            <a:spLocks noGrp="1"/>
          </p:cNvSpPr>
          <p:nvPr>
            <p:ph type="title"/>
          </p:nvPr>
        </p:nvSpPr>
        <p:spPr/>
        <p:txBody>
          <a:bodyPr/>
          <a:lstStyle/>
          <a:p>
            <a:endParaRPr lang="fr-FR" dirty="0"/>
          </a:p>
        </p:txBody>
      </p:sp>
      <p:sp>
        <p:nvSpPr>
          <p:cNvPr id="6" name="Espace réservé du texte 5">
            <a:extLst>
              <a:ext uri="{FF2B5EF4-FFF2-40B4-BE49-F238E27FC236}">
                <a16:creationId xmlns:a16="http://schemas.microsoft.com/office/drawing/2014/main" id="{1B285AE0-5E46-D22E-B386-8E1B2F9BE657}"/>
              </a:ext>
            </a:extLst>
          </p:cNvPr>
          <p:cNvSpPr>
            <a:spLocks noGrp="1"/>
          </p:cNvSpPr>
          <p:nvPr>
            <p:ph type="body" idx="1"/>
          </p:nvPr>
        </p:nvSpPr>
        <p:spPr/>
        <p:txBody>
          <a:bodyPr/>
          <a:lstStyle/>
          <a:p>
            <a:r>
              <a:rPr lang="fr-FR" b="1" i="1" dirty="0"/>
              <a:t>Préparation des données</a:t>
            </a:r>
          </a:p>
        </p:txBody>
      </p:sp>
      <p:sp>
        <p:nvSpPr>
          <p:cNvPr id="8" name="Espace réservé du contenu 7">
            <a:extLst>
              <a:ext uri="{FF2B5EF4-FFF2-40B4-BE49-F238E27FC236}">
                <a16:creationId xmlns:a16="http://schemas.microsoft.com/office/drawing/2014/main" id="{F4AE5603-EB0A-EEAE-9FF4-A672A19CBAED}"/>
              </a:ext>
            </a:extLst>
          </p:cNvPr>
          <p:cNvSpPr>
            <a:spLocks noGrp="1"/>
          </p:cNvSpPr>
          <p:nvPr>
            <p:ph sz="quarter" idx="13"/>
          </p:nvPr>
        </p:nvSpPr>
        <p:spPr/>
        <p:txBody>
          <a:bodyPr/>
          <a:lstStyle/>
          <a:p>
            <a:pPr marL="0" indent="0">
              <a:buNone/>
            </a:pPr>
            <a:r>
              <a:rPr lang="fr-FR" dirty="0"/>
              <a:t>Séparation de notre jeu de données :</a:t>
            </a:r>
          </a:p>
          <a:p>
            <a:pPr marL="0" indent="0">
              <a:buNone/>
            </a:pPr>
            <a:endParaRPr lang="fr-FR" dirty="0"/>
          </a:p>
          <a:p>
            <a:pPr>
              <a:buFontTx/>
              <a:buChar char="-"/>
            </a:pPr>
            <a:r>
              <a:rPr lang="fr-FR" dirty="0"/>
              <a:t>Entrainement: 230 629 lignes</a:t>
            </a:r>
          </a:p>
          <a:p>
            <a:pPr>
              <a:buFontTx/>
              <a:buChar char="-"/>
            </a:pPr>
            <a:endParaRPr lang="fr-FR" dirty="0"/>
          </a:p>
          <a:p>
            <a:pPr>
              <a:buFontTx/>
              <a:buChar char="-"/>
            </a:pPr>
            <a:r>
              <a:rPr lang="fr-FR" dirty="0"/>
              <a:t>Validation : 76 877 lignes</a:t>
            </a:r>
          </a:p>
        </p:txBody>
      </p:sp>
      <p:sp>
        <p:nvSpPr>
          <p:cNvPr id="7" name="Espace réservé du texte 6">
            <a:extLst>
              <a:ext uri="{FF2B5EF4-FFF2-40B4-BE49-F238E27FC236}">
                <a16:creationId xmlns:a16="http://schemas.microsoft.com/office/drawing/2014/main" id="{55B59232-10FC-11F4-7156-4E175D706C28}"/>
              </a:ext>
            </a:extLst>
          </p:cNvPr>
          <p:cNvSpPr>
            <a:spLocks noGrp="1"/>
          </p:cNvSpPr>
          <p:nvPr>
            <p:ph type="body" sz="quarter" idx="3"/>
          </p:nvPr>
        </p:nvSpPr>
        <p:spPr/>
        <p:txBody>
          <a:bodyPr/>
          <a:lstStyle/>
          <a:p>
            <a:r>
              <a:rPr lang="fr-FR" b="1" i="1" dirty="0"/>
              <a:t>Sélection des modèles</a:t>
            </a:r>
          </a:p>
        </p:txBody>
      </p:sp>
      <p:sp>
        <p:nvSpPr>
          <p:cNvPr id="9" name="Espace réservé du contenu 8">
            <a:extLst>
              <a:ext uri="{FF2B5EF4-FFF2-40B4-BE49-F238E27FC236}">
                <a16:creationId xmlns:a16="http://schemas.microsoft.com/office/drawing/2014/main" id="{7D60804B-8CCF-1752-56B4-E1C896BB9BDD}"/>
              </a:ext>
            </a:extLst>
          </p:cNvPr>
          <p:cNvSpPr>
            <a:spLocks noGrp="1"/>
          </p:cNvSpPr>
          <p:nvPr>
            <p:ph sz="quarter" idx="14"/>
          </p:nvPr>
        </p:nvSpPr>
        <p:spPr/>
        <p:txBody>
          <a:bodyPr/>
          <a:lstStyle/>
          <a:p>
            <a:pPr marL="0" indent="0">
              <a:buNone/>
            </a:pPr>
            <a:r>
              <a:rPr lang="fr-FR" dirty="0"/>
              <a:t>Utilisation de 5 modèles de classification :</a:t>
            </a:r>
          </a:p>
          <a:p>
            <a:endParaRPr lang="fr-FR" dirty="0"/>
          </a:p>
          <a:p>
            <a:r>
              <a:rPr lang="fr-FR" dirty="0"/>
              <a:t>Régression Logistique,</a:t>
            </a:r>
          </a:p>
          <a:p>
            <a:r>
              <a:rPr lang="fr-FR" dirty="0" err="1"/>
              <a:t>Dummy</a:t>
            </a:r>
            <a:r>
              <a:rPr lang="fr-FR" dirty="0"/>
              <a:t> Classifier,</a:t>
            </a:r>
          </a:p>
          <a:p>
            <a:r>
              <a:rPr lang="fr-FR" dirty="0" err="1"/>
              <a:t>Random</a:t>
            </a:r>
            <a:r>
              <a:rPr lang="fr-FR" dirty="0"/>
              <a:t> Forest,</a:t>
            </a:r>
          </a:p>
          <a:p>
            <a:r>
              <a:rPr lang="fr-FR" dirty="0" err="1"/>
              <a:t>XGBoost</a:t>
            </a:r>
            <a:r>
              <a:rPr lang="fr-FR" dirty="0"/>
              <a:t>,</a:t>
            </a:r>
          </a:p>
          <a:p>
            <a:r>
              <a:rPr lang="fr-FR" dirty="0" err="1"/>
              <a:t>LightGBM</a:t>
            </a:r>
            <a:endParaRPr lang="fr-FR" dirty="0"/>
          </a:p>
          <a:p>
            <a:pPr marL="0" indent="0">
              <a:buNone/>
            </a:pPr>
            <a:endParaRPr lang="fr-FR" dirty="0"/>
          </a:p>
        </p:txBody>
      </p:sp>
    </p:spTree>
    <p:extLst>
      <p:ext uri="{BB962C8B-B14F-4D97-AF65-F5344CB8AC3E}">
        <p14:creationId xmlns:p14="http://schemas.microsoft.com/office/powerpoint/2010/main" val="292256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C088331-300C-EEB3-C709-7CEFDA000B7B}"/>
              </a:ext>
            </a:extLst>
          </p:cNvPr>
          <p:cNvSpPr>
            <a:spLocks noGrp="1"/>
          </p:cNvSpPr>
          <p:nvPr>
            <p:ph type="title"/>
          </p:nvPr>
        </p:nvSpPr>
        <p:spPr/>
        <p:txBody>
          <a:bodyPr/>
          <a:lstStyle/>
          <a:p>
            <a:r>
              <a:rPr lang="fr-FR" dirty="0"/>
              <a:t>Modélisation : les métriques</a:t>
            </a:r>
          </a:p>
        </p:txBody>
      </p:sp>
      <p:sp>
        <p:nvSpPr>
          <p:cNvPr id="11" name="Espace réservé du contenu 10">
            <a:extLst>
              <a:ext uri="{FF2B5EF4-FFF2-40B4-BE49-F238E27FC236}">
                <a16:creationId xmlns:a16="http://schemas.microsoft.com/office/drawing/2014/main" id="{64D5A29F-EF64-671F-0140-4E77CEC62059}"/>
              </a:ext>
            </a:extLst>
          </p:cNvPr>
          <p:cNvSpPr>
            <a:spLocks noGrp="1"/>
          </p:cNvSpPr>
          <p:nvPr>
            <p:ph sz="quarter" idx="13"/>
          </p:nvPr>
        </p:nvSpPr>
        <p:spPr>
          <a:xfrm>
            <a:off x="487680" y="2034690"/>
            <a:ext cx="5388864" cy="4091789"/>
          </a:xfrm>
        </p:spPr>
        <p:txBody>
          <a:bodyPr/>
          <a:lstStyle/>
          <a:p>
            <a:pPr marL="0" indent="0">
              <a:buNone/>
            </a:pPr>
            <a:r>
              <a:rPr lang="fr-FR" dirty="0"/>
              <a:t>Utilisation de plusieurs métriques standards :</a:t>
            </a:r>
          </a:p>
          <a:p>
            <a:pPr marL="0" indent="0">
              <a:buNone/>
            </a:pPr>
            <a:endParaRPr lang="fr-FR" dirty="0"/>
          </a:p>
          <a:p>
            <a:pPr marL="0" indent="0">
              <a:buNone/>
            </a:pPr>
            <a:r>
              <a:rPr lang="fr-FR" dirty="0"/>
              <a:t>-   </a:t>
            </a:r>
            <a:r>
              <a:rPr lang="fr-FR" dirty="0" err="1"/>
              <a:t>Accuracy</a:t>
            </a:r>
            <a:endParaRPr lang="fr-FR" dirty="0"/>
          </a:p>
          <a:p>
            <a:pPr>
              <a:buFontTx/>
              <a:buChar char="-"/>
            </a:pPr>
            <a:r>
              <a:rPr lang="fr-FR" dirty="0"/>
              <a:t>ROC et AUC,</a:t>
            </a:r>
          </a:p>
          <a:p>
            <a:pPr>
              <a:buFontTx/>
              <a:buChar char="-"/>
            </a:pPr>
            <a:r>
              <a:rPr lang="fr-FR" dirty="0" err="1"/>
              <a:t>Precision</a:t>
            </a:r>
            <a:r>
              <a:rPr lang="fr-FR" dirty="0"/>
              <a:t>, </a:t>
            </a:r>
            <a:r>
              <a:rPr lang="fr-FR" dirty="0" err="1"/>
              <a:t>Recall</a:t>
            </a:r>
            <a:r>
              <a:rPr lang="fr-FR" dirty="0"/>
              <a:t>,</a:t>
            </a:r>
          </a:p>
          <a:p>
            <a:pPr>
              <a:buFontTx/>
              <a:buChar char="-"/>
            </a:pPr>
            <a:r>
              <a:rPr lang="fr-FR" dirty="0"/>
              <a:t>F1 Score,</a:t>
            </a:r>
          </a:p>
          <a:p>
            <a:pPr>
              <a:buFontTx/>
              <a:buChar char="-"/>
            </a:pPr>
            <a:r>
              <a:rPr lang="fr-FR" dirty="0"/>
              <a:t>F2 Score,</a:t>
            </a:r>
          </a:p>
          <a:p>
            <a:pPr>
              <a:buFontTx/>
              <a:buChar char="-"/>
            </a:pPr>
            <a:r>
              <a:rPr lang="fr-FR" dirty="0"/>
              <a:t>Custom </a:t>
            </a:r>
            <a:r>
              <a:rPr lang="fr-FR" dirty="0" err="1"/>
              <a:t>metric</a:t>
            </a:r>
            <a:endParaRPr lang="fr-FR" dirty="0"/>
          </a:p>
        </p:txBody>
      </p:sp>
      <p:sp>
        <p:nvSpPr>
          <p:cNvPr id="10" name="Espace réservé du contenu 9">
            <a:extLst>
              <a:ext uri="{FF2B5EF4-FFF2-40B4-BE49-F238E27FC236}">
                <a16:creationId xmlns:a16="http://schemas.microsoft.com/office/drawing/2014/main" id="{8A8D0DD1-19D9-F31C-E53C-79F0EE348DE2}"/>
              </a:ext>
            </a:extLst>
          </p:cNvPr>
          <p:cNvSpPr>
            <a:spLocks noGrp="1"/>
          </p:cNvSpPr>
          <p:nvPr>
            <p:ph sz="half" idx="2"/>
          </p:nvPr>
        </p:nvSpPr>
        <p:spPr>
          <a:xfrm>
            <a:off x="6197600" y="2034375"/>
            <a:ext cx="5384800" cy="4091789"/>
          </a:xfrm>
        </p:spPr>
        <p:txBody>
          <a:bodyPr/>
          <a:lstStyle/>
          <a:p>
            <a:pPr marL="0" indent="0" algn="just">
              <a:buNone/>
            </a:pPr>
            <a:r>
              <a:rPr lang="fr-FR" sz="2000" dirty="0"/>
              <a:t>Afin de répondre au fort déséquilibre du jeu de données, création et utilisation d’une métrique personnalisée </a:t>
            </a:r>
          </a:p>
          <a:p>
            <a:pPr marL="0" indent="0" algn="just">
              <a:buNone/>
            </a:pPr>
            <a:endParaRPr lang="fr-FR" sz="2000" dirty="0"/>
          </a:p>
          <a:p>
            <a:pPr marL="0" indent="0" algn="just">
              <a:buNone/>
            </a:pPr>
            <a:endParaRPr lang="fr-FR" sz="2000" dirty="0"/>
          </a:p>
          <a:p>
            <a:pPr marL="0" indent="0">
              <a:buNone/>
            </a:pPr>
            <a:endParaRPr lang="fr-FR" dirty="0"/>
          </a:p>
        </p:txBody>
      </p:sp>
      <p:pic>
        <p:nvPicPr>
          <p:cNvPr id="12" name="Image 11">
            <a:extLst>
              <a:ext uri="{FF2B5EF4-FFF2-40B4-BE49-F238E27FC236}">
                <a16:creationId xmlns:a16="http://schemas.microsoft.com/office/drawing/2014/main" id="{C7190114-1FBB-AA52-F104-63C7A5205655}"/>
              </a:ext>
            </a:extLst>
          </p:cNvPr>
          <p:cNvPicPr>
            <a:picLocks noChangeAspect="1"/>
          </p:cNvPicPr>
          <p:nvPr/>
        </p:nvPicPr>
        <p:blipFill>
          <a:blip r:embed="rId2"/>
          <a:stretch>
            <a:fillRect/>
          </a:stretch>
        </p:blipFill>
        <p:spPr>
          <a:xfrm>
            <a:off x="6604645" y="3331967"/>
            <a:ext cx="4142105" cy="2252980"/>
          </a:xfrm>
          <a:prstGeom prst="rect">
            <a:avLst/>
          </a:prstGeom>
        </p:spPr>
      </p:pic>
    </p:spTree>
    <p:extLst>
      <p:ext uri="{BB962C8B-B14F-4D97-AF65-F5344CB8AC3E}">
        <p14:creationId xmlns:p14="http://schemas.microsoft.com/office/powerpoint/2010/main" val="56229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9B7EF-3DAC-EE90-B4A9-6DB6DAFB913E}"/>
              </a:ext>
            </a:extLst>
          </p:cNvPr>
          <p:cNvSpPr>
            <a:spLocks noGrp="1"/>
          </p:cNvSpPr>
          <p:nvPr>
            <p:ph type="title"/>
          </p:nvPr>
        </p:nvSpPr>
        <p:spPr/>
        <p:txBody>
          <a:bodyPr/>
          <a:lstStyle/>
          <a:p>
            <a:r>
              <a:rPr lang="fr-FR" dirty="0"/>
              <a:t>Entrainement des modèles</a:t>
            </a:r>
          </a:p>
        </p:txBody>
      </p:sp>
      <p:sp>
        <p:nvSpPr>
          <p:cNvPr id="4" name="Espace réservé du contenu 3">
            <a:extLst>
              <a:ext uri="{FF2B5EF4-FFF2-40B4-BE49-F238E27FC236}">
                <a16:creationId xmlns:a16="http://schemas.microsoft.com/office/drawing/2014/main" id="{C2464042-782B-D2F4-2F72-5752942F159A}"/>
              </a:ext>
            </a:extLst>
          </p:cNvPr>
          <p:cNvSpPr>
            <a:spLocks noGrp="1"/>
          </p:cNvSpPr>
          <p:nvPr>
            <p:ph sz="half" idx="2"/>
          </p:nvPr>
        </p:nvSpPr>
        <p:spPr>
          <a:xfrm>
            <a:off x="6197600" y="2137637"/>
            <a:ext cx="5384800" cy="3988527"/>
          </a:xfrm>
        </p:spPr>
        <p:txBody>
          <a:bodyPr>
            <a:normAutofit/>
          </a:bodyPr>
          <a:lstStyle/>
          <a:p>
            <a:pPr marL="0" indent="0">
              <a:buNone/>
            </a:pPr>
            <a:r>
              <a:rPr lang="fr-FR" sz="2000" dirty="0"/>
              <a:t>Principaux constats :</a:t>
            </a:r>
          </a:p>
          <a:p>
            <a:pPr marL="0" indent="0">
              <a:buNone/>
            </a:pPr>
            <a:endParaRPr lang="fr-FR" sz="2000" dirty="0"/>
          </a:p>
          <a:p>
            <a:pPr>
              <a:buFontTx/>
              <a:buChar char="-"/>
            </a:pPr>
            <a:r>
              <a:rPr lang="fr-FR" sz="2000" dirty="0"/>
              <a:t>Le déséquilibre des données a un très fort impact sur nos scores,</a:t>
            </a:r>
          </a:p>
          <a:p>
            <a:pPr>
              <a:buFontTx/>
              <a:buChar char="-"/>
            </a:pPr>
            <a:endParaRPr lang="fr-FR" sz="2000" dirty="0"/>
          </a:p>
          <a:p>
            <a:pPr>
              <a:buFontTx/>
              <a:buChar char="-"/>
            </a:pPr>
            <a:r>
              <a:rPr lang="fr-FR" sz="2000" dirty="0"/>
              <a:t>L’</a:t>
            </a:r>
            <a:r>
              <a:rPr lang="fr-FR" sz="2000" dirty="0" err="1"/>
              <a:t>accuracy</a:t>
            </a:r>
            <a:r>
              <a:rPr lang="fr-FR" sz="2000" dirty="0"/>
              <a:t> ne semble pas être une variable pertinente dans notre projet,</a:t>
            </a:r>
          </a:p>
          <a:p>
            <a:pPr>
              <a:buFontTx/>
              <a:buChar char="-"/>
            </a:pPr>
            <a:endParaRPr lang="fr-FR" sz="2000" dirty="0"/>
          </a:p>
          <a:p>
            <a:pPr>
              <a:buFontTx/>
              <a:buChar char="-"/>
            </a:pPr>
            <a:r>
              <a:rPr lang="fr-FR" sz="2000" dirty="0"/>
              <a:t>La Régression Logistique, le </a:t>
            </a:r>
            <a:r>
              <a:rPr lang="fr-FR" sz="2000" dirty="0" err="1"/>
              <a:t>XGBoost</a:t>
            </a:r>
            <a:r>
              <a:rPr lang="fr-FR" sz="2000" dirty="0"/>
              <a:t> et le </a:t>
            </a:r>
            <a:r>
              <a:rPr lang="fr-FR" sz="2000" dirty="0" err="1"/>
              <a:t>LightGBM</a:t>
            </a:r>
            <a:r>
              <a:rPr lang="fr-FR" sz="2000" dirty="0"/>
              <a:t> présentent les meilleurs résultats.</a:t>
            </a:r>
          </a:p>
        </p:txBody>
      </p:sp>
      <p:pic>
        <p:nvPicPr>
          <p:cNvPr id="10" name="Espace réservé du contenu 9">
            <a:extLst>
              <a:ext uri="{FF2B5EF4-FFF2-40B4-BE49-F238E27FC236}">
                <a16:creationId xmlns:a16="http://schemas.microsoft.com/office/drawing/2014/main" id="{91D7BF35-0802-F82F-825B-655E8FCB8156}"/>
              </a:ext>
            </a:extLst>
          </p:cNvPr>
          <p:cNvPicPr>
            <a:picLocks noGrp="1" noChangeAspect="1"/>
          </p:cNvPicPr>
          <p:nvPr>
            <p:ph sz="quarter" idx="13"/>
          </p:nvPr>
        </p:nvPicPr>
        <p:blipFill>
          <a:blip r:embed="rId2"/>
          <a:stretch>
            <a:fillRect/>
          </a:stretch>
        </p:blipFill>
        <p:spPr>
          <a:xfrm>
            <a:off x="1101704" y="2331720"/>
            <a:ext cx="4160879" cy="3794443"/>
          </a:xfrm>
        </p:spPr>
      </p:pic>
      <p:sp>
        <p:nvSpPr>
          <p:cNvPr id="11" name="ZoneTexte 10">
            <a:extLst>
              <a:ext uri="{FF2B5EF4-FFF2-40B4-BE49-F238E27FC236}">
                <a16:creationId xmlns:a16="http://schemas.microsoft.com/office/drawing/2014/main" id="{C31F065F-2680-629C-77F9-D8E4EA3FFB72}"/>
              </a:ext>
            </a:extLst>
          </p:cNvPr>
          <p:cNvSpPr txBox="1"/>
          <p:nvPr/>
        </p:nvSpPr>
        <p:spPr>
          <a:xfrm>
            <a:off x="1592432" y="1937266"/>
            <a:ext cx="2758440" cy="369332"/>
          </a:xfrm>
          <a:prstGeom prst="rect">
            <a:avLst/>
          </a:prstGeom>
          <a:noFill/>
        </p:spPr>
        <p:txBody>
          <a:bodyPr wrap="square" rtlCol="0">
            <a:spAutoFit/>
          </a:bodyPr>
          <a:lstStyle/>
          <a:p>
            <a:pPr algn="ctr"/>
            <a:r>
              <a:rPr lang="fr-FR" dirty="0" err="1"/>
              <a:t>LightGBM</a:t>
            </a:r>
            <a:r>
              <a:rPr lang="fr-FR" dirty="0"/>
              <a:t> </a:t>
            </a:r>
          </a:p>
        </p:txBody>
      </p:sp>
    </p:spTree>
    <p:extLst>
      <p:ext uri="{BB962C8B-B14F-4D97-AF65-F5344CB8AC3E}">
        <p14:creationId xmlns:p14="http://schemas.microsoft.com/office/powerpoint/2010/main" val="120992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48DF3BC-825B-3A7C-B42D-EA7C370BBE91}"/>
              </a:ext>
            </a:extLst>
          </p:cNvPr>
          <p:cNvSpPr>
            <a:spLocks noGrp="1"/>
          </p:cNvSpPr>
          <p:nvPr>
            <p:ph type="title"/>
          </p:nvPr>
        </p:nvSpPr>
        <p:spPr/>
        <p:txBody>
          <a:bodyPr/>
          <a:lstStyle/>
          <a:p>
            <a:r>
              <a:rPr lang="fr-FR" dirty="0"/>
              <a:t>Utilisation de MLFLOW</a:t>
            </a:r>
          </a:p>
        </p:txBody>
      </p:sp>
      <p:pic>
        <p:nvPicPr>
          <p:cNvPr id="11" name="Espace réservé du contenu 10">
            <a:extLst>
              <a:ext uri="{FF2B5EF4-FFF2-40B4-BE49-F238E27FC236}">
                <a16:creationId xmlns:a16="http://schemas.microsoft.com/office/drawing/2014/main" id="{523C3D6D-897A-030C-A727-8C7EFCC5A0FE}"/>
              </a:ext>
            </a:extLst>
          </p:cNvPr>
          <p:cNvPicPr>
            <a:picLocks noGrp="1" noChangeAspect="1"/>
          </p:cNvPicPr>
          <p:nvPr>
            <p:ph sz="quarter" idx="13"/>
          </p:nvPr>
        </p:nvPicPr>
        <p:blipFill>
          <a:blip r:embed="rId2"/>
          <a:stretch>
            <a:fillRect/>
          </a:stretch>
        </p:blipFill>
        <p:spPr>
          <a:xfrm>
            <a:off x="1584960" y="1950096"/>
            <a:ext cx="9410700" cy="1875144"/>
          </a:xfrm>
        </p:spPr>
      </p:pic>
      <p:sp>
        <p:nvSpPr>
          <p:cNvPr id="15" name="Espace réservé du contenu 14">
            <a:extLst>
              <a:ext uri="{FF2B5EF4-FFF2-40B4-BE49-F238E27FC236}">
                <a16:creationId xmlns:a16="http://schemas.microsoft.com/office/drawing/2014/main" id="{516455DC-243A-BDC2-F95D-CD38B8CA4160}"/>
              </a:ext>
            </a:extLst>
          </p:cNvPr>
          <p:cNvSpPr>
            <a:spLocks noGrp="1"/>
          </p:cNvSpPr>
          <p:nvPr>
            <p:ph sz="half" idx="2"/>
          </p:nvPr>
        </p:nvSpPr>
        <p:spPr>
          <a:xfrm>
            <a:off x="1584960" y="4343400"/>
            <a:ext cx="9410700" cy="1875144"/>
          </a:xfrm>
        </p:spPr>
        <p:txBody>
          <a:bodyPr/>
          <a:lstStyle/>
          <a:p>
            <a:pPr marL="0" indent="0">
              <a:buNone/>
            </a:pPr>
            <a:r>
              <a:rPr lang="fr-FR" dirty="0"/>
              <a:t>Afin d’analyser l’ensemble de nos tests, nous allons utiliser la méthode du MLFLOW, ce dernier va nous permettre d’analyse un ensemble de métriques et les paramètres pour nos principaux modèles.</a:t>
            </a:r>
          </a:p>
        </p:txBody>
      </p:sp>
    </p:spTree>
    <p:extLst>
      <p:ext uri="{BB962C8B-B14F-4D97-AF65-F5344CB8AC3E}">
        <p14:creationId xmlns:p14="http://schemas.microsoft.com/office/powerpoint/2010/main" val="34662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56967-9558-5359-A0DF-30ADA45BA320}"/>
              </a:ext>
            </a:extLst>
          </p:cNvPr>
          <p:cNvSpPr>
            <a:spLocks noGrp="1"/>
          </p:cNvSpPr>
          <p:nvPr>
            <p:ph type="title"/>
          </p:nvPr>
        </p:nvSpPr>
        <p:spPr/>
        <p:txBody>
          <a:bodyPr/>
          <a:lstStyle/>
          <a:p>
            <a:r>
              <a:rPr lang="fr-FR" dirty="0"/>
              <a:t>Gestion du déséquilibre</a:t>
            </a:r>
          </a:p>
        </p:txBody>
      </p:sp>
      <p:sp>
        <p:nvSpPr>
          <p:cNvPr id="3" name="Espace réservé du contenu 2">
            <a:extLst>
              <a:ext uri="{FF2B5EF4-FFF2-40B4-BE49-F238E27FC236}">
                <a16:creationId xmlns:a16="http://schemas.microsoft.com/office/drawing/2014/main" id="{13A0D893-BA2C-09F1-0C5A-212638606242}"/>
              </a:ext>
            </a:extLst>
          </p:cNvPr>
          <p:cNvSpPr>
            <a:spLocks noGrp="1"/>
          </p:cNvSpPr>
          <p:nvPr>
            <p:ph sz="quarter" idx="13"/>
          </p:nvPr>
        </p:nvSpPr>
        <p:spPr>
          <a:xfrm>
            <a:off x="487680" y="2214798"/>
            <a:ext cx="5388864" cy="3911682"/>
          </a:xfrm>
        </p:spPr>
        <p:txBody>
          <a:bodyPr>
            <a:normAutofit lnSpcReduction="10000"/>
          </a:bodyPr>
          <a:lstStyle/>
          <a:p>
            <a:pPr marL="0" indent="0" algn="just">
              <a:buNone/>
            </a:pPr>
            <a:r>
              <a:rPr lang="fr-FR" sz="1800" dirty="0"/>
              <a:t>Afin de traiter notre déséquilibre, utilisation de 3 techniques :</a:t>
            </a:r>
          </a:p>
          <a:p>
            <a:pPr marL="0" indent="0" algn="just">
              <a:buNone/>
            </a:pPr>
            <a:endParaRPr lang="fr-FR" sz="1800" dirty="0"/>
          </a:p>
          <a:p>
            <a:pPr algn="just">
              <a:buFontTx/>
              <a:buChar char="-"/>
            </a:pPr>
            <a:r>
              <a:rPr lang="fr-FR" sz="1800" dirty="0" err="1"/>
              <a:t>RandomUnderSample</a:t>
            </a:r>
            <a:r>
              <a:rPr lang="fr-FR" sz="1800" dirty="0"/>
              <a:t> (sous échantillonnage),</a:t>
            </a:r>
          </a:p>
          <a:p>
            <a:pPr algn="just">
              <a:buFontTx/>
              <a:buChar char="-"/>
            </a:pPr>
            <a:r>
              <a:rPr lang="fr-FR" sz="1800" dirty="0" err="1"/>
              <a:t>RandomOverSample</a:t>
            </a:r>
            <a:r>
              <a:rPr lang="fr-FR" sz="1800" dirty="0"/>
              <a:t> (suréchantillonnage),</a:t>
            </a:r>
          </a:p>
          <a:p>
            <a:pPr algn="just">
              <a:buFontTx/>
              <a:buChar char="-"/>
            </a:pPr>
            <a:r>
              <a:rPr lang="fr-FR" sz="1800" dirty="0"/>
              <a:t>SMOTE (</a:t>
            </a:r>
            <a:r>
              <a:rPr lang="fr-FR" sz="1800" dirty="0" err="1"/>
              <a:t>suréchantillonage</a:t>
            </a:r>
            <a:r>
              <a:rPr lang="fr-FR" sz="1800" dirty="0"/>
              <a:t> sur données synthétiques).</a:t>
            </a:r>
          </a:p>
          <a:p>
            <a:pPr marL="0" indent="0" algn="just">
              <a:buNone/>
            </a:pPr>
            <a:endParaRPr lang="fr-FR" dirty="0"/>
          </a:p>
          <a:p>
            <a:pPr marL="0" indent="0" algn="just">
              <a:buNone/>
            </a:pPr>
            <a:r>
              <a:rPr lang="fr-FR" sz="1800" dirty="0"/>
              <a:t>Résultat :</a:t>
            </a:r>
          </a:p>
          <a:p>
            <a:pPr algn="just">
              <a:buFontTx/>
              <a:buChar char="-"/>
            </a:pPr>
            <a:r>
              <a:rPr lang="fr-FR" sz="1800" dirty="0"/>
              <a:t>Meilleure gestion du déséquilibre et score plus élevé.</a:t>
            </a:r>
          </a:p>
          <a:p>
            <a:pPr algn="just">
              <a:buFontTx/>
              <a:buChar char="-"/>
            </a:pPr>
            <a:r>
              <a:rPr lang="fr-FR" sz="1800" dirty="0"/>
              <a:t>Le </a:t>
            </a:r>
            <a:r>
              <a:rPr lang="fr-FR" sz="1800" dirty="0" err="1"/>
              <a:t>LightGBM</a:t>
            </a:r>
            <a:r>
              <a:rPr lang="fr-FR" sz="1800" dirty="0"/>
              <a:t> présente les meilleurs résultats.</a:t>
            </a:r>
          </a:p>
        </p:txBody>
      </p:sp>
      <p:pic>
        <p:nvPicPr>
          <p:cNvPr id="7" name="Espace réservé du contenu 6">
            <a:extLst>
              <a:ext uri="{FF2B5EF4-FFF2-40B4-BE49-F238E27FC236}">
                <a16:creationId xmlns:a16="http://schemas.microsoft.com/office/drawing/2014/main" id="{7FC76FEE-D260-36DC-39C2-447BDC23ADC4}"/>
              </a:ext>
            </a:extLst>
          </p:cNvPr>
          <p:cNvPicPr>
            <a:picLocks noGrp="1" noChangeAspect="1"/>
          </p:cNvPicPr>
          <p:nvPr>
            <p:ph sz="half" idx="2"/>
          </p:nvPr>
        </p:nvPicPr>
        <p:blipFill>
          <a:blip r:embed="rId2"/>
          <a:stretch>
            <a:fillRect/>
          </a:stretch>
        </p:blipFill>
        <p:spPr>
          <a:xfrm>
            <a:off x="6852511" y="2214481"/>
            <a:ext cx="4074977" cy="3911682"/>
          </a:xfrm>
        </p:spPr>
      </p:pic>
      <p:sp>
        <p:nvSpPr>
          <p:cNvPr id="9" name="ZoneTexte 8">
            <a:extLst>
              <a:ext uri="{FF2B5EF4-FFF2-40B4-BE49-F238E27FC236}">
                <a16:creationId xmlns:a16="http://schemas.microsoft.com/office/drawing/2014/main" id="{52229F9F-3021-1113-2375-B090BCE6D7AB}"/>
              </a:ext>
            </a:extLst>
          </p:cNvPr>
          <p:cNvSpPr txBox="1"/>
          <p:nvPr/>
        </p:nvSpPr>
        <p:spPr>
          <a:xfrm>
            <a:off x="7109309" y="1865134"/>
            <a:ext cx="3657600" cy="369332"/>
          </a:xfrm>
          <a:prstGeom prst="rect">
            <a:avLst/>
          </a:prstGeom>
          <a:noFill/>
        </p:spPr>
        <p:txBody>
          <a:bodyPr wrap="square" rtlCol="0">
            <a:spAutoFit/>
          </a:bodyPr>
          <a:lstStyle/>
          <a:p>
            <a:r>
              <a:rPr lang="fr-FR" dirty="0" err="1"/>
              <a:t>LightGBM</a:t>
            </a:r>
            <a:r>
              <a:rPr lang="fr-FR" dirty="0"/>
              <a:t> avec </a:t>
            </a:r>
            <a:r>
              <a:rPr lang="fr-FR" dirty="0" err="1"/>
              <a:t>RandomUnder</a:t>
            </a:r>
            <a:endParaRPr lang="fr-FR" dirty="0"/>
          </a:p>
        </p:txBody>
      </p:sp>
    </p:spTree>
    <p:extLst>
      <p:ext uri="{BB962C8B-B14F-4D97-AF65-F5344CB8AC3E}">
        <p14:creationId xmlns:p14="http://schemas.microsoft.com/office/powerpoint/2010/main" val="369631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4804F9-0C89-6BEE-EFEC-EC02AE32FE09}"/>
              </a:ext>
            </a:extLst>
          </p:cNvPr>
          <p:cNvSpPr>
            <a:spLocks noGrp="1"/>
          </p:cNvSpPr>
          <p:nvPr>
            <p:ph type="title"/>
          </p:nvPr>
        </p:nvSpPr>
        <p:spPr/>
        <p:txBody>
          <a:bodyPr/>
          <a:lstStyle/>
          <a:p>
            <a:endParaRPr lang="fr-FR"/>
          </a:p>
        </p:txBody>
      </p:sp>
      <p:sp>
        <p:nvSpPr>
          <p:cNvPr id="4" name="Espace réservé du contenu 3">
            <a:extLst>
              <a:ext uri="{FF2B5EF4-FFF2-40B4-BE49-F238E27FC236}">
                <a16:creationId xmlns:a16="http://schemas.microsoft.com/office/drawing/2014/main" id="{DF6CEA87-506A-1DF4-DC22-E12DFD197326}"/>
              </a:ext>
            </a:extLst>
          </p:cNvPr>
          <p:cNvSpPr>
            <a:spLocks noGrp="1"/>
          </p:cNvSpPr>
          <p:nvPr>
            <p:ph sz="half" idx="2"/>
          </p:nvPr>
        </p:nvSpPr>
        <p:spPr>
          <a:xfrm>
            <a:off x="6197600" y="1600201"/>
            <a:ext cx="5384800" cy="4800599"/>
          </a:xfrm>
        </p:spPr>
        <p:txBody>
          <a:bodyPr>
            <a:normAutofit fontScale="92500" lnSpcReduction="10000"/>
          </a:bodyPr>
          <a:lstStyle/>
          <a:p>
            <a:pPr marL="0" indent="0">
              <a:buNone/>
            </a:pPr>
            <a:r>
              <a:rPr lang="fr-FR" dirty="0"/>
              <a:t>Notre tableau nous présente les différents modèles et les résultats (sur notre dernier test) : </a:t>
            </a:r>
          </a:p>
          <a:p>
            <a:pPr marL="0" indent="0">
              <a:buNone/>
            </a:pPr>
            <a:endParaRPr lang="fr-FR" dirty="0"/>
          </a:p>
          <a:p>
            <a:pPr>
              <a:buFontTx/>
              <a:buChar char="-"/>
            </a:pPr>
            <a:r>
              <a:rPr lang="fr-FR" dirty="0"/>
              <a:t>Le </a:t>
            </a:r>
            <a:r>
              <a:rPr lang="fr-FR" dirty="0" err="1"/>
              <a:t>XGBoost</a:t>
            </a:r>
            <a:r>
              <a:rPr lang="fr-FR" dirty="0"/>
              <a:t> et le </a:t>
            </a:r>
            <a:r>
              <a:rPr lang="fr-FR" dirty="0" err="1"/>
              <a:t>LightGBM</a:t>
            </a:r>
            <a:r>
              <a:rPr lang="fr-FR" dirty="0"/>
              <a:t> sont très proches.</a:t>
            </a:r>
          </a:p>
          <a:p>
            <a:pPr>
              <a:buFontTx/>
              <a:buChar char="-"/>
            </a:pPr>
            <a:endParaRPr lang="fr-FR" dirty="0"/>
          </a:p>
          <a:p>
            <a:pPr>
              <a:buFontTx/>
              <a:buChar char="-"/>
            </a:pPr>
            <a:r>
              <a:rPr lang="fr-FR" dirty="0"/>
              <a:t>Le </a:t>
            </a:r>
            <a:r>
              <a:rPr lang="fr-FR" dirty="0" err="1"/>
              <a:t>Dummy</a:t>
            </a:r>
            <a:r>
              <a:rPr lang="fr-FR" dirty="0"/>
              <a:t> Classifier et le </a:t>
            </a:r>
            <a:r>
              <a:rPr lang="fr-FR" dirty="0" err="1"/>
              <a:t>RandomForest</a:t>
            </a:r>
            <a:r>
              <a:rPr lang="fr-FR" dirty="0"/>
              <a:t> présentent de mauvais résultats.</a:t>
            </a:r>
          </a:p>
          <a:p>
            <a:pPr>
              <a:buFontTx/>
              <a:buChar char="-"/>
            </a:pPr>
            <a:endParaRPr lang="fr-FR" dirty="0"/>
          </a:p>
          <a:p>
            <a:pPr>
              <a:buFontTx/>
              <a:buChar char="-"/>
            </a:pPr>
            <a:r>
              <a:rPr lang="fr-FR" dirty="0"/>
              <a:t>Sélection du </a:t>
            </a:r>
            <a:r>
              <a:rPr lang="fr-FR" dirty="0" err="1"/>
              <a:t>LightGBM</a:t>
            </a:r>
            <a:r>
              <a:rPr lang="fr-FR" dirty="0"/>
              <a:t> avec un </a:t>
            </a:r>
            <a:r>
              <a:rPr lang="fr-FR" dirty="0" err="1"/>
              <a:t>StandardScaler</a:t>
            </a:r>
            <a:r>
              <a:rPr lang="fr-FR" dirty="0"/>
              <a:t> et selon le </a:t>
            </a:r>
            <a:r>
              <a:rPr lang="fr-FR" dirty="0" err="1"/>
              <a:t>RandomUnderSample</a:t>
            </a:r>
            <a:r>
              <a:rPr lang="fr-FR" dirty="0"/>
              <a:t>.</a:t>
            </a:r>
          </a:p>
        </p:txBody>
      </p:sp>
      <p:pic>
        <p:nvPicPr>
          <p:cNvPr id="5" name="Espace réservé du contenu 4">
            <a:extLst>
              <a:ext uri="{FF2B5EF4-FFF2-40B4-BE49-F238E27FC236}">
                <a16:creationId xmlns:a16="http://schemas.microsoft.com/office/drawing/2014/main" id="{D7456778-6418-F34A-C38D-8F7724B3D565}"/>
              </a:ext>
            </a:extLst>
          </p:cNvPr>
          <p:cNvPicPr>
            <a:picLocks noGrp="1" noChangeAspect="1"/>
          </p:cNvPicPr>
          <p:nvPr>
            <p:ph sz="quarter" idx="13"/>
          </p:nvPr>
        </p:nvPicPr>
        <p:blipFill>
          <a:blip r:embed="rId2"/>
          <a:stretch>
            <a:fillRect/>
          </a:stretch>
        </p:blipFill>
        <p:spPr>
          <a:xfrm>
            <a:off x="1096700" y="1600200"/>
            <a:ext cx="4094688" cy="4716463"/>
          </a:xfrm>
          <a:prstGeom prst="rect">
            <a:avLst/>
          </a:prstGeom>
        </p:spPr>
      </p:pic>
    </p:spTree>
    <p:extLst>
      <p:ext uri="{BB962C8B-B14F-4D97-AF65-F5344CB8AC3E}">
        <p14:creationId xmlns:p14="http://schemas.microsoft.com/office/powerpoint/2010/main" val="28652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A1BB71-8129-0EA5-5E1D-91E6ED702E40}"/>
              </a:ext>
            </a:extLst>
          </p:cNvPr>
          <p:cNvSpPr>
            <a:spLocks noGrp="1"/>
          </p:cNvSpPr>
          <p:nvPr>
            <p:ph type="title"/>
          </p:nvPr>
        </p:nvSpPr>
        <p:spPr/>
        <p:txBody>
          <a:bodyPr/>
          <a:lstStyle/>
          <a:p>
            <a:r>
              <a:rPr lang="fr-FR" dirty="0"/>
              <a:t>Utilisation du Data Drift</a:t>
            </a:r>
          </a:p>
        </p:txBody>
      </p:sp>
      <p:sp>
        <p:nvSpPr>
          <p:cNvPr id="4" name="Espace réservé du contenu 3">
            <a:extLst>
              <a:ext uri="{FF2B5EF4-FFF2-40B4-BE49-F238E27FC236}">
                <a16:creationId xmlns:a16="http://schemas.microsoft.com/office/drawing/2014/main" id="{3C57268D-68DE-2FD2-96D7-105B8649AC18}"/>
              </a:ext>
            </a:extLst>
          </p:cNvPr>
          <p:cNvSpPr>
            <a:spLocks noGrp="1"/>
          </p:cNvSpPr>
          <p:nvPr>
            <p:ph sz="half" idx="2"/>
          </p:nvPr>
        </p:nvSpPr>
        <p:spPr>
          <a:xfrm>
            <a:off x="6197600" y="1600200"/>
            <a:ext cx="5384800" cy="4525963"/>
          </a:xfrm>
        </p:spPr>
        <p:txBody>
          <a:bodyPr/>
          <a:lstStyle/>
          <a:p>
            <a:r>
              <a:rPr lang="fr-FR" dirty="0"/>
              <a:t>Utilisation de la bibliothèque </a:t>
            </a:r>
            <a:r>
              <a:rPr lang="fr-FR" dirty="0" err="1"/>
              <a:t>Evidently</a:t>
            </a:r>
            <a:r>
              <a:rPr lang="fr-FR" dirty="0"/>
              <a:t> pour analyse des variables dans notre projet.</a:t>
            </a:r>
          </a:p>
          <a:p>
            <a:endParaRPr lang="fr-FR" dirty="0"/>
          </a:p>
          <a:p>
            <a:r>
              <a:rPr lang="fr-FR" dirty="0"/>
              <a:t>Les variables présentent un excellent résultat et vont permettre de constater un faible risque de sur ou sous apprentissage de nos modèles.</a:t>
            </a:r>
          </a:p>
        </p:txBody>
      </p:sp>
      <p:pic>
        <p:nvPicPr>
          <p:cNvPr id="15" name="Espace réservé du contenu 14">
            <a:extLst>
              <a:ext uri="{FF2B5EF4-FFF2-40B4-BE49-F238E27FC236}">
                <a16:creationId xmlns:a16="http://schemas.microsoft.com/office/drawing/2014/main" id="{1EEEEBF6-A23E-4DB9-037D-FA5B85970BA3}"/>
              </a:ext>
            </a:extLst>
          </p:cNvPr>
          <p:cNvPicPr>
            <a:picLocks noGrp="1" noChangeAspect="1"/>
          </p:cNvPicPr>
          <p:nvPr>
            <p:ph sz="quarter" idx="13"/>
          </p:nvPr>
        </p:nvPicPr>
        <p:blipFill>
          <a:blip r:embed="rId2"/>
          <a:stretch>
            <a:fillRect/>
          </a:stretch>
        </p:blipFill>
        <p:spPr>
          <a:xfrm>
            <a:off x="396528" y="1799145"/>
            <a:ext cx="5389562" cy="2064036"/>
          </a:xfrm>
        </p:spPr>
      </p:pic>
      <p:pic>
        <p:nvPicPr>
          <p:cNvPr id="17" name="Image 16">
            <a:extLst>
              <a:ext uri="{FF2B5EF4-FFF2-40B4-BE49-F238E27FC236}">
                <a16:creationId xmlns:a16="http://schemas.microsoft.com/office/drawing/2014/main" id="{D2A07530-A5F3-6C38-D0B8-A5094C22CE5E}"/>
              </a:ext>
            </a:extLst>
          </p:cNvPr>
          <p:cNvPicPr>
            <a:picLocks noChangeAspect="1"/>
          </p:cNvPicPr>
          <p:nvPr/>
        </p:nvPicPr>
        <p:blipFill>
          <a:blip r:embed="rId3"/>
          <a:stretch>
            <a:fillRect/>
          </a:stretch>
        </p:blipFill>
        <p:spPr>
          <a:xfrm>
            <a:off x="396528" y="4255906"/>
            <a:ext cx="5384800" cy="1987448"/>
          </a:xfrm>
          <a:prstGeom prst="rect">
            <a:avLst/>
          </a:prstGeom>
        </p:spPr>
      </p:pic>
    </p:spTree>
    <p:extLst>
      <p:ext uri="{BB962C8B-B14F-4D97-AF65-F5344CB8AC3E}">
        <p14:creationId xmlns:p14="http://schemas.microsoft.com/office/powerpoint/2010/main" val="7937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492426"/>
            <a:ext cx="9601196" cy="1112520"/>
          </a:xfrm>
        </p:spPr>
        <p:txBody>
          <a:bodyPr/>
          <a:lstStyle/>
          <a:p>
            <a:r>
              <a:rPr lang="fr-FR" sz="4400" dirty="0"/>
              <a:t>Optimisation de nos modèles</a:t>
            </a:r>
          </a:p>
        </p:txBody>
      </p:sp>
      <p:sp>
        <p:nvSpPr>
          <p:cNvPr id="7" name="Rectangle 6">
            <a:extLst>
              <a:ext uri="{FF2B5EF4-FFF2-40B4-BE49-F238E27FC236}">
                <a16:creationId xmlns:a16="http://schemas.microsoft.com/office/drawing/2014/main" id="{1769E14A-0D07-CE97-6F68-EF2818692350}"/>
              </a:ext>
            </a:extLst>
          </p:cNvPr>
          <p:cNvSpPr/>
          <p:nvPr/>
        </p:nvSpPr>
        <p:spPr>
          <a:xfrm>
            <a:off x="663546" y="1877148"/>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Sélection des meilleurs modèles</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a:stCxn id="7" idx="3"/>
            <a:endCxn id="11" idx="1"/>
          </p:cNvCxnSpPr>
          <p:nvPr/>
        </p:nvCxnSpPr>
        <p:spPr>
          <a:xfrm>
            <a:off x="2857702" y="2433408"/>
            <a:ext cx="933122" cy="5223"/>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3790824" y="1882371"/>
            <a:ext cx="2682644"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Cross Validation</a:t>
            </a: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6473468" y="2433408"/>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7460536" y="1883203"/>
            <a:ext cx="2856692"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a:solidFill>
                  <a:schemeClr val="tx1"/>
                </a:solidFill>
              </a:rPr>
              <a:t>Grid</a:t>
            </a:r>
            <a:r>
              <a:rPr lang="fr-FR" sz="1600" b="1" dirty="0">
                <a:solidFill>
                  <a:schemeClr val="tx1"/>
                </a:solidFill>
              </a:rPr>
              <a:t> </a:t>
            </a:r>
            <a:r>
              <a:rPr lang="fr-FR" sz="1600" b="1" dirty="0" err="1">
                <a:solidFill>
                  <a:schemeClr val="tx1"/>
                </a:solidFill>
              </a:rPr>
              <a:t>SearchCV</a:t>
            </a:r>
            <a:endParaRPr lang="fr-FR" sz="1600" b="1" dirty="0">
              <a:solidFill>
                <a:schemeClr val="tx1"/>
              </a:solidFill>
            </a:endParaRPr>
          </a:p>
        </p:txBody>
      </p:sp>
      <p:cxnSp>
        <p:nvCxnSpPr>
          <p:cNvPr id="17" name="Connecteur droit avec flèche 16">
            <a:extLst>
              <a:ext uri="{FF2B5EF4-FFF2-40B4-BE49-F238E27FC236}">
                <a16:creationId xmlns:a16="http://schemas.microsoft.com/office/drawing/2014/main" id="{C744D8C0-D3F1-8F03-A56E-36FB15946696}"/>
              </a:ext>
            </a:extLst>
          </p:cNvPr>
          <p:cNvCxnSpPr>
            <a:cxnSpLocks/>
            <a:stCxn id="15" idx="2"/>
          </p:cNvCxnSpPr>
          <p:nvPr/>
        </p:nvCxnSpPr>
        <p:spPr>
          <a:xfrm>
            <a:off x="8888882" y="2995723"/>
            <a:ext cx="0" cy="1273496"/>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7521093" y="4285661"/>
            <a:ext cx="2796135"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Entrainement des modèles avec meilleurs paramètres</a:t>
            </a:r>
          </a:p>
        </p:txBody>
      </p:sp>
      <p:cxnSp>
        <p:nvCxnSpPr>
          <p:cNvPr id="20" name="Connecteur droit avec flèche 19">
            <a:extLst>
              <a:ext uri="{FF2B5EF4-FFF2-40B4-BE49-F238E27FC236}">
                <a16:creationId xmlns:a16="http://schemas.microsoft.com/office/drawing/2014/main" id="{74AE13CA-CAA5-9205-FE74-E3B119915DA3}"/>
              </a:ext>
            </a:extLst>
          </p:cNvPr>
          <p:cNvCxnSpPr>
            <a:cxnSpLocks/>
          </p:cNvCxnSpPr>
          <p:nvPr/>
        </p:nvCxnSpPr>
        <p:spPr>
          <a:xfrm flipH="1">
            <a:off x="6473456" y="4763207"/>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3790823" y="4269218"/>
            <a:ext cx="2682633" cy="1128963"/>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Sélection du meilleur modèle</a:t>
            </a:r>
          </a:p>
        </p:txBody>
      </p:sp>
      <p:cxnSp>
        <p:nvCxnSpPr>
          <p:cNvPr id="22" name="Connecteur droit avec flèche 21">
            <a:extLst>
              <a:ext uri="{FF2B5EF4-FFF2-40B4-BE49-F238E27FC236}">
                <a16:creationId xmlns:a16="http://schemas.microsoft.com/office/drawing/2014/main" id="{1C061CD1-63ED-3E82-B852-63D2537782A3}"/>
              </a:ext>
            </a:extLst>
          </p:cNvPr>
          <p:cNvCxnSpPr>
            <a:cxnSpLocks/>
          </p:cNvCxnSpPr>
          <p:nvPr/>
        </p:nvCxnSpPr>
        <p:spPr>
          <a:xfrm flipH="1">
            <a:off x="2906702" y="4763207"/>
            <a:ext cx="84117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5F9BB-032A-F9BF-02A8-F7659C162752}"/>
              </a:ext>
            </a:extLst>
          </p:cNvPr>
          <p:cNvSpPr/>
          <p:nvPr/>
        </p:nvSpPr>
        <p:spPr>
          <a:xfrm>
            <a:off x="663546" y="4290012"/>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Enregistrement du modèle.</a:t>
            </a:r>
          </a:p>
        </p:txBody>
      </p:sp>
    </p:spTree>
    <p:extLst>
      <p:ext uri="{BB962C8B-B14F-4D97-AF65-F5344CB8AC3E}">
        <p14:creationId xmlns:p14="http://schemas.microsoft.com/office/powerpoint/2010/main" val="112686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2961C5-9D17-373D-41D9-6767DA484838}"/>
              </a:ext>
            </a:extLst>
          </p:cNvPr>
          <p:cNvSpPr>
            <a:spLocks noGrp="1"/>
          </p:cNvSpPr>
          <p:nvPr>
            <p:ph type="title"/>
          </p:nvPr>
        </p:nvSpPr>
        <p:spPr/>
        <p:txBody>
          <a:bodyPr/>
          <a:lstStyle/>
          <a:p>
            <a:r>
              <a:rPr lang="fr-FR" dirty="0"/>
              <a:t>IV. Tableau de bord et API</a:t>
            </a:r>
          </a:p>
        </p:txBody>
      </p:sp>
      <p:sp>
        <p:nvSpPr>
          <p:cNvPr id="6" name="Espace réservé du texte 5">
            <a:extLst>
              <a:ext uri="{FF2B5EF4-FFF2-40B4-BE49-F238E27FC236}">
                <a16:creationId xmlns:a16="http://schemas.microsoft.com/office/drawing/2014/main" id="{435EC214-917D-2D48-3F5B-14AAB3BEA4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624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10972800" cy="1174792"/>
          </a:xfrm>
        </p:spPr>
        <p:txBody>
          <a:bodyPr rtlCol="0"/>
          <a:lstStyle/>
          <a:p>
            <a:pPr rtl="0"/>
            <a:r>
              <a:rPr lang="fr-FR" dirty="0">
                <a:latin typeface="Century Gothic" panose="020B0502020202020204" pitchFamily="34" charset="0"/>
              </a:rPr>
              <a:t>Sommaire</a:t>
            </a:r>
          </a:p>
        </p:txBody>
      </p:sp>
      <p:sp>
        <p:nvSpPr>
          <p:cNvPr id="3" name="Espace réservé du contenu 2"/>
          <p:cNvSpPr>
            <a:spLocks noGrp="1"/>
          </p:cNvSpPr>
          <p:nvPr>
            <p:ph idx="1"/>
          </p:nvPr>
        </p:nvSpPr>
        <p:spPr>
          <a:xfrm>
            <a:off x="609600" y="1174793"/>
            <a:ext cx="10972800" cy="4951372"/>
          </a:xfrm>
        </p:spPr>
        <p:txBody>
          <a:bodyPr rtlCol="0"/>
          <a:lstStyle/>
          <a:p>
            <a:pPr marL="514350" indent="-514350" rtl="0">
              <a:buFont typeface="+mj-lt"/>
              <a:buAutoNum type="romanUcPeriod"/>
            </a:pPr>
            <a:r>
              <a:rPr lang="fr-FR" dirty="0"/>
              <a:t>Présentation du projet</a:t>
            </a:r>
          </a:p>
          <a:p>
            <a:pPr marL="514350" indent="-514350" rtl="0">
              <a:buFont typeface="+mj-lt"/>
              <a:buAutoNum type="romanUcPeriod"/>
            </a:pPr>
            <a:endParaRPr lang="fr-FR" dirty="0">
              <a:latin typeface="Palatino Linotype" panose="02040502050505030304" pitchFamily="18" charset="0"/>
            </a:endParaRPr>
          </a:p>
          <a:p>
            <a:pPr marL="514350" indent="-514350" rtl="0">
              <a:buFont typeface="+mj-lt"/>
              <a:buAutoNum type="romanUcPeriod"/>
            </a:pPr>
            <a:r>
              <a:rPr lang="fr-FR" dirty="0">
                <a:latin typeface="Palatino Linotype" panose="02040502050505030304" pitchFamily="18" charset="0"/>
              </a:rPr>
              <a:t>Traitement des données</a:t>
            </a:r>
            <a:endParaRPr lang="fr-FR" dirty="0"/>
          </a:p>
          <a:p>
            <a:pPr marL="514350" indent="-514350" rtl="0">
              <a:buFont typeface="+mj-lt"/>
              <a:buAutoNum type="romanUcPeriod"/>
            </a:pPr>
            <a:endParaRPr lang="fr-FR" dirty="0">
              <a:latin typeface="Palatino Linotype" panose="02040502050505030304" pitchFamily="18" charset="0"/>
            </a:endParaRPr>
          </a:p>
          <a:p>
            <a:pPr marL="514350" indent="-514350" rtl="0">
              <a:buFont typeface="+mj-lt"/>
              <a:buAutoNum type="romanUcPeriod"/>
            </a:pPr>
            <a:r>
              <a:rPr lang="fr-FR" dirty="0">
                <a:latin typeface="Palatino Linotype" panose="02040502050505030304" pitchFamily="18" charset="0"/>
              </a:rPr>
              <a:t>Modélisation</a:t>
            </a:r>
            <a:endParaRPr lang="fr-FR" dirty="0"/>
          </a:p>
          <a:p>
            <a:pPr marL="514350" indent="-514350" rtl="0">
              <a:buFont typeface="+mj-lt"/>
              <a:buAutoNum type="romanUcPeriod"/>
            </a:pPr>
            <a:endParaRPr lang="fr-FR" dirty="0">
              <a:latin typeface="Palatino Linotype" panose="02040502050505030304" pitchFamily="18" charset="0"/>
            </a:endParaRPr>
          </a:p>
          <a:p>
            <a:pPr marL="514350" indent="-514350" rtl="0">
              <a:buFont typeface="+mj-lt"/>
              <a:buAutoNum type="romanUcPeriod"/>
            </a:pPr>
            <a:r>
              <a:rPr lang="fr-FR" dirty="0"/>
              <a:t>Tableau de bord et API</a:t>
            </a:r>
          </a:p>
          <a:p>
            <a:pPr marL="514350" indent="-514350" rtl="0">
              <a:buFont typeface="+mj-lt"/>
              <a:buAutoNum type="romanUcPeriod"/>
            </a:pPr>
            <a:endParaRPr lang="fr-FR" dirty="0"/>
          </a:p>
          <a:p>
            <a:pPr marL="514350" indent="-514350" rtl="0">
              <a:buFont typeface="+mj-lt"/>
              <a:buAutoNum type="romanUcPeriod"/>
            </a:pPr>
            <a:r>
              <a:rPr lang="fr-FR" dirty="0"/>
              <a:t>Conclusion</a:t>
            </a:r>
          </a:p>
        </p:txBody>
      </p:sp>
    </p:spTree>
    <p:extLst>
      <p:ext uri="{BB962C8B-B14F-4D97-AF65-F5344CB8AC3E}">
        <p14:creationId xmlns:p14="http://schemas.microsoft.com/office/powerpoint/2010/main" val="368160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AF90E-2472-31B0-09DC-1DBDFE0A21F0}"/>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7D975D0E-36F7-A53B-B018-475C1C644CAE}"/>
              </a:ext>
            </a:extLst>
          </p:cNvPr>
          <p:cNvPicPr>
            <a:picLocks noGrp="1" noChangeAspect="1"/>
          </p:cNvPicPr>
          <p:nvPr>
            <p:ph sz="quarter" idx="13"/>
          </p:nvPr>
        </p:nvPicPr>
        <p:blipFill>
          <a:blip r:embed="rId2"/>
          <a:stretch>
            <a:fillRect/>
          </a:stretch>
        </p:blipFill>
        <p:spPr>
          <a:xfrm>
            <a:off x="420751" y="1923955"/>
            <a:ext cx="5389562" cy="2473547"/>
          </a:xfrm>
        </p:spPr>
      </p:pic>
      <p:sp>
        <p:nvSpPr>
          <p:cNvPr id="9" name="ZoneTexte 8">
            <a:extLst>
              <a:ext uri="{FF2B5EF4-FFF2-40B4-BE49-F238E27FC236}">
                <a16:creationId xmlns:a16="http://schemas.microsoft.com/office/drawing/2014/main" id="{B63F9F23-E511-644E-D31F-B24F16ADBDC8}"/>
              </a:ext>
            </a:extLst>
          </p:cNvPr>
          <p:cNvSpPr txBox="1"/>
          <p:nvPr/>
        </p:nvSpPr>
        <p:spPr>
          <a:xfrm>
            <a:off x="487363" y="5318760"/>
            <a:ext cx="11095037" cy="923330"/>
          </a:xfrm>
          <a:prstGeom prst="rect">
            <a:avLst/>
          </a:prstGeom>
          <a:noFill/>
        </p:spPr>
        <p:txBody>
          <a:bodyPr wrap="square" rtlCol="0">
            <a:spAutoFit/>
          </a:bodyPr>
          <a:lstStyle/>
          <a:p>
            <a:r>
              <a:rPr lang="fr-FR" dirty="0"/>
              <a:t>Utilisation de GIT et GITHUB afin de déployer notre </a:t>
            </a:r>
            <a:r>
              <a:rPr lang="fr-FR" dirty="0" err="1"/>
              <a:t>dashboard</a:t>
            </a:r>
            <a:r>
              <a:rPr lang="fr-FR" dirty="0"/>
              <a:t> et notre API (ces deux derniers sont en privés).</a:t>
            </a:r>
          </a:p>
          <a:p>
            <a:r>
              <a:rPr lang="fr-FR" dirty="0"/>
              <a:t>Url : </a:t>
            </a:r>
            <a:r>
              <a:rPr lang="fr-FR" dirty="0" err="1">
                <a:hlinkClick r:id="rId3"/>
              </a:rPr>
              <a:t>GregoryBuriez</a:t>
            </a:r>
            <a:r>
              <a:rPr lang="fr-FR" dirty="0">
                <a:hlinkClick r:id="rId3"/>
              </a:rPr>
              <a:t> (</a:t>
            </a:r>
            <a:r>
              <a:rPr lang="fr-FR" dirty="0" err="1">
                <a:hlinkClick r:id="rId3"/>
              </a:rPr>
              <a:t>Buriez</a:t>
            </a:r>
            <a:r>
              <a:rPr lang="fr-FR" dirty="0">
                <a:hlinkClick r:id="rId3"/>
              </a:rPr>
              <a:t> Grégory) (github.com)</a:t>
            </a:r>
            <a:endParaRPr lang="fr-FR" dirty="0"/>
          </a:p>
        </p:txBody>
      </p:sp>
      <p:pic>
        <p:nvPicPr>
          <p:cNvPr id="7" name="Espace réservé du contenu 6">
            <a:extLst>
              <a:ext uri="{FF2B5EF4-FFF2-40B4-BE49-F238E27FC236}">
                <a16:creationId xmlns:a16="http://schemas.microsoft.com/office/drawing/2014/main" id="{A1ADBFC9-7A03-8939-E0D8-2079A7EC6153}"/>
              </a:ext>
            </a:extLst>
          </p:cNvPr>
          <p:cNvPicPr>
            <a:picLocks noGrp="1" noChangeAspect="1"/>
          </p:cNvPicPr>
          <p:nvPr>
            <p:ph sz="half" idx="2"/>
          </p:nvPr>
        </p:nvPicPr>
        <p:blipFill>
          <a:blip r:embed="rId4"/>
          <a:stretch>
            <a:fillRect/>
          </a:stretch>
        </p:blipFill>
        <p:spPr>
          <a:xfrm>
            <a:off x="6197600" y="1923955"/>
            <a:ext cx="5384800" cy="2473547"/>
          </a:xfrm>
        </p:spPr>
      </p:pic>
    </p:spTree>
    <p:extLst>
      <p:ext uri="{BB962C8B-B14F-4D97-AF65-F5344CB8AC3E}">
        <p14:creationId xmlns:p14="http://schemas.microsoft.com/office/powerpoint/2010/main" val="162167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C5E63-8B48-2DEC-7DE9-FABA18421B1C}"/>
              </a:ext>
            </a:extLst>
          </p:cNvPr>
          <p:cNvSpPr>
            <a:spLocks noGrp="1"/>
          </p:cNvSpPr>
          <p:nvPr>
            <p:ph type="title"/>
          </p:nvPr>
        </p:nvSpPr>
        <p:spPr/>
        <p:txBody>
          <a:bodyPr/>
          <a:lstStyle/>
          <a:p>
            <a:r>
              <a:rPr lang="fr-FR" dirty="0"/>
              <a:t>Dashboard et API</a:t>
            </a:r>
          </a:p>
        </p:txBody>
      </p:sp>
      <p:sp>
        <p:nvSpPr>
          <p:cNvPr id="3" name="Espace réservé du contenu 2">
            <a:extLst>
              <a:ext uri="{FF2B5EF4-FFF2-40B4-BE49-F238E27FC236}">
                <a16:creationId xmlns:a16="http://schemas.microsoft.com/office/drawing/2014/main" id="{0580D093-8A12-80C4-1A2E-C630201BDF33}"/>
              </a:ext>
            </a:extLst>
          </p:cNvPr>
          <p:cNvSpPr>
            <a:spLocks noGrp="1"/>
          </p:cNvSpPr>
          <p:nvPr>
            <p:ph sz="quarter" idx="13"/>
          </p:nvPr>
        </p:nvSpPr>
        <p:spPr/>
        <p:txBody>
          <a:bodyPr>
            <a:normAutofit/>
          </a:bodyPr>
          <a:lstStyle/>
          <a:p>
            <a:pPr algn="ctr"/>
            <a:r>
              <a:rPr lang="fr-FR" dirty="0" err="1"/>
              <a:t>Streamlit</a:t>
            </a:r>
            <a:endParaRPr lang="fr-FR" dirty="0"/>
          </a:p>
          <a:p>
            <a:endParaRPr lang="fr-FR" dirty="0"/>
          </a:p>
          <a:p>
            <a:pPr marL="0" indent="0">
              <a:buNone/>
            </a:pPr>
            <a:r>
              <a:rPr lang="fr-FR" sz="1800" dirty="0"/>
              <a:t>Création d’un </a:t>
            </a:r>
            <a:r>
              <a:rPr lang="fr-FR" sz="1800" dirty="0" err="1"/>
              <a:t>dashboard</a:t>
            </a:r>
            <a:r>
              <a:rPr lang="fr-FR" sz="1800" dirty="0"/>
              <a:t> pour tester la probabilité qu’un client soit sain (classe 0) ou en défaut (classe 1).</a:t>
            </a:r>
          </a:p>
          <a:p>
            <a:pPr marL="0" indent="0">
              <a:buNone/>
            </a:pPr>
            <a:endParaRPr lang="fr-FR" sz="1800" dirty="0"/>
          </a:p>
          <a:p>
            <a:pPr marL="0" indent="0">
              <a:buNone/>
            </a:pPr>
            <a:r>
              <a:rPr lang="fr-FR" sz="1800" dirty="0"/>
              <a:t>Panel de 100 clients sélectionnés de manière aléatoire.</a:t>
            </a:r>
          </a:p>
          <a:p>
            <a:pPr marL="0" indent="0">
              <a:buNone/>
            </a:pPr>
            <a:endParaRPr lang="fr-FR" sz="1800" dirty="0"/>
          </a:p>
          <a:p>
            <a:pPr marL="0" indent="0">
              <a:buNone/>
            </a:pPr>
            <a:r>
              <a:rPr lang="fr-FR" sz="1800" dirty="0"/>
              <a:t>url : </a:t>
            </a:r>
            <a:r>
              <a:rPr lang="fr-FR" sz="1000" dirty="0" err="1">
                <a:hlinkClick r:id="rId2"/>
              </a:rPr>
              <a:t>Streamlit</a:t>
            </a:r>
            <a:r>
              <a:rPr lang="fr-FR" sz="1000" dirty="0">
                <a:hlinkClick r:id="rId2"/>
              </a:rPr>
              <a:t> (gregoryburiez-streamlit-p7-streamlit-x5sxlx.streamlit.app)</a:t>
            </a:r>
            <a:endParaRPr lang="fr-FR" sz="1000" dirty="0"/>
          </a:p>
          <a:p>
            <a:pPr marL="0" indent="0">
              <a:buNone/>
            </a:pPr>
            <a:r>
              <a:rPr lang="fr-FR" sz="1800" dirty="0"/>
              <a:t>Test client : 119954</a:t>
            </a:r>
          </a:p>
        </p:txBody>
      </p:sp>
      <p:sp>
        <p:nvSpPr>
          <p:cNvPr id="4" name="Espace réservé du contenu 3">
            <a:extLst>
              <a:ext uri="{FF2B5EF4-FFF2-40B4-BE49-F238E27FC236}">
                <a16:creationId xmlns:a16="http://schemas.microsoft.com/office/drawing/2014/main" id="{ECA8FAE2-6296-80BF-7296-EA7BBC5BD09A}"/>
              </a:ext>
            </a:extLst>
          </p:cNvPr>
          <p:cNvSpPr>
            <a:spLocks noGrp="1"/>
          </p:cNvSpPr>
          <p:nvPr>
            <p:ph sz="half" idx="2"/>
          </p:nvPr>
        </p:nvSpPr>
        <p:spPr/>
        <p:txBody>
          <a:bodyPr/>
          <a:lstStyle/>
          <a:p>
            <a:pPr algn="ctr"/>
            <a:r>
              <a:rPr lang="fr-FR" dirty="0"/>
              <a:t>Flask</a:t>
            </a:r>
          </a:p>
          <a:p>
            <a:pPr marL="0" indent="0">
              <a:buNone/>
            </a:pPr>
            <a:endParaRPr lang="fr-FR" dirty="0"/>
          </a:p>
          <a:p>
            <a:pPr marL="0" indent="0">
              <a:buNone/>
            </a:pPr>
            <a:r>
              <a:rPr lang="fr-FR" sz="1800" dirty="0"/>
              <a:t>Création d’une API afin de tester la classe d’un client.</a:t>
            </a:r>
          </a:p>
          <a:p>
            <a:pPr marL="0" indent="0">
              <a:buNone/>
            </a:pPr>
            <a:r>
              <a:rPr lang="fr-FR" sz="1800" dirty="0"/>
              <a:t>Déploiement sur </a:t>
            </a:r>
            <a:r>
              <a:rPr lang="fr-FR" sz="1800" dirty="0" err="1"/>
              <a:t>Heroku</a:t>
            </a:r>
            <a:r>
              <a:rPr lang="fr-FR" sz="1800" dirty="0"/>
              <a:t>.</a:t>
            </a:r>
          </a:p>
          <a:p>
            <a:pPr marL="0" indent="0">
              <a:buNone/>
            </a:pPr>
            <a:endParaRPr lang="fr-FR" sz="1800" dirty="0"/>
          </a:p>
          <a:p>
            <a:pPr marL="0" indent="0">
              <a:buNone/>
            </a:pPr>
            <a:r>
              <a:rPr lang="fr-FR" sz="1800" dirty="0"/>
              <a:t>Test sur le même panel de client.</a:t>
            </a:r>
          </a:p>
          <a:p>
            <a:pPr marL="0" indent="0">
              <a:buNone/>
            </a:pPr>
            <a:endParaRPr lang="fr-FR" sz="1800" dirty="0"/>
          </a:p>
          <a:p>
            <a:pPr marL="0" indent="0">
              <a:buNone/>
            </a:pPr>
            <a:r>
              <a:rPr lang="fr-FR" sz="1800" dirty="0"/>
              <a:t>url : </a:t>
            </a:r>
            <a:r>
              <a:rPr lang="fr-FR" sz="1800" dirty="0">
                <a:hlinkClick r:id="rId3"/>
              </a:rPr>
              <a:t>Test de modèle Flask (buriez-flaskp7.herokuapp.com)</a:t>
            </a:r>
            <a:endParaRPr lang="fr-FR" sz="1800" dirty="0"/>
          </a:p>
          <a:p>
            <a:pPr marL="0" indent="0">
              <a:buNone/>
            </a:pPr>
            <a:endParaRPr lang="fr-FR" dirty="0"/>
          </a:p>
        </p:txBody>
      </p:sp>
    </p:spTree>
    <p:extLst>
      <p:ext uri="{BB962C8B-B14F-4D97-AF65-F5344CB8AC3E}">
        <p14:creationId xmlns:p14="http://schemas.microsoft.com/office/powerpoint/2010/main" val="409252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2961C5-9D17-373D-41D9-6767DA484838}"/>
              </a:ext>
            </a:extLst>
          </p:cNvPr>
          <p:cNvSpPr>
            <a:spLocks noGrp="1"/>
          </p:cNvSpPr>
          <p:nvPr>
            <p:ph type="title"/>
          </p:nvPr>
        </p:nvSpPr>
        <p:spPr/>
        <p:txBody>
          <a:bodyPr/>
          <a:lstStyle/>
          <a:p>
            <a:r>
              <a:rPr lang="fr-FR" dirty="0"/>
              <a:t>V. Conclusion</a:t>
            </a:r>
          </a:p>
        </p:txBody>
      </p:sp>
      <p:sp>
        <p:nvSpPr>
          <p:cNvPr id="6" name="Espace réservé du texte 5">
            <a:extLst>
              <a:ext uri="{FF2B5EF4-FFF2-40B4-BE49-F238E27FC236}">
                <a16:creationId xmlns:a16="http://schemas.microsoft.com/office/drawing/2014/main" id="{435EC214-917D-2D48-3F5B-14AAB3BEA4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1652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0835538-6800-3AFC-4BFD-E204ACC525A2}"/>
              </a:ext>
            </a:extLst>
          </p:cNvPr>
          <p:cNvSpPr>
            <a:spLocks noGrp="1"/>
          </p:cNvSpPr>
          <p:nvPr>
            <p:ph idx="1"/>
          </p:nvPr>
        </p:nvSpPr>
        <p:spPr>
          <a:xfrm>
            <a:off x="609600" y="436005"/>
            <a:ext cx="10972800" cy="5690159"/>
          </a:xfrm>
        </p:spPr>
        <p:txBody>
          <a:bodyPr>
            <a:normAutofit lnSpcReduction="10000"/>
          </a:bodyPr>
          <a:lstStyle/>
          <a:p>
            <a:pPr marL="0" indent="0">
              <a:buNone/>
            </a:pPr>
            <a:r>
              <a:rPr lang="fr-FR" dirty="0"/>
              <a:t>Nous avons pu répondre à la demande d’implémentation d’un scoring dans le cadre de notre projet.</a:t>
            </a:r>
          </a:p>
          <a:p>
            <a:pPr marL="0" indent="0">
              <a:buNone/>
            </a:pPr>
            <a:endParaRPr lang="fr-FR" dirty="0"/>
          </a:p>
          <a:p>
            <a:pPr marL="0" indent="0">
              <a:buNone/>
            </a:pPr>
            <a:r>
              <a:rPr lang="fr-FR" dirty="0"/>
              <a:t>Toutefois, les résultats obtenus présentent un faible niveau et nous pouvons recommander d’utiliser ce système comme un moyen d’accompagnement et non comme une méthode de décision.</a:t>
            </a:r>
          </a:p>
          <a:p>
            <a:pPr marL="0" indent="0">
              <a:buNone/>
            </a:pPr>
            <a:endParaRPr lang="fr-FR" dirty="0"/>
          </a:p>
          <a:p>
            <a:pPr marL="0" indent="0">
              <a:buNone/>
            </a:pPr>
            <a:r>
              <a:rPr lang="fr-FR" dirty="0"/>
              <a:t>L’utilisation d’un tableau de bord va notamment permettre aux conseillers de pouvoir consulter ces données et d’avoir une possibilité d’analyser certaines informations plus rapidement (revenus annuels, montant des crédits, taux d’endettement, …)</a:t>
            </a:r>
          </a:p>
          <a:p>
            <a:pPr marL="0" indent="0">
              <a:buNone/>
            </a:pPr>
            <a:endParaRPr lang="fr-FR" dirty="0"/>
          </a:p>
          <a:p>
            <a:pPr marL="0" indent="0">
              <a:buNone/>
            </a:pPr>
            <a:r>
              <a:rPr lang="fr-FR" dirty="0"/>
              <a:t>Enfin, nous pouvons indiquer que certaines données non présentes auraient pu permettre une forte amélioration de notre modélisation tels que l’épargne, une cotation client ou une précision de revenus (salariés, libérales, fonciers).</a:t>
            </a:r>
          </a:p>
        </p:txBody>
      </p:sp>
    </p:spTree>
    <p:extLst>
      <p:ext uri="{BB962C8B-B14F-4D97-AF65-F5344CB8AC3E}">
        <p14:creationId xmlns:p14="http://schemas.microsoft.com/office/powerpoint/2010/main" val="429275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2961C5-9D17-373D-41D9-6767DA484838}"/>
              </a:ext>
            </a:extLst>
          </p:cNvPr>
          <p:cNvSpPr>
            <a:spLocks noGrp="1"/>
          </p:cNvSpPr>
          <p:nvPr>
            <p:ph type="title"/>
          </p:nvPr>
        </p:nvSpPr>
        <p:spPr/>
        <p:txBody>
          <a:bodyPr/>
          <a:lstStyle/>
          <a:p>
            <a:r>
              <a:rPr lang="fr-FR" sz="4400" dirty="0"/>
              <a:t>I. Présentation du projet</a:t>
            </a:r>
            <a:endParaRPr lang="fr-FR" dirty="0"/>
          </a:p>
        </p:txBody>
      </p:sp>
      <p:sp>
        <p:nvSpPr>
          <p:cNvPr id="6" name="Espace réservé du texte 5">
            <a:extLst>
              <a:ext uri="{FF2B5EF4-FFF2-40B4-BE49-F238E27FC236}">
                <a16:creationId xmlns:a16="http://schemas.microsoft.com/office/drawing/2014/main" id="{435EC214-917D-2D48-3F5B-14AAB3BEA4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6853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latin typeface="Century Gothic" panose="020B0502020202020204" pitchFamily="34" charset="0"/>
              </a:rPr>
              <a:t>I. Présentation du projet</a:t>
            </a:r>
          </a:p>
        </p:txBody>
      </p:sp>
      <p:sp>
        <p:nvSpPr>
          <p:cNvPr id="3" name="Espace réservé du contenu 2"/>
          <p:cNvSpPr>
            <a:spLocks noGrp="1"/>
          </p:cNvSpPr>
          <p:nvPr>
            <p:ph idx="1"/>
          </p:nvPr>
        </p:nvSpPr>
        <p:spPr/>
        <p:txBody>
          <a:bodyPr rtlCol="0">
            <a:normAutofit/>
          </a:bodyPr>
          <a:lstStyle/>
          <a:p>
            <a:pPr marL="0" indent="0" algn="just">
              <a:buNone/>
            </a:pPr>
            <a:r>
              <a:rPr lang="fr-FR" sz="2000" b="0" i="0" dirty="0">
                <a:solidFill>
                  <a:srgbClr val="374151"/>
                </a:solidFill>
                <a:effectLst/>
                <a:latin typeface="Söhne"/>
              </a:rPr>
              <a:t>L'entreprise « Prêt à dépenser » souhaite créer un outil de "scoring crédit" basé sur un algorithme de classification pour prédire la probabilité de remboursement d'un client et prendre des décisions d'accord ou de refus de crédit. Les chargés de relation client ont souligné l'importance de la transparence dans les décisions d'octroi de crédit. Pour répondre à cette demande, </a:t>
            </a:r>
            <a:r>
              <a:rPr lang="fr-FR" sz="2000" dirty="0">
                <a:solidFill>
                  <a:srgbClr val="374151"/>
                </a:solidFill>
                <a:latin typeface="Söhne"/>
              </a:rPr>
              <a:t>l’entreprise </a:t>
            </a:r>
            <a:r>
              <a:rPr lang="fr-FR" sz="2000" b="0" i="0" dirty="0">
                <a:solidFill>
                  <a:srgbClr val="374151"/>
                </a:solidFill>
                <a:effectLst/>
                <a:latin typeface="Söhne"/>
              </a:rPr>
              <a:t>prévoit de développer un tableau de bord interactif permettant d'expliquer les décisions de crédit de manière transparente et de donner aux clients un accès facile à leurs informations personnelles.</a:t>
            </a:r>
          </a:p>
          <a:p>
            <a:pPr marL="0" indent="0" algn="just">
              <a:buNone/>
            </a:pPr>
            <a:endParaRPr lang="fr-FR" sz="2000" b="0" i="0" dirty="0">
              <a:solidFill>
                <a:srgbClr val="374151"/>
              </a:solidFill>
              <a:effectLst/>
              <a:latin typeface="Söhne"/>
            </a:endParaRPr>
          </a:p>
          <a:p>
            <a:pPr marL="0" indent="0" algn="just">
              <a:buNone/>
            </a:pPr>
            <a:r>
              <a:rPr lang="fr-FR" sz="2000" b="0" i="0" dirty="0">
                <a:solidFill>
                  <a:srgbClr val="374151"/>
                </a:solidFill>
                <a:effectLst/>
                <a:latin typeface="Söhne"/>
              </a:rPr>
              <a:t>Mission :</a:t>
            </a:r>
          </a:p>
          <a:p>
            <a:pPr algn="just">
              <a:buFont typeface="Arial" panose="020B0604020202020204" pitchFamily="34" charset="0"/>
              <a:buChar char="•"/>
            </a:pPr>
            <a:r>
              <a:rPr lang="fr-FR" sz="2000" b="0" i="0" dirty="0">
                <a:solidFill>
                  <a:srgbClr val="374151"/>
                </a:solidFill>
                <a:effectLst/>
                <a:latin typeface="Söhne"/>
              </a:rPr>
              <a:t>Construire un modèle de scoring automatisé pour prédire la probabilité de faillite d'un client.</a:t>
            </a:r>
          </a:p>
          <a:p>
            <a:pPr algn="just">
              <a:buFont typeface="Arial" panose="020B0604020202020204" pitchFamily="34" charset="0"/>
              <a:buChar char="•"/>
            </a:pPr>
            <a:r>
              <a:rPr lang="fr-FR" sz="2000" b="0" i="0" dirty="0">
                <a:solidFill>
                  <a:srgbClr val="374151"/>
                </a:solidFill>
                <a:effectLst/>
                <a:latin typeface="Söhne"/>
              </a:rPr>
              <a:t>Développer un </a:t>
            </a:r>
            <a:r>
              <a:rPr lang="fr-FR" sz="2000" dirty="0">
                <a:solidFill>
                  <a:srgbClr val="374151"/>
                </a:solidFill>
                <a:latin typeface="Söhne"/>
              </a:rPr>
              <a:t>D</a:t>
            </a:r>
            <a:r>
              <a:rPr lang="fr-FR" sz="2000" b="0" i="0" dirty="0">
                <a:solidFill>
                  <a:srgbClr val="374151"/>
                </a:solidFill>
                <a:effectLst/>
                <a:latin typeface="Söhne"/>
              </a:rPr>
              <a:t>ashboard interactif pour les gestionnaires de la relation client, permettant d'interpréter les prédictions du modèle et d'améliorer leur connaissance des clients.</a:t>
            </a:r>
          </a:p>
          <a:p>
            <a:pPr algn="just">
              <a:buFont typeface="Arial" panose="020B0604020202020204" pitchFamily="34" charset="0"/>
              <a:buChar char="•"/>
            </a:pPr>
            <a:r>
              <a:rPr lang="fr-FR" sz="2000" b="0" i="0" dirty="0">
                <a:solidFill>
                  <a:srgbClr val="374151"/>
                </a:solidFill>
                <a:effectLst/>
                <a:latin typeface="Söhne"/>
              </a:rPr>
              <a:t>Mettre en production le modèle de scoring prédictif en utilisant une API, ainsi que le </a:t>
            </a:r>
            <a:r>
              <a:rPr lang="fr-FR" sz="2000" dirty="0">
                <a:solidFill>
                  <a:srgbClr val="374151"/>
                </a:solidFill>
                <a:latin typeface="Söhne"/>
              </a:rPr>
              <a:t>D</a:t>
            </a:r>
            <a:r>
              <a:rPr lang="fr-FR" sz="2000" b="0" i="0" dirty="0">
                <a:solidFill>
                  <a:srgbClr val="374151"/>
                </a:solidFill>
                <a:effectLst/>
                <a:latin typeface="Söhne"/>
              </a:rPr>
              <a:t>ashboard interactif qui fera appel à l'API pour obtenir les prédictions.</a:t>
            </a:r>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des fichiers</a:t>
            </a:r>
          </a:p>
        </p:txBody>
      </p:sp>
      <p:sp>
        <p:nvSpPr>
          <p:cNvPr id="7" name="Espace réservé du contenu 6">
            <a:extLst>
              <a:ext uri="{FF2B5EF4-FFF2-40B4-BE49-F238E27FC236}">
                <a16:creationId xmlns:a16="http://schemas.microsoft.com/office/drawing/2014/main" id="{24E37034-B860-1A12-3DB5-62ABA1087507}"/>
              </a:ext>
            </a:extLst>
          </p:cNvPr>
          <p:cNvSpPr>
            <a:spLocks noGrp="1"/>
          </p:cNvSpPr>
          <p:nvPr>
            <p:ph sz="quarter" idx="13"/>
          </p:nvPr>
        </p:nvSpPr>
        <p:spPr/>
        <p:txBody>
          <a:bodyPr/>
          <a:lstStyle/>
          <a:p>
            <a:pPr marL="0" indent="0">
              <a:buNone/>
            </a:pPr>
            <a:r>
              <a:rPr lang="fr-FR" dirty="0"/>
              <a:t>L’entreprise nous a transmis plusieurs fichiers présentant un panel d’environ 307000 clients avec de nombreuses caractéristiques (genre, revenus annuels, montant des crédits, …).</a:t>
            </a:r>
          </a:p>
          <a:p>
            <a:pPr marL="0" indent="0">
              <a:buNone/>
            </a:pPr>
            <a:endParaRPr lang="fr-FR" dirty="0"/>
          </a:p>
          <a:p>
            <a:pPr marL="0" indent="0">
              <a:buNone/>
            </a:pPr>
            <a:r>
              <a:rPr lang="fr-FR" dirty="0"/>
              <a:t>Notre rôle sera d’analyser l’ensemble de ces fichiers et de regrouper les variables essentielles à notre analyse.</a:t>
            </a:r>
          </a:p>
        </p:txBody>
      </p:sp>
      <p:pic>
        <p:nvPicPr>
          <p:cNvPr id="9" name="Espace réservé du contenu 8">
            <a:extLst>
              <a:ext uri="{FF2B5EF4-FFF2-40B4-BE49-F238E27FC236}">
                <a16:creationId xmlns:a16="http://schemas.microsoft.com/office/drawing/2014/main" id="{56594754-AC19-DFA5-475C-042B735478CF}"/>
              </a:ext>
            </a:extLst>
          </p:cNvPr>
          <p:cNvPicPr>
            <a:picLocks noGrp="1" noChangeAspect="1"/>
          </p:cNvPicPr>
          <p:nvPr>
            <p:ph sz="half" idx="2"/>
          </p:nvPr>
        </p:nvPicPr>
        <p:blipFill>
          <a:blip r:embed="rId3"/>
          <a:stretch>
            <a:fillRect/>
          </a:stretch>
        </p:blipFill>
        <p:spPr>
          <a:xfrm>
            <a:off x="6197600" y="2190602"/>
            <a:ext cx="5384800" cy="3345158"/>
          </a:xfrm>
        </p:spPr>
      </p:pic>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2961C5-9D17-373D-41D9-6767DA484838}"/>
              </a:ext>
            </a:extLst>
          </p:cNvPr>
          <p:cNvSpPr>
            <a:spLocks noGrp="1"/>
          </p:cNvSpPr>
          <p:nvPr>
            <p:ph type="title"/>
          </p:nvPr>
        </p:nvSpPr>
        <p:spPr/>
        <p:txBody>
          <a:bodyPr/>
          <a:lstStyle/>
          <a:p>
            <a:r>
              <a:rPr lang="fr-FR" sz="4400" dirty="0"/>
              <a:t>II. </a:t>
            </a:r>
            <a:r>
              <a:rPr lang="fr-FR" sz="4000" dirty="0">
                <a:latin typeface="Palatino Linotype" panose="02040502050505030304" pitchFamily="18" charset="0"/>
              </a:rPr>
              <a:t>Traitement des données</a:t>
            </a:r>
            <a:endParaRPr lang="fr-FR" dirty="0"/>
          </a:p>
        </p:txBody>
      </p:sp>
      <p:sp>
        <p:nvSpPr>
          <p:cNvPr id="6" name="Espace réservé du texte 5">
            <a:extLst>
              <a:ext uri="{FF2B5EF4-FFF2-40B4-BE49-F238E27FC236}">
                <a16:creationId xmlns:a16="http://schemas.microsoft.com/office/drawing/2014/main" id="{435EC214-917D-2D48-3F5B-14AAB3BEA4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275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492426"/>
            <a:ext cx="9601196" cy="1112520"/>
          </a:xfrm>
        </p:spPr>
        <p:txBody>
          <a:bodyPr/>
          <a:lstStyle/>
          <a:p>
            <a:r>
              <a:rPr lang="fr-FR" sz="4400" dirty="0"/>
              <a:t>Etapes du traitement des données</a:t>
            </a:r>
          </a:p>
        </p:txBody>
      </p:sp>
      <p:sp>
        <p:nvSpPr>
          <p:cNvPr id="7" name="Rectangle 6">
            <a:extLst>
              <a:ext uri="{FF2B5EF4-FFF2-40B4-BE49-F238E27FC236}">
                <a16:creationId xmlns:a16="http://schemas.microsoft.com/office/drawing/2014/main" id="{1769E14A-0D07-CE97-6F68-EF2818692350}"/>
              </a:ext>
            </a:extLst>
          </p:cNvPr>
          <p:cNvSpPr/>
          <p:nvPr/>
        </p:nvSpPr>
        <p:spPr>
          <a:xfrm>
            <a:off x="663546" y="1877196"/>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Exploration des fichiers</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a:stCxn id="7" idx="3"/>
          </p:cNvCxnSpPr>
          <p:nvPr/>
        </p:nvCxnSpPr>
        <p:spPr>
          <a:xfrm>
            <a:off x="2857702" y="2433456"/>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3790824" y="1882371"/>
            <a:ext cx="2682644"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Analyse de notre </a:t>
            </a:r>
            <a:r>
              <a:rPr lang="fr-FR" sz="1600" b="1" dirty="0" err="1">
                <a:solidFill>
                  <a:schemeClr val="tx1"/>
                </a:solidFill>
              </a:rPr>
              <a:t>feature</a:t>
            </a:r>
            <a:r>
              <a:rPr lang="fr-FR" sz="1600" b="1" dirty="0">
                <a:solidFill>
                  <a:schemeClr val="tx1"/>
                </a:solidFill>
              </a:rPr>
              <a:t> : la colonne TARGET</a:t>
            </a: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6473468" y="2433408"/>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7460536" y="1883203"/>
            <a:ext cx="2856692"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a:solidFill>
                  <a:schemeClr val="tx1"/>
                </a:solidFill>
              </a:rPr>
              <a:t>Feature</a:t>
            </a:r>
            <a:r>
              <a:rPr lang="fr-FR" sz="1600" b="1" dirty="0">
                <a:solidFill>
                  <a:schemeClr val="tx1"/>
                </a:solidFill>
              </a:rPr>
              <a:t> engineering (encodage, créations de variables, …)</a:t>
            </a:r>
          </a:p>
        </p:txBody>
      </p:sp>
      <p:cxnSp>
        <p:nvCxnSpPr>
          <p:cNvPr id="17" name="Connecteur droit avec flèche 16">
            <a:extLst>
              <a:ext uri="{FF2B5EF4-FFF2-40B4-BE49-F238E27FC236}">
                <a16:creationId xmlns:a16="http://schemas.microsoft.com/office/drawing/2014/main" id="{C744D8C0-D3F1-8F03-A56E-36FB15946696}"/>
              </a:ext>
            </a:extLst>
          </p:cNvPr>
          <p:cNvCxnSpPr>
            <a:cxnSpLocks/>
            <a:stCxn id="15" idx="2"/>
          </p:cNvCxnSpPr>
          <p:nvPr/>
        </p:nvCxnSpPr>
        <p:spPr>
          <a:xfrm>
            <a:off x="8888882" y="2995723"/>
            <a:ext cx="0" cy="1273496"/>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7521093" y="4285661"/>
            <a:ext cx="2796135"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Regroupement de l’ensemble des fichiers</a:t>
            </a:r>
          </a:p>
        </p:txBody>
      </p:sp>
      <p:cxnSp>
        <p:nvCxnSpPr>
          <p:cNvPr id="20" name="Connecteur droit avec flèche 19">
            <a:extLst>
              <a:ext uri="{FF2B5EF4-FFF2-40B4-BE49-F238E27FC236}">
                <a16:creationId xmlns:a16="http://schemas.microsoft.com/office/drawing/2014/main" id="{74AE13CA-CAA5-9205-FE74-E3B119915DA3}"/>
              </a:ext>
            </a:extLst>
          </p:cNvPr>
          <p:cNvCxnSpPr>
            <a:cxnSpLocks/>
          </p:cNvCxnSpPr>
          <p:nvPr/>
        </p:nvCxnSpPr>
        <p:spPr>
          <a:xfrm flipH="1">
            <a:off x="6473456" y="4763207"/>
            <a:ext cx="98706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3790823" y="4269218"/>
            <a:ext cx="2682633" cy="1128963"/>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Sélection des variables (passage de 1220 à 163 variables).</a:t>
            </a:r>
          </a:p>
        </p:txBody>
      </p:sp>
      <p:cxnSp>
        <p:nvCxnSpPr>
          <p:cNvPr id="22" name="Connecteur droit avec flèche 21">
            <a:extLst>
              <a:ext uri="{FF2B5EF4-FFF2-40B4-BE49-F238E27FC236}">
                <a16:creationId xmlns:a16="http://schemas.microsoft.com/office/drawing/2014/main" id="{1C061CD1-63ED-3E82-B852-63D2537782A3}"/>
              </a:ext>
            </a:extLst>
          </p:cNvPr>
          <p:cNvCxnSpPr>
            <a:cxnSpLocks/>
          </p:cNvCxnSpPr>
          <p:nvPr/>
        </p:nvCxnSpPr>
        <p:spPr>
          <a:xfrm flipH="1">
            <a:off x="2906702" y="4763207"/>
            <a:ext cx="841178" cy="0"/>
          </a:xfrm>
          <a:prstGeom prst="straightConnector1">
            <a:avLst/>
          </a:prstGeom>
          <a:ln>
            <a:solidFill>
              <a:schemeClr val="accent1">
                <a:lumMod val="75000"/>
              </a:schemeClr>
            </a:solid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5F9BB-032A-F9BF-02A8-F7659C162752}"/>
              </a:ext>
            </a:extLst>
          </p:cNvPr>
          <p:cNvSpPr/>
          <p:nvPr/>
        </p:nvSpPr>
        <p:spPr>
          <a:xfrm>
            <a:off x="663546" y="4290012"/>
            <a:ext cx="2194156" cy="11125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Création du fichier pour l’étape de modélisation</a:t>
            </a:r>
          </a:p>
        </p:txBody>
      </p:sp>
    </p:spTree>
    <p:extLst>
      <p:ext uri="{BB962C8B-B14F-4D97-AF65-F5344CB8AC3E}">
        <p14:creationId xmlns:p14="http://schemas.microsoft.com/office/powerpoint/2010/main" val="18490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latin typeface="Century Gothic" panose="020B0502020202020204" pitchFamily="34" charset="0"/>
              </a:rPr>
              <a:t>Constat de notre analyse exploratoire</a:t>
            </a:r>
          </a:p>
        </p:txBody>
      </p:sp>
      <p:pic>
        <p:nvPicPr>
          <p:cNvPr id="7" name="Espace réservé du contenu 6">
            <a:extLst>
              <a:ext uri="{FF2B5EF4-FFF2-40B4-BE49-F238E27FC236}">
                <a16:creationId xmlns:a16="http://schemas.microsoft.com/office/drawing/2014/main" id="{37B777B9-F88D-CF64-0A7A-0D751CCE25D2}"/>
              </a:ext>
            </a:extLst>
          </p:cNvPr>
          <p:cNvPicPr>
            <a:picLocks noGrp="1" noChangeAspect="1"/>
          </p:cNvPicPr>
          <p:nvPr>
            <p:ph sz="quarter" idx="13"/>
          </p:nvPr>
        </p:nvPicPr>
        <p:blipFill>
          <a:blip r:embed="rId3"/>
          <a:stretch>
            <a:fillRect/>
          </a:stretch>
        </p:blipFill>
        <p:spPr>
          <a:xfrm>
            <a:off x="1122913" y="2057400"/>
            <a:ext cx="3875007" cy="3575834"/>
          </a:xfrm>
        </p:spPr>
      </p:pic>
      <p:sp>
        <p:nvSpPr>
          <p:cNvPr id="4" name="Espace réservé du contenu 3">
            <a:extLst>
              <a:ext uri="{FF2B5EF4-FFF2-40B4-BE49-F238E27FC236}">
                <a16:creationId xmlns:a16="http://schemas.microsoft.com/office/drawing/2014/main" id="{B0B8F25D-EF47-B304-C8A5-0E253DBD6D20}"/>
              </a:ext>
            </a:extLst>
          </p:cNvPr>
          <p:cNvSpPr>
            <a:spLocks noGrp="1"/>
          </p:cNvSpPr>
          <p:nvPr>
            <p:ph sz="half" idx="2"/>
          </p:nvPr>
        </p:nvSpPr>
        <p:spPr/>
        <p:txBody>
          <a:bodyPr/>
          <a:lstStyle/>
          <a:p>
            <a:pPr marL="0" indent="0">
              <a:buNone/>
            </a:pPr>
            <a:r>
              <a:rPr lang="fr-FR" dirty="0"/>
              <a:t>Principaux constats de notre traitement des données :</a:t>
            </a:r>
          </a:p>
          <a:p>
            <a:pPr marL="0" indent="0">
              <a:buNone/>
            </a:pPr>
            <a:endParaRPr lang="fr-FR" dirty="0"/>
          </a:p>
          <a:p>
            <a:pPr>
              <a:buFontTx/>
              <a:buChar char="-"/>
            </a:pPr>
            <a:r>
              <a:rPr lang="fr-FR" dirty="0"/>
              <a:t>Un fort déséquilibre entre les clients à risque (Target = 1) ou sain (Target = 0). </a:t>
            </a:r>
          </a:p>
          <a:p>
            <a:pPr>
              <a:buFontTx/>
              <a:buChar char="-"/>
            </a:pPr>
            <a:endParaRPr lang="fr-FR" dirty="0"/>
          </a:p>
          <a:p>
            <a:pPr>
              <a:buFontTx/>
              <a:buChar char="-"/>
            </a:pPr>
            <a:r>
              <a:rPr lang="fr-FR" dirty="0"/>
              <a:t>Sélection de variables impératifs à la vue du poids important du fichier (307000 clients avec 1220 variables).</a:t>
            </a:r>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2961C5-9D17-373D-41D9-6767DA484838}"/>
              </a:ext>
            </a:extLst>
          </p:cNvPr>
          <p:cNvSpPr>
            <a:spLocks noGrp="1"/>
          </p:cNvSpPr>
          <p:nvPr>
            <p:ph type="title"/>
          </p:nvPr>
        </p:nvSpPr>
        <p:spPr/>
        <p:txBody>
          <a:bodyPr/>
          <a:lstStyle/>
          <a:p>
            <a:r>
              <a:rPr lang="fr-FR" dirty="0"/>
              <a:t>III. Modélisation</a:t>
            </a:r>
          </a:p>
        </p:txBody>
      </p:sp>
      <p:sp>
        <p:nvSpPr>
          <p:cNvPr id="6" name="Espace réservé du texte 5">
            <a:extLst>
              <a:ext uri="{FF2B5EF4-FFF2-40B4-BE49-F238E27FC236}">
                <a16:creationId xmlns:a16="http://schemas.microsoft.com/office/drawing/2014/main" id="{435EC214-917D-2D48-3F5B-14AAB3BEA4AF}"/>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9527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de l’entrepri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26713404_TF03460510" id="{6FB526F7-CAA9-421B-8A48-CED31689DA4E}" vid="{5A95AF9E-7961-4D70-8B83-D2A3AC537DC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de réunion d’entreprise</Template>
  <TotalTime>15838</TotalTime>
  <Words>1006</Words>
  <Application>Microsoft Office PowerPoint</Application>
  <PresentationFormat>Grand écran</PresentationFormat>
  <Paragraphs>146</Paragraphs>
  <Slides>23</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Century Gothic</vt:lpstr>
      <vt:lpstr>Courier New</vt:lpstr>
      <vt:lpstr>Inter</vt:lpstr>
      <vt:lpstr>Palatino Linotype</vt:lpstr>
      <vt:lpstr>Söhne</vt:lpstr>
      <vt:lpstr>Présentation de l’entreprise</vt:lpstr>
      <vt:lpstr>Projet 7 : Implémentez un modèle de scoring</vt:lpstr>
      <vt:lpstr>Sommaire</vt:lpstr>
      <vt:lpstr>I. Présentation du projet</vt:lpstr>
      <vt:lpstr>I. Présentation du projet</vt:lpstr>
      <vt:lpstr>Présentation des fichiers</vt:lpstr>
      <vt:lpstr>II. Traitement des données</vt:lpstr>
      <vt:lpstr>Etapes du traitement des données</vt:lpstr>
      <vt:lpstr>Constat de notre analyse exploratoire</vt:lpstr>
      <vt:lpstr>III. Modélisation</vt:lpstr>
      <vt:lpstr>Etapes de notre modélisation</vt:lpstr>
      <vt:lpstr>Présentation PowerPoint</vt:lpstr>
      <vt:lpstr>Modélisation : les métriques</vt:lpstr>
      <vt:lpstr>Entrainement des modèles</vt:lpstr>
      <vt:lpstr>Utilisation de MLFLOW</vt:lpstr>
      <vt:lpstr>Gestion du déséquilibre</vt:lpstr>
      <vt:lpstr>Présentation PowerPoint</vt:lpstr>
      <vt:lpstr>Utilisation du Data Drift</vt:lpstr>
      <vt:lpstr>Optimisation de nos modèles</vt:lpstr>
      <vt:lpstr>IV. Tableau de bord et API</vt:lpstr>
      <vt:lpstr>GIT et GITHUB</vt:lpstr>
      <vt:lpstr>Dashboard et API</vt:lpstr>
      <vt:lpstr>V.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 : Implémentez le modèle de scoring</dc:title>
  <dc:creator>Marine Gonçalves</dc:creator>
  <cp:lastModifiedBy>Marine Gonçalves</cp:lastModifiedBy>
  <cp:revision>5</cp:revision>
  <dcterms:created xsi:type="dcterms:W3CDTF">2023-05-23T22:16:40Z</dcterms:created>
  <dcterms:modified xsi:type="dcterms:W3CDTF">2023-06-28T19:47:26Z</dcterms:modified>
</cp:coreProperties>
</file>