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76" r:id="rId7"/>
    <p:sldId id="258" r:id="rId8"/>
    <p:sldId id="295" r:id="rId9"/>
    <p:sldId id="284" r:id="rId10"/>
    <p:sldId id="285" r:id="rId11"/>
    <p:sldId id="280" r:id="rId12"/>
    <p:sldId id="288" r:id="rId13"/>
    <p:sldId id="289" r:id="rId14"/>
    <p:sldId id="279" r:id="rId15"/>
    <p:sldId id="281" r:id="rId16"/>
    <p:sldId id="282" r:id="rId17"/>
    <p:sldId id="290" r:id="rId18"/>
    <p:sldId id="292" r:id="rId19"/>
    <p:sldId id="293" r:id="rId20"/>
    <p:sldId id="294" r:id="rId21"/>
    <p:sldId id="283" r:id="rId22"/>
    <p:sldId id="277" r:id="rId2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eu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46" autoAdjust="0"/>
    <p:restoredTop sz="94718"/>
  </p:normalViewPr>
  <p:slideViewPr>
    <p:cSldViewPr snapToGrid="0">
      <p:cViewPr varScale="1">
        <p:scale>
          <a:sx n="91" d="100"/>
          <a:sy n="91" d="100"/>
        </p:scale>
        <p:origin x="62" y="171"/>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6" d="100"/>
          <a:sy n="86" d="100"/>
        </p:scale>
        <p:origin x="38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9827397-26AB-4BF2-9EED-78506C3A3B86}" type="datetime1">
              <a:rPr lang="fr-FR" smtClean="0"/>
              <a:t>21/07/2023</a:t>
            </a:fld>
            <a:endParaRPr lang="fr-FR" dirty="0"/>
          </a:p>
        </p:txBody>
      </p:sp>
      <p:sp>
        <p:nvSpPr>
          <p:cNvPr id="4" name="Espace réservé du pied de page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fr-FR" smtClean="0"/>
              <a:t>‹N°›</a:t>
            </a:fld>
            <a:endParaRPr lang="fr-FR"/>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EB6D-5E3C-4114-A118-FF801E1B7CD3}" type="datetime1">
              <a:rPr lang="fr-FR" smtClean="0"/>
              <a:pPr/>
              <a:t>21/07/2023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fr-FR" noProof="0" smtClean="0"/>
              <a:t>‹N°›</a:t>
            </a:fld>
            <a:endParaRPr lang="fr-FR"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a:p>
        </p:txBody>
      </p:sp>
      <p:sp>
        <p:nvSpPr>
          <p:cNvPr id="4" name="Espace réservé du numéro de diapositive 3"/>
          <p:cNvSpPr>
            <a:spLocks noGrp="1"/>
          </p:cNvSpPr>
          <p:nvPr>
            <p:ph type="sldNum" sz="quarter" idx="5"/>
          </p:nvPr>
        </p:nvSpPr>
        <p:spPr/>
        <p:txBody>
          <a:bodyPr rtlCol="0"/>
          <a:lstStyle/>
          <a:p>
            <a:pPr rtl="0"/>
            <a:fld id="{F97DC217-DF71-1A49-B3EA-559F1F43B0FF}" type="slidenum">
              <a:rPr lang="fr-FR" smtClean="0"/>
              <a:t>1</a:t>
            </a:fld>
            <a:endParaRPr lang="fr-FR"/>
          </a:p>
        </p:txBody>
      </p:sp>
    </p:spTree>
    <p:extLst>
      <p:ext uri="{BB962C8B-B14F-4D97-AF65-F5344CB8AC3E}">
        <p14:creationId xmlns:p14="http://schemas.microsoft.com/office/powerpoint/2010/main" val="427772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2</a:t>
            </a:fld>
            <a:endParaRPr lang="fr-FR"/>
          </a:p>
        </p:txBody>
      </p:sp>
    </p:spTree>
    <p:extLst>
      <p:ext uri="{BB962C8B-B14F-4D97-AF65-F5344CB8AC3E}">
        <p14:creationId xmlns:p14="http://schemas.microsoft.com/office/powerpoint/2010/main" val="1504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4</a:t>
            </a:fld>
            <a:endParaRPr lang="fr-FR"/>
          </a:p>
        </p:txBody>
      </p:sp>
    </p:spTree>
    <p:extLst>
      <p:ext uri="{BB962C8B-B14F-4D97-AF65-F5344CB8AC3E}">
        <p14:creationId xmlns:p14="http://schemas.microsoft.com/office/powerpoint/2010/main" val="1592677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5</a:t>
            </a:fld>
            <a:endParaRPr lang="fr-FR"/>
          </a:p>
        </p:txBody>
      </p:sp>
    </p:spTree>
    <p:extLst>
      <p:ext uri="{BB962C8B-B14F-4D97-AF65-F5344CB8AC3E}">
        <p14:creationId xmlns:p14="http://schemas.microsoft.com/office/powerpoint/2010/main" val="280229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fr-FR" noProof="0"/>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Ovale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9" name="Forme libre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hronologie">
    <p:bg>
      <p:bgPr>
        <a:solidFill>
          <a:schemeClr val="accent1"/>
        </a:solidFill>
        <a:effectLst/>
      </p:bgPr>
    </p:bg>
    <p:spTree>
      <p:nvGrpSpPr>
        <p:cNvPr id="1" name=""/>
        <p:cNvGrpSpPr/>
        <p:nvPr/>
      </p:nvGrpSpPr>
      <p:grpSpPr>
        <a:xfrm>
          <a:off x="0" y="0"/>
          <a:ext cx="0" cy="0"/>
          <a:chOff x="0" y="0"/>
          <a:chExt cx="0" cy="0"/>
        </a:xfrm>
      </p:grpSpPr>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6" name="Forme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a:t>‹N°›</a:t>
            </a:fld>
            <a:endParaRPr lang="fr-FR" noProof="0"/>
          </a:p>
        </p:txBody>
      </p:sp>
      <p:sp>
        <p:nvSpPr>
          <p:cNvPr id="13" name="Espace réservé du contenu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contenu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contenu 2">
            <a:extLst>
              <a:ext uri="{FF2B5EF4-FFF2-40B4-BE49-F238E27FC236}">
                <a16:creationId xmlns:a16="http://schemas.microsoft.com/office/drawing/2014/main" id="{1B05BEE9-8BC0-EC44-B913-DB6426DF2EA7}"/>
              </a:ext>
            </a:extLst>
          </p:cNvPr>
          <p:cNvSpPr>
            <a:spLocks noGrp="1"/>
          </p:cNvSpPr>
          <p:nvPr>
            <p:ph idx="12" hasCustomPrompt="1"/>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6" name="Forme libre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3" name="Espace réservé du contenu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contenu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contenu 2">
            <a:extLst>
              <a:ext uri="{FF2B5EF4-FFF2-40B4-BE49-F238E27FC236}">
                <a16:creationId xmlns:a16="http://schemas.microsoft.com/office/drawing/2014/main" id="{1B05BEE9-8BC0-EC44-B913-DB6426DF2EA7}"/>
              </a:ext>
            </a:extLst>
          </p:cNvPr>
          <p:cNvSpPr>
            <a:spLocks noGrp="1"/>
          </p:cNvSpPr>
          <p:nvPr>
            <p:ph idx="12" hasCustomPrompt="1"/>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6" name="Espace réservé du contenu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contenu 2">
            <a:extLst>
              <a:ext uri="{FF2B5EF4-FFF2-40B4-BE49-F238E27FC236}">
                <a16:creationId xmlns:a16="http://schemas.microsoft.com/office/drawing/2014/main" id="{A896DA2E-4448-254C-86D1-9E16E63CC6A0}"/>
              </a:ext>
            </a:extLst>
          </p:cNvPr>
          <p:cNvSpPr>
            <a:spLocks noGrp="1"/>
          </p:cNvSpPr>
          <p:nvPr>
            <p:ph idx="14" hasCustomPrompt="1"/>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fi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fr-FR" noProof="0"/>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7" name="Forme libre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6" name="Forme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Forme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5" name="Forme libre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3" name="Titr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4" name="Espace réservé de la date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fr-FR" noProof="0"/>
              <a:t>9/10/2021</a:t>
            </a:r>
          </a:p>
        </p:txBody>
      </p:sp>
      <p:sp>
        <p:nvSpPr>
          <p:cNvPr id="5" name="Espace réservé du pied de page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re de la section">
    <p:spTree>
      <p:nvGrpSpPr>
        <p:cNvPr id="1" name=""/>
        <p:cNvGrpSpPr/>
        <p:nvPr/>
      </p:nvGrpSpPr>
      <p:grpSpPr>
        <a:xfrm>
          <a:off x="0" y="0"/>
          <a:ext cx="0" cy="0"/>
          <a:chOff x="0" y="0"/>
          <a:chExt cx="0" cy="0"/>
        </a:xfrm>
      </p:grpSpPr>
      <p:sp>
        <p:nvSpPr>
          <p:cNvPr id="23" name="Forme libre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fr-FR" noProof="0"/>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grpSp>
        <p:nvGrpSpPr>
          <p:cNvPr id="6" name="Groupe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17" name="Forme libre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iqu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aphique 2">
    <p:bg>
      <p:bgPr>
        <a:solidFill>
          <a:schemeClr val="accent2"/>
        </a:solidFill>
        <a:effectLst/>
      </p:bgPr>
    </p:bg>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orme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fr-FR" noProof="0"/>
              <a:t>Modifiez le style du titre</a:t>
            </a:r>
          </a:p>
        </p:txBody>
      </p:sp>
      <p:sp>
        <p:nvSpPr>
          <p:cNvPr id="8" name="Espace réservé du texte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fr-FR" noProof="0"/>
              <a:t>«</a:t>
            </a:r>
          </a:p>
        </p:txBody>
      </p:sp>
      <p:sp>
        <p:nvSpPr>
          <p:cNvPr id="10" name="Espace réservé du texte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fr-FR" noProof="0"/>
              <a:t>Modifiez les styles du texte</a:t>
            </a:r>
          </a:p>
        </p:txBody>
      </p:sp>
      <p:sp>
        <p:nvSpPr>
          <p:cNvPr id="9" name="Espace réservé du texte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fr-FR" noProof="0"/>
              <a:t>»</a:t>
            </a:r>
          </a:p>
        </p:txBody>
      </p:sp>
      <p:sp>
        <p:nvSpPr>
          <p:cNvPr id="3" name="Espace réservé de la date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fr-FR" noProof="0"/>
              <a:t>9/10/2021</a:t>
            </a:r>
          </a:p>
        </p:txBody>
      </p:sp>
      <p:sp>
        <p:nvSpPr>
          <p:cNvPr id="4" name="Espace réservé du pied de page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Titr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fr-FR" noProof="0"/>
              <a:t>Modifiez le style du titre</a:t>
            </a:r>
          </a:p>
        </p:txBody>
      </p:sp>
      <p:sp>
        <p:nvSpPr>
          <p:cNvPr id="6" name="Espace réservé d’image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0" name="Espace réservé du texte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1" name="Espace réservé du texte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7" name="Espace réservé d’image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2" name="Espace réservé du texte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3" name="Espace réservé du texte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8" name="Espace réservé d’image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4" name="Espace réservé du texte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5" name="Espace réservé du texte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9" name="Espace réservé d’image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6" name="Espace réservé du texte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7" name="Espace réservé du texte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 name="Espace réservé de la date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fr-FR" noProof="0"/>
              <a:t>9/10/2021</a:t>
            </a:r>
          </a:p>
        </p:txBody>
      </p:sp>
      <p:sp>
        <p:nvSpPr>
          <p:cNvPr id="4" name="Espace réservé du pied de page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fr-FR" noProof="0" smtClean="0"/>
              <a:pPr/>
              <a:t>‹N°›</a:t>
            </a:fld>
            <a:endParaRPr lang="fr-FR" noProof="0"/>
          </a:p>
        </p:txBody>
      </p:sp>
      <p:sp>
        <p:nvSpPr>
          <p:cNvPr id="19" name="Forme libre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1" name="Forme libre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5" name="Forme libre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6" name="Ovale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noProof="0"/>
          </a:p>
        </p:txBody>
      </p:sp>
      <p:sp>
        <p:nvSpPr>
          <p:cNvPr id="27" name="Forme libre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9" name="Forme libre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ute l’équipe">
    <p:bg>
      <p:bgPr>
        <a:solidFill>
          <a:schemeClr val="accent2"/>
        </a:solidFill>
        <a:effectLst/>
      </p:bgPr>
    </p:bg>
    <p:spTree>
      <p:nvGrpSpPr>
        <p:cNvPr id="1" name=""/>
        <p:cNvGrpSpPr/>
        <p:nvPr/>
      </p:nvGrpSpPr>
      <p:grpSpPr>
        <a:xfrm>
          <a:off x="0" y="0"/>
          <a:ext cx="0" cy="0"/>
          <a:chOff x="0" y="0"/>
          <a:chExt cx="0" cy="0"/>
        </a:xfrm>
      </p:grpSpPr>
      <p:sp>
        <p:nvSpPr>
          <p:cNvPr id="54" name="Titr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fr-FR" noProof="0"/>
              <a:t>Modifiez le style du titre</a:t>
            </a:r>
          </a:p>
        </p:txBody>
      </p:sp>
      <p:sp>
        <p:nvSpPr>
          <p:cNvPr id="6" name="Espace réservé d’image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31" name="Espace réservé du texte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32" name="Espace réservé du texte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3" name="Espace réservé d’image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34" name="Espace réservé du texte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35" name="Espace réservé du texte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6" name="Espace réservé d’image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37" name="Espace réservé du texte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38" name="Espace réservé du texte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9" name="Espace réservé d’image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0" name="Espace réservé du texte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41" name="Espace réservé du texte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42" name="Espace réservé d’image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3" name="Espace réservé du texte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44" name="Espace réservé du texte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45" name="Espace réservé d’image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6" name="Espace réservé du texte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47" name="Espace réservé du texte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48" name="Espace réservé d’image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9" name="Espace réservé du texte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50" name="Espace réservé du texte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51" name="Espace réservé d’image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52" name="Espace réservé du texte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53" name="Espace réservé du texte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18" name="Espace réservé de la date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fr-FR" noProof="0"/>
              <a:t>9/10/2021</a:t>
            </a:r>
          </a:p>
        </p:txBody>
      </p:sp>
      <p:sp>
        <p:nvSpPr>
          <p:cNvPr id="22" name="Espace réservé du pied de page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fr-FR" noProof="0"/>
              <a:t>TITRE DE LA PRÉSENTATION</a:t>
            </a:r>
          </a:p>
        </p:txBody>
      </p:sp>
      <p:sp>
        <p:nvSpPr>
          <p:cNvPr id="23" name="Espace réservé du numéro de diapositive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fr-FR" noProof="0"/>
              <a:t>9/10/2021</a:t>
            </a:r>
          </a:p>
        </p:txBody>
      </p:sp>
      <p:sp>
        <p:nvSpPr>
          <p:cNvPr id="5" name="Espace réservé du pied de page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F3D98-3C30-4CFC-8643-C81E829C8C25}"/>
              </a:ext>
            </a:extLst>
          </p:cNvPr>
          <p:cNvSpPr>
            <a:spLocks noGrp="1"/>
          </p:cNvSpPr>
          <p:nvPr>
            <p:ph type="ctrTitle"/>
          </p:nvPr>
        </p:nvSpPr>
        <p:spPr>
          <a:xfrm>
            <a:off x="130866" y="2697981"/>
            <a:ext cx="11930267" cy="1278456"/>
          </a:xfrm>
        </p:spPr>
        <p:txBody>
          <a:bodyPr rtlCol="0"/>
          <a:lstStyle/>
          <a:p>
            <a:pPr rtl="0"/>
            <a:r>
              <a:rPr lang="fr-FR" sz="4800" dirty="0"/>
              <a:t>Projet 8 : Déployez un modèle dans le cloud</a:t>
            </a:r>
          </a:p>
        </p:txBody>
      </p:sp>
      <p:sp>
        <p:nvSpPr>
          <p:cNvPr id="3" name="Sous-titre 2">
            <a:extLst>
              <a:ext uri="{FF2B5EF4-FFF2-40B4-BE49-F238E27FC236}">
                <a16:creationId xmlns:a16="http://schemas.microsoft.com/office/drawing/2014/main" id="{A068D447-28D3-4F5F-B2DC-FD67E9015868}"/>
              </a:ext>
            </a:extLst>
          </p:cNvPr>
          <p:cNvSpPr>
            <a:spLocks noGrp="1"/>
          </p:cNvSpPr>
          <p:nvPr>
            <p:ph type="subTitle" idx="1"/>
          </p:nvPr>
        </p:nvSpPr>
        <p:spPr>
          <a:xfrm>
            <a:off x="2809811" y="4831330"/>
            <a:ext cx="7441093" cy="1702694"/>
          </a:xfrm>
        </p:spPr>
        <p:txBody>
          <a:bodyPr rtlCol="0"/>
          <a:lstStyle/>
          <a:p>
            <a:pPr rtl="0"/>
            <a:r>
              <a:rPr lang="fr-FR" dirty="0"/>
              <a:t>Date de soutenance : 25 Juillet 2023</a:t>
            </a:r>
          </a:p>
          <a:p>
            <a:pPr rtl="0"/>
            <a:r>
              <a:rPr lang="fr-FR" dirty="0"/>
              <a:t>Evaluateur : </a:t>
            </a:r>
            <a:r>
              <a:rPr lang="fr-FR" b="0" i="0" dirty="0" err="1">
                <a:solidFill>
                  <a:srgbClr val="271A38"/>
                </a:solidFill>
                <a:effectLst/>
                <a:latin typeface="Inter"/>
              </a:rPr>
              <a:t>Souhail</a:t>
            </a:r>
            <a:r>
              <a:rPr lang="fr-FR" b="0" i="0" dirty="0">
                <a:solidFill>
                  <a:srgbClr val="271A38"/>
                </a:solidFill>
                <a:effectLst/>
                <a:latin typeface="Inter"/>
              </a:rPr>
              <a:t> </a:t>
            </a:r>
            <a:r>
              <a:rPr lang="fr-FR" b="0" i="0" dirty="0" err="1">
                <a:solidFill>
                  <a:srgbClr val="271A38"/>
                </a:solidFill>
                <a:effectLst/>
                <a:latin typeface="Inter"/>
              </a:rPr>
              <a:t>Toumdi</a:t>
            </a:r>
            <a:endParaRPr lang="fr-FR" dirty="0"/>
          </a:p>
        </p:txBody>
      </p:sp>
      <p:pic>
        <p:nvPicPr>
          <p:cNvPr id="6" name="Image 5">
            <a:extLst>
              <a:ext uri="{FF2B5EF4-FFF2-40B4-BE49-F238E27FC236}">
                <a16:creationId xmlns:a16="http://schemas.microsoft.com/office/drawing/2014/main" id="{6BD554E5-AA69-1D6F-A17A-CD564B898C7B}"/>
              </a:ext>
            </a:extLst>
          </p:cNvPr>
          <p:cNvPicPr>
            <a:picLocks noChangeAspect="1"/>
          </p:cNvPicPr>
          <p:nvPr/>
        </p:nvPicPr>
        <p:blipFill>
          <a:blip r:embed="rId3"/>
          <a:stretch>
            <a:fillRect/>
          </a:stretch>
        </p:blipFill>
        <p:spPr>
          <a:xfrm>
            <a:off x="2304047" y="511342"/>
            <a:ext cx="5311942" cy="2645393"/>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E26DD3-AA2B-1B73-885A-DEA59F5B2933}"/>
              </a:ext>
            </a:extLst>
          </p:cNvPr>
          <p:cNvSpPr>
            <a:spLocks noGrp="1"/>
          </p:cNvSpPr>
          <p:nvPr>
            <p:ph type="title"/>
          </p:nvPr>
        </p:nvSpPr>
        <p:spPr/>
        <p:txBody>
          <a:bodyPr/>
          <a:lstStyle/>
          <a:p>
            <a:pPr algn="ctr"/>
            <a:r>
              <a:rPr lang="fr-FR" dirty="0" err="1"/>
              <a:t>PySpark</a:t>
            </a:r>
            <a:endParaRPr lang="fr-FR" dirty="0"/>
          </a:p>
        </p:txBody>
      </p:sp>
      <p:sp>
        <p:nvSpPr>
          <p:cNvPr id="6" name="Espace réservé du numéro de diapositive 5">
            <a:extLst>
              <a:ext uri="{FF2B5EF4-FFF2-40B4-BE49-F238E27FC236}">
                <a16:creationId xmlns:a16="http://schemas.microsoft.com/office/drawing/2014/main" id="{B94058BA-CDC0-2893-19CF-2D5C5377FC3A}"/>
              </a:ext>
            </a:extLst>
          </p:cNvPr>
          <p:cNvSpPr>
            <a:spLocks noGrp="1"/>
          </p:cNvSpPr>
          <p:nvPr>
            <p:ph type="sldNum" sz="quarter" idx="4"/>
          </p:nvPr>
        </p:nvSpPr>
        <p:spPr/>
        <p:txBody>
          <a:bodyPr/>
          <a:lstStyle/>
          <a:p>
            <a:pPr rtl="0"/>
            <a:fld id="{294A09A9-5501-47C1-A89A-A340965A2BE2}" type="slidenum">
              <a:rPr lang="fr-FR" noProof="0" smtClean="0"/>
              <a:pPr rtl="0"/>
              <a:t>10</a:t>
            </a:fld>
            <a:endParaRPr lang="fr-FR" noProof="0"/>
          </a:p>
        </p:txBody>
      </p:sp>
      <p:pic>
        <p:nvPicPr>
          <p:cNvPr id="13" name="Espace réservé du contenu 12">
            <a:extLst>
              <a:ext uri="{FF2B5EF4-FFF2-40B4-BE49-F238E27FC236}">
                <a16:creationId xmlns:a16="http://schemas.microsoft.com/office/drawing/2014/main" id="{1EB05C9A-0A66-8806-1F05-0B7153F7F610}"/>
              </a:ext>
            </a:extLst>
          </p:cNvPr>
          <p:cNvPicPr>
            <a:picLocks noGrp="1" noChangeAspect="1"/>
          </p:cNvPicPr>
          <p:nvPr>
            <p:ph idx="1"/>
          </p:nvPr>
        </p:nvPicPr>
        <p:blipFill>
          <a:blip r:embed="rId2"/>
          <a:stretch>
            <a:fillRect/>
          </a:stretch>
        </p:blipFill>
        <p:spPr>
          <a:xfrm>
            <a:off x="1166813" y="2676450"/>
            <a:ext cx="4664075" cy="2532212"/>
          </a:xfrm>
        </p:spPr>
      </p:pic>
      <p:sp>
        <p:nvSpPr>
          <p:cNvPr id="11" name="Espace réservé du contenu 10">
            <a:extLst>
              <a:ext uri="{FF2B5EF4-FFF2-40B4-BE49-F238E27FC236}">
                <a16:creationId xmlns:a16="http://schemas.microsoft.com/office/drawing/2014/main" id="{6EFF4DB7-1699-5679-791E-23926A783CBC}"/>
              </a:ext>
            </a:extLst>
          </p:cNvPr>
          <p:cNvSpPr>
            <a:spLocks noGrp="1"/>
          </p:cNvSpPr>
          <p:nvPr>
            <p:ph idx="10"/>
          </p:nvPr>
        </p:nvSpPr>
        <p:spPr/>
        <p:txBody>
          <a:bodyPr/>
          <a:lstStyle/>
          <a:p>
            <a:r>
              <a:rPr lang="fr-FR" dirty="0"/>
              <a:t>Dans le cloud, nous allons utiliser un langage puissant : </a:t>
            </a:r>
            <a:r>
              <a:rPr lang="fr-FR" dirty="0" err="1"/>
              <a:t>PySpark</a:t>
            </a:r>
            <a:r>
              <a:rPr lang="fr-FR" dirty="0"/>
              <a:t>.</a:t>
            </a:r>
          </a:p>
          <a:p>
            <a:endParaRPr lang="fr-FR" dirty="0"/>
          </a:p>
          <a:p>
            <a:r>
              <a:rPr lang="fr-FR" dirty="0"/>
              <a:t>Ce dernier est basé sur le langage de Python et va être nécessaire à notre projet dans le Cloud.</a:t>
            </a:r>
          </a:p>
        </p:txBody>
      </p:sp>
    </p:spTree>
    <p:extLst>
      <p:ext uri="{BB962C8B-B14F-4D97-AF65-F5344CB8AC3E}">
        <p14:creationId xmlns:p14="http://schemas.microsoft.com/office/powerpoint/2010/main" val="3597899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B4D76-AE18-653D-896F-5790B321B1AB}"/>
              </a:ext>
            </a:extLst>
          </p:cNvPr>
          <p:cNvSpPr>
            <a:spLocks noGrp="1"/>
          </p:cNvSpPr>
          <p:nvPr>
            <p:ph type="title"/>
          </p:nvPr>
        </p:nvSpPr>
        <p:spPr/>
        <p:txBody>
          <a:bodyPr/>
          <a:lstStyle/>
          <a:p>
            <a:pPr algn="ctr"/>
            <a:r>
              <a:rPr lang="fr-FR" dirty="0"/>
              <a:t>Etape du projet</a:t>
            </a:r>
          </a:p>
        </p:txBody>
      </p:sp>
      <p:sp>
        <p:nvSpPr>
          <p:cNvPr id="6" name="Espace réservé du numéro de diapositive 5">
            <a:extLst>
              <a:ext uri="{FF2B5EF4-FFF2-40B4-BE49-F238E27FC236}">
                <a16:creationId xmlns:a16="http://schemas.microsoft.com/office/drawing/2014/main" id="{D4E670B1-7B81-B6C0-C513-BA77724C9FC6}"/>
              </a:ext>
            </a:extLst>
          </p:cNvPr>
          <p:cNvSpPr>
            <a:spLocks noGrp="1"/>
          </p:cNvSpPr>
          <p:nvPr>
            <p:ph type="sldNum" sz="quarter" idx="4"/>
          </p:nvPr>
        </p:nvSpPr>
        <p:spPr/>
        <p:txBody>
          <a:bodyPr/>
          <a:lstStyle/>
          <a:p>
            <a:pPr rtl="0"/>
            <a:fld id="{294A09A9-5501-47C1-A89A-A340965A2BE2}" type="slidenum">
              <a:rPr lang="fr-FR" noProof="0" smtClean="0"/>
              <a:pPr rtl="0"/>
              <a:t>11</a:t>
            </a:fld>
            <a:endParaRPr lang="fr-FR" noProof="0"/>
          </a:p>
        </p:txBody>
      </p:sp>
      <p:sp>
        <p:nvSpPr>
          <p:cNvPr id="20" name="Rectangle : coins arrondis 19">
            <a:extLst>
              <a:ext uri="{FF2B5EF4-FFF2-40B4-BE49-F238E27FC236}">
                <a16:creationId xmlns:a16="http://schemas.microsoft.com/office/drawing/2014/main" id="{73F9859B-D288-52B0-730D-AEA5F0A2FF2A}"/>
              </a:ext>
            </a:extLst>
          </p:cNvPr>
          <p:cNvSpPr/>
          <p:nvPr/>
        </p:nvSpPr>
        <p:spPr>
          <a:xfrm>
            <a:off x="944479" y="2017467"/>
            <a:ext cx="2135606" cy="11167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Création du compte AWS</a:t>
            </a:r>
          </a:p>
        </p:txBody>
      </p:sp>
      <p:sp>
        <p:nvSpPr>
          <p:cNvPr id="21" name="Rectangle : coins arrondis 20">
            <a:extLst>
              <a:ext uri="{FF2B5EF4-FFF2-40B4-BE49-F238E27FC236}">
                <a16:creationId xmlns:a16="http://schemas.microsoft.com/office/drawing/2014/main" id="{B3454E5A-629C-2B23-BC2D-4AE11946CE3A}"/>
              </a:ext>
            </a:extLst>
          </p:cNvPr>
          <p:cNvSpPr/>
          <p:nvPr/>
        </p:nvSpPr>
        <p:spPr>
          <a:xfrm>
            <a:off x="7140313" y="2017467"/>
            <a:ext cx="2231429" cy="11167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Création d’une paire de clé (.</a:t>
            </a:r>
            <a:r>
              <a:rPr lang="fr-FR" dirty="0" err="1"/>
              <a:t>ppk</a:t>
            </a:r>
            <a:r>
              <a:rPr lang="fr-FR" dirty="0"/>
              <a:t>)</a:t>
            </a:r>
          </a:p>
        </p:txBody>
      </p:sp>
      <p:sp>
        <p:nvSpPr>
          <p:cNvPr id="22" name="Rectangle : coins arrondis 21">
            <a:extLst>
              <a:ext uri="{FF2B5EF4-FFF2-40B4-BE49-F238E27FC236}">
                <a16:creationId xmlns:a16="http://schemas.microsoft.com/office/drawing/2014/main" id="{E8ACA9A7-F140-250F-2AA9-48184FB45D17}"/>
              </a:ext>
            </a:extLst>
          </p:cNvPr>
          <p:cNvSpPr/>
          <p:nvPr/>
        </p:nvSpPr>
        <p:spPr>
          <a:xfrm>
            <a:off x="3988469" y="2017467"/>
            <a:ext cx="2231429" cy="11167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Chargement des données sur S3</a:t>
            </a:r>
          </a:p>
        </p:txBody>
      </p:sp>
      <p:sp>
        <p:nvSpPr>
          <p:cNvPr id="23" name="Rectangle : coins arrondis 22">
            <a:extLst>
              <a:ext uri="{FF2B5EF4-FFF2-40B4-BE49-F238E27FC236}">
                <a16:creationId xmlns:a16="http://schemas.microsoft.com/office/drawing/2014/main" id="{72863FD6-2F45-CB36-6577-DA0515341D5C}"/>
              </a:ext>
            </a:extLst>
          </p:cNvPr>
          <p:cNvSpPr/>
          <p:nvPr/>
        </p:nvSpPr>
        <p:spPr>
          <a:xfrm>
            <a:off x="7155995" y="3964405"/>
            <a:ext cx="2231429" cy="11167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Création d’un cluster via EMR</a:t>
            </a:r>
          </a:p>
        </p:txBody>
      </p:sp>
      <p:sp>
        <p:nvSpPr>
          <p:cNvPr id="24" name="Flèche : droite 23">
            <a:extLst>
              <a:ext uri="{FF2B5EF4-FFF2-40B4-BE49-F238E27FC236}">
                <a16:creationId xmlns:a16="http://schemas.microsoft.com/office/drawing/2014/main" id="{E741ECF6-455F-3EB9-6AA8-D598F6ECA013}"/>
              </a:ext>
            </a:extLst>
          </p:cNvPr>
          <p:cNvSpPr/>
          <p:nvPr/>
        </p:nvSpPr>
        <p:spPr>
          <a:xfrm>
            <a:off x="3080085" y="2404395"/>
            <a:ext cx="896353" cy="3429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6" name="Flèche : droite 25">
            <a:extLst>
              <a:ext uri="{FF2B5EF4-FFF2-40B4-BE49-F238E27FC236}">
                <a16:creationId xmlns:a16="http://schemas.microsoft.com/office/drawing/2014/main" id="{B9922E50-104B-D3A5-2FF3-98E36E5206CE}"/>
              </a:ext>
            </a:extLst>
          </p:cNvPr>
          <p:cNvSpPr/>
          <p:nvPr/>
        </p:nvSpPr>
        <p:spPr>
          <a:xfrm>
            <a:off x="6231929" y="2447595"/>
            <a:ext cx="896353" cy="3429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7" name="Flèche : bas 26">
            <a:extLst>
              <a:ext uri="{FF2B5EF4-FFF2-40B4-BE49-F238E27FC236}">
                <a16:creationId xmlns:a16="http://schemas.microsoft.com/office/drawing/2014/main" id="{6B719C0D-F296-C223-9E1B-F235BAEC5D31}"/>
              </a:ext>
            </a:extLst>
          </p:cNvPr>
          <p:cNvSpPr/>
          <p:nvPr/>
        </p:nvSpPr>
        <p:spPr>
          <a:xfrm>
            <a:off x="8097252" y="3134224"/>
            <a:ext cx="348916" cy="830181"/>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8" name="Rectangle : coins arrondis 27">
            <a:extLst>
              <a:ext uri="{FF2B5EF4-FFF2-40B4-BE49-F238E27FC236}">
                <a16:creationId xmlns:a16="http://schemas.microsoft.com/office/drawing/2014/main" id="{D8849A56-A728-5B7B-77AC-FBB1A4B81317}"/>
              </a:ext>
            </a:extLst>
          </p:cNvPr>
          <p:cNvSpPr/>
          <p:nvPr/>
        </p:nvSpPr>
        <p:spPr>
          <a:xfrm>
            <a:off x="944479" y="3964404"/>
            <a:ext cx="2135606" cy="11167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Utilisation de </a:t>
            </a:r>
            <a:r>
              <a:rPr lang="fr-FR" dirty="0" err="1"/>
              <a:t>JupyterHub</a:t>
            </a:r>
            <a:endParaRPr lang="fr-FR" dirty="0"/>
          </a:p>
        </p:txBody>
      </p:sp>
      <p:sp>
        <p:nvSpPr>
          <p:cNvPr id="29" name="Rectangle : coins arrondis 28">
            <a:extLst>
              <a:ext uri="{FF2B5EF4-FFF2-40B4-BE49-F238E27FC236}">
                <a16:creationId xmlns:a16="http://schemas.microsoft.com/office/drawing/2014/main" id="{DB430092-935A-3757-48B3-F937EC1C771D}"/>
              </a:ext>
            </a:extLst>
          </p:cNvPr>
          <p:cNvSpPr/>
          <p:nvPr/>
        </p:nvSpPr>
        <p:spPr>
          <a:xfrm>
            <a:off x="4140867" y="3964404"/>
            <a:ext cx="2231429" cy="11167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Création du tunnel SSH + </a:t>
            </a:r>
            <a:r>
              <a:rPr lang="fr-FR" dirty="0" err="1"/>
              <a:t>FoxyProxy</a:t>
            </a:r>
            <a:endParaRPr lang="fr-FR" dirty="0"/>
          </a:p>
        </p:txBody>
      </p:sp>
      <p:sp>
        <p:nvSpPr>
          <p:cNvPr id="30" name="Flèche : courbe vers la gauche 29">
            <a:extLst>
              <a:ext uri="{FF2B5EF4-FFF2-40B4-BE49-F238E27FC236}">
                <a16:creationId xmlns:a16="http://schemas.microsoft.com/office/drawing/2014/main" id="{410C4711-05BC-E4FA-B6B1-9B263EECF591}"/>
              </a:ext>
            </a:extLst>
          </p:cNvPr>
          <p:cNvSpPr/>
          <p:nvPr/>
        </p:nvSpPr>
        <p:spPr>
          <a:xfrm>
            <a:off x="9387424" y="2628900"/>
            <a:ext cx="1086065" cy="2123574"/>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solidFill>
                <a:schemeClr val="tx1"/>
              </a:solidFill>
            </a:endParaRPr>
          </a:p>
        </p:txBody>
      </p:sp>
      <p:sp>
        <p:nvSpPr>
          <p:cNvPr id="31" name="Flèche : gauche 30">
            <a:extLst>
              <a:ext uri="{FF2B5EF4-FFF2-40B4-BE49-F238E27FC236}">
                <a16:creationId xmlns:a16="http://schemas.microsoft.com/office/drawing/2014/main" id="{15E46D5D-68EE-D19D-95AC-3F2DD05D7E44}"/>
              </a:ext>
            </a:extLst>
          </p:cNvPr>
          <p:cNvSpPr/>
          <p:nvPr/>
        </p:nvSpPr>
        <p:spPr>
          <a:xfrm>
            <a:off x="6364455" y="4318246"/>
            <a:ext cx="799382" cy="419186"/>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2" name="Flèche : gauche 31">
            <a:extLst>
              <a:ext uri="{FF2B5EF4-FFF2-40B4-BE49-F238E27FC236}">
                <a16:creationId xmlns:a16="http://schemas.microsoft.com/office/drawing/2014/main" id="{D8B53888-436F-97C5-A31D-CF99D26C4433}"/>
              </a:ext>
            </a:extLst>
          </p:cNvPr>
          <p:cNvSpPr/>
          <p:nvPr/>
        </p:nvSpPr>
        <p:spPr>
          <a:xfrm>
            <a:off x="3080085" y="4308134"/>
            <a:ext cx="1060782" cy="444340"/>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53574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E26DD3-AA2B-1B73-885A-DEA59F5B2933}"/>
              </a:ext>
            </a:extLst>
          </p:cNvPr>
          <p:cNvSpPr>
            <a:spLocks noGrp="1"/>
          </p:cNvSpPr>
          <p:nvPr>
            <p:ph type="title"/>
          </p:nvPr>
        </p:nvSpPr>
        <p:spPr/>
        <p:txBody>
          <a:bodyPr/>
          <a:lstStyle/>
          <a:p>
            <a:pPr algn="ctr"/>
            <a:r>
              <a:rPr lang="fr-FR" b="0" i="0" dirty="0">
                <a:solidFill>
                  <a:srgbClr val="374151"/>
                </a:solidFill>
                <a:effectLst/>
                <a:latin typeface="Söhne"/>
              </a:rPr>
              <a:t>S3 : Simple Storage Service</a:t>
            </a:r>
            <a:endParaRPr lang="fr-FR" dirty="0"/>
          </a:p>
        </p:txBody>
      </p:sp>
      <p:pic>
        <p:nvPicPr>
          <p:cNvPr id="11" name="Espace réservé du contenu 10">
            <a:extLst>
              <a:ext uri="{FF2B5EF4-FFF2-40B4-BE49-F238E27FC236}">
                <a16:creationId xmlns:a16="http://schemas.microsoft.com/office/drawing/2014/main" id="{740EC356-240A-D209-FD87-7DB0E8DB4970}"/>
              </a:ext>
            </a:extLst>
          </p:cNvPr>
          <p:cNvPicPr>
            <a:picLocks noGrp="1" noChangeAspect="1"/>
          </p:cNvPicPr>
          <p:nvPr>
            <p:ph idx="1"/>
          </p:nvPr>
        </p:nvPicPr>
        <p:blipFill>
          <a:blip r:embed="rId2"/>
          <a:stretch>
            <a:fillRect/>
          </a:stretch>
        </p:blipFill>
        <p:spPr>
          <a:xfrm>
            <a:off x="1616854" y="1915334"/>
            <a:ext cx="3194394" cy="3440892"/>
          </a:xfrm>
        </p:spPr>
      </p:pic>
      <p:sp>
        <p:nvSpPr>
          <p:cNvPr id="6" name="Espace réservé du numéro de diapositive 5">
            <a:extLst>
              <a:ext uri="{FF2B5EF4-FFF2-40B4-BE49-F238E27FC236}">
                <a16:creationId xmlns:a16="http://schemas.microsoft.com/office/drawing/2014/main" id="{B94058BA-CDC0-2893-19CF-2D5C5377FC3A}"/>
              </a:ext>
            </a:extLst>
          </p:cNvPr>
          <p:cNvSpPr>
            <a:spLocks noGrp="1"/>
          </p:cNvSpPr>
          <p:nvPr>
            <p:ph type="sldNum" sz="quarter" idx="4"/>
          </p:nvPr>
        </p:nvSpPr>
        <p:spPr/>
        <p:txBody>
          <a:bodyPr/>
          <a:lstStyle/>
          <a:p>
            <a:pPr rtl="0"/>
            <a:fld id="{294A09A9-5501-47C1-A89A-A340965A2BE2}" type="slidenum">
              <a:rPr lang="fr-FR" noProof="0" smtClean="0"/>
              <a:pPr rtl="0"/>
              <a:t>12</a:t>
            </a:fld>
            <a:endParaRPr lang="fr-FR" noProof="0"/>
          </a:p>
        </p:txBody>
      </p:sp>
      <p:sp>
        <p:nvSpPr>
          <p:cNvPr id="7" name="Espace réservé du contenu 6">
            <a:extLst>
              <a:ext uri="{FF2B5EF4-FFF2-40B4-BE49-F238E27FC236}">
                <a16:creationId xmlns:a16="http://schemas.microsoft.com/office/drawing/2014/main" id="{EC1540F6-3E40-E30C-9CBA-B48CCE4C975B}"/>
              </a:ext>
            </a:extLst>
          </p:cNvPr>
          <p:cNvSpPr>
            <a:spLocks noGrp="1"/>
          </p:cNvSpPr>
          <p:nvPr>
            <p:ph idx="10"/>
          </p:nvPr>
        </p:nvSpPr>
        <p:spPr>
          <a:xfrm>
            <a:off x="5777070" y="1915335"/>
            <a:ext cx="5169605" cy="3441482"/>
          </a:xfrm>
        </p:spPr>
        <p:txBody>
          <a:bodyPr/>
          <a:lstStyle/>
          <a:p>
            <a:pPr algn="just"/>
            <a:r>
              <a:rPr lang="fr-FR" b="0" i="0" dirty="0">
                <a:solidFill>
                  <a:srgbClr val="374151"/>
                </a:solidFill>
                <a:effectLst/>
                <a:latin typeface="Söhne"/>
              </a:rPr>
              <a:t>AWS S3 (Amazon Simple Storage Service) est un service de stockage en ligne d'Amazon Web Services permettant de stocker et de récupérer des données dans le cloud de manière sécurisée, scalable et hautement disponible.</a:t>
            </a:r>
          </a:p>
          <a:p>
            <a:pPr algn="just"/>
            <a:endParaRPr lang="fr-FR" dirty="0">
              <a:solidFill>
                <a:srgbClr val="374151"/>
              </a:solidFill>
              <a:latin typeface="Söhne"/>
            </a:endParaRPr>
          </a:p>
          <a:p>
            <a:pPr algn="just"/>
            <a:r>
              <a:rPr lang="fr-FR" dirty="0">
                <a:solidFill>
                  <a:srgbClr val="374151"/>
                </a:solidFill>
                <a:latin typeface="Söhne"/>
              </a:rPr>
              <a:t>Nous allons charger nos données, amorcer et récupérer le notebook et notre fichier csv via notre </a:t>
            </a:r>
            <a:r>
              <a:rPr lang="fr-FR" dirty="0" err="1">
                <a:solidFill>
                  <a:srgbClr val="374151"/>
                </a:solidFill>
                <a:latin typeface="Söhne"/>
              </a:rPr>
              <a:t>bucket</a:t>
            </a:r>
            <a:r>
              <a:rPr lang="fr-FR" dirty="0">
                <a:solidFill>
                  <a:srgbClr val="374151"/>
                </a:solidFill>
                <a:latin typeface="Söhne"/>
              </a:rPr>
              <a:t> (compartiment).</a:t>
            </a:r>
            <a:endParaRPr lang="fr-FR" dirty="0"/>
          </a:p>
        </p:txBody>
      </p:sp>
    </p:spTree>
    <p:extLst>
      <p:ext uri="{BB962C8B-B14F-4D97-AF65-F5344CB8AC3E}">
        <p14:creationId xmlns:p14="http://schemas.microsoft.com/office/powerpoint/2010/main" val="298420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E0C68-3916-1865-E731-3D9884CB50E6}"/>
              </a:ext>
            </a:extLst>
          </p:cNvPr>
          <p:cNvSpPr>
            <a:spLocks noGrp="1"/>
          </p:cNvSpPr>
          <p:nvPr>
            <p:ph type="title"/>
          </p:nvPr>
        </p:nvSpPr>
        <p:spPr/>
        <p:txBody>
          <a:bodyPr/>
          <a:lstStyle/>
          <a:p>
            <a:pPr algn="ctr"/>
            <a:r>
              <a:rPr lang="fr-FR" b="0" i="0" dirty="0">
                <a:solidFill>
                  <a:srgbClr val="374151"/>
                </a:solidFill>
                <a:effectLst/>
                <a:latin typeface="Söhne"/>
              </a:rPr>
              <a:t>EC2 : </a:t>
            </a:r>
            <a:r>
              <a:rPr lang="fr-FR" b="0" i="0" dirty="0" err="1">
                <a:solidFill>
                  <a:srgbClr val="374151"/>
                </a:solidFill>
                <a:effectLst/>
                <a:latin typeface="Söhne"/>
              </a:rPr>
              <a:t>Elastic</a:t>
            </a:r>
            <a:r>
              <a:rPr lang="fr-FR" b="0" i="0" dirty="0">
                <a:solidFill>
                  <a:srgbClr val="374151"/>
                </a:solidFill>
                <a:effectLst/>
                <a:latin typeface="Söhne"/>
              </a:rPr>
              <a:t> </a:t>
            </a:r>
            <a:r>
              <a:rPr lang="fr-FR" b="0" i="0" dirty="0" err="1">
                <a:solidFill>
                  <a:srgbClr val="374151"/>
                </a:solidFill>
                <a:effectLst/>
                <a:latin typeface="Söhne"/>
              </a:rPr>
              <a:t>Compute</a:t>
            </a:r>
            <a:r>
              <a:rPr lang="fr-FR" b="0" i="0" dirty="0">
                <a:solidFill>
                  <a:srgbClr val="374151"/>
                </a:solidFill>
                <a:effectLst/>
                <a:latin typeface="Söhne"/>
              </a:rPr>
              <a:t> Cloud</a:t>
            </a:r>
            <a:endParaRPr lang="fr-FR" dirty="0"/>
          </a:p>
        </p:txBody>
      </p:sp>
      <p:pic>
        <p:nvPicPr>
          <p:cNvPr id="11" name="Espace réservé du contenu 10">
            <a:extLst>
              <a:ext uri="{FF2B5EF4-FFF2-40B4-BE49-F238E27FC236}">
                <a16:creationId xmlns:a16="http://schemas.microsoft.com/office/drawing/2014/main" id="{3AE793CD-5AAB-28B1-EE93-0884FEBDF548}"/>
              </a:ext>
            </a:extLst>
          </p:cNvPr>
          <p:cNvPicPr>
            <a:picLocks noGrp="1" noChangeAspect="1"/>
          </p:cNvPicPr>
          <p:nvPr>
            <p:ph idx="1"/>
          </p:nvPr>
        </p:nvPicPr>
        <p:blipFill>
          <a:blip r:embed="rId2"/>
          <a:stretch>
            <a:fillRect/>
          </a:stretch>
        </p:blipFill>
        <p:spPr>
          <a:xfrm>
            <a:off x="899160" y="2004414"/>
            <a:ext cx="5308126" cy="3644412"/>
          </a:xfrm>
        </p:spPr>
      </p:pic>
      <p:sp>
        <p:nvSpPr>
          <p:cNvPr id="6" name="Espace réservé du numéro de diapositive 5">
            <a:extLst>
              <a:ext uri="{FF2B5EF4-FFF2-40B4-BE49-F238E27FC236}">
                <a16:creationId xmlns:a16="http://schemas.microsoft.com/office/drawing/2014/main" id="{966EF285-1AE3-7225-7C4A-11A03551787C}"/>
              </a:ext>
            </a:extLst>
          </p:cNvPr>
          <p:cNvSpPr>
            <a:spLocks noGrp="1"/>
          </p:cNvSpPr>
          <p:nvPr>
            <p:ph type="sldNum" sz="quarter" idx="4"/>
          </p:nvPr>
        </p:nvSpPr>
        <p:spPr/>
        <p:txBody>
          <a:bodyPr/>
          <a:lstStyle/>
          <a:p>
            <a:pPr rtl="0"/>
            <a:fld id="{294A09A9-5501-47C1-A89A-A340965A2BE2}" type="slidenum">
              <a:rPr lang="fr-FR" noProof="0" smtClean="0"/>
              <a:pPr rtl="0"/>
              <a:t>13</a:t>
            </a:fld>
            <a:endParaRPr lang="fr-FR" noProof="0"/>
          </a:p>
        </p:txBody>
      </p:sp>
      <p:sp>
        <p:nvSpPr>
          <p:cNvPr id="7" name="Espace réservé du contenu 6">
            <a:extLst>
              <a:ext uri="{FF2B5EF4-FFF2-40B4-BE49-F238E27FC236}">
                <a16:creationId xmlns:a16="http://schemas.microsoft.com/office/drawing/2014/main" id="{FB19B953-57FE-6E38-4075-ACD92A199873}"/>
              </a:ext>
            </a:extLst>
          </p:cNvPr>
          <p:cNvSpPr>
            <a:spLocks noGrp="1"/>
          </p:cNvSpPr>
          <p:nvPr>
            <p:ph idx="10"/>
          </p:nvPr>
        </p:nvSpPr>
        <p:spPr>
          <a:xfrm>
            <a:off x="6161620" y="2071531"/>
            <a:ext cx="4785055" cy="3285286"/>
          </a:xfrm>
        </p:spPr>
        <p:txBody>
          <a:bodyPr/>
          <a:lstStyle/>
          <a:p>
            <a:pPr algn="just"/>
            <a:r>
              <a:rPr lang="fr-FR" b="0" i="0" dirty="0">
                <a:solidFill>
                  <a:srgbClr val="374151"/>
                </a:solidFill>
                <a:effectLst/>
                <a:latin typeface="Söhne"/>
              </a:rPr>
              <a:t>EC2 (</a:t>
            </a:r>
            <a:r>
              <a:rPr lang="fr-FR" b="0" i="0" dirty="0" err="1">
                <a:solidFill>
                  <a:srgbClr val="374151"/>
                </a:solidFill>
                <a:effectLst/>
                <a:latin typeface="Söhne"/>
              </a:rPr>
              <a:t>Elastic</a:t>
            </a:r>
            <a:r>
              <a:rPr lang="fr-FR" b="0" i="0" dirty="0">
                <a:solidFill>
                  <a:srgbClr val="374151"/>
                </a:solidFill>
                <a:effectLst/>
                <a:latin typeface="Söhne"/>
              </a:rPr>
              <a:t> </a:t>
            </a:r>
            <a:r>
              <a:rPr lang="fr-FR" b="0" i="0" dirty="0" err="1">
                <a:solidFill>
                  <a:srgbClr val="374151"/>
                </a:solidFill>
                <a:effectLst/>
                <a:latin typeface="Söhne"/>
              </a:rPr>
              <a:t>Compute</a:t>
            </a:r>
            <a:r>
              <a:rPr lang="fr-FR" b="0" i="0" dirty="0">
                <a:solidFill>
                  <a:srgbClr val="374151"/>
                </a:solidFill>
                <a:effectLst/>
                <a:latin typeface="Söhne"/>
              </a:rPr>
              <a:t> Cloud) est un service qui fournit des capacités de calcul redimensionnables dans le cloud. Il permet de créer et de gérer des instances virtuelles afin d'exécuter des applications et de répondre aux besoins de calcul de manière flexible et évolutive.</a:t>
            </a:r>
            <a:endParaRPr lang="fr-FR" dirty="0"/>
          </a:p>
        </p:txBody>
      </p:sp>
    </p:spTree>
    <p:extLst>
      <p:ext uri="{BB962C8B-B14F-4D97-AF65-F5344CB8AC3E}">
        <p14:creationId xmlns:p14="http://schemas.microsoft.com/office/powerpoint/2010/main" val="218253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E0C68-3916-1865-E731-3D9884CB50E6}"/>
              </a:ext>
            </a:extLst>
          </p:cNvPr>
          <p:cNvSpPr>
            <a:spLocks noGrp="1"/>
          </p:cNvSpPr>
          <p:nvPr>
            <p:ph type="title"/>
          </p:nvPr>
        </p:nvSpPr>
        <p:spPr/>
        <p:txBody>
          <a:bodyPr/>
          <a:lstStyle/>
          <a:p>
            <a:pPr algn="ctr"/>
            <a:r>
              <a:rPr lang="fr-FR" b="0" i="0" dirty="0">
                <a:solidFill>
                  <a:srgbClr val="374151"/>
                </a:solidFill>
                <a:effectLst/>
                <a:latin typeface="Söhne"/>
              </a:rPr>
              <a:t>EMR : </a:t>
            </a:r>
            <a:r>
              <a:rPr lang="fr-FR" b="0" i="0" dirty="0" err="1">
                <a:solidFill>
                  <a:srgbClr val="374151"/>
                </a:solidFill>
                <a:effectLst/>
                <a:latin typeface="Söhne"/>
              </a:rPr>
              <a:t>Elastic</a:t>
            </a:r>
            <a:r>
              <a:rPr lang="fr-FR" b="0" i="0" dirty="0">
                <a:solidFill>
                  <a:srgbClr val="374151"/>
                </a:solidFill>
                <a:effectLst/>
                <a:latin typeface="Söhne"/>
              </a:rPr>
              <a:t> </a:t>
            </a:r>
            <a:r>
              <a:rPr lang="fr-FR" b="0" i="0" dirty="0" err="1">
                <a:solidFill>
                  <a:srgbClr val="374151"/>
                </a:solidFill>
                <a:effectLst/>
                <a:latin typeface="Söhne"/>
              </a:rPr>
              <a:t>Map</a:t>
            </a:r>
            <a:r>
              <a:rPr lang="fr-FR" b="0" i="0" dirty="0">
                <a:solidFill>
                  <a:srgbClr val="374151"/>
                </a:solidFill>
                <a:effectLst/>
                <a:latin typeface="Söhne"/>
              </a:rPr>
              <a:t> </a:t>
            </a:r>
            <a:r>
              <a:rPr lang="fr-FR" b="0" i="0" dirty="0" err="1">
                <a:solidFill>
                  <a:srgbClr val="374151"/>
                </a:solidFill>
                <a:effectLst/>
                <a:latin typeface="Söhne"/>
              </a:rPr>
              <a:t>Reduce</a:t>
            </a:r>
            <a:endParaRPr lang="fr-FR" dirty="0"/>
          </a:p>
        </p:txBody>
      </p:sp>
      <p:sp>
        <p:nvSpPr>
          <p:cNvPr id="6" name="Espace réservé du numéro de diapositive 5">
            <a:extLst>
              <a:ext uri="{FF2B5EF4-FFF2-40B4-BE49-F238E27FC236}">
                <a16:creationId xmlns:a16="http://schemas.microsoft.com/office/drawing/2014/main" id="{966EF285-1AE3-7225-7C4A-11A03551787C}"/>
              </a:ext>
            </a:extLst>
          </p:cNvPr>
          <p:cNvSpPr>
            <a:spLocks noGrp="1"/>
          </p:cNvSpPr>
          <p:nvPr>
            <p:ph type="sldNum" sz="quarter" idx="4"/>
          </p:nvPr>
        </p:nvSpPr>
        <p:spPr/>
        <p:txBody>
          <a:bodyPr/>
          <a:lstStyle/>
          <a:p>
            <a:pPr rtl="0"/>
            <a:fld id="{294A09A9-5501-47C1-A89A-A340965A2BE2}" type="slidenum">
              <a:rPr lang="fr-FR" noProof="0" smtClean="0"/>
              <a:pPr rtl="0"/>
              <a:t>14</a:t>
            </a:fld>
            <a:endParaRPr lang="fr-FR" noProof="0"/>
          </a:p>
        </p:txBody>
      </p:sp>
      <p:sp>
        <p:nvSpPr>
          <p:cNvPr id="7" name="Espace réservé du contenu 6">
            <a:extLst>
              <a:ext uri="{FF2B5EF4-FFF2-40B4-BE49-F238E27FC236}">
                <a16:creationId xmlns:a16="http://schemas.microsoft.com/office/drawing/2014/main" id="{FB19B953-57FE-6E38-4075-ACD92A199873}"/>
              </a:ext>
            </a:extLst>
          </p:cNvPr>
          <p:cNvSpPr>
            <a:spLocks noGrp="1"/>
          </p:cNvSpPr>
          <p:nvPr>
            <p:ph idx="10"/>
          </p:nvPr>
        </p:nvSpPr>
        <p:spPr>
          <a:xfrm>
            <a:off x="6161620" y="1828800"/>
            <a:ext cx="4785055" cy="3569110"/>
          </a:xfrm>
        </p:spPr>
        <p:txBody>
          <a:bodyPr/>
          <a:lstStyle/>
          <a:p>
            <a:pPr algn="just"/>
            <a:r>
              <a:rPr lang="fr-FR" b="0" i="0" dirty="0">
                <a:solidFill>
                  <a:srgbClr val="374151"/>
                </a:solidFill>
                <a:effectLst/>
                <a:latin typeface="Söhne"/>
              </a:rPr>
              <a:t>EMR est un service de traitement distribué conçu pour exécuter des analyses de données à grande échelle. Il utilise Hadoop et Apache Spark pour traiter et analyser des ensembles de données volumineux. </a:t>
            </a:r>
          </a:p>
          <a:p>
            <a:pPr algn="just"/>
            <a:endParaRPr lang="fr-FR" dirty="0">
              <a:solidFill>
                <a:srgbClr val="374151"/>
              </a:solidFill>
              <a:latin typeface="Söhne"/>
            </a:endParaRPr>
          </a:p>
          <a:p>
            <a:pPr algn="just"/>
            <a:r>
              <a:rPr lang="fr-FR" b="0" i="0" dirty="0">
                <a:solidFill>
                  <a:srgbClr val="374151"/>
                </a:solidFill>
                <a:effectLst/>
                <a:latin typeface="Söhne"/>
              </a:rPr>
              <a:t>EMR permet de provisionner facilement et de gérer des clusters de calcul distribué, ce qui facilite l'exécution de tâches de traitement de données intensives.</a:t>
            </a:r>
            <a:endParaRPr lang="fr-FR" dirty="0"/>
          </a:p>
        </p:txBody>
      </p:sp>
      <p:pic>
        <p:nvPicPr>
          <p:cNvPr id="8" name="Espace réservé du contenu 7">
            <a:extLst>
              <a:ext uri="{FF2B5EF4-FFF2-40B4-BE49-F238E27FC236}">
                <a16:creationId xmlns:a16="http://schemas.microsoft.com/office/drawing/2014/main" id="{3FFDBA52-6643-D469-B232-2CF4080ACF2A}"/>
              </a:ext>
            </a:extLst>
          </p:cNvPr>
          <p:cNvPicPr>
            <a:picLocks noGrp="1" noChangeAspect="1"/>
          </p:cNvPicPr>
          <p:nvPr>
            <p:ph idx="1"/>
          </p:nvPr>
        </p:nvPicPr>
        <p:blipFill>
          <a:blip r:embed="rId2"/>
          <a:stretch>
            <a:fillRect/>
          </a:stretch>
        </p:blipFill>
        <p:spPr>
          <a:xfrm>
            <a:off x="818535" y="2071531"/>
            <a:ext cx="5012353" cy="3709837"/>
          </a:xfrm>
        </p:spPr>
      </p:pic>
    </p:spTree>
    <p:extLst>
      <p:ext uri="{BB962C8B-B14F-4D97-AF65-F5344CB8AC3E}">
        <p14:creationId xmlns:p14="http://schemas.microsoft.com/office/powerpoint/2010/main" val="425063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23546D-085E-6686-38F9-7814175DB7E8}"/>
              </a:ext>
            </a:extLst>
          </p:cNvPr>
          <p:cNvSpPr>
            <a:spLocks noGrp="1"/>
          </p:cNvSpPr>
          <p:nvPr>
            <p:ph type="title"/>
          </p:nvPr>
        </p:nvSpPr>
        <p:spPr>
          <a:xfrm>
            <a:off x="1167492" y="381000"/>
            <a:ext cx="9779183" cy="1325563"/>
          </a:xfrm>
        </p:spPr>
        <p:txBody>
          <a:bodyPr anchor="b">
            <a:normAutofit/>
          </a:bodyPr>
          <a:lstStyle/>
          <a:p>
            <a:r>
              <a:rPr lang="fr-FR" dirty="0"/>
              <a:t>Chaine de traitement</a:t>
            </a:r>
          </a:p>
        </p:txBody>
      </p:sp>
      <p:pic>
        <p:nvPicPr>
          <p:cNvPr id="8" name="Espace réservé du contenu 7">
            <a:extLst>
              <a:ext uri="{FF2B5EF4-FFF2-40B4-BE49-F238E27FC236}">
                <a16:creationId xmlns:a16="http://schemas.microsoft.com/office/drawing/2014/main" id="{007CC781-6AD8-4279-97F9-0D2532069EBC}"/>
              </a:ext>
            </a:extLst>
          </p:cNvPr>
          <p:cNvPicPr>
            <a:picLocks noGrp="1" noChangeAspect="1"/>
          </p:cNvPicPr>
          <p:nvPr>
            <p:ph idx="1"/>
          </p:nvPr>
        </p:nvPicPr>
        <p:blipFill>
          <a:blip r:embed="rId2"/>
          <a:stretch>
            <a:fillRect/>
          </a:stretch>
        </p:blipFill>
        <p:spPr>
          <a:xfrm>
            <a:off x="1167493" y="2634139"/>
            <a:ext cx="9779182" cy="2273659"/>
          </a:xfrm>
          <a:noFill/>
        </p:spPr>
      </p:pic>
      <p:sp>
        <p:nvSpPr>
          <p:cNvPr id="6" name="Espace réservé du numéro de diapositive 5">
            <a:extLst>
              <a:ext uri="{FF2B5EF4-FFF2-40B4-BE49-F238E27FC236}">
                <a16:creationId xmlns:a16="http://schemas.microsoft.com/office/drawing/2014/main" id="{5FB1CC9B-80A7-66C7-F25E-ED8CE87A8273}"/>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fr-FR" noProof="0" smtClean="0"/>
              <a:pPr rtl="0">
                <a:spcAft>
                  <a:spcPts val="600"/>
                </a:spcAft>
              </a:pPr>
              <a:t>15</a:t>
            </a:fld>
            <a:endParaRPr lang="fr-FR" noProof="0"/>
          </a:p>
        </p:txBody>
      </p:sp>
    </p:spTree>
    <p:extLst>
      <p:ext uri="{BB962C8B-B14F-4D97-AF65-F5344CB8AC3E}">
        <p14:creationId xmlns:p14="http://schemas.microsoft.com/office/powerpoint/2010/main" val="257704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2B157-6B9F-D359-9ECB-41B6D84B17F3}"/>
              </a:ext>
            </a:extLst>
          </p:cNvPr>
          <p:cNvSpPr>
            <a:spLocks noGrp="1"/>
          </p:cNvSpPr>
          <p:nvPr>
            <p:ph type="title"/>
          </p:nvPr>
        </p:nvSpPr>
        <p:spPr/>
        <p:txBody>
          <a:bodyPr/>
          <a:lstStyle/>
          <a:p>
            <a:endParaRPr lang="fr-FR" dirty="0"/>
          </a:p>
        </p:txBody>
      </p:sp>
      <p:pic>
        <p:nvPicPr>
          <p:cNvPr id="13" name="Espace réservé du contenu 12">
            <a:extLst>
              <a:ext uri="{FF2B5EF4-FFF2-40B4-BE49-F238E27FC236}">
                <a16:creationId xmlns:a16="http://schemas.microsoft.com/office/drawing/2014/main" id="{678A3B73-E10D-2094-8A62-12B359C15057}"/>
              </a:ext>
            </a:extLst>
          </p:cNvPr>
          <p:cNvPicPr>
            <a:picLocks noGrp="1" noChangeAspect="1"/>
          </p:cNvPicPr>
          <p:nvPr>
            <p:ph idx="1"/>
          </p:nvPr>
        </p:nvPicPr>
        <p:blipFill>
          <a:blip r:embed="rId2"/>
          <a:stretch>
            <a:fillRect/>
          </a:stretch>
        </p:blipFill>
        <p:spPr>
          <a:xfrm>
            <a:off x="1166813" y="3581822"/>
            <a:ext cx="3219450" cy="716707"/>
          </a:xfrm>
        </p:spPr>
      </p:pic>
      <p:pic>
        <p:nvPicPr>
          <p:cNvPr id="15" name="Espace réservé du contenu 14">
            <a:extLst>
              <a:ext uri="{FF2B5EF4-FFF2-40B4-BE49-F238E27FC236}">
                <a16:creationId xmlns:a16="http://schemas.microsoft.com/office/drawing/2014/main" id="{D9E305B7-1562-3AB9-92DF-3DDE1B030707}"/>
              </a:ext>
            </a:extLst>
          </p:cNvPr>
          <p:cNvPicPr>
            <a:picLocks noGrp="1" noChangeAspect="1"/>
          </p:cNvPicPr>
          <p:nvPr>
            <p:ph idx="10"/>
          </p:nvPr>
        </p:nvPicPr>
        <p:blipFill>
          <a:blip r:embed="rId3"/>
          <a:stretch>
            <a:fillRect/>
          </a:stretch>
        </p:blipFill>
        <p:spPr>
          <a:xfrm>
            <a:off x="4683125" y="2572325"/>
            <a:ext cx="3173413" cy="2735700"/>
          </a:xfrm>
        </p:spPr>
      </p:pic>
      <p:sp>
        <p:nvSpPr>
          <p:cNvPr id="7" name="Espace réservé du contenu 6">
            <a:extLst>
              <a:ext uri="{FF2B5EF4-FFF2-40B4-BE49-F238E27FC236}">
                <a16:creationId xmlns:a16="http://schemas.microsoft.com/office/drawing/2014/main" id="{D11DF23C-7987-BB3B-43A0-40375DECDC42}"/>
              </a:ext>
            </a:extLst>
          </p:cNvPr>
          <p:cNvSpPr>
            <a:spLocks noGrp="1"/>
          </p:cNvSpPr>
          <p:nvPr>
            <p:ph idx="11"/>
          </p:nvPr>
        </p:nvSpPr>
        <p:spPr/>
        <p:txBody>
          <a:bodyPr/>
          <a:lstStyle/>
          <a:p>
            <a:r>
              <a:rPr lang="fr-FR" dirty="0"/>
              <a:t>1. Session </a:t>
            </a:r>
          </a:p>
        </p:txBody>
      </p:sp>
      <p:sp>
        <p:nvSpPr>
          <p:cNvPr id="8" name="Espace réservé du contenu 7">
            <a:extLst>
              <a:ext uri="{FF2B5EF4-FFF2-40B4-BE49-F238E27FC236}">
                <a16:creationId xmlns:a16="http://schemas.microsoft.com/office/drawing/2014/main" id="{1D1E84CE-0FB9-5F34-18CB-851E930CC1BF}"/>
              </a:ext>
            </a:extLst>
          </p:cNvPr>
          <p:cNvSpPr>
            <a:spLocks noGrp="1"/>
          </p:cNvSpPr>
          <p:nvPr>
            <p:ph idx="12"/>
          </p:nvPr>
        </p:nvSpPr>
        <p:spPr/>
        <p:txBody>
          <a:bodyPr/>
          <a:lstStyle/>
          <a:p>
            <a:r>
              <a:rPr lang="fr-FR" dirty="0"/>
              <a:t>2. Lecture images</a:t>
            </a:r>
          </a:p>
        </p:txBody>
      </p:sp>
      <p:pic>
        <p:nvPicPr>
          <p:cNvPr id="17" name="Espace réservé du contenu 16">
            <a:extLst>
              <a:ext uri="{FF2B5EF4-FFF2-40B4-BE49-F238E27FC236}">
                <a16:creationId xmlns:a16="http://schemas.microsoft.com/office/drawing/2014/main" id="{4B176DC6-FD84-A627-C08B-B6E843E7C71D}"/>
              </a:ext>
            </a:extLst>
          </p:cNvPr>
          <p:cNvPicPr>
            <a:picLocks noGrp="1" noChangeAspect="1"/>
          </p:cNvPicPr>
          <p:nvPr>
            <p:ph idx="13"/>
          </p:nvPr>
        </p:nvPicPr>
        <p:blipFill>
          <a:blip r:embed="rId4"/>
          <a:stretch>
            <a:fillRect/>
          </a:stretch>
        </p:blipFill>
        <p:spPr>
          <a:xfrm>
            <a:off x="8199949" y="2968472"/>
            <a:ext cx="3173412" cy="1943405"/>
          </a:xfrm>
        </p:spPr>
      </p:pic>
      <p:sp>
        <p:nvSpPr>
          <p:cNvPr id="10" name="Espace réservé du contenu 9">
            <a:extLst>
              <a:ext uri="{FF2B5EF4-FFF2-40B4-BE49-F238E27FC236}">
                <a16:creationId xmlns:a16="http://schemas.microsoft.com/office/drawing/2014/main" id="{071125A5-2E24-2B5F-5564-96CD73D5F226}"/>
              </a:ext>
            </a:extLst>
          </p:cNvPr>
          <p:cNvSpPr>
            <a:spLocks noGrp="1"/>
          </p:cNvSpPr>
          <p:nvPr>
            <p:ph idx="14"/>
          </p:nvPr>
        </p:nvSpPr>
        <p:spPr/>
        <p:txBody>
          <a:bodyPr/>
          <a:lstStyle/>
          <a:p>
            <a:r>
              <a:rPr lang="fr-FR" dirty="0"/>
              <a:t>3. Traitement images</a:t>
            </a:r>
          </a:p>
        </p:txBody>
      </p:sp>
      <p:sp>
        <p:nvSpPr>
          <p:cNvPr id="11" name="Espace réservé du numéro de diapositive 10">
            <a:extLst>
              <a:ext uri="{FF2B5EF4-FFF2-40B4-BE49-F238E27FC236}">
                <a16:creationId xmlns:a16="http://schemas.microsoft.com/office/drawing/2014/main" id="{955D003E-BFEC-AE7E-EB13-3718DFC61C3D}"/>
              </a:ext>
            </a:extLst>
          </p:cNvPr>
          <p:cNvSpPr>
            <a:spLocks noGrp="1"/>
          </p:cNvSpPr>
          <p:nvPr>
            <p:ph type="sldNum" sz="quarter" idx="4"/>
          </p:nvPr>
        </p:nvSpPr>
        <p:spPr/>
        <p:txBody>
          <a:bodyPr/>
          <a:lstStyle/>
          <a:p>
            <a:pPr rtl="0"/>
            <a:fld id="{294A09A9-5501-47C1-A89A-A340965A2BE2}" type="slidenum">
              <a:rPr lang="fr-FR" noProof="0" smtClean="0"/>
              <a:pPr rtl="0"/>
              <a:t>16</a:t>
            </a:fld>
            <a:endParaRPr lang="fr-FR" noProof="0"/>
          </a:p>
        </p:txBody>
      </p:sp>
    </p:spTree>
    <p:extLst>
      <p:ext uri="{BB962C8B-B14F-4D97-AF65-F5344CB8AC3E}">
        <p14:creationId xmlns:p14="http://schemas.microsoft.com/office/powerpoint/2010/main" val="335482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7EA063-2021-F1E4-B2A6-FB7D6F80E9CE}"/>
              </a:ext>
            </a:extLst>
          </p:cNvPr>
          <p:cNvSpPr>
            <a:spLocks noGrp="1"/>
          </p:cNvSpPr>
          <p:nvPr>
            <p:ph type="title"/>
          </p:nvPr>
        </p:nvSpPr>
        <p:spPr/>
        <p:txBody>
          <a:bodyPr/>
          <a:lstStyle/>
          <a:p>
            <a:endParaRPr lang="fr-FR"/>
          </a:p>
        </p:txBody>
      </p:sp>
      <p:pic>
        <p:nvPicPr>
          <p:cNvPr id="13" name="Espace réservé du contenu 12">
            <a:extLst>
              <a:ext uri="{FF2B5EF4-FFF2-40B4-BE49-F238E27FC236}">
                <a16:creationId xmlns:a16="http://schemas.microsoft.com/office/drawing/2014/main" id="{7770CFE4-C7AA-B1B7-EDBA-31457D99E06E}"/>
              </a:ext>
            </a:extLst>
          </p:cNvPr>
          <p:cNvPicPr>
            <a:picLocks noGrp="1" noChangeAspect="1"/>
          </p:cNvPicPr>
          <p:nvPr>
            <p:ph idx="1"/>
          </p:nvPr>
        </p:nvPicPr>
        <p:blipFill>
          <a:blip r:embed="rId2"/>
          <a:stretch>
            <a:fillRect/>
          </a:stretch>
        </p:blipFill>
        <p:spPr>
          <a:xfrm>
            <a:off x="1166813" y="2707983"/>
            <a:ext cx="3219450" cy="2646948"/>
          </a:xfrm>
        </p:spPr>
      </p:pic>
      <p:pic>
        <p:nvPicPr>
          <p:cNvPr id="15" name="Espace réservé du contenu 14">
            <a:extLst>
              <a:ext uri="{FF2B5EF4-FFF2-40B4-BE49-F238E27FC236}">
                <a16:creationId xmlns:a16="http://schemas.microsoft.com/office/drawing/2014/main" id="{89D2461D-D6A5-D8F3-034B-34913649D56B}"/>
              </a:ext>
            </a:extLst>
          </p:cNvPr>
          <p:cNvPicPr>
            <a:picLocks noGrp="1" noChangeAspect="1"/>
          </p:cNvPicPr>
          <p:nvPr>
            <p:ph idx="10"/>
          </p:nvPr>
        </p:nvPicPr>
        <p:blipFill>
          <a:blip r:embed="rId3"/>
          <a:stretch>
            <a:fillRect/>
          </a:stretch>
        </p:blipFill>
        <p:spPr>
          <a:xfrm>
            <a:off x="4683125" y="3079262"/>
            <a:ext cx="3173413" cy="1322007"/>
          </a:xfrm>
        </p:spPr>
      </p:pic>
      <p:sp>
        <p:nvSpPr>
          <p:cNvPr id="7" name="Espace réservé du contenu 6">
            <a:extLst>
              <a:ext uri="{FF2B5EF4-FFF2-40B4-BE49-F238E27FC236}">
                <a16:creationId xmlns:a16="http://schemas.microsoft.com/office/drawing/2014/main" id="{E006AAF3-A179-CC58-8EE4-85B0A442DDD3}"/>
              </a:ext>
            </a:extLst>
          </p:cNvPr>
          <p:cNvSpPr>
            <a:spLocks noGrp="1"/>
          </p:cNvSpPr>
          <p:nvPr>
            <p:ph idx="11"/>
          </p:nvPr>
        </p:nvSpPr>
        <p:spPr/>
        <p:txBody>
          <a:bodyPr/>
          <a:lstStyle/>
          <a:p>
            <a:r>
              <a:rPr lang="fr-FR" sz="2000" dirty="0"/>
              <a:t>4. Transfer Learning</a:t>
            </a:r>
          </a:p>
        </p:txBody>
      </p:sp>
      <p:sp>
        <p:nvSpPr>
          <p:cNvPr id="8" name="Espace réservé du contenu 7">
            <a:extLst>
              <a:ext uri="{FF2B5EF4-FFF2-40B4-BE49-F238E27FC236}">
                <a16:creationId xmlns:a16="http://schemas.microsoft.com/office/drawing/2014/main" id="{2F34872D-508B-F939-9408-149550EAF41F}"/>
              </a:ext>
            </a:extLst>
          </p:cNvPr>
          <p:cNvSpPr>
            <a:spLocks noGrp="1"/>
          </p:cNvSpPr>
          <p:nvPr>
            <p:ph idx="12"/>
          </p:nvPr>
        </p:nvSpPr>
        <p:spPr>
          <a:xfrm>
            <a:off x="4683788" y="2003804"/>
            <a:ext cx="3366058" cy="522514"/>
          </a:xfrm>
        </p:spPr>
        <p:txBody>
          <a:bodyPr/>
          <a:lstStyle/>
          <a:p>
            <a:r>
              <a:rPr lang="fr-FR" sz="2000" dirty="0"/>
              <a:t>5. Standardisation et ACP</a:t>
            </a:r>
          </a:p>
        </p:txBody>
      </p:sp>
      <p:pic>
        <p:nvPicPr>
          <p:cNvPr id="17" name="Espace réservé du contenu 16">
            <a:extLst>
              <a:ext uri="{FF2B5EF4-FFF2-40B4-BE49-F238E27FC236}">
                <a16:creationId xmlns:a16="http://schemas.microsoft.com/office/drawing/2014/main" id="{4280ECA8-0844-34BC-1B09-8CE92F5E1830}"/>
              </a:ext>
            </a:extLst>
          </p:cNvPr>
          <p:cNvPicPr>
            <a:picLocks noGrp="1" noChangeAspect="1"/>
          </p:cNvPicPr>
          <p:nvPr>
            <p:ph idx="13"/>
          </p:nvPr>
        </p:nvPicPr>
        <p:blipFill>
          <a:blip r:embed="rId4"/>
          <a:stretch>
            <a:fillRect/>
          </a:stretch>
        </p:blipFill>
        <p:spPr>
          <a:xfrm>
            <a:off x="8199438" y="3075706"/>
            <a:ext cx="3173412" cy="1325563"/>
          </a:xfrm>
        </p:spPr>
      </p:pic>
      <p:sp>
        <p:nvSpPr>
          <p:cNvPr id="10" name="Espace réservé du contenu 9">
            <a:extLst>
              <a:ext uri="{FF2B5EF4-FFF2-40B4-BE49-F238E27FC236}">
                <a16:creationId xmlns:a16="http://schemas.microsoft.com/office/drawing/2014/main" id="{E763EBEB-7429-8209-4B4C-51B9FDE70E63}"/>
              </a:ext>
            </a:extLst>
          </p:cNvPr>
          <p:cNvSpPr>
            <a:spLocks noGrp="1"/>
          </p:cNvSpPr>
          <p:nvPr>
            <p:ph idx="14"/>
          </p:nvPr>
        </p:nvSpPr>
        <p:spPr>
          <a:xfrm>
            <a:off x="8049846" y="2003804"/>
            <a:ext cx="3173278" cy="522514"/>
          </a:xfrm>
        </p:spPr>
        <p:txBody>
          <a:bodyPr/>
          <a:lstStyle/>
          <a:p>
            <a:r>
              <a:rPr lang="fr-FR" sz="2000" dirty="0"/>
              <a:t>6. Enregistrement du résultat</a:t>
            </a:r>
          </a:p>
        </p:txBody>
      </p:sp>
      <p:sp>
        <p:nvSpPr>
          <p:cNvPr id="11" name="Espace réservé du numéro de diapositive 10">
            <a:extLst>
              <a:ext uri="{FF2B5EF4-FFF2-40B4-BE49-F238E27FC236}">
                <a16:creationId xmlns:a16="http://schemas.microsoft.com/office/drawing/2014/main" id="{B6DE89C3-94BB-BC56-D683-B5142E62F23A}"/>
              </a:ext>
            </a:extLst>
          </p:cNvPr>
          <p:cNvSpPr>
            <a:spLocks noGrp="1"/>
          </p:cNvSpPr>
          <p:nvPr>
            <p:ph type="sldNum" sz="quarter" idx="4"/>
          </p:nvPr>
        </p:nvSpPr>
        <p:spPr/>
        <p:txBody>
          <a:bodyPr/>
          <a:lstStyle/>
          <a:p>
            <a:pPr rtl="0"/>
            <a:fld id="{294A09A9-5501-47C1-A89A-A340965A2BE2}" type="slidenum">
              <a:rPr lang="fr-FR" noProof="0" smtClean="0"/>
              <a:pPr rtl="0"/>
              <a:t>17</a:t>
            </a:fld>
            <a:endParaRPr lang="fr-FR" noProof="0"/>
          </a:p>
        </p:txBody>
      </p:sp>
    </p:spTree>
    <p:extLst>
      <p:ext uri="{BB962C8B-B14F-4D97-AF65-F5344CB8AC3E}">
        <p14:creationId xmlns:p14="http://schemas.microsoft.com/office/powerpoint/2010/main" val="414613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AC9EA636-8BD5-BBB8-55E9-FE23F51217F1}"/>
              </a:ext>
            </a:extLst>
          </p:cNvPr>
          <p:cNvSpPr>
            <a:spLocks noGrp="1"/>
          </p:cNvSpPr>
          <p:nvPr>
            <p:ph type="subTitle" idx="1"/>
          </p:nvPr>
        </p:nvSpPr>
        <p:spPr/>
        <p:txBody>
          <a:bodyPr/>
          <a:lstStyle/>
          <a:p>
            <a:r>
              <a:rPr lang="fr-FR" dirty="0"/>
              <a:t>III. Conclusion</a:t>
            </a:r>
          </a:p>
        </p:txBody>
      </p:sp>
      <p:pic>
        <p:nvPicPr>
          <p:cNvPr id="6" name="Image 5" descr="Une image contenant Aliments naturels, produits, Nourriture complète, Nourriture locale&#10;&#10;Description générée automatiquement">
            <a:extLst>
              <a:ext uri="{FF2B5EF4-FFF2-40B4-BE49-F238E27FC236}">
                <a16:creationId xmlns:a16="http://schemas.microsoft.com/office/drawing/2014/main" id="{BE3C7C64-778E-72E4-41FA-ABAD30C2800D}"/>
              </a:ext>
            </a:extLst>
          </p:cNvPr>
          <p:cNvPicPr>
            <a:picLocks noChangeAspect="1"/>
          </p:cNvPicPr>
          <p:nvPr/>
        </p:nvPicPr>
        <p:blipFill>
          <a:blip r:embed="rId2"/>
          <a:stretch>
            <a:fillRect/>
          </a:stretch>
        </p:blipFill>
        <p:spPr>
          <a:xfrm>
            <a:off x="1167493" y="839449"/>
            <a:ext cx="3135570" cy="2286000"/>
          </a:xfrm>
          <a:prstGeom prst="rect">
            <a:avLst/>
          </a:prstGeom>
        </p:spPr>
      </p:pic>
    </p:spTree>
    <p:extLst>
      <p:ext uri="{BB962C8B-B14F-4D97-AF65-F5344CB8AC3E}">
        <p14:creationId xmlns:p14="http://schemas.microsoft.com/office/powerpoint/2010/main" val="1164689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D6A973D-A460-A7E4-6B66-C02EDE1BFADA}"/>
              </a:ext>
            </a:extLst>
          </p:cNvPr>
          <p:cNvSpPr>
            <a:spLocks noGrp="1"/>
          </p:cNvSpPr>
          <p:nvPr>
            <p:ph idx="1"/>
          </p:nvPr>
        </p:nvSpPr>
        <p:spPr>
          <a:xfrm>
            <a:off x="773877" y="490506"/>
            <a:ext cx="9779182" cy="5117007"/>
          </a:xfrm>
        </p:spPr>
        <p:txBody>
          <a:bodyPr/>
          <a:lstStyle/>
          <a:p>
            <a:pPr algn="l"/>
            <a:r>
              <a:rPr lang="fr-FR" sz="2000" b="0" i="0" dirty="0">
                <a:solidFill>
                  <a:srgbClr val="374151"/>
                </a:solidFill>
                <a:effectLst/>
                <a:latin typeface="Söhne"/>
              </a:rPr>
              <a:t>Nous sommes ravis d'annoncer la conclusion réussie de notre projet de déploiement de modèle sur le cloud. Grâce à l'utilisation de la plateforme AWS, nous avons pu automatiser et simplifier tout le processus, garantissant une mise en production rapide et efficace. En répondant à la demande de déploiement, nous avons démontré notre capacité à fournir des solutions évolutives et flexibles.</a:t>
            </a:r>
          </a:p>
          <a:p>
            <a:pPr algn="l"/>
            <a:endParaRPr lang="fr-FR" sz="2000" b="0" i="0" dirty="0">
              <a:solidFill>
                <a:srgbClr val="374151"/>
              </a:solidFill>
              <a:effectLst/>
              <a:latin typeface="Söhne"/>
            </a:endParaRPr>
          </a:p>
          <a:p>
            <a:pPr algn="l"/>
            <a:r>
              <a:rPr lang="fr-FR" sz="2000" dirty="0">
                <a:solidFill>
                  <a:srgbClr val="374151"/>
                </a:solidFill>
                <a:latin typeface="Söhne"/>
              </a:rPr>
              <a:t>En effet, l’utilisation de cette méthode de déploiement va permettre aux utilisateurs désignés de procéder aux traitements des différentes étapes mais également de permettre un déploiement plus simple pour répondre à la problématique de la forte augmentation des données de l’entreprise.</a:t>
            </a:r>
          </a:p>
          <a:p>
            <a:pPr algn="l"/>
            <a:endParaRPr lang="fr-FR" sz="2000" b="0" i="0" dirty="0">
              <a:solidFill>
                <a:srgbClr val="374151"/>
              </a:solidFill>
              <a:effectLst/>
              <a:latin typeface="Söhne"/>
            </a:endParaRPr>
          </a:p>
          <a:p>
            <a:pPr algn="l"/>
            <a:r>
              <a:rPr lang="fr-FR" sz="2000" b="0" i="0" dirty="0">
                <a:solidFill>
                  <a:srgbClr val="374151"/>
                </a:solidFill>
                <a:effectLst/>
                <a:latin typeface="Söhne"/>
              </a:rPr>
              <a:t>En examinant les pistes d'amélioration, nous envisageons de réaliser des tests sur l'ensemble des données afin d'obtenir une évaluation complète de la performance du modèle déployé. De plus, nous pourrions explorer d'autres modèles de transfert d'apprentissage pour identifier de nouvelles opportunités d'amélioration. Une analyse approfondie des coûts sera également entreprise afin d'identifier toute possibilité de réduction des coûts tout en maintenant la qualité du déploiement.</a:t>
            </a:r>
          </a:p>
        </p:txBody>
      </p:sp>
      <p:sp>
        <p:nvSpPr>
          <p:cNvPr id="6" name="Espace réservé du numéro de diapositive 5">
            <a:extLst>
              <a:ext uri="{FF2B5EF4-FFF2-40B4-BE49-F238E27FC236}">
                <a16:creationId xmlns:a16="http://schemas.microsoft.com/office/drawing/2014/main" id="{78B7A8CF-BACB-EB70-F491-625F40DCBD95}"/>
              </a:ext>
            </a:extLst>
          </p:cNvPr>
          <p:cNvSpPr>
            <a:spLocks noGrp="1"/>
          </p:cNvSpPr>
          <p:nvPr>
            <p:ph type="sldNum" sz="quarter" idx="4"/>
          </p:nvPr>
        </p:nvSpPr>
        <p:spPr/>
        <p:txBody>
          <a:bodyPr/>
          <a:lstStyle/>
          <a:p>
            <a:pPr rtl="0"/>
            <a:fld id="{294A09A9-5501-47C1-A89A-A340965A2BE2}" type="slidenum">
              <a:rPr lang="fr-FR" noProof="0" smtClean="0"/>
              <a:pPr rtl="0"/>
              <a:t>19</a:t>
            </a:fld>
            <a:endParaRPr lang="fr-FR" noProof="0"/>
          </a:p>
        </p:txBody>
      </p:sp>
    </p:spTree>
    <p:extLst>
      <p:ext uri="{BB962C8B-B14F-4D97-AF65-F5344CB8AC3E}">
        <p14:creationId xmlns:p14="http://schemas.microsoft.com/office/powerpoint/2010/main" val="312885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algn="ctr" rtl="0"/>
            <a:r>
              <a:rPr lang="fr-FR" dirty="0"/>
              <a:t>Sommaire</a:t>
            </a:r>
          </a:p>
        </p:txBody>
      </p:sp>
      <p:sp>
        <p:nvSpPr>
          <p:cNvPr id="3" name="Espace réservé du contenu 2">
            <a:extLst>
              <a:ext uri="{FF2B5EF4-FFF2-40B4-BE49-F238E27FC236}">
                <a16:creationId xmlns:a16="http://schemas.microsoft.com/office/drawing/2014/main" id="{22788C46-D0BC-4307-AE55-7601A139E7CB}"/>
              </a:ext>
            </a:extLst>
          </p:cNvPr>
          <p:cNvSpPr>
            <a:spLocks noGrp="1"/>
          </p:cNvSpPr>
          <p:nvPr>
            <p:ph idx="1"/>
          </p:nvPr>
        </p:nvSpPr>
        <p:spPr>
          <a:xfrm>
            <a:off x="1167493" y="2182359"/>
            <a:ext cx="9779182" cy="3366815"/>
          </a:xfrm>
        </p:spPr>
        <p:txBody>
          <a:bodyPr vert="horz" lIns="91440" tIns="45720" rIns="91440" bIns="45720" rtlCol="0" anchor="t">
            <a:normAutofit/>
          </a:bodyPr>
          <a:lstStyle/>
          <a:p>
            <a:pPr marL="571500" indent="-571500" rtl="0">
              <a:buAutoNum type="romanUcPeriod"/>
            </a:pPr>
            <a:r>
              <a:rPr lang="fr-FR" dirty="0"/>
              <a:t>Présentation du projet et des fichiers</a:t>
            </a:r>
          </a:p>
          <a:p>
            <a:pPr marL="571500" indent="-571500" rtl="0">
              <a:buAutoNum type="romanUcPeriod"/>
            </a:pPr>
            <a:endParaRPr lang="fr-FR" dirty="0"/>
          </a:p>
          <a:p>
            <a:pPr marL="571500" indent="-571500" rtl="0">
              <a:buAutoNum type="romanUcPeriod"/>
            </a:pPr>
            <a:r>
              <a:rPr lang="fr-FR" dirty="0"/>
              <a:t>Le Big Data et déploiement sur le Cloud</a:t>
            </a:r>
          </a:p>
          <a:p>
            <a:pPr marL="571500" indent="-571500" rtl="0">
              <a:buAutoNum type="romanUcPeriod"/>
            </a:pPr>
            <a:endParaRPr lang="fr-FR" dirty="0"/>
          </a:p>
          <a:p>
            <a:pPr marL="571500" indent="-571500" rtl="0">
              <a:buAutoNum type="romanUcPeriod"/>
            </a:pPr>
            <a:r>
              <a:rPr lang="fr-FR" dirty="0"/>
              <a:t>Conclusion</a:t>
            </a:r>
          </a:p>
        </p:txBody>
      </p:sp>
      <p:sp>
        <p:nvSpPr>
          <p:cNvPr id="6" name="Espace réservé du numéro de diapositive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a:t>2</a:t>
            </a:fld>
            <a:endParaRPr lang="fr-F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CF44258-AFF7-1774-A6B9-1541B77C8466}"/>
              </a:ext>
            </a:extLst>
          </p:cNvPr>
          <p:cNvSpPr>
            <a:spLocks noGrp="1"/>
          </p:cNvSpPr>
          <p:nvPr>
            <p:ph type="subTitle" idx="1"/>
          </p:nvPr>
        </p:nvSpPr>
        <p:spPr/>
        <p:txBody>
          <a:bodyPr/>
          <a:lstStyle/>
          <a:p>
            <a:r>
              <a:rPr lang="fr-FR" dirty="0"/>
              <a:t>I. </a:t>
            </a:r>
            <a:r>
              <a:rPr lang="fr-FR" sz="4000" b="1" dirty="0"/>
              <a:t>Présentation du projet et des fichiers</a:t>
            </a:r>
            <a:endParaRPr lang="fr-FR" b="1" dirty="0"/>
          </a:p>
        </p:txBody>
      </p:sp>
      <p:pic>
        <p:nvPicPr>
          <p:cNvPr id="5" name="Image 4" descr="Une image contenant Aliments naturels, produits, Nourriture complète, Nourriture locale&#10;&#10;Description générée automatiquement">
            <a:extLst>
              <a:ext uri="{FF2B5EF4-FFF2-40B4-BE49-F238E27FC236}">
                <a16:creationId xmlns:a16="http://schemas.microsoft.com/office/drawing/2014/main" id="{F02AF27E-85A4-0945-F1E7-B06F950FE8E2}"/>
              </a:ext>
            </a:extLst>
          </p:cNvPr>
          <p:cNvPicPr>
            <a:picLocks noChangeAspect="1"/>
          </p:cNvPicPr>
          <p:nvPr/>
        </p:nvPicPr>
        <p:blipFill>
          <a:blip r:embed="rId2"/>
          <a:stretch>
            <a:fillRect/>
          </a:stretch>
        </p:blipFill>
        <p:spPr>
          <a:xfrm>
            <a:off x="1167493" y="839449"/>
            <a:ext cx="3135570" cy="2286000"/>
          </a:xfrm>
          <a:prstGeom prst="rect">
            <a:avLst/>
          </a:prstGeom>
        </p:spPr>
      </p:pic>
    </p:spTree>
    <p:extLst>
      <p:ext uri="{BB962C8B-B14F-4D97-AF65-F5344CB8AC3E}">
        <p14:creationId xmlns:p14="http://schemas.microsoft.com/office/powerpoint/2010/main" val="107407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nchor="b">
            <a:normAutofit/>
          </a:bodyPr>
          <a:lstStyle/>
          <a:p>
            <a:pPr rtl="0"/>
            <a:r>
              <a:rPr lang="fr-FR" dirty="0"/>
              <a:t>Présentation du projet</a:t>
            </a:r>
          </a:p>
        </p:txBody>
      </p:sp>
      <p:sp>
        <p:nvSpPr>
          <p:cNvPr id="3" name="Espace réservé du contenu 2">
            <a:extLst>
              <a:ext uri="{FF2B5EF4-FFF2-40B4-BE49-F238E27FC236}">
                <a16:creationId xmlns:a16="http://schemas.microsoft.com/office/drawing/2014/main" id="{95B371F2-DBA5-415A-82C8-651F587B857A}"/>
              </a:ext>
            </a:extLst>
          </p:cNvPr>
          <p:cNvSpPr>
            <a:spLocks noGrp="1"/>
          </p:cNvSpPr>
          <p:nvPr>
            <p:ph idx="1"/>
          </p:nvPr>
        </p:nvSpPr>
        <p:spPr>
          <a:xfrm>
            <a:off x="1167493" y="2057400"/>
            <a:ext cx="9779182" cy="3838074"/>
          </a:xfrm>
        </p:spPr>
        <p:txBody>
          <a:bodyPr vert="horz" lIns="91440" tIns="45720" rIns="91440" bIns="45720" rtlCol="0">
            <a:normAutofit lnSpcReduction="10000"/>
          </a:bodyPr>
          <a:lstStyle/>
          <a:p>
            <a:pPr algn="just" rtl="0"/>
            <a:r>
              <a:rPr lang="fr-FR" sz="2200" b="0" i="0" dirty="0">
                <a:effectLst/>
              </a:rPr>
              <a:t>La start-up "Fruits!" est une jeune entreprise de l'</a:t>
            </a:r>
            <a:r>
              <a:rPr lang="fr-FR" sz="2200" b="0" i="0" dirty="0" err="1">
                <a:effectLst/>
              </a:rPr>
              <a:t>AgriTech</a:t>
            </a:r>
            <a:r>
              <a:rPr lang="fr-FR" sz="2200" b="0" i="0" dirty="0">
                <a:effectLst/>
              </a:rPr>
              <a:t> qui se concentre sur la préservation de la biodiversité des fruits en développant des robots cueilleurs intelligents. </a:t>
            </a:r>
          </a:p>
          <a:p>
            <a:pPr algn="just" rtl="0"/>
            <a:endParaRPr lang="fr-FR" sz="2200" dirty="0"/>
          </a:p>
          <a:p>
            <a:pPr algn="just" rtl="0"/>
            <a:r>
              <a:rPr lang="fr-FR" sz="2200" b="0" i="0" dirty="0">
                <a:effectLst/>
              </a:rPr>
              <a:t>Dans le but de sensibiliser le grand public à la biodiversité des fruits, la start-up souhaite mettre à disposition une application mobile. Cette application permettra aux utilisateurs de prendre en photo un fruit et d'obtenir des informations spécifiques sur celui-ci. </a:t>
            </a:r>
          </a:p>
          <a:p>
            <a:pPr algn="just" rtl="0"/>
            <a:endParaRPr lang="fr-FR" sz="2200" dirty="0"/>
          </a:p>
          <a:p>
            <a:pPr algn="just" rtl="0"/>
            <a:r>
              <a:rPr lang="fr-FR" sz="2200" b="0" i="0" dirty="0">
                <a:effectLst/>
              </a:rPr>
              <a:t>En plus de sensibiliser le public, cette application contribuera à la construction d'un moteur de classification d'images de fruits et à l'élaboration d'une architecture Big Data pour la start-up.</a:t>
            </a:r>
            <a:endParaRPr lang="fr-FR" sz="2200" dirty="0"/>
          </a:p>
        </p:txBody>
      </p:sp>
      <p:sp>
        <p:nvSpPr>
          <p:cNvPr id="6" name="Espace réservé du numéro de diapositive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fr-FR" smtClean="0"/>
              <a:pPr rtl="0">
                <a:spcAft>
                  <a:spcPts val="600"/>
                </a:spcAft>
              </a:pPr>
              <a:t>4</a:t>
            </a:fld>
            <a:endParaRPr lang="fr-FR"/>
          </a:p>
        </p:txBody>
      </p:sp>
      <p:pic>
        <p:nvPicPr>
          <p:cNvPr id="2050" name="Picture 2" descr="Un robot cueilleur de poivrons montre son potentiel en matière d ...">
            <a:extLst>
              <a:ext uri="{FF2B5EF4-FFF2-40B4-BE49-F238E27FC236}">
                <a16:creationId xmlns:a16="http://schemas.microsoft.com/office/drawing/2014/main" id="{C577742F-8512-412D-54F0-472E6D8DF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44" y="439194"/>
            <a:ext cx="1612232" cy="120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nchor="b">
            <a:normAutofit/>
          </a:bodyPr>
          <a:lstStyle/>
          <a:p>
            <a:pPr rtl="0"/>
            <a:r>
              <a:rPr lang="fr-FR" dirty="0"/>
              <a:t>Missions</a:t>
            </a:r>
          </a:p>
        </p:txBody>
      </p:sp>
      <p:sp>
        <p:nvSpPr>
          <p:cNvPr id="3" name="Espace réservé du contenu 2">
            <a:extLst>
              <a:ext uri="{FF2B5EF4-FFF2-40B4-BE49-F238E27FC236}">
                <a16:creationId xmlns:a16="http://schemas.microsoft.com/office/drawing/2014/main" id="{95B371F2-DBA5-415A-82C8-651F587B857A}"/>
              </a:ext>
            </a:extLst>
          </p:cNvPr>
          <p:cNvSpPr>
            <a:spLocks noGrp="1"/>
          </p:cNvSpPr>
          <p:nvPr>
            <p:ph idx="1"/>
          </p:nvPr>
        </p:nvSpPr>
        <p:spPr>
          <a:xfrm>
            <a:off x="1167493" y="2057400"/>
            <a:ext cx="9779182" cy="3838074"/>
          </a:xfrm>
        </p:spPr>
        <p:txBody>
          <a:bodyPr vert="horz" lIns="91440" tIns="45720" rIns="91440" bIns="45720" rtlCol="0">
            <a:normAutofit/>
          </a:bodyPr>
          <a:lstStyle/>
          <a:p>
            <a:pPr algn="just" rtl="0"/>
            <a:r>
              <a:rPr lang="fr-FR" sz="2200" dirty="0"/>
              <a:t>Dans ce projet, nous pouvons relever 3 grandes missions : </a:t>
            </a:r>
          </a:p>
          <a:p>
            <a:pPr algn="just" rtl="0"/>
            <a:endParaRPr lang="fr-FR" sz="2200" dirty="0"/>
          </a:p>
          <a:p>
            <a:pPr marL="342900" indent="-342900" algn="just" rtl="0">
              <a:buFontTx/>
              <a:buChar char="-"/>
            </a:pPr>
            <a:r>
              <a:rPr lang="fr-FR" sz="2200" dirty="0"/>
              <a:t>Nous approprier les données obtenues et les implémentez dans le Cloud,</a:t>
            </a:r>
          </a:p>
          <a:p>
            <a:pPr marL="342900" indent="-342900" algn="just" rtl="0">
              <a:buFontTx/>
              <a:buChar char="-"/>
            </a:pPr>
            <a:endParaRPr lang="fr-FR" sz="2200" dirty="0"/>
          </a:p>
          <a:p>
            <a:pPr marL="342900" indent="-342900" algn="just" rtl="0">
              <a:buFontTx/>
              <a:buChar char="-"/>
            </a:pPr>
            <a:r>
              <a:rPr lang="fr-FR" sz="2200" dirty="0"/>
              <a:t>Mise en place de la chaîne de traitement,</a:t>
            </a:r>
          </a:p>
          <a:p>
            <a:pPr marL="342900" indent="-342900" algn="just" rtl="0">
              <a:buFontTx/>
              <a:buChar char="-"/>
            </a:pPr>
            <a:endParaRPr lang="fr-FR" sz="2200" dirty="0"/>
          </a:p>
          <a:p>
            <a:pPr marL="342900" indent="-342900" algn="just" rtl="0">
              <a:buFontTx/>
              <a:buChar char="-"/>
            </a:pPr>
            <a:r>
              <a:rPr lang="fr-FR" sz="2200" dirty="0"/>
              <a:t>Réalisation d’une réduction de dimensions puis de la sauvegarde du fichier.</a:t>
            </a:r>
          </a:p>
        </p:txBody>
      </p:sp>
      <p:sp>
        <p:nvSpPr>
          <p:cNvPr id="6" name="Espace réservé du numéro de diapositive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fr-FR" smtClean="0"/>
              <a:pPr rtl="0">
                <a:spcAft>
                  <a:spcPts val="600"/>
                </a:spcAft>
              </a:pPr>
              <a:t>5</a:t>
            </a:fld>
            <a:endParaRPr lang="fr-FR"/>
          </a:p>
        </p:txBody>
      </p:sp>
      <p:pic>
        <p:nvPicPr>
          <p:cNvPr id="2050" name="Picture 2" descr="Un robot cueilleur de poivrons montre son potentiel en matière d ...">
            <a:extLst>
              <a:ext uri="{FF2B5EF4-FFF2-40B4-BE49-F238E27FC236}">
                <a16:creationId xmlns:a16="http://schemas.microsoft.com/office/drawing/2014/main" id="{C577742F-8512-412D-54F0-472E6D8DF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44" y="439194"/>
            <a:ext cx="1612232" cy="120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4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1659F9C-1F70-1EC6-649B-6D488D0E56D9}"/>
              </a:ext>
            </a:extLst>
          </p:cNvPr>
          <p:cNvSpPr>
            <a:spLocks noGrp="1"/>
          </p:cNvSpPr>
          <p:nvPr>
            <p:ph type="title"/>
          </p:nvPr>
        </p:nvSpPr>
        <p:spPr>
          <a:xfrm>
            <a:off x="1167492" y="381000"/>
            <a:ext cx="9779183" cy="1325563"/>
          </a:xfrm>
        </p:spPr>
        <p:txBody>
          <a:bodyPr/>
          <a:lstStyle/>
          <a:p>
            <a:pPr algn="ctr"/>
            <a:r>
              <a:rPr lang="en-US" dirty="0"/>
              <a:t>Les </a:t>
            </a:r>
            <a:r>
              <a:rPr lang="en-US" dirty="0" err="1"/>
              <a:t>fichiers</a:t>
            </a:r>
            <a:endParaRPr lang="en-US" dirty="0"/>
          </a:p>
        </p:txBody>
      </p:sp>
      <p:sp>
        <p:nvSpPr>
          <p:cNvPr id="6" name="Espace réservé du numéro de diapositive 5">
            <a:extLst>
              <a:ext uri="{FF2B5EF4-FFF2-40B4-BE49-F238E27FC236}">
                <a16:creationId xmlns:a16="http://schemas.microsoft.com/office/drawing/2014/main" id="{DD6E6EE1-8078-6663-6772-51AAA13BA4B4}"/>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fr-FR" noProof="0" smtClean="0"/>
              <a:pPr rtl="0">
                <a:spcAft>
                  <a:spcPts val="600"/>
                </a:spcAft>
              </a:pPr>
              <a:t>6</a:t>
            </a:fld>
            <a:endParaRPr lang="fr-FR" noProof="0"/>
          </a:p>
        </p:txBody>
      </p:sp>
      <p:sp>
        <p:nvSpPr>
          <p:cNvPr id="7" name="Rectangle : coins arrondis 6">
            <a:extLst>
              <a:ext uri="{FF2B5EF4-FFF2-40B4-BE49-F238E27FC236}">
                <a16:creationId xmlns:a16="http://schemas.microsoft.com/office/drawing/2014/main" id="{43F1FCD7-EF39-EA1B-F92A-367E8DF5A5F2}"/>
              </a:ext>
            </a:extLst>
          </p:cNvPr>
          <p:cNvSpPr/>
          <p:nvPr/>
        </p:nvSpPr>
        <p:spPr>
          <a:xfrm>
            <a:off x="1167492" y="2087561"/>
            <a:ext cx="4024134" cy="38635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Le jeu de données fournis par l’entreprise : </a:t>
            </a:r>
          </a:p>
          <a:p>
            <a:pPr algn="ctr"/>
            <a:endParaRPr lang="fr-FR" dirty="0"/>
          </a:p>
          <a:p>
            <a:pPr algn="ctr"/>
            <a:endParaRPr lang="fr-FR" dirty="0"/>
          </a:p>
          <a:p>
            <a:pPr algn="ctr"/>
            <a:r>
              <a:rPr lang="fr-FR" dirty="0"/>
              <a:t>Deux </a:t>
            </a:r>
            <a:r>
              <a:rPr lang="fr-FR" dirty="0" err="1"/>
              <a:t>datasets</a:t>
            </a:r>
            <a:r>
              <a:rPr lang="fr-FR" dirty="0"/>
              <a:t> : </a:t>
            </a:r>
          </a:p>
          <a:p>
            <a:pPr marL="285750" indent="-285750" algn="ctr">
              <a:buFontTx/>
              <a:buChar char="-"/>
            </a:pPr>
            <a:r>
              <a:rPr lang="fr-FR" dirty="0"/>
              <a:t>Train : 67692 images</a:t>
            </a:r>
          </a:p>
          <a:p>
            <a:pPr marL="285750" indent="-285750" algn="ctr">
              <a:buFontTx/>
              <a:buChar char="-"/>
            </a:pPr>
            <a:r>
              <a:rPr lang="fr-FR" dirty="0"/>
              <a:t>Test : 22688 images</a:t>
            </a:r>
          </a:p>
          <a:p>
            <a:pPr marL="285750" indent="-285750" algn="ctr">
              <a:buFontTx/>
              <a:buChar char="-"/>
            </a:pPr>
            <a:endParaRPr lang="fr-FR" dirty="0"/>
          </a:p>
          <a:p>
            <a:pPr marL="285750" indent="-285750" algn="ctr">
              <a:buFontTx/>
              <a:buChar char="-"/>
            </a:pPr>
            <a:endParaRPr lang="fr-FR" dirty="0"/>
          </a:p>
          <a:p>
            <a:pPr algn="ctr"/>
            <a:r>
              <a:rPr lang="fr-FR" dirty="0"/>
              <a:t>Format des images :</a:t>
            </a:r>
          </a:p>
          <a:p>
            <a:pPr marL="285750" indent="-285750" algn="ctr">
              <a:buFontTx/>
              <a:buChar char="-"/>
            </a:pPr>
            <a:r>
              <a:rPr lang="fr-FR" dirty="0"/>
              <a:t>100 x 100 pixels</a:t>
            </a:r>
          </a:p>
          <a:p>
            <a:pPr marL="285750" indent="-285750" algn="ctr">
              <a:buFontTx/>
              <a:buChar char="-"/>
            </a:pPr>
            <a:r>
              <a:rPr lang="fr-FR" dirty="0"/>
              <a:t>Format .jpg</a:t>
            </a:r>
          </a:p>
        </p:txBody>
      </p:sp>
      <p:sp>
        <p:nvSpPr>
          <p:cNvPr id="8" name="Rectangle : coins arrondis 7">
            <a:extLst>
              <a:ext uri="{FF2B5EF4-FFF2-40B4-BE49-F238E27FC236}">
                <a16:creationId xmlns:a16="http://schemas.microsoft.com/office/drawing/2014/main" id="{09EFF34D-B7F1-A46D-4CF2-CDF3985CAEB5}"/>
              </a:ext>
            </a:extLst>
          </p:cNvPr>
          <p:cNvSpPr/>
          <p:nvPr/>
        </p:nvSpPr>
        <p:spPr>
          <a:xfrm>
            <a:off x="6885645" y="2111818"/>
            <a:ext cx="4114800" cy="38635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Création d’un panel de 80 images :</a:t>
            </a:r>
          </a:p>
          <a:p>
            <a:pPr algn="ctr"/>
            <a:endParaRPr lang="fr-FR" dirty="0"/>
          </a:p>
          <a:p>
            <a:pPr marL="285750" indent="-285750" algn="ctr">
              <a:buFontTx/>
              <a:buChar char="-"/>
            </a:pPr>
            <a:r>
              <a:rPr lang="fr-FR" dirty="0"/>
              <a:t>Sélection de 8 dossiers,</a:t>
            </a:r>
          </a:p>
          <a:p>
            <a:pPr marL="285750" indent="-285750" algn="ctr">
              <a:buFontTx/>
              <a:buChar char="-"/>
            </a:pPr>
            <a:r>
              <a:rPr lang="fr-FR" dirty="0"/>
              <a:t>10 images</a:t>
            </a:r>
          </a:p>
        </p:txBody>
      </p:sp>
      <p:sp>
        <p:nvSpPr>
          <p:cNvPr id="9" name="Flèche : droite 8">
            <a:extLst>
              <a:ext uri="{FF2B5EF4-FFF2-40B4-BE49-F238E27FC236}">
                <a16:creationId xmlns:a16="http://schemas.microsoft.com/office/drawing/2014/main" id="{BC62E7E9-7E44-BE6E-A9CC-0012D29989A8}"/>
              </a:ext>
            </a:extLst>
          </p:cNvPr>
          <p:cNvSpPr/>
          <p:nvPr/>
        </p:nvSpPr>
        <p:spPr>
          <a:xfrm>
            <a:off x="5191626" y="3681663"/>
            <a:ext cx="1660358" cy="60759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6175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CF44258-AFF7-1774-A6B9-1541B77C8466}"/>
              </a:ext>
            </a:extLst>
          </p:cNvPr>
          <p:cNvSpPr>
            <a:spLocks noGrp="1"/>
          </p:cNvSpPr>
          <p:nvPr>
            <p:ph type="subTitle" idx="1"/>
          </p:nvPr>
        </p:nvSpPr>
        <p:spPr/>
        <p:txBody>
          <a:bodyPr/>
          <a:lstStyle/>
          <a:p>
            <a:r>
              <a:rPr lang="fr-FR" dirty="0"/>
              <a:t>II. Le Big Data et déploiement sur le Cloud</a:t>
            </a:r>
          </a:p>
          <a:p>
            <a:endParaRPr lang="fr-FR" b="1" dirty="0"/>
          </a:p>
        </p:txBody>
      </p:sp>
      <p:pic>
        <p:nvPicPr>
          <p:cNvPr id="2" name="Image 1" descr="Une image contenant Aliments naturels, produits, Nourriture complète, Nourriture locale&#10;&#10;Description générée automatiquement">
            <a:extLst>
              <a:ext uri="{FF2B5EF4-FFF2-40B4-BE49-F238E27FC236}">
                <a16:creationId xmlns:a16="http://schemas.microsoft.com/office/drawing/2014/main" id="{0EC77C2A-6E88-A91A-A251-60E05E917102}"/>
              </a:ext>
            </a:extLst>
          </p:cNvPr>
          <p:cNvPicPr>
            <a:picLocks noChangeAspect="1"/>
          </p:cNvPicPr>
          <p:nvPr/>
        </p:nvPicPr>
        <p:blipFill>
          <a:blip r:embed="rId2"/>
          <a:stretch>
            <a:fillRect/>
          </a:stretch>
        </p:blipFill>
        <p:spPr>
          <a:xfrm>
            <a:off x="1167493" y="839449"/>
            <a:ext cx="3135570" cy="2286000"/>
          </a:xfrm>
          <a:prstGeom prst="rect">
            <a:avLst/>
          </a:prstGeom>
        </p:spPr>
      </p:pic>
    </p:spTree>
    <p:extLst>
      <p:ext uri="{BB962C8B-B14F-4D97-AF65-F5344CB8AC3E}">
        <p14:creationId xmlns:p14="http://schemas.microsoft.com/office/powerpoint/2010/main" val="209505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CB49F-2ED9-C159-FF74-1BFE956365FA}"/>
              </a:ext>
            </a:extLst>
          </p:cNvPr>
          <p:cNvSpPr>
            <a:spLocks noGrp="1"/>
          </p:cNvSpPr>
          <p:nvPr>
            <p:ph type="title"/>
          </p:nvPr>
        </p:nvSpPr>
        <p:spPr/>
        <p:txBody>
          <a:bodyPr/>
          <a:lstStyle/>
          <a:p>
            <a:pPr algn="ctr"/>
            <a:r>
              <a:rPr lang="fr-FR" dirty="0"/>
              <a:t>Le Big Data et le Cloud</a:t>
            </a:r>
          </a:p>
        </p:txBody>
      </p:sp>
      <p:sp>
        <p:nvSpPr>
          <p:cNvPr id="6" name="Espace réservé du numéro de diapositive 5">
            <a:extLst>
              <a:ext uri="{FF2B5EF4-FFF2-40B4-BE49-F238E27FC236}">
                <a16:creationId xmlns:a16="http://schemas.microsoft.com/office/drawing/2014/main" id="{54E61999-432A-D663-33FE-A9FAF42FB9E9}"/>
              </a:ext>
            </a:extLst>
          </p:cNvPr>
          <p:cNvSpPr>
            <a:spLocks noGrp="1"/>
          </p:cNvSpPr>
          <p:nvPr>
            <p:ph type="sldNum" sz="quarter" idx="4"/>
          </p:nvPr>
        </p:nvSpPr>
        <p:spPr/>
        <p:txBody>
          <a:bodyPr/>
          <a:lstStyle/>
          <a:p>
            <a:pPr rtl="0"/>
            <a:fld id="{294A09A9-5501-47C1-A89A-A340965A2BE2}" type="slidenum">
              <a:rPr lang="fr-FR" noProof="0" smtClean="0"/>
              <a:pPr rtl="0"/>
              <a:t>8</a:t>
            </a:fld>
            <a:endParaRPr lang="fr-FR" noProof="0"/>
          </a:p>
        </p:txBody>
      </p:sp>
      <p:sp>
        <p:nvSpPr>
          <p:cNvPr id="7" name="Espace réservé du contenu 6">
            <a:extLst>
              <a:ext uri="{FF2B5EF4-FFF2-40B4-BE49-F238E27FC236}">
                <a16:creationId xmlns:a16="http://schemas.microsoft.com/office/drawing/2014/main" id="{1A14E92E-2E6F-EC70-9AE7-2C95FE69DB56}"/>
              </a:ext>
            </a:extLst>
          </p:cNvPr>
          <p:cNvSpPr>
            <a:spLocks noGrp="1"/>
          </p:cNvSpPr>
          <p:nvPr>
            <p:ph idx="10"/>
          </p:nvPr>
        </p:nvSpPr>
        <p:spPr>
          <a:xfrm>
            <a:off x="6283235" y="2004597"/>
            <a:ext cx="4663440" cy="3352220"/>
          </a:xfrm>
        </p:spPr>
        <p:txBody>
          <a:bodyPr/>
          <a:lstStyle/>
          <a:p>
            <a:pPr algn="just"/>
            <a:r>
              <a:rPr lang="fr-FR" b="0" i="0" dirty="0">
                <a:solidFill>
                  <a:srgbClr val="374151"/>
                </a:solidFill>
                <a:effectLst/>
                <a:latin typeface="Söhne"/>
              </a:rPr>
              <a:t>Le Big Data fait référence à des ensembles de données massifs et complexes qui nécessitent des méthodes spéciales pour être stockés, traités et analysés afin d'extraire des informations précieuses.</a:t>
            </a:r>
          </a:p>
          <a:p>
            <a:pPr algn="just"/>
            <a:endParaRPr lang="fr-FR" dirty="0">
              <a:solidFill>
                <a:srgbClr val="374151"/>
              </a:solidFill>
              <a:latin typeface="Söhne"/>
            </a:endParaRPr>
          </a:p>
          <a:p>
            <a:pPr algn="just"/>
            <a:endParaRPr lang="fr-FR" dirty="0">
              <a:solidFill>
                <a:srgbClr val="374151"/>
              </a:solidFill>
              <a:latin typeface="Söhne"/>
            </a:endParaRPr>
          </a:p>
          <a:p>
            <a:pPr algn="just"/>
            <a:r>
              <a:rPr lang="fr-FR" dirty="0">
                <a:solidFill>
                  <a:srgbClr val="374151"/>
                </a:solidFill>
                <a:latin typeface="Söhne"/>
              </a:rPr>
              <a:t>Sélection de AWS pour notre projet.</a:t>
            </a:r>
            <a:endParaRPr lang="fr-FR" dirty="0"/>
          </a:p>
        </p:txBody>
      </p:sp>
      <p:pic>
        <p:nvPicPr>
          <p:cNvPr id="1026" name="Picture 2" descr="Managing IAM Permissions in the Cloud">
            <a:extLst>
              <a:ext uri="{FF2B5EF4-FFF2-40B4-BE49-F238E27FC236}">
                <a16:creationId xmlns:a16="http://schemas.microsoft.com/office/drawing/2014/main" id="{89B53031-2FD4-647C-C7AE-1F011FA35B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7236" y="2005689"/>
            <a:ext cx="4693108" cy="3352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753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E26DD3-AA2B-1B73-885A-DEA59F5B2933}"/>
              </a:ext>
            </a:extLst>
          </p:cNvPr>
          <p:cNvSpPr>
            <a:spLocks noGrp="1"/>
          </p:cNvSpPr>
          <p:nvPr>
            <p:ph type="title"/>
          </p:nvPr>
        </p:nvSpPr>
        <p:spPr/>
        <p:txBody>
          <a:bodyPr/>
          <a:lstStyle/>
          <a:p>
            <a:pPr algn="ctr"/>
            <a:r>
              <a:rPr lang="fr-FR" dirty="0"/>
              <a:t>Apache Spark</a:t>
            </a:r>
          </a:p>
        </p:txBody>
      </p:sp>
      <p:sp>
        <p:nvSpPr>
          <p:cNvPr id="6" name="Espace réservé du numéro de diapositive 5">
            <a:extLst>
              <a:ext uri="{FF2B5EF4-FFF2-40B4-BE49-F238E27FC236}">
                <a16:creationId xmlns:a16="http://schemas.microsoft.com/office/drawing/2014/main" id="{B94058BA-CDC0-2893-19CF-2D5C5377FC3A}"/>
              </a:ext>
            </a:extLst>
          </p:cNvPr>
          <p:cNvSpPr>
            <a:spLocks noGrp="1"/>
          </p:cNvSpPr>
          <p:nvPr>
            <p:ph type="sldNum" sz="quarter" idx="4"/>
          </p:nvPr>
        </p:nvSpPr>
        <p:spPr/>
        <p:txBody>
          <a:bodyPr/>
          <a:lstStyle/>
          <a:p>
            <a:pPr rtl="0"/>
            <a:fld id="{294A09A9-5501-47C1-A89A-A340965A2BE2}" type="slidenum">
              <a:rPr lang="fr-FR" noProof="0" smtClean="0"/>
              <a:pPr rtl="0"/>
              <a:t>9</a:t>
            </a:fld>
            <a:endParaRPr lang="fr-FR" noProof="0"/>
          </a:p>
        </p:txBody>
      </p:sp>
      <p:sp>
        <p:nvSpPr>
          <p:cNvPr id="7" name="Espace réservé du contenu 6">
            <a:extLst>
              <a:ext uri="{FF2B5EF4-FFF2-40B4-BE49-F238E27FC236}">
                <a16:creationId xmlns:a16="http://schemas.microsoft.com/office/drawing/2014/main" id="{EC1540F6-3E40-E30C-9CBA-B48CCE4C975B}"/>
              </a:ext>
            </a:extLst>
          </p:cNvPr>
          <p:cNvSpPr>
            <a:spLocks noGrp="1"/>
          </p:cNvSpPr>
          <p:nvPr>
            <p:ph idx="10"/>
          </p:nvPr>
        </p:nvSpPr>
        <p:spPr>
          <a:xfrm>
            <a:off x="5777070" y="1915335"/>
            <a:ext cx="5169605" cy="3441482"/>
          </a:xfrm>
        </p:spPr>
        <p:txBody>
          <a:bodyPr/>
          <a:lstStyle/>
          <a:p>
            <a:pPr algn="just"/>
            <a:r>
              <a:rPr lang="fr-FR" sz="1800" b="0" i="0" dirty="0">
                <a:solidFill>
                  <a:srgbClr val="374151"/>
                </a:solidFill>
                <a:effectLst/>
                <a:latin typeface="Söhne"/>
              </a:rPr>
              <a:t>Apache Spark : moteur de traitement des données rapide et distribué, conçu pour traiter de grands volumes de données.</a:t>
            </a:r>
          </a:p>
          <a:p>
            <a:pPr algn="just"/>
            <a:r>
              <a:rPr lang="fr-FR" sz="1800" b="0" i="0" dirty="0">
                <a:solidFill>
                  <a:srgbClr val="374151"/>
                </a:solidFill>
                <a:effectLst/>
                <a:latin typeface="Söhne"/>
              </a:rPr>
              <a:t> Il permet l'analyse, la manipulation et la transformation des données, ainsi que l'exécution de tâches complexes telles que l'apprentissage automatique et le traitement en temps réel</a:t>
            </a:r>
          </a:p>
          <a:p>
            <a:pPr algn="just"/>
            <a:endParaRPr lang="fr-FR" sz="1800" dirty="0">
              <a:solidFill>
                <a:srgbClr val="374151"/>
              </a:solidFill>
              <a:latin typeface="Söhne"/>
            </a:endParaRPr>
          </a:p>
          <a:p>
            <a:pPr algn="just"/>
            <a:r>
              <a:rPr lang="fr-FR" sz="1800" b="0" i="0" dirty="0">
                <a:solidFill>
                  <a:srgbClr val="374151"/>
                </a:solidFill>
                <a:effectLst/>
                <a:latin typeface="Söhne"/>
              </a:rPr>
              <a:t>Il prend en charge plusieurs langages de programmation (Scala, Python, …)</a:t>
            </a:r>
            <a:endParaRPr lang="fr-FR" sz="1800" dirty="0"/>
          </a:p>
        </p:txBody>
      </p:sp>
      <p:pic>
        <p:nvPicPr>
          <p:cNvPr id="10" name="Espace réservé du contenu 9" descr="Une image contenant Police, Graphique, logo, symbole">
            <a:extLst>
              <a:ext uri="{FF2B5EF4-FFF2-40B4-BE49-F238E27FC236}">
                <a16:creationId xmlns:a16="http://schemas.microsoft.com/office/drawing/2014/main" id="{33F07F4A-E969-5A84-2411-A0B6391C4B15}"/>
              </a:ext>
            </a:extLst>
          </p:cNvPr>
          <p:cNvPicPr>
            <a:picLocks noGrp="1" noChangeAspect="1"/>
          </p:cNvPicPr>
          <p:nvPr>
            <p:ph idx="1"/>
          </p:nvPr>
        </p:nvPicPr>
        <p:blipFill>
          <a:blip r:embed="rId2"/>
          <a:stretch>
            <a:fillRect/>
          </a:stretch>
        </p:blipFill>
        <p:spPr>
          <a:xfrm>
            <a:off x="1112995" y="2577468"/>
            <a:ext cx="4664075" cy="2779349"/>
          </a:xfrm>
        </p:spPr>
      </p:pic>
    </p:spTree>
    <p:extLst>
      <p:ext uri="{BB962C8B-B14F-4D97-AF65-F5344CB8AC3E}">
        <p14:creationId xmlns:p14="http://schemas.microsoft.com/office/powerpoint/2010/main" val="3749730726"/>
      </p:ext>
    </p:extLst>
  </p:cSld>
  <p:clrMapOvr>
    <a:masterClrMapping/>
  </p:clrMapOvr>
</p:sld>
</file>

<file path=ppt/theme/theme1.xml><?xml version="1.0" encoding="utf-8"?>
<a:theme xmlns:a="http://schemas.openxmlformats.org/drawingml/2006/main" name="Thème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89_TF45331398_Win32" id="{CEA14851-9CB4-4E93-9ED0-2FB81AD363C1}" vid="{B2422F77-2B25-432B-92D6-8B138E7B1B9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{6F6441E7-6BDE-4740-9E5C-2E63D41CED88}tf45331398_win32</Template>
  <TotalTime>18444</TotalTime>
  <Words>839</Words>
  <Application>Microsoft Office PowerPoint</Application>
  <PresentationFormat>Grand écran</PresentationFormat>
  <Paragraphs>104</Paragraphs>
  <Slides>19</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Calibri</vt:lpstr>
      <vt:lpstr>Inter</vt:lpstr>
      <vt:lpstr>Söhne</vt:lpstr>
      <vt:lpstr>Tenorite</vt:lpstr>
      <vt:lpstr>Thème Office</vt:lpstr>
      <vt:lpstr>Projet 8 : Déployez un modèle dans le cloud</vt:lpstr>
      <vt:lpstr>Sommaire</vt:lpstr>
      <vt:lpstr>Présentation PowerPoint</vt:lpstr>
      <vt:lpstr>Présentation du projet</vt:lpstr>
      <vt:lpstr>Missions</vt:lpstr>
      <vt:lpstr>Les fichiers</vt:lpstr>
      <vt:lpstr>Présentation PowerPoint</vt:lpstr>
      <vt:lpstr>Le Big Data et le Cloud</vt:lpstr>
      <vt:lpstr>Apache Spark</vt:lpstr>
      <vt:lpstr>PySpark</vt:lpstr>
      <vt:lpstr>Etape du projet</vt:lpstr>
      <vt:lpstr>S3 : Simple Storage Service</vt:lpstr>
      <vt:lpstr>EC2 : Elastic Compute Cloud</vt:lpstr>
      <vt:lpstr>EMR : Elastic Map Reduce</vt:lpstr>
      <vt:lpstr>Chaine de traitement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Déployez un modèle dans le cloud</dc:title>
  <dc:creator>Marine Gonçalves</dc:creator>
  <cp:lastModifiedBy>Marine Gonçalves</cp:lastModifiedBy>
  <cp:revision>11</cp:revision>
  <dcterms:created xsi:type="dcterms:W3CDTF">2023-07-07T01:55:26Z</dcterms:created>
  <dcterms:modified xsi:type="dcterms:W3CDTF">2023-07-21T22:42:07Z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