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67" r:id="rId5"/>
    <p:sldId id="259" r:id="rId6"/>
    <p:sldId id="262" r:id="rId7"/>
    <p:sldId id="265" r:id="rId8"/>
    <p:sldId id="266" r:id="rId9"/>
    <p:sldId id="261" r:id="rId10"/>
    <p:sldId id="263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1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9A09-3176-0E08-27CD-7D83F97AA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606071"/>
            <a:ext cx="8991600" cy="1645920"/>
          </a:xfrm>
        </p:spPr>
        <p:txBody>
          <a:bodyPr/>
          <a:lstStyle/>
          <a:p>
            <a:r>
              <a:rPr lang="fr-FR" dirty="0"/>
              <a:t>Diffraction de Fraunhofer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23185-D607-F738-3B0E-B2D67A425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671" y="4668012"/>
            <a:ext cx="4010405" cy="1239894"/>
          </a:xfrm>
        </p:spPr>
        <p:txBody>
          <a:bodyPr>
            <a:normAutofit fontScale="92500" lnSpcReduction="20000"/>
          </a:bodyPr>
          <a:lstStyle/>
          <a:p>
            <a:r>
              <a:rPr lang="fr-FR" sz="2800" u="sng" dirty="0">
                <a:latin typeface="EB Garamond" panose="00000500000000000000" pitchFamily="2" charset="0"/>
                <a:ea typeface="EB Garamond" panose="00000500000000000000" pitchFamily="2" charset="0"/>
              </a:rPr>
              <a:t>Prérequis:</a:t>
            </a:r>
            <a:br>
              <a:rPr lang="fr-FR" sz="2800" dirty="0">
                <a:latin typeface="EB Garamond" panose="00000500000000000000" pitchFamily="2" charset="0"/>
                <a:ea typeface="EB Garamond" panose="00000500000000000000" pitchFamily="2" charset="0"/>
              </a:rPr>
            </a:br>
            <a:r>
              <a:rPr lang="fr-FR" sz="2800" dirty="0">
                <a:latin typeface="EB Garamond" panose="00000500000000000000" pitchFamily="2" charset="0"/>
                <a:ea typeface="EB Garamond" panose="00000500000000000000" pitchFamily="2" charset="0"/>
              </a:rPr>
              <a:t> -Optique Géométrique</a:t>
            </a:r>
          </a:p>
          <a:p>
            <a:r>
              <a:rPr lang="fr-FR" sz="2800" dirty="0">
                <a:latin typeface="EB Garamond" panose="00000500000000000000" pitchFamily="2" charset="0"/>
                <a:ea typeface="EB Garamond" panose="00000500000000000000" pitchFamily="2" charset="0"/>
              </a:rPr>
              <a:t>- Interférences</a:t>
            </a:r>
            <a:endParaRPr lang="en-GB" sz="2800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5CBE63-CBB7-BED5-F2B9-62F622DE223D}"/>
              </a:ext>
            </a:extLst>
          </p:cNvPr>
          <p:cNvSpPr txBox="1">
            <a:spLocks/>
          </p:cNvSpPr>
          <p:nvPr/>
        </p:nvSpPr>
        <p:spPr>
          <a:xfrm>
            <a:off x="1574557" y="3092931"/>
            <a:ext cx="2505848" cy="8405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u="sng" dirty="0">
                <a:latin typeface="EB Garamond" panose="00000500000000000000" pitchFamily="2" charset="0"/>
                <a:ea typeface="EB Garamond" panose="00000500000000000000" pitchFamily="2" charset="0"/>
              </a:rPr>
              <a:t>Niveau</a:t>
            </a:r>
            <a:r>
              <a:rPr lang="fr-FR" sz="2400" dirty="0">
                <a:latin typeface="EB Garamond" panose="00000500000000000000" pitchFamily="2" charset="0"/>
                <a:ea typeface="EB Garamond" panose="00000500000000000000" pitchFamily="2" charset="0"/>
              </a:rPr>
              <a:t>: L2</a:t>
            </a:r>
            <a:endParaRPr lang="en-GB" sz="2400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CC8EE-E2CD-576C-D3E8-EED26515E4DF}"/>
              </a:ext>
            </a:extLst>
          </p:cNvPr>
          <p:cNvSpPr txBox="1"/>
          <p:nvPr/>
        </p:nvSpPr>
        <p:spPr>
          <a:xfrm>
            <a:off x="6334626" y="2628900"/>
            <a:ext cx="551046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EB Garamond" panose="00000500000000000000" pitchFamily="2" charset="0"/>
                <a:ea typeface="EB Garamond" panose="00000500000000000000" pitchFamily="2" charset="0"/>
              </a:rPr>
              <a:t>Plan:</a:t>
            </a:r>
          </a:p>
          <a:p>
            <a:endParaRPr lang="fr-FR" sz="2000" dirty="0">
              <a:latin typeface="EB Garamond" panose="00000500000000000000" pitchFamily="2" charset="0"/>
              <a:ea typeface="EB Garamond" panose="00000500000000000000" pitchFamily="2" charset="0"/>
            </a:endParaRPr>
          </a:p>
          <a:p>
            <a:r>
              <a:rPr lang="fr-FR" sz="2000" dirty="0">
                <a:latin typeface="EB Garamond" panose="00000500000000000000" pitchFamily="2" charset="0"/>
                <a:ea typeface="EB Garamond" panose="00000500000000000000" pitchFamily="2" charset="0"/>
              </a:rPr>
              <a:t>1- Modélisation de la diffraction</a:t>
            </a:r>
          </a:p>
          <a:p>
            <a:r>
              <a:rPr lang="fr-FR" sz="2000" dirty="0">
                <a:latin typeface="EB Garamond" panose="00000500000000000000" pitchFamily="2" charset="0"/>
                <a:ea typeface="EB Garamond" panose="00000500000000000000" pitchFamily="2" charset="0"/>
              </a:rPr>
              <a:t>	A- Principe de Huygens-Fresnel</a:t>
            </a:r>
          </a:p>
          <a:p>
            <a:r>
              <a:rPr lang="fr-FR" sz="2000" dirty="0">
                <a:latin typeface="EB Garamond" panose="00000500000000000000" pitchFamily="2" charset="0"/>
                <a:ea typeface="EB Garamond" panose="00000500000000000000" pitchFamily="2" charset="0"/>
              </a:rPr>
              <a:t>	B-Diffraction par un diaphragme plan et approximation de Fraunhofer</a:t>
            </a:r>
          </a:p>
          <a:p>
            <a:r>
              <a:rPr lang="fr-FR" sz="2000" dirty="0">
                <a:latin typeface="EB Garamond" panose="00000500000000000000" pitchFamily="2" charset="0"/>
                <a:ea typeface="EB Garamond" panose="00000500000000000000" pitchFamily="2" charset="0"/>
              </a:rPr>
              <a:t>	C- Application à lu fente rectangulaire</a:t>
            </a:r>
          </a:p>
          <a:p>
            <a:r>
              <a:rPr lang="fr-FR" sz="2000" dirty="0">
                <a:latin typeface="EB Garamond" panose="00000500000000000000" pitchFamily="2" charset="0"/>
                <a:ea typeface="EB Garamond" panose="00000500000000000000" pitchFamily="2" charset="0"/>
              </a:rPr>
              <a:t>	D- Théorème de Babinet et exemples</a:t>
            </a:r>
          </a:p>
          <a:p>
            <a:r>
              <a:rPr lang="fr-FR" sz="2000" dirty="0">
                <a:latin typeface="EB Garamond" panose="00000500000000000000" pitchFamily="2" charset="0"/>
                <a:ea typeface="EB Garamond" panose="00000500000000000000" pitchFamily="2" charset="0"/>
              </a:rPr>
              <a:t>II- Applications et limites</a:t>
            </a:r>
          </a:p>
          <a:p>
            <a:r>
              <a:rPr lang="fr-FR" sz="2000" dirty="0">
                <a:latin typeface="EB Garamond" panose="00000500000000000000" pitchFamily="2" charset="0"/>
                <a:ea typeface="EB Garamond" panose="00000500000000000000" pitchFamily="2" charset="0"/>
              </a:rPr>
              <a:t>	A- Filtrage optique</a:t>
            </a:r>
          </a:p>
          <a:p>
            <a:r>
              <a:rPr lang="fr-FR" sz="2000" dirty="0">
                <a:latin typeface="EB Garamond" panose="00000500000000000000" pitchFamily="2" charset="0"/>
                <a:ea typeface="EB Garamond" panose="00000500000000000000" pitchFamily="2" charset="0"/>
              </a:rPr>
              <a:t>	B- Critère de Rayleigh</a:t>
            </a:r>
            <a:endParaRPr lang="en-GB" sz="2000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1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58212-7273-F254-F9D8-D62FCB966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32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F495-7753-7B21-44F7-1B546A8B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2856" y="90237"/>
            <a:ext cx="5306287" cy="549023"/>
          </a:xfrm>
        </p:spPr>
        <p:txBody>
          <a:bodyPr>
            <a:normAutofit fontScale="90000"/>
          </a:bodyPr>
          <a:lstStyle/>
          <a:p>
            <a:r>
              <a:rPr lang="fr-FR" dirty="0"/>
              <a:t>Critère de Rayleigh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74287-E2DE-2EDB-9A1D-89B2BCB5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FEB3B-0D75-8A22-7A0B-FCE20207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5" y="2087238"/>
            <a:ext cx="12159705" cy="4294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86CC8E-83C6-0025-CE69-318895911C1E}"/>
              </a:ext>
            </a:extLst>
          </p:cNvPr>
          <p:cNvSpPr txBox="1"/>
          <p:nvPr/>
        </p:nvSpPr>
        <p:spPr>
          <a:xfrm>
            <a:off x="240631" y="1027005"/>
            <a:ext cx="1017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EB Garamond" panose="00000500000000000000" pitchFamily="2" charset="0"/>
                <a:ea typeface="EB Garamond" panose="00000500000000000000" pitchFamily="2" charset="0"/>
              </a:rPr>
              <a:t>Tache centrale d’Airy de largeur angulaire: Δ</a:t>
            </a:r>
            <a:r>
              <a:rPr lang="el-GR" sz="2800" dirty="0">
                <a:latin typeface="EB Garamond" panose="00000500000000000000" pitchFamily="2" charset="0"/>
                <a:ea typeface="EB Garamond" panose="00000500000000000000" pitchFamily="2" charset="0"/>
              </a:rPr>
              <a:t>θ</a:t>
            </a:r>
            <a:r>
              <a:rPr lang="fr-FR" sz="2800" dirty="0">
                <a:latin typeface="EB Garamond" panose="00000500000000000000" pitchFamily="2" charset="0"/>
                <a:ea typeface="EB Garamond" panose="00000500000000000000" pitchFamily="2" charset="0"/>
              </a:rPr>
              <a:t> ≈ 1.22 </a:t>
            </a:r>
            <a:r>
              <a:rPr lang="el-GR" sz="2800" dirty="0">
                <a:latin typeface="EB Garamond" panose="00000500000000000000" pitchFamily="2" charset="0"/>
                <a:ea typeface="EB Garamond" panose="00000500000000000000" pitchFamily="2" charset="0"/>
              </a:rPr>
              <a:t>λ</a:t>
            </a:r>
            <a:r>
              <a:rPr lang="fr-FR" sz="2800" dirty="0">
                <a:latin typeface="EB Garamond" panose="00000500000000000000" pitchFamily="2" charset="0"/>
                <a:ea typeface="EB Garamond" panose="00000500000000000000" pitchFamily="2" charset="0"/>
              </a:rPr>
              <a:t>/D</a:t>
            </a:r>
            <a:endParaRPr lang="en-GB" sz="2800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CE7B6-E11E-84DD-CCF1-0E21B6F6E88D}"/>
              </a:ext>
            </a:extLst>
          </p:cNvPr>
          <p:cNvSpPr txBox="1"/>
          <p:nvPr/>
        </p:nvSpPr>
        <p:spPr>
          <a:xfrm>
            <a:off x="7886700" y="6441210"/>
            <a:ext cx="4584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EB Garamond" panose="00000500000000000000" pitchFamily="2" charset="0"/>
                <a:ea typeface="EB Garamond" panose="00000500000000000000" pitchFamily="2" charset="0"/>
              </a:rPr>
              <a:t>Source: </a:t>
            </a:r>
            <a:r>
              <a:rPr lang="fr-FR" sz="1400" dirty="0" err="1">
                <a:latin typeface="EB Garamond" panose="00000500000000000000" pitchFamily="2" charset="0"/>
                <a:ea typeface="EB Garamond" panose="00000500000000000000" pitchFamily="2" charset="0"/>
              </a:rPr>
              <a:t>S.Houard</a:t>
            </a:r>
            <a:r>
              <a:rPr lang="fr-FR" sz="1400" dirty="0">
                <a:latin typeface="EB Garamond" panose="00000500000000000000" pitchFamily="2" charset="0"/>
                <a:ea typeface="EB Garamond" panose="00000500000000000000" pitchFamily="2" charset="0"/>
              </a:rPr>
              <a:t> </a:t>
            </a:r>
            <a:r>
              <a:rPr lang="fr-FR" sz="1400" b="0" i="0" dirty="0">
                <a:effectLst/>
                <a:latin typeface="EB Garamond" panose="00000500000000000000" pitchFamily="2" charset="0"/>
                <a:ea typeface="EB Garamond" panose="00000500000000000000" pitchFamily="2" charset="0"/>
              </a:rPr>
              <a:t>Une approche expérimentale et pratique</a:t>
            </a:r>
          </a:p>
          <a:p>
            <a:endParaRPr lang="en-GB" sz="1400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5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69E31C-8E38-24B4-C900-6977ADE7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7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11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BC4B-F5E3-04BB-9001-AA7F08A34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073" y="198935"/>
            <a:ext cx="8051853" cy="815981"/>
          </a:xfrm>
        </p:spPr>
        <p:txBody>
          <a:bodyPr>
            <a:normAutofit/>
          </a:bodyPr>
          <a:lstStyle/>
          <a:p>
            <a:r>
              <a:rPr lang="fr-FR" dirty="0"/>
              <a:t>Principe de </a:t>
            </a:r>
            <a:r>
              <a:rPr lang="fr-FR" dirty="0" err="1"/>
              <a:t>huygens-fresnel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421B-5B66-4389-6A9E-B720E71E3458}"/>
              </a:ext>
            </a:extLst>
          </p:cNvPr>
          <p:cNvSpPr txBox="1"/>
          <p:nvPr/>
        </p:nvSpPr>
        <p:spPr>
          <a:xfrm>
            <a:off x="8299143" y="6505176"/>
            <a:ext cx="5358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EB Garamond" panose="00000500000000000000" pitchFamily="2" charset="0"/>
                <a:ea typeface="EB Garamond" panose="00000500000000000000" pitchFamily="2" charset="0"/>
              </a:rPr>
              <a:t>Source: </a:t>
            </a:r>
            <a:r>
              <a:rPr lang="en-GB" sz="1400" dirty="0" err="1">
                <a:latin typeface="EB Garamond" panose="00000500000000000000" pitchFamily="2" charset="0"/>
                <a:ea typeface="EB Garamond" panose="00000500000000000000" pitchFamily="2" charset="0"/>
              </a:rPr>
              <a:t>JP.Pérez</a:t>
            </a:r>
            <a:r>
              <a:rPr lang="en-GB" sz="1400" dirty="0">
                <a:latin typeface="EB Garamond" panose="00000500000000000000" pitchFamily="2" charset="0"/>
                <a:ea typeface="EB Garamond" panose="00000500000000000000" pitchFamily="2" charset="0"/>
              </a:rPr>
              <a:t> </a:t>
            </a:r>
            <a:r>
              <a:rPr lang="en-GB" sz="1400" dirty="0" err="1">
                <a:latin typeface="EB Garamond" panose="00000500000000000000" pitchFamily="2" charset="0"/>
                <a:ea typeface="EB Garamond" panose="00000500000000000000" pitchFamily="2" charset="0"/>
              </a:rPr>
              <a:t>Optique</a:t>
            </a:r>
            <a:r>
              <a:rPr lang="en-GB" sz="1400" dirty="0">
                <a:latin typeface="EB Garamond" panose="00000500000000000000" pitchFamily="2" charset="0"/>
                <a:ea typeface="EB Garamond" panose="00000500000000000000" pitchFamily="2" charset="0"/>
              </a:rPr>
              <a:t>, </a:t>
            </a:r>
            <a:r>
              <a:rPr lang="en-GB" sz="1400" dirty="0" err="1">
                <a:latin typeface="EB Garamond" panose="00000500000000000000" pitchFamily="2" charset="0"/>
                <a:ea typeface="EB Garamond" panose="00000500000000000000" pitchFamily="2" charset="0"/>
              </a:rPr>
              <a:t>fondements</a:t>
            </a:r>
            <a:r>
              <a:rPr lang="en-GB" sz="1400" dirty="0">
                <a:latin typeface="EB Garamond" panose="00000500000000000000" pitchFamily="2" charset="0"/>
                <a:ea typeface="EB Garamond" panose="00000500000000000000" pitchFamily="2" charset="0"/>
              </a:rPr>
              <a:t> et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40F25-0A74-2961-EE31-A361CC34C264}"/>
              </a:ext>
            </a:extLst>
          </p:cNvPr>
          <p:cNvSpPr txBox="1"/>
          <p:nvPr/>
        </p:nvSpPr>
        <p:spPr>
          <a:xfrm>
            <a:off x="6631" y="1418389"/>
            <a:ext cx="5235074" cy="4192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« Tout point M d’une surface d’onde Σ se comporte comme une source secondaire émettant une ondelette sphérique. L’onde résultant en un point P est la somme des ondelettes émise par toutes les sources secondaires de Σ »</a:t>
            </a:r>
            <a:endParaRPr lang="en-GB" sz="3200" dirty="0"/>
          </a:p>
        </p:txBody>
      </p:sp>
      <p:pic>
        <p:nvPicPr>
          <p:cNvPr id="10" name="Picture 9" descr="A diagram of a sphere with a square in center&#10;&#10;Description automatically generated">
            <a:extLst>
              <a:ext uri="{FF2B5EF4-FFF2-40B4-BE49-F238E27FC236}">
                <a16:creationId xmlns:a16="http://schemas.microsoft.com/office/drawing/2014/main" id="{15B706B1-A606-7E23-3013-19AB168B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452" y="1418389"/>
            <a:ext cx="5311135" cy="44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1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10ED9-26AB-3F22-1886-C13F51D0F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18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AADA-18A4-F800-A06D-F0683DF7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557" y="60987"/>
            <a:ext cx="8698885" cy="527224"/>
          </a:xfrm>
        </p:spPr>
        <p:txBody>
          <a:bodyPr>
            <a:normAutofit fontScale="90000"/>
          </a:bodyPr>
          <a:lstStyle/>
          <a:p>
            <a:r>
              <a:rPr lang="fr-FR" dirty="0"/>
              <a:t>Diffraction par un diaphragme plan</a:t>
            </a:r>
            <a:endParaRPr lang="en-GB" dirty="0"/>
          </a:p>
        </p:txBody>
      </p:sp>
      <p:pic>
        <p:nvPicPr>
          <p:cNvPr id="5" name="Picture 4" descr="A diagram of a ray of light&#10;&#10;Description automatically generated">
            <a:extLst>
              <a:ext uri="{FF2B5EF4-FFF2-40B4-BE49-F238E27FC236}">
                <a16:creationId xmlns:a16="http://schemas.microsoft.com/office/drawing/2014/main" id="{B9CF4A2D-3C34-20F6-3ADB-661B4A88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97" y="616809"/>
            <a:ext cx="11025435" cy="6241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AD0E1-77BB-838C-CE3F-A562B4F05A66}"/>
              </a:ext>
            </a:extLst>
          </p:cNvPr>
          <p:cNvSpPr txBox="1"/>
          <p:nvPr/>
        </p:nvSpPr>
        <p:spPr>
          <a:xfrm>
            <a:off x="7841943" y="6489236"/>
            <a:ext cx="5358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EB Garamond" panose="00000500000000000000" pitchFamily="2" charset="0"/>
                <a:ea typeface="EB Garamond" panose="00000500000000000000" pitchFamily="2" charset="0"/>
              </a:rPr>
              <a:t>Source: </a:t>
            </a:r>
            <a:r>
              <a:rPr lang="en-GB" sz="1400" dirty="0" err="1">
                <a:latin typeface="EB Garamond" panose="00000500000000000000" pitchFamily="2" charset="0"/>
                <a:ea typeface="EB Garamond" panose="00000500000000000000" pitchFamily="2" charset="0"/>
              </a:rPr>
              <a:t>JP.Pérez</a:t>
            </a:r>
            <a:r>
              <a:rPr lang="en-GB" sz="1400" dirty="0">
                <a:latin typeface="EB Garamond" panose="00000500000000000000" pitchFamily="2" charset="0"/>
                <a:ea typeface="EB Garamond" panose="00000500000000000000" pitchFamily="2" charset="0"/>
              </a:rPr>
              <a:t> </a:t>
            </a:r>
            <a:r>
              <a:rPr lang="en-GB" sz="1400" dirty="0" err="1">
                <a:latin typeface="EB Garamond" panose="00000500000000000000" pitchFamily="2" charset="0"/>
                <a:ea typeface="EB Garamond" panose="00000500000000000000" pitchFamily="2" charset="0"/>
              </a:rPr>
              <a:t>Optique</a:t>
            </a:r>
            <a:r>
              <a:rPr lang="en-GB" sz="1400" dirty="0">
                <a:latin typeface="EB Garamond" panose="00000500000000000000" pitchFamily="2" charset="0"/>
                <a:ea typeface="EB Garamond" panose="00000500000000000000" pitchFamily="2" charset="0"/>
              </a:rPr>
              <a:t>, </a:t>
            </a:r>
            <a:r>
              <a:rPr lang="en-GB" sz="1400" dirty="0" err="1">
                <a:latin typeface="EB Garamond" panose="00000500000000000000" pitchFamily="2" charset="0"/>
                <a:ea typeface="EB Garamond" panose="00000500000000000000" pitchFamily="2" charset="0"/>
              </a:rPr>
              <a:t>fondements</a:t>
            </a:r>
            <a:r>
              <a:rPr lang="en-GB" sz="1400" dirty="0">
                <a:latin typeface="EB Garamond" panose="00000500000000000000" pitchFamily="2" charset="0"/>
                <a:ea typeface="EB Garamond" panose="00000500000000000000" pitchFamily="2" charset="0"/>
              </a:rPr>
              <a:t> et applications</a:t>
            </a:r>
          </a:p>
        </p:txBody>
      </p:sp>
    </p:spTree>
    <p:extLst>
      <p:ext uri="{BB962C8B-B14F-4D97-AF65-F5344CB8AC3E}">
        <p14:creationId xmlns:p14="http://schemas.microsoft.com/office/powerpoint/2010/main" val="870267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F1676-0B96-C0A0-8347-217AAD87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59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8F099-0A8A-1F7F-0859-DC9269F2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4672-89B1-9D9E-4F97-4CF986E0D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162FF-353B-2A83-E4A6-25AA894F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2412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933E2-75D7-4126-C972-1561B5F7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126" y="252505"/>
            <a:ext cx="5388516" cy="6605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7112CC-B1D9-D840-D97A-B71D8C15528C}"/>
              </a:ext>
            </a:extLst>
          </p:cNvPr>
          <p:cNvSpPr txBox="1"/>
          <p:nvPr/>
        </p:nvSpPr>
        <p:spPr>
          <a:xfrm>
            <a:off x="8126529" y="6550223"/>
            <a:ext cx="3299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EB Garamond" panose="00000500000000000000" pitchFamily="2" charset="0"/>
                <a:ea typeface="EB Garamond" panose="00000500000000000000" pitchFamily="2" charset="0"/>
              </a:rPr>
              <a:t>Source: </a:t>
            </a:r>
            <a:r>
              <a:rPr lang="fr-FR" sz="1400" dirty="0" err="1">
                <a:latin typeface="EB Garamond" panose="00000500000000000000" pitchFamily="2" charset="0"/>
                <a:ea typeface="EB Garamond" panose="00000500000000000000" pitchFamily="2" charset="0"/>
              </a:rPr>
              <a:t>A.Morel</a:t>
            </a:r>
            <a:r>
              <a:rPr lang="fr-FR" sz="1400" dirty="0">
                <a:latin typeface="EB Garamond" panose="00000500000000000000" pitchFamily="2" charset="0"/>
                <a:ea typeface="EB Garamond" panose="00000500000000000000" pitchFamily="2" charset="0"/>
              </a:rPr>
              <a:t> Optique Ondulatoire</a:t>
            </a:r>
            <a:endParaRPr lang="en-GB" sz="1400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924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3447CD-9EE5-584F-8BDB-2B593113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54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E587-C7AF-C72E-73D7-9A76912E4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9034" y="296939"/>
            <a:ext cx="5033932" cy="605429"/>
          </a:xfrm>
        </p:spPr>
        <p:txBody>
          <a:bodyPr>
            <a:normAutofit fontScale="90000"/>
          </a:bodyPr>
          <a:lstStyle/>
          <a:p>
            <a:r>
              <a:rPr lang="fr-FR" dirty="0"/>
              <a:t>Filtrage optique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FCC65-D531-1BB8-16C9-2F41AA04F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3" y="1068460"/>
            <a:ext cx="10817413" cy="4577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0C1A2-0620-C82D-D1FA-96E5FEB4CE80}"/>
              </a:ext>
            </a:extLst>
          </p:cNvPr>
          <p:cNvSpPr txBox="1"/>
          <p:nvPr/>
        </p:nvSpPr>
        <p:spPr>
          <a:xfrm>
            <a:off x="756987" y="5763128"/>
            <a:ext cx="10678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EB Garamond" panose="00000500000000000000" pitchFamily="2" charset="0"/>
                <a:ea typeface="EB Garamond" panose="00000500000000000000" pitchFamily="2" charset="0"/>
              </a:rPr>
              <a:t>On laisse passer les rayons de petits vecteurs k… c’est un filtre passe-bas !!</a:t>
            </a:r>
            <a:endParaRPr lang="en-GB" sz="2800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4D2E5-DADF-559D-D89F-349A066258E2}"/>
              </a:ext>
            </a:extLst>
          </p:cNvPr>
          <p:cNvSpPr txBox="1"/>
          <p:nvPr/>
        </p:nvSpPr>
        <p:spPr>
          <a:xfrm>
            <a:off x="8410956" y="6550223"/>
            <a:ext cx="5133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EB Garamond" panose="00000500000000000000" pitchFamily="2" charset="0"/>
                <a:ea typeface="EB Garamond" panose="00000500000000000000" pitchFamily="2" charset="0"/>
              </a:rPr>
              <a:t>Source: </a:t>
            </a:r>
            <a:r>
              <a:rPr lang="fr-FR" sz="1400" dirty="0" err="1">
                <a:latin typeface="EB Garamond" panose="00000500000000000000" pitchFamily="2" charset="0"/>
                <a:ea typeface="EB Garamond" panose="00000500000000000000" pitchFamily="2" charset="0"/>
              </a:rPr>
              <a:t>G.Setnikar</a:t>
            </a:r>
            <a:r>
              <a:rPr lang="fr-FR" sz="1400" dirty="0">
                <a:latin typeface="EB Garamond" panose="00000500000000000000" pitchFamily="2" charset="0"/>
                <a:ea typeface="EB Garamond" panose="00000500000000000000" pitchFamily="2" charset="0"/>
              </a:rPr>
              <a:t> À la recherche du mode de Higgs</a:t>
            </a:r>
            <a:endParaRPr lang="en-GB" sz="1400" dirty="0">
              <a:latin typeface="EB Garamond" panose="00000500000000000000" pitchFamily="2" charset="0"/>
              <a:ea typeface="EB Garamo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3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754</TotalTime>
  <Words>194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EB Garamond</vt:lpstr>
      <vt:lpstr>Gill Sans MT</vt:lpstr>
      <vt:lpstr>Parcel</vt:lpstr>
      <vt:lpstr>Diffraction de Fraunhofer</vt:lpstr>
      <vt:lpstr>PowerPoint Presentation</vt:lpstr>
      <vt:lpstr>Principe de huygens-fresnel</vt:lpstr>
      <vt:lpstr>PowerPoint Presentation</vt:lpstr>
      <vt:lpstr>Diffraction par un diaphragme plan</vt:lpstr>
      <vt:lpstr>PowerPoint Presentation</vt:lpstr>
      <vt:lpstr>PowerPoint Presentation</vt:lpstr>
      <vt:lpstr>PowerPoint Presentation</vt:lpstr>
      <vt:lpstr>Filtrage optique</vt:lpstr>
      <vt:lpstr>PowerPoint Presentation</vt:lpstr>
      <vt:lpstr>Critère de Rayleigh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Grégory Setnikar</dc:creator>
  <cp:lastModifiedBy>Grégory Setnikar</cp:lastModifiedBy>
  <cp:revision>2</cp:revision>
  <dcterms:created xsi:type="dcterms:W3CDTF">2025-05-25T12:41:09Z</dcterms:created>
  <dcterms:modified xsi:type="dcterms:W3CDTF">2025-05-26T13:30:59Z</dcterms:modified>
</cp:coreProperties>
</file>