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2" r:id="rId7"/>
    <p:sldId id="268" r:id="rId8"/>
    <p:sldId id="263" r:id="rId9"/>
    <p:sldId id="265" r:id="rId10"/>
    <p:sldId id="270" r:id="rId11"/>
    <p:sldId id="271" r:id="rId12"/>
    <p:sldId id="272" r:id="rId13"/>
    <p:sldId id="286" r:id="rId14"/>
    <p:sldId id="291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6EC"/>
    <a:srgbClr val="FFDEB4"/>
    <a:srgbClr val="FADAC5"/>
    <a:srgbClr val="FFFDDB"/>
    <a:srgbClr val="993300"/>
    <a:srgbClr val="F1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D4EEA-18DD-382E-0A68-01B40992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0119D5-0857-ACB5-8C30-A111ACF8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3CC03-EDAA-484D-AFD2-8268616E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9B2DA-0521-2682-659C-6D30E0D0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24D0C-91B1-4E84-3121-42608EF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1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FC7B9-47C5-A8D0-FC10-3C48C102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EB2887-24FD-2952-33A8-EF7A2D24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9DE3C-3C24-A5FA-9340-6CA214A5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1A8B0-BBBA-8732-1CC4-CC0AC6CF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1D1B-11BD-F5B8-4E4A-0A91495B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42DC48-FB7D-9B41-A522-8B9F867C8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1CBC6-46C4-0438-0258-F52CAA4B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C84D6-8165-C8A2-03B7-81BFD856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F1ACF-821C-07A3-3FD3-2E600425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7F1D23-8146-866A-291D-7995FCE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5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06B1E-801A-1F3A-0528-A094D65E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73453-FD6D-EE76-2D07-983CBC03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011A9D-0437-EDA7-3D50-15D10AE7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6964A-06D1-D875-F064-D42EC435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B26D1-BA95-BA75-EFA8-1DE6138F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9C446-93DE-1C40-7215-193E71A4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8F3CE-0E3C-A880-1E95-00EABE72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0C6A1-9EFE-C51E-E130-577E7AF7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E719B-EDC3-F9C4-8CFA-B8C2E542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9E495-6F0E-149C-9DA3-856273C7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1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13471-3CC8-BF48-D06D-0A5346F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E034B0-9D6F-EF80-5A52-3D30E4727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B2F3C1-D581-A9C1-E677-5A876F683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12D28F-F1A8-CD32-D44D-3B0A9BD6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67CE6E-06CF-01FF-8214-4A49DD4B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88DCB-202A-0805-F134-905847A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41C09-D397-A250-5E06-58C340D4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D89FA-0BDF-FC68-D930-583C462D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8E05B4-F22B-32A1-C89D-A39EC0AF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9F2F18-0EBB-5361-7DCC-0B548739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15E026-5A19-34E1-DB45-158F558F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C53818-1CC2-F312-2983-492DFB03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07496D-D937-22FD-B45D-1DF6B23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AACCC2-178E-9B66-441F-448EE52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8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3B836-CC56-0C62-A66F-3E9E405A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A43545-F467-1D35-418B-FE369CD1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1CBABD-CDB7-6E3E-DAB4-0FF83B1F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D94BB-64BA-451E-BFB3-26E81CB9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1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FBF181-99E6-E542-2B43-0E8520B5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A67184-6D22-01B8-2674-9B37B79B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14B557-04B7-B12B-FE7F-D0965F85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4692E-3B5F-9DFE-44CB-A0E3581A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4D3BF-AFFD-C6EA-AE82-73D159C2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CC358F-A783-401B-BC9E-07472CC8C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BB4C52-FC16-FA48-A668-76259B0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F58781-E5A3-5B70-C2B2-2881F47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29A50A-F0ED-9306-C326-9C916813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D058E-021B-D021-B88A-6C98575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DDFF0-4AFC-68D0-9B0A-8FD566E77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227C6-59FF-225F-ED55-AEBE0477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0643E-98A1-61B7-D80B-23489A60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0C0FB0-A2DF-712D-4BAC-212E95FF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C4F08-79A4-53A0-5A69-5E590D61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66F54F-04E7-F740-44C4-28FDFA8A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D59C2-B088-9D32-6CEF-65DA1E3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DA1203-BBC4-8855-12FA-F568FF0DA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BE45-BEC9-4C3C-B1E0-983CE14E282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B8748-79FF-8427-F359-6C9B3F81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F56E7-C992-8667-FD95-D6A04D94F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2B0-EC45-4DC8-B543-93B488BC9C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E1914-6564-D747-C146-5B05025F6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053" y="1783959"/>
            <a:ext cx="5003946" cy="288911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+mn-lt"/>
              </a:rPr>
              <a:t>Control of Simulated Dynamic Planar Manipulator on a GUI</a:t>
            </a:r>
            <a:endParaRPr lang="en-GB" sz="4800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FF639-9BC9-7BED-246A-4CEDE0480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F36826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fr-FR" sz="1600" b="0" i="0" u="none" strike="noStrike" kern="1200" cap="none" spc="200" normalizeH="0" baseline="0" noProof="0">
                <a:ln>
                  <a:noFill/>
                </a:ln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Project: Idan Malka</a:t>
            </a:r>
          </a:p>
          <a:p>
            <a:pPr marL="0" marR="0" lvl="0" indent="0" algn="l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F36826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fr-FR" sz="1600" b="0" i="0" u="none" strike="noStrike" kern="1200" cap="none" spc="200" normalizeH="0" baseline="0" noProof="0">
                <a:ln>
                  <a:noFill/>
                </a:ln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MEng Mechatronics, EEE UoM</a:t>
            </a:r>
          </a:p>
          <a:p>
            <a:pPr marL="0" marR="0" lvl="0" indent="0" algn="l" defTabSz="914400" rtl="0" eaLnBrk="1" fontAlgn="auto" latinLnBrk="0" hangingPunct="1">
              <a:spcBef>
                <a:spcPts val="1200"/>
              </a:spcBef>
              <a:spcAft>
                <a:spcPts val="200"/>
              </a:spcAft>
              <a:buClr>
                <a:srgbClr val="F36826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fr-FR" sz="1600" b="0" i="0" u="none" strike="noStrike" kern="1200" cap="none" spc="200" normalizeH="0" baseline="0" noProof="0">
                <a:ln>
                  <a:noFill/>
                </a:ln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Supervisor: Heath, William</a:t>
            </a:r>
          </a:p>
          <a:p>
            <a:pPr algn="l"/>
            <a:endParaRPr lang="en-GB" sz="16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3DF11A-5A83-C870-CBA2-22EA019A4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0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87AB-2263-8CE7-FD30-772858D8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System Architecture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47D650-244D-057F-9FA4-CD077616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6" y="1363318"/>
            <a:ext cx="8259086" cy="53693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4D664C-8831-76DA-6263-CD730651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22" y="4942182"/>
            <a:ext cx="2520403" cy="7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A4AB-762A-F2D2-BB27-44A8457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badi" panose="020B0604020104020204" pitchFamily="34" charset="0"/>
              </a:rPr>
              <a:t>Robotic</a:t>
            </a:r>
            <a:r>
              <a:rPr lang="fr-FR" dirty="0">
                <a:latin typeface="Abadi" panose="020B0604020104020204" pitchFamily="34" charset="0"/>
              </a:rPr>
              <a:t> Control – PD </a:t>
            </a:r>
            <a:r>
              <a:rPr lang="fr-FR" dirty="0" err="1">
                <a:latin typeface="Abadi" panose="020B0604020104020204" pitchFamily="34" charset="0"/>
              </a:rPr>
              <a:t>Controllers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1C5720-AD43-EE5B-BDC1-D91AB374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1" y="1805473"/>
            <a:ext cx="10732469" cy="43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87AB-2263-8CE7-FD30-772858D8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System Architecture - Complete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17662C-E4F6-3476-6883-3DC8C450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6" y="1363318"/>
            <a:ext cx="8259086" cy="53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FD10C-E35C-BB4D-72EC-F365C970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268"/>
            <a:ext cx="10515600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Reliable?</a:t>
            </a:r>
          </a:p>
        </p:txBody>
      </p:sp>
    </p:spTree>
    <p:extLst>
      <p:ext uri="{BB962C8B-B14F-4D97-AF65-F5344CB8AC3E}">
        <p14:creationId xmlns:p14="http://schemas.microsoft.com/office/powerpoint/2010/main" val="83424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D1E609-3005-0694-3109-57999552B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3" t="2933" r="8554" b="2224"/>
          <a:stretch/>
        </p:blipFill>
        <p:spPr>
          <a:xfrm>
            <a:off x="5274237" y="1494503"/>
            <a:ext cx="6415288" cy="523214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0798F1-B975-F77F-C61F-4A09799F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Free motion Testing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D82139-B2C0-2436-2749-0A5FC2E97C8B}"/>
              </a:ext>
            </a:extLst>
          </p:cNvPr>
          <p:cNvSpPr txBox="1"/>
          <p:nvPr/>
        </p:nvSpPr>
        <p:spPr>
          <a:xfrm>
            <a:off x="1011464" y="3178949"/>
            <a:ext cx="4089507" cy="771346"/>
          </a:xfrm>
          <a:prstGeom prst="roundRect">
            <a:avLst>
              <a:gd name="adj" fmla="val 289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Max Error: 10^-4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2AC82C-9C3B-DBD9-02EE-2E85123E5AF3}"/>
              </a:ext>
            </a:extLst>
          </p:cNvPr>
          <p:cNvSpPr txBox="1"/>
          <p:nvPr/>
        </p:nvSpPr>
        <p:spPr>
          <a:xfrm>
            <a:off x="1516667" y="1885128"/>
            <a:ext cx="3079103" cy="83099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badi" panose="020B0604020104020204" pitchFamily="34" charset="0"/>
              </a:rPr>
              <a:t>Test: Dynamics</a:t>
            </a:r>
          </a:p>
          <a:p>
            <a:pPr algn="ctr"/>
            <a:r>
              <a:rPr lang="en-GB" sz="2400" dirty="0">
                <a:latin typeface="Abadi" panose="020B0604020104020204" pitchFamily="34" charset="0"/>
              </a:rPr>
              <a:t>Moving (E)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A1AEFA-835C-33A7-8BAF-76B0011BCDCA}"/>
              </a:ext>
            </a:extLst>
          </p:cNvPr>
          <p:cNvSpPr txBox="1"/>
          <p:nvPr/>
        </p:nvSpPr>
        <p:spPr>
          <a:xfrm>
            <a:off x="1885950" y="4629150"/>
            <a:ext cx="264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 Reliable Simulation!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F7B8DD-03DB-355B-09A3-DC6F008C6FA9}"/>
              </a:ext>
            </a:extLst>
          </p:cNvPr>
          <p:cNvSpPr txBox="1"/>
          <p:nvPr/>
        </p:nvSpPr>
        <p:spPr>
          <a:xfrm>
            <a:off x="7266039" y="131357"/>
            <a:ext cx="2918688" cy="1200329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Impact" panose="020B0806030902050204" pitchFamily="34" charset="0"/>
              </a:rPr>
              <a:t>Law of Conservation</a:t>
            </a:r>
          </a:p>
        </p:txBody>
      </p:sp>
    </p:spTree>
    <p:extLst>
      <p:ext uri="{BB962C8B-B14F-4D97-AF65-F5344CB8AC3E}">
        <p14:creationId xmlns:p14="http://schemas.microsoft.com/office/powerpoint/2010/main" val="288239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FD10C-E35C-BB4D-72EC-F365C970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268"/>
            <a:ext cx="10515600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Software Design of GUI</a:t>
            </a:r>
          </a:p>
        </p:txBody>
      </p:sp>
    </p:spTree>
    <p:extLst>
      <p:ext uri="{BB962C8B-B14F-4D97-AF65-F5344CB8AC3E}">
        <p14:creationId xmlns:p14="http://schemas.microsoft.com/office/powerpoint/2010/main" val="275773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98AB-F6F3-6850-230C-EC26EC4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Software </a:t>
            </a:r>
            <a:r>
              <a:rPr lang="fr-FR" dirty="0" err="1">
                <a:latin typeface="Abadi" panose="020B0604020104020204" pitchFamily="34" charset="0"/>
              </a:rPr>
              <a:t>Implementation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BC6F50-F7C2-F49B-5154-87EA3972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Python</a:t>
            </a:r>
            <a:r>
              <a:rPr lang="fr-FR" dirty="0"/>
              <a:t> 3.9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Simulation </a:t>
            </a:r>
            <a:r>
              <a:rPr lang="fr-FR" b="1" dirty="0" err="1"/>
              <a:t>Testing</a:t>
            </a:r>
            <a:r>
              <a:rPr lang="fr-FR" dirty="0"/>
              <a:t> &amp; </a:t>
            </a:r>
            <a:r>
              <a:rPr lang="fr-FR" b="1" dirty="0"/>
              <a:t>Math</a:t>
            </a:r>
            <a:r>
              <a:rPr lang="fr-FR" dirty="0"/>
              <a:t> (</a:t>
            </a:r>
            <a:r>
              <a:rPr lang="fr-FR" dirty="0" err="1"/>
              <a:t>Numpy</a:t>
            </a:r>
            <a:r>
              <a:rPr lang="fr-FR" dirty="0"/>
              <a:t> + Math + </a:t>
            </a:r>
            <a:r>
              <a:rPr lang="fr-FR" dirty="0" err="1"/>
              <a:t>MatplotLib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B050"/>
                </a:solidFill>
              </a:rPr>
              <a:t>Friendly</a:t>
            </a:r>
            <a:r>
              <a:rPr lang="fr-FR" dirty="0"/>
              <a:t> </a:t>
            </a:r>
            <a:r>
              <a:rPr lang="fr-FR" b="1" dirty="0"/>
              <a:t>GUI </a:t>
            </a:r>
            <a:r>
              <a:rPr lang="fr-FR" dirty="0"/>
              <a:t>(Pygame)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Adaptable</a:t>
            </a:r>
            <a:r>
              <a:rPr lang="fr-FR" b="1" dirty="0"/>
              <a:t> </a:t>
            </a:r>
            <a:r>
              <a:rPr lang="fr-FR" dirty="0"/>
              <a:t>(&gt;2 DOF)</a:t>
            </a:r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2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6312-3A94-3790-8BE7-02257CA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Software structure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810E55-680B-3484-3037-9D107531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12" y="1467815"/>
            <a:ext cx="8643835" cy="5212329"/>
          </a:xfrm>
        </p:spPr>
      </p:pic>
    </p:spTree>
    <p:extLst>
      <p:ext uri="{BB962C8B-B14F-4D97-AF65-F5344CB8AC3E}">
        <p14:creationId xmlns:p14="http://schemas.microsoft.com/office/powerpoint/2010/main" val="313159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3377E9-6EF2-09E3-AFAA-FDF33CE0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69" y="949420"/>
            <a:ext cx="2992576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badi" panose="020B0604020104020204" pitchFamily="34" charset="0"/>
              </a:rPr>
              <a:t>Robotic Simulation?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celerating Robotics Simulation with NVIDIA Omniverse Isaac Sim | NVIDIA  Technical Blog">
            <a:extLst>
              <a:ext uri="{FF2B5EF4-FFF2-40B4-BE49-F238E27FC236}">
                <a16:creationId xmlns:a16="http://schemas.microsoft.com/office/drawing/2014/main" id="{7310BB51-B001-C991-F6AF-35DE0CF27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3" t="1" r="6834" b="546"/>
          <a:stretch/>
        </p:blipFill>
        <p:spPr bwMode="auto">
          <a:xfrm>
            <a:off x="828675" y="942538"/>
            <a:ext cx="7310798" cy="47819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75A6F2F-8254-1421-8CAE-18E9D9F12198}"/>
              </a:ext>
            </a:extLst>
          </p:cNvPr>
          <p:cNvSpPr txBox="1"/>
          <p:nvPr/>
        </p:nvSpPr>
        <p:spPr>
          <a:xfrm>
            <a:off x="3952150" y="5724525"/>
            <a:ext cx="4258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NVIDIA Omniverse Experience for Robotics for NVIDIA Isaac Sim </a:t>
            </a:r>
          </a:p>
        </p:txBody>
      </p:sp>
    </p:spTree>
    <p:extLst>
      <p:ext uri="{BB962C8B-B14F-4D97-AF65-F5344CB8AC3E}">
        <p14:creationId xmlns:p14="http://schemas.microsoft.com/office/powerpoint/2010/main" val="15288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74734-EBCF-3DCC-3174-D6679FA5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Background</a:t>
            </a:r>
          </a:p>
        </p:txBody>
      </p:sp>
      <p:pic>
        <p:nvPicPr>
          <p:cNvPr id="11" name="Image 10" descr="Une image contenant orange&#10;&#10;Description générée automatiquement">
            <a:extLst>
              <a:ext uri="{FF2B5EF4-FFF2-40B4-BE49-F238E27FC236}">
                <a16:creationId xmlns:a16="http://schemas.microsoft.com/office/drawing/2014/main" id="{F81F11EE-BA87-8DEC-0FD8-2BC9DB74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39" y="1613136"/>
            <a:ext cx="5550724" cy="42177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8E76540-44F3-0D86-089F-6991D358BF8C}"/>
              </a:ext>
            </a:extLst>
          </p:cNvPr>
          <p:cNvSpPr txBox="1"/>
          <p:nvPr/>
        </p:nvSpPr>
        <p:spPr>
          <a:xfrm>
            <a:off x="2579203" y="5995270"/>
            <a:ext cx="35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MapleSim – KUKA Robot simulation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48B2C-6A33-7EC7-D146-53937A88126E}"/>
              </a:ext>
            </a:extLst>
          </p:cNvPr>
          <p:cNvSpPr txBox="1"/>
          <p:nvPr/>
        </p:nvSpPr>
        <p:spPr>
          <a:xfrm>
            <a:off x="7192443" y="1690688"/>
            <a:ext cx="41878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/>
              <a:t>Paid software</a:t>
            </a:r>
            <a:r>
              <a:rPr lang="en-GB" sz="2800" dirty="0"/>
              <a:t>:</a:t>
            </a:r>
          </a:p>
          <a:p>
            <a:pPr algn="ctr"/>
            <a:r>
              <a:rPr lang="en-GB" sz="2800" dirty="0"/>
              <a:t> easy, expensive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800" dirty="0"/>
          </a:p>
          <a:p>
            <a:pPr algn="ctr"/>
            <a:r>
              <a:rPr lang="en-GB" sz="2800" dirty="0"/>
              <a:t>VS</a:t>
            </a:r>
          </a:p>
          <a:p>
            <a:pPr algn="ctr"/>
            <a:endParaRPr lang="en-GB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/>
              <a:t>Open-Source</a:t>
            </a:r>
            <a:r>
              <a:rPr lang="en-GB" sz="2800" dirty="0"/>
              <a:t>: Programming knowledge required, NOT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3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FD10C-E35C-BB4D-72EC-F365C970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268"/>
            <a:ext cx="10515600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Technical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3613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EA086-B3F3-E12F-5739-71A39A11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Configuration: 2 DOF RR Planar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291101-940B-4E00-862E-B6A5CE68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3" y="2221574"/>
            <a:ext cx="4146400" cy="3570771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0813F8F-BB82-C489-5EA3-23FFE7FB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39994"/>
              </p:ext>
            </p:extLst>
          </p:nvPr>
        </p:nvGraphicFramePr>
        <p:xfrm>
          <a:off x="5396491" y="2388796"/>
          <a:ext cx="5542959" cy="292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459">
                  <a:extLst>
                    <a:ext uri="{9D8B030D-6E8A-4147-A177-3AD203B41FA5}">
                      <a16:colId xmlns:a16="http://schemas.microsoft.com/office/drawing/2014/main" val="4268253075"/>
                    </a:ext>
                  </a:extLst>
                </a:gridCol>
                <a:gridCol w="1051375">
                  <a:extLst>
                    <a:ext uri="{9D8B030D-6E8A-4147-A177-3AD203B41FA5}">
                      <a16:colId xmlns:a16="http://schemas.microsoft.com/office/drawing/2014/main" val="2252827716"/>
                    </a:ext>
                  </a:extLst>
                </a:gridCol>
                <a:gridCol w="1051375">
                  <a:extLst>
                    <a:ext uri="{9D8B030D-6E8A-4147-A177-3AD203B41FA5}">
                      <a16:colId xmlns:a16="http://schemas.microsoft.com/office/drawing/2014/main" val="3547782471"/>
                    </a:ext>
                  </a:extLst>
                </a:gridCol>
                <a:gridCol w="1051375">
                  <a:extLst>
                    <a:ext uri="{9D8B030D-6E8A-4147-A177-3AD203B41FA5}">
                      <a16:colId xmlns:a16="http://schemas.microsoft.com/office/drawing/2014/main" val="2336950527"/>
                    </a:ext>
                  </a:extLst>
                </a:gridCol>
                <a:gridCol w="1051375">
                  <a:extLst>
                    <a:ext uri="{9D8B030D-6E8A-4147-A177-3AD203B41FA5}">
                      <a16:colId xmlns:a16="http://schemas.microsoft.com/office/drawing/2014/main" val="1600270976"/>
                    </a:ext>
                  </a:extLst>
                </a:gridCol>
              </a:tblGrid>
              <a:tr h="96570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Link </a:t>
                      </a:r>
                      <a:r>
                        <a:rPr lang="en-GB" sz="3200" i="1" dirty="0" err="1"/>
                        <a:t>i</a:t>
                      </a:r>
                      <a:endParaRPr lang="en-GB" sz="3200" i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200" dirty="0"/>
                        <a:t>θ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/>
                        <a:t>α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6263"/>
                  </a:ext>
                </a:extLst>
              </a:tr>
              <a:tr h="96570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/>
                        <a:t>θ</a:t>
                      </a:r>
                      <a:r>
                        <a:rPr lang="fr-BE" sz="3200" dirty="0"/>
                        <a:t>1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29349"/>
                  </a:ext>
                </a:extLst>
              </a:tr>
              <a:tr h="98975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/>
                        <a:t>θ</a:t>
                      </a:r>
                      <a:r>
                        <a:rPr lang="fr-BE" sz="3200" dirty="0"/>
                        <a:t>2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9338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D1C6C4A-53C5-9858-A169-CAD22F301AED}"/>
              </a:ext>
            </a:extLst>
          </p:cNvPr>
          <p:cNvSpPr txBox="1"/>
          <p:nvPr/>
        </p:nvSpPr>
        <p:spPr>
          <a:xfrm>
            <a:off x="7337439" y="1668565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>
                <a:latin typeface="Abadi" panose="020B0604020104020204" pitchFamily="34" charset="0"/>
              </a:rPr>
              <a:t>DH Table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56C38B-78B1-40B2-36D9-70C2BD8E8F94}"/>
              </a:ext>
            </a:extLst>
          </p:cNvPr>
          <p:cNvSpPr txBox="1"/>
          <p:nvPr/>
        </p:nvSpPr>
        <p:spPr>
          <a:xfrm>
            <a:off x="838200" y="5934381"/>
            <a:ext cx="42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Diagram 2 DOF RR manipulator with frames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CF10CA-0DC2-812E-87D2-76BFEF8B475C}"/>
              </a:ext>
            </a:extLst>
          </p:cNvPr>
          <p:cNvSpPr txBox="1"/>
          <p:nvPr/>
        </p:nvSpPr>
        <p:spPr>
          <a:xfrm>
            <a:off x="7455856" y="5641993"/>
            <a:ext cx="3044996" cy="95410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9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badi" panose="020B0604020104020204" pitchFamily="34" charset="0"/>
              </a:rPr>
              <a:t>Forward Kinematic </a:t>
            </a:r>
          </a:p>
          <a:p>
            <a:pPr algn="ctr"/>
            <a:r>
              <a:rPr lang="en-GB" sz="2800" dirty="0">
                <a:latin typeface="Abadi" panose="020B0604020104020204" pitchFamily="34" charset="0"/>
              </a:rPr>
              <a:t>Angle To Tip 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E94E15E0-531C-5ECF-4368-1C7E7C595792}"/>
              </a:ext>
            </a:extLst>
          </p:cNvPr>
          <p:cNvSpPr/>
          <p:nvPr/>
        </p:nvSpPr>
        <p:spPr>
          <a:xfrm rot="10800000" flipH="1">
            <a:off x="6354688" y="5504686"/>
            <a:ext cx="868532" cy="912658"/>
          </a:xfrm>
          <a:prstGeom prst="bentArrow">
            <a:avLst>
              <a:gd name="adj1" fmla="val 21604"/>
              <a:gd name="adj2" fmla="val 3054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899B3-8E63-E268-421D-A4C60BA0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Inverse Kinematics – Analytic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C743AB-C96D-9611-6317-D15B304C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7" y="1761346"/>
            <a:ext cx="5906276" cy="47788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CA490B-D1FF-C9AE-C83E-B4DCF8931F7C}"/>
              </a:ext>
            </a:extLst>
          </p:cNvPr>
          <p:cNvSpPr txBox="1"/>
          <p:nvPr/>
        </p:nvSpPr>
        <p:spPr>
          <a:xfrm>
            <a:off x="838200" y="1690688"/>
            <a:ext cx="311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badi" panose="020B0604020104020204" pitchFamily="34" charset="0"/>
              </a:rPr>
              <a:t>Tip To Angles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5BF00DF-6E89-21AA-F855-92C7B1AD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8" y="2776425"/>
            <a:ext cx="3277956" cy="12106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98BB32-6ADE-2C4D-A0C8-939ABDB35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329171"/>
            <a:ext cx="3360576" cy="6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87AB-2263-8CE7-FD30-772858D8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System Architecture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47D650-244D-057F-9FA4-CD077616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6" y="1363318"/>
            <a:ext cx="8259086" cy="536938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7EEBC7F-6E56-818D-9943-681DAE0E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62" y="1445881"/>
            <a:ext cx="2866211" cy="24859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749007A-1555-A377-A9F0-3F900579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010" y="1873258"/>
            <a:ext cx="3620457" cy="42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0BE27-BDAE-9DED-6F99-4B45160B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Dynamics – </a:t>
            </a:r>
            <a:r>
              <a:rPr lang="en-GB" dirty="0" err="1">
                <a:latin typeface="Abadi" panose="020B0604020104020204" pitchFamily="34" charset="0"/>
              </a:rPr>
              <a:t>Lagrangian</a:t>
            </a:r>
            <a:r>
              <a:rPr lang="fr-FR" dirty="0">
                <a:latin typeface="Abadi" panose="020B0604020104020204" pitchFamily="34" charset="0"/>
              </a:rPr>
              <a:t> Method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9CE573-C02C-C5E6-D3A7-4CDED2005FF6}"/>
              </a:ext>
            </a:extLst>
          </p:cNvPr>
          <p:cNvSpPr txBox="1"/>
          <p:nvPr/>
        </p:nvSpPr>
        <p:spPr>
          <a:xfrm>
            <a:off x="838200" y="1988137"/>
            <a:ext cx="610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Abadi" panose="020B0604020104020204" pitchFamily="34" charset="0"/>
              </a:rPr>
              <a:t>Lagrangian</a:t>
            </a:r>
            <a:r>
              <a:rPr lang="fr-FR" sz="2800" dirty="0">
                <a:latin typeface="Abadi" panose="020B0604020104020204" pitchFamily="34" charset="0"/>
              </a:rPr>
              <a:t> = </a:t>
            </a:r>
            <a:r>
              <a:rPr lang="fr-FR" sz="3200" dirty="0" err="1">
                <a:latin typeface="Abadi" panose="020B0604020104020204" pitchFamily="34" charset="0"/>
              </a:rPr>
              <a:t>Kinetic</a:t>
            </a:r>
            <a:r>
              <a:rPr lang="fr-FR" sz="2800" dirty="0">
                <a:latin typeface="Abadi" panose="020B0604020104020204" pitchFamily="34" charset="0"/>
              </a:rPr>
              <a:t>  -  </a:t>
            </a:r>
            <a:r>
              <a:rPr lang="en-GB" sz="3200" dirty="0">
                <a:latin typeface="Abadi" panose="020B0604020104020204" pitchFamily="34" charset="0"/>
              </a:rPr>
              <a:t>Potential</a:t>
            </a:r>
            <a:endParaRPr lang="en-GB" sz="2800" dirty="0">
              <a:latin typeface="Abadi" panose="020B0604020104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304C7FD-9CDC-4D6C-232D-CBAC2023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022" y="1865577"/>
            <a:ext cx="3950858" cy="12000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glow rad="1498600">
              <a:srgbClr val="7030A0">
                <a:alpha val="17000"/>
              </a:srgbClr>
            </a:glow>
            <a:outerShdw blurRad="114300" dir="13500000" sy="23000" kx="1200000" algn="br" rotWithShape="0">
              <a:prstClr val="black">
                <a:alpha val="39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6A2B9F8-7630-CC7D-AF5B-1E66CFDC19C8}"/>
              </a:ext>
            </a:extLst>
          </p:cNvPr>
          <p:cNvSpPr/>
          <p:nvPr/>
        </p:nvSpPr>
        <p:spPr>
          <a:xfrm>
            <a:off x="5090160" y="4721726"/>
            <a:ext cx="772160" cy="439813"/>
          </a:xfrm>
          <a:prstGeom prst="rightArrow">
            <a:avLst>
              <a:gd name="adj1" fmla="val 36441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8D7ADE8-93C8-47AE-B87D-D1C298A84634}"/>
              </a:ext>
            </a:extLst>
          </p:cNvPr>
          <p:cNvSpPr txBox="1"/>
          <p:nvPr/>
        </p:nvSpPr>
        <p:spPr>
          <a:xfrm>
            <a:off x="838200" y="4132011"/>
            <a:ext cx="4172338" cy="1687890"/>
          </a:xfrm>
          <a:prstGeom prst="ellipse">
            <a:avLst/>
          </a:prstGeom>
          <a:solidFill>
            <a:srgbClr val="7030A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Abadi" panose="020B0604020104020204" pitchFamily="34" charset="0"/>
              </a:rPr>
              <a:t>Angular Acceleration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0954F84-174B-B9D5-378F-200D2F4CA1F2}"/>
                  </a:ext>
                </a:extLst>
              </p:cNvPr>
              <p:cNvSpPr txBox="1"/>
              <p:nvPr/>
            </p:nvSpPr>
            <p:spPr>
              <a:xfrm>
                <a:off x="5887237" y="4297417"/>
                <a:ext cx="4172338" cy="64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1(</m:t>
                      </m:r>
                      <m:acc>
                        <m:accPr>
                          <m:chr m:val="̇"/>
                          <m:ctrlPr>
                            <a:rPr lang="fr-BE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0954F84-174B-B9D5-378F-200D2F4C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37" y="4297417"/>
                <a:ext cx="4172338" cy="644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7901042-271E-FD09-E31F-2DB2C190D427}"/>
                  </a:ext>
                </a:extLst>
              </p:cNvPr>
              <p:cNvSpPr txBox="1"/>
              <p:nvPr/>
            </p:nvSpPr>
            <p:spPr>
              <a:xfrm>
                <a:off x="5887237" y="5004804"/>
                <a:ext cx="4172338" cy="64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2(</m:t>
                      </m:r>
                      <m:acc>
                        <m:accPr>
                          <m:chr m:val="̇"/>
                          <m:ctrlPr>
                            <a:rPr lang="fr-BE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B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7901042-271E-FD09-E31F-2DB2C190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37" y="5004804"/>
                <a:ext cx="4172338" cy="644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45615A17-4620-F004-5C6D-D2D441F5886F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8126054" y="2913020"/>
            <a:ext cx="1231750" cy="1537045"/>
          </a:xfrm>
          <a:prstGeom prst="curvedConnector3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AA02A-1C28-0410-64D9-5C7AA318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badi" panose="020B0604020104020204" pitchFamily="34" charset="0"/>
              </a:rPr>
              <a:t>ODE Solver – 4° Runge-Kutta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757F2C-831E-1C92-648C-E9C33D178D65}"/>
              </a:ext>
            </a:extLst>
          </p:cNvPr>
          <p:cNvSpPr txBox="1"/>
          <p:nvPr/>
        </p:nvSpPr>
        <p:spPr>
          <a:xfrm>
            <a:off x="3382297" y="1911649"/>
            <a:ext cx="542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badi" panose="020B0604020104020204" pitchFamily="34" charset="0"/>
              </a:rPr>
              <a:t>Approximate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BD80E40-C1C3-4D6D-03EF-4FFC3FFB3D28}"/>
                  </a:ext>
                </a:extLst>
              </p:cNvPr>
              <p:cNvSpPr txBox="1"/>
              <p:nvPr/>
            </p:nvSpPr>
            <p:spPr>
              <a:xfrm>
                <a:off x="4369310" y="2868141"/>
                <a:ext cx="3879955" cy="732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>
                    <a:ea typeface="Cambria Math" panose="02040503050406030204" pitchFamily="18" charset="0"/>
                  </a:rPr>
                  <a:t>RK4 </a:t>
                </a:r>
                <a14:m>
                  <m:oMath xmlns:m="http://schemas.openxmlformats.org/officeDocument/2006/math">
                    <m:r>
                      <a:rPr lang="fr-FR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subHide m:val="on"/>
                        <m:supHide m:val="on"/>
                        <m:ctrlPr>
                          <a:rPr lang="fr-FR" sz="36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36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fr-FR" sz="36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fr-FR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fr-FR" sz="3600" b="1" i="1" dirty="0" smtClean="0"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BD80E40-C1C3-4D6D-03EF-4FFC3FFB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10" y="2868141"/>
                <a:ext cx="3879955" cy="732060"/>
              </a:xfrm>
              <a:prstGeom prst="rect">
                <a:avLst/>
              </a:prstGeom>
              <a:blipFill>
                <a:blip r:embed="rId2"/>
                <a:stretch>
                  <a:fillRect l="-4874" t="-9917" b="-20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7B4A85-FC06-A36C-AF28-C6D4CEC44701}"/>
                  </a:ext>
                </a:extLst>
              </p:cNvPr>
              <p:cNvSpPr txBox="1"/>
              <p:nvPr/>
            </p:nvSpPr>
            <p:spPr>
              <a:xfrm>
                <a:off x="1603324" y="5234058"/>
                <a:ext cx="8985350" cy="943511"/>
              </a:xfrm>
              <a:prstGeom prst="roundRect">
                <a:avLst>
                  <a:gd name="adj" fmla="val 21329"/>
                </a:avLst>
              </a:prstGeom>
              <a:ln w="28575"/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5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5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𝑅𝐾</m:t>
                      </m:r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4(</m:t>
                      </m:r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5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B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7B4A85-FC06-A36C-AF28-C6D4CEC44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24" y="5234058"/>
                <a:ext cx="8985350" cy="943511"/>
              </a:xfrm>
              <a:prstGeom prst="roundRect">
                <a:avLst>
                  <a:gd name="adj" fmla="val 21329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3FB12EF0-CE23-13D1-651E-6F9E7B630B1B}"/>
              </a:ext>
            </a:extLst>
          </p:cNvPr>
          <p:cNvSpPr txBox="1"/>
          <p:nvPr/>
        </p:nvSpPr>
        <p:spPr>
          <a:xfrm>
            <a:off x="4873777" y="4193193"/>
            <a:ext cx="287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badi" panose="020B0604020104020204" pitchFamily="34" charset="0"/>
              </a:rPr>
              <a:t>Next</a:t>
            </a:r>
            <a:r>
              <a:rPr lang="en-GB" dirty="0"/>
              <a:t>  </a:t>
            </a:r>
            <a:r>
              <a:rPr lang="en-GB" sz="3200" dirty="0">
                <a:latin typeface="Abadi" panose="020B0604020104020204" pitchFamily="34" charset="0"/>
              </a:rPr>
              <a:t>State ?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FBB50F8-451B-8A57-2882-27EC2B082B0D}"/>
              </a:ext>
            </a:extLst>
          </p:cNvPr>
          <p:cNvCxnSpPr>
            <a:cxnSpLocks/>
          </p:cNvCxnSpPr>
          <p:nvPr/>
        </p:nvCxnSpPr>
        <p:spPr>
          <a:xfrm flipH="1">
            <a:off x="2694037" y="3923071"/>
            <a:ext cx="6803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03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236</Words>
  <Application>Microsoft Office PowerPoint</Application>
  <PresentationFormat>Grand écran</PresentationFormat>
  <Paragraphs>70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Abadi</vt:lpstr>
      <vt:lpstr>Aharoni</vt:lpstr>
      <vt:lpstr>Arial</vt:lpstr>
      <vt:lpstr>Calibri</vt:lpstr>
      <vt:lpstr>Calibri Light</vt:lpstr>
      <vt:lpstr>Cambria Math</vt:lpstr>
      <vt:lpstr>Franklin Gothic Book</vt:lpstr>
      <vt:lpstr>Impact</vt:lpstr>
      <vt:lpstr>Thème Office</vt:lpstr>
      <vt:lpstr>Control of Simulated Dynamic Planar Manipulator on a GUI</vt:lpstr>
      <vt:lpstr>Robotic Simulation?</vt:lpstr>
      <vt:lpstr>Background</vt:lpstr>
      <vt:lpstr>Technical Development</vt:lpstr>
      <vt:lpstr>Configuration: 2 DOF RR Planar</vt:lpstr>
      <vt:lpstr>Inverse Kinematics – Analytic</vt:lpstr>
      <vt:lpstr>System Architecture</vt:lpstr>
      <vt:lpstr>Dynamics – Lagrangian Method</vt:lpstr>
      <vt:lpstr>ODE Solver – 4° Runge-Kutta</vt:lpstr>
      <vt:lpstr>System Architecture</vt:lpstr>
      <vt:lpstr>Robotic Control – PD Controllers</vt:lpstr>
      <vt:lpstr>System Architecture - Complete</vt:lpstr>
      <vt:lpstr>Reliable?</vt:lpstr>
      <vt:lpstr>Free motion Testing </vt:lpstr>
      <vt:lpstr>Software Design of GUI</vt:lpstr>
      <vt:lpstr>Software Implementation</vt:lpstr>
      <vt:lpstr>Software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Simulated Dynamic Planar Manipulator on a GUI</dc:title>
  <dc:creator>idan malka</dc:creator>
  <cp:lastModifiedBy>idan malka</cp:lastModifiedBy>
  <cp:revision>15</cp:revision>
  <dcterms:created xsi:type="dcterms:W3CDTF">2022-05-11T14:17:52Z</dcterms:created>
  <dcterms:modified xsi:type="dcterms:W3CDTF">2022-05-23T19:51:58Z</dcterms:modified>
</cp:coreProperties>
</file>