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sldIdLst>
    <p:sldId id="256" r:id="rId2"/>
    <p:sldId id="269" r:id="rId3"/>
    <p:sldId id="273" r:id="rId4"/>
    <p:sldId id="266" r:id="rId5"/>
    <p:sldId id="267" r:id="rId6"/>
    <p:sldId id="268" r:id="rId7"/>
    <p:sldId id="258" r:id="rId8"/>
    <p:sldId id="260" r:id="rId9"/>
    <p:sldId id="264" r:id="rId10"/>
    <p:sldId id="262" r:id="rId11"/>
    <p:sldId id="257" r:id="rId12"/>
    <p:sldId id="275" r:id="rId13"/>
    <p:sldId id="277" r:id="rId14"/>
    <p:sldId id="276" r:id="rId15"/>
    <p:sldId id="272" r:id="rId16"/>
    <p:sldId id="274" r:id="rId17"/>
    <p:sldId id="271"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56CD41-91A1-4FE4-BC91-13DCA67BB9BD}" v="1139" dt="2020-10-16T15:45:33.936"/>
    <p1510:client id="{02E73E66-2646-44EB-A5AA-DCFB7DDC62A2}" v="90" dt="2020-10-17T08:32:11.687"/>
    <p1510:client id="{10D1EBE6-2A50-4723-A7E3-559B01A404EE}" v="5" dt="2020-10-19T14:26:39.289"/>
    <p1510:client id="{1F977ED8-0235-4EA4-A0A7-6D7A7F925433}" v="108" dt="2020-10-20T10:00:59.294"/>
    <p1510:client id="{47D84032-0102-474A-A526-919B17B6EA2C}" v="131" dt="2020-10-18T10:02:32.122"/>
    <p1510:client id="{84F50A1A-0632-4D06-B9F2-DDC97FC7A22B}" v="155" dt="2020-10-16T14:58:01.630"/>
    <p1510:client id="{A23670BE-8731-4B3B-BF26-8286C16B9E72}" v="175" dt="2020-10-19T14:03:45.979"/>
    <p1510:client id="{B494824C-CC7E-4610-8164-26A8811E5048}" v="1349" dt="2020-10-20T09:51:32.914"/>
    <p1510:client id="{D51DECAB-C963-42C6-97E1-82E658B81EB9}" v="9" dt="2020-10-16T16:46:59.684"/>
    <p1510:client id="{DC93B8A3-4C88-43A0-AFA2-1C86498B1050}" v="2" dt="2020-10-17T08:23:01.607"/>
    <p1510:client id="{EEDECF13-1452-496A-B0D5-E29E5619B5DA}" v="100" dt="2020-10-16T16:25:26.4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10/27/2020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35117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10/27/2020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2934369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10/27/2020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657743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10/27/2020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92607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10/27/2020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3049068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10/27/2020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84562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10/27/2020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3505097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10/27/2020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74670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10/27/2020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2594455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10/27/2020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2541977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10/27/2020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1615540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10/27/2020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2496098"/>
      </p:ext>
    </p:extLst>
  </p:cSld>
  <p:clrMap bg1="dk1" tx1="lt1" bg2="dk2" tx2="lt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548117" y="808056"/>
            <a:ext cx="3024722" cy="1249344"/>
          </a:xfrm>
        </p:spPr>
        <p:txBody>
          <a:bodyPr>
            <a:normAutofit/>
          </a:bodyPr>
          <a:lstStyle/>
          <a:p>
            <a:pPr algn="l"/>
            <a:r>
              <a:rPr lang="de-DE" sz="2800">
                <a:cs typeface="Calibri Light"/>
              </a:rPr>
              <a:t>33T épicé</a:t>
            </a:r>
            <a:br>
              <a:rPr lang="de-DE" sz="2800">
                <a:cs typeface="Calibri Light"/>
              </a:rPr>
            </a:br>
            <a:endParaRPr lang="de-DE" sz="2800"/>
          </a:p>
        </p:txBody>
      </p:sp>
      <p:sp>
        <p:nvSpPr>
          <p:cNvPr id="3" name="Sous-titre 2"/>
          <p:cNvSpPr>
            <a:spLocks noGrp="1"/>
          </p:cNvSpPr>
          <p:nvPr>
            <p:ph idx="1"/>
          </p:nvPr>
        </p:nvSpPr>
        <p:spPr>
          <a:xfrm>
            <a:off x="7560104" y="2200275"/>
            <a:ext cx="3012735" cy="3849669"/>
          </a:xfrm>
        </p:spPr>
        <p:txBody>
          <a:bodyPr vert="horz" lIns="91440" tIns="45720" rIns="91440" bIns="45720" rtlCol="0">
            <a:normAutofit/>
          </a:bodyPr>
          <a:lstStyle/>
          <a:p>
            <a:pPr marL="344170" indent="-344170">
              <a:spcAft>
                <a:spcPts val="600"/>
              </a:spcAft>
            </a:pPr>
            <a:r>
              <a:rPr lang="de-DE" sz="1600"/>
              <a:t>Chocolat </a:t>
            </a:r>
            <a:r>
              <a:rPr lang="de-DE" sz="1600" err="1"/>
              <a:t>épicé</a:t>
            </a:r>
            <a:endParaRPr lang="fr-FR" sz="1600" err="1">
              <a:cs typeface="Arial" panose="020B0604020202020204"/>
            </a:endParaRPr>
          </a:p>
          <a:p>
            <a:pPr marL="344170" indent="-344170">
              <a:spcAft>
                <a:spcPts val="600"/>
              </a:spcAft>
            </a:pPr>
            <a:r>
              <a:rPr lang="de-DE" sz="1600" err="1"/>
              <a:t>Thésée</a:t>
            </a:r>
            <a:r>
              <a:rPr lang="de-DE" sz="1600"/>
              <a:t> : </a:t>
            </a:r>
            <a:r>
              <a:rPr lang="de-DE" sz="1600" err="1"/>
              <a:t>thé</a:t>
            </a:r>
            <a:r>
              <a:rPr lang="de-DE" sz="1600"/>
              <a:t> </a:t>
            </a:r>
            <a:r>
              <a:rPr lang="de-DE" sz="1600" err="1"/>
              <a:t>vert</a:t>
            </a:r>
            <a:r>
              <a:rPr lang="de-DE" sz="1600"/>
              <a:t> </a:t>
            </a:r>
            <a:r>
              <a:rPr lang="de-DE" sz="1600" err="1"/>
              <a:t>bergamote</a:t>
            </a:r>
            <a:endParaRPr lang="de-DE" sz="1600" err="1">
              <a:cs typeface="Arial"/>
            </a:endParaRPr>
          </a:p>
          <a:p>
            <a:pPr marL="344170" indent="-344170"/>
            <a:r>
              <a:rPr lang="de-DE" sz="1600"/>
              <a:t>Hypnos : </a:t>
            </a:r>
            <a:r>
              <a:rPr lang="de-DE" sz="1600" err="1"/>
              <a:t>thé</a:t>
            </a:r>
            <a:r>
              <a:rPr lang="de-DE" sz="1600"/>
              <a:t> Noir </a:t>
            </a:r>
            <a:r>
              <a:rPr lang="de-DE" sz="1600" err="1"/>
              <a:t>assam</a:t>
            </a:r>
            <a:r>
              <a:rPr lang="de-DE" sz="1600"/>
              <a:t> </a:t>
            </a:r>
            <a:r>
              <a:rPr lang="de-DE" sz="1600" err="1"/>
              <a:t>d'inde</a:t>
            </a:r>
            <a:r>
              <a:rPr lang="de-DE" sz="1600"/>
              <a:t> </a:t>
            </a:r>
            <a:r>
              <a:rPr lang="de-DE" sz="1600" err="1"/>
              <a:t>épicé</a:t>
            </a:r>
            <a:endParaRPr lang="de-DE" sz="1600" err="1">
              <a:cs typeface="Arial"/>
            </a:endParaRPr>
          </a:p>
        </p:txBody>
      </p:sp>
      <p:pic>
        <p:nvPicPr>
          <p:cNvPr id="6" name="Image 6" descr="Une image contenant texte&#10;&#10;Description générée automatiquement">
            <a:extLst>
              <a:ext uri="{FF2B5EF4-FFF2-40B4-BE49-F238E27FC236}">
                <a16:creationId xmlns:a16="http://schemas.microsoft.com/office/drawing/2014/main" id="{33350721-9A5D-4421-9EFE-744534B3CBBD}"/>
              </a:ext>
            </a:extLst>
          </p:cNvPr>
          <p:cNvPicPr>
            <a:picLocks noChangeAspect="1"/>
          </p:cNvPicPr>
          <p:nvPr/>
        </p:nvPicPr>
        <p:blipFill rotWithShape="1">
          <a:blip r:embed="rId3"/>
          <a:srcRect l="9789" r="3581"/>
          <a:stretch/>
        </p:blipFill>
        <p:spPr>
          <a:xfrm>
            <a:off x="1005401" y="227"/>
            <a:ext cx="5569814" cy="6858000"/>
          </a:xfrm>
          <a:prstGeom prst="rect">
            <a:avLst/>
          </a:prstGeom>
          <a:ln w="12700">
            <a:solidFill>
              <a:schemeClr val="tx1"/>
            </a:solidFill>
          </a:ln>
        </p:spPr>
      </p:pic>
    </p:spTree>
    <p:extLst>
      <p:ext uri="{BB962C8B-B14F-4D97-AF65-F5344CB8AC3E}">
        <p14:creationId xmlns:p14="http://schemas.microsoft.com/office/powerpoint/2010/main" val="37840890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Image 4" descr="Une image contenant texte&#10;&#10;Description générée automatiquement">
            <a:extLst>
              <a:ext uri="{FF2B5EF4-FFF2-40B4-BE49-F238E27FC236}">
                <a16:creationId xmlns:a16="http://schemas.microsoft.com/office/drawing/2014/main" id="{A2D8FA4E-FA13-4904-8FA8-B03C79F1D789}"/>
              </a:ext>
            </a:extLst>
          </p:cNvPr>
          <p:cNvPicPr>
            <a:picLocks noChangeAspect="1"/>
          </p:cNvPicPr>
          <p:nvPr/>
        </p:nvPicPr>
        <p:blipFill rotWithShape="1">
          <a:blip r:embed="rId2">
            <a:duotone>
              <a:schemeClr val="bg2">
                <a:shade val="45000"/>
                <a:satMod val="135000"/>
              </a:schemeClr>
              <a:prstClr val="white"/>
            </a:duotone>
            <a:alphaModFix amt="25000"/>
          </a:blip>
          <a:srcRect t="28084" r="-1" b="40274"/>
          <a:stretch/>
        </p:blipFill>
        <p:spPr>
          <a:xfrm>
            <a:off x="153" y="10"/>
            <a:ext cx="12191695" cy="6857990"/>
          </a:xfrm>
          <a:prstGeom prst="rect">
            <a:avLst/>
          </a:prstGeom>
        </p:spPr>
      </p:pic>
      <p:sp>
        <p:nvSpPr>
          <p:cNvPr id="2" name="Titre 1"/>
          <p:cNvSpPr>
            <a:spLocks noGrp="1"/>
          </p:cNvSpPr>
          <p:nvPr>
            <p:ph type="title"/>
          </p:nvPr>
        </p:nvSpPr>
        <p:spPr/>
        <p:txBody>
          <a:bodyPr>
            <a:normAutofit/>
          </a:bodyPr>
          <a:lstStyle/>
          <a:p>
            <a:pPr algn="l"/>
            <a:r>
              <a:rPr lang="de-DE">
                <a:cs typeface="Calibri Light"/>
              </a:rPr>
              <a:t>Rhum AOC Martinique</a:t>
            </a:r>
            <a:br>
              <a:rPr lang="de-DE">
                <a:cs typeface="Calibri Light"/>
              </a:rPr>
            </a:br>
            <a:r>
              <a:rPr lang="de-DE">
                <a:cs typeface="Calibri Light"/>
              </a:rPr>
              <a:t>Thé bio</a:t>
            </a:r>
          </a:p>
        </p:txBody>
      </p:sp>
      <p:sp>
        <p:nvSpPr>
          <p:cNvPr id="3" name="Sous-titre 2"/>
          <p:cNvSpPr>
            <a:spLocks noGrp="1"/>
          </p:cNvSpPr>
          <p:nvPr>
            <p:ph idx="1"/>
          </p:nvPr>
        </p:nvSpPr>
        <p:spPr>
          <a:xfrm>
            <a:off x="2610579" y="2052116"/>
            <a:ext cx="7959560" cy="3997828"/>
          </a:xfrm>
        </p:spPr>
        <p:txBody>
          <a:bodyPr vert="horz" lIns="91440" tIns="45720" rIns="91440" bIns="45720" rtlCol="0">
            <a:normAutofit/>
          </a:bodyPr>
          <a:lstStyle/>
          <a:p>
            <a:pPr marL="344170" indent="-344170"/>
            <a:r>
              <a:rPr lang="fr-FR" b="1">
                <a:ea typeface="+mn-lt"/>
                <a:cs typeface="+mn-lt"/>
              </a:rPr>
              <a:t>Ulysse </a:t>
            </a:r>
            <a:r>
              <a:rPr lang="fr-FR">
                <a:ea typeface="+mn-lt"/>
                <a:cs typeface="+mn-lt"/>
              </a:rPr>
              <a:t>: Mandarine Gingembre</a:t>
            </a:r>
            <a:endParaRPr lang="en-US">
              <a:ea typeface="+mn-lt"/>
              <a:cs typeface="+mn-lt"/>
            </a:endParaRPr>
          </a:p>
          <a:p>
            <a:pPr marL="344170" indent="-344170"/>
            <a:endParaRPr lang="fr-FR">
              <a:ea typeface="+mn-lt"/>
              <a:cs typeface="+mn-lt"/>
            </a:endParaRPr>
          </a:p>
          <a:p>
            <a:pPr marL="344170" indent="-344170">
              <a:spcAft>
                <a:spcPts val="600"/>
              </a:spcAft>
            </a:pPr>
            <a:endParaRPr lang="de-DE">
              <a:cs typeface="Arial" panose="020B0604020202020204"/>
            </a:endParaRPr>
          </a:p>
        </p:txBody>
      </p:sp>
    </p:spTree>
    <p:extLst>
      <p:ext uri="{BB962C8B-B14F-4D97-AF65-F5344CB8AC3E}">
        <p14:creationId xmlns:p14="http://schemas.microsoft.com/office/powerpoint/2010/main" val="41667097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98F3ED-4DEF-46ED-BDF5-3951389D89E2}"/>
              </a:ext>
            </a:extLst>
          </p:cNvPr>
          <p:cNvSpPr>
            <a:spLocks noGrp="1"/>
          </p:cNvSpPr>
          <p:nvPr>
            <p:ph type="title"/>
          </p:nvPr>
        </p:nvSpPr>
        <p:spPr>
          <a:xfrm>
            <a:off x="1066800" y="429683"/>
            <a:ext cx="10058400" cy="968188"/>
          </a:xfrm>
        </p:spPr>
        <p:txBody>
          <a:bodyPr/>
          <a:lstStyle/>
          <a:p>
            <a:pPr algn="ctr"/>
            <a:r>
              <a:rPr lang="fr-FR"/>
              <a:t>33T FRUITE                  33T EPICE</a:t>
            </a:r>
          </a:p>
        </p:txBody>
      </p:sp>
      <p:sp>
        <p:nvSpPr>
          <p:cNvPr id="6" name="Espace réservé du texte 5">
            <a:extLst>
              <a:ext uri="{FF2B5EF4-FFF2-40B4-BE49-F238E27FC236}">
                <a16:creationId xmlns:a16="http://schemas.microsoft.com/office/drawing/2014/main" id="{1C4D7EAB-FAEE-40A2-B5EC-42E1BAFF65CE}"/>
              </a:ext>
            </a:extLst>
          </p:cNvPr>
          <p:cNvSpPr>
            <a:spLocks noGrp="1"/>
          </p:cNvSpPr>
          <p:nvPr>
            <p:ph type="body" idx="1"/>
          </p:nvPr>
        </p:nvSpPr>
        <p:spPr>
          <a:xfrm>
            <a:off x="3826495" y="920130"/>
            <a:ext cx="4663440" cy="483197"/>
          </a:xfrm>
        </p:spPr>
        <p:txBody>
          <a:bodyPr>
            <a:normAutofit fontScale="55000" lnSpcReduction="20000"/>
          </a:bodyPr>
          <a:lstStyle/>
          <a:p>
            <a:pPr algn="ctr"/>
            <a:r>
              <a:rPr lang="fr-FR" dirty="0"/>
              <a:t>Fabrication artisanale unique au monde</a:t>
            </a:r>
          </a:p>
        </p:txBody>
      </p:sp>
      <p:sp>
        <p:nvSpPr>
          <p:cNvPr id="3" name="Espace réservé du contenu 2">
            <a:extLst>
              <a:ext uri="{FF2B5EF4-FFF2-40B4-BE49-F238E27FC236}">
                <a16:creationId xmlns:a16="http://schemas.microsoft.com/office/drawing/2014/main" id="{A165188F-D318-4201-B1DB-782F088AA2B1}"/>
              </a:ext>
            </a:extLst>
          </p:cNvPr>
          <p:cNvSpPr>
            <a:spLocks noGrp="1"/>
          </p:cNvSpPr>
          <p:nvPr>
            <p:ph sz="half" idx="2"/>
          </p:nvPr>
        </p:nvSpPr>
        <p:spPr>
          <a:xfrm>
            <a:off x="1215525" y="1089178"/>
            <a:ext cx="4517764" cy="5550675"/>
          </a:xfrm>
        </p:spPr>
        <p:txBody>
          <a:bodyPr vert="horz" lIns="91440" tIns="45720" rIns="91440" bIns="45720" rtlCol="0" anchor="t">
            <a:normAutofit fontScale="92500"/>
          </a:bodyPr>
          <a:lstStyle/>
          <a:p>
            <a:pPr marL="0" indent="0" algn="ctr">
              <a:buNone/>
            </a:pPr>
            <a:endParaRPr lang="fr-FR" dirty="0">
              <a:ea typeface="+mn-lt"/>
              <a:cs typeface="+mn-lt"/>
            </a:endParaRPr>
          </a:p>
          <a:p>
            <a:pPr marL="0" indent="0" algn="ctr">
              <a:buNone/>
            </a:pPr>
            <a:endParaRPr lang="fr-FR" dirty="0">
              <a:ea typeface="+mn-lt"/>
              <a:cs typeface="+mn-lt"/>
            </a:endParaRPr>
          </a:p>
          <a:p>
            <a:pPr marL="0" indent="0" algn="ctr">
              <a:buNone/>
            </a:pPr>
            <a:r>
              <a:rPr lang="fr-FR" sz="1000" dirty="0">
                <a:ea typeface="+mn-lt"/>
                <a:cs typeface="+mn-lt"/>
              </a:rPr>
              <a:t>Les Rhums aux thés parfumés TIB BUENO, sont nés d’une rencontre de passionnés bordelais. </a:t>
            </a:r>
            <a:endParaRPr lang="fr-FR" sz="1000">
              <a:cs typeface="Arial"/>
            </a:endParaRPr>
          </a:p>
          <a:p>
            <a:pPr marL="344170" indent="-344170" algn="r">
              <a:lnSpc>
                <a:spcPct val="90000"/>
              </a:lnSpc>
              <a:spcBef>
                <a:spcPct val="0"/>
              </a:spcBef>
              <a:spcAft>
                <a:spcPts val="0"/>
              </a:spcAft>
              <a:buFont typeface="Wingdings"/>
              <a:buChar char="§"/>
            </a:pPr>
            <a:r>
              <a:rPr lang="fr-FR" sz="1000" dirty="0">
                <a:ea typeface="+mn-lt"/>
                <a:cs typeface="+mn-lt"/>
              </a:rPr>
              <a:t>  </a:t>
            </a:r>
          </a:p>
          <a:p>
            <a:pPr marL="344170" indent="-344170" algn="r">
              <a:lnSpc>
                <a:spcPct val="90000"/>
              </a:lnSpc>
              <a:spcBef>
                <a:spcPct val="0"/>
              </a:spcBef>
              <a:spcAft>
                <a:spcPts val="0"/>
              </a:spcAft>
              <a:buFont typeface="Wingdings"/>
              <a:buChar char="§"/>
            </a:pPr>
            <a:r>
              <a:rPr lang="fr-FR" sz="1000" dirty="0">
                <a:ea typeface="+mn-lt"/>
                <a:cs typeface="+mn-lt"/>
              </a:rPr>
              <a:t>D’un côté la force des rhums des Caraïbes, incarnée par </a:t>
            </a:r>
            <a:r>
              <a:rPr lang="fr-FR" sz="1000" dirty="0" err="1">
                <a:ea typeface="+mn-lt"/>
                <a:cs typeface="+mn-lt"/>
              </a:rPr>
              <a:t>Tiburce</a:t>
            </a:r>
            <a:r>
              <a:rPr lang="fr-FR" sz="1000" dirty="0">
                <a:ea typeface="+mn-lt"/>
                <a:cs typeface="+mn-lt"/>
              </a:rPr>
              <a:t> LOF et Thierry LEBON, deux amoureux de la Martinique. De l’autre la délicatesse des saveurs des thés parfumés de Denis </a:t>
            </a:r>
            <a:r>
              <a:rPr lang="fr-FR" sz="1000" dirty="0" err="1">
                <a:ea typeface="+mn-lt"/>
                <a:cs typeface="+mn-lt"/>
              </a:rPr>
              <a:t>Junqua</a:t>
            </a:r>
            <a:r>
              <a:rPr lang="fr-FR" sz="1000" dirty="0">
                <a:ea typeface="+mn-lt"/>
                <a:cs typeface="+mn-lt"/>
              </a:rPr>
              <a:t>, </a:t>
            </a:r>
            <a:r>
              <a:rPr lang="fr-FR" sz="1000" dirty="0" err="1">
                <a:ea typeface="+mn-lt"/>
                <a:cs typeface="+mn-lt"/>
              </a:rPr>
              <a:t>tea</a:t>
            </a:r>
            <a:r>
              <a:rPr lang="fr-FR" sz="1000" dirty="0">
                <a:ea typeface="+mn-lt"/>
                <a:cs typeface="+mn-lt"/>
              </a:rPr>
              <a:t> sommelier, créateur de la société BIO THES DU MONDE. </a:t>
            </a:r>
          </a:p>
          <a:p>
            <a:pPr marL="344170" indent="-344170" algn="r">
              <a:lnSpc>
                <a:spcPct val="90000"/>
              </a:lnSpc>
              <a:spcBef>
                <a:spcPct val="0"/>
              </a:spcBef>
              <a:spcAft>
                <a:spcPts val="0"/>
              </a:spcAft>
              <a:buFont typeface="Wingdings"/>
              <a:buChar char="§"/>
            </a:pPr>
            <a:r>
              <a:rPr lang="fr-FR" sz="1000" dirty="0">
                <a:ea typeface="+mn-lt"/>
                <a:cs typeface="+mn-lt"/>
              </a:rPr>
              <a:t>  </a:t>
            </a:r>
          </a:p>
          <a:p>
            <a:pPr marL="344170" indent="-344170" algn="r">
              <a:lnSpc>
                <a:spcPct val="90000"/>
              </a:lnSpc>
              <a:spcBef>
                <a:spcPct val="0"/>
              </a:spcBef>
              <a:spcAft>
                <a:spcPts val="0"/>
              </a:spcAft>
              <a:buFont typeface="Wingdings"/>
              <a:buChar char="§"/>
            </a:pPr>
            <a:r>
              <a:rPr lang="fr-FR" sz="1000" dirty="0">
                <a:ea typeface="+mn-lt"/>
                <a:cs typeface="+mn-lt"/>
              </a:rPr>
              <a:t>Un pari risqué et singulier, puisque ce type de rhum arrangé n’existe pas aujourd’hui sur le marché des spiritueux. Il a fallu beaucoup de patience à Thierry et </a:t>
            </a:r>
            <a:r>
              <a:rPr lang="fr-FR" sz="1000" dirty="0" err="1">
                <a:ea typeface="+mn-lt"/>
                <a:cs typeface="+mn-lt"/>
              </a:rPr>
              <a:t>Tiburce</a:t>
            </a:r>
            <a:r>
              <a:rPr lang="fr-FR" sz="1000" dirty="0">
                <a:ea typeface="+mn-lt"/>
                <a:cs typeface="+mn-lt"/>
              </a:rPr>
              <a:t> pour trouver les bons ingrédients et les bons dosages. C’est en faisant la connaissance de Denis, et de ses créations de thés parfumés Bio, que l’alchimie s’opéra. La qualité de ses thés et la richesse organoleptique de ses mélanges, ont permis aux rhums TIB BUENO de prendre toutes leurs dimensions gustatives. </a:t>
            </a:r>
          </a:p>
          <a:p>
            <a:pPr marL="344170" indent="-344170" algn="r">
              <a:lnSpc>
                <a:spcPct val="90000"/>
              </a:lnSpc>
              <a:spcBef>
                <a:spcPct val="0"/>
              </a:spcBef>
              <a:spcAft>
                <a:spcPts val="0"/>
              </a:spcAft>
              <a:buFont typeface="Wingdings"/>
              <a:buChar char="§"/>
            </a:pPr>
            <a:r>
              <a:rPr lang="fr-FR" sz="1000" dirty="0">
                <a:ea typeface="+mn-lt"/>
                <a:cs typeface="+mn-lt"/>
              </a:rPr>
              <a:t>Les secrets de distillation et d’infusions de Thierry et </a:t>
            </a:r>
            <a:r>
              <a:rPr lang="fr-FR" sz="1000" dirty="0" err="1">
                <a:ea typeface="+mn-lt"/>
                <a:cs typeface="+mn-lt"/>
              </a:rPr>
              <a:t>Tiburce</a:t>
            </a:r>
            <a:r>
              <a:rPr lang="fr-FR" sz="1000" dirty="0">
                <a:ea typeface="+mn-lt"/>
                <a:cs typeface="+mn-lt"/>
              </a:rPr>
              <a:t> ont fait le reste. </a:t>
            </a:r>
          </a:p>
          <a:p>
            <a:pPr marL="344170" indent="-344170" algn="r">
              <a:lnSpc>
                <a:spcPct val="90000"/>
              </a:lnSpc>
              <a:spcBef>
                <a:spcPct val="0"/>
              </a:spcBef>
              <a:spcAft>
                <a:spcPts val="0"/>
              </a:spcAft>
              <a:buFont typeface="Wingdings"/>
              <a:buChar char="§"/>
            </a:pPr>
            <a:r>
              <a:rPr lang="fr-FR" sz="1000" dirty="0">
                <a:ea typeface="+mn-lt"/>
                <a:cs typeface="+mn-lt"/>
              </a:rPr>
              <a:t>  </a:t>
            </a:r>
          </a:p>
          <a:p>
            <a:pPr marL="344170" indent="-344170" algn="r">
              <a:lnSpc>
                <a:spcPct val="90000"/>
              </a:lnSpc>
              <a:spcBef>
                <a:spcPct val="0"/>
              </a:spcBef>
              <a:spcAft>
                <a:spcPts val="0"/>
              </a:spcAft>
              <a:buFont typeface="Wingdings"/>
              <a:buChar char="§"/>
            </a:pPr>
            <a:r>
              <a:rPr lang="fr-FR" sz="1000" dirty="0">
                <a:ea typeface="+mn-lt"/>
                <a:cs typeface="+mn-lt"/>
              </a:rPr>
              <a:t>Aujourd’hui, TIB BUENO propose une gamme de 2 saveurs distinctes : </a:t>
            </a:r>
          </a:p>
          <a:p>
            <a:pPr marL="285750" indent="-285750" algn="r">
              <a:lnSpc>
                <a:spcPct val="90000"/>
              </a:lnSpc>
              <a:spcBef>
                <a:spcPct val="0"/>
              </a:spcBef>
              <a:spcAft>
                <a:spcPts val="0"/>
              </a:spcAft>
              <a:buFont typeface="Arial,Sans-Serif"/>
              <a:buChar char="•"/>
            </a:pPr>
            <a:r>
              <a:rPr lang="fr-FR" sz="1000" dirty="0">
                <a:ea typeface="+mn-lt"/>
                <a:cs typeface="+mn-lt"/>
              </a:rPr>
              <a:t>un rhum parfumé au thé cocktail de fruits</a:t>
            </a:r>
          </a:p>
          <a:p>
            <a:pPr marL="285750" indent="-285750" algn="r">
              <a:lnSpc>
                <a:spcPct val="90000"/>
              </a:lnSpc>
              <a:spcBef>
                <a:spcPct val="0"/>
              </a:spcBef>
              <a:spcAft>
                <a:spcPts val="0"/>
              </a:spcAft>
              <a:buFont typeface="Arial,Sans-Serif"/>
              <a:buChar char="•"/>
            </a:pPr>
            <a:r>
              <a:rPr lang="fr-FR" sz="1000" dirty="0">
                <a:ea typeface="+mn-lt"/>
                <a:cs typeface="+mn-lt"/>
              </a:rPr>
              <a:t>un rhum parfumé au thé épicé</a:t>
            </a:r>
          </a:p>
          <a:p>
            <a:pPr marL="344170" indent="-344170">
              <a:buFont typeface="Arial,Sans-Serif"/>
              <a:buChar char="•"/>
            </a:pPr>
            <a:endParaRPr lang="fr-FR" sz="1000" dirty="0">
              <a:ea typeface="+mn-lt"/>
              <a:cs typeface="+mn-lt"/>
            </a:endParaRPr>
          </a:p>
          <a:p>
            <a:pPr marL="0" indent="0" algn="ctr">
              <a:buNone/>
            </a:pPr>
            <a:endParaRPr lang="fr-FR" dirty="0">
              <a:cs typeface="Arial"/>
            </a:endParaRPr>
          </a:p>
          <a:p>
            <a:pPr marL="0" indent="0" algn="ctr">
              <a:buNone/>
            </a:pPr>
            <a:r>
              <a:rPr lang="fr-FR" dirty="0">
                <a:cs typeface="Arial"/>
              </a:rPr>
              <a:t>  </a:t>
            </a:r>
            <a:endParaRPr lang="fr-FR" dirty="0">
              <a:ea typeface="+mn-lt"/>
              <a:cs typeface="+mn-lt"/>
            </a:endParaRPr>
          </a:p>
          <a:p>
            <a:pPr marL="344170" indent="-344170" algn="r">
              <a:lnSpc>
                <a:spcPct val="90000"/>
              </a:lnSpc>
              <a:spcBef>
                <a:spcPct val="0"/>
              </a:spcBef>
              <a:spcAft>
                <a:spcPts val="0"/>
              </a:spcAft>
            </a:pPr>
            <a:r>
              <a:rPr lang="fr-FR" dirty="0">
                <a:ea typeface="+mn-lt"/>
                <a:cs typeface="+mn-lt"/>
              </a:rPr>
              <a:t>é</a:t>
            </a:r>
          </a:p>
          <a:p>
            <a:pPr marL="344170" indent="-344170"/>
            <a:endParaRPr lang="fr-FR" dirty="0">
              <a:cs typeface="Arial" panose="020B0604020202020204"/>
            </a:endParaRPr>
          </a:p>
          <a:p>
            <a:pPr marL="344170" indent="-344170"/>
            <a:endParaRPr lang="fr-FR">
              <a:cs typeface="Arial" panose="020B0604020202020204"/>
            </a:endParaRPr>
          </a:p>
        </p:txBody>
      </p:sp>
      <p:pic>
        <p:nvPicPr>
          <p:cNvPr id="8" name="Image 9">
            <a:extLst>
              <a:ext uri="{FF2B5EF4-FFF2-40B4-BE49-F238E27FC236}">
                <a16:creationId xmlns:a16="http://schemas.microsoft.com/office/drawing/2014/main" id="{0B049B57-9DFF-4B5F-AA3B-885801A1C8E6}"/>
              </a:ext>
            </a:extLst>
          </p:cNvPr>
          <p:cNvPicPr>
            <a:picLocks noGrp="1" noChangeAspect="1"/>
          </p:cNvPicPr>
          <p:nvPr>
            <p:ph sz="quarter" idx="4"/>
          </p:nvPr>
        </p:nvPicPr>
        <p:blipFill>
          <a:blip r:embed="rId2"/>
          <a:stretch>
            <a:fillRect/>
          </a:stretch>
        </p:blipFill>
        <p:spPr>
          <a:xfrm>
            <a:off x="5739022" y="1369324"/>
            <a:ext cx="2965170" cy="3164509"/>
          </a:xfrm>
        </p:spPr>
      </p:pic>
      <p:sp>
        <p:nvSpPr>
          <p:cNvPr id="10" name="ZoneTexte 9">
            <a:extLst>
              <a:ext uri="{FF2B5EF4-FFF2-40B4-BE49-F238E27FC236}">
                <a16:creationId xmlns:a16="http://schemas.microsoft.com/office/drawing/2014/main" id="{5E3BC1BD-2B40-42BE-AABE-9EA51D712782}"/>
              </a:ext>
            </a:extLst>
          </p:cNvPr>
          <p:cNvSpPr txBox="1"/>
          <p:nvPr/>
        </p:nvSpPr>
        <p:spPr>
          <a:xfrm>
            <a:off x="6349252" y="3917575"/>
            <a:ext cx="523090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a:cs typeface="Arial"/>
              </a:rPr>
              <a:t>Chocolat épicé</a:t>
            </a:r>
            <a:endParaRPr lang="fr-FR">
              <a:cs typeface="Arial"/>
            </a:endParaRPr>
          </a:p>
          <a:p>
            <a:pPr algn="ctr"/>
            <a:endParaRPr lang="de-DE">
              <a:cs typeface="Arial"/>
            </a:endParaRPr>
          </a:p>
          <a:p>
            <a:pPr algn="ctr"/>
            <a:r>
              <a:rPr lang="de-DE" b="1" err="1">
                <a:cs typeface="Arial"/>
              </a:rPr>
              <a:t>Thésée</a:t>
            </a:r>
            <a:r>
              <a:rPr lang="de-DE" b="1">
                <a:cs typeface="Arial"/>
              </a:rPr>
              <a:t>  : </a:t>
            </a:r>
            <a:r>
              <a:rPr lang="de-DE">
                <a:cs typeface="Arial"/>
              </a:rPr>
              <a:t> </a:t>
            </a:r>
            <a:r>
              <a:rPr lang="de-DE" err="1">
                <a:cs typeface="Arial"/>
              </a:rPr>
              <a:t>Thé</a:t>
            </a:r>
            <a:r>
              <a:rPr lang="de-DE">
                <a:cs typeface="Arial"/>
              </a:rPr>
              <a:t>   </a:t>
            </a:r>
            <a:r>
              <a:rPr lang="de-DE" err="1">
                <a:cs typeface="Arial"/>
              </a:rPr>
              <a:t>Vert</a:t>
            </a:r>
            <a:r>
              <a:rPr lang="de-DE">
                <a:cs typeface="Arial"/>
              </a:rPr>
              <a:t>   </a:t>
            </a:r>
            <a:r>
              <a:rPr lang="de-DE" err="1">
                <a:cs typeface="Arial"/>
              </a:rPr>
              <a:t>Bergamote</a:t>
            </a:r>
            <a:r>
              <a:rPr lang="en-US">
                <a:cs typeface="Arial"/>
              </a:rPr>
              <a:t>​</a:t>
            </a:r>
          </a:p>
          <a:p>
            <a:pPr algn="ctr"/>
            <a:endParaRPr lang="en-US">
              <a:cs typeface="Arial"/>
            </a:endParaRPr>
          </a:p>
          <a:p>
            <a:pPr algn="ctr"/>
            <a:r>
              <a:rPr lang="de-DE" b="1">
                <a:cs typeface="Arial"/>
              </a:rPr>
              <a:t>Hypnos </a:t>
            </a:r>
            <a:r>
              <a:rPr lang="de-DE">
                <a:cs typeface="Arial"/>
              </a:rPr>
              <a:t>: </a:t>
            </a:r>
            <a:r>
              <a:rPr lang="de-DE" err="1">
                <a:cs typeface="Arial"/>
              </a:rPr>
              <a:t>Thé</a:t>
            </a:r>
            <a:r>
              <a:rPr lang="de-DE">
                <a:cs typeface="Arial"/>
              </a:rPr>
              <a:t> Noir </a:t>
            </a:r>
            <a:r>
              <a:rPr lang="de-DE" err="1">
                <a:cs typeface="Arial"/>
              </a:rPr>
              <a:t>assam</a:t>
            </a:r>
            <a:r>
              <a:rPr lang="de-DE">
                <a:cs typeface="Arial"/>
              </a:rPr>
              <a:t> d'inde épicé</a:t>
            </a:r>
            <a:r>
              <a:rPr lang="en-US">
                <a:cs typeface="Arial"/>
              </a:rPr>
              <a:t>​</a:t>
            </a:r>
          </a:p>
        </p:txBody>
      </p:sp>
      <p:pic>
        <p:nvPicPr>
          <p:cNvPr id="12" name="Image 13" descr="Une image contenant texte&#10;&#10;Description générée automatiquement">
            <a:extLst>
              <a:ext uri="{FF2B5EF4-FFF2-40B4-BE49-F238E27FC236}">
                <a16:creationId xmlns:a16="http://schemas.microsoft.com/office/drawing/2014/main" id="{2E72F0B7-3517-44C9-832B-4B0C5FFFE76C}"/>
              </a:ext>
            </a:extLst>
          </p:cNvPr>
          <p:cNvPicPr>
            <a:picLocks noChangeAspect="1"/>
          </p:cNvPicPr>
          <p:nvPr/>
        </p:nvPicPr>
        <p:blipFill>
          <a:blip r:embed="rId3"/>
          <a:stretch>
            <a:fillRect/>
          </a:stretch>
        </p:blipFill>
        <p:spPr>
          <a:xfrm>
            <a:off x="8287871" y="1091134"/>
            <a:ext cx="2743200" cy="2927617"/>
          </a:xfrm>
          <a:prstGeom prst="rect">
            <a:avLst/>
          </a:prstGeom>
        </p:spPr>
      </p:pic>
    </p:spTree>
    <p:extLst>
      <p:ext uri="{BB962C8B-B14F-4D97-AF65-F5344CB8AC3E}">
        <p14:creationId xmlns:p14="http://schemas.microsoft.com/office/powerpoint/2010/main" val="30388345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3D8D22-40C9-40FC-81F2-AE8FFF0AB54C}"/>
              </a:ext>
            </a:extLst>
          </p:cNvPr>
          <p:cNvSpPr>
            <a:spLocks noGrp="1"/>
          </p:cNvSpPr>
          <p:nvPr>
            <p:ph type="title"/>
          </p:nvPr>
        </p:nvSpPr>
        <p:spPr>
          <a:xfrm>
            <a:off x="1511697" y="-135476"/>
            <a:ext cx="9581412" cy="3465199"/>
          </a:xfrm>
        </p:spPr>
        <p:txBody>
          <a:bodyPr>
            <a:normAutofit fontScale="90000"/>
          </a:bodyPr>
          <a:lstStyle/>
          <a:p>
            <a:pPr algn="l"/>
            <a:r>
              <a:rPr lang="fr-FR" dirty="0">
                <a:cs typeface="Arial"/>
              </a:rPr>
              <a:t>  </a:t>
            </a:r>
            <a:endParaRPr lang="fr-FR" dirty="0">
              <a:ea typeface="+mj-lt"/>
              <a:cs typeface="+mj-lt"/>
            </a:endParaRPr>
          </a:p>
          <a:p>
            <a:pPr algn="l"/>
            <a:r>
              <a:rPr lang="fr-FR" sz="1400" dirty="0">
                <a:cs typeface="Arial"/>
              </a:rPr>
              <a:t>Les Rhums aux thés parfumés TIB BUENO, sont nés d’une rencontre de passionnés bordelais. </a:t>
            </a:r>
            <a:endParaRPr lang="fr-FR" sz="1400" dirty="0">
              <a:ea typeface="+mj-lt"/>
              <a:cs typeface="+mj-lt"/>
            </a:endParaRPr>
          </a:p>
          <a:p>
            <a:pPr algn="l"/>
            <a:r>
              <a:rPr lang="fr-FR" sz="1400" dirty="0">
                <a:cs typeface="Arial"/>
              </a:rPr>
              <a:t>  </a:t>
            </a:r>
            <a:endParaRPr lang="fr-FR" sz="1400" dirty="0">
              <a:ea typeface="+mj-lt"/>
              <a:cs typeface="+mj-lt"/>
            </a:endParaRPr>
          </a:p>
          <a:p>
            <a:pPr algn="l"/>
            <a:r>
              <a:rPr lang="fr-FR" sz="1400" dirty="0">
                <a:cs typeface="Arial"/>
              </a:rPr>
              <a:t>D’un côté la force des rhums des Caraïbes, incarnée par </a:t>
            </a:r>
            <a:r>
              <a:rPr lang="fr-FR" sz="1400" dirty="0" err="1">
                <a:cs typeface="Arial"/>
              </a:rPr>
              <a:t>Tiburce</a:t>
            </a:r>
            <a:r>
              <a:rPr lang="fr-FR" sz="1400" dirty="0">
                <a:cs typeface="Arial"/>
              </a:rPr>
              <a:t> LOF et Thierry LEBON, deux amoureux                        </a:t>
            </a:r>
            <a:br>
              <a:rPr lang="fr-FR" sz="1400" dirty="0">
                <a:cs typeface="Arial"/>
              </a:rPr>
            </a:br>
            <a:r>
              <a:rPr lang="fr-FR" sz="1400" dirty="0">
                <a:cs typeface="Arial"/>
              </a:rPr>
              <a:t>   de la Martinique. De l’autre la délicatesse des saveurs des thés parfumés de Denis </a:t>
            </a:r>
            <a:r>
              <a:rPr lang="fr-FR" sz="1400" dirty="0" err="1">
                <a:cs typeface="Arial"/>
              </a:rPr>
              <a:t>Junqua</a:t>
            </a:r>
            <a:r>
              <a:rPr lang="fr-FR" sz="1400" dirty="0">
                <a:cs typeface="Arial"/>
              </a:rPr>
              <a:t>, </a:t>
            </a:r>
            <a:r>
              <a:rPr lang="fr-FR" sz="1400" dirty="0" err="1">
                <a:cs typeface="Arial"/>
              </a:rPr>
              <a:t>tea</a:t>
            </a:r>
            <a:r>
              <a:rPr lang="fr-FR" sz="1400" dirty="0">
                <a:cs typeface="Arial"/>
              </a:rPr>
              <a:t> sommelier, créateur de la société BIO THES DU MONDE. </a:t>
            </a:r>
            <a:endParaRPr lang="fr-FR" sz="1400" dirty="0">
              <a:ea typeface="+mj-lt"/>
              <a:cs typeface="+mj-lt"/>
            </a:endParaRPr>
          </a:p>
          <a:p>
            <a:pPr algn="l"/>
            <a:r>
              <a:rPr lang="fr-FR" sz="1400" dirty="0">
                <a:cs typeface="Arial"/>
              </a:rPr>
              <a:t>   </a:t>
            </a:r>
            <a:endParaRPr lang="fr-FR" sz="1400" dirty="0">
              <a:ea typeface="+mj-lt"/>
              <a:cs typeface="+mj-lt"/>
            </a:endParaRPr>
          </a:p>
          <a:p>
            <a:pPr algn="l"/>
            <a:r>
              <a:rPr lang="fr-FR" sz="1400" dirty="0">
                <a:cs typeface="Arial"/>
              </a:rPr>
              <a:t>Un pari risqué et singulier, puisque ce type de rhum arrangé n’existe pas aujourd’hui sur le marché des spiritueux. Il a fallu beaucoup de patience à Thierry et </a:t>
            </a:r>
            <a:r>
              <a:rPr lang="fr-FR" sz="1400" dirty="0" err="1">
                <a:cs typeface="Arial"/>
              </a:rPr>
              <a:t>Tiburce</a:t>
            </a:r>
            <a:r>
              <a:rPr lang="fr-FR" sz="1400" dirty="0">
                <a:cs typeface="Arial"/>
              </a:rPr>
              <a:t> pour trouver les bons ingrédients et les bons dosages. C’est en faisant la connaissance de Denis, et de ses créations de thés parfumés Bio, que l’alchimie s’opéra. La qualité de ses thés et la richesse organoleptique de ses mélanges, ont permis aux rhums TIB BUENO de prendre toutes leurs dimensions gustatives. </a:t>
            </a:r>
            <a:endParaRPr lang="fr-FR" sz="1400" dirty="0">
              <a:ea typeface="+mj-lt"/>
              <a:cs typeface="+mj-lt"/>
            </a:endParaRPr>
          </a:p>
          <a:p>
            <a:pPr algn="l"/>
            <a:r>
              <a:rPr lang="fr-FR" sz="1400" dirty="0">
                <a:cs typeface="Arial"/>
              </a:rPr>
              <a:t>Les secrets de distillation et d’infusions de Thierry et </a:t>
            </a:r>
            <a:r>
              <a:rPr lang="fr-FR" sz="1400" dirty="0" err="1">
                <a:cs typeface="Arial"/>
              </a:rPr>
              <a:t>Tiburce</a:t>
            </a:r>
            <a:r>
              <a:rPr lang="fr-FR" sz="1400" dirty="0">
                <a:cs typeface="Arial"/>
              </a:rPr>
              <a:t> ont fait le reste. </a:t>
            </a:r>
            <a:endParaRPr lang="fr-FR" sz="1400" dirty="0">
              <a:ea typeface="+mj-lt"/>
              <a:cs typeface="+mj-lt"/>
            </a:endParaRPr>
          </a:p>
          <a:p>
            <a:pPr algn="l"/>
            <a:r>
              <a:rPr lang="fr-FR" sz="1400" dirty="0">
                <a:cs typeface="Arial"/>
              </a:rPr>
              <a:t>  </a:t>
            </a:r>
            <a:endParaRPr lang="fr-FR" sz="1400" dirty="0">
              <a:ea typeface="+mj-lt"/>
              <a:cs typeface="+mj-lt"/>
            </a:endParaRPr>
          </a:p>
          <a:p>
            <a:pPr algn="l"/>
            <a:r>
              <a:rPr lang="fr-FR" sz="1400" dirty="0">
                <a:cs typeface="Arial"/>
              </a:rPr>
              <a:t>Aujourd’hui, TIB BUENO propose une gamme de 2 saveurs distinctes :</a:t>
            </a:r>
            <a:br>
              <a:rPr lang="fr-FR" sz="1400" dirty="0">
                <a:cs typeface="Arial"/>
              </a:rPr>
            </a:br>
            <a:r>
              <a:rPr lang="fr-FR" sz="1400" dirty="0">
                <a:cs typeface="Arial"/>
              </a:rPr>
              <a:t> </a:t>
            </a:r>
            <a:br>
              <a:rPr lang="fr-FR" sz="1400" dirty="0">
                <a:cs typeface="Arial"/>
              </a:rPr>
            </a:br>
            <a:r>
              <a:rPr lang="fr-FR" sz="1200" dirty="0">
                <a:cs typeface="Arial"/>
              </a:rPr>
              <a:t>La fabrication artisanale est composé de rhum AOC de la Martinique de sucre de canne fabriqué à St </a:t>
            </a:r>
            <a:r>
              <a:rPr lang="fr-FR" sz="1200" dirty="0" err="1">
                <a:cs typeface="Arial"/>
              </a:rPr>
              <a:t>Loubes</a:t>
            </a:r>
            <a:r>
              <a:rPr lang="fr-FR" sz="1200" dirty="0">
                <a:cs typeface="Arial"/>
              </a:rPr>
              <a:t> de thé bio de l'eau minérale naturelle d'Arcachon</a:t>
            </a:r>
            <a:endParaRPr lang="fr-FR" sz="1400" dirty="0">
              <a:cs typeface="Arial"/>
            </a:endParaRPr>
          </a:p>
        </p:txBody>
      </p:sp>
      <p:sp>
        <p:nvSpPr>
          <p:cNvPr id="4" name="Espace réservé du contenu 3">
            <a:extLst>
              <a:ext uri="{FF2B5EF4-FFF2-40B4-BE49-F238E27FC236}">
                <a16:creationId xmlns:a16="http://schemas.microsoft.com/office/drawing/2014/main" id="{B0F2E15A-8D94-4D2D-98C8-A3423A042327}"/>
              </a:ext>
            </a:extLst>
          </p:cNvPr>
          <p:cNvSpPr>
            <a:spLocks noGrp="1"/>
          </p:cNvSpPr>
          <p:nvPr>
            <p:ph sz="half" idx="2"/>
          </p:nvPr>
        </p:nvSpPr>
        <p:spPr>
          <a:xfrm>
            <a:off x="1046245" y="3332460"/>
            <a:ext cx="5196397" cy="3071434"/>
          </a:xfrm>
        </p:spPr>
        <p:txBody>
          <a:bodyPr vert="horz" lIns="91440" tIns="45720" rIns="91440" bIns="45720" rtlCol="0" anchor="t">
            <a:normAutofit/>
          </a:bodyPr>
          <a:lstStyle/>
          <a:p>
            <a:pPr marL="0" indent="0" algn="ctr">
              <a:buNone/>
            </a:pPr>
            <a:r>
              <a:rPr lang="fr-FR" sz="1400" dirty="0">
                <a:ea typeface="+mn-lt"/>
                <a:cs typeface="+mn-lt"/>
              </a:rPr>
              <a:t>Un savant assemblage de mandarine gingembre, infusion de rose framboise et de rooibos coco ananas</a:t>
            </a:r>
            <a:endParaRPr lang="en-US" sz="1400" dirty="0">
              <a:ea typeface="+mn-lt"/>
              <a:cs typeface="+mn-lt"/>
            </a:endParaRPr>
          </a:p>
          <a:p>
            <a:pPr marL="0" indent="0" algn="ctr">
              <a:buNone/>
            </a:pPr>
            <a:endParaRPr lang="fr-FR" sz="1400">
              <a:cs typeface="Arial"/>
            </a:endParaRPr>
          </a:p>
        </p:txBody>
      </p:sp>
      <p:sp>
        <p:nvSpPr>
          <p:cNvPr id="6" name="Espace réservé du contenu 5">
            <a:extLst>
              <a:ext uri="{FF2B5EF4-FFF2-40B4-BE49-F238E27FC236}">
                <a16:creationId xmlns:a16="http://schemas.microsoft.com/office/drawing/2014/main" id="{3BA1AC3A-839C-42CA-8777-90DA69089FFE}"/>
              </a:ext>
            </a:extLst>
          </p:cNvPr>
          <p:cNvSpPr>
            <a:spLocks noGrp="1"/>
          </p:cNvSpPr>
          <p:nvPr>
            <p:ph sz="quarter" idx="4"/>
          </p:nvPr>
        </p:nvSpPr>
        <p:spPr>
          <a:xfrm>
            <a:off x="7201626" y="3369332"/>
            <a:ext cx="3899798" cy="3071434"/>
          </a:xfrm>
        </p:spPr>
        <p:txBody>
          <a:bodyPr vert="horz" lIns="91440" tIns="45720" rIns="91440" bIns="45720" rtlCol="0" anchor="t">
            <a:normAutofit/>
          </a:bodyPr>
          <a:lstStyle/>
          <a:p>
            <a:pPr marL="0" indent="0" algn="ctr">
              <a:buNone/>
            </a:pPr>
            <a:r>
              <a:rPr lang="fr-FR" sz="1400" dirty="0">
                <a:cs typeface="Arial"/>
              </a:rPr>
              <a:t>Un savant assemblage de fèves de cacao  épicé , de thé vert bergamote et de thé noir </a:t>
            </a:r>
            <a:r>
              <a:rPr lang="fr-FR" sz="1400" dirty="0">
                <a:ea typeface="+mn-lt"/>
                <a:cs typeface="+mn-lt"/>
              </a:rPr>
              <a:t> Assam d'inde</a:t>
            </a:r>
          </a:p>
          <a:p>
            <a:pPr marL="344170" indent="-344170" algn="ctr">
              <a:buNone/>
            </a:pPr>
            <a:r>
              <a:rPr lang="fr-FR" sz="1400" dirty="0">
                <a:ea typeface="+mn-lt"/>
                <a:cs typeface="+mn-lt"/>
              </a:rPr>
              <a:t>un rhum parfumé au thé épicé</a:t>
            </a:r>
          </a:p>
          <a:p>
            <a:pPr marL="0" indent="0" algn="ctr">
              <a:buNone/>
            </a:pPr>
            <a:endParaRPr lang="fr-FR" sz="1400" dirty="0">
              <a:cs typeface="Arial"/>
            </a:endParaRPr>
          </a:p>
        </p:txBody>
      </p:sp>
      <p:pic>
        <p:nvPicPr>
          <p:cNvPr id="7" name="Image 7" descr="Une image contenant texte&#10;&#10;Description générée automatiquement">
            <a:extLst>
              <a:ext uri="{FF2B5EF4-FFF2-40B4-BE49-F238E27FC236}">
                <a16:creationId xmlns:a16="http://schemas.microsoft.com/office/drawing/2014/main" id="{90D26FED-1082-48DD-9D92-A7AB4EF8E218}"/>
              </a:ext>
            </a:extLst>
          </p:cNvPr>
          <p:cNvPicPr>
            <a:picLocks noChangeAspect="1"/>
          </p:cNvPicPr>
          <p:nvPr/>
        </p:nvPicPr>
        <p:blipFill>
          <a:blip r:embed="rId2"/>
          <a:stretch>
            <a:fillRect/>
          </a:stretch>
        </p:blipFill>
        <p:spPr>
          <a:xfrm>
            <a:off x="1995223" y="4025986"/>
            <a:ext cx="3062749" cy="3185714"/>
          </a:xfrm>
          <a:prstGeom prst="rect">
            <a:avLst/>
          </a:prstGeom>
        </p:spPr>
      </p:pic>
      <p:pic>
        <p:nvPicPr>
          <p:cNvPr id="8" name="Image 8" descr="Une image contenant texte&#10;&#10;Description générée automatiquement">
            <a:extLst>
              <a:ext uri="{FF2B5EF4-FFF2-40B4-BE49-F238E27FC236}">
                <a16:creationId xmlns:a16="http://schemas.microsoft.com/office/drawing/2014/main" id="{0A61BD65-6121-4129-9F60-5682E3E9D4FF}"/>
              </a:ext>
            </a:extLst>
          </p:cNvPr>
          <p:cNvPicPr>
            <a:picLocks noChangeAspect="1"/>
          </p:cNvPicPr>
          <p:nvPr/>
        </p:nvPicPr>
        <p:blipFill>
          <a:blip r:embed="rId3"/>
          <a:stretch>
            <a:fillRect/>
          </a:stretch>
        </p:blipFill>
        <p:spPr>
          <a:xfrm>
            <a:off x="7858070" y="4577607"/>
            <a:ext cx="2743200" cy="2927617"/>
          </a:xfrm>
          <a:prstGeom prst="rect">
            <a:avLst/>
          </a:prstGeom>
        </p:spPr>
      </p:pic>
      <p:sp>
        <p:nvSpPr>
          <p:cNvPr id="3" name="ZoneTexte 2">
            <a:extLst>
              <a:ext uri="{FF2B5EF4-FFF2-40B4-BE49-F238E27FC236}">
                <a16:creationId xmlns:a16="http://schemas.microsoft.com/office/drawing/2014/main" id="{D061D7EF-8041-49E9-981F-4CAA75163D73}"/>
              </a:ext>
            </a:extLst>
          </p:cNvPr>
          <p:cNvSpPr txBox="1"/>
          <p:nvPr/>
        </p:nvSpPr>
        <p:spPr>
          <a:xfrm>
            <a:off x="2315497" y="3876368"/>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un rhum parfumé au thé cocktail de fruits</a:t>
            </a:r>
            <a:r>
              <a:rPr lang="fr-FR">
                <a:cs typeface="Arial"/>
              </a:rPr>
              <a:t>​</a:t>
            </a:r>
            <a:endParaRPr lang="fr-FR"/>
          </a:p>
        </p:txBody>
      </p:sp>
    </p:spTree>
    <p:extLst>
      <p:ext uri="{BB962C8B-B14F-4D97-AF65-F5344CB8AC3E}">
        <p14:creationId xmlns:p14="http://schemas.microsoft.com/office/powerpoint/2010/main" val="7586267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3D8D22-40C9-40FC-81F2-AE8FFF0AB54C}"/>
              </a:ext>
            </a:extLst>
          </p:cNvPr>
          <p:cNvSpPr>
            <a:spLocks noGrp="1"/>
          </p:cNvSpPr>
          <p:nvPr>
            <p:ph type="title"/>
          </p:nvPr>
        </p:nvSpPr>
        <p:spPr>
          <a:xfrm>
            <a:off x="1511697" y="-135476"/>
            <a:ext cx="9581412" cy="3465199"/>
          </a:xfrm>
        </p:spPr>
        <p:txBody>
          <a:bodyPr>
            <a:normAutofit fontScale="90000"/>
          </a:bodyPr>
          <a:lstStyle/>
          <a:p>
            <a:pPr algn="l"/>
            <a:r>
              <a:rPr lang="fr-FR" dirty="0">
                <a:cs typeface="Arial"/>
              </a:rPr>
              <a:t>  </a:t>
            </a:r>
            <a:endParaRPr lang="fr-FR" dirty="0">
              <a:ea typeface="+mj-lt"/>
              <a:cs typeface="+mj-lt"/>
            </a:endParaRPr>
          </a:p>
          <a:p>
            <a:pPr algn="l"/>
            <a:r>
              <a:rPr lang="fr-FR" sz="1400" dirty="0">
                <a:cs typeface="Arial"/>
              </a:rPr>
              <a:t>Les Rhums aux thés parfumés TIB BUENO, sont nés d’une rencontre de passionnés bordelais. </a:t>
            </a:r>
            <a:endParaRPr lang="fr-FR" sz="1400" dirty="0">
              <a:ea typeface="+mj-lt"/>
              <a:cs typeface="+mj-lt"/>
            </a:endParaRPr>
          </a:p>
          <a:p>
            <a:pPr algn="l"/>
            <a:r>
              <a:rPr lang="fr-FR" sz="1400" dirty="0">
                <a:cs typeface="Arial"/>
              </a:rPr>
              <a:t>  </a:t>
            </a:r>
            <a:endParaRPr lang="fr-FR" sz="1400" dirty="0">
              <a:ea typeface="+mj-lt"/>
              <a:cs typeface="+mj-lt"/>
            </a:endParaRPr>
          </a:p>
          <a:p>
            <a:pPr algn="l"/>
            <a:r>
              <a:rPr lang="fr-FR" sz="1400" dirty="0">
                <a:cs typeface="Arial"/>
              </a:rPr>
              <a:t>D’un côté la force des rhums des Caraïbes, incarnée par </a:t>
            </a:r>
            <a:r>
              <a:rPr lang="fr-FR" sz="1400" dirty="0" err="1">
                <a:cs typeface="Arial"/>
              </a:rPr>
              <a:t>Tiburce</a:t>
            </a:r>
            <a:r>
              <a:rPr lang="fr-FR" sz="1400" dirty="0">
                <a:cs typeface="Arial"/>
              </a:rPr>
              <a:t> LOF et Thierry LEBON, deux amoureux                        </a:t>
            </a:r>
            <a:br>
              <a:rPr lang="fr-FR" sz="1400" dirty="0">
                <a:cs typeface="Arial"/>
              </a:rPr>
            </a:br>
            <a:r>
              <a:rPr lang="fr-FR" sz="1400" dirty="0">
                <a:cs typeface="Arial"/>
              </a:rPr>
              <a:t>   de la Martinique. De l’autre la délicatesse des saveurs des thés parfumés de Denis </a:t>
            </a:r>
            <a:r>
              <a:rPr lang="fr-FR" sz="1400" dirty="0" err="1">
                <a:cs typeface="Arial"/>
              </a:rPr>
              <a:t>Junqua</a:t>
            </a:r>
            <a:r>
              <a:rPr lang="fr-FR" sz="1400" dirty="0">
                <a:cs typeface="Arial"/>
              </a:rPr>
              <a:t>, </a:t>
            </a:r>
            <a:r>
              <a:rPr lang="fr-FR" sz="1400" dirty="0" err="1">
                <a:cs typeface="Arial"/>
              </a:rPr>
              <a:t>tea</a:t>
            </a:r>
            <a:r>
              <a:rPr lang="fr-FR" sz="1400" dirty="0">
                <a:cs typeface="Arial"/>
              </a:rPr>
              <a:t> sommelier, créateur de la société BIO THES DU MONDE. </a:t>
            </a:r>
            <a:endParaRPr lang="fr-FR" sz="1400" dirty="0">
              <a:ea typeface="+mj-lt"/>
              <a:cs typeface="+mj-lt"/>
            </a:endParaRPr>
          </a:p>
          <a:p>
            <a:pPr algn="l"/>
            <a:r>
              <a:rPr lang="fr-FR" sz="1400" dirty="0">
                <a:cs typeface="Arial"/>
              </a:rPr>
              <a:t>   </a:t>
            </a:r>
            <a:endParaRPr lang="fr-FR" sz="1400" dirty="0">
              <a:ea typeface="+mj-lt"/>
              <a:cs typeface="+mj-lt"/>
            </a:endParaRPr>
          </a:p>
          <a:p>
            <a:pPr algn="l"/>
            <a:r>
              <a:rPr lang="fr-FR" sz="1400" dirty="0">
                <a:cs typeface="Arial"/>
              </a:rPr>
              <a:t>Un pari risqué et singulier, puisque ce type de rhum arrangé n’existe pas aujourd’hui sur le marché des spiritueux. Il a fallu beaucoup de patience à Thierry et </a:t>
            </a:r>
            <a:r>
              <a:rPr lang="fr-FR" sz="1400" dirty="0" err="1">
                <a:cs typeface="Arial"/>
              </a:rPr>
              <a:t>Tiburce</a:t>
            </a:r>
            <a:r>
              <a:rPr lang="fr-FR" sz="1400" dirty="0">
                <a:cs typeface="Arial"/>
              </a:rPr>
              <a:t> pour trouver les bons ingrédients et les bons dosages. C’est en faisant la connaissance de Denis, et de ses créations de thés parfumés Bio, que l’alchimie s’opéra. La qualité de ses thés et la richesse organoleptique de ses mélanges, ont permis aux rhums TIB BUENO de prendre toutes leurs dimensions gustatives. </a:t>
            </a:r>
            <a:endParaRPr lang="fr-FR" sz="1400" dirty="0">
              <a:ea typeface="+mj-lt"/>
              <a:cs typeface="+mj-lt"/>
            </a:endParaRPr>
          </a:p>
          <a:p>
            <a:pPr algn="l"/>
            <a:r>
              <a:rPr lang="fr-FR" sz="1400" dirty="0">
                <a:cs typeface="Arial"/>
              </a:rPr>
              <a:t>Les secrets de distillation et d’infusions de Thierry et </a:t>
            </a:r>
            <a:r>
              <a:rPr lang="fr-FR" sz="1400" dirty="0" err="1">
                <a:cs typeface="Arial"/>
              </a:rPr>
              <a:t>Tiburce</a:t>
            </a:r>
            <a:r>
              <a:rPr lang="fr-FR" sz="1400" dirty="0">
                <a:cs typeface="Arial"/>
              </a:rPr>
              <a:t> ont fait le reste. </a:t>
            </a:r>
            <a:endParaRPr lang="fr-FR" sz="1400" dirty="0">
              <a:ea typeface="+mj-lt"/>
              <a:cs typeface="+mj-lt"/>
            </a:endParaRPr>
          </a:p>
          <a:p>
            <a:pPr algn="l"/>
            <a:r>
              <a:rPr lang="fr-FR" sz="1400" dirty="0">
                <a:cs typeface="Arial"/>
              </a:rPr>
              <a:t>  </a:t>
            </a:r>
            <a:endParaRPr lang="fr-FR" sz="1400" dirty="0">
              <a:ea typeface="+mj-lt"/>
              <a:cs typeface="+mj-lt"/>
            </a:endParaRPr>
          </a:p>
          <a:p>
            <a:pPr algn="l"/>
            <a:r>
              <a:rPr lang="fr-FR" sz="1400" dirty="0">
                <a:cs typeface="Arial"/>
              </a:rPr>
              <a:t>Aujourd’hui, TIB BUENO propose une gamme de 2 saveurs distinctes : </a:t>
            </a:r>
            <a:endParaRPr lang="fr-FR" sz="1400" dirty="0">
              <a:ea typeface="+mj-lt"/>
              <a:cs typeface="+mj-lt"/>
            </a:endParaRPr>
          </a:p>
          <a:p>
            <a:pPr marL="285750" indent="-285750" algn="l">
              <a:buFont typeface="Arial,Sans-Serif"/>
              <a:buChar char="•"/>
            </a:pPr>
            <a:r>
              <a:rPr lang="fr-FR" sz="1400" dirty="0">
                <a:cs typeface="Arial"/>
              </a:rPr>
              <a:t>un rhum parfumé au thé cocktail de fruits</a:t>
            </a:r>
            <a:endParaRPr lang="fr-FR" sz="1400" dirty="0">
              <a:ea typeface="+mj-lt"/>
              <a:cs typeface="+mj-lt"/>
            </a:endParaRPr>
          </a:p>
          <a:p>
            <a:pPr marL="285750" indent="-285750" algn="l">
              <a:buFont typeface="Arial,Sans-Serif"/>
              <a:buChar char="•"/>
            </a:pPr>
            <a:r>
              <a:rPr lang="fr-FR" sz="1400" dirty="0">
                <a:cs typeface="Arial"/>
              </a:rPr>
              <a:t>un rhum parfumé au thé épicé</a:t>
            </a:r>
            <a:endParaRPr lang="fr-FR" sz="1400" dirty="0">
              <a:ea typeface="+mj-lt"/>
              <a:cs typeface="+mj-lt"/>
            </a:endParaRPr>
          </a:p>
          <a:p>
            <a:pPr algn="l"/>
            <a:r>
              <a:rPr lang="fr-FR" sz="1200" dirty="0">
                <a:cs typeface="Arial"/>
              </a:rPr>
              <a:t>La fabrication artisanale est composé de rhum AOC de la Martinique de sucre de canne fabriqué à St </a:t>
            </a:r>
            <a:r>
              <a:rPr lang="fr-FR" sz="1200" dirty="0" err="1">
                <a:cs typeface="Arial"/>
              </a:rPr>
              <a:t>Loubes</a:t>
            </a:r>
            <a:r>
              <a:rPr lang="fr-FR" sz="1200" dirty="0">
                <a:cs typeface="Arial"/>
              </a:rPr>
              <a:t> de thé bio de l'eau minérale naturelle d'Arcachon</a:t>
            </a:r>
          </a:p>
        </p:txBody>
      </p:sp>
      <p:sp>
        <p:nvSpPr>
          <p:cNvPr id="4" name="Espace réservé du contenu 3">
            <a:extLst>
              <a:ext uri="{FF2B5EF4-FFF2-40B4-BE49-F238E27FC236}">
                <a16:creationId xmlns:a16="http://schemas.microsoft.com/office/drawing/2014/main" id="{B0F2E15A-8D94-4D2D-98C8-A3423A042327}"/>
              </a:ext>
            </a:extLst>
          </p:cNvPr>
          <p:cNvSpPr>
            <a:spLocks noGrp="1"/>
          </p:cNvSpPr>
          <p:nvPr>
            <p:ph sz="half" idx="2"/>
          </p:nvPr>
        </p:nvSpPr>
        <p:spPr>
          <a:xfrm>
            <a:off x="1046245" y="3332460"/>
            <a:ext cx="5196397" cy="3071434"/>
          </a:xfrm>
        </p:spPr>
        <p:txBody>
          <a:bodyPr vert="horz" lIns="91440" tIns="45720" rIns="91440" bIns="45720" rtlCol="0" anchor="t">
            <a:normAutofit/>
          </a:bodyPr>
          <a:lstStyle/>
          <a:p>
            <a:pPr marL="0" indent="0" algn="ctr">
              <a:buNone/>
            </a:pPr>
            <a:r>
              <a:rPr lang="fr-FR" sz="1400" dirty="0">
                <a:ea typeface="+mn-lt"/>
                <a:cs typeface="+mn-lt"/>
              </a:rPr>
              <a:t>Un savant assemblage de mandarine gingembre, infusion de rose framboise et de rooibos coco ananas</a:t>
            </a:r>
            <a:endParaRPr lang="en-US" sz="1400" dirty="0">
              <a:ea typeface="+mn-lt"/>
              <a:cs typeface="+mn-lt"/>
            </a:endParaRPr>
          </a:p>
          <a:p>
            <a:pPr marL="0" indent="0" algn="ctr">
              <a:buNone/>
            </a:pPr>
            <a:endParaRPr lang="fr-FR" sz="1400">
              <a:cs typeface="Arial"/>
            </a:endParaRPr>
          </a:p>
        </p:txBody>
      </p:sp>
      <p:sp>
        <p:nvSpPr>
          <p:cNvPr id="6" name="Espace réservé du contenu 5">
            <a:extLst>
              <a:ext uri="{FF2B5EF4-FFF2-40B4-BE49-F238E27FC236}">
                <a16:creationId xmlns:a16="http://schemas.microsoft.com/office/drawing/2014/main" id="{3BA1AC3A-839C-42CA-8777-90DA69089FFE}"/>
              </a:ext>
            </a:extLst>
          </p:cNvPr>
          <p:cNvSpPr>
            <a:spLocks noGrp="1"/>
          </p:cNvSpPr>
          <p:nvPr>
            <p:ph sz="quarter" idx="4"/>
          </p:nvPr>
        </p:nvSpPr>
        <p:spPr>
          <a:xfrm>
            <a:off x="7201626" y="3369332"/>
            <a:ext cx="3899798" cy="3071434"/>
          </a:xfrm>
        </p:spPr>
        <p:txBody>
          <a:bodyPr vert="horz" lIns="91440" tIns="45720" rIns="91440" bIns="45720" rtlCol="0" anchor="t">
            <a:normAutofit/>
          </a:bodyPr>
          <a:lstStyle/>
          <a:p>
            <a:pPr marL="0" indent="0" algn="ctr">
              <a:buNone/>
            </a:pPr>
            <a:r>
              <a:rPr lang="fr-FR" sz="1400" dirty="0">
                <a:cs typeface="Arial"/>
              </a:rPr>
              <a:t>Un savant assemblage de fèves de cacao  épicé , de thé vert bergamote et de thé noir Assam d'inde</a:t>
            </a:r>
            <a:endParaRPr lang="fr-FR"/>
          </a:p>
        </p:txBody>
      </p:sp>
      <p:pic>
        <p:nvPicPr>
          <p:cNvPr id="7" name="Image 7" descr="Une image contenant texte&#10;&#10;Description générée automatiquement">
            <a:extLst>
              <a:ext uri="{FF2B5EF4-FFF2-40B4-BE49-F238E27FC236}">
                <a16:creationId xmlns:a16="http://schemas.microsoft.com/office/drawing/2014/main" id="{90D26FED-1082-48DD-9D92-A7AB4EF8E218}"/>
              </a:ext>
            </a:extLst>
          </p:cNvPr>
          <p:cNvPicPr>
            <a:picLocks noChangeAspect="1"/>
          </p:cNvPicPr>
          <p:nvPr/>
        </p:nvPicPr>
        <p:blipFill>
          <a:blip r:embed="rId2"/>
          <a:stretch>
            <a:fillRect/>
          </a:stretch>
        </p:blipFill>
        <p:spPr>
          <a:xfrm>
            <a:off x="1995223" y="4025986"/>
            <a:ext cx="3062749" cy="3185714"/>
          </a:xfrm>
          <a:prstGeom prst="rect">
            <a:avLst/>
          </a:prstGeom>
        </p:spPr>
      </p:pic>
      <p:pic>
        <p:nvPicPr>
          <p:cNvPr id="8" name="Image 8" descr="Une image contenant texte&#10;&#10;Description générée automatiquement">
            <a:extLst>
              <a:ext uri="{FF2B5EF4-FFF2-40B4-BE49-F238E27FC236}">
                <a16:creationId xmlns:a16="http://schemas.microsoft.com/office/drawing/2014/main" id="{0A61BD65-6121-4129-9F60-5682E3E9D4FF}"/>
              </a:ext>
            </a:extLst>
          </p:cNvPr>
          <p:cNvPicPr>
            <a:picLocks noChangeAspect="1"/>
          </p:cNvPicPr>
          <p:nvPr/>
        </p:nvPicPr>
        <p:blipFill>
          <a:blip r:embed="rId3"/>
          <a:stretch>
            <a:fillRect/>
          </a:stretch>
        </p:blipFill>
        <p:spPr>
          <a:xfrm>
            <a:off x="7968683" y="4147445"/>
            <a:ext cx="2743200" cy="2927617"/>
          </a:xfrm>
          <a:prstGeom prst="rect">
            <a:avLst/>
          </a:prstGeom>
        </p:spPr>
      </p:pic>
    </p:spTree>
    <p:extLst>
      <p:ext uri="{BB962C8B-B14F-4D97-AF65-F5344CB8AC3E}">
        <p14:creationId xmlns:p14="http://schemas.microsoft.com/office/powerpoint/2010/main" val="248030915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DCDAB0-F7EE-46DD-84F1-7DEFE40F5893}"/>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4C9FE1F2-19D8-4E16-914B-6B333B89F77C}"/>
              </a:ext>
            </a:extLst>
          </p:cNvPr>
          <p:cNvSpPr>
            <a:spLocks noGrp="1"/>
          </p:cNvSpPr>
          <p:nvPr>
            <p:ph type="body" idx="1"/>
          </p:nvPr>
        </p:nvSpPr>
        <p:spPr/>
        <p:txBody>
          <a:bodyPr/>
          <a:lstStyle/>
          <a:p>
            <a:endParaRPr lang="fr-FR"/>
          </a:p>
        </p:txBody>
      </p:sp>
      <p:sp>
        <p:nvSpPr>
          <p:cNvPr id="4" name="Espace réservé du contenu 3">
            <a:extLst>
              <a:ext uri="{FF2B5EF4-FFF2-40B4-BE49-F238E27FC236}">
                <a16:creationId xmlns:a16="http://schemas.microsoft.com/office/drawing/2014/main" id="{E367388F-D505-48B5-973A-D85BB5BE0888}"/>
              </a:ext>
            </a:extLst>
          </p:cNvPr>
          <p:cNvSpPr>
            <a:spLocks noGrp="1"/>
          </p:cNvSpPr>
          <p:nvPr>
            <p:ph sz="half" idx="2"/>
          </p:nvPr>
        </p:nvSpPr>
        <p:spPr/>
        <p:txBody>
          <a:bodyPr/>
          <a:lstStyle/>
          <a:p>
            <a:endParaRPr lang="fr-FR"/>
          </a:p>
        </p:txBody>
      </p:sp>
      <p:sp>
        <p:nvSpPr>
          <p:cNvPr id="5" name="Espace réservé du texte 4">
            <a:extLst>
              <a:ext uri="{FF2B5EF4-FFF2-40B4-BE49-F238E27FC236}">
                <a16:creationId xmlns:a16="http://schemas.microsoft.com/office/drawing/2014/main" id="{DDDF7481-910D-4BDE-AC9B-AF160F4A462D}"/>
              </a:ext>
            </a:extLst>
          </p:cNvPr>
          <p:cNvSpPr>
            <a:spLocks noGrp="1"/>
          </p:cNvSpPr>
          <p:nvPr>
            <p:ph type="body" sz="quarter" idx="3"/>
          </p:nvPr>
        </p:nvSpPr>
        <p:spPr/>
        <p:txBody>
          <a:bodyPr/>
          <a:lstStyle/>
          <a:p>
            <a:endParaRPr lang="fr-FR"/>
          </a:p>
        </p:txBody>
      </p:sp>
      <p:sp>
        <p:nvSpPr>
          <p:cNvPr id="6" name="Espace réservé du contenu 5">
            <a:extLst>
              <a:ext uri="{FF2B5EF4-FFF2-40B4-BE49-F238E27FC236}">
                <a16:creationId xmlns:a16="http://schemas.microsoft.com/office/drawing/2014/main" id="{F9A6E0A8-D1DC-4992-84CE-C56073A4AE88}"/>
              </a:ext>
            </a:extLst>
          </p:cNvPr>
          <p:cNvSpPr>
            <a:spLocks noGrp="1"/>
          </p:cNvSpPr>
          <p:nvPr>
            <p:ph sz="quarter" idx="4"/>
          </p:nvPr>
        </p:nvSpPr>
        <p:spPr/>
        <p:txBody>
          <a:bodyPr/>
          <a:lstStyle/>
          <a:p>
            <a:endParaRPr lang="fr-FR"/>
          </a:p>
        </p:txBody>
      </p:sp>
    </p:spTree>
    <p:extLst>
      <p:ext uri="{BB962C8B-B14F-4D97-AF65-F5344CB8AC3E}">
        <p14:creationId xmlns:p14="http://schemas.microsoft.com/office/powerpoint/2010/main" val="1136995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98F3ED-4DEF-46ED-BDF5-3951389D89E2}"/>
              </a:ext>
            </a:extLst>
          </p:cNvPr>
          <p:cNvSpPr>
            <a:spLocks noGrp="1"/>
          </p:cNvSpPr>
          <p:nvPr>
            <p:ph type="title"/>
          </p:nvPr>
        </p:nvSpPr>
        <p:spPr>
          <a:xfrm>
            <a:off x="1066800" y="429683"/>
            <a:ext cx="10058400" cy="968188"/>
          </a:xfrm>
        </p:spPr>
        <p:txBody>
          <a:bodyPr/>
          <a:lstStyle/>
          <a:p>
            <a:r>
              <a:rPr lang="fr-FR">
                <a:solidFill>
                  <a:schemeClr val="bg1"/>
                </a:solidFill>
                <a:highlight>
                  <a:srgbClr val="008080"/>
                </a:highlight>
              </a:rPr>
              <a:t>33T</a:t>
            </a:r>
            <a:r>
              <a:rPr lang="fr-FR">
                <a:solidFill>
                  <a:srgbClr val="262626"/>
                </a:solidFill>
                <a:highlight>
                  <a:srgbClr val="008080"/>
                </a:highlight>
              </a:rPr>
              <a:t> </a:t>
            </a:r>
            <a:r>
              <a:rPr lang="fr-FR">
                <a:solidFill>
                  <a:schemeClr val="bg1"/>
                </a:solidFill>
                <a:highlight>
                  <a:srgbClr val="008080"/>
                </a:highlight>
              </a:rPr>
              <a:t>FRUITE</a:t>
            </a:r>
            <a:r>
              <a:rPr lang="fr-FR">
                <a:highlight>
                  <a:srgbClr val="008080"/>
                </a:highlight>
              </a:rPr>
              <a:t>  </a:t>
            </a:r>
            <a:r>
              <a:rPr lang="fr-FR"/>
              <a:t>                  33T EPICE</a:t>
            </a:r>
          </a:p>
        </p:txBody>
      </p:sp>
      <p:sp>
        <p:nvSpPr>
          <p:cNvPr id="6" name="Espace réservé du texte 5">
            <a:extLst>
              <a:ext uri="{FF2B5EF4-FFF2-40B4-BE49-F238E27FC236}">
                <a16:creationId xmlns:a16="http://schemas.microsoft.com/office/drawing/2014/main" id="{1C4D7EAB-FAEE-40A2-B5EC-42E1BAFF65CE}"/>
              </a:ext>
            </a:extLst>
          </p:cNvPr>
          <p:cNvSpPr>
            <a:spLocks noGrp="1"/>
          </p:cNvSpPr>
          <p:nvPr>
            <p:ph type="body" idx="1"/>
          </p:nvPr>
        </p:nvSpPr>
        <p:spPr>
          <a:xfrm>
            <a:off x="1069848" y="1200276"/>
            <a:ext cx="4663440" cy="359933"/>
          </a:xfrm>
        </p:spPr>
        <p:txBody>
          <a:bodyPr>
            <a:normAutofit fontScale="85000" lnSpcReduction="10000"/>
          </a:bodyPr>
          <a:lstStyle/>
          <a:p>
            <a:pPr algn="ctr"/>
            <a:r>
              <a:rPr lang="fr-FR"/>
              <a:t>Rhum AOC Martinique Thé bio </a:t>
            </a:r>
          </a:p>
        </p:txBody>
      </p:sp>
      <p:sp>
        <p:nvSpPr>
          <p:cNvPr id="3" name="Espace réservé du contenu 2">
            <a:extLst>
              <a:ext uri="{FF2B5EF4-FFF2-40B4-BE49-F238E27FC236}">
                <a16:creationId xmlns:a16="http://schemas.microsoft.com/office/drawing/2014/main" id="{A165188F-D318-4201-B1DB-782F088AA2B1}"/>
              </a:ext>
            </a:extLst>
          </p:cNvPr>
          <p:cNvSpPr>
            <a:spLocks noGrp="1"/>
          </p:cNvSpPr>
          <p:nvPr>
            <p:ph sz="half" idx="2"/>
          </p:nvPr>
        </p:nvSpPr>
        <p:spPr>
          <a:xfrm>
            <a:off x="800907" y="1604649"/>
            <a:ext cx="5055645" cy="4351648"/>
          </a:xfrm>
        </p:spPr>
        <p:txBody>
          <a:bodyPr vert="horz" lIns="91440" tIns="45720" rIns="91440" bIns="45720" rtlCol="0" anchor="t">
            <a:normAutofit/>
          </a:bodyPr>
          <a:lstStyle/>
          <a:p>
            <a:pPr marL="0" indent="0" algn="ctr">
              <a:buNone/>
            </a:pPr>
            <a:r>
              <a:rPr lang="fr-FR" b="1"/>
              <a:t>Ulysse </a:t>
            </a:r>
            <a:r>
              <a:rPr lang="fr-FR"/>
              <a:t>: Mandarine Gingembre</a:t>
            </a:r>
          </a:p>
          <a:p>
            <a:pPr marL="0" indent="0" algn="ctr">
              <a:buNone/>
            </a:pPr>
            <a:r>
              <a:rPr lang="fr-FR" b="1"/>
              <a:t>Salomé</a:t>
            </a:r>
            <a:r>
              <a:rPr lang="fr-FR"/>
              <a:t> : infusion rose framboise</a:t>
            </a:r>
            <a:endParaRPr lang="fr-FR">
              <a:cs typeface="Arial"/>
            </a:endParaRPr>
          </a:p>
          <a:p>
            <a:pPr marL="0" indent="0" algn="ctr">
              <a:buNone/>
            </a:pPr>
            <a:r>
              <a:rPr lang="fr-FR" b="1"/>
              <a:t>Théia </a:t>
            </a:r>
            <a:r>
              <a:rPr lang="fr-FR"/>
              <a:t>: rooibos coco ananas </a:t>
            </a:r>
            <a:endParaRPr lang="fr-FR">
              <a:cs typeface="Arial"/>
            </a:endParaRPr>
          </a:p>
          <a:p>
            <a:pPr marL="344170" indent="-344170"/>
            <a:endParaRPr lang="fr-FR">
              <a:cs typeface="Arial"/>
            </a:endParaRPr>
          </a:p>
          <a:p>
            <a:pPr marL="344170" indent="-344170"/>
            <a:endParaRPr lang="fr-FR">
              <a:cs typeface="Arial"/>
            </a:endParaRPr>
          </a:p>
        </p:txBody>
      </p:sp>
      <p:sp>
        <p:nvSpPr>
          <p:cNvPr id="7" name="Espace réservé du texte 6">
            <a:extLst>
              <a:ext uri="{FF2B5EF4-FFF2-40B4-BE49-F238E27FC236}">
                <a16:creationId xmlns:a16="http://schemas.microsoft.com/office/drawing/2014/main" id="{8934E0FF-7049-43A2-BF15-8FBE91061189}"/>
              </a:ext>
            </a:extLst>
          </p:cNvPr>
          <p:cNvSpPr>
            <a:spLocks noGrp="1"/>
          </p:cNvSpPr>
          <p:nvPr>
            <p:ph type="body" sz="quarter" idx="3"/>
          </p:nvPr>
        </p:nvSpPr>
        <p:spPr>
          <a:xfrm>
            <a:off x="6458712" y="1245099"/>
            <a:ext cx="4663440" cy="404757"/>
          </a:xfrm>
        </p:spPr>
        <p:txBody>
          <a:bodyPr>
            <a:normAutofit fontScale="85000" lnSpcReduction="10000"/>
          </a:bodyPr>
          <a:lstStyle/>
          <a:p>
            <a:pPr algn="ctr"/>
            <a:r>
              <a:rPr lang="fr-FR"/>
              <a:t>Rhum AOC Martinique Thé bio</a:t>
            </a:r>
          </a:p>
        </p:txBody>
      </p:sp>
      <p:pic>
        <p:nvPicPr>
          <p:cNvPr id="8" name="Image 9">
            <a:extLst>
              <a:ext uri="{FF2B5EF4-FFF2-40B4-BE49-F238E27FC236}">
                <a16:creationId xmlns:a16="http://schemas.microsoft.com/office/drawing/2014/main" id="{0B049B57-9DFF-4B5F-AA3B-885801A1C8E6}"/>
              </a:ext>
            </a:extLst>
          </p:cNvPr>
          <p:cNvPicPr>
            <a:picLocks noGrp="1" noChangeAspect="1"/>
          </p:cNvPicPr>
          <p:nvPr>
            <p:ph sz="quarter" idx="4"/>
          </p:nvPr>
        </p:nvPicPr>
        <p:blipFill>
          <a:blip r:embed="rId2"/>
          <a:stretch>
            <a:fillRect/>
          </a:stretch>
        </p:blipFill>
        <p:spPr>
          <a:xfrm>
            <a:off x="1435963" y="4047529"/>
            <a:ext cx="2965170" cy="3164509"/>
          </a:xfrm>
        </p:spPr>
      </p:pic>
      <p:sp>
        <p:nvSpPr>
          <p:cNvPr id="10" name="ZoneTexte 9">
            <a:extLst>
              <a:ext uri="{FF2B5EF4-FFF2-40B4-BE49-F238E27FC236}">
                <a16:creationId xmlns:a16="http://schemas.microsoft.com/office/drawing/2014/main" id="{5E3BC1BD-2B40-42BE-AABE-9EA51D712782}"/>
              </a:ext>
            </a:extLst>
          </p:cNvPr>
          <p:cNvSpPr txBox="1"/>
          <p:nvPr/>
        </p:nvSpPr>
        <p:spPr>
          <a:xfrm>
            <a:off x="6382870" y="1653987"/>
            <a:ext cx="523090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a:cs typeface="Arial"/>
              </a:rPr>
              <a:t>Chocolat épicé</a:t>
            </a:r>
            <a:endParaRPr lang="fr-FR">
              <a:cs typeface="Arial"/>
            </a:endParaRPr>
          </a:p>
          <a:p>
            <a:pPr algn="ctr"/>
            <a:r>
              <a:rPr lang="de-DE" b="1" err="1">
                <a:cs typeface="Arial"/>
              </a:rPr>
              <a:t>Thésée</a:t>
            </a:r>
            <a:r>
              <a:rPr lang="de-DE" b="1">
                <a:cs typeface="Arial"/>
              </a:rPr>
              <a:t>  : </a:t>
            </a:r>
            <a:r>
              <a:rPr lang="de-DE">
                <a:cs typeface="Arial"/>
              </a:rPr>
              <a:t> </a:t>
            </a:r>
            <a:r>
              <a:rPr lang="de-DE" err="1">
                <a:cs typeface="Arial"/>
              </a:rPr>
              <a:t>Thé</a:t>
            </a:r>
            <a:r>
              <a:rPr lang="de-DE">
                <a:cs typeface="Arial"/>
              </a:rPr>
              <a:t>   </a:t>
            </a:r>
            <a:r>
              <a:rPr lang="de-DE" err="1">
                <a:cs typeface="Arial"/>
              </a:rPr>
              <a:t>Vert</a:t>
            </a:r>
            <a:r>
              <a:rPr lang="de-DE">
                <a:cs typeface="Arial"/>
              </a:rPr>
              <a:t>   </a:t>
            </a:r>
            <a:r>
              <a:rPr lang="de-DE" err="1">
                <a:cs typeface="Arial"/>
              </a:rPr>
              <a:t>Bergamote</a:t>
            </a:r>
            <a:r>
              <a:rPr lang="en-US">
                <a:cs typeface="Arial"/>
              </a:rPr>
              <a:t>​</a:t>
            </a:r>
          </a:p>
          <a:p>
            <a:pPr algn="ctr"/>
            <a:r>
              <a:rPr lang="de-DE" b="1">
                <a:cs typeface="Arial"/>
              </a:rPr>
              <a:t>Hypnos </a:t>
            </a:r>
            <a:r>
              <a:rPr lang="de-DE">
                <a:cs typeface="Arial"/>
              </a:rPr>
              <a:t>: </a:t>
            </a:r>
            <a:r>
              <a:rPr lang="de-DE" err="1">
                <a:cs typeface="Arial"/>
              </a:rPr>
              <a:t>Thé</a:t>
            </a:r>
            <a:r>
              <a:rPr lang="de-DE">
                <a:cs typeface="Arial"/>
              </a:rPr>
              <a:t> Noir </a:t>
            </a:r>
            <a:r>
              <a:rPr lang="de-DE" err="1">
                <a:cs typeface="Arial"/>
              </a:rPr>
              <a:t>assam</a:t>
            </a:r>
            <a:r>
              <a:rPr lang="de-DE">
                <a:cs typeface="Arial"/>
              </a:rPr>
              <a:t> </a:t>
            </a:r>
            <a:r>
              <a:rPr lang="de-DE" err="1">
                <a:cs typeface="Arial"/>
              </a:rPr>
              <a:t>d'inde</a:t>
            </a:r>
            <a:endParaRPr lang="en-US" err="1">
              <a:cs typeface="Arial"/>
            </a:endParaRPr>
          </a:p>
        </p:txBody>
      </p:sp>
      <p:pic>
        <p:nvPicPr>
          <p:cNvPr id="12" name="Image 13" descr="Une image contenant texte&#10;&#10;Description générée automatiquement">
            <a:extLst>
              <a:ext uri="{FF2B5EF4-FFF2-40B4-BE49-F238E27FC236}">
                <a16:creationId xmlns:a16="http://schemas.microsoft.com/office/drawing/2014/main" id="{2E72F0B7-3517-44C9-832B-4B0C5FFFE76C}"/>
              </a:ext>
            </a:extLst>
          </p:cNvPr>
          <p:cNvPicPr>
            <a:picLocks noChangeAspect="1"/>
          </p:cNvPicPr>
          <p:nvPr/>
        </p:nvPicPr>
        <p:blipFill>
          <a:blip r:embed="rId3"/>
          <a:stretch>
            <a:fillRect/>
          </a:stretch>
        </p:blipFill>
        <p:spPr>
          <a:xfrm>
            <a:off x="8758518" y="4363251"/>
            <a:ext cx="2743200" cy="2927617"/>
          </a:xfrm>
          <a:prstGeom prst="rect">
            <a:avLst/>
          </a:prstGeom>
        </p:spPr>
      </p:pic>
      <p:pic>
        <p:nvPicPr>
          <p:cNvPr id="4" name="Image 4" descr="Une image contenant bouteille, table, intérieur, vin&#10;&#10;Description générée automatiquement">
            <a:extLst>
              <a:ext uri="{FF2B5EF4-FFF2-40B4-BE49-F238E27FC236}">
                <a16:creationId xmlns:a16="http://schemas.microsoft.com/office/drawing/2014/main" id="{07BA089D-DEDC-49F6-BF93-98E42BB7115A}"/>
              </a:ext>
            </a:extLst>
          </p:cNvPr>
          <p:cNvPicPr>
            <a:picLocks noChangeAspect="1"/>
          </p:cNvPicPr>
          <p:nvPr/>
        </p:nvPicPr>
        <p:blipFill>
          <a:blip r:embed="rId4"/>
          <a:stretch>
            <a:fillRect/>
          </a:stretch>
        </p:blipFill>
        <p:spPr>
          <a:xfrm>
            <a:off x="4612341" y="4730563"/>
            <a:ext cx="2743200" cy="1543050"/>
          </a:xfrm>
          <a:prstGeom prst="rect">
            <a:avLst/>
          </a:prstGeom>
        </p:spPr>
      </p:pic>
    </p:spTree>
    <p:extLst>
      <p:ext uri="{BB962C8B-B14F-4D97-AF65-F5344CB8AC3E}">
        <p14:creationId xmlns:p14="http://schemas.microsoft.com/office/powerpoint/2010/main" val="25530477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98F3ED-4DEF-46ED-BDF5-3951389D89E2}"/>
              </a:ext>
            </a:extLst>
          </p:cNvPr>
          <p:cNvSpPr>
            <a:spLocks noGrp="1"/>
          </p:cNvSpPr>
          <p:nvPr>
            <p:ph type="title"/>
          </p:nvPr>
        </p:nvSpPr>
        <p:spPr>
          <a:xfrm>
            <a:off x="1066800" y="429683"/>
            <a:ext cx="10058400" cy="968188"/>
          </a:xfrm>
        </p:spPr>
        <p:txBody>
          <a:bodyPr/>
          <a:lstStyle/>
          <a:p>
            <a:r>
              <a:rPr lang="fr-FR">
                <a:solidFill>
                  <a:schemeClr val="bg1"/>
                </a:solidFill>
                <a:highlight>
                  <a:srgbClr val="008080"/>
                </a:highlight>
              </a:rPr>
              <a:t>33T</a:t>
            </a:r>
            <a:r>
              <a:rPr lang="fr-FR">
                <a:solidFill>
                  <a:srgbClr val="262626"/>
                </a:solidFill>
                <a:highlight>
                  <a:srgbClr val="008080"/>
                </a:highlight>
              </a:rPr>
              <a:t> </a:t>
            </a:r>
            <a:r>
              <a:rPr lang="fr-FR">
                <a:solidFill>
                  <a:schemeClr val="bg1"/>
                </a:solidFill>
                <a:highlight>
                  <a:srgbClr val="008080"/>
                </a:highlight>
              </a:rPr>
              <a:t>FRUITE</a:t>
            </a:r>
            <a:r>
              <a:rPr lang="fr-FR">
                <a:highlight>
                  <a:srgbClr val="008080"/>
                </a:highlight>
              </a:rPr>
              <a:t>  </a:t>
            </a:r>
            <a:r>
              <a:rPr lang="fr-FR"/>
              <a:t>                  33T EPICE</a:t>
            </a:r>
          </a:p>
        </p:txBody>
      </p:sp>
      <p:sp>
        <p:nvSpPr>
          <p:cNvPr id="6" name="Espace réservé du texte 5">
            <a:extLst>
              <a:ext uri="{FF2B5EF4-FFF2-40B4-BE49-F238E27FC236}">
                <a16:creationId xmlns:a16="http://schemas.microsoft.com/office/drawing/2014/main" id="{1C4D7EAB-FAEE-40A2-B5EC-42E1BAFF65CE}"/>
              </a:ext>
            </a:extLst>
          </p:cNvPr>
          <p:cNvSpPr>
            <a:spLocks noGrp="1"/>
          </p:cNvSpPr>
          <p:nvPr>
            <p:ph type="body" idx="1"/>
          </p:nvPr>
        </p:nvSpPr>
        <p:spPr>
          <a:xfrm>
            <a:off x="1069848" y="1200276"/>
            <a:ext cx="4663440" cy="359933"/>
          </a:xfrm>
        </p:spPr>
        <p:txBody>
          <a:bodyPr>
            <a:normAutofit fontScale="85000" lnSpcReduction="10000"/>
          </a:bodyPr>
          <a:lstStyle/>
          <a:p>
            <a:pPr algn="ctr"/>
            <a:r>
              <a:rPr lang="fr-FR"/>
              <a:t>Rhum AOC Martinique Thé bio </a:t>
            </a:r>
          </a:p>
        </p:txBody>
      </p:sp>
      <p:sp>
        <p:nvSpPr>
          <p:cNvPr id="3" name="Espace réservé du contenu 2">
            <a:extLst>
              <a:ext uri="{FF2B5EF4-FFF2-40B4-BE49-F238E27FC236}">
                <a16:creationId xmlns:a16="http://schemas.microsoft.com/office/drawing/2014/main" id="{A165188F-D318-4201-B1DB-782F088AA2B1}"/>
              </a:ext>
            </a:extLst>
          </p:cNvPr>
          <p:cNvSpPr>
            <a:spLocks noGrp="1"/>
          </p:cNvSpPr>
          <p:nvPr>
            <p:ph sz="half" idx="2"/>
          </p:nvPr>
        </p:nvSpPr>
        <p:spPr>
          <a:xfrm>
            <a:off x="800907" y="1604649"/>
            <a:ext cx="5055645" cy="4351648"/>
          </a:xfrm>
        </p:spPr>
        <p:txBody>
          <a:bodyPr vert="horz" lIns="91440" tIns="45720" rIns="91440" bIns="45720" rtlCol="0" anchor="t">
            <a:normAutofit/>
          </a:bodyPr>
          <a:lstStyle/>
          <a:p>
            <a:pPr marL="0" indent="0" algn="ctr">
              <a:buNone/>
            </a:pPr>
            <a:r>
              <a:rPr lang="fr-FR" b="1"/>
              <a:t>Ulysse </a:t>
            </a:r>
            <a:r>
              <a:rPr lang="fr-FR"/>
              <a:t>: Mandarine Gingembre</a:t>
            </a:r>
          </a:p>
          <a:p>
            <a:pPr marL="0" indent="0" algn="ctr">
              <a:buNone/>
            </a:pPr>
            <a:r>
              <a:rPr lang="fr-FR" b="1"/>
              <a:t>Salomé</a:t>
            </a:r>
            <a:r>
              <a:rPr lang="fr-FR"/>
              <a:t> : infusion rose framboise</a:t>
            </a:r>
            <a:endParaRPr lang="fr-FR">
              <a:cs typeface="Arial"/>
            </a:endParaRPr>
          </a:p>
          <a:p>
            <a:pPr marL="0" indent="0" algn="ctr">
              <a:buNone/>
            </a:pPr>
            <a:r>
              <a:rPr lang="fr-FR" b="1"/>
              <a:t>Théia </a:t>
            </a:r>
            <a:r>
              <a:rPr lang="fr-FR"/>
              <a:t>: rooibos coco ananas </a:t>
            </a:r>
            <a:endParaRPr lang="fr-FR">
              <a:cs typeface="Arial"/>
            </a:endParaRPr>
          </a:p>
          <a:p>
            <a:pPr marL="344170" indent="-344170"/>
            <a:endParaRPr lang="fr-FR">
              <a:cs typeface="Arial"/>
            </a:endParaRPr>
          </a:p>
          <a:p>
            <a:pPr marL="344170" indent="-344170"/>
            <a:endParaRPr lang="fr-FR">
              <a:cs typeface="Arial"/>
            </a:endParaRPr>
          </a:p>
        </p:txBody>
      </p:sp>
      <p:sp>
        <p:nvSpPr>
          <p:cNvPr id="7" name="Espace réservé du texte 6">
            <a:extLst>
              <a:ext uri="{FF2B5EF4-FFF2-40B4-BE49-F238E27FC236}">
                <a16:creationId xmlns:a16="http://schemas.microsoft.com/office/drawing/2014/main" id="{8934E0FF-7049-43A2-BF15-8FBE91061189}"/>
              </a:ext>
            </a:extLst>
          </p:cNvPr>
          <p:cNvSpPr>
            <a:spLocks noGrp="1"/>
          </p:cNvSpPr>
          <p:nvPr>
            <p:ph type="body" sz="quarter" idx="3"/>
          </p:nvPr>
        </p:nvSpPr>
        <p:spPr>
          <a:xfrm>
            <a:off x="6458712" y="1245099"/>
            <a:ext cx="4663440" cy="404757"/>
          </a:xfrm>
        </p:spPr>
        <p:txBody>
          <a:bodyPr>
            <a:normAutofit fontScale="85000" lnSpcReduction="10000"/>
          </a:bodyPr>
          <a:lstStyle/>
          <a:p>
            <a:pPr algn="ctr"/>
            <a:r>
              <a:rPr lang="fr-FR"/>
              <a:t>Rhum AOC Martinique Thé bio</a:t>
            </a:r>
          </a:p>
        </p:txBody>
      </p:sp>
      <p:pic>
        <p:nvPicPr>
          <p:cNvPr id="8" name="Image 9">
            <a:extLst>
              <a:ext uri="{FF2B5EF4-FFF2-40B4-BE49-F238E27FC236}">
                <a16:creationId xmlns:a16="http://schemas.microsoft.com/office/drawing/2014/main" id="{0B049B57-9DFF-4B5F-AA3B-885801A1C8E6}"/>
              </a:ext>
            </a:extLst>
          </p:cNvPr>
          <p:cNvPicPr>
            <a:picLocks noGrp="1" noChangeAspect="1"/>
          </p:cNvPicPr>
          <p:nvPr>
            <p:ph sz="quarter" idx="4"/>
          </p:nvPr>
        </p:nvPicPr>
        <p:blipFill>
          <a:blip r:embed="rId2"/>
          <a:stretch>
            <a:fillRect/>
          </a:stretch>
        </p:blipFill>
        <p:spPr>
          <a:xfrm>
            <a:off x="1435963" y="4047529"/>
            <a:ext cx="2965170" cy="3164509"/>
          </a:xfrm>
        </p:spPr>
      </p:pic>
      <p:sp>
        <p:nvSpPr>
          <p:cNvPr id="10" name="ZoneTexte 9">
            <a:extLst>
              <a:ext uri="{FF2B5EF4-FFF2-40B4-BE49-F238E27FC236}">
                <a16:creationId xmlns:a16="http://schemas.microsoft.com/office/drawing/2014/main" id="{5E3BC1BD-2B40-42BE-AABE-9EA51D712782}"/>
              </a:ext>
            </a:extLst>
          </p:cNvPr>
          <p:cNvSpPr txBox="1"/>
          <p:nvPr/>
        </p:nvSpPr>
        <p:spPr>
          <a:xfrm>
            <a:off x="6382870" y="1653987"/>
            <a:ext cx="523090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a:cs typeface="Arial"/>
              </a:rPr>
              <a:t>Chocolat épicé</a:t>
            </a:r>
            <a:endParaRPr lang="fr-FR">
              <a:cs typeface="Arial"/>
            </a:endParaRPr>
          </a:p>
          <a:p>
            <a:pPr algn="ctr"/>
            <a:r>
              <a:rPr lang="de-DE" b="1" err="1">
                <a:cs typeface="Arial"/>
              </a:rPr>
              <a:t>Thésée</a:t>
            </a:r>
            <a:r>
              <a:rPr lang="de-DE" b="1">
                <a:cs typeface="Arial"/>
              </a:rPr>
              <a:t>  : </a:t>
            </a:r>
            <a:r>
              <a:rPr lang="de-DE">
                <a:cs typeface="Arial"/>
              </a:rPr>
              <a:t> </a:t>
            </a:r>
            <a:r>
              <a:rPr lang="de-DE" err="1">
                <a:cs typeface="Arial"/>
              </a:rPr>
              <a:t>Thé</a:t>
            </a:r>
            <a:r>
              <a:rPr lang="de-DE">
                <a:cs typeface="Arial"/>
              </a:rPr>
              <a:t>   </a:t>
            </a:r>
            <a:r>
              <a:rPr lang="de-DE" err="1">
                <a:cs typeface="Arial"/>
              </a:rPr>
              <a:t>Vert</a:t>
            </a:r>
            <a:r>
              <a:rPr lang="de-DE">
                <a:cs typeface="Arial"/>
              </a:rPr>
              <a:t>   </a:t>
            </a:r>
            <a:r>
              <a:rPr lang="de-DE" err="1">
                <a:cs typeface="Arial"/>
              </a:rPr>
              <a:t>Bergamote</a:t>
            </a:r>
            <a:r>
              <a:rPr lang="en-US">
                <a:cs typeface="Arial"/>
              </a:rPr>
              <a:t>​</a:t>
            </a:r>
          </a:p>
          <a:p>
            <a:pPr algn="ctr"/>
            <a:r>
              <a:rPr lang="de-DE" b="1">
                <a:cs typeface="Arial"/>
              </a:rPr>
              <a:t>Hypnos </a:t>
            </a:r>
            <a:r>
              <a:rPr lang="de-DE">
                <a:cs typeface="Arial"/>
              </a:rPr>
              <a:t>: </a:t>
            </a:r>
            <a:r>
              <a:rPr lang="de-DE" err="1">
                <a:cs typeface="Arial"/>
              </a:rPr>
              <a:t>Thé</a:t>
            </a:r>
            <a:r>
              <a:rPr lang="de-DE">
                <a:cs typeface="Arial"/>
              </a:rPr>
              <a:t> Noir </a:t>
            </a:r>
            <a:r>
              <a:rPr lang="de-DE" err="1">
                <a:cs typeface="Arial"/>
              </a:rPr>
              <a:t>assam</a:t>
            </a:r>
            <a:r>
              <a:rPr lang="de-DE">
                <a:cs typeface="Arial"/>
              </a:rPr>
              <a:t> </a:t>
            </a:r>
            <a:r>
              <a:rPr lang="de-DE" err="1">
                <a:cs typeface="Arial"/>
              </a:rPr>
              <a:t>d'inde</a:t>
            </a:r>
            <a:endParaRPr lang="en-US" err="1">
              <a:cs typeface="Arial"/>
            </a:endParaRPr>
          </a:p>
        </p:txBody>
      </p:sp>
      <p:pic>
        <p:nvPicPr>
          <p:cNvPr id="12" name="Image 13" descr="Une image contenant texte&#10;&#10;Description générée automatiquement">
            <a:extLst>
              <a:ext uri="{FF2B5EF4-FFF2-40B4-BE49-F238E27FC236}">
                <a16:creationId xmlns:a16="http://schemas.microsoft.com/office/drawing/2014/main" id="{2E72F0B7-3517-44C9-832B-4B0C5FFFE76C}"/>
              </a:ext>
            </a:extLst>
          </p:cNvPr>
          <p:cNvPicPr>
            <a:picLocks noChangeAspect="1"/>
          </p:cNvPicPr>
          <p:nvPr/>
        </p:nvPicPr>
        <p:blipFill>
          <a:blip r:embed="rId3"/>
          <a:stretch>
            <a:fillRect/>
          </a:stretch>
        </p:blipFill>
        <p:spPr>
          <a:xfrm>
            <a:off x="8758518" y="4363251"/>
            <a:ext cx="2743200" cy="2927617"/>
          </a:xfrm>
          <a:prstGeom prst="rect">
            <a:avLst/>
          </a:prstGeom>
        </p:spPr>
      </p:pic>
    </p:spTree>
    <p:extLst>
      <p:ext uri="{BB962C8B-B14F-4D97-AF65-F5344CB8AC3E}">
        <p14:creationId xmlns:p14="http://schemas.microsoft.com/office/powerpoint/2010/main" val="17425692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892CC9-202A-4753-B686-4F0B9AB3633B}"/>
              </a:ext>
            </a:extLst>
          </p:cNvPr>
          <p:cNvSpPr>
            <a:spLocks noGrp="1"/>
          </p:cNvSpPr>
          <p:nvPr>
            <p:ph type="ctrTitle"/>
          </p:nvPr>
        </p:nvSpPr>
        <p:spPr>
          <a:xfrm flipH="1">
            <a:off x="1671346" y="286291"/>
            <a:ext cx="3491773" cy="6061207"/>
          </a:xfrm>
        </p:spPr>
        <p:txBody>
          <a:bodyPr>
            <a:normAutofit fontScale="90000"/>
          </a:bodyPr>
          <a:lstStyle/>
          <a:p>
            <a:r>
              <a:rPr lang="fr-FR" sz="800">
                <a:ea typeface="+mj-lt"/>
                <a:cs typeface="+mj-lt"/>
              </a:rPr>
              <a:t>  </a:t>
            </a:r>
            <a:endParaRPr lang="fr-FR" sz="800"/>
          </a:p>
          <a:p>
            <a:r>
              <a:rPr lang="fr-FR" sz="1400">
                <a:ea typeface="+mj-lt"/>
                <a:cs typeface="+mj-lt"/>
              </a:rPr>
              <a:t>Les Rhums aux thés parfumés TIB BUENO, sont nés d’une rencontre de passionnés bordelais. </a:t>
            </a:r>
            <a:endParaRPr lang="fr-FR" sz="1400">
              <a:cs typeface="Arial"/>
            </a:endParaRPr>
          </a:p>
          <a:p>
            <a:r>
              <a:rPr lang="fr-FR" sz="1400">
                <a:ea typeface="+mj-lt"/>
                <a:cs typeface="+mj-lt"/>
              </a:rPr>
              <a:t>  </a:t>
            </a:r>
            <a:endParaRPr lang="fr-FR" sz="1400">
              <a:cs typeface="Arial"/>
            </a:endParaRPr>
          </a:p>
          <a:p>
            <a:r>
              <a:rPr lang="fr-FR" sz="1400">
                <a:ea typeface="+mj-lt"/>
                <a:cs typeface="+mj-lt"/>
              </a:rPr>
              <a:t>D’un côté la force des rhums des Caraïbes, incarnée par </a:t>
            </a:r>
            <a:r>
              <a:rPr lang="fr-FR" sz="1400" err="1">
                <a:ea typeface="+mj-lt"/>
                <a:cs typeface="+mj-lt"/>
              </a:rPr>
              <a:t>Tiburce</a:t>
            </a:r>
            <a:r>
              <a:rPr lang="fr-FR" sz="1400">
                <a:ea typeface="+mj-lt"/>
                <a:cs typeface="+mj-lt"/>
              </a:rPr>
              <a:t> LOF et Thierry LEBON, deux amoureux de la Martinique. De l’autre la délicatesse des saveurs des thés parfumés de Denis </a:t>
            </a:r>
            <a:r>
              <a:rPr lang="fr-FR" sz="1400" err="1">
                <a:ea typeface="+mj-lt"/>
                <a:cs typeface="+mj-lt"/>
              </a:rPr>
              <a:t>Junqua</a:t>
            </a:r>
            <a:r>
              <a:rPr lang="fr-FR" sz="1400">
                <a:ea typeface="+mj-lt"/>
                <a:cs typeface="+mj-lt"/>
              </a:rPr>
              <a:t>, </a:t>
            </a:r>
            <a:r>
              <a:rPr lang="fr-FR" sz="1400" err="1">
                <a:ea typeface="+mj-lt"/>
                <a:cs typeface="+mj-lt"/>
              </a:rPr>
              <a:t>tea</a:t>
            </a:r>
            <a:r>
              <a:rPr lang="fr-FR" sz="1400">
                <a:ea typeface="+mj-lt"/>
                <a:cs typeface="+mj-lt"/>
              </a:rPr>
              <a:t> sommelier, créateur de la société BIO THES DU MONDE. </a:t>
            </a:r>
            <a:endParaRPr lang="fr-FR" sz="1400">
              <a:cs typeface="Arial"/>
            </a:endParaRPr>
          </a:p>
          <a:p>
            <a:r>
              <a:rPr lang="fr-FR" sz="1400">
                <a:ea typeface="+mj-lt"/>
                <a:cs typeface="+mj-lt"/>
              </a:rPr>
              <a:t>  </a:t>
            </a:r>
            <a:endParaRPr lang="fr-FR" sz="1400">
              <a:cs typeface="Arial"/>
            </a:endParaRPr>
          </a:p>
          <a:p>
            <a:r>
              <a:rPr lang="fr-FR" sz="1400">
                <a:ea typeface="+mj-lt"/>
                <a:cs typeface="+mj-lt"/>
              </a:rPr>
              <a:t>Un pari risqué et singulier, puisque ce type de rhum arrangé n’existe pas aujourd’hui sur le marché des spiritueux. Il a fallu beaucoup de patience à Thierry et </a:t>
            </a:r>
            <a:r>
              <a:rPr lang="fr-FR" sz="1400" err="1">
                <a:ea typeface="+mj-lt"/>
                <a:cs typeface="+mj-lt"/>
              </a:rPr>
              <a:t>Tiburce</a:t>
            </a:r>
            <a:r>
              <a:rPr lang="fr-FR" sz="1400">
                <a:ea typeface="+mj-lt"/>
                <a:cs typeface="+mj-lt"/>
              </a:rPr>
              <a:t> pour trouver les bons ingrédients et les bons dosages. C’est en faisant la connaissance de Denis, et de ses créations de thés parfumés Bio, que l’alchimie s’opéra. La qualité de ses thés et la richesse organoleptique de ses mélanges, ont permis aux rhums TIB BUENO de prendre toutes leurs dimensions gustatives. </a:t>
            </a:r>
            <a:endParaRPr lang="fr-FR" sz="1400">
              <a:cs typeface="Arial"/>
            </a:endParaRPr>
          </a:p>
          <a:p>
            <a:r>
              <a:rPr lang="fr-FR" sz="1400">
                <a:ea typeface="+mj-lt"/>
                <a:cs typeface="+mj-lt"/>
              </a:rPr>
              <a:t>Les secrets de distillation et d’infusions de Thierry et </a:t>
            </a:r>
            <a:r>
              <a:rPr lang="fr-FR" sz="1400" err="1">
                <a:ea typeface="+mj-lt"/>
                <a:cs typeface="+mj-lt"/>
              </a:rPr>
              <a:t>Tiburce</a:t>
            </a:r>
            <a:r>
              <a:rPr lang="fr-FR" sz="1400">
                <a:ea typeface="+mj-lt"/>
                <a:cs typeface="+mj-lt"/>
              </a:rPr>
              <a:t> ont fait le reste. </a:t>
            </a:r>
            <a:endParaRPr lang="fr-FR" sz="1400">
              <a:cs typeface="Arial"/>
            </a:endParaRPr>
          </a:p>
          <a:p>
            <a:r>
              <a:rPr lang="fr-FR" sz="1400">
                <a:ea typeface="+mj-lt"/>
                <a:cs typeface="+mj-lt"/>
              </a:rPr>
              <a:t>  </a:t>
            </a:r>
            <a:endParaRPr lang="fr-FR" sz="1400">
              <a:cs typeface="Arial"/>
            </a:endParaRPr>
          </a:p>
          <a:p>
            <a:r>
              <a:rPr lang="fr-FR" sz="1400">
                <a:ea typeface="+mj-lt"/>
                <a:cs typeface="+mj-lt"/>
              </a:rPr>
              <a:t>Aujourd’hui, TIB BUENO propose une gamme de 2 saveurs distinctes : </a:t>
            </a:r>
            <a:endParaRPr lang="fr-FR" sz="1400">
              <a:cs typeface="Arial"/>
            </a:endParaRPr>
          </a:p>
          <a:p>
            <a:pPr marL="285750" indent="-285750">
              <a:buFont typeface="Arial"/>
              <a:buChar char="•"/>
            </a:pPr>
            <a:r>
              <a:rPr lang="fr-FR" sz="1400">
                <a:ea typeface="+mj-lt"/>
                <a:cs typeface="+mj-lt"/>
              </a:rPr>
              <a:t>un rhum parfumé au thé cocktail de fruits</a:t>
            </a:r>
            <a:endParaRPr lang="fr-FR" sz="1400">
              <a:cs typeface="Arial"/>
            </a:endParaRPr>
          </a:p>
          <a:p>
            <a:pPr marL="285750" indent="-285750">
              <a:buFont typeface="Arial"/>
              <a:buChar char="•"/>
            </a:pPr>
            <a:r>
              <a:rPr lang="fr-FR" sz="1400">
                <a:ea typeface="+mj-lt"/>
                <a:cs typeface="+mj-lt"/>
              </a:rPr>
              <a:t>un rhum parfumé au thé épicé</a:t>
            </a:r>
            <a:endParaRPr lang="fr-FR" sz="1400">
              <a:cs typeface="Arial"/>
            </a:endParaRPr>
          </a:p>
          <a:p>
            <a:endParaRPr lang="fr-FR" sz="800"/>
          </a:p>
        </p:txBody>
      </p:sp>
      <p:pic>
        <p:nvPicPr>
          <p:cNvPr id="4" name="Image 4" descr="Une image contenant texte&#10;&#10;Description générée automatiquement">
            <a:extLst>
              <a:ext uri="{FF2B5EF4-FFF2-40B4-BE49-F238E27FC236}">
                <a16:creationId xmlns:a16="http://schemas.microsoft.com/office/drawing/2014/main" id="{165A42BD-CA0A-4DD8-9CC3-9F5E7D21A43E}"/>
              </a:ext>
            </a:extLst>
          </p:cNvPr>
          <p:cNvPicPr>
            <a:picLocks noChangeAspect="1"/>
          </p:cNvPicPr>
          <p:nvPr/>
        </p:nvPicPr>
        <p:blipFill rotWithShape="1">
          <a:blip r:embed="rId3"/>
          <a:srcRect t="11483" r="-1" b="23672"/>
          <a:stretch/>
        </p:blipFill>
        <p:spPr>
          <a:xfrm>
            <a:off x="5435859" y="227"/>
            <a:ext cx="5949061" cy="6858000"/>
          </a:xfrm>
          <a:prstGeom prst="rect">
            <a:avLst/>
          </a:prstGeom>
          <a:ln w="12700">
            <a:solidFill>
              <a:schemeClr val="tx1"/>
            </a:solidFill>
          </a:ln>
        </p:spPr>
      </p:pic>
    </p:spTree>
    <p:extLst>
      <p:ext uri="{BB962C8B-B14F-4D97-AF65-F5344CB8AC3E}">
        <p14:creationId xmlns:p14="http://schemas.microsoft.com/office/powerpoint/2010/main" val="28531122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892CC9-202A-4753-B686-4F0B9AB3633B}"/>
              </a:ext>
            </a:extLst>
          </p:cNvPr>
          <p:cNvSpPr>
            <a:spLocks noGrp="1"/>
          </p:cNvSpPr>
          <p:nvPr>
            <p:ph type="ctrTitle"/>
          </p:nvPr>
        </p:nvSpPr>
        <p:spPr>
          <a:xfrm flipH="1">
            <a:off x="1671346" y="286291"/>
            <a:ext cx="3491773" cy="6061207"/>
          </a:xfrm>
        </p:spPr>
        <p:txBody>
          <a:bodyPr>
            <a:normAutofit fontScale="90000"/>
          </a:bodyPr>
          <a:lstStyle/>
          <a:p>
            <a:r>
              <a:rPr lang="fr-FR" sz="800">
                <a:ea typeface="+mj-lt"/>
                <a:cs typeface="+mj-lt"/>
              </a:rPr>
              <a:t>  </a:t>
            </a:r>
            <a:endParaRPr lang="fr-FR" sz="800"/>
          </a:p>
          <a:p>
            <a:r>
              <a:rPr lang="fr-FR" sz="1400">
                <a:ea typeface="+mj-lt"/>
                <a:cs typeface="+mj-lt"/>
              </a:rPr>
              <a:t>Les Rhums aux thés parfumés TIB BUENO, sont nés d’une rencontre de passionnés bordelais. </a:t>
            </a:r>
            <a:endParaRPr lang="fr-FR" sz="1400">
              <a:cs typeface="Arial"/>
            </a:endParaRPr>
          </a:p>
          <a:p>
            <a:r>
              <a:rPr lang="fr-FR" sz="1400">
                <a:ea typeface="+mj-lt"/>
                <a:cs typeface="+mj-lt"/>
              </a:rPr>
              <a:t>  </a:t>
            </a:r>
            <a:endParaRPr lang="fr-FR" sz="1400">
              <a:cs typeface="Arial"/>
            </a:endParaRPr>
          </a:p>
          <a:p>
            <a:r>
              <a:rPr lang="fr-FR" sz="1400">
                <a:ea typeface="+mj-lt"/>
                <a:cs typeface="+mj-lt"/>
              </a:rPr>
              <a:t>D’un côté la force des rhums des Caraïbes, incarnée par </a:t>
            </a:r>
            <a:r>
              <a:rPr lang="fr-FR" sz="1400" err="1">
                <a:ea typeface="+mj-lt"/>
                <a:cs typeface="+mj-lt"/>
              </a:rPr>
              <a:t>Tiburce</a:t>
            </a:r>
            <a:r>
              <a:rPr lang="fr-FR" sz="1400">
                <a:ea typeface="+mj-lt"/>
                <a:cs typeface="+mj-lt"/>
              </a:rPr>
              <a:t> LOF et Thierry LEBON, deux amoureux de la Martinique. De l’autre la délicatesse des saveurs des thés parfumés de Denis </a:t>
            </a:r>
            <a:r>
              <a:rPr lang="fr-FR" sz="1400" err="1">
                <a:ea typeface="+mj-lt"/>
                <a:cs typeface="+mj-lt"/>
              </a:rPr>
              <a:t>Junqua</a:t>
            </a:r>
            <a:r>
              <a:rPr lang="fr-FR" sz="1400">
                <a:ea typeface="+mj-lt"/>
                <a:cs typeface="+mj-lt"/>
              </a:rPr>
              <a:t>, </a:t>
            </a:r>
            <a:r>
              <a:rPr lang="fr-FR" sz="1400" err="1">
                <a:ea typeface="+mj-lt"/>
                <a:cs typeface="+mj-lt"/>
              </a:rPr>
              <a:t>tea</a:t>
            </a:r>
            <a:r>
              <a:rPr lang="fr-FR" sz="1400">
                <a:ea typeface="+mj-lt"/>
                <a:cs typeface="+mj-lt"/>
              </a:rPr>
              <a:t> sommelier, créateur de la société BIO THES DU MONDE. </a:t>
            </a:r>
            <a:endParaRPr lang="fr-FR" sz="1400">
              <a:cs typeface="Arial"/>
            </a:endParaRPr>
          </a:p>
          <a:p>
            <a:r>
              <a:rPr lang="fr-FR" sz="1400">
                <a:ea typeface="+mj-lt"/>
                <a:cs typeface="+mj-lt"/>
              </a:rPr>
              <a:t>  </a:t>
            </a:r>
            <a:endParaRPr lang="fr-FR" sz="1400">
              <a:cs typeface="Arial"/>
            </a:endParaRPr>
          </a:p>
          <a:p>
            <a:r>
              <a:rPr lang="fr-FR" sz="1400">
                <a:ea typeface="+mj-lt"/>
                <a:cs typeface="+mj-lt"/>
              </a:rPr>
              <a:t>Un pari risqué et singulier, puisque ce type de rhum arrangé n’existe pas aujourd’hui sur le marché des spiritueux. Il a fallu beaucoup de patience à Thierry et </a:t>
            </a:r>
            <a:r>
              <a:rPr lang="fr-FR" sz="1400" err="1">
                <a:ea typeface="+mj-lt"/>
                <a:cs typeface="+mj-lt"/>
              </a:rPr>
              <a:t>Tiburce</a:t>
            </a:r>
            <a:r>
              <a:rPr lang="fr-FR" sz="1400">
                <a:ea typeface="+mj-lt"/>
                <a:cs typeface="+mj-lt"/>
              </a:rPr>
              <a:t> pour trouver les bons ingrédients et les bons dosages. C’est en faisant la connaissance de Denis, et de ses créations de thés parfumés Bio, que l’alchimie s’opéra. La qualité de ses thés et la richesse organoleptique de ses mélanges, ont permis aux rhums TIB BUENO de prendre toutes leurs dimensions gustatives. </a:t>
            </a:r>
            <a:endParaRPr lang="fr-FR" sz="1400">
              <a:cs typeface="Arial"/>
            </a:endParaRPr>
          </a:p>
          <a:p>
            <a:r>
              <a:rPr lang="fr-FR" sz="1400">
                <a:ea typeface="+mj-lt"/>
                <a:cs typeface="+mj-lt"/>
              </a:rPr>
              <a:t>Les secrets de distillation et d’infusions de Thierry et </a:t>
            </a:r>
            <a:r>
              <a:rPr lang="fr-FR" sz="1400" err="1">
                <a:ea typeface="+mj-lt"/>
                <a:cs typeface="+mj-lt"/>
              </a:rPr>
              <a:t>Tiburce</a:t>
            </a:r>
            <a:r>
              <a:rPr lang="fr-FR" sz="1400">
                <a:ea typeface="+mj-lt"/>
                <a:cs typeface="+mj-lt"/>
              </a:rPr>
              <a:t> ont fait le reste. </a:t>
            </a:r>
            <a:endParaRPr lang="fr-FR" sz="1400">
              <a:cs typeface="Arial"/>
            </a:endParaRPr>
          </a:p>
          <a:p>
            <a:r>
              <a:rPr lang="fr-FR" sz="1400">
                <a:ea typeface="+mj-lt"/>
                <a:cs typeface="+mj-lt"/>
              </a:rPr>
              <a:t>  </a:t>
            </a:r>
            <a:endParaRPr lang="fr-FR" sz="1400">
              <a:cs typeface="Arial"/>
            </a:endParaRPr>
          </a:p>
          <a:p>
            <a:r>
              <a:rPr lang="fr-FR" sz="1400">
                <a:ea typeface="+mj-lt"/>
                <a:cs typeface="+mj-lt"/>
              </a:rPr>
              <a:t>Aujourd’hui, TIB BUENO propose une gamme de 2 saveurs distinctes : </a:t>
            </a:r>
            <a:endParaRPr lang="fr-FR" sz="1400">
              <a:cs typeface="Arial"/>
            </a:endParaRPr>
          </a:p>
          <a:p>
            <a:pPr marL="285750" indent="-285750">
              <a:buFont typeface="Arial"/>
              <a:buChar char="•"/>
            </a:pPr>
            <a:r>
              <a:rPr lang="fr-FR" sz="1400">
                <a:ea typeface="+mj-lt"/>
                <a:cs typeface="+mj-lt"/>
              </a:rPr>
              <a:t>un rhum parfumé au thé cocktail de fruits</a:t>
            </a:r>
            <a:endParaRPr lang="fr-FR" sz="1400">
              <a:cs typeface="Arial"/>
            </a:endParaRPr>
          </a:p>
          <a:p>
            <a:pPr marL="285750" indent="-285750">
              <a:buFont typeface="Arial"/>
              <a:buChar char="•"/>
            </a:pPr>
            <a:r>
              <a:rPr lang="fr-FR" sz="1400">
                <a:ea typeface="+mj-lt"/>
                <a:cs typeface="+mj-lt"/>
              </a:rPr>
              <a:t>un rhum parfumé au thé épicé</a:t>
            </a:r>
            <a:endParaRPr lang="fr-FR" sz="1400">
              <a:cs typeface="Arial"/>
            </a:endParaRPr>
          </a:p>
          <a:p>
            <a:endParaRPr lang="fr-FR" sz="800"/>
          </a:p>
        </p:txBody>
      </p:sp>
      <p:pic>
        <p:nvPicPr>
          <p:cNvPr id="4" name="Image 4" descr="Une image contenant texte&#10;&#10;Description générée automatiquement">
            <a:extLst>
              <a:ext uri="{FF2B5EF4-FFF2-40B4-BE49-F238E27FC236}">
                <a16:creationId xmlns:a16="http://schemas.microsoft.com/office/drawing/2014/main" id="{165A42BD-CA0A-4DD8-9CC3-9F5E7D21A43E}"/>
              </a:ext>
            </a:extLst>
          </p:cNvPr>
          <p:cNvPicPr>
            <a:picLocks noChangeAspect="1"/>
          </p:cNvPicPr>
          <p:nvPr/>
        </p:nvPicPr>
        <p:blipFill rotWithShape="1">
          <a:blip r:embed="rId3"/>
          <a:srcRect t="11483" r="-1" b="23672"/>
          <a:stretch/>
        </p:blipFill>
        <p:spPr>
          <a:xfrm>
            <a:off x="5435859" y="227"/>
            <a:ext cx="5949061" cy="6858000"/>
          </a:xfrm>
          <a:prstGeom prst="rect">
            <a:avLst/>
          </a:prstGeom>
          <a:ln w="12700">
            <a:solidFill>
              <a:schemeClr val="tx1"/>
            </a:solidFill>
          </a:ln>
        </p:spPr>
      </p:pic>
    </p:spTree>
    <p:extLst>
      <p:ext uri="{BB962C8B-B14F-4D97-AF65-F5344CB8AC3E}">
        <p14:creationId xmlns:p14="http://schemas.microsoft.com/office/powerpoint/2010/main" val="344174688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892CC9-202A-4753-B686-4F0B9AB3633B}"/>
              </a:ext>
            </a:extLst>
          </p:cNvPr>
          <p:cNvSpPr>
            <a:spLocks noGrp="1"/>
          </p:cNvSpPr>
          <p:nvPr>
            <p:ph type="ctrTitle"/>
          </p:nvPr>
        </p:nvSpPr>
        <p:spPr>
          <a:xfrm flipH="1">
            <a:off x="1671346" y="286291"/>
            <a:ext cx="3491773" cy="5164737"/>
          </a:xfrm>
        </p:spPr>
        <p:txBody>
          <a:bodyPr>
            <a:normAutofit fontScale="90000"/>
          </a:bodyPr>
          <a:lstStyle/>
          <a:p>
            <a:r>
              <a:rPr lang="fr-FR" sz="800">
                <a:ea typeface="+mj-lt"/>
                <a:cs typeface="+mj-lt"/>
              </a:rPr>
              <a:t>  </a:t>
            </a:r>
            <a:endParaRPr lang="fr-FR" sz="800"/>
          </a:p>
          <a:p>
            <a:r>
              <a:rPr lang="fr-FR" sz="1400">
                <a:ea typeface="+mj-lt"/>
                <a:cs typeface="+mj-lt"/>
              </a:rPr>
              <a:t>Les Rhums aux thés parfumés TIB BUENO, sont nés d’une rencontre de passionnés bordelais. </a:t>
            </a:r>
            <a:endParaRPr lang="fr-FR" sz="1400">
              <a:cs typeface="Arial"/>
            </a:endParaRPr>
          </a:p>
          <a:p>
            <a:r>
              <a:rPr lang="fr-FR" sz="1400">
                <a:ea typeface="+mj-lt"/>
                <a:cs typeface="+mj-lt"/>
              </a:rPr>
              <a:t>  </a:t>
            </a:r>
            <a:endParaRPr lang="fr-FR" sz="1400">
              <a:cs typeface="Arial"/>
            </a:endParaRPr>
          </a:p>
          <a:p>
            <a:r>
              <a:rPr lang="fr-FR" sz="1400">
                <a:ea typeface="+mj-lt"/>
                <a:cs typeface="+mj-lt"/>
              </a:rPr>
              <a:t>D’un côté la force des rhums des Caraïbes, incarnée par </a:t>
            </a:r>
            <a:r>
              <a:rPr lang="fr-FR" sz="1400" err="1">
                <a:ea typeface="+mj-lt"/>
                <a:cs typeface="+mj-lt"/>
              </a:rPr>
              <a:t>Tiburce</a:t>
            </a:r>
            <a:r>
              <a:rPr lang="fr-FR" sz="1400">
                <a:ea typeface="+mj-lt"/>
                <a:cs typeface="+mj-lt"/>
              </a:rPr>
              <a:t> LOF et Thierry LEBON, deux amoureux de la Martinique. De l’autre la délicatesse des saveurs des thés parfumés de Denis </a:t>
            </a:r>
            <a:r>
              <a:rPr lang="fr-FR" sz="1400" err="1">
                <a:ea typeface="+mj-lt"/>
                <a:cs typeface="+mj-lt"/>
              </a:rPr>
              <a:t>Junqua</a:t>
            </a:r>
            <a:r>
              <a:rPr lang="fr-FR" sz="1400">
                <a:ea typeface="+mj-lt"/>
                <a:cs typeface="+mj-lt"/>
              </a:rPr>
              <a:t>, </a:t>
            </a:r>
            <a:r>
              <a:rPr lang="fr-FR" sz="1400" err="1">
                <a:ea typeface="+mj-lt"/>
                <a:cs typeface="+mj-lt"/>
              </a:rPr>
              <a:t>tea</a:t>
            </a:r>
            <a:r>
              <a:rPr lang="fr-FR" sz="1400">
                <a:ea typeface="+mj-lt"/>
                <a:cs typeface="+mj-lt"/>
              </a:rPr>
              <a:t> sommelier, créateur de la société BIO THES DU MONDE. </a:t>
            </a:r>
            <a:endParaRPr lang="fr-FR" sz="1400">
              <a:cs typeface="Arial"/>
            </a:endParaRPr>
          </a:p>
          <a:p>
            <a:r>
              <a:rPr lang="fr-FR" sz="1400">
                <a:ea typeface="+mj-lt"/>
                <a:cs typeface="+mj-lt"/>
              </a:rPr>
              <a:t>  </a:t>
            </a:r>
            <a:endParaRPr lang="fr-FR" sz="1400">
              <a:cs typeface="Arial"/>
            </a:endParaRPr>
          </a:p>
          <a:p>
            <a:r>
              <a:rPr lang="fr-FR" sz="1400">
                <a:ea typeface="+mj-lt"/>
                <a:cs typeface="+mj-lt"/>
              </a:rPr>
              <a:t>Un pari risqué et singulier, puisque ce type de rhum arrangé n’existe pas aujourd’hui sur le marché des spiritueux. Il a fallu beaucoup de patience à Thierry et </a:t>
            </a:r>
            <a:r>
              <a:rPr lang="fr-FR" sz="1400" err="1">
                <a:ea typeface="+mj-lt"/>
                <a:cs typeface="+mj-lt"/>
              </a:rPr>
              <a:t>Tiburce</a:t>
            </a:r>
            <a:r>
              <a:rPr lang="fr-FR" sz="1400">
                <a:ea typeface="+mj-lt"/>
                <a:cs typeface="+mj-lt"/>
              </a:rPr>
              <a:t> pour trouver les bons ingrédients et les bons dosages. C’est en faisant la connaissance de Denis, et de ses créations de thés parfumés Bio, que l’alchimie s’opéra. La qualité de ses thés et la richesse organoleptique de ses mélanges, ont permis aux rhums TIB BUENO de prendre toutes leurs dimensions gustatives. </a:t>
            </a:r>
            <a:endParaRPr lang="fr-FR" sz="1400">
              <a:cs typeface="Arial"/>
            </a:endParaRPr>
          </a:p>
          <a:p>
            <a:r>
              <a:rPr lang="fr-FR" sz="1400">
                <a:ea typeface="+mj-lt"/>
                <a:cs typeface="+mj-lt"/>
              </a:rPr>
              <a:t>Les secrets de distillation et d’infusions de Thierry et </a:t>
            </a:r>
            <a:r>
              <a:rPr lang="fr-FR" sz="1400" err="1">
                <a:ea typeface="+mj-lt"/>
                <a:cs typeface="+mj-lt"/>
              </a:rPr>
              <a:t>Tiburce</a:t>
            </a:r>
            <a:r>
              <a:rPr lang="fr-FR" sz="1400">
                <a:ea typeface="+mj-lt"/>
                <a:cs typeface="+mj-lt"/>
              </a:rPr>
              <a:t> ont fait le reste. </a:t>
            </a:r>
            <a:endParaRPr lang="fr-FR" sz="1400">
              <a:cs typeface="Arial"/>
            </a:endParaRPr>
          </a:p>
          <a:p>
            <a:r>
              <a:rPr lang="fr-FR" sz="1400">
                <a:ea typeface="+mj-lt"/>
                <a:cs typeface="+mj-lt"/>
              </a:rPr>
              <a:t>  </a:t>
            </a:r>
            <a:endParaRPr lang="fr-FR" sz="1400">
              <a:cs typeface="Arial"/>
            </a:endParaRPr>
          </a:p>
          <a:p>
            <a:r>
              <a:rPr lang="fr-FR" sz="1400">
                <a:ea typeface="+mj-lt"/>
                <a:cs typeface="+mj-lt"/>
              </a:rPr>
              <a:t>Aujourd’hui, TIB BUENO propose une gamme de 2 saveurs distinctes : </a:t>
            </a:r>
            <a:endParaRPr lang="fr-FR" sz="1400">
              <a:cs typeface="Arial"/>
            </a:endParaRPr>
          </a:p>
          <a:p>
            <a:pPr marL="285750" indent="-285750">
              <a:buFont typeface="Arial"/>
              <a:buChar char="•"/>
            </a:pPr>
            <a:r>
              <a:rPr lang="fr-FR" sz="1400">
                <a:ea typeface="+mj-lt"/>
                <a:cs typeface="+mj-lt"/>
              </a:rPr>
              <a:t>un rhum parfumé au thé cocktail de fruits</a:t>
            </a:r>
            <a:endParaRPr lang="fr-FR" sz="1400">
              <a:cs typeface="Arial"/>
            </a:endParaRPr>
          </a:p>
          <a:p>
            <a:pPr marL="285750" indent="-285750">
              <a:buFont typeface="Arial"/>
              <a:buChar char="•"/>
            </a:pPr>
            <a:r>
              <a:rPr lang="fr-FR" sz="1400">
                <a:ea typeface="+mj-lt"/>
                <a:cs typeface="+mj-lt"/>
              </a:rPr>
              <a:t>un rhum parfumé au thé épicé</a:t>
            </a:r>
            <a:endParaRPr lang="fr-FR" sz="1400">
              <a:cs typeface="Arial"/>
            </a:endParaRPr>
          </a:p>
          <a:p>
            <a:endParaRPr lang="fr-FR" sz="800"/>
          </a:p>
        </p:txBody>
      </p:sp>
      <p:pic>
        <p:nvPicPr>
          <p:cNvPr id="4" name="Image 4" descr="Une image contenant texte&#10;&#10;Description générée automatiquement">
            <a:extLst>
              <a:ext uri="{FF2B5EF4-FFF2-40B4-BE49-F238E27FC236}">
                <a16:creationId xmlns:a16="http://schemas.microsoft.com/office/drawing/2014/main" id="{165A42BD-CA0A-4DD8-9CC3-9F5E7D21A43E}"/>
              </a:ext>
            </a:extLst>
          </p:cNvPr>
          <p:cNvPicPr>
            <a:picLocks noChangeAspect="1"/>
          </p:cNvPicPr>
          <p:nvPr/>
        </p:nvPicPr>
        <p:blipFill rotWithShape="1">
          <a:blip r:embed="rId3"/>
          <a:srcRect t="11483" r="-1" b="23672"/>
          <a:stretch/>
        </p:blipFill>
        <p:spPr>
          <a:xfrm>
            <a:off x="5435859" y="227"/>
            <a:ext cx="5949061" cy="6858000"/>
          </a:xfrm>
          <a:prstGeom prst="rect">
            <a:avLst/>
          </a:prstGeom>
          <a:ln w="12700">
            <a:solidFill>
              <a:schemeClr val="tx1"/>
            </a:solidFill>
          </a:ln>
        </p:spPr>
      </p:pic>
    </p:spTree>
    <p:extLst>
      <p:ext uri="{BB962C8B-B14F-4D97-AF65-F5344CB8AC3E}">
        <p14:creationId xmlns:p14="http://schemas.microsoft.com/office/powerpoint/2010/main" val="38733628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7" name="Image 18" descr="Une image contenant texte&#10;&#10;Description générée automatiquement">
            <a:extLst>
              <a:ext uri="{FF2B5EF4-FFF2-40B4-BE49-F238E27FC236}">
                <a16:creationId xmlns:a16="http://schemas.microsoft.com/office/drawing/2014/main" id="{4CB2B4B1-AD24-40EF-8314-AC5CBC5D6DE9}"/>
              </a:ext>
            </a:extLst>
          </p:cNvPr>
          <p:cNvPicPr>
            <a:picLocks noChangeAspect="1"/>
          </p:cNvPicPr>
          <p:nvPr/>
        </p:nvPicPr>
        <p:blipFill rotWithShape="1">
          <a:blip r:embed="rId2">
            <a:duotone>
              <a:schemeClr val="bg2">
                <a:shade val="45000"/>
                <a:satMod val="135000"/>
              </a:schemeClr>
              <a:prstClr val="white"/>
            </a:duotone>
            <a:alphaModFix amt="25000"/>
          </a:blip>
          <a:srcRect t="28084" r="-1" b="40274"/>
          <a:stretch/>
        </p:blipFill>
        <p:spPr>
          <a:xfrm>
            <a:off x="153" y="10"/>
            <a:ext cx="12191695" cy="6857990"/>
          </a:xfrm>
          <a:prstGeom prst="rect">
            <a:avLst/>
          </a:prstGeom>
        </p:spPr>
      </p:pic>
      <p:sp>
        <p:nvSpPr>
          <p:cNvPr id="2" name="Titre 1"/>
          <p:cNvSpPr>
            <a:spLocks noGrp="1"/>
          </p:cNvSpPr>
          <p:nvPr>
            <p:ph type="title"/>
          </p:nvPr>
        </p:nvSpPr>
        <p:spPr/>
        <p:txBody>
          <a:bodyPr>
            <a:normAutofit/>
          </a:bodyPr>
          <a:lstStyle/>
          <a:p>
            <a:pPr algn="l"/>
            <a:r>
              <a:rPr lang="de-DE" sz="2100">
                <a:cs typeface="Calibri Light"/>
              </a:rPr>
              <a:t>Rhum AOC Martinique </a:t>
            </a:r>
            <a:br>
              <a:rPr lang="de-DE" sz="2100">
                <a:cs typeface="Calibri Light"/>
              </a:rPr>
            </a:br>
            <a:r>
              <a:rPr lang="de-DE" sz="2100">
                <a:cs typeface="Calibri Light"/>
              </a:rPr>
              <a:t>Thé bio</a:t>
            </a:r>
            <a:br>
              <a:rPr lang="de-DE" sz="2100">
                <a:cs typeface="Calibri Light"/>
              </a:rPr>
            </a:br>
            <a:endParaRPr lang="fr-FR" sz="2100"/>
          </a:p>
        </p:txBody>
      </p:sp>
      <p:sp>
        <p:nvSpPr>
          <p:cNvPr id="3" name="Sous-titre 2"/>
          <p:cNvSpPr>
            <a:spLocks noGrp="1"/>
          </p:cNvSpPr>
          <p:nvPr>
            <p:ph idx="1"/>
          </p:nvPr>
        </p:nvSpPr>
        <p:spPr>
          <a:xfrm>
            <a:off x="2610579" y="2052116"/>
            <a:ext cx="7959560" cy="3997828"/>
          </a:xfrm>
        </p:spPr>
        <p:txBody>
          <a:bodyPr vert="horz" lIns="91440" tIns="45720" rIns="91440" bIns="45720" rtlCol="0">
            <a:normAutofit/>
          </a:bodyPr>
          <a:lstStyle/>
          <a:p>
            <a:pPr>
              <a:spcAft>
                <a:spcPts val="600"/>
              </a:spcAft>
            </a:pPr>
            <a:r>
              <a:rPr lang="de-DE"/>
              <a:t>Chocolat épicé</a:t>
            </a:r>
            <a:endParaRPr lang="fr-FR"/>
          </a:p>
          <a:p>
            <a:pPr>
              <a:spcAft>
                <a:spcPts val="600"/>
              </a:spcAft>
            </a:pPr>
            <a:endParaRPr lang="de-DE"/>
          </a:p>
        </p:txBody>
      </p:sp>
    </p:spTree>
    <p:extLst>
      <p:ext uri="{BB962C8B-B14F-4D97-AF65-F5344CB8AC3E}">
        <p14:creationId xmlns:p14="http://schemas.microsoft.com/office/powerpoint/2010/main" val="246598451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Image 4" descr="Une image contenant texte&#10;&#10;Description générée automatiquement">
            <a:extLst>
              <a:ext uri="{FF2B5EF4-FFF2-40B4-BE49-F238E27FC236}">
                <a16:creationId xmlns:a16="http://schemas.microsoft.com/office/drawing/2014/main" id="{5DD5FB27-984E-411B-9F3B-47EA784307D5}"/>
              </a:ext>
            </a:extLst>
          </p:cNvPr>
          <p:cNvPicPr>
            <a:picLocks noChangeAspect="1"/>
          </p:cNvPicPr>
          <p:nvPr/>
        </p:nvPicPr>
        <p:blipFill rotWithShape="1">
          <a:blip r:embed="rId2">
            <a:duotone>
              <a:schemeClr val="bg2">
                <a:shade val="45000"/>
                <a:satMod val="135000"/>
              </a:schemeClr>
              <a:prstClr val="white"/>
            </a:duotone>
            <a:alphaModFix amt="25000"/>
          </a:blip>
          <a:srcRect t="28084" r="-1" b="40274"/>
          <a:stretch/>
        </p:blipFill>
        <p:spPr>
          <a:xfrm>
            <a:off x="153" y="10"/>
            <a:ext cx="12191695" cy="6857990"/>
          </a:xfrm>
          <a:prstGeom prst="rect">
            <a:avLst/>
          </a:prstGeom>
        </p:spPr>
      </p:pic>
      <p:sp>
        <p:nvSpPr>
          <p:cNvPr id="2" name="Titre 1"/>
          <p:cNvSpPr>
            <a:spLocks noGrp="1"/>
          </p:cNvSpPr>
          <p:nvPr>
            <p:ph type="title"/>
          </p:nvPr>
        </p:nvSpPr>
        <p:spPr/>
        <p:txBody>
          <a:bodyPr>
            <a:normAutofit/>
          </a:bodyPr>
          <a:lstStyle/>
          <a:p>
            <a:pPr algn="l"/>
            <a:r>
              <a:rPr lang="de-DE">
                <a:cs typeface="Calibri Light"/>
              </a:rPr>
              <a:t>Rhum AOC Martinique </a:t>
            </a:r>
            <a:br>
              <a:rPr lang="de-DE">
                <a:cs typeface="Calibri Light"/>
              </a:rPr>
            </a:br>
            <a:r>
              <a:rPr lang="de-DE">
                <a:cs typeface="Calibri Light"/>
              </a:rPr>
              <a:t>Thé bio </a:t>
            </a:r>
            <a:endParaRPr lang="fr-FR"/>
          </a:p>
        </p:txBody>
      </p:sp>
      <p:sp>
        <p:nvSpPr>
          <p:cNvPr id="3" name="Sous-titre 2"/>
          <p:cNvSpPr>
            <a:spLocks noGrp="1"/>
          </p:cNvSpPr>
          <p:nvPr>
            <p:ph idx="1"/>
          </p:nvPr>
        </p:nvSpPr>
        <p:spPr>
          <a:xfrm>
            <a:off x="2610579" y="2052116"/>
            <a:ext cx="7959560" cy="3997828"/>
          </a:xfrm>
        </p:spPr>
        <p:txBody>
          <a:bodyPr vert="horz" lIns="91440" tIns="45720" rIns="91440" bIns="45720" rtlCol="0">
            <a:normAutofit/>
          </a:bodyPr>
          <a:lstStyle/>
          <a:p>
            <a:pPr>
              <a:spcAft>
                <a:spcPts val="600"/>
              </a:spcAft>
            </a:pPr>
            <a:endParaRPr lang="de-DE"/>
          </a:p>
          <a:p>
            <a:pPr marL="0" indent="0">
              <a:spcAft>
                <a:spcPts val="600"/>
              </a:spcAft>
              <a:buNone/>
            </a:pPr>
            <a:r>
              <a:rPr lang="de-DE"/>
              <a:t>Thésée : thé vert bergamote</a:t>
            </a:r>
          </a:p>
        </p:txBody>
      </p:sp>
    </p:spTree>
    <p:extLst>
      <p:ext uri="{BB962C8B-B14F-4D97-AF65-F5344CB8AC3E}">
        <p14:creationId xmlns:p14="http://schemas.microsoft.com/office/powerpoint/2010/main" val="285164123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Image 4" descr="Une image contenant texte&#10;&#10;Description générée automatiquement">
            <a:extLst>
              <a:ext uri="{FF2B5EF4-FFF2-40B4-BE49-F238E27FC236}">
                <a16:creationId xmlns:a16="http://schemas.microsoft.com/office/drawing/2014/main" id="{4DC0A912-0904-42B9-BB57-3669983EA365}"/>
              </a:ext>
            </a:extLst>
          </p:cNvPr>
          <p:cNvPicPr>
            <a:picLocks noChangeAspect="1"/>
          </p:cNvPicPr>
          <p:nvPr/>
        </p:nvPicPr>
        <p:blipFill rotWithShape="1">
          <a:blip r:embed="rId2">
            <a:duotone>
              <a:schemeClr val="bg2">
                <a:shade val="45000"/>
                <a:satMod val="135000"/>
              </a:schemeClr>
              <a:prstClr val="white"/>
            </a:duotone>
            <a:alphaModFix amt="25000"/>
          </a:blip>
          <a:srcRect t="28084" r="-1" b="40274"/>
          <a:stretch/>
        </p:blipFill>
        <p:spPr>
          <a:xfrm>
            <a:off x="153" y="10"/>
            <a:ext cx="12191695" cy="6857990"/>
          </a:xfrm>
          <a:prstGeom prst="rect">
            <a:avLst/>
          </a:prstGeom>
        </p:spPr>
      </p:pic>
      <p:sp>
        <p:nvSpPr>
          <p:cNvPr id="2" name="Titre 1"/>
          <p:cNvSpPr>
            <a:spLocks noGrp="1"/>
          </p:cNvSpPr>
          <p:nvPr>
            <p:ph type="title"/>
          </p:nvPr>
        </p:nvSpPr>
        <p:spPr/>
        <p:txBody>
          <a:bodyPr>
            <a:normAutofit/>
          </a:bodyPr>
          <a:lstStyle/>
          <a:p>
            <a:pPr algn="l"/>
            <a:r>
              <a:rPr lang="de-DE">
                <a:cs typeface="Calibri Light"/>
              </a:rPr>
              <a:t>Rhum AOC Martinique</a:t>
            </a:r>
            <a:br>
              <a:rPr lang="en-US"/>
            </a:br>
            <a:r>
              <a:rPr lang="de-DE">
                <a:cs typeface="Calibri Light"/>
              </a:rPr>
              <a:t>Thé Bio </a:t>
            </a:r>
          </a:p>
        </p:txBody>
      </p:sp>
      <p:sp>
        <p:nvSpPr>
          <p:cNvPr id="3" name="Sous-titre 2"/>
          <p:cNvSpPr>
            <a:spLocks noGrp="1"/>
          </p:cNvSpPr>
          <p:nvPr>
            <p:ph idx="1"/>
          </p:nvPr>
        </p:nvSpPr>
        <p:spPr>
          <a:xfrm>
            <a:off x="2610579" y="2052116"/>
            <a:ext cx="7959560" cy="3997828"/>
          </a:xfrm>
        </p:spPr>
        <p:txBody>
          <a:bodyPr vert="horz" lIns="91440" tIns="45720" rIns="91440" bIns="45720" rtlCol="0">
            <a:normAutofit/>
          </a:bodyPr>
          <a:lstStyle/>
          <a:p>
            <a:pPr marL="344170" indent="-344170">
              <a:spcAft>
                <a:spcPts val="600"/>
              </a:spcAft>
            </a:pPr>
            <a:endParaRPr lang="de-DE">
              <a:cs typeface="Arial" panose="020B0604020202020204"/>
            </a:endParaRPr>
          </a:p>
          <a:p>
            <a:pPr marL="344170" indent="-344170"/>
            <a:r>
              <a:rPr lang="de-DE"/>
              <a:t>Hypnos </a:t>
            </a:r>
            <a:r>
              <a:rPr lang="de-DE" err="1"/>
              <a:t>thé</a:t>
            </a:r>
            <a:r>
              <a:rPr lang="de-DE"/>
              <a:t> Noir </a:t>
            </a:r>
            <a:r>
              <a:rPr lang="de-DE" err="1"/>
              <a:t>assam</a:t>
            </a:r>
            <a:r>
              <a:rPr lang="de-DE"/>
              <a:t> </a:t>
            </a:r>
            <a:r>
              <a:rPr lang="de-DE" err="1"/>
              <a:t>d'inde</a:t>
            </a:r>
            <a:r>
              <a:rPr lang="de-DE"/>
              <a:t> </a:t>
            </a:r>
            <a:r>
              <a:rPr lang="de-DE" err="1"/>
              <a:t>épicé</a:t>
            </a:r>
            <a:r>
              <a:rPr lang="de-DE"/>
              <a:t> </a:t>
            </a:r>
            <a:endParaRPr lang="de-DE">
              <a:cs typeface="Arial"/>
            </a:endParaRPr>
          </a:p>
        </p:txBody>
      </p:sp>
    </p:spTree>
    <p:extLst>
      <p:ext uri="{BB962C8B-B14F-4D97-AF65-F5344CB8AC3E}">
        <p14:creationId xmlns:p14="http://schemas.microsoft.com/office/powerpoint/2010/main" val="15944185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964444" y="808056"/>
            <a:ext cx="3319381" cy="1077229"/>
          </a:xfrm>
        </p:spPr>
        <p:txBody>
          <a:bodyPr>
            <a:normAutofit/>
          </a:bodyPr>
          <a:lstStyle/>
          <a:p>
            <a:pPr algn="l"/>
            <a:r>
              <a:rPr lang="de-DE">
                <a:cs typeface="Calibri Light"/>
              </a:rPr>
              <a:t>33T Fruité</a:t>
            </a:r>
          </a:p>
        </p:txBody>
      </p:sp>
      <p:sp>
        <p:nvSpPr>
          <p:cNvPr id="3" name="Sous-titre 2"/>
          <p:cNvSpPr>
            <a:spLocks noGrp="1"/>
          </p:cNvSpPr>
          <p:nvPr>
            <p:ph idx="1"/>
          </p:nvPr>
        </p:nvSpPr>
        <p:spPr>
          <a:xfrm>
            <a:off x="1964444" y="2052116"/>
            <a:ext cx="3319381" cy="3997828"/>
          </a:xfrm>
        </p:spPr>
        <p:txBody>
          <a:bodyPr vert="horz" lIns="91440" tIns="45720" rIns="91440" bIns="45720" rtlCol="0">
            <a:normAutofit/>
          </a:bodyPr>
          <a:lstStyle/>
          <a:p>
            <a:pPr marL="344170" indent="-344170"/>
            <a:r>
              <a:rPr lang="fr-FR" sz="1800" b="1">
                <a:ea typeface="+mn-lt"/>
                <a:cs typeface="+mn-lt"/>
              </a:rPr>
              <a:t>Ulysse </a:t>
            </a:r>
            <a:r>
              <a:rPr lang="fr-FR" sz="1800">
                <a:ea typeface="+mn-lt"/>
                <a:cs typeface="+mn-lt"/>
              </a:rPr>
              <a:t>: Mandarine Gingembre</a:t>
            </a:r>
          </a:p>
          <a:p>
            <a:pPr marL="344170" indent="-344170"/>
            <a:r>
              <a:rPr lang="fr-FR" sz="1800" b="1">
                <a:ea typeface="+mn-lt"/>
                <a:cs typeface="+mn-lt"/>
              </a:rPr>
              <a:t>Salomé</a:t>
            </a:r>
            <a:r>
              <a:rPr lang="fr-FR" sz="1800">
                <a:ea typeface="+mn-lt"/>
                <a:cs typeface="+mn-lt"/>
              </a:rPr>
              <a:t> : infusion rose framboise</a:t>
            </a:r>
            <a:endParaRPr lang="en-US" sz="1800">
              <a:ea typeface="+mn-lt"/>
              <a:cs typeface="+mn-lt"/>
            </a:endParaRPr>
          </a:p>
          <a:p>
            <a:pPr marL="344170" indent="-344170"/>
            <a:r>
              <a:rPr lang="fr-FR" sz="1800" b="1">
                <a:ea typeface="+mn-lt"/>
                <a:cs typeface="+mn-lt"/>
              </a:rPr>
              <a:t>Théia </a:t>
            </a:r>
            <a:r>
              <a:rPr lang="fr-FR" sz="1800">
                <a:ea typeface="+mn-lt"/>
                <a:cs typeface="+mn-lt"/>
              </a:rPr>
              <a:t>: rooibos coco ananas </a:t>
            </a:r>
            <a:endParaRPr lang="en-US" sz="1800">
              <a:ea typeface="+mn-lt"/>
              <a:cs typeface="+mn-lt"/>
            </a:endParaRPr>
          </a:p>
          <a:p>
            <a:pPr>
              <a:spcAft>
                <a:spcPts val="600"/>
              </a:spcAft>
            </a:pPr>
            <a:endParaRPr lang="de-DE" sz="1800"/>
          </a:p>
        </p:txBody>
      </p:sp>
      <p:pic>
        <p:nvPicPr>
          <p:cNvPr id="5" name="Image 9" descr="Une image contenant texte&#10;&#10;Description générée automatiquement">
            <a:extLst>
              <a:ext uri="{FF2B5EF4-FFF2-40B4-BE49-F238E27FC236}">
                <a16:creationId xmlns:a16="http://schemas.microsoft.com/office/drawing/2014/main" id="{F74D2FDF-F58D-40D5-819D-9EC7818313BE}"/>
              </a:ext>
            </a:extLst>
          </p:cNvPr>
          <p:cNvPicPr>
            <a:picLocks noChangeAspect="1"/>
          </p:cNvPicPr>
          <p:nvPr/>
        </p:nvPicPr>
        <p:blipFill rotWithShape="1">
          <a:blip r:embed="rId3"/>
          <a:srcRect l="13244" r="4503"/>
          <a:stretch/>
        </p:blipFill>
        <p:spPr>
          <a:xfrm>
            <a:off x="6096543" y="227"/>
            <a:ext cx="5288377" cy="6858000"/>
          </a:xfrm>
          <a:prstGeom prst="rect">
            <a:avLst/>
          </a:prstGeom>
          <a:ln w="12700">
            <a:solidFill>
              <a:schemeClr val="tx1"/>
            </a:solidFill>
          </a:ln>
        </p:spPr>
      </p:pic>
    </p:spTree>
    <p:extLst>
      <p:ext uri="{BB962C8B-B14F-4D97-AF65-F5344CB8AC3E}">
        <p14:creationId xmlns:p14="http://schemas.microsoft.com/office/powerpoint/2010/main" val="38633100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Image 4" descr="Une image contenant texte&#10;&#10;Description générée automatiquement">
            <a:extLst>
              <a:ext uri="{FF2B5EF4-FFF2-40B4-BE49-F238E27FC236}">
                <a16:creationId xmlns:a16="http://schemas.microsoft.com/office/drawing/2014/main" id="{2E441DD1-5ABF-4140-A67D-AFD1FD1DC822}"/>
              </a:ext>
            </a:extLst>
          </p:cNvPr>
          <p:cNvPicPr>
            <a:picLocks noChangeAspect="1"/>
          </p:cNvPicPr>
          <p:nvPr/>
        </p:nvPicPr>
        <p:blipFill rotWithShape="1">
          <a:blip r:embed="rId2">
            <a:duotone>
              <a:schemeClr val="bg2">
                <a:shade val="45000"/>
                <a:satMod val="135000"/>
              </a:schemeClr>
              <a:prstClr val="white"/>
            </a:duotone>
            <a:alphaModFix amt="25000"/>
          </a:blip>
          <a:srcRect t="28084" r="-1" b="40274"/>
          <a:stretch/>
        </p:blipFill>
        <p:spPr>
          <a:xfrm>
            <a:off x="153" y="10"/>
            <a:ext cx="12191695" cy="6857990"/>
          </a:xfrm>
          <a:prstGeom prst="rect">
            <a:avLst/>
          </a:prstGeom>
        </p:spPr>
      </p:pic>
      <p:sp>
        <p:nvSpPr>
          <p:cNvPr id="2" name="Titre 1"/>
          <p:cNvSpPr>
            <a:spLocks noGrp="1"/>
          </p:cNvSpPr>
          <p:nvPr>
            <p:ph type="title"/>
          </p:nvPr>
        </p:nvSpPr>
        <p:spPr/>
        <p:txBody>
          <a:bodyPr>
            <a:normAutofit/>
          </a:bodyPr>
          <a:lstStyle/>
          <a:p>
            <a:pPr algn="l"/>
            <a:r>
              <a:rPr lang="de-DE">
                <a:cs typeface="Calibri Light"/>
              </a:rPr>
              <a:t>Rhum aoc Martinique</a:t>
            </a:r>
            <a:br>
              <a:rPr lang="en-US"/>
            </a:br>
            <a:r>
              <a:rPr lang="de-DE">
                <a:cs typeface="Calibri Light"/>
              </a:rPr>
              <a:t>Thé bio</a:t>
            </a:r>
          </a:p>
        </p:txBody>
      </p:sp>
      <p:sp>
        <p:nvSpPr>
          <p:cNvPr id="3" name="Sous-titre 2"/>
          <p:cNvSpPr>
            <a:spLocks noGrp="1"/>
          </p:cNvSpPr>
          <p:nvPr>
            <p:ph idx="1"/>
          </p:nvPr>
        </p:nvSpPr>
        <p:spPr>
          <a:xfrm>
            <a:off x="2610579" y="2052116"/>
            <a:ext cx="7959560" cy="3997828"/>
          </a:xfrm>
        </p:spPr>
        <p:txBody>
          <a:bodyPr vert="horz" lIns="91440" tIns="45720" rIns="91440" bIns="45720" rtlCol="0">
            <a:normAutofit/>
          </a:bodyPr>
          <a:lstStyle/>
          <a:p>
            <a:r>
              <a:rPr lang="fr-FR" b="1">
                <a:ea typeface="+mn-lt"/>
                <a:cs typeface="+mn-lt"/>
              </a:rPr>
              <a:t>Salomé</a:t>
            </a:r>
            <a:r>
              <a:rPr lang="fr-FR">
                <a:ea typeface="+mn-lt"/>
                <a:cs typeface="+mn-lt"/>
              </a:rPr>
              <a:t> : infusion rose framboise</a:t>
            </a:r>
            <a:endParaRPr lang="en-US">
              <a:ea typeface="+mn-lt"/>
              <a:cs typeface="+mn-lt"/>
            </a:endParaRPr>
          </a:p>
          <a:p>
            <a:pPr>
              <a:spcAft>
                <a:spcPts val="600"/>
              </a:spcAft>
            </a:pPr>
            <a:endParaRPr lang="de-DE"/>
          </a:p>
        </p:txBody>
      </p:sp>
    </p:spTree>
    <p:extLst>
      <p:ext uri="{BB962C8B-B14F-4D97-AF65-F5344CB8AC3E}">
        <p14:creationId xmlns:p14="http://schemas.microsoft.com/office/powerpoint/2010/main" val="4658379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Image 4" descr="Une image contenant texte&#10;&#10;Description générée automatiquement">
            <a:extLst>
              <a:ext uri="{FF2B5EF4-FFF2-40B4-BE49-F238E27FC236}">
                <a16:creationId xmlns:a16="http://schemas.microsoft.com/office/drawing/2014/main" id="{60B4502D-694E-414C-AFA7-3E1AC53BA730}"/>
              </a:ext>
            </a:extLst>
          </p:cNvPr>
          <p:cNvPicPr>
            <a:picLocks noChangeAspect="1"/>
          </p:cNvPicPr>
          <p:nvPr/>
        </p:nvPicPr>
        <p:blipFill rotWithShape="1">
          <a:blip r:embed="rId2">
            <a:duotone>
              <a:schemeClr val="bg2">
                <a:shade val="45000"/>
                <a:satMod val="135000"/>
              </a:schemeClr>
              <a:prstClr val="white"/>
            </a:duotone>
            <a:alphaModFix amt="25000"/>
          </a:blip>
          <a:srcRect t="12118" r="-1" b="12880"/>
          <a:stretch/>
        </p:blipFill>
        <p:spPr>
          <a:xfrm>
            <a:off x="153" y="10"/>
            <a:ext cx="12191695" cy="6857990"/>
          </a:xfrm>
          <a:prstGeom prst="rect">
            <a:avLst/>
          </a:prstGeom>
        </p:spPr>
      </p:pic>
      <p:sp>
        <p:nvSpPr>
          <p:cNvPr id="2" name="Titre 1"/>
          <p:cNvSpPr>
            <a:spLocks noGrp="1"/>
          </p:cNvSpPr>
          <p:nvPr>
            <p:ph type="title"/>
          </p:nvPr>
        </p:nvSpPr>
        <p:spPr/>
        <p:txBody>
          <a:bodyPr>
            <a:normAutofit/>
          </a:bodyPr>
          <a:lstStyle/>
          <a:p>
            <a:pPr algn="l"/>
            <a:r>
              <a:rPr lang="de-DE" err="1">
                <a:cs typeface="Calibri Light"/>
              </a:rPr>
              <a:t>Rhum</a:t>
            </a:r>
            <a:r>
              <a:rPr lang="de-DE">
                <a:cs typeface="Calibri Light"/>
              </a:rPr>
              <a:t> </a:t>
            </a:r>
            <a:r>
              <a:rPr lang="de-DE" err="1">
                <a:cs typeface="Calibri Light"/>
              </a:rPr>
              <a:t>aoc</a:t>
            </a:r>
            <a:r>
              <a:rPr lang="de-DE">
                <a:cs typeface="Calibri Light"/>
              </a:rPr>
              <a:t> Martinique</a:t>
            </a:r>
            <a:br>
              <a:rPr lang="de-DE">
                <a:cs typeface="Calibri Light"/>
              </a:rPr>
            </a:br>
            <a:r>
              <a:rPr lang="de-DE" err="1">
                <a:cs typeface="Calibri Light"/>
              </a:rPr>
              <a:t>Thé</a:t>
            </a:r>
            <a:r>
              <a:rPr lang="de-DE">
                <a:cs typeface="Calibri Light"/>
              </a:rPr>
              <a:t> </a:t>
            </a:r>
            <a:r>
              <a:rPr lang="de-DE" err="1">
                <a:cs typeface="Calibri Light"/>
              </a:rPr>
              <a:t>bio</a:t>
            </a:r>
            <a:endParaRPr lang="fr-FR" err="1"/>
          </a:p>
        </p:txBody>
      </p:sp>
      <p:sp>
        <p:nvSpPr>
          <p:cNvPr id="3" name="Sous-titre 2"/>
          <p:cNvSpPr>
            <a:spLocks noGrp="1"/>
          </p:cNvSpPr>
          <p:nvPr>
            <p:ph idx="1"/>
          </p:nvPr>
        </p:nvSpPr>
        <p:spPr>
          <a:xfrm>
            <a:off x="2610579" y="2052116"/>
            <a:ext cx="7959560" cy="3997828"/>
          </a:xfrm>
        </p:spPr>
        <p:txBody>
          <a:bodyPr vert="horz" lIns="91440" tIns="45720" rIns="91440" bIns="45720" rtlCol="0">
            <a:normAutofit/>
          </a:bodyPr>
          <a:lstStyle/>
          <a:p>
            <a:r>
              <a:rPr lang="fr-FR" b="1">
                <a:ea typeface="+mn-lt"/>
                <a:cs typeface="+mn-lt"/>
              </a:rPr>
              <a:t>Théia </a:t>
            </a:r>
            <a:r>
              <a:rPr lang="fr-FR">
                <a:ea typeface="+mn-lt"/>
                <a:cs typeface="+mn-lt"/>
              </a:rPr>
              <a:t>: rooibos coco ananas </a:t>
            </a:r>
            <a:endParaRPr lang="en-US">
              <a:ea typeface="+mn-lt"/>
              <a:cs typeface="+mn-lt"/>
            </a:endParaRPr>
          </a:p>
          <a:p>
            <a:pPr>
              <a:spcAft>
                <a:spcPts val="600"/>
              </a:spcAft>
            </a:pPr>
            <a:endParaRPr lang="de-DE"/>
          </a:p>
        </p:txBody>
      </p:sp>
    </p:spTree>
    <p:extLst>
      <p:ext uri="{BB962C8B-B14F-4D97-AF65-F5344CB8AC3E}">
        <p14:creationId xmlns:p14="http://schemas.microsoft.com/office/powerpoint/2010/main" val="28221864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Grand écran</PresentationFormat>
  <Slides>17</Slides>
  <Notes>0</Notes>
  <HiddenSlides>0</HiddenSlides>
  <ScaleCrop>false</ScaleCrop>
  <HeadingPairs>
    <vt:vector size="4" baseType="variant">
      <vt:variant>
        <vt:lpstr>Thème</vt:lpstr>
      </vt:variant>
      <vt:variant>
        <vt:i4>1</vt:i4>
      </vt:variant>
      <vt:variant>
        <vt:lpstr>Titres des diapositives</vt:lpstr>
      </vt:variant>
      <vt:variant>
        <vt:i4>17</vt:i4>
      </vt:variant>
    </vt:vector>
  </HeadingPairs>
  <TitlesOfParts>
    <vt:vector size="18" baseType="lpstr">
      <vt:lpstr>Madison</vt:lpstr>
      <vt:lpstr>33T épicé </vt:lpstr>
      <vt:lpstr>   Les Rhums aux thés parfumés TIB BUENO, sont nés d’une rencontre de passionnés bordelais.     D’un côté la force des rhums des Caraïbes, incarnée par Tiburce LOF et Thierry LEBON, deux amoureux de la Martinique. De l’autre la délicatesse des saveurs des thés parfumés de Denis Junqua, tea sommelier, créateur de la société BIO THES DU MONDE.     Un pari risqué et singulier, puisque ce type de rhum arrangé n’existe pas aujourd’hui sur le marché des spiritueux. Il a fallu beaucoup de patience à Thierry et Tiburce pour trouver les bons ingrédients et les bons dosages. C’est en faisant la connaissance de Denis, et de ses créations de thés parfumés Bio, que l’alchimie s’opéra. La qualité de ses thés et la richesse organoleptique de ses mélanges, ont permis aux rhums TIB BUENO de prendre toutes leurs dimensions gustatives.  Les secrets de distillation et d’infusions de Thierry et Tiburce ont fait le reste.     Aujourd’hui, TIB BUENO propose une gamme de 2 saveurs distinctes :  un rhum parfumé au thé cocktail de fruits un rhum parfumé au thé épicé </vt:lpstr>
      <vt:lpstr>   Les Rhums aux thés parfumés TIB BUENO, sont nés d’une rencontre de passionnés bordelais.     D’un côté la force des rhums des Caraïbes, incarnée par Tiburce LOF et Thierry LEBON, deux amoureux de la Martinique. De l’autre la délicatesse des saveurs des thés parfumés de Denis Junqua, tea sommelier, créateur de la société BIO THES DU MONDE.     Un pari risqué et singulier, puisque ce type de rhum arrangé n’existe pas aujourd’hui sur le marché des spiritueux. Il a fallu beaucoup de patience à Thierry et Tiburce pour trouver les bons ingrédients et les bons dosages. C’est en faisant la connaissance de Denis, et de ses créations de thés parfumés Bio, que l’alchimie s’opéra. La qualité de ses thés et la richesse organoleptique de ses mélanges, ont permis aux rhums TIB BUENO de prendre toutes leurs dimensions gustatives.  Les secrets de distillation et d’infusions de Thierry et Tiburce ont fait le reste.     Aujourd’hui, TIB BUENO propose une gamme de 2 saveurs distinctes :  un rhum parfumé au thé cocktail de fruits un rhum parfumé au thé épicé </vt:lpstr>
      <vt:lpstr>Rhum AOC Martinique  Thé bio </vt:lpstr>
      <vt:lpstr>Rhum AOC Martinique  Thé bio </vt:lpstr>
      <vt:lpstr>Rhum AOC Martinique Thé Bio </vt:lpstr>
      <vt:lpstr>33T Fruité</vt:lpstr>
      <vt:lpstr>Rhum aoc Martinique Thé bio</vt:lpstr>
      <vt:lpstr>Rhum aoc Martinique Thé bio</vt:lpstr>
      <vt:lpstr>Rhum AOC Martinique Thé bio</vt:lpstr>
      <vt:lpstr>33T FRUITE                  33T EPICE</vt:lpstr>
      <vt:lpstr>   Les Rhums aux thés parfumés TIB BUENO, sont nés d’une rencontre de passionnés bordelais.     D’un côté la force des rhums des Caraïbes, incarnée par Tiburce LOF et Thierry LEBON, deux amoureux                            de la Martinique. De l’autre la délicatesse des saveurs des thés parfumés de Denis Junqua, tea sommelier, créateur de la société BIO THES DU MONDE.      Un pari risqué et singulier, puisque ce type de rhum arrangé n’existe pas aujourd’hui sur le marché des spiritueux. Il a fallu beaucoup de patience à Thierry et Tiburce pour trouver les bons ingrédients et les bons dosages. C’est en faisant la connaissance de Denis, et de ses créations de thés parfumés Bio, que l’alchimie s’opéra. La qualité de ses thés et la richesse organoleptique de ses mélanges, ont permis aux rhums TIB BUENO de prendre toutes leurs dimensions gustatives.  Les secrets de distillation et d’infusions de Thierry et Tiburce ont fait le reste.     Aujourd’hui, TIB BUENO propose une gamme de 2 saveurs distinctes :   La fabrication artisanale est composé de rhum AOC de la Martinique de sucre de canne fabriqué à St Loubes de thé bio de l'eau minérale naturelle d'Arcachon</vt:lpstr>
      <vt:lpstr>   Les Rhums aux thés parfumés TIB BUENO, sont nés d’une rencontre de passionnés bordelais.     D’un côté la force des rhums des Caraïbes, incarnée par Tiburce LOF et Thierry LEBON, deux amoureux                            de la Martinique. De l’autre la délicatesse des saveurs des thés parfumés de Denis Junqua, tea sommelier, créateur de la société BIO THES DU MONDE.      Un pari risqué et singulier, puisque ce type de rhum arrangé n’existe pas aujourd’hui sur le marché des spiritueux. Il a fallu beaucoup de patience à Thierry et Tiburce pour trouver les bons ingrédients et les bons dosages. C’est en faisant la connaissance de Denis, et de ses créations de thés parfumés Bio, que l’alchimie s’opéra. La qualité de ses thés et la richesse organoleptique de ses mélanges, ont permis aux rhums TIB BUENO de prendre toutes leurs dimensions gustatives.  Les secrets de distillation et d’infusions de Thierry et Tiburce ont fait le reste.     Aujourd’hui, TIB BUENO propose une gamme de 2 saveurs distinctes :  un rhum parfumé au thé cocktail de fruits un rhum parfumé au thé épicé La fabrication artisanale est composé de rhum AOC de la Martinique de sucre de canne fabriqué à St Loubes de thé bio de l'eau minérale naturelle d'Arcachon</vt:lpstr>
      <vt:lpstr>Présentation PowerPoint</vt:lpstr>
      <vt:lpstr>33T FRUITE                    33T EPICE</vt:lpstr>
      <vt:lpstr>33T FRUITE                    33T EPICE</vt:lpstr>
      <vt:lpstr>   Les Rhums aux thés parfumés TIB BUENO, sont nés d’une rencontre de passionnés bordelais.     D’un côté la force des rhums des Caraïbes, incarnée par Tiburce LOF et Thierry LEBON, deux amoureux de la Martinique. De l’autre la délicatesse des saveurs des thés parfumés de Denis Junqua, tea sommelier, créateur de la société BIO THES DU MONDE.     Un pari risqué et singulier, puisque ce type de rhum arrangé n’existe pas aujourd’hui sur le marché des spiritueux. Il a fallu beaucoup de patience à Thierry et Tiburce pour trouver les bons ingrédients et les bons dosages. C’est en faisant la connaissance de Denis, et de ses créations de thés parfumés Bio, que l’alchimie s’opéra. La qualité de ses thés et la richesse organoleptique de ses mélanges, ont permis aux rhums TIB BUENO de prendre toutes leurs dimensions gustatives.  Les secrets de distillation et d’infusions de Thierry et Tiburce ont fait le reste.     Aujourd’hui, TIB BUENO propose une gamme de 2 saveurs distinctes :  un rhum parfumé au thé cocktail de fruits un rhum parfumé au thé épicé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revision>387</cp:revision>
  <dcterms:created xsi:type="dcterms:W3CDTF">2020-10-16T14:50:41Z</dcterms:created>
  <dcterms:modified xsi:type="dcterms:W3CDTF">2020-10-27T10:14:06Z</dcterms:modified>
</cp:coreProperties>
</file>