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4"/>
  </p:sldMasterIdLst>
  <p:notesMasterIdLst>
    <p:notesMasterId r:id="rId27"/>
  </p:notesMasterIdLst>
  <p:handoutMasterIdLst>
    <p:handoutMasterId r:id="rId28"/>
  </p:handoutMasterIdLst>
  <p:sldIdLst>
    <p:sldId id="256" r:id="rId5"/>
    <p:sldId id="293" r:id="rId6"/>
    <p:sldId id="292" r:id="rId7"/>
    <p:sldId id="262" r:id="rId8"/>
    <p:sldId id="263" r:id="rId9"/>
    <p:sldId id="288" r:id="rId10"/>
    <p:sldId id="265" r:id="rId11"/>
    <p:sldId id="266" r:id="rId12"/>
    <p:sldId id="264" r:id="rId13"/>
    <p:sldId id="274" r:id="rId14"/>
    <p:sldId id="289" r:id="rId15"/>
    <p:sldId id="273" r:id="rId16"/>
    <p:sldId id="296" r:id="rId17"/>
    <p:sldId id="302" r:id="rId18"/>
    <p:sldId id="301" r:id="rId19"/>
    <p:sldId id="300" r:id="rId20"/>
    <p:sldId id="299" r:id="rId21"/>
    <p:sldId id="298" r:id="rId22"/>
    <p:sldId id="297" r:id="rId23"/>
    <p:sldId id="295" r:id="rId24"/>
    <p:sldId id="291" r:id="rId25"/>
    <p:sldId id="280" r:id="rId26"/>
  </p:sldIdLst>
  <p:sldSz cx="9144000" cy="5143500" type="screen16x9"/>
  <p:notesSz cx="68580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78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9740A1-35B0-4996-9186-E5A5F93465A6}">
  <a:tblStyle styleId="{339740A1-35B0-4996-9186-E5A5F93465A6}"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2" d="100"/>
          <a:sy n="82" d="100"/>
        </p:scale>
        <p:origin x="1474" y="4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35E42F5A-FA40-41F3-B3F8-09C74B3AF7BC}" type="datetimeFigureOut">
              <a:rPr lang="en-US" smtClean="0"/>
              <a:t>12/3/2023</a:t>
            </a:fld>
            <a:endParaRPr lang="en-US" dirty="0"/>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0EE394F4-ED51-4DC2-A48A-B88E73FDC653}" type="slidenum">
              <a:rPr lang="en-US" smtClean="0"/>
              <a:t>‹#›</a:t>
            </a:fld>
            <a:endParaRPr lang="en-US" dirty="0"/>
          </a:p>
        </p:txBody>
      </p:sp>
    </p:spTree>
    <p:extLst>
      <p:ext uri="{BB962C8B-B14F-4D97-AF65-F5344CB8AC3E}">
        <p14:creationId xmlns:p14="http://schemas.microsoft.com/office/powerpoint/2010/main" val="1942067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1" y="4415790"/>
            <a:ext cx="5486399" cy="418338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62519414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7871060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24457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0928368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Shape 292"/>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3" name="Shape 293"/>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070104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614732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85056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536344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532871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995001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73136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020479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8" name="Shape 88"/>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32490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421649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Shape 32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30" name="Shape 33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75309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74" name="Shape 374"/>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3615035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817261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Shape 11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0" name="Shape 12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3378619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234626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Shape 139"/>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0" name="Shape 140"/>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432044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4248203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1830015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a:spLocks noGrp="1" noRot="1" noChangeAspect="1"/>
          </p:cNvSpPr>
          <p:nvPr>
            <p:ph type="sldImg" idx="2"/>
          </p:nvPr>
        </p:nvSpPr>
        <p:spPr>
          <a:xfrm>
            <a:off x="3302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2" name="Shape 152"/>
          <p:cNvSpPr txBox="1">
            <a:spLocks noGrp="1"/>
          </p:cNvSpPr>
          <p:nvPr>
            <p:ph type="body" idx="1"/>
          </p:nvPr>
        </p:nvSpPr>
        <p:spPr>
          <a:xfrm>
            <a:off x="685801" y="4415790"/>
            <a:ext cx="5486399" cy="4183380"/>
          </a:xfrm>
          <a:prstGeom prst="rect">
            <a:avLst/>
          </a:prstGeom>
        </p:spPr>
        <p:txBody>
          <a:bodyPr lIns="91425" tIns="91425" rIns="91425" bIns="91425" anchor="t" anchorCtr="0">
            <a:noAutofit/>
          </a:bodyPr>
          <a:lstStyle/>
          <a:p>
            <a:pPr lvl="0">
              <a:spcBef>
                <a:spcPts val="0"/>
              </a:spcBef>
              <a:buNone/>
            </a:pPr>
            <a:endParaRPr dirty="0"/>
          </a:p>
        </p:txBody>
      </p:sp>
    </p:spTree>
    <p:extLst>
      <p:ext uri="{BB962C8B-B14F-4D97-AF65-F5344CB8AC3E}">
        <p14:creationId xmlns:p14="http://schemas.microsoft.com/office/powerpoint/2010/main" val="2182531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996630" y="2003888"/>
            <a:ext cx="4523699" cy="1159799"/>
          </a:xfrm>
          <a:prstGeom prst="rect">
            <a:avLst/>
          </a:prstGeom>
        </p:spPr>
        <p:txBody>
          <a:bodyPr lIns="91425" tIns="91425" rIns="91425" bIns="91425" anchor="b" anchorCtr="0"/>
          <a:lstStyle>
            <a:lvl1pPr lvl="0">
              <a:spcBef>
                <a:spcPts val="0"/>
              </a:spcBef>
              <a:buSzPct val="100000"/>
              <a:defRPr sz="3600"/>
            </a:lvl1pPr>
            <a:lvl2pPr lvl="1">
              <a:spcBef>
                <a:spcPts val="0"/>
              </a:spcBef>
              <a:buSzPct val="100000"/>
              <a:defRPr sz="3600"/>
            </a:lvl2pPr>
            <a:lvl3pPr lvl="2">
              <a:spcBef>
                <a:spcPts val="0"/>
              </a:spcBef>
              <a:buSzPct val="100000"/>
              <a:defRPr sz="3600"/>
            </a:lvl3pPr>
            <a:lvl4pPr lvl="3">
              <a:spcBef>
                <a:spcPts val="0"/>
              </a:spcBef>
              <a:buSzPct val="100000"/>
              <a:defRPr sz="3600"/>
            </a:lvl4pPr>
            <a:lvl5pPr lvl="4">
              <a:spcBef>
                <a:spcPts val="0"/>
              </a:spcBef>
              <a:buSzPct val="100000"/>
              <a:defRPr sz="3600"/>
            </a:lvl5pPr>
            <a:lvl6pPr lvl="5">
              <a:spcBef>
                <a:spcPts val="0"/>
              </a:spcBef>
              <a:buSzPct val="100000"/>
              <a:defRPr sz="3600"/>
            </a:lvl6pPr>
            <a:lvl7pPr lvl="6">
              <a:spcBef>
                <a:spcPts val="0"/>
              </a:spcBef>
              <a:buSzPct val="100000"/>
              <a:defRPr sz="3600"/>
            </a:lvl7pPr>
            <a:lvl8pPr lvl="7">
              <a:spcBef>
                <a:spcPts val="0"/>
              </a:spcBef>
              <a:buSzPct val="100000"/>
              <a:defRPr sz="3600"/>
            </a:lvl8pPr>
            <a:lvl9pPr lvl="8">
              <a:spcBef>
                <a:spcPts val="0"/>
              </a:spcBef>
              <a:buSzPct val="100000"/>
              <a:defRPr sz="3600"/>
            </a:lvl9pPr>
          </a:lstStyle>
          <a:p>
            <a:endParaRPr/>
          </a:p>
        </p:txBody>
      </p:sp>
      <p:cxnSp>
        <p:nvCxnSpPr>
          <p:cNvPr id="10" name="Shape 10"/>
          <p:cNvCxnSpPr/>
          <p:nvPr/>
        </p:nvCxnSpPr>
        <p:spPr>
          <a:xfrm>
            <a:off x="-6025" y="3676511"/>
            <a:ext cx="9161999" cy="0"/>
          </a:xfrm>
          <a:prstGeom prst="straightConnector1">
            <a:avLst/>
          </a:prstGeom>
          <a:noFill/>
          <a:ln w="9525" cap="flat" cmpd="sng">
            <a:solidFill>
              <a:srgbClr val="000000"/>
            </a:solidFill>
            <a:prstDash val="solid"/>
            <a:round/>
            <a:headEnd type="none" w="lg" len="lg"/>
            <a:tailEnd type="none" w="lg" len="lg"/>
          </a:ln>
        </p:spPr>
      </p:cxnSp>
      <p:sp>
        <p:nvSpPr>
          <p:cNvPr id="11" name="Shape 11"/>
          <p:cNvSpPr/>
          <p:nvPr/>
        </p:nvSpPr>
        <p:spPr>
          <a:xfrm>
            <a:off x="1117950" y="3393000"/>
            <a:ext cx="566999" cy="566999"/>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ubtitle">
    <p:spTree>
      <p:nvGrpSpPr>
        <p:cNvPr id="1" name="Shape 12"/>
        <p:cNvGrpSpPr/>
        <p:nvPr/>
      </p:nvGrpSpPr>
      <p:grpSpPr>
        <a:xfrm>
          <a:off x="0" y="0"/>
          <a:ext cx="0" cy="0"/>
          <a:chOff x="0" y="0"/>
          <a:chExt cx="0" cy="0"/>
        </a:xfrm>
      </p:grpSpPr>
      <p:sp>
        <p:nvSpPr>
          <p:cNvPr id="13" name="Shape 13"/>
          <p:cNvSpPr txBox="1">
            <a:spLocks noGrp="1"/>
          </p:cNvSpPr>
          <p:nvPr>
            <p:ph type="subTitle" idx="1"/>
          </p:nvPr>
        </p:nvSpPr>
        <p:spPr>
          <a:xfrm>
            <a:off x="2022300" y="2815923"/>
            <a:ext cx="5591400" cy="784799"/>
          </a:xfrm>
          <a:prstGeom prst="rect">
            <a:avLst/>
          </a:prstGeom>
        </p:spPr>
        <p:txBody>
          <a:bodyPr lIns="91425" tIns="91425" rIns="91425" bIns="91425" anchor="t" anchorCtr="0"/>
          <a:lstStyle>
            <a:lvl1pPr lvl="0" rtl="0">
              <a:spcBef>
                <a:spcPts val="0"/>
              </a:spcBef>
              <a:buClr>
                <a:srgbClr val="000000"/>
              </a:buClr>
              <a:buSzPct val="100000"/>
              <a:buNone/>
              <a:defRPr sz="1400">
                <a:highlight>
                  <a:srgbClr val="FFCD00"/>
                </a:highlight>
              </a:defRPr>
            </a:lvl1pPr>
            <a:lvl2pPr lvl="1" rtl="0">
              <a:spcBef>
                <a:spcPts val="0"/>
              </a:spcBef>
              <a:buClr>
                <a:schemeClr val="dk2"/>
              </a:buClr>
              <a:buSzPct val="100000"/>
              <a:buNone/>
              <a:defRPr sz="1400">
                <a:solidFill>
                  <a:schemeClr val="dk2"/>
                </a:solidFill>
                <a:highlight>
                  <a:srgbClr val="FFCD00"/>
                </a:highlight>
              </a:defRPr>
            </a:lvl2pPr>
            <a:lvl3pPr lvl="2" rtl="0">
              <a:spcBef>
                <a:spcPts val="0"/>
              </a:spcBef>
              <a:buClr>
                <a:schemeClr val="dk2"/>
              </a:buClr>
              <a:buSzPct val="100000"/>
              <a:buNone/>
              <a:defRPr sz="1400">
                <a:solidFill>
                  <a:schemeClr val="dk2"/>
                </a:solidFill>
                <a:highlight>
                  <a:srgbClr val="FFCD00"/>
                </a:highlight>
              </a:defRPr>
            </a:lvl3pPr>
            <a:lvl4pPr lvl="3" rtl="0">
              <a:spcBef>
                <a:spcPts val="0"/>
              </a:spcBef>
              <a:buClr>
                <a:schemeClr val="dk2"/>
              </a:buClr>
              <a:buSzPct val="100000"/>
              <a:buNone/>
              <a:defRPr sz="1400">
                <a:solidFill>
                  <a:schemeClr val="dk2"/>
                </a:solidFill>
                <a:highlight>
                  <a:srgbClr val="FFCD00"/>
                </a:highlight>
              </a:defRPr>
            </a:lvl4pPr>
            <a:lvl5pPr lvl="4" rtl="0">
              <a:spcBef>
                <a:spcPts val="0"/>
              </a:spcBef>
              <a:buClr>
                <a:schemeClr val="dk2"/>
              </a:buClr>
              <a:buSzPct val="100000"/>
              <a:buNone/>
              <a:defRPr sz="1400">
                <a:solidFill>
                  <a:schemeClr val="dk2"/>
                </a:solidFill>
                <a:highlight>
                  <a:srgbClr val="FFCD00"/>
                </a:highlight>
              </a:defRPr>
            </a:lvl5pPr>
            <a:lvl6pPr lvl="5" rtl="0">
              <a:spcBef>
                <a:spcPts val="0"/>
              </a:spcBef>
              <a:buClr>
                <a:schemeClr val="dk2"/>
              </a:buClr>
              <a:buSzPct val="100000"/>
              <a:buNone/>
              <a:defRPr sz="1400">
                <a:solidFill>
                  <a:schemeClr val="dk2"/>
                </a:solidFill>
                <a:highlight>
                  <a:srgbClr val="FFCD00"/>
                </a:highlight>
              </a:defRPr>
            </a:lvl6pPr>
            <a:lvl7pPr lvl="6" rtl="0">
              <a:spcBef>
                <a:spcPts val="0"/>
              </a:spcBef>
              <a:buClr>
                <a:schemeClr val="dk2"/>
              </a:buClr>
              <a:buSzPct val="100000"/>
              <a:buNone/>
              <a:defRPr sz="1400">
                <a:solidFill>
                  <a:schemeClr val="dk2"/>
                </a:solidFill>
                <a:highlight>
                  <a:srgbClr val="FFCD00"/>
                </a:highlight>
              </a:defRPr>
            </a:lvl7pPr>
            <a:lvl8pPr lvl="7" rtl="0">
              <a:spcBef>
                <a:spcPts val="0"/>
              </a:spcBef>
              <a:buClr>
                <a:schemeClr val="dk2"/>
              </a:buClr>
              <a:buSzPct val="100000"/>
              <a:buNone/>
              <a:defRPr sz="1400">
                <a:solidFill>
                  <a:schemeClr val="dk2"/>
                </a:solidFill>
                <a:highlight>
                  <a:srgbClr val="FFCD00"/>
                </a:highlight>
              </a:defRPr>
            </a:lvl8pPr>
            <a:lvl9pPr lvl="8" rtl="0">
              <a:spcBef>
                <a:spcPts val="0"/>
              </a:spcBef>
              <a:buClr>
                <a:schemeClr val="dk2"/>
              </a:buClr>
              <a:buSzPct val="100000"/>
              <a:buNone/>
              <a:defRPr sz="1400">
                <a:solidFill>
                  <a:schemeClr val="dk2"/>
                </a:solidFill>
                <a:highlight>
                  <a:srgbClr val="FFCD00"/>
                </a:highlight>
              </a:defRPr>
            </a:lvl9pPr>
          </a:lstStyle>
          <a:p>
            <a:endParaRPr/>
          </a:p>
        </p:txBody>
      </p:sp>
      <p:cxnSp>
        <p:nvCxnSpPr>
          <p:cNvPr id="14" name="Shape 14"/>
          <p:cNvCxnSpPr/>
          <p:nvPr/>
        </p:nvCxnSpPr>
        <p:spPr>
          <a:xfrm>
            <a:off x="-6025" y="2571761"/>
            <a:ext cx="1984499" cy="0"/>
          </a:xfrm>
          <a:prstGeom prst="straightConnector1">
            <a:avLst/>
          </a:prstGeom>
          <a:noFill/>
          <a:ln w="9525" cap="flat" cmpd="sng">
            <a:solidFill>
              <a:srgbClr val="CCCCCC"/>
            </a:solidFill>
            <a:prstDash val="solid"/>
            <a:round/>
            <a:headEnd type="none" w="lg" len="lg"/>
            <a:tailEnd type="none" w="lg" len="lg"/>
          </a:ln>
        </p:spPr>
      </p:cxnSp>
      <p:sp>
        <p:nvSpPr>
          <p:cNvPr id="15" name="Shape 15"/>
          <p:cNvSpPr/>
          <p:nvPr/>
        </p:nvSpPr>
        <p:spPr>
          <a:xfrm>
            <a:off x="1117950" y="2288250"/>
            <a:ext cx="566999" cy="5669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dirty="0"/>
          </a:p>
        </p:txBody>
      </p:sp>
      <p:sp>
        <p:nvSpPr>
          <p:cNvPr id="16" name="Shape 16"/>
          <p:cNvSpPr txBox="1">
            <a:spLocks noGrp="1"/>
          </p:cNvSpPr>
          <p:nvPr>
            <p:ph type="ctrTitle"/>
          </p:nvPr>
        </p:nvSpPr>
        <p:spPr>
          <a:xfrm>
            <a:off x="2022225" y="1693523"/>
            <a:ext cx="3787799" cy="1159799"/>
          </a:xfrm>
          <a:prstGeom prst="rect">
            <a:avLst/>
          </a:prstGeom>
        </p:spPr>
        <p:txBody>
          <a:bodyPr lIns="91425" tIns="91425" rIns="91425" bIns="91425" anchor="b" anchorCtr="0"/>
          <a:lstStyle>
            <a:lvl1pPr lvl="0" rtl="0">
              <a:spcBef>
                <a:spcPts val="0"/>
              </a:spcBef>
              <a:buSzPct val="100000"/>
              <a:defRPr sz="3000"/>
            </a:lvl1pPr>
            <a:lvl2pPr lvl="1" rtl="0">
              <a:spcBef>
                <a:spcPts val="0"/>
              </a:spcBef>
              <a:buSzPct val="100000"/>
              <a:defRPr sz="3000"/>
            </a:lvl2pPr>
            <a:lvl3pPr lvl="2" rtl="0">
              <a:spcBef>
                <a:spcPts val="0"/>
              </a:spcBef>
              <a:buSzPct val="100000"/>
              <a:defRPr sz="3000"/>
            </a:lvl3pPr>
            <a:lvl4pPr lvl="3" rtl="0">
              <a:spcBef>
                <a:spcPts val="0"/>
              </a:spcBef>
              <a:buSzPct val="100000"/>
              <a:defRPr sz="3000"/>
            </a:lvl4pPr>
            <a:lvl5pPr lvl="4" rtl="0">
              <a:spcBef>
                <a:spcPts val="0"/>
              </a:spcBef>
              <a:buSzPct val="100000"/>
              <a:defRPr sz="3000"/>
            </a:lvl5pPr>
            <a:lvl6pPr lvl="5" rtl="0">
              <a:spcBef>
                <a:spcPts val="0"/>
              </a:spcBef>
              <a:buSzPct val="100000"/>
              <a:defRPr sz="3000"/>
            </a:lvl6pPr>
            <a:lvl7pPr lvl="6" rtl="0">
              <a:spcBef>
                <a:spcPts val="0"/>
              </a:spcBef>
              <a:buSzPct val="100000"/>
              <a:defRPr sz="3000"/>
            </a:lvl7pPr>
            <a:lvl8pPr lvl="7" rtl="0">
              <a:spcBef>
                <a:spcPts val="0"/>
              </a:spcBef>
              <a:buSzPct val="100000"/>
              <a:defRPr sz="3000"/>
            </a:lvl8pPr>
            <a:lvl9pPr lvl="8" rtl="0">
              <a:spcBef>
                <a:spcPts val="0"/>
              </a:spcBef>
              <a:buSzPct val="100000"/>
              <a:defRPr sz="3000"/>
            </a:lvl9pPr>
          </a:lstStyle>
          <a:p>
            <a:endParaRPr/>
          </a:p>
        </p:txBody>
      </p:sp>
      <p:cxnSp>
        <p:nvCxnSpPr>
          <p:cNvPr id="17" name="Shape 17"/>
          <p:cNvCxnSpPr/>
          <p:nvPr/>
        </p:nvCxnSpPr>
        <p:spPr>
          <a:xfrm>
            <a:off x="5898975" y="2571750"/>
            <a:ext cx="32510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1 column">
    <p:spTree>
      <p:nvGrpSpPr>
        <p:cNvPr id="1" name="Shape 23"/>
        <p:cNvGrpSpPr/>
        <p:nvPr/>
      </p:nvGrpSpPr>
      <p:grpSpPr>
        <a:xfrm>
          <a:off x="0" y="0"/>
          <a:ext cx="0" cy="0"/>
          <a:chOff x="0" y="0"/>
          <a:chExt cx="0" cy="0"/>
        </a:xfrm>
      </p:grpSpPr>
      <p:cxnSp>
        <p:nvCxnSpPr>
          <p:cNvPr id="24" name="Shape 24"/>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25" name="Shape 25"/>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dirty="0"/>
          </a:p>
        </p:txBody>
      </p:sp>
      <p:sp>
        <p:nvSpPr>
          <p:cNvPr id="26" name="Shape 26"/>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buSzPct val="100000"/>
              <a:buFont typeface="Lora"/>
              <a:buNone/>
              <a:defRPr sz="2000" b="1">
                <a:latin typeface="Lora"/>
                <a:ea typeface="Lora"/>
                <a:cs typeface="Lora"/>
                <a:sym typeface="Lora"/>
              </a:defRPr>
            </a:lvl1pPr>
            <a:lvl2pPr lvl="1" rtl="0">
              <a:spcBef>
                <a:spcPts val="0"/>
              </a:spcBef>
              <a:buSzPct val="100000"/>
              <a:buFont typeface="Lora"/>
              <a:buNone/>
              <a:defRPr sz="2000" b="1">
                <a:highlight>
                  <a:srgbClr val="FFFFFF"/>
                </a:highlight>
                <a:latin typeface="Lora"/>
                <a:ea typeface="Lora"/>
                <a:cs typeface="Lora"/>
                <a:sym typeface="Lora"/>
              </a:defRPr>
            </a:lvl2pPr>
            <a:lvl3pPr lvl="2" rtl="0">
              <a:spcBef>
                <a:spcPts val="0"/>
              </a:spcBef>
              <a:buSzPct val="100000"/>
              <a:buFont typeface="Lora"/>
              <a:buNone/>
              <a:defRPr sz="2000" b="1">
                <a:highlight>
                  <a:srgbClr val="FFFFFF"/>
                </a:highlight>
                <a:latin typeface="Lora"/>
                <a:ea typeface="Lora"/>
                <a:cs typeface="Lora"/>
                <a:sym typeface="Lora"/>
              </a:defRPr>
            </a:lvl3pPr>
            <a:lvl4pPr lvl="3" rtl="0">
              <a:spcBef>
                <a:spcPts val="0"/>
              </a:spcBef>
              <a:buSzPct val="100000"/>
              <a:buFont typeface="Lora"/>
              <a:buNone/>
              <a:defRPr sz="2000" b="1">
                <a:highlight>
                  <a:srgbClr val="FFFFFF"/>
                </a:highlight>
                <a:latin typeface="Lora"/>
                <a:ea typeface="Lora"/>
                <a:cs typeface="Lora"/>
                <a:sym typeface="Lora"/>
              </a:defRPr>
            </a:lvl4pPr>
            <a:lvl5pPr lvl="4" rtl="0">
              <a:spcBef>
                <a:spcPts val="0"/>
              </a:spcBef>
              <a:buSzPct val="100000"/>
              <a:buFont typeface="Lora"/>
              <a:buNone/>
              <a:defRPr sz="2000" b="1">
                <a:highlight>
                  <a:srgbClr val="FFFFFF"/>
                </a:highlight>
                <a:latin typeface="Lora"/>
                <a:ea typeface="Lora"/>
                <a:cs typeface="Lora"/>
                <a:sym typeface="Lora"/>
              </a:defRPr>
            </a:lvl5pPr>
            <a:lvl6pPr lvl="5" rtl="0">
              <a:spcBef>
                <a:spcPts val="0"/>
              </a:spcBef>
              <a:buSzPct val="100000"/>
              <a:buFont typeface="Lora"/>
              <a:buNone/>
              <a:defRPr sz="2000" b="1">
                <a:highlight>
                  <a:srgbClr val="FFFFFF"/>
                </a:highlight>
                <a:latin typeface="Lora"/>
                <a:ea typeface="Lora"/>
                <a:cs typeface="Lora"/>
                <a:sym typeface="Lora"/>
              </a:defRPr>
            </a:lvl6pPr>
            <a:lvl7pPr lvl="6" rtl="0">
              <a:spcBef>
                <a:spcPts val="0"/>
              </a:spcBef>
              <a:buSzPct val="100000"/>
              <a:buFont typeface="Lora"/>
              <a:buNone/>
              <a:defRPr sz="2000" b="1">
                <a:highlight>
                  <a:srgbClr val="FFFFFF"/>
                </a:highlight>
                <a:latin typeface="Lora"/>
                <a:ea typeface="Lora"/>
                <a:cs typeface="Lora"/>
                <a:sym typeface="Lora"/>
              </a:defRPr>
            </a:lvl7pPr>
            <a:lvl8pPr lvl="7" rtl="0">
              <a:spcBef>
                <a:spcPts val="0"/>
              </a:spcBef>
              <a:buSzPct val="100000"/>
              <a:buFont typeface="Lora"/>
              <a:buNone/>
              <a:defRPr sz="2000" b="1">
                <a:highlight>
                  <a:srgbClr val="FFFFFF"/>
                </a:highlight>
                <a:latin typeface="Lora"/>
                <a:ea typeface="Lora"/>
                <a:cs typeface="Lora"/>
                <a:sym typeface="Lora"/>
              </a:defRPr>
            </a:lvl8pPr>
            <a:lvl9pPr lvl="8" rtl="0">
              <a:spcBef>
                <a:spcPts val="0"/>
              </a:spcBef>
              <a:buSzPct val="100000"/>
              <a:buFont typeface="Lora"/>
              <a:buNone/>
              <a:defRPr sz="2000" b="1">
                <a:highlight>
                  <a:srgbClr val="FFFFFF"/>
                </a:highlight>
                <a:latin typeface="Lora"/>
                <a:ea typeface="Lora"/>
                <a:cs typeface="Lora"/>
                <a:sym typeface="Lora"/>
              </a:defRPr>
            </a:lvl9pPr>
          </a:lstStyle>
          <a:p>
            <a:endParaRPr/>
          </a:p>
        </p:txBody>
      </p:sp>
      <p:sp>
        <p:nvSpPr>
          <p:cNvPr id="27" name="Shape 27"/>
          <p:cNvSpPr txBox="1">
            <a:spLocks noGrp="1"/>
          </p:cNvSpPr>
          <p:nvPr>
            <p:ph type="body" idx="1"/>
          </p:nvPr>
        </p:nvSpPr>
        <p:spPr>
          <a:xfrm>
            <a:off x="1381250" y="1616470"/>
            <a:ext cx="6809700" cy="3112200"/>
          </a:xfrm>
          <a:prstGeom prst="rect">
            <a:avLst/>
          </a:prstGeom>
        </p:spPr>
        <p:txBody>
          <a:bodyPr lIns="91425" tIns="91425" rIns="91425" bIns="91425" anchor="t" anchorCtr="0"/>
          <a:lstStyle>
            <a:lvl1pPr lvl="0" rt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rtl="0">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rtl="0">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rtl="0">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rtl="0">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rtl="0">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rtl="0">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rtl="0">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rtl="0">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cxnSp>
        <p:nvCxnSpPr>
          <p:cNvPr id="28" name="Shape 28"/>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 2 column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31" name="Shape 31"/>
          <p:cNvSpPr txBox="1">
            <a:spLocks noGrp="1"/>
          </p:cNvSpPr>
          <p:nvPr>
            <p:ph type="body" idx="1"/>
          </p:nvPr>
        </p:nvSpPr>
        <p:spPr>
          <a:xfrm>
            <a:off x="1381250"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sp>
        <p:nvSpPr>
          <p:cNvPr id="32" name="Shape 32"/>
          <p:cNvSpPr txBox="1">
            <a:spLocks noGrp="1"/>
          </p:cNvSpPr>
          <p:nvPr>
            <p:ph type="body" idx="2"/>
          </p:nvPr>
        </p:nvSpPr>
        <p:spPr>
          <a:xfrm>
            <a:off x="5012916" y="1618700"/>
            <a:ext cx="3425400" cy="3231000"/>
          </a:xfrm>
          <a:prstGeom prst="rect">
            <a:avLst/>
          </a:prstGeom>
        </p:spPr>
        <p:txBody>
          <a:bodyPr lIns="91425" tIns="91425" rIns="91425" bIns="91425" anchor="t" anchorCtr="0"/>
          <a:lstStyle>
            <a:lvl1pPr lvl="0">
              <a:spcBef>
                <a:spcPts val="0"/>
              </a:spcBef>
              <a:buSzPct val="100000"/>
              <a:defRPr sz="2000"/>
            </a:lvl1pPr>
            <a:lvl2pPr lvl="1">
              <a:spcBef>
                <a:spcPts val="0"/>
              </a:spcBef>
              <a:defRPr/>
            </a:lvl2pPr>
            <a:lvl3pPr lvl="2">
              <a:spcBef>
                <a:spcPts val="0"/>
              </a:spcBef>
              <a:defRPr/>
            </a:lvl3pPr>
            <a:lvl4pPr lvl="3">
              <a:spcBef>
                <a:spcPts val="0"/>
              </a:spcBef>
              <a:buSzPct val="100000"/>
              <a:defRPr sz="2000"/>
            </a:lvl4pPr>
            <a:lvl5pPr lvl="4">
              <a:spcBef>
                <a:spcPts val="0"/>
              </a:spcBef>
              <a:buSzPct val="100000"/>
              <a:defRPr sz="2000"/>
            </a:lvl5pPr>
            <a:lvl6pPr lvl="5">
              <a:spcBef>
                <a:spcPts val="0"/>
              </a:spcBef>
              <a:buSzPct val="100000"/>
              <a:defRPr sz="2000"/>
            </a:lvl6pPr>
            <a:lvl7pPr lvl="6">
              <a:spcBef>
                <a:spcPts val="0"/>
              </a:spcBef>
              <a:buSzPct val="100000"/>
              <a:defRPr sz="2000"/>
            </a:lvl7pPr>
            <a:lvl8pPr lvl="7">
              <a:spcBef>
                <a:spcPts val="0"/>
              </a:spcBef>
              <a:buSzPct val="100000"/>
              <a:defRPr sz="2000"/>
            </a:lvl8pPr>
            <a:lvl9pPr lvl="8">
              <a:spcBef>
                <a:spcPts val="0"/>
              </a:spcBef>
              <a:buSzPct val="100000"/>
              <a:defRPr sz="2000"/>
            </a:lvl9pPr>
          </a:lstStyle>
          <a:p>
            <a:endParaRPr/>
          </a:p>
        </p:txBody>
      </p:sp>
      <p:cxnSp>
        <p:nvCxnSpPr>
          <p:cNvPr id="33" name="Shape 33"/>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34" name="Shape 34"/>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dirty="0"/>
          </a:p>
        </p:txBody>
      </p:sp>
      <p:cxnSp>
        <p:nvCxnSpPr>
          <p:cNvPr id="35" name="Shape 35"/>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 3 columns">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1381250" y="922668"/>
            <a:ext cx="3878399" cy="435599"/>
          </a:xfrm>
          <a:prstGeom prst="rect">
            <a:avLst/>
          </a:prstGeom>
        </p:spPr>
        <p:txBody>
          <a:bodyPr lIns="91425" tIns="91425" rIns="91425" bIns="91425" anchor="ctr"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8" name="Shape 38"/>
          <p:cNvSpPr txBox="1">
            <a:spLocks noGrp="1"/>
          </p:cNvSpPr>
          <p:nvPr>
            <p:ph type="body" idx="1"/>
          </p:nvPr>
        </p:nvSpPr>
        <p:spPr>
          <a:xfrm>
            <a:off x="1381250"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39" name="Shape 39"/>
          <p:cNvSpPr txBox="1">
            <a:spLocks noGrp="1"/>
          </p:cNvSpPr>
          <p:nvPr>
            <p:ph type="body" idx="2"/>
          </p:nvPr>
        </p:nvSpPr>
        <p:spPr>
          <a:xfrm>
            <a:off x="3834911"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40" name="Shape 40"/>
          <p:cNvSpPr txBox="1">
            <a:spLocks noGrp="1"/>
          </p:cNvSpPr>
          <p:nvPr>
            <p:ph type="body" idx="3"/>
          </p:nvPr>
        </p:nvSpPr>
        <p:spPr>
          <a:xfrm>
            <a:off x="6288573" y="1651075"/>
            <a:ext cx="2333999" cy="3122399"/>
          </a:xfrm>
          <a:prstGeom prst="rect">
            <a:avLst/>
          </a:prstGeom>
        </p:spPr>
        <p:txBody>
          <a:bodyPr lIns="91425" tIns="91425" rIns="91425" bIns="91425" anchor="t" anchorCtr="0"/>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cxnSp>
        <p:nvCxnSpPr>
          <p:cNvPr id="41" name="Shape 41"/>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42" name="Shape 42"/>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dirty="0"/>
          </a:p>
        </p:txBody>
      </p:sp>
      <p:cxnSp>
        <p:nvCxnSpPr>
          <p:cNvPr id="43" name="Shape 43"/>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1381250" y="937125"/>
            <a:ext cx="3878399" cy="435599"/>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cxnSp>
        <p:nvCxnSpPr>
          <p:cNvPr id="46" name="Shape 46"/>
          <p:cNvCxnSpPr/>
          <p:nvPr/>
        </p:nvCxnSpPr>
        <p:spPr>
          <a:xfrm>
            <a:off x="0" y="1131725"/>
            <a:ext cx="1375800" cy="0"/>
          </a:xfrm>
          <a:prstGeom prst="straightConnector1">
            <a:avLst/>
          </a:prstGeom>
          <a:noFill/>
          <a:ln w="9525" cap="flat" cmpd="sng">
            <a:solidFill>
              <a:srgbClr val="CCCCCC"/>
            </a:solidFill>
            <a:prstDash val="solid"/>
            <a:round/>
            <a:headEnd type="none" w="lg" len="lg"/>
            <a:tailEnd type="none" w="lg" len="lg"/>
          </a:ln>
        </p:spPr>
      </p:cxnSp>
      <p:sp>
        <p:nvSpPr>
          <p:cNvPr id="47" name="Shape 47"/>
          <p:cNvSpPr/>
          <p:nvPr/>
        </p:nvSpPr>
        <p:spPr>
          <a:xfrm>
            <a:off x="817475" y="928766"/>
            <a:ext cx="405899" cy="4058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dirty="0"/>
          </a:p>
        </p:txBody>
      </p:sp>
      <p:cxnSp>
        <p:nvCxnSpPr>
          <p:cNvPr id="48" name="Shape 48"/>
          <p:cNvCxnSpPr/>
          <p:nvPr/>
        </p:nvCxnSpPr>
        <p:spPr>
          <a:xfrm>
            <a:off x="5265650" y="1131725"/>
            <a:ext cx="3878399" cy="0"/>
          </a:xfrm>
          <a:prstGeom prst="straightConnector1">
            <a:avLst/>
          </a:prstGeom>
          <a:noFill/>
          <a:ln w="9525" cap="flat" cmpd="sng">
            <a:solidFill>
              <a:srgbClr val="CCCCCC"/>
            </a:solidFill>
            <a:prstDash val="solid"/>
            <a:round/>
            <a:headEnd type="none" w="lg" len="lg"/>
            <a:tailEnd type="none" w="lg" len="lg"/>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3"/>
        <p:cNvGrpSpPr/>
        <p:nvPr/>
      </p:nvGrpSpPr>
      <p:grpSpPr>
        <a:xfrm>
          <a:off x="0" y="0"/>
          <a:ext cx="0" cy="0"/>
          <a:chOff x="0" y="0"/>
          <a:chExt cx="0" cy="0"/>
        </a:xfrm>
      </p:grpSpPr>
      <p:cxnSp>
        <p:nvCxnSpPr>
          <p:cNvPr id="54" name="Shape 54"/>
          <p:cNvCxnSpPr/>
          <p:nvPr/>
        </p:nvCxnSpPr>
        <p:spPr>
          <a:xfrm>
            <a:off x="-6025" y="4513728"/>
            <a:ext cx="9161999" cy="0"/>
          </a:xfrm>
          <a:prstGeom prst="straightConnector1">
            <a:avLst/>
          </a:prstGeom>
          <a:noFill/>
          <a:ln w="9525" cap="flat" cmpd="sng">
            <a:solidFill>
              <a:srgbClr val="CCCCCC"/>
            </a:solidFill>
            <a:prstDash val="solid"/>
            <a:round/>
            <a:headEnd type="none" w="lg" len="lg"/>
            <a:tailEnd type="none" w="lg" len="lg"/>
          </a:ln>
        </p:spPr>
      </p:cxnSp>
      <p:sp>
        <p:nvSpPr>
          <p:cNvPr id="55" name="Shape 55"/>
          <p:cNvSpPr/>
          <p:nvPr/>
        </p:nvSpPr>
        <p:spPr>
          <a:xfrm>
            <a:off x="4293700" y="4235405"/>
            <a:ext cx="556499" cy="5564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mpletely blank">
    <p:spTree>
      <p:nvGrpSpPr>
        <p:cNvPr id="1" name="Shape 5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1381250" y="1616470"/>
            <a:ext cx="6809700" cy="3112200"/>
          </a:xfrm>
          <a:prstGeom prst="rect">
            <a:avLst/>
          </a:prstGeom>
          <a:noFill/>
          <a:ln>
            <a:noFill/>
          </a:ln>
        </p:spPr>
        <p:txBody>
          <a:bodyPr lIns="91425" tIns="91425" rIns="91425" bIns="91425" anchor="t" anchorCtr="0"/>
          <a:lstStyle>
            <a:lvl1pPr lvl="0">
              <a:spcBef>
                <a:spcPts val="600"/>
              </a:spcBef>
              <a:buClr>
                <a:srgbClr val="FFCD00"/>
              </a:buClr>
              <a:buSzPct val="100000"/>
              <a:buFont typeface="Quattrocento Sans"/>
              <a:buChar char="◉"/>
              <a:defRPr sz="2400">
                <a:latin typeface="Quattrocento Sans"/>
                <a:ea typeface="Quattrocento Sans"/>
                <a:cs typeface="Quattrocento Sans"/>
                <a:sym typeface="Quattrocento Sans"/>
              </a:defRPr>
            </a:lvl1pPr>
            <a:lvl2pPr lvl="1">
              <a:spcBef>
                <a:spcPts val="480"/>
              </a:spcBef>
              <a:buClr>
                <a:srgbClr val="FFCD00"/>
              </a:buClr>
              <a:buSzPct val="100000"/>
              <a:buFont typeface="Quattrocento Sans"/>
              <a:defRPr sz="2000">
                <a:latin typeface="Quattrocento Sans"/>
                <a:ea typeface="Quattrocento Sans"/>
                <a:cs typeface="Quattrocento Sans"/>
                <a:sym typeface="Quattrocento Sans"/>
              </a:defRPr>
            </a:lvl2pPr>
            <a:lvl3pPr lvl="2">
              <a:spcBef>
                <a:spcPts val="480"/>
              </a:spcBef>
              <a:buClr>
                <a:srgbClr val="FFCD00"/>
              </a:buClr>
              <a:buSzPct val="100000"/>
              <a:buFont typeface="Quattrocento Sans"/>
              <a:defRPr sz="2000">
                <a:latin typeface="Quattrocento Sans"/>
                <a:ea typeface="Quattrocento Sans"/>
                <a:cs typeface="Quattrocento Sans"/>
                <a:sym typeface="Quattrocento Sans"/>
              </a:defRPr>
            </a:lvl3pPr>
            <a:lvl4pPr lvl="3">
              <a:spcBef>
                <a:spcPts val="360"/>
              </a:spcBef>
              <a:buClr>
                <a:srgbClr val="FFCD00"/>
              </a:buClr>
              <a:buSzPct val="100000"/>
              <a:buFont typeface="Quattrocento Sans"/>
              <a:defRPr sz="1800">
                <a:latin typeface="Quattrocento Sans"/>
                <a:ea typeface="Quattrocento Sans"/>
                <a:cs typeface="Quattrocento Sans"/>
                <a:sym typeface="Quattrocento Sans"/>
              </a:defRPr>
            </a:lvl4pPr>
            <a:lvl5pPr lvl="4">
              <a:spcBef>
                <a:spcPts val="360"/>
              </a:spcBef>
              <a:buClr>
                <a:srgbClr val="FFCD00"/>
              </a:buClr>
              <a:buSzPct val="100000"/>
              <a:buFont typeface="Quattrocento Sans"/>
              <a:defRPr sz="1800">
                <a:latin typeface="Quattrocento Sans"/>
                <a:ea typeface="Quattrocento Sans"/>
                <a:cs typeface="Quattrocento Sans"/>
                <a:sym typeface="Quattrocento Sans"/>
              </a:defRPr>
            </a:lvl5pPr>
            <a:lvl6pPr lvl="5">
              <a:spcBef>
                <a:spcPts val="360"/>
              </a:spcBef>
              <a:buClr>
                <a:srgbClr val="FFCD00"/>
              </a:buClr>
              <a:buSzPct val="100000"/>
              <a:buFont typeface="Quattrocento Sans"/>
              <a:defRPr sz="1800">
                <a:latin typeface="Quattrocento Sans"/>
                <a:ea typeface="Quattrocento Sans"/>
                <a:cs typeface="Quattrocento Sans"/>
                <a:sym typeface="Quattrocento Sans"/>
              </a:defRPr>
            </a:lvl6pPr>
            <a:lvl7pPr lvl="6">
              <a:spcBef>
                <a:spcPts val="360"/>
              </a:spcBef>
              <a:buClr>
                <a:srgbClr val="FFCD00"/>
              </a:buClr>
              <a:buSzPct val="100000"/>
              <a:buFont typeface="Quattrocento Sans"/>
              <a:defRPr sz="1800">
                <a:latin typeface="Quattrocento Sans"/>
                <a:ea typeface="Quattrocento Sans"/>
                <a:cs typeface="Quattrocento Sans"/>
                <a:sym typeface="Quattrocento Sans"/>
              </a:defRPr>
            </a:lvl7pPr>
            <a:lvl8pPr lvl="7">
              <a:spcBef>
                <a:spcPts val="360"/>
              </a:spcBef>
              <a:buClr>
                <a:srgbClr val="FFCD00"/>
              </a:buClr>
              <a:buSzPct val="100000"/>
              <a:buFont typeface="Quattrocento Sans"/>
              <a:defRPr sz="1800">
                <a:latin typeface="Quattrocento Sans"/>
                <a:ea typeface="Quattrocento Sans"/>
                <a:cs typeface="Quattrocento Sans"/>
                <a:sym typeface="Quattrocento Sans"/>
              </a:defRPr>
            </a:lvl8pPr>
            <a:lvl9pPr lvl="8">
              <a:spcBef>
                <a:spcPts val="360"/>
              </a:spcBef>
              <a:buClr>
                <a:srgbClr val="FFCD00"/>
              </a:buClr>
              <a:buSzPct val="100000"/>
              <a:buFont typeface="Quattrocento Sans"/>
              <a:defRPr sz="1800">
                <a:latin typeface="Quattrocento Sans"/>
                <a:ea typeface="Quattrocento Sans"/>
                <a:cs typeface="Quattrocento Sans"/>
                <a:sym typeface="Quattrocento Sans"/>
              </a:defRPr>
            </a:lvl9pPr>
          </a:lstStyle>
          <a:p>
            <a:endParaRPr/>
          </a:p>
        </p:txBody>
      </p:sp>
      <p:sp>
        <p:nvSpPr>
          <p:cNvPr id="7" name="Shape 7"/>
          <p:cNvSpPr txBox="1">
            <a:spLocks noGrp="1"/>
          </p:cNvSpPr>
          <p:nvPr>
            <p:ph type="title"/>
          </p:nvPr>
        </p:nvSpPr>
        <p:spPr>
          <a:xfrm>
            <a:off x="1381250" y="937116"/>
            <a:ext cx="6809700" cy="435599"/>
          </a:xfrm>
          <a:prstGeom prst="rect">
            <a:avLst/>
          </a:prstGeom>
          <a:noFill/>
          <a:ln>
            <a:noFill/>
          </a:ln>
        </p:spPr>
        <p:txBody>
          <a:bodyPr lIns="91425" tIns="91425" rIns="91425" bIns="91425" anchor="ctr" anchorCtr="0"/>
          <a:lstStyle>
            <a:lvl1pPr lvl="0">
              <a:spcBef>
                <a:spcPts val="0"/>
              </a:spcBef>
              <a:buSzPct val="100000"/>
              <a:buFont typeface="Lora"/>
              <a:buNone/>
              <a:defRPr sz="2000" b="1">
                <a:latin typeface="Lora"/>
                <a:ea typeface="Lora"/>
                <a:cs typeface="Lora"/>
                <a:sym typeface="Lora"/>
              </a:defRPr>
            </a:lvl1pPr>
            <a:lvl2pPr lvl="1">
              <a:spcBef>
                <a:spcPts val="0"/>
              </a:spcBef>
              <a:buSzPct val="100000"/>
              <a:buFont typeface="Lora"/>
              <a:buNone/>
              <a:defRPr sz="2000" b="1">
                <a:latin typeface="Lora"/>
                <a:ea typeface="Lora"/>
                <a:cs typeface="Lora"/>
                <a:sym typeface="Lora"/>
              </a:defRPr>
            </a:lvl2pPr>
            <a:lvl3pPr lvl="2">
              <a:spcBef>
                <a:spcPts val="0"/>
              </a:spcBef>
              <a:buSzPct val="100000"/>
              <a:buFont typeface="Lora"/>
              <a:buNone/>
              <a:defRPr sz="2000" b="1">
                <a:latin typeface="Lora"/>
                <a:ea typeface="Lora"/>
                <a:cs typeface="Lora"/>
                <a:sym typeface="Lora"/>
              </a:defRPr>
            </a:lvl3pPr>
            <a:lvl4pPr lvl="3">
              <a:spcBef>
                <a:spcPts val="0"/>
              </a:spcBef>
              <a:buSzPct val="100000"/>
              <a:buFont typeface="Lora"/>
              <a:buNone/>
              <a:defRPr sz="2000" b="1">
                <a:latin typeface="Lora"/>
                <a:ea typeface="Lora"/>
                <a:cs typeface="Lora"/>
                <a:sym typeface="Lora"/>
              </a:defRPr>
            </a:lvl4pPr>
            <a:lvl5pPr lvl="4">
              <a:spcBef>
                <a:spcPts val="0"/>
              </a:spcBef>
              <a:buSzPct val="100000"/>
              <a:buFont typeface="Lora"/>
              <a:buNone/>
              <a:defRPr sz="2000" b="1">
                <a:latin typeface="Lora"/>
                <a:ea typeface="Lora"/>
                <a:cs typeface="Lora"/>
                <a:sym typeface="Lora"/>
              </a:defRPr>
            </a:lvl5pPr>
            <a:lvl6pPr lvl="5">
              <a:spcBef>
                <a:spcPts val="0"/>
              </a:spcBef>
              <a:buSzPct val="100000"/>
              <a:buFont typeface="Lora"/>
              <a:buNone/>
              <a:defRPr sz="2000" b="1">
                <a:latin typeface="Lora"/>
                <a:ea typeface="Lora"/>
                <a:cs typeface="Lora"/>
                <a:sym typeface="Lora"/>
              </a:defRPr>
            </a:lvl6pPr>
            <a:lvl7pPr lvl="6">
              <a:spcBef>
                <a:spcPts val="0"/>
              </a:spcBef>
              <a:buSzPct val="100000"/>
              <a:buFont typeface="Lora"/>
              <a:buNone/>
              <a:defRPr sz="2000" b="1">
                <a:latin typeface="Lora"/>
                <a:ea typeface="Lora"/>
                <a:cs typeface="Lora"/>
                <a:sym typeface="Lora"/>
              </a:defRPr>
            </a:lvl7pPr>
            <a:lvl8pPr lvl="7">
              <a:spcBef>
                <a:spcPts val="0"/>
              </a:spcBef>
              <a:buSzPct val="100000"/>
              <a:buFont typeface="Lora"/>
              <a:buNone/>
              <a:defRPr sz="2000" b="1">
                <a:latin typeface="Lora"/>
                <a:ea typeface="Lora"/>
                <a:cs typeface="Lora"/>
                <a:sym typeface="Lora"/>
              </a:defRPr>
            </a:lvl8pPr>
            <a:lvl9pPr lvl="8">
              <a:spcBef>
                <a:spcPts val="0"/>
              </a:spcBef>
              <a:buSzPct val="100000"/>
              <a:buFont typeface="Lora"/>
              <a:buNone/>
              <a:defRPr sz="2000" b="1">
                <a:latin typeface="Lora"/>
                <a:ea typeface="Lora"/>
                <a:cs typeface="Lora"/>
                <a:sym typeface="Lo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6" r:id="rId7"/>
    <p:sldLayoutId id="2147483657"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1.jpe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jpe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ctrTitle"/>
          </p:nvPr>
        </p:nvSpPr>
        <p:spPr>
          <a:xfrm>
            <a:off x="996630" y="2003888"/>
            <a:ext cx="4523699" cy="1159799"/>
          </a:xfrm>
          <a:prstGeom prst="rect">
            <a:avLst/>
          </a:prstGeom>
        </p:spPr>
        <p:txBody>
          <a:bodyPr lIns="91425" tIns="91425" rIns="91425" bIns="91425" anchor="b" anchorCtr="0">
            <a:noAutofit/>
          </a:bodyPr>
          <a:lstStyle/>
          <a:p>
            <a:pPr lvl="0">
              <a:spcBef>
                <a:spcPts val="0"/>
              </a:spcBef>
              <a:buNone/>
            </a:pPr>
            <a:r>
              <a:rPr lang="en" dirty="0"/>
              <a:t>Welcome to </a:t>
            </a:r>
            <a:r>
              <a:rPr lang="en" dirty="0">
                <a:latin typeface="Berlin Sans FB Demi" panose="020E0802020502020306" pitchFamily="34" charset="0"/>
              </a:rPr>
              <a:t>PETSHARE</a:t>
            </a:r>
          </a:p>
        </p:txBody>
      </p:sp>
      <p:pic>
        <p:nvPicPr>
          <p:cNvPr id="2" name="Picture 2" descr="82+ Dog Paw Heart - Free Download SVG Cut Files | Download PicartSVG">
            <a:extLst>
              <a:ext uri="{FF2B5EF4-FFF2-40B4-BE49-F238E27FC236}">
                <a16:creationId xmlns:a16="http://schemas.microsoft.com/office/drawing/2014/main" id="{C3EADC9F-211D-E9E3-8BD4-7DC6F1E2B745}"/>
              </a:ext>
            </a:extLst>
          </p:cNvPr>
          <p:cNvPicPr>
            <a:picLocks noChangeAspect="1" noChangeArrowheads="1"/>
          </p:cNvPicPr>
          <p:nvPr/>
        </p:nvPicPr>
        <p:blipFill>
          <a:blip r:embed="rId3">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1147415" y="3475076"/>
            <a:ext cx="464095" cy="4562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rtl="0">
              <a:spcBef>
                <a:spcPts val="0"/>
              </a:spcBef>
              <a:buNone/>
            </a:pPr>
            <a:r>
              <a:rPr lang="en" dirty="0"/>
              <a:t>Competition Mapping</a:t>
            </a:r>
          </a:p>
        </p:txBody>
      </p:sp>
      <p:sp>
        <p:nvSpPr>
          <p:cNvPr id="311" name="Shape 311"/>
          <p:cNvSpPr txBox="1">
            <a:spLocks noGrp="1"/>
          </p:cNvSpPr>
          <p:nvPr>
            <p:ph type="body" idx="1"/>
          </p:nvPr>
        </p:nvSpPr>
        <p:spPr>
          <a:xfrm>
            <a:off x="1381250" y="1638975"/>
            <a:ext cx="2333999" cy="1211400"/>
          </a:xfrm>
          <a:prstGeom prst="rect">
            <a:avLst/>
          </a:prstGeom>
        </p:spPr>
        <p:txBody>
          <a:bodyPr lIns="91425" tIns="91425" rIns="91425" bIns="91425" anchor="t" anchorCtr="0">
            <a:noAutofit/>
          </a:bodyPr>
          <a:lstStyle/>
          <a:p>
            <a:pPr lvl="0" rtl="0">
              <a:spcBef>
                <a:spcPts val="0"/>
              </a:spcBef>
              <a:buNone/>
            </a:pPr>
            <a:r>
              <a:rPr lang="en" sz="1200" b="1" dirty="0">
                <a:highlight>
                  <a:srgbClr val="FFCD00"/>
                </a:highlight>
              </a:rPr>
              <a:t>PETSHARE</a:t>
            </a:r>
          </a:p>
          <a:p>
            <a:pPr marL="285750" indent="-285750"/>
            <a:r>
              <a:rPr lang="en" sz="1200" dirty="0"/>
              <a:t>Background checks performed</a:t>
            </a:r>
          </a:p>
          <a:p>
            <a:pPr marL="285750" indent="-285750"/>
            <a:r>
              <a:rPr lang="en-US" sz="1200" dirty="0"/>
              <a:t>G</a:t>
            </a:r>
            <a:r>
              <a:rPr lang="en" sz="1200" dirty="0"/>
              <a:t>enuinely caring dog lovers</a:t>
            </a:r>
          </a:p>
          <a:p>
            <a:pPr marL="285750" indent="-285750"/>
            <a:r>
              <a:rPr lang="en-US" sz="1200" dirty="0"/>
              <a:t>Sharer and Sharee profiles with information about each</a:t>
            </a:r>
          </a:p>
          <a:p>
            <a:pPr marL="285750" indent="-285750"/>
            <a:r>
              <a:rPr lang="en-US" sz="1200" dirty="0"/>
              <a:t>Agreement between both parties on any costs</a:t>
            </a:r>
            <a:endParaRPr lang="en" sz="1200" dirty="0"/>
          </a:p>
        </p:txBody>
      </p:sp>
      <p:sp>
        <p:nvSpPr>
          <p:cNvPr id="312" name="Shape 312"/>
          <p:cNvSpPr txBox="1">
            <a:spLocks noGrp="1"/>
          </p:cNvSpPr>
          <p:nvPr>
            <p:ph type="body" idx="2"/>
          </p:nvPr>
        </p:nvSpPr>
        <p:spPr>
          <a:xfrm>
            <a:off x="3834914" y="1638975"/>
            <a:ext cx="2333999" cy="1211400"/>
          </a:xfrm>
          <a:prstGeom prst="rect">
            <a:avLst/>
          </a:prstGeom>
        </p:spPr>
        <p:txBody>
          <a:bodyPr lIns="91425" tIns="91425" rIns="91425" bIns="91425" anchor="t" anchorCtr="0">
            <a:noAutofit/>
          </a:bodyPr>
          <a:lstStyle/>
          <a:p>
            <a:pPr lvl="0" rtl="0">
              <a:spcBef>
                <a:spcPts val="0"/>
              </a:spcBef>
              <a:buNone/>
            </a:pPr>
            <a:r>
              <a:rPr lang="en" sz="1200" b="1" dirty="0">
                <a:highlight>
                  <a:srgbClr val="FFCD00"/>
                </a:highlight>
              </a:rPr>
              <a:t>Local Pet Boarding</a:t>
            </a:r>
          </a:p>
          <a:p>
            <a:pPr marL="285750" indent="-285750"/>
            <a:r>
              <a:rPr lang="en" sz="1200" dirty="0"/>
              <a:t>Not as personal</a:t>
            </a:r>
          </a:p>
          <a:p>
            <a:pPr marL="285750" indent="-285750"/>
            <a:r>
              <a:rPr lang="en-US" sz="1200" dirty="0"/>
              <a:t>L</a:t>
            </a:r>
            <a:r>
              <a:rPr lang="en" sz="1200" dirty="0"/>
              <a:t>ots of dogs within facility</a:t>
            </a:r>
          </a:p>
          <a:p>
            <a:pPr marL="285750" indent="-285750"/>
            <a:r>
              <a:rPr lang="en-US" sz="1200" dirty="0"/>
              <a:t>M</a:t>
            </a:r>
            <a:r>
              <a:rPr lang="en" sz="1200" dirty="0"/>
              <a:t>inimal playtime</a:t>
            </a:r>
          </a:p>
          <a:p>
            <a:pPr marL="285750" indent="-285750"/>
            <a:r>
              <a:rPr lang="en-US" sz="1200" dirty="0"/>
              <a:t>E</a:t>
            </a:r>
            <a:r>
              <a:rPr lang="en" sz="1200" dirty="0"/>
              <a:t>xpensive</a:t>
            </a:r>
          </a:p>
        </p:txBody>
      </p:sp>
      <p:sp>
        <p:nvSpPr>
          <p:cNvPr id="313" name="Shape 313"/>
          <p:cNvSpPr txBox="1">
            <a:spLocks noGrp="1"/>
          </p:cNvSpPr>
          <p:nvPr>
            <p:ph type="body" idx="3"/>
          </p:nvPr>
        </p:nvSpPr>
        <p:spPr>
          <a:xfrm>
            <a:off x="6288578" y="1638975"/>
            <a:ext cx="2333999" cy="1211400"/>
          </a:xfrm>
          <a:prstGeom prst="rect">
            <a:avLst/>
          </a:prstGeom>
        </p:spPr>
        <p:txBody>
          <a:bodyPr lIns="91425" tIns="91425" rIns="91425" bIns="91425" anchor="t" anchorCtr="0">
            <a:noAutofit/>
          </a:bodyPr>
          <a:lstStyle/>
          <a:p>
            <a:pPr lvl="0" rtl="0">
              <a:spcBef>
                <a:spcPts val="0"/>
              </a:spcBef>
              <a:buNone/>
            </a:pPr>
            <a:r>
              <a:rPr lang="en" sz="1200" b="1" dirty="0">
                <a:highlight>
                  <a:srgbClr val="FFCD00"/>
                </a:highlight>
              </a:rPr>
              <a:t>Petsmart</a:t>
            </a:r>
          </a:p>
          <a:p>
            <a:pPr marL="285750" indent="-285750"/>
            <a:r>
              <a:rPr lang="en" sz="1200" dirty="0"/>
              <a:t>Not as personal</a:t>
            </a:r>
          </a:p>
          <a:p>
            <a:pPr marL="285750" indent="-285750"/>
            <a:r>
              <a:rPr lang="en" sz="1200" dirty="0"/>
              <a:t>No thoroughly trained employees</a:t>
            </a:r>
          </a:p>
          <a:p>
            <a:pPr marL="285750" indent="-285750"/>
            <a:r>
              <a:rPr lang="en-US" sz="1200" dirty="0"/>
              <a:t>L</a:t>
            </a:r>
            <a:r>
              <a:rPr lang="en" sz="1200" dirty="0"/>
              <a:t>ots of dogs within facility</a:t>
            </a:r>
          </a:p>
          <a:p>
            <a:pPr marL="285750" indent="-285750"/>
            <a:r>
              <a:rPr lang="en-US" sz="1200" dirty="0"/>
              <a:t>M</a:t>
            </a:r>
            <a:r>
              <a:rPr lang="en" sz="1200" dirty="0"/>
              <a:t>inimal playtime</a:t>
            </a:r>
          </a:p>
          <a:p>
            <a:pPr marL="285750" indent="-285750"/>
            <a:r>
              <a:rPr lang="en-US" sz="1200" dirty="0"/>
              <a:t>E</a:t>
            </a:r>
            <a:r>
              <a:rPr lang="en" sz="1200" dirty="0"/>
              <a:t>xpensive</a:t>
            </a:r>
          </a:p>
          <a:p>
            <a:pPr marL="285750" indent="-285750"/>
            <a:endParaRPr lang="en" sz="1200" dirty="0"/>
          </a:p>
          <a:p>
            <a:pPr lvl="0" rtl="0">
              <a:spcBef>
                <a:spcPts val="0"/>
              </a:spcBef>
              <a:buNone/>
            </a:pPr>
            <a:endParaRPr sz="1200" dirty="0"/>
          </a:p>
        </p:txBody>
      </p:sp>
      <p:sp>
        <p:nvSpPr>
          <p:cNvPr id="314" name="Shape 314"/>
          <p:cNvSpPr txBox="1">
            <a:spLocks noGrp="1"/>
          </p:cNvSpPr>
          <p:nvPr>
            <p:ph type="body" idx="1"/>
          </p:nvPr>
        </p:nvSpPr>
        <p:spPr>
          <a:xfrm>
            <a:off x="1381250" y="3237224"/>
            <a:ext cx="2333999" cy="1211400"/>
          </a:xfrm>
          <a:prstGeom prst="rect">
            <a:avLst/>
          </a:prstGeom>
        </p:spPr>
        <p:txBody>
          <a:bodyPr lIns="91425" tIns="91425" rIns="91425" bIns="91425" anchor="t" anchorCtr="0">
            <a:noAutofit/>
          </a:bodyPr>
          <a:lstStyle/>
          <a:p>
            <a:pPr lvl="0" rtl="0">
              <a:spcBef>
                <a:spcPts val="0"/>
              </a:spcBef>
              <a:buNone/>
            </a:pPr>
            <a:r>
              <a:rPr lang="en" sz="1200" b="1" dirty="0">
                <a:highlight>
                  <a:srgbClr val="FFCD00"/>
                </a:highlight>
              </a:rPr>
              <a:t>Rover.com</a:t>
            </a:r>
          </a:p>
          <a:p>
            <a:pPr marL="285750" indent="-285750"/>
            <a:r>
              <a:rPr lang="en" sz="1200" dirty="0"/>
              <a:t>Can be Expensive</a:t>
            </a:r>
          </a:p>
          <a:p>
            <a:pPr marL="285750" indent="-285750"/>
            <a:r>
              <a:rPr lang="en-US" sz="1200" dirty="0"/>
              <a:t>N</a:t>
            </a:r>
            <a:r>
              <a:rPr lang="en" sz="1200" dirty="0"/>
              <a:t>o established relationships</a:t>
            </a:r>
          </a:p>
          <a:p>
            <a:pPr marL="285750" indent="-285750"/>
            <a:r>
              <a:rPr lang="en-US" sz="1200" dirty="0"/>
              <a:t>N</a:t>
            </a:r>
            <a:r>
              <a:rPr lang="en" sz="1200" dirty="0"/>
              <a:t>o background check performed</a:t>
            </a:r>
          </a:p>
        </p:txBody>
      </p:sp>
      <p:grpSp>
        <p:nvGrpSpPr>
          <p:cNvPr id="35" name="Shape 613">
            <a:extLst>
              <a:ext uri="{FF2B5EF4-FFF2-40B4-BE49-F238E27FC236}">
                <a16:creationId xmlns:a16="http://schemas.microsoft.com/office/drawing/2014/main" id="{4334A29D-35FE-D600-B953-9B5BDA468A8A}"/>
              </a:ext>
            </a:extLst>
          </p:cNvPr>
          <p:cNvGrpSpPr/>
          <p:nvPr/>
        </p:nvGrpSpPr>
        <p:grpSpPr>
          <a:xfrm>
            <a:off x="886408" y="1051537"/>
            <a:ext cx="280253" cy="177860"/>
            <a:chOff x="3932350" y="3714775"/>
            <a:chExt cx="439650" cy="319075"/>
          </a:xfrm>
        </p:grpSpPr>
        <p:sp>
          <p:nvSpPr>
            <p:cNvPr id="36" name="Shape 614">
              <a:extLst>
                <a:ext uri="{FF2B5EF4-FFF2-40B4-BE49-F238E27FC236}">
                  <a16:creationId xmlns:a16="http://schemas.microsoft.com/office/drawing/2014/main" id="{31C1BA08-50FF-53F9-34DD-CE6741D7ED11}"/>
                </a:ext>
              </a:extLst>
            </p:cNvPr>
            <p:cNvSpPr/>
            <p:nvPr/>
          </p:nvSpPr>
          <p:spPr>
            <a:xfrm>
              <a:off x="3932350" y="3714775"/>
              <a:ext cx="439650" cy="319075"/>
            </a:xfrm>
            <a:custGeom>
              <a:avLst/>
              <a:gdLst/>
              <a:ahLst/>
              <a:cxnLst/>
              <a:rect l="0" t="0" r="0" b="0"/>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7" name="Shape 615">
              <a:extLst>
                <a:ext uri="{FF2B5EF4-FFF2-40B4-BE49-F238E27FC236}">
                  <a16:creationId xmlns:a16="http://schemas.microsoft.com/office/drawing/2014/main" id="{AF97D430-51C0-4129-79C3-B826E06C2379}"/>
                </a:ext>
              </a:extLst>
            </p:cNvPr>
            <p:cNvSpPr/>
            <p:nvPr/>
          </p:nvSpPr>
          <p:spPr>
            <a:xfrm>
              <a:off x="39701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8" name="Shape 616">
              <a:extLst>
                <a:ext uri="{FF2B5EF4-FFF2-40B4-BE49-F238E27FC236}">
                  <a16:creationId xmlns:a16="http://schemas.microsoft.com/office/drawing/2014/main" id="{715A9867-C03B-0C4D-7565-F2E8A7F70B7A}"/>
                </a:ext>
              </a:extLst>
            </p:cNvPr>
            <p:cNvSpPr/>
            <p:nvPr/>
          </p:nvSpPr>
          <p:spPr>
            <a:xfrm>
              <a:off x="4278800" y="3862750"/>
              <a:ext cx="77350" cy="132750"/>
            </a:xfrm>
            <a:custGeom>
              <a:avLst/>
              <a:gdLst/>
              <a:ahLst/>
              <a:cxnLst/>
              <a:rect l="0" t="0" r="0" b="0"/>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9" name="Shape 617">
              <a:extLst>
                <a:ext uri="{FF2B5EF4-FFF2-40B4-BE49-F238E27FC236}">
                  <a16:creationId xmlns:a16="http://schemas.microsoft.com/office/drawing/2014/main" id="{AF86237B-2A68-2B5E-1E91-3A63FA0DDBF3}"/>
                </a:ext>
              </a:extLst>
            </p:cNvPr>
            <p:cNvSpPr/>
            <p:nvPr/>
          </p:nvSpPr>
          <p:spPr>
            <a:xfrm>
              <a:off x="4073000" y="3716600"/>
              <a:ext cx="77350" cy="278900"/>
            </a:xfrm>
            <a:custGeom>
              <a:avLst/>
              <a:gdLst/>
              <a:ahLst/>
              <a:cxnLst/>
              <a:rect l="0" t="0" r="0" b="0"/>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0" name="Shape 618">
              <a:extLst>
                <a:ext uri="{FF2B5EF4-FFF2-40B4-BE49-F238E27FC236}">
                  <a16:creationId xmlns:a16="http://schemas.microsoft.com/office/drawing/2014/main" id="{F3F5462A-DB70-CD49-9C2A-DC47BC797704}"/>
                </a:ext>
              </a:extLst>
            </p:cNvPr>
            <p:cNvSpPr/>
            <p:nvPr/>
          </p:nvSpPr>
          <p:spPr>
            <a:xfrm>
              <a:off x="4175900" y="3787250"/>
              <a:ext cx="77350" cy="208250"/>
            </a:xfrm>
            <a:custGeom>
              <a:avLst/>
              <a:gdLst/>
              <a:ahLst/>
              <a:cxnLst/>
              <a:rect l="0" t="0" r="0" b="0"/>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Shape 310"/>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rtl="0">
              <a:spcBef>
                <a:spcPts val="0"/>
              </a:spcBef>
              <a:buNone/>
            </a:pPr>
            <a:r>
              <a:rPr lang="en" dirty="0"/>
              <a:t>Risks/Weaknesses</a:t>
            </a:r>
          </a:p>
        </p:txBody>
      </p:sp>
      <p:sp>
        <p:nvSpPr>
          <p:cNvPr id="23" name="Shape 155"/>
          <p:cNvSpPr txBox="1">
            <a:spLocks noGrp="1"/>
          </p:cNvSpPr>
          <p:nvPr>
            <p:ph type="body" idx="1"/>
          </p:nvPr>
        </p:nvSpPr>
        <p:spPr>
          <a:xfrm>
            <a:off x="1381125" y="1651000"/>
            <a:ext cx="6651625" cy="3122613"/>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Injury/Sickness to Pet</a:t>
            </a:r>
          </a:p>
          <a:p>
            <a:pPr marL="285750" indent="-285750"/>
            <a:r>
              <a:rPr lang="en" dirty="0"/>
              <a:t>The owner’s pet could get sick on injured while in the custody of the borrower. </a:t>
            </a:r>
          </a:p>
          <a:p>
            <a:pPr marL="285750" indent="-285750"/>
            <a:r>
              <a:rPr lang="en-US" dirty="0"/>
              <a:t>I</a:t>
            </a:r>
            <a:r>
              <a:rPr lang="en" dirty="0"/>
              <a:t>f the pet is already sick or injured, then it could get worse and create issues for the borrower.</a:t>
            </a:r>
            <a:br>
              <a:rPr lang="en" dirty="0"/>
            </a:br>
            <a:endParaRPr lang="en" dirty="0"/>
          </a:p>
          <a:p>
            <a:pPr lvl="0">
              <a:buNone/>
            </a:pPr>
            <a:r>
              <a:rPr lang="en" b="1" dirty="0">
                <a:highlight>
                  <a:srgbClr val="FFCD00"/>
                </a:highlight>
              </a:rPr>
              <a:t>Falsifying Information</a:t>
            </a:r>
          </a:p>
          <a:p>
            <a:pPr marL="285750" indent="-285750"/>
            <a:r>
              <a:rPr lang="en" dirty="0"/>
              <a:t>If a borrower falsifies who they are, the dog, and potentitally the owner, could be in great danger.</a:t>
            </a:r>
          </a:p>
          <a:p>
            <a:pPr marL="285750" indent="-285750"/>
            <a:r>
              <a:rPr lang="en" dirty="0"/>
              <a:t>It an owner falsifies facts about their dog, the borrower could get a dog with problems, or a dog they do not desire.</a:t>
            </a:r>
          </a:p>
          <a:p>
            <a:pPr>
              <a:buNone/>
            </a:pPr>
            <a:endParaRPr lang="en" dirty="0"/>
          </a:p>
        </p:txBody>
      </p:sp>
      <p:sp>
        <p:nvSpPr>
          <p:cNvPr id="2" name="Shape 647">
            <a:extLst>
              <a:ext uri="{FF2B5EF4-FFF2-40B4-BE49-F238E27FC236}">
                <a16:creationId xmlns:a16="http://schemas.microsoft.com/office/drawing/2014/main" id="{2BB28F47-1246-1F38-0135-6158E26568B6}"/>
              </a:ext>
            </a:extLst>
          </p:cNvPr>
          <p:cNvSpPr/>
          <p:nvPr/>
        </p:nvSpPr>
        <p:spPr>
          <a:xfrm>
            <a:off x="886198" y="969324"/>
            <a:ext cx="289461" cy="271650"/>
          </a:xfrm>
          <a:custGeom>
            <a:avLst/>
            <a:gdLst/>
            <a:ahLst/>
            <a:cxnLst/>
            <a:rect l="0" t="0" r="0" b="0"/>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37112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Shape 295"/>
          <p:cNvSpPr txBox="1">
            <a:spLocks noGrp="1"/>
          </p:cNvSpPr>
          <p:nvPr>
            <p:ph type="title"/>
          </p:nvPr>
        </p:nvSpPr>
        <p:spPr>
          <a:xfrm>
            <a:off x="1381251" y="937125"/>
            <a:ext cx="4216982" cy="435599"/>
          </a:xfrm>
          <a:prstGeom prst="rect">
            <a:avLst/>
          </a:prstGeom>
        </p:spPr>
        <p:txBody>
          <a:bodyPr lIns="91425" tIns="91425" rIns="91425" bIns="91425" anchor="ctr" anchorCtr="0">
            <a:noAutofit/>
          </a:bodyPr>
          <a:lstStyle/>
          <a:p>
            <a:pPr lvl="0" rtl="0">
              <a:spcBef>
                <a:spcPts val="0"/>
              </a:spcBef>
              <a:buNone/>
            </a:pPr>
            <a:r>
              <a:rPr lang="en" dirty="0"/>
              <a:t>Development process</a:t>
            </a:r>
          </a:p>
        </p:txBody>
      </p:sp>
      <p:sp>
        <p:nvSpPr>
          <p:cNvPr id="301" name="Shape 301"/>
          <p:cNvSpPr/>
          <p:nvPr/>
        </p:nvSpPr>
        <p:spPr>
          <a:xfrm>
            <a:off x="1499591" y="2053050"/>
            <a:ext cx="1685099" cy="1685099"/>
          </a:xfrm>
          <a:prstGeom prst="ellipse">
            <a:avLst/>
          </a:prstGeom>
          <a:noFill/>
          <a:ln w="114300" cap="flat" cmpd="sng">
            <a:solidFill>
              <a:srgbClr val="FFCD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US" b="1" dirty="0">
                <a:latin typeface="Lora"/>
                <a:ea typeface="Lora"/>
                <a:cs typeface="Lora"/>
                <a:sym typeface="Lora"/>
              </a:rPr>
              <a:t>c</a:t>
            </a:r>
            <a:r>
              <a:rPr lang="en" b="1" dirty="0">
                <a:latin typeface="Lora"/>
                <a:ea typeface="Lora"/>
                <a:cs typeface="Lora"/>
                <a:sym typeface="Lora"/>
              </a:rPr>
              <a:t>oncept</a:t>
            </a:r>
          </a:p>
          <a:p>
            <a:pPr lvl="0" algn="ctr" rtl="0">
              <a:spcBef>
                <a:spcPts val="0"/>
              </a:spcBef>
              <a:buNone/>
            </a:pPr>
            <a:r>
              <a:rPr lang="en" b="1" dirty="0">
                <a:latin typeface="Lora"/>
                <a:ea typeface="Lora"/>
                <a:cs typeface="Lora"/>
                <a:sym typeface="Lora"/>
              </a:rPr>
              <a:t>(1-3 days)</a:t>
            </a:r>
          </a:p>
        </p:txBody>
      </p:sp>
      <p:sp>
        <p:nvSpPr>
          <p:cNvPr id="302" name="Shape 302"/>
          <p:cNvSpPr/>
          <p:nvPr/>
        </p:nvSpPr>
        <p:spPr>
          <a:xfrm>
            <a:off x="6721257" y="2053050"/>
            <a:ext cx="1685099" cy="1685099"/>
          </a:xfrm>
          <a:prstGeom prst="ellipse">
            <a:avLst/>
          </a:prstGeom>
          <a:noFill/>
          <a:ln w="114300" cap="flat" cmpd="sng">
            <a:solidFill>
              <a:srgbClr val="FFCD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dirty="0">
                <a:latin typeface="Lora"/>
                <a:ea typeface="Lora"/>
                <a:cs typeface="Lora"/>
                <a:sym typeface="Lora"/>
              </a:rPr>
              <a:t>last</a:t>
            </a:r>
          </a:p>
        </p:txBody>
      </p:sp>
      <p:sp>
        <p:nvSpPr>
          <p:cNvPr id="303" name="Shape 303"/>
          <p:cNvSpPr/>
          <p:nvPr/>
        </p:nvSpPr>
        <p:spPr>
          <a:xfrm>
            <a:off x="4110400" y="2053050"/>
            <a:ext cx="1685099" cy="1685099"/>
          </a:xfrm>
          <a:prstGeom prst="ellipse">
            <a:avLst/>
          </a:prstGeom>
          <a:noFill/>
          <a:ln w="114300" cap="flat" cmpd="sng">
            <a:solidFill>
              <a:srgbClr val="FFCD00"/>
            </a:solidFill>
            <a:prstDash val="solid"/>
            <a:round/>
            <a:headEnd type="none" w="med" len="med"/>
            <a:tailEnd type="none" w="med" len="med"/>
          </a:ln>
        </p:spPr>
        <p:txBody>
          <a:bodyPr lIns="91425" tIns="91425" rIns="91425" bIns="91425" anchor="ctr" anchorCtr="0">
            <a:noAutofit/>
          </a:bodyPr>
          <a:lstStyle/>
          <a:p>
            <a:pPr lvl="0" algn="ctr" rtl="0">
              <a:spcBef>
                <a:spcPts val="0"/>
              </a:spcBef>
              <a:buNone/>
            </a:pPr>
            <a:r>
              <a:rPr lang="en" b="1">
                <a:latin typeface="Lora"/>
                <a:ea typeface="Lora"/>
                <a:cs typeface="Lora"/>
                <a:sym typeface="Lora"/>
              </a:rPr>
              <a:t>second</a:t>
            </a:r>
          </a:p>
        </p:txBody>
      </p:sp>
      <p:cxnSp>
        <p:nvCxnSpPr>
          <p:cNvPr id="304" name="Shape 304"/>
          <p:cNvCxnSpPr>
            <a:endCxn id="303" idx="2"/>
          </p:cNvCxnSpPr>
          <p:nvPr/>
        </p:nvCxnSpPr>
        <p:spPr>
          <a:xfrm>
            <a:off x="3184600" y="2895599"/>
            <a:ext cx="925800" cy="0"/>
          </a:xfrm>
          <a:prstGeom prst="straightConnector1">
            <a:avLst/>
          </a:prstGeom>
          <a:noFill/>
          <a:ln w="38100" cap="flat" cmpd="sng">
            <a:solidFill>
              <a:srgbClr val="FFCD00"/>
            </a:solidFill>
            <a:prstDash val="solid"/>
            <a:round/>
            <a:headEnd type="none" w="med" len="med"/>
            <a:tailEnd type="triangle" w="med" len="med"/>
          </a:ln>
        </p:spPr>
      </p:cxnSp>
      <p:cxnSp>
        <p:nvCxnSpPr>
          <p:cNvPr id="305" name="Shape 305"/>
          <p:cNvCxnSpPr>
            <a:cxnSpLocks/>
            <a:endCxn id="302" idx="2"/>
          </p:cNvCxnSpPr>
          <p:nvPr/>
        </p:nvCxnSpPr>
        <p:spPr>
          <a:xfrm>
            <a:off x="5795457" y="2895599"/>
            <a:ext cx="925800" cy="0"/>
          </a:xfrm>
          <a:prstGeom prst="straightConnector1">
            <a:avLst/>
          </a:prstGeom>
          <a:noFill/>
          <a:ln w="38100" cap="flat" cmpd="sng">
            <a:solidFill>
              <a:srgbClr val="FFCD00"/>
            </a:solidFill>
            <a:prstDash val="solid"/>
            <a:round/>
            <a:headEnd type="none" w="med" len="med"/>
            <a:tailEnd type="triangle" w="med" len="med"/>
          </a:ln>
        </p:spPr>
      </p:cxnSp>
      <p:sp>
        <p:nvSpPr>
          <p:cNvPr id="3" name="TextBox 2">
            <a:extLst>
              <a:ext uri="{FF2B5EF4-FFF2-40B4-BE49-F238E27FC236}">
                <a16:creationId xmlns:a16="http://schemas.microsoft.com/office/drawing/2014/main" id="{D3B9BE37-6BD0-13A0-0A99-867C77197E72}"/>
              </a:ext>
            </a:extLst>
          </p:cNvPr>
          <p:cNvSpPr txBox="1"/>
          <p:nvPr/>
        </p:nvSpPr>
        <p:spPr>
          <a:xfrm>
            <a:off x="6503641" y="3842480"/>
            <a:ext cx="2192490" cy="116955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b="0" i="0" dirty="0">
                <a:solidFill>
                  <a:srgbClr val="111111"/>
                </a:solidFill>
                <a:effectLst/>
                <a:latin typeface="Roboto" panose="02000000000000000000" pitchFamily="2" charset="0"/>
              </a:rPr>
              <a:t>The Sharer and Sharee come to a mutual agreement on any costs, if any, of keeping the dog.</a:t>
            </a:r>
            <a:endParaRPr lang="en-US" dirty="0"/>
          </a:p>
        </p:txBody>
      </p:sp>
      <p:sp>
        <p:nvSpPr>
          <p:cNvPr id="4" name="TextBox 3">
            <a:extLst>
              <a:ext uri="{FF2B5EF4-FFF2-40B4-BE49-F238E27FC236}">
                <a16:creationId xmlns:a16="http://schemas.microsoft.com/office/drawing/2014/main" id="{2A4218B6-2983-0A82-7DCF-5497F3822DA9}"/>
              </a:ext>
            </a:extLst>
          </p:cNvPr>
          <p:cNvSpPr txBox="1"/>
          <p:nvPr/>
        </p:nvSpPr>
        <p:spPr>
          <a:xfrm>
            <a:off x="3838024" y="3842479"/>
            <a:ext cx="2344366" cy="116955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b="0" i="0" dirty="0">
                <a:solidFill>
                  <a:srgbClr val="111111"/>
                </a:solidFill>
                <a:effectLst/>
                <a:latin typeface="Roboto" panose="02000000000000000000" pitchFamily="2" charset="0"/>
              </a:rPr>
              <a:t>The </a:t>
            </a:r>
            <a:r>
              <a:rPr lang="en-US" dirty="0">
                <a:solidFill>
                  <a:srgbClr val="111111"/>
                </a:solidFill>
                <a:latin typeface="Roboto" panose="02000000000000000000" pitchFamily="2" charset="0"/>
              </a:rPr>
              <a:t>Sharer reviews Sharee’s page and performs background check on Sharee </a:t>
            </a:r>
            <a:r>
              <a:rPr lang="en-US" b="0" i="0" dirty="0">
                <a:solidFill>
                  <a:srgbClr val="111111"/>
                </a:solidFill>
                <a:effectLst/>
                <a:latin typeface="Roboto" panose="02000000000000000000" pitchFamily="2" charset="0"/>
              </a:rPr>
              <a:t>prior to providing dog.</a:t>
            </a:r>
            <a:endParaRPr lang="en-US" dirty="0"/>
          </a:p>
        </p:txBody>
      </p:sp>
      <p:grpSp>
        <p:nvGrpSpPr>
          <p:cNvPr id="5" name="Shape 622">
            <a:extLst>
              <a:ext uri="{FF2B5EF4-FFF2-40B4-BE49-F238E27FC236}">
                <a16:creationId xmlns:a16="http://schemas.microsoft.com/office/drawing/2014/main" id="{45FFE140-E19C-3D8C-7B9C-FFB5CB945383}"/>
              </a:ext>
            </a:extLst>
          </p:cNvPr>
          <p:cNvGrpSpPr/>
          <p:nvPr/>
        </p:nvGrpSpPr>
        <p:grpSpPr>
          <a:xfrm>
            <a:off x="867387" y="998056"/>
            <a:ext cx="280281" cy="270908"/>
            <a:chOff x="5292575" y="3681900"/>
            <a:chExt cx="420150" cy="373275"/>
          </a:xfrm>
        </p:grpSpPr>
        <p:sp>
          <p:nvSpPr>
            <p:cNvPr id="6" name="Shape 623">
              <a:extLst>
                <a:ext uri="{FF2B5EF4-FFF2-40B4-BE49-F238E27FC236}">
                  <a16:creationId xmlns:a16="http://schemas.microsoft.com/office/drawing/2014/main" id="{3A423D0C-FF17-1835-A0FA-BB7E48BDDD25}"/>
                </a:ext>
              </a:extLst>
            </p:cNvPr>
            <p:cNvSpPr/>
            <p:nvPr/>
          </p:nvSpPr>
          <p:spPr>
            <a:xfrm>
              <a:off x="5292575" y="3706875"/>
              <a:ext cx="420150" cy="266700"/>
            </a:xfrm>
            <a:custGeom>
              <a:avLst/>
              <a:gdLst/>
              <a:ahLst/>
              <a:cxnLst/>
              <a:rect l="0" t="0" r="0" b="0"/>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 name="Shape 624">
              <a:extLst>
                <a:ext uri="{FF2B5EF4-FFF2-40B4-BE49-F238E27FC236}">
                  <a16:creationId xmlns:a16="http://schemas.microsoft.com/office/drawing/2014/main" id="{45374293-48E2-4161-AFEF-07AA79248977}"/>
                </a:ext>
              </a:extLst>
            </p:cNvPr>
            <p:cNvSpPr/>
            <p:nvPr/>
          </p:nvSpPr>
          <p:spPr>
            <a:xfrm>
              <a:off x="5490475" y="3681900"/>
              <a:ext cx="24375" cy="25000"/>
            </a:xfrm>
            <a:custGeom>
              <a:avLst/>
              <a:gdLst/>
              <a:ahLst/>
              <a:cxnLst/>
              <a:rect l="0" t="0" r="0" b="0"/>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 name="Shape 625">
              <a:extLst>
                <a:ext uri="{FF2B5EF4-FFF2-40B4-BE49-F238E27FC236}">
                  <a16:creationId xmlns:a16="http://schemas.microsoft.com/office/drawing/2014/main" id="{6C698102-D7E1-EABB-DDF4-EDDA484A32B1}"/>
                </a:ext>
              </a:extLst>
            </p:cNvPr>
            <p:cNvSpPr/>
            <p:nvPr/>
          </p:nvSpPr>
          <p:spPr>
            <a:xfrm>
              <a:off x="5358350" y="3973550"/>
              <a:ext cx="60900" cy="81625"/>
            </a:xfrm>
            <a:custGeom>
              <a:avLst/>
              <a:gdLst/>
              <a:ahLst/>
              <a:cxnLst/>
              <a:rect l="0" t="0" r="0" b="0"/>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 name="Shape 626">
              <a:extLst>
                <a:ext uri="{FF2B5EF4-FFF2-40B4-BE49-F238E27FC236}">
                  <a16:creationId xmlns:a16="http://schemas.microsoft.com/office/drawing/2014/main" id="{D1B1B915-BFAA-D33F-4409-2407B1D9408D}"/>
                </a:ext>
              </a:extLst>
            </p:cNvPr>
            <p:cNvSpPr/>
            <p:nvPr/>
          </p:nvSpPr>
          <p:spPr>
            <a:xfrm>
              <a:off x="5586050" y="3973550"/>
              <a:ext cx="60925" cy="81625"/>
            </a:xfrm>
            <a:custGeom>
              <a:avLst/>
              <a:gdLst/>
              <a:ahLst/>
              <a:cxnLst/>
              <a:rect l="0" t="0" r="0" b="0"/>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0" name="Shape 627">
              <a:extLst>
                <a:ext uri="{FF2B5EF4-FFF2-40B4-BE49-F238E27FC236}">
                  <a16:creationId xmlns:a16="http://schemas.microsoft.com/office/drawing/2014/main" id="{ABE1DD35-F024-80FE-54CE-CCABFA96161E}"/>
                </a:ext>
              </a:extLst>
            </p:cNvPr>
            <p:cNvSpPr/>
            <p:nvPr/>
          </p:nvSpPr>
          <p:spPr>
            <a:xfrm>
              <a:off x="5316925" y="3731225"/>
              <a:ext cx="371450" cy="218000"/>
            </a:xfrm>
            <a:custGeom>
              <a:avLst/>
              <a:gdLst/>
              <a:ahLst/>
              <a:cxnLst/>
              <a:rect l="0" t="0" r="0" b="0"/>
              <a:pathLst>
                <a:path w="14858" h="8720" fill="none" extrusionOk="0">
                  <a:moveTo>
                    <a:pt x="1" y="0"/>
                  </a:moveTo>
                  <a:lnTo>
                    <a:pt x="1" y="8719"/>
                  </a:lnTo>
                  <a:lnTo>
                    <a:pt x="14857" y="8719"/>
                  </a:lnTo>
                  <a:lnTo>
                    <a:pt x="14857" y="0"/>
                  </a:lnTo>
                  <a:lnTo>
                    <a:pt x="1"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 name="Shape 628">
              <a:extLst>
                <a:ext uri="{FF2B5EF4-FFF2-40B4-BE49-F238E27FC236}">
                  <a16:creationId xmlns:a16="http://schemas.microsoft.com/office/drawing/2014/main" id="{78B06254-A200-F748-F9F5-D4ADEDC9233C}"/>
                </a:ext>
              </a:extLst>
            </p:cNvPr>
            <p:cNvSpPr/>
            <p:nvPr/>
          </p:nvSpPr>
          <p:spPr>
            <a:xfrm>
              <a:off x="5380250" y="3784800"/>
              <a:ext cx="230200" cy="115725"/>
            </a:xfrm>
            <a:custGeom>
              <a:avLst/>
              <a:gdLst/>
              <a:ahLst/>
              <a:cxnLst/>
              <a:rect l="0" t="0" r="0" b="0"/>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 name="Shape 629">
              <a:extLst>
                <a:ext uri="{FF2B5EF4-FFF2-40B4-BE49-F238E27FC236}">
                  <a16:creationId xmlns:a16="http://schemas.microsoft.com/office/drawing/2014/main" id="{F18C07B3-7377-9E90-C8A6-F526F82717B7}"/>
                </a:ext>
              </a:extLst>
            </p:cNvPr>
            <p:cNvSpPr/>
            <p:nvPr/>
          </p:nvSpPr>
          <p:spPr>
            <a:xfrm>
              <a:off x="5547700" y="3779925"/>
              <a:ext cx="68825" cy="68825"/>
            </a:xfrm>
            <a:custGeom>
              <a:avLst/>
              <a:gdLst/>
              <a:ahLst/>
              <a:cxnLst/>
              <a:rect l="0" t="0" r="0" b="0"/>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13" name="TextBox 12">
            <a:extLst>
              <a:ext uri="{FF2B5EF4-FFF2-40B4-BE49-F238E27FC236}">
                <a16:creationId xmlns:a16="http://schemas.microsoft.com/office/drawing/2014/main" id="{504AA476-892C-58E4-B0F9-33643C3F0788}"/>
              </a:ext>
            </a:extLst>
          </p:cNvPr>
          <p:cNvSpPr txBox="1"/>
          <p:nvPr/>
        </p:nvSpPr>
        <p:spPr>
          <a:xfrm>
            <a:off x="1079097" y="3842479"/>
            <a:ext cx="2568403" cy="1169551"/>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b="0" i="0" dirty="0">
                <a:solidFill>
                  <a:srgbClr val="111111"/>
                </a:solidFill>
                <a:effectLst/>
                <a:latin typeface="Roboto" panose="02000000000000000000" pitchFamily="2" charset="0"/>
              </a:rPr>
              <a:t>The Sharee creates a profile to view local dogs in the area, by breed, that are available to borrow, then reach out to Sharer.</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p:nvPr/>
        </p:nvSpPr>
        <p:spPr>
          <a:xfrm>
            <a:off x="5375409" y="489800"/>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3" name="Shape 333"/>
          <p:cNvSpPr/>
          <p:nvPr/>
        </p:nvSpPr>
        <p:spPr>
          <a:xfrm>
            <a:off x="5468725" y="839000"/>
            <a:ext cx="1888499" cy="3356100"/>
          </a:xfrm>
          <a:prstGeom prst="rect">
            <a:avLst/>
          </a:prstGeom>
          <a:solidFill>
            <a:schemeClr val="bg1"/>
          </a:solidFill>
          <a:ln w="9525" cap="flat" cmpd="sng">
            <a:solidFill>
              <a:srgbClr val="1D1D1B"/>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950" dirty="0">
                <a:solidFill>
                  <a:srgbClr val="999999"/>
                </a:solidFill>
                <a:latin typeface="Quattrocento Sans"/>
                <a:ea typeface="Quattrocento Sans"/>
                <a:cs typeface="Quattrocento Sans"/>
                <a:sym typeface="Quattrocento Sans"/>
              </a:rPr>
              <a:t>Place wireframe/mock-up here</a:t>
            </a:r>
          </a:p>
        </p:txBody>
      </p:sp>
      <p:sp>
        <p:nvSpPr>
          <p:cNvPr id="334" name="Shape 334"/>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spcBef>
                <a:spcPts val="0"/>
              </a:spcBef>
              <a:buNone/>
            </a:pPr>
            <a:r>
              <a:rPr lang="en" dirty="0"/>
              <a:t>Splash/Home Page</a:t>
            </a:r>
          </a:p>
        </p:txBody>
      </p:sp>
      <p:sp>
        <p:nvSpPr>
          <p:cNvPr id="335" name="Shape 335"/>
          <p:cNvSpPr txBox="1">
            <a:spLocks noGrp="1"/>
          </p:cNvSpPr>
          <p:nvPr>
            <p:ph type="body" idx="1"/>
          </p:nvPr>
        </p:nvSpPr>
        <p:spPr>
          <a:xfrm>
            <a:off x="581892" y="1541509"/>
            <a:ext cx="4449540" cy="3112200"/>
          </a:xfrm>
          <a:prstGeom prst="rect">
            <a:avLst/>
          </a:prstGeom>
        </p:spPr>
        <p:txBody>
          <a:bodyPr lIns="91425" tIns="91425" rIns="91425" bIns="91425" anchor="t" anchorCtr="0">
            <a:noAutofit/>
          </a:bodyPr>
          <a:lstStyle/>
          <a:p>
            <a:pPr lvl="0">
              <a:spcBef>
                <a:spcPts val="0"/>
              </a:spcBef>
              <a:buNone/>
            </a:pPr>
            <a:r>
              <a:rPr lang="en-US" sz="2000" dirty="0"/>
              <a:t>Splash Page that loads on app icon click, and timeout after 3 seconds. The box will contain a logo.</a:t>
            </a:r>
            <a:endParaRPr lang="en" sz="2000" dirty="0"/>
          </a:p>
        </p:txBody>
      </p:sp>
      <p:pic>
        <p:nvPicPr>
          <p:cNvPr id="9" name="Picture 8">
            <a:extLst>
              <a:ext uri="{FF2B5EF4-FFF2-40B4-BE49-F238E27FC236}">
                <a16:creationId xmlns:a16="http://schemas.microsoft.com/office/drawing/2014/main" id="{80E37DFD-7670-40DB-B399-70157DBD52E9}"/>
              </a:ext>
            </a:extLst>
          </p:cNvPr>
          <p:cNvPicPr>
            <a:picLocks noChangeAspect="1"/>
          </p:cNvPicPr>
          <p:nvPr/>
        </p:nvPicPr>
        <p:blipFill rotWithShape="1">
          <a:blip r:embed="rId3">
            <a:clrChange>
              <a:clrFrom>
                <a:srgbClr val="2F3134"/>
              </a:clrFrom>
              <a:clrTo>
                <a:srgbClr val="2F3134">
                  <a:alpha val="0"/>
                </a:srgbClr>
              </a:clrTo>
            </a:clrChange>
            <a:extLst>
              <a:ext uri="{28A0092B-C50C-407E-A947-70E740481C1C}">
                <a14:useLocalDpi xmlns:a14="http://schemas.microsoft.com/office/drawing/2010/main" val="0"/>
              </a:ext>
            </a:extLst>
          </a:blip>
          <a:srcRect l="10621" t="43836" r="8804" b="4463"/>
          <a:stretch/>
        </p:blipFill>
        <p:spPr>
          <a:xfrm>
            <a:off x="5468725" y="2289908"/>
            <a:ext cx="1888499" cy="1905192"/>
          </a:xfrm>
          <a:prstGeom prst="rect">
            <a:avLst/>
          </a:prstGeom>
          <a:effectLst>
            <a:softEdge rad="31750"/>
          </a:effectLst>
        </p:spPr>
      </p:pic>
      <p:pic>
        <p:nvPicPr>
          <p:cNvPr id="10" name="Picture 2" descr="82+ Dog Paw Heart - Free Download SVG Cut Files | Download PicartSVG">
            <a:extLst>
              <a:ext uri="{FF2B5EF4-FFF2-40B4-BE49-F238E27FC236}">
                <a16:creationId xmlns:a16="http://schemas.microsoft.com/office/drawing/2014/main" id="{74AD38F6-C634-6789-D3EE-3E06976C7ACB}"/>
              </a:ext>
            </a:extLst>
          </p:cNvPr>
          <p:cNvPicPr>
            <a:picLocks noChangeAspect="1" noChangeArrowheads="1"/>
          </p:cNvPicPr>
          <p:nvPr/>
        </p:nvPicPr>
        <p:blipFill>
          <a:blip r:embed="rId4">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5868077" y="1525879"/>
            <a:ext cx="914719" cy="899281"/>
          </a:xfrm>
          <a:prstGeom prst="rect">
            <a:avLst/>
          </a:prstGeom>
          <a:noFill/>
          <a:extLst>
            <a:ext uri="{909E8E84-426E-40DD-AFC4-6F175D3DCCD1}">
              <a14:hiddenFill xmlns:a14="http://schemas.microsoft.com/office/drawing/2010/main">
                <a:solidFill>
                  <a:srgbClr val="FFFFFF"/>
                </a:solidFill>
              </a14:hiddenFill>
            </a:ext>
          </a:extLst>
        </p:spPr>
      </p:pic>
      <p:sp>
        <p:nvSpPr>
          <p:cNvPr id="11" name="Shape 448">
            <a:extLst>
              <a:ext uri="{FF2B5EF4-FFF2-40B4-BE49-F238E27FC236}">
                <a16:creationId xmlns:a16="http://schemas.microsoft.com/office/drawing/2014/main" id="{31842E3F-786A-20D6-C7F0-8E3EB2A05242}"/>
              </a:ext>
            </a:extLst>
          </p:cNvPr>
          <p:cNvSpPr/>
          <p:nvPr/>
        </p:nvSpPr>
        <p:spPr>
          <a:xfrm>
            <a:off x="823368" y="944769"/>
            <a:ext cx="385894" cy="336746"/>
          </a:xfrm>
          <a:custGeom>
            <a:avLst/>
            <a:gdLst/>
            <a:ahLst/>
            <a:cxnLst/>
            <a:rect l="0" t="0" r="0" b="0"/>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2985828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p:nvPr/>
        </p:nvSpPr>
        <p:spPr>
          <a:xfrm>
            <a:off x="5375409" y="489800"/>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3" name="Shape 333"/>
          <p:cNvSpPr/>
          <p:nvPr/>
        </p:nvSpPr>
        <p:spPr>
          <a:xfrm>
            <a:off x="5468725" y="839000"/>
            <a:ext cx="1888499" cy="3356100"/>
          </a:xfrm>
          <a:prstGeom prst="rect">
            <a:avLst/>
          </a:prstGeom>
          <a:solidFill>
            <a:schemeClr val="bg1"/>
          </a:solidFill>
          <a:ln w="9525" cap="flat" cmpd="sng">
            <a:solidFill>
              <a:srgbClr val="1D1D1B"/>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950" dirty="0">
                <a:solidFill>
                  <a:srgbClr val="999999"/>
                </a:solidFill>
                <a:latin typeface="Quattrocento Sans"/>
                <a:ea typeface="Quattrocento Sans"/>
                <a:cs typeface="Quattrocento Sans"/>
                <a:sym typeface="Quattrocento Sans"/>
              </a:rPr>
              <a:t>Place wireframe/mock-up here</a:t>
            </a:r>
          </a:p>
        </p:txBody>
      </p:sp>
      <p:sp>
        <p:nvSpPr>
          <p:cNvPr id="334" name="Shape 334"/>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spcBef>
                <a:spcPts val="0"/>
              </a:spcBef>
              <a:buNone/>
            </a:pPr>
            <a:r>
              <a:rPr lang="en" dirty="0"/>
              <a:t>Sign-In Page</a:t>
            </a:r>
          </a:p>
        </p:txBody>
      </p:sp>
      <p:sp>
        <p:nvSpPr>
          <p:cNvPr id="335" name="Shape 335"/>
          <p:cNvSpPr txBox="1">
            <a:spLocks noGrp="1"/>
          </p:cNvSpPr>
          <p:nvPr>
            <p:ph type="body" idx="1"/>
          </p:nvPr>
        </p:nvSpPr>
        <p:spPr>
          <a:xfrm>
            <a:off x="581892" y="1541509"/>
            <a:ext cx="4449540" cy="3112200"/>
          </a:xfrm>
          <a:prstGeom prst="rect">
            <a:avLst/>
          </a:prstGeom>
        </p:spPr>
        <p:txBody>
          <a:bodyPr lIns="91425" tIns="91425" rIns="91425" bIns="91425" anchor="t" anchorCtr="0">
            <a:noAutofit/>
          </a:bodyPr>
          <a:lstStyle/>
          <a:p>
            <a:pPr lvl="0">
              <a:spcBef>
                <a:spcPts val="0"/>
              </a:spcBef>
              <a:buNone/>
            </a:pPr>
            <a:r>
              <a:rPr lang="en-US" sz="2000" dirty="0"/>
              <a:t>The Sign in page which is next in order after the splash page timeout. If a user has an account, they can enter credentials here. Otherwise, they can Sign up at the bottom link that takes them to the Sign-up page below.</a:t>
            </a:r>
            <a:endParaRPr lang="en" sz="2000" dirty="0"/>
          </a:p>
        </p:txBody>
      </p:sp>
      <p:grpSp>
        <p:nvGrpSpPr>
          <p:cNvPr id="336" name="Shape 336"/>
          <p:cNvGrpSpPr/>
          <p:nvPr/>
        </p:nvGrpSpPr>
        <p:grpSpPr>
          <a:xfrm>
            <a:off x="889983" y="1007707"/>
            <a:ext cx="270225" cy="238343"/>
            <a:chOff x="5247525" y="3007275"/>
            <a:chExt cx="517575" cy="456510"/>
          </a:xfrm>
        </p:grpSpPr>
        <p:sp>
          <p:nvSpPr>
            <p:cNvPr id="337" name="Shape 337"/>
            <p:cNvSpPr/>
            <p:nvPr/>
          </p:nvSpPr>
          <p:spPr>
            <a:xfrm>
              <a:off x="5247525" y="3007275"/>
              <a:ext cx="348900" cy="348900"/>
            </a:xfrm>
            <a:custGeom>
              <a:avLst/>
              <a:gdLst/>
              <a:ahLst/>
              <a:cxnLst/>
              <a:rect l="0" t="0" r="0" b="0"/>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8" name="Shape 338"/>
            <p:cNvSpPr/>
            <p:nvPr/>
          </p:nvSpPr>
          <p:spPr>
            <a:xfrm>
              <a:off x="5566575" y="3265260"/>
              <a:ext cx="198525" cy="198525"/>
            </a:xfrm>
            <a:custGeom>
              <a:avLst/>
              <a:gdLst/>
              <a:ahLst/>
              <a:cxnLst/>
              <a:rect l="0" t="0" r="0" b="0"/>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pic>
        <p:nvPicPr>
          <p:cNvPr id="8" name="Picture 7">
            <a:extLst>
              <a:ext uri="{FF2B5EF4-FFF2-40B4-BE49-F238E27FC236}">
                <a16:creationId xmlns:a16="http://schemas.microsoft.com/office/drawing/2014/main" id="{2E3EB1F1-5D8C-0633-876D-4F5684BA6B44}"/>
              </a:ext>
            </a:extLst>
          </p:cNvPr>
          <p:cNvPicPr>
            <a:picLocks noChangeAspect="1"/>
          </p:cNvPicPr>
          <p:nvPr/>
        </p:nvPicPr>
        <p:blipFill rotWithShape="1">
          <a:blip r:embed="rId3">
            <a:clrChange>
              <a:clrFrom>
                <a:srgbClr val="2F3134"/>
              </a:clrFrom>
              <a:clrTo>
                <a:srgbClr val="2F3134">
                  <a:alpha val="0"/>
                </a:srgbClr>
              </a:clrTo>
            </a:clrChange>
            <a:extLst>
              <a:ext uri="{28A0092B-C50C-407E-A947-70E740481C1C}">
                <a14:useLocalDpi xmlns:a14="http://schemas.microsoft.com/office/drawing/2010/main" val="0"/>
              </a:ext>
            </a:extLst>
          </a:blip>
          <a:srcRect l="12288" t="10051" r="12866" b="2962"/>
          <a:stretch/>
        </p:blipFill>
        <p:spPr>
          <a:xfrm>
            <a:off x="5480691" y="839000"/>
            <a:ext cx="1876533" cy="3356100"/>
          </a:xfrm>
          <a:prstGeom prst="rect">
            <a:avLst/>
          </a:prstGeom>
          <a:effectLst>
            <a:softEdge rad="31750"/>
          </a:effectLst>
        </p:spPr>
      </p:pic>
    </p:spTree>
    <p:extLst>
      <p:ext uri="{BB962C8B-B14F-4D97-AF65-F5344CB8AC3E}">
        <p14:creationId xmlns:p14="http://schemas.microsoft.com/office/powerpoint/2010/main" val="1427858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p:nvPr/>
        </p:nvSpPr>
        <p:spPr>
          <a:xfrm>
            <a:off x="5375409" y="489800"/>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3" name="Shape 333"/>
          <p:cNvSpPr/>
          <p:nvPr/>
        </p:nvSpPr>
        <p:spPr>
          <a:xfrm>
            <a:off x="5468725" y="839000"/>
            <a:ext cx="1888499" cy="3356100"/>
          </a:xfrm>
          <a:prstGeom prst="rect">
            <a:avLst/>
          </a:prstGeom>
          <a:solidFill>
            <a:schemeClr val="bg1"/>
          </a:solidFill>
          <a:ln w="9525" cap="flat" cmpd="sng">
            <a:solidFill>
              <a:srgbClr val="1D1D1B"/>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950" dirty="0">
                <a:solidFill>
                  <a:srgbClr val="999999"/>
                </a:solidFill>
                <a:latin typeface="Quattrocento Sans"/>
                <a:ea typeface="Quattrocento Sans"/>
                <a:cs typeface="Quattrocento Sans"/>
                <a:sym typeface="Quattrocento Sans"/>
              </a:rPr>
              <a:t>Place wireframe/mock-up here</a:t>
            </a:r>
          </a:p>
        </p:txBody>
      </p:sp>
      <p:sp>
        <p:nvSpPr>
          <p:cNvPr id="334" name="Shape 334"/>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spcBef>
                <a:spcPts val="0"/>
              </a:spcBef>
              <a:buNone/>
            </a:pPr>
            <a:r>
              <a:rPr lang="en" dirty="0"/>
              <a:t>Sign-Up/Registration Page</a:t>
            </a:r>
          </a:p>
        </p:txBody>
      </p:sp>
      <p:sp>
        <p:nvSpPr>
          <p:cNvPr id="335" name="Shape 335"/>
          <p:cNvSpPr txBox="1">
            <a:spLocks noGrp="1"/>
          </p:cNvSpPr>
          <p:nvPr>
            <p:ph type="body" idx="1"/>
          </p:nvPr>
        </p:nvSpPr>
        <p:spPr>
          <a:xfrm>
            <a:off x="581892" y="1541509"/>
            <a:ext cx="4449540" cy="3112200"/>
          </a:xfrm>
          <a:prstGeom prst="rect">
            <a:avLst/>
          </a:prstGeom>
        </p:spPr>
        <p:txBody>
          <a:bodyPr lIns="91425" tIns="91425" rIns="91425" bIns="91425" anchor="t" anchorCtr="0">
            <a:noAutofit/>
          </a:bodyPr>
          <a:lstStyle/>
          <a:p>
            <a:pPr lvl="0">
              <a:spcBef>
                <a:spcPts val="0"/>
              </a:spcBef>
              <a:buNone/>
            </a:pPr>
            <a:r>
              <a:rPr lang="en-US" sz="2000" dirty="0"/>
              <a:t>This is the Sign-up page for new users. The Start-Sharing button checks that the correct values are entered above for the fields, and once satisfied creates a new account in the database.</a:t>
            </a:r>
            <a:endParaRPr lang="en" sz="2000" dirty="0"/>
          </a:p>
        </p:txBody>
      </p:sp>
      <p:pic>
        <p:nvPicPr>
          <p:cNvPr id="7" name="Picture 6">
            <a:extLst>
              <a:ext uri="{FF2B5EF4-FFF2-40B4-BE49-F238E27FC236}">
                <a16:creationId xmlns:a16="http://schemas.microsoft.com/office/drawing/2014/main" id="{97B51FFB-C7D7-EAF7-1AB6-154CED40A663}"/>
              </a:ext>
            </a:extLst>
          </p:cNvPr>
          <p:cNvPicPr>
            <a:picLocks noChangeAspect="1"/>
          </p:cNvPicPr>
          <p:nvPr/>
        </p:nvPicPr>
        <p:blipFill rotWithShape="1">
          <a:blip r:embed="rId3">
            <a:clrChange>
              <a:clrFrom>
                <a:srgbClr val="2F3134"/>
              </a:clrFrom>
              <a:clrTo>
                <a:srgbClr val="2F3134">
                  <a:alpha val="0"/>
                </a:srgbClr>
              </a:clrTo>
            </a:clrChange>
            <a:extLst>
              <a:ext uri="{28A0092B-C50C-407E-A947-70E740481C1C}">
                <a14:useLocalDpi xmlns:a14="http://schemas.microsoft.com/office/drawing/2010/main" val="0"/>
              </a:ext>
            </a:extLst>
          </a:blip>
          <a:srcRect l="8303" t="8271" r="7461" b="3373"/>
          <a:stretch/>
        </p:blipFill>
        <p:spPr>
          <a:xfrm>
            <a:off x="5468725" y="839000"/>
            <a:ext cx="1888499" cy="3356100"/>
          </a:xfrm>
          <a:prstGeom prst="rect">
            <a:avLst/>
          </a:prstGeom>
          <a:effectLst>
            <a:softEdge rad="31750"/>
          </a:effectLst>
        </p:spPr>
      </p:pic>
      <p:grpSp>
        <p:nvGrpSpPr>
          <p:cNvPr id="2" name="Shape 484">
            <a:extLst>
              <a:ext uri="{FF2B5EF4-FFF2-40B4-BE49-F238E27FC236}">
                <a16:creationId xmlns:a16="http://schemas.microsoft.com/office/drawing/2014/main" id="{771488AA-69BC-96E0-04AA-381C2493F866}"/>
              </a:ext>
            </a:extLst>
          </p:cNvPr>
          <p:cNvGrpSpPr/>
          <p:nvPr/>
        </p:nvGrpSpPr>
        <p:grpSpPr>
          <a:xfrm>
            <a:off x="883403" y="976201"/>
            <a:ext cx="273275" cy="282077"/>
            <a:chOff x="1923675" y="1633650"/>
            <a:chExt cx="436000" cy="435975"/>
          </a:xfrm>
        </p:grpSpPr>
        <p:sp>
          <p:nvSpPr>
            <p:cNvPr id="3" name="Shape 485">
              <a:extLst>
                <a:ext uri="{FF2B5EF4-FFF2-40B4-BE49-F238E27FC236}">
                  <a16:creationId xmlns:a16="http://schemas.microsoft.com/office/drawing/2014/main" id="{71E82388-65FD-E84A-709F-25755CE51862}"/>
                </a:ext>
              </a:extLst>
            </p:cNvPr>
            <p:cNvSpPr/>
            <p:nvPr/>
          </p:nvSpPr>
          <p:spPr>
            <a:xfrm>
              <a:off x="2209250" y="1633650"/>
              <a:ext cx="150425" cy="150425"/>
            </a:xfrm>
            <a:custGeom>
              <a:avLst/>
              <a:gdLst/>
              <a:ahLst/>
              <a:cxnLst/>
              <a:rect l="0" t="0" r="0" b="0"/>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 name="Shape 486">
              <a:extLst>
                <a:ext uri="{FF2B5EF4-FFF2-40B4-BE49-F238E27FC236}">
                  <a16:creationId xmlns:a16="http://schemas.microsoft.com/office/drawing/2014/main" id="{393C340B-D9EC-E956-9D06-EB541AD877A1}"/>
                </a:ext>
              </a:extLst>
            </p:cNvPr>
            <p:cNvSpPr/>
            <p:nvPr/>
          </p:nvSpPr>
          <p:spPr>
            <a:xfrm>
              <a:off x="2019900" y="1757250"/>
              <a:ext cx="261825" cy="261850"/>
            </a:xfrm>
            <a:custGeom>
              <a:avLst/>
              <a:gdLst/>
              <a:ahLst/>
              <a:cxnLst/>
              <a:rect l="0" t="0" r="0" b="0"/>
              <a:pathLst>
                <a:path w="10473" h="10474" fill="none" extrusionOk="0">
                  <a:moveTo>
                    <a:pt x="10473" y="1"/>
                  </a:moveTo>
                  <a:lnTo>
                    <a:pt x="0" y="104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 name="Shape 487">
              <a:extLst>
                <a:ext uri="{FF2B5EF4-FFF2-40B4-BE49-F238E27FC236}">
                  <a16:creationId xmlns:a16="http://schemas.microsoft.com/office/drawing/2014/main" id="{B65289FA-C099-CD7D-F089-C562BAAD0DC9}"/>
                </a:ext>
              </a:extLst>
            </p:cNvPr>
            <p:cNvSpPr/>
            <p:nvPr/>
          </p:nvSpPr>
          <p:spPr>
            <a:xfrm>
              <a:off x="1923675" y="1681150"/>
              <a:ext cx="388500" cy="388475"/>
            </a:xfrm>
            <a:custGeom>
              <a:avLst/>
              <a:gdLst/>
              <a:ahLst/>
              <a:cxnLst/>
              <a:rect l="0" t="0" r="0" b="0"/>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 name="Shape 488">
              <a:extLst>
                <a:ext uri="{FF2B5EF4-FFF2-40B4-BE49-F238E27FC236}">
                  <a16:creationId xmlns:a16="http://schemas.microsoft.com/office/drawing/2014/main" id="{B052AE7E-9971-64D2-7EB1-4115BD518405}"/>
                </a:ext>
              </a:extLst>
            </p:cNvPr>
            <p:cNvSpPr/>
            <p:nvPr/>
          </p:nvSpPr>
          <p:spPr>
            <a:xfrm>
              <a:off x="1974225" y="1711575"/>
              <a:ext cx="261825" cy="261850"/>
            </a:xfrm>
            <a:custGeom>
              <a:avLst/>
              <a:gdLst/>
              <a:ahLst/>
              <a:cxnLst/>
              <a:rect l="0" t="0" r="0" b="0"/>
              <a:pathLst>
                <a:path w="10473" h="10474" fill="none" extrusionOk="0">
                  <a:moveTo>
                    <a:pt x="0" y="10474"/>
                  </a:moveTo>
                  <a:lnTo>
                    <a:pt x="1047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 name="Shape 489">
              <a:extLst>
                <a:ext uri="{FF2B5EF4-FFF2-40B4-BE49-F238E27FC236}">
                  <a16:creationId xmlns:a16="http://schemas.microsoft.com/office/drawing/2014/main" id="{5E6BA2F3-85E3-DFC2-8330-3A53D7300680}"/>
                </a:ext>
              </a:extLst>
            </p:cNvPr>
            <p:cNvSpPr/>
            <p:nvPr/>
          </p:nvSpPr>
          <p:spPr>
            <a:xfrm>
              <a:off x="1934650" y="2014200"/>
              <a:ext cx="44475" cy="44475"/>
            </a:xfrm>
            <a:custGeom>
              <a:avLst/>
              <a:gdLst/>
              <a:ahLst/>
              <a:cxnLst/>
              <a:rect l="0" t="0" r="0" b="0"/>
              <a:pathLst>
                <a:path w="1779" h="1779" fill="none" extrusionOk="0">
                  <a:moveTo>
                    <a:pt x="1778" y="1778"/>
                  </a:moveTo>
                  <a:lnTo>
                    <a:pt x="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 name="Shape 490">
              <a:extLst>
                <a:ext uri="{FF2B5EF4-FFF2-40B4-BE49-F238E27FC236}">
                  <a16:creationId xmlns:a16="http://schemas.microsoft.com/office/drawing/2014/main" id="{59C00A57-9C3B-DFD6-680F-C2C19A3FC850}"/>
                </a:ext>
              </a:extLst>
            </p:cNvPr>
            <p:cNvSpPr/>
            <p:nvPr/>
          </p:nvSpPr>
          <p:spPr>
            <a:xfrm>
              <a:off x="1944375" y="1947225"/>
              <a:ext cx="101725" cy="101700"/>
            </a:xfrm>
            <a:custGeom>
              <a:avLst/>
              <a:gdLst/>
              <a:ahLst/>
              <a:cxnLst/>
              <a:rect l="0" t="0" r="0" b="0"/>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extLst>
      <p:ext uri="{BB962C8B-B14F-4D97-AF65-F5344CB8AC3E}">
        <p14:creationId xmlns:p14="http://schemas.microsoft.com/office/powerpoint/2010/main" val="2743853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p:nvPr/>
        </p:nvSpPr>
        <p:spPr>
          <a:xfrm>
            <a:off x="5375409" y="489800"/>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3" name="Shape 333"/>
          <p:cNvSpPr/>
          <p:nvPr/>
        </p:nvSpPr>
        <p:spPr>
          <a:xfrm>
            <a:off x="5468725" y="839000"/>
            <a:ext cx="1888499" cy="3356100"/>
          </a:xfrm>
          <a:prstGeom prst="rect">
            <a:avLst/>
          </a:prstGeom>
          <a:solidFill>
            <a:schemeClr val="bg1"/>
          </a:solidFill>
          <a:ln w="9525" cap="flat" cmpd="sng">
            <a:solidFill>
              <a:srgbClr val="1D1D1B"/>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950" dirty="0">
                <a:solidFill>
                  <a:srgbClr val="999999"/>
                </a:solidFill>
                <a:latin typeface="Quattrocento Sans"/>
                <a:ea typeface="Quattrocento Sans"/>
                <a:cs typeface="Quattrocento Sans"/>
                <a:sym typeface="Quattrocento Sans"/>
              </a:rPr>
              <a:t>Place wireframe/mock-up here</a:t>
            </a:r>
          </a:p>
        </p:txBody>
      </p:sp>
      <p:sp>
        <p:nvSpPr>
          <p:cNvPr id="334" name="Shape 334"/>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spcBef>
                <a:spcPts val="0"/>
              </a:spcBef>
              <a:buNone/>
            </a:pPr>
            <a:r>
              <a:rPr lang="en" dirty="0"/>
              <a:t>Search Page</a:t>
            </a:r>
          </a:p>
        </p:txBody>
      </p:sp>
      <p:sp>
        <p:nvSpPr>
          <p:cNvPr id="335" name="Shape 335"/>
          <p:cNvSpPr txBox="1">
            <a:spLocks noGrp="1"/>
          </p:cNvSpPr>
          <p:nvPr>
            <p:ph type="body" idx="1"/>
          </p:nvPr>
        </p:nvSpPr>
        <p:spPr>
          <a:xfrm>
            <a:off x="581892" y="1541509"/>
            <a:ext cx="4449540" cy="3112200"/>
          </a:xfrm>
          <a:prstGeom prst="rect">
            <a:avLst/>
          </a:prstGeom>
        </p:spPr>
        <p:txBody>
          <a:bodyPr lIns="91425" tIns="91425" rIns="91425" bIns="91425" anchor="t" anchorCtr="0">
            <a:noAutofit/>
          </a:bodyPr>
          <a:lstStyle/>
          <a:p>
            <a:pPr lvl="0">
              <a:spcBef>
                <a:spcPts val="0"/>
              </a:spcBef>
              <a:buNone/>
            </a:pPr>
            <a:r>
              <a:rPr lang="en-US" sz="1800" dirty="0"/>
              <a:t>This is the page displayed after logging in or creating an account. It shows a search to start searching for a dog in your area, starting with the breed. Below the search bar is a list of all different types of breeds that are close to the user within 50 miles that are seeking someone to become extended family, which means they are up to be shared. The navigation bar shows more dogs in the 50-mile radius.</a:t>
            </a:r>
            <a:endParaRPr lang="en" sz="1800" dirty="0"/>
          </a:p>
        </p:txBody>
      </p:sp>
      <p:pic>
        <p:nvPicPr>
          <p:cNvPr id="6" name="Picture 5">
            <a:extLst>
              <a:ext uri="{FF2B5EF4-FFF2-40B4-BE49-F238E27FC236}">
                <a16:creationId xmlns:a16="http://schemas.microsoft.com/office/drawing/2014/main" id="{03369FE4-F8A9-678C-9960-4F5E037FFDE9}"/>
              </a:ext>
            </a:extLst>
          </p:cNvPr>
          <p:cNvPicPr>
            <a:picLocks noChangeAspect="1"/>
          </p:cNvPicPr>
          <p:nvPr/>
        </p:nvPicPr>
        <p:blipFill rotWithShape="1">
          <a:blip r:embed="rId3">
            <a:clrChange>
              <a:clrFrom>
                <a:srgbClr val="2F3134"/>
              </a:clrFrom>
              <a:clrTo>
                <a:srgbClr val="2F3134">
                  <a:alpha val="0"/>
                </a:srgbClr>
              </a:clrTo>
            </a:clrChange>
            <a:extLst>
              <a:ext uri="{28A0092B-C50C-407E-A947-70E740481C1C}">
                <a14:useLocalDpi xmlns:a14="http://schemas.microsoft.com/office/drawing/2010/main" val="0"/>
              </a:ext>
            </a:extLst>
          </a:blip>
          <a:srcRect l="11643" t="8544" r="19513" b="6114"/>
          <a:stretch/>
        </p:blipFill>
        <p:spPr>
          <a:xfrm>
            <a:off x="5468725" y="839000"/>
            <a:ext cx="1888499" cy="3356100"/>
          </a:xfrm>
          <a:prstGeom prst="rect">
            <a:avLst/>
          </a:prstGeom>
          <a:effectLst>
            <a:softEdge rad="31750"/>
          </a:effectLst>
        </p:spPr>
      </p:pic>
      <p:grpSp>
        <p:nvGrpSpPr>
          <p:cNvPr id="2" name="Shape 578">
            <a:extLst>
              <a:ext uri="{FF2B5EF4-FFF2-40B4-BE49-F238E27FC236}">
                <a16:creationId xmlns:a16="http://schemas.microsoft.com/office/drawing/2014/main" id="{E92EED4E-497E-EE78-6892-FE892E13B40F}"/>
              </a:ext>
            </a:extLst>
          </p:cNvPr>
          <p:cNvGrpSpPr/>
          <p:nvPr/>
        </p:nvGrpSpPr>
        <p:grpSpPr>
          <a:xfrm>
            <a:off x="882011" y="981063"/>
            <a:ext cx="282482" cy="277213"/>
            <a:chOff x="3951850" y="2985350"/>
            <a:chExt cx="407950" cy="416500"/>
          </a:xfrm>
        </p:grpSpPr>
        <p:sp>
          <p:nvSpPr>
            <p:cNvPr id="3" name="Shape 579">
              <a:extLst>
                <a:ext uri="{FF2B5EF4-FFF2-40B4-BE49-F238E27FC236}">
                  <a16:creationId xmlns:a16="http://schemas.microsoft.com/office/drawing/2014/main" id="{58CED65E-B2E1-9CF4-2C35-DCF573FE6469}"/>
                </a:ext>
              </a:extLst>
            </p:cNvPr>
            <p:cNvSpPr/>
            <p:nvPr/>
          </p:nvSpPr>
          <p:spPr>
            <a:xfrm>
              <a:off x="3951850" y="2985350"/>
              <a:ext cx="314800" cy="314825"/>
            </a:xfrm>
            <a:custGeom>
              <a:avLst/>
              <a:gdLst/>
              <a:ahLst/>
              <a:cxnLst/>
              <a:rect l="0" t="0" r="0" b="0"/>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4" name="Shape 580">
              <a:extLst>
                <a:ext uri="{FF2B5EF4-FFF2-40B4-BE49-F238E27FC236}">
                  <a16:creationId xmlns:a16="http://schemas.microsoft.com/office/drawing/2014/main" id="{1E9F6120-A2B7-047A-802E-3F3D0C914C52}"/>
                </a:ext>
              </a:extLst>
            </p:cNvPr>
            <p:cNvSpPr/>
            <p:nvPr/>
          </p:nvSpPr>
          <p:spPr>
            <a:xfrm>
              <a:off x="3988375" y="3021875"/>
              <a:ext cx="241750" cy="241750"/>
            </a:xfrm>
            <a:custGeom>
              <a:avLst/>
              <a:gdLst/>
              <a:ahLst/>
              <a:cxnLst/>
              <a:rect l="0" t="0" r="0" b="0"/>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 name="Shape 581">
              <a:extLst>
                <a:ext uri="{FF2B5EF4-FFF2-40B4-BE49-F238E27FC236}">
                  <a16:creationId xmlns:a16="http://schemas.microsoft.com/office/drawing/2014/main" id="{5B3A063E-68DE-FCBA-58B0-408FBC78D79F}"/>
                </a:ext>
              </a:extLst>
            </p:cNvPr>
            <p:cNvSpPr/>
            <p:nvPr/>
          </p:nvSpPr>
          <p:spPr>
            <a:xfrm>
              <a:off x="4024300" y="3058425"/>
              <a:ext cx="84650" cy="84650"/>
            </a:xfrm>
            <a:custGeom>
              <a:avLst/>
              <a:gdLst/>
              <a:ahLst/>
              <a:cxnLst/>
              <a:rect l="0" t="0" r="0" b="0"/>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 name="Shape 582">
              <a:extLst>
                <a:ext uri="{FF2B5EF4-FFF2-40B4-BE49-F238E27FC236}">
                  <a16:creationId xmlns:a16="http://schemas.microsoft.com/office/drawing/2014/main" id="{6735D3A5-7A4C-F518-020A-A84C80C65EC5}"/>
                </a:ext>
              </a:extLst>
            </p:cNvPr>
            <p:cNvSpPr/>
            <p:nvPr/>
          </p:nvSpPr>
          <p:spPr>
            <a:xfrm>
              <a:off x="4205750" y="3248375"/>
              <a:ext cx="154050" cy="153475"/>
            </a:xfrm>
            <a:custGeom>
              <a:avLst/>
              <a:gdLst/>
              <a:ahLst/>
              <a:cxnLst/>
              <a:rect l="0" t="0" r="0" b="0"/>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pic>
        <p:nvPicPr>
          <p:cNvPr id="6146" name="Picture 2" descr="Top 10 Best Dog Breeds to Own With Family and Kids - HubPages">
            <a:extLst>
              <a:ext uri="{FF2B5EF4-FFF2-40B4-BE49-F238E27FC236}">
                <a16:creationId xmlns:a16="http://schemas.microsoft.com/office/drawing/2014/main" id="{D0EA88EA-65D7-0DBC-30CB-C46329D42E7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196" t="75179" r="1810" b="2372"/>
          <a:stretch/>
        </p:blipFill>
        <p:spPr bwMode="auto">
          <a:xfrm>
            <a:off x="5728775" y="1838820"/>
            <a:ext cx="448729" cy="43809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op 10 Best Dog Breeds to Own With Family and Kids - HubPages">
            <a:extLst>
              <a:ext uri="{FF2B5EF4-FFF2-40B4-BE49-F238E27FC236}">
                <a16:creationId xmlns:a16="http://schemas.microsoft.com/office/drawing/2014/main" id="{5B87C2A8-7753-6831-B1B5-A42AAA72AC2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430" t="26408" r="1258" b="51023"/>
          <a:stretch/>
        </p:blipFill>
        <p:spPr bwMode="auto">
          <a:xfrm>
            <a:off x="5728775" y="2276918"/>
            <a:ext cx="448729" cy="4344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op 10 Best Dog Breeds to Own With Family and Kids - HubPages">
            <a:extLst>
              <a:ext uri="{FF2B5EF4-FFF2-40B4-BE49-F238E27FC236}">
                <a16:creationId xmlns:a16="http://schemas.microsoft.com/office/drawing/2014/main" id="{97ED61DE-1CA2-0774-9E2F-8A0BAEBE40D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521" t="50766" r="51167" b="26665"/>
          <a:stretch/>
        </p:blipFill>
        <p:spPr bwMode="auto">
          <a:xfrm>
            <a:off x="5728775" y="2715016"/>
            <a:ext cx="448729" cy="4344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Top 10 Best Dog Breeds to Own With Family and Kids - HubPages">
            <a:extLst>
              <a:ext uri="{FF2B5EF4-FFF2-40B4-BE49-F238E27FC236}">
                <a16:creationId xmlns:a16="http://schemas.microsoft.com/office/drawing/2014/main" id="{27DDB7C1-2333-6815-0DB1-9A538F016ED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469" t="1473" r="51219" b="75958"/>
          <a:stretch/>
        </p:blipFill>
        <p:spPr bwMode="auto">
          <a:xfrm>
            <a:off x="5728774" y="3149472"/>
            <a:ext cx="448729" cy="43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502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p:nvPr/>
        </p:nvSpPr>
        <p:spPr>
          <a:xfrm>
            <a:off x="5375409" y="489800"/>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3" name="Shape 333"/>
          <p:cNvSpPr/>
          <p:nvPr/>
        </p:nvSpPr>
        <p:spPr>
          <a:xfrm>
            <a:off x="5468725" y="839000"/>
            <a:ext cx="1888499" cy="3356100"/>
          </a:xfrm>
          <a:prstGeom prst="rect">
            <a:avLst/>
          </a:prstGeom>
          <a:solidFill>
            <a:schemeClr val="bg1"/>
          </a:solidFill>
          <a:ln w="9525" cap="flat" cmpd="sng">
            <a:solidFill>
              <a:srgbClr val="1D1D1B"/>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950" dirty="0">
                <a:solidFill>
                  <a:srgbClr val="999999"/>
                </a:solidFill>
                <a:latin typeface="Quattrocento Sans"/>
                <a:ea typeface="Quattrocento Sans"/>
                <a:cs typeface="Quattrocento Sans"/>
                <a:sym typeface="Quattrocento Sans"/>
              </a:rPr>
              <a:t>Place wireframe/mock-up here</a:t>
            </a:r>
          </a:p>
        </p:txBody>
      </p:sp>
      <p:sp>
        <p:nvSpPr>
          <p:cNvPr id="334" name="Shape 334"/>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spcBef>
                <a:spcPts val="0"/>
              </a:spcBef>
              <a:buNone/>
            </a:pPr>
            <a:r>
              <a:rPr lang="en" dirty="0"/>
              <a:t>Search Results Page</a:t>
            </a:r>
          </a:p>
        </p:txBody>
      </p:sp>
      <p:sp>
        <p:nvSpPr>
          <p:cNvPr id="335" name="Shape 335"/>
          <p:cNvSpPr txBox="1">
            <a:spLocks noGrp="1"/>
          </p:cNvSpPr>
          <p:nvPr>
            <p:ph type="body" idx="1"/>
          </p:nvPr>
        </p:nvSpPr>
        <p:spPr>
          <a:xfrm>
            <a:off x="581892" y="1541509"/>
            <a:ext cx="4449540" cy="3112200"/>
          </a:xfrm>
          <a:prstGeom prst="rect">
            <a:avLst/>
          </a:prstGeom>
        </p:spPr>
        <p:txBody>
          <a:bodyPr lIns="91425" tIns="91425" rIns="91425" bIns="91425" anchor="t" anchorCtr="0">
            <a:noAutofit/>
          </a:bodyPr>
          <a:lstStyle/>
          <a:p>
            <a:pPr lvl="0">
              <a:spcBef>
                <a:spcPts val="0"/>
              </a:spcBef>
              <a:buNone/>
            </a:pPr>
            <a:r>
              <a:rPr lang="en-US" sz="2000" dirty="0"/>
              <a:t>This is the result of the previous search page. It will show an image grid of the available dogs in the 50-mile radius that are the specific breed demanded. Each image will be linked to a dog in the database.</a:t>
            </a:r>
            <a:endParaRPr lang="en" sz="2000" dirty="0"/>
          </a:p>
        </p:txBody>
      </p:sp>
      <p:pic>
        <p:nvPicPr>
          <p:cNvPr id="5" name="Picture 4">
            <a:extLst>
              <a:ext uri="{FF2B5EF4-FFF2-40B4-BE49-F238E27FC236}">
                <a16:creationId xmlns:a16="http://schemas.microsoft.com/office/drawing/2014/main" id="{FFACCBB5-CD3F-A303-C3AC-30BA69B7EFB8}"/>
              </a:ext>
            </a:extLst>
          </p:cNvPr>
          <p:cNvPicPr>
            <a:picLocks noChangeAspect="1"/>
          </p:cNvPicPr>
          <p:nvPr/>
        </p:nvPicPr>
        <p:blipFill rotWithShape="1">
          <a:blip r:embed="rId3">
            <a:clrChange>
              <a:clrFrom>
                <a:srgbClr val="2F3134"/>
              </a:clrFrom>
              <a:clrTo>
                <a:srgbClr val="2F3134">
                  <a:alpha val="0"/>
                </a:srgbClr>
              </a:clrTo>
            </a:clrChange>
            <a:extLst>
              <a:ext uri="{28A0092B-C50C-407E-A947-70E740481C1C}">
                <a14:useLocalDpi xmlns:a14="http://schemas.microsoft.com/office/drawing/2010/main" val="0"/>
              </a:ext>
            </a:extLst>
          </a:blip>
          <a:srcRect l="12368" t="8702" r="14001" b="7027"/>
          <a:stretch/>
        </p:blipFill>
        <p:spPr>
          <a:xfrm>
            <a:off x="5463021" y="839000"/>
            <a:ext cx="1876533" cy="3356100"/>
          </a:xfrm>
          <a:prstGeom prst="rect">
            <a:avLst/>
          </a:prstGeom>
          <a:effectLst>
            <a:softEdge rad="31750"/>
          </a:effectLst>
        </p:spPr>
      </p:pic>
      <p:grpSp>
        <p:nvGrpSpPr>
          <p:cNvPr id="7" name="Shape 788">
            <a:extLst>
              <a:ext uri="{FF2B5EF4-FFF2-40B4-BE49-F238E27FC236}">
                <a16:creationId xmlns:a16="http://schemas.microsoft.com/office/drawing/2014/main" id="{5EE36876-1BF6-4274-68CE-D108600EE47A}"/>
              </a:ext>
            </a:extLst>
          </p:cNvPr>
          <p:cNvGrpSpPr/>
          <p:nvPr/>
        </p:nvGrpSpPr>
        <p:grpSpPr>
          <a:xfrm>
            <a:off x="845892" y="1029910"/>
            <a:ext cx="363369" cy="221114"/>
            <a:chOff x="3269900" y="3064500"/>
            <a:chExt cx="432325" cy="263075"/>
          </a:xfrm>
        </p:grpSpPr>
        <p:sp>
          <p:nvSpPr>
            <p:cNvPr id="8" name="Shape 789">
              <a:extLst>
                <a:ext uri="{FF2B5EF4-FFF2-40B4-BE49-F238E27FC236}">
                  <a16:creationId xmlns:a16="http://schemas.microsoft.com/office/drawing/2014/main" id="{3060C02B-EF37-08B0-5E12-21052AC3C7FE}"/>
                </a:ext>
              </a:extLst>
            </p:cNvPr>
            <p:cNvSpPr/>
            <p:nvPr/>
          </p:nvSpPr>
          <p:spPr>
            <a:xfrm>
              <a:off x="3269900" y="3064500"/>
              <a:ext cx="432325" cy="263075"/>
            </a:xfrm>
            <a:custGeom>
              <a:avLst/>
              <a:gdLst/>
              <a:ahLst/>
              <a:cxnLst/>
              <a:rect l="0" t="0" r="0" b="0"/>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 name="Shape 790">
              <a:extLst>
                <a:ext uri="{FF2B5EF4-FFF2-40B4-BE49-F238E27FC236}">
                  <a16:creationId xmlns:a16="http://schemas.microsoft.com/office/drawing/2014/main" id="{638A3AFF-1EE8-35EC-D87F-961C1B6C76AC}"/>
                </a:ext>
              </a:extLst>
            </p:cNvPr>
            <p:cNvSpPr/>
            <p:nvPr/>
          </p:nvSpPr>
          <p:spPr>
            <a:xfrm>
              <a:off x="3445875" y="3155825"/>
              <a:ext cx="80400" cy="80400"/>
            </a:xfrm>
            <a:custGeom>
              <a:avLst/>
              <a:gdLst/>
              <a:ahLst/>
              <a:cxnLst/>
              <a:rect l="0" t="0" r="0" b="0"/>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0" name="Shape 791">
              <a:extLst>
                <a:ext uri="{FF2B5EF4-FFF2-40B4-BE49-F238E27FC236}">
                  <a16:creationId xmlns:a16="http://schemas.microsoft.com/office/drawing/2014/main" id="{EB3F0E2F-0262-6BCE-804B-48A5907E5015}"/>
                </a:ext>
              </a:extLst>
            </p:cNvPr>
            <p:cNvSpPr/>
            <p:nvPr/>
          </p:nvSpPr>
          <p:spPr>
            <a:xfrm>
              <a:off x="3381925" y="3091900"/>
              <a:ext cx="208275" cy="208275"/>
            </a:xfrm>
            <a:custGeom>
              <a:avLst/>
              <a:gdLst/>
              <a:ahLst/>
              <a:cxnLst/>
              <a:rect l="0" t="0" r="0" b="0"/>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30" name="Rectangle 29">
            <a:extLst>
              <a:ext uri="{FF2B5EF4-FFF2-40B4-BE49-F238E27FC236}">
                <a16:creationId xmlns:a16="http://schemas.microsoft.com/office/drawing/2014/main" id="{1B238F8B-5375-13F6-2D3C-BEC7612DB813}"/>
              </a:ext>
            </a:extLst>
          </p:cNvPr>
          <p:cNvSpPr/>
          <p:nvPr/>
        </p:nvSpPr>
        <p:spPr>
          <a:xfrm>
            <a:off x="5541833" y="1047469"/>
            <a:ext cx="1704519" cy="2762850"/>
          </a:xfrm>
          <a:prstGeom prst="rect">
            <a:avLst/>
          </a:prstGeom>
          <a:solidFill>
            <a:schemeClr val="accent4">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6" descr="Medium Dog Breeds | Choosing The Right Dog For You | Dogs | Guide">
            <a:extLst>
              <a:ext uri="{FF2B5EF4-FFF2-40B4-BE49-F238E27FC236}">
                <a16:creationId xmlns:a16="http://schemas.microsoft.com/office/drawing/2014/main" id="{CE4A0BFD-EC35-E78E-0431-0FED18D42A8B}"/>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44448" t="41489" r="5808" b="37154"/>
          <a:stretch/>
        </p:blipFill>
        <p:spPr bwMode="auto">
          <a:xfrm>
            <a:off x="5559504" y="2676537"/>
            <a:ext cx="1667508" cy="51408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Medium Dog Breeds | Choosing The Right Dog For You | Dogs | Guide">
            <a:extLst>
              <a:ext uri="{FF2B5EF4-FFF2-40B4-BE49-F238E27FC236}">
                <a16:creationId xmlns:a16="http://schemas.microsoft.com/office/drawing/2014/main" id="{416D0C41-85D8-5506-C596-4637029D5AD7}"/>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42313" t="13307" r="7255" b="63027"/>
          <a:stretch/>
        </p:blipFill>
        <p:spPr bwMode="auto">
          <a:xfrm>
            <a:off x="5563608" y="3199080"/>
            <a:ext cx="1667508" cy="60178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Medium Dog Breeds | Choosing The Right Dog For You | Dogs | Guide">
            <a:extLst>
              <a:ext uri="{FF2B5EF4-FFF2-40B4-BE49-F238E27FC236}">
                <a16:creationId xmlns:a16="http://schemas.microsoft.com/office/drawing/2014/main" id="{9C66C189-EDAE-54DD-61B6-3C67EDC1BEAB}"/>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45365" t="67795" r="4891" b="9586"/>
          <a:stretch/>
        </p:blipFill>
        <p:spPr bwMode="auto">
          <a:xfrm>
            <a:off x="5559503" y="2106641"/>
            <a:ext cx="1667509" cy="54434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Medium Dog Breeds | Choosing The Right Dog For You | Dogs | Guide">
            <a:extLst>
              <a:ext uri="{FF2B5EF4-FFF2-40B4-BE49-F238E27FC236}">
                <a16:creationId xmlns:a16="http://schemas.microsoft.com/office/drawing/2014/main" id="{CAAE44DE-9A27-6CC7-890D-737E27ADCACE}"/>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7049" t="13307" r="63475" b="63134"/>
          <a:stretch/>
        </p:blipFill>
        <p:spPr bwMode="auto">
          <a:xfrm>
            <a:off x="6166379" y="1058996"/>
            <a:ext cx="1060633" cy="51897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Medium Dog Breeds | Choosing The Right Dog For You | Dogs | Guide">
            <a:extLst>
              <a:ext uri="{FF2B5EF4-FFF2-40B4-BE49-F238E27FC236}">
                <a16:creationId xmlns:a16="http://schemas.microsoft.com/office/drawing/2014/main" id="{57D3005C-370D-AFD3-9FD3-05454FE47743}"/>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7049" t="43598" r="60498" b="37083"/>
          <a:stretch/>
        </p:blipFill>
        <p:spPr bwMode="auto">
          <a:xfrm>
            <a:off x="6153670" y="1592479"/>
            <a:ext cx="1073342" cy="51779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Medium Dog Breeds | Choosing The Right Dog For You | Dogs | Guide">
            <a:extLst>
              <a:ext uri="{FF2B5EF4-FFF2-40B4-BE49-F238E27FC236}">
                <a16:creationId xmlns:a16="http://schemas.microsoft.com/office/drawing/2014/main" id="{294ED500-6972-D8DE-5D45-E7BAE84ECB48}"/>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26888" t="69625" r="60498" b="10990"/>
          <a:stretch/>
        </p:blipFill>
        <p:spPr bwMode="auto">
          <a:xfrm>
            <a:off x="5556121" y="1065208"/>
            <a:ext cx="506771" cy="52335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6" descr="Medium Dog Breeds | Choosing The Right Dog For You | Dogs | Guide">
            <a:extLst>
              <a:ext uri="{FF2B5EF4-FFF2-40B4-BE49-F238E27FC236}">
                <a16:creationId xmlns:a16="http://schemas.microsoft.com/office/drawing/2014/main" id="{64323DB6-113A-B8F9-6CFF-12A43F7826EC}"/>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7049" t="69625" r="76008" b="10990"/>
          <a:stretch/>
        </p:blipFill>
        <p:spPr bwMode="auto">
          <a:xfrm>
            <a:off x="5559503" y="1571365"/>
            <a:ext cx="512464" cy="523351"/>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Straight Connector 21">
            <a:extLst>
              <a:ext uri="{FF2B5EF4-FFF2-40B4-BE49-F238E27FC236}">
                <a16:creationId xmlns:a16="http://schemas.microsoft.com/office/drawing/2014/main" id="{A524F509-4B2D-D3F8-5CB7-9DC2DE41A1AC}"/>
              </a:ext>
            </a:extLst>
          </p:cNvPr>
          <p:cNvCxnSpPr>
            <a:cxnSpLocks/>
          </p:cNvCxnSpPr>
          <p:nvPr/>
        </p:nvCxnSpPr>
        <p:spPr>
          <a:xfrm>
            <a:off x="6108666" y="1052940"/>
            <a:ext cx="0" cy="2747924"/>
          </a:xfrm>
          <a:prstGeom prst="line">
            <a:avLst/>
          </a:prstGeom>
          <a:ln w="9525"/>
          <a:effectLst/>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F0E0ABDD-FC6E-5A07-0167-65912A84D9A1}"/>
              </a:ext>
            </a:extLst>
          </p:cNvPr>
          <p:cNvCxnSpPr>
            <a:cxnSpLocks/>
          </p:cNvCxnSpPr>
          <p:nvPr/>
        </p:nvCxnSpPr>
        <p:spPr>
          <a:xfrm>
            <a:off x="6717818" y="1047469"/>
            <a:ext cx="0" cy="2747924"/>
          </a:xfrm>
          <a:prstGeom prst="line">
            <a:avLst/>
          </a:prstGeom>
          <a:ln w="9525"/>
          <a:effectLst/>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EBC43C31-C3CE-5FB0-65FA-91809A03E94B}"/>
              </a:ext>
            </a:extLst>
          </p:cNvPr>
          <p:cNvCxnSpPr>
            <a:cxnSpLocks/>
          </p:cNvCxnSpPr>
          <p:nvPr/>
        </p:nvCxnSpPr>
        <p:spPr>
          <a:xfrm flipH="1">
            <a:off x="5550489" y="1577966"/>
            <a:ext cx="1703487" cy="0"/>
          </a:xfrm>
          <a:prstGeom prst="line">
            <a:avLst/>
          </a:prstGeom>
          <a:ln w="9525"/>
          <a:effectLst/>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6680DFB3-E464-76AE-F292-E799A418392D}"/>
              </a:ext>
            </a:extLst>
          </p:cNvPr>
          <p:cNvCxnSpPr>
            <a:cxnSpLocks/>
          </p:cNvCxnSpPr>
          <p:nvPr/>
        </p:nvCxnSpPr>
        <p:spPr>
          <a:xfrm flipH="1">
            <a:off x="5553357" y="2102041"/>
            <a:ext cx="1703487" cy="0"/>
          </a:xfrm>
          <a:prstGeom prst="line">
            <a:avLst/>
          </a:prstGeom>
          <a:ln w="9525"/>
          <a:effectLst/>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AC69F840-72FB-4E1F-7DD9-E8ECAADFB9CF}"/>
              </a:ext>
            </a:extLst>
          </p:cNvPr>
          <p:cNvCxnSpPr>
            <a:cxnSpLocks/>
          </p:cNvCxnSpPr>
          <p:nvPr/>
        </p:nvCxnSpPr>
        <p:spPr>
          <a:xfrm flipH="1">
            <a:off x="5553447" y="2652337"/>
            <a:ext cx="1703487" cy="0"/>
          </a:xfrm>
          <a:prstGeom prst="line">
            <a:avLst/>
          </a:prstGeom>
          <a:ln w="9525"/>
          <a:effectLst/>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C20F33F0-01B8-1413-AA99-E383B5439880}"/>
              </a:ext>
            </a:extLst>
          </p:cNvPr>
          <p:cNvCxnSpPr>
            <a:cxnSpLocks/>
          </p:cNvCxnSpPr>
          <p:nvPr/>
        </p:nvCxnSpPr>
        <p:spPr>
          <a:xfrm flipH="1">
            <a:off x="5541335" y="3212939"/>
            <a:ext cx="1703487" cy="0"/>
          </a:xfrm>
          <a:prstGeom prst="line">
            <a:avLst/>
          </a:prstGeom>
          <a:ln w="9525"/>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05752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p:nvPr/>
        </p:nvSpPr>
        <p:spPr>
          <a:xfrm>
            <a:off x="5375409" y="489800"/>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3" name="Shape 333"/>
          <p:cNvSpPr/>
          <p:nvPr/>
        </p:nvSpPr>
        <p:spPr>
          <a:xfrm>
            <a:off x="5468725" y="839000"/>
            <a:ext cx="1888499" cy="3356100"/>
          </a:xfrm>
          <a:prstGeom prst="rect">
            <a:avLst/>
          </a:prstGeom>
          <a:solidFill>
            <a:schemeClr val="bg1"/>
          </a:solidFill>
          <a:ln w="9525" cap="flat" cmpd="sng">
            <a:solidFill>
              <a:srgbClr val="1D1D1B"/>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950" dirty="0">
                <a:solidFill>
                  <a:srgbClr val="999999"/>
                </a:solidFill>
                <a:latin typeface="Quattrocento Sans"/>
                <a:ea typeface="Quattrocento Sans"/>
                <a:cs typeface="Quattrocento Sans"/>
                <a:sym typeface="Quattrocento Sans"/>
              </a:rPr>
              <a:t>Place wireframe/mock-up here</a:t>
            </a:r>
          </a:p>
        </p:txBody>
      </p:sp>
      <p:sp>
        <p:nvSpPr>
          <p:cNvPr id="334" name="Shape 334"/>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spcBef>
                <a:spcPts val="0"/>
              </a:spcBef>
              <a:buNone/>
            </a:pPr>
            <a:r>
              <a:rPr lang="en" dirty="0"/>
              <a:t>Dog Profile</a:t>
            </a:r>
          </a:p>
        </p:txBody>
      </p:sp>
      <p:sp>
        <p:nvSpPr>
          <p:cNvPr id="335" name="Shape 335"/>
          <p:cNvSpPr txBox="1">
            <a:spLocks noGrp="1"/>
          </p:cNvSpPr>
          <p:nvPr>
            <p:ph type="body" idx="1"/>
          </p:nvPr>
        </p:nvSpPr>
        <p:spPr>
          <a:xfrm>
            <a:off x="581892" y="1541509"/>
            <a:ext cx="4449540" cy="3112200"/>
          </a:xfrm>
          <a:prstGeom prst="rect">
            <a:avLst/>
          </a:prstGeom>
        </p:spPr>
        <p:txBody>
          <a:bodyPr lIns="91425" tIns="91425" rIns="91425" bIns="91425" anchor="t" anchorCtr="0">
            <a:noAutofit/>
          </a:bodyPr>
          <a:lstStyle/>
          <a:p>
            <a:pPr lvl="0">
              <a:spcBef>
                <a:spcPts val="0"/>
              </a:spcBef>
              <a:buNone/>
            </a:pPr>
            <a:r>
              <a:rPr lang="en-US" sz="1800" dirty="0"/>
              <a:t>This page shows the dog profile default that shows up when you select a K9 from the database with the search feature. The fields on this page are from an abstract class of a dog and fill in via get methods that pull information from the database for the dog selected. If the link button is selected at the top, it will take the user to the owner of the K9’s profile. </a:t>
            </a:r>
            <a:endParaRPr lang="en" sz="1800" dirty="0"/>
          </a:p>
        </p:txBody>
      </p:sp>
      <p:pic>
        <p:nvPicPr>
          <p:cNvPr id="4" name="Picture 3">
            <a:extLst>
              <a:ext uri="{FF2B5EF4-FFF2-40B4-BE49-F238E27FC236}">
                <a16:creationId xmlns:a16="http://schemas.microsoft.com/office/drawing/2014/main" id="{B125A2E6-B813-D8E8-9B44-8AB50BF92665}"/>
              </a:ext>
            </a:extLst>
          </p:cNvPr>
          <p:cNvPicPr>
            <a:picLocks noChangeAspect="1"/>
          </p:cNvPicPr>
          <p:nvPr/>
        </p:nvPicPr>
        <p:blipFill rotWithShape="1">
          <a:blip r:embed="rId3">
            <a:clrChange>
              <a:clrFrom>
                <a:srgbClr val="2F3134"/>
              </a:clrFrom>
              <a:clrTo>
                <a:srgbClr val="2F3134">
                  <a:alpha val="0"/>
                </a:srgbClr>
              </a:clrTo>
            </a:clrChange>
            <a:extLst>
              <a:ext uri="{28A0092B-C50C-407E-A947-70E740481C1C}">
                <a14:useLocalDpi xmlns:a14="http://schemas.microsoft.com/office/drawing/2010/main" val="0"/>
              </a:ext>
            </a:extLst>
          </a:blip>
          <a:srcRect l="9534" t="9659" r="11507" b="4463"/>
          <a:stretch/>
        </p:blipFill>
        <p:spPr>
          <a:xfrm>
            <a:off x="5468725" y="839000"/>
            <a:ext cx="1888499" cy="3356100"/>
          </a:xfrm>
          <a:prstGeom prst="rect">
            <a:avLst/>
          </a:prstGeom>
          <a:effectLst>
            <a:softEdge rad="31750"/>
          </a:effectLst>
        </p:spPr>
      </p:pic>
      <p:grpSp>
        <p:nvGrpSpPr>
          <p:cNvPr id="9" name="Shape 695">
            <a:extLst>
              <a:ext uri="{FF2B5EF4-FFF2-40B4-BE49-F238E27FC236}">
                <a16:creationId xmlns:a16="http://schemas.microsoft.com/office/drawing/2014/main" id="{00A5B536-FD23-7853-0918-2A420E32F2D9}"/>
              </a:ext>
            </a:extLst>
          </p:cNvPr>
          <p:cNvGrpSpPr/>
          <p:nvPr/>
        </p:nvGrpSpPr>
        <p:grpSpPr>
          <a:xfrm>
            <a:off x="888097" y="973628"/>
            <a:ext cx="290182" cy="333678"/>
            <a:chOff x="6673500" y="5031175"/>
            <a:chExt cx="345250" cy="397000"/>
          </a:xfrm>
        </p:grpSpPr>
        <p:sp>
          <p:nvSpPr>
            <p:cNvPr id="10" name="Shape 696">
              <a:extLst>
                <a:ext uri="{FF2B5EF4-FFF2-40B4-BE49-F238E27FC236}">
                  <a16:creationId xmlns:a16="http://schemas.microsoft.com/office/drawing/2014/main" id="{363E2B45-2384-CA21-3CE7-325047D67CEB}"/>
                </a:ext>
              </a:extLst>
            </p:cNvPr>
            <p:cNvSpPr/>
            <p:nvPr/>
          </p:nvSpPr>
          <p:spPr>
            <a:xfrm>
              <a:off x="6731950" y="5031175"/>
              <a:ext cx="105375" cy="147375"/>
            </a:xfrm>
            <a:custGeom>
              <a:avLst/>
              <a:gdLst/>
              <a:ahLst/>
              <a:cxnLst/>
              <a:rect l="0" t="0" r="0" b="0"/>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 name="Shape 697">
              <a:extLst>
                <a:ext uri="{FF2B5EF4-FFF2-40B4-BE49-F238E27FC236}">
                  <a16:creationId xmlns:a16="http://schemas.microsoft.com/office/drawing/2014/main" id="{106DC7AC-94DE-F812-42F6-74507D0BF93E}"/>
                </a:ext>
              </a:extLst>
            </p:cNvPr>
            <p:cNvSpPr/>
            <p:nvPr/>
          </p:nvSpPr>
          <p:spPr>
            <a:xfrm>
              <a:off x="6673500" y="5146850"/>
              <a:ext cx="84050" cy="116925"/>
            </a:xfrm>
            <a:custGeom>
              <a:avLst/>
              <a:gdLst/>
              <a:ahLst/>
              <a:cxnLst/>
              <a:rect l="0" t="0" r="0" b="0"/>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 name="Shape 698">
              <a:extLst>
                <a:ext uri="{FF2B5EF4-FFF2-40B4-BE49-F238E27FC236}">
                  <a16:creationId xmlns:a16="http://schemas.microsoft.com/office/drawing/2014/main" id="{FB50CD49-2E01-3545-5BFD-ACD41A53DDAC}"/>
                </a:ext>
              </a:extLst>
            </p:cNvPr>
            <p:cNvSpPr/>
            <p:nvPr/>
          </p:nvSpPr>
          <p:spPr>
            <a:xfrm>
              <a:off x="6859225" y="5033600"/>
              <a:ext cx="105350" cy="144950"/>
            </a:xfrm>
            <a:custGeom>
              <a:avLst/>
              <a:gdLst/>
              <a:ahLst/>
              <a:cxnLst/>
              <a:rect l="0" t="0" r="0" b="0"/>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 name="Shape 699">
              <a:extLst>
                <a:ext uri="{FF2B5EF4-FFF2-40B4-BE49-F238E27FC236}">
                  <a16:creationId xmlns:a16="http://schemas.microsoft.com/office/drawing/2014/main" id="{E8794AD8-E55F-53BD-6DBB-583385104403}"/>
                </a:ext>
              </a:extLst>
            </p:cNvPr>
            <p:cNvSpPr/>
            <p:nvPr/>
          </p:nvSpPr>
          <p:spPr>
            <a:xfrm>
              <a:off x="6931675" y="5150500"/>
              <a:ext cx="87075" cy="115725"/>
            </a:xfrm>
            <a:custGeom>
              <a:avLst/>
              <a:gdLst/>
              <a:ahLst/>
              <a:cxnLst/>
              <a:rect l="0" t="0" r="0" b="0"/>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 name="Shape 700">
              <a:extLst>
                <a:ext uri="{FF2B5EF4-FFF2-40B4-BE49-F238E27FC236}">
                  <a16:creationId xmlns:a16="http://schemas.microsoft.com/office/drawing/2014/main" id="{33B9F638-9F84-525B-6CAC-25E9A3B59B62}"/>
                </a:ext>
              </a:extLst>
            </p:cNvPr>
            <p:cNvSpPr/>
            <p:nvPr/>
          </p:nvSpPr>
          <p:spPr>
            <a:xfrm>
              <a:off x="6715525" y="5180350"/>
              <a:ext cx="263050" cy="247825"/>
            </a:xfrm>
            <a:custGeom>
              <a:avLst/>
              <a:gdLst/>
              <a:ahLst/>
              <a:cxnLst/>
              <a:rect l="0" t="0" r="0" b="0"/>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
        <p:nvSpPr>
          <p:cNvPr id="16" name="Rectangle 15">
            <a:extLst>
              <a:ext uri="{FF2B5EF4-FFF2-40B4-BE49-F238E27FC236}">
                <a16:creationId xmlns:a16="http://schemas.microsoft.com/office/drawing/2014/main" id="{1873CAF7-B2B5-A29A-B8E3-1732BEBBE5B5}"/>
              </a:ext>
            </a:extLst>
          </p:cNvPr>
          <p:cNvSpPr/>
          <p:nvPr/>
        </p:nvSpPr>
        <p:spPr>
          <a:xfrm>
            <a:off x="5644230" y="1307305"/>
            <a:ext cx="715801" cy="369638"/>
          </a:xfrm>
          <a:prstGeom prst="rect">
            <a:avLst/>
          </a:prstGeom>
          <a:solidFill>
            <a:srgbClr val="8978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Top 10 Best Dog Breeds to Own With Family and Kids - HubPages">
            <a:extLst>
              <a:ext uri="{FF2B5EF4-FFF2-40B4-BE49-F238E27FC236}">
                <a16:creationId xmlns:a16="http://schemas.microsoft.com/office/drawing/2014/main" id="{7D4E8C56-27F9-A091-83B9-16AB599722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430" t="26408" r="1258" b="51023"/>
          <a:stretch/>
        </p:blipFill>
        <p:spPr bwMode="auto">
          <a:xfrm>
            <a:off x="5783550" y="1307305"/>
            <a:ext cx="413403" cy="369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835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p:nvPr/>
        </p:nvSpPr>
        <p:spPr>
          <a:xfrm>
            <a:off x="5375409" y="489800"/>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3" name="Shape 333"/>
          <p:cNvSpPr/>
          <p:nvPr/>
        </p:nvSpPr>
        <p:spPr>
          <a:xfrm>
            <a:off x="5468725" y="839000"/>
            <a:ext cx="1888499" cy="3356100"/>
          </a:xfrm>
          <a:prstGeom prst="rect">
            <a:avLst/>
          </a:prstGeom>
          <a:solidFill>
            <a:schemeClr val="bg1"/>
          </a:solidFill>
          <a:ln w="9525" cap="flat" cmpd="sng">
            <a:solidFill>
              <a:srgbClr val="1D1D1B"/>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950" dirty="0">
                <a:solidFill>
                  <a:srgbClr val="999999"/>
                </a:solidFill>
                <a:latin typeface="Quattrocento Sans"/>
                <a:ea typeface="Quattrocento Sans"/>
                <a:cs typeface="Quattrocento Sans"/>
                <a:sym typeface="Quattrocento Sans"/>
              </a:rPr>
              <a:t>Place wireframe/mock-up here</a:t>
            </a:r>
          </a:p>
        </p:txBody>
      </p:sp>
      <p:sp>
        <p:nvSpPr>
          <p:cNvPr id="334" name="Shape 334"/>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spcBef>
                <a:spcPts val="0"/>
              </a:spcBef>
              <a:buNone/>
            </a:pPr>
            <a:r>
              <a:rPr lang="en" dirty="0"/>
              <a:t>Sharer/Owner Page</a:t>
            </a:r>
          </a:p>
        </p:txBody>
      </p:sp>
      <p:sp>
        <p:nvSpPr>
          <p:cNvPr id="335" name="Shape 335"/>
          <p:cNvSpPr txBox="1">
            <a:spLocks noGrp="1"/>
          </p:cNvSpPr>
          <p:nvPr>
            <p:ph type="body" idx="1"/>
          </p:nvPr>
        </p:nvSpPr>
        <p:spPr>
          <a:xfrm>
            <a:off x="581892" y="1541509"/>
            <a:ext cx="4449540" cy="3112200"/>
          </a:xfrm>
          <a:prstGeom prst="rect">
            <a:avLst/>
          </a:prstGeom>
        </p:spPr>
        <p:txBody>
          <a:bodyPr lIns="91425" tIns="91425" rIns="91425" bIns="91425" anchor="t" anchorCtr="0">
            <a:noAutofit/>
          </a:bodyPr>
          <a:lstStyle/>
          <a:p>
            <a:pPr lvl="0">
              <a:spcBef>
                <a:spcPts val="0"/>
              </a:spcBef>
              <a:buNone/>
            </a:pPr>
            <a:r>
              <a:rPr lang="en-US" sz="1800" dirty="0"/>
              <a:t>This page shows the owner of the K9 selected previously. It has all of the dogs that they have available for sharing on a carousel. Clicking email allows the Sharee (person requesting dog) to message the Sharer within the app. From there, the Sharer can review the Sharee’s page and decide if they want to initiate a background check, which is charged to the Sharee. </a:t>
            </a:r>
            <a:endParaRPr lang="en" sz="1800" dirty="0"/>
          </a:p>
        </p:txBody>
      </p:sp>
      <p:pic>
        <p:nvPicPr>
          <p:cNvPr id="3" name="Picture 2">
            <a:extLst>
              <a:ext uri="{FF2B5EF4-FFF2-40B4-BE49-F238E27FC236}">
                <a16:creationId xmlns:a16="http://schemas.microsoft.com/office/drawing/2014/main" id="{8AC20F51-0F53-B32F-4501-76A6E2A7FE9B}"/>
              </a:ext>
            </a:extLst>
          </p:cNvPr>
          <p:cNvPicPr>
            <a:picLocks noChangeAspect="1"/>
          </p:cNvPicPr>
          <p:nvPr/>
        </p:nvPicPr>
        <p:blipFill rotWithShape="1">
          <a:blip r:embed="rId3">
            <a:clrChange>
              <a:clrFrom>
                <a:srgbClr val="2F3134"/>
              </a:clrFrom>
              <a:clrTo>
                <a:srgbClr val="2F3134">
                  <a:alpha val="0"/>
                </a:srgbClr>
              </a:clrTo>
            </a:clrChange>
            <a:extLst>
              <a:ext uri="{28A0092B-C50C-407E-A947-70E740481C1C}">
                <a14:useLocalDpi xmlns:a14="http://schemas.microsoft.com/office/drawing/2010/main" val="0"/>
              </a:ext>
            </a:extLst>
          </a:blip>
          <a:srcRect l="7895" t="8598" r="9661" b="4463"/>
          <a:stretch/>
        </p:blipFill>
        <p:spPr>
          <a:xfrm>
            <a:off x="5480691" y="839000"/>
            <a:ext cx="1876533" cy="3356100"/>
          </a:xfrm>
          <a:prstGeom prst="rect">
            <a:avLst/>
          </a:prstGeom>
          <a:effectLst>
            <a:softEdge rad="31750"/>
          </a:effectLst>
        </p:spPr>
      </p:pic>
      <p:grpSp>
        <p:nvGrpSpPr>
          <p:cNvPr id="2" name="Shape 550">
            <a:extLst>
              <a:ext uri="{FF2B5EF4-FFF2-40B4-BE49-F238E27FC236}">
                <a16:creationId xmlns:a16="http://schemas.microsoft.com/office/drawing/2014/main" id="{BF3CE217-56AC-E86E-5550-131FC4763CB9}"/>
              </a:ext>
            </a:extLst>
          </p:cNvPr>
          <p:cNvGrpSpPr/>
          <p:nvPr/>
        </p:nvGrpSpPr>
        <p:grpSpPr>
          <a:xfrm>
            <a:off x="950823" y="972380"/>
            <a:ext cx="140237" cy="318339"/>
            <a:chOff x="4747025" y="2332025"/>
            <a:chExt cx="166850" cy="378750"/>
          </a:xfrm>
        </p:grpSpPr>
        <p:sp>
          <p:nvSpPr>
            <p:cNvPr id="4" name="Shape 551">
              <a:extLst>
                <a:ext uri="{FF2B5EF4-FFF2-40B4-BE49-F238E27FC236}">
                  <a16:creationId xmlns:a16="http://schemas.microsoft.com/office/drawing/2014/main" id="{BBAA2034-AAB4-521A-0D66-77FF9F13DCEF}"/>
                </a:ext>
              </a:extLst>
            </p:cNvPr>
            <p:cNvSpPr/>
            <p:nvPr/>
          </p:nvSpPr>
          <p:spPr>
            <a:xfrm>
              <a:off x="4747025" y="2427025"/>
              <a:ext cx="166850" cy="283750"/>
            </a:xfrm>
            <a:custGeom>
              <a:avLst/>
              <a:gdLst/>
              <a:ahLst/>
              <a:cxnLst/>
              <a:rect l="0" t="0" r="0" b="0"/>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 name="Shape 552">
              <a:extLst>
                <a:ext uri="{FF2B5EF4-FFF2-40B4-BE49-F238E27FC236}">
                  <a16:creationId xmlns:a16="http://schemas.microsoft.com/office/drawing/2014/main" id="{83366B6E-6C1D-2C2F-A923-34740FA3AD6D}"/>
                </a:ext>
              </a:extLst>
            </p:cNvPr>
            <p:cNvSpPr/>
            <p:nvPr/>
          </p:nvSpPr>
          <p:spPr>
            <a:xfrm>
              <a:off x="4792100" y="2332025"/>
              <a:ext cx="76725" cy="84050"/>
            </a:xfrm>
            <a:custGeom>
              <a:avLst/>
              <a:gdLst/>
              <a:ahLst/>
              <a:cxnLst/>
              <a:rect l="0" t="0" r="0" b="0"/>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pic>
        <p:nvPicPr>
          <p:cNvPr id="7170" name="Picture 2" descr="Dog owners may live longer, according to 2 new studies">
            <a:extLst>
              <a:ext uri="{FF2B5EF4-FFF2-40B4-BE49-F238E27FC236}">
                <a16:creationId xmlns:a16="http://schemas.microsoft.com/office/drawing/2014/main" id="{C9F42C23-6A99-B197-A4CB-3787407E1E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6172" y="1328245"/>
            <a:ext cx="740980" cy="37443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og owners may live longer, according to 2 new studies">
            <a:extLst>
              <a:ext uri="{FF2B5EF4-FFF2-40B4-BE49-F238E27FC236}">
                <a16:creationId xmlns:a16="http://schemas.microsoft.com/office/drawing/2014/main" id="{51D8953D-AB64-9CEA-971F-F69FA372D5A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984" t="20279" r="45382" b="26407"/>
          <a:stretch/>
        </p:blipFill>
        <p:spPr bwMode="auto">
          <a:xfrm>
            <a:off x="6493112" y="2779405"/>
            <a:ext cx="329719" cy="35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127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subTitle" idx="4294967295"/>
          </p:nvPr>
        </p:nvSpPr>
        <p:spPr>
          <a:xfrm>
            <a:off x="2371500" y="2093775"/>
            <a:ext cx="5021399" cy="1236723"/>
          </a:xfrm>
          <a:prstGeom prst="rect">
            <a:avLst/>
          </a:prstGeom>
        </p:spPr>
        <p:txBody>
          <a:bodyPr lIns="91425" tIns="91425" rIns="91425" bIns="91425" anchor="t" anchorCtr="0">
            <a:noAutofit/>
          </a:bodyPr>
          <a:lstStyle/>
          <a:p>
            <a:pPr lvl="0" rtl="0">
              <a:spcBef>
                <a:spcPts val="0"/>
              </a:spcBef>
              <a:buNone/>
            </a:pPr>
            <a:r>
              <a:rPr lang="en" sz="3600" b="1" i="1" dirty="0">
                <a:latin typeface="Lora"/>
                <a:ea typeface="Lora"/>
                <a:cs typeface="Lora"/>
                <a:sym typeface="Lora"/>
              </a:rPr>
              <a:t>I am </a:t>
            </a:r>
            <a:r>
              <a:rPr lang="en" sz="3600" b="1" i="1" dirty="0">
                <a:highlight>
                  <a:srgbClr val="FFCD00"/>
                </a:highlight>
                <a:latin typeface="Lora"/>
                <a:ea typeface="Lora"/>
                <a:cs typeface="Lora"/>
                <a:sym typeface="Lora"/>
              </a:rPr>
              <a:t>Greg Arnold</a:t>
            </a:r>
          </a:p>
          <a:p>
            <a:pPr lvl="0" rtl="0">
              <a:spcBef>
                <a:spcPts val="0"/>
              </a:spcBef>
              <a:buClr>
                <a:schemeClr val="dk1"/>
              </a:buClr>
              <a:buSzPct val="61111"/>
              <a:buFont typeface="Arial"/>
              <a:buNone/>
            </a:pPr>
            <a:r>
              <a:rPr lang="en" sz="1800" dirty="0">
                <a:solidFill>
                  <a:schemeClr val="dk1"/>
                </a:solidFill>
              </a:rPr>
              <a:t>I am here because I want to give everyone the opportunity to share and enjoy the love of dogs. </a:t>
            </a:r>
          </a:p>
          <a:p>
            <a:pPr lvl="0">
              <a:spcBef>
                <a:spcPts val="0"/>
              </a:spcBef>
              <a:buNone/>
            </a:pPr>
            <a:endParaRPr b="1" dirty="0"/>
          </a:p>
        </p:txBody>
      </p:sp>
      <p:cxnSp>
        <p:nvCxnSpPr>
          <p:cNvPr id="91" name="Shape 91"/>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sp>
        <p:nvSpPr>
          <p:cNvPr id="93" name="Shape 93"/>
          <p:cNvSpPr txBox="1">
            <a:spLocks noGrp="1"/>
          </p:cNvSpPr>
          <p:nvPr>
            <p:ph type="ctrTitle" idx="4294967295"/>
          </p:nvPr>
        </p:nvSpPr>
        <p:spPr>
          <a:xfrm>
            <a:off x="2371625" y="816550"/>
            <a:ext cx="4908000" cy="1159799"/>
          </a:xfrm>
          <a:prstGeom prst="rect">
            <a:avLst/>
          </a:prstGeom>
        </p:spPr>
        <p:txBody>
          <a:bodyPr lIns="91425" tIns="91425" rIns="91425" bIns="91425" anchor="ctr" anchorCtr="0">
            <a:noAutofit/>
          </a:bodyPr>
          <a:lstStyle/>
          <a:p>
            <a:pPr lvl="0">
              <a:spcBef>
                <a:spcPts val="0"/>
              </a:spcBef>
              <a:buNone/>
            </a:pPr>
            <a:r>
              <a:rPr lang="en" sz="6000"/>
              <a:t>Hello!</a:t>
            </a:r>
          </a:p>
        </p:txBody>
      </p:sp>
      <p:cxnSp>
        <p:nvCxnSpPr>
          <p:cNvPr id="94" name="Shape 94"/>
          <p:cNvCxnSpPr/>
          <p:nvPr/>
        </p:nvCxnSpPr>
        <p:spPr>
          <a:xfrm>
            <a:off x="4738400" y="1428750"/>
            <a:ext cx="4405500" cy="0"/>
          </a:xfrm>
          <a:prstGeom prst="straightConnector1">
            <a:avLst/>
          </a:prstGeom>
          <a:noFill/>
          <a:ln w="9525" cap="flat" cmpd="sng">
            <a:solidFill>
              <a:srgbClr val="CCCCCC"/>
            </a:solidFill>
            <a:prstDash val="solid"/>
            <a:round/>
            <a:headEnd type="none" w="lg" len="lg"/>
            <a:tailEnd type="none" w="lg" len="lg"/>
          </a:ln>
        </p:spPr>
      </p:cxnSp>
      <p:pic>
        <p:nvPicPr>
          <p:cNvPr id="4" name="Picture 3" descr="A person in a suit with his hand on his chin&#10;&#10;Description automatically generated">
            <a:extLst>
              <a:ext uri="{FF2B5EF4-FFF2-40B4-BE49-F238E27FC236}">
                <a16:creationId xmlns:a16="http://schemas.microsoft.com/office/drawing/2014/main" id="{1121AC40-7168-2F8D-68F4-0EFBDABC7BB2}"/>
              </a:ext>
            </a:extLst>
          </p:cNvPr>
          <p:cNvPicPr>
            <a:picLocks noChangeAspect="1"/>
          </p:cNvPicPr>
          <p:nvPr/>
        </p:nvPicPr>
        <p:blipFill>
          <a:blip r:embed="rId3"/>
          <a:stretch>
            <a:fillRect/>
          </a:stretch>
        </p:blipFill>
        <p:spPr>
          <a:xfrm>
            <a:off x="875378" y="765905"/>
            <a:ext cx="1273090" cy="1273090"/>
          </a:xfrm>
          <a:prstGeom prst="ellipse">
            <a:avLst/>
          </a:prstGeom>
          <a:ln w="3175"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26057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p:nvPr/>
        </p:nvSpPr>
        <p:spPr>
          <a:xfrm>
            <a:off x="5375409" y="489795"/>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3" name="Shape 333"/>
          <p:cNvSpPr/>
          <p:nvPr/>
        </p:nvSpPr>
        <p:spPr>
          <a:xfrm>
            <a:off x="5468725" y="839000"/>
            <a:ext cx="1888499" cy="3356100"/>
          </a:xfrm>
          <a:prstGeom prst="rect">
            <a:avLst/>
          </a:prstGeom>
          <a:solidFill>
            <a:schemeClr val="bg1"/>
          </a:solidFill>
          <a:ln w="9525" cap="flat" cmpd="sng">
            <a:solidFill>
              <a:srgbClr val="1D1D1B"/>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950" dirty="0">
                <a:solidFill>
                  <a:srgbClr val="999999"/>
                </a:solidFill>
                <a:latin typeface="Quattrocento Sans"/>
                <a:ea typeface="Quattrocento Sans"/>
                <a:cs typeface="Quattrocento Sans"/>
                <a:sym typeface="Quattrocento Sans"/>
              </a:rPr>
              <a:t>Place wireframe/mock-up here</a:t>
            </a:r>
          </a:p>
        </p:txBody>
      </p:sp>
      <p:sp>
        <p:nvSpPr>
          <p:cNvPr id="334" name="Shape 334"/>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spcBef>
                <a:spcPts val="0"/>
              </a:spcBef>
              <a:buNone/>
            </a:pPr>
            <a:r>
              <a:rPr lang="en" dirty="0"/>
              <a:t>Sharee/Borrower Page</a:t>
            </a:r>
          </a:p>
        </p:txBody>
      </p:sp>
      <p:sp>
        <p:nvSpPr>
          <p:cNvPr id="335" name="Shape 335"/>
          <p:cNvSpPr txBox="1">
            <a:spLocks noGrp="1"/>
          </p:cNvSpPr>
          <p:nvPr>
            <p:ph type="body" idx="1"/>
          </p:nvPr>
        </p:nvSpPr>
        <p:spPr>
          <a:xfrm>
            <a:off x="581892" y="1541509"/>
            <a:ext cx="4449540" cy="3112200"/>
          </a:xfrm>
          <a:prstGeom prst="rect">
            <a:avLst/>
          </a:prstGeom>
        </p:spPr>
        <p:txBody>
          <a:bodyPr lIns="91425" tIns="91425" rIns="91425" bIns="91425" anchor="t" anchorCtr="0">
            <a:noAutofit/>
          </a:bodyPr>
          <a:lstStyle/>
          <a:p>
            <a:pPr lvl="0">
              <a:spcBef>
                <a:spcPts val="0"/>
              </a:spcBef>
              <a:buNone/>
            </a:pPr>
            <a:r>
              <a:rPr lang="en-US" sz="1800" dirty="0"/>
              <a:t>This is the Sharee profile which can be viewed by the Sharer once the Sharee makes a request via email. Once the Sharer see’s the profile of the Sharee which includes, previous reviews of the Sharee with past K9’s and their about me passage, they can decide to call them or videochat them (videochat on their app of choice, because we currently don’t have videochat). </a:t>
            </a:r>
            <a:endParaRPr lang="en" sz="1800" dirty="0"/>
          </a:p>
        </p:txBody>
      </p:sp>
      <p:pic>
        <p:nvPicPr>
          <p:cNvPr id="2" name="Picture 1">
            <a:extLst>
              <a:ext uri="{FF2B5EF4-FFF2-40B4-BE49-F238E27FC236}">
                <a16:creationId xmlns:a16="http://schemas.microsoft.com/office/drawing/2014/main" id="{BAB44B7E-5D54-CF83-86DB-40872B62AA88}"/>
              </a:ext>
            </a:extLst>
          </p:cNvPr>
          <p:cNvPicPr>
            <a:picLocks noChangeAspect="1"/>
          </p:cNvPicPr>
          <p:nvPr/>
        </p:nvPicPr>
        <p:blipFill rotWithShape="1">
          <a:blip r:embed="rId3">
            <a:clrChange>
              <a:clrFrom>
                <a:srgbClr val="2F3134"/>
              </a:clrFrom>
              <a:clrTo>
                <a:srgbClr val="2F3134">
                  <a:alpha val="0"/>
                </a:srgbClr>
              </a:clrTo>
            </a:clrChange>
            <a:extLst>
              <a:ext uri="{28A0092B-C50C-407E-A947-70E740481C1C}">
                <a14:useLocalDpi xmlns:a14="http://schemas.microsoft.com/office/drawing/2010/main" val="0"/>
              </a:ext>
            </a:extLst>
          </a:blip>
          <a:srcRect l="5553" t="8176" r="8846" b="4463"/>
          <a:stretch/>
        </p:blipFill>
        <p:spPr>
          <a:xfrm>
            <a:off x="5468719" y="839000"/>
            <a:ext cx="1888499" cy="3356100"/>
          </a:xfrm>
          <a:prstGeom prst="rect">
            <a:avLst/>
          </a:prstGeom>
          <a:effectLst>
            <a:softEdge rad="31750"/>
          </a:effectLst>
        </p:spPr>
      </p:pic>
      <p:sp>
        <p:nvSpPr>
          <p:cNvPr id="3" name="Shape 556">
            <a:extLst>
              <a:ext uri="{FF2B5EF4-FFF2-40B4-BE49-F238E27FC236}">
                <a16:creationId xmlns:a16="http://schemas.microsoft.com/office/drawing/2014/main" id="{DDF3980D-0A06-8CF1-C4E3-C0B05416D0CA}"/>
              </a:ext>
            </a:extLst>
          </p:cNvPr>
          <p:cNvSpPr/>
          <p:nvPr/>
        </p:nvSpPr>
        <p:spPr>
          <a:xfrm>
            <a:off x="869660" y="948135"/>
            <a:ext cx="302647" cy="310144"/>
          </a:xfrm>
          <a:custGeom>
            <a:avLst/>
            <a:gdLst/>
            <a:ahLst/>
            <a:cxnLst/>
            <a:rect l="0" t="0" r="0" b="0"/>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pic>
        <p:nvPicPr>
          <p:cNvPr id="10246" name="Picture 6" descr="JenningsWire | The World Of Success">
            <a:extLst>
              <a:ext uri="{FF2B5EF4-FFF2-40B4-BE49-F238E27FC236}">
                <a16:creationId xmlns:a16="http://schemas.microsoft.com/office/drawing/2014/main" id="{5334532B-AC56-C0AC-D31F-83A1A4D7CA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051" t="180" r="9655" b="64265"/>
          <a:stretch/>
        </p:blipFill>
        <p:spPr bwMode="auto">
          <a:xfrm>
            <a:off x="5626142" y="1325143"/>
            <a:ext cx="735165" cy="373028"/>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Pets Really are good for us">
            <a:extLst>
              <a:ext uri="{FF2B5EF4-FFF2-40B4-BE49-F238E27FC236}">
                <a16:creationId xmlns:a16="http://schemas.microsoft.com/office/drawing/2014/main" id="{7BEFF8C8-7861-4DAB-8185-4D0671CBE83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9000" r="12187"/>
          <a:stretch/>
        </p:blipFill>
        <p:spPr bwMode="auto">
          <a:xfrm>
            <a:off x="5535448" y="3335495"/>
            <a:ext cx="458276" cy="316281"/>
          </a:xfrm>
          <a:prstGeom prst="rect">
            <a:avLst/>
          </a:prstGeom>
          <a:noFill/>
          <a:extLst>
            <a:ext uri="{909E8E84-426E-40DD-AFC4-6F175D3DCCD1}">
              <a14:hiddenFill xmlns:a14="http://schemas.microsoft.com/office/drawing/2010/main">
                <a:solidFill>
                  <a:srgbClr val="FFFFFF"/>
                </a:solidFill>
              </a14:hiddenFill>
            </a:ext>
          </a:extLst>
        </p:spPr>
      </p:pic>
      <p:pic>
        <p:nvPicPr>
          <p:cNvPr id="10250" name="Picture 10" descr="75 Ways to Be a Responsible Dog Owner Throughout Your Pet's Life">
            <a:extLst>
              <a:ext uri="{FF2B5EF4-FFF2-40B4-BE49-F238E27FC236}">
                <a16:creationId xmlns:a16="http://schemas.microsoft.com/office/drawing/2014/main" id="{CE1B2A8F-FD3A-2A87-6AB3-C6A903C16C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35448" y="3710847"/>
            <a:ext cx="458276" cy="305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15136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Shape 332"/>
          <p:cNvSpPr/>
          <p:nvPr/>
        </p:nvSpPr>
        <p:spPr>
          <a:xfrm>
            <a:off x="5375409" y="489800"/>
            <a:ext cx="2075120" cy="4163909"/>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33" name="Shape 333"/>
          <p:cNvSpPr/>
          <p:nvPr/>
        </p:nvSpPr>
        <p:spPr>
          <a:xfrm>
            <a:off x="5468725" y="839000"/>
            <a:ext cx="1888499" cy="3356100"/>
          </a:xfrm>
          <a:prstGeom prst="rect">
            <a:avLst/>
          </a:prstGeom>
          <a:solidFill>
            <a:schemeClr val="bg1"/>
          </a:solidFill>
          <a:ln w="9525" cap="flat" cmpd="sng">
            <a:solidFill>
              <a:srgbClr val="1D1D1B"/>
            </a:solidFill>
            <a:prstDash val="solid"/>
            <a:round/>
            <a:headEnd type="none" w="med" len="med"/>
            <a:tailEnd type="none" w="med" len="med"/>
          </a:ln>
        </p:spPr>
        <p:txBody>
          <a:bodyPr lIns="91425" tIns="91425" rIns="91425" bIns="91425" anchor="ctr" anchorCtr="0">
            <a:noAutofit/>
          </a:bodyPr>
          <a:lstStyle/>
          <a:p>
            <a:pPr lvl="0" algn="ctr">
              <a:spcBef>
                <a:spcPts val="0"/>
              </a:spcBef>
              <a:buNone/>
            </a:pPr>
            <a:r>
              <a:rPr lang="en" sz="950" dirty="0">
                <a:solidFill>
                  <a:srgbClr val="999999"/>
                </a:solidFill>
                <a:latin typeface="Quattrocento Sans"/>
                <a:ea typeface="Quattrocento Sans"/>
                <a:cs typeface="Quattrocento Sans"/>
                <a:sym typeface="Quattrocento Sans"/>
              </a:rPr>
              <a:t>Place wireframe/mock-up here</a:t>
            </a:r>
          </a:p>
        </p:txBody>
      </p:sp>
      <p:sp>
        <p:nvSpPr>
          <p:cNvPr id="334" name="Shape 334"/>
          <p:cNvSpPr txBox="1">
            <a:spLocks noGrp="1"/>
          </p:cNvSpPr>
          <p:nvPr>
            <p:ph type="title"/>
          </p:nvPr>
        </p:nvSpPr>
        <p:spPr>
          <a:xfrm>
            <a:off x="1381250" y="922668"/>
            <a:ext cx="3878399" cy="435599"/>
          </a:xfrm>
          <a:prstGeom prst="rect">
            <a:avLst/>
          </a:prstGeom>
        </p:spPr>
        <p:txBody>
          <a:bodyPr lIns="91425" tIns="91425" rIns="91425" bIns="91425" anchor="ctr" anchorCtr="0">
            <a:noAutofit/>
          </a:bodyPr>
          <a:lstStyle/>
          <a:p>
            <a:pPr lvl="0">
              <a:spcBef>
                <a:spcPts val="0"/>
              </a:spcBef>
              <a:buNone/>
            </a:pPr>
            <a:r>
              <a:rPr lang="en" dirty="0"/>
              <a:t>Secure Page</a:t>
            </a:r>
          </a:p>
        </p:txBody>
      </p:sp>
      <p:sp>
        <p:nvSpPr>
          <p:cNvPr id="335" name="Shape 335"/>
          <p:cNvSpPr txBox="1">
            <a:spLocks noGrp="1"/>
          </p:cNvSpPr>
          <p:nvPr>
            <p:ph type="body" idx="1"/>
          </p:nvPr>
        </p:nvSpPr>
        <p:spPr>
          <a:xfrm>
            <a:off x="1381250" y="1616475"/>
            <a:ext cx="3400799" cy="3112200"/>
          </a:xfrm>
          <a:prstGeom prst="rect">
            <a:avLst/>
          </a:prstGeom>
        </p:spPr>
        <p:txBody>
          <a:bodyPr lIns="91425" tIns="91425" rIns="91425" bIns="91425" anchor="t" anchorCtr="0">
            <a:noAutofit/>
          </a:bodyPr>
          <a:lstStyle/>
          <a:p>
            <a:pPr lvl="0">
              <a:spcBef>
                <a:spcPts val="0"/>
              </a:spcBef>
              <a:buNone/>
            </a:pPr>
            <a:r>
              <a:rPr lang="en-US" dirty="0"/>
              <a:t>This page is the page that the Sharee completes to start background check. Part of the money for the background check is sent to the app creator. </a:t>
            </a:r>
            <a:endParaRPr lang="en" dirty="0"/>
          </a:p>
        </p:txBody>
      </p:sp>
      <p:pic>
        <p:nvPicPr>
          <p:cNvPr id="2" name="Picture 1">
            <a:extLst>
              <a:ext uri="{FF2B5EF4-FFF2-40B4-BE49-F238E27FC236}">
                <a16:creationId xmlns:a16="http://schemas.microsoft.com/office/drawing/2014/main" id="{3EBA08A4-4E55-D4F4-7790-889371DD81AF}"/>
              </a:ext>
            </a:extLst>
          </p:cNvPr>
          <p:cNvPicPr>
            <a:picLocks noChangeAspect="1"/>
          </p:cNvPicPr>
          <p:nvPr/>
        </p:nvPicPr>
        <p:blipFill rotWithShape="1">
          <a:blip r:embed="rId3">
            <a:clrChange>
              <a:clrFrom>
                <a:srgbClr val="2F3134"/>
              </a:clrFrom>
              <a:clrTo>
                <a:srgbClr val="2F3134">
                  <a:alpha val="0"/>
                </a:srgbClr>
              </a:clrTo>
            </a:clrChange>
            <a:extLst>
              <a:ext uri="{28A0092B-C50C-407E-A947-70E740481C1C}">
                <a14:useLocalDpi xmlns:a14="http://schemas.microsoft.com/office/drawing/2010/main" val="0"/>
              </a:ext>
            </a:extLst>
          </a:blip>
          <a:srcRect l="7650" t="7485" r="6758" b="4463"/>
          <a:stretch/>
        </p:blipFill>
        <p:spPr>
          <a:xfrm>
            <a:off x="5468725" y="839000"/>
            <a:ext cx="1888499" cy="3356099"/>
          </a:xfrm>
          <a:prstGeom prst="rect">
            <a:avLst/>
          </a:prstGeom>
          <a:effectLst>
            <a:softEdge rad="31750"/>
          </a:effectLst>
        </p:spPr>
      </p:pic>
      <p:sp>
        <p:nvSpPr>
          <p:cNvPr id="3" name="Shape 587">
            <a:extLst>
              <a:ext uri="{FF2B5EF4-FFF2-40B4-BE49-F238E27FC236}">
                <a16:creationId xmlns:a16="http://schemas.microsoft.com/office/drawing/2014/main" id="{DF3F7840-DF91-81F6-5F4D-5AD3B2901D04}"/>
              </a:ext>
            </a:extLst>
          </p:cNvPr>
          <p:cNvSpPr/>
          <p:nvPr/>
        </p:nvSpPr>
        <p:spPr>
          <a:xfrm>
            <a:off x="900316" y="930483"/>
            <a:ext cx="232914" cy="351240"/>
          </a:xfrm>
          <a:custGeom>
            <a:avLst/>
            <a:gdLst/>
            <a:ahLst/>
            <a:cxnLst/>
            <a:rect l="0" t="0" r="0" b="0"/>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extLst>
      <p:ext uri="{BB962C8B-B14F-4D97-AF65-F5344CB8AC3E}">
        <p14:creationId xmlns:p14="http://schemas.microsoft.com/office/powerpoint/2010/main" val="487902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Shape 376"/>
          <p:cNvSpPr txBox="1">
            <a:spLocks noGrp="1"/>
          </p:cNvSpPr>
          <p:nvPr>
            <p:ph type="subTitle" idx="4294967295"/>
          </p:nvPr>
        </p:nvSpPr>
        <p:spPr>
          <a:xfrm>
            <a:off x="2371500" y="2093775"/>
            <a:ext cx="5021399" cy="784799"/>
          </a:xfrm>
          <a:prstGeom prst="rect">
            <a:avLst/>
          </a:prstGeom>
        </p:spPr>
        <p:txBody>
          <a:bodyPr lIns="91425" tIns="91425" rIns="91425" bIns="91425" anchor="t" anchorCtr="0">
            <a:noAutofit/>
          </a:bodyPr>
          <a:lstStyle/>
          <a:p>
            <a:pPr lvl="0" rtl="0">
              <a:spcBef>
                <a:spcPts val="0"/>
              </a:spcBef>
              <a:buNone/>
            </a:pPr>
            <a:r>
              <a:rPr lang="en" sz="3600" b="1" i="1" dirty="0">
                <a:latin typeface="Lora"/>
                <a:ea typeface="Lora"/>
                <a:cs typeface="Lora"/>
                <a:sym typeface="Lora"/>
              </a:rPr>
              <a:t>Any </a:t>
            </a:r>
            <a:r>
              <a:rPr lang="en" sz="3600" b="1" i="1" dirty="0">
                <a:highlight>
                  <a:srgbClr val="FFCD00"/>
                </a:highlight>
                <a:latin typeface="Lora"/>
                <a:ea typeface="Lora"/>
                <a:cs typeface="Lora"/>
                <a:sym typeface="Lora"/>
              </a:rPr>
              <a:t>questions</a:t>
            </a:r>
            <a:r>
              <a:rPr lang="en" sz="3600" b="1" i="1" dirty="0">
                <a:latin typeface="Lora"/>
                <a:ea typeface="Lora"/>
                <a:cs typeface="Lora"/>
                <a:sym typeface="Lora"/>
              </a:rPr>
              <a:t> ?</a:t>
            </a:r>
          </a:p>
          <a:p>
            <a:pPr lvl="0" rtl="0">
              <a:spcBef>
                <a:spcPts val="0"/>
              </a:spcBef>
              <a:buNone/>
            </a:pPr>
            <a:endParaRPr sz="1800" dirty="0">
              <a:solidFill>
                <a:schemeClr val="dk1"/>
              </a:solidFill>
            </a:endParaRPr>
          </a:p>
          <a:p>
            <a:pPr lvl="0" rtl="0">
              <a:spcBef>
                <a:spcPts val="0"/>
              </a:spcBef>
              <a:buNone/>
            </a:pPr>
            <a:r>
              <a:rPr lang="en" sz="1800" dirty="0">
                <a:solidFill>
                  <a:schemeClr val="dk1"/>
                </a:solidFill>
              </a:rPr>
              <a:t>You can find me at</a:t>
            </a:r>
          </a:p>
          <a:p>
            <a:pPr marL="457200" lvl="0" indent="-342900" rtl="0">
              <a:spcBef>
                <a:spcPts val="0"/>
              </a:spcBef>
              <a:buSzPct val="100000"/>
            </a:pPr>
            <a:r>
              <a:rPr lang="en" sz="1800" dirty="0">
                <a:solidFill>
                  <a:schemeClr val="dk1"/>
                </a:solidFill>
              </a:rPr>
              <a:t>grearn6019@students.ecpi.edu</a:t>
            </a:r>
          </a:p>
        </p:txBody>
      </p:sp>
      <p:cxnSp>
        <p:nvCxnSpPr>
          <p:cNvPr id="377" name="Shape 377"/>
          <p:cNvCxnSpPr/>
          <p:nvPr/>
        </p:nvCxnSpPr>
        <p:spPr>
          <a:xfrm>
            <a:off x="6450" y="1428750"/>
            <a:ext cx="2397299" cy="0"/>
          </a:xfrm>
          <a:prstGeom prst="straightConnector1">
            <a:avLst/>
          </a:prstGeom>
          <a:noFill/>
          <a:ln w="9525" cap="flat" cmpd="sng">
            <a:solidFill>
              <a:srgbClr val="CCCCCC"/>
            </a:solidFill>
            <a:prstDash val="solid"/>
            <a:round/>
            <a:headEnd type="none" w="lg" len="lg"/>
            <a:tailEnd type="none" w="lg" len="lg"/>
          </a:ln>
        </p:spPr>
      </p:cxnSp>
      <p:sp>
        <p:nvSpPr>
          <p:cNvPr id="378" name="Shape 378"/>
          <p:cNvSpPr txBox="1">
            <a:spLocks noGrp="1"/>
          </p:cNvSpPr>
          <p:nvPr>
            <p:ph type="ctrTitle" idx="4294967295"/>
          </p:nvPr>
        </p:nvSpPr>
        <p:spPr>
          <a:xfrm>
            <a:off x="2371625" y="816550"/>
            <a:ext cx="4908000" cy="1159799"/>
          </a:xfrm>
          <a:prstGeom prst="rect">
            <a:avLst/>
          </a:prstGeom>
        </p:spPr>
        <p:txBody>
          <a:bodyPr lIns="91425" tIns="91425" rIns="91425" bIns="91425" anchor="ctr" anchorCtr="0">
            <a:noAutofit/>
          </a:bodyPr>
          <a:lstStyle/>
          <a:p>
            <a:pPr lvl="0" rtl="0">
              <a:spcBef>
                <a:spcPts val="0"/>
              </a:spcBef>
              <a:buNone/>
            </a:pPr>
            <a:r>
              <a:rPr lang="en" sz="6000"/>
              <a:t>Thanks!</a:t>
            </a:r>
          </a:p>
        </p:txBody>
      </p:sp>
      <p:cxnSp>
        <p:nvCxnSpPr>
          <p:cNvPr id="379" name="Shape 379"/>
          <p:cNvCxnSpPr/>
          <p:nvPr/>
        </p:nvCxnSpPr>
        <p:spPr>
          <a:xfrm>
            <a:off x="5589800" y="1428750"/>
            <a:ext cx="3554100" cy="0"/>
          </a:xfrm>
          <a:prstGeom prst="straightConnector1">
            <a:avLst/>
          </a:prstGeom>
          <a:noFill/>
          <a:ln w="9525" cap="flat" cmpd="sng">
            <a:solidFill>
              <a:srgbClr val="CCCCCC"/>
            </a:solidFill>
            <a:prstDash val="solid"/>
            <a:round/>
            <a:headEnd type="none" w="lg" len="lg"/>
            <a:tailEnd type="none" w="lg" len="lg"/>
          </a:ln>
        </p:spPr>
      </p:cxnSp>
      <p:sp>
        <p:nvSpPr>
          <p:cNvPr id="380" name="Shape 380"/>
          <p:cNvSpPr/>
          <p:nvPr/>
        </p:nvSpPr>
        <p:spPr>
          <a:xfrm>
            <a:off x="831925" y="859175"/>
            <a:ext cx="1139100" cy="1139100"/>
          </a:xfrm>
          <a:prstGeom prst="ellipse">
            <a:avLst/>
          </a:prstGeom>
          <a:solidFill>
            <a:srgbClr val="FFCD00"/>
          </a:solidFill>
          <a:ln>
            <a:noFill/>
          </a:ln>
        </p:spPr>
        <p:txBody>
          <a:bodyPr lIns="91425" tIns="91425" rIns="91425" bIns="91425" anchor="ctr" anchorCtr="0">
            <a:noAutofit/>
          </a:bodyPr>
          <a:lstStyle/>
          <a:p>
            <a:pPr lvl="0">
              <a:spcBef>
                <a:spcPts val="0"/>
              </a:spcBef>
              <a:buNone/>
            </a:pPr>
            <a:endParaRPr dirty="0"/>
          </a:p>
        </p:txBody>
      </p:sp>
      <p:grpSp>
        <p:nvGrpSpPr>
          <p:cNvPr id="381" name="Shape 381"/>
          <p:cNvGrpSpPr/>
          <p:nvPr/>
        </p:nvGrpSpPr>
        <p:grpSpPr>
          <a:xfrm>
            <a:off x="1148888" y="1190759"/>
            <a:ext cx="505722" cy="475767"/>
            <a:chOff x="5972700" y="2330200"/>
            <a:chExt cx="411625" cy="387275"/>
          </a:xfrm>
        </p:grpSpPr>
        <p:sp>
          <p:nvSpPr>
            <p:cNvPr id="382" name="Shape 382"/>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83" name="Shape 383"/>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ctrTitle"/>
          </p:nvPr>
        </p:nvSpPr>
        <p:spPr>
          <a:xfrm>
            <a:off x="2022225" y="1693523"/>
            <a:ext cx="3787799" cy="1159799"/>
          </a:xfrm>
          <a:prstGeom prst="rect">
            <a:avLst/>
          </a:prstGeom>
        </p:spPr>
        <p:txBody>
          <a:bodyPr lIns="91425" tIns="91425" rIns="91425" bIns="91425" anchor="b" anchorCtr="0">
            <a:noAutofit/>
          </a:bodyPr>
          <a:lstStyle/>
          <a:p>
            <a:pPr lvl="0" rtl="0">
              <a:spcBef>
                <a:spcPts val="0"/>
              </a:spcBef>
              <a:buNone/>
            </a:pPr>
            <a:r>
              <a:rPr lang="en" b="0" dirty="0">
                <a:latin typeface="Berlin Sans FB Demi" panose="020E0802020502020306" pitchFamily="34" charset="0"/>
              </a:rPr>
              <a:t>PETSHARE</a:t>
            </a:r>
          </a:p>
        </p:txBody>
      </p:sp>
      <p:sp>
        <p:nvSpPr>
          <p:cNvPr id="100" name="Shape 100"/>
          <p:cNvSpPr txBox="1">
            <a:spLocks noGrp="1"/>
          </p:cNvSpPr>
          <p:nvPr>
            <p:ph type="subTitle" idx="1"/>
          </p:nvPr>
        </p:nvSpPr>
        <p:spPr>
          <a:xfrm>
            <a:off x="2022300" y="2815923"/>
            <a:ext cx="5591400" cy="784799"/>
          </a:xfrm>
          <a:prstGeom prst="rect">
            <a:avLst/>
          </a:prstGeom>
        </p:spPr>
        <p:txBody>
          <a:bodyPr lIns="91425" tIns="91425" rIns="91425" bIns="91425" anchor="t" anchorCtr="0">
            <a:noAutofit/>
          </a:bodyPr>
          <a:lstStyle/>
          <a:p>
            <a:pPr lvl="0" rtl="0">
              <a:spcBef>
                <a:spcPts val="0"/>
              </a:spcBef>
              <a:buNone/>
            </a:pPr>
            <a:r>
              <a:rPr lang="en-US" dirty="0"/>
              <a:t>Y</a:t>
            </a:r>
            <a:r>
              <a:rPr lang="en" dirty="0"/>
              <a:t>our Dog. My Dog. Share Dawg.</a:t>
            </a:r>
          </a:p>
        </p:txBody>
      </p:sp>
      <p:sp>
        <p:nvSpPr>
          <p:cNvPr id="101" name="Shape 101"/>
          <p:cNvSpPr txBox="1"/>
          <p:nvPr/>
        </p:nvSpPr>
        <p:spPr>
          <a:xfrm>
            <a:off x="1133975" y="2291150"/>
            <a:ext cx="543899" cy="562199"/>
          </a:xfrm>
          <a:prstGeom prst="rect">
            <a:avLst/>
          </a:prstGeom>
          <a:noFill/>
          <a:ln>
            <a:noFill/>
          </a:ln>
        </p:spPr>
        <p:txBody>
          <a:bodyPr lIns="91425" tIns="91425" rIns="91425" bIns="91425" anchor="ctr" anchorCtr="0">
            <a:noAutofit/>
          </a:bodyPr>
          <a:lstStyle/>
          <a:p>
            <a:pPr lvl="0" algn="ctr">
              <a:spcBef>
                <a:spcPts val="0"/>
              </a:spcBef>
              <a:buNone/>
            </a:pPr>
            <a:endParaRPr lang="en" sz="2400" dirty="0">
              <a:solidFill>
                <a:schemeClr val="dk1"/>
              </a:solidFill>
              <a:latin typeface="Lora"/>
              <a:ea typeface="Lora"/>
              <a:cs typeface="Lora"/>
              <a:sym typeface="Lora"/>
            </a:endParaRPr>
          </a:p>
        </p:txBody>
      </p:sp>
      <p:sp>
        <p:nvSpPr>
          <p:cNvPr id="5" name="Shape 332"/>
          <p:cNvSpPr/>
          <p:nvPr/>
        </p:nvSpPr>
        <p:spPr>
          <a:xfrm rot="20829901">
            <a:off x="1304378" y="2368491"/>
            <a:ext cx="203089" cy="407516"/>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pic>
        <p:nvPicPr>
          <p:cNvPr id="2050" name="Picture 2" descr="82+ Dog Paw Heart - Free Download SVG Cut Files | Download PicartSVG">
            <a:extLst>
              <a:ext uri="{FF2B5EF4-FFF2-40B4-BE49-F238E27FC236}">
                <a16:creationId xmlns:a16="http://schemas.microsoft.com/office/drawing/2014/main" id="{05B45FC7-382B-7294-4625-C404AA3906ED}"/>
              </a:ext>
            </a:extLst>
          </p:cNvPr>
          <p:cNvPicPr>
            <a:picLocks noChangeAspect="1" noChangeArrowheads="1"/>
          </p:cNvPicPr>
          <p:nvPr/>
        </p:nvPicPr>
        <p:blipFill>
          <a:blip r:embed="rId3">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1805550" y="481435"/>
            <a:ext cx="2091538" cy="2056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9447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Shape 122"/>
          <p:cNvSpPr txBox="1">
            <a:spLocks noGrp="1"/>
          </p:cNvSpPr>
          <p:nvPr>
            <p:ph type="ctrTitle" idx="4294967295"/>
          </p:nvPr>
        </p:nvSpPr>
        <p:spPr>
          <a:xfrm>
            <a:off x="-6025" y="2878750"/>
            <a:ext cx="9150025" cy="1159799"/>
          </a:xfrm>
          <a:prstGeom prst="rect">
            <a:avLst/>
          </a:prstGeom>
        </p:spPr>
        <p:txBody>
          <a:bodyPr lIns="91425" tIns="91425" rIns="91425" bIns="91425" anchor="ctr" anchorCtr="0">
            <a:noAutofit/>
          </a:bodyPr>
          <a:lstStyle/>
          <a:p>
            <a:pPr lvl="0" algn="ctr" rtl="0">
              <a:spcBef>
                <a:spcPts val="0"/>
              </a:spcBef>
              <a:buNone/>
            </a:pPr>
            <a:r>
              <a:rPr lang="en" sz="3200" dirty="0">
                <a:highlight>
                  <a:srgbClr val="FFCD00"/>
                </a:highlight>
              </a:rPr>
              <a:t>Your Dog. My Dog. Share Dawg.</a:t>
            </a:r>
          </a:p>
        </p:txBody>
      </p:sp>
      <p:sp>
        <p:nvSpPr>
          <p:cNvPr id="123" name="Shape 123"/>
          <p:cNvSpPr txBox="1">
            <a:spLocks noGrp="1"/>
          </p:cNvSpPr>
          <p:nvPr>
            <p:ph type="subTitle" idx="4294967295"/>
          </p:nvPr>
        </p:nvSpPr>
        <p:spPr>
          <a:xfrm>
            <a:off x="2616001" y="3792554"/>
            <a:ext cx="3883481" cy="1040703"/>
          </a:xfrm>
          <a:prstGeom prst="rect">
            <a:avLst/>
          </a:prstGeom>
        </p:spPr>
        <p:txBody>
          <a:bodyPr lIns="91425" tIns="91425" rIns="91425" bIns="91425" anchor="t" anchorCtr="0">
            <a:noAutofit/>
          </a:bodyPr>
          <a:lstStyle/>
          <a:p>
            <a:pPr lvl="0" algn="ctr" rtl="0">
              <a:spcBef>
                <a:spcPts val="0"/>
              </a:spcBef>
              <a:buNone/>
            </a:pPr>
            <a:r>
              <a:rPr lang="en-US" sz="1800" dirty="0"/>
              <a:t>Just like our message says, we encourage dog sharing, between you and people within your community.</a:t>
            </a:r>
            <a:endParaRPr lang="en" sz="1800" dirty="0"/>
          </a:p>
        </p:txBody>
      </p:sp>
      <p:cxnSp>
        <p:nvCxnSpPr>
          <p:cNvPr id="124" name="Shape 124"/>
          <p:cNvCxnSpPr/>
          <p:nvPr/>
        </p:nvCxnSpPr>
        <p:spPr>
          <a:xfrm>
            <a:off x="-6025" y="1668728"/>
            <a:ext cx="9161999" cy="0"/>
          </a:xfrm>
          <a:prstGeom prst="straightConnector1">
            <a:avLst/>
          </a:prstGeom>
          <a:noFill/>
          <a:ln w="9525" cap="flat" cmpd="sng">
            <a:solidFill>
              <a:srgbClr val="CCCCCC"/>
            </a:solidFill>
            <a:prstDash val="solid"/>
            <a:round/>
            <a:headEnd type="none" w="lg" len="lg"/>
            <a:tailEnd type="none" w="lg" len="lg"/>
          </a:ln>
        </p:spPr>
      </p:cxnSp>
      <p:sp>
        <p:nvSpPr>
          <p:cNvPr id="125" name="Shape 125"/>
          <p:cNvSpPr/>
          <p:nvPr/>
        </p:nvSpPr>
        <p:spPr>
          <a:xfrm>
            <a:off x="3470200" y="566931"/>
            <a:ext cx="2203499" cy="2203499"/>
          </a:xfrm>
          <a:prstGeom prst="ellipse">
            <a:avLst/>
          </a:prstGeom>
          <a:solidFill>
            <a:srgbClr val="FFCD00"/>
          </a:solidFill>
          <a:ln>
            <a:noFill/>
          </a:ln>
        </p:spPr>
        <p:txBody>
          <a:bodyPr lIns="91425" tIns="91425" rIns="91425" bIns="91425" anchor="ctr" anchorCtr="0">
            <a:noAutofit/>
          </a:bodyPr>
          <a:lstStyle/>
          <a:p>
            <a:pPr lvl="0" rtl="0">
              <a:spcBef>
                <a:spcPts val="0"/>
              </a:spcBef>
              <a:buNone/>
            </a:pPr>
            <a:endParaRPr dirty="0"/>
          </a:p>
        </p:txBody>
      </p:sp>
      <p:grpSp>
        <p:nvGrpSpPr>
          <p:cNvPr id="9" name="Shape 547">
            <a:extLst>
              <a:ext uri="{FF2B5EF4-FFF2-40B4-BE49-F238E27FC236}">
                <a16:creationId xmlns:a16="http://schemas.microsoft.com/office/drawing/2014/main" id="{E16EF17B-97D3-7106-B11C-2CF976D0542A}"/>
              </a:ext>
            </a:extLst>
          </p:cNvPr>
          <p:cNvGrpSpPr/>
          <p:nvPr/>
        </p:nvGrpSpPr>
        <p:grpSpPr>
          <a:xfrm>
            <a:off x="3570855" y="1168865"/>
            <a:ext cx="555560" cy="853000"/>
            <a:chOff x="3384375" y="2267500"/>
            <a:chExt cx="203375" cy="507825"/>
          </a:xfrm>
        </p:grpSpPr>
        <p:sp>
          <p:nvSpPr>
            <p:cNvPr id="10" name="Shape 548">
              <a:extLst>
                <a:ext uri="{FF2B5EF4-FFF2-40B4-BE49-F238E27FC236}">
                  <a16:creationId xmlns:a16="http://schemas.microsoft.com/office/drawing/2014/main" id="{CF3F2461-D44A-1D3F-5A42-353BFF147F9F}"/>
                </a:ext>
              </a:extLst>
            </p:cNvPr>
            <p:cNvSpPr/>
            <p:nvPr/>
          </p:nvSpPr>
          <p:spPr>
            <a:xfrm>
              <a:off x="3384375" y="2373425"/>
              <a:ext cx="203375" cy="401900"/>
            </a:xfrm>
            <a:custGeom>
              <a:avLst/>
              <a:gdLst/>
              <a:ahLst/>
              <a:cxnLst/>
              <a:rect l="0" t="0" r="0" b="0"/>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 name="Shape 549">
              <a:extLst>
                <a:ext uri="{FF2B5EF4-FFF2-40B4-BE49-F238E27FC236}">
                  <a16:creationId xmlns:a16="http://schemas.microsoft.com/office/drawing/2014/main" id="{3996D064-BC8E-FE68-C073-2A375E22C55F}"/>
                </a:ext>
              </a:extLst>
            </p:cNvPr>
            <p:cNvSpPr/>
            <p:nvPr/>
          </p:nvSpPr>
          <p:spPr>
            <a:xfrm>
              <a:off x="3443425" y="2267500"/>
              <a:ext cx="85275" cy="93775"/>
            </a:xfrm>
            <a:custGeom>
              <a:avLst/>
              <a:gdLst/>
              <a:ahLst/>
              <a:cxnLst/>
              <a:rect l="0" t="0" r="0" b="0"/>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12" name="Shape 553">
            <a:extLst>
              <a:ext uri="{FF2B5EF4-FFF2-40B4-BE49-F238E27FC236}">
                <a16:creationId xmlns:a16="http://schemas.microsoft.com/office/drawing/2014/main" id="{49ED712F-E3DE-2297-F4A9-FDC76F44965A}"/>
              </a:ext>
            </a:extLst>
          </p:cNvPr>
          <p:cNvGrpSpPr/>
          <p:nvPr/>
        </p:nvGrpSpPr>
        <p:grpSpPr>
          <a:xfrm>
            <a:off x="5053530" y="1131796"/>
            <a:ext cx="472380" cy="844812"/>
            <a:chOff x="4071800" y="2269925"/>
            <a:chExt cx="172925" cy="502950"/>
          </a:xfrm>
        </p:grpSpPr>
        <p:sp>
          <p:nvSpPr>
            <p:cNvPr id="13" name="Shape 554">
              <a:extLst>
                <a:ext uri="{FF2B5EF4-FFF2-40B4-BE49-F238E27FC236}">
                  <a16:creationId xmlns:a16="http://schemas.microsoft.com/office/drawing/2014/main" id="{C2E9D2DC-7C03-E947-7CD2-B328F869030D}"/>
                </a:ext>
              </a:extLst>
            </p:cNvPr>
            <p:cNvSpPr/>
            <p:nvPr/>
          </p:nvSpPr>
          <p:spPr>
            <a:xfrm>
              <a:off x="4118075" y="2269925"/>
              <a:ext cx="80375" cy="91350"/>
            </a:xfrm>
            <a:custGeom>
              <a:avLst/>
              <a:gdLst/>
              <a:ahLst/>
              <a:cxnLst/>
              <a:rect l="0" t="0" r="0" b="0"/>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 name="Shape 555">
              <a:extLst>
                <a:ext uri="{FF2B5EF4-FFF2-40B4-BE49-F238E27FC236}">
                  <a16:creationId xmlns:a16="http://schemas.microsoft.com/office/drawing/2014/main" id="{42A0F674-E545-E688-DB0C-6BBD0CA65397}"/>
                </a:ext>
              </a:extLst>
            </p:cNvPr>
            <p:cNvSpPr/>
            <p:nvPr/>
          </p:nvSpPr>
          <p:spPr>
            <a:xfrm>
              <a:off x="4071800" y="2372825"/>
              <a:ext cx="172925" cy="400050"/>
            </a:xfrm>
            <a:custGeom>
              <a:avLst/>
              <a:gdLst/>
              <a:ahLst/>
              <a:cxnLst/>
              <a:rect l="0" t="0" r="0" b="0"/>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15" name="Shape 695">
            <a:extLst>
              <a:ext uri="{FF2B5EF4-FFF2-40B4-BE49-F238E27FC236}">
                <a16:creationId xmlns:a16="http://schemas.microsoft.com/office/drawing/2014/main" id="{57F5167D-FF18-A3E3-A94A-7AC958445988}"/>
              </a:ext>
            </a:extLst>
          </p:cNvPr>
          <p:cNvGrpSpPr/>
          <p:nvPr/>
        </p:nvGrpSpPr>
        <p:grpSpPr>
          <a:xfrm>
            <a:off x="4327075" y="2086672"/>
            <a:ext cx="536320" cy="570510"/>
            <a:chOff x="6673500" y="5031175"/>
            <a:chExt cx="345250" cy="397000"/>
          </a:xfrm>
        </p:grpSpPr>
        <p:sp>
          <p:nvSpPr>
            <p:cNvPr id="16" name="Shape 696">
              <a:extLst>
                <a:ext uri="{FF2B5EF4-FFF2-40B4-BE49-F238E27FC236}">
                  <a16:creationId xmlns:a16="http://schemas.microsoft.com/office/drawing/2014/main" id="{DB15B38D-371B-E095-33E6-EC162CDDF33B}"/>
                </a:ext>
              </a:extLst>
            </p:cNvPr>
            <p:cNvSpPr/>
            <p:nvPr/>
          </p:nvSpPr>
          <p:spPr>
            <a:xfrm>
              <a:off x="6731950" y="5031175"/>
              <a:ext cx="105375" cy="147375"/>
            </a:xfrm>
            <a:custGeom>
              <a:avLst/>
              <a:gdLst/>
              <a:ahLst/>
              <a:cxnLst/>
              <a:rect l="0" t="0" r="0" b="0"/>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7" name="Shape 697">
              <a:extLst>
                <a:ext uri="{FF2B5EF4-FFF2-40B4-BE49-F238E27FC236}">
                  <a16:creationId xmlns:a16="http://schemas.microsoft.com/office/drawing/2014/main" id="{B0D3722D-18BD-7A8E-5EA9-C1952DD79BAA}"/>
                </a:ext>
              </a:extLst>
            </p:cNvPr>
            <p:cNvSpPr/>
            <p:nvPr/>
          </p:nvSpPr>
          <p:spPr>
            <a:xfrm>
              <a:off x="6673500" y="5146850"/>
              <a:ext cx="84050" cy="116925"/>
            </a:xfrm>
            <a:custGeom>
              <a:avLst/>
              <a:gdLst/>
              <a:ahLst/>
              <a:cxnLst/>
              <a:rect l="0" t="0" r="0" b="0"/>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8" name="Shape 698">
              <a:extLst>
                <a:ext uri="{FF2B5EF4-FFF2-40B4-BE49-F238E27FC236}">
                  <a16:creationId xmlns:a16="http://schemas.microsoft.com/office/drawing/2014/main" id="{557B0857-2A1E-93D9-089B-2CD16EB7445F}"/>
                </a:ext>
              </a:extLst>
            </p:cNvPr>
            <p:cNvSpPr/>
            <p:nvPr/>
          </p:nvSpPr>
          <p:spPr>
            <a:xfrm>
              <a:off x="6859225" y="5033600"/>
              <a:ext cx="105350" cy="144950"/>
            </a:xfrm>
            <a:custGeom>
              <a:avLst/>
              <a:gdLst/>
              <a:ahLst/>
              <a:cxnLst/>
              <a:rect l="0" t="0" r="0" b="0"/>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9" name="Shape 699">
              <a:extLst>
                <a:ext uri="{FF2B5EF4-FFF2-40B4-BE49-F238E27FC236}">
                  <a16:creationId xmlns:a16="http://schemas.microsoft.com/office/drawing/2014/main" id="{A58B3B76-0A67-1D5D-840C-41E3E12BECFB}"/>
                </a:ext>
              </a:extLst>
            </p:cNvPr>
            <p:cNvSpPr/>
            <p:nvPr/>
          </p:nvSpPr>
          <p:spPr>
            <a:xfrm>
              <a:off x="6931675" y="5150500"/>
              <a:ext cx="87075" cy="115725"/>
            </a:xfrm>
            <a:custGeom>
              <a:avLst/>
              <a:gdLst/>
              <a:ahLst/>
              <a:cxnLst/>
              <a:rect l="0" t="0" r="0" b="0"/>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0" name="Shape 700">
              <a:extLst>
                <a:ext uri="{FF2B5EF4-FFF2-40B4-BE49-F238E27FC236}">
                  <a16:creationId xmlns:a16="http://schemas.microsoft.com/office/drawing/2014/main" id="{0EB3A744-899C-6B8B-1796-A551B93F18CE}"/>
                </a:ext>
              </a:extLst>
            </p:cNvPr>
            <p:cNvSpPr/>
            <p:nvPr/>
          </p:nvSpPr>
          <p:spPr>
            <a:xfrm>
              <a:off x="6715525" y="5180350"/>
              <a:ext cx="263050" cy="247825"/>
            </a:xfrm>
            <a:custGeom>
              <a:avLst/>
              <a:gdLst/>
              <a:ahLst/>
              <a:cxnLst/>
              <a:rect l="0" t="0" r="0" b="0"/>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grpSp>
        <p:nvGrpSpPr>
          <p:cNvPr id="21" name="Shape 823">
            <a:extLst>
              <a:ext uri="{FF2B5EF4-FFF2-40B4-BE49-F238E27FC236}">
                <a16:creationId xmlns:a16="http://schemas.microsoft.com/office/drawing/2014/main" id="{0D4EDF0E-B8DD-A888-0813-481A65040212}"/>
              </a:ext>
            </a:extLst>
          </p:cNvPr>
          <p:cNvGrpSpPr/>
          <p:nvPr/>
        </p:nvGrpSpPr>
        <p:grpSpPr>
          <a:xfrm>
            <a:off x="4308444" y="1348472"/>
            <a:ext cx="564219" cy="549562"/>
            <a:chOff x="5233525" y="4954450"/>
            <a:chExt cx="538275" cy="516350"/>
          </a:xfrm>
        </p:grpSpPr>
        <p:sp>
          <p:nvSpPr>
            <p:cNvPr id="22" name="Shape 824">
              <a:extLst>
                <a:ext uri="{FF2B5EF4-FFF2-40B4-BE49-F238E27FC236}">
                  <a16:creationId xmlns:a16="http://schemas.microsoft.com/office/drawing/2014/main" id="{6D4DDF49-4243-79E1-4A19-C5655BA16613}"/>
                </a:ext>
              </a:extLst>
            </p:cNvPr>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3" name="Shape 825">
              <a:extLst>
                <a:ext uri="{FF2B5EF4-FFF2-40B4-BE49-F238E27FC236}">
                  <a16:creationId xmlns:a16="http://schemas.microsoft.com/office/drawing/2014/main" id="{E60A2FEC-B464-F640-7B4F-A9AC0D0EBF03}"/>
                </a:ext>
              </a:extLst>
            </p:cNvPr>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4" name="Shape 826">
              <a:extLst>
                <a:ext uri="{FF2B5EF4-FFF2-40B4-BE49-F238E27FC236}">
                  <a16:creationId xmlns:a16="http://schemas.microsoft.com/office/drawing/2014/main" id="{8845B2BF-37E8-DACF-93C4-BCDE47BF1762}"/>
                </a:ext>
              </a:extLst>
            </p:cNvPr>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5" name="Shape 827">
              <a:extLst>
                <a:ext uri="{FF2B5EF4-FFF2-40B4-BE49-F238E27FC236}">
                  <a16:creationId xmlns:a16="http://schemas.microsoft.com/office/drawing/2014/main" id="{7DD43059-5DC3-3128-9EAE-34F3069FCBAE}"/>
                </a:ext>
              </a:extLst>
            </p:cNvPr>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6" name="Shape 828">
              <a:extLst>
                <a:ext uri="{FF2B5EF4-FFF2-40B4-BE49-F238E27FC236}">
                  <a16:creationId xmlns:a16="http://schemas.microsoft.com/office/drawing/2014/main" id="{9A0C28EA-44A1-77DA-16EE-95D2CD86B046}"/>
                </a:ext>
              </a:extLst>
            </p:cNvPr>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7" name="Shape 829">
              <a:extLst>
                <a:ext uri="{FF2B5EF4-FFF2-40B4-BE49-F238E27FC236}">
                  <a16:creationId xmlns:a16="http://schemas.microsoft.com/office/drawing/2014/main" id="{171B13ED-AAD9-E625-B6E2-D0576A1C6B0D}"/>
                </a:ext>
              </a:extLst>
            </p:cNvPr>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8" name="Shape 830">
              <a:extLst>
                <a:ext uri="{FF2B5EF4-FFF2-40B4-BE49-F238E27FC236}">
                  <a16:creationId xmlns:a16="http://schemas.microsoft.com/office/drawing/2014/main" id="{6E9F0E5B-F4C1-78D9-FBCF-482C3BEAAEA3}"/>
                </a:ext>
              </a:extLst>
            </p:cNvPr>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29" name="Shape 831">
              <a:extLst>
                <a:ext uri="{FF2B5EF4-FFF2-40B4-BE49-F238E27FC236}">
                  <a16:creationId xmlns:a16="http://schemas.microsoft.com/office/drawing/2014/main" id="{B43CC04C-2691-1E43-8A01-245E67B07186}"/>
                </a:ext>
              </a:extLst>
            </p:cNvPr>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0" name="Shape 832">
              <a:extLst>
                <a:ext uri="{FF2B5EF4-FFF2-40B4-BE49-F238E27FC236}">
                  <a16:creationId xmlns:a16="http://schemas.microsoft.com/office/drawing/2014/main" id="{13B50AAF-89F2-D2AF-F91E-1DA8800B58B8}"/>
                </a:ext>
              </a:extLst>
            </p:cNvPr>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1" name="Shape 833">
              <a:extLst>
                <a:ext uri="{FF2B5EF4-FFF2-40B4-BE49-F238E27FC236}">
                  <a16:creationId xmlns:a16="http://schemas.microsoft.com/office/drawing/2014/main" id="{6B975052-B5AF-BD27-D42D-25FAEFE937B8}"/>
                </a:ext>
              </a:extLst>
            </p:cNvPr>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32" name="Shape 834">
              <a:extLst>
                <a:ext uri="{FF2B5EF4-FFF2-40B4-BE49-F238E27FC236}">
                  <a16:creationId xmlns:a16="http://schemas.microsoft.com/office/drawing/2014/main" id="{19C60991-0002-09FC-A7C3-08C5D7FF87FB}"/>
                </a:ext>
              </a:extLst>
            </p:cNvPr>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pic>
        <p:nvPicPr>
          <p:cNvPr id="12290" name="Picture 2" descr="Curved Arrow Down Right transparent PNG - StickPNG">
            <a:extLst>
              <a:ext uri="{FF2B5EF4-FFF2-40B4-BE49-F238E27FC236}">
                <a16:creationId xmlns:a16="http://schemas.microsoft.com/office/drawing/2014/main" id="{D0C493A1-5F52-305F-EE59-7B3630B73C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027253" y="2115711"/>
            <a:ext cx="360395" cy="360395"/>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 descr="Curved Arrow Down Right transparent PNG - StickPNG">
            <a:extLst>
              <a:ext uri="{FF2B5EF4-FFF2-40B4-BE49-F238E27FC236}">
                <a16:creationId xmlns:a16="http://schemas.microsoft.com/office/drawing/2014/main" id="{818E1857-E6F3-F026-D391-82A57E3933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flipH="1">
            <a:off x="3848752" y="2089422"/>
            <a:ext cx="317114" cy="360395"/>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 descr="Curved Arrow Down Right transparent PNG - StickPNG">
            <a:extLst>
              <a:ext uri="{FF2B5EF4-FFF2-40B4-BE49-F238E27FC236}">
                <a16:creationId xmlns:a16="http://schemas.microsoft.com/office/drawing/2014/main" id="{B30F18E5-1C35-7883-6AB9-493C4385E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1052643" flipH="1">
            <a:off x="3826233" y="749440"/>
            <a:ext cx="360395" cy="360395"/>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 descr="Curved Arrow Down Right transparent PNG - StickPNG">
            <a:extLst>
              <a:ext uri="{FF2B5EF4-FFF2-40B4-BE49-F238E27FC236}">
                <a16:creationId xmlns:a16="http://schemas.microsoft.com/office/drawing/2014/main" id="{FBB897B7-E75C-CCBE-A681-8BA55ED1B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5392025" flipH="1">
            <a:off x="4958946" y="755588"/>
            <a:ext cx="360395" cy="360395"/>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Shape 695">
            <a:extLst>
              <a:ext uri="{FF2B5EF4-FFF2-40B4-BE49-F238E27FC236}">
                <a16:creationId xmlns:a16="http://schemas.microsoft.com/office/drawing/2014/main" id="{B569A908-93B8-5F1C-DA03-752B6455E2A2}"/>
              </a:ext>
            </a:extLst>
          </p:cNvPr>
          <p:cNvGrpSpPr/>
          <p:nvPr/>
        </p:nvGrpSpPr>
        <p:grpSpPr>
          <a:xfrm>
            <a:off x="4274918" y="625658"/>
            <a:ext cx="536320" cy="570510"/>
            <a:chOff x="6673500" y="5031175"/>
            <a:chExt cx="345250" cy="397000"/>
          </a:xfrm>
        </p:grpSpPr>
        <p:sp>
          <p:nvSpPr>
            <p:cNvPr id="53" name="Shape 696">
              <a:extLst>
                <a:ext uri="{FF2B5EF4-FFF2-40B4-BE49-F238E27FC236}">
                  <a16:creationId xmlns:a16="http://schemas.microsoft.com/office/drawing/2014/main" id="{AFD4ED66-E960-E49C-AFD5-F5DA25C1F5A9}"/>
                </a:ext>
              </a:extLst>
            </p:cNvPr>
            <p:cNvSpPr/>
            <p:nvPr/>
          </p:nvSpPr>
          <p:spPr>
            <a:xfrm>
              <a:off x="6731950" y="5031175"/>
              <a:ext cx="105375" cy="147375"/>
            </a:xfrm>
            <a:custGeom>
              <a:avLst/>
              <a:gdLst/>
              <a:ahLst/>
              <a:cxnLst/>
              <a:rect l="0" t="0" r="0" b="0"/>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4" name="Shape 697">
              <a:extLst>
                <a:ext uri="{FF2B5EF4-FFF2-40B4-BE49-F238E27FC236}">
                  <a16:creationId xmlns:a16="http://schemas.microsoft.com/office/drawing/2014/main" id="{59AFF1C2-8DCD-F49E-8701-16E098F28449}"/>
                </a:ext>
              </a:extLst>
            </p:cNvPr>
            <p:cNvSpPr/>
            <p:nvPr/>
          </p:nvSpPr>
          <p:spPr>
            <a:xfrm>
              <a:off x="6673500" y="5146850"/>
              <a:ext cx="84050" cy="116925"/>
            </a:xfrm>
            <a:custGeom>
              <a:avLst/>
              <a:gdLst/>
              <a:ahLst/>
              <a:cxnLst/>
              <a:rect l="0" t="0" r="0" b="0"/>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5" name="Shape 698">
              <a:extLst>
                <a:ext uri="{FF2B5EF4-FFF2-40B4-BE49-F238E27FC236}">
                  <a16:creationId xmlns:a16="http://schemas.microsoft.com/office/drawing/2014/main" id="{0283DC01-6E92-7344-6D25-396183F66B85}"/>
                </a:ext>
              </a:extLst>
            </p:cNvPr>
            <p:cNvSpPr/>
            <p:nvPr/>
          </p:nvSpPr>
          <p:spPr>
            <a:xfrm>
              <a:off x="6859225" y="5033600"/>
              <a:ext cx="105350" cy="144950"/>
            </a:xfrm>
            <a:custGeom>
              <a:avLst/>
              <a:gdLst/>
              <a:ahLst/>
              <a:cxnLst/>
              <a:rect l="0" t="0" r="0" b="0"/>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6" name="Shape 699">
              <a:extLst>
                <a:ext uri="{FF2B5EF4-FFF2-40B4-BE49-F238E27FC236}">
                  <a16:creationId xmlns:a16="http://schemas.microsoft.com/office/drawing/2014/main" id="{9560C513-E57E-6751-773A-8F95DE5A28C0}"/>
                </a:ext>
              </a:extLst>
            </p:cNvPr>
            <p:cNvSpPr/>
            <p:nvPr/>
          </p:nvSpPr>
          <p:spPr>
            <a:xfrm>
              <a:off x="6931675" y="5150500"/>
              <a:ext cx="87075" cy="115725"/>
            </a:xfrm>
            <a:custGeom>
              <a:avLst/>
              <a:gdLst/>
              <a:ahLst/>
              <a:cxnLst/>
              <a:rect l="0" t="0" r="0" b="0"/>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7" name="Shape 700">
              <a:extLst>
                <a:ext uri="{FF2B5EF4-FFF2-40B4-BE49-F238E27FC236}">
                  <a16:creationId xmlns:a16="http://schemas.microsoft.com/office/drawing/2014/main" id="{3E0A5133-D24B-1CAD-D948-C5089E0C431B}"/>
                </a:ext>
              </a:extLst>
            </p:cNvPr>
            <p:cNvSpPr/>
            <p:nvPr/>
          </p:nvSpPr>
          <p:spPr>
            <a:xfrm>
              <a:off x="6715525" y="5180350"/>
              <a:ext cx="263050" cy="247825"/>
            </a:xfrm>
            <a:custGeom>
              <a:avLst/>
              <a:gdLst/>
              <a:ahLst/>
              <a:cxnLst/>
              <a:rect l="0" t="0" r="0" b="0"/>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1381250" y="1618700"/>
            <a:ext cx="6887821" cy="3231000"/>
          </a:xfrm>
          <a:prstGeom prst="rect">
            <a:avLst/>
          </a:prstGeom>
        </p:spPr>
        <p:txBody>
          <a:bodyPr lIns="91425" tIns="91425" rIns="91425" bIns="91425" anchor="t" anchorCtr="0">
            <a:noAutofit/>
          </a:bodyPr>
          <a:lstStyle/>
          <a:p>
            <a:pPr lvl="0" rtl="0">
              <a:spcBef>
                <a:spcPts val="0"/>
              </a:spcBef>
              <a:buNone/>
            </a:pPr>
            <a:r>
              <a:rPr lang="en-US" dirty="0">
                <a:highlight>
                  <a:srgbClr val="FFCD00"/>
                </a:highlight>
              </a:rPr>
              <a:t>PETSHARE unites dog owners with people within their community looking to temporarily care and love their dog.</a:t>
            </a:r>
          </a:p>
          <a:p>
            <a:pPr marL="342900" indent="-342900"/>
            <a:r>
              <a:rPr lang="en" dirty="0"/>
              <a:t>Provides owner/sharer with a pet sitter</a:t>
            </a:r>
          </a:p>
          <a:p>
            <a:pPr marL="342900" indent="-342900"/>
            <a:r>
              <a:rPr lang="en-US" dirty="0"/>
              <a:t>Easily accessible search for locals with dogs or locals looking for dogs</a:t>
            </a:r>
            <a:endParaRPr lang="en" dirty="0"/>
          </a:p>
          <a:p>
            <a:pPr marL="342900" indent="-342900"/>
            <a:r>
              <a:rPr lang="en" dirty="0"/>
              <a:t>Bring locals together and create friendships</a:t>
            </a:r>
          </a:p>
          <a:p>
            <a:pPr marL="342900" indent="-342900"/>
            <a:r>
              <a:rPr lang="en-US" dirty="0"/>
              <a:t>P</a:t>
            </a:r>
            <a:r>
              <a:rPr lang="en" dirty="0"/>
              <a:t>rovide great opportunities to sharees/borrowers</a:t>
            </a:r>
          </a:p>
          <a:p>
            <a:pPr>
              <a:buNone/>
            </a:pPr>
            <a:endParaRPr lang="en" dirty="0"/>
          </a:p>
          <a:p>
            <a:pPr marL="342900" indent="-342900"/>
            <a:endParaRPr lang="en" dirty="0"/>
          </a:p>
        </p:txBody>
      </p:sp>
      <p:sp>
        <p:nvSpPr>
          <p:cNvPr id="143" name="Shape 143"/>
          <p:cNvSpPr txBox="1">
            <a:spLocks noGrp="1"/>
          </p:cNvSpPr>
          <p:nvPr>
            <p:ph type="title"/>
          </p:nvPr>
        </p:nvSpPr>
        <p:spPr>
          <a:xfrm>
            <a:off x="1381250" y="922668"/>
            <a:ext cx="3920954" cy="435599"/>
          </a:xfrm>
          <a:prstGeom prst="rect">
            <a:avLst/>
          </a:prstGeom>
        </p:spPr>
        <p:txBody>
          <a:bodyPr lIns="91425" tIns="91425" rIns="91425" bIns="91425" anchor="ctr" anchorCtr="0">
            <a:noAutofit/>
          </a:bodyPr>
          <a:lstStyle/>
          <a:p>
            <a:pPr lvl="0">
              <a:spcBef>
                <a:spcPts val="0"/>
              </a:spcBef>
              <a:buNone/>
            </a:pPr>
            <a:r>
              <a:rPr lang="en" dirty="0"/>
              <a:t>Mobile App Purpose</a:t>
            </a:r>
          </a:p>
        </p:txBody>
      </p:sp>
      <p:grpSp>
        <p:nvGrpSpPr>
          <p:cNvPr id="11" name="Shape 779"/>
          <p:cNvGrpSpPr/>
          <p:nvPr/>
        </p:nvGrpSpPr>
        <p:grpSpPr>
          <a:xfrm>
            <a:off x="907867" y="967028"/>
            <a:ext cx="209081" cy="331482"/>
            <a:chOff x="6718575" y="2318625"/>
            <a:chExt cx="256950" cy="407375"/>
          </a:xfrm>
        </p:grpSpPr>
        <p:sp>
          <p:nvSpPr>
            <p:cNvPr id="12" name="Shape 780"/>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3" name="Shape 781"/>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4" name="Shape 782"/>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5" name="Shape 783"/>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6" name="Shape 784"/>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7" name="Shape 785"/>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8" name="Shape 786"/>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9" name="Shape 787"/>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1381249" y="1618700"/>
            <a:ext cx="6887821" cy="3231000"/>
          </a:xfrm>
          <a:prstGeom prst="rect">
            <a:avLst/>
          </a:prstGeom>
        </p:spPr>
        <p:txBody>
          <a:bodyPr lIns="91425" tIns="91425" rIns="91425" bIns="91425" anchor="t" anchorCtr="0">
            <a:noAutofit/>
          </a:bodyPr>
          <a:lstStyle/>
          <a:p>
            <a:pPr lvl="0">
              <a:buNone/>
            </a:pPr>
            <a:r>
              <a:rPr lang="en" b="1" dirty="0">
                <a:highlight>
                  <a:srgbClr val="FFCD00"/>
                </a:highlight>
              </a:rPr>
              <a:t>Our purpose </a:t>
            </a:r>
            <a:r>
              <a:rPr lang="en-US" dirty="0">
                <a:highlight>
                  <a:srgbClr val="FFCD00"/>
                </a:highlight>
              </a:rPr>
              <a:t>is to make connections between people who want to spend quality time with dogs and people who could use help with their own dogs. </a:t>
            </a:r>
            <a:endParaRPr lang="en" dirty="0">
              <a:highlight>
                <a:srgbClr val="FFCD00"/>
              </a:highlight>
            </a:endParaRPr>
          </a:p>
          <a:p>
            <a:pPr marL="342900" indent="-342900"/>
            <a:r>
              <a:rPr lang="en-US" dirty="0"/>
              <a:t>Provides owners/sharers with a trusted pet sitter.</a:t>
            </a:r>
          </a:p>
          <a:p>
            <a:pPr marL="342900" indent="-342900"/>
            <a:r>
              <a:rPr lang="en-US" dirty="0"/>
              <a:t>Make it easy to arrange walks, vet visits, feedings, or playtime.</a:t>
            </a:r>
          </a:p>
          <a:p>
            <a:pPr marL="342900" indent="-342900"/>
            <a:r>
              <a:rPr lang="en" dirty="0"/>
              <a:t>Makes dog boarding and visiting easy.</a:t>
            </a:r>
          </a:p>
          <a:p>
            <a:pPr marL="342900" indent="-342900"/>
            <a:endParaRPr lang="en" dirty="0"/>
          </a:p>
        </p:txBody>
      </p:sp>
      <p:sp>
        <p:nvSpPr>
          <p:cNvPr id="143" name="Shape 143"/>
          <p:cNvSpPr txBox="1">
            <a:spLocks noGrp="1"/>
          </p:cNvSpPr>
          <p:nvPr>
            <p:ph type="title"/>
          </p:nvPr>
        </p:nvSpPr>
        <p:spPr>
          <a:xfrm>
            <a:off x="1381250" y="922668"/>
            <a:ext cx="3920954" cy="435599"/>
          </a:xfrm>
          <a:prstGeom prst="rect">
            <a:avLst/>
          </a:prstGeom>
        </p:spPr>
        <p:txBody>
          <a:bodyPr lIns="91425" tIns="91425" rIns="91425" bIns="91425" anchor="ctr" anchorCtr="0">
            <a:noAutofit/>
          </a:bodyPr>
          <a:lstStyle/>
          <a:p>
            <a:pPr lvl="0">
              <a:spcBef>
                <a:spcPts val="0"/>
              </a:spcBef>
              <a:buNone/>
            </a:pPr>
            <a:r>
              <a:rPr lang="en" dirty="0"/>
              <a:t>Mobile App Goal</a:t>
            </a:r>
          </a:p>
        </p:txBody>
      </p:sp>
      <p:grpSp>
        <p:nvGrpSpPr>
          <p:cNvPr id="3" name="Shape 506">
            <a:extLst>
              <a:ext uri="{FF2B5EF4-FFF2-40B4-BE49-F238E27FC236}">
                <a16:creationId xmlns:a16="http://schemas.microsoft.com/office/drawing/2014/main" id="{84CFB0F6-E150-236E-7F09-A88D8D13F137}"/>
              </a:ext>
            </a:extLst>
          </p:cNvPr>
          <p:cNvGrpSpPr/>
          <p:nvPr/>
        </p:nvGrpSpPr>
        <p:grpSpPr>
          <a:xfrm>
            <a:off x="884008" y="1006465"/>
            <a:ext cx="272987" cy="281159"/>
            <a:chOff x="5290150" y="1636700"/>
            <a:chExt cx="425025" cy="429875"/>
          </a:xfrm>
        </p:grpSpPr>
        <p:sp>
          <p:nvSpPr>
            <p:cNvPr id="4" name="Shape 507">
              <a:extLst>
                <a:ext uri="{FF2B5EF4-FFF2-40B4-BE49-F238E27FC236}">
                  <a16:creationId xmlns:a16="http://schemas.microsoft.com/office/drawing/2014/main" id="{A7339144-4B35-F7B9-9E0A-E366B98FBF8D}"/>
                </a:ext>
              </a:extLst>
            </p:cNvPr>
            <p:cNvSpPr/>
            <p:nvPr/>
          </p:nvSpPr>
          <p:spPr>
            <a:xfrm>
              <a:off x="5396700" y="1939925"/>
              <a:ext cx="211900" cy="126650"/>
            </a:xfrm>
            <a:custGeom>
              <a:avLst/>
              <a:gdLst/>
              <a:ahLst/>
              <a:cxnLst/>
              <a:rect l="0" t="0" r="0" b="0"/>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5" name="Shape 508">
              <a:extLst>
                <a:ext uri="{FF2B5EF4-FFF2-40B4-BE49-F238E27FC236}">
                  <a16:creationId xmlns:a16="http://schemas.microsoft.com/office/drawing/2014/main" id="{36C57DA8-A1B9-DEA7-3DF5-BEB7D5E2B9E9}"/>
                </a:ext>
              </a:extLst>
            </p:cNvPr>
            <p:cNvSpPr/>
            <p:nvPr/>
          </p:nvSpPr>
          <p:spPr>
            <a:xfrm>
              <a:off x="5290150" y="1636700"/>
              <a:ext cx="425025" cy="294100"/>
            </a:xfrm>
            <a:custGeom>
              <a:avLst/>
              <a:gdLst/>
              <a:ahLst/>
              <a:cxnLst/>
              <a:rect l="0" t="0" r="0" b="0"/>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spTree>
    <p:extLst>
      <p:ext uri="{BB962C8B-B14F-4D97-AF65-F5344CB8AC3E}">
        <p14:creationId xmlns:p14="http://schemas.microsoft.com/office/powerpoint/2010/main" val="1629360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cxnSp>
        <p:nvCxnSpPr>
          <p:cNvPr id="6" name="Shape 168">
            <a:extLst>
              <a:ext uri="{FF2B5EF4-FFF2-40B4-BE49-F238E27FC236}">
                <a16:creationId xmlns:a16="http://schemas.microsoft.com/office/drawing/2014/main" id="{FB9ACD03-20A3-AADA-25DF-D7F7D81AB649}"/>
              </a:ext>
            </a:extLst>
          </p:cNvPr>
          <p:cNvCxnSpPr>
            <a:cxnSpLocks/>
          </p:cNvCxnSpPr>
          <p:nvPr/>
        </p:nvCxnSpPr>
        <p:spPr>
          <a:xfrm>
            <a:off x="-6599" y="1131725"/>
            <a:ext cx="802053" cy="0"/>
          </a:xfrm>
          <a:prstGeom prst="straightConnector1">
            <a:avLst/>
          </a:prstGeom>
          <a:noFill/>
          <a:ln w="9525" cap="flat" cmpd="sng">
            <a:solidFill>
              <a:srgbClr val="CCCCCC"/>
            </a:solidFill>
            <a:prstDash val="solid"/>
            <a:round/>
            <a:headEnd type="none" w="lg" len="lg"/>
            <a:tailEnd type="none" w="lg" len="lg"/>
          </a:ln>
        </p:spPr>
      </p:cxnSp>
      <p:cxnSp>
        <p:nvCxnSpPr>
          <p:cNvPr id="168" name="Shape 168"/>
          <p:cNvCxnSpPr>
            <a:cxnSpLocks/>
          </p:cNvCxnSpPr>
          <p:nvPr/>
        </p:nvCxnSpPr>
        <p:spPr>
          <a:xfrm>
            <a:off x="1323278" y="1131725"/>
            <a:ext cx="7820871" cy="0"/>
          </a:xfrm>
          <a:prstGeom prst="straightConnector1">
            <a:avLst/>
          </a:prstGeom>
          <a:noFill/>
          <a:ln w="9525" cap="flat" cmpd="sng">
            <a:solidFill>
              <a:srgbClr val="CCCCCC"/>
            </a:solidFill>
            <a:prstDash val="solid"/>
            <a:round/>
            <a:headEnd type="none" w="lg" len="lg"/>
            <a:tailEnd type="none" w="lg" len="lg"/>
          </a:ln>
        </p:spPr>
      </p:cxnSp>
      <p:pic>
        <p:nvPicPr>
          <p:cNvPr id="3074" name="Picture 2" descr="How the UK's largest dog sharing community works | BorrowMyDoggy - YouTube">
            <a:extLst>
              <a:ext uri="{FF2B5EF4-FFF2-40B4-BE49-F238E27FC236}">
                <a16:creationId xmlns:a16="http://schemas.microsoft.com/office/drawing/2014/main" id="{73A5D099-CB22-0469-D322-A14D3E8F168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3056" b="95139" l="7266" r="55000">
                        <a14:foregroundMark x1="20781" y1="61389" x2="20781" y2="61389"/>
                        <a14:foregroundMark x1="15547" y1="51667" x2="24063" y2="43611"/>
                        <a14:foregroundMark x1="24063" y1="43611" x2="40547" y2="66667"/>
                        <a14:foregroundMark x1="40547" y1="66667" x2="19297" y2="51806"/>
                        <a14:foregroundMark x1="19297" y1="51806" x2="19609" y2="96250"/>
                        <a14:foregroundMark x1="19609" y1="96250" x2="12109" y2="76944"/>
                        <a14:foregroundMark x1="12109" y1="76944" x2="11875" y2="58333"/>
                        <a14:foregroundMark x1="24844" y1="5556" x2="25625" y2="18750"/>
                        <a14:foregroundMark x1="25625" y1="18750" x2="19297" y2="22500"/>
                        <a14:foregroundMark x1="19297" y1="22500" x2="11875" y2="21806"/>
                        <a14:foregroundMark x1="11875" y1="21806" x2="8203" y2="50694"/>
                        <a14:foregroundMark x1="8203" y1="50694" x2="10547" y2="77500"/>
                        <a14:foregroundMark x1="10547" y1="77500" x2="6172" y2="82778"/>
                        <a14:foregroundMark x1="6172" y1="82778" x2="21406" y2="95417"/>
                        <a14:foregroundMark x1="21406" y1="95417" x2="40625" y2="98611"/>
                        <a14:foregroundMark x1="40625" y1="98611" x2="56719" y2="95417"/>
                        <a14:foregroundMark x1="56719" y1="95417" x2="55469" y2="15694"/>
                        <a14:foregroundMark x1="55469" y1="15694" x2="49766" y2="4306"/>
                        <a14:foregroundMark x1="49766" y1="4306" x2="29766" y2="3056"/>
                        <a14:foregroundMark x1="29766" y1="3056" x2="25156" y2="6528"/>
                        <a14:foregroundMark x1="27422" y1="4583" x2="25781" y2="18889"/>
                        <a14:foregroundMark x1="25781" y1="18889" x2="34219" y2="27778"/>
                        <a14:foregroundMark x1="34219" y1="27778" x2="47500" y2="28056"/>
                        <a14:foregroundMark x1="47500" y1="28056" x2="52344" y2="22778"/>
                        <a14:foregroundMark x1="52344" y1="22778" x2="54063" y2="13889"/>
                        <a14:foregroundMark x1="54063" y1="13889" x2="49844" y2="6528"/>
                        <a14:foregroundMark x1="49844" y1="6528" x2="28203" y2="4583"/>
                        <a14:foregroundMark x1="28203" y1="4583" x2="28203" y2="4583"/>
                        <a14:foregroundMark x1="28828" y1="21806" x2="13594" y2="21944"/>
                        <a14:foregroundMark x1="13594" y1="21944" x2="6719" y2="43056"/>
                        <a14:foregroundMark x1="6719" y1="43056" x2="6250" y2="70000"/>
                        <a14:foregroundMark x1="6250" y1="70000" x2="10313" y2="85278"/>
                        <a14:foregroundMark x1="10313" y1="85278" x2="12422" y2="66389"/>
                        <a14:foregroundMark x1="12422" y1="66389" x2="18594" y2="53333"/>
                        <a14:foregroundMark x1="18594" y1="53333" x2="29531" y2="45556"/>
                        <a14:foregroundMark x1="29531" y1="45556" x2="32813" y2="28194"/>
                        <a14:foregroundMark x1="32813" y1="28194" x2="28594" y2="22361"/>
                        <a14:foregroundMark x1="13203" y1="25278" x2="7031" y2="38472"/>
                        <a14:foregroundMark x1="7031" y1="38472" x2="7266" y2="61944"/>
                        <a14:foregroundMark x1="7266" y1="61944" x2="13516" y2="60000"/>
                        <a14:foregroundMark x1="13516" y1="60000" x2="20234" y2="49028"/>
                        <a14:foregroundMark x1="20234" y1="49028" x2="28750" y2="41111"/>
                        <a14:foregroundMark x1="28750" y1="41111" x2="30312" y2="29306"/>
                        <a14:foregroundMark x1="30312" y1="29306" x2="25781" y2="24306"/>
                        <a14:foregroundMark x1="25781" y1="24306" x2="16094" y2="22500"/>
                        <a14:foregroundMark x1="16094" y1="22500" x2="11719" y2="26389"/>
                        <a14:foregroundMark x1="28906" y1="67361" x2="11719" y2="83889"/>
                        <a14:foregroundMark x1="11719" y1="83889" x2="21172" y2="97222"/>
                        <a14:foregroundMark x1="21172" y1="97222" x2="53750" y2="90972"/>
                        <a14:foregroundMark x1="53750" y1="90972" x2="55156" y2="66806"/>
                        <a14:foregroundMark x1="55156" y1="66806" x2="47344" y2="60000"/>
                        <a14:foregroundMark x1="47344" y1="60000" x2="38281" y2="61250"/>
                        <a14:foregroundMark x1="38281" y1="61250" x2="28203" y2="67639"/>
                        <a14:foregroundMark x1="28203" y1="67639" x2="28203" y2="67778"/>
                        <a14:foregroundMark x1="52031" y1="66806" x2="43203" y2="63750"/>
                        <a14:foregroundMark x1="43203" y1="63750" x2="30703" y2="68333"/>
                        <a14:foregroundMark x1="30703" y1="68333" x2="35469" y2="92639"/>
                        <a14:foregroundMark x1="35469" y1="92639" x2="48828" y2="91944"/>
                        <a14:foregroundMark x1="48828" y1="91944" x2="50000" y2="73750"/>
                        <a14:foregroundMark x1="50000" y1="73750" x2="44922" y2="66944"/>
                        <a14:foregroundMark x1="42500" y1="5694" x2="44297" y2="23333"/>
                        <a14:foregroundMark x1="44297" y1="23333" x2="51484" y2="23611"/>
                        <a14:foregroundMark x1="51484" y1="23611" x2="47891" y2="6250"/>
                        <a14:foregroundMark x1="47891" y1="6250" x2="43984" y2="4444"/>
                        <a14:foregroundMark x1="17109" y1="22361" x2="8047" y2="43611"/>
                        <a14:foregroundMark x1="8047" y1="43611" x2="14141" y2="50417"/>
                        <a14:foregroundMark x1="14141" y1="50417" x2="23047" y2="46944"/>
                        <a14:foregroundMark x1="23047" y1="46944" x2="27422" y2="35139"/>
                        <a14:foregroundMark x1="27422" y1="35139" x2="22344" y2="27639"/>
                        <a14:foregroundMark x1="22344" y1="27639" x2="15781" y2="22778"/>
                        <a14:foregroundMark x1="15781" y1="22778" x2="15781" y2="22778"/>
                        <a14:foregroundMark x1="10938" y1="85694" x2="13750" y2="95139"/>
                        <a14:foregroundMark x1="13750" y1="95139" x2="11094" y2="85417"/>
                        <a14:foregroundMark x1="11094" y1="85417" x2="10625" y2="85139"/>
                        <a14:foregroundMark x1="26641" y1="75417" x2="25313" y2="87222"/>
                        <a14:foregroundMark x1="25313" y1="87222" x2="27891" y2="78194"/>
                        <a14:foregroundMark x1="27891" y1="78194" x2="24609" y2="75000"/>
                        <a14:foregroundMark x1="52891" y1="5139" x2="52891" y2="3750"/>
                        <a14:foregroundMark x1="53203" y1="4861" x2="52891" y2="4583"/>
                        <a14:foregroundMark x1="54219" y1="8194" x2="54219" y2="8194"/>
                        <a14:foregroundMark x1="54609" y1="9861" x2="54609" y2="9861"/>
                        <a14:foregroundMark x1="10781" y1="91806" x2="10781" y2="91806"/>
                        <a14:foregroundMark x1="9922" y1="92917" x2="9922" y2="92917"/>
                        <a14:foregroundMark x1="9688" y1="91250" x2="9688" y2="91250"/>
                      </a14:backgroundRemoval>
                    </a14:imgEffect>
                  </a14:imgLayer>
                </a14:imgProps>
              </a:ext>
              <a:ext uri="{28A0092B-C50C-407E-A947-70E740481C1C}">
                <a14:useLocalDpi xmlns:a14="http://schemas.microsoft.com/office/drawing/2010/main" val="0"/>
              </a:ext>
            </a:extLst>
          </a:blip>
          <a:srcRect l="9506" t="5058" r="45377" b="6750"/>
          <a:stretch/>
        </p:blipFill>
        <p:spPr bwMode="auto">
          <a:xfrm>
            <a:off x="519815" y="862879"/>
            <a:ext cx="3500551" cy="3848921"/>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167" name="Shape 167"/>
          <p:cNvSpPr txBox="1">
            <a:spLocks noGrp="1"/>
          </p:cNvSpPr>
          <p:nvPr>
            <p:ph type="body" idx="4294967295"/>
          </p:nvPr>
        </p:nvSpPr>
        <p:spPr>
          <a:xfrm>
            <a:off x="4361975" y="1141992"/>
            <a:ext cx="4173000" cy="3654299"/>
          </a:xfrm>
          <a:prstGeom prst="rect">
            <a:avLst/>
          </a:prstGeom>
        </p:spPr>
        <p:txBody>
          <a:bodyPr lIns="91425" tIns="91425" rIns="91425" bIns="91425" anchor="ctr" anchorCtr="0">
            <a:noAutofit/>
          </a:bodyPr>
          <a:lstStyle/>
          <a:p>
            <a:pPr lvl="0" rtl="0">
              <a:spcBef>
                <a:spcPts val="0"/>
              </a:spcBef>
              <a:buClr>
                <a:schemeClr val="dk1"/>
              </a:buClr>
              <a:buSzPct val="55000"/>
              <a:buFont typeface="Arial"/>
              <a:buNone/>
            </a:pPr>
            <a:r>
              <a:rPr lang="en" sz="2000" b="1" dirty="0">
                <a:solidFill>
                  <a:schemeClr val="dk1"/>
                </a:solidFill>
                <a:latin typeface="Lora"/>
                <a:ea typeface="Lora"/>
                <a:cs typeface="Lora"/>
                <a:sym typeface="Lora"/>
              </a:rPr>
              <a:t>Target Audience</a:t>
            </a:r>
            <a:endParaRPr lang="en" sz="2000" dirty="0">
              <a:solidFill>
                <a:schemeClr val="dk1"/>
              </a:solidFill>
              <a:highlight>
                <a:srgbClr val="FFCD00"/>
              </a:highlight>
              <a:latin typeface="Lora"/>
              <a:ea typeface="Lora"/>
              <a:cs typeface="Lora"/>
              <a:sym typeface="Lora"/>
            </a:endParaRPr>
          </a:p>
          <a:p>
            <a:pPr>
              <a:spcBef>
                <a:spcPts val="0"/>
              </a:spcBef>
              <a:buNone/>
            </a:pPr>
            <a:br>
              <a:rPr lang="en" sz="2000" dirty="0"/>
            </a:br>
            <a:endParaRPr lang="en" sz="2000" dirty="0"/>
          </a:p>
          <a:p>
            <a:pPr marL="342900" indent="-342900">
              <a:spcBef>
                <a:spcPts val="0"/>
              </a:spcBef>
            </a:pPr>
            <a:r>
              <a:rPr lang="en-US" sz="2000" b="1" dirty="0"/>
              <a:t>Local dog lovers </a:t>
            </a:r>
            <a:r>
              <a:rPr lang="en-US" sz="2000" dirty="0"/>
              <a:t>are connected with each other to allow the owners to share their beloved pets with borrowers</a:t>
            </a:r>
            <a:endParaRPr lang="en" sz="2000" dirty="0"/>
          </a:p>
        </p:txBody>
      </p:sp>
      <p:pic>
        <p:nvPicPr>
          <p:cNvPr id="2" name="Picture 2" descr="82+ Dog Paw Heart - Free Download SVG Cut Files | Download PicartSVG">
            <a:extLst>
              <a:ext uri="{FF2B5EF4-FFF2-40B4-BE49-F238E27FC236}">
                <a16:creationId xmlns:a16="http://schemas.microsoft.com/office/drawing/2014/main" id="{B365BEBB-4345-48C0-A6AE-A5AC712201AD}"/>
              </a:ext>
            </a:extLst>
          </p:cNvPr>
          <p:cNvPicPr>
            <a:picLocks noChangeAspect="1" noChangeArrowheads="1"/>
          </p:cNvPicPr>
          <p:nvPr/>
        </p:nvPicPr>
        <p:blipFill>
          <a:blip r:embed="rId5">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482645" y="337137"/>
            <a:ext cx="1069534" cy="10514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5D3F8A7-4B58-FEDD-CA07-6063A2B0D3DD}"/>
              </a:ext>
            </a:extLst>
          </p:cNvPr>
          <p:cNvSpPr txBox="1"/>
          <p:nvPr/>
        </p:nvSpPr>
        <p:spPr>
          <a:xfrm>
            <a:off x="609025" y="1246683"/>
            <a:ext cx="1159727" cy="307777"/>
          </a:xfrm>
          <a:prstGeom prst="rect">
            <a:avLst/>
          </a:prstGeom>
          <a:noFill/>
        </p:spPr>
        <p:txBody>
          <a:bodyPr wrap="square">
            <a:spAutoFit/>
          </a:bodyPr>
          <a:lstStyle/>
          <a:p>
            <a:r>
              <a:rPr lang="en" dirty="0">
                <a:latin typeface="Berlin Sans FB Demi" panose="020E0802020502020306" pitchFamily="34" charset="0"/>
              </a:rPr>
              <a:t>PETSHARE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Shape 181"/>
          <p:cNvSpPr txBox="1">
            <a:spLocks noGrp="1"/>
          </p:cNvSpPr>
          <p:nvPr>
            <p:ph type="title" idx="4294967295"/>
          </p:nvPr>
        </p:nvSpPr>
        <p:spPr>
          <a:xfrm>
            <a:off x="3399200" y="3715750"/>
            <a:ext cx="2345699" cy="503999"/>
          </a:xfrm>
          <a:prstGeom prst="rect">
            <a:avLst/>
          </a:prstGeom>
        </p:spPr>
        <p:txBody>
          <a:bodyPr lIns="91425" tIns="91425" rIns="91425" bIns="91425" anchor="b" anchorCtr="0">
            <a:noAutofit/>
          </a:bodyPr>
          <a:lstStyle/>
          <a:p>
            <a:pPr lvl="0" algn="ctr" rtl="0">
              <a:spcBef>
                <a:spcPts val="0"/>
              </a:spcBef>
              <a:buNone/>
            </a:pPr>
            <a:r>
              <a:rPr lang="en" sz="1800" dirty="0">
                <a:highlight>
                  <a:srgbClr val="FFCD00"/>
                </a:highlight>
              </a:rPr>
              <a:t>Want big impact? </a:t>
            </a:r>
            <a:r>
              <a:rPr lang="en" sz="1800" i="1" dirty="0">
                <a:highlight>
                  <a:srgbClr val="FFCD00"/>
                </a:highlight>
              </a:rPr>
              <a:t>Use big image. (</a:t>
            </a:r>
            <a:r>
              <a:rPr lang="en-US" sz="1800" i="1" dirty="0">
                <a:highlight>
                  <a:srgbClr val="FFCD00"/>
                </a:highlight>
              </a:rPr>
              <a:t>o</a:t>
            </a:r>
            <a:r>
              <a:rPr lang="en" sz="1800" i="1" dirty="0">
                <a:highlight>
                  <a:srgbClr val="FFCD00"/>
                </a:highlight>
              </a:rPr>
              <a:t>ptional slide)</a:t>
            </a:r>
          </a:p>
        </p:txBody>
      </p:sp>
      <p:grpSp>
        <p:nvGrpSpPr>
          <p:cNvPr id="4" name="Shape 779"/>
          <p:cNvGrpSpPr/>
          <p:nvPr/>
        </p:nvGrpSpPr>
        <p:grpSpPr>
          <a:xfrm>
            <a:off x="4467508" y="4335178"/>
            <a:ext cx="209081" cy="331482"/>
            <a:chOff x="6718575" y="2318625"/>
            <a:chExt cx="256950" cy="407375"/>
          </a:xfrm>
        </p:grpSpPr>
        <p:sp>
          <p:nvSpPr>
            <p:cNvPr id="5" name="Shape 780"/>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6" name="Shape 781"/>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7" name="Shape 782"/>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8" name="Shape 783"/>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9" name="Shape 784"/>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0" name="Shape 785"/>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1" name="Shape 786"/>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
          <p:nvSpPr>
            <p:cNvPr id="12" name="Shape 787"/>
            <p:cNvSpPr/>
            <p:nvPr/>
          </p:nvSpPr>
          <p:spPr>
            <a:xfrm>
              <a:off x="6795900" y="2628550"/>
              <a:ext cx="102300" cy="25"/>
            </a:xfrm>
            <a:custGeom>
              <a:avLst/>
              <a:gdLst/>
              <a:ahLst/>
              <a:cxnLst/>
              <a:rect l="0" t="0" r="0" b="0"/>
              <a:pathLst>
                <a:path w="4092" h="1" fill="none" extrusionOk="0">
                  <a:moveTo>
                    <a:pt x="0" y="1"/>
                  </a:moveTo>
                  <a:lnTo>
                    <a:pt x="4092" y="1"/>
                  </a:lnTo>
                </a:path>
              </a:pathLst>
            </a:custGeom>
            <a:noFill/>
            <a:ln w="9525" cap="rnd"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grpSp>
      <p:pic>
        <p:nvPicPr>
          <p:cNvPr id="11268" name="Picture 4" descr="Tiere: Dog-Sharing: Ein Hund zum Teilen | Augsburger Allgemeine">
            <a:extLst>
              <a:ext uri="{FF2B5EF4-FFF2-40B4-BE49-F238E27FC236}">
                <a16:creationId xmlns:a16="http://schemas.microsoft.com/office/drawing/2014/main" id="{B7010279-DB26-DA4A-04EA-40E7E0DFC3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1" y="3175"/>
            <a:ext cx="9144000" cy="5135563"/>
          </a:xfrm>
          <a:prstGeom prst="rect">
            <a:avLst/>
          </a:prstGeom>
          <a:noFill/>
          <a:extLst>
            <a:ext uri="{909E8E84-426E-40DD-AFC4-6F175D3DCCD1}">
              <a14:hiddenFill xmlns:a14="http://schemas.microsoft.com/office/drawing/2010/main">
                <a:solidFill>
                  <a:srgbClr val="FFFFFF"/>
                </a:solidFill>
              </a14:hiddenFill>
            </a:ext>
          </a:extLst>
        </p:spPr>
      </p:pic>
      <p:sp>
        <p:nvSpPr>
          <p:cNvPr id="2" name="Shape 99">
            <a:extLst>
              <a:ext uri="{FF2B5EF4-FFF2-40B4-BE49-F238E27FC236}">
                <a16:creationId xmlns:a16="http://schemas.microsoft.com/office/drawing/2014/main" id="{B9EAD80A-1B0C-43DC-C950-6A6E92D8BC2B}"/>
              </a:ext>
            </a:extLst>
          </p:cNvPr>
          <p:cNvSpPr txBox="1">
            <a:spLocks/>
          </p:cNvSpPr>
          <p:nvPr/>
        </p:nvSpPr>
        <p:spPr>
          <a:xfrm>
            <a:off x="6487162" y="4460549"/>
            <a:ext cx="1957040" cy="564032"/>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en" sz="2800" dirty="0">
                <a:latin typeface="Berlin Sans FB Demi" panose="020E0802020502020306" pitchFamily="34" charset="0"/>
              </a:rPr>
              <a:t>PETSHARE</a:t>
            </a:r>
          </a:p>
        </p:txBody>
      </p:sp>
      <p:pic>
        <p:nvPicPr>
          <p:cNvPr id="3" name="Picture 2" descr="82+ Dog Paw Heart - Free Download SVG Cut Files | Download PicartSVG">
            <a:extLst>
              <a:ext uri="{FF2B5EF4-FFF2-40B4-BE49-F238E27FC236}">
                <a16:creationId xmlns:a16="http://schemas.microsoft.com/office/drawing/2014/main" id="{F1B908E0-B099-8189-F4D6-43C37414470B}"/>
              </a:ext>
            </a:extLst>
          </p:cNvPr>
          <p:cNvPicPr>
            <a:picLocks noChangeAspect="1" noChangeArrowheads="1"/>
          </p:cNvPicPr>
          <p:nvPr/>
        </p:nvPicPr>
        <p:blipFill>
          <a:blip r:embed="rId5">
            <a:clrChange>
              <a:clrFrom>
                <a:srgbClr val="F8F8F8"/>
              </a:clrFrom>
              <a:clrTo>
                <a:srgbClr val="F8F8F8">
                  <a:alpha val="0"/>
                </a:srgbClr>
              </a:clrTo>
            </a:clrChange>
            <a:extLst>
              <a:ext uri="{28A0092B-C50C-407E-A947-70E740481C1C}">
                <a14:useLocalDpi xmlns:a14="http://schemas.microsoft.com/office/drawing/2010/main" val="0"/>
              </a:ext>
            </a:extLst>
          </a:blip>
          <a:srcRect/>
          <a:stretch>
            <a:fillRect/>
          </a:stretch>
        </p:blipFill>
        <p:spPr bwMode="auto">
          <a:xfrm>
            <a:off x="6149191" y="2652694"/>
            <a:ext cx="2091538" cy="20562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1381250" y="922668"/>
            <a:ext cx="3888062" cy="435599"/>
          </a:xfrm>
          <a:prstGeom prst="rect">
            <a:avLst/>
          </a:prstGeom>
        </p:spPr>
        <p:txBody>
          <a:bodyPr lIns="91425" tIns="91425" rIns="91425" bIns="91425" anchor="ctr" anchorCtr="0">
            <a:noAutofit/>
          </a:bodyPr>
          <a:lstStyle/>
          <a:p>
            <a:pPr lvl="0">
              <a:spcBef>
                <a:spcPts val="0"/>
              </a:spcBef>
              <a:buNone/>
            </a:pPr>
            <a:r>
              <a:rPr lang="en-US" dirty="0"/>
              <a:t>Mobile App Features</a:t>
            </a:r>
            <a:endParaRPr lang="en" dirty="0"/>
          </a:p>
        </p:txBody>
      </p:sp>
      <p:sp>
        <p:nvSpPr>
          <p:cNvPr id="155" name="Shape 155"/>
          <p:cNvSpPr txBox="1">
            <a:spLocks noGrp="1"/>
          </p:cNvSpPr>
          <p:nvPr>
            <p:ph type="body" idx="1"/>
          </p:nvPr>
        </p:nvSpPr>
        <p:spPr>
          <a:xfrm>
            <a:off x="1381250" y="1651075"/>
            <a:ext cx="2333999" cy="3122399"/>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Search Feature</a:t>
            </a:r>
          </a:p>
          <a:p>
            <a:pPr marL="285750" indent="-285750"/>
            <a:r>
              <a:rPr lang="en-US" sz="1600" dirty="0"/>
              <a:t>Shows a search to start searching for a dog in your area, starting with the breed. </a:t>
            </a:r>
          </a:p>
          <a:p>
            <a:pPr marL="285750" indent="-285750"/>
            <a:r>
              <a:rPr lang="en-US" sz="1600" dirty="0"/>
              <a:t>List of all different types of breeds that are close to the user within 50 miles.</a:t>
            </a:r>
          </a:p>
        </p:txBody>
      </p:sp>
      <p:sp>
        <p:nvSpPr>
          <p:cNvPr id="156" name="Shape 156"/>
          <p:cNvSpPr txBox="1">
            <a:spLocks noGrp="1"/>
          </p:cNvSpPr>
          <p:nvPr>
            <p:ph type="body" idx="2"/>
          </p:nvPr>
        </p:nvSpPr>
        <p:spPr>
          <a:xfrm>
            <a:off x="3834911" y="1651075"/>
            <a:ext cx="2333999" cy="3122399"/>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Sharer Feature</a:t>
            </a:r>
          </a:p>
          <a:p>
            <a:pPr marL="285750" indent="-285750"/>
            <a:r>
              <a:rPr lang="en-US" sz="1600" dirty="0"/>
              <a:t>Shows all of the dogs that they have available for sharing on a carousel. </a:t>
            </a:r>
          </a:p>
          <a:p>
            <a:pPr marL="285750" indent="-285750"/>
            <a:r>
              <a:rPr lang="en-US" sz="1600" dirty="0"/>
              <a:t>Sharer can review the Sharee’s page and decide if they want to initiate a background check, which is charged to the Sharee. </a:t>
            </a:r>
          </a:p>
        </p:txBody>
      </p:sp>
      <p:sp>
        <p:nvSpPr>
          <p:cNvPr id="157" name="Shape 157"/>
          <p:cNvSpPr txBox="1">
            <a:spLocks noGrp="1"/>
          </p:cNvSpPr>
          <p:nvPr>
            <p:ph type="body" idx="3"/>
          </p:nvPr>
        </p:nvSpPr>
        <p:spPr>
          <a:xfrm>
            <a:off x="6288573" y="1651075"/>
            <a:ext cx="2333999" cy="3122399"/>
          </a:xfrm>
          <a:prstGeom prst="rect">
            <a:avLst/>
          </a:prstGeom>
        </p:spPr>
        <p:txBody>
          <a:bodyPr lIns="91425" tIns="91425" rIns="91425" bIns="91425" anchor="t" anchorCtr="0">
            <a:noAutofit/>
          </a:bodyPr>
          <a:lstStyle/>
          <a:p>
            <a:pPr lvl="0" rtl="0">
              <a:spcBef>
                <a:spcPts val="0"/>
              </a:spcBef>
              <a:buNone/>
            </a:pPr>
            <a:r>
              <a:rPr lang="en" b="1" dirty="0">
                <a:highlight>
                  <a:srgbClr val="FFCD00"/>
                </a:highlight>
              </a:rPr>
              <a:t>Sharee Feature</a:t>
            </a:r>
          </a:p>
          <a:p>
            <a:pPr marL="285750" indent="-285750"/>
            <a:r>
              <a:rPr lang="en-US" sz="1600" dirty="0"/>
              <a:t>Clicking email allows the Sharee (person requesting dog) to message the Sharer within the app. </a:t>
            </a:r>
          </a:p>
          <a:p>
            <a:pPr marL="285750" indent="-285750"/>
            <a:r>
              <a:rPr lang="en-US" sz="1600" dirty="0"/>
              <a:t>Previous reviews of the Sharee with past K9’s and their about me passage</a:t>
            </a:r>
          </a:p>
          <a:p>
            <a:pPr marL="285750" indent="-285750"/>
            <a:r>
              <a:rPr lang="en-US" sz="1600" dirty="0"/>
              <a:t>Videochat options prior to meetups</a:t>
            </a:r>
            <a:endParaRPr dirty="0"/>
          </a:p>
        </p:txBody>
      </p:sp>
      <p:sp>
        <p:nvSpPr>
          <p:cNvPr id="30" name="Shape 332"/>
          <p:cNvSpPr/>
          <p:nvPr/>
        </p:nvSpPr>
        <p:spPr>
          <a:xfrm rot="20829901">
            <a:off x="942758" y="993604"/>
            <a:ext cx="146381" cy="293726"/>
          </a:xfrm>
          <a:custGeom>
            <a:avLst/>
            <a:gdLst/>
            <a:ahLst/>
            <a:cxnLst/>
            <a:rect l="0" t="0" r="0" b="0"/>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000000"/>
            </a:solidFill>
            <a:prstDash val="solid"/>
            <a:round/>
            <a:headEnd type="none" w="med" len="med"/>
            <a:tailEnd type="none" w="med" len="med"/>
          </a:ln>
        </p:spPr>
        <p:txBody>
          <a:bodyPr lIns="91425" tIns="91425" rIns="91425" bIns="91425" anchor="ctr" anchorCtr="0">
            <a:noAutofit/>
          </a:bodyPr>
          <a:lstStyle/>
          <a:p>
            <a:pPr lvl="0">
              <a:spcBef>
                <a:spcPts val="0"/>
              </a:spcBef>
              <a:buNone/>
            </a:pPr>
            <a:endParaRPr dirty="0"/>
          </a:p>
        </p:txBody>
      </p:sp>
    </p:spTree>
  </p:cSld>
  <p:clrMapOvr>
    <a:masterClrMapping/>
  </p:clrMapOvr>
</p:sld>
</file>

<file path=ppt/theme/theme1.xml><?xml version="1.0" encoding="utf-8"?>
<a:theme xmlns:a="http://schemas.openxmlformats.org/drawingml/2006/main" name="Viol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47000D7C758CD4FA8D68CA661EBC565" ma:contentTypeVersion="0" ma:contentTypeDescription="Create a new document." ma:contentTypeScope="" ma:versionID="1a5add1e39d5e16a8679ca51ad311584">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39C14CA-B903-45F1-9425-D3A053BBE2C6}">
  <ds:schemaRefs>
    <ds:schemaRef ds:uri="http://schemas.microsoft.com/office/2006/metadata/properties"/>
  </ds:schemaRefs>
</ds:datastoreItem>
</file>

<file path=customXml/itemProps2.xml><?xml version="1.0" encoding="utf-8"?>
<ds:datastoreItem xmlns:ds="http://schemas.openxmlformats.org/officeDocument/2006/customXml" ds:itemID="{314C74BA-7E0B-429F-958E-5B9D22AFED81}">
  <ds:schemaRefs>
    <ds:schemaRef ds:uri="http://schemas.microsoft.com/sharepoint/v3/contenttype/forms"/>
  </ds:schemaRefs>
</ds:datastoreItem>
</file>

<file path=customXml/itemProps3.xml><?xml version="1.0" encoding="utf-8"?>
<ds:datastoreItem xmlns:ds="http://schemas.openxmlformats.org/officeDocument/2006/customXml" ds:itemID="{20FA3D19-EB6A-48B0-BE3F-46E019C7D5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otalTime>457</TotalTime>
  <Words>1158</Words>
  <Application>Microsoft Office PowerPoint</Application>
  <PresentationFormat>On-screen Show (16:9)</PresentationFormat>
  <Paragraphs>104</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Berlin Sans FB Demi</vt:lpstr>
      <vt:lpstr>Lora</vt:lpstr>
      <vt:lpstr>Quattrocento Sans</vt:lpstr>
      <vt:lpstr>Roboto</vt:lpstr>
      <vt:lpstr>Viola template</vt:lpstr>
      <vt:lpstr>Welcome to PETSHARE</vt:lpstr>
      <vt:lpstr>Hello!</vt:lpstr>
      <vt:lpstr>PETSHARE</vt:lpstr>
      <vt:lpstr>Your Dog. My Dog. Share Dawg.</vt:lpstr>
      <vt:lpstr>Mobile App Purpose</vt:lpstr>
      <vt:lpstr>Mobile App Goal</vt:lpstr>
      <vt:lpstr>PowerPoint Presentation</vt:lpstr>
      <vt:lpstr>Want big impact? Use big image. (optional slide)</vt:lpstr>
      <vt:lpstr>Mobile App Features</vt:lpstr>
      <vt:lpstr>Competition Mapping</vt:lpstr>
      <vt:lpstr>Risks/Weaknesses</vt:lpstr>
      <vt:lpstr>Development process</vt:lpstr>
      <vt:lpstr>Splash/Home Page</vt:lpstr>
      <vt:lpstr>Sign-In Page</vt:lpstr>
      <vt:lpstr>Sign-Up/Registration Page</vt:lpstr>
      <vt:lpstr>Search Page</vt:lpstr>
      <vt:lpstr>Search Results Page</vt:lpstr>
      <vt:lpstr>Dog Profile</vt:lpstr>
      <vt:lpstr>Sharer/Owner Page</vt:lpstr>
      <vt:lpstr>Sharee/Borrower Page</vt:lpstr>
      <vt:lpstr>Secure Page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Harris, Lanae (Virginia Beach)</dc:creator>
  <cp:lastModifiedBy>BROWN, KHALYIAH</cp:lastModifiedBy>
  <cp:revision>12</cp:revision>
  <cp:lastPrinted>2017-03-29T17:33:50Z</cp:lastPrinted>
  <dcterms:modified xsi:type="dcterms:W3CDTF">2023-12-04T04:50:42Z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0x010100547000D7C758CD4FA8D68CA661EBC565</vt:lpwstr>
  </property>
</Properties>
</file>