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2" Type="http://schemas.openxmlformats.org/officeDocument/2006/relationships/viewProps" Target="viewProps.xml" /><Relationship Id="rId2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PPI</a:t>
            </a:r>
            <a:r>
              <a:rPr/>
              <a:t> </a:t>
            </a:r>
            <a:r>
              <a:rPr/>
              <a:t>audit</a:t>
            </a:r>
            <a:r>
              <a:rPr/>
              <a:t> </a:t>
            </a:r>
            <a:r>
              <a:rPr/>
              <a:t>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Dr</a:t>
            </a:r>
            <a:r>
              <a:rPr/>
              <a:t> </a:t>
            </a:r>
            <a:r>
              <a:rPr/>
              <a:t>Greig</a:t>
            </a:r>
            <a:r>
              <a:rPr/>
              <a:t> </a:t>
            </a:r>
            <a:r>
              <a:rPr/>
              <a:t>Russell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6/8/2019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8</a:t>
            </a:r>
          </a:p>
        </p:txBody>
      </p:sp>
      <p:pic>
        <p:nvPicPr>
          <p:cNvPr descr="PPI_slides_files/figure-pptx/polypharmac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9</a:t>
            </a:r>
          </a:p>
        </p:txBody>
      </p:sp>
      <p:pic>
        <p:nvPicPr>
          <p:cNvPr descr="PPI_slides_files/figure-pptx/ag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10</a:t>
            </a:r>
          </a:p>
        </p:txBody>
      </p:sp>
      <p:pic>
        <p:nvPicPr>
          <p:cNvPr descr="PPI_slides_files/figure-pptx/age_densi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11</a:t>
            </a:r>
          </a:p>
        </p:txBody>
      </p:sp>
      <p:pic>
        <p:nvPicPr>
          <p:cNvPr descr="PPI_slides_files/figure-pptx/gende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 significant difference is seen (p = 0.16)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Speciality         No       Yes
##        CARD   2   (2%)  2   (2%)
##  ELDER CARE   0   (0%)  1   (1%)
##         INT  58  (45%) 47  (53%)
##         MED   1   (1%)  1   (1%)
##        MENT  20  (16%)  4   (4%)
##       REHAB  19  (15%) 10  (11%)
##        SURG  28  (22%) 24  (27%)
##        &lt;NA&gt;   1   (1%)  0   (0%)
##       Total 129 (100%) 89 (100%)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Discharge_destination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Speciality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Total_daily_dose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Started_this_admission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Concurrent_gi_irritant_therapy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Indication_recorded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If_new_on_admission_indication_in_discharge_summary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Polypharmacy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Ethnicity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Ethnicity_long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Locality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Currently_on_PPI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FYP8918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ICU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Admission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yet</a:t>
                      </a:r>
                      <a:r>
                        <a:rPr/>
                        <a:t> </a:t>
                      </a:r>
                      <a:r>
                        <a:rPr/>
                        <a:t>completed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CPS8149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CCU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CARD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Lansoprazole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AND0480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CCU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CARD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Admission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NQQ8700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ARC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CCU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CMT5006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CCU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CARD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Kapiti</a:t>
                      </a:r>
                      <a:r>
                        <a:rPr/>
                        <a:t> </a:t>
                      </a:r>
                      <a:r>
                        <a:rPr/>
                        <a:t>Coast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DJN7613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CCU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FGQ95680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CCU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CARD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EYY3385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MAPU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MSF3038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MAPU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Tararua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BLZ7364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MAPU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Admission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MPG2843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MAPU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CVV9238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MAPU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Manawatu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CQY3365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MAPU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ANC839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MAPU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NJD7137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MAPU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BJE6497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MAPU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CBL6866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MAPU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EVC3340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MAPU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Pantoprazole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&lt;1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DQR3816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MAPU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BUH9480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MAPU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&lt;1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fdx0493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ATR262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MJV0128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Tararua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MVX6098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NSF9757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FBQ3096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SUPP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MBX2235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AVF6685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SUPP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CCR4105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Tararua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UGP5964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Other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NGS4373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QVE2537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  <a:r>
                        <a:rPr/>
                        <a:t> 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further</a:t>
                      </a:r>
                      <a:r>
                        <a:rPr/>
                        <a:t> </a:t>
                      </a:r>
                      <a:r>
                        <a:rPr/>
                        <a:t>defined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LTB5404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MQR5346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MNM7682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SUPP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Upper</a:t>
                      </a:r>
                      <a:r>
                        <a:rPr/>
                        <a:t> </a:t>
                      </a:r>
                      <a:r>
                        <a:rPr/>
                        <a:t>Hutt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RJE2247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EMM4993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Plymouth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DCV9617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CQZ0825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&lt;1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LZB9911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AKR8695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BEC2123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FAT3977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Areas</a:t>
                      </a:r>
                      <a:r>
                        <a:rPr/>
                        <a:t> </a:t>
                      </a:r>
                      <a:r>
                        <a:rPr/>
                        <a:t>Outside</a:t>
                      </a:r>
                      <a:r>
                        <a:rPr/>
                        <a:t> </a:t>
                      </a:r>
                      <a:r>
                        <a:rPr/>
                        <a:t>Territorial</a:t>
                      </a:r>
                      <a:r>
                        <a:rPr/>
                        <a:t> </a:t>
                      </a:r>
                      <a:r>
                        <a:rPr/>
                        <a:t>Authorities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AJJ7351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STAR</a:t>
                      </a:r>
                      <a:r>
                        <a:rPr/>
                        <a:t> </a:t>
                      </a: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REHAB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Pantoprazole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GND3529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STAR</a:t>
                      </a:r>
                      <a:r>
                        <a:rPr/>
                        <a:t> </a:t>
                      </a: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REHAB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Admission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yet</a:t>
                      </a:r>
                      <a:r>
                        <a:rPr/>
                        <a:t> </a:t>
                      </a:r>
                      <a:r>
                        <a:rPr/>
                        <a:t>completed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Tararua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EVJ9065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STAR</a:t>
                      </a:r>
                      <a:r>
                        <a:rPr/>
                        <a:t> </a:t>
                      </a: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REHAB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Manawatu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AFE1064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HOSPICE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STAR</a:t>
                      </a:r>
                      <a:r>
                        <a:rPr/>
                        <a:t> </a:t>
                      </a: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REHAB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Tararua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AES4471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STAR</a:t>
                      </a:r>
                      <a:r>
                        <a:rPr/>
                        <a:t> </a:t>
                      </a: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REHAB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Pantoprazole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Other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QNK7356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STAR</a:t>
                      </a:r>
                      <a:r>
                        <a:rPr/>
                        <a:t> </a:t>
                      </a: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REHAB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CZN0508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STAR</a:t>
                      </a:r>
                      <a:r>
                        <a:rPr/>
                        <a:t> </a:t>
                      </a: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REHAB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Pantoprazole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Admission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CEJ4513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STAR</a:t>
                      </a:r>
                      <a:r>
                        <a:rPr/>
                        <a:t> </a:t>
                      </a: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REHAB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Tararua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FCW8583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STAR</a:t>
                      </a:r>
                      <a:r>
                        <a:rPr/>
                        <a:t> </a:t>
                      </a: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REHAB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BHG8887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STAR</a:t>
                      </a:r>
                      <a:r>
                        <a:rPr/>
                        <a:t> </a:t>
                      </a: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REHAB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EGL3204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STAR</a:t>
                      </a:r>
                      <a:r>
                        <a:rPr/>
                        <a:t> </a:t>
                      </a: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REHAB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JKK0071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STAR</a:t>
                      </a:r>
                      <a:r>
                        <a:rPr/>
                        <a:t> </a:t>
                      </a: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REHAB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AUZ5542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STAR</a:t>
                      </a:r>
                      <a:r>
                        <a:rPr/>
                        <a:t> </a:t>
                      </a: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REHAB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NQQ4259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STAR</a:t>
                      </a:r>
                      <a:r>
                        <a:rPr/>
                        <a:t> </a:t>
                      </a: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REHAB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AKR7419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STAR</a:t>
                      </a:r>
                      <a:r>
                        <a:rPr/>
                        <a:t> </a:t>
                      </a: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REHAB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AHC9993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ARC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STAR</a:t>
                      </a:r>
                      <a:r>
                        <a:rPr/>
                        <a:t> </a:t>
                      </a: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REHAB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QRL0911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STAR</a:t>
                      </a:r>
                      <a:r>
                        <a:rPr/>
                        <a:t> </a:t>
                      </a: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REHAB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Manawatu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CTT1261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STAR</a:t>
                      </a:r>
                      <a:r>
                        <a:rPr/>
                        <a:t> </a:t>
                      </a: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REHAB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NEN9033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STAR</a:t>
                      </a:r>
                      <a:r>
                        <a:rPr/>
                        <a:t> </a:t>
                      </a: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REHAB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BFJ8153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STAR</a:t>
                      </a:r>
                      <a:r>
                        <a:rPr/>
                        <a:t> </a:t>
                      </a: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REHAB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Admission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yet</a:t>
                      </a:r>
                      <a:r>
                        <a:rPr/>
                        <a:t> </a:t>
                      </a:r>
                      <a:r>
                        <a:rPr/>
                        <a:t>completed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Tararua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CTU9543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Manawatu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AJW4757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AFV3581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Manawatu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CBQ8887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GJE3933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Admission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  <a:r>
                        <a:rPr/>
                        <a:t> </a:t>
                      </a:r>
                      <a:r>
                        <a:rPr/>
                        <a:t>stopped</a:t>
                      </a:r>
                      <a:r>
                        <a:rPr/>
                        <a:t> </a:t>
                      </a:r>
                      <a:r>
                        <a:rPr/>
                        <a:t>at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Manawatu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DKP6191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BTG3228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BYN6141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Tararua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DEC</a:t>
                      </a:r>
                      <a:r>
                        <a:rPr/>
                        <a:t> </a:t>
                      </a:r>
                      <a:r>
                        <a:rPr/>
                        <a:t>4026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GKG9848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NFJ1167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LKP4890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Rangitikei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MYG9284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Pantoprazole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Manawatu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FKF0175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DTZ5492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Admission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BHJ4831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CES5963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Pantoprazole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Manawatu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HHG9478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CXW9909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ARC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FXK2425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ARC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LVA8962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Tararua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DJG5154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Tararua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LWC5071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LQG6803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&lt;1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Other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DKT7089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unknown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CWJ2734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Tararua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FJL1646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GDQ9719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NFE7767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ARC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Admission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Manawatu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VMP6070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&lt;1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Other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ESN9373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Other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BXG8767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ARC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Kapiti</a:t>
                      </a:r>
                      <a:r>
                        <a:rPr/>
                        <a:t> </a:t>
                      </a:r>
                      <a:r>
                        <a:rPr/>
                        <a:t>Coast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BVK4173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&lt;1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BST6974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Tararua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QGY0126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BPY5011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ARC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BEH8102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Manawatu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DPE0634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Tararua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LHJ6691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Kapiti</a:t>
                      </a:r>
                      <a:r>
                        <a:rPr/>
                        <a:t> </a:t>
                      </a:r>
                      <a:r>
                        <a:rPr/>
                        <a:t>Coast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AMR7418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AGP5128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CSL4403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ARC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Pantoprazole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DDD9789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FDW3551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Tararua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EXJ7614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AEZ2477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LMA5819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MYT8407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ARC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BEZ3159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Manawatu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EUY3379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APF1627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BVW5196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ARC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DGH0710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Manawatu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BTM0324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MDD0772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Kapiti</a:t>
                      </a:r>
                      <a:r>
                        <a:rPr/>
                        <a:t> </a:t>
                      </a:r>
                      <a:r>
                        <a:rPr/>
                        <a:t>Coast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ASK1037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Other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BPD8853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MASH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NKQ0684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ARC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Admission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yet</a:t>
                      </a:r>
                      <a:r>
                        <a:rPr/>
                        <a:t> </a:t>
                      </a:r>
                      <a:r>
                        <a:rPr/>
                        <a:t>completed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  <a:r>
                        <a:rPr/>
                        <a:t> 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further</a:t>
                      </a:r>
                      <a:r>
                        <a:rPr/>
                        <a:t> </a:t>
                      </a:r>
                      <a:r>
                        <a:rPr/>
                        <a:t>defined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AWR8296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ARC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Manawatu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WKD9397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  <a:r>
                        <a:rPr/>
                        <a:t> 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further</a:t>
                      </a:r>
                      <a:r>
                        <a:rPr/>
                        <a:t> </a:t>
                      </a:r>
                      <a:r>
                        <a:rPr/>
                        <a:t>defined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HXB6483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Tararua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AEJ8104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NVZ9780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ARC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&lt;1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EVK9842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&lt;1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NQU9899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ARC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Manawatu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HDX3635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AXF4657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Pantoprazole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&lt;1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Tararua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QQK2787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ARC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Admission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Kapiti</a:t>
                      </a:r>
                      <a:r>
                        <a:rPr/>
                        <a:t> </a:t>
                      </a:r>
                      <a:r>
                        <a:rPr/>
                        <a:t>Coast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FNR1498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EUL6089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ARC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  <a:r>
                        <a:rPr/>
                        <a:t> 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further</a:t>
                      </a:r>
                      <a:r>
                        <a:rPr/>
                        <a:t> </a:t>
                      </a:r>
                      <a:r>
                        <a:rPr/>
                        <a:t>defined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PNN8550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FJZ8641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ARC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LEA7194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ARC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PAS7054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QNC5401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Manawatu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MAF4503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LMC5712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Manawatu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NFF5000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Manawatu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DGS5575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Admission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FRZ6381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Manawatu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CNF3860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FYX2280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LDT5696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Admission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FLX0606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Other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RZS9768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Other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CSJ1837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ARC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LRJ4466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  <a:r>
                        <a:rPr/>
                        <a:t> 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further</a:t>
                      </a:r>
                      <a:r>
                        <a:rPr/>
                        <a:t> </a:t>
                      </a:r>
                      <a:r>
                        <a:rPr/>
                        <a:t>defined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EQX9756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Kapiti</a:t>
                      </a:r>
                      <a:r>
                        <a:rPr/>
                        <a:t> </a:t>
                      </a:r>
                      <a:r>
                        <a:rPr/>
                        <a:t>Coast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FPM5011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FFX5788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ARC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EMX2626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LHU1805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Kapiti</a:t>
                      </a:r>
                      <a:r>
                        <a:rPr/>
                        <a:t> </a:t>
                      </a:r>
                      <a:r>
                        <a:rPr/>
                        <a:t>Coast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EWA8388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Manawatu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CZZ3582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Nelson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DES9148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Admission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JKK0852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Admission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MQG1297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EXQ2062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BLG5419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RJY2393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Tongan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Pacific</a:t>
                      </a:r>
                      <a:r>
                        <a:rPr/>
                        <a:t> </a:t>
                      </a:r>
                      <a:r>
                        <a:rPr/>
                        <a:t>Is.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BND4454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Tararua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BGG2779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ART9274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AVG5692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&lt;1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WKR7225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&lt;1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Other</a:t>
                      </a:r>
                      <a:r>
                        <a:rPr/>
                        <a:t> </a:t>
                      </a:r>
                      <a:r>
                        <a:rPr/>
                        <a:t>Ethnicity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Other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FAX9691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LHZ8424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ELDER</a:t>
                      </a:r>
                      <a:r>
                        <a:rPr/>
                        <a:t> </a:t>
                      </a:r>
                      <a:r>
                        <a:rPr/>
                        <a:t>CARE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Other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AKX9759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Manawatu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NAE2754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Tararua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FLX2781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FPD6723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&lt;1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APZ9952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AUT8522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ARC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Pantoprazole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BQE9370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EJR0040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Tararua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RDQ0351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Tararua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BKA9006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Admission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Discontinued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Manawatu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FYU4189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Other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CQR0864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Admission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Discontinued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Tararua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BXV8601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Other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NDD6472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Other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MMM2864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&lt;1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EUD5882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RJY4329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Indian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Asian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TXB8890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Rangitikei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MFE5922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MUP8911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Manawatu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GEN3211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AMD9946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AYP0498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Central</a:t>
                      </a:r>
                      <a:r>
                        <a:rPr/>
                        <a:t> </a:t>
                      </a:r>
                      <a:r>
                        <a:rPr/>
                        <a:t>Hawke’s</a:t>
                      </a:r>
                      <a:r>
                        <a:rPr/>
                        <a:t> </a:t>
                      </a:r>
                      <a:r>
                        <a:rPr/>
                        <a:t>Bay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DRC8030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Ruapehu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MSH4400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South</a:t>
                      </a:r>
                      <a:r>
                        <a:rPr/>
                        <a:t> </a:t>
                      </a:r>
                      <a:r>
                        <a:rPr/>
                        <a:t>Taranaki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TVC4181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BCR9782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Manawatu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ESC3273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Hastings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EQX2158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Kapiti</a:t>
                      </a:r>
                      <a:r>
                        <a:rPr/>
                        <a:t> </a:t>
                      </a:r>
                      <a:r>
                        <a:rPr/>
                        <a:t>Coast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AMB2410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Napier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EVC6179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FCB1470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Hastings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CGN4131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Maori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South</a:t>
                      </a:r>
                      <a:r>
                        <a:rPr/>
                        <a:t> </a:t>
                      </a:r>
                      <a:r>
                        <a:rPr/>
                        <a:t>Taranaki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QAC1916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&lt;1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Rangitikei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GBT9949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AJC7286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&gt;5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Manawatu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GQY1979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Hastings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PCR9441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Tararua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ASN1769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STAR</a:t>
                      </a:r>
                      <a:r>
                        <a:rPr/>
                        <a:t> </a:t>
                      </a: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REHAB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Tararua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ELA9836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STAR</a:t>
                      </a:r>
                      <a:r>
                        <a:rPr/>
                        <a:t> </a:t>
                      </a: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REHAB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MDE3190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STAR</a:t>
                      </a:r>
                      <a:r>
                        <a:rPr/>
                        <a:t> </a:t>
                      </a: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REHAB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PAX0847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STAR</a:t>
                      </a:r>
                      <a:r>
                        <a:rPr/>
                        <a:t> </a:t>
                      </a: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REHAB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&lt;1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Horowhenua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DFB0488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ARC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STAR</a:t>
                      </a:r>
                      <a:r>
                        <a:rPr/>
                        <a:t> </a:t>
                      </a: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REHAB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Manawatu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BFD1437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STAR</a:t>
                      </a:r>
                      <a:r>
                        <a:rPr/>
                        <a:t> </a:t>
                      </a: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REHAB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Omeprazole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CCF4089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STAR</a:t>
                      </a:r>
                      <a:r>
                        <a:rPr/>
                        <a:t> </a:t>
                      </a: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REHAB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Other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Palmerston</a:t>
                      </a:r>
                      <a:r>
                        <a:rPr/>
                        <a:t> </a:t>
                      </a:r>
                      <a:r>
                        <a:rPr/>
                        <a:t>North</a:t>
                      </a:r>
                      <a:r>
                        <a:rPr/>
                        <a:t> </a:t>
                      </a:r>
                      <a:r>
                        <a:rPr/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BTJ1846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STAR</a:t>
                      </a:r>
                      <a:r>
                        <a:rPr/>
                        <a:t> </a:t>
                      </a: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REHAB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NZ</a:t>
                      </a:r>
                      <a:r>
                        <a:rPr/>
                        <a:t> </a:t>
                      </a: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European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Manawatu</a:t>
                      </a:r>
                      <a:r>
                        <a:rPr/>
                        <a:t> </a:t>
                      </a:r>
                      <a:r>
                        <a:rPr/>
                        <a:t>District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OZN2737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ARC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STAR</a:t>
                      </a:r>
                      <a:r>
                        <a:rPr/>
                        <a:t> </a:t>
                      </a: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REHAB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 significant difference is seen (p = 0.24)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Ward         No       Yes
##      21  19  (15%)  4   (4%)
##      23  12   (9%)  4   (4%)
##      24  14  (11%)  9  (10%)
##      25  15  (12%) 13  (15%)
##      26  11   (9%) 15  (17%)
##      27   6   (5%)  6   (7%)
##      28   8   (6%)  5   (6%)
##      29  13  (10%) 14  (16%)
##     CCU   3   (2%)  3   (3%)
##     ICU   0   (0%)  1   (1%)
##    MAPU   8   (6%)  5   (6%)
##  STAR 1   7   (5%)  2   (2%)
##  STAR 2  12   (9%)  8   (9%)
##    &lt;NA&gt;   1   (1%)  0   (0%)
##   Total 129 (100%) 89 (100%)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 significant difference is seen (p = 0.1)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                  Locality         No       Yes
##  Areas Outside Territorial Authorities   1   (1%)  0   (0%)
##           Central Hawke's Bay District   0   (0%)  1   (1%)
##                      Hastings District   3   (2%)  0   (0%)
##                    Horowhenua District  14  (11%) 19  (21%)
##                  Kapiti Coast District   6   (5%)  2   (2%)
##                      Manawatu District  11   (9%) 15  (17%)
##                            Napier City   1   (1%)  0   (0%)
##                            Nelson City   1   (1%)  0   (0%)
##                  New Plymouth District   1   (1%)  0   (0%)
##                  Palmerston North City  50  (39%) 42  (47%)
##                    Rangitikei District   1   (1%)  2   (2%)
##                       Ruapehu District   1   (1%)  0   (0%)
##                South Taranaki District   2   (2%)  0   (0%)
##                       Tararua District  18  (14%)  5   (6%)
##                        Upper Hutt City   1   (1%)  0   (0%)
##                                   &lt;NA&gt;  18  (14%)  3   (3%)
##                                  Total 129 (100%) 89 (100%)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 Significant difference is seen (p = 0.21)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          Ethnicity         No       Yes
##  European - not further defined   1   (1%)  4   (4%)
##                          Indian   1   (1%)  0   (0%)
##                           Maori  21  (16%) 11  (12%)
##                     NZ European  84  (65%) 62  (70%)
##                 Other Ethnicity   0   (0%)  1   (1%)
##                  Other European   5   (4%)  8   (9%)
##                          Tongan   1   (1%)  0   (0%)
##                            &lt;NA&gt;  16  (12%)  3   (3%)
##                           Total 129 (100%) 89 (100%)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 significant difference is seen (p=0.29)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Discharge_destination         No       Yes
##                    ARC  11   (9%) 12  (13%)
##                   HOME 112  (87%) 76  (85%)
##                HOSPICE   1   (1%)  0   (0%)
##                   MASH   1   (1%)  0   (0%)
##                   SUPP   3   (2%)  0   (0%)
##                unknown   0   (0%)  1   (1%)
##                   &lt;NA&gt;   1   (1%)  0   (0%)
##                  Total 129 (100%) 89 (100%)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total number of patients in this point prevalence audit is 218 of which 89 or 40.83% are currently prescribed a Proton Pump Inhibitor (PPI)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2</a:t>
            </a:r>
          </a:p>
        </p:txBody>
      </p:sp>
      <p:pic>
        <p:nvPicPr>
          <p:cNvPr descr="PPI_slides_files/figure-pptx/PPI_typ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3</a:t>
            </a:r>
          </a:p>
        </p:txBody>
      </p:sp>
      <p:pic>
        <p:nvPicPr>
          <p:cNvPr descr="PPI_slides_files/figure-pptx/duratio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4</a:t>
            </a:r>
          </a:p>
        </p:txBody>
      </p:sp>
      <p:pic>
        <p:nvPicPr>
          <p:cNvPr descr="PPI_slides_files/figure-pptx/gut_irritan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5</a:t>
            </a:r>
          </a:p>
        </p:txBody>
      </p:sp>
      <p:pic>
        <p:nvPicPr>
          <p:cNvPr descr="PPI_slides_files/figure-pptx/dosag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 note “Yes” &amp; “No” have an identical frequency, and the discontinued block is causing a visual distortion.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I_slides_files/figure-pptx/reason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7</a:t>
            </a:r>
          </a:p>
        </p:txBody>
      </p:sp>
      <p:pic>
        <p:nvPicPr>
          <p:cNvPr descr="PPI_slides_files/figure-pptx/discharged_summar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PPI audit slides</dc:title>
  <dc:creator>Dr Greig Russell</dc:creator>
  <cp:keywords/>
  <dcterms:created xsi:type="dcterms:W3CDTF">2019-06-08T03:43:50Z</dcterms:created>
  <dcterms:modified xsi:type="dcterms:W3CDTF">2019-06-08T03:43:50Z</dcterms:modified>
</cp:coreProperties>
</file>