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314" r:id="rId5"/>
    <p:sldId id="315" r:id="rId6"/>
    <p:sldId id="318" r:id="rId7"/>
    <p:sldId id="320" r:id="rId8"/>
    <p:sldId id="321" r:id="rId9"/>
    <p:sldId id="322" r:id="rId10"/>
    <p:sldId id="324" r:id="rId11"/>
    <p:sldId id="325" r:id="rId12"/>
    <p:sldId id="326"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9" d="100"/>
          <a:sy n="79" d="100"/>
        </p:scale>
        <p:origin x="850" y="110"/>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90361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058424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Difficulties of Implementing Just Culture</a:t>
            </a:r>
          </a:p>
        </p:txBody>
      </p:sp>
      <p:sp>
        <p:nvSpPr>
          <p:cNvPr id="3" name="TextBox 2">
            <a:extLst>
              <a:ext uri="{FF2B5EF4-FFF2-40B4-BE49-F238E27FC236}">
                <a16:creationId xmlns:a16="http://schemas.microsoft.com/office/drawing/2014/main" id="{97DA9270-15A9-CF05-E868-3C5BC7A5BD32}"/>
              </a:ext>
            </a:extLst>
          </p:cNvPr>
          <p:cNvSpPr txBox="1"/>
          <p:nvPr/>
        </p:nvSpPr>
        <p:spPr>
          <a:xfrm>
            <a:off x="6096000" y="6147881"/>
            <a:ext cx="3647873" cy="369332"/>
          </a:xfrm>
          <a:prstGeom prst="rect">
            <a:avLst/>
          </a:prstGeom>
          <a:noFill/>
        </p:spPr>
        <p:txBody>
          <a:bodyPr wrap="square" rtlCol="0">
            <a:spAutoFit/>
          </a:bodyPr>
          <a:lstStyle/>
          <a:p>
            <a:r>
              <a:rPr lang="en-US" dirty="0">
                <a:solidFill>
                  <a:schemeClr val="bg1"/>
                </a:solidFill>
              </a:rPr>
              <a:t>Greih Murray</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endParaRPr lang="en-US" dirty="0"/>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effectLst/>
              </a:rPr>
              <a:t>Ingram, C. (2023, January 18). </a:t>
            </a:r>
            <a:r>
              <a:rPr lang="en-US" i="1" dirty="0">
                <a:effectLst/>
              </a:rPr>
              <a:t>Breaking down barriers: </a:t>
            </a:r>
            <a:r>
              <a:rPr lang="en-US" i="1" dirty="0" err="1">
                <a:effectLst/>
              </a:rPr>
              <a:t>Realising</a:t>
            </a:r>
            <a:r>
              <a:rPr lang="en-US" i="1" dirty="0">
                <a:effectLst/>
              </a:rPr>
              <a:t> a just culture in healthcare </a:t>
            </a:r>
            <a:r>
              <a:rPr lang="en-US" i="1" dirty="0" err="1">
                <a:effectLst/>
              </a:rPr>
              <a:t>organisations</a:t>
            </a:r>
            <a:r>
              <a:rPr lang="en-US" dirty="0">
                <a:effectLst/>
              </a:rPr>
              <a:t>. LinkedIn. https://www.linkedin.com/pulse/breaking-down-barriers-realising-just-culture-chris-ingram/ </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What Is Just culture</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dirty="0"/>
              <a:t>A concept most commonly used in the health field, Just Culture is the idea that when accidents occur, the result is just, and not focused on punishment or blame, but rather on resolving the issue and avoiding it in the future</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dirty="0"/>
              <a:t>Purpose of Just Culture</a:t>
            </a:r>
            <a:r>
              <a:rPr lang="en-US" sz="3200" dirty="0"/>
              <a:t>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r>
              <a:rPr lang="en-US" b="1" dirty="0"/>
              <a:t>Openness</a:t>
            </a:r>
            <a:r>
              <a:rPr lang="en-US" sz="2000" cap="none" dirty="0"/>
              <a:t>: when the threat of disciplinary action is removed, many people are more willing to accept responsibility and share additional details about what happened</a:t>
            </a:r>
            <a:endParaRPr lang="en-US" sz="2000" cap="none" dirty="0">
              <a:cs typeface="Calibri"/>
            </a:endParaRPr>
          </a:p>
          <a:p>
            <a:pPr marL="228600" indent="-228600">
              <a:spcBef>
                <a:spcPts val="0"/>
              </a:spcBef>
              <a:spcAft>
                <a:spcPts val="1200"/>
              </a:spcAft>
              <a:buFont typeface="Arial" panose="020B0604020202020204" pitchFamily="34" charset="0"/>
              <a:buChar char="•"/>
            </a:pPr>
            <a:r>
              <a:rPr lang="en-US" b="1" dirty="0"/>
              <a:t>Learning</a:t>
            </a:r>
            <a:r>
              <a:rPr lang="en-US" sz="2000" cap="none" dirty="0"/>
              <a:t>: By learning from mistakes, rather than punishing, those mistakes are easier to avoid in the future</a:t>
            </a:r>
          </a:p>
          <a:p>
            <a:pPr marL="228600" indent="-228600">
              <a:spcBef>
                <a:spcPts val="0"/>
              </a:spcBef>
              <a:spcAft>
                <a:spcPts val="1200"/>
              </a:spcAft>
              <a:buFont typeface="Arial" panose="020B0604020202020204" pitchFamily="34" charset="0"/>
              <a:buChar char="•"/>
            </a:pPr>
            <a:r>
              <a:rPr lang="en-US" b="1" dirty="0"/>
              <a:t>Fairness</a:t>
            </a:r>
            <a:r>
              <a:rPr lang="en-US" sz="2000" cap="none" dirty="0"/>
              <a:t>: blame may be unfairly assigned to those of did not have a part in the accident, and this should be avoided</a:t>
            </a:r>
            <a:endParaRPr lang="en-US" sz="2000" cap="none" dirty="0">
              <a:cs typeface="Calibri" panose="020F0502020204030204"/>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Difficulties</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a:lstStyle/>
          <a:p>
            <a:r>
              <a:rPr lang="en-US" noProof="1"/>
              <a:t>Fear of Punishment</a:t>
            </a:r>
          </a:p>
          <a:p>
            <a:r>
              <a:rPr lang="en-US" noProof="1"/>
              <a:t>Lack of Trust</a:t>
            </a:r>
          </a:p>
          <a:p>
            <a:r>
              <a:rPr lang="en-US" noProof="1"/>
              <a:t>Resistance to change</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2022250"/>
            <a:ext cx="4992709" cy="3747180"/>
          </a:xfrm>
        </p:spPr>
        <p:txBody>
          <a:bodyPr/>
          <a:lstStyle/>
          <a:p>
            <a:r>
              <a:rPr lang="en-US" noProof="1"/>
              <a:t>Lack of commitment from leadership</a:t>
            </a:r>
          </a:p>
          <a:p>
            <a:r>
              <a:rPr lang="en-US" noProof="1"/>
              <a:t>Lack of resources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Fear of punishment</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2018120"/>
            <a:ext cx="10439401" cy="3747180"/>
          </a:xfrm>
        </p:spPr>
        <p:txBody>
          <a:bodyPr/>
          <a:lstStyle/>
          <a:p>
            <a:r>
              <a:rPr lang="en-US" dirty="0"/>
              <a:t>Employees are scared of what will happen if they are blamed</a:t>
            </a:r>
          </a:p>
          <a:p>
            <a:r>
              <a:rPr lang="en-US" dirty="0"/>
              <a:t>Leads to hesitancy reporting issues</a:t>
            </a:r>
          </a:p>
          <a:p>
            <a:r>
              <a:rPr lang="en-US" dirty="0"/>
              <a:t>Lack of accountability when issues do arise</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dirty="0"/>
              <a:t>Lack of Trust</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a:lstStyle/>
          <a:p>
            <a:r>
              <a:rPr lang="en-US" dirty="0"/>
              <a:t>If employees do not trust the chain of command to properly act on the information</a:t>
            </a:r>
          </a:p>
          <a:p>
            <a:pPr lvl="1"/>
            <a:r>
              <a:rPr lang="en-US" dirty="0"/>
              <a:t>Issues may be ignored</a:t>
            </a:r>
          </a:p>
          <a:p>
            <a:pPr lvl="1"/>
            <a:r>
              <a:rPr lang="en-US" dirty="0"/>
              <a:t>Issues may get band aid fixes by employees to avoid reporting</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pic>
        <p:nvPicPr>
          <p:cNvPr id="18" name="Picture Placeholder 17" descr="Two people looking at their phones">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l="81" r="81"/>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dirty="0"/>
              <a:t>Resistance to Change</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6257366" cy="3914910"/>
          </a:xfrm>
        </p:spPr>
        <p:txBody>
          <a:bodyPr/>
          <a:lstStyle/>
          <a:p>
            <a:r>
              <a:rPr lang="en-US" dirty="0"/>
              <a:t>Humans are, by nature, creatures of habit</a:t>
            </a:r>
          </a:p>
          <a:p>
            <a:pPr marL="342900" indent="-342900">
              <a:buFont typeface="Arial" panose="020B0604020202020204" pitchFamily="34" charset="0"/>
              <a:buChar char="•"/>
            </a:pPr>
            <a:r>
              <a:rPr lang="en-US" dirty="0"/>
              <a:t>Could lead to resisting the planned changes</a:t>
            </a:r>
          </a:p>
          <a:p>
            <a:pPr marL="342900" indent="-342900">
              <a:buFont typeface="Arial" panose="020B0604020202020204" pitchFamily="34" charset="0"/>
              <a:buChar char="•"/>
            </a:pPr>
            <a:r>
              <a:rPr lang="en-US" dirty="0"/>
              <a:t>Potentially even actively sabotaging them</a:t>
            </a:r>
          </a:p>
          <a:p>
            <a:pPr marL="342900" indent="-342900">
              <a:buFont typeface="Arial" panose="020B0604020202020204" pitchFamily="34" charset="0"/>
              <a:buChar char="•"/>
            </a:pPr>
            <a:r>
              <a:rPr lang="en-US" dirty="0"/>
              <a:t>Likely lessened if they understand the process and the benefits</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Lack of Leadership commitment</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2018120"/>
            <a:ext cx="10439401" cy="3747180"/>
          </a:xfrm>
        </p:spPr>
        <p:txBody>
          <a:bodyPr/>
          <a:lstStyle/>
          <a:p>
            <a:r>
              <a:rPr lang="en-US" dirty="0"/>
              <a:t>If the leadership is not committed, why should the employees be?</a:t>
            </a:r>
          </a:p>
          <a:p>
            <a:r>
              <a:rPr lang="en-US" dirty="0"/>
              <a:t>Leaders should be committed to transparency</a:t>
            </a:r>
          </a:p>
          <a:p>
            <a:r>
              <a:rPr lang="en-US" dirty="0"/>
              <a:t>Leadership should maintain a position of accountability</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381501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dirty="0"/>
              <a:t>Lack of Resources</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6257366" cy="3914910"/>
          </a:xfrm>
        </p:spPr>
        <p:txBody>
          <a:bodyPr/>
          <a:lstStyle/>
          <a:p>
            <a:r>
              <a:rPr lang="en-US" dirty="0"/>
              <a:t>Lack of resources can be a major hurdle for Just Culture</a:t>
            </a:r>
          </a:p>
          <a:p>
            <a:r>
              <a:rPr lang="en-US" dirty="0"/>
              <a:t>Most commonly lacked resources</a:t>
            </a:r>
          </a:p>
          <a:p>
            <a:pPr marL="342900" indent="-342900">
              <a:buFont typeface="Arial" panose="020B0604020202020204" pitchFamily="34" charset="0"/>
              <a:buChar char="•"/>
            </a:pPr>
            <a:r>
              <a:rPr lang="en-US" dirty="0"/>
              <a:t>Training</a:t>
            </a:r>
          </a:p>
          <a:p>
            <a:pPr marL="342900" indent="-342900">
              <a:buFont typeface="Arial" panose="020B0604020202020204" pitchFamily="34" charset="0"/>
              <a:buChar char="•"/>
            </a:pPr>
            <a:r>
              <a:rPr lang="en-US" dirty="0"/>
              <a:t>Reporting Systems</a:t>
            </a:r>
          </a:p>
          <a:p>
            <a:pPr marL="342900" indent="-342900">
              <a:buFont typeface="Arial" panose="020B0604020202020204" pitchFamily="34" charset="0"/>
              <a:buChar char="•"/>
            </a:pPr>
            <a:r>
              <a:rPr lang="en-US" dirty="0"/>
              <a:t>Staff Time to review issues</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90444589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{3B1C53B5-789A-4BCB-8886-53F86F01FEE1}tf22318419_win32</Template>
  <TotalTime>22</TotalTime>
  <Words>351</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Difficulties of Implementing Just Culture</vt:lpstr>
      <vt:lpstr>What Is Just culture</vt:lpstr>
      <vt:lpstr>Purpose of Just Culture </vt:lpstr>
      <vt:lpstr>Difficulties</vt:lpstr>
      <vt:lpstr>Fear of punishment</vt:lpstr>
      <vt:lpstr>Lack of Trust</vt:lpstr>
      <vt:lpstr>Resistance to Change</vt:lpstr>
      <vt:lpstr>Lack of Leadership commitment</vt:lpstr>
      <vt:lpstr>Lack of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Greih Murray</dc:creator>
  <cp:lastModifiedBy>Greih Murray</cp:lastModifiedBy>
  <cp:revision>1</cp:revision>
  <dcterms:created xsi:type="dcterms:W3CDTF">2024-09-25T17:46:09Z</dcterms:created>
  <dcterms:modified xsi:type="dcterms:W3CDTF">2024-09-25T18:08:25Z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