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2"/>
  </p:notesMasterIdLst>
  <p:handoutMasterIdLst>
    <p:handoutMasterId r:id="rId13"/>
  </p:handoutMasterIdLst>
  <p:sldIdLst>
    <p:sldId id="289" r:id="rId5"/>
    <p:sldId id="261" r:id="rId6"/>
    <p:sldId id="264" r:id="rId7"/>
    <p:sldId id="263" r:id="rId8"/>
    <p:sldId id="268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9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3" r:id="rId13"/>
    <p:sldLayoutId id="2147483685" r:id="rId14"/>
    <p:sldLayoutId id="2147483687" r:id="rId15"/>
    <p:sldLayoutId id="2147483688" r:id="rId16"/>
    <p:sldLayoutId id="2147483689" r:id="rId17"/>
    <p:sldLayoutId id="214748369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Pager Rotation Duty Best Practices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11FF2-C72E-5B13-150D-C1A82AB8B952}"/>
              </a:ext>
            </a:extLst>
          </p:cNvPr>
          <p:cNvSpPr txBox="1"/>
          <p:nvPr/>
        </p:nvSpPr>
        <p:spPr>
          <a:xfrm>
            <a:off x="857468" y="4464590"/>
            <a:ext cx="296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Greih Murray</a:t>
            </a:r>
          </a:p>
        </p:txBody>
      </p: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What are pager rotation duties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Also known as On Call Rotation</a:t>
            </a:r>
          </a:p>
          <a:p>
            <a:r>
              <a:rPr lang="en-US" dirty="0"/>
              <a:t>Used when teams must work extended hours</a:t>
            </a:r>
          </a:p>
          <a:p>
            <a:r>
              <a:rPr lang="en-US" dirty="0"/>
              <a:t>Meant to ensure no one team member is always on call</a:t>
            </a:r>
          </a:p>
          <a:p>
            <a:r>
              <a:rPr lang="en-US" dirty="0"/>
              <a:t>Instead the responsibility should be shared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Types of Pager rotation schedules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56532" y="2032663"/>
            <a:ext cx="3478935" cy="4067492"/>
          </a:xfrm>
          <a:solidFill>
            <a:schemeClr val="bg1"/>
          </a:solidFill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dirty="0"/>
              <a:t>Inverse Schedule</a:t>
            </a:r>
          </a:p>
          <a:p>
            <a:pPr lvl="1"/>
            <a:r>
              <a:rPr lang="en-US" dirty="0"/>
              <a:t>Typically used alongside Primary &amp; Secondary</a:t>
            </a:r>
          </a:p>
          <a:p>
            <a:pPr lvl="1"/>
            <a:r>
              <a:rPr lang="en-US" dirty="0"/>
              <a:t>Primary and Secondary groups take turns being primary</a:t>
            </a:r>
          </a:p>
          <a:p>
            <a:pPr lvl="1"/>
            <a:r>
              <a:rPr lang="en-US" dirty="0"/>
              <a:t>No one group is always first point of contact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5BD656-1C38-4A58-B7C1-CC50B0326305}"/>
              </a:ext>
            </a:extLst>
          </p:cNvPr>
          <p:cNvSpPr txBox="1">
            <a:spLocks/>
          </p:cNvSpPr>
          <p:nvPr/>
        </p:nvSpPr>
        <p:spPr>
          <a:xfrm>
            <a:off x="7835467" y="2032663"/>
            <a:ext cx="3478935" cy="40674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Follow the Sun</a:t>
            </a:r>
          </a:p>
          <a:p>
            <a:pPr lvl="1"/>
            <a:r>
              <a:rPr lang="en-US" dirty="0"/>
              <a:t>Best used when the team is geographically diverse</a:t>
            </a:r>
          </a:p>
          <a:p>
            <a:pPr lvl="1"/>
            <a:r>
              <a:rPr lang="en-US" dirty="0"/>
              <a:t>Members in each region work during their time zone’s standard business hours</a:t>
            </a:r>
          </a:p>
          <a:p>
            <a:pPr lvl="1"/>
            <a:r>
              <a:rPr lang="en-US" dirty="0"/>
              <a:t>Someone is always on, but no one works after hours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207BAC-7145-EB52-4E40-0A062C5B910E}"/>
              </a:ext>
            </a:extLst>
          </p:cNvPr>
          <p:cNvSpPr txBox="1">
            <a:spLocks/>
          </p:cNvSpPr>
          <p:nvPr/>
        </p:nvSpPr>
        <p:spPr>
          <a:xfrm>
            <a:off x="877598" y="2032663"/>
            <a:ext cx="3478935" cy="40674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Primary and Secondary</a:t>
            </a:r>
          </a:p>
          <a:p>
            <a:pPr lvl="1"/>
            <a:r>
              <a:rPr lang="en-US" dirty="0"/>
              <a:t>Multi layered approach</a:t>
            </a:r>
          </a:p>
          <a:p>
            <a:pPr lvl="1"/>
            <a:r>
              <a:rPr lang="en-US" dirty="0"/>
              <a:t>If primary on call misses notification, it is passed on to secondary</a:t>
            </a:r>
          </a:p>
          <a:p>
            <a:pPr lvl="1"/>
            <a:r>
              <a:rPr lang="en-US" dirty="0"/>
              <a:t>Helpful in the case of emergencies when primary on call cannot respond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Negative Impacts of being on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Alert Fatigue</a:t>
            </a:r>
          </a:p>
          <a:p>
            <a:pPr marL="971550" lvl="1" indent="-285750"/>
            <a:r>
              <a:rPr lang="en-US" dirty="0"/>
              <a:t>A type of mental exhaustion caused by repeated alerts, especially when unworkable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work life balance</a:t>
            </a:r>
          </a:p>
          <a:p>
            <a:pPr marL="971550" lvl="1" indent="-285750"/>
            <a:r>
              <a:rPr lang="en-US" dirty="0"/>
              <a:t>Difficult to enjoy life when you are on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Missed Alerts</a:t>
            </a:r>
          </a:p>
          <a:p>
            <a:pPr marL="971550" lvl="1" indent="-285750"/>
            <a:r>
              <a:rPr lang="en-US" dirty="0"/>
              <a:t>If the notification is not capable of waking up the on call team members, alerts may be missed</a:t>
            </a:r>
          </a:p>
        </p:txBody>
      </p:sp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Helpful Tools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137059"/>
            <a:ext cx="9473119" cy="3986246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 Devices/Accounts</a:t>
            </a:r>
          </a:p>
          <a:p>
            <a:pPr marL="971550" lvl="1" indent="-285750"/>
            <a:r>
              <a:rPr lang="en-US" dirty="0"/>
              <a:t>The on-call members must have reliable means of receiving alerts and communicating with others</a:t>
            </a:r>
          </a:p>
          <a:p>
            <a:pPr marL="971550" lvl="1" indent="-285750"/>
            <a:r>
              <a:rPr lang="en-US" dirty="0"/>
              <a:t>These methods should be provided by the team/company requiring they be on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Alerting tools</a:t>
            </a:r>
          </a:p>
          <a:p>
            <a:pPr marL="971550" lvl="1" indent="-285750"/>
            <a:r>
              <a:rPr lang="en-US" dirty="0"/>
              <a:t>Without a way to distribute alerts, being on call is pointless as alerts will not be seen</a:t>
            </a:r>
          </a:p>
          <a:p>
            <a:pPr marL="971550" lvl="1" indent="-285750"/>
            <a:r>
              <a:rPr lang="en-US" dirty="0"/>
              <a:t>Should be able to have various priority levels for alerts</a:t>
            </a:r>
          </a:p>
          <a:p>
            <a:pPr marL="971550" lvl="1" indent="-285750"/>
            <a:r>
              <a:rPr lang="en-US" dirty="0"/>
              <a:t>Must be audible and loud enough to wake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Monitoring Tools</a:t>
            </a:r>
          </a:p>
          <a:p>
            <a:pPr marL="971550" lvl="1" indent="-285750"/>
            <a:r>
              <a:rPr lang="en-US" dirty="0"/>
              <a:t>Automated monitoring should be in place to catch issues which have, or may, trigger alerts so that alerts can be sent</a:t>
            </a:r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Transparency</a:t>
            </a:r>
          </a:p>
          <a:p>
            <a:pPr lvl="1"/>
            <a:r>
              <a:rPr lang="en-US" dirty="0"/>
              <a:t>The on call schedule and practices should be easily available to all members of the team and questions should be welcomed</a:t>
            </a:r>
          </a:p>
          <a:p>
            <a:r>
              <a:rPr lang="en-US" dirty="0"/>
              <a:t>Consistent Rotations</a:t>
            </a:r>
          </a:p>
          <a:p>
            <a:pPr lvl="1"/>
            <a:r>
              <a:rPr lang="en-US" dirty="0"/>
              <a:t>Having a set schedule for each team member to be on call, rather than changing each week or month</a:t>
            </a:r>
          </a:p>
          <a:p>
            <a:r>
              <a:rPr lang="en-US" dirty="0"/>
              <a:t>Equal Rotations</a:t>
            </a:r>
          </a:p>
          <a:p>
            <a:pPr lvl="1"/>
            <a:r>
              <a:rPr lang="en-US" dirty="0"/>
              <a:t>All team members should have an equal share of time spent on call, preferably with an even share of weekends, holidays, </a:t>
            </a:r>
            <a:r>
              <a:rPr lang="en-US" dirty="0" err="1"/>
              <a:t>etc</a:t>
            </a:r>
            <a:r>
              <a:rPr lang="en-US" dirty="0"/>
              <a:t> as ell</a:t>
            </a:r>
          </a:p>
          <a:p>
            <a:r>
              <a:rPr lang="en-US" dirty="0"/>
              <a:t>Analyze Metrics</a:t>
            </a:r>
          </a:p>
          <a:p>
            <a:pPr lvl="1"/>
            <a:r>
              <a:rPr lang="en-US" dirty="0"/>
              <a:t>Analyze metrics regarding number of alerts, causes, </a:t>
            </a:r>
            <a:r>
              <a:rPr lang="en-US" dirty="0" err="1"/>
              <a:t>etc</a:t>
            </a:r>
            <a:r>
              <a:rPr lang="en-US" dirty="0"/>
              <a:t>, to try to minimize alerts moving forwards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 lnSpcReduction="10000"/>
          </a:bodyPr>
          <a:lstStyle/>
          <a:p>
            <a:r>
              <a:rPr lang="en-US" dirty="0">
                <a:effectLst/>
              </a:rPr>
              <a:t>“On-Call Rotations.” </a:t>
            </a:r>
            <a:r>
              <a:rPr lang="en-US" i="1" dirty="0" err="1">
                <a:effectLst/>
              </a:rPr>
              <a:t>OnPage</a:t>
            </a:r>
            <a:r>
              <a:rPr lang="en-US" dirty="0">
                <a:effectLst/>
              </a:rPr>
              <a:t>, 14 Sept. 2023, www.onpage.com/guide-to-facilitating-equitable-on-call-rotations/. </a:t>
            </a:r>
          </a:p>
          <a:p>
            <a:r>
              <a:rPr lang="en-US" dirty="0">
                <a:effectLst/>
              </a:rPr>
              <a:t>Yogesh. “Best Practices for Managing On-Call Rotation (in 2023).” </a:t>
            </a:r>
            <a:r>
              <a:rPr lang="en-US" i="1" dirty="0" err="1">
                <a:effectLst/>
              </a:rPr>
              <a:t>AlertOps</a:t>
            </a:r>
            <a:r>
              <a:rPr lang="en-US" dirty="0">
                <a:effectLst/>
              </a:rPr>
              <a:t>, 27 Jan. 2023, alertops.com/on-call-rotation/.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{3DE212FB-BF4B-4560-A36E-65D802EA0015}tf22797433_win32</Template>
  <TotalTime>18</TotalTime>
  <Words>439</Words>
  <Application>Microsoft Office PowerPoint</Application>
  <PresentationFormat>Widescreen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Univers Condensed Light</vt:lpstr>
      <vt:lpstr>Walbaum Display Light</vt:lpstr>
      <vt:lpstr>AngleLinesVTI</vt:lpstr>
      <vt:lpstr>Pager Rotation Duty Best Practices</vt:lpstr>
      <vt:lpstr>What are pager rotation duties</vt:lpstr>
      <vt:lpstr>Types of Pager rotation schedules</vt:lpstr>
      <vt:lpstr>Negative Impacts of being on call</vt:lpstr>
      <vt:lpstr>Helpful Tools</vt:lpstr>
      <vt:lpstr>Best Practices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Greih Murray</dc:creator>
  <cp:lastModifiedBy>Greih Murray</cp:lastModifiedBy>
  <cp:revision>1</cp:revision>
  <dcterms:created xsi:type="dcterms:W3CDTF">2024-09-17T19:29:31Z</dcterms:created>
  <dcterms:modified xsi:type="dcterms:W3CDTF">2024-09-17T19:48:07Z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