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4" r:id="rId4"/>
    <p:sldId id="262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9066"/>
    <a:srgbClr val="CC6600"/>
    <a:srgbClr val="425166"/>
    <a:srgbClr val="846B38"/>
    <a:srgbClr val="00FFCC"/>
    <a:srgbClr val="FF0066"/>
    <a:srgbClr val="FF99CC"/>
    <a:srgbClr val="C37527"/>
    <a:srgbClr val="D9D9D9"/>
    <a:srgbClr val="79F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2875-7AE1-4214-B368-DD37C5792DD4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3333-F266-482D-96F8-1BD2D549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4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2875-7AE1-4214-B368-DD37C5792DD4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3333-F266-482D-96F8-1BD2D549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0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2875-7AE1-4214-B368-DD37C5792DD4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3333-F266-482D-96F8-1BD2D549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2875-7AE1-4214-B368-DD37C5792DD4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3333-F266-482D-96F8-1BD2D549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0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2875-7AE1-4214-B368-DD37C5792DD4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3333-F266-482D-96F8-1BD2D549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0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2875-7AE1-4214-B368-DD37C5792DD4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3333-F266-482D-96F8-1BD2D549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8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2875-7AE1-4214-B368-DD37C5792DD4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3333-F266-482D-96F8-1BD2D549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1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2875-7AE1-4214-B368-DD37C5792DD4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3333-F266-482D-96F8-1BD2D549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7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2875-7AE1-4214-B368-DD37C5792DD4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3333-F266-482D-96F8-1BD2D549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2875-7AE1-4214-B368-DD37C5792DD4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3333-F266-482D-96F8-1BD2D549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3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2875-7AE1-4214-B368-DD37C5792DD4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3333-F266-482D-96F8-1BD2D549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5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82875-7AE1-4214-B368-DD37C5792DD4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03333-F266-482D-96F8-1BD2D549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6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7052" y="279400"/>
            <a:ext cx="10597896" cy="6299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467392" y="634258"/>
            <a:ext cx="5692379" cy="4365707"/>
            <a:chOff x="3468535" y="672358"/>
            <a:chExt cx="5836829" cy="436570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8" name="Rectangle 17"/>
            <p:cNvSpPr/>
            <p:nvPr/>
          </p:nvSpPr>
          <p:spPr>
            <a:xfrm rot="5400000">
              <a:off x="7198661" y="2579597"/>
              <a:ext cx="4013942" cy="1994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pc="1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9" name="Block Arc 18"/>
            <p:cNvSpPr/>
            <p:nvPr/>
          </p:nvSpPr>
          <p:spPr>
            <a:xfrm rot="10532025">
              <a:off x="8454832" y="4210812"/>
              <a:ext cx="847624" cy="827253"/>
            </a:xfrm>
            <a:prstGeom prst="blockArc">
              <a:avLst>
                <a:gd name="adj1" fmla="val 10800000"/>
                <a:gd name="adj2" fmla="val 17226672"/>
                <a:gd name="adj3" fmla="val 234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pc="100">
                <a:solidFill>
                  <a:schemeClr val="tx1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5400000">
              <a:off x="6096717" y="2216869"/>
              <a:ext cx="190499" cy="54468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pc="1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 rot="5400000">
            <a:off x="7760454" y="3976853"/>
            <a:ext cx="413858" cy="874059"/>
          </a:xfrm>
          <a:prstGeom prst="rect">
            <a:avLst/>
          </a:prstGeom>
          <a:solidFill>
            <a:srgbClr val="D9D9D9"/>
          </a:solidFill>
          <a:ln cmpd="dbl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6771821" y="2260909"/>
            <a:ext cx="2704581" cy="1187520"/>
          </a:xfrm>
          <a:prstGeom prst="rect">
            <a:avLst/>
          </a:prstGeom>
          <a:solidFill>
            <a:schemeClr val="bg1">
              <a:lumMod val="7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 rot="5400000">
            <a:off x="9183647" y="828547"/>
            <a:ext cx="1758468" cy="1290918"/>
          </a:xfrm>
          <a:prstGeom prst="rect">
            <a:avLst/>
          </a:prstGeom>
          <a:solidFill>
            <a:schemeClr val="bg1">
              <a:lumMod val="95000"/>
            </a:schemeClr>
          </a:solidFill>
          <a:ln cap="flat"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9087969" y="2682692"/>
            <a:ext cx="1949822" cy="1290918"/>
          </a:xfrm>
          <a:prstGeom prst="rect">
            <a:avLst/>
          </a:prstGeom>
          <a:solidFill>
            <a:schemeClr val="bg1">
              <a:lumMod val="95000"/>
            </a:schemeClr>
          </a:solidFill>
          <a:ln cap="flat"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 rot="5400000">
            <a:off x="5368204" y="3200419"/>
            <a:ext cx="1097304" cy="48989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3624598" y="2814603"/>
            <a:ext cx="712693" cy="1027090"/>
          </a:xfrm>
          <a:prstGeom prst="rect">
            <a:avLst/>
          </a:prstGeom>
          <a:solidFill>
            <a:schemeClr val="bg1">
              <a:lumMod val="8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rot="1104350">
            <a:off x="1677635" y="2522182"/>
            <a:ext cx="2719250" cy="1044901"/>
          </a:xfrm>
          <a:prstGeom prst="rect">
            <a:avLst/>
          </a:prstGeom>
          <a:solidFill>
            <a:srgbClr val="FF99CC"/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 rot="5400000">
            <a:off x="3643670" y="2832006"/>
            <a:ext cx="698903" cy="1005840"/>
          </a:xfrm>
          <a:prstGeom prst="rect">
            <a:avLst/>
          </a:prstGeom>
          <a:solidFill>
            <a:srgbClr val="FF99CC"/>
          </a:solidFill>
          <a:ln cmpd="dbl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8488134" y="2416203"/>
            <a:ext cx="1153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pc="100" dirty="0">
                <a:solidFill>
                  <a:schemeClr val="bg1">
                    <a:lumMod val="6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Concourse 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90367" y="4762742"/>
            <a:ext cx="1155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pc="100" dirty="0">
                <a:solidFill>
                  <a:schemeClr val="bg1">
                    <a:lumMod val="6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Concourse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907591" y="5785029"/>
            <a:ext cx="3322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GULFHOST</a:t>
            </a:r>
          </a:p>
        </p:txBody>
      </p:sp>
      <p:sp>
        <p:nvSpPr>
          <p:cNvPr id="61" name="TextBox 60"/>
          <p:cNvSpPr txBox="1"/>
          <p:nvPr/>
        </p:nvSpPr>
        <p:spPr>
          <a:xfrm rot="16200000">
            <a:off x="9284306" y="3265549"/>
            <a:ext cx="1638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Sheikh Rashid Hall</a:t>
            </a:r>
          </a:p>
        </p:txBody>
      </p:sp>
      <p:sp>
        <p:nvSpPr>
          <p:cNvPr id="62" name="TextBox 61"/>
          <p:cNvSpPr txBox="1"/>
          <p:nvPr/>
        </p:nvSpPr>
        <p:spPr>
          <a:xfrm rot="16200000">
            <a:off x="9144851" y="1389687"/>
            <a:ext cx="1836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Sheikh </a:t>
            </a:r>
            <a:r>
              <a:rPr lang="en-US" sz="1000" spc="100" dirty="0" err="1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Maktoum</a:t>
            </a:r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Hall</a:t>
            </a:r>
          </a:p>
        </p:txBody>
      </p:sp>
      <p:sp>
        <p:nvSpPr>
          <p:cNvPr id="66" name="Rectangle 65"/>
          <p:cNvSpPr/>
          <p:nvPr/>
        </p:nvSpPr>
        <p:spPr>
          <a:xfrm rot="1104350">
            <a:off x="2776819" y="1726337"/>
            <a:ext cx="1936565" cy="944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 rot="1104350">
            <a:off x="1348660" y="1072748"/>
            <a:ext cx="846032" cy="943466"/>
          </a:xfrm>
          <a:prstGeom prst="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284ECCD-534E-4D1B-BC7D-14155C7169C7}"/>
              </a:ext>
            </a:extLst>
          </p:cNvPr>
          <p:cNvSpPr/>
          <p:nvPr/>
        </p:nvSpPr>
        <p:spPr>
          <a:xfrm rot="1104350">
            <a:off x="1013990" y="1987654"/>
            <a:ext cx="822484" cy="1037691"/>
          </a:xfrm>
          <a:prstGeom prst="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5030713" y="2121179"/>
            <a:ext cx="936320" cy="4062949"/>
          </a:xfrm>
          <a:prstGeom prst="rect">
            <a:avLst/>
          </a:prstGeom>
          <a:solidFill>
            <a:schemeClr val="bg1">
              <a:lumMod val="7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29B38D-E908-4471-852F-EB2B07F9F5B1}"/>
              </a:ext>
            </a:extLst>
          </p:cNvPr>
          <p:cNvSpPr txBox="1"/>
          <p:nvPr/>
        </p:nvSpPr>
        <p:spPr>
          <a:xfrm rot="1111825">
            <a:off x="1681567" y="2468993"/>
            <a:ext cx="1578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YUMMEX ME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3F8ED14-2FE0-428C-B514-752B23ACC257}"/>
              </a:ext>
            </a:extLst>
          </p:cNvPr>
          <p:cNvSpPr txBox="1"/>
          <p:nvPr/>
        </p:nvSpPr>
        <p:spPr>
          <a:xfrm rot="1111825">
            <a:off x="3501248" y="2023694"/>
            <a:ext cx="13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THE SPECIALTY FOOD FESTIVAL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68707" y="3947923"/>
            <a:ext cx="1261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THE HOTEL SHOW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058A456-489C-4618-8CBA-D8125D5228FD}"/>
              </a:ext>
            </a:extLst>
          </p:cNvPr>
          <p:cNvSpPr/>
          <p:nvPr/>
        </p:nvSpPr>
        <p:spPr>
          <a:xfrm rot="5400000">
            <a:off x="7667767" y="452270"/>
            <a:ext cx="907605" cy="1192605"/>
          </a:xfrm>
          <a:prstGeom prst="rect">
            <a:avLst/>
          </a:prstGeom>
          <a:solidFill>
            <a:schemeClr val="bg1">
              <a:lumMod val="8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1F8953E-2495-4C11-A657-E17B865AFEB7}"/>
              </a:ext>
            </a:extLst>
          </p:cNvPr>
          <p:cNvSpPr txBox="1"/>
          <p:nvPr/>
        </p:nvSpPr>
        <p:spPr>
          <a:xfrm>
            <a:off x="7438708" y="2605042"/>
            <a:ext cx="142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THE HOTEL SHOW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B50BA47-9DC6-4D38-96CA-7A3D5A9793E1}"/>
              </a:ext>
            </a:extLst>
          </p:cNvPr>
          <p:cNvSpPr txBox="1"/>
          <p:nvPr/>
        </p:nvSpPr>
        <p:spPr>
          <a:xfrm rot="17246523">
            <a:off x="1243532" y="1355040"/>
            <a:ext cx="943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00" spc="100" dirty="0" err="1">
                <a:solidFill>
                  <a:schemeClr val="bg1">
                    <a:lumMod val="50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Za’abeel</a:t>
            </a:r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 Halls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E4165DA-2AD1-404B-89EA-2DA010433448}"/>
              </a:ext>
            </a:extLst>
          </p:cNvPr>
          <p:cNvSpPr txBox="1"/>
          <p:nvPr/>
        </p:nvSpPr>
        <p:spPr>
          <a:xfrm rot="17246523">
            <a:off x="934979" y="2260399"/>
            <a:ext cx="943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00" spc="100" dirty="0" err="1">
                <a:solidFill>
                  <a:schemeClr val="bg1">
                    <a:lumMod val="50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Za’abeel</a:t>
            </a:r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 Halls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6DDD4F1-73DD-4C19-9964-87AC7326A7CC}"/>
              </a:ext>
            </a:extLst>
          </p:cNvPr>
          <p:cNvSpPr txBox="1"/>
          <p:nvPr/>
        </p:nvSpPr>
        <p:spPr>
          <a:xfrm>
            <a:off x="7634323" y="765358"/>
            <a:ext cx="1036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THE LEISURE SHOW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28C65CA-1352-46B5-BBCE-C91D43116C86}"/>
              </a:ext>
            </a:extLst>
          </p:cNvPr>
          <p:cNvSpPr/>
          <p:nvPr/>
        </p:nvSpPr>
        <p:spPr>
          <a:xfrm rot="1104350">
            <a:off x="2110889" y="1309907"/>
            <a:ext cx="773389" cy="9418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732FF1A-23FA-4561-9CEB-094192A4BCA2}"/>
              </a:ext>
            </a:extLst>
          </p:cNvPr>
          <p:cNvSpPr txBox="1"/>
          <p:nvPr/>
        </p:nvSpPr>
        <p:spPr>
          <a:xfrm rot="1128377">
            <a:off x="2045413" y="1864953"/>
            <a:ext cx="73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SEAFEX</a:t>
            </a:r>
          </a:p>
          <a:p>
            <a:pPr algn="ctr"/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ME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AF95A6-124D-4709-ABE8-CE93F9698160}"/>
              </a:ext>
            </a:extLst>
          </p:cNvPr>
          <p:cNvSpPr txBox="1"/>
          <p:nvPr/>
        </p:nvSpPr>
        <p:spPr>
          <a:xfrm>
            <a:off x="891010" y="221277"/>
            <a:ext cx="5903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DAY 1 – FREQUENCY OF GATE SCANS</a:t>
            </a:r>
          </a:p>
          <a:p>
            <a:r>
              <a:rPr lang="en-US" sz="16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2017-09-18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8BCB8C7-F153-487F-B209-7D543F9871D3}"/>
              </a:ext>
            </a:extLst>
          </p:cNvPr>
          <p:cNvSpPr/>
          <p:nvPr/>
        </p:nvSpPr>
        <p:spPr>
          <a:xfrm>
            <a:off x="5341313" y="4995099"/>
            <a:ext cx="1377171" cy="1339518"/>
          </a:xfrm>
          <a:prstGeom prst="ellipse">
            <a:avLst/>
          </a:prstGeom>
          <a:solidFill>
            <a:schemeClr val="accent6">
              <a:lumMod val="50000"/>
              <a:alpha val="64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7,036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7F5B49A1-80CC-4A21-9DAC-B9B9D4B64447}"/>
              </a:ext>
            </a:extLst>
          </p:cNvPr>
          <p:cNvSpPr>
            <a:spLocks noChangeAspect="1"/>
          </p:cNvSpPr>
          <p:nvPr/>
        </p:nvSpPr>
        <p:spPr>
          <a:xfrm>
            <a:off x="2954866" y="2607778"/>
            <a:ext cx="1187051" cy="1154596"/>
          </a:xfrm>
          <a:prstGeom prst="ellipse">
            <a:avLst/>
          </a:prstGeom>
          <a:solidFill>
            <a:srgbClr val="FF0066">
              <a:alpha val="58000"/>
            </a:srgb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5,976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F78CFD-9624-4746-9EAA-BAE95AA9D2D4}"/>
              </a:ext>
            </a:extLst>
          </p:cNvPr>
          <p:cNvSpPr>
            <a:spLocks noChangeAspect="1"/>
          </p:cNvSpPr>
          <p:nvPr/>
        </p:nvSpPr>
        <p:spPr>
          <a:xfrm>
            <a:off x="6112841" y="3688178"/>
            <a:ext cx="1049800" cy="1021098"/>
          </a:xfrm>
          <a:prstGeom prst="ellipse">
            <a:avLst/>
          </a:prstGeom>
          <a:solidFill>
            <a:schemeClr val="bg1">
              <a:lumMod val="50000"/>
              <a:alpha val="58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3,232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06DA31-153F-45CA-9CCA-7CA227A34A63}"/>
              </a:ext>
            </a:extLst>
          </p:cNvPr>
          <p:cNvGrpSpPr/>
          <p:nvPr/>
        </p:nvGrpSpPr>
        <p:grpSpPr>
          <a:xfrm>
            <a:off x="2890985" y="1622410"/>
            <a:ext cx="765719" cy="732822"/>
            <a:chOff x="2890985" y="1622410"/>
            <a:chExt cx="765719" cy="732822"/>
          </a:xfrm>
        </p:grpSpPr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1F6A88A8-9FCE-45FB-A794-3A1A08D3E2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3283" y="1622410"/>
              <a:ext cx="753421" cy="732822"/>
            </a:xfrm>
            <a:prstGeom prst="ellipse">
              <a:avLst/>
            </a:prstGeom>
            <a:solidFill>
              <a:schemeClr val="accent2">
                <a:lumMod val="75000"/>
                <a:alpha val="58000"/>
              </a:scheme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92D846-BCAF-4C51-A332-1FB0122C5C95}"/>
                </a:ext>
              </a:extLst>
            </p:cNvPr>
            <p:cNvSpPr txBox="1"/>
            <p:nvPr/>
          </p:nvSpPr>
          <p:spPr>
            <a:xfrm>
              <a:off x="2890985" y="1803160"/>
              <a:ext cx="741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1,715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DEF4315-F04D-48B3-9075-7E2252C5DEBD}"/>
              </a:ext>
            </a:extLst>
          </p:cNvPr>
          <p:cNvGrpSpPr/>
          <p:nvPr/>
        </p:nvGrpSpPr>
        <p:grpSpPr>
          <a:xfrm>
            <a:off x="2247979" y="1235357"/>
            <a:ext cx="699284" cy="659577"/>
            <a:chOff x="2247979" y="1235357"/>
            <a:chExt cx="699284" cy="659577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AEF8AE80-66FC-452B-91A8-53EEE210DF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47979" y="1235357"/>
              <a:ext cx="678117" cy="659577"/>
            </a:xfrm>
            <a:prstGeom prst="ellipse">
              <a:avLst/>
            </a:prstGeom>
            <a:solidFill>
              <a:schemeClr val="accent1">
                <a:lumMod val="75000"/>
                <a:alpha val="58000"/>
              </a:scheme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D426D70-1DDA-41B2-BC2A-AD9A9B47C0C9}"/>
                </a:ext>
              </a:extLst>
            </p:cNvPr>
            <p:cNvSpPr txBox="1"/>
            <p:nvPr/>
          </p:nvSpPr>
          <p:spPr>
            <a:xfrm>
              <a:off x="2258332" y="1375690"/>
              <a:ext cx="688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1,517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611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7052" y="279400"/>
            <a:ext cx="10597896" cy="6299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467392" y="634258"/>
            <a:ext cx="5692379" cy="4365707"/>
            <a:chOff x="3468535" y="672358"/>
            <a:chExt cx="5836829" cy="436570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8" name="Rectangle 17"/>
            <p:cNvSpPr/>
            <p:nvPr/>
          </p:nvSpPr>
          <p:spPr>
            <a:xfrm rot="5400000">
              <a:off x="7198661" y="2579597"/>
              <a:ext cx="4013942" cy="1994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pc="1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9" name="Block Arc 18"/>
            <p:cNvSpPr/>
            <p:nvPr/>
          </p:nvSpPr>
          <p:spPr>
            <a:xfrm rot="10532025">
              <a:off x="8454832" y="4210812"/>
              <a:ext cx="847624" cy="827253"/>
            </a:xfrm>
            <a:prstGeom prst="blockArc">
              <a:avLst>
                <a:gd name="adj1" fmla="val 10800000"/>
                <a:gd name="adj2" fmla="val 17226672"/>
                <a:gd name="adj3" fmla="val 234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pc="100">
                <a:solidFill>
                  <a:schemeClr val="tx1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5400000">
              <a:off x="6096717" y="2216869"/>
              <a:ext cx="190499" cy="54468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pc="1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 rot="5400000">
            <a:off x="7760454" y="3976853"/>
            <a:ext cx="413858" cy="874059"/>
          </a:xfrm>
          <a:prstGeom prst="rect">
            <a:avLst/>
          </a:prstGeom>
          <a:solidFill>
            <a:srgbClr val="D9D9D9"/>
          </a:solidFill>
          <a:ln cmpd="dbl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6771821" y="2260909"/>
            <a:ext cx="2704581" cy="1187520"/>
          </a:xfrm>
          <a:prstGeom prst="rect">
            <a:avLst/>
          </a:prstGeom>
          <a:solidFill>
            <a:schemeClr val="bg1">
              <a:lumMod val="7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 rot="5400000">
            <a:off x="9183647" y="828547"/>
            <a:ext cx="1758468" cy="1290918"/>
          </a:xfrm>
          <a:prstGeom prst="rect">
            <a:avLst/>
          </a:prstGeom>
          <a:solidFill>
            <a:schemeClr val="bg1">
              <a:lumMod val="95000"/>
            </a:schemeClr>
          </a:solidFill>
          <a:ln cap="flat"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9087969" y="2682692"/>
            <a:ext cx="1949822" cy="1290918"/>
          </a:xfrm>
          <a:prstGeom prst="rect">
            <a:avLst/>
          </a:prstGeom>
          <a:solidFill>
            <a:schemeClr val="bg1">
              <a:lumMod val="95000"/>
            </a:schemeClr>
          </a:solidFill>
          <a:ln cap="flat"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 rot="5400000">
            <a:off x="5368204" y="3200419"/>
            <a:ext cx="1097304" cy="48989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3624598" y="2814603"/>
            <a:ext cx="712693" cy="1027090"/>
          </a:xfrm>
          <a:prstGeom prst="rect">
            <a:avLst/>
          </a:prstGeom>
          <a:solidFill>
            <a:schemeClr val="bg1">
              <a:lumMod val="8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rot="1104350">
            <a:off x="1677635" y="2522182"/>
            <a:ext cx="2719250" cy="1044901"/>
          </a:xfrm>
          <a:prstGeom prst="rect">
            <a:avLst/>
          </a:prstGeom>
          <a:solidFill>
            <a:srgbClr val="FF99CC"/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 rot="5400000">
            <a:off x="3643670" y="2832006"/>
            <a:ext cx="698903" cy="1005840"/>
          </a:xfrm>
          <a:prstGeom prst="rect">
            <a:avLst/>
          </a:prstGeom>
          <a:solidFill>
            <a:srgbClr val="FF99CC"/>
          </a:solidFill>
          <a:ln cmpd="dbl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8488134" y="2416203"/>
            <a:ext cx="1153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pc="100" dirty="0">
                <a:solidFill>
                  <a:schemeClr val="bg1">
                    <a:lumMod val="6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Concourse 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90367" y="4762742"/>
            <a:ext cx="1155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pc="100" dirty="0">
                <a:solidFill>
                  <a:schemeClr val="bg1">
                    <a:lumMod val="6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Concourse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907591" y="5785029"/>
            <a:ext cx="3322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GULFHOST</a:t>
            </a:r>
          </a:p>
        </p:txBody>
      </p:sp>
      <p:sp>
        <p:nvSpPr>
          <p:cNvPr id="61" name="TextBox 60"/>
          <p:cNvSpPr txBox="1"/>
          <p:nvPr/>
        </p:nvSpPr>
        <p:spPr>
          <a:xfrm rot="16200000">
            <a:off x="9284306" y="3265549"/>
            <a:ext cx="1638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Sheikh Rashid Hall</a:t>
            </a:r>
          </a:p>
        </p:txBody>
      </p:sp>
      <p:sp>
        <p:nvSpPr>
          <p:cNvPr id="62" name="TextBox 61"/>
          <p:cNvSpPr txBox="1"/>
          <p:nvPr/>
        </p:nvSpPr>
        <p:spPr>
          <a:xfrm rot="16200000">
            <a:off x="9144851" y="1389687"/>
            <a:ext cx="1836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Sheikh </a:t>
            </a:r>
            <a:r>
              <a:rPr lang="en-US" sz="1000" spc="100" dirty="0" err="1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Maktoum</a:t>
            </a:r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Hall</a:t>
            </a:r>
          </a:p>
        </p:txBody>
      </p:sp>
      <p:sp>
        <p:nvSpPr>
          <p:cNvPr id="66" name="Rectangle 65"/>
          <p:cNvSpPr/>
          <p:nvPr/>
        </p:nvSpPr>
        <p:spPr>
          <a:xfrm rot="1104350">
            <a:off x="2776819" y="1726337"/>
            <a:ext cx="1936565" cy="944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 rot="1104350">
            <a:off x="1348660" y="1072748"/>
            <a:ext cx="846032" cy="943466"/>
          </a:xfrm>
          <a:prstGeom prst="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284ECCD-534E-4D1B-BC7D-14155C7169C7}"/>
              </a:ext>
            </a:extLst>
          </p:cNvPr>
          <p:cNvSpPr/>
          <p:nvPr/>
        </p:nvSpPr>
        <p:spPr>
          <a:xfrm rot="1104350">
            <a:off x="1013990" y="1987654"/>
            <a:ext cx="822484" cy="1037691"/>
          </a:xfrm>
          <a:prstGeom prst="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5030713" y="2121179"/>
            <a:ext cx="936320" cy="4062949"/>
          </a:xfrm>
          <a:prstGeom prst="rect">
            <a:avLst/>
          </a:prstGeom>
          <a:solidFill>
            <a:schemeClr val="bg1">
              <a:lumMod val="7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29B38D-E908-4471-852F-EB2B07F9F5B1}"/>
              </a:ext>
            </a:extLst>
          </p:cNvPr>
          <p:cNvSpPr txBox="1"/>
          <p:nvPr/>
        </p:nvSpPr>
        <p:spPr>
          <a:xfrm rot="1111825">
            <a:off x="1681567" y="2468993"/>
            <a:ext cx="1578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YUMMEX ME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3F8ED14-2FE0-428C-B514-752B23ACC257}"/>
              </a:ext>
            </a:extLst>
          </p:cNvPr>
          <p:cNvSpPr txBox="1"/>
          <p:nvPr/>
        </p:nvSpPr>
        <p:spPr>
          <a:xfrm rot="1111825">
            <a:off x="3501248" y="2023694"/>
            <a:ext cx="13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THE SPECIALTY FOOD FESTIVAL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68707" y="3947923"/>
            <a:ext cx="1261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THE HOTEL SHOW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058A456-489C-4618-8CBA-D8125D5228FD}"/>
              </a:ext>
            </a:extLst>
          </p:cNvPr>
          <p:cNvSpPr/>
          <p:nvPr/>
        </p:nvSpPr>
        <p:spPr>
          <a:xfrm rot="5400000">
            <a:off x="7667767" y="452270"/>
            <a:ext cx="907605" cy="1192605"/>
          </a:xfrm>
          <a:prstGeom prst="rect">
            <a:avLst/>
          </a:prstGeom>
          <a:solidFill>
            <a:schemeClr val="bg1">
              <a:lumMod val="8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1F8953E-2495-4C11-A657-E17B865AFEB7}"/>
              </a:ext>
            </a:extLst>
          </p:cNvPr>
          <p:cNvSpPr txBox="1"/>
          <p:nvPr/>
        </p:nvSpPr>
        <p:spPr>
          <a:xfrm>
            <a:off x="7438708" y="2605042"/>
            <a:ext cx="142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THE HOTEL SHOW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B50BA47-9DC6-4D38-96CA-7A3D5A9793E1}"/>
              </a:ext>
            </a:extLst>
          </p:cNvPr>
          <p:cNvSpPr txBox="1"/>
          <p:nvPr/>
        </p:nvSpPr>
        <p:spPr>
          <a:xfrm rot="17246523">
            <a:off x="1243532" y="1355040"/>
            <a:ext cx="943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00" spc="100" dirty="0" err="1">
                <a:solidFill>
                  <a:schemeClr val="bg1">
                    <a:lumMod val="50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Za’abeel</a:t>
            </a:r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 Halls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E4165DA-2AD1-404B-89EA-2DA010433448}"/>
              </a:ext>
            </a:extLst>
          </p:cNvPr>
          <p:cNvSpPr txBox="1"/>
          <p:nvPr/>
        </p:nvSpPr>
        <p:spPr>
          <a:xfrm rot="17246523">
            <a:off x="934979" y="2260399"/>
            <a:ext cx="943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00" spc="100" dirty="0" err="1">
                <a:solidFill>
                  <a:schemeClr val="bg1">
                    <a:lumMod val="50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Za’abeel</a:t>
            </a:r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 Halls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6DDD4F1-73DD-4C19-9964-87AC7326A7CC}"/>
              </a:ext>
            </a:extLst>
          </p:cNvPr>
          <p:cNvSpPr txBox="1"/>
          <p:nvPr/>
        </p:nvSpPr>
        <p:spPr>
          <a:xfrm>
            <a:off x="7634323" y="765358"/>
            <a:ext cx="1036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THE LEISURE SHOW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28C65CA-1352-46B5-BBCE-C91D43116C86}"/>
              </a:ext>
            </a:extLst>
          </p:cNvPr>
          <p:cNvSpPr/>
          <p:nvPr/>
        </p:nvSpPr>
        <p:spPr>
          <a:xfrm rot="1104350">
            <a:off x="2110889" y="1309907"/>
            <a:ext cx="773389" cy="9418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732FF1A-23FA-4561-9CEB-094192A4BCA2}"/>
              </a:ext>
            </a:extLst>
          </p:cNvPr>
          <p:cNvSpPr txBox="1"/>
          <p:nvPr/>
        </p:nvSpPr>
        <p:spPr>
          <a:xfrm rot="1128377">
            <a:off x="2045413" y="1864953"/>
            <a:ext cx="73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SEAFEX</a:t>
            </a:r>
          </a:p>
          <a:p>
            <a:pPr algn="ctr"/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ME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AF95A6-124D-4709-ABE8-CE93F9698160}"/>
              </a:ext>
            </a:extLst>
          </p:cNvPr>
          <p:cNvSpPr txBox="1"/>
          <p:nvPr/>
        </p:nvSpPr>
        <p:spPr>
          <a:xfrm>
            <a:off x="891010" y="221277"/>
            <a:ext cx="5903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DAY 1 – FREQUENCY OF GATE SCANS</a:t>
            </a:r>
          </a:p>
          <a:p>
            <a:r>
              <a:rPr lang="en-US" sz="16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2017-09-19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8BCB8C7-F153-487F-B209-7D543F9871D3}"/>
              </a:ext>
            </a:extLst>
          </p:cNvPr>
          <p:cNvSpPr/>
          <p:nvPr/>
        </p:nvSpPr>
        <p:spPr>
          <a:xfrm>
            <a:off x="5341313" y="4995099"/>
            <a:ext cx="1377171" cy="1339518"/>
          </a:xfrm>
          <a:prstGeom prst="ellipse">
            <a:avLst/>
          </a:prstGeom>
          <a:solidFill>
            <a:schemeClr val="accent6">
              <a:lumMod val="50000"/>
              <a:alpha val="64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8,526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7F5B49A1-80CC-4A21-9DAC-B9B9D4B64447}"/>
              </a:ext>
            </a:extLst>
          </p:cNvPr>
          <p:cNvSpPr>
            <a:spLocks noChangeAspect="1"/>
          </p:cNvSpPr>
          <p:nvPr/>
        </p:nvSpPr>
        <p:spPr>
          <a:xfrm>
            <a:off x="2954866" y="2607778"/>
            <a:ext cx="1187051" cy="1154596"/>
          </a:xfrm>
          <a:prstGeom prst="ellipse">
            <a:avLst/>
          </a:prstGeom>
          <a:solidFill>
            <a:srgbClr val="FF0066">
              <a:alpha val="58000"/>
            </a:srgb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6,367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F78CFD-9624-4746-9EAA-BAE95AA9D2D4}"/>
              </a:ext>
            </a:extLst>
          </p:cNvPr>
          <p:cNvSpPr>
            <a:spLocks noChangeAspect="1"/>
          </p:cNvSpPr>
          <p:nvPr/>
        </p:nvSpPr>
        <p:spPr>
          <a:xfrm>
            <a:off x="6112841" y="3688178"/>
            <a:ext cx="1049800" cy="1021098"/>
          </a:xfrm>
          <a:prstGeom prst="ellipse">
            <a:avLst/>
          </a:prstGeom>
          <a:solidFill>
            <a:schemeClr val="bg1">
              <a:lumMod val="50000"/>
              <a:alpha val="58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3,242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56EA825-F5BC-452A-B64B-04D750A01F20}"/>
              </a:ext>
            </a:extLst>
          </p:cNvPr>
          <p:cNvGrpSpPr/>
          <p:nvPr/>
        </p:nvGrpSpPr>
        <p:grpSpPr>
          <a:xfrm>
            <a:off x="2890985" y="1622410"/>
            <a:ext cx="765719" cy="732822"/>
            <a:chOff x="2890985" y="1622410"/>
            <a:chExt cx="765719" cy="73282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BBBD4F7-C3F1-4A30-8238-977255EEF0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3283" y="1622410"/>
              <a:ext cx="753421" cy="732822"/>
            </a:xfrm>
            <a:prstGeom prst="ellipse">
              <a:avLst/>
            </a:prstGeom>
            <a:solidFill>
              <a:schemeClr val="accent2">
                <a:lumMod val="75000"/>
                <a:alpha val="58000"/>
              </a:scheme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D549CD0-53CE-4448-82AE-BE1EBE2744CD}"/>
                </a:ext>
              </a:extLst>
            </p:cNvPr>
            <p:cNvSpPr txBox="1"/>
            <p:nvPr/>
          </p:nvSpPr>
          <p:spPr>
            <a:xfrm>
              <a:off x="2890985" y="1803160"/>
              <a:ext cx="741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1,812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6BFC098-949C-4E4C-9793-E64476CF92E5}"/>
              </a:ext>
            </a:extLst>
          </p:cNvPr>
          <p:cNvGrpSpPr/>
          <p:nvPr/>
        </p:nvGrpSpPr>
        <p:grpSpPr>
          <a:xfrm>
            <a:off x="2247979" y="1235357"/>
            <a:ext cx="699284" cy="659577"/>
            <a:chOff x="2247979" y="1235357"/>
            <a:chExt cx="699284" cy="659577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5DC9227-CB0F-41C8-B570-4BE5465AD9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47979" y="1235357"/>
              <a:ext cx="678117" cy="659577"/>
            </a:xfrm>
            <a:prstGeom prst="ellipse">
              <a:avLst/>
            </a:prstGeom>
            <a:solidFill>
              <a:schemeClr val="accent1">
                <a:lumMod val="75000"/>
                <a:alpha val="58000"/>
              </a:scheme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11CF4EC-3B0A-4A6C-9B09-37B08F19F46D}"/>
                </a:ext>
              </a:extLst>
            </p:cNvPr>
            <p:cNvSpPr txBox="1"/>
            <p:nvPr/>
          </p:nvSpPr>
          <p:spPr>
            <a:xfrm>
              <a:off x="2258332" y="1375690"/>
              <a:ext cx="688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1,793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67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3893" y="221277"/>
            <a:ext cx="10597896" cy="6299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467392" y="634258"/>
            <a:ext cx="5692379" cy="4365707"/>
            <a:chOff x="3468535" y="672358"/>
            <a:chExt cx="5836829" cy="436570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8" name="Rectangle 17"/>
            <p:cNvSpPr/>
            <p:nvPr/>
          </p:nvSpPr>
          <p:spPr>
            <a:xfrm rot="5400000">
              <a:off x="7198661" y="2579597"/>
              <a:ext cx="4013942" cy="1994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pc="1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9" name="Block Arc 18"/>
            <p:cNvSpPr/>
            <p:nvPr/>
          </p:nvSpPr>
          <p:spPr>
            <a:xfrm rot="10532025">
              <a:off x="8454832" y="4210812"/>
              <a:ext cx="847624" cy="827253"/>
            </a:xfrm>
            <a:prstGeom prst="blockArc">
              <a:avLst>
                <a:gd name="adj1" fmla="val 10800000"/>
                <a:gd name="adj2" fmla="val 17226672"/>
                <a:gd name="adj3" fmla="val 234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pc="100">
                <a:solidFill>
                  <a:schemeClr val="tx1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5400000">
              <a:off x="6096717" y="2216869"/>
              <a:ext cx="190499" cy="54468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pc="1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 rot="5400000">
            <a:off x="7760454" y="3976853"/>
            <a:ext cx="413858" cy="874059"/>
          </a:xfrm>
          <a:prstGeom prst="rect">
            <a:avLst/>
          </a:prstGeom>
          <a:solidFill>
            <a:srgbClr val="D9D9D9"/>
          </a:solidFill>
          <a:ln cmpd="dbl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6771821" y="2260909"/>
            <a:ext cx="2704581" cy="1187520"/>
          </a:xfrm>
          <a:prstGeom prst="rect">
            <a:avLst/>
          </a:prstGeom>
          <a:solidFill>
            <a:schemeClr val="bg1">
              <a:lumMod val="7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 rot="5400000">
            <a:off x="9183647" y="828547"/>
            <a:ext cx="1758468" cy="1290918"/>
          </a:xfrm>
          <a:prstGeom prst="rect">
            <a:avLst/>
          </a:prstGeom>
          <a:solidFill>
            <a:schemeClr val="bg1">
              <a:lumMod val="95000"/>
            </a:schemeClr>
          </a:solidFill>
          <a:ln cap="flat"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9087969" y="2682692"/>
            <a:ext cx="1949822" cy="1290918"/>
          </a:xfrm>
          <a:prstGeom prst="rect">
            <a:avLst/>
          </a:prstGeom>
          <a:solidFill>
            <a:schemeClr val="bg1">
              <a:lumMod val="95000"/>
            </a:schemeClr>
          </a:solidFill>
          <a:ln cap="flat"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 rot="5400000">
            <a:off x="5368204" y="3200419"/>
            <a:ext cx="1097304" cy="48989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3624598" y="2814603"/>
            <a:ext cx="712693" cy="1027090"/>
          </a:xfrm>
          <a:prstGeom prst="rect">
            <a:avLst/>
          </a:prstGeom>
          <a:solidFill>
            <a:schemeClr val="bg1">
              <a:lumMod val="8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rot="1104350">
            <a:off x="1677635" y="2522182"/>
            <a:ext cx="2719250" cy="1044901"/>
          </a:xfrm>
          <a:prstGeom prst="rect">
            <a:avLst/>
          </a:prstGeom>
          <a:solidFill>
            <a:srgbClr val="FF99CC"/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 rot="5400000">
            <a:off x="3643670" y="2832006"/>
            <a:ext cx="698903" cy="1005840"/>
          </a:xfrm>
          <a:prstGeom prst="rect">
            <a:avLst/>
          </a:prstGeom>
          <a:solidFill>
            <a:srgbClr val="FF99CC"/>
          </a:solidFill>
          <a:ln cmpd="dbl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8488134" y="2416203"/>
            <a:ext cx="1153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pc="100" dirty="0">
                <a:solidFill>
                  <a:schemeClr val="bg1">
                    <a:lumMod val="6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Concourse 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90367" y="4762742"/>
            <a:ext cx="1155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pc="100" dirty="0">
                <a:solidFill>
                  <a:schemeClr val="bg1">
                    <a:lumMod val="6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Concourse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907591" y="5785029"/>
            <a:ext cx="3322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GULFHOST</a:t>
            </a:r>
          </a:p>
        </p:txBody>
      </p:sp>
      <p:sp>
        <p:nvSpPr>
          <p:cNvPr id="61" name="TextBox 60"/>
          <p:cNvSpPr txBox="1"/>
          <p:nvPr/>
        </p:nvSpPr>
        <p:spPr>
          <a:xfrm rot="16200000">
            <a:off x="9284306" y="3265549"/>
            <a:ext cx="1638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Sheikh Rashid Hall</a:t>
            </a:r>
          </a:p>
        </p:txBody>
      </p:sp>
      <p:sp>
        <p:nvSpPr>
          <p:cNvPr id="62" name="TextBox 61"/>
          <p:cNvSpPr txBox="1"/>
          <p:nvPr/>
        </p:nvSpPr>
        <p:spPr>
          <a:xfrm rot="16200000">
            <a:off x="9144851" y="1389687"/>
            <a:ext cx="1836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Sheikh </a:t>
            </a:r>
            <a:r>
              <a:rPr lang="en-US" sz="1000" spc="100" dirty="0" err="1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Maktoum</a:t>
            </a:r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Hall</a:t>
            </a:r>
          </a:p>
        </p:txBody>
      </p:sp>
      <p:sp>
        <p:nvSpPr>
          <p:cNvPr id="66" name="Rectangle 65"/>
          <p:cNvSpPr/>
          <p:nvPr/>
        </p:nvSpPr>
        <p:spPr>
          <a:xfrm rot="1104350">
            <a:off x="2776819" y="1726337"/>
            <a:ext cx="1936565" cy="944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 rot="1104350">
            <a:off x="1348660" y="1072748"/>
            <a:ext cx="846032" cy="943466"/>
          </a:xfrm>
          <a:prstGeom prst="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284ECCD-534E-4D1B-BC7D-14155C7169C7}"/>
              </a:ext>
            </a:extLst>
          </p:cNvPr>
          <p:cNvSpPr/>
          <p:nvPr/>
        </p:nvSpPr>
        <p:spPr>
          <a:xfrm rot="1104350">
            <a:off x="1013990" y="1987654"/>
            <a:ext cx="822484" cy="1037691"/>
          </a:xfrm>
          <a:prstGeom prst="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5030713" y="2121179"/>
            <a:ext cx="936320" cy="4062949"/>
          </a:xfrm>
          <a:prstGeom prst="rect">
            <a:avLst/>
          </a:prstGeom>
          <a:solidFill>
            <a:schemeClr val="bg1">
              <a:lumMod val="7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29B38D-E908-4471-852F-EB2B07F9F5B1}"/>
              </a:ext>
            </a:extLst>
          </p:cNvPr>
          <p:cNvSpPr txBox="1"/>
          <p:nvPr/>
        </p:nvSpPr>
        <p:spPr>
          <a:xfrm rot="1111825">
            <a:off x="1681567" y="2468993"/>
            <a:ext cx="1578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YUMMEX ME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3F8ED14-2FE0-428C-B514-752B23ACC257}"/>
              </a:ext>
            </a:extLst>
          </p:cNvPr>
          <p:cNvSpPr txBox="1"/>
          <p:nvPr/>
        </p:nvSpPr>
        <p:spPr>
          <a:xfrm rot="1111825">
            <a:off x="3501248" y="2023694"/>
            <a:ext cx="13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THE SPECIALTY FOOD FESTIVAL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68707" y="3947923"/>
            <a:ext cx="1261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THE HOTEL SHOW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058A456-489C-4618-8CBA-D8125D5228FD}"/>
              </a:ext>
            </a:extLst>
          </p:cNvPr>
          <p:cNvSpPr/>
          <p:nvPr/>
        </p:nvSpPr>
        <p:spPr>
          <a:xfrm rot="5400000">
            <a:off x="7667767" y="452270"/>
            <a:ext cx="907605" cy="1192605"/>
          </a:xfrm>
          <a:prstGeom prst="rect">
            <a:avLst/>
          </a:prstGeom>
          <a:solidFill>
            <a:schemeClr val="bg1">
              <a:lumMod val="8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1F8953E-2495-4C11-A657-E17B865AFEB7}"/>
              </a:ext>
            </a:extLst>
          </p:cNvPr>
          <p:cNvSpPr txBox="1"/>
          <p:nvPr/>
        </p:nvSpPr>
        <p:spPr>
          <a:xfrm>
            <a:off x="7438708" y="2605042"/>
            <a:ext cx="142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THE HOTEL SHOW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B50BA47-9DC6-4D38-96CA-7A3D5A9793E1}"/>
              </a:ext>
            </a:extLst>
          </p:cNvPr>
          <p:cNvSpPr txBox="1"/>
          <p:nvPr/>
        </p:nvSpPr>
        <p:spPr>
          <a:xfrm rot="17246523">
            <a:off x="1243532" y="1355040"/>
            <a:ext cx="943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00" spc="100" dirty="0" err="1">
                <a:solidFill>
                  <a:schemeClr val="bg1">
                    <a:lumMod val="50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Za’abeel</a:t>
            </a:r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 Halls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E4165DA-2AD1-404B-89EA-2DA010433448}"/>
              </a:ext>
            </a:extLst>
          </p:cNvPr>
          <p:cNvSpPr txBox="1"/>
          <p:nvPr/>
        </p:nvSpPr>
        <p:spPr>
          <a:xfrm rot="17246523">
            <a:off x="934979" y="2260399"/>
            <a:ext cx="943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00" spc="100" dirty="0" err="1">
                <a:solidFill>
                  <a:schemeClr val="bg1">
                    <a:lumMod val="50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Za’abeel</a:t>
            </a:r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 Halls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6DDD4F1-73DD-4C19-9964-87AC7326A7CC}"/>
              </a:ext>
            </a:extLst>
          </p:cNvPr>
          <p:cNvSpPr txBox="1"/>
          <p:nvPr/>
        </p:nvSpPr>
        <p:spPr>
          <a:xfrm>
            <a:off x="7634323" y="765358"/>
            <a:ext cx="1036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THE LEISURE SHOW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28C65CA-1352-46B5-BBCE-C91D43116C86}"/>
              </a:ext>
            </a:extLst>
          </p:cNvPr>
          <p:cNvSpPr/>
          <p:nvPr/>
        </p:nvSpPr>
        <p:spPr>
          <a:xfrm rot="1104350">
            <a:off x="2110889" y="1309907"/>
            <a:ext cx="773389" cy="9418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732FF1A-23FA-4561-9CEB-094192A4BCA2}"/>
              </a:ext>
            </a:extLst>
          </p:cNvPr>
          <p:cNvSpPr txBox="1"/>
          <p:nvPr/>
        </p:nvSpPr>
        <p:spPr>
          <a:xfrm rot="1128377">
            <a:off x="2045413" y="1864953"/>
            <a:ext cx="73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SEAFEX</a:t>
            </a:r>
          </a:p>
          <a:p>
            <a:pPr algn="ctr"/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ME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AF95A6-124D-4709-ABE8-CE93F9698160}"/>
              </a:ext>
            </a:extLst>
          </p:cNvPr>
          <p:cNvSpPr txBox="1"/>
          <p:nvPr/>
        </p:nvSpPr>
        <p:spPr>
          <a:xfrm>
            <a:off x="891010" y="221277"/>
            <a:ext cx="5903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DAY 1 – FREQUENCY OF GATE SCANS</a:t>
            </a:r>
          </a:p>
          <a:p>
            <a:r>
              <a:rPr lang="en-US" sz="16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2017-09-20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8BCB8C7-F153-487F-B209-7D543F9871D3}"/>
              </a:ext>
            </a:extLst>
          </p:cNvPr>
          <p:cNvSpPr>
            <a:spLocks noChangeAspect="1"/>
          </p:cNvSpPr>
          <p:nvPr/>
        </p:nvSpPr>
        <p:spPr>
          <a:xfrm>
            <a:off x="5349654" y="5033913"/>
            <a:ext cx="1288087" cy="1252870"/>
          </a:xfrm>
          <a:prstGeom prst="ellipse">
            <a:avLst/>
          </a:prstGeom>
          <a:solidFill>
            <a:schemeClr val="accent6">
              <a:lumMod val="50000"/>
              <a:alpha val="64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6,823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7F5B49A1-80CC-4A21-9DAC-B9B9D4B64447}"/>
              </a:ext>
            </a:extLst>
          </p:cNvPr>
          <p:cNvSpPr>
            <a:spLocks noChangeAspect="1"/>
          </p:cNvSpPr>
          <p:nvPr/>
        </p:nvSpPr>
        <p:spPr>
          <a:xfrm>
            <a:off x="2954866" y="2607778"/>
            <a:ext cx="1187051" cy="1154596"/>
          </a:xfrm>
          <a:prstGeom prst="ellipse">
            <a:avLst/>
          </a:prstGeom>
          <a:solidFill>
            <a:srgbClr val="FF0066">
              <a:alpha val="58000"/>
            </a:srgb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6,710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F78CFD-9624-4746-9EAA-BAE95AA9D2D4}"/>
              </a:ext>
            </a:extLst>
          </p:cNvPr>
          <p:cNvSpPr>
            <a:spLocks noChangeAspect="1"/>
          </p:cNvSpPr>
          <p:nvPr/>
        </p:nvSpPr>
        <p:spPr>
          <a:xfrm>
            <a:off x="6112841" y="3688178"/>
            <a:ext cx="1049800" cy="1021098"/>
          </a:xfrm>
          <a:prstGeom prst="ellipse">
            <a:avLst/>
          </a:prstGeom>
          <a:solidFill>
            <a:schemeClr val="bg1">
              <a:lumMod val="50000"/>
              <a:alpha val="58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3,598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0F757AB-5DC7-4FCD-9E5A-EFD2600203F6}"/>
              </a:ext>
            </a:extLst>
          </p:cNvPr>
          <p:cNvGrpSpPr/>
          <p:nvPr/>
        </p:nvGrpSpPr>
        <p:grpSpPr>
          <a:xfrm>
            <a:off x="2890985" y="1622410"/>
            <a:ext cx="765719" cy="732822"/>
            <a:chOff x="2890985" y="1622410"/>
            <a:chExt cx="765719" cy="73282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3A5E0D4-E6D8-4BE9-8294-0A4363FFF2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3283" y="1622410"/>
              <a:ext cx="753421" cy="732822"/>
            </a:xfrm>
            <a:prstGeom prst="ellipse">
              <a:avLst/>
            </a:prstGeom>
            <a:solidFill>
              <a:schemeClr val="accent2">
                <a:lumMod val="75000"/>
                <a:alpha val="58000"/>
              </a:scheme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D5A5052-C08B-46EC-8F8F-8404FCC4C8DE}"/>
                </a:ext>
              </a:extLst>
            </p:cNvPr>
            <p:cNvSpPr txBox="1"/>
            <p:nvPr/>
          </p:nvSpPr>
          <p:spPr>
            <a:xfrm>
              <a:off x="2890985" y="1803160"/>
              <a:ext cx="741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1,399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F22497-D624-4C56-8544-4C08A288BA8C}"/>
              </a:ext>
            </a:extLst>
          </p:cNvPr>
          <p:cNvGrpSpPr/>
          <p:nvPr/>
        </p:nvGrpSpPr>
        <p:grpSpPr>
          <a:xfrm>
            <a:off x="2247979" y="1235357"/>
            <a:ext cx="699284" cy="659577"/>
            <a:chOff x="2247979" y="1235357"/>
            <a:chExt cx="699284" cy="659577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C8268C1-6A52-4742-B42E-79A9160E4E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47979" y="1235357"/>
              <a:ext cx="678117" cy="659577"/>
            </a:xfrm>
            <a:prstGeom prst="ellipse">
              <a:avLst/>
            </a:prstGeom>
            <a:solidFill>
              <a:schemeClr val="accent1">
                <a:lumMod val="75000"/>
                <a:alpha val="58000"/>
              </a:scheme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14B0D6-5F57-4A28-8D8D-718DED1B9943}"/>
                </a:ext>
              </a:extLst>
            </p:cNvPr>
            <p:cNvSpPr txBox="1"/>
            <p:nvPr/>
          </p:nvSpPr>
          <p:spPr>
            <a:xfrm>
              <a:off x="2258332" y="1375690"/>
              <a:ext cx="688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1,362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64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0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7052" y="252767"/>
            <a:ext cx="10597896" cy="6299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467392" y="634258"/>
            <a:ext cx="5692379" cy="4365707"/>
            <a:chOff x="3468535" y="672358"/>
            <a:chExt cx="5836829" cy="436570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8" name="Rectangle 17"/>
            <p:cNvSpPr/>
            <p:nvPr/>
          </p:nvSpPr>
          <p:spPr>
            <a:xfrm rot="5400000">
              <a:off x="7198661" y="2579597"/>
              <a:ext cx="4013942" cy="1994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pc="1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9" name="Block Arc 18"/>
            <p:cNvSpPr/>
            <p:nvPr/>
          </p:nvSpPr>
          <p:spPr>
            <a:xfrm rot="10532025">
              <a:off x="8454832" y="4210812"/>
              <a:ext cx="847624" cy="827253"/>
            </a:xfrm>
            <a:prstGeom prst="blockArc">
              <a:avLst>
                <a:gd name="adj1" fmla="val 10800000"/>
                <a:gd name="adj2" fmla="val 17226672"/>
                <a:gd name="adj3" fmla="val 234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pc="100">
                <a:solidFill>
                  <a:schemeClr val="tx1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5400000">
              <a:off x="6096717" y="2216869"/>
              <a:ext cx="190499" cy="54468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pc="1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 rot="5400000">
            <a:off x="7760454" y="3976853"/>
            <a:ext cx="413858" cy="874059"/>
          </a:xfrm>
          <a:prstGeom prst="rect">
            <a:avLst/>
          </a:prstGeom>
          <a:solidFill>
            <a:srgbClr val="D9D9D9"/>
          </a:solidFill>
          <a:ln cmpd="dbl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6771821" y="2260909"/>
            <a:ext cx="2704581" cy="1187520"/>
          </a:xfrm>
          <a:prstGeom prst="rect">
            <a:avLst/>
          </a:prstGeom>
          <a:solidFill>
            <a:schemeClr val="bg1">
              <a:lumMod val="7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 rot="5400000">
            <a:off x="9183647" y="828547"/>
            <a:ext cx="1758468" cy="1290918"/>
          </a:xfrm>
          <a:prstGeom prst="rect">
            <a:avLst/>
          </a:prstGeom>
          <a:solidFill>
            <a:schemeClr val="bg1">
              <a:lumMod val="95000"/>
            </a:schemeClr>
          </a:solidFill>
          <a:ln cap="flat"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9087969" y="2682692"/>
            <a:ext cx="1949822" cy="1290918"/>
          </a:xfrm>
          <a:prstGeom prst="rect">
            <a:avLst/>
          </a:prstGeom>
          <a:solidFill>
            <a:schemeClr val="bg1">
              <a:lumMod val="95000"/>
            </a:schemeClr>
          </a:solidFill>
          <a:ln cap="flat"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 rot="5400000">
            <a:off x="5368204" y="3200419"/>
            <a:ext cx="1097304" cy="48989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3624598" y="2814603"/>
            <a:ext cx="712693" cy="1027090"/>
          </a:xfrm>
          <a:prstGeom prst="rect">
            <a:avLst/>
          </a:prstGeom>
          <a:solidFill>
            <a:schemeClr val="bg1">
              <a:lumMod val="8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rot="1104350">
            <a:off x="1677635" y="2522182"/>
            <a:ext cx="2719250" cy="1044901"/>
          </a:xfrm>
          <a:prstGeom prst="rect">
            <a:avLst/>
          </a:prstGeom>
          <a:solidFill>
            <a:srgbClr val="FF99CC"/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 rot="5400000">
            <a:off x="3643670" y="2832006"/>
            <a:ext cx="698903" cy="1005840"/>
          </a:xfrm>
          <a:prstGeom prst="rect">
            <a:avLst/>
          </a:prstGeom>
          <a:solidFill>
            <a:srgbClr val="FF99CC"/>
          </a:solidFill>
          <a:ln cmpd="dbl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8488134" y="2416203"/>
            <a:ext cx="1153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pc="100" dirty="0">
                <a:solidFill>
                  <a:schemeClr val="bg1">
                    <a:lumMod val="6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Concourse 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90367" y="4762742"/>
            <a:ext cx="1155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pc="100" dirty="0">
                <a:solidFill>
                  <a:schemeClr val="bg1">
                    <a:lumMod val="6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Concourse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907591" y="5785029"/>
            <a:ext cx="3322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GULFHOST</a:t>
            </a:r>
          </a:p>
        </p:txBody>
      </p:sp>
      <p:sp>
        <p:nvSpPr>
          <p:cNvPr id="61" name="TextBox 60"/>
          <p:cNvSpPr txBox="1"/>
          <p:nvPr/>
        </p:nvSpPr>
        <p:spPr>
          <a:xfrm rot="16200000">
            <a:off x="9284306" y="3265549"/>
            <a:ext cx="1638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Sheikh Rashid Hall</a:t>
            </a:r>
          </a:p>
        </p:txBody>
      </p:sp>
      <p:sp>
        <p:nvSpPr>
          <p:cNvPr id="62" name="TextBox 61"/>
          <p:cNvSpPr txBox="1"/>
          <p:nvPr/>
        </p:nvSpPr>
        <p:spPr>
          <a:xfrm rot="16200000">
            <a:off x="9144851" y="1389687"/>
            <a:ext cx="1836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Sheikh </a:t>
            </a:r>
            <a:r>
              <a:rPr lang="en-US" sz="1000" spc="100" dirty="0" err="1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Maktoum</a:t>
            </a:r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Hall</a:t>
            </a:r>
          </a:p>
        </p:txBody>
      </p:sp>
      <p:sp>
        <p:nvSpPr>
          <p:cNvPr id="66" name="Rectangle 65"/>
          <p:cNvSpPr/>
          <p:nvPr/>
        </p:nvSpPr>
        <p:spPr>
          <a:xfrm rot="1104350">
            <a:off x="2776819" y="1726337"/>
            <a:ext cx="1936565" cy="944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 rot="1104350">
            <a:off x="1348660" y="1072748"/>
            <a:ext cx="846032" cy="943466"/>
          </a:xfrm>
          <a:prstGeom prst="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284ECCD-534E-4D1B-BC7D-14155C7169C7}"/>
              </a:ext>
            </a:extLst>
          </p:cNvPr>
          <p:cNvSpPr/>
          <p:nvPr/>
        </p:nvSpPr>
        <p:spPr>
          <a:xfrm rot="1104350">
            <a:off x="1013990" y="1987654"/>
            <a:ext cx="822484" cy="1037691"/>
          </a:xfrm>
          <a:prstGeom prst="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5030713" y="2121179"/>
            <a:ext cx="936320" cy="4062949"/>
          </a:xfrm>
          <a:prstGeom prst="rect">
            <a:avLst/>
          </a:prstGeom>
          <a:solidFill>
            <a:schemeClr val="bg1">
              <a:lumMod val="7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29B38D-E908-4471-852F-EB2B07F9F5B1}"/>
              </a:ext>
            </a:extLst>
          </p:cNvPr>
          <p:cNvSpPr txBox="1"/>
          <p:nvPr/>
        </p:nvSpPr>
        <p:spPr>
          <a:xfrm rot="1111825">
            <a:off x="1681567" y="2468993"/>
            <a:ext cx="1578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YUMMEX ME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3F8ED14-2FE0-428C-B514-752B23ACC257}"/>
              </a:ext>
            </a:extLst>
          </p:cNvPr>
          <p:cNvSpPr txBox="1"/>
          <p:nvPr/>
        </p:nvSpPr>
        <p:spPr>
          <a:xfrm rot="1111825">
            <a:off x="3501248" y="2023694"/>
            <a:ext cx="13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THE SPECIALTY FOOD FESTIVAL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68707" y="3947923"/>
            <a:ext cx="1261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THE HOTEL SHOW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058A456-489C-4618-8CBA-D8125D5228FD}"/>
              </a:ext>
            </a:extLst>
          </p:cNvPr>
          <p:cNvSpPr/>
          <p:nvPr/>
        </p:nvSpPr>
        <p:spPr>
          <a:xfrm rot="5400000">
            <a:off x="7667767" y="452270"/>
            <a:ext cx="907605" cy="1192605"/>
          </a:xfrm>
          <a:prstGeom prst="rect">
            <a:avLst/>
          </a:prstGeom>
          <a:solidFill>
            <a:schemeClr val="bg1">
              <a:lumMod val="8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1F8953E-2495-4C11-A657-E17B865AFEB7}"/>
              </a:ext>
            </a:extLst>
          </p:cNvPr>
          <p:cNvSpPr txBox="1"/>
          <p:nvPr/>
        </p:nvSpPr>
        <p:spPr>
          <a:xfrm>
            <a:off x="7438708" y="2605042"/>
            <a:ext cx="142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THE HOTEL SHOW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B50BA47-9DC6-4D38-96CA-7A3D5A9793E1}"/>
              </a:ext>
            </a:extLst>
          </p:cNvPr>
          <p:cNvSpPr txBox="1"/>
          <p:nvPr/>
        </p:nvSpPr>
        <p:spPr>
          <a:xfrm rot="17246523">
            <a:off x="1243532" y="1355040"/>
            <a:ext cx="943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00" spc="100" dirty="0" err="1">
                <a:solidFill>
                  <a:schemeClr val="bg1">
                    <a:lumMod val="50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Za’abeel</a:t>
            </a:r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 Halls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E4165DA-2AD1-404B-89EA-2DA010433448}"/>
              </a:ext>
            </a:extLst>
          </p:cNvPr>
          <p:cNvSpPr txBox="1"/>
          <p:nvPr/>
        </p:nvSpPr>
        <p:spPr>
          <a:xfrm rot="17246523">
            <a:off x="934979" y="2260399"/>
            <a:ext cx="943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00" spc="100" dirty="0" err="1">
                <a:solidFill>
                  <a:schemeClr val="bg1">
                    <a:lumMod val="50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Za’abeel</a:t>
            </a:r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 Halls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6DDD4F1-73DD-4C19-9964-87AC7326A7CC}"/>
              </a:ext>
            </a:extLst>
          </p:cNvPr>
          <p:cNvSpPr txBox="1"/>
          <p:nvPr/>
        </p:nvSpPr>
        <p:spPr>
          <a:xfrm>
            <a:off x="7634323" y="765358"/>
            <a:ext cx="1036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THE LEISURE SHOW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28C65CA-1352-46B5-BBCE-C91D43116C86}"/>
              </a:ext>
            </a:extLst>
          </p:cNvPr>
          <p:cNvSpPr/>
          <p:nvPr/>
        </p:nvSpPr>
        <p:spPr>
          <a:xfrm rot="1104350">
            <a:off x="2110889" y="1309907"/>
            <a:ext cx="773389" cy="9418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732FF1A-23FA-4561-9CEB-094192A4BCA2}"/>
              </a:ext>
            </a:extLst>
          </p:cNvPr>
          <p:cNvSpPr txBox="1"/>
          <p:nvPr/>
        </p:nvSpPr>
        <p:spPr>
          <a:xfrm rot="1128377">
            <a:off x="2045413" y="1864953"/>
            <a:ext cx="73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SEAFEX</a:t>
            </a:r>
          </a:p>
          <a:p>
            <a:pPr algn="ctr"/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ME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AF95A6-124D-4709-ABE8-CE93F9698160}"/>
              </a:ext>
            </a:extLst>
          </p:cNvPr>
          <p:cNvSpPr txBox="1"/>
          <p:nvPr/>
        </p:nvSpPr>
        <p:spPr>
          <a:xfrm>
            <a:off x="891010" y="221277"/>
            <a:ext cx="4481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DAY 1 - TOP 10 ROUTES</a:t>
            </a:r>
          </a:p>
          <a:p>
            <a:r>
              <a:rPr 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2017-09-18, UNIQUE COUNTS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5ED2449-9ABC-4F8E-BDDC-5B632E0C6363}"/>
              </a:ext>
            </a:extLst>
          </p:cNvPr>
          <p:cNvGrpSpPr/>
          <p:nvPr/>
        </p:nvGrpSpPr>
        <p:grpSpPr>
          <a:xfrm>
            <a:off x="2161174" y="3062470"/>
            <a:ext cx="1852948" cy="3012858"/>
            <a:chOff x="2140175" y="3073620"/>
            <a:chExt cx="1852948" cy="3012858"/>
          </a:xfrm>
        </p:grpSpPr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780D2533-7A04-4797-90A7-7EF06CE8C43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514392" y="4017121"/>
              <a:ext cx="1824983" cy="1132478"/>
            </a:xfrm>
            <a:prstGeom prst="bentConnector3">
              <a:avLst>
                <a:gd name="adj1" fmla="val 31733"/>
              </a:avLst>
            </a:prstGeom>
            <a:ln w="44450">
              <a:solidFill>
                <a:srgbClr val="7030A0"/>
              </a:solidFill>
              <a:headEnd type="oval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id="{7C7D388C-FAB2-4CA1-959E-13EFE89389B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254779" y="3959016"/>
              <a:ext cx="3012858" cy="1242066"/>
            </a:xfrm>
            <a:prstGeom prst="bentConnector3">
              <a:avLst>
                <a:gd name="adj1" fmla="val 99951"/>
              </a:avLst>
            </a:prstGeom>
            <a:ln w="44450">
              <a:solidFill>
                <a:srgbClr val="425166"/>
              </a:solidFill>
              <a:headEnd type="oval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381BB7E6-0DD5-4D3A-A01F-907C2D39556D}"/>
              </a:ext>
            </a:extLst>
          </p:cNvPr>
          <p:cNvCxnSpPr>
            <a:cxnSpLocks/>
            <a:endCxn id="89" idx="3"/>
          </p:cNvCxnSpPr>
          <p:nvPr/>
        </p:nvCxnSpPr>
        <p:spPr>
          <a:xfrm rot="5400000" flipH="1" flipV="1">
            <a:off x="7191663" y="3918513"/>
            <a:ext cx="2726204" cy="622483"/>
          </a:xfrm>
          <a:prstGeom prst="bentConnector4">
            <a:avLst>
              <a:gd name="adj1" fmla="val 131"/>
              <a:gd name="adj2" fmla="val 152026"/>
            </a:avLst>
          </a:prstGeom>
          <a:ln w="44450">
            <a:solidFill>
              <a:schemeClr val="accent2">
                <a:lumMod val="50000"/>
              </a:schemeClr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1030FFA-1B93-4B32-B42B-78B142472046}"/>
              </a:ext>
            </a:extLst>
          </p:cNvPr>
          <p:cNvGrpSpPr/>
          <p:nvPr/>
        </p:nvGrpSpPr>
        <p:grpSpPr>
          <a:xfrm>
            <a:off x="4343120" y="3589851"/>
            <a:ext cx="611514" cy="1906000"/>
            <a:chOff x="4343120" y="3589851"/>
            <a:chExt cx="611514" cy="1906000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544ABE5C-C074-4A39-9D35-C2CFD6E00E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3510" y="4471143"/>
              <a:ext cx="7079" cy="1024708"/>
            </a:xfrm>
            <a:prstGeom prst="straightConnector1">
              <a:avLst/>
            </a:prstGeom>
            <a:ln w="44450">
              <a:solidFill>
                <a:srgbClr val="846B38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73D2A3BE-85A9-4A35-85A0-3AB3CE58A1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43120" y="3589851"/>
              <a:ext cx="611514" cy="881293"/>
            </a:xfrm>
            <a:prstGeom prst="straightConnector1">
              <a:avLst/>
            </a:prstGeom>
            <a:ln w="44450">
              <a:solidFill>
                <a:srgbClr val="846B38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799E9F2-74F3-4CC2-A5E3-2DDAE31E6A32}"/>
              </a:ext>
            </a:extLst>
          </p:cNvPr>
          <p:cNvCxnSpPr>
            <a:cxnSpLocks/>
          </p:cNvCxnSpPr>
          <p:nvPr/>
        </p:nvCxnSpPr>
        <p:spPr>
          <a:xfrm flipH="1">
            <a:off x="4496766" y="3364340"/>
            <a:ext cx="3204960" cy="5648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>
            <a:extLst>
              <a:ext uri="{FF2B5EF4-FFF2-40B4-BE49-F238E27FC236}">
                <a16:creationId xmlns:a16="http://schemas.microsoft.com/office/drawing/2014/main" id="{1F6A88A8-9FCE-45FB-A794-3A1A08D3E2D1}"/>
              </a:ext>
            </a:extLst>
          </p:cNvPr>
          <p:cNvSpPr>
            <a:spLocks noChangeAspect="1"/>
          </p:cNvSpPr>
          <p:nvPr/>
        </p:nvSpPr>
        <p:spPr>
          <a:xfrm>
            <a:off x="2903283" y="1657122"/>
            <a:ext cx="717733" cy="698110"/>
          </a:xfrm>
          <a:prstGeom prst="ellipse">
            <a:avLst/>
          </a:prstGeom>
          <a:solidFill>
            <a:schemeClr val="accent2">
              <a:lumMod val="75000"/>
              <a:alpha val="58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AEF8AE80-66FC-452B-91A8-53EEE210DF99}"/>
              </a:ext>
            </a:extLst>
          </p:cNvPr>
          <p:cNvSpPr>
            <a:spLocks noChangeAspect="1"/>
          </p:cNvSpPr>
          <p:nvPr/>
        </p:nvSpPr>
        <p:spPr>
          <a:xfrm>
            <a:off x="2247979" y="1288431"/>
            <a:ext cx="623551" cy="606503"/>
          </a:xfrm>
          <a:prstGeom prst="ellipse">
            <a:avLst/>
          </a:prstGeom>
          <a:solidFill>
            <a:schemeClr val="accent1">
              <a:lumMod val="75000"/>
              <a:alpha val="58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D25BC5-46C4-464C-9793-23F6227620CD}"/>
              </a:ext>
            </a:extLst>
          </p:cNvPr>
          <p:cNvGrpSpPr/>
          <p:nvPr/>
        </p:nvGrpSpPr>
        <p:grpSpPr>
          <a:xfrm>
            <a:off x="5137657" y="4995099"/>
            <a:ext cx="1784481" cy="1339518"/>
            <a:chOff x="5146638" y="4909855"/>
            <a:chExt cx="1784481" cy="1339518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28BCB8C7-F153-487F-B209-7D543F9871D3}"/>
                </a:ext>
              </a:extLst>
            </p:cNvPr>
            <p:cNvSpPr/>
            <p:nvPr/>
          </p:nvSpPr>
          <p:spPr>
            <a:xfrm>
              <a:off x="5350294" y="4909855"/>
              <a:ext cx="1377171" cy="1339518"/>
            </a:xfrm>
            <a:prstGeom prst="ellipse">
              <a:avLst/>
            </a:prstGeom>
            <a:solidFill>
              <a:schemeClr val="accent6">
                <a:lumMod val="50000"/>
                <a:alpha val="64000"/>
              </a:scheme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B235FF77-1FCE-417B-8E46-4F65DE602E6E}"/>
                </a:ext>
              </a:extLst>
            </p:cNvPr>
            <p:cNvSpPr txBox="1"/>
            <p:nvPr/>
          </p:nvSpPr>
          <p:spPr>
            <a:xfrm>
              <a:off x="5146638" y="5348781"/>
              <a:ext cx="17844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3,661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5AF1AE58-C645-421D-BFD5-33DDD5DDB553}"/>
              </a:ext>
            </a:extLst>
          </p:cNvPr>
          <p:cNvGrpSpPr/>
          <p:nvPr/>
        </p:nvGrpSpPr>
        <p:grpSpPr>
          <a:xfrm>
            <a:off x="2954866" y="2607778"/>
            <a:ext cx="1190427" cy="1154596"/>
            <a:chOff x="2421421" y="2333139"/>
            <a:chExt cx="1190427" cy="1154596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F5B49A1-80CC-4A21-9DAC-B9B9D4B644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21421" y="2333139"/>
              <a:ext cx="1187051" cy="1154596"/>
            </a:xfrm>
            <a:prstGeom prst="ellipse">
              <a:avLst/>
            </a:prstGeom>
            <a:solidFill>
              <a:srgbClr val="FF0066">
                <a:alpha val="58000"/>
              </a:srgb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651395D-6A9D-4F33-88E6-D3F1D7008EC6}"/>
                </a:ext>
              </a:extLst>
            </p:cNvPr>
            <p:cNvSpPr txBox="1"/>
            <p:nvPr/>
          </p:nvSpPr>
          <p:spPr>
            <a:xfrm>
              <a:off x="2466612" y="2711152"/>
              <a:ext cx="1145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2,192</a:t>
              </a:r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C5D49A89-A4A6-4D79-AB30-8C31D3D55C19}"/>
              </a:ext>
            </a:extLst>
          </p:cNvPr>
          <p:cNvSpPr txBox="1"/>
          <p:nvPr/>
        </p:nvSpPr>
        <p:spPr>
          <a:xfrm>
            <a:off x="2964002" y="1839010"/>
            <a:ext cx="60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506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80B9048-976B-48F6-AAE5-E7B92E970783}"/>
              </a:ext>
            </a:extLst>
          </p:cNvPr>
          <p:cNvSpPr txBox="1"/>
          <p:nvPr/>
        </p:nvSpPr>
        <p:spPr>
          <a:xfrm>
            <a:off x="2259007" y="1406640"/>
            <a:ext cx="60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454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3DB6222-AE12-4CD0-A787-3EE8A6CD1524}"/>
              </a:ext>
            </a:extLst>
          </p:cNvPr>
          <p:cNvGrpSpPr/>
          <p:nvPr/>
        </p:nvGrpSpPr>
        <p:grpSpPr>
          <a:xfrm>
            <a:off x="2294907" y="4568899"/>
            <a:ext cx="1422557" cy="606503"/>
            <a:chOff x="2133000" y="4225381"/>
            <a:chExt cx="1422557" cy="606503"/>
          </a:xfrm>
        </p:grpSpPr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C0330EF-393E-4E98-8991-4341470E56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5028" y="4225381"/>
              <a:ext cx="623551" cy="606503"/>
            </a:xfrm>
            <a:prstGeom prst="ellipse">
              <a:avLst/>
            </a:prstGeom>
            <a:solidFill>
              <a:srgbClr val="7030A0">
                <a:alpha val="58000"/>
              </a:srgb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CFB7984-EFF6-4E24-8E4B-11850F9C3E52}"/>
                </a:ext>
              </a:extLst>
            </p:cNvPr>
            <p:cNvSpPr txBox="1"/>
            <p:nvPr/>
          </p:nvSpPr>
          <p:spPr>
            <a:xfrm>
              <a:off x="2133000" y="4357728"/>
              <a:ext cx="1422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427</a:t>
              </a: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71D83CB-EE6C-41A5-946C-E6BF79BDA48F}"/>
              </a:ext>
            </a:extLst>
          </p:cNvPr>
          <p:cNvGrpSpPr/>
          <p:nvPr/>
        </p:nvGrpSpPr>
        <p:grpSpPr>
          <a:xfrm>
            <a:off x="1451131" y="4735536"/>
            <a:ext cx="1422557" cy="519253"/>
            <a:chOff x="1451131" y="4735536"/>
            <a:chExt cx="1422557" cy="519253"/>
          </a:xfrm>
        </p:grpSpPr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34EBC08-0406-4D56-B7ED-E452EDF738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85202" y="4735536"/>
              <a:ext cx="533849" cy="519253"/>
            </a:xfrm>
            <a:prstGeom prst="ellipse">
              <a:avLst/>
            </a:prstGeom>
            <a:solidFill>
              <a:srgbClr val="002060">
                <a:alpha val="58000"/>
              </a:srgb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7DA2E63-DB37-429E-9B81-018F29C87859}"/>
                </a:ext>
              </a:extLst>
            </p:cNvPr>
            <p:cNvSpPr txBox="1"/>
            <p:nvPr/>
          </p:nvSpPr>
          <p:spPr>
            <a:xfrm>
              <a:off x="1451131" y="4806070"/>
              <a:ext cx="1422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302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AA6B4053-AEE0-48B4-A7C9-8ADE692DB317}"/>
              </a:ext>
            </a:extLst>
          </p:cNvPr>
          <p:cNvGrpSpPr/>
          <p:nvPr/>
        </p:nvGrpSpPr>
        <p:grpSpPr>
          <a:xfrm>
            <a:off x="5345068" y="3123725"/>
            <a:ext cx="1422557" cy="466126"/>
            <a:chOff x="2045728" y="4365758"/>
            <a:chExt cx="1422557" cy="466126"/>
          </a:xfrm>
        </p:grpSpPr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4CC169A7-8612-4D8B-B5E5-B41BC04573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5029" y="4365758"/>
              <a:ext cx="479228" cy="466126"/>
            </a:xfrm>
            <a:prstGeom prst="ellipse">
              <a:avLst/>
            </a:prstGeom>
            <a:solidFill>
              <a:srgbClr val="00B050">
                <a:alpha val="58000"/>
              </a:srgb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AED746AF-E015-482A-83D8-1D7D3C4979E1}"/>
                </a:ext>
              </a:extLst>
            </p:cNvPr>
            <p:cNvSpPr txBox="1"/>
            <p:nvPr/>
          </p:nvSpPr>
          <p:spPr>
            <a:xfrm>
              <a:off x="2045728" y="4424664"/>
              <a:ext cx="1422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157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DCF70DA7-9962-40F9-A5D1-41365359BD63}"/>
              </a:ext>
            </a:extLst>
          </p:cNvPr>
          <p:cNvGrpSpPr/>
          <p:nvPr/>
        </p:nvGrpSpPr>
        <p:grpSpPr>
          <a:xfrm>
            <a:off x="4231386" y="4697539"/>
            <a:ext cx="1422557" cy="519253"/>
            <a:chOff x="4231386" y="4697539"/>
            <a:chExt cx="1422557" cy="519253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6D1F80CF-EA14-40CF-8876-DC1B35D6D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6583" y="4697539"/>
              <a:ext cx="533849" cy="519253"/>
            </a:xfrm>
            <a:prstGeom prst="ellipse">
              <a:avLst/>
            </a:prstGeom>
            <a:solidFill>
              <a:srgbClr val="CC6600">
                <a:alpha val="58000"/>
              </a:srgb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340EA896-E3DE-4EB8-B346-4B6DC0752BE3}"/>
                </a:ext>
              </a:extLst>
            </p:cNvPr>
            <p:cNvSpPr txBox="1"/>
            <p:nvPr/>
          </p:nvSpPr>
          <p:spPr>
            <a:xfrm>
              <a:off x="4231386" y="4776032"/>
              <a:ext cx="1422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262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9B54E734-D29B-4685-93F7-87EB8BB40858}"/>
              </a:ext>
            </a:extLst>
          </p:cNvPr>
          <p:cNvGrpSpPr/>
          <p:nvPr/>
        </p:nvGrpSpPr>
        <p:grpSpPr>
          <a:xfrm>
            <a:off x="8500220" y="3902930"/>
            <a:ext cx="1422557" cy="530352"/>
            <a:chOff x="1451131" y="4725560"/>
            <a:chExt cx="1422557" cy="530352"/>
          </a:xfrm>
        </p:grpSpPr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D860DC69-1082-4440-819D-6082A576BC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77021" y="4725560"/>
              <a:ext cx="545260" cy="530352"/>
            </a:xfrm>
            <a:prstGeom prst="ellipse">
              <a:avLst/>
            </a:prstGeom>
            <a:solidFill>
              <a:schemeClr val="accent2">
                <a:lumMod val="50000"/>
                <a:alpha val="58000"/>
              </a:scheme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AD17DEC3-A3D4-48EE-A9E1-AAF65441EA95}"/>
                </a:ext>
              </a:extLst>
            </p:cNvPr>
            <p:cNvSpPr txBox="1"/>
            <p:nvPr/>
          </p:nvSpPr>
          <p:spPr>
            <a:xfrm>
              <a:off x="1451131" y="4806070"/>
              <a:ext cx="1422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285</a:t>
              </a:r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8CA4CD1C-D6B1-4E0E-AC36-9F8F27B3968D}"/>
              </a:ext>
            </a:extLst>
          </p:cNvPr>
          <p:cNvSpPr txBox="1"/>
          <p:nvPr/>
        </p:nvSpPr>
        <p:spPr>
          <a:xfrm>
            <a:off x="1056363" y="4858951"/>
            <a:ext cx="112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251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YMX-GFH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26371B61-80D0-4CE5-8B80-B647333C9E05}"/>
              </a:ext>
            </a:extLst>
          </p:cNvPr>
          <p:cNvSpPr txBox="1"/>
          <p:nvPr/>
        </p:nvSpPr>
        <p:spPr>
          <a:xfrm>
            <a:off x="2537028" y="5135639"/>
            <a:ext cx="112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GFH-YMX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A06703C-C84C-4422-9FF7-D020225C60F9}"/>
              </a:ext>
            </a:extLst>
          </p:cNvPr>
          <p:cNvSpPr txBox="1"/>
          <p:nvPr/>
        </p:nvSpPr>
        <p:spPr>
          <a:xfrm>
            <a:off x="4990820" y="4595595"/>
            <a:ext cx="13417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C66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GFH-THS-YMX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FC06910-B946-447C-9AF5-496090F9C160}"/>
              </a:ext>
            </a:extLst>
          </p:cNvPr>
          <p:cNvSpPr txBox="1"/>
          <p:nvPr/>
        </p:nvSpPr>
        <p:spPr>
          <a:xfrm>
            <a:off x="5589895" y="2859501"/>
            <a:ext cx="112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090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THS-YMX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7ED97EB6-9581-49CE-A396-C18109849F1A}"/>
              </a:ext>
            </a:extLst>
          </p:cNvPr>
          <p:cNvSpPr txBox="1"/>
          <p:nvPr/>
        </p:nvSpPr>
        <p:spPr>
          <a:xfrm>
            <a:off x="7453106" y="4755933"/>
            <a:ext cx="1272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46B38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GFH-THS-GFH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22F64AB-90CE-44BF-B76E-D8242D95ADB2}"/>
              </a:ext>
            </a:extLst>
          </p:cNvPr>
          <p:cNvSpPr txBox="1"/>
          <p:nvPr/>
        </p:nvSpPr>
        <p:spPr>
          <a:xfrm>
            <a:off x="9183370" y="4391652"/>
            <a:ext cx="1272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46B38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GFH-THS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2BCB294-423C-4B98-A11D-FCD52159F051}"/>
              </a:ext>
            </a:extLst>
          </p:cNvPr>
          <p:cNvGrpSpPr/>
          <p:nvPr/>
        </p:nvGrpSpPr>
        <p:grpSpPr>
          <a:xfrm>
            <a:off x="7017962" y="4445976"/>
            <a:ext cx="459679" cy="1049875"/>
            <a:chOff x="7017962" y="4445976"/>
            <a:chExt cx="459679" cy="104987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C871F636-3D68-49E2-BBE6-CFC872B3EC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24298" y="4445976"/>
              <a:ext cx="3" cy="978686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710BFE0-8B11-46CF-ABB2-0A99BBD1BDED}"/>
                </a:ext>
              </a:extLst>
            </p:cNvPr>
            <p:cNvCxnSpPr>
              <a:cxnSpLocks/>
            </p:cNvCxnSpPr>
            <p:nvPr/>
          </p:nvCxnSpPr>
          <p:spPr>
            <a:xfrm>
              <a:off x="7463935" y="4481295"/>
              <a:ext cx="13706" cy="1014556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72904B96-A116-4072-8F9A-BD2FDFFF23EB}"/>
                </a:ext>
              </a:extLst>
            </p:cNvPr>
            <p:cNvCxnSpPr>
              <a:cxnSpLocks/>
            </p:cNvCxnSpPr>
            <p:nvPr/>
          </p:nvCxnSpPr>
          <p:spPr>
            <a:xfrm>
              <a:off x="7017962" y="4481295"/>
              <a:ext cx="459679" cy="0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55DAA85-218B-4EF4-87FE-378E0135EF6A}"/>
              </a:ext>
            </a:extLst>
          </p:cNvPr>
          <p:cNvGrpSpPr/>
          <p:nvPr/>
        </p:nvGrpSpPr>
        <p:grpSpPr>
          <a:xfrm>
            <a:off x="6537486" y="4629820"/>
            <a:ext cx="1422557" cy="512064"/>
            <a:chOff x="1451131" y="4735536"/>
            <a:chExt cx="1422557" cy="512064"/>
          </a:xfrm>
        </p:grpSpPr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AB68A35-034B-4EB8-A028-0DFE0093EF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85202" y="4735536"/>
              <a:ext cx="526458" cy="512064"/>
            </a:xfrm>
            <a:prstGeom prst="ellipse">
              <a:avLst/>
            </a:prstGeom>
            <a:solidFill>
              <a:schemeClr val="accent4">
                <a:lumMod val="75000"/>
                <a:alpha val="58000"/>
              </a:scheme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AD6E59E1-7ACC-423B-A767-468CB7A01ED1}"/>
                </a:ext>
              </a:extLst>
            </p:cNvPr>
            <p:cNvSpPr txBox="1"/>
            <p:nvPr/>
          </p:nvSpPr>
          <p:spPr>
            <a:xfrm>
              <a:off x="1451131" y="4806070"/>
              <a:ext cx="1422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249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082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7052" y="172868"/>
            <a:ext cx="10597896" cy="6299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467392" y="634258"/>
            <a:ext cx="5692379" cy="4365707"/>
            <a:chOff x="3468535" y="672358"/>
            <a:chExt cx="5836829" cy="436570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8" name="Rectangle 17"/>
            <p:cNvSpPr/>
            <p:nvPr/>
          </p:nvSpPr>
          <p:spPr>
            <a:xfrm rot="5400000">
              <a:off x="7198661" y="2579597"/>
              <a:ext cx="4013942" cy="1994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pc="1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9" name="Block Arc 18"/>
            <p:cNvSpPr/>
            <p:nvPr/>
          </p:nvSpPr>
          <p:spPr>
            <a:xfrm rot="10532025">
              <a:off x="8454832" y="4210812"/>
              <a:ext cx="847624" cy="827253"/>
            </a:xfrm>
            <a:prstGeom prst="blockArc">
              <a:avLst>
                <a:gd name="adj1" fmla="val 10800000"/>
                <a:gd name="adj2" fmla="val 17226672"/>
                <a:gd name="adj3" fmla="val 234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pc="100">
                <a:solidFill>
                  <a:schemeClr val="tx1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5400000">
              <a:off x="6096717" y="2216869"/>
              <a:ext cx="190499" cy="54468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pc="1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 rot="5400000">
            <a:off x="7760454" y="3976853"/>
            <a:ext cx="413858" cy="874059"/>
          </a:xfrm>
          <a:prstGeom prst="rect">
            <a:avLst/>
          </a:prstGeom>
          <a:solidFill>
            <a:srgbClr val="D9D9D9"/>
          </a:solidFill>
          <a:ln cmpd="dbl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6771821" y="2260909"/>
            <a:ext cx="2704581" cy="1187520"/>
          </a:xfrm>
          <a:prstGeom prst="rect">
            <a:avLst/>
          </a:prstGeom>
          <a:solidFill>
            <a:schemeClr val="bg1">
              <a:lumMod val="7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 rot="5400000">
            <a:off x="9183647" y="828547"/>
            <a:ext cx="1758468" cy="1290918"/>
          </a:xfrm>
          <a:prstGeom prst="rect">
            <a:avLst/>
          </a:prstGeom>
          <a:solidFill>
            <a:schemeClr val="bg1">
              <a:lumMod val="95000"/>
            </a:schemeClr>
          </a:solidFill>
          <a:ln cap="flat"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9087969" y="2682692"/>
            <a:ext cx="1949822" cy="1290918"/>
          </a:xfrm>
          <a:prstGeom prst="rect">
            <a:avLst/>
          </a:prstGeom>
          <a:solidFill>
            <a:schemeClr val="bg1">
              <a:lumMod val="95000"/>
            </a:schemeClr>
          </a:solidFill>
          <a:ln cap="flat"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 rot="5400000">
            <a:off x="5368204" y="3200419"/>
            <a:ext cx="1097304" cy="48989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3624598" y="2814603"/>
            <a:ext cx="712693" cy="1027090"/>
          </a:xfrm>
          <a:prstGeom prst="rect">
            <a:avLst/>
          </a:prstGeom>
          <a:solidFill>
            <a:schemeClr val="bg1">
              <a:lumMod val="8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rot="1104350">
            <a:off x="1677635" y="2522182"/>
            <a:ext cx="2719250" cy="1044901"/>
          </a:xfrm>
          <a:prstGeom prst="rect">
            <a:avLst/>
          </a:prstGeom>
          <a:solidFill>
            <a:srgbClr val="FF99CC"/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 rot="5400000">
            <a:off x="3643670" y="2832006"/>
            <a:ext cx="698903" cy="1005840"/>
          </a:xfrm>
          <a:prstGeom prst="rect">
            <a:avLst/>
          </a:prstGeom>
          <a:solidFill>
            <a:srgbClr val="FF99CC"/>
          </a:solidFill>
          <a:ln cmpd="dbl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8488134" y="2416203"/>
            <a:ext cx="1153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pc="100" dirty="0">
                <a:solidFill>
                  <a:schemeClr val="bg1">
                    <a:lumMod val="6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Concourse 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90367" y="4762742"/>
            <a:ext cx="1155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pc="100" dirty="0">
                <a:solidFill>
                  <a:schemeClr val="bg1">
                    <a:lumMod val="6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Concourse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907591" y="5785029"/>
            <a:ext cx="3322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GULFHOST</a:t>
            </a:r>
          </a:p>
        </p:txBody>
      </p:sp>
      <p:sp>
        <p:nvSpPr>
          <p:cNvPr id="61" name="TextBox 60"/>
          <p:cNvSpPr txBox="1"/>
          <p:nvPr/>
        </p:nvSpPr>
        <p:spPr>
          <a:xfrm rot="16200000">
            <a:off x="9284306" y="3265549"/>
            <a:ext cx="1638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Sheikh Rashid Hall</a:t>
            </a:r>
          </a:p>
        </p:txBody>
      </p:sp>
      <p:sp>
        <p:nvSpPr>
          <p:cNvPr id="62" name="TextBox 61"/>
          <p:cNvSpPr txBox="1"/>
          <p:nvPr/>
        </p:nvSpPr>
        <p:spPr>
          <a:xfrm rot="16200000">
            <a:off x="9170251" y="1364287"/>
            <a:ext cx="1836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Sheikh </a:t>
            </a:r>
            <a:r>
              <a:rPr lang="en-US" sz="1000" spc="100" dirty="0" err="1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Maktoum</a:t>
            </a:r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Hall</a:t>
            </a:r>
          </a:p>
        </p:txBody>
      </p:sp>
      <p:sp>
        <p:nvSpPr>
          <p:cNvPr id="66" name="Rectangle 65"/>
          <p:cNvSpPr/>
          <p:nvPr/>
        </p:nvSpPr>
        <p:spPr>
          <a:xfrm rot="1104350">
            <a:off x="2776819" y="1726337"/>
            <a:ext cx="1936565" cy="944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 rot="1104350">
            <a:off x="1348660" y="1072748"/>
            <a:ext cx="846032" cy="943466"/>
          </a:xfrm>
          <a:prstGeom prst="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284ECCD-534E-4D1B-BC7D-14155C7169C7}"/>
              </a:ext>
            </a:extLst>
          </p:cNvPr>
          <p:cNvSpPr/>
          <p:nvPr/>
        </p:nvSpPr>
        <p:spPr>
          <a:xfrm rot="1104350">
            <a:off x="1013990" y="1987654"/>
            <a:ext cx="822484" cy="1037691"/>
          </a:xfrm>
          <a:prstGeom prst="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5030713" y="2121179"/>
            <a:ext cx="936320" cy="4062949"/>
          </a:xfrm>
          <a:prstGeom prst="rect">
            <a:avLst/>
          </a:prstGeom>
          <a:solidFill>
            <a:schemeClr val="bg1">
              <a:lumMod val="7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29B38D-E908-4471-852F-EB2B07F9F5B1}"/>
              </a:ext>
            </a:extLst>
          </p:cNvPr>
          <p:cNvSpPr txBox="1"/>
          <p:nvPr/>
        </p:nvSpPr>
        <p:spPr>
          <a:xfrm rot="1111825">
            <a:off x="1681567" y="2468993"/>
            <a:ext cx="1578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YUMMEX ME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3F8ED14-2FE0-428C-B514-752B23ACC257}"/>
              </a:ext>
            </a:extLst>
          </p:cNvPr>
          <p:cNvSpPr txBox="1"/>
          <p:nvPr/>
        </p:nvSpPr>
        <p:spPr>
          <a:xfrm rot="1111825">
            <a:off x="3501248" y="2023694"/>
            <a:ext cx="13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THE SPECIALTY FOOD FESTIVAL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68707" y="3947923"/>
            <a:ext cx="1261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THE HOTEL SHOW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058A456-489C-4618-8CBA-D8125D5228FD}"/>
              </a:ext>
            </a:extLst>
          </p:cNvPr>
          <p:cNvSpPr/>
          <p:nvPr/>
        </p:nvSpPr>
        <p:spPr>
          <a:xfrm rot="5400000">
            <a:off x="7667767" y="452270"/>
            <a:ext cx="907605" cy="1192605"/>
          </a:xfrm>
          <a:prstGeom prst="rect">
            <a:avLst/>
          </a:prstGeom>
          <a:solidFill>
            <a:schemeClr val="bg1">
              <a:lumMod val="8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1F8953E-2495-4C11-A657-E17B865AFEB7}"/>
              </a:ext>
            </a:extLst>
          </p:cNvPr>
          <p:cNvSpPr txBox="1"/>
          <p:nvPr/>
        </p:nvSpPr>
        <p:spPr>
          <a:xfrm>
            <a:off x="7438708" y="2605042"/>
            <a:ext cx="142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THE HOTEL SHOW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B50BA47-9DC6-4D38-96CA-7A3D5A9793E1}"/>
              </a:ext>
            </a:extLst>
          </p:cNvPr>
          <p:cNvSpPr txBox="1"/>
          <p:nvPr/>
        </p:nvSpPr>
        <p:spPr>
          <a:xfrm rot="17246523">
            <a:off x="1243532" y="1355040"/>
            <a:ext cx="943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00" spc="100" dirty="0" err="1">
                <a:solidFill>
                  <a:schemeClr val="bg1">
                    <a:lumMod val="50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Za’abeel</a:t>
            </a:r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 Halls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E4165DA-2AD1-404B-89EA-2DA010433448}"/>
              </a:ext>
            </a:extLst>
          </p:cNvPr>
          <p:cNvSpPr txBox="1"/>
          <p:nvPr/>
        </p:nvSpPr>
        <p:spPr>
          <a:xfrm rot="17246523">
            <a:off x="934979" y="2260399"/>
            <a:ext cx="943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00" spc="100" dirty="0" err="1">
                <a:solidFill>
                  <a:schemeClr val="bg1">
                    <a:lumMod val="50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Za’abeel</a:t>
            </a:r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 Halls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6DDD4F1-73DD-4C19-9964-87AC7326A7CC}"/>
              </a:ext>
            </a:extLst>
          </p:cNvPr>
          <p:cNvSpPr txBox="1"/>
          <p:nvPr/>
        </p:nvSpPr>
        <p:spPr>
          <a:xfrm>
            <a:off x="7634323" y="765358"/>
            <a:ext cx="1036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THE LEISURE SHOW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28C65CA-1352-46B5-BBCE-C91D43116C86}"/>
              </a:ext>
            </a:extLst>
          </p:cNvPr>
          <p:cNvSpPr/>
          <p:nvPr/>
        </p:nvSpPr>
        <p:spPr>
          <a:xfrm rot="1104350">
            <a:off x="2110889" y="1309907"/>
            <a:ext cx="773389" cy="9418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732FF1A-23FA-4561-9CEB-094192A4BCA2}"/>
              </a:ext>
            </a:extLst>
          </p:cNvPr>
          <p:cNvSpPr txBox="1"/>
          <p:nvPr/>
        </p:nvSpPr>
        <p:spPr>
          <a:xfrm rot="1128377">
            <a:off x="2045413" y="1864953"/>
            <a:ext cx="73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SEAFEX</a:t>
            </a:r>
          </a:p>
          <a:p>
            <a:pPr algn="ctr"/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ME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5ED2449-9ABC-4F8E-BDDC-5B632E0C6363}"/>
              </a:ext>
            </a:extLst>
          </p:cNvPr>
          <p:cNvGrpSpPr/>
          <p:nvPr/>
        </p:nvGrpSpPr>
        <p:grpSpPr>
          <a:xfrm>
            <a:off x="2140175" y="3073620"/>
            <a:ext cx="1852948" cy="3012858"/>
            <a:chOff x="2140175" y="3073620"/>
            <a:chExt cx="1852948" cy="3012858"/>
          </a:xfrm>
        </p:grpSpPr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780D2533-7A04-4797-90A7-7EF06CE8C43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514392" y="4017121"/>
              <a:ext cx="1824983" cy="1132478"/>
            </a:xfrm>
            <a:prstGeom prst="bentConnector3">
              <a:avLst>
                <a:gd name="adj1" fmla="val 31733"/>
              </a:avLst>
            </a:prstGeom>
            <a:ln w="44450">
              <a:solidFill>
                <a:srgbClr val="7030A0"/>
              </a:solidFill>
              <a:headEnd type="oval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id="{7C7D388C-FAB2-4CA1-959E-13EFE89389B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254779" y="3959016"/>
              <a:ext cx="3012858" cy="1242066"/>
            </a:xfrm>
            <a:prstGeom prst="bentConnector3">
              <a:avLst>
                <a:gd name="adj1" fmla="val 99951"/>
              </a:avLst>
            </a:prstGeom>
            <a:ln w="44450">
              <a:solidFill>
                <a:srgbClr val="425166"/>
              </a:solidFill>
              <a:headEnd type="oval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381BB7E6-0DD5-4D3A-A01F-907C2D39556D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30835" y="4580169"/>
            <a:ext cx="1097057" cy="928320"/>
          </a:xfrm>
          <a:prstGeom prst="bentConnector3">
            <a:avLst>
              <a:gd name="adj1" fmla="val 50000"/>
            </a:avLst>
          </a:prstGeom>
          <a:ln w="44450">
            <a:solidFill>
              <a:schemeClr val="accent2">
                <a:lumMod val="50000"/>
              </a:schemeClr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>
            <a:extLst>
              <a:ext uri="{FF2B5EF4-FFF2-40B4-BE49-F238E27FC236}">
                <a16:creationId xmlns:a16="http://schemas.microsoft.com/office/drawing/2014/main" id="{1F6A88A8-9FCE-45FB-A794-3A1A08D3E2D1}"/>
              </a:ext>
            </a:extLst>
          </p:cNvPr>
          <p:cNvSpPr>
            <a:spLocks noChangeAspect="1"/>
          </p:cNvSpPr>
          <p:nvPr/>
        </p:nvSpPr>
        <p:spPr>
          <a:xfrm>
            <a:off x="2979483" y="1807294"/>
            <a:ext cx="589453" cy="573337"/>
          </a:xfrm>
          <a:prstGeom prst="ellipse">
            <a:avLst/>
          </a:prstGeom>
          <a:solidFill>
            <a:schemeClr val="accent2">
              <a:lumMod val="75000"/>
              <a:alpha val="58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AEF8AE80-66FC-452B-91A8-53EEE210DF99}"/>
              </a:ext>
            </a:extLst>
          </p:cNvPr>
          <p:cNvSpPr>
            <a:spLocks noChangeAspect="1"/>
          </p:cNvSpPr>
          <p:nvPr/>
        </p:nvSpPr>
        <p:spPr>
          <a:xfrm>
            <a:off x="2204895" y="1206033"/>
            <a:ext cx="731504" cy="711505"/>
          </a:xfrm>
          <a:prstGeom prst="ellipse">
            <a:avLst/>
          </a:prstGeom>
          <a:solidFill>
            <a:schemeClr val="accent1">
              <a:lumMod val="75000"/>
              <a:alpha val="58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D25BC5-46C4-464C-9793-23F6227620CD}"/>
              </a:ext>
            </a:extLst>
          </p:cNvPr>
          <p:cNvGrpSpPr/>
          <p:nvPr/>
        </p:nvGrpSpPr>
        <p:grpSpPr>
          <a:xfrm>
            <a:off x="5137657" y="4995099"/>
            <a:ext cx="1784481" cy="1339518"/>
            <a:chOff x="5146638" y="4909855"/>
            <a:chExt cx="1784481" cy="1339518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28BCB8C7-F153-487F-B209-7D543F9871D3}"/>
                </a:ext>
              </a:extLst>
            </p:cNvPr>
            <p:cNvSpPr/>
            <p:nvPr/>
          </p:nvSpPr>
          <p:spPr>
            <a:xfrm>
              <a:off x="5350294" y="4909855"/>
              <a:ext cx="1377171" cy="1339518"/>
            </a:xfrm>
            <a:prstGeom prst="ellipse">
              <a:avLst/>
            </a:prstGeom>
            <a:solidFill>
              <a:schemeClr val="accent6">
                <a:lumMod val="50000"/>
                <a:alpha val="64000"/>
              </a:scheme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B235FF77-1FCE-417B-8E46-4F65DE602E6E}"/>
                </a:ext>
              </a:extLst>
            </p:cNvPr>
            <p:cNvSpPr txBox="1"/>
            <p:nvPr/>
          </p:nvSpPr>
          <p:spPr>
            <a:xfrm>
              <a:off x="5146638" y="5348781"/>
              <a:ext cx="17844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4,768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5AF1AE58-C645-421D-BFD5-33DDD5DDB553}"/>
              </a:ext>
            </a:extLst>
          </p:cNvPr>
          <p:cNvGrpSpPr/>
          <p:nvPr/>
        </p:nvGrpSpPr>
        <p:grpSpPr>
          <a:xfrm>
            <a:off x="2954866" y="2653391"/>
            <a:ext cx="1102529" cy="1069425"/>
            <a:chOff x="2421421" y="2333139"/>
            <a:chExt cx="1190427" cy="1154596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F5B49A1-80CC-4A21-9DAC-B9B9D4B644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21421" y="2333139"/>
              <a:ext cx="1187051" cy="1154596"/>
            </a:xfrm>
            <a:prstGeom prst="ellipse">
              <a:avLst/>
            </a:prstGeom>
            <a:solidFill>
              <a:srgbClr val="FF0066">
                <a:alpha val="58000"/>
              </a:srgb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651395D-6A9D-4F33-88E6-D3F1D7008EC6}"/>
                </a:ext>
              </a:extLst>
            </p:cNvPr>
            <p:cNvSpPr txBox="1"/>
            <p:nvPr/>
          </p:nvSpPr>
          <p:spPr>
            <a:xfrm>
              <a:off x="2466612" y="2711152"/>
              <a:ext cx="1145236" cy="431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2,338</a:t>
              </a:r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C5D49A89-A4A6-4D79-AB30-8C31D3D55C19}"/>
              </a:ext>
            </a:extLst>
          </p:cNvPr>
          <p:cNvSpPr txBox="1"/>
          <p:nvPr/>
        </p:nvSpPr>
        <p:spPr>
          <a:xfrm>
            <a:off x="2973856" y="1912041"/>
            <a:ext cx="60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297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80B9048-976B-48F6-AAE5-E7B92E970783}"/>
              </a:ext>
            </a:extLst>
          </p:cNvPr>
          <p:cNvSpPr txBox="1"/>
          <p:nvPr/>
        </p:nvSpPr>
        <p:spPr>
          <a:xfrm>
            <a:off x="2259007" y="1406640"/>
            <a:ext cx="60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522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3DB6222-AE12-4CD0-A787-3EE8A6CD1524}"/>
              </a:ext>
            </a:extLst>
          </p:cNvPr>
          <p:cNvGrpSpPr/>
          <p:nvPr/>
        </p:nvGrpSpPr>
        <p:grpSpPr>
          <a:xfrm>
            <a:off x="2391654" y="4419507"/>
            <a:ext cx="1422557" cy="755896"/>
            <a:chOff x="2229747" y="4075989"/>
            <a:chExt cx="1422557" cy="755896"/>
          </a:xfrm>
        </p:grpSpPr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C0330EF-393E-4E98-8991-4341470E56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5028" y="4075989"/>
              <a:ext cx="777143" cy="755896"/>
            </a:xfrm>
            <a:prstGeom prst="ellipse">
              <a:avLst/>
            </a:prstGeom>
            <a:solidFill>
              <a:srgbClr val="7030A0">
                <a:alpha val="58000"/>
              </a:srgb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CFB7984-EFF6-4E24-8E4B-11850F9C3E52}"/>
                </a:ext>
              </a:extLst>
            </p:cNvPr>
            <p:cNvSpPr txBox="1"/>
            <p:nvPr/>
          </p:nvSpPr>
          <p:spPr>
            <a:xfrm>
              <a:off x="2229747" y="4279945"/>
              <a:ext cx="1422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797</a:t>
              </a: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71D83CB-EE6C-41A5-946C-E6BF79BDA48F}"/>
              </a:ext>
            </a:extLst>
          </p:cNvPr>
          <p:cNvGrpSpPr/>
          <p:nvPr/>
        </p:nvGrpSpPr>
        <p:grpSpPr>
          <a:xfrm>
            <a:off x="1451131" y="4670696"/>
            <a:ext cx="1422557" cy="640080"/>
            <a:chOff x="1451131" y="4670696"/>
            <a:chExt cx="1422557" cy="640080"/>
          </a:xfrm>
        </p:grpSpPr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34EBC08-0406-4D56-B7ED-E452EDF738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194" y="4670696"/>
              <a:ext cx="658073" cy="640080"/>
            </a:xfrm>
            <a:prstGeom prst="ellipse">
              <a:avLst/>
            </a:prstGeom>
            <a:solidFill>
              <a:srgbClr val="002060">
                <a:alpha val="58000"/>
              </a:srgb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7DA2E63-DB37-429E-9B81-018F29C87859}"/>
                </a:ext>
              </a:extLst>
            </p:cNvPr>
            <p:cNvSpPr txBox="1"/>
            <p:nvPr/>
          </p:nvSpPr>
          <p:spPr>
            <a:xfrm>
              <a:off x="1451131" y="4806070"/>
              <a:ext cx="1422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422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9B54E734-D29B-4685-93F7-87EB8BB40858}"/>
              </a:ext>
            </a:extLst>
          </p:cNvPr>
          <p:cNvGrpSpPr/>
          <p:nvPr/>
        </p:nvGrpSpPr>
        <p:grpSpPr>
          <a:xfrm>
            <a:off x="7252790" y="4701396"/>
            <a:ext cx="1422557" cy="635213"/>
            <a:chOff x="1505676" y="4620699"/>
            <a:chExt cx="1422557" cy="635213"/>
          </a:xfrm>
        </p:grpSpPr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D860DC69-1082-4440-819D-6082A576BC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77020" y="4620699"/>
              <a:ext cx="653069" cy="635213"/>
            </a:xfrm>
            <a:prstGeom prst="ellipse">
              <a:avLst/>
            </a:prstGeom>
            <a:solidFill>
              <a:schemeClr val="accent2">
                <a:lumMod val="50000"/>
                <a:alpha val="58000"/>
              </a:scheme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AD17DEC3-A3D4-48EE-A9E1-AAF65441EA95}"/>
                </a:ext>
              </a:extLst>
            </p:cNvPr>
            <p:cNvSpPr txBox="1"/>
            <p:nvPr/>
          </p:nvSpPr>
          <p:spPr>
            <a:xfrm>
              <a:off x="1505676" y="4769843"/>
              <a:ext cx="1422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481</a:t>
              </a:r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8CA4CD1C-D6B1-4E0E-AC36-9F8F27B3968D}"/>
              </a:ext>
            </a:extLst>
          </p:cNvPr>
          <p:cNvSpPr txBox="1"/>
          <p:nvPr/>
        </p:nvSpPr>
        <p:spPr>
          <a:xfrm>
            <a:off x="970802" y="4858951"/>
            <a:ext cx="112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4251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YMX-GFH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26371B61-80D0-4CE5-8B80-B647333C9E05}"/>
              </a:ext>
            </a:extLst>
          </p:cNvPr>
          <p:cNvSpPr txBox="1"/>
          <p:nvPr/>
        </p:nvSpPr>
        <p:spPr>
          <a:xfrm>
            <a:off x="2621511" y="5147104"/>
            <a:ext cx="112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GFH-YMX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22F64AB-90CE-44BF-B76E-D8242D95ADB2}"/>
              </a:ext>
            </a:extLst>
          </p:cNvPr>
          <p:cNvSpPr txBox="1"/>
          <p:nvPr/>
        </p:nvSpPr>
        <p:spPr>
          <a:xfrm>
            <a:off x="8268970" y="4886952"/>
            <a:ext cx="1272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46B38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GFH-THS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A27BFEF-7450-4D1E-8CF1-75B5C4633036}"/>
              </a:ext>
            </a:extLst>
          </p:cNvPr>
          <p:cNvGrpSpPr/>
          <p:nvPr/>
        </p:nvGrpSpPr>
        <p:grpSpPr>
          <a:xfrm>
            <a:off x="6201582" y="3663498"/>
            <a:ext cx="1145236" cy="945741"/>
            <a:chOff x="2466612" y="2427494"/>
            <a:chExt cx="1145236" cy="945741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3608828-4DE8-4C41-8C32-B4D8ECECCE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35702" y="2427494"/>
              <a:ext cx="972325" cy="945741"/>
            </a:xfrm>
            <a:prstGeom prst="ellipse">
              <a:avLst/>
            </a:prstGeom>
            <a:solidFill>
              <a:schemeClr val="bg2">
                <a:lumMod val="25000"/>
                <a:alpha val="58000"/>
              </a:scheme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2467BCC-C5D2-4500-ABF2-030349445743}"/>
                </a:ext>
              </a:extLst>
            </p:cNvPr>
            <p:cNvSpPr txBox="1"/>
            <p:nvPr/>
          </p:nvSpPr>
          <p:spPr>
            <a:xfrm>
              <a:off x="2466612" y="2711152"/>
              <a:ext cx="1145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1,066</a:t>
              </a:r>
            </a:p>
          </p:txBody>
        </p:sp>
      </p:grp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282C624-7DE8-4A4B-81BC-76FA5922CCF2}"/>
              </a:ext>
            </a:extLst>
          </p:cNvPr>
          <p:cNvCxnSpPr>
            <a:cxnSpLocks/>
            <a:stCxn id="98" idx="0"/>
          </p:cNvCxnSpPr>
          <p:nvPr/>
        </p:nvCxnSpPr>
        <p:spPr>
          <a:xfrm rot="16200000" flipV="1">
            <a:off x="2445772" y="2358144"/>
            <a:ext cx="254873" cy="333"/>
          </a:xfrm>
          <a:prstGeom prst="bentConnector3">
            <a:avLst>
              <a:gd name="adj1" fmla="val 50000"/>
            </a:avLst>
          </a:prstGeom>
          <a:ln w="44450">
            <a:solidFill>
              <a:srgbClr val="CC6600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DCF70DA7-9962-40F9-A5D1-41365359BD63}"/>
              </a:ext>
            </a:extLst>
          </p:cNvPr>
          <p:cNvGrpSpPr/>
          <p:nvPr/>
        </p:nvGrpSpPr>
        <p:grpSpPr>
          <a:xfrm>
            <a:off x="1468404" y="2062703"/>
            <a:ext cx="1422557" cy="519253"/>
            <a:chOff x="4231386" y="4697539"/>
            <a:chExt cx="1422557" cy="519253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6D1F80CF-EA14-40CF-8876-DC1B35D6D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6583" y="4697539"/>
              <a:ext cx="533849" cy="519253"/>
            </a:xfrm>
            <a:prstGeom prst="ellipse">
              <a:avLst/>
            </a:prstGeom>
            <a:solidFill>
              <a:srgbClr val="CC6600">
                <a:alpha val="58000"/>
              </a:srgb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340EA896-E3DE-4EB8-B346-4B6DC0752BE3}"/>
                </a:ext>
              </a:extLst>
            </p:cNvPr>
            <p:cNvSpPr txBox="1"/>
            <p:nvPr/>
          </p:nvSpPr>
          <p:spPr>
            <a:xfrm>
              <a:off x="4231386" y="4776032"/>
              <a:ext cx="1422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269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3EB5EBA-0828-44A6-B010-20FEDEA48028}"/>
              </a:ext>
            </a:extLst>
          </p:cNvPr>
          <p:cNvGrpSpPr/>
          <p:nvPr/>
        </p:nvGrpSpPr>
        <p:grpSpPr>
          <a:xfrm>
            <a:off x="4268439" y="3562352"/>
            <a:ext cx="597606" cy="2030507"/>
            <a:chOff x="4268439" y="3562352"/>
            <a:chExt cx="597606" cy="2030507"/>
          </a:xfrm>
        </p:grpSpPr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C5FE331C-3CF1-4683-BA0E-C5EA4137147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413617" y="4417174"/>
              <a:ext cx="1933500" cy="223855"/>
            </a:xfrm>
            <a:prstGeom prst="bentConnector3">
              <a:avLst>
                <a:gd name="adj1" fmla="val 50000"/>
              </a:avLst>
            </a:prstGeom>
            <a:ln w="44450" cap="rnd">
              <a:solidFill>
                <a:srgbClr val="409066"/>
              </a:solidFill>
              <a:round/>
              <a:headEnd type="oval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5A19C5EF-8893-4FF3-A79D-4AFB2BF99A4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57153" y="4283967"/>
              <a:ext cx="2030506" cy="587278"/>
            </a:xfrm>
            <a:prstGeom prst="bentConnector3">
              <a:avLst>
                <a:gd name="adj1" fmla="val -193"/>
              </a:avLst>
            </a:prstGeom>
            <a:ln w="44450">
              <a:solidFill>
                <a:srgbClr val="409066"/>
              </a:solidFill>
              <a:headEnd type="oval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8A94EEE-B5B2-4A58-B0C8-3B0AFB7207C1}"/>
              </a:ext>
            </a:extLst>
          </p:cNvPr>
          <p:cNvGrpSpPr/>
          <p:nvPr/>
        </p:nvGrpSpPr>
        <p:grpSpPr>
          <a:xfrm>
            <a:off x="4133032" y="3433221"/>
            <a:ext cx="1422557" cy="612507"/>
            <a:chOff x="2045728" y="4286053"/>
            <a:chExt cx="1422557" cy="612507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35A9BF36-9CB9-4ED1-A481-D74D1E0D0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9007" y="4286053"/>
              <a:ext cx="629724" cy="612507"/>
            </a:xfrm>
            <a:prstGeom prst="ellipse">
              <a:avLst/>
            </a:prstGeom>
            <a:solidFill>
              <a:srgbClr val="00B050">
                <a:alpha val="58000"/>
              </a:srgb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1EC869B-65A9-4C75-8C37-61C4CAB8CA5E}"/>
                </a:ext>
              </a:extLst>
            </p:cNvPr>
            <p:cNvSpPr txBox="1"/>
            <p:nvPr/>
          </p:nvSpPr>
          <p:spPr>
            <a:xfrm>
              <a:off x="2045728" y="4424664"/>
              <a:ext cx="1422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300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A65717B4-6C33-4876-96B8-2EF537C1D84C}"/>
              </a:ext>
            </a:extLst>
          </p:cNvPr>
          <p:cNvSpPr txBox="1"/>
          <p:nvPr/>
        </p:nvSpPr>
        <p:spPr>
          <a:xfrm>
            <a:off x="4564950" y="3202313"/>
            <a:ext cx="1271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4090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GFH-YMX-GFH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77F2517-2AB3-4464-9C0E-C0BF837A5173}"/>
              </a:ext>
            </a:extLst>
          </p:cNvPr>
          <p:cNvSpPr txBox="1"/>
          <p:nvPr/>
        </p:nvSpPr>
        <p:spPr>
          <a:xfrm>
            <a:off x="1123031" y="2013940"/>
            <a:ext cx="1341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C66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YMX-SEA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813FA79-886C-4F6D-823E-8F07225990FA}"/>
              </a:ext>
            </a:extLst>
          </p:cNvPr>
          <p:cNvSpPr txBox="1"/>
          <p:nvPr/>
        </p:nvSpPr>
        <p:spPr>
          <a:xfrm>
            <a:off x="891010" y="221277"/>
            <a:ext cx="4049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DAY 2 - TOP 10 ROUTES</a:t>
            </a:r>
          </a:p>
          <a:p>
            <a:r>
              <a:rPr 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2017-09-19, UNIQUE COUNTS</a:t>
            </a:r>
          </a:p>
        </p:txBody>
      </p:sp>
    </p:spTree>
    <p:extLst>
      <p:ext uri="{BB962C8B-B14F-4D97-AF65-F5344CB8AC3E}">
        <p14:creationId xmlns:p14="http://schemas.microsoft.com/office/powerpoint/2010/main" val="150926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4347" y="238834"/>
            <a:ext cx="10601707" cy="6299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467392" y="634258"/>
            <a:ext cx="5692379" cy="4365707"/>
            <a:chOff x="3468535" y="672358"/>
            <a:chExt cx="5836829" cy="436570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8" name="Rectangle 17"/>
            <p:cNvSpPr/>
            <p:nvPr/>
          </p:nvSpPr>
          <p:spPr>
            <a:xfrm rot="5400000">
              <a:off x="7198661" y="2579597"/>
              <a:ext cx="4013942" cy="1994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pc="1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9" name="Block Arc 18"/>
            <p:cNvSpPr/>
            <p:nvPr/>
          </p:nvSpPr>
          <p:spPr>
            <a:xfrm rot="10532025">
              <a:off x="8454832" y="4210812"/>
              <a:ext cx="847624" cy="827253"/>
            </a:xfrm>
            <a:prstGeom prst="blockArc">
              <a:avLst>
                <a:gd name="adj1" fmla="val 10800000"/>
                <a:gd name="adj2" fmla="val 17226672"/>
                <a:gd name="adj3" fmla="val 234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pc="100">
                <a:solidFill>
                  <a:schemeClr val="tx1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5400000">
              <a:off x="6096717" y="2216869"/>
              <a:ext cx="190499" cy="54468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pc="1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 rot="5400000">
            <a:off x="7760454" y="3976853"/>
            <a:ext cx="413858" cy="874059"/>
          </a:xfrm>
          <a:prstGeom prst="rect">
            <a:avLst/>
          </a:prstGeom>
          <a:solidFill>
            <a:srgbClr val="D9D9D9"/>
          </a:solidFill>
          <a:ln cmpd="dbl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6771821" y="2260909"/>
            <a:ext cx="2704581" cy="1187520"/>
          </a:xfrm>
          <a:prstGeom prst="rect">
            <a:avLst/>
          </a:prstGeom>
          <a:solidFill>
            <a:schemeClr val="bg1">
              <a:lumMod val="7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 rot="5400000">
            <a:off x="9183647" y="828547"/>
            <a:ext cx="1758468" cy="1290918"/>
          </a:xfrm>
          <a:prstGeom prst="rect">
            <a:avLst/>
          </a:prstGeom>
          <a:solidFill>
            <a:schemeClr val="bg1">
              <a:lumMod val="95000"/>
            </a:schemeClr>
          </a:solidFill>
          <a:ln cap="flat"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9087969" y="2682692"/>
            <a:ext cx="1949822" cy="1290918"/>
          </a:xfrm>
          <a:prstGeom prst="rect">
            <a:avLst/>
          </a:prstGeom>
          <a:solidFill>
            <a:schemeClr val="bg1">
              <a:lumMod val="95000"/>
            </a:schemeClr>
          </a:solidFill>
          <a:ln cap="flat"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 rot="5400000">
            <a:off x="5368204" y="3200419"/>
            <a:ext cx="1097304" cy="48989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3624598" y="2814603"/>
            <a:ext cx="712693" cy="1027090"/>
          </a:xfrm>
          <a:prstGeom prst="rect">
            <a:avLst/>
          </a:prstGeom>
          <a:solidFill>
            <a:schemeClr val="bg1">
              <a:lumMod val="8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rot="1104350">
            <a:off x="1677635" y="2522182"/>
            <a:ext cx="2719250" cy="1044901"/>
          </a:xfrm>
          <a:prstGeom prst="rect">
            <a:avLst/>
          </a:prstGeom>
          <a:solidFill>
            <a:srgbClr val="FF99CC"/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 rot="5400000">
            <a:off x="3643670" y="2832006"/>
            <a:ext cx="698903" cy="1005840"/>
          </a:xfrm>
          <a:prstGeom prst="rect">
            <a:avLst/>
          </a:prstGeom>
          <a:solidFill>
            <a:srgbClr val="FF99CC"/>
          </a:solidFill>
          <a:ln cmpd="dbl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8488134" y="2416203"/>
            <a:ext cx="1153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pc="100" dirty="0">
                <a:solidFill>
                  <a:schemeClr val="bg1">
                    <a:lumMod val="6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Concourse 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90367" y="4762742"/>
            <a:ext cx="1155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pc="100" dirty="0">
                <a:solidFill>
                  <a:schemeClr val="bg1">
                    <a:lumMod val="6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Concourse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907591" y="5785029"/>
            <a:ext cx="3322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GULFHOST</a:t>
            </a:r>
          </a:p>
        </p:txBody>
      </p:sp>
      <p:sp>
        <p:nvSpPr>
          <p:cNvPr id="61" name="TextBox 60"/>
          <p:cNvSpPr txBox="1"/>
          <p:nvPr/>
        </p:nvSpPr>
        <p:spPr>
          <a:xfrm rot="16200000">
            <a:off x="9284306" y="3265549"/>
            <a:ext cx="1638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Sheikh Rashid Hall</a:t>
            </a:r>
          </a:p>
        </p:txBody>
      </p:sp>
      <p:sp>
        <p:nvSpPr>
          <p:cNvPr id="62" name="TextBox 61"/>
          <p:cNvSpPr txBox="1"/>
          <p:nvPr/>
        </p:nvSpPr>
        <p:spPr>
          <a:xfrm rot="16200000">
            <a:off x="9144851" y="1389687"/>
            <a:ext cx="1836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Sheikh </a:t>
            </a:r>
            <a:r>
              <a:rPr lang="en-US" sz="1000" spc="100" dirty="0" err="1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Maktoum</a:t>
            </a:r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Hall</a:t>
            </a:r>
          </a:p>
        </p:txBody>
      </p:sp>
      <p:sp>
        <p:nvSpPr>
          <p:cNvPr id="66" name="Rectangle 65"/>
          <p:cNvSpPr/>
          <p:nvPr/>
        </p:nvSpPr>
        <p:spPr>
          <a:xfrm rot="1104350">
            <a:off x="2776819" y="1726337"/>
            <a:ext cx="1936565" cy="944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 rot="1104350">
            <a:off x="1348660" y="1072748"/>
            <a:ext cx="846032" cy="943466"/>
          </a:xfrm>
          <a:prstGeom prst="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284ECCD-534E-4D1B-BC7D-14155C7169C7}"/>
              </a:ext>
            </a:extLst>
          </p:cNvPr>
          <p:cNvSpPr/>
          <p:nvPr/>
        </p:nvSpPr>
        <p:spPr>
          <a:xfrm rot="1104350">
            <a:off x="1013990" y="1987654"/>
            <a:ext cx="822484" cy="1037691"/>
          </a:xfrm>
          <a:prstGeom prst="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5030713" y="2121179"/>
            <a:ext cx="936320" cy="4062949"/>
          </a:xfrm>
          <a:prstGeom prst="rect">
            <a:avLst/>
          </a:prstGeom>
          <a:solidFill>
            <a:schemeClr val="bg1">
              <a:lumMod val="7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29B38D-E908-4471-852F-EB2B07F9F5B1}"/>
              </a:ext>
            </a:extLst>
          </p:cNvPr>
          <p:cNvSpPr txBox="1"/>
          <p:nvPr/>
        </p:nvSpPr>
        <p:spPr>
          <a:xfrm rot="1111825">
            <a:off x="1681567" y="2468993"/>
            <a:ext cx="1578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YUMMEX ME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3F8ED14-2FE0-428C-B514-752B23ACC257}"/>
              </a:ext>
            </a:extLst>
          </p:cNvPr>
          <p:cNvSpPr txBox="1"/>
          <p:nvPr/>
        </p:nvSpPr>
        <p:spPr>
          <a:xfrm rot="1111825">
            <a:off x="3501248" y="2023694"/>
            <a:ext cx="13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THE SPECIALTY FOOD FESTIVAL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68707" y="3947923"/>
            <a:ext cx="1261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THE HOTEL SHOW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058A456-489C-4618-8CBA-D8125D5228FD}"/>
              </a:ext>
            </a:extLst>
          </p:cNvPr>
          <p:cNvSpPr/>
          <p:nvPr/>
        </p:nvSpPr>
        <p:spPr>
          <a:xfrm rot="5400000">
            <a:off x="7667767" y="452270"/>
            <a:ext cx="907605" cy="1192605"/>
          </a:xfrm>
          <a:prstGeom prst="rect">
            <a:avLst/>
          </a:prstGeom>
          <a:solidFill>
            <a:schemeClr val="bg1">
              <a:lumMod val="85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1F8953E-2495-4C11-A657-E17B865AFEB7}"/>
              </a:ext>
            </a:extLst>
          </p:cNvPr>
          <p:cNvSpPr txBox="1"/>
          <p:nvPr/>
        </p:nvSpPr>
        <p:spPr>
          <a:xfrm>
            <a:off x="7438708" y="2605042"/>
            <a:ext cx="142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THE HOTEL SHOW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B50BA47-9DC6-4D38-96CA-7A3D5A9793E1}"/>
              </a:ext>
            </a:extLst>
          </p:cNvPr>
          <p:cNvSpPr txBox="1"/>
          <p:nvPr/>
        </p:nvSpPr>
        <p:spPr>
          <a:xfrm rot="17246523">
            <a:off x="1243532" y="1355040"/>
            <a:ext cx="943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00" spc="100" dirty="0" err="1">
                <a:solidFill>
                  <a:schemeClr val="bg1">
                    <a:lumMod val="50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Za’abeel</a:t>
            </a:r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 Halls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E4165DA-2AD1-404B-89EA-2DA010433448}"/>
              </a:ext>
            </a:extLst>
          </p:cNvPr>
          <p:cNvSpPr txBox="1"/>
          <p:nvPr/>
        </p:nvSpPr>
        <p:spPr>
          <a:xfrm rot="17246523">
            <a:off x="934979" y="2260399"/>
            <a:ext cx="943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00" spc="100" dirty="0" err="1">
                <a:solidFill>
                  <a:schemeClr val="bg1">
                    <a:lumMod val="50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Za’abeel</a:t>
            </a:r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 Halls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6DDD4F1-73DD-4C19-9964-87AC7326A7CC}"/>
              </a:ext>
            </a:extLst>
          </p:cNvPr>
          <p:cNvSpPr txBox="1"/>
          <p:nvPr/>
        </p:nvSpPr>
        <p:spPr>
          <a:xfrm>
            <a:off x="7634323" y="765358"/>
            <a:ext cx="1036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THE LEISURE SHOW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28C65CA-1352-46B5-BBCE-C91D43116C86}"/>
              </a:ext>
            </a:extLst>
          </p:cNvPr>
          <p:cNvSpPr/>
          <p:nvPr/>
        </p:nvSpPr>
        <p:spPr>
          <a:xfrm rot="1104350">
            <a:off x="2110889" y="1309907"/>
            <a:ext cx="773389" cy="9418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cmpd="sng">
            <a:solidFill>
              <a:schemeClr val="accent3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10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732FF1A-23FA-4561-9CEB-094192A4BCA2}"/>
              </a:ext>
            </a:extLst>
          </p:cNvPr>
          <p:cNvSpPr txBox="1"/>
          <p:nvPr/>
        </p:nvSpPr>
        <p:spPr>
          <a:xfrm rot="1128377">
            <a:off x="2045413" y="1864953"/>
            <a:ext cx="73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SEAFEX</a:t>
            </a:r>
          </a:p>
          <a:p>
            <a:pPr algn="ctr"/>
            <a:r>
              <a:rPr lang="en-US" sz="1000" spc="1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ME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5ED2449-9ABC-4F8E-BDDC-5B632E0C6363}"/>
              </a:ext>
            </a:extLst>
          </p:cNvPr>
          <p:cNvGrpSpPr/>
          <p:nvPr/>
        </p:nvGrpSpPr>
        <p:grpSpPr>
          <a:xfrm>
            <a:off x="2424750" y="3399890"/>
            <a:ext cx="1568373" cy="2249985"/>
            <a:chOff x="2424750" y="3399890"/>
            <a:chExt cx="1568373" cy="2249985"/>
          </a:xfrm>
        </p:grpSpPr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780D2533-7A04-4797-90A7-7EF06CE8C43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521479" y="4024207"/>
              <a:ext cx="1924020" cy="1019269"/>
            </a:xfrm>
            <a:prstGeom prst="bentConnector3">
              <a:avLst>
                <a:gd name="adj1" fmla="val 50000"/>
              </a:avLst>
            </a:prstGeom>
            <a:ln w="44450">
              <a:solidFill>
                <a:srgbClr val="7030A0"/>
              </a:solidFill>
              <a:headEnd type="oval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id="{7C7D388C-FAB2-4CA1-959E-13EFE89389B0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rot="16200000" flipH="1">
              <a:off x="1821082" y="4003558"/>
              <a:ext cx="2249985" cy="1042649"/>
            </a:xfrm>
            <a:prstGeom prst="bentConnector2">
              <a:avLst/>
            </a:prstGeom>
            <a:ln w="44450">
              <a:solidFill>
                <a:srgbClr val="002060"/>
              </a:solidFill>
              <a:headEnd type="oval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Oval 178">
            <a:extLst>
              <a:ext uri="{FF2B5EF4-FFF2-40B4-BE49-F238E27FC236}">
                <a16:creationId xmlns:a16="http://schemas.microsoft.com/office/drawing/2014/main" id="{1F6A88A8-9FCE-45FB-A794-3A1A08D3E2D1}"/>
              </a:ext>
            </a:extLst>
          </p:cNvPr>
          <p:cNvSpPr>
            <a:spLocks noChangeAspect="1"/>
          </p:cNvSpPr>
          <p:nvPr/>
        </p:nvSpPr>
        <p:spPr>
          <a:xfrm>
            <a:off x="2979482" y="1807293"/>
            <a:ext cx="658072" cy="640080"/>
          </a:xfrm>
          <a:prstGeom prst="ellipse">
            <a:avLst/>
          </a:prstGeom>
          <a:solidFill>
            <a:schemeClr val="accent2">
              <a:lumMod val="75000"/>
              <a:alpha val="58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AEF8AE80-66FC-452B-91A8-53EEE210DF99}"/>
              </a:ext>
            </a:extLst>
          </p:cNvPr>
          <p:cNvSpPr>
            <a:spLocks noChangeAspect="1"/>
          </p:cNvSpPr>
          <p:nvPr/>
        </p:nvSpPr>
        <p:spPr>
          <a:xfrm>
            <a:off x="2192195" y="1231433"/>
            <a:ext cx="731504" cy="711505"/>
          </a:xfrm>
          <a:prstGeom prst="ellipse">
            <a:avLst/>
          </a:prstGeom>
          <a:solidFill>
            <a:schemeClr val="accent1">
              <a:lumMod val="75000"/>
              <a:alpha val="58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D25BC5-46C4-464C-9793-23F6227620CD}"/>
              </a:ext>
            </a:extLst>
          </p:cNvPr>
          <p:cNvGrpSpPr/>
          <p:nvPr/>
        </p:nvGrpSpPr>
        <p:grpSpPr>
          <a:xfrm>
            <a:off x="5137657" y="4995099"/>
            <a:ext cx="1784481" cy="1339518"/>
            <a:chOff x="5146638" y="4909855"/>
            <a:chExt cx="1784481" cy="1339518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28BCB8C7-F153-487F-B209-7D543F9871D3}"/>
                </a:ext>
              </a:extLst>
            </p:cNvPr>
            <p:cNvSpPr/>
            <p:nvPr/>
          </p:nvSpPr>
          <p:spPr>
            <a:xfrm>
              <a:off x="5350294" y="4909855"/>
              <a:ext cx="1377171" cy="1339518"/>
            </a:xfrm>
            <a:prstGeom prst="ellipse">
              <a:avLst/>
            </a:prstGeom>
            <a:solidFill>
              <a:schemeClr val="accent6">
                <a:lumMod val="50000"/>
                <a:alpha val="64000"/>
              </a:scheme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B235FF77-1FCE-417B-8E46-4F65DE602E6E}"/>
                </a:ext>
              </a:extLst>
            </p:cNvPr>
            <p:cNvSpPr txBox="1"/>
            <p:nvPr/>
          </p:nvSpPr>
          <p:spPr>
            <a:xfrm>
              <a:off x="5146638" y="5348781"/>
              <a:ext cx="17844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3,440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5AF1AE58-C645-421D-BFD5-33DDD5DDB553}"/>
              </a:ext>
            </a:extLst>
          </p:cNvPr>
          <p:cNvGrpSpPr/>
          <p:nvPr/>
        </p:nvGrpSpPr>
        <p:grpSpPr>
          <a:xfrm>
            <a:off x="2954866" y="2607778"/>
            <a:ext cx="1190427" cy="1154596"/>
            <a:chOff x="2421421" y="2333139"/>
            <a:chExt cx="1190427" cy="1154596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F5B49A1-80CC-4A21-9DAC-B9B9D4B644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21421" y="2333139"/>
              <a:ext cx="1187051" cy="1154596"/>
            </a:xfrm>
            <a:prstGeom prst="ellipse">
              <a:avLst/>
            </a:prstGeom>
            <a:solidFill>
              <a:srgbClr val="FF0066">
                <a:alpha val="58000"/>
              </a:srgb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651395D-6A9D-4F33-88E6-D3F1D7008EC6}"/>
                </a:ext>
              </a:extLst>
            </p:cNvPr>
            <p:cNvSpPr txBox="1"/>
            <p:nvPr/>
          </p:nvSpPr>
          <p:spPr>
            <a:xfrm>
              <a:off x="2466612" y="2711152"/>
              <a:ext cx="1145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2,583</a:t>
              </a:r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C5D49A89-A4A6-4D79-AB30-8C31D3D55C19}"/>
              </a:ext>
            </a:extLst>
          </p:cNvPr>
          <p:cNvSpPr txBox="1"/>
          <p:nvPr/>
        </p:nvSpPr>
        <p:spPr>
          <a:xfrm>
            <a:off x="3003449" y="1951323"/>
            <a:ext cx="60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434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80B9048-976B-48F6-AAE5-E7B92E970783}"/>
              </a:ext>
            </a:extLst>
          </p:cNvPr>
          <p:cNvSpPr txBox="1"/>
          <p:nvPr/>
        </p:nvSpPr>
        <p:spPr>
          <a:xfrm>
            <a:off x="2259007" y="1406640"/>
            <a:ext cx="60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519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3DB6222-AE12-4CD0-A787-3EE8A6CD1524}"/>
              </a:ext>
            </a:extLst>
          </p:cNvPr>
          <p:cNvGrpSpPr/>
          <p:nvPr/>
        </p:nvGrpSpPr>
        <p:grpSpPr>
          <a:xfrm>
            <a:off x="2706041" y="4201347"/>
            <a:ext cx="1422557" cy="702301"/>
            <a:chOff x="2238041" y="4077594"/>
            <a:chExt cx="1422557" cy="702301"/>
          </a:xfrm>
        </p:grpSpPr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C0330EF-393E-4E98-8991-4341470E56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2301" y="4077594"/>
              <a:ext cx="722041" cy="702301"/>
            </a:xfrm>
            <a:prstGeom prst="ellipse">
              <a:avLst/>
            </a:prstGeom>
            <a:solidFill>
              <a:srgbClr val="7030A0">
                <a:alpha val="58000"/>
              </a:srgb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CFB7984-EFF6-4E24-8E4B-11850F9C3E52}"/>
                </a:ext>
              </a:extLst>
            </p:cNvPr>
            <p:cNvSpPr txBox="1"/>
            <p:nvPr/>
          </p:nvSpPr>
          <p:spPr>
            <a:xfrm>
              <a:off x="2238041" y="4251307"/>
              <a:ext cx="1422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467</a:t>
              </a: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71D83CB-EE6C-41A5-946C-E6BF79BDA48F}"/>
              </a:ext>
            </a:extLst>
          </p:cNvPr>
          <p:cNvGrpSpPr/>
          <p:nvPr/>
        </p:nvGrpSpPr>
        <p:grpSpPr>
          <a:xfrm>
            <a:off x="1717735" y="3754759"/>
            <a:ext cx="1422557" cy="613081"/>
            <a:chOff x="1451131" y="4688550"/>
            <a:chExt cx="1422557" cy="613081"/>
          </a:xfrm>
        </p:grpSpPr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34EBC08-0406-4D56-B7ED-E452EDF738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194" y="4688550"/>
              <a:ext cx="630315" cy="613081"/>
            </a:xfrm>
            <a:prstGeom prst="ellipse">
              <a:avLst/>
            </a:prstGeom>
            <a:solidFill>
              <a:srgbClr val="002060">
                <a:alpha val="58000"/>
              </a:srgb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7DA2E63-DB37-429E-9B81-018F29C87859}"/>
                </a:ext>
              </a:extLst>
            </p:cNvPr>
            <p:cNvSpPr txBox="1"/>
            <p:nvPr/>
          </p:nvSpPr>
          <p:spPr>
            <a:xfrm>
              <a:off x="1451131" y="4806070"/>
              <a:ext cx="1422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278</a:t>
              </a:r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8CA4CD1C-D6B1-4E0E-AC36-9F8F27B3968D}"/>
              </a:ext>
            </a:extLst>
          </p:cNvPr>
          <p:cNvSpPr txBox="1"/>
          <p:nvPr/>
        </p:nvSpPr>
        <p:spPr>
          <a:xfrm>
            <a:off x="2000235" y="4371203"/>
            <a:ext cx="112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4251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YMX-GFH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26371B61-80D0-4CE5-8B80-B647333C9E05}"/>
              </a:ext>
            </a:extLst>
          </p:cNvPr>
          <p:cNvSpPr txBox="1"/>
          <p:nvPr/>
        </p:nvSpPr>
        <p:spPr>
          <a:xfrm>
            <a:off x="2975702" y="4900046"/>
            <a:ext cx="112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GFH-YMX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65717B4-6C33-4876-96B8-2EF537C1D84C}"/>
              </a:ext>
            </a:extLst>
          </p:cNvPr>
          <p:cNvSpPr txBox="1"/>
          <p:nvPr/>
        </p:nvSpPr>
        <p:spPr>
          <a:xfrm>
            <a:off x="5477010" y="3287299"/>
            <a:ext cx="1271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4090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GFH-YMX-THS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F5A7F80-3571-415B-803C-9CCDB63C0654}"/>
              </a:ext>
            </a:extLst>
          </p:cNvPr>
          <p:cNvSpPr txBox="1"/>
          <p:nvPr/>
        </p:nvSpPr>
        <p:spPr>
          <a:xfrm>
            <a:off x="5803193" y="1745195"/>
            <a:ext cx="915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THS-YMX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17E44D0-67C5-4122-81C4-6E5FACA0E27D}"/>
              </a:ext>
            </a:extLst>
          </p:cNvPr>
          <p:cNvSpPr txBox="1"/>
          <p:nvPr/>
        </p:nvSpPr>
        <p:spPr>
          <a:xfrm>
            <a:off x="891010" y="221277"/>
            <a:ext cx="3922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DAY 3 - TOP 10 ROUTES</a:t>
            </a:r>
          </a:p>
          <a:p>
            <a:r>
              <a:rPr 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2017-09-20, UNIQUE COUNTS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ED7CE5B9-523A-45D0-9F6F-32A2343B10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30835" y="4580169"/>
            <a:ext cx="1097057" cy="928320"/>
          </a:xfrm>
          <a:prstGeom prst="bentConnector3">
            <a:avLst>
              <a:gd name="adj1" fmla="val 50000"/>
            </a:avLst>
          </a:prstGeom>
          <a:ln w="44450">
            <a:solidFill>
              <a:schemeClr val="accent2">
                <a:lumMod val="50000"/>
              </a:schemeClr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0A1BD73-5CEB-42C3-8C91-198E04618785}"/>
              </a:ext>
            </a:extLst>
          </p:cNvPr>
          <p:cNvGrpSpPr/>
          <p:nvPr/>
        </p:nvGrpSpPr>
        <p:grpSpPr>
          <a:xfrm>
            <a:off x="7252790" y="4717039"/>
            <a:ext cx="1422557" cy="602455"/>
            <a:chOff x="1505676" y="4636342"/>
            <a:chExt cx="1422557" cy="602455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E35E77D-ECAF-4D37-95F3-DB9810E865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94331" y="4636342"/>
              <a:ext cx="619390" cy="602455"/>
            </a:xfrm>
            <a:prstGeom prst="ellipse">
              <a:avLst/>
            </a:prstGeom>
            <a:solidFill>
              <a:schemeClr val="accent2">
                <a:lumMod val="50000"/>
                <a:alpha val="58000"/>
              </a:scheme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3D3E862-C113-4293-A6D0-CC930381D696}"/>
                </a:ext>
              </a:extLst>
            </p:cNvPr>
            <p:cNvSpPr txBox="1"/>
            <p:nvPr/>
          </p:nvSpPr>
          <p:spPr>
            <a:xfrm>
              <a:off x="1505676" y="4769843"/>
              <a:ext cx="1422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365</a:t>
              </a:r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8E84D23-E9FB-4286-B38D-1728CC0DC7A8}"/>
              </a:ext>
            </a:extLst>
          </p:cNvPr>
          <p:cNvCxnSpPr>
            <a:cxnSpLocks/>
          </p:cNvCxnSpPr>
          <p:nvPr/>
        </p:nvCxnSpPr>
        <p:spPr>
          <a:xfrm flipV="1">
            <a:off x="4369065" y="3041769"/>
            <a:ext cx="3253348" cy="31359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670629E6-3DB3-4CD8-B72D-A379865661DE}"/>
              </a:ext>
            </a:extLst>
          </p:cNvPr>
          <p:cNvCxnSpPr>
            <a:cxnSpLocks/>
            <a:endCxn id="33" idx="0"/>
          </p:cNvCxnSpPr>
          <p:nvPr/>
        </p:nvCxnSpPr>
        <p:spPr>
          <a:xfrm rot="10800000" flipV="1">
            <a:off x="4496043" y="2335667"/>
            <a:ext cx="2986833" cy="999260"/>
          </a:xfrm>
          <a:prstGeom prst="bentConnector3">
            <a:avLst>
              <a:gd name="adj1" fmla="val 50000"/>
            </a:avLst>
          </a:prstGeom>
          <a:ln w="44450">
            <a:solidFill>
              <a:schemeClr val="accent4">
                <a:lumMod val="75000"/>
              </a:schemeClr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E7CEB4A-7B17-443D-9CF0-6243F1FE1F5B}"/>
              </a:ext>
            </a:extLst>
          </p:cNvPr>
          <p:cNvGrpSpPr/>
          <p:nvPr/>
        </p:nvGrpSpPr>
        <p:grpSpPr>
          <a:xfrm>
            <a:off x="5983425" y="2733760"/>
            <a:ext cx="1422557" cy="594360"/>
            <a:chOff x="2045728" y="4286134"/>
            <a:chExt cx="1422557" cy="594360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1D6E983A-B035-4E1E-9D6B-C6FE6DDB8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7396" y="4286134"/>
              <a:ext cx="611066" cy="594360"/>
            </a:xfrm>
            <a:prstGeom prst="ellipse">
              <a:avLst/>
            </a:prstGeom>
            <a:solidFill>
              <a:srgbClr val="00B050">
                <a:alpha val="58000"/>
              </a:srgb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526860E-7C3C-4F1D-B673-470D47D775EC}"/>
                </a:ext>
              </a:extLst>
            </p:cNvPr>
            <p:cNvSpPr txBox="1"/>
            <p:nvPr/>
          </p:nvSpPr>
          <p:spPr>
            <a:xfrm>
              <a:off x="2045728" y="4424664"/>
              <a:ext cx="1422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345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85D2FAF2-354C-4454-A76B-B36A85EF8A22}"/>
              </a:ext>
            </a:extLst>
          </p:cNvPr>
          <p:cNvSpPr txBox="1"/>
          <p:nvPr/>
        </p:nvSpPr>
        <p:spPr>
          <a:xfrm>
            <a:off x="6278980" y="2492543"/>
            <a:ext cx="112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0906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YMX-THS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735A70-4C4A-4745-B3E9-28EF9384873F}"/>
              </a:ext>
            </a:extLst>
          </p:cNvPr>
          <p:cNvGrpSpPr/>
          <p:nvPr/>
        </p:nvGrpSpPr>
        <p:grpSpPr>
          <a:xfrm>
            <a:off x="4268439" y="3524225"/>
            <a:ext cx="3351273" cy="1965673"/>
            <a:chOff x="4268439" y="3524225"/>
            <a:chExt cx="3351273" cy="1965673"/>
          </a:xfrm>
        </p:grpSpPr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C5FE331C-3CF1-4683-BA0E-C5EA4137147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388467" y="4442324"/>
              <a:ext cx="1927546" cy="167602"/>
            </a:xfrm>
            <a:prstGeom prst="bentConnector3">
              <a:avLst>
                <a:gd name="adj1" fmla="val 50000"/>
              </a:avLst>
            </a:prstGeom>
            <a:ln w="44450" cap="rnd">
              <a:solidFill>
                <a:schemeClr val="accent6">
                  <a:lumMod val="75000"/>
                </a:schemeClr>
              </a:solidFill>
              <a:round/>
              <a:headEnd type="oval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32FAA8E0-4823-4E09-BF36-09D093B9C6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0182" y="3524225"/>
              <a:ext cx="3329530" cy="21341"/>
            </a:xfrm>
            <a:prstGeom prst="straightConnector1">
              <a:avLst/>
            </a:prstGeom>
            <a:ln w="44450">
              <a:solidFill>
                <a:schemeClr val="accent6">
                  <a:lumMod val="75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8A94EEE-B5B2-4A58-B0C8-3B0AFB7207C1}"/>
              </a:ext>
            </a:extLst>
          </p:cNvPr>
          <p:cNvGrpSpPr/>
          <p:nvPr/>
        </p:nvGrpSpPr>
        <p:grpSpPr>
          <a:xfrm>
            <a:off x="4464678" y="3221657"/>
            <a:ext cx="1422557" cy="566483"/>
            <a:chOff x="2045728" y="4295302"/>
            <a:chExt cx="1422557" cy="566483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35A9BF36-9CB9-4ED1-A481-D74D1E0D0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7475" y="4295302"/>
              <a:ext cx="582406" cy="566483"/>
            </a:xfrm>
            <a:prstGeom prst="ellipse">
              <a:avLst/>
            </a:prstGeom>
            <a:solidFill>
              <a:srgbClr val="00B050">
                <a:alpha val="58000"/>
              </a:srgbClr>
            </a:soli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1EC869B-65A9-4C75-8C37-61C4CAB8CA5E}"/>
                </a:ext>
              </a:extLst>
            </p:cNvPr>
            <p:cNvSpPr txBox="1"/>
            <p:nvPr/>
          </p:nvSpPr>
          <p:spPr>
            <a:xfrm>
              <a:off x="2045728" y="4424664"/>
              <a:ext cx="1422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269</a:t>
              </a: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C34F6302-A9E3-46C9-AF7E-AA33CF1C8ACA}"/>
              </a:ext>
            </a:extLst>
          </p:cNvPr>
          <p:cNvSpPr txBox="1"/>
          <p:nvPr/>
        </p:nvSpPr>
        <p:spPr>
          <a:xfrm>
            <a:off x="8268970" y="4886952"/>
            <a:ext cx="1272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46B38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GFH-THS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B042650-5DC6-44DA-8276-7BE2AA5E494B}"/>
              </a:ext>
            </a:extLst>
          </p:cNvPr>
          <p:cNvSpPr>
            <a:spLocks noChangeAspect="1"/>
          </p:cNvSpPr>
          <p:nvPr/>
        </p:nvSpPr>
        <p:spPr>
          <a:xfrm>
            <a:off x="5941744" y="2009460"/>
            <a:ext cx="564062" cy="548640"/>
          </a:xfrm>
          <a:prstGeom prst="ellipse">
            <a:avLst/>
          </a:prstGeom>
          <a:solidFill>
            <a:schemeClr val="accent4">
              <a:lumMod val="75000"/>
              <a:alpha val="58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C04CCED-CF7A-48C1-94B9-F5F9990D4A5C}"/>
              </a:ext>
            </a:extLst>
          </p:cNvPr>
          <p:cNvSpPr txBox="1"/>
          <p:nvPr/>
        </p:nvSpPr>
        <p:spPr>
          <a:xfrm>
            <a:off x="5524168" y="2100614"/>
            <a:ext cx="142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249</a:t>
            </a:r>
          </a:p>
        </p:txBody>
      </p:sp>
    </p:spTree>
    <p:extLst>
      <p:ext uri="{BB962C8B-B14F-4D97-AF65-F5344CB8AC3E}">
        <p14:creationId xmlns:p14="http://schemas.microsoft.com/office/powerpoint/2010/main" val="3911861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2730</TotalTime>
  <Words>308</Words>
  <Application>Microsoft Office PowerPoint</Application>
  <PresentationFormat>Widescreen</PresentationFormat>
  <Paragraphs>158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Wilbert Heijmans</dc:creator>
  <cp:lastModifiedBy>Grejell</cp:lastModifiedBy>
  <cp:revision>96</cp:revision>
  <dcterms:created xsi:type="dcterms:W3CDTF">2014-11-17T05:36:00Z</dcterms:created>
  <dcterms:modified xsi:type="dcterms:W3CDTF">2017-10-04T06:01:00Z</dcterms:modified>
</cp:coreProperties>
</file>