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79" r:id="rId2"/>
    <p:sldId id="256" r:id="rId3"/>
    <p:sldId id="257" r:id="rId4"/>
    <p:sldId id="278" r:id="rId5"/>
    <p:sldId id="258" r:id="rId6"/>
    <p:sldId id="270" r:id="rId7"/>
    <p:sldId id="272" r:id="rId8"/>
    <p:sldId id="277" r:id="rId9"/>
    <p:sldId id="276" r:id="rId10"/>
    <p:sldId id="273" r:id="rId11"/>
    <p:sldId id="274" r:id="rId12"/>
    <p:sldId id="259" r:id="rId13"/>
    <p:sldId id="271" r:id="rId14"/>
    <p:sldId id="260" r:id="rId15"/>
    <p:sldId id="261" r:id="rId16"/>
    <p:sldId id="267" r:id="rId17"/>
    <p:sldId id="263" r:id="rId18"/>
    <p:sldId id="262" r:id="rId19"/>
    <p:sldId id="275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 guitar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28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 </a:t>
            </a:r>
            <a:r>
              <a:rPr lang="mr-IN" dirty="0" smtClean="0"/>
              <a:t>–</a:t>
            </a:r>
            <a:r>
              <a:rPr lang="en-US" dirty="0" smtClean="0"/>
              <a:t> the most basic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Scale</a:t>
            </a:r>
            <a:r>
              <a:rPr lang="en-US" dirty="0" smtClean="0"/>
              <a:t> is a set of notes / pitches ordered from low to high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Diatonic scale is the most common scale</a:t>
            </a:r>
          </a:p>
          <a:p>
            <a:pPr lvl="1"/>
            <a:r>
              <a:rPr lang="en-US" dirty="0" smtClean="0"/>
              <a:t>do </a:t>
            </a:r>
            <a:r>
              <a:rPr lang="mr-IN" dirty="0" smtClean="0"/>
              <a:t>–</a:t>
            </a:r>
            <a:r>
              <a:rPr lang="en-US" dirty="0" smtClean="0"/>
              <a:t> re </a:t>
            </a:r>
            <a:r>
              <a:rPr lang="mr-IN" dirty="0" smtClean="0"/>
              <a:t>–</a:t>
            </a:r>
            <a:r>
              <a:rPr lang="en-US" dirty="0" smtClean="0"/>
              <a:t> mi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</a:t>
            </a:r>
            <a:r>
              <a:rPr lang="mr-IN" dirty="0" smtClean="0"/>
              <a:t>–</a:t>
            </a:r>
            <a:r>
              <a:rPr lang="en-US" dirty="0" smtClean="0"/>
              <a:t> la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do</a:t>
            </a:r>
          </a:p>
          <a:p>
            <a:pPr lvl="1"/>
            <a:r>
              <a:rPr lang="en-US" dirty="0" smtClean="0"/>
              <a:t>Most songs that we play are based on this scale</a:t>
            </a:r>
          </a:p>
        </p:txBody>
      </p:sp>
    </p:spTree>
    <p:extLst>
      <p:ext uri="{BB962C8B-B14F-4D97-AF65-F5344CB8AC3E}">
        <p14:creationId xmlns:p14="http://schemas.microsoft.com/office/powerpoint/2010/main" val="299832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role of guitar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8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 : guitar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acoustic</a:t>
            </a:r>
          </a:p>
        </p:txBody>
      </p:sp>
      <p:pic>
        <p:nvPicPr>
          <p:cNvPr id="6" name="Picture 5" descr="Parts-of-Guitar-Acous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71" y="1584476"/>
            <a:ext cx="7304627" cy="493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parts: electric</a:t>
            </a:r>
          </a:p>
        </p:txBody>
      </p:sp>
      <p:pic>
        <p:nvPicPr>
          <p:cNvPr id="4" name="Picture 3" descr="723978-a7fe452d22d21614080da1cb03eb6d3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551214"/>
            <a:ext cx="7353905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Fret, finger &amp; string number notation</a:t>
            </a:r>
            <a:endParaRPr lang="en-US" dirty="0"/>
          </a:p>
        </p:txBody>
      </p:sp>
      <p:pic>
        <p:nvPicPr>
          <p:cNvPr id="5" name="Picture 4" descr="frets-fingers-string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618454"/>
            <a:ext cx="7778750" cy="43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FRETBOARD NOTES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1334" y="5303335"/>
            <a:ext cx="4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1 : Identify the notes in the fret board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1334" y="6058985"/>
            <a:ext cx="470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Exercise 2 : Play the diatonic scale</a:t>
            </a:r>
            <a:endParaRPr lang="en-US" dirty="0"/>
          </a:p>
        </p:txBody>
      </p:sp>
      <p:pic>
        <p:nvPicPr>
          <p:cNvPr id="7" name="Picture 6" descr="fretnotes - w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002367"/>
            <a:ext cx="8826500" cy="27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5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tuning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0850" y="1746250"/>
            <a:ext cx="8188922" cy="3949700"/>
            <a:chOff x="450850" y="1746250"/>
            <a:chExt cx="8188922" cy="3949700"/>
          </a:xfrm>
        </p:grpSpPr>
        <p:pic>
          <p:nvPicPr>
            <p:cNvPr id="6" name="Picture 5" descr="tuning - w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0" y="1746250"/>
              <a:ext cx="8188922" cy="3949700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862667" y="4635500"/>
              <a:ext cx="391583" cy="4021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>
                <a:latin typeface="Abadi MT Condensed Light"/>
                <a:cs typeface="Abadi MT Condensed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29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" y="1375833"/>
            <a:ext cx="8424334" cy="504825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ged chords - w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384" y="1614089"/>
            <a:ext cx="5759450" cy="44395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96333" y="518845"/>
            <a:ext cx="7924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Your first chords : CAGED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9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GUITAR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BEGINNER </a:t>
            </a:r>
            <a:r>
              <a:rPr lang="en-US" dirty="0"/>
              <a:t>COURSE : week 1</a:t>
            </a:r>
          </a:p>
        </p:txBody>
      </p:sp>
    </p:spTree>
    <p:extLst>
      <p:ext uri="{BB962C8B-B14F-4D97-AF65-F5344CB8AC3E}">
        <p14:creationId xmlns:p14="http://schemas.microsoft.com/office/powerpoint/2010/main" val="3644236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4/4 beat </a:t>
            </a:r>
            <a:r>
              <a:rPr lang="mr-IN" sz="2400" dirty="0" smtClean="0"/>
              <a:t>–</a:t>
            </a:r>
            <a:r>
              <a:rPr lang="en-US" sz="2400" dirty="0" smtClean="0"/>
              <a:t> most basic beat in music</a:t>
            </a:r>
          </a:p>
          <a:p>
            <a:pPr lvl="1"/>
            <a:r>
              <a:rPr lang="en-US" sz="2400" dirty="0" smtClean="0"/>
              <a:t>4 counts down strumming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Best accompanied with foot tapping</a:t>
            </a:r>
          </a:p>
          <a:p>
            <a:pPr lvl="2"/>
            <a:r>
              <a:rPr lang="en-US" sz="2400" dirty="0" smtClean="0"/>
              <a:t>To get locked-in with the </a:t>
            </a:r>
            <a:r>
              <a:rPr lang="en-US" sz="2400" dirty="0" smtClean="0"/>
              <a:t>rhythm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350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BEGINNER PLAYERS</a:t>
            </a:r>
          </a:p>
          <a:p>
            <a:pPr lvl="1"/>
            <a:r>
              <a:rPr lang="en-US" dirty="0" smtClean="0"/>
              <a:t>Knows only a few chords </a:t>
            </a:r>
            <a:r>
              <a:rPr lang="mr-IN" dirty="0" smtClean="0"/>
              <a:t>–</a:t>
            </a:r>
            <a:r>
              <a:rPr lang="en-US" dirty="0" smtClean="0"/>
              <a:t> or does not know any at all</a:t>
            </a:r>
          </a:p>
          <a:p>
            <a:pPr lvl="1"/>
            <a:r>
              <a:rPr lang="en-US" dirty="0" smtClean="0"/>
              <a:t>Can not play a song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INTERMEDIATE PLAYERS</a:t>
            </a:r>
          </a:p>
          <a:p>
            <a:pPr lvl="1"/>
            <a:r>
              <a:rPr lang="en-US" dirty="0" smtClean="0"/>
              <a:t>Knows most of the chords and chord progressions</a:t>
            </a:r>
          </a:p>
          <a:p>
            <a:pPr lvl="1"/>
            <a:r>
              <a:rPr lang="en-US" dirty="0" smtClean="0"/>
              <a:t>Knows a number of strumming combinations</a:t>
            </a:r>
          </a:p>
          <a:p>
            <a:pPr lvl="1"/>
            <a:r>
              <a:rPr lang="en-US" dirty="0" smtClean="0"/>
              <a:t>Knows at least 1 scale</a:t>
            </a:r>
          </a:p>
          <a:p>
            <a:pPr lvl="1"/>
            <a:r>
              <a:rPr lang="en-US" dirty="0" smtClean="0"/>
              <a:t>Can transcribe a song</a:t>
            </a:r>
          </a:p>
        </p:txBody>
      </p:sp>
    </p:spTree>
    <p:extLst>
      <p:ext uri="{BB962C8B-B14F-4D97-AF65-F5344CB8AC3E}">
        <p14:creationId xmlns:p14="http://schemas.microsoft.com/office/powerpoint/2010/main" val="223838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mr-IN" dirty="0" smtClean="0"/>
              <a:t>–</a:t>
            </a:r>
            <a:r>
              <a:rPr lang="en-US" dirty="0" smtClean="0"/>
              <a:t> group for beginner 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25701"/>
              </p:ext>
            </p:extLst>
          </p:nvPr>
        </p:nvGraphicFramePr>
        <p:xfrm>
          <a:off x="1206499" y="1629832"/>
          <a:ext cx="6968439" cy="3327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719"/>
                <a:gridCol w="1064344"/>
                <a:gridCol w="1064344"/>
                <a:gridCol w="1064344"/>
                <a:gridCol w="1064344"/>
                <a:gridCol w="1064344"/>
              </a:tblGrid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Instrument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Guitar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Bass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Mentor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Jeff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Jethro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JR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PTEarl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Grej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Evan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Esa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Janice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Francis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Bong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  <a:tr h="83185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RJ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Rollie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PTVin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Mark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5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</a:t>
            </a:r>
            <a:r>
              <a:rPr lang="en-US" dirty="0" smtClean="0"/>
              <a:t>activity : the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ROLES OF GUITAR PLAYERS</a:t>
            </a:r>
          </a:p>
          <a:p>
            <a:r>
              <a:rPr lang="en-US" dirty="0"/>
              <a:t>GUITAR </a:t>
            </a:r>
            <a:r>
              <a:rPr lang="en-US" dirty="0" smtClean="0"/>
              <a:t>PARTS</a:t>
            </a:r>
            <a:endParaRPr lang="en-US" dirty="0"/>
          </a:p>
          <a:p>
            <a:r>
              <a:rPr lang="en-US" dirty="0"/>
              <a:t>LETTER </a:t>
            </a:r>
            <a:r>
              <a:rPr lang="en-US" dirty="0" smtClean="0"/>
              <a:t>NOTATION</a:t>
            </a:r>
          </a:p>
          <a:p>
            <a:r>
              <a:rPr lang="en-US" dirty="0"/>
              <a:t>TUNING</a:t>
            </a:r>
          </a:p>
          <a:p>
            <a:r>
              <a:rPr lang="en-US" dirty="0"/>
              <a:t>FRETBOARD NOTES</a:t>
            </a:r>
          </a:p>
          <a:p>
            <a:r>
              <a:rPr lang="en-US" dirty="0"/>
              <a:t>BASIC STRUMMING: 4 COUNTS AND 2 COUNTS</a:t>
            </a:r>
          </a:p>
          <a:p>
            <a:r>
              <a:rPr lang="en-US" dirty="0"/>
              <a:t>YOUR FIRST CHORDS: C A G E D</a:t>
            </a:r>
          </a:p>
          <a:p>
            <a:r>
              <a:rPr lang="en-US" dirty="0"/>
              <a:t>YOUR FIRST SONG: LORD I LIFT YOUR NAME ON HIGH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1 : basic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1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69E708-A3A1-4DA8-BFA8-8AB3DC88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47EC02-A258-492A-91F7-EF7C64C7FB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0038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System </a:t>
            </a:r>
            <a:r>
              <a:rPr lang="en-US" sz="2000" dirty="0"/>
              <a:t>of representing a set of pitches by </a:t>
            </a:r>
            <a:r>
              <a:rPr lang="en-US" sz="2000" dirty="0" smtClean="0"/>
              <a:t>letters</a:t>
            </a:r>
            <a:endParaRPr lang="en-US" sz="2000" dirty="0"/>
          </a:p>
          <a:p>
            <a:pPr lvl="1"/>
            <a:r>
              <a:rPr lang="en-US" sz="2000" dirty="0" smtClean="0"/>
              <a:t>C </a:t>
            </a:r>
            <a:r>
              <a:rPr lang="mr-IN" sz="2000" dirty="0" smtClean="0"/>
              <a:t>–</a:t>
            </a:r>
            <a:r>
              <a:rPr lang="en-US" sz="2000" dirty="0" smtClean="0"/>
              <a:t> D </a:t>
            </a:r>
            <a:r>
              <a:rPr lang="mr-IN" sz="2000" dirty="0" smtClean="0"/>
              <a:t>–</a:t>
            </a:r>
            <a:r>
              <a:rPr lang="en-US" sz="2000" dirty="0" smtClean="0"/>
              <a:t> E </a:t>
            </a:r>
            <a:r>
              <a:rPr lang="mr-IN" sz="2000" dirty="0" smtClean="0"/>
              <a:t>–</a:t>
            </a:r>
            <a:r>
              <a:rPr lang="en-US" sz="2000" dirty="0" smtClean="0"/>
              <a:t> F </a:t>
            </a:r>
            <a:r>
              <a:rPr lang="mr-IN" sz="2000" dirty="0" smtClean="0"/>
              <a:t>–</a:t>
            </a:r>
            <a:r>
              <a:rPr lang="en-US" sz="2000" dirty="0" smtClean="0"/>
              <a:t> G </a:t>
            </a:r>
            <a:r>
              <a:rPr lang="mr-IN" sz="2000" dirty="0" smtClean="0"/>
              <a:t>–</a:t>
            </a:r>
            <a:r>
              <a:rPr lang="en-US" sz="2000" dirty="0" smtClean="0"/>
              <a:t> A </a:t>
            </a:r>
            <a:r>
              <a:rPr lang="mr-IN" sz="2000" dirty="0" smtClean="0"/>
              <a:t>–</a:t>
            </a:r>
            <a:r>
              <a:rPr lang="en-US" sz="2000" dirty="0" smtClean="0"/>
              <a:t> B </a:t>
            </a:r>
          </a:p>
          <a:p>
            <a:pPr lvl="1"/>
            <a:r>
              <a:rPr lang="en-US" sz="2000" dirty="0" smtClean="0"/>
              <a:t>do </a:t>
            </a:r>
            <a:r>
              <a:rPr lang="mr-IN" sz="2000" dirty="0" smtClean="0"/>
              <a:t>–</a:t>
            </a:r>
            <a:r>
              <a:rPr lang="en-US" sz="2000" dirty="0" smtClean="0"/>
              <a:t> re </a:t>
            </a:r>
            <a:r>
              <a:rPr lang="mr-IN" sz="2000" dirty="0" smtClean="0"/>
              <a:t>–</a:t>
            </a:r>
            <a:r>
              <a:rPr lang="en-US" sz="2000" dirty="0" smtClean="0"/>
              <a:t> mi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fa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so </a:t>
            </a:r>
            <a:r>
              <a:rPr lang="mr-IN" sz="2000" dirty="0" smtClean="0"/>
              <a:t>–</a:t>
            </a:r>
            <a:r>
              <a:rPr lang="en-US" sz="2000" dirty="0" smtClean="0"/>
              <a:t> la </a:t>
            </a:r>
            <a:r>
              <a:rPr lang="mr-IN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 err="1" smtClean="0"/>
              <a:t>ti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 do (diatonic scale)</a:t>
            </a:r>
            <a:endParaRPr lang="en-US" sz="2000" dirty="0"/>
          </a:p>
          <a:p>
            <a:pPr lvl="1"/>
            <a:r>
              <a:rPr lang="en-US" sz="2000" dirty="0"/>
              <a:t>Advantage : Easy to remember / </a:t>
            </a:r>
            <a:r>
              <a:rPr lang="en-US" sz="2000" dirty="0" smtClean="0"/>
              <a:t>memorize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Chords (combination of notes) are also represented by these letters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563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199"/>
            <a:ext cx="7924800" cy="47392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most common </a:t>
            </a:r>
            <a:r>
              <a:rPr lang="en-US" sz="2400" b="1" dirty="0" smtClean="0">
                <a:solidFill>
                  <a:srgbClr val="FF0000"/>
                </a:solidFill>
              </a:rPr>
              <a:t>scale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in modern music</a:t>
            </a:r>
          </a:p>
          <a:p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Scale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is a set of notes played to create melodies and harmonies.</a:t>
            </a:r>
          </a:p>
          <a:p>
            <a:pPr lvl="2"/>
            <a:r>
              <a:rPr lang="en-US" sz="2400" dirty="0" smtClean="0"/>
              <a:t>It has intervals in between, this intervals determine the difference between scales hence the difference between music melodies (western and eastern music).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Diatonic Scale (mostly used in western music)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           DO </a:t>
            </a:r>
            <a:r>
              <a:rPr lang="mr-IN" sz="2400" dirty="0" smtClean="0"/>
              <a:t>–</a:t>
            </a:r>
            <a:r>
              <a:rPr lang="en-US" sz="2400" dirty="0" smtClean="0"/>
              <a:t> RE </a:t>
            </a:r>
            <a:r>
              <a:rPr lang="mr-IN" sz="2400" dirty="0" smtClean="0"/>
              <a:t>–</a:t>
            </a:r>
            <a:r>
              <a:rPr lang="en-US" sz="2400" dirty="0" smtClean="0"/>
              <a:t> MI </a:t>
            </a:r>
            <a:r>
              <a:rPr lang="mr-IN" sz="2400" dirty="0" smtClean="0"/>
              <a:t>–</a:t>
            </a:r>
            <a:r>
              <a:rPr lang="en-US" sz="2400" dirty="0" smtClean="0"/>
              <a:t> FA </a:t>
            </a:r>
            <a:r>
              <a:rPr lang="mr-IN" sz="2400" dirty="0" smtClean="0"/>
              <a:t>–</a:t>
            </a:r>
            <a:r>
              <a:rPr lang="en-US" sz="2400" dirty="0" smtClean="0"/>
              <a:t>SO </a:t>
            </a:r>
            <a:r>
              <a:rPr lang="mr-IN" sz="2400" dirty="0" smtClean="0"/>
              <a:t>–</a:t>
            </a:r>
            <a:r>
              <a:rPr lang="en-US" sz="2400" dirty="0" smtClean="0"/>
              <a:t> LA </a:t>
            </a:r>
            <a:r>
              <a:rPr lang="mr-IN" sz="2400" dirty="0" smtClean="0"/>
              <a:t>–</a:t>
            </a:r>
            <a:r>
              <a:rPr lang="en-US" sz="2400" dirty="0" smtClean="0"/>
              <a:t> TI </a:t>
            </a:r>
            <a:r>
              <a:rPr lang="mr-IN" sz="2400" dirty="0" smtClean="0"/>
              <a:t>–</a:t>
            </a:r>
            <a:r>
              <a:rPr lang="en-US" sz="2400" dirty="0" smtClean="0"/>
              <a:t> DO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19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Diatonic scale interval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404" y="1418502"/>
            <a:ext cx="9021233" cy="1047750"/>
          </a:xfrm>
        </p:spPr>
        <p:txBody>
          <a:bodyPr>
            <a:normAutofit fontScale="25000" lnSpcReduction="20000"/>
          </a:bodyPr>
          <a:lstStyle/>
          <a:p>
            <a:pPr marL="0" lvl="1" indent="0" algn="ctr">
              <a:buNone/>
            </a:pPr>
            <a:endParaRPr lang="en-US" sz="4800" dirty="0" smtClean="0"/>
          </a:p>
          <a:p>
            <a:pPr marL="0" lvl="1" indent="0" algn="ctr">
              <a:buNone/>
            </a:pPr>
            <a:endParaRPr lang="en-US" sz="4800" dirty="0"/>
          </a:p>
          <a:p>
            <a:pPr marL="0" lvl="1" indent="0" algn="ctr">
              <a:buNone/>
            </a:pPr>
            <a:r>
              <a:rPr lang="en-US" sz="21600" dirty="0" smtClean="0"/>
              <a:t>C </a:t>
            </a:r>
            <a:r>
              <a:rPr lang="mr-IN" sz="21600" dirty="0"/>
              <a:t>–</a:t>
            </a:r>
            <a:r>
              <a:rPr lang="en-US" sz="21600" dirty="0"/>
              <a:t> D </a:t>
            </a:r>
            <a:r>
              <a:rPr lang="mr-IN" sz="21600" dirty="0"/>
              <a:t>–</a:t>
            </a:r>
            <a:r>
              <a:rPr lang="en-US" sz="21600" dirty="0"/>
              <a:t> E </a:t>
            </a:r>
            <a:r>
              <a:rPr lang="mr-IN" sz="21600" dirty="0"/>
              <a:t>–</a:t>
            </a:r>
            <a:r>
              <a:rPr lang="en-US" sz="21600" dirty="0"/>
              <a:t> F </a:t>
            </a:r>
            <a:r>
              <a:rPr lang="mr-IN" sz="21600" dirty="0"/>
              <a:t>–</a:t>
            </a:r>
            <a:r>
              <a:rPr lang="en-US" sz="21600" dirty="0"/>
              <a:t> G </a:t>
            </a:r>
            <a:r>
              <a:rPr lang="mr-IN" sz="21600" dirty="0"/>
              <a:t>–</a:t>
            </a:r>
            <a:r>
              <a:rPr lang="en-US" sz="21600" dirty="0"/>
              <a:t> A </a:t>
            </a:r>
            <a:r>
              <a:rPr lang="mr-IN" sz="21600" dirty="0"/>
              <a:t>–</a:t>
            </a:r>
            <a:r>
              <a:rPr lang="en-US" sz="21600" dirty="0"/>
              <a:t> B </a:t>
            </a:r>
            <a:r>
              <a:rPr lang="en-US" sz="21600" dirty="0" smtClean="0"/>
              <a:t>- C</a:t>
            </a:r>
            <a:endParaRPr lang="en-US" sz="21600" dirty="0"/>
          </a:p>
          <a:p>
            <a:pPr marL="0" indent="0" algn="ctr">
              <a:buNone/>
            </a:pP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20235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3968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4784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2535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6268" y="2614947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751" y="2621167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9218" y="2595962"/>
            <a:ext cx="63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 smtClean="0"/>
          </a:p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6045" y="5539678"/>
            <a:ext cx="7001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There are </a:t>
            </a:r>
            <a:r>
              <a:rPr lang="en-US" sz="3600" b="1" dirty="0" smtClean="0">
                <a:solidFill>
                  <a:srgbClr val="FF0000"/>
                </a:solidFill>
              </a:rPr>
              <a:t>12 notes</a:t>
            </a:r>
            <a:r>
              <a:rPr lang="en-US" sz="3600" dirty="0" smtClean="0"/>
              <a:t> </a:t>
            </a:r>
            <a:r>
              <a:rPr lang="en-US" sz="3600" dirty="0" smtClean="0"/>
              <a:t>from </a:t>
            </a:r>
            <a:r>
              <a:rPr lang="en-US" sz="3600" dirty="0" smtClean="0"/>
              <a:t>low </a:t>
            </a:r>
            <a:r>
              <a:rPr lang="en-US" sz="3600" dirty="0" smtClean="0"/>
              <a:t>C </a:t>
            </a:r>
            <a:r>
              <a:rPr lang="en-US" sz="3600" dirty="0" smtClean="0"/>
              <a:t>to high </a:t>
            </a:r>
            <a:r>
              <a:rPr lang="en-US" sz="3600" dirty="0" smtClean="0"/>
              <a:t>C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23054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C# or</a:t>
            </a:r>
          </a:p>
          <a:p>
            <a:pPr algn="ctr"/>
            <a:r>
              <a:rPr lang="en-US" sz="2400" dirty="0" err="1" smtClean="0"/>
              <a:t>Db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06787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D#</a:t>
            </a:r>
          </a:p>
          <a:p>
            <a:pPr algn="ctr"/>
            <a:r>
              <a:rPr lang="en-US" sz="2400" dirty="0"/>
              <a:t>o</a:t>
            </a:r>
            <a:r>
              <a:rPr lang="en-US" sz="2400" dirty="0" smtClean="0"/>
              <a:t>r</a:t>
            </a:r>
          </a:p>
          <a:p>
            <a:pPr algn="ctr"/>
            <a:r>
              <a:rPr lang="en-US" sz="2400" dirty="0" err="1" smtClean="0"/>
              <a:t>Eb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37603" y="39074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85354" y="3907405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F#</a:t>
            </a:r>
          </a:p>
          <a:p>
            <a:pPr algn="ctr"/>
            <a:r>
              <a:rPr lang="en-US" sz="2400" dirty="0" smtClean="0"/>
              <a:t>or </a:t>
            </a:r>
          </a:p>
          <a:p>
            <a:pPr algn="ctr"/>
            <a:r>
              <a:rPr lang="en-US" sz="2400" dirty="0" smtClean="0"/>
              <a:t>Gb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269087" y="3926390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G#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err="1" smtClean="0"/>
              <a:t>Ab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57570" y="3932610"/>
            <a:ext cx="635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A#</a:t>
            </a:r>
          </a:p>
          <a:p>
            <a:pPr algn="ctr"/>
            <a:r>
              <a:rPr lang="en-US" sz="2400" dirty="0" smtClean="0"/>
              <a:t>or</a:t>
            </a:r>
          </a:p>
          <a:p>
            <a:pPr algn="ctr"/>
            <a:r>
              <a:rPr lang="en-US" sz="2400" dirty="0" smtClean="0"/>
              <a:t>Bb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282037" y="390740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none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5" idx="2"/>
            <a:endCxn id="21" idx="0"/>
          </p:cNvCxnSpPr>
          <p:nvPr/>
        </p:nvCxnSpPr>
        <p:spPr>
          <a:xfrm>
            <a:off x="133773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432052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688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21202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64718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59035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653868" y="3242293"/>
            <a:ext cx="2819" cy="66511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362</TotalTime>
  <Words>455</Words>
  <Application>Microsoft Macintosh PowerPoint</Application>
  <PresentationFormat>On-screen Show (4:3)</PresentationFormat>
  <Paragraphs>122</Paragraphs>
  <Slides>20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Horizon</vt:lpstr>
      <vt:lpstr>PowerPoint Presentation</vt:lpstr>
      <vt:lpstr>GUITAR 101  The BEGINNER COURSE : week 1</vt:lpstr>
      <vt:lpstr>INTRODUCTION</vt:lpstr>
      <vt:lpstr>Sub – group for beginner class</vt:lpstr>
      <vt:lpstr>today’s activity : the basics</vt:lpstr>
      <vt:lpstr>Part 1 : basic theory</vt:lpstr>
      <vt:lpstr>Letter notation</vt:lpstr>
      <vt:lpstr>Diatonic scale</vt:lpstr>
      <vt:lpstr>Diatonic scale interval</vt:lpstr>
      <vt:lpstr>Diatonic scale – the most basic scale</vt:lpstr>
      <vt:lpstr>PowerPoint Presentation</vt:lpstr>
      <vt:lpstr>Types and role of guitar players</vt:lpstr>
      <vt:lpstr>Part 2 : guitar basics</vt:lpstr>
      <vt:lpstr>Guitar parts: acoustic</vt:lpstr>
      <vt:lpstr>Guitar parts: electric</vt:lpstr>
      <vt:lpstr>Fret, finger &amp; string number notation</vt:lpstr>
      <vt:lpstr>FRETBOARD NOTES</vt:lpstr>
      <vt:lpstr>STANDARD tuning</vt:lpstr>
      <vt:lpstr>PowerPoint Presentation</vt:lpstr>
      <vt:lpstr>Basic strumming</vt:lpstr>
    </vt:vector>
  </TitlesOfParts>
  <Company>Staytus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BEGINNER COURSE</dc:title>
  <dc:creator>Grej Segura</dc:creator>
  <cp:lastModifiedBy>Grej Segura</cp:lastModifiedBy>
  <cp:revision>49</cp:revision>
  <dcterms:created xsi:type="dcterms:W3CDTF">2018-02-05T17:44:01Z</dcterms:created>
  <dcterms:modified xsi:type="dcterms:W3CDTF">2018-02-07T18:39:41Z</dcterms:modified>
</cp:coreProperties>
</file>