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28" r:id="rId1"/>
  </p:sldMasterIdLst>
  <p:sldIdLst>
    <p:sldId id="256" r:id="rId2"/>
    <p:sldId id="257" r:id="rId3"/>
    <p:sldId id="258" r:id="rId4"/>
    <p:sldId id="270" r:id="rId5"/>
    <p:sldId id="272" r:id="rId6"/>
    <p:sldId id="277" r:id="rId7"/>
    <p:sldId id="276" r:id="rId8"/>
    <p:sldId id="273" r:id="rId9"/>
    <p:sldId id="274" r:id="rId10"/>
    <p:sldId id="259" r:id="rId11"/>
    <p:sldId id="271" r:id="rId12"/>
    <p:sldId id="260" r:id="rId13"/>
    <p:sldId id="261" r:id="rId14"/>
    <p:sldId id="267" r:id="rId15"/>
    <p:sldId id="263" r:id="rId16"/>
    <p:sldId id="262" r:id="rId17"/>
    <p:sldId id="275" r:id="rId18"/>
    <p:sldId id="26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26B-DFC2-4248-8ED0-AD3E108CBDD7}" type="datetime1">
              <a:rPr lang="en-US" smtClean="0"/>
              <a:pPr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C003-38E8-486A-9BFD-47E55D87241C}" type="datetime1">
              <a:rPr lang="en-US" smtClean="0"/>
              <a:pPr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AA3-934B-41DB-B3B1-806F4BE5CC37}" type="datetime1">
              <a:rPr lang="en-US" smtClean="0"/>
              <a:pPr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367-2F2B-4F6E-ACF4-15FA13738E10}" type="datetime1">
              <a:rPr lang="en-US" smtClean="0"/>
              <a:pPr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498D-21C7-408B-8EF5-5B55DEF0BFD5}" type="datetime1">
              <a:rPr lang="en-US" smtClean="0"/>
              <a:pPr/>
              <a:t>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246E-8FD1-42FF-94A4-E4133095C37A}" type="datetime1">
              <a:rPr lang="en-US" smtClean="0"/>
              <a:pPr/>
              <a:t>2/7/18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9D4-B818-4372-B1EE-7CB6D5BBC74A}" type="datetime1">
              <a:rPr lang="en-US" smtClean="0"/>
              <a:pPr/>
              <a:t>2/7/18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438-4D0D-4834-B658-A90420491D98}" type="datetime1">
              <a:rPr lang="en-US" smtClean="0"/>
              <a:pPr/>
              <a:t>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DFA-7142-4015-85E6-1712F15FA709}" type="datetime1">
              <a:rPr lang="en-US" smtClean="0"/>
              <a:pPr/>
              <a:t>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81E0-D653-4D78-A48F-41D80498BC7E}" type="datetime1">
              <a:rPr lang="en-US" smtClean="0"/>
              <a:pPr/>
              <a:t>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B3AFFF1-9C47-49F0-AE12-AF188F3F4E82}" type="datetime1">
              <a:rPr lang="en-US" smtClean="0"/>
              <a:pPr/>
              <a:t>2/7/18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29" r:id="rId1"/>
    <p:sldLayoutId id="2147484730" r:id="rId2"/>
    <p:sldLayoutId id="2147484731" r:id="rId3"/>
    <p:sldLayoutId id="2147484732" r:id="rId4"/>
    <p:sldLayoutId id="2147484733" r:id="rId5"/>
    <p:sldLayoutId id="2147484734" r:id="rId6"/>
    <p:sldLayoutId id="2147484735" r:id="rId7"/>
    <p:sldLayoutId id="2147484736" r:id="rId8"/>
    <p:sldLayoutId id="2147484737" r:id="rId9"/>
    <p:sldLayoutId id="2147484738" r:id="rId10"/>
    <p:sldLayoutId id="214748473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GUITAR 101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</a:t>
            </a:r>
            <a:r>
              <a:rPr lang="en-US" dirty="0" smtClean="0"/>
              <a:t> </a:t>
            </a:r>
            <a:r>
              <a:rPr lang="en-US" dirty="0" smtClean="0"/>
              <a:t>BEGINNER </a:t>
            </a:r>
            <a:r>
              <a:rPr lang="en-US" dirty="0"/>
              <a:t>COURSE : week 1</a:t>
            </a:r>
          </a:p>
        </p:txBody>
      </p:sp>
    </p:spTree>
    <p:extLst>
      <p:ext uri="{BB962C8B-B14F-4D97-AF65-F5344CB8AC3E}">
        <p14:creationId xmlns:p14="http://schemas.microsoft.com/office/powerpoint/2010/main" val="3644236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and role of guitar players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787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Part 2 : guitar </a:t>
            </a:r>
            <a:r>
              <a:rPr lang="en-US" dirty="0" smtClean="0"/>
              <a:t>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367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Guitar parts: acoustic</a:t>
            </a:r>
          </a:p>
        </p:txBody>
      </p:sp>
      <p:pic>
        <p:nvPicPr>
          <p:cNvPr id="6" name="Picture 5" descr="Parts-of-Guitar-Acousti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571" y="1584476"/>
            <a:ext cx="7304627" cy="493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5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Guitar parts: electric</a:t>
            </a:r>
          </a:p>
        </p:txBody>
      </p:sp>
      <p:pic>
        <p:nvPicPr>
          <p:cNvPr id="4" name="Picture 3" descr="723978-a7fe452d22d21614080da1cb03eb6d3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67" y="1551214"/>
            <a:ext cx="7353905" cy="496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072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Fret, finger &amp; string number notation</a:t>
            </a:r>
            <a:endParaRPr lang="en-US" dirty="0"/>
          </a:p>
        </p:txBody>
      </p:sp>
      <p:pic>
        <p:nvPicPr>
          <p:cNvPr id="5" name="Picture 4" descr="frets-fingers-strings - w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1618454"/>
            <a:ext cx="7778750" cy="437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722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FRETBOARD NOTES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01334" y="5303335"/>
            <a:ext cx="4709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Exercise 1 : Identify the notes in the fret board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01334" y="6058985"/>
            <a:ext cx="4709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Exercise 2 : Play the diatonic scale</a:t>
            </a:r>
            <a:endParaRPr lang="en-US" dirty="0"/>
          </a:p>
        </p:txBody>
      </p:sp>
      <p:pic>
        <p:nvPicPr>
          <p:cNvPr id="7" name="Picture 6" descr="fretnotes - w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" y="2002367"/>
            <a:ext cx="8826500" cy="277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250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tuning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50850" y="1746250"/>
            <a:ext cx="8188922" cy="3949700"/>
            <a:chOff x="450850" y="1746250"/>
            <a:chExt cx="8188922" cy="3949700"/>
          </a:xfrm>
        </p:grpSpPr>
        <p:pic>
          <p:nvPicPr>
            <p:cNvPr id="6" name="Picture 5" descr="tuning - w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850" y="1746250"/>
              <a:ext cx="8188922" cy="3949700"/>
            </a:xfrm>
            <a:prstGeom prst="rect">
              <a:avLst/>
            </a:prstGeom>
          </p:spPr>
        </p:pic>
        <p:sp>
          <p:nvSpPr>
            <p:cNvPr id="7" name="Oval 6"/>
            <p:cNvSpPr/>
            <p:nvPr/>
          </p:nvSpPr>
          <p:spPr>
            <a:xfrm>
              <a:off x="1862667" y="4635500"/>
              <a:ext cx="391583" cy="4021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en-US" dirty="0">
                <a:latin typeface="Abadi MT Condensed Light"/>
                <a:cs typeface="Abadi MT Condensed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4293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6333" y="1375833"/>
            <a:ext cx="8424334" cy="504825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aged chords - w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384" y="1614089"/>
            <a:ext cx="5759450" cy="443957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96333" y="518845"/>
            <a:ext cx="79248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Your first chords : CAGED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892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strumming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4/4 beat </a:t>
            </a:r>
            <a:r>
              <a:rPr lang="mr-IN" sz="2400" dirty="0" smtClean="0"/>
              <a:t>–</a:t>
            </a:r>
            <a:r>
              <a:rPr lang="en-US" sz="2400" dirty="0" smtClean="0"/>
              <a:t> most basic beat in music</a:t>
            </a:r>
          </a:p>
          <a:p>
            <a:pPr lvl="1"/>
            <a:r>
              <a:rPr lang="en-US" sz="2400" dirty="0" smtClean="0"/>
              <a:t>4 counts down strumming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pPr lvl="1"/>
            <a:r>
              <a:rPr lang="en-US" sz="2400" dirty="0" smtClean="0"/>
              <a:t>Best accompanied with foot tapping</a:t>
            </a:r>
          </a:p>
          <a:p>
            <a:pPr lvl="2"/>
            <a:r>
              <a:rPr lang="en-US" sz="2400" dirty="0" smtClean="0"/>
              <a:t>To get locked-in with the </a:t>
            </a:r>
            <a:r>
              <a:rPr lang="en-US" sz="2400" dirty="0" err="1" smtClean="0"/>
              <a:t>rythm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3503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BEGINNER PLAYERS</a:t>
            </a:r>
          </a:p>
          <a:p>
            <a:pPr lvl="1"/>
            <a:r>
              <a:rPr lang="en-US" dirty="0" smtClean="0"/>
              <a:t>Knows only a few chords </a:t>
            </a:r>
            <a:r>
              <a:rPr lang="mr-IN" dirty="0" smtClean="0"/>
              <a:t>–</a:t>
            </a:r>
            <a:r>
              <a:rPr lang="en-US" dirty="0" smtClean="0"/>
              <a:t> or does not know any at all</a:t>
            </a:r>
          </a:p>
          <a:p>
            <a:pPr lvl="1"/>
            <a:r>
              <a:rPr lang="en-US" dirty="0" smtClean="0"/>
              <a:t>Can not play a song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INTERMEDIATE PLAYERS</a:t>
            </a:r>
          </a:p>
          <a:p>
            <a:pPr lvl="1"/>
            <a:r>
              <a:rPr lang="en-US" dirty="0" smtClean="0"/>
              <a:t>Knows most of the chords and chord progressions</a:t>
            </a:r>
          </a:p>
          <a:p>
            <a:pPr lvl="1"/>
            <a:r>
              <a:rPr lang="en-US" dirty="0" smtClean="0"/>
              <a:t>Knows a number of strumming combinations</a:t>
            </a:r>
          </a:p>
          <a:p>
            <a:pPr lvl="1"/>
            <a:r>
              <a:rPr lang="en-US" dirty="0" smtClean="0"/>
              <a:t>Knows at least 1 scale</a:t>
            </a:r>
          </a:p>
          <a:p>
            <a:pPr lvl="1"/>
            <a:r>
              <a:rPr lang="en-US" dirty="0" smtClean="0"/>
              <a:t>Can transcribe a song</a:t>
            </a:r>
          </a:p>
        </p:txBody>
      </p:sp>
    </p:spTree>
    <p:extLst>
      <p:ext uri="{BB962C8B-B14F-4D97-AF65-F5344CB8AC3E}">
        <p14:creationId xmlns:p14="http://schemas.microsoft.com/office/powerpoint/2010/main" val="2238388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</a:t>
            </a:r>
            <a:r>
              <a:rPr lang="en-US" dirty="0" smtClean="0"/>
              <a:t>activity : the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ROLES OF GUITAR PLAYERS</a:t>
            </a:r>
          </a:p>
          <a:p>
            <a:r>
              <a:rPr lang="en-US" dirty="0"/>
              <a:t>GUITAR </a:t>
            </a:r>
            <a:r>
              <a:rPr lang="en-US" dirty="0" smtClean="0"/>
              <a:t>PARTS</a:t>
            </a:r>
            <a:endParaRPr lang="en-US" dirty="0"/>
          </a:p>
          <a:p>
            <a:r>
              <a:rPr lang="en-US" dirty="0"/>
              <a:t>LETTER </a:t>
            </a:r>
            <a:r>
              <a:rPr lang="en-US" dirty="0" smtClean="0"/>
              <a:t>NOTATION</a:t>
            </a:r>
          </a:p>
          <a:p>
            <a:r>
              <a:rPr lang="en-US" dirty="0"/>
              <a:t>TUNING</a:t>
            </a:r>
            <a:endParaRPr lang="en-US" dirty="0"/>
          </a:p>
          <a:p>
            <a:r>
              <a:rPr lang="en-US" dirty="0"/>
              <a:t>FRETBOARD NOTES</a:t>
            </a:r>
          </a:p>
          <a:p>
            <a:r>
              <a:rPr lang="en-US" dirty="0"/>
              <a:t>BASIC STRUMMING: 4 COUNTS AND 2 COUNTS</a:t>
            </a:r>
          </a:p>
          <a:p>
            <a:r>
              <a:rPr lang="en-US" dirty="0"/>
              <a:t>YOUR FIRST CHORDS: C A G E D</a:t>
            </a:r>
          </a:p>
          <a:p>
            <a:r>
              <a:rPr lang="en-US" dirty="0"/>
              <a:t>YOUR FIRST SONG: LORD I LIFT YOUR NAME ON HIGH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121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Part 1 : basic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613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69E708-A3A1-4DA8-BFA8-8AB3DC887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Letter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47EC02-A258-492A-91F7-EF7C64C7FBC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5003800"/>
          </a:xfrm>
        </p:spPr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System </a:t>
            </a:r>
            <a:r>
              <a:rPr lang="en-US" sz="2000" dirty="0"/>
              <a:t>of representing a set of pitches by </a:t>
            </a:r>
            <a:r>
              <a:rPr lang="en-US" sz="2000" dirty="0" smtClean="0"/>
              <a:t>letters</a:t>
            </a:r>
            <a:endParaRPr lang="en-US" sz="2000" dirty="0"/>
          </a:p>
          <a:p>
            <a:pPr lvl="1"/>
            <a:r>
              <a:rPr lang="en-US" sz="2000" dirty="0" smtClean="0"/>
              <a:t>C </a:t>
            </a:r>
            <a:r>
              <a:rPr lang="mr-IN" sz="2000" dirty="0" smtClean="0"/>
              <a:t>–</a:t>
            </a:r>
            <a:r>
              <a:rPr lang="en-US" sz="2000" dirty="0" smtClean="0"/>
              <a:t> D </a:t>
            </a:r>
            <a:r>
              <a:rPr lang="mr-IN" sz="2000" dirty="0" smtClean="0"/>
              <a:t>–</a:t>
            </a:r>
            <a:r>
              <a:rPr lang="en-US" sz="2000" dirty="0" smtClean="0"/>
              <a:t> E </a:t>
            </a:r>
            <a:r>
              <a:rPr lang="mr-IN" sz="2000" dirty="0" smtClean="0"/>
              <a:t>–</a:t>
            </a:r>
            <a:r>
              <a:rPr lang="en-US" sz="2000" dirty="0" smtClean="0"/>
              <a:t> F </a:t>
            </a:r>
            <a:r>
              <a:rPr lang="mr-IN" sz="2000" dirty="0" smtClean="0"/>
              <a:t>–</a:t>
            </a:r>
            <a:r>
              <a:rPr lang="en-US" sz="2000" dirty="0" smtClean="0"/>
              <a:t> G </a:t>
            </a:r>
            <a:r>
              <a:rPr lang="mr-IN" sz="2000" dirty="0" smtClean="0"/>
              <a:t>–</a:t>
            </a:r>
            <a:r>
              <a:rPr lang="en-US" sz="2000" dirty="0" smtClean="0"/>
              <a:t> A </a:t>
            </a:r>
            <a:r>
              <a:rPr lang="mr-IN" sz="2000" dirty="0" smtClean="0"/>
              <a:t>–</a:t>
            </a:r>
            <a:r>
              <a:rPr lang="en-US" sz="2000" dirty="0" smtClean="0"/>
              <a:t> B </a:t>
            </a:r>
          </a:p>
          <a:p>
            <a:pPr lvl="1"/>
            <a:r>
              <a:rPr lang="en-US" sz="2000" dirty="0" smtClean="0"/>
              <a:t>do </a:t>
            </a:r>
            <a:r>
              <a:rPr lang="mr-IN" sz="2000" dirty="0" smtClean="0"/>
              <a:t>–</a:t>
            </a:r>
            <a:r>
              <a:rPr lang="en-US" sz="2000" dirty="0" smtClean="0"/>
              <a:t> re </a:t>
            </a:r>
            <a:r>
              <a:rPr lang="mr-IN" sz="2000" dirty="0" smtClean="0"/>
              <a:t>–</a:t>
            </a:r>
            <a:r>
              <a:rPr lang="en-US" sz="2000" dirty="0" smtClean="0"/>
              <a:t> mi </a:t>
            </a:r>
            <a:r>
              <a:rPr lang="mr-IN" sz="2000" dirty="0" smtClean="0"/>
              <a:t>–</a:t>
            </a:r>
            <a:r>
              <a:rPr lang="en-US" sz="2000" dirty="0" smtClean="0"/>
              <a:t> </a:t>
            </a:r>
            <a:r>
              <a:rPr lang="en-US" sz="2000" dirty="0" err="1" smtClean="0"/>
              <a:t>fa</a:t>
            </a:r>
            <a:r>
              <a:rPr lang="en-US" sz="2000" dirty="0" smtClean="0"/>
              <a:t> </a:t>
            </a:r>
            <a:r>
              <a:rPr lang="mr-IN" sz="2000" dirty="0" smtClean="0"/>
              <a:t>–</a:t>
            </a:r>
            <a:r>
              <a:rPr lang="en-US" sz="2000" dirty="0" smtClean="0"/>
              <a:t> so </a:t>
            </a:r>
            <a:r>
              <a:rPr lang="mr-IN" sz="2000" dirty="0" smtClean="0"/>
              <a:t>–</a:t>
            </a:r>
            <a:r>
              <a:rPr lang="en-US" sz="2000" dirty="0" smtClean="0"/>
              <a:t> la </a:t>
            </a:r>
            <a:r>
              <a:rPr lang="mr-IN" sz="2000" dirty="0" smtClean="0"/>
              <a:t>–</a:t>
            </a:r>
            <a:r>
              <a:rPr lang="en-US" sz="2000" dirty="0" smtClean="0"/>
              <a:t> </a:t>
            </a:r>
            <a:r>
              <a:rPr lang="en-US" sz="2000" dirty="0" err="1" smtClean="0"/>
              <a:t>ti</a:t>
            </a:r>
            <a:r>
              <a:rPr lang="en-US" sz="2000" dirty="0" smtClean="0"/>
              <a:t> </a:t>
            </a:r>
            <a:r>
              <a:rPr lang="mr-IN" sz="2000" dirty="0" smtClean="0"/>
              <a:t>–</a:t>
            </a:r>
            <a:r>
              <a:rPr lang="en-US" sz="2000" dirty="0" smtClean="0"/>
              <a:t> do (diatonic scale)</a:t>
            </a:r>
            <a:endParaRPr lang="en-US" sz="2000" dirty="0"/>
          </a:p>
          <a:p>
            <a:pPr lvl="1"/>
            <a:r>
              <a:rPr lang="en-US" sz="2000" dirty="0"/>
              <a:t>Advantage : Easy to remember / </a:t>
            </a:r>
            <a:r>
              <a:rPr lang="en-US" sz="2000" dirty="0" smtClean="0"/>
              <a:t>memorize</a:t>
            </a:r>
            <a:endParaRPr lang="en-US" sz="2000" dirty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Chords (combination of notes) are also represented by these letters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95634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Diatonic 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199"/>
            <a:ext cx="7924800" cy="473921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most common </a:t>
            </a:r>
            <a:r>
              <a:rPr lang="en-US" sz="2400" b="1" dirty="0" smtClean="0">
                <a:solidFill>
                  <a:srgbClr val="FF0000"/>
                </a:solidFill>
              </a:rPr>
              <a:t>scale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in modern music</a:t>
            </a:r>
          </a:p>
          <a:p>
            <a:endParaRPr lang="en-US" sz="2400" dirty="0" smtClean="0"/>
          </a:p>
          <a:p>
            <a:pPr lvl="1"/>
            <a:r>
              <a:rPr lang="en-US" sz="2400" b="1" dirty="0" smtClean="0">
                <a:solidFill>
                  <a:srgbClr val="FF0000"/>
                </a:solidFill>
              </a:rPr>
              <a:t>Scale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is a set of notes played to create melodies and harmonies.</a:t>
            </a:r>
          </a:p>
          <a:p>
            <a:pPr lvl="2"/>
            <a:r>
              <a:rPr lang="en-US" sz="2400" dirty="0" smtClean="0"/>
              <a:t>It has intervals in between, this intervals determine the difference between scales hence the difference between music melodies (western and eastern music).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Diatonic Scale (mostly used in western music)</a:t>
            </a:r>
            <a:endParaRPr lang="en-US" sz="2400" dirty="0"/>
          </a:p>
          <a:p>
            <a:pPr marL="457200" lvl="1" indent="0">
              <a:buNone/>
            </a:pPr>
            <a:r>
              <a:rPr lang="en-US" sz="2400" dirty="0" smtClean="0"/>
              <a:t>           DO </a:t>
            </a:r>
            <a:r>
              <a:rPr lang="mr-IN" sz="2400" dirty="0" smtClean="0"/>
              <a:t>–</a:t>
            </a:r>
            <a:r>
              <a:rPr lang="en-US" sz="2400" dirty="0" smtClean="0"/>
              <a:t> RE </a:t>
            </a:r>
            <a:r>
              <a:rPr lang="mr-IN" sz="2400" dirty="0" smtClean="0"/>
              <a:t>–</a:t>
            </a:r>
            <a:r>
              <a:rPr lang="en-US" sz="2400" dirty="0" smtClean="0"/>
              <a:t> MI </a:t>
            </a:r>
            <a:r>
              <a:rPr lang="mr-IN" sz="2400" dirty="0" smtClean="0"/>
              <a:t>–</a:t>
            </a:r>
            <a:r>
              <a:rPr lang="en-US" sz="2400" dirty="0" smtClean="0"/>
              <a:t> FA </a:t>
            </a:r>
            <a:r>
              <a:rPr lang="mr-IN" sz="2400" dirty="0" smtClean="0"/>
              <a:t>–</a:t>
            </a:r>
            <a:r>
              <a:rPr lang="en-US" sz="2400" dirty="0" smtClean="0"/>
              <a:t>SO </a:t>
            </a:r>
            <a:r>
              <a:rPr lang="mr-IN" sz="2400" dirty="0" smtClean="0"/>
              <a:t>–</a:t>
            </a:r>
            <a:r>
              <a:rPr lang="en-US" sz="2400" dirty="0" smtClean="0"/>
              <a:t> LA </a:t>
            </a:r>
            <a:r>
              <a:rPr lang="mr-IN" sz="2400" dirty="0" smtClean="0"/>
              <a:t>–</a:t>
            </a:r>
            <a:r>
              <a:rPr lang="en-US" sz="2400" dirty="0" smtClean="0"/>
              <a:t> TI </a:t>
            </a:r>
            <a:r>
              <a:rPr lang="mr-IN" sz="2400" dirty="0" smtClean="0"/>
              <a:t>–</a:t>
            </a:r>
            <a:r>
              <a:rPr lang="en-US" sz="2400" dirty="0" smtClean="0"/>
              <a:t> DO</a:t>
            </a:r>
          </a:p>
          <a:p>
            <a:pPr marL="45720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9195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Diatonic scale interval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3404" y="1418502"/>
            <a:ext cx="9021233" cy="1047750"/>
          </a:xfrm>
        </p:spPr>
        <p:txBody>
          <a:bodyPr>
            <a:normAutofit fontScale="25000" lnSpcReduction="20000"/>
          </a:bodyPr>
          <a:lstStyle/>
          <a:p>
            <a:pPr marL="0" lvl="1" indent="0" algn="ctr">
              <a:buNone/>
            </a:pPr>
            <a:endParaRPr lang="en-US" sz="4800" dirty="0" smtClean="0"/>
          </a:p>
          <a:p>
            <a:pPr marL="0" lvl="1" indent="0" algn="ctr">
              <a:buNone/>
            </a:pPr>
            <a:endParaRPr lang="en-US" sz="4800" dirty="0"/>
          </a:p>
          <a:p>
            <a:pPr marL="0" lvl="1" indent="0" algn="ctr">
              <a:buNone/>
            </a:pPr>
            <a:r>
              <a:rPr lang="en-US" sz="21600" dirty="0" smtClean="0"/>
              <a:t>C </a:t>
            </a:r>
            <a:r>
              <a:rPr lang="mr-IN" sz="21600" dirty="0"/>
              <a:t>–</a:t>
            </a:r>
            <a:r>
              <a:rPr lang="en-US" sz="21600" dirty="0"/>
              <a:t> D </a:t>
            </a:r>
            <a:r>
              <a:rPr lang="mr-IN" sz="21600" dirty="0"/>
              <a:t>–</a:t>
            </a:r>
            <a:r>
              <a:rPr lang="en-US" sz="21600" dirty="0"/>
              <a:t> E </a:t>
            </a:r>
            <a:r>
              <a:rPr lang="mr-IN" sz="21600" dirty="0"/>
              <a:t>–</a:t>
            </a:r>
            <a:r>
              <a:rPr lang="en-US" sz="21600" dirty="0"/>
              <a:t> F </a:t>
            </a:r>
            <a:r>
              <a:rPr lang="mr-IN" sz="21600" dirty="0"/>
              <a:t>–</a:t>
            </a:r>
            <a:r>
              <a:rPr lang="en-US" sz="21600" dirty="0"/>
              <a:t> G </a:t>
            </a:r>
            <a:r>
              <a:rPr lang="mr-IN" sz="21600" dirty="0"/>
              <a:t>–</a:t>
            </a:r>
            <a:r>
              <a:rPr lang="en-US" sz="21600" dirty="0"/>
              <a:t> A </a:t>
            </a:r>
            <a:r>
              <a:rPr lang="mr-IN" sz="21600" dirty="0"/>
              <a:t>–</a:t>
            </a:r>
            <a:r>
              <a:rPr lang="en-US" sz="21600" dirty="0"/>
              <a:t> B </a:t>
            </a:r>
            <a:r>
              <a:rPr lang="en-US" sz="21600" dirty="0" smtClean="0"/>
              <a:t>- C</a:t>
            </a:r>
            <a:endParaRPr lang="en-US" sz="21600" dirty="0"/>
          </a:p>
          <a:p>
            <a:pPr marL="0" indent="0" algn="ctr">
              <a:buNone/>
            </a:pP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020235" y="2595962"/>
            <a:ext cx="63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</a:p>
          <a:p>
            <a:pPr algn="ctr"/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03968" y="2595962"/>
            <a:ext cx="63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</a:p>
          <a:p>
            <a:pPr algn="ctr"/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34784" y="2595962"/>
            <a:ext cx="63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  <a:endParaRPr lang="en-US" dirty="0" smtClean="0"/>
          </a:p>
          <a:p>
            <a:pPr algn="ctr"/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82535" y="2595962"/>
            <a:ext cx="63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</a:p>
          <a:p>
            <a:pPr algn="ctr"/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66268" y="2614947"/>
            <a:ext cx="63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</a:p>
          <a:p>
            <a:pPr algn="ctr"/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54751" y="2621167"/>
            <a:ext cx="63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</a:p>
          <a:p>
            <a:pPr algn="ctr"/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279218" y="2595962"/>
            <a:ext cx="63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  <a:endParaRPr lang="en-US" dirty="0" smtClean="0"/>
          </a:p>
          <a:p>
            <a:pPr algn="ctr"/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36045" y="5539678"/>
            <a:ext cx="83916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There are </a:t>
            </a:r>
            <a:r>
              <a:rPr lang="en-US" sz="3600" b="1" dirty="0" smtClean="0">
                <a:solidFill>
                  <a:srgbClr val="FF0000"/>
                </a:solidFill>
              </a:rPr>
              <a:t>12 notes</a:t>
            </a:r>
            <a:r>
              <a:rPr lang="en-US" sz="3600" dirty="0" smtClean="0"/>
              <a:t> in between low C and high C</a:t>
            </a:r>
            <a:endParaRPr lang="en-US" sz="3600" dirty="0"/>
          </a:p>
        </p:txBody>
      </p:sp>
      <p:sp>
        <p:nvSpPr>
          <p:cNvPr id="21" name="TextBox 20"/>
          <p:cNvSpPr txBox="1"/>
          <p:nvPr/>
        </p:nvSpPr>
        <p:spPr>
          <a:xfrm>
            <a:off x="1023054" y="3907405"/>
            <a:ext cx="6350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C# or</a:t>
            </a:r>
          </a:p>
          <a:p>
            <a:pPr algn="ctr"/>
            <a:r>
              <a:rPr lang="en-US" sz="2400" dirty="0" err="1" smtClean="0"/>
              <a:t>Db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2106787" y="3907405"/>
            <a:ext cx="6350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D#</a:t>
            </a:r>
          </a:p>
          <a:p>
            <a:pPr algn="ctr"/>
            <a:r>
              <a:rPr lang="en-US" sz="2400" dirty="0"/>
              <a:t>o</a:t>
            </a:r>
            <a:r>
              <a:rPr lang="en-US" sz="2400" dirty="0" smtClean="0"/>
              <a:t>r</a:t>
            </a:r>
          </a:p>
          <a:p>
            <a:pPr algn="ctr"/>
            <a:r>
              <a:rPr lang="en-US" sz="2400" dirty="0" err="1" smtClean="0"/>
              <a:t>Eb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3137603" y="3907405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none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185354" y="3907405"/>
            <a:ext cx="6350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F#</a:t>
            </a:r>
          </a:p>
          <a:p>
            <a:pPr algn="ctr"/>
            <a:r>
              <a:rPr lang="en-US" sz="2400" dirty="0" smtClean="0"/>
              <a:t>or </a:t>
            </a:r>
          </a:p>
          <a:p>
            <a:pPr algn="ctr"/>
            <a:r>
              <a:rPr lang="en-US" sz="2400" dirty="0" smtClean="0"/>
              <a:t>Gb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5269087" y="3926390"/>
            <a:ext cx="6350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G#</a:t>
            </a:r>
          </a:p>
          <a:p>
            <a:pPr algn="ctr"/>
            <a:r>
              <a:rPr lang="en-US" sz="2400" dirty="0" smtClean="0"/>
              <a:t>or</a:t>
            </a:r>
          </a:p>
          <a:p>
            <a:pPr algn="ctr"/>
            <a:r>
              <a:rPr lang="en-US" sz="2400" dirty="0" err="1" smtClean="0"/>
              <a:t>Ab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6257570" y="3932610"/>
            <a:ext cx="6350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A#</a:t>
            </a:r>
          </a:p>
          <a:p>
            <a:pPr algn="ctr"/>
            <a:r>
              <a:rPr lang="en-US" sz="2400" dirty="0" smtClean="0"/>
              <a:t>or</a:t>
            </a:r>
          </a:p>
          <a:p>
            <a:pPr algn="ctr"/>
            <a:r>
              <a:rPr lang="en-US" sz="2400" dirty="0" smtClean="0"/>
              <a:t>Bb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7282037" y="3907405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none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5" idx="2"/>
            <a:endCxn id="21" idx="0"/>
          </p:cNvCxnSpPr>
          <p:nvPr/>
        </p:nvCxnSpPr>
        <p:spPr>
          <a:xfrm>
            <a:off x="1337735" y="3242293"/>
            <a:ext cx="2819" cy="665112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432052" y="3242293"/>
            <a:ext cx="2819" cy="665112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426885" y="3242293"/>
            <a:ext cx="2819" cy="665112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521202" y="3242293"/>
            <a:ext cx="2819" cy="665112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564718" y="3242293"/>
            <a:ext cx="2819" cy="665112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659035" y="3242293"/>
            <a:ext cx="2819" cy="665112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653868" y="3242293"/>
            <a:ext cx="2819" cy="665112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961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Diatonic scale </a:t>
            </a:r>
            <a:r>
              <a:rPr lang="mr-IN" dirty="0" smtClean="0"/>
              <a:t>–</a:t>
            </a:r>
            <a:r>
              <a:rPr lang="en-US" dirty="0" smtClean="0"/>
              <a:t> the most basic 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Scale</a:t>
            </a:r>
            <a:r>
              <a:rPr lang="en-US" dirty="0" smtClean="0"/>
              <a:t> is a set of notes / pitches ordered from low to high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Diatonic scale is the most common scale</a:t>
            </a:r>
          </a:p>
          <a:p>
            <a:pPr lvl="1"/>
            <a:r>
              <a:rPr lang="en-US" dirty="0" smtClean="0"/>
              <a:t>do </a:t>
            </a:r>
            <a:r>
              <a:rPr lang="mr-IN" dirty="0" smtClean="0"/>
              <a:t>–</a:t>
            </a:r>
            <a:r>
              <a:rPr lang="en-US" dirty="0" smtClean="0"/>
              <a:t> re </a:t>
            </a:r>
            <a:r>
              <a:rPr lang="mr-IN" dirty="0" smtClean="0"/>
              <a:t>–</a:t>
            </a:r>
            <a:r>
              <a:rPr lang="en-US" dirty="0" smtClean="0"/>
              <a:t> mi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fa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so </a:t>
            </a:r>
            <a:r>
              <a:rPr lang="mr-IN" dirty="0" smtClean="0"/>
              <a:t>–</a:t>
            </a:r>
            <a:r>
              <a:rPr lang="en-US" dirty="0" smtClean="0"/>
              <a:t> la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ti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do</a:t>
            </a:r>
          </a:p>
          <a:p>
            <a:pPr lvl="1"/>
            <a:r>
              <a:rPr lang="en-US" dirty="0" smtClean="0"/>
              <a:t>Most songs that we play are based on this scale</a:t>
            </a:r>
          </a:p>
        </p:txBody>
      </p:sp>
    </p:spTree>
    <p:extLst>
      <p:ext uri="{BB962C8B-B14F-4D97-AF65-F5344CB8AC3E}">
        <p14:creationId xmlns:p14="http://schemas.microsoft.com/office/powerpoint/2010/main" val="2998327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91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Horizon.thmx</Template>
  <TotalTime>341</TotalTime>
  <Words>431</Words>
  <Application>Microsoft Macintosh PowerPoint</Application>
  <PresentationFormat>On-screen Show (4:3)</PresentationFormat>
  <Paragraphs>102</Paragraphs>
  <Slides>18</Slides>
  <Notes>0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Horizon</vt:lpstr>
      <vt:lpstr>GUITAR 101  The BEGINNER COURSE : week 1</vt:lpstr>
      <vt:lpstr>INTRODUCTION</vt:lpstr>
      <vt:lpstr>today’s activity : the basics</vt:lpstr>
      <vt:lpstr>Part 1 : basic theory</vt:lpstr>
      <vt:lpstr>Letter notation</vt:lpstr>
      <vt:lpstr>Diatonic scale</vt:lpstr>
      <vt:lpstr>Diatonic scale interval</vt:lpstr>
      <vt:lpstr>Diatonic scale – the most basic scale</vt:lpstr>
      <vt:lpstr>PowerPoint Presentation</vt:lpstr>
      <vt:lpstr>Types and role of guitar players</vt:lpstr>
      <vt:lpstr>Part 2 : guitar basics</vt:lpstr>
      <vt:lpstr>Guitar parts: acoustic</vt:lpstr>
      <vt:lpstr>Guitar parts: electric</vt:lpstr>
      <vt:lpstr>Fret, finger &amp; string number notation</vt:lpstr>
      <vt:lpstr>FRETBOARD NOTES</vt:lpstr>
      <vt:lpstr>STANDARD tuning</vt:lpstr>
      <vt:lpstr>PowerPoint Presentation</vt:lpstr>
      <vt:lpstr>Basic strumming</vt:lpstr>
    </vt:vector>
  </TitlesOfParts>
  <Company>Staytus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GUITAR BEGINNER COURSE</dc:title>
  <dc:creator>Grej Segura</dc:creator>
  <cp:lastModifiedBy>Grej Segura</cp:lastModifiedBy>
  <cp:revision>44</cp:revision>
  <dcterms:created xsi:type="dcterms:W3CDTF">2018-02-05T17:44:01Z</dcterms:created>
  <dcterms:modified xsi:type="dcterms:W3CDTF">2018-02-07T18:09:06Z</dcterms:modified>
</cp:coreProperties>
</file>