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2"/>
  </p:notesMasterIdLst>
  <p:sldIdLst>
    <p:sldId id="256" r:id="rId2"/>
    <p:sldId id="267" r:id="rId3"/>
    <p:sldId id="260" r:id="rId4"/>
    <p:sldId id="257" r:id="rId5"/>
    <p:sldId id="262" r:id="rId6"/>
    <p:sldId id="261" r:id="rId7"/>
    <p:sldId id="258" r:id="rId8"/>
    <p:sldId id="263" r:id="rId9"/>
    <p:sldId id="259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31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58FC4-0288-A44F-BF0A-B761FC03137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E8278-ADEB-8D4D-ADB0-2B3689EB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278-ADEB-8D4D-ADB0-2B3689EBB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E8278-ADEB-8D4D-ADB0-2B3689EBB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uitar&#10;&#10;Description generated with very high confidence">
            <a:extLst>
              <a:ext uri="{FF2B5EF4-FFF2-40B4-BE49-F238E27FC236}">
                <a16:creationId xmlns:a16="http://schemas.microsoft.com/office/drawing/2014/main" id="{B815D6AA-F0C8-4B6B-BC0F-3D0C809FEB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45168" y="4806902"/>
            <a:ext cx="4800600" cy="1470025"/>
          </a:xfrm>
        </p:spPr>
        <p:txBody>
          <a:bodyPr/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GUITARS</a:t>
            </a:r>
          </a:p>
        </p:txBody>
      </p:sp>
    </p:spTree>
    <p:extLst>
      <p:ext uri="{BB962C8B-B14F-4D97-AF65-F5344CB8AC3E}">
        <p14:creationId xmlns:p14="http://schemas.microsoft.com/office/powerpoint/2010/main" val="28821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latin typeface="Avenir Light"/>
                <a:cs typeface="Avenir Light"/>
              </a:rPr>
              <a:t>God bless!</a:t>
            </a:r>
          </a:p>
        </p:txBody>
      </p:sp>
    </p:spTree>
    <p:extLst>
      <p:ext uri="{BB962C8B-B14F-4D97-AF65-F5344CB8AC3E}">
        <p14:creationId xmlns:p14="http://schemas.microsoft.com/office/powerpoint/2010/main" val="38905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B90-48C1-4366-AAB3-BBFB18E6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roles of guitar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B28-42FA-451E-9746-083582CA5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" y="1600200"/>
            <a:ext cx="8085221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Rhythm</a:t>
            </a:r>
          </a:p>
          <a:p>
            <a:pPr lvl="1" indent="-342900"/>
            <a:r>
              <a:rPr lang="en-US" sz="2400" dirty="0"/>
              <a:t>provides all or part of the </a:t>
            </a:r>
            <a:r>
              <a:rPr lang="en-US" sz="2400" b="1" dirty="0"/>
              <a:t>rhythmic</a:t>
            </a:r>
            <a:r>
              <a:rPr lang="en-US" sz="2400" dirty="0"/>
              <a:t> pulse in conjunction with singers or other instruments.</a:t>
            </a:r>
          </a:p>
          <a:p>
            <a:pPr lvl="1" indent="-342900"/>
            <a:r>
              <a:rPr lang="en-US" sz="2400" dirty="0"/>
              <a:t>provides all or part of the </a:t>
            </a:r>
            <a:r>
              <a:rPr lang="en-US" sz="2400" b="1" dirty="0">
                <a:solidFill>
                  <a:srgbClr val="FF0000"/>
                </a:solidFill>
              </a:rPr>
              <a:t>harmony</a:t>
            </a:r>
            <a:r>
              <a:rPr lang="en-US" sz="2400" dirty="0"/>
              <a:t>, i.e. the chords.</a:t>
            </a:r>
          </a:p>
          <a:p>
            <a:pPr lvl="2" indent="-342900"/>
            <a:r>
              <a:rPr lang="en-US" sz="2400" dirty="0"/>
              <a:t>cover up the spaces of the song</a:t>
            </a:r>
          </a:p>
          <a:p>
            <a:pPr marL="0" indent="0">
              <a:buNone/>
            </a:pPr>
            <a:r>
              <a:rPr lang="en-US" sz="2400" dirty="0"/>
              <a:t>Lead</a:t>
            </a:r>
          </a:p>
          <a:p>
            <a:pPr lvl="1" indent="-342900"/>
            <a:r>
              <a:rPr lang="en-US" sz="2400" dirty="0"/>
              <a:t>plays solos (</a:t>
            </a:r>
            <a:r>
              <a:rPr lang="en-US" sz="2400" b="1" dirty="0">
                <a:solidFill>
                  <a:srgbClr val="FF0000"/>
                </a:solidFill>
              </a:rPr>
              <a:t>melody</a:t>
            </a:r>
            <a:r>
              <a:rPr lang="en-US" sz="2400" dirty="0"/>
              <a:t>) and riffs (audible guitar lines)</a:t>
            </a:r>
          </a:p>
          <a:p>
            <a:pPr lvl="1" indent="-342900"/>
            <a:r>
              <a:rPr lang="en-US" sz="2400" dirty="0"/>
              <a:t>gives special effects to the song (swells, worship ambience)</a:t>
            </a:r>
          </a:p>
          <a:p>
            <a:pPr lvl="1" indent="-342900"/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ULTIMATE GOAL :</a:t>
            </a:r>
            <a:r>
              <a:rPr lang="en-US" sz="2400" dirty="0"/>
              <a:t> </a:t>
            </a:r>
            <a:r>
              <a:rPr lang="en-US" sz="2400" b="1" dirty="0"/>
              <a:t>Enhance (not distract) the worship experience.</a:t>
            </a:r>
          </a:p>
        </p:txBody>
      </p:sp>
    </p:spTree>
    <p:extLst>
      <p:ext uri="{BB962C8B-B14F-4D97-AF65-F5344CB8AC3E}">
        <p14:creationId xmlns:p14="http://schemas.microsoft.com/office/powerpoint/2010/main" val="75733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guitars?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796463" cy="481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bible urges us to praise God with instruments (Psalms 150)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why guitars?</a:t>
            </a:r>
          </a:p>
          <a:p>
            <a:r>
              <a:rPr lang="en-US" sz="2400" dirty="0"/>
              <a:t>Very Common (affordable, materials are available online)</a:t>
            </a:r>
          </a:p>
          <a:p>
            <a:r>
              <a:rPr lang="en-US" sz="2400" dirty="0"/>
              <a:t>One of the easiest to learn (referring to basics)</a:t>
            </a:r>
          </a:p>
          <a:p>
            <a:r>
              <a:rPr lang="en-US" sz="2400" dirty="0"/>
              <a:t>Can be played without accompaniment from other instruments</a:t>
            </a:r>
          </a:p>
          <a:p>
            <a:r>
              <a:rPr lang="en-US" sz="2400" dirty="0"/>
              <a:t>Easy to setup (portable) and maintain</a:t>
            </a:r>
          </a:p>
          <a:p>
            <a:r>
              <a:rPr lang="en-US" sz="2400" dirty="0"/>
              <a:t>Most songs are playable by guitars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3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BIBLICAL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sz="2400" dirty="0"/>
              <a:t>1 Samuel 16:23 </a:t>
            </a:r>
            <a:r>
              <a:rPr lang="mr-IN" sz="2400" dirty="0"/>
              <a:t>–</a:t>
            </a:r>
            <a:r>
              <a:rPr lang="en-US" sz="2400" dirty="0"/>
              <a:t> evil spirit departed from Saul because David 	played him the harp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Psalms 43:4 </a:t>
            </a:r>
            <a:r>
              <a:rPr lang="mr-IN" sz="2400" dirty="0"/>
              <a:t>–</a:t>
            </a:r>
            <a:r>
              <a:rPr lang="en-US" sz="2400" dirty="0"/>
              <a:t> Expression of Joy to God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Isaiah 38:20 </a:t>
            </a:r>
            <a:r>
              <a:rPr lang="mr-IN" sz="2400" dirty="0"/>
              <a:t>–</a:t>
            </a:r>
            <a:r>
              <a:rPr lang="en-US" sz="2400" dirty="0"/>
              <a:t> “</a:t>
            </a:r>
            <a:r>
              <a:rPr lang="mr-IN" sz="2400" dirty="0"/>
              <a:t>…</a:t>
            </a:r>
            <a:r>
              <a:rPr lang="en-US" sz="2400" dirty="0"/>
              <a:t>sing my songs with stringed instruments All 	the days of our life in the house of Jehovah.”</a:t>
            </a:r>
          </a:p>
          <a:p>
            <a:pPr>
              <a:buFont typeface="+mj-lt"/>
              <a:buAutoNum type="alphaUcPeriod"/>
            </a:pPr>
            <a:r>
              <a:rPr lang="en-US" sz="2400" dirty="0"/>
              <a:t>Psalms 150:4 </a:t>
            </a:r>
            <a:r>
              <a:rPr lang="mr-IN" sz="2400" dirty="0"/>
              <a:t>–</a:t>
            </a:r>
            <a:r>
              <a:rPr lang="en-US" sz="2400" dirty="0"/>
              <a:t> “</a:t>
            </a:r>
            <a:r>
              <a:rPr lang="mr-IN" sz="2400" dirty="0"/>
              <a:t>…</a:t>
            </a:r>
            <a:r>
              <a:rPr lang="en-US" sz="2400" dirty="0"/>
              <a:t>Praise Him with stringed instruments</a:t>
            </a:r>
            <a:r>
              <a:rPr lang="mr-IN" sz="2400" dirty="0"/>
              <a:t>…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9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 Class</a:t>
            </a:r>
          </a:p>
          <a:p>
            <a:pPr lvl="1"/>
            <a:r>
              <a:rPr lang="en-US" sz="2400" dirty="0"/>
              <a:t>Discussions</a:t>
            </a:r>
          </a:p>
          <a:p>
            <a:pPr lvl="1"/>
            <a:r>
              <a:rPr lang="en-US" sz="2400" dirty="0"/>
              <a:t>Exercises</a:t>
            </a:r>
          </a:p>
          <a:p>
            <a:pPr marL="0" indent="0">
              <a:buNone/>
            </a:pPr>
            <a:r>
              <a:rPr lang="en-US" sz="2400" dirty="0"/>
              <a:t>Off the Class</a:t>
            </a:r>
          </a:p>
          <a:p>
            <a:pPr lvl="1"/>
            <a:r>
              <a:rPr lang="en-US" sz="2400" dirty="0"/>
              <a:t>Practice</a:t>
            </a:r>
          </a:p>
          <a:p>
            <a:pPr lvl="1"/>
            <a:r>
              <a:rPr lang="en-US" sz="2400" dirty="0"/>
              <a:t>Assignments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8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expect</a:t>
            </a:r>
          </a:p>
        </p:txBody>
      </p:sp>
      <p:pic>
        <p:nvPicPr>
          <p:cNvPr id="6" name="Picture 5" descr="main-qimg-3c8e55113dbbc54e983fb4ec9e08052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532466"/>
            <a:ext cx="7645400" cy="50927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7F81D-4AF5-4E91-B231-A0B6AD0EDC20}"/>
              </a:ext>
            </a:extLst>
          </p:cNvPr>
          <p:cNvGrpSpPr/>
          <p:nvPr/>
        </p:nvGrpSpPr>
        <p:grpSpPr>
          <a:xfrm>
            <a:off x="1699606" y="1973179"/>
            <a:ext cx="1589027" cy="3901583"/>
            <a:chOff x="1700464" y="1973179"/>
            <a:chExt cx="2021284" cy="39015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168376-6AFC-4AAD-BF15-DB2B22518AB0}"/>
                </a:ext>
              </a:extLst>
            </p:cNvPr>
            <p:cNvSpPr/>
            <p:nvPr/>
          </p:nvSpPr>
          <p:spPr>
            <a:xfrm>
              <a:off x="1700464" y="1973179"/>
              <a:ext cx="2021284" cy="3513221"/>
            </a:xfrm>
            <a:prstGeom prst="rect">
              <a:avLst/>
            </a:prstGeom>
            <a:solidFill>
              <a:schemeClr val="accent1">
                <a:lumMod val="5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C86E58-6322-4792-9EC1-C204F2BD76A6}"/>
                </a:ext>
              </a:extLst>
            </p:cNvPr>
            <p:cNvSpPr txBox="1"/>
            <p:nvPr/>
          </p:nvSpPr>
          <p:spPr>
            <a:xfrm>
              <a:off x="1819341" y="5505430"/>
              <a:ext cx="1795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Beginner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3FB5C0-197B-4D84-A668-DF45F5F4EE9A}"/>
              </a:ext>
            </a:extLst>
          </p:cNvPr>
          <p:cNvGrpSpPr/>
          <p:nvPr/>
        </p:nvGrpSpPr>
        <p:grpSpPr>
          <a:xfrm>
            <a:off x="2735182" y="1973179"/>
            <a:ext cx="2775284" cy="3900587"/>
            <a:chOff x="2980760" y="1973179"/>
            <a:chExt cx="2850576" cy="39005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D83583-B8AA-4C6F-9EC6-F5BDB1249FCA}"/>
                </a:ext>
              </a:extLst>
            </p:cNvPr>
            <p:cNvSpPr/>
            <p:nvPr/>
          </p:nvSpPr>
          <p:spPr>
            <a:xfrm>
              <a:off x="3549224" y="1973179"/>
              <a:ext cx="1779548" cy="3513221"/>
            </a:xfrm>
            <a:prstGeom prst="rect">
              <a:avLst/>
            </a:prstGeom>
            <a:solidFill>
              <a:srgbClr val="AC2485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668CC0-9309-442B-AFA5-1D9A2B05F955}"/>
                </a:ext>
              </a:extLst>
            </p:cNvPr>
            <p:cNvSpPr txBox="1"/>
            <p:nvPr/>
          </p:nvSpPr>
          <p:spPr>
            <a:xfrm>
              <a:off x="2980760" y="5504434"/>
              <a:ext cx="285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Intermediate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CEAF17-99E5-46B6-97C2-D1753E45B94E}"/>
              </a:ext>
            </a:extLst>
          </p:cNvPr>
          <p:cNvGrpSpPr/>
          <p:nvPr/>
        </p:nvGrpSpPr>
        <p:grpSpPr>
          <a:xfrm>
            <a:off x="5021177" y="1973179"/>
            <a:ext cx="2550695" cy="3899591"/>
            <a:chOff x="5239370" y="1973179"/>
            <a:chExt cx="2332503" cy="38995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93722-847E-45C0-993F-583B552353D7}"/>
                </a:ext>
              </a:extLst>
            </p:cNvPr>
            <p:cNvSpPr/>
            <p:nvPr/>
          </p:nvSpPr>
          <p:spPr>
            <a:xfrm>
              <a:off x="5239370" y="1973179"/>
              <a:ext cx="2332503" cy="3513221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AAFB3-9E8A-4592-8346-E4536E5D3026}"/>
                </a:ext>
              </a:extLst>
            </p:cNvPr>
            <p:cNvSpPr txBox="1"/>
            <p:nvPr/>
          </p:nvSpPr>
          <p:spPr>
            <a:xfrm>
              <a:off x="5350043" y="5503438"/>
              <a:ext cx="1892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91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Beginner</a:t>
            </a:r>
          </a:p>
          <a:p>
            <a:pPr lvl="1"/>
            <a:r>
              <a:rPr lang="en-US" sz="2400" dirty="0"/>
              <a:t>Basics (tuning, chords, strumming)</a:t>
            </a:r>
          </a:p>
          <a:p>
            <a:pPr marL="457200" lvl="1" indent="0">
              <a:buNone/>
            </a:pPr>
            <a:r>
              <a:rPr lang="en-US" sz="2400" dirty="0"/>
              <a:t>Objective : Play a song.</a:t>
            </a:r>
          </a:p>
          <a:p>
            <a:pPr marL="0" indent="0">
              <a:buNone/>
            </a:pPr>
            <a:r>
              <a:rPr lang="en-US" sz="2400" dirty="0"/>
              <a:t>Intermediate</a:t>
            </a:r>
          </a:p>
          <a:p>
            <a:pPr lvl="1"/>
            <a:r>
              <a:rPr lang="en-US" sz="2400" dirty="0"/>
              <a:t>Strumming Patterns</a:t>
            </a:r>
          </a:p>
          <a:p>
            <a:pPr lvl="1"/>
            <a:r>
              <a:rPr lang="en-US" sz="2400" dirty="0"/>
              <a:t>Chord progressions and family</a:t>
            </a:r>
          </a:p>
          <a:p>
            <a:pPr lvl="1"/>
            <a:r>
              <a:rPr lang="en-US" sz="2400" dirty="0"/>
              <a:t>Transposing Chords</a:t>
            </a:r>
          </a:p>
          <a:p>
            <a:pPr lvl="1"/>
            <a:r>
              <a:rPr lang="en-US" sz="2400" dirty="0"/>
              <a:t>Covering a Song</a:t>
            </a:r>
          </a:p>
          <a:p>
            <a:pPr marL="457200" lvl="1" indent="0">
              <a:buNone/>
            </a:pPr>
            <a:r>
              <a:rPr lang="en-US" sz="2400" dirty="0"/>
              <a:t>Objective : </a:t>
            </a:r>
          </a:p>
          <a:p>
            <a:pPr marL="457200" lvl="1" indent="0">
              <a:buNone/>
            </a:pPr>
            <a:r>
              <a:rPr lang="en-US" sz="2400" dirty="0"/>
              <a:t>- Play a song in different keys and strumming patterns.</a:t>
            </a:r>
          </a:p>
          <a:p>
            <a:pPr marL="457200" lvl="1" indent="0">
              <a:buNone/>
            </a:pPr>
            <a:r>
              <a:rPr lang="en-US" sz="2400" dirty="0"/>
              <a:t>- Cover a song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6119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49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Advanced</a:t>
            </a:r>
          </a:p>
          <a:p>
            <a:pPr lvl="1"/>
            <a:r>
              <a:rPr lang="en-US" sz="2400" dirty="0"/>
              <a:t>Chord Theory (Acoustic and Lead Guitar)</a:t>
            </a:r>
          </a:p>
          <a:p>
            <a:pPr lvl="1"/>
            <a:r>
              <a:rPr lang="en-US" sz="2400" dirty="0"/>
              <a:t>“Soloing” using Scales (Lead Guitar)</a:t>
            </a:r>
          </a:p>
          <a:p>
            <a:pPr lvl="1"/>
            <a:r>
              <a:rPr lang="en-US" sz="2400" dirty="0"/>
              <a:t>Tone quality and effects (Lead Guitar)</a:t>
            </a:r>
          </a:p>
          <a:p>
            <a:pPr marL="0" lvl="1" indent="0">
              <a:buNone/>
            </a:pPr>
            <a:r>
              <a:rPr lang="en-US" sz="2400" dirty="0"/>
              <a:t>Objective (Acoustic) : </a:t>
            </a:r>
          </a:p>
          <a:p>
            <a:pPr marL="0" lvl="1" indent="0">
              <a:buNone/>
            </a:pPr>
            <a:r>
              <a:rPr lang="en-US" sz="2400" dirty="0"/>
              <a:t>	- Play a song in different types of chord shapes(advanced).</a:t>
            </a:r>
          </a:p>
          <a:p>
            <a:pPr marL="0" lvl="1" indent="0">
              <a:buNone/>
            </a:pPr>
            <a:r>
              <a:rPr lang="en-US" sz="2400" dirty="0"/>
              <a:t>Objective (Lead) : </a:t>
            </a:r>
          </a:p>
          <a:p>
            <a:pPr marL="0" lvl="1" indent="0">
              <a:buNone/>
            </a:pPr>
            <a:r>
              <a:rPr lang="en-US" sz="2400" dirty="0"/>
              <a:t>	- Play a song using scales (soloing).</a:t>
            </a:r>
          </a:p>
          <a:p>
            <a:pPr marL="0" lvl="1" indent="0">
              <a:buNone/>
            </a:pPr>
            <a:r>
              <a:rPr lang="en-US" sz="2400" dirty="0"/>
              <a:t>	- Identify the right tone and effect.</a:t>
            </a:r>
          </a:p>
        </p:txBody>
      </p:sp>
    </p:spTree>
    <p:extLst>
      <p:ext uri="{BB962C8B-B14F-4D97-AF65-F5344CB8AC3E}">
        <p14:creationId xmlns:p14="http://schemas.microsoft.com/office/powerpoint/2010/main" val="26891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Passion for Music</a:t>
            </a:r>
          </a:p>
          <a:p>
            <a:pPr lvl="1"/>
            <a:r>
              <a:rPr lang="en-US" sz="2400" dirty="0"/>
              <a:t>Loves worshipping God through music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Eagerness to Learn</a:t>
            </a:r>
          </a:p>
          <a:p>
            <a:pPr lvl="1"/>
            <a:r>
              <a:rPr lang="en-US" sz="2400" dirty="0"/>
              <a:t>Assignments</a:t>
            </a:r>
          </a:p>
          <a:p>
            <a:pPr lvl="1"/>
            <a:r>
              <a:rPr lang="en-US" sz="2400" dirty="0"/>
              <a:t>Asks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Full Commitment</a:t>
            </a:r>
          </a:p>
          <a:p>
            <a:pPr lvl="1"/>
            <a:r>
              <a:rPr lang="en-US" sz="2400" dirty="0"/>
              <a:t>Attendance</a:t>
            </a:r>
          </a:p>
          <a:p>
            <a:pPr lvl="1"/>
            <a:r>
              <a:rPr lang="en-US" sz="2400" dirty="0"/>
              <a:t>Participation on Activities</a:t>
            </a:r>
          </a:p>
          <a:p>
            <a:pPr lvl="1"/>
            <a:endParaRPr lang="en-US" sz="2400" dirty="0"/>
          </a:p>
          <a:p>
            <a:pPr marL="400050" algn="just">
              <a:buFont typeface="Wingdings" panose="05000000000000000000" pitchFamily="2" charset="2"/>
              <a:buChar char="§"/>
            </a:pPr>
            <a:r>
              <a:rPr lang="en-US" sz="2400" dirty="0"/>
              <a:t>Practice, practice, and more practice.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527</TotalTime>
  <Words>236</Words>
  <Application>Microsoft Office PowerPoint</Application>
  <PresentationFormat>On-screen Show (4:3)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Avenir Light</vt:lpstr>
      <vt:lpstr>Calibri</vt:lpstr>
      <vt:lpstr>Mangal</vt:lpstr>
      <vt:lpstr>Segoe UI</vt:lpstr>
      <vt:lpstr>Wingdings</vt:lpstr>
      <vt:lpstr>Horizon</vt:lpstr>
      <vt:lpstr>GUITARS</vt:lpstr>
      <vt:lpstr>Types and roles of guitar players</vt:lpstr>
      <vt:lpstr>Why LEARN guitars?</vt:lpstr>
      <vt:lpstr>BIBLICAL REFERENCES</vt:lpstr>
      <vt:lpstr>What you should expect</vt:lpstr>
      <vt:lpstr>what you should expect</vt:lpstr>
      <vt:lpstr>WHAT YOU WILL LEARN</vt:lpstr>
      <vt:lpstr>What you will learn</vt:lpstr>
      <vt:lpstr>WHAT WE expect FROM YOU</vt:lpstr>
      <vt:lpstr>God bless!</vt:lpstr>
    </vt:vector>
  </TitlesOfParts>
  <Company>Staytus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LESSONS</dc:title>
  <dc:creator>Grej Segura</dc:creator>
  <cp:lastModifiedBy>Data Services </cp:lastModifiedBy>
  <cp:revision>101</cp:revision>
  <dcterms:created xsi:type="dcterms:W3CDTF">2018-01-31T16:19:13Z</dcterms:created>
  <dcterms:modified xsi:type="dcterms:W3CDTF">2018-02-01T12:07:19Z</dcterms:modified>
</cp:coreProperties>
</file>