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21" r:id="rId3"/>
    <p:sldId id="307" r:id="rId4"/>
    <p:sldId id="310" r:id="rId5"/>
    <p:sldId id="282" r:id="rId6"/>
    <p:sldId id="308" r:id="rId7"/>
    <p:sldId id="311" r:id="rId8"/>
    <p:sldId id="312" r:id="rId9"/>
    <p:sldId id="317" r:id="rId10"/>
    <p:sldId id="313" r:id="rId11"/>
    <p:sldId id="324" r:id="rId12"/>
    <p:sldId id="265" r:id="rId13"/>
    <p:sldId id="302" r:id="rId14"/>
    <p:sldId id="315" r:id="rId15"/>
    <p:sldId id="296" r:id="rId16"/>
    <p:sldId id="299" r:id="rId17"/>
    <p:sldId id="323" r:id="rId18"/>
    <p:sldId id="325" r:id="rId19"/>
    <p:sldId id="326" r:id="rId20"/>
    <p:sldId id="327" r:id="rId21"/>
    <p:sldId id="328" r:id="rId22"/>
    <p:sldId id="329" r:id="rId23"/>
    <p:sldId id="272" r:id="rId24"/>
    <p:sldId id="318" r:id="rId25"/>
    <p:sldId id="319" r:id="rId26"/>
    <p:sldId id="322" r:id="rId27"/>
    <p:sldId id="330" r:id="rId28"/>
    <p:sldId id="331" r:id="rId29"/>
    <p:sldId id="332" r:id="rId30"/>
    <p:sldId id="320" r:id="rId31"/>
    <p:sldId id="30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>
      <p:ext uri="{19B8F6BF-5375-455C-9EA6-DF929625EA0E}">
        <p15:presenceInfo xmlns:p15="http://schemas.microsoft.com/office/powerpoint/2012/main" userId="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85B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不同场景收益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普通定位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普通城市道路</c:v>
                </c:pt>
                <c:pt idx="1">
                  <c:v>高速公路</c:v>
                </c:pt>
                <c:pt idx="2">
                  <c:v>密集城市</c:v>
                </c:pt>
                <c:pt idx="3">
                  <c:v>城市环路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1.6910000000000001</c:v>
                </c:pt>
                <c:pt idx="1">
                  <c:v>1.4259999999999999</c:v>
                </c:pt>
                <c:pt idx="2">
                  <c:v>2.3929999999999998</c:v>
                </c:pt>
                <c:pt idx="3">
                  <c:v>1.659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B-4F4E-9B2F-582E738E632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高精度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普通城市道路</c:v>
                </c:pt>
                <c:pt idx="1">
                  <c:v>高速公路</c:v>
                </c:pt>
                <c:pt idx="2">
                  <c:v>密集城市</c:v>
                </c:pt>
                <c:pt idx="3">
                  <c:v>城市环路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0.41199999999999998</c:v>
                </c:pt>
                <c:pt idx="1">
                  <c:v>0.39600000000000002</c:v>
                </c:pt>
                <c:pt idx="2">
                  <c:v>1.98</c:v>
                </c:pt>
                <c:pt idx="3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9B-4F4E-9B2F-582E738E6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7292848"/>
        <c:axId val="887292432"/>
        <c:axId val="0"/>
      </c:bar3DChart>
      <c:catAx>
        <c:axId val="88729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7292432"/>
        <c:crosses val="autoZero"/>
        <c:auto val="1"/>
        <c:lblAlgn val="ctr"/>
        <c:lblOffset val="100"/>
        <c:noMultiLvlLbl val="0"/>
      </c:catAx>
      <c:valAx>
        <c:axId val="8872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729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49D2677-1AC1-B24A-B3A5-40CABBC1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E1E19-9BD1-7446-9936-DC76E73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153-6BEF-5145-BBFB-5FFBB4CA34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8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9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9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B22E-80E5-4A41-A994-DD9051BC3EF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EDBD-B2D9-4541-8EB0-D8B6D96A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8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.mnr.gov.cn/201806/t20180626_193964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zwfw.ch.mnr.gov.cn/index;jsessionid=F55D273DB09F79B6DC77B0753622FB5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n.miui.com/pages/viewpage.action?pageId=15472598#id-%E8%AE%BE%E5%A4%87%E8%AE%A4%E8%AF%81%E7%9B%B8%E5%85%B3API-(%E5%AE%A2%E6%88%B7%E7%AB%AF)%EF%BC%9A%E4%B8%8B%E5%8F%91%E5%BA%94%E7%94%A8%E6%9C%8D%E5%8A%A1%E7%9A%84%E5%AF%86%E9%92%A5%EF%BC%88/anonymous/device/appkey%EF%BC%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gerrit.pt.mioffice.cn/c/platform/hardware/qcom/gps/+/1409513" TargetMode="External"/><Relationship Id="rId13" Type="http://schemas.openxmlformats.org/officeDocument/2006/relationships/hyperlink" Target="http://gerrit.pt.mioffice.cn/c/device/xiaomi/sepolicy_vndr/+/1409619" TargetMode="External"/><Relationship Id="rId18" Type="http://schemas.openxmlformats.org/officeDocument/2006/relationships/hyperlink" Target="http://gerrit.pt.mioffice.cn/c/miui/frameworks/base/+/1485249" TargetMode="External"/><Relationship Id="rId3" Type="http://schemas.openxmlformats.org/officeDocument/2006/relationships/hyperlink" Target="http://gerrit.pt.mioffice.cn/c/platform/manifest/+/1422029" TargetMode="External"/><Relationship Id="rId21" Type="http://schemas.openxmlformats.org/officeDocument/2006/relationships/hyperlink" Target="http://gerrit.pt.mioffice.cn/c/miui/frameworks/base/+/1621800" TargetMode="External"/><Relationship Id="rId7" Type="http://schemas.openxmlformats.org/officeDocument/2006/relationships/hyperlink" Target="http://gerrit.pt.mioffice.cn/c/vendor/qcom/proprietary-sm8350-la10/+/1409510" TargetMode="External"/><Relationship Id="rId12" Type="http://schemas.openxmlformats.org/officeDocument/2006/relationships/hyperlink" Target="http://gerrit.pt.mioffice.cn/c/miui/device/qcom/+/1431170" TargetMode="External"/><Relationship Id="rId17" Type="http://schemas.openxmlformats.org/officeDocument/2006/relationships/hyperlink" Target="http://gerrit.pt.mioffice.cn/c/platform/frameworks/base/+/1439966" TargetMode="External"/><Relationship Id="rId2" Type="http://schemas.openxmlformats.org/officeDocument/2006/relationships/hyperlink" Target="http://gerrit.pt.mioffice.cn/c/platform/packages/apps/Settings/+/1430335" TargetMode="External"/><Relationship Id="rId16" Type="http://schemas.openxmlformats.org/officeDocument/2006/relationships/hyperlink" Target="http://gerrit.pt.mioffice.cn/c/platform/vendor/xiaomi/proprietary/rtkManager/+/1422186" TargetMode="External"/><Relationship Id="rId20" Type="http://schemas.openxmlformats.org/officeDocument/2006/relationships/hyperlink" Target="http://gerrit.pt.mioffice.cn/c/miui/device/qcom/+/15912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rrit.pt.mioffice.cn/c/platform/packages/apps/CloudService/+/1409508" TargetMode="External"/><Relationship Id="rId11" Type="http://schemas.openxmlformats.org/officeDocument/2006/relationships/hyperlink" Target="http://gerrit.pt.mioffice.cn/c/device/xiaomi/star/+/1409779" TargetMode="External"/><Relationship Id="rId5" Type="http://schemas.openxmlformats.org/officeDocument/2006/relationships/hyperlink" Target="http://gerrit.pt.mioffice.cn/c/miui/frameworks/base/+/1430283" TargetMode="External"/><Relationship Id="rId15" Type="http://schemas.openxmlformats.org/officeDocument/2006/relationships/hyperlink" Target="http://gerrit.pt.mioffice.cn/c/platform/packages/apps/MiuiSettings/+/1430337" TargetMode="External"/><Relationship Id="rId10" Type="http://schemas.openxmlformats.org/officeDocument/2006/relationships/hyperlink" Target="http://gerrit.pt.mioffice.cn/c/device/xiaomi/sm8350_common/+/1409514" TargetMode="External"/><Relationship Id="rId19" Type="http://schemas.openxmlformats.org/officeDocument/2006/relationships/hyperlink" Target="http://gerrit.pt.mioffice.cn/c/platform/frameworks/base/+/1545536" TargetMode="External"/><Relationship Id="rId4" Type="http://schemas.openxmlformats.org/officeDocument/2006/relationships/hyperlink" Target="http://gerrit.pt.mioffice.cn/c/platform/frameworks/base/+/1430339" TargetMode="External"/><Relationship Id="rId9" Type="http://schemas.openxmlformats.org/officeDocument/2006/relationships/hyperlink" Target="http://gerrit.pt.mioffice.cn/c/vendor/qcom/non-hlos/modem_proc/+/1423332" TargetMode="External"/><Relationship Id="rId14" Type="http://schemas.openxmlformats.org/officeDocument/2006/relationships/hyperlink" Target="http://gerrit.pt.mioffice.cn/c/platform/vendor/xiaomi/proprietary/beyondGnssService/+/142197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47" TargetMode="External"/><Relationship Id="rId7" Type="http://schemas.openxmlformats.org/officeDocument/2006/relationships/hyperlink" Target="7" TargetMode="External"/><Relationship Id="rId2" Type="http://schemas.openxmlformats.org/officeDocument/2006/relationships/hyperlink" Target="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54" TargetMode="External"/><Relationship Id="rId5" Type="http://schemas.openxmlformats.org/officeDocument/2006/relationships/hyperlink" Target="3" TargetMode="External"/><Relationship Id="rId4" Type="http://schemas.openxmlformats.org/officeDocument/2006/relationships/hyperlink" Target="2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车道导航</a:t>
            </a:r>
            <a:r>
              <a:rPr lang="en-US" altLang="zh-CN" dirty="0" smtClean="0"/>
              <a:t>deep insight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于光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2021/9/15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千寻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10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有成本压力，需要计量计费。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152525" y="4019550"/>
            <a:ext cx="3648075" cy="20097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10w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62575" y="3621087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53050" y="4099720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43500" y="4453732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67350" y="4722019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19675" y="4901307"/>
            <a:ext cx="257175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886325" y="5371505"/>
            <a:ext cx="2476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362575" y="5274072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28775" y="3342285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419225" y="3696297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52625" y="3610572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0075" y="3697486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0525" y="4051498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23925" y="3965773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14375" y="4319785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81000" y="4530131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4850" y="4798418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5300" y="5152430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531519" y="5824538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064919" y="5738813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5369" y="6092825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52963" y="3611761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443413" y="3965773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76813" y="3880048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8891" y="5886849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82291" y="5801124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72741" y="6155136"/>
            <a:ext cx="209550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828110" y="2953643"/>
            <a:ext cx="6184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计量计费的入口通过</a:t>
            </a:r>
            <a:r>
              <a:rPr lang="en-US" altLang="zh-CN" sz="2400" dirty="0" err="1"/>
              <a:t>sdk</a:t>
            </a:r>
            <a:r>
              <a:rPr lang="en-US" altLang="zh-CN" sz="2400" dirty="0"/>
              <a:t> + service </a:t>
            </a:r>
            <a:r>
              <a:rPr lang="zh-CN" altLang="en-US" sz="2400" dirty="0"/>
              <a:t>来实现。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按照账号计费。</a:t>
            </a:r>
            <a:r>
              <a:rPr lang="zh-CN" altLang="en-US" sz="2400" dirty="0" smtClean="0"/>
              <a:t>账号（</a:t>
            </a:r>
            <a:r>
              <a:rPr lang="en-US" altLang="zh-CN" sz="2400" dirty="0" err="1" smtClean="0"/>
              <a:t>uuid</a:t>
            </a:r>
            <a:r>
              <a:rPr lang="zh-CN" altLang="en-US" sz="2400" dirty="0" smtClean="0"/>
              <a:t>）分配</a:t>
            </a:r>
            <a:r>
              <a:rPr lang="zh-CN" altLang="en-US" sz="2400" dirty="0"/>
              <a:t>从账号池中随机下发。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账号池会由</a:t>
            </a:r>
            <a:r>
              <a:rPr lang="en-US" altLang="zh-CN" sz="2400" dirty="0" smtClean="0"/>
              <a:t>AKAS</a:t>
            </a:r>
            <a:r>
              <a:rPr lang="zh-CN" altLang="en-US" sz="2400" dirty="0" smtClean="0"/>
              <a:t>（母账号）记录。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AKAS </a:t>
            </a:r>
            <a:r>
              <a:rPr lang="zh-CN" altLang="en-US" sz="2400" dirty="0" smtClean="0"/>
              <a:t>需要在开机时候预置到手机中。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AKAS </a:t>
            </a:r>
            <a:r>
              <a:rPr lang="zh-CN" altLang="en-US" sz="2400" dirty="0" smtClean="0"/>
              <a:t>对小米是唯一的，安全性至关重要。不可以预置到代码里。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43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千寻可以提供什么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计量计费的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hpls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计量</a:t>
            </a:r>
            <a:r>
              <a:rPr lang="zh-CN" altLang="en-US" dirty="0" smtClean="0"/>
              <a:t>计费的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（需要和</a:t>
            </a:r>
            <a:r>
              <a:rPr lang="en-US" altLang="zh-CN" dirty="0" err="1" smtClean="0"/>
              <a:t>hpls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绑定，内置于地图中）</a:t>
            </a:r>
            <a:endParaRPr lang="en-US" altLang="zh-CN" dirty="0" smtClean="0"/>
          </a:p>
          <a:p>
            <a:r>
              <a:rPr lang="zh-CN" altLang="en-US" dirty="0" smtClean="0"/>
              <a:t>一个叫做</a:t>
            </a:r>
            <a:r>
              <a:rPr lang="en-US" altLang="zh-CN" dirty="0" err="1" smtClean="0"/>
              <a:t>oss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，用来在</a:t>
            </a:r>
            <a:r>
              <a:rPr lang="en-US" altLang="zh-CN" dirty="0" smtClean="0"/>
              <a:t>HAL </a:t>
            </a:r>
            <a:r>
              <a:rPr lang="zh-CN" altLang="en-US" dirty="0" smtClean="0"/>
              <a:t>层获取差分数据。</a:t>
            </a:r>
            <a:endParaRPr lang="en-US" altLang="zh-CN" dirty="0" smtClean="0"/>
          </a:p>
          <a:p>
            <a:r>
              <a:rPr lang="zh-CN" altLang="en-US" dirty="0" smtClean="0"/>
              <a:t>和小米相关的一些开发配合工作</a:t>
            </a:r>
            <a:endParaRPr lang="en-US" altLang="zh-CN" dirty="0" smtClean="0"/>
          </a:p>
          <a:p>
            <a:r>
              <a:rPr lang="zh-CN" altLang="en-US" dirty="0" smtClean="0"/>
              <a:t>部分政策的解读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1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76" y="1470858"/>
            <a:ext cx="9101379" cy="4689963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测科院政策法规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4276" y="6486481"/>
            <a:ext cx="345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hlinkClick r:id="rId3"/>
              </a:rPr>
              <a:t>关于加强地形图保密处理技术使用管理的</a:t>
            </a:r>
            <a:r>
              <a:rPr lang="zh-CN" altLang="en-US" sz="1000" dirty="0" smtClean="0">
                <a:hlinkClick r:id="rId3"/>
              </a:rPr>
              <a:t>通知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4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测科</a:t>
            </a:r>
            <a:r>
              <a:rPr lang="zh-CN" altLang="en-US" dirty="0" smtClean="0"/>
              <a:t>院的目的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4"/>
            <a:ext cx="10515600" cy="51720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900" b="1" dirty="0" smtClean="0"/>
              <a:t>中国使用</a:t>
            </a:r>
            <a:r>
              <a:rPr lang="en-US" altLang="zh-CN" sz="2900" b="1" dirty="0" smtClean="0"/>
              <a:t>GCJ02 </a:t>
            </a:r>
            <a:r>
              <a:rPr lang="zh-CN" altLang="en-US" sz="2900" b="1" dirty="0" smtClean="0"/>
              <a:t>坐标系的地图。国外用</a:t>
            </a:r>
            <a:r>
              <a:rPr lang="en-US" altLang="zh-CN" sz="2900" b="1" dirty="0" smtClean="0"/>
              <a:t>WGS84 </a:t>
            </a:r>
            <a:r>
              <a:rPr lang="zh-CN" altLang="en-US" sz="2900" b="1" dirty="0" smtClean="0"/>
              <a:t>坐标系。</a:t>
            </a:r>
            <a:endParaRPr lang="en-US" altLang="zh-CN" sz="2900" b="1" dirty="0" smtClean="0"/>
          </a:p>
          <a:p>
            <a:pPr>
              <a:lnSpc>
                <a:spcPct val="170000"/>
              </a:lnSpc>
            </a:pPr>
            <a:r>
              <a:rPr lang="zh-CN" altLang="en-US" sz="2900" b="1" dirty="0" smtClean="0"/>
              <a:t>在中国领土范围内避免</a:t>
            </a:r>
            <a:r>
              <a:rPr lang="en-US" altLang="zh-CN" sz="2900" b="1" dirty="0" smtClean="0"/>
              <a:t>GCJ02</a:t>
            </a:r>
            <a:r>
              <a:rPr lang="zh-CN" altLang="en-US" sz="2900" b="1" dirty="0" smtClean="0"/>
              <a:t>地图和</a:t>
            </a:r>
            <a:r>
              <a:rPr lang="en-US" altLang="zh-CN" sz="2900" b="1" dirty="0" smtClean="0"/>
              <a:t>WGS84 </a:t>
            </a:r>
            <a:r>
              <a:rPr lang="zh-CN" altLang="en-US" sz="2900" b="1" dirty="0" smtClean="0"/>
              <a:t>坐标系的对应。</a:t>
            </a:r>
            <a:endParaRPr lang="en-US" altLang="zh-CN" sz="2900" b="1" dirty="0" smtClean="0"/>
          </a:p>
          <a:p>
            <a:pPr>
              <a:lnSpc>
                <a:spcPct val="170000"/>
              </a:lnSpc>
            </a:pPr>
            <a:r>
              <a:rPr lang="zh-CN" altLang="en-US" sz="2900" b="1" dirty="0" smtClean="0"/>
              <a:t>若芯片输出的位置一定是</a:t>
            </a:r>
            <a:r>
              <a:rPr lang="en-US" altLang="zh-CN" sz="2900" b="1" dirty="0" smtClean="0"/>
              <a:t>WGS84</a:t>
            </a:r>
            <a:r>
              <a:rPr lang="zh-CN" altLang="en-US" sz="2900" b="1" dirty="0" smtClean="0"/>
              <a:t>坐标系那么需要通过闭环加以控制。将</a:t>
            </a:r>
            <a:r>
              <a:rPr lang="en-US" altLang="zh-CN" sz="2900" b="1" dirty="0" smtClean="0"/>
              <a:t>WGS84 </a:t>
            </a:r>
            <a:r>
              <a:rPr lang="zh-CN" altLang="en-US" sz="2900" b="1" dirty="0" smtClean="0"/>
              <a:t>坐标系转换成</a:t>
            </a:r>
            <a:r>
              <a:rPr lang="en-US" altLang="zh-CN" sz="2900" b="1" dirty="0" smtClean="0"/>
              <a:t>GCJ02 </a:t>
            </a:r>
            <a:r>
              <a:rPr lang="zh-CN" altLang="en-US" sz="2900" b="1" dirty="0" smtClean="0"/>
              <a:t>坐标系。</a:t>
            </a:r>
            <a:endParaRPr lang="en-US" altLang="zh-CN" sz="2900" b="1" dirty="0" smtClean="0"/>
          </a:p>
          <a:p>
            <a:endParaRPr lang="en-US" altLang="zh-CN" sz="2900" dirty="0"/>
          </a:p>
          <a:p>
            <a:r>
              <a:rPr lang="zh-CN" altLang="en-US" sz="2900" dirty="0" smtClean="0"/>
              <a:t>如何将</a:t>
            </a:r>
            <a:r>
              <a:rPr lang="en-US" altLang="zh-CN" sz="2900" dirty="0" smtClean="0"/>
              <a:t>WGS84 </a:t>
            </a:r>
            <a:r>
              <a:rPr lang="zh-CN" altLang="en-US" sz="2900" dirty="0" smtClean="0"/>
              <a:t>坐标系转换成</a:t>
            </a:r>
            <a:r>
              <a:rPr lang="en-US" altLang="zh-CN" sz="2900" dirty="0" smtClean="0"/>
              <a:t>GCJ02 </a:t>
            </a:r>
            <a:r>
              <a:rPr lang="zh-CN" altLang="en-US" sz="2900" dirty="0" smtClean="0"/>
              <a:t>坐标系？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在测科院申请联编，加入测科院插件。此插件用于坐标系转换。自行转换违规。</a:t>
            </a:r>
            <a:endParaRPr lang="en-US" altLang="zh-CN" sz="2900" dirty="0" smtClean="0"/>
          </a:p>
          <a:p>
            <a:r>
              <a:rPr lang="zh-CN" altLang="en-US" sz="2900" dirty="0" smtClean="0"/>
              <a:t>怎么理解“闭环”？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对外提供的是功能而非位置。比如对外提供的是导航功能，即用户看到的是自己在地图上的蓝色标记。无法看到自己的</a:t>
            </a:r>
            <a:r>
              <a:rPr lang="en-US" altLang="zh-CN" sz="2900" dirty="0" smtClean="0"/>
              <a:t>WGS84 </a:t>
            </a:r>
            <a:r>
              <a:rPr lang="zh-CN" altLang="en-US" sz="2900" dirty="0" smtClean="0"/>
              <a:t>坐标经纬度。</a:t>
            </a:r>
            <a:endParaRPr lang="en-US" altLang="zh-CN" sz="2900" dirty="0" smtClean="0"/>
          </a:p>
          <a:p>
            <a:r>
              <a:rPr lang="en-US" altLang="zh-CN" sz="2900" dirty="0" smtClean="0"/>
              <a:t>Android </a:t>
            </a:r>
            <a:r>
              <a:rPr lang="zh-CN" altLang="en-US" sz="2900" dirty="0" smtClean="0"/>
              <a:t>不满足闭环怎么办？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是灰色地带。</a:t>
            </a:r>
            <a:r>
              <a:rPr lang="en-US" altLang="zh-CN" sz="2900" dirty="0" smtClean="0"/>
              <a:t>AOSP </a:t>
            </a:r>
            <a:r>
              <a:rPr lang="zh-CN" altLang="en-US" sz="2900" dirty="0" smtClean="0"/>
              <a:t>接口输出的经纬度不能太精确（通过限制</a:t>
            </a:r>
            <a:r>
              <a:rPr lang="en-US" altLang="zh-CN" sz="2900" dirty="0" smtClean="0"/>
              <a:t>RTK </a:t>
            </a:r>
            <a:r>
              <a:rPr lang="zh-CN" altLang="en-US" sz="2900" dirty="0" smtClean="0"/>
              <a:t>应用）。电子地图不可以展示太多细节。</a:t>
            </a:r>
            <a:endParaRPr lang="en-US" altLang="zh-CN" sz="2900" dirty="0" smtClean="0"/>
          </a:p>
          <a:p>
            <a:r>
              <a:rPr lang="zh-CN" altLang="en-US" sz="2900" dirty="0" smtClean="0"/>
              <a:t>在中国使用的电子地图如何保证准确的显示位置？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BAT </a:t>
            </a:r>
            <a:r>
              <a:rPr lang="zh-CN" altLang="en-US" sz="2900" dirty="0" smtClean="0"/>
              <a:t>三家可以自己将</a:t>
            </a:r>
            <a:r>
              <a:rPr lang="en-US" altLang="zh-CN" sz="2900" dirty="0" smtClean="0"/>
              <a:t>WGS84 </a:t>
            </a:r>
            <a:r>
              <a:rPr lang="zh-CN" altLang="en-US" sz="2900" dirty="0" smtClean="0"/>
              <a:t>位置转换成</a:t>
            </a:r>
            <a:r>
              <a:rPr lang="en-US" altLang="zh-CN" sz="2900" dirty="0" smtClean="0"/>
              <a:t>GCJ02 </a:t>
            </a:r>
            <a:r>
              <a:rPr lang="zh-CN" altLang="en-US" sz="2900" dirty="0" smtClean="0"/>
              <a:t>坐标系，并正确显示到地图上。</a:t>
            </a:r>
            <a:endParaRPr lang="en-US" altLang="zh-CN" sz="2900" dirty="0"/>
          </a:p>
          <a:p>
            <a:r>
              <a:rPr lang="zh-CN" altLang="en-US" sz="2900" dirty="0" smtClean="0"/>
              <a:t>为何</a:t>
            </a:r>
            <a:r>
              <a:rPr lang="en-US" altLang="zh-CN" sz="2900" dirty="0" smtClean="0"/>
              <a:t>BAT </a:t>
            </a:r>
            <a:r>
              <a:rPr lang="zh-CN" altLang="en-US" sz="2900" dirty="0"/>
              <a:t>可以</a:t>
            </a:r>
            <a:r>
              <a:rPr lang="zh-CN" altLang="en-US" sz="2900" dirty="0" smtClean="0"/>
              <a:t>将</a:t>
            </a:r>
            <a:r>
              <a:rPr lang="en-US" altLang="zh-CN" sz="2900" dirty="0" smtClean="0"/>
              <a:t>WGS84 </a:t>
            </a:r>
            <a:r>
              <a:rPr lang="zh-CN" altLang="en-US" sz="2900" dirty="0" smtClean="0"/>
              <a:t>坐标转成</a:t>
            </a:r>
            <a:r>
              <a:rPr lang="en-US" altLang="zh-CN" sz="2900" dirty="0" smtClean="0"/>
              <a:t>GCJ02</a:t>
            </a:r>
            <a:r>
              <a:rPr lang="zh-CN" altLang="en-US" sz="2900" dirty="0" smtClean="0"/>
              <a:t>？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BAT </a:t>
            </a:r>
            <a:r>
              <a:rPr lang="zh-CN" altLang="en-US" sz="2900" dirty="0" smtClean="0"/>
              <a:t>拥有测绘资质，有权利申请转换。</a:t>
            </a:r>
            <a:endParaRPr lang="en-US" altLang="zh-CN" sz="2900" dirty="0"/>
          </a:p>
          <a:p>
            <a:r>
              <a:rPr lang="zh-CN" altLang="en-US" sz="2900" dirty="0" smtClean="0"/>
              <a:t>接上个问题，为什么高精度位置不能让</a:t>
            </a:r>
            <a:r>
              <a:rPr lang="en-US" altLang="zh-CN" sz="2900" dirty="0" smtClean="0"/>
              <a:t>BAT </a:t>
            </a:r>
            <a:r>
              <a:rPr lang="zh-CN" altLang="en-US" sz="2900" dirty="0" smtClean="0"/>
              <a:t>三家自己转成</a:t>
            </a:r>
            <a:r>
              <a:rPr lang="en-US" altLang="zh-CN" sz="2900" dirty="0" smtClean="0"/>
              <a:t>GCJ02 </a:t>
            </a:r>
            <a:r>
              <a:rPr lang="zh-CN" altLang="en-US" sz="2900" dirty="0" smtClean="0"/>
              <a:t>再显示？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见下一页</a:t>
            </a:r>
            <a:endParaRPr lang="en-US" altLang="zh-CN" sz="2900" dirty="0" smtClean="0">
              <a:hlinkClick r:id="rId2"/>
            </a:endParaRPr>
          </a:p>
          <a:p>
            <a:pPr marL="0" indent="0">
              <a:buNone/>
            </a:pPr>
            <a:r>
              <a:rPr lang="zh-CN" altLang="en-US" sz="1400" dirty="0" smtClean="0">
                <a:hlinkClick r:id="rId2"/>
              </a:rPr>
              <a:t>自然资源部官网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8132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测科院政策法规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690688"/>
            <a:ext cx="4943475" cy="512298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38550" y="5394451"/>
            <a:ext cx="7210425" cy="116205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05900" y="57908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审核制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62350" y="898956"/>
            <a:ext cx="689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/>
              <a:t>关于规范卫星导航定位基准站数据密级划分和管理的通知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5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16"/>
          <p:cNvCxnSpPr>
            <a:cxnSpLocks noChangeShapeType="1"/>
            <a:stCxn id="6" idx="3"/>
          </p:cNvCxnSpPr>
          <p:nvPr/>
        </p:nvCxnSpPr>
        <p:spPr bwMode="auto">
          <a:xfrm>
            <a:off x="4829209" y="2266516"/>
            <a:ext cx="1189319" cy="0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6004028" y="1724211"/>
            <a:ext cx="1870353" cy="1147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zh-CN" altLang="zh-CN" sz="1400" b="1" dirty="0" smtClean="0"/>
              <a:t>中国</a:t>
            </a:r>
            <a:r>
              <a:rPr lang="zh-CN" altLang="zh-CN" sz="1400" b="1" dirty="0"/>
              <a:t>测绘科学研究</a:t>
            </a:r>
            <a:r>
              <a:rPr lang="zh-CN" altLang="zh-CN" sz="1400" b="1" dirty="0" smtClean="0"/>
              <a:t>院</a:t>
            </a:r>
            <a:endParaRPr lang="en-US" altLang="zh-CN" sz="1400" b="1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评估后</a:t>
            </a:r>
            <a:r>
              <a:rPr lang="zh-CN" altLang="zh-CN" sz="1400" dirty="0" smtClean="0"/>
              <a:t>出具</a:t>
            </a:r>
            <a:r>
              <a:rPr lang="zh-CN" altLang="zh-CN" sz="1400" dirty="0"/>
              <a:t>书面意见</a:t>
            </a:r>
            <a:r>
              <a:rPr lang="zh-CN" altLang="zh-CN" sz="1400" dirty="0" smtClean="0"/>
              <a:t>回复</a:t>
            </a:r>
            <a:endParaRPr lang="zh-CN" altLang="zh-CN" sz="1400" dirty="0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3064380" y="1692734"/>
            <a:ext cx="1764829" cy="1147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/>
            <a:r>
              <a:rPr lang="zh-CN" altLang="en-US" sz="1400" b="1" dirty="0" smtClean="0"/>
              <a:t>高德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客户方</a:t>
            </a:r>
            <a:endParaRPr lang="en-US" altLang="zh-CN" sz="1400" b="1" dirty="0"/>
          </a:p>
          <a:p>
            <a:r>
              <a:rPr lang="zh-CN" altLang="en-US" sz="1400" dirty="0" smtClean="0"/>
              <a:t>保密插件</a:t>
            </a:r>
            <a:r>
              <a:rPr lang="zh-CN" altLang="zh-CN" sz="1400" dirty="0" smtClean="0"/>
              <a:t>申请</a:t>
            </a:r>
            <a:r>
              <a:rPr lang="zh-CN" altLang="zh-CN" sz="1400" dirty="0"/>
              <a:t>公文、表格</a:t>
            </a:r>
            <a:r>
              <a:rPr lang="zh-CN" altLang="zh-CN" sz="1400" dirty="0" smtClean="0"/>
              <a:t>及</a:t>
            </a:r>
            <a:r>
              <a:rPr lang="zh-CN" altLang="en-US" sz="1400" dirty="0" smtClean="0"/>
              <a:t>技术文档准备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 bwMode="auto">
          <a:xfrm>
            <a:off x="9044494" y="1692734"/>
            <a:ext cx="1788297" cy="1147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zh-CN" altLang="zh-CN" sz="1400" b="1" dirty="0"/>
              <a:t>中国测绘科学研究院</a:t>
            </a:r>
            <a:endParaRPr lang="en-US" altLang="zh-CN" sz="1400" b="1" dirty="0"/>
          </a:p>
          <a:p>
            <a:r>
              <a:rPr lang="zh-CN" altLang="zh-CN" sz="1400" dirty="0" smtClean="0"/>
              <a:t>书面</a:t>
            </a:r>
            <a:r>
              <a:rPr lang="zh-CN" altLang="zh-CN" sz="1400" dirty="0"/>
              <a:t>意见回复及申请资料统一递交自然资源部地理信息管理司。</a:t>
            </a:r>
          </a:p>
          <a:p>
            <a:endParaRPr lang="zh-CN" altLang="zh-CN" sz="1600" dirty="0"/>
          </a:p>
        </p:txBody>
      </p:sp>
      <p:sp>
        <p:nvSpPr>
          <p:cNvPr id="8" name="矩形 7"/>
          <p:cNvSpPr/>
          <p:nvPr/>
        </p:nvSpPr>
        <p:spPr bwMode="auto">
          <a:xfrm>
            <a:off x="4322627" y="3359917"/>
            <a:ext cx="1800200" cy="1147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/>
            <a:r>
              <a:rPr lang="zh-CN" altLang="en-US" sz="1400" b="1" dirty="0"/>
              <a:t>高德</a:t>
            </a:r>
            <a:endParaRPr lang="en-US" altLang="zh-CN" sz="1400" b="1" dirty="0"/>
          </a:p>
          <a:p>
            <a:r>
              <a:rPr lang="zh-CN" altLang="zh-CN" sz="1400" dirty="0" smtClean="0"/>
              <a:t>取得</a:t>
            </a:r>
            <a:r>
              <a:rPr lang="zh-CN" altLang="en-US" sz="1400" dirty="0" smtClean="0"/>
              <a:t>保密插件</a:t>
            </a:r>
            <a:r>
              <a:rPr lang="zh-CN" altLang="zh-CN" sz="1400" dirty="0" smtClean="0"/>
              <a:t>批文</a:t>
            </a:r>
            <a:r>
              <a:rPr lang="zh-CN" altLang="zh-CN" sz="1400" dirty="0"/>
              <a:t>、与测科院</a:t>
            </a:r>
            <a:r>
              <a:rPr lang="zh-CN" altLang="zh-CN" sz="1400" dirty="0" smtClean="0"/>
              <a:t>预约</a:t>
            </a:r>
            <a:r>
              <a:rPr lang="zh-CN" altLang="en-US" sz="1400" dirty="0" smtClean="0"/>
              <a:t>数据</a:t>
            </a:r>
            <a:r>
              <a:rPr lang="zh-CN" altLang="zh-CN" sz="1400" dirty="0" smtClean="0"/>
              <a:t>保密</a:t>
            </a:r>
            <a:r>
              <a:rPr lang="zh-CN" altLang="zh-CN" sz="1400" dirty="0"/>
              <a:t>技术处理</a:t>
            </a:r>
            <a:r>
              <a:rPr lang="zh-CN" altLang="zh-CN" sz="1400" dirty="0" smtClean="0"/>
              <a:t>时间</a:t>
            </a:r>
            <a:endParaRPr lang="zh-CN" altLang="zh-CN" sz="1400" dirty="0"/>
          </a:p>
        </p:txBody>
      </p:sp>
      <p:sp>
        <p:nvSpPr>
          <p:cNvPr id="9" name="矩形 8"/>
          <p:cNvSpPr/>
          <p:nvPr/>
        </p:nvSpPr>
        <p:spPr bwMode="auto">
          <a:xfrm>
            <a:off x="1060173" y="5246168"/>
            <a:ext cx="1847353" cy="1237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/>
            <a:r>
              <a:rPr lang="zh-CN" altLang="en-US" sz="1400" b="1" dirty="0" smtClean="0"/>
              <a:t>客户方</a:t>
            </a:r>
            <a:endParaRPr lang="en-US" altLang="zh-CN" sz="1400" b="1" dirty="0"/>
          </a:p>
          <a:p>
            <a:pPr algn="ctr"/>
            <a:r>
              <a:rPr lang="zh-CN" altLang="en-US" sz="1400" dirty="0" smtClean="0"/>
              <a:t>安装联编环境、提供技术文档中列示功能模块的源代码</a:t>
            </a:r>
            <a:endParaRPr lang="zh-CN" altLang="zh-CN" sz="1600" dirty="0"/>
          </a:p>
        </p:txBody>
      </p:sp>
      <p:cxnSp>
        <p:nvCxnSpPr>
          <p:cNvPr id="10" name="直接箭头连接符 9"/>
          <p:cNvCxnSpPr>
            <a:endCxn id="16" idx="6"/>
          </p:cNvCxnSpPr>
          <p:nvPr/>
        </p:nvCxnSpPr>
        <p:spPr bwMode="auto">
          <a:xfrm flipH="1">
            <a:off x="2706839" y="3950966"/>
            <a:ext cx="1529092" cy="12434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11" name="直接箭头连接符 18"/>
          <p:cNvCxnSpPr>
            <a:cxnSpLocks noChangeShapeType="1"/>
          </p:cNvCxnSpPr>
          <p:nvPr/>
        </p:nvCxnSpPr>
        <p:spPr bwMode="auto">
          <a:xfrm>
            <a:off x="2555883" y="2189021"/>
            <a:ext cx="566356" cy="9216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12" name="直接箭头连接符 16"/>
          <p:cNvCxnSpPr>
            <a:cxnSpLocks noChangeShapeType="1"/>
          </p:cNvCxnSpPr>
          <p:nvPr/>
        </p:nvCxnSpPr>
        <p:spPr bwMode="auto">
          <a:xfrm flipH="1" flipV="1">
            <a:off x="6122827" y="3956244"/>
            <a:ext cx="1820618" cy="7156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7791600" y="3399814"/>
            <a:ext cx="1800200" cy="1147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/>
            <a:r>
              <a:rPr lang="zh-CN" altLang="en-US" sz="1400" b="1" dirty="0" smtClean="0"/>
              <a:t>自然资源部地理信息管理司</a:t>
            </a:r>
            <a:endParaRPr lang="en-US" altLang="zh-CN" sz="1400" b="1" dirty="0"/>
          </a:p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审批</a:t>
            </a:r>
            <a:endParaRPr lang="zh-CN" altLang="zh-CN" sz="1400" dirty="0"/>
          </a:p>
        </p:txBody>
      </p:sp>
      <p:sp>
        <p:nvSpPr>
          <p:cNvPr id="14" name="椭圆 13"/>
          <p:cNvSpPr/>
          <p:nvPr/>
        </p:nvSpPr>
        <p:spPr bwMode="auto">
          <a:xfrm>
            <a:off x="983004" y="1774795"/>
            <a:ext cx="1608910" cy="8284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保密插件申请</a:t>
            </a:r>
            <a:endParaRPr lang="en-US" altLang="zh-CN" sz="1600" dirty="0"/>
          </a:p>
        </p:txBody>
      </p:sp>
      <p:sp>
        <p:nvSpPr>
          <p:cNvPr id="15" name="椭圆 14"/>
          <p:cNvSpPr/>
          <p:nvPr/>
        </p:nvSpPr>
        <p:spPr bwMode="auto">
          <a:xfrm>
            <a:off x="1255484" y="3462240"/>
            <a:ext cx="1800199" cy="1138611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60173" y="3519908"/>
            <a:ext cx="1646666" cy="8869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保密插件安装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 flipH="1">
            <a:off x="2974683" y="3642823"/>
            <a:ext cx="1133085" cy="6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1</a:t>
            </a:r>
            <a:r>
              <a:rPr lang="zh-CN" altLang="zh-CN" sz="1400" dirty="0"/>
              <a:t>个</a:t>
            </a:r>
            <a:r>
              <a:rPr lang="zh-CN" altLang="zh-CN" sz="1400" dirty="0" smtClean="0"/>
              <a:t>工作日</a:t>
            </a:r>
            <a:endParaRPr lang="zh-CN" altLang="zh-CN" sz="1400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9882" y="1881244"/>
            <a:ext cx="13066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1-3</a:t>
            </a:r>
            <a:r>
              <a:rPr lang="zh-CN" altLang="zh-CN" sz="1400" dirty="0" smtClean="0"/>
              <a:t>个工作日</a:t>
            </a:r>
            <a:endParaRPr lang="zh-CN" altLang="zh-CN" sz="1400" dirty="0"/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84127" y="1881243"/>
            <a:ext cx="15607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约</a:t>
            </a:r>
            <a:r>
              <a:rPr lang="en-US" altLang="zh-CN" sz="1400" dirty="0" smtClean="0"/>
              <a:t>5</a:t>
            </a:r>
            <a:r>
              <a:rPr lang="zh-CN" altLang="zh-CN" sz="1400" dirty="0" smtClean="0"/>
              <a:t>个工作日</a:t>
            </a:r>
            <a:endParaRPr lang="zh-CN" altLang="zh-CN" sz="1400" dirty="0"/>
          </a:p>
          <a:p>
            <a:endParaRPr lang="zh-CN" altLang="en-US" dirty="0"/>
          </a:p>
        </p:txBody>
      </p:sp>
      <p:cxnSp>
        <p:nvCxnSpPr>
          <p:cNvPr id="20" name="肘形连接符 19"/>
          <p:cNvCxnSpPr/>
          <p:nvPr/>
        </p:nvCxnSpPr>
        <p:spPr bwMode="auto">
          <a:xfrm rot="5400000">
            <a:off x="9483100" y="2948660"/>
            <a:ext cx="1092450" cy="957422"/>
          </a:xfrm>
          <a:prstGeom prst="bentConnector2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9018246" y="3112298"/>
            <a:ext cx="17294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约</a:t>
            </a:r>
            <a:r>
              <a:rPr lang="en-US" altLang="zh-CN" sz="1400" dirty="0" smtClean="0"/>
              <a:t>3-5</a:t>
            </a:r>
            <a:r>
              <a:rPr lang="zh-CN" altLang="zh-CN" sz="1400" dirty="0" smtClean="0"/>
              <a:t>个工</a:t>
            </a:r>
            <a:r>
              <a:rPr lang="zh-CN" altLang="en-US" sz="1400" dirty="0" smtClean="0"/>
              <a:t>作</a:t>
            </a:r>
            <a:r>
              <a:rPr lang="zh-CN" altLang="zh-CN" sz="1400" dirty="0" smtClean="0"/>
              <a:t>日</a:t>
            </a:r>
          </a:p>
          <a:p>
            <a:endParaRPr lang="zh-CN" altLang="en-US" dirty="0"/>
          </a:p>
        </p:txBody>
      </p:sp>
      <p:cxnSp>
        <p:nvCxnSpPr>
          <p:cNvPr id="22" name="直接箭头连接符 18"/>
          <p:cNvCxnSpPr>
            <a:cxnSpLocks noChangeShapeType="1"/>
          </p:cNvCxnSpPr>
          <p:nvPr/>
        </p:nvCxnSpPr>
        <p:spPr bwMode="auto">
          <a:xfrm>
            <a:off x="7943445" y="2270081"/>
            <a:ext cx="1143496" cy="9215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6306767" y="3630283"/>
            <a:ext cx="156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约</a:t>
            </a:r>
            <a:r>
              <a:rPr lang="en-US" altLang="zh-CN" sz="1400" dirty="0"/>
              <a:t>10-20</a:t>
            </a:r>
            <a:r>
              <a:rPr lang="zh-CN" altLang="zh-CN" sz="1400" dirty="0"/>
              <a:t>个</a:t>
            </a:r>
            <a:r>
              <a:rPr lang="zh-CN" altLang="zh-CN" sz="1400" dirty="0" smtClean="0"/>
              <a:t>工作日</a:t>
            </a:r>
            <a:endParaRPr lang="zh-CN" altLang="zh-CN" sz="1400" dirty="0"/>
          </a:p>
        </p:txBody>
      </p:sp>
      <p:cxnSp>
        <p:nvCxnSpPr>
          <p:cNvPr id="24" name="直接箭头连接符 18"/>
          <p:cNvCxnSpPr>
            <a:cxnSpLocks noChangeShapeType="1"/>
            <a:stCxn id="16" idx="4"/>
          </p:cNvCxnSpPr>
          <p:nvPr/>
        </p:nvCxnSpPr>
        <p:spPr bwMode="auto">
          <a:xfrm>
            <a:off x="1883506" y="4406892"/>
            <a:ext cx="7843" cy="874288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直接箭头连接符 18"/>
          <p:cNvCxnSpPr>
            <a:cxnSpLocks noChangeShapeType="1"/>
            <a:stCxn id="9" idx="3"/>
          </p:cNvCxnSpPr>
          <p:nvPr/>
        </p:nvCxnSpPr>
        <p:spPr bwMode="auto">
          <a:xfrm flipV="1">
            <a:off x="2907526" y="5864853"/>
            <a:ext cx="1328405" cy="1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257670" y="5237070"/>
            <a:ext cx="1847353" cy="1237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zh-CN" altLang="zh-CN" sz="1400" b="1" dirty="0"/>
              <a:t>中国测绘科学研究院</a:t>
            </a:r>
            <a:endParaRPr lang="en-US" altLang="zh-CN" sz="1400" b="1" dirty="0"/>
          </a:p>
          <a:p>
            <a:pPr algn="ctr"/>
            <a:r>
              <a:rPr lang="zh-CN" altLang="en-US" sz="1400" dirty="0"/>
              <a:t>放入核心</a:t>
            </a:r>
            <a:r>
              <a:rPr lang="zh-CN" altLang="en-US" sz="1400" dirty="0" smtClean="0"/>
              <a:t>代码与客户方代码联编，得出保密插件</a:t>
            </a:r>
            <a:endParaRPr lang="zh-CN" altLang="zh-CN" sz="1400" dirty="0"/>
          </a:p>
        </p:txBody>
      </p:sp>
      <p:cxnSp>
        <p:nvCxnSpPr>
          <p:cNvPr id="27" name="直接箭头连接符 18"/>
          <p:cNvCxnSpPr>
            <a:cxnSpLocks noChangeShapeType="1"/>
          </p:cNvCxnSpPr>
          <p:nvPr/>
        </p:nvCxnSpPr>
        <p:spPr bwMode="auto">
          <a:xfrm flipV="1">
            <a:off x="6126762" y="5864853"/>
            <a:ext cx="1328405" cy="1"/>
          </a:xfrm>
          <a:prstGeom prst="straightConnector1">
            <a:avLst/>
          </a:prstGeom>
          <a:noFill/>
          <a:ln w="53975" cap="flat" algn="ctr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7476906" y="5237069"/>
            <a:ext cx="1847353" cy="1237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/>
            <a:r>
              <a:rPr lang="zh-CN" altLang="en-US" sz="1400" b="1" dirty="0" smtClean="0"/>
              <a:t>客户方</a:t>
            </a:r>
            <a:endParaRPr lang="en-US" altLang="zh-CN" sz="1400" b="1" dirty="0" smtClean="0"/>
          </a:p>
          <a:p>
            <a:pPr algn="ctr"/>
            <a:r>
              <a:rPr lang="zh-CN" altLang="en-US" sz="1400" dirty="0" smtClean="0"/>
              <a:t>进行可视化效果验证，通过后可带走联编成果物</a:t>
            </a:r>
            <a:endParaRPr lang="zh-CN" altLang="zh-CN" sz="1400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842212" y="300586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高德申请流程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" y="1310054"/>
            <a:ext cx="10044869" cy="5486400"/>
          </a:xfrm>
        </p:spPr>
      </p:pic>
    </p:spTree>
    <p:extLst>
      <p:ext uri="{BB962C8B-B14F-4D97-AF65-F5344CB8AC3E}">
        <p14:creationId xmlns:p14="http://schemas.microsoft.com/office/powerpoint/2010/main" val="35690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根据各方的实际情况制定方案。</a:t>
            </a:r>
            <a:endParaRPr lang="en-US" altLang="zh-CN" dirty="0" smtClean="0"/>
          </a:p>
          <a:p>
            <a:r>
              <a:rPr lang="zh-CN" altLang="en-US" dirty="0" smtClean="0"/>
              <a:t>云服务下发千寻母账号。</a:t>
            </a:r>
            <a:endParaRPr lang="en-US" altLang="zh-CN" dirty="0" smtClean="0"/>
          </a:p>
          <a:p>
            <a:r>
              <a:rPr lang="zh-CN" altLang="en-US" dirty="0" smtClean="0"/>
              <a:t>对接高通提供的接口，需要封装千寻和移动的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在设置中增加一个开关，用来控制高精度定位功能。</a:t>
            </a:r>
            <a:endParaRPr lang="en-US" altLang="zh-CN" dirty="0" smtClean="0"/>
          </a:p>
          <a:p>
            <a:r>
              <a:rPr lang="en-US" altLang="zh-CN" dirty="0" smtClean="0"/>
              <a:t>AOSP </a:t>
            </a:r>
            <a:r>
              <a:rPr lang="zh-CN" altLang="en-US" dirty="0" smtClean="0"/>
              <a:t>接口需要增加精度弱化。</a:t>
            </a:r>
            <a:endParaRPr lang="en-US" altLang="zh-CN" dirty="0" smtClean="0"/>
          </a:p>
          <a:p>
            <a:r>
              <a:rPr lang="zh-CN" altLang="en-US" dirty="0" smtClean="0"/>
              <a:t>其他诸如</a:t>
            </a:r>
            <a:r>
              <a:rPr lang="en-US" altLang="zh-CN" dirty="0" err="1" smtClean="0"/>
              <a:t>selinux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  <a:p>
            <a:r>
              <a:rPr lang="zh-CN" altLang="en-US" dirty="0" smtClean="0"/>
              <a:t>配合高德完成测科院审查。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06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85470" y="2109905"/>
            <a:ext cx="1802423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Xiaomi Cloud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949945" y="3885524"/>
            <a:ext cx="1802423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 Service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707193" y="3884889"/>
            <a:ext cx="1802423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KeyStore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8696" y="3885524"/>
            <a:ext cx="180242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LocationService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949944" y="5661143"/>
            <a:ext cx="1802423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 storage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380769" y="2910005"/>
            <a:ext cx="8792" cy="97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56768" y="3047661"/>
            <a:ext cx="179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①</a:t>
            </a:r>
            <a:r>
              <a:rPr lang="en-US" altLang="zh-CN" dirty="0"/>
              <a:t>Upload </a:t>
            </a:r>
            <a:r>
              <a:rPr lang="en-US" altLang="zh-CN" dirty="0" err="1"/>
              <a:t>PubKey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6347" y="1709547"/>
            <a:ext cx="599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Generate random key used to encrypt </a:t>
            </a:r>
            <a:r>
              <a:rPr lang="en-US" altLang="zh-CN" dirty="0" smtClean="0"/>
              <a:t>pre-installed </a:t>
            </a:r>
            <a:r>
              <a:rPr lang="en-US" altLang="zh-CN" dirty="0"/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pre-install an </a:t>
            </a:r>
            <a:r>
              <a:rPr lang="en-US" altLang="zh-CN" smtClean="0"/>
              <a:t>account provided </a:t>
            </a:r>
            <a:r>
              <a:rPr lang="en-US" altLang="zh-CN" dirty="0" smtClean="0"/>
              <a:t>by GNSS team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769952" y="4535955"/>
            <a:ext cx="1937241" cy="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24171" y="4569158"/>
            <a:ext cx="340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③ </a:t>
            </a:r>
            <a:r>
              <a:rPr lang="en-US" altLang="zh-CN" dirty="0"/>
              <a:t>get Key decrypted by </a:t>
            </a:r>
            <a:r>
              <a:rPr lang="en-US" altLang="zh-CN" dirty="0" err="1"/>
              <a:t>priv</a:t>
            </a:r>
            <a:r>
              <a:rPr lang="en-US" altLang="zh-CN" dirty="0"/>
              <a:t> key 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934684" y="5033532"/>
            <a:ext cx="240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② </a:t>
            </a:r>
            <a:r>
              <a:rPr lang="en-US" altLang="zh-CN" dirty="0"/>
              <a:t>save encrypted account into local storage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986347" y="4265541"/>
            <a:ext cx="1959946" cy="13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96948" y="4943670"/>
            <a:ext cx="190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④ </a:t>
            </a:r>
            <a:r>
              <a:rPr lang="en-US" altLang="zh-CN" sz="1600" dirty="0"/>
              <a:t>HIDL</a:t>
            </a:r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658695" y="5661143"/>
            <a:ext cx="180242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Qx</a:t>
            </a:r>
            <a:r>
              <a:rPr lang="en-US" altLang="zh-CN" dirty="0" smtClean="0"/>
              <a:t> OSS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7" idx="2"/>
            <a:endCxn id="28" idx="0"/>
          </p:cNvCxnSpPr>
          <p:nvPr/>
        </p:nvCxnSpPr>
        <p:spPr>
          <a:xfrm flipH="1">
            <a:off x="1559907" y="4685624"/>
            <a:ext cx="1" cy="97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70043" y="3755083"/>
            <a:ext cx="196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Generate RSA Key pair</a:t>
            </a:r>
            <a:endParaRPr lang="zh-CN" altLang="en-US" sz="1400" dirty="0"/>
          </a:p>
        </p:txBody>
      </p:sp>
      <p:cxnSp>
        <p:nvCxnSpPr>
          <p:cNvPr id="22" name="肘形连接符 21"/>
          <p:cNvCxnSpPr>
            <a:endCxn id="6" idx="1"/>
          </p:cNvCxnSpPr>
          <p:nvPr/>
        </p:nvCxnSpPr>
        <p:spPr>
          <a:xfrm rot="16200000" flipH="1">
            <a:off x="5709252" y="2286998"/>
            <a:ext cx="2294380" cy="170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3784909" y="3975037"/>
            <a:ext cx="2980955" cy="391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4408614" y="4732852"/>
            <a:ext cx="9521" cy="9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872181" y="5134956"/>
            <a:ext cx="24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③ </a:t>
            </a:r>
            <a:r>
              <a:rPr lang="en-US" altLang="zh-CN" dirty="0"/>
              <a:t>get account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645406" y="3923249"/>
            <a:ext cx="350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② </a:t>
            </a:r>
            <a:r>
              <a:rPr lang="en-US" altLang="zh-CN" dirty="0"/>
              <a:t>Save encrypted random key</a:t>
            </a:r>
            <a:endParaRPr lang="zh-CN" altLang="en-US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99705" y="424614"/>
            <a:ext cx="10515600" cy="1325563"/>
          </a:xfrm>
        </p:spPr>
        <p:txBody>
          <a:bodyPr/>
          <a:lstStyle/>
          <a:p>
            <a:r>
              <a:rPr lang="zh-CN" altLang="en-US" dirty="0"/>
              <a:t>千</a:t>
            </a:r>
            <a:r>
              <a:rPr lang="zh-CN" altLang="en-US" dirty="0" smtClean="0"/>
              <a:t>寻账号下发流程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0201270" y="4994393"/>
            <a:ext cx="180242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qxwz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0201270" y="5894664"/>
            <a:ext cx="1802423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xiaomi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101" y="2425944"/>
            <a:ext cx="14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 key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59923" y="2425944"/>
            <a:ext cx="245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account(pre installed)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3572" y="3897189"/>
            <a:ext cx="334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Save encrypted random key into </a:t>
            </a:r>
            <a:r>
              <a:rPr lang="en-US" altLang="zh-CN" dirty="0" err="1" smtClean="0"/>
              <a:t>keystore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38625" y="3879578"/>
            <a:ext cx="33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Save encrypted account into local storage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9636" y="5427108"/>
            <a:ext cx="217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 random key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59924" y="5421191"/>
            <a:ext cx="294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 encrypted account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30273" y="6312172"/>
            <a:ext cx="10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account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3056792" y="2610610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3467" y="2288198"/>
            <a:ext cx="16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AES encrypt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03685" y="5629301"/>
            <a:ext cx="160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23844" y="5303863"/>
            <a:ext cx="144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AES decrypt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2"/>
          </p:cNvCxnSpPr>
          <p:nvPr/>
        </p:nvCxnSpPr>
        <p:spPr>
          <a:xfrm flipH="1">
            <a:off x="2309446" y="2795276"/>
            <a:ext cx="1" cy="11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309446" y="4307581"/>
            <a:ext cx="1" cy="11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292969" y="2777665"/>
            <a:ext cx="1" cy="11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301763" y="4389642"/>
            <a:ext cx="1" cy="11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7112" y="5725938"/>
            <a:ext cx="5857" cy="59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038224" y="2288198"/>
            <a:ext cx="6561993" cy="823546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Xiaomi Cloud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38224" y="3611495"/>
            <a:ext cx="6561993" cy="2436879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err="1" smtClean="0">
                <a:solidFill>
                  <a:schemeClr val="accent2">
                    <a:lumMod val="75000"/>
                  </a:schemeClr>
                </a:solidFill>
              </a:rPr>
              <a:t>CloudService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6549" y="3179125"/>
            <a:ext cx="2386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Random key encrypted by pub key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830273" y="3179125"/>
            <a:ext cx="2386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Account encrypted by random key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96548" y="4833503"/>
            <a:ext cx="2386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decrypted by </a:t>
            </a:r>
            <a:r>
              <a:rPr lang="en-US" altLang="zh-CN" sz="1000" dirty="0" err="1" smtClean="0"/>
              <a:t>priv</a:t>
            </a:r>
            <a:r>
              <a:rPr lang="en-US" altLang="zh-CN" sz="1000" dirty="0" smtClean="0"/>
              <a:t> key</a:t>
            </a:r>
            <a:endParaRPr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213114" y="3851022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4mins after </a:t>
            </a:r>
            <a:r>
              <a:rPr lang="en-US" altLang="zh-CN" dirty="0" err="1" smtClean="0"/>
              <a:t>bootup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213113" y="5251797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 QX ask for account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333375" y="4714875"/>
            <a:ext cx="1145857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526438" y="52079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千寻账号下发时序和过程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0401299" y="1557827"/>
            <a:ext cx="1152526" cy="288528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accent1"/>
                </a:solidFill>
              </a:rPr>
              <a:t>Cloud server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01299" y="2141172"/>
            <a:ext cx="1152526" cy="284772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phone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" y="888023"/>
            <a:ext cx="8524280" cy="5855676"/>
          </a:xfrm>
          <a:prstGeom prst="roundRect">
            <a:avLst/>
          </a:prstGeom>
          <a:solidFill>
            <a:srgbClr val="5B9BD5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chemeClr val="tx1"/>
                </a:solidFill>
              </a:rPr>
              <a:t>手机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曲线连接符 58"/>
          <p:cNvCxnSpPr>
            <a:stCxn id="24" idx="0"/>
            <a:endCxn id="4" idx="1"/>
          </p:cNvCxnSpPr>
          <p:nvPr/>
        </p:nvCxnSpPr>
        <p:spPr>
          <a:xfrm rot="5400000" flipH="1" flipV="1">
            <a:off x="1075903" y="1415958"/>
            <a:ext cx="1822787" cy="19482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61419" y="1196994"/>
            <a:ext cx="2066863" cy="5633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导航模式：高精地图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202337" y="5876984"/>
            <a:ext cx="2097828" cy="6252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定位引擎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892357" y="4874683"/>
            <a:ext cx="1306435" cy="5548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千寻服务器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0137" y="1196994"/>
            <a:ext cx="1769891" cy="593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非导航模式：普通</a:t>
            </a:r>
            <a:r>
              <a:rPr lang="zh-CN" altLang="en-US" sz="1200" dirty="0"/>
              <a:t>地图</a:t>
            </a:r>
          </a:p>
        </p:txBody>
      </p:sp>
      <p:sp>
        <p:nvSpPr>
          <p:cNvPr id="24" name="矩形 23"/>
          <p:cNvSpPr/>
          <p:nvPr/>
        </p:nvSpPr>
        <p:spPr>
          <a:xfrm>
            <a:off x="346112" y="3301473"/>
            <a:ext cx="1334124" cy="37410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精度弱化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85150" y="3384346"/>
            <a:ext cx="1461871" cy="5931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高通</a:t>
            </a:r>
          </a:p>
        </p:txBody>
      </p:sp>
      <p:sp>
        <p:nvSpPr>
          <p:cNvPr id="35" name="矩形 34"/>
          <p:cNvSpPr/>
          <p:nvPr/>
        </p:nvSpPr>
        <p:spPr>
          <a:xfrm>
            <a:off x="10485150" y="4086529"/>
            <a:ext cx="1461871" cy="5931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千寻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85150" y="4771120"/>
            <a:ext cx="1461871" cy="5931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高德地图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85150" y="5438130"/>
            <a:ext cx="1461871" cy="593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地信司</a:t>
            </a:r>
            <a:endParaRPr lang="zh-CN" altLang="en-US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317915" y="74496"/>
            <a:ext cx="5273994" cy="809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最终方案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5878391" y="1177085"/>
            <a:ext cx="1507170" cy="58329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系统设置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229234" y="2810963"/>
            <a:ext cx="1528514" cy="44871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</a:rPr>
              <a:t>计量</a:t>
            </a:r>
            <a:r>
              <a:rPr lang="zh-CN" altLang="en-US" sz="1200" dirty="0" smtClean="0">
                <a:solidFill>
                  <a:schemeClr val="dk1"/>
                </a:solidFill>
              </a:rPr>
              <a:t>计费 </a:t>
            </a:r>
            <a:r>
              <a:rPr lang="en-US" altLang="zh-CN" sz="1200" dirty="0" smtClean="0">
                <a:solidFill>
                  <a:schemeClr val="dk1"/>
                </a:solidFill>
              </a:rPr>
              <a:t>service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77692" y="3373135"/>
            <a:ext cx="1303275" cy="36968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小米云服务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5460084" y="3944334"/>
            <a:ext cx="1355930" cy="3587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</a:rPr>
              <a:t>QX OSS SDK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69997" y="3460944"/>
            <a:ext cx="1223572" cy="563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小米云服务器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6130" y="2957764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AI</a:t>
            </a:r>
            <a:r>
              <a:rPr lang="en-US" altLang="zh-CN" sz="1400" dirty="0" smtClean="0"/>
              <a:t>DL </a:t>
            </a:r>
            <a:r>
              <a:rPr lang="zh-CN" altLang="en-US" sz="1400" dirty="0" smtClean="0"/>
              <a:t>接口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2351723" y="2272403"/>
            <a:ext cx="1348457" cy="11772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联编</a:t>
            </a:r>
            <a:r>
              <a:rPr lang="zh-CN" altLang="en-US" sz="1200" dirty="0" smtClean="0">
                <a:solidFill>
                  <a:schemeClr val="dk1"/>
                </a:solidFill>
              </a:rPr>
              <a:t>模块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6397" y="2810963"/>
            <a:ext cx="965300" cy="2600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</a:t>
            </a:r>
            <a:r>
              <a:rPr lang="zh-CN" altLang="en-US" sz="1200" dirty="0" smtClean="0"/>
              <a:t>偏插件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2536893" y="2544432"/>
            <a:ext cx="965300" cy="260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车道判断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4755" y="2693125"/>
            <a:ext cx="15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AOSP </a:t>
            </a:r>
            <a:r>
              <a:rPr lang="zh-CN" altLang="en-US" sz="1400" dirty="0" smtClean="0"/>
              <a:t>接口输出</a:t>
            </a:r>
          </a:p>
          <a:p>
            <a:r>
              <a:rPr lang="zh-CN" altLang="en-US" sz="1400" dirty="0" smtClean="0"/>
              <a:t>标准精度位置</a:t>
            </a:r>
            <a:endParaRPr lang="zh-CN" altLang="en-US" sz="1400" dirty="0"/>
          </a:p>
        </p:txBody>
      </p:sp>
      <p:cxnSp>
        <p:nvCxnSpPr>
          <p:cNvPr id="61" name="曲线连接符 60"/>
          <p:cNvCxnSpPr>
            <a:stCxn id="58" idx="0"/>
            <a:endCxn id="70" idx="2"/>
          </p:cNvCxnSpPr>
          <p:nvPr/>
        </p:nvCxnSpPr>
        <p:spPr>
          <a:xfrm rot="5400000" flipH="1" flipV="1">
            <a:off x="2112550" y="3838473"/>
            <a:ext cx="1021818" cy="1731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3" idx="0"/>
            <a:endCxn id="4" idx="2"/>
          </p:cNvCxnSpPr>
          <p:nvPr/>
        </p:nvCxnSpPr>
        <p:spPr>
          <a:xfrm rot="5400000" flipH="1" flipV="1">
            <a:off x="3254389" y="1531942"/>
            <a:ext cx="512025" cy="9688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31199" y="4766482"/>
            <a:ext cx="1481542" cy="4303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适配高通接口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10485149" y="2684178"/>
            <a:ext cx="1461871" cy="59317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小米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8892357" y="6189600"/>
            <a:ext cx="1289420" cy="49612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移动服务器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93491" y="6212675"/>
            <a:ext cx="1486267" cy="4118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移动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SDK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170386" y="5421183"/>
            <a:ext cx="188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加载小米动态库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2394099" y="3152698"/>
            <a:ext cx="631852" cy="2614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err="1" smtClean="0"/>
              <a:t>sdk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3105425" y="3152698"/>
            <a:ext cx="592965" cy="27271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dk1"/>
                </a:solidFill>
              </a:rPr>
              <a:t>sdk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cxnSp>
        <p:nvCxnSpPr>
          <p:cNvPr id="72" name="曲线连接符 71"/>
          <p:cNvCxnSpPr>
            <a:stCxn id="5" idx="0"/>
            <a:endCxn id="71" idx="3"/>
          </p:cNvCxnSpPr>
          <p:nvPr/>
        </p:nvCxnSpPr>
        <p:spPr>
          <a:xfrm rot="16200000" flipH="1" flipV="1">
            <a:off x="4106895" y="2402458"/>
            <a:ext cx="478092" cy="1295101"/>
          </a:xfrm>
          <a:prstGeom prst="curvedConnector4">
            <a:avLst>
              <a:gd name="adj1" fmla="val -47815"/>
              <a:gd name="adj2" fmla="val 795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344077" y="5414965"/>
            <a:ext cx="1405843" cy="44026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适配移动接口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1827897" y="4435948"/>
            <a:ext cx="1417991" cy="411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izatService</a:t>
            </a:r>
            <a:endParaRPr lang="zh-CN" altLang="en-US" sz="1200" dirty="0"/>
          </a:p>
        </p:txBody>
      </p:sp>
      <p:cxnSp>
        <p:nvCxnSpPr>
          <p:cNvPr id="64" name="曲线连接符 63"/>
          <p:cNvCxnSpPr>
            <a:stCxn id="6" idx="0"/>
            <a:endCxn id="58" idx="2"/>
          </p:cNvCxnSpPr>
          <p:nvPr/>
        </p:nvCxnSpPr>
        <p:spPr>
          <a:xfrm rot="5400000" flipH="1" flipV="1">
            <a:off x="1879537" y="5219628"/>
            <a:ext cx="1029070" cy="2856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363646" y="1926288"/>
            <a:ext cx="186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高精度位置使能控制</a:t>
            </a:r>
            <a:endParaRPr lang="zh-CN" altLang="en-US" sz="1400" dirty="0"/>
          </a:p>
        </p:txBody>
      </p:sp>
      <p:cxnSp>
        <p:nvCxnSpPr>
          <p:cNvPr id="65" name="曲线连接符 64"/>
          <p:cNvCxnSpPr>
            <a:stCxn id="58" idx="3"/>
            <a:endCxn id="49" idx="2"/>
          </p:cNvCxnSpPr>
          <p:nvPr/>
        </p:nvCxnSpPr>
        <p:spPr>
          <a:xfrm flipV="1">
            <a:off x="3245888" y="1760379"/>
            <a:ext cx="3386088" cy="2881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0485149" y="6101851"/>
            <a:ext cx="1461871" cy="593177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中国移动</a:t>
            </a:r>
          </a:p>
        </p:txBody>
      </p:sp>
      <p:cxnSp>
        <p:nvCxnSpPr>
          <p:cNvPr id="77" name="曲线连接符 76"/>
          <p:cNvCxnSpPr>
            <a:stCxn id="32" idx="1"/>
            <a:endCxn id="5" idx="3"/>
          </p:cNvCxnSpPr>
          <p:nvPr/>
        </p:nvCxnSpPr>
        <p:spPr>
          <a:xfrm rot="10800000">
            <a:off x="5757748" y="3035321"/>
            <a:ext cx="1219944" cy="52265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34" idx="0"/>
            <a:endCxn id="5" idx="2"/>
          </p:cNvCxnSpPr>
          <p:nvPr/>
        </p:nvCxnSpPr>
        <p:spPr>
          <a:xfrm rot="16200000" flipV="1">
            <a:off x="5223441" y="3029726"/>
            <a:ext cx="684658" cy="11445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497858" y="3483054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HIDL </a:t>
            </a:r>
            <a:r>
              <a:rPr lang="zh-CN" altLang="en-US" sz="1400" dirty="0" smtClean="0"/>
              <a:t>接口</a:t>
            </a:r>
            <a:endParaRPr lang="zh-CN" altLang="en-US" sz="1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542159" y="4604778"/>
            <a:ext cx="156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获取差分数据</a:t>
            </a:r>
            <a:endParaRPr lang="zh-CN" alt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6645175" y="6353108"/>
            <a:ext cx="156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获取差分数据</a:t>
            </a:r>
            <a:endParaRPr lang="zh-CN" altLang="en-US" sz="1400" dirty="0"/>
          </a:p>
        </p:txBody>
      </p:sp>
      <p:cxnSp>
        <p:nvCxnSpPr>
          <p:cNvPr id="82" name="曲线连接符 81"/>
          <p:cNvCxnSpPr>
            <a:stCxn id="6" idx="1"/>
            <a:endCxn id="24" idx="2"/>
          </p:cNvCxnSpPr>
          <p:nvPr/>
        </p:nvCxnSpPr>
        <p:spPr>
          <a:xfrm rot="10800000">
            <a:off x="1013175" y="3675581"/>
            <a:ext cx="189163" cy="251402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24" idx="0"/>
            <a:endCxn id="20" idx="2"/>
          </p:cNvCxnSpPr>
          <p:nvPr/>
        </p:nvCxnSpPr>
        <p:spPr>
          <a:xfrm rot="5400000" flipH="1" flipV="1">
            <a:off x="283483" y="2519874"/>
            <a:ext cx="1511291" cy="5190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56" idx="1"/>
            <a:endCxn id="6" idx="3"/>
          </p:cNvCxnSpPr>
          <p:nvPr/>
        </p:nvCxnSpPr>
        <p:spPr>
          <a:xfrm rot="10800000" flipV="1">
            <a:off x="3300165" y="4981631"/>
            <a:ext cx="531034" cy="120796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56" idx="0"/>
            <a:endCxn id="34" idx="2"/>
          </p:cNvCxnSpPr>
          <p:nvPr/>
        </p:nvCxnSpPr>
        <p:spPr>
          <a:xfrm rot="5400000" flipH="1" flipV="1">
            <a:off x="5123309" y="3751743"/>
            <a:ext cx="463400" cy="156607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13" idx="1"/>
            <a:endCxn id="34" idx="2"/>
          </p:cNvCxnSpPr>
          <p:nvPr/>
        </p:nvCxnSpPr>
        <p:spPr>
          <a:xfrm rot="10800000">
            <a:off x="6138049" y="4303082"/>
            <a:ext cx="2754308" cy="84902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73" idx="0"/>
            <a:endCxn id="56" idx="2"/>
          </p:cNvCxnSpPr>
          <p:nvPr/>
        </p:nvCxnSpPr>
        <p:spPr>
          <a:xfrm rot="16200000" flipV="1">
            <a:off x="5200394" y="4568359"/>
            <a:ext cx="218183" cy="147502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曲线连接符 99"/>
          <p:cNvCxnSpPr>
            <a:stCxn id="62" idx="1"/>
            <a:endCxn id="68" idx="3"/>
          </p:cNvCxnSpPr>
          <p:nvPr/>
        </p:nvCxnSpPr>
        <p:spPr>
          <a:xfrm rot="10800000">
            <a:off x="6479759" y="6418603"/>
            <a:ext cx="2412599" cy="1906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058761" y="3970020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账号下发</a:t>
            </a:r>
            <a:endParaRPr lang="zh-CN" altLang="en-US" sz="1400" dirty="0"/>
          </a:p>
        </p:txBody>
      </p:sp>
      <p:cxnSp>
        <p:nvCxnSpPr>
          <p:cNvPr id="150" name="曲线连接符 149"/>
          <p:cNvCxnSpPr>
            <a:stCxn id="68" idx="0"/>
            <a:endCxn id="73" idx="2"/>
          </p:cNvCxnSpPr>
          <p:nvPr/>
        </p:nvCxnSpPr>
        <p:spPr>
          <a:xfrm rot="5400000" flipH="1" flipV="1">
            <a:off x="5713088" y="5878764"/>
            <a:ext cx="357448" cy="3103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5792583" y="5928668"/>
            <a:ext cx="188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加载移动动态库</a:t>
            </a:r>
            <a:endParaRPr lang="zh-CN" altLang="en-US" sz="14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3401907" y="1888048"/>
            <a:ext cx="11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绑定服务</a:t>
            </a:r>
            <a:endParaRPr lang="zh-CN" altLang="en-US" sz="14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1848069" y="3591920"/>
            <a:ext cx="201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特殊接口获取高精位置</a:t>
            </a:r>
            <a:endParaRPr lang="zh-CN" altLang="en-US" sz="14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4655956" y="4394161"/>
            <a:ext cx="159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用千寻</a:t>
            </a:r>
            <a:endParaRPr lang="zh-CN" altLang="en-US" sz="1400" dirty="0"/>
          </a:p>
        </p:txBody>
      </p:sp>
      <p:cxnSp>
        <p:nvCxnSpPr>
          <p:cNvPr id="254" name="曲线连接符 253"/>
          <p:cNvCxnSpPr>
            <a:stCxn id="41" idx="1"/>
          </p:cNvCxnSpPr>
          <p:nvPr/>
        </p:nvCxnSpPr>
        <p:spPr>
          <a:xfrm rot="10800000">
            <a:off x="8280967" y="3557979"/>
            <a:ext cx="589030" cy="18484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2298" y="5241415"/>
            <a:ext cx="159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用移动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6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133638" y="151754"/>
          <a:ext cx="7503460" cy="6572896"/>
        </p:xfrm>
        <a:graphic>
          <a:graphicData uri="http://schemas.openxmlformats.org/drawingml/2006/table">
            <a:tbl>
              <a:tblPr/>
              <a:tblGrid>
                <a:gridCol w="3751730">
                  <a:extLst>
                    <a:ext uri="{9D8B030D-6E8A-4147-A177-3AD203B41FA5}">
                      <a16:colId xmlns:a16="http://schemas.microsoft.com/office/drawing/2014/main" val="2135354195"/>
                    </a:ext>
                  </a:extLst>
                </a:gridCol>
                <a:gridCol w="3751730">
                  <a:extLst>
                    <a:ext uri="{9D8B030D-6E8A-4147-A177-3AD203B41FA5}">
                      <a16:colId xmlns:a16="http://schemas.microsoft.com/office/drawing/2014/main" val="1865772435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 smtClean="0">
                          <a:solidFill>
                            <a:srgbClr val="172B4D"/>
                          </a:solidFill>
                          <a:effectLst/>
                        </a:rPr>
                        <a:t>URLd</a:t>
                      </a:r>
                      <a:endParaRPr lang="en-US" sz="11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24041" marR="3606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rgbClr val="172B4D"/>
                          </a:solidFill>
                          <a:effectLst/>
                        </a:rPr>
                        <a:t>POST  /mic/find/v4/anonymous/device/</a:t>
                      </a:r>
                      <a:r>
                        <a:rPr lang="en-US" sz="1100" b="1">
                          <a:solidFill>
                            <a:srgbClr val="6A8759"/>
                          </a:solidFill>
                          <a:effectLst/>
                        </a:rPr>
                        <a:t>appkey</a:t>
                      </a:r>
                      <a:endParaRPr lang="en-US" sz="1100" b="1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24041" marR="3606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8940"/>
                  </a:ext>
                </a:extLst>
              </a:tr>
              <a:tr h="75003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参数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err="1">
                          <a:effectLst/>
                        </a:rPr>
                        <a:t>cloudsp_fid</a:t>
                      </a:r>
                      <a:r>
                        <a:rPr lang="en-US" altLang="zh-CN" sz="1100" dirty="0">
                          <a:effectLst/>
                        </a:rPr>
                        <a:t>: </a:t>
                      </a:r>
                      <a:r>
                        <a:rPr lang="zh-CN" altLang="en-US" sz="1100" dirty="0">
                          <a:effectLst/>
                        </a:rPr>
                        <a:t>手机的</a:t>
                      </a:r>
                      <a:r>
                        <a:rPr lang="en-US" altLang="zh-CN" sz="1100" dirty="0">
                          <a:effectLst/>
                        </a:rPr>
                        <a:t>fid</a:t>
                      </a:r>
                      <a:r>
                        <a:rPr lang="zh-CN" altLang="en-US" sz="1100" dirty="0">
                          <a:effectLst/>
                        </a:rPr>
                        <a:t>，通过</a:t>
                      </a:r>
                      <a:r>
                        <a:rPr lang="en-US" altLang="zh-CN" sz="1100" dirty="0">
                          <a:effectLst/>
                        </a:rPr>
                        <a:t>TZ</a:t>
                      </a:r>
                      <a:r>
                        <a:rPr lang="zh-CN" altLang="en-US" sz="1100" dirty="0">
                          <a:effectLst/>
                        </a:rPr>
                        <a:t>计算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err="1">
                          <a:effectLst/>
                        </a:rPr>
                        <a:t>cloudsp_encrypt</a:t>
                      </a:r>
                      <a:r>
                        <a:rPr lang="en-US" altLang="zh-CN" sz="1100" dirty="0">
                          <a:effectLst/>
                        </a:rPr>
                        <a:t>: app</a:t>
                      </a:r>
                      <a:r>
                        <a:rPr lang="zh-CN" altLang="en-US" sz="1100" dirty="0">
                          <a:effectLst/>
                        </a:rPr>
                        <a:t>临时生成的</a:t>
                      </a:r>
                      <a:r>
                        <a:rPr lang="en-US" altLang="zh-CN" sz="1100" dirty="0" err="1">
                          <a:effectLst/>
                        </a:rPr>
                        <a:t>rsa</a:t>
                      </a:r>
                      <a:r>
                        <a:rPr lang="en-US" altLang="zh-CN" sz="1100" dirty="0">
                          <a:effectLst/>
                        </a:rPr>
                        <a:t> public key</a:t>
                      </a:r>
                      <a:r>
                        <a:rPr lang="zh-CN" altLang="en-US" sz="1100" dirty="0">
                          <a:effectLst/>
                        </a:rPr>
                        <a:t>， 内容为</a:t>
                      </a:r>
                      <a:r>
                        <a:rPr lang="en-US" altLang="zh-CN" sz="1100" dirty="0">
                          <a:effectLst/>
                        </a:rPr>
                        <a:t>hex</a:t>
                      </a:r>
                      <a:r>
                        <a:rPr lang="zh-CN" altLang="en-US" sz="1100" dirty="0">
                          <a:effectLst/>
                        </a:rPr>
                        <a:t>编码内容</a:t>
                      </a:r>
                      <a:r>
                        <a:rPr lang="en-US" altLang="zh-CN" sz="1100" dirty="0">
                          <a:effectLst/>
                        </a:rPr>
                        <a:t>(ASN.1 DER Encoding)</a:t>
                      </a:r>
                      <a:r>
                        <a:rPr lang="zh-CN" altLang="en-US" sz="1100" dirty="0">
                          <a:effectLst/>
                        </a:rPr>
                        <a:t>，服务端将用这个</a:t>
                      </a:r>
                      <a:r>
                        <a:rPr lang="en-US" altLang="zh-CN" sz="1100" dirty="0">
                          <a:effectLst/>
                        </a:rPr>
                        <a:t>key</a:t>
                      </a:r>
                      <a:r>
                        <a:rPr lang="zh-CN" altLang="en-US" sz="1100" dirty="0">
                          <a:effectLst/>
                        </a:rPr>
                        <a:t>对</a:t>
                      </a:r>
                      <a:r>
                        <a:rPr lang="zh-CN" altLang="en-US" sz="1100" dirty="0" smtClean="0">
                          <a:effectLst/>
                        </a:rPr>
                        <a:t>返回的</a:t>
                      </a:r>
                      <a:r>
                        <a:rPr lang="en-US" altLang="zh-CN" sz="1100" dirty="0" smtClean="0">
                          <a:effectLst/>
                        </a:rPr>
                        <a:t>pre-install key</a:t>
                      </a:r>
                      <a:r>
                        <a:rPr lang="zh-CN" altLang="en-US" sz="1100" dirty="0" smtClean="0">
                          <a:effectLst/>
                        </a:rPr>
                        <a:t>加密</a:t>
                      </a:r>
                      <a:r>
                        <a:rPr lang="zh-CN" altLang="en-US" sz="1100" dirty="0">
                          <a:effectLst/>
                        </a:rPr>
                        <a:t>。</a:t>
                      </a:r>
                      <a:r>
                        <a:rPr lang="en-US" altLang="zh-CN" sz="1100" dirty="0">
                          <a:effectLst/>
                        </a:rPr>
                        <a:t>app</a:t>
                      </a:r>
                      <a:r>
                        <a:rPr lang="zh-CN" altLang="en-US" sz="1100" dirty="0">
                          <a:effectLst/>
                        </a:rPr>
                        <a:t>端</a:t>
                      </a:r>
                      <a:r>
                        <a:rPr lang="en-US" altLang="zh-CN" sz="1100" dirty="0" err="1">
                          <a:effectLst/>
                        </a:rPr>
                        <a:t>rsa</a:t>
                      </a:r>
                      <a:r>
                        <a:rPr lang="zh-CN" altLang="en-US" sz="1100" dirty="0">
                          <a:effectLst/>
                        </a:rPr>
                        <a:t>私钥只在内存中临时保存，有效期</a:t>
                      </a:r>
                      <a:r>
                        <a:rPr lang="en-US" altLang="zh-CN" sz="1100" dirty="0">
                          <a:effectLst/>
                        </a:rPr>
                        <a:t>5</a:t>
                      </a:r>
                      <a:r>
                        <a:rPr lang="zh-CN" altLang="en-US" sz="1100" dirty="0">
                          <a:effectLst/>
                        </a:rPr>
                        <a:t>分钟。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err="1">
                          <a:effectLst/>
                        </a:rPr>
                        <a:t>cloudsp_keyType</a:t>
                      </a:r>
                      <a:r>
                        <a:rPr lang="zh-CN" altLang="en-US" sz="1100" dirty="0">
                          <a:effectLst/>
                        </a:rPr>
                        <a:t>：下载</a:t>
                      </a:r>
                      <a:r>
                        <a:rPr lang="en-US" altLang="zh-CN" sz="1100" dirty="0">
                          <a:effectLst/>
                        </a:rPr>
                        <a:t>key</a:t>
                      </a:r>
                      <a:r>
                        <a:rPr lang="zh-CN" altLang="en-US" sz="1100" dirty="0">
                          <a:effectLst/>
                        </a:rPr>
                        <a:t>的类型。 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49438"/>
                  </a:ext>
                </a:extLst>
              </a:tr>
              <a:tr h="14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rgbClr val="172B4D"/>
                          </a:solidFill>
                          <a:effectLst/>
                        </a:rPr>
                        <a:t>keyType</a:t>
                      </a:r>
                    </a:p>
                  </a:txBody>
                  <a:tcPr marL="24041" marR="3606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rgbClr val="172B4D"/>
                          </a:solidFill>
                          <a:effectLst/>
                        </a:rPr>
                        <a:t>usage</a:t>
                      </a:r>
                    </a:p>
                  </a:txBody>
                  <a:tcPr marL="24041" marR="3606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893101"/>
                  </a:ext>
                </a:extLst>
              </a:tr>
              <a:tr h="3871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 smtClean="0">
                          <a:effectLst/>
                        </a:rPr>
                        <a:t>high_precise_position</a:t>
                      </a:r>
                      <a:endParaRPr lang="en-US" sz="1100" dirty="0">
                        <a:effectLst/>
                      </a:endParaRP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 smtClean="0">
                          <a:effectLst/>
                        </a:rPr>
                        <a:t>卫星高精度定位所需的差分数据网络访问的加密账号和密码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sign: </a:t>
                      </a:r>
                      <a:r>
                        <a:rPr lang="en-US" sz="1100" dirty="0" err="1">
                          <a:effectLst/>
                        </a:rPr>
                        <a:t>findapi</a:t>
                      </a:r>
                      <a:r>
                        <a:rPr lang="zh-CN" altLang="en-US" sz="1100" dirty="0">
                          <a:effectLst/>
                        </a:rPr>
                        <a:t>参数的签名。签名方式参考： </a:t>
                      </a:r>
                      <a:r>
                        <a:rPr lang="en-US" sz="1100" dirty="0">
                          <a:effectLst/>
                        </a:rPr>
                        <a:t>HTTP(S)</a:t>
                      </a:r>
                      <a:r>
                        <a:rPr lang="zh-CN" altLang="en-US" sz="1100" dirty="0">
                          <a:effectLst/>
                        </a:rPr>
                        <a:t>请求参数的签名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62532"/>
                  </a:ext>
                </a:extLst>
              </a:tr>
              <a:tr h="387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正常返回值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</a:rPr>
                        <a:t>code</a:t>
                      </a:r>
                      <a:r>
                        <a:rPr lang="zh-CN" altLang="en-US" sz="1100">
                          <a:effectLst/>
                        </a:rPr>
                        <a:t>为</a:t>
                      </a:r>
                      <a:r>
                        <a:rPr lang="en-US" altLang="zh-CN" sz="1100">
                          <a:effectLst/>
                        </a:rPr>
                        <a:t>0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>
                          <a:effectLst/>
                        </a:rPr>
                        <a:t>返回</a:t>
                      </a:r>
                      <a:r>
                        <a:rPr lang="en-US" sz="1100">
                          <a:effectLst/>
                        </a:rPr>
                        <a:t>nonce</a:t>
                      </a:r>
                    </a:p>
                    <a:p>
                      <a:pPr algn="l" fontAlgn="t"/>
                      <a:r>
                        <a:rPr lang="zh-CN" altLang="en-US" sz="1100" b="1">
                          <a:effectLst/>
                        </a:rPr>
                        <a:t>示例</a:t>
                      </a:r>
                      <a:endParaRPr lang="zh-CN" altLang="en-US" sz="1100">
                        <a:effectLst/>
                      </a:endParaRP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89093"/>
                  </a:ext>
                </a:extLst>
              </a:tr>
              <a:tr h="15967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{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"result": "ok",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"description": "</a:t>
                      </a:r>
                      <a:r>
                        <a:rPr lang="zh-CN" altLang="en-US" sz="1100" dirty="0">
                          <a:effectLst/>
                        </a:rPr>
                        <a:t>成功</a:t>
                      </a:r>
                      <a:r>
                        <a:rPr lang="en-US" altLang="zh-CN" sz="1100" dirty="0">
                          <a:effectLst/>
                        </a:rPr>
                        <a:t>",</a:t>
                      </a:r>
                      <a:br>
                        <a:rPr lang="en-US" altLang="zh-CN" sz="1100" dirty="0">
                          <a:effectLst/>
                        </a:rPr>
                      </a:br>
                      <a:r>
                        <a:rPr lang="en-US" altLang="zh-CN" sz="1100" dirty="0">
                          <a:effectLst/>
                        </a:rPr>
                        <a:t>  "</a:t>
                      </a:r>
                      <a:r>
                        <a:rPr lang="en-US" sz="1100" dirty="0">
                          <a:effectLst/>
                        </a:rPr>
                        <a:t>data": 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{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  "</a:t>
                      </a:r>
                      <a:r>
                        <a:rPr lang="en-US" sz="1100" dirty="0">
                          <a:solidFill>
                            <a:srgbClr val="6A8759"/>
                          </a:solidFill>
                          <a:effectLst/>
                        </a:rPr>
                        <a:t>version</a:t>
                      </a:r>
                      <a:r>
                        <a:rPr lang="en-US" sz="1100" dirty="0">
                          <a:effectLst/>
                        </a:rPr>
                        <a:t>": 1, // version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rgbClr val="6A8759"/>
                          </a:solidFill>
                          <a:effectLst/>
                        </a:rPr>
                        <a:t>encryptedPrivateKey</a:t>
                      </a:r>
                      <a:r>
                        <a:rPr lang="en-US" sz="1100" dirty="0">
                          <a:effectLst/>
                        </a:rPr>
                        <a:t>": "63abc745d637" //external key which is </a:t>
                      </a:r>
                      <a:r>
                        <a:rPr lang="en-US" sz="1100" dirty="0" err="1">
                          <a:effectLst/>
                        </a:rPr>
                        <a:t>encypted</a:t>
                      </a:r>
                      <a:r>
                        <a:rPr lang="en-US" sz="1100" dirty="0">
                          <a:effectLst/>
                        </a:rPr>
                        <a:t> by user </a:t>
                      </a:r>
                      <a:r>
                        <a:rPr lang="en-US" sz="1100" dirty="0" err="1">
                          <a:effectLst/>
                        </a:rPr>
                        <a:t>rsb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pub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</a:rPr>
                        <a:t>    </a:t>
                      </a:r>
                      <a:r>
                        <a:rPr lang="zh-CN" altLang="en-US" sz="1100" dirty="0" smtClean="0">
                          <a:effectLst/>
                        </a:rPr>
                        <a:t>“</a:t>
                      </a:r>
                      <a:r>
                        <a:rPr lang="en-US" altLang="zh-CN" sz="1100" dirty="0" err="1" smtClean="0">
                          <a:effectLst/>
                        </a:rPr>
                        <a:t>extraData</a:t>
                      </a:r>
                      <a:r>
                        <a:rPr lang="zh-CN" altLang="en-US" sz="1100" dirty="0" smtClean="0">
                          <a:effectLst/>
                        </a:rPr>
                        <a:t>”</a:t>
                      </a:r>
                      <a:r>
                        <a:rPr lang="en-US" altLang="zh-CN" sz="1100" dirty="0" smtClean="0">
                          <a:effectLst/>
                        </a:rPr>
                        <a:t>: “</a:t>
                      </a:r>
                      <a:r>
                        <a:rPr lang="en-US" altLang="zh-CN" sz="1100" dirty="0" err="1" smtClean="0">
                          <a:effectLst/>
                        </a:rPr>
                        <a:t>lkajeouoqje</a:t>
                      </a:r>
                      <a:r>
                        <a:rPr lang="en-US" altLang="zh-CN" sz="1100" dirty="0" smtClean="0">
                          <a:effectLst/>
                        </a:rPr>
                        <a:t>==” // encrypted account</a:t>
                      </a: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},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"code": 0,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  "</a:t>
                      </a:r>
                      <a:r>
                        <a:rPr lang="en-US" sz="1100" dirty="0" err="1">
                          <a:effectLst/>
                        </a:rPr>
                        <a:t>retriable</a:t>
                      </a:r>
                      <a:r>
                        <a:rPr lang="en-US" sz="1100" dirty="0">
                          <a:effectLst/>
                        </a:rPr>
                        <a:t>": false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}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如果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version 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没有发生变化，则说明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account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没有发生改变，不必重新获取一次。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100" dirty="0" err="1" smtClean="0">
                          <a:solidFill>
                            <a:srgbClr val="FF0000"/>
                          </a:solidFill>
                        </a:rPr>
                        <a:t>encryptedPrivateKey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encrypted random key</a:t>
                      </a:r>
                    </a:p>
                    <a:p>
                      <a:r>
                        <a:rPr lang="en-US" altLang="zh-CN" sz="1100" dirty="0" err="1" smtClean="0">
                          <a:solidFill>
                            <a:srgbClr val="FF0000"/>
                          </a:solidFill>
                        </a:rPr>
                        <a:t>extraData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r>
                        <a:rPr lang="en-US" altLang="zh-CN" sz="1100" dirty="0" err="1" smtClean="0">
                          <a:solidFill>
                            <a:srgbClr val="FF0000"/>
                          </a:solidFill>
                        </a:rPr>
                        <a:t>encryptedaccount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，注意是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HEX string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，不是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B64 encoded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28849" marR="28849" marT="14424" marB="14424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77785"/>
                  </a:ext>
                </a:extLst>
              </a:tr>
              <a:tr h="14524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加密和签名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</a:rPr>
                        <a:t>HTTPS</a:t>
                      </a:r>
                      <a:r>
                        <a:rPr lang="zh-CN" altLang="en-US" sz="1100">
                          <a:effectLst/>
                        </a:rPr>
                        <a:t>协议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023082"/>
                  </a:ext>
                </a:extLst>
              </a:tr>
              <a:tr h="14524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是否登录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</a:rPr>
                        <a:t>不需要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87306"/>
                  </a:ext>
                </a:extLst>
              </a:tr>
              <a:tr h="5081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说明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>
                          <a:effectLst/>
                        </a:rPr>
                        <a:t>如果</a:t>
                      </a:r>
                      <a:r>
                        <a:rPr lang="en-US" sz="1100">
                          <a:effectLst/>
                        </a:rPr>
                        <a:t>ekey, sign</a:t>
                      </a:r>
                      <a:r>
                        <a:rPr lang="zh-CN" altLang="en-US" sz="1100">
                          <a:effectLst/>
                        </a:rPr>
                        <a:t>都为空（请求上来只有 </a:t>
                      </a:r>
                      <a:r>
                        <a:rPr lang="en-US" sz="1100">
                          <a:effectLst/>
                        </a:rPr>
                        <a:t>keyType</a:t>
                      </a:r>
                      <a:r>
                        <a:rPr lang="zh-CN" altLang="en-US" sz="1100">
                          <a:effectLst/>
                        </a:rPr>
                        <a:t>参数）， 则返回</a:t>
                      </a:r>
                      <a:r>
                        <a:rPr lang="en-US" sz="1100">
                          <a:effectLst/>
                        </a:rPr>
                        <a:t>version。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172B4D"/>
                          </a:solidFill>
                          <a:effectLst/>
                        </a:rPr>
                        <a:t>encryptPrivateKey</a:t>
                      </a:r>
                      <a:r>
                        <a:rPr lang="zh-CN" altLang="en-US" sz="1100">
                          <a:solidFill>
                            <a:srgbClr val="172B4D"/>
                          </a:solidFill>
                          <a:effectLst/>
                        </a:rPr>
                        <a:t>返回内容参考  ⚓</a:t>
                      </a:r>
                      <a:r>
                        <a:rPr lang="en-US" altLang="zh-CN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(</a:t>
                      </a:r>
                      <a:r>
                        <a:rPr lang="zh-CN" altLang="en-US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客户端</a:t>
                      </a:r>
                      <a:r>
                        <a:rPr lang="en-US" altLang="zh-CN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)</a:t>
                      </a:r>
                      <a:r>
                        <a:rPr lang="zh-CN" altLang="en-US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：下发应用服务的密钥（</a:t>
                      </a:r>
                      <a:r>
                        <a:rPr lang="en-US" altLang="zh-CN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/</a:t>
                      </a:r>
                      <a:r>
                        <a:rPr lang="en-US" sz="1100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anonymous/device/appkey）</a:t>
                      </a:r>
                      <a:endParaRPr lang="en-US" sz="1100">
                        <a:effectLst/>
                      </a:endParaRP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97043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异常情况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>
                          <a:effectLst/>
                        </a:rPr>
                        <a:t>如果</a:t>
                      </a:r>
                      <a:r>
                        <a:rPr lang="en-US" altLang="zh-CN" sz="1100">
                          <a:effectLst/>
                        </a:rPr>
                        <a:t>fid</a:t>
                      </a:r>
                      <a:r>
                        <a:rPr lang="zh-CN" altLang="en-US" sz="1100">
                          <a:effectLst/>
                        </a:rPr>
                        <a:t>不存在返回，</a:t>
                      </a:r>
                      <a:r>
                        <a:rPr lang="en-US" altLang="zh-CN" sz="1100">
                          <a:effectLst/>
                        </a:rPr>
                        <a:t>86012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>
                          <a:effectLst/>
                        </a:rPr>
                        <a:t>考虑后期加上访问限制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166303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effectLst/>
                        </a:rPr>
                        <a:t>简介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dirty="0">
                          <a:effectLst/>
                        </a:rPr>
                        <a:t>获取云服务保管的外部密钥，用于相关第三方业务对小米设备的认证</a:t>
                      </a:r>
                    </a:p>
                  </a:txBody>
                  <a:tcPr marL="24041" marR="24041" marT="16828" marB="16828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2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1417026" y="1066840"/>
            <a:ext cx="4410824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6438" y="52079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下发数据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28017" y="772990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28017" y="1980467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QX LS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12625" y="3054594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positioning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12625" y="4281121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</a:t>
            </a:r>
            <a:r>
              <a:rPr lang="en-US" altLang="zh-CN" sz="1600" dirty="0" err="1" smtClean="0"/>
              <a:t>oss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oss</a:t>
            </a:r>
            <a:r>
              <a:rPr lang="en-US" altLang="zh-CN" sz="1600" dirty="0" smtClean="0"/>
              <a:t> get account from </a:t>
            </a:r>
            <a:r>
              <a:rPr lang="en-US" altLang="zh-CN" sz="1600" dirty="0" err="1" smtClean="0"/>
              <a:t>cloudservice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4284050" y="6332419"/>
            <a:ext cx="1838690" cy="46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on fs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38" idx="1"/>
            <a:endCxn id="5" idx="2"/>
          </p:cNvCxnSpPr>
          <p:nvPr/>
        </p:nvCxnSpPr>
        <p:spPr>
          <a:xfrm rot="10800000">
            <a:off x="2320437" y="2692645"/>
            <a:ext cx="2027357" cy="292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2320436" y="1485167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0"/>
          </p:cNvCxnSpPr>
          <p:nvPr/>
        </p:nvCxnSpPr>
        <p:spPr>
          <a:xfrm>
            <a:off x="5205044" y="2559294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>
            <a:off x="5205044" y="3766771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38" idx="0"/>
          </p:cNvCxnSpPr>
          <p:nvPr/>
        </p:nvCxnSpPr>
        <p:spPr>
          <a:xfrm flipH="1">
            <a:off x="5203455" y="4993298"/>
            <a:ext cx="1589" cy="2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412755" y="1548151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 location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4936" y="2709461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8" name="流程图: 决策 27"/>
          <p:cNvSpPr/>
          <p:nvPr/>
        </p:nvSpPr>
        <p:spPr>
          <a:xfrm>
            <a:off x="4350971" y="1980467"/>
            <a:ext cx="1711324" cy="712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 </a:t>
            </a:r>
            <a:r>
              <a:rPr lang="en-US" altLang="zh-CN" dirty="0" err="1" smtClean="0"/>
              <a:t>uuid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5" idx="3"/>
            <a:endCxn id="28" idx="1"/>
          </p:cNvCxnSpPr>
          <p:nvPr/>
        </p:nvCxnSpPr>
        <p:spPr>
          <a:xfrm>
            <a:off x="3212855" y="2336556"/>
            <a:ext cx="1138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98084" y="3689235"/>
            <a:ext cx="273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get location fix then load 3thd party client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60791" y="3824607"/>
            <a:ext cx="324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Periodic check 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on fs.</a:t>
            </a:r>
          </a:p>
          <a:p>
            <a:r>
              <a:rPr lang="en-US" altLang="zh-CN" dirty="0" smtClean="0"/>
              <a:t>Try 10times, 30secs per time.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28" idx="3"/>
          </p:cNvCxnSpPr>
          <p:nvPr/>
        </p:nvCxnSpPr>
        <p:spPr>
          <a:xfrm flipV="1">
            <a:off x="6062295" y="2336555"/>
            <a:ext cx="1077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决策 39"/>
          <p:cNvSpPr/>
          <p:nvPr/>
        </p:nvSpPr>
        <p:spPr>
          <a:xfrm>
            <a:off x="7139595" y="1980466"/>
            <a:ext cx="1893767" cy="712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Authenticate app permission</a:t>
            </a:r>
            <a:endParaRPr lang="zh-CN" altLang="en-US" sz="105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53291" y="1904239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196010" y="3187944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Enable </a:t>
            </a:r>
            <a:r>
              <a:rPr lang="en-US" altLang="zh-CN" sz="1600" dirty="0" err="1" smtClean="0"/>
              <a:t>eDGNSS</a:t>
            </a:r>
            <a:r>
              <a:rPr lang="en-US" altLang="zh-CN" sz="1600" dirty="0" smtClean="0"/>
              <a:t> and start positioning</a:t>
            </a:r>
            <a:endParaRPr lang="zh-CN" altLang="en-US" sz="1600" dirty="0"/>
          </a:p>
        </p:txBody>
      </p:sp>
      <p:cxnSp>
        <p:nvCxnSpPr>
          <p:cNvPr id="43" name="直接箭头连接符 42"/>
          <p:cNvCxnSpPr>
            <a:stCxn id="40" idx="2"/>
            <a:endCxn id="42" idx="0"/>
          </p:cNvCxnSpPr>
          <p:nvPr/>
        </p:nvCxnSpPr>
        <p:spPr>
          <a:xfrm>
            <a:off x="8086479" y="2692643"/>
            <a:ext cx="1950" cy="49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675068" y="2680894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194059" y="4395420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</a:t>
            </a:r>
            <a:r>
              <a:rPr lang="en-US" altLang="zh-CN" dirty="0" err="1" smtClean="0"/>
              <a:t>oss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194059" y="5602896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 location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2" idx="2"/>
            <a:endCxn id="47" idx="0"/>
          </p:cNvCxnSpPr>
          <p:nvPr/>
        </p:nvCxnSpPr>
        <p:spPr>
          <a:xfrm flipH="1">
            <a:off x="8086478" y="3900121"/>
            <a:ext cx="1951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7" idx="2"/>
            <a:endCxn id="48" idx="0"/>
          </p:cNvCxnSpPr>
          <p:nvPr/>
        </p:nvCxnSpPr>
        <p:spPr>
          <a:xfrm>
            <a:off x="8086478" y="5107597"/>
            <a:ext cx="0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9871316" y="3187943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positioning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40" idx="3"/>
            <a:endCxn id="55" idx="0"/>
          </p:cNvCxnSpPr>
          <p:nvPr/>
        </p:nvCxnSpPr>
        <p:spPr>
          <a:xfrm>
            <a:off x="9033362" y="2336555"/>
            <a:ext cx="1730373" cy="851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235587" y="2640567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fail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9869365" y="4395419"/>
            <a:ext cx="1784838" cy="712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</a:t>
            </a:r>
            <a:r>
              <a:rPr lang="en-US" altLang="zh-CN" dirty="0" smtClean="0"/>
              <a:t>normal </a:t>
            </a:r>
            <a:r>
              <a:rPr lang="en-US" altLang="zh-CN" dirty="0" smtClean="0"/>
              <a:t>location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761784" y="3890451"/>
            <a:ext cx="1951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602273" y="35341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激活千寻账号流程</a:t>
            </a:r>
            <a:endParaRPr lang="zh-CN" altLang="en-US" dirty="0"/>
          </a:p>
        </p:txBody>
      </p:sp>
      <p:sp>
        <p:nvSpPr>
          <p:cNvPr id="38" name="流程图: 决策 37"/>
          <p:cNvSpPr/>
          <p:nvPr/>
        </p:nvSpPr>
        <p:spPr>
          <a:xfrm>
            <a:off x="4347793" y="5262784"/>
            <a:ext cx="1711324" cy="712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Okay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5203395" y="5974961"/>
            <a:ext cx="60" cy="3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284050" y="5909577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767132" y="5579560"/>
            <a:ext cx="2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精度弱化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将输出的经纬度信息仅保留小数点后面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Location class</a:t>
            </a:r>
          </a:p>
          <a:p>
            <a:pPr lvl="1"/>
            <a:r>
              <a:rPr lang="en-US" altLang="zh-CN" dirty="0" smtClean="0"/>
              <a:t>NMEA </a:t>
            </a:r>
            <a:r>
              <a:rPr lang="zh-CN" altLang="en-US" dirty="0" smtClean="0"/>
              <a:t>（有缺陷。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校验位没有做处理 </a:t>
            </a:r>
            <a:r>
              <a:rPr lang="en-US" altLang="zh-CN" dirty="0" smtClean="0"/>
              <a:t>2. GGA</a:t>
            </a:r>
            <a:r>
              <a:rPr lang="zh-CN" altLang="en-US" dirty="0" smtClean="0"/>
              <a:t>定位标志位没有做处理）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8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日。机场高速。使用高德提供的临时测试包。可进入车道导航界面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24" y="2680623"/>
            <a:ext cx="3016352" cy="40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patch 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50196"/>
              </p:ext>
            </p:extLst>
          </p:nvPr>
        </p:nvGraphicFramePr>
        <p:xfrm>
          <a:off x="838200" y="1825625"/>
          <a:ext cx="9544050" cy="4786204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1959932196"/>
                    </a:ext>
                  </a:extLst>
                </a:gridCol>
                <a:gridCol w="8543925">
                  <a:extLst>
                    <a:ext uri="{9D8B030D-6E8A-4147-A177-3AD203B41FA5}">
                      <a16:colId xmlns:a16="http://schemas.microsoft.com/office/drawing/2014/main" val="3424395876"/>
                    </a:ext>
                  </a:extLst>
                </a:gridCol>
              </a:tblGrid>
              <a:tr h="10360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NO.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change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65600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http://gerrit.pt.mioffice.cn/c/platform/packages/apps/Settings/+/1430335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027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http://gerrit.pt.mioffice.cn/c/platform/manifest/+/1422029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4674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4"/>
                        </a:rPr>
                        <a:t>http://gerrit.pt.mioffice.cn/c/platform/frameworks/base/+/1430339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758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5"/>
                        </a:rPr>
                        <a:t>http://gerrit.pt.mioffice.cn/c/miui/frameworks/base/+/1430283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30551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6"/>
                        </a:rPr>
                        <a:t>http://gerrit.pt.mioffice.cn/c/platform/packages/apps/CloudService/+/1409508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95174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6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7"/>
                        </a:rPr>
                        <a:t>http://gerrit.pt.mioffice.cn/c/vendor/qcom/proprietary-sm8350-la10/+/1409510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4562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8"/>
                        </a:rPr>
                        <a:t>http://gerrit.pt.mioffice.cn/c/platform/hardware/qcom/gps/+/1409513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82132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9"/>
                        </a:rPr>
                        <a:t>http://gerrit.pt.mioffice.cn/c/vendor/qcom/non-hlos/modem_proc/+/1423332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9732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9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0"/>
                        </a:rPr>
                        <a:t>http://gerrit.pt.mioffice.cn/c/device/xiaomi/sm8350_common/+/1409514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55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10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1"/>
                        </a:rPr>
                        <a:t>http://gerrit.pt.mioffice.cn/c/device/xiaomi/star/+/1409779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97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11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2"/>
                        </a:rPr>
                        <a:t>http://gerrit.pt.mioffice.cn/c/miui/device/qcom/+/1431170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7819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12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3"/>
                        </a:rPr>
                        <a:t>http://gerrit.pt.mioffice.cn/c/device/xiaomi/sepolicy_vndr/+/1409619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293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13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4"/>
                        </a:rPr>
                        <a:t>http://gerrit.pt.mioffice.cn/c/platform/vendor/xiaomi/proprietary/beyondGnssService/+/1421978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75353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14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5"/>
                        </a:rPr>
                        <a:t>http://gerrit.pt.mioffice.cn/c/platform/packages/apps/MiuiSettings/+/1430337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8547"/>
                  </a:ext>
                </a:extLst>
              </a:tr>
              <a:tr h="259008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15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6"/>
                        </a:rPr>
                        <a:t>http://gerrit.pt.mioffice.cn/c/platform/vendor/xiaomi/proprietary/rtkManager/+/1422186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4786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16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7"/>
                        </a:rPr>
                        <a:t>http://gerrit.pt.mioffice.cn/c/platform/frameworks/base/+/1439966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839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17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8"/>
                        </a:rPr>
                        <a:t>http://gerrit.pt.mioffice.cn/c/miui/frameworks/base/+/1485249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409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18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19"/>
                        </a:rPr>
                        <a:t>http://gerrit.pt.mioffice.cn/c/platform/frameworks/base/+/1545536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5924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19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4183C4"/>
                          </a:solidFill>
                          <a:effectLst/>
                          <a:hlinkClick r:id="rId20"/>
                        </a:rPr>
                        <a:t>http://gerrit.pt.mioffice.cn/c/miui/device/qcom/+/1591275</a:t>
                      </a:r>
                      <a:endParaRPr lang="en-US" sz="120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048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</a:t>
                      </a: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4183C4"/>
                          </a:solidFill>
                          <a:effectLst/>
                          <a:hlinkClick r:id="rId21"/>
                        </a:rPr>
                        <a:t>http://gerrit.pt.mioffice.cn/c/miui/frameworks/base/+/1621800</a:t>
                      </a:r>
                      <a:endParaRPr lang="en-US" sz="1200" dirty="0">
                        <a:effectLst/>
                      </a:endParaRPr>
                    </a:p>
                  </a:txBody>
                  <a:tcPr marL="28059" marR="28059" marT="12950" marB="1295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5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" y="888023"/>
            <a:ext cx="8524280" cy="5855676"/>
          </a:xfrm>
          <a:prstGeom prst="roundRect">
            <a:avLst/>
          </a:prstGeom>
          <a:solidFill>
            <a:srgbClr val="5B9BD5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chemeClr val="tx1"/>
                </a:solidFill>
              </a:rPr>
              <a:t>手机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曲线连接符 58"/>
          <p:cNvCxnSpPr>
            <a:stCxn id="24" idx="0"/>
            <a:endCxn id="4" idx="1"/>
          </p:cNvCxnSpPr>
          <p:nvPr/>
        </p:nvCxnSpPr>
        <p:spPr>
          <a:xfrm rot="5400000" flipH="1" flipV="1">
            <a:off x="1075903" y="1415958"/>
            <a:ext cx="1822787" cy="19482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61419" y="1196994"/>
            <a:ext cx="2066863" cy="5633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导航模式：高精地图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202337" y="5876984"/>
            <a:ext cx="2097828" cy="6252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定位引擎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892357" y="4874683"/>
            <a:ext cx="1306435" cy="5548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千寻服务器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0137" y="1196994"/>
            <a:ext cx="1769891" cy="593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非导航模式：普通</a:t>
            </a:r>
            <a:r>
              <a:rPr lang="zh-CN" altLang="en-US" sz="1200" dirty="0"/>
              <a:t>地图</a:t>
            </a:r>
          </a:p>
        </p:txBody>
      </p:sp>
      <p:sp>
        <p:nvSpPr>
          <p:cNvPr id="24" name="矩形 23"/>
          <p:cNvSpPr/>
          <p:nvPr/>
        </p:nvSpPr>
        <p:spPr>
          <a:xfrm>
            <a:off x="346112" y="3301473"/>
            <a:ext cx="1334124" cy="37410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精度弱化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85150" y="3384346"/>
            <a:ext cx="1461871" cy="5931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高通</a:t>
            </a:r>
          </a:p>
        </p:txBody>
      </p:sp>
      <p:sp>
        <p:nvSpPr>
          <p:cNvPr id="35" name="矩形 34"/>
          <p:cNvSpPr/>
          <p:nvPr/>
        </p:nvSpPr>
        <p:spPr>
          <a:xfrm>
            <a:off x="10485150" y="4086529"/>
            <a:ext cx="1461871" cy="5931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千寻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85150" y="4771120"/>
            <a:ext cx="1461871" cy="5931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高德地图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85150" y="5438130"/>
            <a:ext cx="1461871" cy="593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地信司</a:t>
            </a:r>
            <a:endParaRPr lang="zh-CN" altLang="en-US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317915" y="74496"/>
            <a:ext cx="5273994" cy="809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最终方案</a:t>
            </a:r>
            <a:endParaRPr lang="zh-CN" altLang="en-US" sz="2800" b="1" dirty="0"/>
          </a:p>
        </p:txBody>
      </p:sp>
      <p:sp>
        <p:nvSpPr>
          <p:cNvPr id="49" name="矩形 48"/>
          <p:cNvSpPr/>
          <p:nvPr/>
        </p:nvSpPr>
        <p:spPr>
          <a:xfrm>
            <a:off x="5878391" y="1177085"/>
            <a:ext cx="1507170" cy="58329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系统设置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229234" y="2810963"/>
            <a:ext cx="1528514" cy="44871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</a:rPr>
              <a:t>计量</a:t>
            </a:r>
            <a:r>
              <a:rPr lang="zh-CN" altLang="en-US" sz="1200" dirty="0" smtClean="0">
                <a:solidFill>
                  <a:schemeClr val="dk1"/>
                </a:solidFill>
              </a:rPr>
              <a:t>计费 </a:t>
            </a:r>
            <a:r>
              <a:rPr lang="en-US" altLang="zh-CN" sz="1200" dirty="0" smtClean="0">
                <a:solidFill>
                  <a:schemeClr val="dk1"/>
                </a:solidFill>
              </a:rPr>
              <a:t>service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77692" y="3373135"/>
            <a:ext cx="1303275" cy="36968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小米云服务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5460084" y="3944334"/>
            <a:ext cx="1355930" cy="3587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dk1"/>
                </a:solidFill>
              </a:rPr>
              <a:t>QX OSS SDK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69997" y="3460944"/>
            <a:ext cx="1223572" cy="563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小米云服务器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6130" y="2957764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AI</a:t>
            </a:r>
            <a:r>
              <a:rPr lang="en-US" altLang="zh-CN" sz="1400" dirty="0" smtClean="0"/>
              <a:t>DL </a:t>
            </a:r>
            <a:r>
              <a:rPr lang="zh-CN" altLang="en-US" sz="1400" dirty="0" smtClean="0"/>
              <a:t>接口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2351723" y="2272403"/>
            <a:ext cx="1348457" cy="11772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联编</a:t>
            </a:r>
            <a:r>
              <a:rPr lang="zh-CN" altLang="en-US" sz="1200" dirty="0" smtClean="0">
                <a:solidFill>
                  <a:schemeClr val="dk1"/>
                </a:solidFill>
              </a:rPr>
              <a:t>模块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6397" y="2810963"/>
            <a:ext cx="965300" cy="2600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</a:t>
            </a:r>
            <a:r>
              <a:rPr lang="zh-CN" altLang="en-US" sz="1200" dirty="0" smtClean="0"/>
              <a:t>偏插件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2536893" y="2544432"/>
            <a:ext cx="965300" cy="2600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车道判断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4755" y="2693125"/>
            <a:ext cx="15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AOSP </a:t>
            </a:r>
            <a:r>
              <a:rPr lang="zh-CN" altLang="en-US" sz="1400" dirty="0" smtClean="0"/>
              <a:t>接口输出</a:t>
            </a:r>
          </a:p>
          <a:p>
            <a:r>
              <a:rPr lang="zh-CN" altLang="en-US" sz="1400" dirty="0" smtClean="0"/>
              <a:t>标准精度位置</a:t>
            </a:r>
            <a:endParaRPr lang="zh-CN" altLang="en-US" sz="1400" dirty="0"/>
          </a:p>
        </p:txBody>
      </p:sp>
      <p:cxnSp>
        <p:nvCxnSpPr>
          <p:cNvPr id="61" name="曲线连接符 60"/>
          <p:cNvCxnSpPr>
            <a:stCxn id="58" idx="0"/>
            <a:endCxn id="70" idx="2"/>
          </p:cNvCxnSpPr>
          <p:nvPr/>
        </p:nvCxnSpPr>
        <p:spPr>
          <a:xfrm rot="5400000" flipH="1" flipV="1">
            <a:off x="2112550" y="3838473"/>
            <a:ext cx="1021818" cy="1731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3" idx="0"/>
            <a:endCxn id="4" idx="2"/>
          </p:cNvCxnSpPr>
          <p:nvPr/>
        </p:nvCxnSpPr>
        <p:spPr>
          <a:xfrm rot="5400000" flipH="1" flipV="1">
            <a:off x="3254389" y="1531942"/>
            <a:ext cx="512025" cy="9688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31199" y="4766482"/>
            <a:ext cx="1481542" cy="4303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适配高通接口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10485149" y="2684178"/>
            <a:ext cx="1461871" cy="59317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小米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8892357" y="6189600"/>
            <a:ext cx="1289420" cy="49612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移动服务器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993491" y="6212675"/>
            <a:ext cx="1486267" cy="41185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移动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SDK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170386" y="5421183"/>
            <a:ext cx="188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加载小米动态库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2394099" y="3152698"/>
            <a:ext cx="631852" cy="2614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err="1" smtClean="0"/>
              <a:t>sdk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3105425" y="3152698"/>
            <a:ext cx="592965" cy="27271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dk1"/>
                </a:solidFill>
              </a:rPr>
              <a:t>sdk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cxnSp>
        <p:nvCxnSpPr>
          <p:cNvPr id="72" name="曲线连接符 71"/>
          <p:cNvCxnSpPr>
            <a:stCxn id="5" idx="0"/>
            <a:endCxn id="71" idx="3"/>
          </p:cNvCxnSpPr>
          <p:nvPr/>
        </p:nvCxnSpPr>
        <p:spPr>
          <a:xfrm rot="16200000" flipH="1" flipV="1">
            <a:off x="4106895" y="2402458"/>
            <a:ext cx="478092" cy="1295101"/>
          </a:xfrm>
          <a:prstGeom prst="curvedConnector4">
            <a:avLst>
              <a:gd name="adj1" fmla="val -47815"/>
              <a:gd name="adj2" fmla="val 795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344077" y="5414965"/>
            <a:ext cx="1405843" cy="44026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适配移动接口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1827897" y="4435948"/>
            <a:ext cx="1417991" cy="41196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izatService</a:t>
            </a:r>
            <a:endParaRPr lang="zh-CN" altLang="en-US" sz="1200" dirty="0"/>
          </a:p>
        </p:txBody>
      </p:sp>
      <p:cxnSp>
        <p:nvCxnSpPr>
          <p:cNvPr id="64" name="曲线连接符 63"/>
          <p:cNvCxnSpPr>
            <a:stCxn id="6" idx="0"/>
            <a:endCxn id="58" idx="2"/>
          </p:cNvCxnSpPr>
          <p:nvPr/>
        </p:nvCxnSpPr>
        <p:spPr>
          <a:xfrm rot="5400000" flipH="1" flipV="1">
            <a:off x="1879537" y="5219628"/>
            <a:ext cx="1029070" cy="2856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363646" y="1926288"/>
            <a:ext cx="186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高精度位置使能控制</a:t>
            </a:r>
            <a:endParaRPr lang="zh-CN" altLang="en-US" sz="1400" dirty="0"/>
          </a:p>
        </p:txBody>
      </p:sp>
      <p:cxnSp>
        <p:nvCxnSpPr>
          <p:cNvPr id="65" name="曲线连接符 64"/>
          <p:cNvCxnSpPr>
            <a:stCxn id="58" idx="3"/>
            <a:endCxn id="49" idx="2"/>
          </p:cNvCxnSpPr>
          <p:nvPr/>
        </p:nvCxnSpPr>
        <p:spPr>
          <a:xfrm flipV="1">
            <a:off x="3245888" y="1760379"/>
            <a:ext cx="3386088" cy="2881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0485149" y="6101851"/>
            <a:ext cx="1461871" cy="593177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中国移动</a:t>
            </a:r>
          </a:p>
        </p:txBody>
      </p:sp>
      <p:cxnSp>
        <p:nvCxnSpPr>
          <p:cNvPr id="77" name="曲线连接符 76"/>
          <p:cNvCxnSpPr>
            <a:stCxn id="32" idx="1"/>
            <a:endCxn id="5" idx="3"/>
          </p:cNvCxnSpPr>
          <p:nvPr/>
        </p:nvCxnSpPr>
        <p:spPr>
          <a:xfrm rot="10800000">
            <a:off x="5757748" y="3035321"/>
            <a:ext cx="1219944" cy="52265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34" idx="0"/>
            <a:endCxn id="5" idx="2"/>
          </p:cNvCxnSpPr>
          <p:nvPr/>
        </p:nvCxnSpPr>
        <p:spPr>
          <a:xfrm rot="16200000" flipV="1">
            <a:off x="5223441" y="3029726"/>
            <a:ext cx="684658" cy="11445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497858" y="3483054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HIDL </a:t>
            </a:r>
            <a:r>
              <a:rPr lang="zh-CN" altLang="en-US" sz="1400" dirty="0" smtClean="0"/>
              <a:t>接口</a:t>
            </a:r>
            <a:endParaRPr lang="zh-CN" altLang="en-US" sz="1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542159" y="4604778"/>
            <a:ext cx="156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获取差分数据</a:t>
            </a:r>
            <a:endParaRPr lang="zh-CN" alt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6645175" y="6353108"/>
            <a:ext cx="156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获取差分数据</a:t>
            </a:r>
            <a:endParaRPr lang="zh-CN" altLang="en-US" sz="1400" dirty="0"/>
          </a:p>
        </p:txBody>
      </p:sp>
      <p:cxnSp>
        <p:nvCxnSpPr>
          <p:cNvPr id="82" name="曲线连接符 81"/>
          <p:cNvCxnSpPr>
            <a:stCxn id="6" idx="1"/>
            <a:endCxn id="24" idx="2"/>
          </p:cNvCxnSpPr>
          <p:nvPr/>
        </p:nvCxnSpPr>
        <p:spPr>
          <a:xfrm rot="10800000">
            <a:off x="1013175" y="3675581"/>
            <a:ext cx="189163" cy="251402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24" idx="0"/>
            <a:endCxn id="20" idx="2"/>
          </p:cNvCxnSpPr>
          <p:nvPr/>
        </p:nvCxnSpPr>
        <p:spPr>
          <a:xfrm rot="5400000" flipH="1" flipV="1">
            <a:off x="283483" y="2519874"/>
            <a:ext cx="1511291" cy="5190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56" idx="1"/>
            <a:endCxn id="6" idx="3"/>
          </p:cNvCxnSpPr>
          <p:nvPr/>
        </p:nvCxnSpPr>
        <p:spPr>
          <a:xfrm rot="10800000" flipV="1">
            <a:off x="3300165" y="4981631"/>
            <a:ext cx="531034" cy="120796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56" idx="0"/>
            <a:endCxn id="34" idx="2"/>
          </p:cNvCxnSpPr>
          <p:nvPr/>
        </p:nvCxnSpPr>
        <p:spPr>
          <a:xfrm rot="5400000" flipH="1" flipV="1">
            <a:off x="5123309" y="3751743"/>
            <a:ext cx="463400" cy="156607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13" idx="1"/>
            <a:endCxn id="34" idx="2"/>
          </p:cNvCxnSpPr>
          <p:nvPr/>
        </p:nvCxnSpPr>
        <p:spPr>
          <a:xfrm rot="10800000">
            <a:off x="6138049" y="4303082"/>
            <a:ext cx="2754308" cy="84902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73" idx="0"/>
            <a:endCxn id="56" idx="2"/>
          </p:cNvCxnSpPr>
          <p:nvPr/>
        </p:nvCxnSpPr>
        <p:spPr>
          <a:xfrm rot="16200000" flipV="1">
            <a:off x="5200394" y="4568359"/>
            <a:ext cx="218183" cy="147502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曲线连接符 99"/>
          <p:cNvCxnSpPr>
            <a:stCxn id="62" idx="1"/>
            <a:endCxn id="68" idx="3"/>
          </p:cNvCxnSpPr>
          <p:nvPr/>
        </p:nvCxnSpPr>
        <p:spPr>
          <a:xfrm rot="10800000">
            <a:off x="6479759" y="6418603"/>
            <a:ext cx="2412599" cy="1906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058761" y="3970020"/>
            <a:ext cx="1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账号下发</a:t>
            </a:r>
            <a:endParaRPr lang="zh-CN" altLang="en-US" sz="1400" dirty="0"/>
          </a:p>
        </p:txBody>
      </p:sp>
      <p:cxnSp>
        <p:nvCxnSpPr>
          <p:cNvPr id="150" name="曲线连接符 149"/>
          <p:cNvCxnSpPr>
            <a:stCxn id="68" idx="0"/>
            <a:endCxn id="73" idx="2"/>
          </p:cNvCxnSpPr>
          <p:nvPr/>
        </p:nvCxnSpPr>
        <p:spPr>
          <a:xfrm rot="5400000" flipH="1" flipV="1">
            <a:off x="5713088" y="5878764"/>
            <a:ext cx="357448" cy="3103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5792583" y="5928668"/>
            <a:ext cx="1884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加载移动动态库</a:t>
            </a:r>
            <a:endParaRPr lang="zh-CN" altLang="en-US" sz="14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3401907" y="1888048"/>
            <a:ext cx="118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绑定服务</a:t>
            </a:r>
            <a:endParaRPr lang="zh-CN" altLang="en-US" sz="14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1848069" y="3591920"/>
            <a:ext cx="201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特殊接口获取高精位置</a:t>
            </a:r>
            <a:endParaRPr lang="zh-CN" altLang="en-US" sz="14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4655956" y="4394161"/>
            <a:ext cx="159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用千寻</a:t>
            </a:r>
            <a:endParaRPr lang="zh-CN" altLang="en-US" sz="1400" dirty="0"/>
          </a:p>
        </p:txBody>
      </p:sp>
      <p:cxnSp>
        <p:nvCxnSpPr>
          <p:cNvPr id="254" name="曲线连接符 253"/>
          <p:cNvCxnSpPr>
            <a:stCxn id="41" idx="1"/>
          </p:cNvCxnSpPr>
          <p:nvPr/>
        </p:nvCxnSpPr>
        <p:spPr>
          <a:xfrm rot="10800000">
            <a:off x="8280967" y="3557979"/>
            <a:ext cx="589030" cy="18484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2298" y="5241415"/>
            <a:ext cx="159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用移动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1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其他信息（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获取千寻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账号池中有剩余。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通过特殊接口启动定位并定位成功。因只有经过</a:t>
            </a:r>
            <a:r>
              <a:rPr lang="en-US" altLang="zh-CN" dirty="0" err="1" smtClean="0"/>
              <a:t>izatService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这条路才可以将</a:t>
            </a:r>
            <a:r>
              <a:rPr lang="en-US" altLang="zh-CN" dirty="0" err="1" smtClean="0"/>
              <a:t>eDGNSS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使能，标准接口无法使能。此步骤非高通限制，而是小米自己添加的限制。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网络连接畅通。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设置中打开高精度位置服务开关。</a:t>
            </a:r>
            <a:endParaRPr lang="en-US" altLang="zh-CN" dirty="0"/>
          </a:p>
          <a:p>
            <a:r>
              <a:rPr lang="zh-CN" altLang="en-US" dirty="0" smtClean="0"/>
              <a:t>见到车道导航显示的条件：</a:t>
            </a:r>
            <a:endParaRPr lang="en-US" altLang="zh-CN" dirty="0" smtClean="0"/>
          </a:p>
          <a:p>
            <a:pPr lvl="1"/>
            <a:r>
              <a:rPr lang="zh-CN" altLang="en-US" dirty="0"/>
              <a:t>千</a:t>
            </a:r>
            <a:r>
              <a:rPr lang="zh-CN" altLang="en-US" dirty="0" smtClean="0"/>
              <a:t>寻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获取成功。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进入高德地图导航模式。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位于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个城市范围内的高速公路（</a:t>
            </a:r>
            <a:r>
              <a:rPr lang="zh-CN" altLang="en-US" dirty="0"/>
              <a:t>深圳，苏州，杭州，重庆，广州、东莞、天津、</a:t>
            </a:r>
            <a:r>
              <a:rPr lang="zh-CN" altLang="en-US" dirty="0" smtClean="0"/>
              <a:t>成都）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输出的位置精度在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米以内。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其他信息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如何判断使用了差分数据？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/>
              <a:t>GNGGA,070432.00,4002.746688,N,11618.690013,E,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/>
              <a:t>,12,0.3,104.1,M,-7.0,M,,*69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$GNGGA,070433.00,4002.746574,N,11618.689846,E,</a:t>
            </a:r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 smtClean="0"/>
              <a:t>,12,0.3,104.4,M</a:t>
            </a:r>
            <a:r>
              <a:rPr lang="en-US" altLang="zh-CN" dirty="0"/>
              <a:t>,-7.0,M,3.0,0541*43 </a:t>
            </a:r>
            <a:endParaRPr lang="en-US" altLang="zh-CN" dirty="0" smtClean="0"/>
          </a:p>
          <a:p>
            <a:pPr lvl="1"/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smtClean="0"/>
              <a:t>《</a:t>
            </a:r>
            <a:r>
              <a:rPr lang="zh-CN" altLang="en-US" dirty="0"/>
              <a:t>北斗</a:t>
            </a:r>
            <a:r>
              <a:rPr lang="en-US" altLang="zh-CN" dirty="0"/>
              <a:t>_</a:t>
            </a:r>
            <a:r>
              <a:rPr lang="zh-CN" altLang="en-US" dirty="0"/>
              <a:t>全球卫星导航系统（</a:t>
            </a:r>
            <a:r>
              <a:rPr lang="en-US" altLang="zh-CN" dirty="0"/>
              <a:t>GNSS</a:t>
            </a:r>
            <a:r>
              <a:rPr lang="zh-CN" altLang="en-US" dirty="0"/>
              <a:t>）接收机导航定位数据输出格式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典型</a:t>
            </a:r>
            <a:r>
              <a:rPr lang="en-US" altLang="zh-CN" dirty="0" smtClean="0"/>
              <a:t>log </a:t>
            </a:r>
            <a:r>
              <a:rPr lang="zh-CN" altLang="en-US" dirty="0" smtClean="0"/>
              <a:t>流程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1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06" y="361950"/>
            <a:ext cx="3939734" cy="6238875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00" b="1" dirty="0"/>
              <a:t>// </a:t>
            </a:r>
            <a:r>
              <a:rPr lang="zh-CN" altLang="en-US" sz="700" b="1" dirty="0"/>
              <a:t>启动定位</a:t>
            </a:r>
          </a:p>
          <a:p>
            <a:pPr marL="0" indent="0">
              <a:buNone/>
            </a:pPr>
            <a:r>
              <a:rPr lang="en-US" altLang="zh-CN" sz="700" dirty="0"/>
              <a:t>40249 05-28 14:00:59.811 5215 5262 D </a:t>
            </a:r>
            <a:r>
              <a:rPr lang="en-US" altLang="zh-CN" sz="700" b="1" dirty="0" err="1"/>
              <a:t>FlpServiceProvider</a:t>
            </a:r>
            <a:r>
              <a:rPr lang="en-US" altLang="zh-CN" sz="700" b="1" dirty="0"/>
              <a:t>: [</a:t>
            </a:r>
            <a:r>
              <a:rPr lang="en-US" altLang="zh-CN" sz="700" b="1" dirty="0" err="1"/>
              <a:t>startSession</a:t>
            </a:r>
            <a:r>
              <a:rPr lang="en-US" altLang="zh-CN" sz="700" b="1" dirty="0"/>
              <a:t>]</a:t>
            </a:r>
            <a:r>
              <a:rPr lang="en-US" altLang="zh-CN" sz="700" dirty="0"/>
              <a:t>[1496] [HC] </a:t>
            </a:r>
            <a:r>
              <a:rPr lang="en-US" altLang="zh-CN" sz="700" dirty="0" smtClean="0"/>
              <a:t>=&gt;&gt; [</a:t>
            </a:r>
            <a:r>
              <a:rPr lang="en-US" altLang="zh-CN" sz="700" dirty="0"/>
              <a:t>HS</a:t>
            </a:r>
            <a:r>
              <a:rPr lang="en-US" altLang="zh-CN" sz="700" dirty="0" smtClean="0"/>
              <a:t>]</a:t>
            </a:r>
          </a:p>
          <a:p>
            <a:pPr marL="0" indent="0">
              <a:buNone/>
            </a:pPr>
            <a:endParaRPr lang="en-US" altLang="zh-CN" sz="700" b="1" dirty="0" smtClean="0"/>
          </a:p>
          <a:p>
            <a:pPr marL="0" indent="0">
              <a:buNone/>
            </a:pPr>
            <a:r>
              <a:rPr lang="en-US" altLang="zh-CN" sz="700" b="1" dirty="0" smtClean="0"/>
              <a:t>//</a:t>
            </a:r>
            <a:r>
              <a:rPr lang="zh-CN" altLang="en-US" sz="700" b="1" dirty="0"/>
              <a:t>定位成功，加载⼩⽶配置和库⽂件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41096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parseStartNtripParams:264]</a:t>
            </a:r>
          </a:p>
          <a:p>
            <a:pPr marL="0" indent="0">
              <a:buNone/>
            </a:pP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startDgnssSource</a:t>
            </a:r>
            <a:endParaRPr lang="en-US" altLang="zh-CN" sz="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41097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parseStartNtripParams:265] 0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41098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parseStartNtripParams:268]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www.xiaomi.com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41099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parseStartNtripParams:277] 666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41100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parseStartNtripParams:280] C-11-155-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start-from-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izat</a:t>
            </a:r>
            <a:endParaRPr lang="en-US" altLang="zh-CN" sz="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41101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parseStartNtripParams:289]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xiaomi</a:t>
            </a:r>
            <a:endParaRPr lang="en-US" altLang="zh-CN" sz="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41102 05-28 14:01:00.385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parseStartNtripParams:297]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xiaomi</a:t>
            </a:r>
            <a:endParaRPr lang="en-US" altLang="zh-CN" sz="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41103 05-28 14:01:00.386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parseStartNtripParams:315]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nmea</a:t>
            </a:r>
            <a:endParaRPr lang="en-US" altLang="zh-CN" sz="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$GNGGA,060101.00,4002.747150,N,11618.690261,E,1,12,0.3,100.0,M,-7.0,M,,*6C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41176 05-28 14:01:00.406 1617 16377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sourceStatusCb:47]</a:t>
            </a:r>
          </a:p>
          <a:p>
            <a:pPr marL="0" indent="0">
              <a:buNone/>
            </a:pP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CDFW_READY_TO_ACCEPT_DATA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gSourceReady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=0</a:t>
            </a:r>
          </a:p>
          <a:p>
            <a:pPr marL="0" indent="0">
              <a:buNone/>
            </a:pPr>
            <a:r>
              <a:rPr lang="en-US" altLang="zh-CN" sz="700" dirty="0" smtClean="0">
                <a:solidFill>
                  <a:schemeClr val="bg1">
                    <a:lumMod val="75000"/>
                  </a:schemeClr>
                </a:solidFill>
              </a:rPr>
              <a:t>42221 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05-28 14:01:01.389 1617 1637 D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NtripSource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: proc:80]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</a:rPr>
              <a:t>gSourceReady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</a:rPr>
              <a:t>=1</a:t>
            </a:r>
          </a:p>
          <a:p>
            <a:pPr marL="0" indent="0">
              <a:buNone/>
            </a:pPr>
            <a:r>
              <a:rPr lang="en-US" altLang="zh-CN" sz="700" dirty="0"/>
              <a:t>42224 05-28 14:01:01.390 1617 1637 D </a:t>
            </a:r>
            <a:r>
              <a:rPr lang="en-US" altLang="zh-CN" sz="700" dirty="0" err="1"/>
              <a:t>LocSvc_utils_cfg</a:t>
            </a:r>
            <a:r>
              <a:rPr lang="en-US" altLang="zh-CN" sz="700" dirty="0"/>
              <a:t>: </a:t>
            </a:r>
            <a:r>
              <a:rPr lang="en-US" altLang="zh-CN" sz="700" dirty="0" err="1"/>
              <a:t>loc_set_config_entry</a:t>
            </a:r>
            <a:r>
              <a:rPr lang="en-US" altLang="zh-CN" sz="700" dirty="0"/>
              <a:t>: PARAM</a:t>
            </a:r>
          </a:p>
          <a:p>
            <a:pPr marL="0" indent="0">
              <a:buNone/>
            </a:pPr>
            <a:r>
              <a:rPr lang="en-US" altLang="zh-CN" sz="700" dirty="0"/>
              <a:t>NTRIP_CLIENT_LIB_NAME = libxiaomi_eDGNSS_client_wrapper.so</a:t>
            </a:r>
          </a:p>
          <a:p>
            <a:pPr marL="0" indent="0">
              <a:buNone/>
            </a:pPr>
            <a:r>
              <a:rPr lang="en-US" altLang="zh-CN" sz="700" dirty="0"/>
              <a:t>42366 05-28 14:01:01.428 1617 1637 D </a:t>
            </a:r>
            <a:r>
              <a:rPr lang="en-US" altLang="zh-CN" sz="700" b="1" dirty="0" err="1"/>
              <a:t>xiaomi_eDGNSS_client_wrapper</a:t>
            </a:r>
            <a:r>
              <a:rPr lang="en-US" altLang="zh-CN" sz="700" dirty="0"/>
              <a:t>:</a:t>
            </a:r>
          </a:p>
          <a:p>
            <a:pPr marL="0" indent="0">
              <a:buNone/>
            </a:pPr>
            <a:r>
              <a:rPr lang="en-US" altLang="zh-CN" sz="700" dirty="0" err="1"/>
              <a:t>getNtripClientInstance</a:t>
            </a:r>
            <a:r>
              <a:rPr lang="en-US" altLang="zh-CN" sz="700" dirty="0"/>
              <a:t> is called.</a:t>
            </a:r>
          </a:p>
          <a:p>
            <a:pPr marL="0" indent="0">
              <a:buNone/>
            </a:pPr>
            <a:r>
              <a:rPr lang="en-US" altLang="zh-CN" sz="700" dirty="0"/>
              <a:t>42367 05-28 14:01:01.428 1617 1637 D </a:t>
            </a:r>
            <a:r>
              <a:rPr lang="en-US" altLang="zh-CN" sz="700" b="1" dirty="0" err="1"/>
              <a:t>xiaomi_eDGNSS_client_wrapper</a:t>
            </a:r>
            <a:r>
              <a:rPr lang="en-US" altLang="zh-CN" sz="700" dirty="0"/>
              <a:t>:</a:t>
            </a:r>
          </a:p>
          <a:p>
            <a:pPr marL="0" indent="0">
              <a:buNone/>
            </a:pPr>
            <a:r>
              <a:rPr lang="en-US" altLang="zh-CN" sz="700" dirty="0"/>
              <a:t>startCorrectionDataStreaming is called.</a:t>
            </a:r>
          </a:p>
          <a:p>
            <a:pPr marL="0" indent="0">
              <a:buNone/>
            </a:pPr>
            <a:r>
              <a:rPr lang="en-US" altLang="zh-CN" sz="700" dirty="0"/>
              <a:t>42368 05-28 14:01:01.428 1617 1637 D </a:t>
            </a:r>
            <a:r>
              <a:rPr lang="en-US" altLang="zh-CN" sz="700" b="1" dirty="0" err="1"/>
              <a:t>xiaomi_eDGNSS_client_wrapper</a:t>
            </a:r>
            <a:r>
              <a:rPr lang="en-US" altLang="zh-CN" sz="700" dirty="0"/>
              <a:t>: </a:t>
            </a:r>
            <a:r>
              <a:rPr lang="en-US" altLang="zh-CN" sz="700" dirty="0" err="1"/>
              <a:t>loadClient</a:t>
            </a:r>
            <a:r>
              <a:rPr lang="en-US" altLang="zh-CN" sz="700" dirty="0"/>
              <a:t>.</a:t>
            </a:r>
          </a:p>
          <a:p>
            <a:pPr marL="0" indent="0">
              <a:buNone/>
            </a:pPr>
            <a:r>
              <a:rPr lang="en-US" altLang="zh-CN" sz="700" dirty="0"/>
              <a:t>42369 05-28 14:01:01.428 1617 1637 D </a:t>
            </a:r>
            <a:r>
              <a:rPr lang="en-US" altLang="zh-CN" sz="700" b="1" dirty="0" err="1"/>
              <a:t>xiaomi_eDGNSS_client_wrapper</a:t>
            </a:r>
            <a:r>
              <a:rPr lang="en-US" altLang="zh-CN" sz="700" dirty="0"/>
              <a:t>: use </a:t>
            </a:r>
            <a:r>
              <a:rPr lang="en-US" altLang="zh-CN" sz="700" dirty="0" err="1"/>
              <a:t>qxwz</a:t>
            </a:r>
            <a:r>
              <a:rPr lang="en-US" altLang="zh-CN" sz="700" dirty="0"/>
              <a:t> client</a:t>
            </a:r>
          </a:p>
          <a:p>
            <a:pPr marL="0" indent="0">
              <a:buNone/>
            </a:pPr>
            <a:r>
              <a:rPr lang="en-US" altLang="zh-CN" sz="700" dirty="0"/>
              <a:t>42370 05-28 14:01:01.428 1617 1637 D </a:t>
            </a:r>
            <a:r>
              <a:rPr lang="en-US" altLang="zh-CN" sz="700" b="1" dirty="0" err="1"/>
              <a:t>xiaomi_eDGNSS_client_wrapper</a:t>
            </a:r>
            <a:r>
              <a:rPr lang="en-US" altLang="zh-CN" sz="700" dirty="0"/>
              <a:t>: </a:t>
            </a:r>
            <a:r>
              <a:rPr lang="en-US" altLang="zh-CN" sz="700" dirty="0" err="1"/>
              <a:t>loadQxwzClient</a:t>
            </a:r>
            <a:r>
              <a:rPr lang="en-US" altLang="zh-CN" sz="700" dirty="0"/>
              <a:t>.</a:t>
            </a:r>
            <a:endParaRPr lang="zh-CN" altLang="en-US" sz="7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68427" y="361950"/>
            <a:ext cx="4086225" cy="581501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b="1" dirty="0"/>
              <a:t>// </a:t>
            </a:r>
            <a:r>
              <a:rPr lang="zh-CN" altLang="en-US" sz="800" b="1" dirty="0"/>
              <a:t>加载千寻</a:t>
            </a:r>
            <a:r>
              <a:rPr lang="en-US" altLang="zh-CN" sz="800" b="1" dirty="0" err="1"/>
              <a:t>oss</a:t>
            </a:r>
            <a:r>
              <a:rPr lang="en-US" altLang="zh-CN" sz="800" b="1" dirty="0"/>
              <a:t> </a:t>
            </a:r>
            <a:r>
              <a:rPr lang="zh-CN" altLang="en-US" sz="800" b="1" dirty="0"/>
              <a:t>库</a:t>
            </a:r>
          </a:p>
          <a:p>
            <a:pPr marL="0" indent="0">
              <a:buNone/>
            </a:pPr>
            <a:r>
              <a:rPr lang="en-US" altLang="zh-CN" sz="800" dirty="0"/>
              <a:t>42371 05-28 14:01:01.428 1617 1637 I </a:t>
            </a:r>
            <a:r>
              <a:rPr lang="en-US" altLang="zh-CN" sz="800" b="1" dirty="0" err="1"/>
              <a:t>qxwzrtcm</a:t>
            </a:r>
            <a:r>
              <a:rPr lang="en-US" altLang="zh-CN" sz="800" b="1" dirty="0"/>
              <a:t>: </a:t>
            </a:r>
            <a:r>
              <a:rPr lang="en-US" altLang="zh-CN" sz="800" b="1" dirty="0" err="1"/>
              <a:t>getNtripClientInstance</a:t>
            </a:r>
            <a:r>
              <a:rPr lang="en-US" altLang="zh-CN" sz="800" b="1" dirty="0"/>
              <a:t> is called</a:t>
            </a:r>
            <a:r>
              <a:rPr lang="en-US" altLang="zh-CN" sz="800" dirty="0"/>
              <a:t>.</a:t>
            </a:r>
          </a:p>
          <a:p>
            <a:pPr marL="0" indent="0">
              <a:buNone/>
            </a:pPr>
            <a:r>
              <a:rPr lang="en-US" altLang="zh-CN" sz="800" dirty="0"/>
              <a:t>42372 05-28 14:01:01.428 1617 1637 I </a:t>
            </a:r>
            <a:r>
              <a:rPr lang="en-US" altLang="zh-CN" sz="800" dirty="0" err="1"/>
              <a:t>qxwzrtcm</a:t>
            </a:r>
            <a:r>
              <a:rPr lang="en-US" altLang="zh-CN" sz="800" dirty="0"/>
              <a:t>: startCorrectionDataStreaming is called.</a:t>
            </a:r>
          </a:p>
          <a:p>
            <a:pPr marL="0" indent="0">
              <a:buNone/>
            </a:pPr>
            <a:r>
              <a:rPr lang="en-US" altLang="zh-CN" sz="800" dirty="0"/>
              <a:t>42373 05-28 14:01:01.428 1617 1637 I </a:t>
            </a:r>
            <a:r>
              <a:rPr lang="en-US" altLang="zh-CN" sz="800" dirty="0" err="1"/>
              <a:t>qxwzrtcm</a:t>
            </a:r>
            <a:r>
              <a:rPr lang="en-US" altLang="zh-CN" sz="800" dirty="0"/>
              <a:t>: </a:t>
            </a:r>
            <a:r>
              <a:rPr lang="en-US" altLang="zh-CN" sz="800" dirty="0" err="1"/>
              <a:t>sdk</a:t>
            </a:r>
            <a:r>
              <a:rPr lang="en-US" altLang="zh-CN" sz="800" dirty="0"/>
              <a:t> </a:t>
            </a:r>
            <a:r>
              <a:rPr lang="en-US" altLang="zh-CN" sz="800" dirty="0" err="1"/>
              <a:t>verison</a:t>
            </a:r>
            <a:r>
              <a:rPr lang="en-US" altLang="zh-CN" sz="800" dirty="0"/>
              <a:t> is 1.7.0, build info is</a:t>
            </a:r>
          </a:p>
          <a:p>
            <a:pPr marL="0" indent="0">
              <a:buNone/>
            </a:pPr>
            <a:r>
              <a:rPr lang="en-US" altLang="zh-CN" sz="800" dirty="0"/>
              <a:t>fd28c75ffbda2025f990597ec671ac9c9420715d.</a:t>
            </a:r>
          </a:p>
          <a:p>
            <a:pPr marL="0" indent="0">
              <a:buNone/>
            </a:pPr>
            <a:r>
              <a:rPr lang="en-US" altLang="zh-CN" sz="800" dirty="0"/>
              <a:t>42447 05-28 14:01:01.474 1617 16391 I </a:t>
            </a:r>
            <a:r>
              <a:rPr lang="en-US" altLang="zh-CN" sz="800" b="1" dirty="0" err="1"/>
              <a:t>qxwzrtcm</a:t>
            </a:r>
            <a:r>
              <a:rPr lang="en-US" altLang="zh-CN" sz="800" b="1" dirty="0"/>
              <a:t>: </a:t>
            </a:r>
            <a:r>
              <a:rPr lang="en-US" altLang="zh-CN" sz="800" b="1" dirty="0" err="1"/>
              <a:t>auth</a:t>
            </a:r>
            <a:r>
              <a:rPr lang="en-US" altLang="zh-CN" sz="800" b="1" dirty="0"/>
              <a:t> ret:0</a:t>
            </a:r>
          </a:p>
          <a:p>
            <a:pPr marL="0" indent="0">
              <a:buNone/>
            </a:pPr>
            <a:r>
              <a:rPr lang="en-US" altLang="zh-CN" sz="800" dirty="0"/>
              <a:t>43513 05-28 14:01:02.940 1617 16390 I </a:t>
            </a:r>
            <a:r>
              <a:rPr lang="en-US" altLang="zh-CN" sz="800" dirty="0" err="1"/>
              <a:t>qxwzrtcm</a:t>
            </a:r>
            <a:r>
              <a:rPr lang="en-US" altLang="zh-CN" sz="800" dirty="0"/>
              <a:t>: on </a:t>
            </a:r>
            <a:r>
              <a:rPr lang="en-US" altLang="zh-CN" sz="800" dirty="0" err="1"/>
              <a:t>auth</a:t>
            </a:r>
            <a:r>
              <a:rPr lang="en-US" altLang="zh-CN" sz="800" dirty="0"/>
              <a:t>, code=201</a:t>
            </a:r>
          </a:p>
          <a:p>
            <a:pPr marL="0" indent="0">
              <a:buNone/>
            </a:pPr>
            <a:r>
              <a:rPr lang="en-US" altLang="zh-CN" sz="800" dirty="0"/>
              <a:t>43514 05-28 14:01:02.976 1617 16391 I </a:t>
            </a:r>
            <a:r>
              <a:rPr lang="en-US" altLang="zh-CN" sz="800" dirty="0" err="1"/>
              <a:t>qxwzrtcm</a:t>
            </a:r>
            <a:r>
              <a:rPr lang="en-US" altLang="zh-CN" sz="800" dirty="0"/>
              <a:t>: start ret:0</a:t>
            </a:r>
          </a:p>
          <a:p>
            <a:pPr marL="0" indent="0">
              <a:buNone/>
            </a:pPr>
            <a:r>
              <a:rPr lang="en-US" altLang="zh-CN" sz="800" dirty="0"/>
              <a:t>43517 05-28 14:01:03.288 1617 16390 I </a:t>
            </a:r>
            <a:r>
              <a:rPr lang="en-US" altLang="zh-CN" sz="800" dirty="0" err="1"/>
              <a:t>qxwzrtcm</a:t>
            </a:r>
            <a:r>
              <a:rPr lang="en-US" altLang="zh-CN" sz="800" dirty="0"/>
              <a:t>: on </a:t>
            </a:r>
            <a:r>
              <a:rPr lang="en-US" altLang="zh-CN" sz="800" dirty="0" err="1"/>
              <a:t>start:status_code</a:t>
            </a:r>
            <a:r>
              <a:rPr lang="en-US" altLang="zh-CN" sz="800" dirty="0"/>
              <a:t>=101, </a:t>
            </a:r>
            <a:r>
              <a:rPr lang="en-US" altLang="zh-CN" sz="800" dirty="0" err="1" smtClean="0"/>
              <a:t>cap_id</a:t>
            </a:r>
            <a:r>
              <a:rPr lang="en-US" altLang="zh-CN" sz="800" dirty="0" smtClean="0"/>
              <a:t>=1</a:t>
            </a:r>
          </a:p>
          <a:p>
            <a:pPr marL="0" indent="0">
              <a:buNone/>
            </a:pPr>
            <a:endParaRPr lang="en-US" altLang="zh-CN" sz="800" b="1" dirty="0" smtClean="0"/>
          </a:p>
          <a:p>
            <a:pPr marL="0" indent="0">
              <a:buNone/>
            </a:pPr>
            <a:r>
              <a:rPr lang="en-US" altLang="zh-CN" sz="800" b="1" dirty="0" smtClean="0"/>
              <a:t>//</a:t>
            </a:r>
            <a:r>
              <a:rPr lang="zh-CN" altLang="en-US" sz="800" b="1" dirty="0"/>
              <a:t>开始接收差分数据</a:t>
            </a:r>
          </a:p>
          <a:p>
            <a:pPr marL="0" indent="0">
              <a:buNone/>
            </a:pPr>
            <a:r>
              <a:rPr lang="nn-NO" altLang="zh-CN" sz="800" dirty="0"/>
              <a:t>44222 05-28 14:01:03.525 1617 16390 I </a:t>
            </a:r>
            <a:r>
              <a:rPr lang="nn-NO" altLang="zh-CN" sz="800" b="1" dirty="0"/>
              <a:t>qxwzrtcm: on data</a:t>
            </a:r>
            <a:r>
              <a:rPr lang="nn-NO" altLang="zh-CN" sz="800" dirty="0"/>
              <a:t>: 1, len=25</a:t>
            </a:r>
          </a:p>
          <a:p>
            <a:pPr marL="0" indent="0">
              <a:buNone/>
            </a:pPr>
            <a:r>
              <a:rPr lang="en-US" altLang="zh-CN" sz="800" dirty="0"/>
              <a:t>44223 05-28 14:01:03.525 1617 16390 D </a:t>
            </a:r>
            <a:r>
              <a:rPr lang="en-US" altLang="zh-CN" sz="800" dirty="0" err="1"/>
              <a:t>NtripSource</a:t>
            </a:r>
            <a:r>
              <a:rPr lang="en-US" altLang="zh-CN" sz="800" dirty="0"/>
              <a:t>: operator():232] Received 25 bytes</a:t>
            </a:r>
          </a:p>
          <a:p>
            <a:pPr marL="0" indent="0">
              <a:buNone/>
            </a:pPr>
            <a:r>
              <a:rPr lang="en-US" altLang="zh-CN" sz="800" dirty="0" err="1"/>
              <a:t>cdfw</a:t>
            </a:r>
            <a:r>
              <a:rPr lang="en-US" altLang="zh-CN" sz="800" dirty="0"/>
              <a:t> buffer</a:t>
            </a:r>
          </a:p>
          <a:p>
            <a:pPr marL="0" indent="0">
              <a:buNone/>
            </a:pPr>
            <a:r>
              <a:rPr lang="nn-NO" altLang="zh-CN" sz="800" dirty="0"/>
              <a:t>44253 05-28 14:01:03.536 1617 16390 I </a:t>
            </a:r>
            <a:r>
              <a:rPr lang="nn-NO" altLang="zh-CN" sz="800" b="1" dirty="0"/>
              <a:t>qxwzrtcm: on data: </a:t>
            </a:r>
            <a:r>
              <a:rPr lang="nn-NO" altLang="zh-CN" sz="800" dirty="0"/>
              <a:t>1, len=37</a:t>
            </a:r>
          </a:p>
          <a:p>
            <a:pPr marL="0" indent="0">
              <a:buNone/>
            </a:pPr>
            <a:r>
              <a:rPr lang="en-US" altLang="zh-CN" sz="800" dirty="0"/>
              <a:t>44254 05-28 14:01:03.536 1617 16390 D </a:t>
            </a:r>
            <a:r>
              <a:rPr lang="en-US" altLang="zh-CN" sz="800" dirty="0" err="1"/>
              <a:t>NtripSource</a:t>
            </a:r>
            <a:r>
              <a:rPr lang="en-US" altLang="zh-CN" sz="800" dirty="0"/>
              <a:t>: operator():232] Received 37 bytes</a:t>
            </a:r>
          </a:p>
          <a:p>
            <a:pPr marL="0" indent="0">
              <a:buNone/>
            </a:pPr>
            <a:r>
              <a:rPr lang="en-US" altLang="zh-CN" sz="800" dirty="0" err="1"/>
              <a:t>cdfw</a:t>
            </a:r>
            <a:r>
              <a:rPr lang="en-US" altLang="zh-CN" sz="800" dirty="0"/>
              <a:t> buffer</a:t>
            </a:r>
          </a:p>
          <a:p>
            <a:pPr marL="0" indent="0">
              <a:buNone/>
            </a:pPr>
            <a:r>
              <a:rPr lang="nn-NO" altLang="zh-CN" sz="800" dirty="0"/>
              <a:t>44265 05-28 14:01:03.547 1617 16390 I </a:t>
            </a:r>
            <a:r>
              <a:rPr lang="nn-NO" altLang="zh-CN" sz="800" b="1" dirty="0"/>
              <a:t>qxwzrtcm: on data</a:t>
            </a:r>
            <a:r>
              <a:rPr lang="nn-NO" altLang="zh-CN" sz="800" dirty="0"/>
              <a:t>: 1, len=731</a:t>
            </a:r>
          </a:p>
          <a:p>
            <a:pPr marL="0" indent="0">
              <a:buNone/>
            </a:pPr>
            <a:r>
              <a:rPr lang="en-US" altLang="zh-CN" sz="800" dirty="0"/>
              <a:t>44266 05-28 14:01:03.547 1617 16390 D </a:t>
            </a:r>
            <a:r>
              <a:rPr lang="en-US" altLang="zh-CN" sz="800" dirty="0" err="1"/>
              <a:t>NtripSource</a:t>
            </a:r>
            <a:r>
              <a:rPr lang="en-US" altLang="zh-CN" sz="800" dirty="0"/>
              <a:t>: operator():232] Received 731 bytes</a:t>
            </a:r>
          </a:p>
          <a:p>
            <a:pPr marL="0" indent="0">
              <a:buNone/>
            </a:pPr>
            <a:r>
              <a:rPr lang="en-US" altLang="zh-CN" sz="800" dirty="0" err="1"/>
              <a:t>cdfw</a:t>
            </a:r>
            <a:r>
              <a:rPr lang="en-US" altLang="zh-CN" sz="800" dirty="0"/>
              <a:t> buffer</a:t>
            </a:r>
            <a:endParaRPr lang="zh-CN" altLang="en-US" sz="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59353" y="361950"/>
            <a:ext cx="4086225" cy="581501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b="1" dirty="0" smtClean="0"/>
              <a:t>// </a:t>
            </a:r>
            <a:r>
              <a:rPr lang="zh-CN" altLang="en-US" sz="800" b="1" dirty="0" smtClean="0"/>
              <a:t>退出导航模式</a:t>
            </a:r>
            <a:endParaRPr lang="en-US" altLang="zh-CN" sz="800" b="1" dirty="0" smtClean="0"/>
          </a:p>
          <a:p>
            <a:pPr marL="0" indent="0">
              <a:buNone/>
            </a:pPr>
            <a:r>
              <a:rPr lang="en-US" altLang="zh-CN" sz="800" dirty="0" smtClean="0"/>
              <a:t>373881 </a:t>
            </a:r>
            <a:r>
              <a:rPr lang="en-US" altLang="zh-CN" sz="800" dirty="0"/>
              <a:t>09-15 15:25:23.926  5073  7648 D </a:t>
            </a:r>
            <a:r>
              <a:rPr lang="en-US" altLang="zh-CN" sz="800" dirty="0" err="1"/>
              <a:t>GnssConfigService</a:t>
            </a:r>
            <a:r>
              <a:rPr lang="en-US" altLang="zh-CN" sz="800" dirty="0"/>
              <a:t>: EDGNSS 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 [IGNORE]: false</a:t>
            </a:r>
          </a:p>
          <a:p>
            <a:pPr marL="0" indent="0">
              <a:buNone/>
            </a:pPr>
            <a:r>
              <a:rPr lang="en-US" altLang="zh-CN" sz="800" dirty="0"/>
              <a:t>373889 09-15 15:25:23.930  5073  7648 D </a:t>
            </a:r>
            <a:r>
              <a:rPr lang="en-US" altLang="zh-CN" sz="800" dirty="0" err="1"/>
              <a:t>GnssConfigService</a:t>
            </a:r>
            <a:r>
              <a:rPr lang="en-US" altLang="zh-CN" sz="800" dirty="0"/>
              <a:t>: EDGNSS </a:t>
            </a:r>
            <a:r>
              <a:rPr lang="en-US" altLang="zh-CN" sz="800" dirty="0" err="1"/>
              <a:t>XiaomiUpdateNtripGgaConsent</a:t>
            </a:r>
            <a:r>
              <a:rPr lang="en-US" altLang="zh-CN" sz="800" dirty="0"/>
              <a:t>: false</a:t>
            </a:r>
          </a:p>
          <a:p>
            <a:pPr marL="0" indent="0">
              <a:buNone/>
            </a:pPr>
            <a:r>
              <a:rPr lang="en-US" altLang="zh-CN" sz="800" dirty="0"/>
              <a:t>373929 09-15 15:25:23.944  5073  7648 D </a:t>
            </a:r>
            <a:r>
              <a:rPr lang="en-US" altLang="zh-CN" sz="800" dirty="0" err="1"/>
              <a:t>LocIDLClientBase</a:t>
            </a:r>
            <a:r>
              <a:rPr lang="en-US" altLang="zh-CN" sz="800" dirty="0"/>
              <a:t>: [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][532] [HC] =&gt;&gt; [HS]</a:t>
            </a:r>
          </a:p>
          <a:p>
            <a:pPr marL="0" indent="0">
              <a:buNone/>
            </a:pPr>
            <a:r>
              <a:rPr lang="en-US" altLang="zh-CN" sz="800" dirty="0"/>
              <a:t>373930 09-15 15:25:23.944  5073  7648 D </a:t>
            </a:r>
            <a:r>
              <a:rPr lang="en-US" altLang="zh-CN" sz="800" dirty="0" err="1"/>
              <a:t>LocIDLClientBase</a:t>
            </a:r>
            <a:r>
              <a:rPr lang="en-US" altLang="zh-CN" sz="800" dirty="0"/>
              <a:t>: EDGNSS 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 733: false</a:t>
            </a:r>
          </a:p>
          <a:p>
            <a:pPr marL="0" indent="0">
              <a:buNone/>
            </a:pPr>
            <a:r>
              <a:rPr lang="en-US" altLang="zh-CN" sz="800" dirty="0"/>
              <a:t>373931 09-15 15:25:23.945  1006  1006 V </a:t>
            </a:r>
            <a:r>
              <a:rPr lang="en-US" altLang="zh-CN" sz="800" dirty="0" err="1"/>
              <a:t>LocSvc_HIDL_GnssConfigService</a:t>
            </a:r>
            <a:r>
              <a:rPr lang="en-US" altLang="zh-CN" sz="800" dirty="0"/>
              <a:t>: [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][274] [HS] &lt;&lt;&lt;&lt;= [HC]</a:t>
            </a:r>
          </a:p>
          <a:p>
            <a:pPr marL="0" indent="0">
              <a:buNone/>
            </a:pPr>
            <a:r>
              <a:rPr lang="en-US" altLang="zh-CN" sz="800" dirty="0"/>
              <a:t>373947 09-15 15:25:23.946  1006  1006 V </a:t>
            </a:r>
            <a:r>
              <a:rPr lang="en-US" altLang="zh-CN" sz="800" dirty="0" err="1"/>
              <a:t>LocSvc_HIDL_GnssConfigService</a:t>
            </a:r>
            <a:r>
              <a:rPr lang="en-US" altLang="zh-CN" sz="800" dirty="0"/>
              <a:t>: [</a:t>
            </a:r>
            <a:r>
              <a:rPr lang="en-US" altLang="zh-CN" sz="800" dirty="0" err="1"/>
              <a:t>disablePPENtripStream</a:t>
            </a:r>
            <a:r>
              <a:rPr lang="en-US" altLang="zh-CN" sz="800" dirty="0"/>
              <a:t>][311] [HS] &lt;&lt;&lt;&lt;= [HC]</a:t>
            </a:r>
          </a:p>
          <a:p>
            <a:pPr marL="0" indent="0">
              <a:buNone/>
            </a:pPr>
            <a:r>
              <a:rPr lang="en-US" altLang="zh-CN" sz="800" b="1" dirty="0"/>
              <a:t>373948 09-15 15:25:23.947  5073  7648 D </a:t>
            </a:r>
            <a:r>
              <a:rPr lang="en-US" altLang="zh-CN" sz="800" b="1" dirty="0" err="1"/>
              <a:t>FlpServiceProvider</a:t>
            </a:r>
            <a:r>
              <a:rPr lang="en-US" altLang="zh-CN" sz="800" b="1" dirty="0"/>
              <a:t>: [</a:t>
            </a:r>
            <a:r>
              <a:rPr lang="en-US" altLang="zh-CN" sz="800" b="1" dirty="0" err="1"/>
              <a:t>stopSession</a:t>
            </a:r>
            <a:r>
              <a:rPr lang="en-US" altLang="zh-CN" sz="800" b="1" dirty="0"/>
              <a:t>][1766] [HC] =&gt;&gt; [HS]</a:t>
            </a:r>
          </a:p>
          <a:p>
            <a:pPr marL="0" indent="0">
              <a:buNone/>
            </a:pPr>
            <a:r>
              <a:rPr lang="en-US" altLang="zh-CN" sz="800" b="1" dirty="0"/>
              <a:t>373950 09-15 15:25:23.947  1776  1797 D </a:t>
            </a:r>
            <a:r>
              <a:rPr lang="en-US" altLang="zh-CN" sz="800" b="1" dirty="0" err="1"/>
              <a:t>xiaomi_eDGNSS_client_wrapper</a:t>
            </a:r>
            <a:r>
              <a:rPr lang="en-US" altLang="zh-CN" sz="800" b="1" dirty="0"/>
              <a:t>:  </a:t>
            </a:r>
            <a:r>
              <a:rPr lang="en-US" altLang="zh-CN" sz="800" b="1" dirty="0" err="1"/>
              <a:t>stopCorrectionDataStreaming</a:t>
            </a:r>
            <a:r>
              <a:rPr lang="en-US" altLang="zh-CN" sz="800" b="1" dirty="0"/>
              <a:t> is called.</a:t>
            </a:r>
          </a:p>
          <a:p>
            <a:pPr marL="0" indent="0">
              <a:buNone/>
            </a:pPr>
            <a:r>
              <a:rPr lang="en-US" altLang="zh-CN" sz="800" b="1" dirty="0"/>
              <a:t>373952 09-15 15:25:23.947  1776  1797 I </a:t>
            </a:r>
            <a:r>
              <a:rPr lang="en-US" altLang="zh-CN" sz="800" b="1" dirty="0" err="1"/>
              <a:t>qxwzrtcm</a:t>
            </a:r>
            <a:r>
              <a:rPr lang="en-US" altLang="zh-CN" sz="800" b="1" dirty="0"/>
              <a:t>: </a:t>
            </a:r>
            <a:r>
              <a:rPr lang="en-US" altLang="zh-CN" sz="800" b="1" dirty="0" err="1"/>
              <a:t>stopCorrectionDataStreaming</a:t>
            </a:r>
            <a:r>
              <a:rPr lang="en-US" altLang="zh-CN" sz="800" b="1" dirty="0"/>
              <a:t> is called.</a:t>
            </a:r>
          </a:p>
          <a:p>
            <a:pPr marL="0" indent="0">
              <a:buNone/>
            </a:pPr>
            <a:r>
              <a:rPr lang="en-US" altLang="zh-CN" sz="800" dirty="0"/>
              <a:t>374876 09-15 15:25:24.576  5073  5121 D </a:t>
            </a:r>
            <a:r>
              <a:rPr lang="en-US" altLang="zh-CN" sz="800" dirty="0" err="1"/>
              <a:t>GnssConfigService</a:t>
            </a:r>
            <a:r>
              <a:rPr lang="en-US" altLang="zh-CN" sz="800" dirty="0"/>
              <a:t>: EDGNSS </a:t>
            </a:r>
            <a:r>
              <a:rPr lang="en-US" altLang="zh-CN" sz="800" dirty="0" err="1"/>
              <a:t>XiaomiUpdateNtripGgaConsent</a:t>
            </a:r>
            <a:r>
              <a:rPr lang="en-US" altLang="zh-CN" sz="800" dirty="0"/>
              <a:t>: false</a:t>
            </a:r>
          </a:p>
          <a:p>
            <a:pPr marL="0" indent="0">
              <a:buNone/>
            </a:pPr>
            <a:r>
              <a:rPr lang="en-US" altLang="zh-CN" sz="800" dirty="0"/>
              <a:t>374887 09-15 15:25:24.577  5073  5121 D </a:t>
            </a:r>
            <a:r>
              <a:rPr lang="en-US" altLang="zh-CN" sz="800" dirty="0" err="1"/>
              <a:t>LocIDLClientBase</a:t>
            </a:r>
            <a:r>
              <a:rPr lang="en-US" altLang="zh-CN" sz="800" dirty="0"/>
              <a:t>: [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][532] [HC] =&gt;&gt; [HS]</a:t>
            </a:r>
          </a:p>
          <a:p>
            <a:pPr marL="0" indent="0">
              <a:buNone/>
            </a:pPr>
            <a:r>
              <a:rPr lang="en-US" altLang="zh-CN" sz="800" dirty="0"/>
              <a:t>374888 09-15 15:25:24.577  5073  5121 D </a:t>
            </a:r>
            <a:r>
              <a:rPr lang="en-US" altLang="zh-CN" sz="800" dirty="0" err="1"/>
              <a:t>LocIDLClientBase</a:t>
            </a:r>
            <a:r>
              <a:rPr lang="en-US" altLang="zh-CN" sz="800" dirty="0"/>
              <a:t>: EDGNSS 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 733: false</a:t>
            </a:r>
          </a:p>
          <a:p>
            <a:pPr marL="0" indent="0">
              <a:buNone/>
            </a:pPr>
            <a:r>
              <a:rPr lang="en-US" altLang="zh-CN" sz="800" dirty="0"/>
              <a:t>374889 09-15 15:25:24.577  1006  1006 V </a:t>
            </a:r>
            <a:r>
              <a:rPr lang="en-US" altLang="zh-CN" sz="800" dirty="0" err="1"/>
              <a:t>LocSvc_HIDL_GnssConfigService</a:t>
            </a:r>
            <a:r>
              <a:rPr lang="en-US" altLang="zh-CN" sz="800" dirty="0"/>
              <a:t>: [</a:t>
            </a:r>
            <a:r>
              <a:rPr lang="en-US" altLang="zh-CN" sz="800" dirty="0" err="1"/>
              <a:t>updateNTRIPGGAConsent</a:t>
            </a:r>
            <a:r>
              <a:rPr lang="en-US" altLang="zh-CN" sz="800" dirty="0"/>
              <a:t>][274] [HS] &lt;&lt;&lt;&lt;= [HC]</a:t>
            </a:r>
          </a:p>
          <a:p>
            <a:pPr marL="0" indent="0">
              <a:buNone/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959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开机下载千寻</a:t>
            </a:r>
            <a:r>
              <a:rPr lang="en-US" altLang="zh-CN" dirty="0" smtClean="0"/>
              <a:t>AKAS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02843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00" dirty="0"/>
              <a:t>09-09 18:14:17.791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2"/>
              </a:rPr>
              <a:t>File:4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downloadKey</a:t>
            </a:r>
            <a:r>
              <a:rPr lang="en-US" altLang="zh-CN" sz="800" dirty="0"/>
              <a:t> start high precise position</a:t>
            </a:r>
          </a:p>
          <a:p>
            <a:pPr marL="0" indent="0">
              <a:buNone/>
            </a:pPr>
            <a:r>
              <a:rPr lang="en-US" altLang="zh-CN" sz="800" dirty="0"/>
              <a:t>09-09 18:14:17.794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3"/>
              </a:rPr>
              <a:t>File:47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hp</a:t>
            </a:r>
            <a:r>
              <a:rPr lang="en-US" altLang="zh-CN" sz="800" dirty="0"/>
              <a:t> fid1 is : 575955545925532576573d5f332b5f342956242d7b613676573360574d307240_79549d3d</a:t>
            </a:r>
          </a:p>
          <a:p>
            <a:pPr marL="0" indent="0">
              <a:buNone/>
            </a:pPr>
            <a:r>
              <a:rPr lang="en-US" altLang="zh-CN" sz="800" dirty="0"/>
              <a:t>09-09 18:14:17.796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f.a.b.@IPV6@Source</a:t>
            </a:r>
            <a:r>
              <a:rPr lang="en-US" altLang="zh-CN" sz="800" dirty="0">
                <a:hlinkClick r:id="rId4"/>
              </a:rPr>
              <a:t>File:26</a:t>
            </a:r>
            <a:r>
              <a:rPr lang="en-US" altLang="zh-CN" sz="800" dirty="0"/>
              <a:t>, thread:39--task++, 1</a:t>
            </a:r>
          </a:p>
          <a:p>
            <a:pPr marL="0" indent="0">
              <a:buNone/>
            </a:pPr>
            <a:r>
              <a:rPr lang="en-US" altLang="zh-CN" sz="800" dirty="0"/>
              <a:t>09-09 18:14:18.016 11412 18155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f.a.b.@IPV6@Source</a:t>
            </a:r>
            <a:r>
              <a:rPr lang="en-US" altLang="zh-CN" sz="800" dirty="0">
                <a:hlinkClick r:id="rId5"/>
              </a:rPr>
              <a:t>File:3</a:t>
            </a:r>
            <a:r>
              <a:rPr lang="en-US" altLang="zh-CN" sz="800" dirty="0"/>
              <a:t>, thread:79--Task--, 0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6"/>
              </a:rPr>
              <a:t>File:54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hpp</a:t>
            </a:r>
            <a:r>
              <a:rPr lang="en-US" altLang="zh-CN" sz="800" dirty="0"/>
              <a:t> got from cloud server: , {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"result": "ok",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retriable</a:t>
            </a:r>
            <a:r>
              <a:rPr lang="en-US" altLang="zh-CN" sz="800" dirty="0"/>
              <a:t>": false,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"code": 0,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"data": {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"version": 2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},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"description": "</a:t>
            </a:r>
            <a:r>
              <a:rPr lang="zh-CN" altLang="en-US" sz="800" dirty="0"/>
              <a:t>成功</a:t>
            </a:r>
            <a:r>
              <a:rPr lang="en-US" altLang="zh-CN" sz="800" dirty="0"/>
              <a:t>",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ts</a:t>
            </a:r>
            <a:r>
              <a:rPr lang="en-US" altLang="zh-CN" sz="800" dirty="0"/>
              <a:t>": 1631182457970</a:t>
            </a:r>
          </a:p>
          <a:p>
            <a:pPr marL="0" indent="0">
              <a:buNone/>
            </a:pPr>
            <a:r>
              <a:rPr lang="en-US" altLang="zh-CN" sz="800" dirty="0"/>
              <a:t>09-09 18:14:18.018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}</a:t>
            </a:r>
          </a:p>
          <a:p>
            <a:pPr marL="0" indent="0">
              <a:buNone/>
            </a:pPr>
            <a:r>
              <a:rPr lang="en-US" altLang="zh-CN" sz="800" dirty="0"/>
              <a:t>09-09 18:14:18.023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7"/>
              </a:rPr>
              <a:t>File:7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hpp</a:t>
            </a:r>
            <a:r>
              <a:rPr lang="en-US" altLang="zh-CN" sz="800" dirty="0"/>
              <a:t> local version: 0, server version: 2</a:t>
            </a: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686728"/>
            <a:ext cx="4902843" cy="501501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800" dirty="0"/>
              <a:t>09-09 18:14:18.542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3"/>
              </a:rPr>
              <a:t>File:47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hp</a:t>
            </a:r>
            <a:r>
              <a:rPr lang="en-US" altLang="zh-CN" sz="800" dirty="0"/>
              <a:t> fid1 is : 575955545925532576573d5f332b5f342956242d7b613676573360574d307240_79549d3d</a:t>
            </a:r>
          </a:p>
          <a:p>
            <a:pPr marL="0" indent="0">
              <a:buNone/>
            </a:pPr>
            <a:r>
              <a:rPr lang="en-US" altLang="zh-CN" sz="800" dirty="0"/>
              <a:t>09-09 18:14:18.546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f.a.b.@IPV6@Source</a:t>
            </a:r>
            <a:r>
              <a:rPr lang="en-US" altLang="zh-CN" sz="800" dirty="0">
                <a:hlinkClick r:id="rId4"/>
              </a:rPr>
              <a:t>File:26</a:t>
            </a:r>
            <a:r>
              <a:rPr lang="en-US" altLang="zh-CN" sz="800" dirty="0"/>
              <a:t>, thread:39--task++, 1</a:t>
            </a:r>
          </a:p>
          <a:p>
            <a:pPr marL="0" indent="0">
              <a:buNone/>
            </a:pPr>
            <a:r>
              <a:rPr lang="en-US" altLang="zh-CN" sz="800" dirty="0"/>
              <a:t>09-09 18:14:18.783 11412 18159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f.a.b.@IPV6@Source</a:t>
            </a:r>
            <a:r>
              <a:rPr lang="en-US" altLang="zh-CN" sz="800" dirty="0">
                <a:hlinkClick r:id="rId5"/>
              </a:rPr>
              <a:t>File:3</a:t>
            </a:r>
            <a:r>
              <a:rPr lang="en-US" altLang="zh-CN" sz="800" dirty="0"/>
              <a:t>, thread:81--Task--, 0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</a:t>
            </a:r>
            <a:r>
              <a:rPr lang="en-US" altLang="zh-CN" sz="800" dirty="0" err="1"/>
              <a:t>com.miui.cloudservice.alipay.provision.q</a:t>
            </a:r>
            <a:r>
              <a:rPr lang="en-US" altLang="zh-CN" sz="800" dirty="0"/>
              <a:t>::a@Source</a:t>
            </a:r>
            <a:r>
              <a:rPr lang="en-US" altLang="zh-CN" sz="800" dirty="0">
                <a:hlinkClick r:id="rId6"/>
              </a:rPr>
              <a:t>File:54</a:t>
            </a:r>
            <a:r>
              <a:rPr lang="en-US" altLang="zh-CN" sz="800" dirty="0"/>
              <a:t>, thread:39--</a:t>
            </a:r>
            <a:r>
              <a:rPr lang="en-US" altLang="zh-CN" sz="800" dirty="0" err="1"/>
              <a:t>hpp</a:t>
            </a:r>
            <a:r>
              <a:rPr lang="en-US" altLang="zh-CN" sz="800" dirty="0"/>
              <a:t> got from cloud server: , {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"result": "ok",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retriable</a:t>
            </a:r>
            <a:r>
              <a:rPr lang="en-US" altLang="zh-CN" sz="800" dirty="0"/>
              <a:t>": false,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"code": 0,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"data": {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encryptedPrivateKey</a:t>
            </a:r>
            <a:r>
              <a:rPr lang="en-US" altLang="zh-CN" sz="800" dirty="0"/>
              <a:t>": "3082017f02010004820100ab598559af9116f4a4a9f3ddb6741bd752e93c2fe12fa8d1b5ba7fc27b46d1655041d03db12891795715fa750269cd41be66f70cf6891e9960d49ed0a659a007dda5425814412770ccc38f44ee1482a735ea9b52786e438c44807297be620eb156db2333c8d6301633889eb5c85a2eb7e4e977dbb76544864b21471163c11ac768b464bc583052d8698fbdb9c418e1dcc6b412198de8ee2aa3d1cf62083d49ac1e83e0c7ea904bd45016c52949f94565f07cebcac6c1364c0779bc647a33e4cfbf7c946cd028b89a02c161e489b5390baa9ce45f3597e8b510144d699b4ea100c670c6aac16197484a8c9f7df01b67a952e54cd646db092f47c20c9e39ffdf78040c53a9a4625b0799f64612aff63034020103302fa1083106020100020101a203020120a30402020100a4083106020101020102a6083106020101020140bf83770205000420da6f01eec46d17a559a9741643557b596fb44c2c1e64e2d56a8818314a4501dc04107f1374fb69678357f6be153a60227b7a"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extraData</a:t>
            </a:r>
            <a:r>
              <a:rPr lang="en-US" altLang="zh-CN" sz="800" dirty="0"/>
              <a:t>": "ad5a033bbaa4580cbe783ef4c47f7e542a07fb069e050136955f709d4d359396",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"version": 2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},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"description": "</a:t>
            </a:r>
            <a:r>
              <a:rPr lang="zh-CN" altLang="en-US" sz="800" dirty="0"/>
              <a:t>成功</a:t>
            </a:r>
            <a:r>
              <a:rPr lang="en-US" altLang="zh-CN" sz="800" dirty="0"/>
              <a:t>",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"</a:t>
            </a:r>
            <a:r>
              <a:rPr lang="en-US" altLang="zh-CN" sz="800" dirty="0" err="1"/>
              <a:t>ts</a:t>
            </a:r>
            <a:r>
              <a:rPr lang="en-US" altLang="zh-CN" sz="800" dirty="0"/>
              <a:t>": 1631182458737</a:t>
            </a:r>
          </a:p>
          <a:p>
            <a:pPr marL="0" indent="0">
              <a:buNone/>
            </a:pPr>
            <a:r>
              <a:rPr lang="en-US" altLang="zh-CN" sz="800" dirty="0"/>
              <a:t>09-09 18:14:18.803 11412 11442 I ##</a:t>
            </a:r>
            <a:r>
              <a:rPr lang="en-US" altLang="zh-CN" sz="800" dirty="0" err="1"/>
              <a:t>XLogger</a:t>
            </a:r>
            <a:r>
              <a:rPr lang="en-US" altLang="zh-CN" sz="800" dirty="0"/>
              <a:t>##: }</a:t>
            </a:r>
          </a:p>
          <a:p>
            <a:pPr marL="0" indent="0">
              <a:buNone/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76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寻找一个可让用户感知的场景，感受到精度的提升。</a:t>
            </a:r>
            <a:endParaRPr lang="en-US" altLang="zh-CN" dirty="0" smtClean="0"/>
          </a:p>
          <a:p>
            <a:r>
              <a:rPr lang="zh-CN" altLang="en-US" dirty="0" smtClean="0"/>
              <a:t>车道导航需要定位精度在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米（</a:t>
            </a:r>
            <a:r>
              <a:rPr lang="en-US" altLang="zh-CN" dirty="0" smtClean="0"/>
              <a:t>&gt;95%</a:t>
            </a:r>
            <a:r>
              <a:rPr lang="zh-CN" altLang="en-US" dirty="0" smtClean="0"/>
              <a:t>）内。</a:t>
            </a:r>
            <a:endParaRPr lang="en-US" altLang="zh-CN" dirty="0" smtClean="0"/>
          </a:p>
          <a:p>
            <a:r>
              <a:rPr lang="zh-CN" altLang="en-US" dirty="0" smtClean="0"/>
              <a:t>我们可以选择的技术只有利用差分数据。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13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把中国移动的网络接进来。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移动没有账号池，只需要按照一定规则来提供一个唯一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即可。（安全性待讨论）</a:t>
            </a:r>
            <a:endParaRPr lang="en-US" altLang="zh-CN" dirty="0" smtClean="0"/>
          </a:p>
          <a:p>
            <a:r>
              <a:rPr lang="zh-CN" altLang="en-US" dirty="0" smtClean="0"/>
              <a:t>封装到</a:t>
            </a:r>
            <a:r>
              <a:rPr lang="en-US" altLang="zh-CN" dirty="0" smtClean="0"/>
              <a:t>Polaris </a:t>
            </a:r>
            <a:r>
              <a:rPr lang="zh-CN" altLang="en-US" dirty="0" smtClean="0"/>
              <a:t>里面。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和高通的</a:t>
            </a:r>
            <a:r>
              <a:rPr lang="en-US" altLang="zh-CN" dirty="0" err="1" smtClean="0"/>
              <a:t>izatService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解耦合。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可以提供一个接口，让地图厂商自行选择服务提供商。（是否有意义待讨论）</a:t>
            </a:r>
            <a:endParaRPr lang="en-US" altLang="zh-CN" dirty="0" smtClean="0"/>
          </a:p>
          <a:p>
            <a:r>
              <a:rPr lang="zh-CN" altLang="en-US" dirty="0" smtClean="0"/>
              <a:t>高通会在</a:t>
            </a:r>
            <a:r>
              <a:rPr lang="en-US" altLang="zh-CN" dirty="0" smtClean="0"/>
              <a:t>8450 </a:t>
            </a:r>
            <a:r>
              <a:rPr lang="zh-CN" altLang="en-US" dirty="0" smtClean="0"/>
              <a:t>平台上提供真正的</a:t>
            </a:r>
            <a:r>
              <a:rPr lang="en-US" altLang="zh-CN" dirty="0" smtClean="0"/>
              <a:t>RTK </a:t>
            </a:r>
            <a:r>
              <a:rPr lang="zh-CN" altLang="en-US" dirty="0" smtClean="0"/>
              <a:t>算法能力。大概率在</a:t>
            </a:r>
            <a:r>
              <a:rPr lang="en-US" altLang="zh-CN" dirty="0" smtClean="0"/>
              <a:t>L1 </a:t>
            </a:r>
            <a:r>
              <a:rPr lang="zh-CN" altLang="en-US" dirty="0" smtClean="0"/>
              <a:t>上落地中国移动方案。</a:t>
            </a:r>
            <a:endParaRPr lang="en-US" altLang="zh-CN" dirty="0" smtClean="0"/>
          </a:p>
          <a:p>
            <a:r>
              <a:rPr lang="zh-CN" altLang="en-US" dirty="0" smtClean="0"/>
              <a:t>隐私政策</a:t>
            </a:r>
            <a:r>
              <a:rPr lang="zh-CN" altLang="en-US" dirty="0" smtClean="0">
                <a:solidFill>
                  <a:srgbClr val="FF0000"/>
                </a:solidFill>
              </a:rPr>
              <a:t>可能</a:t>
            </a:r>
            <a:r>
              <a:rPr lang="zh-CN" altLang="en-US" dirty="0" smtClean="0"/>
              <a:t>有风险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研算法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高通</a:t>
            </a:r>
            <a:r>
              <a:rPr lang="en-US" altLang="zh-CN" dirty="0" smtClean="0"/>
              <a:t>joint </a:t>
            </a:r>
            <a:r>
              <a:rPr lang="en-US" altLang="zh-CN" dirty="0" smtClean="0"/>
              <a:t>test 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794"/>
            <a:ext cx="1045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19" y="2926327"/>
            <a:ext cx="4258324" cy="3747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48" y="3003505"/>
            <a:ext cx="4288253" cy="3644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27617" y="1487234"/>
            <a:ext cx="11026233" cy="11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10 pro + </a:t>
            </a:r>
            <a:r>
              <a:rPr lang="zh-CN" altLang="en-US" dirty="0" smtClean="0"/>
              <a:t>千寻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+ RTK 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- SAP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在北京测试。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152058"/>
              </p:ext>
            </p:extLst>
          </p:nvPr>
        </p:nvGraphicFramePr>
        <p:xfrm>
          <a:off x="1619077" y="2143125"/>
          <a:ext cx="8553795" cy="407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727617" y="1487234"/>
            <a:ext cx="11026233" cy="11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CEP95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选择合适的合作伙伴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低廉的费用，配合度高，产品成熟 以及 后台够硬。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2020</a:t>
            </a:r>
            <a:r>
              <a:rPr lang="zh-CN" altLang="en-US" dirty="0" smtClean="0"/>
              <a:t>年可用的差分网络服务商有： 千寻 移动（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月份） 六分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具有高精度地图的厂商：高德 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高通可以提供完整的 芯片</a:t>
            </a:r>
            <a:r>
              <a:rPr lang="en-US" altLang="zh-CN" dirty="0" smtClean="0"/>
              <a:t>+</a:t>
            </a:r>
            <a:r>
              <a:rPr lang="zh-CN" altLang="en-US" dirty="0" smtClean="0"/>
              <a:t>差分算法</a:t>
            </a:r>
            <a:r>
              <a:rPr lang="en-US" altLang="zh-CN" dirty="0" smtClean="0"/>
              <a:t>+SAP </a:t>
            </a:r>
            <a:r>
              <a:rPr lang="zh-CN" altLang="en-US" dirty="0" smtClean="0"/>
              <a:t>以及对外的</a:t>
            </a:r>
            <a:r>
              <a:rPr lang="en-US" altLang="zh-CN" dirty="0" smtClean="0"/>
              <a:t>API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第一选择：移动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高德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高通 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费用低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第二选择：千寻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百度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高通（仅提供基带）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成熟、配合度高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第三选择：千寻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高德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高通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7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825625"/>
            <a:ext cx="11877675" cy="4351338"/>
          </a:xfrm>
        </p:spPr>
        <p:txBody>
          <a:bodyPr/>
          <a:lstStyle/>
          <a:p>
            <a:r>
              <a:rPr lang="zh-CN" altLang="en-US" dirty="0" smtClean="0"/>
              <a:t>为获取差分数据提供了两套接口：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izatSdk</a:t>
            </a:r>
            <a:r>
              <a:rPr lang="en-US" altLang="zh-CN" dirty="0"/>
              <a:t> 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	       2.  </a:t>
            </a:r>
            <a:r>
              <a:rPr lang="zh-CN" altLang="en-US" dirty="0" smtClean="0"/>
              <a:t>内嵌到</a:t>
            </a:r>
            <a:r>
              <a:rPr lang="en-US" altLang="zh-CN" dirty="0" err="1" smtClean="0"/>
              <a:t>xtra</a:t>
            </a:r>
            <a:r>
              <a:rPr lang="en-US" altLang="zh-CN" dirty="0" smtClean="0"/>
              <a:t>-daemon </a:t>
            </a:r>
            <a:r>
              <a:rPr lang="zh-CN" altLang="en-US" dirty="0" smtClean="0"/>
              <a:t>里面的接口 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tripClient.h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579019"/>
            <a:ext cx="4903751" cy="259794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562600" y="3579019"/>
            <a:ext cx="6515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startCorrectionDataStreaming – first fix </a:t>
            </a:r>
            <a:r>
              <a:rPr lang="zh-CN" altLang="en-US" dirty="0" smtClean="0"/>
              <a:t>之后调用，并注册回调函数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stopCorrecctionDataStreaming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关闭定位之后调用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updateNmeaToNtirpCaster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用于上传</a:t>
            </a:r>
            <a:r>
              <a:rPr lang="en-US" altLang="zh-CN" dirty="0" smtClean="0"/>
              <a:t>GGA </a:t>
            </a:r>
            <a:r>
              <a:rPr lang="zh-CN" altLang="en-US" dirty="0" smtClean="0"/>
              <a:t>语句。上报周期可设置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#</a:t>
            </a:r>
            <a:r>
              <a:rPr lang="en-US" altLang="zh-CN" dirty="0"/>
              <a:t>define DGNSS_RANGE_UPDATE_TIME_10MIN_IN_MILLI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1925" y="2276475"/>
            <a:ext cx="5267325" cy="433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19725" y="2276475"/>
            <a:ext cx="6657975" cy="433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izatSdk</a:t>
            </a:r>
            <a:r>
              <a:rPr lang="en-US" altLang="zh-CN" dirty="0"/>
              <a:t> </a:t>
            </a:r>
            <a:r>
              <a:rPr lang="zh-CN" altLang="en-US" dirty="0"/>
              <a:t>提供的</a:t>
            </a:r>
            <a:r>
              <a:rPr lang="en-US" altLang="zh-CN" dirty="0"/>
              <a:t>java </a:t>
            </a:r>
            <a:r>
              <a:rPr lang="zh-CN" altLang="en-US" dirty="0" smtClean="0"/>
              <a:t>接口：可以直接使用</a:t>
            </a:r>
            <a:r>
              <a:rPr lang="en-US" altLang="zh-CN" dirty="0" err="1" smtClean="0"/>
              <a:t>Ntrip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协议的格式将</a:t>
            </a:r>
            <a:r>
              <a:rPr lang="en-US" altLang="zh-CN" dirty="0" err="1" smtClean="0"/>
              <a:t>eDGNSS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跑起来。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 </a:t>
            </a:r>
            <a:r>
              <a:rPr lang="en-US" altLang="zh-CN" dirty="0" err="1" smtClean="0"/>
              <a:t>NtripClient.h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接口，写成</a:t>
            </a:r>
            <a:r>
              <a:rPr lang="en-US" altLang="zh-CN" dirty="0" smtClean="0"/>
              <a:t>shared lib</a:t>
            </a:r>
            <a:r>
              <a:rPr lang="zh-CN" altLang="en-US" dirty="0" smtClean="0"/>
              <a:t>，并通过</a:t>
            </a:r>
            <a:r>
              <a:rPr lang="en-US" altLang="zh-CN" dirty="0" err="1" smtClean="0"/>
              <a:t>gps.conf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配置好。</a:t>
            </a:r>
            <a:r>
              <a:rPr lang="en-US" altLang="zh-CN" dirty="0" err="1" smtClean="0"/>
              <a:t>Xtra</a:t>
            </a:r>
            <a:r>
              <a:rPr lang="en-US" altLang="zh-CN" dirty="0" smtClean="0"/>
              <a:t>-daemon </a:t>
            </a:r>
            <a:r>
              <a:rPr lang="zh-CN" altLang="en-US" dirty="0" smtClean="0"/>
              <a:t>会在</a:t>
            </a:r>
            <a:r>
              <a:rPr lang="en-US" altLang="zh-CN" dirty="0" smtClean="0"/>
              <a:t>first fix </a:t>
            </a:r>
            <a:r>
              <a:rPr lang="zh-CN" altLang="en-US" dirty="0" smtClean="0"/>
              <a:t>之后自行</a:t>
            </a:r>
            <a:r>
              <a:rPr lang="en-US" altLang="zh-CN" dirty="0" err="1" smtClean="0"/>
              <a:t>dlopen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小米按照千寻和移动的要求使用第二种方法。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14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38185</TotalTime>
  <Words>3064</Words>
  <Application>Microsoft Office PowerPoint</Application>
  <PresentationFormat>宽屏</PresentationFormat>
  <Paragraphs>458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车道导航deep insight</vt:lpstr>
      <vt:lpstr>最终方案</vt:lpstr>
      <vt:lpstr>我们的目标</vt:lpstr>
      <vt:lpstr>高通joint test 数据</vt:lpstr>
      <vt:lpstr>评估</vt:lpstr>
      <vt:lpstr>评估</vt:lpstr>
      <vt:lpstr>选择合适的合作伙伴</vt:lpstr>
      <vt:lpstr>高通</vt:lpstr>
      <vt:lpstr>高通</vt:lpstr>
      <vt:lpstr>千寻</vt:lpstr>
      <vt:lpstr>千寻可以提供什么</vt:lpstr>
      <vt:lpstr>测科院政策法规</vt:lpstr>
      <vt:lpstr>测科院的目的</vt:lpstr>
      <vt:lpstr>测科院政策法规</vt:lpstr>
      <vt:lpstr>PowerPoint 演示文稿</vt:lpstr>
      <vt:lpstr>高德</vt:lpstr>
      <vt:lpstr>小米</vt:lpstr>
      <vt:lpstr>千寻账号下发流程</vt:lpstr>
      <vt:lpstr>千寻账号下发时序和过程</vt:lpstr>
      <vt:lpstr>下发数据</vt:lpstr>
      <vt:lpstr>激活千寻账号流程</vt:lpstr>
      <vt:lpstr>精度弱化</vt:lpstr>
      <vt:lpstr>实际效果</vt:lpstr>
      <vt:lpstr>软件patch list</vt:lpstr>
      <vt:lpstr>最终方案</vt:lpstr>
      <vt:lpstr>其他信息（1/2）</vt:lpstr>
      <vt:lpstr>其他信息（2/2）</vt:lpstr>
      <vt:lpstr>PowerPoint 演示文稿</vt:lpstr>
      <vt:lpstr>开机下载千寻AKAS log</vt:lpstr>
      <vt:lpstr>后续工作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获取</dc:title>
  <dc:creator>m</dc:creator>
  <cp:lastModifiedBy>m</cp:lastModifiedBy>
  <cp:revision>195</cp:revision>
  <dcterms:created xsi:type="dcterms:W3CDTF">2020-11-20T03:54:28Z</dcterms:created>
  <dcterms:modified xsi:type="dcterms:W3CDTF">2021-09-15T13:39:43Z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963f54e2a0564df685b7801fc6fb56d1">
    <vt:lpwstr>CWMtsB/yAo8llZDl7HLuTQ4gBIKLyl/B3qD2BlhFtsJefQc+BVxUaLhjnhSsXby4TsweUgC2LyK5h7bIcUfQ4kXfA==</vt:lpwstr>
  </property>
  <property fmtid="{D5CDD505-2E9C-101B-9397-08002B2CF9AE}" pid="3" name="fileWhereFroms">
    <vt:lpwstr>PpjeLB1gRN0lwrPqMaCTksVa3J8L6XptAGUTDv13z3wkHBv76UYXU5OU6MjXrbnfwlzp/IdblHFkOMa0SPMAVPqVWFBMs27F1rrmmN708veNAoZGtmF40jEfW0m/ZEZ8BPjJd4Bltuvj46kIB7CgrSa/ULY79TkxJ3NFIaf6WqHhy7mJVfBDQCNzpovxEm89mwh9i78b09m1FAN/drB//kfZmfxtWzb9f7CDO10SvC9ueNfxCCGVlOuiNqluo/86</vt:lpwstr>
  </property>
</Properties>
</file>