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 id="2147483699" r:id="rId2"/>
    <p:sldMasterId id="2147483686" r:id="rId3"/>
  </p:sldMasterIdLst>
  <p:notesMasterIdLst>
    <p:notesMasterId r:id="rId30"/>
  </p:notesMasterIdLst>
  <p:sldIdLst>
    <p:sldId id="256" r:id="rId4"/>
    <p:sldId id="293" r:id="rId5"/>
    <p:sldId id="326" r:id="rId6"/>
    <p:sldId id="329" r:id="rId7"/>
    <p:sldId id="331" r:id="rId8"/>
    <p:sldId id="332" r:id="rId9"/>
    <p:sldId id="305" r:id="rId10"/>
    <p:sldId id="334" r:id="rId11"/>
    <p:sldId id="335" r:id="rId12"/>
    <p:sldId id="336" r:id="rId13"/>
    <p:sldId id="337" r:id="rId14"/>
    <p:sldId id="338" r:id="rId15"/>
    <p:sldId id="339" r:id="rId16"/>
    <p:sldId id="342" r:id="rId17"/>
    <p:sldId id="350" r:id="rId18"/>
    <p:sldId id="351" r:id="rId19"/>
    <p:sldId id="343" r:id="rId20"/>
    <p:sldId id="347" r:id="rId21"/>
    <p:sldId id="344" r:id="rId22"/>
    <p:sldId id="349" r:id="rId23"/>
    <p:sldId id="348" r:id="rId24"/>
    <p:sldId id="328" r:id="rId25"/>
    <p:sldId id="322" r:id="rId26"/>
    <p:sldId id="340" r:id="rId27"/>
    <p:sldId id="341" r:id="rId28"/>
    <p:sldId id="327"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Rg st="1" end="25"/>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4746"/>
    <a:srgbClr val="00B0F0"/>
    <a:srgbClr val="000000"/>
    <a:srgbClr val="A6ABA5"/>
    <a:srgbClr val="EE9C60"/>
    <a:srgbClr val="A8AAA5"/>
    <a:srgbClr val="FFC000"/>
    <a:srgbClr val="FFFFFF"/>
    <a:srgbClr val="E7E6E6"/>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43" autoAdjust="0"/>
    <p:restoredTop sz="92642" autoAdjust="0"/>
  </p:normalViewPr>
  <p:slideViewPr>
    <p:cSldViewPr snapToGrid="0">
      <p:cViewPr varScale="1">
        <p:scale>
          <a:sx n="69" d="100"/>
          <a:sy n="69" d="100"/>
        </p:scale>
        <p:origin x="612" y="6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DB03A7-52DB-4E69-AB44-F6B172903257}" type="datetimeFigureOut">
              <a:rPr lang="zh-CN" altLang="en-US" smtClean="0"/>
              <a:pPr/>
              <a:t>2019/10/7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97AE1C-B667-4E7D-8ADC-087C01B43814}" type="slidenum">
              <a:rPr lang="zh-CN" altLang="en-US" smtClean="0"/>
              <a:pPr/>
              <a:t>‹#›</a:t>
            </a:fld>
            <a:endParaRPr lang="zh-CN" altLang="en-US"/>
          </a:p>
        </p:txBody>
      </p:sp>
    </p:spTree>
    <p:extLst>
      <p:ext uri="{BB962C8B-B14F-4D97-AF65-F5344CB8AC3E}">
        <p14:creationId xmlns:p14="http://schemas.microsoft.com/office/powerpoint/2010/main" val="12161356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97AE1C-B667-4E7D-8ADC-087C01B43814}" type="slidenum">
              <a:rPr lang="zh-CN" altLang="en-US" smtClean="0"/>
              <a:pPr/>
              <a:t>2</a:t>
            </a:fld>
            <a:endParaRPr lang="zh-CN" altLang="en-US"/>
          </a:p>
        </p:txBody>
      </p:sp>
    </p:spTree>
    <p:extLst>
      <p:ext uri="{BB962C8B-B14F-4D97-AF65-F5344CB8AC3E}">
        <p14:creationId xmlns:p14="http://schemas.microsoft.com/office/powerpoint/2010/main" val="14044514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针对以上的恢复图像中在天空区域暗通道先验失效的情况，提出了容差机制，容差机制通过调节容差参数</a:t>
            </a:r>
            <a:r>
              <a:rPr lang="en-US" altLang="zh-CN" dirty="0" smtClean="0"/>
              <a:t>K</a:t>
            </a:r>
            <a:r>
              <a:rPr lang="zh-CN" altLang="en-US" dirty="0" smtClean="0"/>
              <a:t>对错误估计的透射率进行补偿，从而计算出的透射率更贴近实际的透射率，消除在处理明亮区域的色斑现象。</a:t>
            </a:r>
            <a:endParaRPr lang="en-US" altLang="zh-CN" dirty="0" smtClean="0"/>
          </a:p>
          <a:p>
            <a:r>
              <a:rPr lang="zh-CN" altLang="en-US" b="1" dirty="0" smtClean="0"/>
              <a:t>改进：</a:t>
            </a:r>
            <a:endParaRPr lang="en-US" altLang="zh-CN" b="1" dirty="0" smtClean="0"/>
          </a:p>
          <a:p>
            <a:r>
              <a:rPr lang="zh-CN" altLang="en-US" b="0" dirty="0" smtClean="0"/>
              <a:t>我们改进使用的复合函数，可以避免补偿后透射率的变化程度过大。复合函数的引入能有效的使透射率的值变化趋于平缓，且不出现明显的明暗区域。</a:t>
            </a:r>
            <a:endParaRPr lang="zh-CN" altLang="en-US" b="0" dirty="0"/>
          </a:p>
        </p:txBody>
      </p:sp>
      <p:sp>
        <p:nvSpPr>
          <p:cNvPr id="4" name="灯片编号占位符 3"/>
          <p:cNvSpPr>
            <a:spLocks noGrp="1"/>
          </p:cNvSpPr>
          <p:nvPr>
            <p:ph type="sldNum" sz="quarter" idx="10"/>
          </p:nvPr>
        </p:nvSpPr>
        <p:spPr/>
        <p:txBody>
          <a:bodyPr/>
          <a:lstStyle/>
          <a:p>
            <a:fld id="{5997AE1C-B667-4E7D-8ADC-087C01B43814}" type="slidenum">
              <a:rPr lang="zh-CN" altLang="en-US" smtClean="0"/>
              <a:pPr/>
              <a:t>17</a:t>
            </a:fld>
            <a:endParaRPr lang="zh-CN" altLang="en-US"/>
          </a:p>
        </p:txBody>
      </p:sp>
    </p:spTree>
    <p:extLst>
      <p:ext uri="{BB962C8B-B14F-4D97-AF65-F5344CB8AC3E}">
        <p14:creationId xmlns:p14="http://schemas.microsoft.com/office/powerpoint/2010/main" val="1295749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smtClean="0">
                <a:solidFill>
                  <a:srgbClr val="404040"/>
                </a:solidFill>
                <a:latin typeface="微软雅黑" panose="020B0503020204020204" pitchFamily="34" charset="-122"/>
                <a:ea typeface="微软雅黑" panose="020B0503020204020204" pitchFamily="34" charset="-122"/>
              </a:rPr>
              <a:t>研究意义：</a:t>
            </a:r>
            <a:endParaRPr lang="en-US" altLang="zh-CN" sz="1200" b="1" dirty="0" smtClean="0">
              <a:solidFill>
                <a:srgbClr val="40404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rgbClr val="595959"/>
                </a:solidFill>
                <a:latin typeface="微软雅黑" panose="020B0503020204020204" pitchFamily="34" charset="-122"/>
                <a:ea typeface="微软雅黑" panose="020B0503020204020204" pitchFamily="34" charset="-122"/>
              </a:rPr>
              <a:t>雾霾天气下拍摄的户外图像模糊不清，直接影响图像在消费／计算摄影业、视频监控、目标识别、智能交通等方面的应用，因此雾霾图像清晰化处理至关重要。</a:t>
            </a:r>
            <a:endParaRPr lang="zh-CN" altLang="en-US" dirty="0"/>
          </a:p>
        </p:txBody>
      </p:sp>
      <p:sp>
        <p:nvSpPr>
          <p:cNvPr id="4" name="灯片编号占位符 3"/>
          <p:cNvSpPr>
            <a:spLocks noGrp="1"/>
          </p:cNvSpPr>
          <p:nvPr>
            <p:ph type="sldNum" sz="quarter" idx="10"/>
          </p:nvPr>
        </p:nvSpPr>
        <p:spPr/>
        <p:txBody>
          <a:bodyPr/>
          <a:lstStyle/>
          <a:p>
            <a:fld id="{5997AE1C-B667-4E7D-8ADC-087C01B43814}" type="slidenum">
              <a:rPr lang="zh-CN" altLang="en-US" smtClean="0"/>
              <a:pPr/>
              <a:t>4</a:t>
            </a:fld>
            <a:endParaRPr lang="zh-CN" altLang="en-US"/>
          </a:p>
        </p:txBody>
      </p:sp>
    </p:spTree>
    <p:extLst>
      <p:ext uri="{BB962C8B-B14F-4D97-AF65-F5344CB8AC3E}">
        <p14:creationId xmlns:p14="http://schemas.microsoft.com/office/powerpoint/2010/main" val="785999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图像增强：</a:t>
            </a:r>
            <a:endParaRPr lang="en-US" altLang="zh-CN" dirty="0" smtClean="0"/>
          </a:p>
          <a:p>
            <a:r>
              <a:rPr lang="zh-CN" altLang="en-US" dirty="0" smtClean="0"/>
              <a:t>这类方法通过提高有雾图像的对比度或突出图像特征来实现图像清晰化，但是容易造成图像细节丢失</a:t>
            </a:r>
            <a:r>
              <a:rPr lang="en-US" altLang="zh-CN" dirty="0" smtClean="0"/>
              <a:t>;</a:t>
            </a:r>
          </a:p>
          <a:p>
            <a:r>
              <a:rPr lang="zh-CN" altLang="en-US" dirty="0" smtClean="0"/>
              <a:t>图像恢复：，</a:t>
            </a:r>
            <a:endParaRPr lang="en-US" altLang="zh-CN" dirty="0" smtClean="0"/>
          </a:p>
          <a:p>
            <a:r>
              <a:rPr lang="zh-CN" altLang="en-US" dirty="0" smtClean="0"/>
              <a:t>这类方法通过研究大气悬浮颗粒对光的散射作用，建立雾天图像的物理模型</a:t>
            </a:r>
            <a:r>
              <a:rPr lang="en-US" altLang="zh-CN" dirty="0" smtClean="0"/>
              <a:t>,</a:t>
            </a:r>
            <a:r>
              <a:rPr lang="zh-CN" altLang="en-US" dirty="0" smtClean="0"/>
              <a:t>从而恢复出清晰图像。</a:t>
            </a:r>
            <a:endParaRPr lang="zh-CN" altLang="en-US" dirty="0"/>
          </a:p>
        </p:txBody>
      </p:sp>
      <p:sp>
        <p:nvSpPr>
          <p:cNvPr id="4" name="灯片编号占位符 3"/>
          <p:cNvSpPr>
            <a:spLocks noGrp="1"/>
          </p:cNvSpPr>
          <p:nvPr>
            <p:ph type="sldNum" sz="quarter" idx="10"/>
          </p:nvPr>
        </p:nvSpPr>
        <p:spPr/>
        <p:txBody>
          <a:bodyPr/>
          <a:lstStyle/>
          <a:p>
            <a:fld id="{5997AE1C-B667-4E7D-8ADC-087C01B43814}" type="slidenum">
              <a:rPr lang="zh-CN" altLang="en-US" smtClean="0"/>
              <a:pPr/>
              <a:t>6</a:t>
            </a:fld>
            <a:endParaRPr lang="zh-CN" altLang="en-US"/>
          </a:p>
        </p:txBody>
      </p:sp>
    </p:spTree>
    <p:extLst>
      <p:ext uri="{BB962C8B-B14F-4D97-AF65-F5344CB8AC3E}">
        <p14:creationId xmlns:p14="http://schemas.microsoft.com/office/powerpoint/2010/main" val="3625663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97AE1C-B667-4E7D-8ADC-087C01B43814}" type="slidenum">
              <a:rPr lang="zh-CN" altLang="en-US" smtClean="0"/>
              <a:pPr/>
              <a:t>7</a:t>
            </a:fld>
            <a:endParaRPr lang="zh-CN" altLang="en-US"/>
          </a:p>
        </p:txBody>
      </p:sp>
    </p:spTree>
    <p:extLst>
      <p:ext uri="{BB962C8B-B14F-4D97-AF65-F5344CB8AC3E}">
        <p14:creationId xmlns:p14="http://schemas.microsoft.com/office/powerpoint/2010/main" val="2388961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现有的</a:t>
            </a:r>
            <a:r>
              <a:rPr lang="zh-CN" altLang="en-US" sz="1200" b="1" i="0" kern="1200" dirty="0" smtClean="0">
                <a:solidFill>
                  <a:schemeClr val="tx1"/>
                </a:solidFill>
                <a:effectLst/>
                <a:latin typeface="+mn-lt"/>
                <a:ea typeface="+mn-ea"/>
                <a:cs typeface="+mn-cs"/>
              </a:rPr>
              <a:t>图像去雾</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Image </a:t>
            </a:r>
            <a:r>
              <a:rPr lang="en-US" altLang="zh-CN" sz="1200" b="0" i="0" kern="1200" dirty="0" err="1" smtClean="0">
                <a:solidFill>
                  <a:schemeClr val="tx1"/>
                </a:solidFill>
                <a:effectLst/>
                <a:latin typeface="+mn-lt"/>
                <a:ea typeface="+mn-ea"/>
                <a:cs typeface="+mn-cs"/>
              </a:rPr>
              <a:t>Dehazing</a:t>
            </a:r>
            <a:r>
              <a:rPr lang="zh-CN" altLang="en-US" sz="1200" b="0" i="0" kern="1200" dirty="0" smtClean="0">
                <a:solidFill>
                  <a:schemeClr val="tx1"/>
                </a:solidFill>
                <a:effectLst/>
                <a:latin typeface="+mn-lt"/>
                <a:ea typeface="+mn-ea"/>
                <a:cs typeface="+mn-cs"/>
              </a:rPr>
              <a:t>）技术离不开一个简单的自然模型</a:t>
            </a:r>
            <a:r>
              <a:rPr lang="en-US" altLang="zh-CN" sz="1200" b="0" i="0" kern="1200" dirty="0" smtClean="0">
                <a:solidFill>
                  <a:schemeClr val="tx1"/>
                </a:solidFill>
                <a:effectLst/>
                <a:latin typeface="+mn-lt"/>
                <a:ea typeface="+mn-ea"/>
                <a:cs typeface="+mn-cs"/>
              </a:rPr>
              <a:t>——</a:t>
            </a:r>
            <a:r>
              <a:rPr lang="zh-CN" altLang="en-US" sz="1200" b="1" i="0" kern="1200" dirty="0" smtClean="0">
                <a:solidFill>
                  <a:schemeClr val="tx1"/>
                </a:solidFill>
                <a:effectLst/>
                <a:latin typeface="+mn-lt"/>
                <a:ea typeface="+mn-ea"/>
                <a:cs typeface="+mn-cs"/>
              </a:rPr>
              <a:t>大气散射模型（</a:t>
            </a:r>
            <a:r>
              <a:rPr lang="en-US" altLang="zh-CN" sz="1200" b="1" i="0" kern="1200" dirty="0" smtClean="0">
                <a:solidFill>
                  <a:schemeClr val="tx1"/>
                </a:solidFill>
                <a:effectLst/>
                <a:latin typeface="+mn-lt"/>
                <a:ea typeface="+mn-ea"/>
                <a:cs typeface="+mn-cs"/>
              </a:rPr>
              <a:t>Atmospheric Scattering Model</a:t>
            </a:r>
            <a:r>
              <a:rPr lang="zh-CN" altLang="en-US" sz="1200" b="1"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。大气散射模型描述了，在雾霾和光照的共同作用下的成像机制：阳光在物体表面形成反射光 </a:t>
            </a:r>
            <a:r>
              <a:rPr lang="en-US" altLang="zh-CN" sz="1200" b="0" i="1" kern="1200" dirty="0" smtClean="0">
                <a:solidFill>
                  <a:schemeClr val="tx1"/>
                </a:solidFill>
                <a:effectLst/>
                <a:latin typeface="+mn-lt"/>
                <a:ea typeface="+mn-ea"/>
                <a:cs typeface="+mn-cs"/>
              </a:rPr>
              <a:t>J</a:t>
            </a:r>
            <a:r>
              <a:rPr lang="en-US" altLang="zh-CN" sz="1200" b="0" i="0" kern="1200" dirty="0" smtClean="0">
                <a:solidFill>
                  <a:schemeClr val="tx1"/>
                </a:solidFill>
                <a:effectLst/>
                <a:latin typeface="+mn-lt"/>
                <a:ea typeface="+mn-ea"/>
                <a:cs typeface="+mn-cs"/>
              </a:rPr>
              <a:t>(</a:t>
            </a:r>
            <a:r>
              <a:rPr lang="en-US" altLang="zh-CN" sz="1200" b="0" i="1" kern="1200" dirty="0" smtClean="0">
                <a:solidFill>
                  <a:schemeClr val="tx1"/>
                </a:solidFill>
                <a:effectLst/>
                <a:latin typeface="+mn-lt"/>
                <a:ea typeface="+mn-ea"/>
                <a:cs typeface="+mn-cs"/>
              </a:rPr>
              <a:t>x</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，反射光在穿过雾霾的过程发生散射，只有部分能量 </a:t>
            </a:r>
            <a:r>
              <a:rPr lang="en-US" altLang="zh-CN" sz="1200" b="0" i="1" kern="1200" dirty="0" smtClean="0">
                <a:solidFill>
                  <a:schemeClr val="tx1"/>
                </a:solidFill>
                <a:effectLst/>
                <a:latin typeface="+mn-lt"/>
                <a:ea typeface="+mn-ea"/>
                <a:cs typeface="+mn-cs"/>
              </a:rPr>
              <a:t>J</a:t>
            </a:r>
            <a:r>
              <a:rPr lang="en-US" altLang="zh-CN" sz="1200" b="0" i="0" kern="1200" dirty="0" smtClean="0">
                <a:solidFill>
                  <a:schemeClr val="tx1"/>
                </a:solidFill>
                <a:effectLst/>
                <a:latin typeface="+mn-lt"/>
                <a:ea typeface="+mn-ea"/>
                <a:cs typeface="+mn-cs"/>
              </a:rPr>
              <a:t>(</a:t>
            </a:r>
            <a:r>
              <a:rPr lang="en-US" altLang="zh-CN" sz="1200" b="0" i="1" kern="1200" dirty="0" smtClean="0">
                <a:solidFill>
                  <a:schemeClr val="tx1"/>
                </a:solidFill>
                <a:effectLst/>
                <a:latin typeface="+mn-lt"/>
                <a:ea typeface="+mn-ea"/>
                <a:cs typeface="+mn-cs"/>
              </a:rPr>
              <a:t>x</a:t>
            </a:r>
            <a:r>
              <a:rPr lang="en-US" altLang="zh-CN" sz="1200" b="0" i="0" kern="1200" dirty="0" smtClean="0">
                <a:solidFill>
                  <a:schemeClr val="tx1"/>
                </a:solidFill>
                <a:effectLst/>
                <a:latin typeface="+mn-lt"/>
                <a:ea typeface="+mn-ea"/>
                <a:cs typeface="+mn-cs"/>
              </a:rPr>
              <a:t>)</a:t>
            </a:r>
            <a:r>
              <a:rPr lang="en-US" altLang="zh-CN" sz="1200" b="0" i="1" kern="1200" dirty="0" smtClean="0">
                <a:solidFill>
                  <a:schemeClr val="tx1"/>
                </a:solidFill>
                <a:effectLst/>
                <a:latin typeface="+mn-lt"/>
                <a:ea typeface="+mn-ea"/>
                <a:cs typeface="+mn-cs"/>
              </a:rPr>
              <a:t>t</a:t>
            </a:r>
            <a:r>
              <a:rPr lang="en-US" altLang="zh-CN" sz="1200" b="0" i="0" kern="1200" dirty="0" smtClean="0">
                <a:solidFill>
                  <a:schemeClr val="tx1"/>
                </a:solidFill>
                <a:effectLst/>
                <a:latin typeface="+mn-lt"/>
                <a:ea typeface="+mn-ea"/>
                <a:cs typeface="+mn-cs"/>
              </a:rPr>
              <a:t>(</a:t>
            </a:r>
            <a:r>
              <a:rPr lang="en-US" altLang="zh-CN" sz="1200" b="0" i="1" kern="1200" dirty="0" smtClean="0">
                <a:solidFill>
                  <a:schemeClr val="tx1"/>
                </a:solidFill>
                <a:effectLst/>
                <a:latin typeface="+mn-lt"/>
                <a:ea typeface="+mn-ea"/>
                <a:cs typeface="+mn-cs"/>
              </a:rPr>
              <a:t>x</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能到达摄像头。与此同时，阳光也在悬浮颗粒表面散射形成大气光 </a:t>
            </a:r>
            <a:r>
              <a:rPr lang="en-US" altLang="zh-CN" sz="1200" b="0" i="1" kern="1200" dirty="0" smtClean="0">
                <a:solidFill>
                  <a:schemeClr val="tx1"/>
                </a:solidFill>
                <a:effectLst/>
                <a:latin typeface="+mn-lt"/>
                <a:ea typeface="+mn-ea"/>
                <a:cs typeface="+mn-cs"/>
              </a:rPr>
              <a:t>α </a:t>
            </a:r>
            <a:r>
              <a:rPr lang="zh-CN" altLang="en-US" sz="1200" b="0" i="0" kern="1200" dirty="0" smtClean="0">
                <a:solidFill>
                  <a:schemeClr val="tx1"/>
                </a:solidFill>
                <a:effectLst/>
                <a:latin typeface="+mn-lt"/>
                <a:ea typeface="+mn-ea"/>
                <a:cs typeface="+mn-cs"/>
              </a:rPr>
              <a:t>被摄像头接收。因此，摄像头中的成像 </a:t>
            </a:r>
            <a:r>
              <a:rPr lang="en-US" altLang="zh-CN" sz="1200" b="0" i="1" kern="1200" dirty="0" smtClean="0">
                <a:solidFill>
                  <a:schemeClr val="tx1"/>
                </a:solidFill>
                <a:effectLst/>
                <a:latin typeface="+mn-lt"/>
                <a:ea typeface="+mn-ea"/>
                <a:cs typeface="+mn-cs"/>
              </a:rPr>
              <a:t>I</a:t>
            </a:r>
            <a:r>
              <a:rPr lang="en-US" altLang="zh-CN" sz="1200" b="0" i="0" kern="1200" dirty="0" smtClean="0">
                <a:solidFill>
                  <a:schemeClr val="tx1"/>
                </a:solidFill>
                <a:effectLst/>
                <a:latin typeface="+mn-lt"/>
                <a:ea typeface="+mn-ea"/>
                <a:cs typeface="+mn-cs"/>
              </a:rPr>
              <a:t>(</a:t>
            </a:r>
            <a:r>
              <a:rPr lang="en-US" altLang="zh-CN" sz="1200" b="0" i="1" kern="1200" dirty="0" smtClean="0">
                <a:solidFill>
                  <a:schemeClr val="tx1"/>
                </a:solidFill>
                <a:effectLst/>
                <a:latin typeface="+mn-lt"/>
                <a:ea typeface="+mn-ea"/>
                <a:cs typeface="+mn-cs"/>
              </a:rPr>
              <a:t>x</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可由两部分组成，透射的物体亮度 </a:t>
            </a:r>
            <a:r>
              <a:rPr lang="en-US" altLang="zh-CN" sz="1200" b="0" i="1" kern="1200" dirty="0" smtClean="0">
                <a:solidFill>
                  <a:schemeClr val="tx1"/>
                </a:solidFill>
                <a:effectLst/>
                <a:latin typeface="+mn-lt"/>
                <a:ea typeface="+mn-ea"/>
                <a:cs typeface="+mn-cs"/>
              </a:rPr>
              <a:t>J</a:t>
            </a:r>
            <a:r>
              <a:rPr lang="en-US" altLang="zh-CN" sz="1200" b="0" i="0" kern="1200" dirty="0" smtClean="0">
                <a:solidFill>
                  <a:schemeClr val="tx1"/>
                </a:solidFill>
                <a:effectLst/>
                <a:latin typeface="+mn-lt"/>
                <a:ea typeface="+mn-ea"/>
                <a:cs typeface="+mn-cs"/>
              </a:rPr>
              <a:t>(</a:t>
            </a:r>
            <a:r>
              <a:rPr lang="en-US" altLang="zh-CN" sz="1200" b="0" i="1" kern="1200" dirty="0" smtClean="0">
                <a:solidFill>
                  <a:schemeClr val="tx1"/>
                </a:solidFill>
                <a:effectLst/>
                <a:latin typeface="+mn-lt"/>
                <a:ea typeface="+mn-ea"/>
                <a:cs typeface="+mn-cs"/>
              </a:rPr>
              <a:t>x</a:t>
            </a:r>
            <a:r>
              <a:rPr lang="en-US" altLang="zh-CN" sz="1200" b="0" i="0" kern="1200" dirty="0" smtClean="0">
                <a:solidFill>
                  <a:schemeClr val="tx1"/>
                </a:solidFill>
                <a:effectLst/>
                <a:latin typeface="+mn-lt"/>
                <a:ea typeface="+mn-ea"/>
                <a:cs typeface="+mn-cs"/>
              </a:rPr>
              <a:t>)</a:t>
            </a:r>
            <a:r>
              <a:rPr lang="en-US" altLang="zh-CN" sz="1200" b="0" i="1" kern="1200" dirty="0" smtClean="0">
                <a:solidFill>
                  <a:schemeClr val="tx1"/>
                </a:solidFill>
                <a:effectLst/>
                <a:latin typeface="+mn-lt"/>
                <a:ea typeface="+mn-ea"/>
                <a:cs typeface="+mn-cs"/>
              </a:rPr>
              <a:t>t</a:t>
            </a:r>
            <a:r>
              <a:rPr lang="en-US" altLang="zh-CN" sz="1200" b="0" i="0" kern="1200" dirty="0" smtClean="0">
                <a:solidFill>
                  <a:schemeClr val="tx1"/>
                </a:solidFill>
                <a:effectLst/>
                <a:latin typeface="+mn-lt"/>
                <a:ea typeface="+mn-ea"/>
                <a:cs typeface="+mn-cs"/>
              </a:rPr>
              <a:t>(</a:t>
            </a:r>
            <a:r>
              <a:rPr lang="en-US" altLang="zh-CN" sz="1200" b="0" i="1" kern="1200" dirty="0" smtClean="0">
                <a:solidFill>
                  <a:schemeClr val="tx1"/>
                </a:solidFill>
                <a:effectLst/>
                <a:latin typeface="+mn-lt"/>
                <a:ea typeface="+mn-ea"/>
                <a:cs typeface="+mn-cs"/>
              </a:rPr>
              <a:t>x</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和散射的大气光照 </a:t>
            </a:r>
            <a:r>
              <a:rPr lang="en-US" altLang="zh-CN" sz="1200" b="0" i="1" kern="1200" dirty="0" smtClean="0">
                <a:solidFill>
                  <a:schemeClr val="tx1"/>
                </a:solidFill>
                <a:effectLst/>
                <a:latin typeface="+mn-lt"/>
                <a:ea typeface="+mn-ea"/>
                <a:cs typeface="+mn-cs"/>
              </a:rPr>
              <a:t>α</a:t>
            </a:r>
            <a:r>
              <a:rPr lang="en-US" altLang="zh-CN" sz="1200" b="0" i="0" kern="1200" dirty="0" smtClean="0">
                <a:solidFill>
                  <a:schemeClr val="tx1"/>
                </a:solidFill>
                <a:effectLst/>
                <a:latin typeface="+mn-lt"/>
                <a:ea typeface="+mn-ea"/>
                <a:cs typeface="+mn-cs"/>
              </a:rPr>
              <a:t>(</a:t>
            </a:r>
            <a:r>
              <a:rPr lang="en-US" altLang="zh-CN" sz="1200" b="0" i="1" kern="1200" dirty="0" smtClean="0">
                <a:solidFill>
                  <a:schemeClr val="tx1"/>
                </a:solidFill>
                <a:effectLst/>
                <a:latin typeface="+mn-lt"/>
                <a:ea typeface="+mn-ea"/>
                <a:cs typeface="+mn-cs"/>
              </a:rPr>
              <a:t>1</a:t>
            </a:r>
            <a:r>
              <a:rPr lang="zh-CN" altLang="en-US" sz="1200" b="0" i="1" kern="1200" dirty="0" smtClean="0">
                <a:solidFill>
                  <a:schemeClr val="tx1"/>
                </a:solidFill>
                <a:effectLst/>
                <a:latin typeface="+mn-lt"/>
                <a:ea typeface="+mn-ea"/>
                <a:cs typeface="+mn-cs"/>
              </a:rPr>
              <a:t>－</a:t>
            </a:r>
            <a:r>
              <a:rPr lang="en-US" altLang="zh-CN" sz="1200" b="0" i="1" kern="1200" dirty="0" smtClean="0">
                <a:solidFill>
                  <a:schemeClr val="tx1"/>
                </a:solidFill>
                <a:effectLst/>
                <a:latin typeface="+mn-lt"/>
                <a:ea typeface="+mn-ea"/>
                <a:cs typeface="+mn-cs"/>
              </a:rPr>
              <a:t>t</a:t>
            </a:r>
            <a:r>
              <a:rPr lang="en-US" altLang="zh-CN" sz="1200" b="0" i="0" kern="1200" dirty="0" smtClean="0">
                <a:solidFill>
                  <a:schemeClr val="tx1"/>
                </a:solidFill>
                <a:effectLst/>
                <a:latin typeface="+mn-lt"/>
                <a:ea typeface="+mn-ea"/>
                <a:cs typeface="+mn-cs"/>
              </a:rPr>
              <a:t>(</a:t>
            </a:r>
            <a:r>
              <a:rPr lang="en-US" altLang="zh-CN" sz="1200" b="0" i="1" kern="1200" dirty="0" smtClean="0">
                <a:solidFill>
                  <a:schemeClr val="tx1"/>
                </a:solidFill>
                <a:effectLst/>
                <a:latin typeface="+mn-lt"/>
                <a:ea typeface="+mn-ea"/>
                <a:cs typeface="+mn-cs"/>
              </a:rPr>
              <a:t>x</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5997AE1C-B667-4E7D-8ADC-087C01B43814}" type="slidenum">
              <a:rPr lang="zh-CN" altLang="en-US" smtClean="0"/>
              <a:pPr/>
              <a:t>8</a:t>
            </a:fld>
            <a:endParaRPr lang="zh-CN" altLang="en-US"/>
          </a:p>
        </p:txBody>
      </p:sp>
    </p:spTree>
    <p:extLst>
      <p:ext uri="{BB962C8B-B14F-4D97-AF65-F5344CB8AC3E}">
        <p14:creationId xmlns:p14="http://schemas.microsoft.com/office/powerpoint/2010/main" val="3662660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t>暗通道先验是对户外无雾图像库的统计得出的规律。发现在不包括天空在内的绝大部分区域，总会存在一些我们</a:t>
            </a:r>
            <a:r>
              <a:rPr lang="zh-CN" altLang="en-US" sz="1200" smtClean="0"/>
              <a:t>称之为“暗像素”的像素点，</a:t>
            </a:r>
            <a:r>
              <a:rPr lang="zh-CN" altLang="en-US" sz="1200" dirty="0" smtClean="0"/>
              <a:t>至少一个颜色通道存在很低的强度值。而有雾图像这些暗像素的强度值会被大气中的白光充斥的变的较高；</a:t>
            </a:r>
            <a:endParaRPr lang="zh-CN" altLang="en-US" dirty="0"/>
          </a:p>
        </p:txBody>
      </p:sp>
      <p:sp>
        <p:nvSpPr>
          <p:cNvPr id="4" name="灯片编号占位符 3"/>
          <p:cNvSpPr>
            <a:spLocks noGrp="1"/>
          </p:cNvSpPr>
          <p:nvPr>
            <p:ph type="sldNum" sz="quarter" idx="10"/>
          </p:nvPr>
        </p:nvSpPr>
        <p:spPr/>
        <p:txBody>
          <a:bodyPr/>
          <a:lstStyle/>
          <a:p>
            <a:fld id="{5997AE1C-B667-4E7D-8ADC-087C01B43814}" type="slidenum">
              <a:rPr lang="zh-CN" altLang="en-US" smtClean="0"/>
              <a:pPr/>
              <a:t>9</a:t>
            </a:fld>
            <a:endParaRPr lang="zh-CN" altLang="en-US"/>
          </a:p>
        </p:txBody>
      </p:sp>
    </p:spTree>
    <p:extLst>
      <p:ext uri="{BB962C8B-B14F-4D97-AF65-F5344CB8AC3E}">
        <p14:creationId xmlns:p14="http://schemas.microsoft.com/office/powerpoint/2010/main" val="744215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apple-system"/>
                  </a:rPr>
                  <a:t>导向滤波：即输入待处理的图像，和一张引导图，经过导向滤波处理得到恢复图像；</a:t>
                </a:r>
                <a:endParaRPr lang="en-US" altLang="zh-CN" dirty="0" smtClean="0">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引导图像可以是单独的一幅图像，也可以输入的图像本身。当引导图像就是本身的时候，导向滤波就变成了一个保边的滤波器，因此常常用于图像的平滑降噪；</a:t>
                </a:r>
                <a:endParaRPr lang="en-US" altLang="zh-CN" dirty="0" smtClean="0">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apple-system"/>
                  </a:rPr>
                  <a:t>最终即求解下面这个最优化（最小化）目标函数所对应的参数</a:t>
                </a:r>
                <a:r>
                  <a:rPr lang="en-US" altLang="zh-CN" dirty="0" smtClean="0">
                    <a:latin typeface="-apple-system"/>
                  </a:rPr>
                  <a:t>a</a:t>
                </a:r>
                <a:r>
                  <a:rPr lang="zh-CN" altLang="en-US" dirty="0" smtClean="0">
                    <a:latin typeface="-apple-system"/>
                  </a:rPr>
                  <a:t>和</a:t>
                </a:r>
                <a:r>
                  <a:rPr lang="en-US" altLang="zh-CN" dirty="0" smtClean="0">
                    <a:latin typeface="-apple-system"/>
                  </a:rPr>
                  <a:t>b</a:t>
                </a:r>
                <a:endParaRPr lang="en-US" altLang="zh-CN"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t>改进导向滤波（加权）</a:t>
                </a:r>
                <a:endParaRPr lang="en-US" altLang="zh-CN" b="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𝑘</m:t>
                              </m:r>
                            </m:sub>
                          </m:sSub>
                        </m:e>
                      </m:d>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𝑖</m:t>
                          </m:r>
                          <m:r>
                            <a:rPr lang="zh-CN" altLang="en-US" b="0" i="1" smtClean="0">
                              <a:latin typeface="Cambria Math" panose="02040503050406030204" pitchFamily="18" charset="0"/>
                            </a:rPr>
                            <m:t>𝜖</m:t>
                          </m:r>
                          <m:sSub>
                            <m:sSubPr>
                              <m:ctrlPr>
                                <a:rPr lang="en-US" altLang="zh-CN" b="0" i="1" smtClean="0">
                                  <a:latin typeface="Cambria Math" panose="02040503050406030204" pitchFamily="18" charset="0"/>
                                </a:rPr>
                              </m:ctrlPr>
                            </m:sSubPr>
                            <m:e>
                              <m:r>
                                <m:rPr>
                                  <m:sty m:val="p"/>
                                </m:rPr>
                                <a:rPr lang="el-GR" altLang="zh-CN" b="0" i="1" smtClean="0">
                                  <a:latin typeface="Cambria Math" panose="02040503050406030204" pitchFamily="18" charset="0"/>
                                  <a:ea typeface="Cambria Math" panose="02040503050406030204" pitchFamily="18" charset="0"/>
                                </a:rPr>
                                <m:t>Ω</m:t>
                              </m:r>
                            </m:e>
                            <m:sub>
                              <m:r>
                                <a:rPr lang="en-US" altLang="zh-CN" b="0" i="1" smtClean="0">
                                  <a:latin typeface="Cambria Math" panose="02040503050406030204" pitchFamily="18" charset="0"/>
                                </a:rPr>
                                <m:t>𝑘</m:t>
                              </m:r>
                            </m:sub>
                          </m:sSub>
                        </m:sub>
                        <m:sup/>
                        <m:e>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sub>
                          </m:sSub>
                          <m:sSup>
                            <m:sSupPr>
                              <m:ctrlPr>
                                <a:rPr lang="en-US" altLang="zh-CN" b="0" i="1" smtClean="0">
                                  <a:latin typeface="Cambria Math" panose="02040503050406030204" pitchFamily="18" charset="0"/>
                                </a:rPr>
                              </m:ctrlPr>
                            </m:sSup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𝑘</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zh-CN" altLang="en-US" b="0" i="1" smtClean="0">
                                  <a:latin typeface="Cambria Math" panose="02040503050406030204" pitchFamily="18" charset="0"/>
                                </a:rPr>
                                <m:t>𝜀</m:t>
                              </m:r>
                            </m:num>
                            <m:den>
                              <m:r>
                                <a:rPr lang="en-US" altLang="zh-CN" b="0" i="1" smtClean="0">
                                  <a:latin typeface="Cambria Math" panose="02040503050406030204" pitchFamily="18" charset="0"/>
                                </a:rPr>
                                <m:t>|</m:t>
                              </m:r>
                              <m:r>
                                <m:rPr>
                                  <m:sty m:val="p"/>
                                </m:rPr>
                                <a:rPr lang="el-GR" altLang="zh-CN" b="0" i="1" smtClean="0">
                                  <a:latin typeface="Cambria Math" panose="02040503050406030204" pitchFamily="18" charset="0"/>
                                  <a:ea typeface="Cambria Math" panose="02040503050406030204" pitchFamily="18" charset="0"/>
                                </a:rPr>
                                <m:t>Ω</m:t>
                              </m:r>
                              <m:r>
                                <a:rPr lang="en-US" altLang="zh-CN" b="0" i="1" smtClean="0">
                                  <a:latin typeface="Cambria Math" panose="02040503050406030204" pitchFamily="18" charset="0"/>
                                </a:rPr>
                                <m:t>|</m:t>
                              </m:r>
                            </m:den>
                          </m:f>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𝑘</m:t>
                              </m:r>
                            </m:sub>
                            <m:sup>
                              <m:r>
                                <a:rPr lang="en-US" altLang="zh-CN" b="0" i="1" smtClean="0">
                                  <a:latin typeface="Cambria Math" panose="02040503050406030204" pitchFamily="18" charset="0"/>
                                </a:rPr>
                                <m:t>2</m:t>
                              </m:r>
                            </m:sup>
                          </m:sSubSup>
                          <m:r>
                            <a:rPr lang="en-US" altLang="zh-CN" b="0" i="1" smtClean="0">
                              <a:latin typeface="Cambria Math" panose="02040503050406030204" pitchFamily="18" charset="0"/>
                            </a:rPr>
                            <m:t>)</m:t>
                          </m:r>
                        </m:e>
                      </m:nary>
                    </m:oMath>
                  </m:oMathPara>
                </a14:m>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apple-system"/>
                  </a:rPr>
                  <a:t>导向滤波：即输入待处理的图像，和一张引导图，经过导向滤波处理得到恢复图像；</a:t>
                </a:r>
                <a:endParaRPr lang="en-US" altLang="zh-CN" dirty="0" smtClean="0">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引导图像可以是单独的一幅图像，也可以输入的图像本身。当引导图像就是本身的时候，导向滤波就变成了一个保边的滤波器，因此常常用于图像的平滑降噪；</a:t>
                </a:r>
                <a:endParaRPr lang="en-US" altLang="zh-CN" dirty="0" smtClean="0">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apple-system"/>
                  </a:rPr>
                  <a:t>最终即求解下面这个最优化（最小化）目标所对应的参数</a:t>
                </a:r>
                <a:r>
                  <a:rPr lang="en-US" altLang="zh-CN" dirty="0" smtClean="0">
                    <a:latin typeface="-apple-system"/>
                  </a:rPr>
                  <a:t>a</a:t>
                </a:r>
                <a:r>
                  <a:rPr lang="zh-CN" altLang="en-US" dirty="0" smtClean="0">
                    <a:latin typeface="-apple-system"/>
                  </a:rPr>
                  <a:t>和</a:t>
                </a:r>
                <a:r>
                  <a:rPr lang="en-US" altLang="zh-CN" dirty="0" smtClean="0">
                    <a:latin typeface="-apple-system"/>
                  </a:rPr>
                  <a:t>b</a:t>
                </a:r>
                <a:endParaRPr lang="en-US" altLang="zh-CN"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t>改进导向滤波（加权）</a:t>
                </a:r>
                <a:endParaRPr lang="en-US" altLang="zh-CN" b="0" i="1" dirty="0" smtClean="0">
                  <a:latin typeface="Cambria Math" panose="02040503050406030204" pitchFamily="18" charset="0"/>
                </a:endParaRPr>
              </a:p>
              <a:p>
                <a:r>
                  <a:rPr lang="en-US" altLang="zh-CN" b="0" i="0" smtClean="0">
                    <a:latin typeface="Cambria Math" panose="02040503050406030204" pitchFamily="18" charset="0"/>
                  </a:rPr>
                  <a:t>𝐸</a:t>
                </a:r>
                <a:r>
                  <a:rPr lang="en-US" altLang="zh-CN" b="0" i="0" smtClean="0">
                    <a:latin typeface="Cambria Math" panose="02040503050406030204" pitchFamily="18" charset="0"/>
                  </a:rPr>
                  <a:t>(𝑎_𝑘,𝑏_𝑘 )=∑_(𝑖</a:t>
                </a:r>
                <a:r>
                  <a:rPr lang="zh-CN" altLang="en-US" b="0" i="0" smtClean="0">
                    <a:latin typeface="Cambria Math" panose="02040503050406030204" pitchFamily="18" charset="0"/>
                  </a:rPr>
                  <a:t>𝜖</a:t>
                </a:r>
                <a:r>
                  <a:rPr lang="el-GR" altLang="zh-CN" b="0" i="0" smtClean="0">
                    <a:latin typeface="Cambria Math" panose="02040503050406030204" pitchFamily="18" charset="0"/>
                    <a:ea typeface="Cambria Math" panose="02040503050406030204" pitchFamily="18" charset="0"/>
                  </a:rPr>
                  <a:t>Ω</a:t>
                </a:r>
                <a:r>
                  <a:rPr lang="en-US" altLang="zh-CN" b="0" i="0" smtClean="0">
                    <a:latin typeface="Cambria Math" panose="02040503050406030204" pitchFamily="18" charset="0"/>
                    <a:ea typeface="Cambria Math" panose="02040503050406030204" pitchFamily="18" charset="0"/>
                  </a:rPr>
                  <a:t>_</a:t>
                </a:r>
                <a:r>
                  <a:rPr lang="en-US" altLang="zh-CN" b="0" i="0" smtClean="0">
                    <a:latin typeface="Cambria Math" panose="02040503050406030204" pitchFamily="18" charset="0"/>
                  </a:rPr>
                  <a:t>𝑘)▒〖(𝑤_(𝑖,𝑘) 〖〖(𝑎〗_𝑘 𝐼_𝑖+𝑏_𝑘−𝑝_𝑖)〗^2+</a:t>
                </a:r>
                <a:r>
                  <a:rPr lang="zh-CN" altLang="en-US" b="0" i="0" smtClean="0">
                    <a:latin typeface="Cambria Math" panose="02040503050406030204" pitchFamily="18" charset="0"/>
                  </a:rPr>
                  <a:t>𝜀</a:t>
                </a:r>
                <a:r>
                  <a:rPr lang="en-US" altLang="zh-CN" b="0" i="0" smtClean="0">
                    <a:latin typeface="Cambria Math" panose="02040503050406030204" pitchFamily="18" charset="0"/>
                  </a:rPr>
                  <a:t>/(|</a:t>
                </a:r>
                <a:r>
                  <a:rPr lang="el-GR" altLang="zh-CN" b="0" i="0" smtClean="0">
                    <a:latin typeface="Cambria Math" panose="02040503050406030204" pitchFamily="18" charset="0"/>
                    <a:ea typeface="Cambria Math" panose="02040503050406030204" pitchFamily="18" charset="0"/>
                  </a:rPr>
                  <a:t>Ω</a:t>
                </a:r>
                <a:r>
                  <a:rPr lang="en-US" altLang="zh-CN" b="0" i="0" smtClean="0">
                    <a:latin typeface="Cambria Math" panose="02040503050406030204" pitchFamily="18" charset="0"/>
                  </a:rPr>
                  <a:t>|) 𝑎_𝑘^2)〗</a:t>
                </a:r>
                <a:endParaRPr lang="zh-CN" altLang="en-US" dirty="0"/>
              </a:p>
            </p:txBody>
          </p:sp>
        </mc:Fallback>
      </mc:AlternateContent>
      <p:sp>
        <p:nvSpPr>
          <p:cNvPr id="4" name="灯片编号占位符 3"/>
          <p:cNvSpPr>
            <a:spLocks noGrp="1"/>
          </p:cNvSpPr>
          <p:nvPr>
            <p:ph type="sldNum" sz="quarter" idx="10"/>
          </p:nvPr>
        </p:nvSpPr>
        <p:spPr/>
        <p:txBody>
          <a:bodyPr/>
          <a:lstStyle/>
          <a:p>
            <a:fld id="{5997AE1C-B667-4E7D-8ADC-087C01B43814}" type="slidenum">
              <a:rPr lang="zh-CN" altLang="en-US" smtClean="0"/>
              <a:pPr/>
              <a:t>14</a:t>
            </a:fld>
            <a:endParaRPr lang="zh-CN" altLang="en-US"/>
          </a:p>
        </p:txBody>
      </p:sp>
    </p:spTree>
    <p:extLst>
      <p:ext uri="{BB962C8B-B14F-4D97-AF65-F5344CB8AC3E}">
        <p14:creationId xmlns:p14="http://schemas.microsoft.com/office/powerpoint/2010/main" val="2331940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提出加权</a:t>
                </a:r>
                <a:r>
                  <a:rPr lang="zh-CN" altLang="en-US" b="1" dirty="0" smtClean="0"/>
                  <a:t>导向滤波</a:t>
                </a:r>
                <a:r>
                  <a:rPr lang="zh-CN" altLang="en-US" sz="1200" b="0" i="0" kern="1200" dirty="0" smtClean="0">
                    <a:solidFill>
                      <a:schemeClr val="tx1"/>
                    </a:solidFill>
                    <a:effectLst/>
                    <a:latin typeface="+mn-lt"/>
                    <a:ea typeface="+mn-ea"/>
                    <a:cs typeface="+mn-cs"/>
                  </a:rPr>
                  <a:t>可避免全局平滑滤波中存在的光晕问题</a:t>
                </a:r>
                <a:endParaRPr lang="en-US" altLang="zh-CN"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t>改进导向滤波（加权）</a:t>
                </a:r>
                <a:endParaRPr lang="en-US" altLang="zh-CN" b="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𝑘</m:t>
                              </m:r>
                            </m:sub>
                          </m:sSub>
                        </m:e>
                      </m:d>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𝑖</m:t>
                          </m:r>
                          <m:r>
                            <a:rPr lang="zh-CN" altLang="en-US" b="0" i="1" smtClean="0">
                              <a:latin typeface="Cambria Math" panose="02040503050406030204" pitchFamily="18" charset="0"/>
                            </a:rPr>
                            <m:t>𝜖</m:t>
                          </m:r>
                          <m:sSub>
                            <m:sSubPr>
                              <m:ctrlPr>
                                <a:rPr lang="en-US" altLang="zh-CN" b="0" i="1" smtClean="0">
                                  <a:latin typeface="Cambria Math" panose="02040503050406030204" pitchFamily="18" charset="0"/>
                                </a:rPr>
                              </m:ctrlPr>
                            </m:sSubPr>
                            <m:e>
                              <m:r>
                                <m:rPr>
                                  <m:sty m:val="p"/>
                                </m:rPr>
                                <a:rPr lang="el-GR" altLang="zh-CN" b="0" i="1" smtClean="0">
                                  <a:latin typeface="Cambria Math" panose="02040503050406030204" pitchFamily="18" charset="0"/>
                                  <a:ea typeface="Cambria Math" panose="02040503050406030204" pitchFamily="18" charset="0"/>
                                </a:rPr>
                                <m:t>Ω</m:t>
                              </m:r>
                            </m:e>
                            <m:sub>
                              <m:r>
                                <a:rPr lang="en-US" altLang="zh-CN" b="0" i="1" smtClean="0">
                                  <a:latin typeface="Cambria Math" panose="02040503050406030204" pitchFamily="18" charset="0"/>
                                </a:rPr>
                                <m:t>𝑘</m:t>
                              </m:r>
                            </m:sub>
                          </m:sSub>
                        </m:sub>
                        <m:sup/>
                        <m:e>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sub>
                          </m:sSub>
                          <m:sSup>
                            <m:sSupPr>
                              <m:ctrlPr>
                                <a:rPr lang="en-US" altLang="zh-CN" b="0" i="1" smtClean="0">
                                  <a:latin typeface="Cambria Math" panose="02040503050406030204" pitchFamily="18" charset="0"/>
                                </a:rPr>
                              </m:ctrlPr>
                            </m:sSup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𝑘</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zh-CN" altLang="en-US" b="0" i="1" smtClean="0">
                                  <a:latin typeface="Cambria Math" panose="02040503050406030204" pitchFamily="18" charset="0"/>
                                </a:rPr>
                                <m:t>𝜀</m:t>
                              </m:r>
                            </m:num>
                            <m:den>
                              <m:r>
                                <a:rPr lang="en-US" altLang="zh-CN" b="0" i="1" smtClean="0">
                                  <a:latin typeface="Cambria Math" panose="02040503050406030204" pitchFamily="18" charset="0"/>
                                </a:rPr>
                                <m:t>|</m:t>
                              </m:r>
                              <m:r>
                                <m:rPr>
                                  <m:sty m:val="p"/>
                                </m:rPr>
                                <a:rPr lang="el-GR" altLang="zh-CN" b="0" i="1" smtClean="0">
                                  <a:latin typeface="Cambria Math" panose="02040503050406030204" pitchFamily="18" charset="0"/>
                                  <a:ea typeface="Cambria Math" panose="02040503050406030204" pitchFamily="18" charset="0"/>
                                </a:rPr>
                                <m:t>Ω</m:t>
                              </m:r>
                              <m:r>
                                <a:rPr lang="en-US" altLang="zh-CN" b="0" i="1" smtClean="0">
                                  <a:latin typeface="Cambria Math" panose="02040503050406030204" pitchFamily="18" charset="0"/>
                                </a:rPr>
                                <m:t>|</m:t>
                              </m:r>
                            </m:den>
                          </m:f>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𝑘</m:t>
                              </m:r>
                            </m:sub>
                            <m:sup>
                              <m:r>
                                <a:rPr lang="en-US" altLang="zh-CN" b="0" i="1" smtClean="0">
                                  <a:latin typeface="Cambria Math" panose="02040503050406030204" pitchFamily="18" charset="0"/>
                                </a:rPr>
                                <m:t>2</m:t>
                              </m:r>
                            </m:sup>
                          </m:sSubSup>
                          <m:r>
                            <a:rPr lang="en-US" altLang="zh-CN" b="0" i="1" smtClean="0">
                              <a:latin typeface="Cambria Math" panose="02040503050406030204" pitchFamily="18" charset="0"/>
                            </a:rPr>
                            <m:t>)</m:t>
                          </m:r>
                        </m:e>
                      </m:nary>
                    </m:oMath>
                  </m:oMathPara>
                </a14:m>
                <a:endParaRPr lang="en-US" altLang="zh-CN" dirty="0" smtClean="0"/>
              </a:p>
              <a:p>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提出加权</a:t>
                </a:r>
                <a:r>
                  <a:rPr lang="zh-CN" altLang="en-US" b="1" dirty="0" smtClean="0"/>
                  <a:t>导向滤波</a:t>
                </a:r>
                <a:r>
                  <a:rPr lang="zh-CN" altLang="en-US" sz="1200" b="0" i="0" kern="1200" dirty="0" smtClean="0">
                    <a:solidFill>
                      <a:schemeClr val="tx1"/>
                    </a:solidFill>
                    <a:effectLst/>
                    <a:latin typeface="+mn-lt"/>
                    <a:ea typeface="+mn-ea"/>
                    <a:cs typeface="+mn-cs"/>
                  </a:rPr>
                  <a:t>可避免全局平滑滤波中存在的光晕问题</a:t>
                </a:r>
                <a:endParaRPr lang="en-US" altLang="zh-CN"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t>改进导向滤波（加权）</a:t>
                </a:r>
                <a:endParaRPr lang="en-US" altLang="zh-CN" b="0" i="1" dirty="0" smtClean="0">
                  <a:latin typeface="Cambria Math" panose="02040503050406030204" pitchFamily="18" charset="0"/>
                </a:endParaRPr>
              </a:p>
              <a:p>
                <a:pPr/>
                <a:r>
                  <a:rPr lang="en-US" altLang="zh-CN" b="0" i="0" smtClean="0">
                    <a:latin typeface="Cambria Math" panose="02040503050406030204" pitchFamily="18" charset="0"/>
                  </a:rPr>
                  <a:t>𝐸(𝑎_𝑘,𝑏_𝑘 )=∑_(𝑖</a:t>
                </a:r>
                <a:r>
                  <a:rPr lang="zh-CN" altLang="en-US" b="0" i="0" smtClean="0">
                    <a:latin typeface="Cambria Math" panose="02040503050406030204" pitchFamily="18" charset="0"/>
                  </a:rPr>
                  <a:t>𝜖</a:t>
                </a:r>
                <a:r>
                  <a:rPr lang="el-GR" altLang="zh-CN" b="0" i="0" smtClean="0">
                    <a:latin typeface="Cambria Math" panose="02040503050406030204" pitchFamily="18" charset="0"/>
                    <a:ea typeface="Cambria Math" panose="02040503050406030204" pitchFamily="18" charset="0"/>
                  </a:rPr>
                  <a:t>Ω</a:t>
                </a:r>
                <a:r>
                  <a:rPr lang="en-US" altLang="zh-CN" b="0" i="0" smtClean="0">
                    <a:latin typeface="Cambria Math" panose="02040503050406030204" pitchFamily="18" charset="0"/>
                    <a:ea typeface="Cambria Math" panose="02040503050406030204" pitchFamily="18" charset="0"/>
                  </a:rPr>
                  <a:t>_</a:t>
                </a:r>
                <a:r>
                  <a:rPr lang="en-US" altLang="zh-CN" b="0" i="0" smtClean="0">
                    <a:latin typeface="Cambria Math" panose="02040503050406030204" pitchFamily="18" charset="0"/>
                  </a:rPr>
                  <a:t>𝑘)▒〖(𝑤_(𝑖,𝑘) 〖〖(𝑎〗_𝑘 𝐼_𝑖+𝑏_𝑘−𝑝_𝑖)〗^2+</a:t>
                </a:r>
                <a:r>
                  <a:rPr lang="zh-CN" altLang="en-US" b="0" i="0" smtClean="0">
                    <a:latin typeface="Cambria Math" panose="02040503050406030204" pitchFamily="18" charset="0"/>
                  </a:rPr>
                  <a:t>𝜀</a:t>
                </a:r>
                <a:r>
                  <a:rPr lang="en-US" altLang="zh-CN" b="0" i="0" smtClean="0">
                    <a:latin typeface="Cambria Math" panose="02040503050406030204" pitchFamily="18" charset="0"/>
                  </a:rPr>
                  <a:t>/(|</a:t>
                </a:r>
                <a:r>
                  <a:rPr lang="el-GR" altLang="zh-CN" b="0" i="0" smtClean="0">
                    <a:latin typeface="Cambria Math" panose="02040503050406030204" pitchFamily="18" charset="0"/>
                    <a:ea typeface="Cambria Math" panose="02040503050406030204" pitchFamily="18" charset="0"/>
                  </a:rPr>
                  <a:t>Ω</a:t>
                </a:r>
                <a:r>
                  <a:rPr lang="en-US" altLang="zh-CN" b="0" i="0" smtClean="0">
                    <a:latin typeface="Cambria Math" panose="02040503050406030204" pitchFamily="18" charset="0"/>
                  </a:rPr>
                  <a:t>|) 𝑎_𝑘^2)〗</a:t>
                </a:r>
                <a:endParaRPr lang="en-US" altLang="zh-CN" dirty="0" smtClean="0"/>
              </a:p>
              <a:p>
                <a:endParaRPr lang="zh-CN" altLang="en-US" dirty="0"/>
              </a:p>
            </p:txBody>
          </p:sp>
        </mc:Fallback>
      </mc:AlternateContent>
      <p:sp>
        <p:nvSpPr>
          <p:cNvPr id="4" name="灯片编号占位符 3"/>
          <p:cNvSpPr>
            <a:spLocks noGrp="1"/>
          </p:cNvSpPr>
          <p:nvPr>
            <p:ph type="sldNum" sz="quarter" idx="10"/>
          </p:nvPr>
        </p:nvSpPr>
        <p:spPr/>
        <p:txBody>
          <a:bodyPr/>
          <a:lstStyle/>
          <a:p>
            <a:fld id="{5997AE1C-B667-4E7D-8ADC-087C01B43814}" type="slidenum">
              <a:rPr lang="zh-CN" altLang="en-US" smtClean="0"/>
              <a:pPr/>
              <a:t>15</a:t>
            </a:fld>
            <a:endParaRPr lang="zh-CN" altLang="en-US"/>
          </a:p>
        </p:txBody>
      </p:sp>
    </p:spTree>
    <p:extLst>
      <p:ext uri="{BB962C8B-B14F-4D97-AF65-F5344CB8AC3E}">
        <p14:creationId xmlns:p14="http://schemas.microsoft.com/office/powerpoint/2010/main" val="6303082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apple-system"/>
                  </a:rPr>
                  <a:t>导向滤波：即输入待处理的图像，和一张引导图，经过导向滤波处理得到恢复图像；</a:t>
                </a:r>
                <a:endParaRPr lang="en-US" altLang="zh-CN" dirty="0" smtClean="0">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引导图像可以是单独的一幅图像，也可以输入的图像本身。当引导图像就是本身的时候，导向滤波就变成了一个保边的滤波器，因此常常用于图像的平滑降噪；</a:t>
                </a:r>
                <a:endParaRPr lang="en-US" altLang="zh-CN" dirty="0" smtClean="0">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apple-system"/>
                  </a:rPr>
                  <a:t>最终即求解下面这个最优化（最小化）目标所对应的参数</a:t>
                </a:r>
                <a:r>
                  <a:rPr lang="en-US" altLang="zh-CN" dirty="0" smtClean="0">
                    <a:latin typeface="-apple-system"/>
                  </a:rPr>
                  <a:t>a</a:t>
                </a:r>
                <a:r>
                  <a:rPr lang="zh-CN" altLang="en-US" dirty="0" smtClean="0">
                    <a:latin typeface="-apple-system"/>
                  </a:rPr>
                  <a:t>和</a:t>
                </a:r>
                <a:r>
                  <a:rPr lang="en-US" altLang="zh-CN" dirty="0" smtClean="0">
                    <a:latin typeface="-apple-system"/>
                  </a:rPr>
                  <a:t>b</a:t>
                </a:r>
                <a:endParaRPr lang="en-US" altLang="zh-CN"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t>改进导向滤波（加权）</a:t>
                </a:r>
                <a:endParaRPr lang="en-US" altLang="zh-CN" b="0" i="1" dirty="0" smtClean="0">
                  <a:latin typeface="Cambria Math" panose="02040503050406030204" pitchFamily="18" charset="0"/>
                </a:endParaRPr>
              </a:p>
              <a:p>
                <a:r>
                  <a:rPr lang="en-US" altLang="zh-CN" b="0" i="0" smtClean="0">
                    <a:latin typeface="Cambria Math" panose="02040503050406030204" pitchFamily="18" charset="0"/>
                  </a:rPr>
                  <a:t>𝐸</a:t>
                </a:r>
                <a:r>
                  <a:rPr lang="en-US" altLang="zh-CN" b="0" i="0" smtClean="0">
                    <a:latin typeface="Cambria Math" panose="02040503050406030204" pitchFamily="18" charset="0"/>
                  </a:rPr>
                  <a:t>(𝑎_𝑘,𝑏_𝑘 )=∑_(𝑖</a:t>
                </a:r>
                <a:r>
                  <a:rPr lang="zh-CN" altLang="en-US" b="0" i="0" smtClean="0">
                    <a:latin typeface="Cambria Math" panose="02040503050406030204" pitchFamily="18" charset="0"/>
                  </a:rPr>
                  <a:t>𝜖</a:t>
                </a:r>
                <a:r>
                  <a:rPr lang="el-GR" altLang="zh-CN" b="0" i="0" smtClean="0">
                    <a:latin typeface="Cambria Math" panose="02040503050406030204" pitchFamily="18" charset="0"/>
                    <a:ea typeface="Cambria Math" panose="02040503050406030204" pitchFamily="18" charset="0"/>
                  </a:rPr>
                  <a:t>Ω</a:t>
                </a:r>
                <a:r>
                  <a:rPr lang="en-US" altLang="zh-CN" b="0" i="0" smtClean="0">
                    <a:latin typeface="Cambria Math" panose="02040503050406030204" pitchFamily="18" charset="0"/>
                    <a:ea typeface="Cambria Math" panose="02040503050406030204" pitchFamily="18" charset="0"/>
                  </a:rPr>
                  <a:t>_</a:t>
                </a:r>
                <a:r>
                  <a:rPr lang="en-US" altLang="zh-CN" b="0" i="0" smtClean="0">
                    <a:latin typeface="Cambria Math" panose="02040503050406030204" pitchFamily="18" charset="0"/>
                  </a:rPr>
                  <a:t>𝑘)▒〖(𝑤_(𝑖,𝑘) 〖〖(𝑎〗_𝑘 𝐼_𝑖+𝑏_𝑘−𝑝_𝑖)〗^2+</a:t>
                </a:r>
                <a:r>
                  <a:rPr lang="zh-CN" altLang="en-US" b="0" i="0" smtClean="0">
                    <a:latin typeface="Cambria Math" panose="02040503050406030204" pitchFamily="18" charset="0"/>
                  </a:rPr>
                  <a:t>𝜀</a:t>
                </a:r>
                <a:r>
                  <a:rPr lang="en-US" altLang="zh-CN" b="0" i="0" smtClean="0">
                    <a:latin typeface="Cambria Math" panose="02040503050406030204" pitchFamily="18" charset="0"/>
                  </a:rPr>
                  <a:t>/(|</a:t>
                </a:r>
                <a:r>
                  <a:rPr lang="el-GR" altLang="zh-CN" b="0" i="0" smtClean="0">
                    <a:latin typeface="Cambria Math" panose="02040503050406030204" pitchFamily="18" charset="0"/>
                    <a:ea typeface="Cambria Math" panose="02040503050406030204" pitchFamily="18" charset="0"/>
                  </a:rPr>
                  <a:t>Ω</a:t>
                </a:r>
                <a:r>
                  <a:rPr lang="en-US" altLang="zh-CN" b="0" i="0" smtClean="0">
                    <a:latin typeface="Cambria Math" panose="02040503050406030204" pitchFamily="18" charset="0"/>
                  </a:rPr>
                  <a:t>|) 𝑎_𝑘^2)〗</a:t>
                </a:r>
                <a:endParaRPr lang="zh-CN" altLang="en-US" dirty="0"/>
              </a:p>
            </p:txBody>
          </p:sp>
        </mc:Fallback>
      </mc:AlternateContent>
      <p:sp>
        <p:nvSpPr>
          <p:cNvPr id="4" name="灯片编号占位符 3"/>
          <p:cNvSpPr>
            <a:spLocks noGrp="1"/>
          </p:cNvSpPr>
          <p:nvPr>
            <p:ph type="sldNum" sz="quarter" idx="10"/>
          </p:nvPr>
        </p:nvSpPr>
        <p:spPr/>
        <p:txBody>
          <a:bodyPr/>
          <a:lstStyle/>
          <a:p>
            <a:fld id="{5997AE1C-B667-4E7D-8ADC-087C01B43814}" type="slidenum">
              <a:rPr lang="zh-CN" altLang="en-US" smtClean="0"/>
              <a:pPr/>
              <a:t>16</a:t>
            </a:fld>
            <a:endParaRPr lang="zh-CN" altLang="en-US"/>
          </a:p>
        </p:txBody>
      </p:sp>
    </p:spTree>
    <p:extLst>
      <p:ext uri="{BB962C8B-B14F-4D97-AF65-F5344CB8AC3E}">
        <p14:creationId xmlns:p14="http://schemas.microsoft.com/office/powerpoint/2010/main" val="207682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1961523-4804-45BD-9F6B-362C01C77A8B}" type="datetimeFigureOut">
              <a:rPr lang="zh-CN" altLang="en-US" smtClean="0"/>
              <a:pPr/>
              <a:t>2019/10/7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06129D-8271-4CBE-9DFD-2A0543AED237}" type="slidenum">
              <a:rPr lang="zh-CN" altLang="en-US" smtClean="0"/>
              <a:pPr/>
              <a:t>‹#›</a:t>
            </a:fld>
            <a:endParaRPr lang="zh-CN" altLang="en-US"/>
          </a:p>
        </p:txBody>
      </p:sp>
    </p:spTree>
    <p:extLst>
      <p:ext uri="{BB962C8B-B14F-4D97-AF65-F5344CB8AC3E}">
        <p14:creationId xmlns:p14="http://schemas.microsoft.com/office/powerpoint/2010/main" val="4282076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_仅标题">
    <p:spTree>
      <p:nvGrpSpPr>
        <p:cNvPr id="1" name=""/>
        <p:cNvGrpSpPr/>
        <p:nvPr/>
      </p:nvGrpSpPr>
      <p:grpSpPr>
        <a:xfrm>
          <a:off x="0" y="0"/>
          <a:ext cx="0" cy="0"/>
          <a:chOff x="0" y="0"/>
          <a:chExt cx="0" cy="0"/>
        </a:xfrm>
      </p:grpSpPr>
      <p:sp>
        <p:nvSpPr>
          <p:cNvPr id="55" name="矩形 54"/>
          <p:cNvSpPr/>
          <p:nvPr userDrawn="1"/>
        </p:nvSpPr>
        <p:spPr>
          <a:xfrm>
            <a:off x="0" y="0"/>
            <a:ext cx="67436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日期占位符 2"/>
          <p:cNvSpPr>
            <a:spLocks noGrp="1"/>
          </p:cNvSpPr>
          <p:nvPr>
            <p:ph type="dt" sz="half" idx="10"/>
          </p:nvPr>
        </p:nvSpPr>
        <p:spPr/>
        <p:txBody>
          <a:bodyPr/>
          <a:lstStyle/>
          <a:p>
            <a:fld id="{11961523-4804-45BD-9F6B-362C01C77A8B}" type="datetimeFigureOut">
              <a:rPr lang="zh-CN" altLang="en-US" smtClean="0"/>
              <a:pPr/>
              <a:t>2019/10/7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906129D-8271-4CBE-9DFD-2A0543AED237}" type="slidenum">
              <a:rPr lang="zh-CN" altLang="en-US" smtClean="0"/>
              <a:pPr/>
              <a:t>‹#›</a:t>
            </a:fld>
            <a:endParaRPr lang="zh-CN" altLang="en-US"/>
          </a:p>
        </p:txBody>
      </p:sp>
      <p:sp>
        <p:nvSpPr>
          <p:cNvPr id="50" name="标题 1"/>
          <p:cNvSpPr>
            <a:spLocks noGrp="1"/>
          </p:cNvSpPr>
          <p:nvPr>
            <p:ph type="title" hasCustomPrompt="1"/>
          </p:nvPr>
        </p:nvSpPr>
        <p:spPr>
          <a:xfrm>
            <a:off x="1478894" y="252784"/>
            <a:ext cx="3698896" cy="482670"/>
          </a:xfrm>
        </p:spPr>
        <p:txBody>
          <a:bodyPr>
            <a:normAutofit/>
          </a:bodyPr>
          <a:lstStyle>
            <a:lvl1pPr>
              <a:defRPr sz="2400" b="1"/>
            </a:lvl1pPr>
          </a:lstStyle>
          <a:p>
            <a:r>
              <a:rPr lang="zh-CN" altLang="en-US" dirty="0" smtClean="0"/>
              <a:t>单击插入标题</a:t>
            </a:r>
            <a:endParaRPr lang="zh-CN" altLang="en-US" dirty="0"/>
          </a:p>
        </p:txBody>
      </p:sp>
      <p:grpSp>
        <p:nvGrpSpPr>
          <p:cNvPr id="51" name="组合 50"/>
          <p:cNvGrpSpPr/>
          <p:nvPr userDrawn="1"/>
        </p:nvGrpSpPr>
        <p:grpSpPr>
          <a:xfrm>
            <a:off x="838200" y="203412"/>
            <a:ext cx="602866" cy="552943"/>
            <a:chOff x="997720" y="1374274"/>
            <a:chExt cx="737947" cy="676838"/>
          </a:xfrm>
          <a:effectLst>
            <a:outerShdw blurRad="50800" dist="38100" dir="2700000" algn="tl" rotWithShape="0">
              <a:prstClr val="black">
                <a:alpha val="40000"/>
              </a:prstClr>
            </a:outerShdw>
          </a:effectLst>
        </p:grpSpPr>
        <p:sp>
          <p:nvSpPr>
            <p:cNvPr id="52" name="椭圆 51"/>
            <p:cNvSpPr/>
            <p:nvPr userDrawn="1"/>
          </p:nvSpPr>
          <p:spPr>
            <a:xfrm>
              <a:off x="1458223" y="1374274"/>
              <a:ext cx="277444" cy="277444"/>
            </a:xfrm>
            <a:prstGeom prst="ellipse">
              <a:avLst/>
            </a:prstGeom>
            <a:solidFill>
              <a:srgbClr val="A8AA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53" name="椭圆 52"/>
            <p:cNvSpPr/>
            <p:nvPr userDrawn="1"/>
          </p:nvSpPr>
          <p:spPr>
            <a:xfrm>
              <a:off x="1232539" y="1512996"/>
              <a:ext cx="503128" cy="5031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54" name="椭圆 53"/>
            <p:cNvSpPr/>
            <p:nvPr userDrawn="1"/>
          </p:nvSpPr>
          <p:spPr>
            <a:xfrm>
              <a:off x="997720" y="1862597"/>
              <a:ext cx="188515" cy="18851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grpSp>
        <p:nvGrpSpPr>
          <p:cNvPr id="6" name="组合 5"/>
          <p:cNvGrpSpPr/>
          <p:nvPr userDrawn="1"/>
        </p:nvGrpSpPr>
        <p:grpSpPr>
          <a:xfrm>
            <a:off x="45720" y="388620"/>
            <a:ext cx="628650" cy="1794510"/>
            <a:chOff x="0" y="2137410"/>
            <a:chExt cx="674370" cy="1794510"/>
          </a:xfrm>
          <a:solidFill>
            <a:srgbClr val="4C4746"/>
          </a:solidFill>
        </p:grpSpPr>
        <p:sp>
          <p:nvSpPr>
            <p:cNvPr id="2" name="同侧圆角矩形 1"/>
            <p:cNvSpPr/>
            <p:nvPr userDrawn="1"/>
          </p:nvSpPr>
          <p:spPr>
            <a:xfrm rot="16200000">
              <a:off x="-560070" y="2697480"/>
              <a:ext cx="1794510" cy="674370"/>
            </a:xfrm>
            <a:prstGeom prst="round2SameRect">
              <a:avLst>
                <a:gd name="adj1" fmla="val 42199"/>
                <a:gd name="adj2" fmla="val 0"/>
              </a:avLst>
            </a:prstGeom>
            <a:grp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0" name="文本框 9"/>
            <p:cNvSpPr txBox="1"/>
            <p:nvPr userDrawn="1"/>
          </p:nvSpPr>
          <p:spPr>
            <a:xfrm>
              <a:off x="127635" y="2372946"/>
              <a:ext cx="419100" cy="1323439"/>
            </a:xfrm>
            <a:prstGeom prst="rect">
              <a:avLst/>
            </a:prstGeom>
            <a:grpFill/>
          </p:spPr>
          <p:txBody>
            <a:bodyPr wrap="square" rtlCol="0">
              <a:spAutoFit/>
            </a:bodyPr>
            <a:lstStyle/>
            <a:p>
              <a:r>
                <a:rPr lang="zh-CN" altLang="en-US" sz="2000" b="1" dirty="0" smtClean="0">
                  <a:solidFill>
                    <a:schemeClr val="tx1"/>
                  </a:solidFill>
                </a:rPr>
                <a:t>问题提出</a:t>
              </a:r>
              <a:endParaRPr lang="zh-CN" altLang="en-US" sz="2000" b="1" dirty="0">
                <a:solidFill>
                  <a:schemeClr val="tx1"/>
                </a:solidFill>
              </a:endParaRPr>
            </a:p>
          </p:txBody>
        </p:sp>
      </p:grpSp>
      <p:grpSp>
        <p:nvGrpSpPr>
          <p:cNvPr id="15" name="组合 14"/>
          <p:cNvGrpSpPr/>
          <p:nvPr userDrawn="1"/>
        </p:nvGrpSpPr>
        <p:grpSpPr>
          <a:xfrm>
            <a:off x="45720" y="2475205"/>
            <a:ext cx="628650" cy="1794510"/>
            <a:chOff x="0" y="2137410"/>
            <a:chExt cx="674370" cy="1794510"/>
          </a:xfrm>
        </p:grpSpPr>
        <p:sp>
          <p:nvSpPr>
            <p:cNvPr id="16" name="同侧圆角矩形 15"/>
            <p:cNvSpPr/>
            <p:nvPr userDrawn="1"/>
          </p:nvSpPr>
          <p:spPr>
            <a:xfrm rot="16200000">
              <a:off x="-560070" y="2697480"/>
              <a:ext cx="1794510" cy="674370"/>
            </a:xfrm>
            <a:prstGeom prst="round2SameRect">
              <a:avLst>
                <a:gd name="adj1" fmla="val 42199"/>
                <a:gd name="adj2" fmla="val 0"/>
              </a:avLst>
            </a:prstGeom>
            <a:solidFill>
              <a:srgbClr val="E7E6E6"/>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userDrawn="1"/>
          </p:nvSpPr>
          <p:spPr>
            <a:xfrm>
              <a:off x="127635" y="2372946"/>
              <a:ext cx="419100" cy="1323439"/>
            </a:xfrm>
            <a:prstGeom prst="rect">
              <a:avLst/>
            </a:prstGeom>
            <a:noFill/>
          </p:spPr>
          <p:txBody>
            <a:bodyPr wrap="square" rtlCol="0">
              <a:spAutoFit/>
            </a:bodyPr>
            <a:lstStyle/>
            <a:p>
              <a:r>
                <a:rPr lang="zh-CN" altLang="en-US" sz="2000" b="1" dirty="0" smtClean="0">
                  <a:solidFill>
                    <a:schemeClr val="tx1"/>
                  </a:solidFill>
                </a:rPr>
                <a:t>文献综述</a:t>
              </a:r>
              <a:endParaRPr lang="zh-CN" altLang="en-US" sz="2000" b="1" dirty="0">
                <a:solidFill>
                  <a:schemeClr val="tx1"/>
                </a:solidFill>
              </a:endParaRPr>
            </a:p>
          </p:txBody>
        </p:sp>
      </p:grpSp>
      <p:grpSp>
        <p:nvGrpSpPr>
          <p:cNvPr id="18" name="组合 17"/>
          <p:cNvGrpSpPr/>
          <p:nvPr userDrawn="1"/>
        </p:nvGrpSpPr>
        <p:grpSpPr>
          <a:xfrm>
            <a:off x="45720" y="4561791"/>
            <a:ext cx="628650" cy="1794510"/>
            <a:chOff x="0" y="2137410"/>
            <a:chExt cx="674370" cy="1794510"/>
          </a:xfrm>
          <a:solidFill>
            <a:srgbClr val="4C4746"/>
          </a:solidFill>
        </p:grpSpPr>
        <p:sp>
          <p:nvSpPr>
            <p:cNvPr id="19" name="同侧圆角矩形 18"/>
            <p:cNvSpPr/>
            <p:nvPr userDrawn="1"/>
          </p:nvSpPr>
          <p:spPr>
            <a:xfrm rot="16200000">
              <a:off x="-560070" y="2697480"/>
              <a:ext cx="1794510" cy="674370"/>
            </a:xfrm>
            <a:prstGeom prst="round2SameRect">
              <a:avLst>
                <a:gd name="adj1" fmla="val 42199"/>
                <a:gd name="adj2" fmla="val 0"/>
              </a:avLst>
            </a:prstGeom>
            <a:grp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userDrawn="1"/>
          </p:nvSpPr>
          <p:spPr>
            <a:xfrm>
              <a:off x="127635" y="2372946"/>
              <a:ext cx="419100" cy="1323439"/>
            </a:xfrm>
            <a:prstGeom prst="rect">
              <a:avLst/>
            </a:prstGeom>
            <a:grpFill/>
          </p:spPr>
          <p:txBody>
            <a:bodyPr wrap="square" rtlCol="0">
              <a:spAutoFit/>
            </a:bodyPr>
            <a:lstStyle/>
            <a:p>
              <a:r>
                <a:rPr lang="zh-CN" altLang="en-US" sz="2000" b="1" dirty="0" smtClean="0">
                  <a:solidFill>
                    <a:schemeClr val="tx1"/>
                  </a:solidFill>
                </a:rPr>
                <a:t>研究设计</a:t>
              </a:r>
              <a:endParaRPr lang="zh-CN" altLang="en-US" sz="2000" b="1" dirty="0">
                <a:solidFill>
                  <a:schemeClr val="tx1"/>
                </a:solidFill>
              </a:endParaRPr>
            </a:p>
          </p:txBody>
        </p:sp>
      </p:grpSp>
    </p:spTree>
    <p:extLst>
      <p:ext uri="{BB962C8B-B14F-4D97-AF65-F5344CB8AC3E}">
        <p14:creationId xmlns:p14="http://schemas.microsoft.com/office/powerpoint/2010/main" val="102789836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仅标题">
    <p:spTree>
      <p:nvGrpSpPr>
        <p:cNvPr id="1" name=""/>
        <p:cNvGrpSpPr/>
        <p:nvPr/>
      </p:nvGrpSpPr>
      <p:grpSpPr>
        <a:xfrm>
          <a:off x="0" y="0"/>
          <a:ext cx="0" cy="0"/>
          <a:chOff x="0" y="0"/>
          <a:chExt cx="0" cy="0"/>
        </a:xfrm>
      </p:grpSpPr>
      <p:sp>
        <p:nvSpPr>
          <p:cNvPr id="55" name="矩形 54"/>
          <p:cNvSpPr/>
          <p:nvPr userDrawn="1"/>
        </p:nvSpPr>
        <p:spPr>
          <a:xfrm>
            <a:off x="0" y="0"/>
            <a:ext cx="67436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日期占位符 2"/>
          <p:cNvSpPr>
            <a:spLocks noGrp="1"/>
          </p:cNvSpPr>
          <p:nvPr>
            <p:ph type="dt" sz="half" idx="10"/>
          </p:nvPr>
        </p:nvSpPr>
        <p:spPr/>
        <p:txBody>
          <a:bodyPr/>
          <a:lstStyle/>
          <a:p>
            <a:fld id="{11961523-4804-45BD-9F6B-362C01C77A8B}" type="datetimeFigureOut">
              <a:rPr lang="zh-CN" altLang="en-US" smtClean="0"/>
              <a:pPr/>
              <a:t>2019/10/7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906129D-8271-4CBE-9DFD-2A0543AED237}" type="slidenum">
              <a:rPr lang="zh-CN" altLang="en-US" smtClean="0"/>
              <a:pPr/>
              <a:t>‹#›</a:t>
            </a:fld>
            <a:endParaRPr lang="zh-CN" altLang="en-US"/>
          </a:p>
        </p:txBody>
      </p:sp>
      <p:sp>
        <p:nvSpPr>
          <p:cNvPr id="50" name="标题 1"/>
          <p:cNvSpPr>
            <a:spLocks noGrp="1"/>
          </p:cNvSpPr>
          <p:nvPr>
            <p:ph type="title" hasCustomPrompt="1"/>
          </p:nvPr>
        </p:nvSpPr>
        <p:spPr>
          <a:xfrm>
            <a:off x="1478894" y="252784"/>
            <a:ext cx="4224676" cy="482670"/>
          </a:xfrm>
        </p:spPr>
        <p:txBody>
          <a:bodyPr>
            <a:normAutofit/>
          </a:bodyPr>
          <a:lstStyle>
            <a:lvl1pPr>
              <a:defRPr sz="2400" b="1"/>
            </a:lvl1pPr>
          </a:lstStyle>
          <a:p>
            <a:r>
              <a:rPr lang="zh-CN" altLang="en-US" dirty="0" smtClean="0"/>
              <a:t>单击插入图标</a:t>
            </a:r>
            <a:endParaRPr lang="zh-CN" altLang="en-US" dirty="0"/>
          </a:p>
        </p:txBody>
      </p:sp>
      <p:grpSp>
        <p:nvGrpSpPr>
          <p:cNvPr id="51" name="组合 50"/>
          <p:cNvGrpSpPr/>
          <p:nvPr userDrawn="1"/>
        </p:nvGrpSpPr>
        <p:grpSpPr>
          <a:xfrm>
            <a:off x="838200" y="203412"/>
            <a:ext cx="602866" cy="552943"/>
            <a:chOff x="997720" y="1374274"/>
            <a:chExt cx="737947" cy="676838"/>
          </a:xfrm>
          <a:effectLst>
            <a:outerShdw blurRad="50800" dist="38100" dir="2700000" algn="tl" rotWithShape="0">
              <a:prstClr val="black">
                <a:alpha val="40000"/>
              </a:prstClr>
            </a:outerShdw>
          </a:effectLst>
        </p:grpSpPr>
        <p:sp>
          <p:nvSpPr>
            <p:cNvPr id="52" name="椭圆 51"/>
            <p:cNvSpPr/>
            <p:nvPr userDrawn="1"/>
          </p:nvSpPr>
          <p:spPr>
            <a:xfrm>
              <a:off x="1458223" y="1374274"/>
              <a:ext cx="277444" cy="277444"/>
            </a:xfrm>
            <a:prstGeom prst="ellipse">
              <a:avLst/>
            </a:prstGeom>
            <a:solidFill>
              <a:srgbClr val="A8AA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53" name="椭圆 52"/>
            <p:cNvSpPr/>
            <p:nvPr userDrawn="1"/>
          </p:nvSpPr>
          <p:spPr>
            <a:xfrm>
              <a:off x="1232539" y="1512996"/>
              <a:ext cx="503128" cy="5031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54" name="椭圆 53"/>
            <p:cNvSpPr/>
            <p:nvPr userDrawn="1"/>
          </p:nvSpPr>
          <p:spPr>
            <a:xfrm>
              <a:off x="997720" y="1862597"/>
              <a:ext cx="188515" cy="18851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grpSp>
        <p:nvGrpSpPr>
          <p:cNvPr id="6" name="组合 5"/>
          <p:cNvGrpSpPr/>
          <p:nvPr userDrawn="1"/>
        </p:nvGrpSpPr>
        <p:grpSpPr>
          <a:xfrm>
            <a:off x="45720" y="388620"/>
            <a:ext cx="628650" cy="1794510"/>
            <a:chOff x="0" y="2137410"/>
            <a:chExt cx="674370" cy="1794510"/>
          </a:xfrm>
          <a:solidFill>
            <a:srgbClr val="00B0F0"/>
          </a:solidFill>
        </p:grpSpPr>
        <p:sp>
          <p:nvSpPr>
            <p:cNvPr id="2" name="同侧圆角矩形 1"/>
            <p:cNvSpPr/>
            <p:nvPr userDrawn="1"/>
          </p:nvSpPr>
          <p:spPr>
            <a:xfrm rot="16200000">
              <a:off x="-560070" y="2697480"/>
              <a:ext cx="1794510" cy="674370"/>
            </a:xfrm>
            <a:prstGeom prst="round2SameRect">
              <a:avLst>
                <a:gd name="adj1" fmla="val 42199"/>
                <a:gd name="adj2" fmla="val 0"/>
              </a:avLst>
            </a:prstGeom>
            <a:solidFill>
              <a:srgbClr val="4C4746"/>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userDrawn="1"/>
          </p:nvSpPr>
          <p:spPr>
            <a:xfrm>
              <a:off x="127635" y="2372946"/>
              <a:ext cx="419100" cy="1323439"/>
            </a:xfrm>
            <a:prstGeom prst="rect">
              <a:avLst/>
            </a:prstGeom>
            <a:noFill/>
          </p:spPr>
          <p:txBody>
            <a:bodyPr wrap="square" rtlCol="0">
              <a:spAutoFit/>
            </a:bodyPr>
            <a:lstStyle/>
            <a:p>
              <a:r>
                <a:rPr lang="zh-CN" altLang="en-US" sz="2000" b="1" dirty="0" smtClean="0">
                  <a:solidFill>
                    <a:schemeClr val="tx1"/>
                  </a:solidFill>
                </a:rPr>
                <a:t>问题提出</a:t>
              </a:r>
              <a:endParaRPr lang="zh-CN" altLang="en-US" sz="2000" b="1" dirty="0">
                <a:solidFill>
                  <a:schemeClr val="tx1"/>
                </a:solidFill>
              </a:endParaRPr>
            </a:p>
          </p:txBody>
        </p:sp>
      </p:grpSp>
      <p:grpSp>
        <p:nvGrpSpPr>
          <p:cNvPr id="15" name="组合 14"/>
          <p:cNvGrpSpPr/>
          <p:nvPr userDrawn="1"/>
        </p:nvGrpSpPr>
        <p:grpSpPr>
          <a:xfrm>
            <a:off x="45720" y="2475205"/>
            <a:ext cx="628650" cy="1794510"/>
            <a:chOff x="0" y="2137410"/>
            <a:chExt cx="674370" cy="1794510"/>
          </a:xfrm>
        </p:grpSpPr>
        <p:sp>
          <p:nvSpPr>
            <p:cNvPr id="16" name="同侧圆角矩形 15"/>
            <p:cNvSpPr/>
            <p:nvPr userDrawn="1"/>
          </p:nvSpPr>
          <p:spPr>
            <a:xfrm rot="16200000">
              <a:off x="-560070" y="2697480"/>
              <a:ext cx="1794510" cy="674370"/>
            </a:xfrm>
            <a:prstGeom prst="round2SameRect">
              <a:avLst>
                <a:gd name="adj1" fmla="val 42199"/>
                <a:gd name="adj2" fmla="val 0"/>
              </a:avLst>
            </a:prstGeom>
            <a:solidFill>
              <a:srgbClr val="4C4746"/>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userDrawn="1"/>
          </p:nvSpPr>
          <p:spPr>
            <a:xfrm>
              <a:off x="127635" y="2372946"/>
              <a:ext cx="419100" cy="1323439"/>
            </a:xfrm>
            <a:prstGeom prst="rect">
              <a:avLst/>
            </a:prstGeom>
            <a:noFill/>
          </p:spPr>
          <p:txBody>
            <a:bodyPr wrap="square" rtlCol="0">
              <a:spAutoFit/>
            </a:bodyPr>
            <a:lstStyle/>
            <a:p>
              <a:r>
                <a:rPr lang="zh-CN" altLang="en-US" sz="2000" b="1" dirty="0" smtClean="0">
                  <a:solidFill>
                    <a:schemeClr val="tx1"/>
                  </a:solidFill>
                </a:rPr>
                <a:t>文献综述</a:t>
              </a:r>
              <a:endParaRPr lang="zh-CN" altLang="en-US" sz="2000" b="1" dirty="0">
                <a:solidFill>
                  <a:schemeClr val="tx1"/>
                </a:solidFill>
              </a:endParaRPr>
            </a:p>
          </p:txBody>
        </p:sp>
      </p:grpSp>
      <p:grpSp>
        <p:nvGrpSpPr>
          <p:cNvPr id="18" name="组合 17"/>
          <p:cNvGrpSpPr/>
          <p:nvPr userDrawn="1"/>
        </p:nvGrpSpPr>
        <p:grpSpPr>
          <a:xfrm>
            <a:off x="45720" y="4561791"/>
            <a:ext cx="628650" cy="1794510"/>
            <a:chOff x="0" y="2137410"/>
            <a:chExt cx="674370" cy="1794510"/>
          </a:xfrm>
        </p:grpSpPr>
        <p:sp>
          <p:nvSpPr>
            <p:cNvPr id="19" name="同侧圆角矩形 18"/>
            <p:cNvSpPr/>
            <p:nvPr userDrawn="1"/>
          </p:nvSpPr>
          <p:spPr>
            <a:xfrm rot="16200000">
              <a:off x="-560070" y="2697480"/>
              <a:ext cx="1794510" cy="674370"/>
            </a:xfrm>
            <a:prstGeom prst="round2SameRect">
              <a:avLst>
                <a:gd name="adj1" fmla="val 42199"/>
                <a:gd name="adj2" fmla="val 0"/>
              </a:avLst>
            </a:prstGeom>
            <a:solidFill>
              <a:srgbClr val="E7E6E6"/>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userDrawn="1"/>
          </p:nvSpPr>
          <p:spPr>
            <a:xfrm>
              <a:off x="127635" y="2372946"/>
              <a:ext cx="419100" cy="1323439"/>
            </a:xfrm>
            <a:prstGeom prst="rect">
              <a:avLst/>
            </a:prstGeom>
            <a:noFill/>
          </p:spPr>
          <p:txBody>
            <a:bodyPr wrap="square" rtlCol="0">
              <a:spAutoFit/>
            </a:bodyPr>
            <a:lstStyle/>
            <a:p>
              <a:r>
                <a:rPr lang="zh-CN" altLang="en-US" sz="2000" b="1" dirty="0" smtClean="0">
                  <a:solidFill>
                    <a:schemeClr val="tx1"/>
                  </a:solidFill>
                </a:rPr>
                <a:t>研究设计</a:t>
              </a:r>
              <a:endParaRPr lang="zh-CN" altLang="en-US" sz="2000" b="1" dirty="0">
                <a:solidFill>
                  <a:schemeClr val="tx1"/>
                </a:solidFill>
              </a:endParaRPr>
            </a:p>
          </p:txBody>
        </p:sp>
      </p:grpSp>
    </p:spTree>
    <p:extLst>
      <p:ext uri="{BB962C8B-B14F-4D97-AF65-F5344CB8AC3E}">
        <p14:creationId xmlns:p14="http://schemas.microsoft.com/office/powerpoint/2010/main" val="221363724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仅标题">
    <p:bg>
      <p:bgPr>
        <a:solidFill>
          <a:schemeClr val="bg2"/>
        </a:solidFill>
        <a:effectLst/>
      </p:bgPr>
    </p:bg>
    <p:spTree>
      <p:nvGrpSpPr>
        <p:cNvPr id="1" name=""/>
        <p:cNvGrpSpPr/>
        <p:nvPr/>
      </p:nvGrpSpPr>
      <p:grpSpPr>
        <a:xfrm>
          <a:off x="0" y="0"/>
          <a:ext cx="0" cy="0"/>
          <a:chOff x="0" y="0"/>
          <a:chExt cx="0" cy="0"/>
        </a:xfrm>
      </p:grpSpPr>
      <p:sp>
        <p:nvSpPr>
          <p:cNvPr id="55" name="矩形 54"/>
          <p:cNvSpPr/>
          <p:nvPr userDrawn="1"/>
        </p:nvSpPr>
        <p:spPr>
          <a:xfrm>
            <a:off x="0" y="0"/>
            <a:ext cx="12192000" cy="73545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日期占位符 2"/>
          <p:cNvSpPr>
            <a:spLocks noGrp="1"/>
          </p:cNvSpPr>
          <p:nvPr>
            <p:ph type="dt" sz="half" idx="10"/>
          </p:nvPr>
        </p:nvSpPr>
        <p:spPr/>
        <p:txBody>
          <a:bodyPr/>
          <a:lstStyle/>
          <a:p>
            <a:fld id="{11961523-4804-45BD-9F6B-362C01C77A8B}" type="datetimeFigureOut">
              <a:rPr lang="zh-CN" altLang="en-US" smtClean="0"/>
              <a:pPr/>
              <a:t>2019/10/7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906129D-8271-4CBE-9DFD-2A0543AED237}" type="slidenum">
              <a:rPr lang="zh-CN" altLang="en-US" smtClean="0"/>
              <a:pPr/>
              <a:t>‹#›</a:t>
            </a:fld>
            <a:endParaRPr lang="zh-CN" altLang="en-US"/>
          </a:p>
        </p:txBody>
      </p:sp>
      <p:sp>
        <p:nvSpPr>
          <p:cNvPr id="50" name="标题 1"/>
          <p:cNvSpPr>
            <a:spLocks noGrp="1"/>
          </p:cNvSpPr>
          <p:nvPr>
            <p:ph type="title" hasCustomPrompt="1"/>
          </p:nvPr>
        </p:nvSpPr>
        <p:spPr>
          <a:xfrm>
            <a:off x="5217104" y="141486"/>
            <a:ext cx="1757792" cy="482670"/>
          </a:xfrm>
        </p:spPr>
        <p:txBody>
          <a:bodyPr>
            <a:normAutofit/>
          </a:bodyPr>
          <a:lstStyle>
            <a:lvl1pPr algn="ctr">
              <a:defRPr sz="2400" b="1">
                <a:solidFill>
                  <a:schemeClr val="bg1"/>
                </a:solidFill>
              </a:defRPr>
            </a:lvl1pPr>
          </a:lstStyle>
          <a:p>
            <a:r>
              <a:rPr lang="zh-CN" altLang="en-US" dirty="0" smtClean="0"/>
              <a:t>单击插入</a:t>
            </a:r>
            <a:endParaRPr lang="zh-CN" altLang="en-US" dirty="0"/>
          </a:p>
        </p:txBody>
      </p:sp>
    </p:spTree>
    <p:extLst>
      <p:ext uri="{BB962C8B-B14F-4D97-AF65-F5344CB8AC3E}">
        <p14:creationId xmlns:p14="http://schemas.microsoft.com/office/powerpoint/2010/main" val="10297725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1961523-4804-45BD-9F6B-362C01C77A8B}" type="datetimeFigureOut">
              <a:rPr lang="zh-CN" altLang="en-US" smtClean="0"/>
              <a:pPr/>
              <a:t>2019/10/7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906129D-8271-4CBE-9DFD-2A0543AED237}" type="slidenum">
              <a:rPr lang="zh-CN" altLang="en-US" smtClean="0"/>
              <a:pPr/>
              <a:t>‹#›</a:t>
            </a:fld>
            <a:endParaRPr lang="zh-CN" altLang="en-US"/>
          </a:p>
        </p:txBody>
      </p:sp>
      <p:grpSp>
        <p:nvGrpSpPr>
          <p:cNvPr id="40" name="组合 39"/>
          <p:cNvGrpSpPr/>
          <p:nvPr userDrawn="1"/>
        </p:nvGrpSpPr>
        <p:grpSpPr>
          <a:xfrm>
            <a:off x="3126938" y="1917677"/>
            <a:ext cx="5676095" cy="2347049"/>
            <a:chOff x="3126938" y="1250542"/>
            <a:chExt cx="5676095" cy="2347049"/>
          </a:xfrm>
          <a:effectLst>
            <a:outerShdw blurRad="50800" dist="38100" dir="2700000" algn="tl" rotWithShape="0">
              <a:prstClr val="black">
                <a:alpha val="40000"/>
              </a:prstClr>
            </a:outerShdw>
          </a:effectLst>
        </p:grpSpPr>
        <p:grpSp>
          <p:nvGrpSpPr>
            <p:cNvPr id="23" name="组合 22"/>
            <p:cNvGrpSpPr/>
            <p:nvPr userDrawn="1"/>
          </p:nvGrpSpPr>
          <p:grpSpPr>
            <a:xfrm>
              <a:off x="3126938" y="1800224"/>
              <a:ext cx="5625481" cy="1560195"/>
              <a:chOff x="3126938" y="1800224"/>
              <a:chExt cx="5625481" cy="1560195"/>
            </a:xfrm>
          </p:grpSpPr>
          <p:grpSp>
            <p:nvGrpSpPr>
              <p:cNvPr id="21" name="组合 20"/>
              <p:cNvGrpSpPr/>
              <p:nvPr userDrawn="1"/>
            </p:nvGrpSpPr>
            <p:grpSpPr>
              <a:xfrm>
                <a:off x="5837128" y="1800224"/>
                <a:ext cx="1560195" cy="1560195"/>
                <a:chOff x="5837129" y="1800224"/>
                <a:chExt cx="1560195" cy="1560195"/>
              </a:xfrm>
            </p:grpSpPr>
            <p:sp>
              <p:nvSpPr>
                <p:cNvPr id="17" name="椭圆 16"/>
                <p:cNvSpPr/>
                <p:nvPr userDrawn="1"/>
              </p:nvSpPr>
              <p:spPr>
                <a:xfrm>
                  <a:off x="5837129" y="1800224"/>
                  <a:ext cx="1560195" cy="1560195"/>
                </a:xfrm>
                <a:prstGeom prst="ellipse">
                  <a:avLst/>
                </a:prstGeom>
                <a:solidFill>
                  <a:srgbClr val="A6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18" name="文本框 17"/>
                <p:cNvSpPr txBox="1"/>
                <p:nvPr userDrawn="1"/>
              </p:nvSpPr>
              <p:spPr>
                <a:xfrm>
                  <a:off x="6242765" y="2195601"/>
                  <a:ext cx="748923" cy="769441"/>
                </a:xfrm>
                <a:prstGeom prst="rect">
                  <a:avLst/>
                </a:prstGeom>
                <a:noFill/>
              </p:spPr>
              <p:txBody>
                <a:bodyPr wrap="none" rtlCol="0">
                  <a:spAutoFit/>
                </a:bodyPr>
                <a:lstStyle/>
                <a:p>
                  <a:r>
                    <a:rPr lang="zh-CN" altLang="en-US" sz="4400" dirty="0" smtClean="0">
                      <a:solidFill>
                        <a:schemeClr val="bg1"/>
                      </a:solidFill>
                      <a:latin typeface="汉仪菱心体简" panose="02010609000101010101" pitchFamily="49" charset="-122"/>
                      <a:ea typeface="汉仪菱心体简" panose="02010609000101010101" pitchFamily="49" charset="-122"/>
                    </a:rPr>
                    <a:t>聆</a:t>
                  </a:r>
                  <a:endParaRPr lang="zh-CN" altLang="en-US" sz="4400" dirty="0">
                    <a:solidFill>
                      <a:schemeClr val="bg1"/>
                    </a:solidFill>
                    <a:latin typeface="汉仪菱心体简" panose="02010609000101010101" pitchFamily="49" charset="-122"/>
                    <a:ea typeface="汉仪菱心体简" panose="02010609000101010101" pitchFamily="49" charset="-122"/>
                  </a:endParaRPr>
                </a:p>
              </p:txBody>
            </p:sp>
          </p:grpSp>
          <p:grpSp>
            <p:nvGrpSpPr>
              <p:cNvPr id="19" name="组合 18"/>
              <p:cNvGrpSpPr/>
              <p:nvPr userDrawn="1"/>
            </p:nvGrpSpPr>
            <p:grpSpPr>
              <a:xfrm>
                <a:off x="3126938" y="1800224"/>
                <a:ext cx="1560195" cy="1560195"/>
                <a:chOff x="3126938" y="1800224"/>
                <a:chExt cx="1560195" cy="1560195"/>
              </a:xfrm>
            </p:grpSpPr>
            <p:sp>
              <p:nvSpPr>
                <p:cNvPr id="15" name="椭圆 14"/>
                <p:cNvSpPr/>
                <p:nvPr userDrawn="1"/>
              </p:nvSpPr>
              <p:spPr>
                <a:xfrm>
                  <a:off x="3126938" y="1800224"/>
                  <a:ext cx="1560195" cy="1560195"/>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16" name="文本框 15"/>
                <p:cNvSpPr txBox="1"/>
                <p:nvPr userDrawn="1"/>
              </p:nvSpPr>
              <p:spPr>
                <a:xfrm>
                  <a:off x="3532574" y="2195601"/>
                  <a:ext cx="748923" cy="769441"/>
                </a:xfrm>
                <a:prstGeom prst="rect">
                  <a:avLst/>
                </a:prstGeom>
                <a:noFill/>
              </p:spPr>
              <p:txBody>
                <a:bodyPr wrap="none" rtlCol="0">
                  <a:spAutoFit/>
                </a:bodyPr>
                <a:lstStyle/>
                <a:p>
                  <a:r>
                    <a:rPr lang="zh-CN" altLang="en-US" sz="4400" dirty="0" smtClean="0">
                      <a:solidFill>
                        <a:schemeClr val="bg1"/>
                      </a:solidFill>
                      <a:latin typeface="汉仪菱心体简" panose="02010609000101010101" pitchFamily="49" charset="-122"/>
                      <a:ea typeface="汉仪菱心体简" panose="02010609000101010101" pitchFamily="49" charset="-122"/>
                    </a:rPr>
                    <a:t>感</a:t>
                  </a:r>
                  <a:endParaRPr lang="zh-CN" altLang="en-US" sz="4400" dirty="0">
                    <a:solidFill>
                      <a:schemeClr val="bg1"/>
                    </a:solidFill>
                    <a:latin typeface="汉仪菱心体简" panose="02010609000101010101" pitchFamily="49" charset="-122"/>
                    <a:ea typeface="汉仪菱心体简" panose="02010609000101010101" pitchFamily="49" charset="-122"/>
                  </a:endParaRPr>
                </a:p>
              </p:txBody>
            </p:sp>
          </p:grpSp>
          <p:grpSp>
            <p:nvGrpSpPr>
              <p:cNvPr id="20" name="组合 19"/>
              <p:cNvGrpSpPr/>
              <p:nvPr userDrawn="1"/>
            </p:nvGrpSpPr>
            <p:grpSpPr>
              <a:xfrm>
                <a:off x="4482033" y="1800224"/>
                <a:ext cx="1560195" cy="1560195"/>
                <a:chOff x="4482033" y="1800224"/>
                <a:chExt cx="1560195" cy="1560195"/>
              </a:xfrm>
            </p:grpSpPr>
            <p:sp>
              <p:nvSpPr>
                <p:cNvPr id="13" name="椭圆 12"/>
                <p:cNvSpPr/>
                <p:nvPr userDrawn="1"/>
              </p:nvSpPr>
              <p:spPr>
                <a:xfrm>
                  <a:off x="4482033" y="1800224"/>
                  <a:ext cx="1560195" cy="1560195"/>
                </a:xfrm>
                <a:prstGeom prst="ellipse">
                  <a:avLst/>
                </a:prstGeom>
                <a:solidFill>
                  <a:srgbClr val="4C4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14" name="文本框 13"/>
                <p:cNvSpPr txBox="1"/>
                <p:nvPr userDrawn="1"/>
              </p:nvSpPr>
              <p:spPr>
                <a:xfrm>
                  <a:off x="4887669" y="2195601"/>
                  <a:ext cx="748923" cy="769441"/>
                </a:xfrm>
                <a:prstGeom prst="rect">
                  <a:avLst/>
                </a:prstGeom>
                <a:noFill/>
              </p:spPr>
              <p:txBody>
                <a:bodyPr wrap="none" rtlCol="0">
                  <a:spAutoFit/>
                </a:bodyPr>
                <a:lstStyle/>
                <a:p>
                  <a:r>
                    <a:rPr lang="zh-CN" altLang="en-US" sz="4400" dirty="0" smtClean="0">
                      <a:solidFill>
                        <a:schemeClr val="bg1"/>
                      </a:solidFill>
                      <a:latin typeface="汉仪菱心体简" panose="02010609000101010101" pitchFamily="49" charset="-122"/>
                      <a:ea typeface="汉仪菱心体简" panose="02010609000101010101" pitchFamily="49" charset="-122"/>
                    </a:rPr>
                    <a:t>谢</a:t>
                  </a:r>
                  <a:endParaRPr lang="zh-CN" altLang="en-US" sz="4400" dirty="0">
                    <a:solidFill>
                      <a:schemeClr val="bg1"/>
                    </a:solidFill>
                    <a:latin typeface="汉仪菱心体简" panose="02010609000101010101" pitchFamily="49" charset="-122"/>
                    <a:ea typeface="汉仪菱心体简" panose="02010609000101010101" pitchFamily="49" charset="-122"/>
                  </a:endParaRPr>
                </a:p>
              </p:txBody>
            </p:sp>
          </p:grpSp>
          <p:grpSp>
            <p:nvGrpSpPr>
              <p:cNvPr id="22" name="组合 21"/>
              <p:cNvGrpSpPr/>
              <p:nvPr userDrawn="1"/>
            </p:nvGrpSpPr>
            <p:grpSpPr>
              <a:xfrm>
                <a:off x="7192224" y="1800224"/>
                <a:ext cx="1560195" cy="1560195"/>
                <a:chOff x="7192224" y="1800224"/>
                <a:chExt cx="1560195" cy="1560195"/>
              </a:xfrm>
            </p:grpSpPr>
            <p:sp>
              <p:nvSpPr>
                <p:cNvPr id="11" name="椭圆 10"/>
                <p:cNvSpPr/>
                <p:nvPr userDrawn="1"/>
              </p:nvSpPr>
              <p:spPr>
                <a:xfrm>
                  <a:off x="7192224" y="1800224"/>
                  <a:ext cx="1560195" cy="156019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12" name="文本框 11"/>
                <p:cNvSpPr txBox="1"/>
                <p:nvPr userDrawn="1"/>
              </p:nvSpPr>
              <p:spPr>
                <a:xfrm>
                  <a:off x="7597860" y="2195601"/>
                  <a:ext cx="748923" cy="769441"/>
                </a:xfrm>
                <a:prstGeom prst="rect">
                  <a:avLst/>
                </a:prstGeom>
                <a:noFill/>
              </p:spPr>
              <p:txBody>
                <a:bodyPr wrap="none" rtlCol="0">
                  <a:spAutoFit/>
                </a:bodyPr>
                <a:lstStyle/>
                <a:p>
                  <a:r>
                    <a:rPr lang="zh-CN" altLang="en-US" sz="4400" dirty="0" smtClean="0">
                      <a:solidFill>
                        <a:schemeClr val="bg1"/>
                      </a:solidFill>
                      <a:latin typeface="汉仪菱心体简" panose="02010609000101010101" pitchFamily="49" charset="-122"/>
                      <a:ea typeface="汉仪菱心体简" panose="02010609000101010101" pitchFamily="49" charset="-122"/>
                    </a:rPr>
                    <a:t>听</a:t>
                  </a:r>
                  <a:endParaRPr lang="zh-CN" altLang="en-US" sz="4400" dirty="0">
                    <a:solidFill>
                      <a:schemeClr val="bg1"/>
                    </a:solidFill>
                    <a:latin typeface="汉仪菱心体简" panose="02010609000101010101" pitchFamily="49" charset="-122"/>
                    <a:ea typeface="汉仪菱心体简" panose="02010609000101010101" pitchFamily="49" charset="-122"/>
                  </a:endParaRPr>
                </a:p>
              </p:txBody>
            </p:sp>
          </p:grpSp>
        </p:grpSp>
        <p:sp>
          <p:nvSpPr>
            <p:cNvPr id="25" name="椭圆 24"/>
            <p:cNvSpPr/>
            <p:nvPr userDrawn="1"/>
          </p:nvSpPr>
          <p:spPr>
            <a:xfrm>
              <a:off x="5185106" y="3360419"/>
              <a:ext cx="170197" cy="17019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26" name="椭圆 25"/>
            <p:cNvSpPr/>
            <p:nvPr userDrawn="1"/>
          </p:nvSpPr>
          <p:spPr>
            <a:xfrm>
              <a:off x="3172807" y="3288981"/>
              <a:ext cx="308610" cy="308610"/>
            </a:xfrm>
            <a:prstGeom prst="ellipse">
              <a:avLst/>
            </a:prstGeom>
            <a:solidFill>
              <a:srgbClr val="A8AA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27" name="椭圆 26"/>
            <p:cNvSpPr/>
            <p:nvPr userDrawn="1"/>
          </p:nvSpPr>
          <p:spPr>
            <a:xfrm>
              <a:off x="7818016" y="1250542"/>
              <a:ext cx="308610" cy="308610"/>
            </a:xfrm>
            <a:prstGeom prst="ellipse">
              <a:avLst/>
            </a:prstGeom>
            <a:solidFill>
              <a:srgbClr val="A6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28" name="椭圆 27"/>
            <p:cNvSpPr/>
            <p:nvPr userDrawn="1"/>
          </p:nvSpPr>
          <p:spPr>
            <a:xfrm>
              <a:off x="3532574" y="1563052"/>
              <a:ext cx="331470" cy="331470"/>
            </a:xfrm>
            <a:prstGeom prst="ellipse">
              <a:avLst/>
            </a:prstGeom>
            <a:solidFill>
              <a:srgbClr val="4C4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29" name="椭圆 28"/>
            <p:cNvSpPr/>
            <p:nvPr userDrawn="1"/>
          </p:nvSpPr>
          <p:spPr>
            <a:xfrm>
              <a:off x="4607230" y="1660841"/>
              <a:ext cx="253684" cy="25368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30" name="椭圆 29"/>
            <p:cNvSpPr/>
            <p:nvPr userDrawn="1"/>
          </p:nvSpPr>
          <p:spPr>
            <a:xfrm>
              <a:off x="6382275" y="3215842"/>
              <a:ext cx="242570" cy="24257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31" name="椭圆 30"/>
            <p:cNvSpPr/>
            <p:nvPr userDrawn="1"/>
          </p:nvSpPr>
          <p:spPr>
            <a:xfrm>
              <a:off x="6883027" y="1660840"/>
              <a:ext cx="158319" cy="1583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32" name="椭圆 31"/>
            <p:cNvSpPr/>
            <p:nvPr userDrawn="1"/>
          </p:nvSpPr>
          <p:spPr>
            <a:xfrm>
              <a:off x="8343596" y="1801264"/>
              <a:ext cx="240031" cy="24003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33" name="椭圆 32"/>
            <p:cNvSpPr/>
            <p:nvPr userDrawn="1"/>
          </p:nvSpPr>
          <p:spPr>
            <a:xfrm>
              <a:off x="4415806" y="2985481"/>
              <a:ext cx="170068" cy="17006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34" name="椭圆 33"/>
            <p:cNvSpPr/>
            <p:nvPr userDrawn="1"/>
          </p:nvSpPr>
          <p:spPr>
            <a:xfrm>
              <a:off x="7138198" y="3081283"/>
              <a:ext cx="290653" cy="290653"/>
            </a:xfrm>
            <a:prstGeom prst="ellipse">
              <a:avLst/>
            </a:prstGeom>
            <a:solidFill>
              <a:srgbClr val="4C4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35" name="椭圆 34"/>
            <p:cNvSpPr/>
            <p:nvPr userDrawn="1"/>
          </p:nvSpPr>
          <p:spPr>
            <a:xfrm>
              <a:off x="5868656" y="3084670"/>
              <a:ext cx="152400" cy="152400"/>
            </a:xfrm>
            <a:prstGeom prst="ellipse">
              <a:avLst/>
            </a:prstGeom>
            <a:solidFill>
              <a:srgbClr val="A8AA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36" name="椭圆 35"/>
            <p:cNvSpPr/>
            <p:nvPr userDrawn="1"/>
          </p:nvSpPr>
          <p:spPr>
            <a:xfrm>
              <a:off x="8512380" y="3070515"/>
              <a:ext cx="290653" cy="290653"/>
            </a:xfrm>
            <a:prstGeom prst="ellipse">
              <a:avLst/>
            </a:prstGeom>
            <a:solidFill>
              <a:srgbClr val="4C4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37" name="椭圆 36"/>
            <p:cNvSpPr/>
            <p:nvPr userDrawn="1"/>
          </p:nvSpPr>
          <p:spPr>
            <a:xfrm>
              <a:off x="4255547" y="1404847"/>
              <a:ext cx="105249" cy="105249"/>
            </a:xfrm>
            <a:prstGeom prst="ellipse">
              <a:avLst/>
            </a:prstGeom>
            <a:solidFill>
              <a:srgbClr val="4C4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38" name="椭圆 37"/>
            <p:cNvSpPr/>
            <p:nvPr userDrawn="1"/>
          </p:nvSpPr>
          <p:spPr>
            <a:xfrm>
              <a:off x="4261223" y="3305492"/>
              <a:ext cx="99574" cy="9957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grpSp>
      <p:sp>
        <p:nvSpPr>
          <p:cNvPr id="39" name="文本框 38"/>
          <p:cNvSpPr txBox="1"/>
          <p:nvPr userDrawn="1"/>
        </p:nvSpPr>
        <p:spPr>
          <a:xfrm>
            <a:off x="4585874" y="4355549"/>
            <a:ext cx="3057247" cy="584775"/>
          </a:xfrm>
          <a:prstGeom prst="rect">
            <a:avLst/>
          </a:prstGeom>
          <a:noFill/>
        </p:spPr>
        <p:txBody>
          <a:bodyPr wrap="none" rtlCol="0">
            <a:spAutoFit/>
          </a:bodyPr>
          <a:lstStyle/>
          <a:p>
            <a:r>
              <a:rPr lang="zh-CN" altLang="en-US" sz="3200" b="1" dirty="0" smtClean="0">
                <a:latin typeface="幼圆" panose="02010509060101010101" pitchFamily="49" charset="-122"/>
                <a:ea typeface="幼圆" panose="02010509060101010101" pitchFamily="49" charset="-122"/>
              </a:rPr>
              <a:t>欢迎批评指正！</a:t>
            </a:r>
            <a:endParaRPr lang="zh-CN" altLang="en-US" sz="3200" b="1" dirty="0">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42454799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1961523-4804-45BD-9F6B-362C01C77A8B}" type="datetimeFigureOut">
              <a:rPr lang="zh-CN" altLang="en-US" smtClean="0"/>
              <a:pPr/>
              <a:t>2019/10/7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906129D-8271-4CBE-9DFD-2A0543AED237}" type="slidenum">
              <a:rPr lang="zh-CN" altLang="en-US" smtClean="0"/>
              <a:pPr/>
              <a:t>‹#›</a:t>
            </a:fld>
            <a:endParaRPr lang="zh-CN" altLang="en-US"/>
          </a:p>
        </p:txBody>
      </p:sp>
    </p:spTree>
    <p:extLst>
      <p:ext uri="{BB962C8B-B14F-4D97-AF65-F5344CB8AC3E}">
        <p14:creationId xmlns:p14="http://schemas.microsoft.com/office/powerpoint/2010/main" val="20710383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1961523-4804-45BD-9F6B-362C01C77A8B}" type="datetimeFigureOut">
              <a:rPr lang="zh-CN" altLang="en-US" smtClean="0"/>
              <a:pPr/>
              <a:t>2019/10/7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906129D-8271-4CBE-9DFD-2A0543AED237}" type="slidenum">
              <a:rPr lang="zh-CN" altLang="en-US" smtClean="0"/>
              <a:pPr/>
              <a:t>‹#›</a:t>
            </a:fld>
            <a:endParaRPr lang="zh-CN" altLang="en-US"/>
          </a:p>
        </p:txBody>
      </p:sp>
    </p:spTree>
    <p:extLst>
      <p:ext uri="{BB962C8B-B14F-4D97-AF65-F5344CB8AC3E}">
        <p14:creationId xmlns:p14="http://schemas.microsoft.com/office/powerpoint/2010/main" val="9006591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1961523-4804-45BD-9F6B-362C01C77A8B}" type="datetimeFigureOut">
              <a:rPr lang="zh-CN" altLang="en-US" smtClean="0"/>
              <a:pPr/>
              <a:t>2019/10/7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906129D-8271-4CBE-9DFD-2A0543AED237}" type="slidenum">
              <a:rPr lang="zh-CN" altLang="en-US" smtClean="0"/>
              <a:pPr/>
              <a:t>‹#›</a:t>
            </a:fld>
            <a:endParaRPr lang="zh-CN" altLang="en-US"/>
          </a:p>
        </p:txBody>
      </p:sp>
    </p:spTree>
    <p:extLst>
      <p:ext uri="{BB962C8B-B14F-4D97-AF65-F5344CB8AC3E}">
        <p14:creationId xmlns:p14="http://schemas.microsoft.com/office/powerpoint/2010/main" val="239156748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1961523-4804-45BD-9F6B-362C01C77A8B}" type="datetimeFigureOut">
              <a:rPr lang="zh-CN" altLang="en-US" smtClean="0"/>
              <a:pPr/>
              <a:t>2019/10/7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906129D-8271-4CBE-9DFD-2A0543AED237}" type="slidenum">
              <a:rPr lang="zh-CN" altLang="en-US" smtClean="0"/>
              <a:pPr/>
              <a:t>‹#›</a:t>
            </a:fld>
            <a:endParaRPr lang="zh-CN" altLang="en-US"/>
          </a:p>
        </p:txBody>
      </p:sp>
    </p:spTree>
    <p:extLst>
      <p:ext uri="{BB962C8B-B14F-4D97-AF65-F5344CB8AC3E}">
        <p14:creationId xmlns:p14="http://schemas.microsoft.com/office/powerpoint/2010/main" val="17648651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1961523-4804-45BD-9F6B-362C01C77A8B}" type="datetimeFigureOut">
              <a:rPr lang="zh-CN" altLang="en-US" smtClean="0"/>
              <a:pPr/>
              <a:t>2019/10/7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06129D-8271-4CBE-9DFD-2A0543AED237}" type="slidenum">
              <a:rPr lang="zh-CN" altLang="en-US" smtClean="0"/>
              <a:pPr/>
              <a:t>‹#›</a:t>
            </a:fld>
            <a:endParaRPr lang="zh-CN" altLang="en-US"/>
          </a:p>
        </p:txBody>
      </p:sp>
    </p:spTree>
    <p:extLst>
      <p:ext uri="{BB962C8B-B14F-4D97-AF65-F5344CB8AC3E}">
        <p14:creationId xmlns:p14="http://schemas.microsoft.com/office/powerpoint/2010/main" val="36127190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1961523-4804-45BD-9F6B-362C01C77A8B}" type="datetimeFigureOut">
              <a:rPr lang="zh-CN" altLang="en-US" smtClean="0"/>
              <a:pPr/>
              <a:t>2019/10/7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06129D-8271-4CBE-9DFD-2A0543AED237}" type="slidenum">
              <a:rPr lang="zh-CN" altLang="en-US" smtClean="0"/>
              <a:pPr/>
              <a:t>‹#›</a:t>
            </a:fld>
            <a:endParaRPr lang="zh-CN" altLang="en-US"/>
          </a:p>
        </p:txBody>
      </p:sp>
    </p:spTree>
    <p:extLst>
      <p:ext uri="{BB962C8B-B14F-4D97-AF65-F5344CB8AC3E}">
        <p14:creationId xmlns:p14="http://schemas.microsoft.com/office/powerpoint/2010/main" val="1351086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1961523-4804-45BD-9F6B-362C01C77A8B}" type="datetimeFigureOut">
              <a:rPr lang="zh-CN" altLang="en-US" smtClean="0"/>
              <a:pPr/>
              <a:t>2019/10/7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06129D-8271-4CBE-9DFD-2A0543AED237}" type="slidenum">
              <a:rPr lang="zh-CN" altLang="en-US" smtClean="0"/>
              <a:pPr/>
              <a:t>‹#›</a:t>
            </a:fld>
            <a:endParaRPr lang="zh-CN" altLang="en-US"/>
          </a:p>
        </p:txBody>
      </p:sp>
    </p:spTree>
    <p:extLst>
      <p:ext uri="{BB962C8B-B14F-4D97-AF65-F5344CB8AC3E}">
        <p14:creationId xmlns:p14="http://schemas.microsoft.com/office/powerpoint/2010/main" val="7926347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C7C1CD6-F22C-43D6-A479-E931E95965C0}" type="datetimeFigureOut">
              <a:rPr lang="zh-CN" altLang="en-US" smtClean="0"/>
              <a:pPr/>
              <a:t>2019/10/7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66A3AA-D750-40A1-B21B-17A3632103D6}" type="slidenum">
              <a:rPr lang="zh-CN" altLang="en-US" smtClean="0"/>
              <a:pPr/>
              <a:t>‹#›</a:t>
            </a:fld>
            <a:endParaRPr lang="zh-CN" altLang="en-US"/>
          </a:p>
        </p:txBody>
      </p:sp>
    </p:spTree>
    <p:extLst>
      <p:ext uri="{BB962C8B-B14F-4D97-AF65-F5344CB8AC3E}">
        <p14:creationId xmlns:p14="http://schemas.microsoft.com/office/powerpoint/2010/main" val="21589972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C7C1CD6-F22C-43D6-A479-E931E95965C0}" type="datetimeFigureOut">
              <a:rPr lang="zh-CN" altLang="en-US" smtClean="0"/>
              <a:pPr/>
              <a:t>2019/10/7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66A3AA-D750-40A1-B21B-17A3632103D6}" type="slidenum">
              <a:rPr lang="zh-CN" altLang="en-US" smtClean="0"/>
              <a:pPr/>
              <a:t>‹#›</a:t>
            </a:fld>
            <a:endParaRPr lang="zh-CN" altLang="en-US"/>
          </a:p>
        </p:txBody>
      </p:sp>
    </p:spTree>
    <p:extLst>
      <p:ext uri="{BB962C8B-B14F-4D97-AF65-F5344CB8AC3E}">
        <p14:creationId xmlns:p14="http://schemas.microsoft.com/office/powerpoint/2010/main" val="38537265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C7C1CD6-F22C-43D6-A479-E931E95965C0}" type="datetimeFigureOut">
              <a:rPr lang="zh-CN" altLang="en-US" smtClean="0"/>
              <a:pPr/>
              <a:t>2019/10/7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66A3AA-D750-40A1-B21B-17A3632103D6}" type="slidenum">
              <a:rPr lang="zh-CN" altLang="en-US" smtClean="0"/>
              <a:pPr/>
              <a:t>‹#›</a:t>
            </a:fld>
            <a:endParaRPr lang="zh-CN" altLang="en-US"/>
          </a:p>
        </p:txBody>
      </p:sp>
    </p:spTree>
    <p:extLst>
      <p:ext uri="{BB962C8B-B14F-4D97-AF65-F5344CB8AC3E}">
        <p14:creationId xmlns:p14="http://schemas.microsoft.com/office/powerpoint/2010/main" val="22517055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C7C1CD6-F22C-43D6-A479-E931E95965C0}" type="datetimeFigureOut">
              <a:rPr lang="zh-CN" altLang="en-US" smtClean="0"/>
              <a:pPr/>
              <a:t>2019/10/7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F66A3AA-D750-40A1-B21B-17A3632103D6}" type="slidenum">
              <a:rPr lang="zh-CN" altLang="en-US" smtClean="0"/>
              <a:pPr/>
              <a:t>‹#›</a:t>
            </a:fld>
            <a:endParaRPr lang="zh-CN" altLang="en-US"/>
          </a:p>
        </p:txBody>
      </p:sp>
    </p:spTree>
    <p:extLst>
      <p:ext uri="{BB962C8B-B14F-4D97-AF65-F5344CB8AC3E}">
        <p14:creationId xmlns:p14="http://schemas.microsoft.com/office/powerpoint/2010/main" val="22625644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C7C1CD6-F22C-43D6-A479-E931E95965C0}" type="datetimeFigureOut">
              <a:rPr lang="zh-CN" altLang="en-US" smtClean="0"/>
              <a:pPr/>
              <a:t>2019/10/7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F66A3AA-D750-40A1-B21B-17A3632103D6}" type="slidenum">
              <a:rPr lang="zh-CN" altLang="en-US" smtClean="0"/>
              <a:pPr/>
              <a:t>‹#›</a:t>
            </a:fld>
            <a:endParaRPr lang="zh-CN" altLang="en-US"/>
          </a:p>
        </p:txBody>
      </p:sp>
    </p:spTree>
    <p:extLst>
      <p:ext uri="{BB962C8B-B14F-4D97-AF65-F5344CB8AC3E}">
        <p14:creationId xmlns:p14="http://schemas.microsoft.com/office/powerpoint/2010/main" val="33919008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C7C1CD6-F22C-43D6-A479-E931E95965C0}" type="datetimeFigureOut">
              <a:rPr lang="zh-CN" altLang="en-US" smtClean="0"/>
              <a:pPr/>
              <a:t>2019/10/7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F66A3AA-D750-40A1-B21B-17A3632103D6}" type="slidenum">
              <a:rPr lang="zh-CN" altLang="en-US" smtClean="0"/>
              <a:pPr/>
              <a:t>‹#›</a:t>
            </a:fld>
            <a:endParaRPr lang="zh-CN" altLang="en-US"/>
          </a:p>
        </p:txBody>
      </p:sp>
    </p:spTree>
    <p:extLst>
      <p:ext uri="{BB962C8B-B14F-4D97-AF65-F5344CB8AC3E}">
        <p14:creationId xmlns:p14="http://schemas.microsoft.com/office/powerpoint/2010/main" val="683377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C7C1CD6-F22C-43D6-A479-E931E95965C0}" type="datetimeFigureOut">
              <a:rPr lang="zh-CN" altLang="en-US" smtClean="0"/>
              <a:pPr/>
              <a:t>2019/10/7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F66A3AA-D750-40A1-B21B-17A3632103D6}" type="slidenum">
              <a:rPr lang="zh-CN" altLang="en-US" smtClean="0"/>
              <a:pPr/>
              <a:t>‹#›</a:t>
            </a:fld>
            <a:endParaRPr lang="zh-CN" altLang="en-US"/>
          </a:p>
        </p:txBody>
      </p:sp>
    </p:spTree>
    <p:extLst>
      <p:ext uri="{BB962C8B-B14F-4D97-AF65-F5344CB8AC3E}">
        <p14:creationId xmlns:p14="http://schemas.microsoft.com/office/powerpoint/2010/main" val="5852805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C7C1CD6-F22C-43D6-A479-E931E95965C0}" type="datetimeFigureOut">
              <a:rPr lang="zh-CN" altLang="en-US" smtClean="0"/>
              <a:pPr/>
              <a:t>2019/10/7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F66A3AA-D750-40A1-B21B-17A3632103D6}" type="slidenum">
              <a:rPr lang="zh-CN" altLang="en-US" smtClean="0"/>
              <a:pPr/>
              <a:t>‹#›</a:t>
            </a:fld>
            <a:endParaRPr lang="zh-CN" altLang="en-US"/>
          </a:p>
        </p:txBody>
      </p:sp>
    </p:spTree>
    <p:extLst>
      <p:ext uri="{BB962C8B-B14F-4D97-AF65-F5344CB8AC3E}">
        <p14:creationId xmlns:p14="http://schemas.microsoft.com/office/powerpoint/2010/main" val="42098743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C7C1CD6-F22C-43D6-A479-E931E95965C0}" type="datetimeFigureOut">
              <a:rPr lang="zh-CN" altLang="en-US" smtClean="0"/>
              <a:pPr/>
              <a:t>2019/10/7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F66A3AA-D750-40A1-B21B-17A3632103D6}" type="slidenum">
              <a:rPr lang="zh-CN" altLang="en-US" smtClean="0"/>
              <a:pPr/>
              <a:t>‹#›</a:t>
            </a:fld>
            <a:endParaRPr lang="zh-CN" altLang="en-US"/>
          </a:p>
        </p:txBody>
      </p:sp>
    </p:spTree>
    <p:extLst>
      <p:ext uri="{BB962C8B-B14F-4D97-AF65-F5344CB8AC3E}">
        <p14:creationId xmlns:p14="http://schemas.microsoft.com/office/powerpoint/2010/main" val="1522642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C7C1CD6-F22C-43D6-A479-E931E95965C0}" type="datetimeFigureOut">
              <a:rPr lang="zh-CN" altLang="en-US" smtClean="0"/>
              <a:pPr/>
              <a:t>2019/10/7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66A3AA-D750-40A1-B21B-17A3632103D6}" type="slidenum">
              <a:rPr lang="zh-CN" altLang="en-US" smtClean="0"/>
              <a:pPr/>
              <a:t>‹#›</a:t>
            </a:fld>
            <a:endParaRPr lang="zh-CN" altLang="en-US"/>
          </a:p>
        </p:txBody>
      </p:sp>
    </p:spTree>
    <p:extLst>
      <p:ext uri="{BB962C8B-B14F-4D97-AF65-F5344CB8AC3E}">
        <p14:creationId xmlns:p14="http://schemas.microsoft.com/office/powerpoint/2010/main" val="3457988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44" name="椭圆 43"/>
          <p:cNvSpPr/>
          <p:nvPr userDrawn="1"/>
        </p:nvSpPr>
        <p:spPr>
          <a:xfrm>
            <a:off x="8816140" y="-490272"/>
            <a:ext cx="4152352" cy="4152352"/>
          </a:xfrm>
          <a:prstGeom prst="ellipse">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userDrawn="1"/>
        </p:nvSpPr>
        <p:spPr>
          <a:xfrm>
            <a:off x="9083096" y="3024127"/>
            <a:ext cx="3004489" cy="3004489"/>
          </a:xfrm>
          <a:prstGeom prst="ellipse">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userDrawn="1"/>
        </p:nvGrpSpPr>
        <p:grpSpPr>
          <a:xfrm>
            <a:off x="2057768" y="1886609"/>
            <a:ext cx="7915056" cy="2055986"/>
            <a:chOff x="3293201" y="1827113"/>
            <a:chExt cx="7915056" cy="2055986"/>
          </a:xfrm>
        </p:grpSpPr>
        <p:sp>
          <p:nvSpPr>
            <p:cNvPr id="15" name="椭圆 14"/>
            <p:cNvSpPr/>
            <p:nvPr userDrawn="1"/>
          </p:nvSpPr>
          <p:spPr>
            <a:xfrm>
              <a:off x="9152271" y="1827113"/>
              <a:ext cx="2055986" cy="2055986"/>
            </a:xfrm>
            <a:prstGeom prst="ellipse">
              <a:avLst/>
            </a:prstGeom>
            <a:solidFill>
              <a:srgbClr val="4C484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userDrawn="1"/>
          </p:nvSpPr>
          <p:spPr>
            <a:xfrm>
              <a:off x="3293201" y="2643250"/>
              <a:ext cx="664004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smtClean="0"/>
                <a:t>基于</a:t>
              </a:r>
              <a:r>
                <a:rPr lang="zh-CN" altLang="en-US" sz="2800" b="1" kern="1200" dirty="0" smtClean="0">
                  <a:solidFill>
                    <a:schemeClr val="tx1"/>
                  </a:solidFill>
                  <a:latin typeface="+mn-lt"/>
                  <a:ea typeface="+mn-ea"/>
                  <a:cs typeface="+mn-cs"/>
                </a:rPr>
                <a:t>大气散射模型的图像去雾算法</a:t>
              </a:r>
              <a:endParaRPr lang="zh-CN" altLang="en-US" sz="2800" b="1" kern="1200" dirty="0">
                <a:solidFill>
                  <a:schemeClr val="tx1"/>
                </a:solidFill>
                <a:latin typeface="+mn-lt"/>
                <a:ea typeface="+mn-ea"/>
                <a:cs typeface="+mn-cs"/>
              </a:endParaRPr>
            </a:p>
          </p:txBody>
        </p:sp>
        <p:sp>
          <p:nvSpPr>
            <p:cNvPr id="14" name="文本框 13"/>
            <p:cNvSpPr txBox="1"/>
            <p:nvPr userDrawn="1"/>
          </p:nvSpPr>
          <p:spPr>
            <a:xfrm>
              <a:off x="9523674" y="2494154"/>
              <a:ext cx="1313180" cy="769441"/>
            </a:xfrm>
            <a:prstGeom prst="rect">
              <a:avLst/>
            </a:prstGeom>
            <a:noFill/>
          </p:spPr>
          <p:txBody>
            <a:bodyPr wrap="none" rtlCol="0">
              <a:spAutoFit/>
            </a:bodyPr>
            <a:lstStyle/>
            <a:p>
              <a:r>
                <a:rPr lang="zh-CN" altLang="en-US" sz="4400" b="1" dirty="0" smtClean="0">
                  <a:solidFill>
                    <a:schemeClr val="bg1"/>
                  </a:solidFill>
                </a:rPr>
                <a:t>研究</a:t>
              </a:r>
              <a:endParaRPr lang="zh-CN" altLang="en-US" sz="4400" b="1" dirty="0">
                <a:solidFill>
                  <a:schemeClr val="bg1"/>
                </a:solidFill>
              </a:endParaRPr>
            </a:p>
          </p:txBody>
        </p:sp>
      </p:grpSp>
      <p:grpSp>
        <p:nvGrpSpPr>
          <p:cNvPr id="10" name="组合 9"/>
          <p:cNvGrpSpPr/>
          <p:nvPr userDrawn="1"/>
        </p:nvGrpSpPr>
        <p:grpSpPr>
          <a:xfrm>
            <a:off x="1642919" y="451412"/>
            <a:ext cx="2349102" cy="651510"/>
            <a:chOff x="800513" y="581773"/>
            <a:chExt cx="2349102" cy="651510"/>
          </a:xfrm>
          <a:effectLst>
            <a:outerShdw blurRad="50800" dist="38100" dir="2700000" algn="tl" rotWithShape="0">
              <a:prstClr val="black">
                <a:alpha val="40000"/>
              </a:prstClr>
            </a:outerShdw>
          </a:effectLst>
        </p:grpSpPr>
        <p:grpSp>
          <p:nvGrpSpPr>
            <p:cNvPr id="24" name="组合 23"/>
            <p:cNvGrpSpPr/>
            <p:nvPr userDrawn="1"/>
          </p:nvGrpSpPr>
          <p:grpSpPr>
            <a:xfrm>
              <a:off x="1932241" y="581773"/>
              <a:ext cx="651510" cy="651510"/>
              <a:chOff x="2116618" y="485448"/>
              <a:chExt cx="651510" cy="651510"/>
            </a:xfrm>
          </p:grpSpPr>
          <p:sp>
            <p:nvSpPr>
              <p:cNvPr id="25" name="椭圆 24"/>
              <p:cNvSpPr/>
              <p:nvPr userDrawn="1"/>
            </p:nvSpPr>
            <p:spPr>
              <a:xfrm>
                <a:off x="2116618" y="485448"/>
                <a:ext cx="651510" cy="651510"/>
              </a:xfrm>
              <a:prstGeom prst="ellipse">
                <a:avLst/>
              </a:prstGeom>
              <a:solidFill>
                <a:srgbClr val="A6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26" name="文本框 25"/>
              <p:cNvSpPr txBox="1"/>
              <p:nvPr userDrawn="1"/>
            </p:nvSpPr>
            <p:spPr>
              <a:xfrm>
                <a:off x="2170504" y="549593"/>
                <a:ext cx="543739" cy="523220"/>
              </a:xfrm>
              <a:prstGeom prst="rect">
                <a:avLst/>
              </a:prstGeom>
              <a:noFill/>
            </p:spPr>
            <p:txBody>
              <a:bodyPr wrap="none" rtlCol="0">
                <a:spAutoFit/>
              </a:bodyPr>
              <a:lstStyle/>
              <a:p>
                <a:r>
                  <a:rPr lang="zh-CN" altLang="en-US" sz="2800" dirty="0" smtClean="0">
                    <a:solidFill>
                      <a:schemeClr val="bg1"/>
                    </a:solidFill>
                    <a:latin typeface="汉仪菱心体简" panose="02010609000101010101" pitchFamily="49" charset="-122"/>
                    <a:ea typeface="汉仪菱心体简" panose="02010609000101010101" pitchFamily="49" charset="-122"/>
                  </a:rPr>
                  <a:t>报</a:t>
                </a:r>
                <a:endParaRPr lang="zh-CN" altLang="en-US" sz="2800" dirty="0">
                  <a:solidFill>
                    <a:schemeClr val="bg1"/>
                  </a:solidFill>
                  <a:latin typeface="汉仪菱心体简" panose="02010609000101010101" pitchFamily="49" charset="-122"/>
                  <a:ea typeface="汉仪菱心体简" panose="02010609000101010101" pitchFamily="49" charset="-122"/>
                </a:endParaRPr>
              </a:p>
            </p:txBody>
          </p:sp>
        </p:grpSp>
        <p:grpSp>
          <p:nvGrpSpPr>
            <p:cNvPr id="8" name="组合 7"/>
            <p:cNvGrpSpPr/>
            <p:nvPr userDrawn="1"/>
          </p:nvGrpSpPr>
          <p:grpSpPr>
            <a:xfrm>
              <a:off x="800513" y="581773"/>
              <a:ext cx="651510" cy="651510"/>
              <a:chOff x="2116618" y="485448"/>
              <a:chExt cx="651510" cy="651510"/>
            </a:xfrm>
          </p:grpSpPr>
          <p:sp>
            <p:nvSpPr>
              <p:cNvPr id="19" name="椭圆 18"/>
              <p:cNvSpPr/>
              <p:nvPr userDrawn="1"/>
            </p:nvSpPr>
            <p:spPr>
              <a:xfrm>
                <a:off x="2116618" y="485448"/>
                <a:ext cx="651510" cy="65151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7" name="文本框 6"/>
              <p:cNvSpPr txBox="1"/>
              <p:nvPr userDrawn="1"/>
            </p:nvSpPr>
            <p:spPr>
              <a:xfrm>
                <a:off x="2170504" y="549593"/>
                <a:ext cx="543739" cy="523220"/>
              </a:xfrm>
              <a:prstGeom prst="rect">
                <a:avLst/>
              </a:prstGeom>
              <a:noFill/>
            </p:spPr>
            <p:txBody>
              <a:bodyPr wrap="none" rtlCol="0">
                <a:spAutoFit/>
              </a:bodyPr>
              <a:lstStyle/>
              <a:p>
                <a:r>
                  <a:rPr lang="zh-CN" altLang="en-US" sz="2800" dirty="0" smtClean="0">
                    <a:solidFill>
                      <a:schemeClr val="bg1"/>
                    </a:solidFill>
                    <a:latin typeface="汉仪菱心体简" panose="02010609000101010101" pitchFamily="49" charset="-122"/>
                    <a:ea typeface="汉仪菱心体简" panose="02010609000101010101" pitchFamily="49" charset="-122"/>
                  </a:rPr>
                  <a:t>开</a:t>
                </a:r>
                <a:endParaRPr lang="zh-CN" altLang="en-US" sz="2800" dirty="0">
                  <a:solidFill>
                    <a:schemeClr val="bg1"/>
                  </a:solidFill>
                  <a:latin typeface="汉仪菱心体简" panose="02010609000101010101" pitchFamily="49" charset="-122"/>
                  <a:ea typeface="汉仪菱心体简" panose="02010609000101010101" pitchFamily="49" charset="-122"/>
                </a:endParaRPr>
              </a:p>
            </p:txBody>
          </p:sp>
        </p:grpSp>
        <p:grpSp>
          <p:nvGrpSpPr>
            <p:cNvPr id="21" name="组合 20"/>
            <p:cNvGrpSpPr/>
            <p:nvPr userDrawn="1"/>
          </p:nvGrpSpPr>
          <p:grpSpPr>
            <a:xfrm>
              <a:off x="1366377" y="581773"/>
              <a:ext cx="651510" cy="651510"/>
              <a:chOff x="2116618" y="485448"/>
              <a:chExt cx="651510" cy="651510"/>
            </a:xfrm>
          </p:grpSpPr>
          <p:sp>
            <p:nvSpPr>
              <p:cNvPr id="22" name="椭圆 21"/>
              <p:cNvSpPr/>
              <p:nvPr userDrawn="1"/>
            </p:nvSpPr>
            <p:spPr>
              <a:xfrm>
                <a:off x="2116618" y="485448"/>
                <a:ext cx="651510" cy="651510"/>
              </a:xfrm>
              <a:prstGeom prst="ellipse">
                <a:avLst/>
              </a:prstGeom>
              <a:solidFill>
                <a:srgbClr val="4C4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23" name="文本框 22"/>
              <p:cNvSpPr txBox="1"/>
              <p:nvPr userDrawn="1"/>
            </p:nvSpPr>
            <p:spPr>
              <a:xfrm>
                <a:off x="2170504" y="549593"/>
                <a:ext cx="543739" cy="523220"/>
              </a:xfrm>
              <a:prstGeom prst="rect">
                <a:avLst/>
              </a:prstGeom>
              <a:noFill/>
            </p:spPr>
            <p:txBody>
              <a:bodyPr wrap="none" rtlCol="0">
                <a:spAutoFit/>
              </a:bodyPr>
              <a:lstStyle/>
              <a:p>
                <a:r>
                  <a:rPr lang="zh-CN" altLang="en-US" sz="2800" dirty="0" smtClean="0">
                    <a:solidFill>
                      <a:schemeClr val="bg1"/>
                    </a:solidFill>
                    <a:latin typeface="汉仪菱心体简" panose="02010609000101010101" pitchFamily="49" charset="-122"/>
                    <a:ea typeface="汉仪菱心体简" panose="02010609000101010101" pitchFamily="49" charset="-122"/>
                  </a:rPr>
                  <a:t>题</a:t>
                </a:r>
                <a:endParaRPr lang="zh-CN" altLang="en-US" sz="2800" dirty="0">
                  <a:solidFill>
                    <a:schemeClr val="bg1"/>
                  </a:solidFill>
                  <a:latin typeface="汉仪菱心体简" panose="02010609000101010101" pitchFamily="49" charset="-122"/>
                  <a:ea typeface="汉仪菱心体简" panose="02010609000101010101" pitchFamily="49" charset="-122"/>
                </a:endParaRPr>
              </a:p>
            </p:txBody>
          </p:sp>
        </p:grpSp>
        <p:grpSp>
          <p:nvGrpSpPr>
            <p:cNvPr id="27" name="组合 26"/>
            <p:cNvGrpSpPr/>
            <p:nvPr userDrawn="1"/>
          </p:nvGrpSpPr>
          <p:grpSpPr>
            <a:xfrm>
              <a:off x="2498105" y="581773"/>
              <a:ext cx="651510" cy="651510"/>
              <a:chOff x="2116618" y="485448"/>
              <a:chExt cx="651510" cy="651510"/>
            </a:xfrm>
          </p:grpSpPr>
          <p:sp>
            <p:nvSpPr>
              <p:cNvPr id="28" name="椭圆 27"/>
              <p:cNvSpPr/>
              <p:nvPr userDrawn="1"/>
            </p:nvSpPr>
            <p:spPr>
              <a:xfrm>
                <a:off x="2116618" y="485448"/>
                <a:ext cx="651510" cy="65151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29" name="文本框 28"/>
              <p:cNvSpPr txBox="1"/>
              <p:nvPr userDrawn="1"/>
            </p:nvSpPr>
            <p:spPr>
              <a:xfrm>
                <a:off x="2170504" y="549593"/>
                <a:ext cx="543739" cy="523220"/>
              </a:xfrm>
              <a:prstGeom prst="rect">
                <a:avLst/>
              </a:prstGeom>
              <a:noFill/>
            </p:spPr>
            <p:txBody>
              <a:bodyPr wrap="none" rtlCol="0">
                <a:spAutoFit/>
              </a:bodyPr>
              <a:lstStyle/>
              <a:p>
                <a:r>
                  <a:rPr lang="zh-CN" altLang="en-US" sz="2800" dirty="0" smtClean="0">
                    <a:solidFill>
                      <a:schemeClr val="bg1"/>
                    </a:solidFill>
                    <a:latin typeface="汉仪菱心体简" panose="02010609000101010101" pitchFamily="49" charset="-122"/>
                    <a:ea typeface="汉仪菱心体简" panose="02010609000101010101" pitchFamily="49" charset="-122"/>
                  </a:rPr>
                  <a:t>告</a:t>
                </a:r>
                <a:endParaRPr lang="zh-CN" altLang="en-US" sz="2800" dirty="0">
                  <a:solidFill>
                    <a:schemeClr val="bg1"/>
                  </a:solidFill>
                  <a:latin typeface="汉仪菱心体简" panose="02010609000101010101" pitchFamily="49" charset="-122"/>
                  <a:ea typeface="汉仪菱心体简" panose="02010609000101010101" pitchFamily="49" charset="-122"/>
                </a:endParaRPr>
              </a:p>
            </p:txBody>
          </p:sp>
        </p:grpSp>
      </p:grpSp>
      <p:grpSp>
        <p:nvGrpSpPr>
          <p:cNvPr id="37" name="组合 36"/>
          <p:cNvGrpSpPr/>
          <p:nvPr userDrawn="1"/>
        </p:nvGrpSpPr>
        <p:grpSpPr>
          <a:xfrm>
            <a:off x="2612906" y="4106595"/>
            <a:ext cx="4648329" cy="419776"/>
            <a:chOff x="2908634" y="4110502"/>
            <a:chExt cx="4648329" cy="419776"/>
          </a:xfrm>
        </p:grpSpPr>
        <p:grpSp>
          <p:nvGrpSpPr>
            <p:cNvPr id="35" name="组合 34"/>
            <p:cNvGrpSpPr/>
            <p:nvPr userDrawn="1"/>
          </p:nvGrpSpPr>
          <p:grpSpPr>
            <a:xfrm>
              <a:off x="2908634" y="4110502"/>
              <a:ext cx="1626344" cy="419776"/>
              <a:chOff x="1022684" y="4576272"/>
              <a:chExt cx="1626344" cy="419776"/>
            </a:xfrm>
          </p:grpSpPr>
          <p:grpSp>
            <p:nvGrpSpPr>
              <p:cNvPr id="11" name="组合 10"/>
              <p:cNvGrpSpPr/>
              <p:nvPr userDrawn="1"/>
            </p:nvGrpSpPr>
            <p:grpSpPr>
              <a:xfrm>
                <a:off x="1022684" y="4576272"/>
                <a:ext cx="481042" cy="419776"/>
                <a:chOff x="2384358" y="4643679"/>
                <a:chExt cx="856553" cy="747461"/>
              </a:xfrm>
            </p:grpSpPr>
            <p:sp>
              <p:nvSpPr>
                <p:cNvPr id="17" name="椭圆 16"/>
                <p:cNvSpPr/>
                <p:nvPr userDrawn="1"/>
              </p:nvSpPr>
              <p:spPr>
                <a:xfrm>
                  <a:off x="2384358" y="4643679"/>
                  <a:ext cx="747461" cy="74746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0">
                    <a:solidFill>
                      <a:srgbClr val="EE9C60"/>
                    </a:solidFill>
                  </a:endParaRPr>
                </a:p>
              </p:txBody>
            </p:sp>
            <p:sp>
              <p:nvSpPr>
                <p:cNvPr id="13" name="椭圆 12"/>
                <p:cNvSpPr/>
                <p:nvPr userDrawn="1"/>
              </p:nvSpPr>
              <p:spPr>
                <a:xfrm>
                  <a:off x="2758087" y="4777731"/>
                  <a:ext cx="482824" cy="482823"/>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0" dirty="0"/>
                </a:p>
              </p:txBody>
            </p:sp>
          </p:grpSp>
          <p:sp>
            <p:nvSpPr>
              <p:cNvPr id="33" name="文本框 32"/>
              <p:cNvSpPr txBox="1"/>
              <p:nvPr userDrawn="1"/>
            </p:nvSpPr>
            <p:spPr>
              <a:xfrm>
                <a:off x="1310200" y="4601494"/>
                <a:ext cx="1338828" cy="369332"/>
              </a:xfrm>
              <a:prstGeom prst="rect">
                <a:avLst/>
              </a:prstGeom>
              <a:noFill/>
            </p:spPr>
            <p:txBody>
              <a:bodyPr wrap="none" rtlCol="0">
                <a:spAutoFit/>
              </a:bodyPr>
              <a:lstStyle/>
              <a:p>
                <a:r>
                  <a:rPr lang="zh-CN" altLang="en-US" sz="1800" b="0" dirty="0" smtClean="0">
                    <a:solidFill>
                      <a:schemeClr val="tx1"/>
                    </a:solidFill>
                  </a:rPr>
                  <a:t>导师：杨洋</a:t>
                </a:r>
                <a:endParaRPr lang="zh-CN" altLang="en-US" sz="1800" b="0" dirty="0">
                  <a:solidFill>
                    <a:schemeClr val="tx1"/>
                  </a:solidFill>
                </a:endParaRPr>
              </a:p>
            </p:txBody>
          </p:sp>
        </p:grpSp>
        <p:grpSp>
          <p:nvGrpSpPr>
            <p:cNvPr id="36" name="组合 35"/>
            <p:cNvGrpSpPr/>
            <p:nvPr userDrawn="1"/>
          </p:nvGrpSpPr>
          <p:grpSpPr>
            <a:xfrm>
              <a:off x="5468954" y="4110502"/>
              <a:ext cx="2088009" cy="419776"/>
              <a:chOff x="1022684" y="5287885"/>
              <a:chExt cx="2088009" cy="419776"/>
            </a:xfrm>
          </p:grpSpPr>
          <p:grpSp>
            <p:nvGrpSpPr>
              <p:cNvPr id="30" name="组合 29"/>
              <p:cNvGrpSpPr/>
              <p:nvPr userDrawn="1"/>
            </p:nvGrpSpPr>
            <p:grpSpPr>
              <a:xfrm>
                <a:off x="1022684" y="5287885"/>
                <a:ext cx="481043" cy="419776"/>
                <a:chOff x="2384358" y="4643679"/>
                <a:chExt cx="856554" cy="747461"/>
              </a:xfrm>
            </p:grpSpPr>
            <p:sp>
              <p:nvSpPr>
                <p:cNvPr id="31" name="椭圆 30"/>
                <p:cNvSpPr/>
                <p:nvPr userDrawn="1"/>
              </p:nvSpPr>
              <p:spPr>
                <a:xfrm>
                  <a:off x="2384358" y="4643679"/>
                  <a:ext cx="747461" cy="74746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0"/>
                </a:p>
              </p:txBody>
            </p:sp>
            <p:sp>
              <p:nvSpPr>
                <p:cNvPr id="32" name="椭圆 31"/>
                <p:cNvSpPr/>
                <p:nvPr userDrawn="1"/>
              </p:nvSpPr>
              <p:spPr>
                <a:xfrm>
                  <a:off x="2758088" y="4777731"/>
                  <a:ext cx="482824" cy="482824"/>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0"/>
                </a:p>
              </p:txBody>
            </p:sp>
          </p:grpSp>
          <p:sp>
            <p:nvSpPr>
              <p:cNvPr id="34" name="文本框 33"/>
              <p:cNvSpPr txBox="1"/>
              <p:nvPr userDrawn="1"/>
            </p:nvSpPr>
            <p:spPr>
              <a:xfrm>
                <a:off x="1310200" y="5313107"/>
                <a:ext cx="1800493" cy="369332"/>
              </a:xfrm>
              <a:prstGeom prst="rect">
                <a:avLst/>
              </a:prstGeom>
              <a:noFill/>
            </p:spPr>
            <p:txBody>
              <a:bodyPr wrap="none" rtlCol="0">
                <a:spAutoFit/>
              </a:bodyPr>
              <a:lstStyle/>
              <a:p>
                <a:r>
                  <a:rPr lang="zh-CN" altLang="en-US" sz="1800" b="0" dirty="0" smtClean="0">
                    <a:solidFill>
                      <a:schemeClr val="tx1"/>
                    </a:solidFill>
                  </a:rPr>
                  <a:t>汇报人：孙正祥</a:t>
                </a:r>
                <a:endParaRPr lang="zh-CN" altLang="en-US" sz="1800" b="0" dirty="0">
                  <a:solidFill>
                    <a:schemeClr val="tx1"/>
                  </a:solidFill>
                </a:endParaRPr>
              </a:p>
            </p:txBody>
          </p:sp>
        </p:grpSp>
      </p:grpSp>
      <p:cxnSp>
        <p:nvCxnSpPr>
          <p:cNvPr id="41" name="直接连接符 40"/>
          <p:cNvCxnSpPr/>
          <p:nvPr userDrawn="1"/>
        </p:nvCxnSpPr>
        <p:spPr>
          <a:xfrm>
            <a:off x="1858211" y="3225966"/>
            <a:ext cx="5912762" cy="0"/>
          </a:xfrm>
          <a:prstGeom prst="line">
            <a:avLst/>
          </a:prstGeom>
          <a:ln>
            <a:solidFill>
              <a:srgbClr val="A8AAA5"/>
            </a:solidFill>
          </a:ln>
        </p:spPr>
        <p:style>
          <a:lnRef idx="1">
            <a:schemeClr val="accent1"/>
          </a:lnRef>
          <a:fillRef idx="0">
            <a:schemeClr val="accent1"/>
          </a:fillRef>
          <a:effectRef idx="0">
            <a:schemeClr val="accent1"/>
          </a:effectRef>
          <a:fontRef idx="minor">
            <a:schemeClr val="tx1"/>
          </a:fontRef>
        </p:style>
      </p:cxnSp>
      <p:pic>
        <p:nvPicPr>
          <p:cNvPr id="62" name="图片 6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96817" y="211465"/>
            <a:ext cx="1995183" cy="2299058"/>
          </a:xfrm>
          <a:prstGeom prst="rect">
            <a:avLst/>
          </a:prstGeom>
        </p:spPr>
      </p:pic>
      <p:pic>
        <p:nvPicPr>
          <p:cNvPr id="63" name="图片 6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00312" y="3635430"/>
            <a:ext cx="1770056" cy="1871747"/>
          </a:xfrm>
          <a:prstGeom prst="rect">
            <a:avLst/>
          </a:prstGeom>
        </p:spPr>
      </p:pic>
      <p:grpSp>
        <p:nvGrpSpPr>
          <p:cNvPr id="40" name="组合 39"/>
          <p:cNvGrpSpPr/>
          <p:nvPr userDrawn="1"/>
        </p:nvGrpSpPr>
        <p:grpSpPr>
          <a:xfrm>
            <a:off x="2607583" y="5087401"/>
            <a:ext cx="4879161" cy="419776"/>
            <a:chOff x="2908634" y="4110502"/>
            <a:chExt cx="4879161" cy="419776"/>
          </a:xfrm>
        </p:grpSpPr>
        <p:grpSp>
          <p:nvGrpSpPr>
            <p:cNvPr id="42" name="组合 41"/>
            <p:cNvGrpSpPr/>
            <p:nvPr userDrawn="1"/>
          </p:nvGrpSpPr>
          <p:grpSpPr>
            <a:xfrm>
              <a:off x="2908634" y="4110502"/>
              <a:ext cx="2139305" cy="419776"/>
              <a:chOff x="1022684" y="4576272"/>
              <a:chExt cx="2139305" cy="419776"/>
            </a:xfrm>
          </p:grpSpPr>
          <p:grpSp>
            <p:nvGrpSpPr>
              <p:cNvPr id="50" name="组合 49"/>
              <p:cNvGrpSpPr/>
              <p:nvPr userDrawn="1"/>
            </p:nvGrpSpPr>
            <p:grpSpPr>
              <a:xfrm>
                <a:off x="1022684" y="4576272"/>
                <a:ext cx="481042" cy="419776"/>
                <a:chOff x="2384358" y="4643679"/>
                <a:chExt cx="856553" cy="747461"/>
              </a:xfrm>
            </p:grpSpPr>
            <p:sp>
              <p:nvSpPr>
                <p:cNvPr id="52" name="椭圆 51"/>
                <p:cNvSpPr/>
                <p:nvPr userDrawn="1"/>
              </p:nvSpPr>
              <p:spPr>
                <a:xfrm>
                  <a:off x="2384358" y="4643679"/>
                  <a:ext cx="747462" cy="747461"/>
                </a:xfrm>
                <a:prstGeom prst="ellipse">
                  <a:avLst/>
                </a:prstGeom>
                <a:solidFill>
                  <a:srgbClr val="4C4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0">
                    <a:solidFill>
                      <a:srgbClr val="EE9C60"/>
                    </a:solidFill>
                  </a:endParaRPr>
                </a:p>
              </p:txBody>
            </p:sp>
            <p:sp>
              <p:nvSpPr>
                <p:cNvPr id="53" name="椭圆 52"/>
                <p:cNvSpPr/>
                <p:nvPr userDrawn="1"/>
              </p:nvSpPr>
              <p:spPr>
                <a:xfrm>
                  <a:off x="2758087" y="4777731"/>
                  <a:ext cx="482824" cy="482823"/>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0" dirty="0"/>
                </a:p>
              </p:txBody>
            </p:sp>
          </p:grpSp>
          <p:sp>
            <p:nvSpPr>
              <p:cNvPr id="51" name="文本框 50"/>
              <p:cNvSpPr txBox="1"/>
              <p:nvPr userDrawn="1"/>
            </p:nvSpPr>
            <p:spPr>
              <a:xfrm>
                <a:off x="1310200" y="4601494"/>
                <a:ext cx="1851789" cy="369332"/>
              </a:xfrm>
              <a:prstGeom prst="rect">
                <a:avLst/>
              </a:prstGeom>
              <a:noFill/>
            </p:spPr>
            <p:txBody>
              <a:bodyPr wrap="none" rtlCol="0">
                <a:spAutoFit/>
              </a:bodyPr>
              <a:lstStyle/>
              <a:p>
                <a:r>
                  <a:rPr lang="zh-CN" altLang="en-US" sz="1800" b="0" dirty="0" smtClean="0">
                    <a:solidFill>
                      <a:schemeClr val="tx1"/>
                    </a:solidFill>
                  </a:rPr>
                  <a:t>学号：</a:t>
                </a:r>
                <a:r>
                  <a:rPr lang="en-US" altLang="zh-CN" sz="1800" b="0" dirty="0" smtClean="0">
                    <a:solidFill>
                      <a:schemeClr val="tx1"/>
                    </a:solidFill>
                  </a:rPr>
                  <a:t>Y1708012</a:t>
                </a:r>
                <a:endParaRPr lang="zh-CN" altLang="en-US" sz="1800" b="0" dirty="0">
                  <a:solidFill>
                    <a:schemeClr val="tx1"/>
                  </a:solidFill>
                </a:endParaRPr>
              </a:p>
            </p:txBody>
          </p:sp>
        </p:grpSp>
        <p:grpSp>
          <p:nvGrpSpPr>
            <p:cNvPr id="45" name="组合 44"/>
            <p:cNvGrpSpPr/>
            <p:nvPr userDrawn="1"/>
          </p:nvGrpSpPr>
          <p:grpSpPr>
            <a:xfrm>
              <a:off x="5468954" y="4110502"/>
              <a:ext cx="2318841" cy="419776"/>
              <a:chOff x="1022684" y="5287885"/>
              <a:chExt cx="2318841" cy="419776"/>
            </a:xfrm>
          </p:grpSpPr>
          <p:grpSp>
            <p:nvGrpSpPr>
              <p:cNvPr id="46" name="组合 45"/>
              <p:cNvGrpSpPr/>
              <p:nvPr userDrawn="1"/>
            </p:nvGrpSpPr>
            <p:grpSpPr>
              <a:xfrm>
                <a:off x="1022684" y="5287885"/>
                <a:ext cx="481043" cy="419776"/>
                <a:chOff x="2384358" y="4643679"/>
                <a:chExt cx="856554" cy="747461"/>
              </a:xfrm>
            </p:grpSpPr>
            <p:sp>
              <p:nvSpPr>
                <p:cNvPr id="48" name="椭圆 47"/>
                <p:cNvSpPr/>
                <p:nvPr userDrawn="1"/>
              </p:nvSpPr>
              <p:spPr>
                <a:xfrm>
                  <a:off x="2384358" y="4643679"/>
                  <a:ext cx="747461" cy="747461"/>
                </a:xfrm>
                <a:prstGeom prst="ellipse">
                  <a:avLst/>
                </a:prstGeom>
                <a:solidFill>
                  <a:srgbClr val="EE9C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0"/>
                </a:p>
              </p:txBody>
            </p:sp>
            <p:sp>
              <p:nvSpPr>
                <p:cNvPr id="49" name="椭圆 48"/>
                <p:cNvSpPr/>
                <p:nvPr userDrawn="1"/>
              </p:nvSpPr>
              <p:spPr>
                <a:xfrm>
                  <a:off x="2758088" y="4777731"/>
                  <a:ext cx="482824" cy="482824"/>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0"/>
                </a:p>
              </p:txBody>
            </p:sp>
          </p:grpSp>
          <p:sp>
            <p:nvSpPr>
              <p:cNvPr id="47" name="文本框 46"/>
              <p:cNvSpPr txBox="1"/>
              <p:nvPr userDrawn="1"/>
            </p:nvSpPr>
            <p:spPr>
              <a:xfrm>
                <a:off x="1310200" y="5313107"/>
                <a:ext cx="2031325" cy="369332"/>
              </a:xfrm>
              <a:prstGeom prst="rect">
                <a:avLst/>
              </a:prstGeom>
              <a:noFill/>
            </p:spPr>
            <p:txBody>
              <a:bodyPr wrap="none" rtlCol="0">
                <a:spAutoFit/>
              </a:bodyPr>
              <a:lstStyle/>
              <a:p>
                <a:r>
                  <a:rPr lang="zh-CN" altLang="en-US" sz="1800" b="0" dirty="0" smtClean="0">
                    <a:solidFill>
                      <a:schemeClr val="tx1"/>
                    </a:solidFill>
                  </a:rPr>
                  <a:t>专业：计算机技术</a:t>
                </a:r>
                <a:endParaRPr lang="zh-CN" altLang="en-US" sz="1800" b="0" dirty="0">
                  <a:solidFill>
                    <a:schemeClr val="tx1"/>
                  </a:solidFill>
                </a:endParaRPr>
              </a:p>
            </p:txBody>
          </p:sp>
        </p:grpSp>
      </p:grpSp>
      <p:pic>
        <p:nvPicPr>
          <p:cNvPr id="54" name="图片 6166" descr="江苏大学校徽"/>
          <p:cNvPicPr>
            <a:picLocks noChangeAspect="1" noChangeArrowheads="1"/>
          </p:cNvPicPr>
          <p:nvPr userDrawn="1"/>
        </p:nvPicPr>
        <p:blipFill>
          <a:blip r:embed="rId4" cstate="print"/>
          <a:srcRect/>
          <a:stretch>
            <a:fillRect/>
          </a:stretch>
        </p:blipFill>
        <p:spPr bwMode="auto">
          <a:xfrm>
            <a:off x="246629" y="226027"/>
            <a:ext cx="1045222" cy="1027420"/>
          </a:xfrm>
          <a:prstGeom prst="rect">
            <a:avLst/>
          </a:prstGeom>
          <a:noFill/>
          <a:ln w="9525">
            <a:noFill/>
            <a:miter lim="800000"/>
            <a:headEnd/>
            <a:tailEnd/>
          </a:ln>
        </p:spPr>
      </p:pic>
    </p:spTree>
    <p:extLst>
      <p:ext uri="{BB962C8B-B14F-4D97-AF65-F5344CB8AC3E}">
        <p14:creationId xmlns:p14="http://schemas.microsoft.com/office/powerpoint/2010/main" val="623978560"/>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C7C1CD6-F22C-43D6-A479-E931E95965C0}" type="datetimeFigureOut">
              <a:rPr lang="zh-CN" altLang="en-US" smtClean="0"/>
              <a:pPr/>
              <a:t>2019/10/7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66A3AA-D750-40A1-B21B-17A3632103D6}" type="slidenum">
              <a:rPr lang="zh-CN" altLang="en-US" smtClean="0"/>
              <a:pPr/>
              <a:t>‹#›</a:t>
            </a:fld>
            <a:endParaRPr lang="zh-CN" altLang="en-US"/>
          </a:p>
        </p:txBody>
      </p:sp>
    </p:spTree>
    <p:extLst>
      <p:ext uri="{BB962C8B-B14F-4D97-AF65-F5344CB8AC3E}">
        <p14:creationId xmlns:p14="http://schemas.microsoft.com/office/powerpoint/2010/main" val="277994961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75C3F2C-2FF4-4945-923C-2CB6A017C44F}" type="datetimeFigureOut">
              <a:rPr lang="zh-CN" altLang="en-US" smtClean="0"/>
              <a:pPr/>
              <a:t>2019/10/7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4814B18-F5D4-4A05-86B6-E61EF25F2336}" type="slidenum">
              <a:rPr lang="zh-CN" altLang="en-US" smtClean="0"/>
              <a:pPr/>
              <a:t>‹#›</a:t>
            </a:fld>
            <a:endParaRPr lang="zh-CN" altLang="en-US"/>
          </a:p>
        </p:txBody>
      </p:sp>
    </p:spTree>
    <p:extLst>
      <p:ext uri="{BB962C8B-B14F-4D97-AF65-F5344CB8AC3E}">
        <p14:creationId xmlns:p14="http://schemas.microsoft.com/office/powerpoint/2010/main" val="424815281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75C3F2C-2FF4-4945-923C-2CB6A017C44F}" type="datetimeFigureOut">
              <a:rPr lang="zh-CN" altLang="en-US" smtClean="0"/>
              <a:pPr/>
              <a:t>2019/10/7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4814B18-F5D4-4A05-86B6-E61EF25F2336}" type="slidenum">
              <a:rPr lang="zh-CN" altLang="en-US" smtClean="0"/>
              <a:pPr/>
              <a:t>‹#›</a:t>
            </a:fld>
            <a:endParaRPr lang="zh-CN" altLang="en-US"/>
          </a:p>
        </p:txBody>
      </p:sp>
    </p:spTree>
    <p:extLst>
      <p:ext uri="{BB962C8B-B14F-4D97-AF65-F5344CB8AC3E}">
        <p14:creationId xmlns:p14="http://schemas.microsoft.com/office/powerpoint/2010/main" val="2161577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75C3F2C-2FF4-4945-923C-2CB6A017C44F}" type="datetimeFigureOut">
              <a:rPr lang="zh-CN" altLang="en-US" smtClean="0"/>
              <a:pPr/>
              <a:t>2019/10/7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4814B18-F5D4-4A05-86B6-E61EF25F2336}" type="slidenum">
              <a:rPr lang="zh-CN" altLang="en-US" smtClean="0"/>
              <a:pPr/>
              <a:t>‹#›</a:t>
            </a:fld>
            <a:endParaRPr lang="zh-CN" altLang="en-US"/>
          </a:p>
        </p:txBody>
      </p:sp>
    </p:spTree>
    <p:extLst>
      <p:ext uri="{BB962C8B-B14F-4D97-AF65-F5344CB8AC3E}">
        <p14:creationId xmlns:p14="http://schemas.microsoft.com/office/powerpoint/2010/main" val="82742804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75C3F2C-2FF4-4945-923C-2CB6A017C44F}" type="datetimeFigureOut">
              <a:rPr lang="zh-CN" altLang="en-US" smtClean="0"/>
              <a:pPr/>
              <a:t>2019/10/7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4814B18-F5D4-4A05-86B6-E61EF25F2336}" type="slidenum">
              <a:rPr lang="zh-CN" altLang="en-US" smtClean="0"/>
              <a:pPr/>
              <a:t>‹#›</a:t>
            </a:fld>
            <a:endParaRPr lang="zh-CN" altLang="en-US"/>
          </a:p>
        </p:txBody>
      </p:sp>
    </p:spTree>
    <p:extLst>
      <p:ext uri="{BB962C8B-B14F-4D97-AF65-F5344CB8AC3E}">
        <p14:creationId xmlns:p14="http://schemas.microsoft.com/office/powerpoint/2010/main" val="295523944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75C3F2C-2FF4-4945-923C-2CB6A017C44F}" type="datetimeFigureOut">
              <a:rPr lang="zh-CN" altLang="en-US" smtClean="0"/>
              <a:pPr/>
              <a:t>2019/10/7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4814B18-F5D4-4A05-86B6-E61EF25F2336}" type="slidenum">
              <a:rPr lang="zh-CN" altLang="en-US" smtClean="0"/>
              <a:pPr/>
              <a:t>‹#›</a:t>
            </a:fld>
            <a:endParaRPr lang="zh-CN" altLang="en-US"/>
          </a:p>
        </p:txBody>
      </p:sp>
    </p:spTree>
    <p:extLst>
      <p:ext uri="{BB962C8B-B14F-4D97-AF65-F5344CB8AC3E}">
        <p14:creationId xmlns:p14="http://schemas.microsoft.com/office/powerpoint/2010/main" val="370772530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75C3F2C-2FF4-4945-923C-2CB6A017C44F}" type="datetimeFigureOut">
              <a:rPr lang="zh-CN" altLang="en-US" smtClean="0"/>
              <a:pPr/>
              <a:t>2019/10/7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4814B18-F5D4-4A05-86B6-E61EF25F2336}" type="slidenum">
              <a:rPr lang="zh-CN" altLang="en-US" smtClean="0"/>
              <a:pPr/>
              <a:t>‹#›</a:t>
            </a:fld>
            <a:endParaRPr lang="zh-CN" altLang="en-US"/>
          </a:p>
        </p:txBody>
      </p:sp>
    </p:spTree>
    <p:extLst>
      <p:ext uri="{BB962C8B-B14F-4D97-AF65-F5344CB8AC3E}">
        <p14:creationId xmlns:p14="http://schemas.microsoft.com/office/powerpoint/2010/main" val="386554710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75C3F2C-2FF4-4945-923C-2CB6A017C44F}" type="datetimeFigureOut">
              <a:rPr lang="zh-CN" altLang="en-US" smtClean="0"/>
              <a:pPr/>
              <a:t>2019/10/7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4814B18-F5D4-4A05-86B6-E61EF25F2336}" type="slidenum">
              <a:rPr lang="zh-CN" altLang="en-US" smtClean="0"/>
              <a:pPr/>
              <a:t>‹#›</a:t>
            </a:fld>
            <a:endParaRPr lang="zh-CN" altLang="en-US"/>
          </a:p>
        </p:txBody>
      </p:sp>
    </p:spTree>
    <p:extLst>
      <p:ext uri="{BB962C8B-B14F-4D97-AF65-F5344CB8AC3E}">
        <p14:creationId xmlns:p14="http://schemas.microsoft.com/office/powerpoint/2010/main" val="334599400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75C3F2C-2FF4-4945-923C-2CB6A017C44F}" type="datetimeFigureOut">
              <a:rPr lang="zh-CN" altLang="en-US" smtClean="0"/>
              <a:pPr/>
              <a:t>2019/10/7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4814B18-F5D4-4A05-86B6-E61EF25F2336}" type="slidenum">
              <a:rPr lang="zh-CN" altLang="en-US" smtClean="0"/>
              <a:pPr/>
              <a:t>‹#›</a:t>
            </a:fld>
            <a:endParaRPr lang="zh-CN" altLang="en-US"/>
          </a:p>
        </p:txBody>
      </p:sp>
    </p:spTree>
    <p:extLst>
      <p:ext uri="{BB962C8B-B14F-4D97-AF65-F5344CB8AC3E}">
        <p14:creationId xmlns:p14="http://schemas.microsoft.com/office/powerpoint/2010/main" val="279914212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75C3F2C-2FF4-4945-923C-2CB6A017C44F}" type="datetimeFigureOut">
              <a:rPr lang="zh-CN" altLang="en-US" smtClean="0"/>
              <a:pPr/>
              <a:t>2019/10/7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4814B18-F5D4-4A05-86B6-E61EF25F2336}" type="slidenum">
              <a:rPr lang="zh-CN" altLang="en-US" smtClean="0"/>
              <a:pPr/>
              <a:t>‹#›</a:t>
            </a:fld>
            <a:endParaRPr lang="zh-CN" altLang="en-US"/>
          </a:p>
        </p:txBody>
      </p:sp>
    </p:spTree>
    <p:extLst>
      <p:ext uri="{BB962C8B-B14F-4D97-AF65-F5344CB8AC3E}">
        <p14:creationId xmlns:p14="http://schemas.microsoft.com/office/powerpoint/2010/main" val="3667836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9_仅标题">
    <p:spTree>
      <p:nvGrpSpPr>
        <p:cNvPr id="1" name=""/>
        <p:cNvGrpSpPr/>
        <p:nvPr/>
      </p:nvGrpSpPr>
      <p:grpSpPr>
        <a:xfrm>
          <a:off x="0" y="0"/>
          <a:ext cx="0" cy="0"/>
          <a:chOff x="0" y="0"/>
          <a:chExt cx="0" cy="0"/>
        </a:xfrm>
      </p:grpSpPr>
      <p:sp>
        <p:nvSpPr>
          <p:cNvPr id="33" name="矩形 32"/>
          <p:cNvSpPr/>
          <p:nvPr userDrawn="1"/>
        </p:nvSpPr>
        <p:spPr>
          <a:xfrm>
            <a:off x="0" y="0"/>
            <a:ext cx="5052060" cy="6858000"/>
          </a:xfrm>
          <a:prstGeom prst="rect">
            <a:avLst/>
          </a:prstGeom>
          <a:solidFill>
            <a:srgbClr val="A6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日期占位符 2"/>
          <p:cNvSpPr>
            <a:spLocks noGrp="1"/>
          </p:cNvSpPr>
          <p:nvPr>
            <p:ph type="dt" sz="half" idx="10"/>
          </p:nvPr>
        </p:nvSpPr>
        <p:spPr/>
        <p:txBody>
          <a:bodyPr/>
          <a:lstStyle/>
          <a:p>
            <a:fld id="{11961523-4804-45BD-9F6B-362C01C77A8B}" type="datetimeFigureOut">
              <a:rPr lang="zh-CN" altLang="en-US" smtClean="0"/>
              <a:pPr/>
              <a:t>2019/10/7</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A906129D-8271-4CBE-9DFD-2A0543AED237}" type="slidenum">
              <a:rPr lang="zh-CN" altLang="en-US" smtClean="0"/>
              <a:pPr/>
              <a:t>‹#›</a:t>
            </a:fld>
            <a:endParaRPr lang="zh-CN" altLang="en-US"/>
          </a:p>
        </p:txBody>
      </p:sp>
      <p:grpSp>
        <p:nvGrpSpPr>
          <p:cNvPr id="74" name="组合 73"/>
          <p:cNvGrpSpPr/>
          <p:nvPr userDrawn="1"/>
        </p:nvGrpSpPr>
        <p:grpSpPr>
          <a:xfrm>
            <a:off x="6166079" y="445535"/>
            <a:ext cx="3959113" cy="1072467"/>
            <a:chOff x="6456975" y="1574956"/>
            <a:chExt cx="3959113" cy="1072467"/>
          </a:xfrm>
        </p:grpSpPr>
        <p:grpSp>
          <p:nvGrpSpPr>
            <p:cNvPr id="43" name="组合 42"/>
            <p:cNvGrpSpPr/>
            <p:nvPr userDrawn="1"/>
          </p:nvGrpSpPr>
          <p:grpSpPr>
            <a:xfrm>
              <a:off x="6456975" y="1574956"/>
              <a:ext cx="1134736" cy="1072467"/>
              <a:chOff x="8695498" y="1677376"/>
              <a:chExt cx="2795460" cy="2642058"/>
            </a:xfrm>
          </p:grpSpPr>
          <p:grpSp>
            <p:nvGrpSpPr>
              <p:cNvPr id="45" name="组合 44"/>
              <p:cNvGrpSpPr/>
              <p:nvPr userDrawn="1"/>
            </p:nvGrpSpPr>
            <p:grpSpPr>
              <a:xfrm>
                <a:off x="8695498" y="1677376"/>
                <a:ext cx="2795460" cy="2642058"/>
                <a:chOff x="1609735" y="1320769"/>
                <a:chExt cx="1934984" cy="1828800"/>
              </a:xfrm>
            </p:grpSpPr>
            <p:sp>
              <p:nvSpPr>
                <p:cNvPr id="47" name="椭圆 46"/>
                <p:cNvSpPr/>
                <p:nvPr userDrawn="1"/>
              </p:nvSpPr>
              <p:spPr>
                <a:xfrm>
                  <a:off x="1609735" y="1320769"/>
                  <a:ext cx="1828801" cy="1828800"/>
                </a:xfrm>
                <a:prstGeom prst="ellipse">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48" name="流程图: 合并 47"/>
                <p:cNvSpPr/>
                <p:nvPr userDrawn="1"/>
              </p:nvSpPr>
              <p:spPr>
                <a:xfrm rot="18650490">
                  <a:off x="3109386" y="2701135"/>
                  <a:ext cx="403376" cy="467291"/>
                </a:xfrm>
                <a:prstGeom prst="flowChartMerg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sp>
            <p:nvSpPr>
              <p:cNvPr id="46" name="文本框 45"/>
              <p:cNvSpPr txBox="1"/>
              <p:nvPr userDrawn="1"/>
            </p:nvSpPr>
            <p:spPr>
              <a:xfrm>
                <a:off x="9187496" y="2212484"/>
                <a:ext cx="1747702" cy="1510106"/>
              </a:xfrm>
              <a:prstGeom prst="rect">
                <a:avLst/>
              </a:prstGeom>
              <a:noFill/>
            </p:spPr>
            <p:txBody>
              <a:bodyPr wrap="none" rtlCol="0">
                <a:spAutoFit/>
              </a:bodyPr>
              <a:lstStyle/>
              <a:p>
                <a:r>
                  <a:rPr lang="en-US" altLang="zh-CN" sz="4000" b="0" dirty="0" smtClean="0">
                    <a:solidFill>
                      <a:schemeClr val="bg1"/>
                    </a:solidFill>
                    <a:latin typeface="Broadway" panose="04040905080B02020502" pitchFamily="82" charset="0"/>
                    <a:ea typeface="微软雅黑" panose="020B0503020204020204" pitchFamily="34" charset="-122"/>
                  </a:rPr>
                  <a:t>01</a:t>
                </a:r>
                <a:endParaRPr lang="zh-CN" altLang="en-US" sz="4000" b="0" dirty="0">
                  <a:solidFill>
                    <a:schemeClr val="bg1"/>
                  </a:solidFill>
                  <a:latin typeface="Broadway" panose="04040905080B02020502" pitchFamily="82" charset="0"/>
                  <a:ea typeface="微软雅黑" panose="020B0503020204020204" pitchFamily="34" charset="-122"/>
                </a:endParaRPr>
              </a:p>
            </p:txBody>
          </p:sp>
        </p:grpSp>
        <p:sp>
          <p:nvSpPr>
            <p:cNvPr id="44" name="文本框 43"/>
            <p:cNvSpPr txBox="1"/>
            <p:nvPr userDrawn="1"/>
          </p:nvSpPr>
          <p:spPr>
            <a:xfrm>
              <a:off x="7717913" y="2057389"/>
              <a:ext cx="2698175" cy="523220"/>
            </a:xfrm>
            <a:prstGeom prst="rect">
              <a:avLst/>
            </a:prstGeom>
            <a:noFill/>
          </p:spPr>
          <p:txBody>
            <a:bodyPr wrap="none" rtlCol="0">
              <a:spAutoFit/>
            </a:bodyPr>
            <a:lstStyle/>
            <a:p>
              <a:r>
                <a:rPr lang="zh-CN" altLang="en-US" sz="2800" b="1" dirty="0" smtClean="0">
                  <a:solidFill>
                    <a:schemeClr val="tx1"/>
                  </a:solidFill>
                  <a:latin typeface="微软雅黑" panose="020B0503020204020204" pitchFamily="34" charset="-122"/>
                  <a:ea typeface="微软雅黑" panose="020B0503020204020204" pitchFamily="34" charset="-122"/>
                </a:rPr>
                <a:t>研究背景和意义</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grpSp>
      <p:grpSp>
        <p:nvGrpSpPr>
          <p:cNvPr id="61" name="组合 60"/>
          <p:cNvGrpSpPr/>
          <p:nvPr userDrawn="1"/>
        </p:nvGrpSpPr>
        <p:grpSpPr>
          <a:xfrm>
            <a:off x="6204878" y="1875040"/>
            <a:ext cx="1123570" cy="1076869"/>
            <a:chOff x="8723007" y="1647607"/>
            <a:chExt cx="2767952" cy="2652902"/>
          </a:xfrm>
          <a:effectLst/>
        </p:grpSpPr>
        <p:grpSp>
          <p:nvGrpSpPr>
            <p:cNvPr id="62" name="组合 61"/>
            <p:cNvGrpSpPr/>
            <p:nvPr userDrawn="1"/>
          </p:nvGrpSpPr>
          <p:grpSpPr>
            <a:xfrm>
              <a:off x="8723007" y="1647607"/>
              <a:ext cx="2767952" cy="2652902"/>
              <a:chOff x="1628776" y="1300163"/>
              <a:chExt cx="1915943" cy="1836306"/>
            </a:xfrm>
          </p:grpSpPr>
          <p:sp>
            <p:nvSpPr>
              <p:cNvPr id="64" name="椭圆 63"/>
              <p:cNvSpPr/>
              <p:nvPr userDrawn="1"/>
            </p:nvSpPr>
            <p:spPr>
              <a:xfrm>
                <a:off x="1628776" y="1300163"/>
                <a:ext cx="1828800" cy="1828800"/>
              </a:xfrm>
              <a:prstGeom prst="ellipse">
                <a:avLst/>
              </a:prstGeom>
              <a:solidFill>
                <a:srgbClr val="4C474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65" name="流程图: 合并 64"/>
              <p:cNvSpPr/>
              <p:nvPr userDrawn="1"/>
            </p:nvSpPr>
            <p:spPr>
              <a:xfrm rot="18650490">
                <a:off x="3109386" y="2701135"/>
                <a:ext cx="403376" cy="467291"/>
              </a:xfrm>
              <a:prstGeom prst="flowChartMerge">
                <a:avLst/>
              </a:prstGeom>
              <a:solidFill>
                <a:srgbClr val="4C4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sp>
          <p:nvSpPr>
            <p:cNvPr id="63" name="文本框 62"/>
            <p:cNvSpPr txBox="1"/>
            <p:nvPr userDrawn="1"/>
          </p:nvSpPr>
          <p:spPr>
            <a:xfrm>
              <a:off x="9187495" y="2212485"/>
              <a:ext cx="2089837" cy="1743900"/>
            </a:xfrm>
            <a:prstGeom prst="rect">
              <a:avLst/>
            </a:prstGeom>
            <a:noFill/>
          </p:spPr>
          <p:txBody>
            <a:bodyPr wrap="none" rtlCol="0">
              <a:spAutoFit/>
            </a:bodyPr>
            <a:lstStyle/>
            <a:p>
              <a:r>
                <a:rPr lang="en-US" altLang="zh-CN" sz="4000" b="0" dirty="0" smtClean="0">
                  <a:solidFill>
                    <a:schemeClr val="bg1"/>
                  </a:solidFill>
                  <a:latin typeface="Broadway" panose="04040905080B02020502" pitchFamily="82" charset="0"/>
                  <a:ea typeface="微软雅黑" panose="020B0503020204020204" pitchFamily="34" charset="-122"/>
                </a:rPr>
                <a:t>02</a:t>
              </a:r>
              <a:endParaRPr lang="zh-CN" altLang="en-US" sz="4000" b="0" dirty="0">
                <a:solidFill>
                  <a:schemeClr val="bg1"/>
                </a:solidFill>
                <a:latin typeface="Broadway" panose="04040905080B02020502" pitchFamily="82" charset="0"/>
                <a:ea typeface="微软雅黑" panose="020B0503020204020204" pitchFamily="34" charset="-122"/>
              </a:endParaRPr>
            </a:p>
          </p:txBody>
        </p:sp>
      </p:grpSp>
      <p:sp>
        <p:nvSpPr>
          <p:cNvPr id="71" name="文本框 70"/>
          <p:cNvSpPr txBox="1"/>
          <p:nvPr userDrawn="1"/>
        </p:nvSpPr>
        <p:spPr>
          <a:xfrm>
            <a:off x="7488168" y="2310412"/>
            <a:ext cx="2698175" cy="523220"/>
          </a:xfrm>
          <a:prstGeom prst="rect">
            <a:avLst/>
          </a:prstGeom>
          <a:noFill/>
        </p:spPr>
        <p:txBody>
          <a:bodyPr wrap="none" rtlCol="0">
            <a:spAutoFit/>
          </a:bodyPr>
          <a:lstStyle/>
          <a:p>
            <a:r>
              <a:rPr lang="zh-CN" altLang="en-US" sz="2800" b="1" dirty="0" smtClean="0">
                <a:solidFill>
                  <a:schemeClr val="tx1"/>
                </a:solidFill>
                <a:latin typeface="微软雅黑" panose="020B0503020204020204" pitchFamily="34" charset="-122"/>
                <a:ea typeface="微软雅黑" panose="020B0503020204020204" pitchFamily="34" charset="-122"/>
              </a:rPr>
              <a:t>国内外研究现状</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grpSp>
        <p:nvGrpSpPr>
          <p:cNvPr id="66" name="组合 65"/>
          <p:cNvGrpSpPr/>
          <p:nvPr userDrawn="1"/>
        </p:nvGrpSpPr>
        <p:grpSpPr>
          <a:xfrm>
            <a:off x="6244532" y="3305418"/>
            <a:ext cx="1123571" cy="1076869"/>
            <a:chOff x="8723006" y="1647607"/>
            <a:chExt cx="2767954" cy="2652902"/>
          </a:xfrm>
        </p:grpSpPr>
        <p:grpSp>
          <p:nvGrpSpPr>
            <p:cNvPr id="67" name="组合 66"/>
            <p:cNvGrpSpPr/>
            <p:nvPr userDrawn="1"/>
          </p:nvGrpSpPr>
          <p:grpSpPr>
            <a:xfrm>
              <a:off x="8723006" y="1647607"/>
              <a:ext cx="2767954" cy="2652902"/>
              <a:chOff x="1628775" y="1300163"/>
              <a:chExt cx="1915944" cy="1836306"/>
            </a:xfrm>
          </p:grpSpPr>
          <p:sp>
            <p:nvSpPr>
              <p:cNvPr id="69" name="椭圆 68"/>
              <p:cNvSpPr/>
              <p:nvPr userDrawn="1"/>
            </p:nvSpPr>
            <p:spPr>
              <a:xfrm>
                <a:off x="1628775" y="1300163"/>
                <a:ext cx="1828800" cy="1828800"/>
              </a:xfrm>
              <a:prstGeom prst="ellipse">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70" name="流程图: 合并 69"/>
              <p:cNvSpPr/>
              <p:nvPr userDrawn="1"/>
            </p:nvSpPr>
            <p:spPr>
              <a:xfrm rot="18650490">
                <a:off x="3109386" y="2701135"/>
                <a:ext cx="403376" cy="467291"/>
              </a:xfrm>
              <a:prstGeom prst="flowChartMerg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sp>
          <p:nvSpPr>
            <p:cNvPr id="68" name="文本框 67"/>
            <p:cNvSpPr txBox="1"/>
            <p:nvPr userDrawn="1"/>
          </p:nvSpPr>
          <p:spPr>
            <a:xfrm>
              <a:off x="9187495" y="2212485"/>
              <a:ext cx="2089837" cy="1743900"/>
            </a:xfrm>
            <a:prstGeom prst="rect">
              <a:avLst/>
            </a:prstGeom>
            <a:noFill/>
          </p:spPr>
          <p:txBody>
            <a:bodyPr wrap="none" rtlCol="0">
              <a:spAutoFit/>
            </a:bodyPr>
            <a:lstStyle/>
            <a:p>
              <a:r>
                <a:rPr lang="en-US" altLang="zh-CN" sz="4000" b="0" dirty="0" smtClean="0">
                  <a:solidFill>
                    <a:schemeClr val="bg1"/>
                  </a:solidFill>
                  <a:latin typeface="Broadway" panose="04040905080B02020502" pitchFamily="82" charset="0"/>
                  <a:ea typeface="微软雅黑" panose="020B0503020204020204" pitchFamily="34" charset="-122"/>
                </a:rPr>
                <a:t>03</a:t>
              </a:r>
              <a:endParaRPr lang="zh-CN" altLang="en-US" sz="4000" b="0" dirty="0">
                <a:solidFill>
                  <a:schemeClr val="bg1"/>
                </a:solidFill>
                <a:latin typeface="Broadway" panose="04040905080B02020502" pitchFamily="82" charset="0"/>
                <a:ea typeface="微软雅黑" panose="020B0503020204020204" pitchFamily="34" charset="-122"/>
              </a:endParaRPr>
            </a:p>
          </p:txBody>
        </p:sp>
      </p:grpSp>
      <p:sp>
        <p:nvSpPr>
          <p:cNvPr id="72" name="文本框 71"/>
          <p:cNvSpPr txBox="1"/>
          <p:nvPr userDrawn="1"/>
        </p:nvSpPr>
        <p:spPr>
          <a:xfrm>
            <a:off x="7503617" y="3692856"/>
            <a:ext cx="3416320" cy="523220"/>
          </a:xfrm>
          <a:prstGeom prst="rect">
            <a:avLst/>
          </a:prstGeom>
          <a:noFill/>
        </p:spPr>
        <p:txBody>
          <a:bodyPr wrap="none" rtlCol="0">
            <a:spAutoFit/>
          </a:bodyPr>
          <a:lstStyle/>
          <a:p>
            <a:r>
              <a:rPr lang="zh-CN" altLang="en-US" sz="2800" b="1" dirty="0" smtClean="0">
                <a:solidFill>
                  <a:schemeClr val="tx1"/>
                </a:solidFill>
                <a:latin typeface="微软雅黑" panose="020B0503020204020204" pitchFamily="34" charset="-122"/>
                <a:ea typeface="微软雅黑" panose="020B0503020204020204" pitchFamily="34" charset="-122"/>
              </a:rPr>
              <a:t>研究内容与改进思路</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grpSp>
        <p:nvGrpSpPr>
          <p:cNvPr id="34" name="组合 33"/>
          <p:cNvGrpSpPr/>
          <p:nvPr userDrawn="1"/>
        </p:nvGrpSpPr>
        <p:grpSpPr>
          <a:xfrm>
            <a:off x="570290" y="1451188"/>
            <a:ext cx="3752428" cy="3752428"/>
            <a:chOff x="1082462" y="1218028"/>
            <a:chExt cx="3752428" cy="3752428"/>
          </a:xfrm>
        </p:grpSpPr>
        <p:grpSp>
          <p:nvGrpSpPr>
            <p:cNvPr id="35" name="组合 34"/>
            <p:cNvGrpSpPr/>
            <p:nvPr userDrawn="1"/>
          </p:nvGrpSpPr>
          <p:grpSpPr>
            <a:xfrm>
              <a:off x="2357540" y="2572676"/>
              <a:ext cx="1417376" cy="1204747"/>
              <a:chOff x="2621224" y="2776901"/>
              <a:chExt cx="1417376" cy="1204747"/>
            </a:xfrm>
            <a:noFill/>
          </p:grpSpPr>
          <p:sp>
            <p:nvSpPr>
              <p:cNvPr id="40" name="文本框 39"/>
              <p:cNvSpPr txBox="1"/>
              <p:nvPr userDrawn="1"/>
            </p:nvSpPr>
            <p:spPr>
              <a:xfrm>
                <a:off x="2622828" y="2776901"/>
                <a:ext cx="1415772" cy="830997"/>
              </a:xfrm>
              <a:prstGeom prst="rect">
                <a:avLst/>
              </a:prstGeom>
              <a:grpFill/>
            </p:spPr>
            <p:txBody>
              <a:bodyPr wrap="none" rtlCol="0">
                <a:spAutoFit/>
              </a:bodyPr>
              <a:lstStyle/>
              <a:p>
                <a:r>
                  <a:rPr lang="zh-CN" altLang="en-US" sz="4800" b="1" dirty="0" smtClean="0">
                    <a:solidFill>
                      <a:schemeClr val="bg1"/>
                    </a:solidFill>
                  </a:rPr>
                  <a:t>目录</a:t>
                </a:r>
                <a:endParaRPr lang="zh-CN" altLang="en-US" sz="4800" b="1" dirty="0">
                  <a:solidFill>
                    <a:schemeClr val="bg1"/>
                  </a:solidFill>
                </a:endParaRPr>
              </a:p>
            </p:txBody>
          </p:sp>
          <p:sp>
            <p:nvSpPr>
              <p:cNvPr id="41" name="文本框 40"/>
              <p:cNvSpPr txBox="1"/>
              <p:nvPr userDrawn="1"/>
            </p:nvSpPr>
            <p:spPr>
              <a:xfrm>
                <a:off x="2621224" y="3519983"/>
                <a:ext cx="1417376" cy="461665"/>
              </a:xfrm>
              <a:prstGeom prst="rect">
                <a:avLst/>
              </a:prstGeom>
              <a:grpFill/>
            </p:spPr>
            <p:txBody>
              <a:bodyPr wrap="none" rtlCol="0">
                <a:spAutoFit/>
              </a:bodyPr>
              <a:lstStyle/>
              <a:p>
                <a:r>
                  <a:rPr lang="en-US" altLang="zh-CN" sz="2400" b="1"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Contents</a:t>
                </a:r>
                <a:endParaRPr lang="zh-CN" altLang="en-US" sz="2400" b="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sp>
          <p:nvSpPr>
            <p:cNvPr id="36" name="空心弧 35"/>
            <p:cNvSpPr/>
            <p:nvPr userDrawn="1"/>
          </p:nvSpPr>
          <p:spPr>
            <a:xfrm>
              <a:off x="1331528" y="1467094"/>
              <a:ext cx="3415910" cy="3415910"/>
            </a:xfrm>
            <a:prstGeom prst="blockArc">
              <a:avLst>
                <a:gd name="adj1" fmla="val 16203098"/>
                <a:gd name="adj2" fmla="val 2185751"/>
                <a:gd name="adj3" fmla="val 372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空心弧 36"/>
            <p:cNvSpPr/>
            <p:nvPr userDrawn="1"/>
          </p:nvSpPr>
          <p:spPr>
            <a:xfrm rot="5400000" flipV="1">
              <a:off x="1480446" y="1589267"/>
              <a:ext cx="3171564" cy="3171564"/>
            </a:xfrm>
            <a:prstGeom prst="blockArc">
              <a:avLst>
                <a:gd name="adj1" fmla="val 16272629"/>
                <a:gd name="adj2" fmla="val 582171"/>
                <a:gd name="adj3" fmla="val 407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同心圆 37"/>
            <p:cNvSpPr/>
            <p:nvPr userDrawn="1"/>
          </p:nvSpPr>
          <p:spPr>
            <a:xfrm>
              <a:off x="1741435" y="1877001"/>
              <a:ext cx="2596097" cy="2596097"/>
            </a:xfrm>
            <a:prstGeom prst="donut">
              <a:avLst>
                <a:gd name="adj" fmla="val 473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空心弧 38"/>
            <p:cNvSpPr/>
            <p:nvPr userDrawn="1"/>
          </p:nvSpPr>
          <p:spPr>
            <a:xfrm rot="5400000" flipV="1">
              <a:off x="1082462" y="1218028"/>
              <a:ext cx="3752428" cy="3752428"/>
            </a:xfrm>
            <a:prstGeom prst="blockArc">
              <a:avLst>
                <a:gd name="adj1" fmla="val 18338353"/>
                <a:gd name="adj2" fmla="val 207581"/>
                <a:gd name="adj3" fmla="val 32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42" name="组合 41"/>
          <p:cNvGrpSpPr/>
          <p:nvPr userDrawn="1"/>
        </p:nvGrpSpPr>
        <p:grpSpPr>
          <a:xfrm>
            <a:off x="6288522" y="4725478"/>
            <a:ext cx="1123570" cy="1076869"/>
            <a:chOff x="8723007" y="1647607"/>
            <a:chExt cx="2767952" cy="2652902"/>
          </a:xfrm>
          <a:effectLst/>
        </p:grpSpPr>
        <p:grpSp>
          <p:nvGrpSpPr>
            <p:cNvPr id="49" name="组合 48"/>
            <p:cNvGrpSpPr/>
            <p:nvPr userDrawn="1"/>
          </p:nvGrpSpPr>
          <p:grpSpPr>
            <a:xfrm>
              <a:off x="8723007" y="1647607"/>
              <a:ext cx="2767952" cy="2652902"/>
              <a:chOff x="1628776" y="1300163"/>
              <a:chExt cx="1915943" cy="1836306"/>
            </a:xfrm>
          </p:grpSpPr>
          <p:sp>
            <p:nvSpPr>
              <p:cNvPr id="51" name="椭圆 50"/>
              <p:cNvSpPr/>
              <p:nvPr userDrawn="1"/>
            </p:nvSpPr>
            <p:spPr>
              <a:xfrm>
                <a:off x="1628776" y="1300163"/>
                <a:ext cx="1828800" cy="1828800"/>
              </a:xfrm>
              <a:prstGeom prst="ellipse">
                <a:avLst/>
              </a:prstGeom>
              <a:solidFill>
                <a:srgbClr val="A6ABA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52" name="流程图: 合并 51"/>
              <p:cNvSpPr/>
              <p:nvPr userDrawn="1"/>
            </p:nvSpPr>
            <p:spPr>
              <a:xfrm rot="18650490">
                <a:off x="3109386" y="2701135"/>
                <a:ext cx="403376" cy="467291"/>
              </a:xfrm>
              <a:prstGeom prst="flowChartMerge">
                <a:avLst/>
              </a:prstGeom>
              <a:solidFill>
                <a:srgbClr val="A8AA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sp>
          <p:nvSpPr>
            <p:cNvPr id="50" name="文本框 49"/>
            <p:cNvSpPr txBox="1"/>
            <p:nvPr userDrawn="1"/>
          </p:nvSpPr>
          <p:spPr>
            <a:xfrm>
              <a:off x="9187495" y="2212485"/>
              <a:ext cx="2089837" cy="1743900"/>
            </a:xfrm>
            <a:prstGeom prst="rect">
              <a:avLst/>
            </a:prstGeom>
            <a:noFill/>
          </p:spPr>
          <p:txBody>
            <a:bodyPr wrap="none" rtlCol="0">
              <a:spAutoFit/>
            </a:bodyPr>
            <a:lstStyle/>
            <a:p>
              <a:r>
                <a:rPr lang="en-US" altLang="zh-CN" sz="4000" b="0" dirty="0" smtClean="0">
                  <a:solidFill>
                    <a:schemeClr val="bg1"/>
                  </a:solidFill>
                  <a:latin typeface="Broadway" panose="04040905080B02020502" pitchFamily="82" charset="0"/>
                  <a:ea typeface="微软雅黑" panose="020B0503020204020204" pitchFamily="34" charset="-122"/>
                </a:rPr>
                <a:t>04</a:t>
              </a:r>
              <a:endParaRPr lang="zh-CN" altLang="en-US" sz="4000" b="0" dirty="0">
                <a:solidFill>
                  <a:schemeClr val="bg1"/>
                </a:solidFill>
                <a:latin typeface="Broadway" panose="04040905080B02020502" pitchFamily="82" charset="0"/>
                <a:ea typeface="微软雅黑" panose="020B0503020204020204" pitchFamily="34" charset="-122"/>
              </a:endParaRPr>
            </a:p>
          </p:txBody>
        </p:sp>
      </p:grpSp>
      <p:sp>
        <p:nvSpPr>
          <p:cNvPr id="53" name="文本框 52"/>
          <p:cNvSpPr txBox="1"/>
          <p:nvPr userDrawn="1"/>
        </p:nvSpPr>
        <p:spPr>
          <a:xfrm>
            <a:off x="7590820" y="5075300"/>
            <a:ext cx="1620957" cy="523220"/>
          </a:xfrm>
          <a:prstGeom prst="rect">
            <a:avLst/>
          </a:prstGeom>
          <a:noFill/>
        </p:spPr>
        <p:txBody>
          <a:bodyPr wrap="none" rtlCol="0">
            <a:spAutoFit/>
          </a:bodyPr>
          <a:lstStyle/>
          <a:p>
            <a:r>
              <a:rPr lang="zh-CN" altLang="en-US" sz="2800" b="1" dirty="0" smtClean="0">
                <a:solidFill>
                  <a:schemeClr val="tx1"/>
                </a:solidFill>
                <a:latin typeface="微软雅黑" panose="020B0503020204020204" pitchFamily="34" charset="-122"/>
                <a:ea typeface="微软雅黑" panose="020B0503020204020204" pitchFamily="34" charset="-122"/>
              </a:rPr>
              <a:t>进度安排</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09995609"/>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75C3F2C-2FF4-4945-923C-2CB6A017C44F}" type="datetimeFigureOut">
              <a:rPr lang="zh-CN" altLang="en-US" smtClean="0"/>
              <a:pPr/>
              <a:t>2019/10/7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4814B18-F5D4-4A05-86B6-E61EF25F2336}" type="slidenum">
              <a:rPr lang="zh-CN" altLang="en-US" smtClean="0"/>
              <a:pPr/>
              <a:t>‹#›</a:t>
            </a:fld>
            <a:endParaRPr lang="zh-CN" altLang="en-US"/>
          </a:p>
        </p:txBody>
      </p:sp>
    </p:spTree>
    <p:extLst>
      <p:ext uri="{BB962C8B-B14F-4D97-AF65-F5344CB8AC3E}">
        <p14:creationId xmlns:p14="http://schemas.microsoft.com/office/powerpoint/2010/main" val="96630558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75C3F2C-2FF4-4945-923C-2CB6A017C44F}" type="datetimeFigureOut">
              <a:rPr lang="zh-CN" altLang="en-US" smtClean="0"/>
              <a:pPr/>
              <a:t>2019/10/7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4814B18-F5D4-4A05-86B6-E61EF25F2336}" type="slidenum">
              <a:rPr lang="zh-CN" altLang="en-US" smtClean="0"/>
              <a:pPr/>
              <a:t>‹#›</a:t>
            </a:fld>
            <a:endParaRPr lang="zh-CN" altLang="en-US"/>
          </a:p>
        </p:txBody>
      </p:sp>
    </p:spTree>
    <p:extLst>
      <p:ext uri="{BB962C8B-B14F-4D97-AF65-F5344CB8AC3E}">
        <p14:creationId xmlns:p14="http://schemas.microsoft.com/office/powerpoint/2010/main" val="1263434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仅标题">
    <p:spTree>
      <p:nvGrpSpPr>
        <p:cNvPr id="1" name=""/>
        <p:cNvGrpSpPr/>
        <p:nvPr/>
      </p:nvGrpSpPr>
      <p:grpSpPr>
        <a:xfrm>
          <a:off x="0" y="0"/>
          <a:ext cx="0" cy="0"/>
          <a:chOff x="0" y="0"/>
          <a:chExt cx="0" cy="0"/>
        </a:xfrm>
      </p:grpSpPr>
      <p:sp>
        <p:nvSpPr>
          <p:cNvPr id="33" name="矩形 32"/>
          <p:cNvSpPr/>
          <p:nvPr userDrawn="1"/>
        </p:nvSpPr>
        <p:spPr>
          <a:xfrm>
            <a:off x="-79526" y="0"/>
            <a:ext cx="5052060" cy="6858000"/>
          </a:xfrm>
          <a:prstGeom prst="rect">
            <a:avLst/>
          </a:prstGeom>
          <a:solidFill>
            <a:srgbClr val="A6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日期占位符 2"/>
          <p:cNvSpPr>
            <a:spLocks noGrp="1"/>
          </p:cNvSpPr>
          <p:nvPr>
            <p:ph type="dt" sz="half" idx="10"/>
          </p:nvPr>
        </p:nvSpPr>
        <p:spPr/>
        <p:txBody>
          <a:bodyPr/>
          <a:lstStyle/>
          <a:p>
            <a:fld id="{11961523-4804-45BD-9F6B-362C01C77A8B}" type="datetimeFigureOut">
              <a:rPr lang="zh-CN" altLang="en-US" smtClean="0"/>
              <a:pPr/>
              <a:t>2019/10/7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906129D-8271-4CBE-9DFD-2A0543AED237}" type="slidenum">
              <a:rPr lang="zh-CN" altLang="en-US" smtClean="0"/>
              <a:pPr/>
              <a:t>‹#›</a:t>
            </a:fld>
            <a:endParaRPr lang="zh-CN" altLang="en-US"/>
          </a:p>
        </p:txBody>
      </p:sp>
      <p:grpSp>
        <p:nvGrpSpPr>
          <p:cNvPr id="74" name="组合 73"/>
          <p:cNvGrpSpPr/>
          <p:nvPr userDrawn="1"/>
        </p:nvGrpSpPr>
        <p:grpSpPr>
          <a:xfrm>
            <a:off x="6881027" y="2869774"/>
            <a:ext cx="3952308" cy="1076869"/>
            <a:chOff x="6468142" y="1562872"/>
            <a:chExt cx="3952308" cy="1076869"/>
          </a:xfrm>
        </p:grpSpPr>
        <p:grpSp>
          <p:nvGrpSpPr>
            <p:cNvPr id="43" name="组合 42"/>
            <p:cNvGrpSpPr/>
            <p:nvPr userDrawn="1"/>
          </p:nvGrpSpPr>
          <p:grpSpPr>
            <a:xfrm>
              <a:off x="6468142" y="1562872"/>
              <a:ext cx="1123571" cy="1076869"/>
              <a:chOff x="8723006" y="1647607"/>
              <a:chExt cx="2767954" cy="2652902"/>
            </a:xfrm>
          </p:grpSpPr>
          <p:grpSp>
            <p:nvGrpSpPr>
              <p:cNvPr id="45" name="组合 44"/>
              <p:cNvGrpSpPr/>
              <p:nvPr userDrawn="1"/>
            </p:nvGrpSpPr>
            <p:grpSpPr>
              <a:xfrm>
                <a:off x="8723006" y="1647607"/>
                <a:ext cx="2767954" cy="2652902"/>
                <a:chOff x="1628775" y="1300163"/>
                <a:chExt cx="1915944" cy="1836306"/>
              </a:xfrm>
            </p:grpSpPr>
            <p:sp>
              <p:nvSpPr>
                <p:cNvPr id="47" name="椭圆 46"/>
                <p:cNvSpPr/>
                <p:nvPr userDrawn="1"/>
              </p:nvSpPr>
              <p:spPr>
                <a:xfrm>
                  <a:off x="1628775" y="1300163"/>
                  <a:ext cx="1828800" cy="1828800"/>
                </a:xfrm>
                <a:prstGeom prst="ellipse">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48" name="流程图: 合并 47"/>
                <p:cNvSpPr/>
                <p:nvPr userDrawn="1"/>
              </p:nvSpPr>
              <p:spPr>
                <a:xfrm rot="18650490">
                  <a:off x="3109386" y="2701135"/>
                  <a:ext cx="403376" cy="467291"/>
                </a:xfrm>
                <a:prstGeom prst="flowChartMerg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sp>
            <p:nvSpPr>
              <p:cNvPr id="46" name="文本框 45"/>
              <p:cNvSpPr txBox="1"/>
              <p:nvPr userDrawn="1"/>
            </p:nvSpPr>
            <p:spPr>
              <a:xfrm>
                <a:off x="9187496" y="2212484"/>
                <a:ext cx="1747702" cy="1510106"/>
              </a:xfrm>
              <a:prstGeom prst="rect">
                <a:avLst/>
              </a:prstGeom>
              <a:noFill/>
            </p:spPr>
            <p:txBody>
              <a:bodyPr wrap="none" rtlCol="0">
                <a:spAutoFit/>
              </a:bodyPr>
              <a:lstStyle/>
              <a:p>
                <a:r>
                  <a:rPr lang="en-US" altLang="zh-CN" sz="4000" b="0" dirty="0" smtClean="0">
                    <a:solidFill>
                      <a:schemeClr val="bg1"/>
                    </a:solidFill>
                    <a:latin typeface="Broadway" panose="04040905080B02020502" pitchFamily="82" charset="0"/>
                    <a:ea typeface="微软雅黑" panose="020B0503020204020204" pitchFamily="34" charset="-122"/>
                  </a:rPr>
                  <a:t>01</a:t>
                </a:r>
                <a:endParaRPr lang="zh-CN" altLang="en-US" sz="4000" b="0" dirty="0">
                  <a:solidFill>
                    <a:schemeClr val="bg1"/>
                  </a:solidFill>
                  <a:latin typeface="Broadway" panose="04040905080B02020502" pitchFamily="82" charset="0"/>
                  <a:ea typeface="微软雅黑" panose="020B0503020204020204" pitchFamily="34" charset="-122"/>
                </a:endParaRPr>
              </a:p>
            </p:txBody>
          </p:sp>
        </p:grpSp>
        <p:sp>
          <p:nvSpPr>
            <p:cNvPr id="44" name="文本框 43"/>
            <p:cNvSpPr txBox="1"/>
            <p:nvPr userDrawn="1"/>
          </p:nvSpPr>
          <p:spPr>
            <a:xfrm>
              <a:off x="7722275" y="2116521"/>
              <a:ext cx="2698175" cy="523220"/>
            </a:xfrm>
            <a:prstGeom prst="rect">
              <a:avLst/>
            </a:prstGeom>
            <a:noFill/>
          </p:spPr>
          <p:txBody>
            <a:bodyPr wrap="none" rtlCol="0">
              <a:spAutoFit/>
            </a:bodyPr>
            <a:lstStyle/>
            <a:p>
              <a:r>
                <a:rPr lang="zh-CN" altLang="en-US" sz="2800" b="1" dirty="0" smtClean="0">
                  <a:solidFill>
                    <a:schemeClr val="tx1"/>
                  </a:solidFill>
                  <a:latin typeface="微软雅黑" panose="020B0503020204020204" pitchFamily="34" charset="-122"/>
                  <a:ea typeface="微软雅黑" panose="020B0503020204020204" pitchFamily="34" charset="-122"/>
                </a:rPr>
                <a:t>研究背景和意义</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grpSp>
      <p:grpSp>
        <p:nvGrpSpPr>
          <p:cNvPr id="34" name="组合 33"/>
          <p:cNvGrpSpPr/>
          <p:nvPr userDrawn="1"/>
        </p:nvGrpSpPr>
        <p:grpSpPr>
          <a:xfrm>
            <a:off x="570290" y="1451188"/>
            <a:ext cx="3752428" cy="3752428"/>
            <a:chOff x="1082462" y="1218028"/>
            <a:chExt cx="3752428" cy="3752428"/>
          </a:xfrm>
        </p:grpSpPr>
        <p:grpSp>
          <p:nvGrpSpPr>
            <p:cNvPr id="35" name="组合 34"/>
            <p:cNvGrpSpPr/>
            <p:nvPr userDrawn="1"/>
          </p:nvGrpSpPr>
          <p:grpSpPr>
            <a:xfrm>
              <a:off x="2394118" y="2325000"/>
              <a:ext cx="1415772" cy="1509325"/>
              <a:chOff x="2657802" y="2529225"/>
              <a:chExt cx="1415772" cy="1509325"/>
            </a:xfrm>
            <a:noFill/>
          </p:grpSpPr>
          <p:sp>
            <p:nvSpPr>
              <p:cNvPr id="40" name="文本框 39"/>
              <p:cNvSpPr txBox="1"/>
              <p:nvPr userDrawn="1"/>
            </p:nvSpPr>
            <p:spPr>
              <a:xfrm>
                <a:off x="3091079" y="2529225"/>
                <a:ext cx="569387" cy="1015663"/>
              </a:xfrm>
              <a:prstGeom prst="rect">
                <a:avLst/>
              </a:prstGeom>
              <a:grpFill/>
            </p:spPr>
            <p:txBody>
              <a:bodyPr wrap="none" rtlCol="0">
                <a:spAutoFit/>
              </a:bodyPr>
              <a:lstStyle/>
              <a:p>
                <a:r>
                  <a:rPr lang="en-US" altLang="zh-CN" sz="6000" b="1" dirty="0" smtClean="0">
                    <a:solidFill>
                      <a:schemeClr val="bg1"/>
                    </a:solidFill>
                  </a:rPr>
                  <a:t>1</a:t>
                </a:r>
                <a:endParaRPr lang="zh-CN" altLang="en-US" sz="6000" b="1" dirty="0">
                  <a:solidFill>
                    <a:schemeClr val="bg1"/>
                  </a:solidFill>
                </a:endParaRPr>
              </a:p>
            </p:txBody>
          </p:sp>
          <p:sp>
            <p:nvSpPr>
              <p:cNvPr id="41" name="文本框 40"/>
              <p:cNvSpPr txBox="1"/>
              <p:nvPr userDrawn="1"/>
            </p:nvSpPr>
            <p:spPr>
              <a:xfrm>
                <a:off x="2657802" y="3576885"/>
                <a:ext cx="1415772" cy="461665"/>
              </a:xfrm>
              <a:prstGeom prst="rect">
                <a:avLst/>
              </a:prstGeom>
              <a:grpFill/>
            </p:spPr>
            <p:txBody>
              <a:bodyPr wrap="none" rtlCol="0">
                <a:spAutoFit/>
              </a:bodyPr>
              <a:lstStyle/>
              <a:p>
                <a:r>
                  <a:rPr lang="en-US" altLang="zh-CN" sz="2400" b="1"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Part</a:t>
                </a:r>
                <a:r>
                  <a:rPr lang="en-US" altLang="zh-CN" sz="2400" b="1" baseline="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One</a:t>
                </a:r>
                <a:endParaRPr lang="zh-CN" altLang="en-US" sz="2400" b="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sp>
          <p:nvSpPr>
            <p:cNvPr id="36" name="空心弧 35"/>
            <p:cNvSpPr/>
            <p:nvPr userDrawn="1"/>
          </p:nvSpPr>
          <p:spPr>
            <a:xfrm>
              <a:off x="1331528" y="1467094"/>
              <a:ext cx="3415910" cy="3415910"/>
            </a:xfrm>
            <a:prstGeom prst="blockArc">
              <a:avLst>
                <a:gd name="adj1" fmla="val 16203098"/>
                <a:gd name="adj2" fmla="val 2185751"/>
                <a:gd name="adj3" fmla="val 372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空心弧 36"/>
            <p:cNvSpPr/>
            <p:nvPr userDrawn="1"/>
          </p:nvSpPr>
          <p:spPr>
            <a:xfrm rot="5400000" flipV="1">
              <a:off x="1480446" y="1589267"/>
              <a:ext cx="3171564" cy="3171564"/>
            </a:xfrm>
            <a:prstGeom prst="blockArc">
              <a:avLst>
                <a:gd name="adj1" fmla="val 16272629"/>
                <a:gd name="adj2" fmla="val 582171"/>
                <a:gd name="adj3" fmla="val 407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同心圆 37"/>
            <p:cNvSpPr/>
            <p:nvPr userDrawn="1"/>
          </p:nvSpPr>
          <p:spPr>
            <a:xfrm>
              <a:off x="1741435" y="1877001"/>
              <a:ext cx="2596097" cy="2596097"/>
            </a:xfrm>
            <a:prstGeom prst="donut">
              <a:avLst>
                <a:gd name="adj" fmla="val 473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空心弧 38"/>
            <p:cNvSpPr/>
            <p:nvPr userDrawn="1"/>
          </p:nvSpPr>
          <p:spPr>
            <a:xfrm rot="5400000" flipV="1">
              <a:off x="1082462" y="1218028"/>
              <a:ext cx="3752428" cy="3752428"/>
            </a:xfrm>
            <a:prstGeom prst="blockArc">
              <a:avLst>
                <a:gd name="adj1" fmla="val 18338353"/>
                <a:gd name="adj2" fmla="val 207581"/>
                <a:gd name="adj3" fmla="val 32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cxnSp>
        <p:nvCxnSpPr>
          <p:cNvPr id="6" name="直接连接符 5"/>
          <p:cNvCxnSpPr/>
          <p:nvPr userDrawn="1"/>
        </p:nvCxnSpPr>
        <p:spPr>
          <a:xfrm>
            <a:off x="2003461" y="3548918"/>
            <a:ext cx="117274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546438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仅标题">
    <p:spTree>
      <p:nvGrpSpPr>
        <p:cNvPr id="1" name=""/>
        <p:cNvGrpSpPr/>
        <p:nvPr/>
      </p:nvGrpSpPr>
      <p:grpSpPr>
        <a:xfrm>
          <a:off x="0" y="0"/>
          <a:ext cx="0" cy="0"/>
          <a:chOff x="0" y="0"/>
          <a:chExt cx="0" cy="0"/>
        </a:xfrm>
      </p:grpSpPr>
      <p:sp>
        <p:nvSpPr>
          <p:cNvPr id="77" name="矩形 76"/>
          <p:cNvSpPr/>
          <p:nvPr userDrawn="1"/>
        </p:nvSpPr>
        <p:spPr>
          <a:xfrm>
            <a:off x="0" y="0"/>
            <a:ext cx="5429250" cy="6858000"/>
          </a:xfrm>
          <a:prstGeom prst="rect">
            <a:avLst/>
          </a:prstGeom>
          <a:solidFill>
            <a:srgbClr val="A6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日期占位符 2"/>
          <p:cNvSpPr>
            <a:spLocks noGrp="1"/>
          </p:cNvSpPr>
          <p:nvPr>
            <p:ph type="dt" sz="half" idx="10"/>
          </p:nvPr>
        </p:nvSpPr>
        <p:spPr/>
        <p:txBody>
          <a:bodyPr/>
          <a:lstStyle/>
          <a:p>
            <a:fld id="{11961523-4804-45BD-9F6B-362C01C77A8B}" type="datetimeFigureOut">
              <a:rPr lang="zh-CN" altLang="en-US" smtClean="0"/>
              <a:pPr/>
              <a:t>2019/10/7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906129D-8271-4CBE-9DFD-2A0543AED237}" type="slidenum">
              <a:rPr lang="zh-CN" altLang="en-US" smtClean="0"/>
              <a:pPr/>
              <a:t>‹#›</a:t>
            </a:fld>
            <a:endParaRPr lang="zh-CN" altLang="en-US"/>
          </a:p>
        </p:txBody>
      </p:sp>
      <p:grpSp>
        <p:nvGrpSpPr>
          <p:cNvPr id="75" name="组合 74"/>
          <p:cNvGrpSpPr/>
          <p:nvPr userDrawn="1"/>
        </p:nvGrpSpPr>
        <p:grpSpPr>
          <a:xfrm>
            <a:off x="6935057" y="2832052"/>
            <a:ext cx="3961270" cy="1152314"/>
            <a:chOff x="6459179" y="3038405"/>
            <a:chExt cx="3961271" cy="1067354"/>
          </a:xfrm>
        </p:grpSpPr>
        <p:grpSp>
          <p:nvGrpSpPr>
            <p:cNvPr id="61" name="组合 60"/>
            <p:cNvGrpSpPr/>
            <p:nvPr userDrawn="1"/>
          </p:nvGrpSpPr>
          <p:grpSpPr>
            <a:xfrm>
              <a:off x="6459179" y="3038405"/>
              <a:ext cx="1132530" cy="1067354"/>
              <a:chOff x="8700932" y="1671050"/>
              <a:chExt cx="2790027" cy="2629458"/>
            </a:xfrm>
          </p:grpSpPr>
          <p:grpSp>
            <p:nvGrpSpPr>
              <p:cNvPr id="62" name="组合 61"/>
              <p:cNvGrpSpPr/>
              <p:nvPr userDrawn="1"/>
            </p:nvGrpSpPr>
            <p:grpSpPr>
              <a:xfrm>
                <a:off x="8700932" y="1671050"/>
                <a:ext cx="2790027" cy="2629458"/>
                <a:chOff x="1613496" y="1316390"/>
                <a:chExt cx="1931223" cy="1820079"/>
              </a:xfrm>
            </p:grpSpPr>
            <p:sp>
              <p:nvSpPr>
                <p:cNvPr id="64" name="椭圆 63"/>
                <p:cNvSpPr/>
                <p:nvPr userDrawn="1"/>
              </p:nvSpPr>
              <p:spPr>
                <a:xfrm>
                  <a:off x="1613496" y="1316390"/>
                  <a:ext cx="1844086" cy="1812572"/>
                </a:xfrm>
                <a:prstGeom prst="ellipse">
                  <a:avLst/>
                </a:prstGeom>
                <a:solidFill>
                  <a:srgbClr val="4C474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65" name="流程图: 合并 64"/>
                <p:cNvSpPr/>
                <p:nvPr userDrawn="1"/>
              </p:nvSpPr>
              <p:spPr>
                <a:xfrm rot="18650490">
                  <a:off x="3109386" y="2701135"/>
                  <a:ext cx="403376" cy="467291"/>
                </a:xfrm>
                <a:prstGeom prst="flowChartMerge">
                  <a:avLst/>
                </a:prstGeom>
                <a:solidFill>
                  <a:srgbClr val="4C4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sp>
            <p:nvSpPr>
              <p:cNvPr id="63" name="文本框 62"/>
              <p:cNvSpPr txBox="1"/>
              <p:nvPr userDrawn="1"/>
            </p:nvSpPr>
            <p:spPr>
              <a:xfrm>
                <a:off x="9187495" y="2212485"/>
                <a:ext cx="2089837" cy="1743900"/>
              </a:xfrm>
              <a:prstGeom prst="rect">
                <a:avLst/>
              </a:prstGeom>
              <a:noFill/>
            </p:spPr>
            <p:txBody>
              <a:bodyPr wrap="none" rtlCol="0">
                <a:spAutoFit/>
              </a:bodyPr>
              <a:lstStyle/>
              <a:p>
                <a:r>
                  <a:rPr lang="en-US" altLang="zh-CN" sz="4000" b="0" dirty="0" smtClean="0">
                    <a:solidFill>
                      <a:schemeClr val="bg1"/>
                    </a:solidFill>
                    <a:latin typeface="Broadway" panose="04040905080B02020502" pitchFamily="82" charset="0"/>
                    <a:ea typeface="微软雅黑" panose="020B0503020204020204" pitchFamily="34" charset="-122"/>
                  </a:rPr>
                  <a:t>02</a:t>
                </a:r>
                <a:endParaRPr lang="zh-CN" altLang="en-US" sz="4000" b="0" dirty="0">
                  <a:solidFill>
                    <a:schemeClr val="bg1"/>
                  </a:solidFill>
                  <a:latin typeface="Broadway" panose="04040905080B02020502" pitchFamily="82" charset="0"/>
                  <a:ea typeface="微软雅黑" panose="020B0503020204020204" pitchFamily="34" charset="-122"/>
                </a:endParaRPr>
              </a:p>
            </p:txBody>
          </p:sp>
        </p:grpSp>
        <p:sp>
          <p:nvSpPr>
            <p:cNvPr id="71" name="文本框 70"/>
            <p:cNvSpPr txBox="1"/>
            <p:nvPr userDrawn="1"/>
          </p:nvSpPr>
          <p:spPr>
            <a:xfrm>
              <a:off x="7722275" y="3582537"/>
              <a:ext cx="2698175" cy="523220"/>
            </a:xfrm>
            <a:prstGeom prst="rect">
              <a:avLst/>
            </a:prstGeom>
            <a:noFill/>
          </p:spPr>
          <p:txBody>
            <a:bodyPr wrap="none" rtlCol="0">
              <a:spAutoFit/>
            </a:bodyPr>
            <a:lstStyle/>
            <a:p>
              <a:r>
                <a:rPr lang="zh-CN" altLang="en-US" sz="2800" b="1" dirty="0" smtClean="0">
                  <a:solidFill>
                    <a:schemeClr val="tx1"/>
                  </a:solidFill>
                  <a:latin typeface="微软雅黑" panose="020B0503020204020204" pitchFamily="34" charset="-122"/>
                  <a:ea typeface="微软雅黑" panose="020B0503020204020204" pitchFamily="34" charset="-122"/>
                </a:rPr>
                <a:t>国内外研究现状</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grpSp>
      <p:grpSp>
        <p:nvGrpSpPr>
          <p:cNvPr id="34" name="组合 33"/>
          <p:cNvGrpSpPr/>
          <p:nvPr userDrawn="1"/>
        </p:nvGrpSpPr>
        <p:grpSpPr>
          <a:xfrm>
            <a:off x="570290" y="1451188"/>
            <a:ext cx="3752428" cy="3752428"/>
            <a:chOff x="1082462" y="1218028"/>
            <a:chExt cx="3752428" cy="3752428"/>
          </a:xfrm>
        </p:grpSpPr>
        <p:grpSp>
          <p:nvGrpSpPr>
            <p:cNvPr id="35" name="组合 34"/>
            <p:cNvGrpSpPr/>
            <p:nvPr userDrawn="1"/>
          </p:nvGrpSpPr>
          <p:grpSpPr>
            <a:xfrm>
              <a:off x="2394118" y="2329312"/>
              <a:ext cx="1415772" cy="1505013"/>
              <a:chOff x="2657802" y="2533537"/>
              <a:chExt cx="1415772" cy="1505013"/>
            </a:xfrm>
            <a:noFill/>
          </p:grpSpPr>
          <p:sp>
            <p:nvSpPr>
              <p:cNvPr id="40" name="文本框 39"/>
              <p:cNvSpPr txBox="1"/>
              <p:nvPr userDrawn="1"/>
            </p:nvSpPr>
            <p:spPr>
              <a:xfrm>
                <a:off x="3058079" y="2533537"/>
                <a:ext cx="607859" cy="1107996"/>
              </a:xfrm>
              <a:prstGeom prst="rect">
                <a:avLst/>
              </a:prstGeom>
              <a:grpFill/>
            </p:spPr>
            <p:txBody>
              <a:bodyPr wrap="none" rtlCol="0">
                <a:spAutoFit/>
              </a:bodyPr>
              <a:lstStyle/>
              <a:p>
                <a:r>
                  <a:rPr lang="en-US" altLang="zh-CN" sz="6600" b="1" dirty="0" smtClean="0">
                    <a:solidFill>
                      <a:schemeClr val="bg1"/>
                    </a:solidFill>
                  </a:rPr>
                  <a:t>2</a:t>
                </a:r>
                <a:endParaRPr lang="zh-CN" altLang="en-US" sz="6600" b="1" dirty="0">
                  <a:solidFill>
                    <a:schemeClr val="bg1"/>
                  </a:solidFill>
                </a:endParaRPr>
              </a:p>
            </p:txBody>
          </p:sp>
          <p:sp>
            <p:nvSpPr>
              <p:cNvPr id="41" name="文本框 40"/>
              <p:cNvSpPr txBox="1"/>
              <p:nvPr userDrawn="1"/>
            </p:nvSpPr>
            <p:spPr>
              <a:xfrm>
                <a:off x="2657802" y="3576885"/>
                <a:ext cx="1415772" cy="461665"/>
              </a:xfrm>
              <a:prstGeom prst="rect">
                <a:avLst/>
              </a:prstGeom>
              <a:grpFill/>
            </p:spPr>
            <p:txBody>
              <a:bodyPr wrap="none" rtlCol="0">
                <a:spAutoFit/>
              </a:bodyPr>
              <a:lstStyle/>
              <a:p>
                <a:r>
                  <a:rPr lang="en-US" altLang="zh-CN" sz="2400" b="1"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Part Two</a:t>
                </a:r>
                <a:endParaRPr lang="zh-CN" altLang="en-US" sz="2400" b="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sp>
          <p:nvSpPr>
            <p:cNvPr id="36" name="空心弧 35"/>
            <p:cNvSpPr/>
            <p:nvPr userDrawn="1"/>
          </p:nvSpPr>
          <p:spPr>
            <a:xfrm>
              <a:off x="1331528" y="1467094"/>
              <a:ext cx="3415910" cy="3415910"/>
            </a:xfrm>
            <a:prstGeom prst="blockArc">
              <a:avLst>
                <a:gd name="adj1" fmla="val 16203098"/>
                <a:gd name="adj2" fmla="val 2185751"/>
                <a:gd name="adj3" fmla="val 372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空心弧 36"/>
            <p:cNvSpPr/>
            <p:nvPr userDrawn="1"/>
          </p:nvSpPr>
          <p:spPr>
            <a:xfrm rot="5400000" flipV="1">
              <a:off x="1480446" y="1589267"/>
              <a:ext cx="3171564" cy="3171564"/>
            </a:xfrm>
            <a:prstGeom prst="blockArc">
              <a:avLst>
                <a:gd name="adj1" fmla="val 16272629"/>
                <a:gd name="adj2" fmla="val 582171"/>
                <a:gd name="adj3" fmla="val 407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同心圆 37"/>
            <p:cNvSpPr/>
            <p:nvPr userDrawn="1"/>
          </p:nvSpPr>
          <p:spPr>
            <a:xfrm>
              <a:off x="1741435" y="1877001"/>
              <a:ext cx="2596097" cy="2596097"/>
            </a:xfrm>
            <a:prstGeom prst="donut">
              <a:avLst>
                <a:gd name="adj" fmla="val 473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空心弧 38"/>
            <p:cNvSpPr/>
            <p:nvPr userDrawn="1"/>
          </p:nvSpPr>
          <p:spPr>
            <a:xfrm rot="5400000" flipV="1">
              <a:off x="1082462" y="1218028"/>
              <a:ext cx="3752428" cy="3752428"/>
            </a:xfrm>
            <a:prstGeom prst="blockArc">
              <a:avLst>
                <a:gd name="adj1" fmla="val 18338353"/>
                <a:gd name="adj2" fmla="val 207581"/>
                <a:gd name="adj3" fmla="val 32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cxnSp>
        <p:nvCxnSpPr>
          <p:cNvPr id="42" name="直接连接符 41"/>
          <p:cNvCxnSpPr/>
          <p:nvPr userDrawn="1"/>
        </p:nvCxnSpPr>
        <p:spPr>
          <a:xfrm>
            <a:off x="2003461" y="3548918"/>
            <a:ext cx="117274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063043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仅标题">
    <p:spTree>
      <p:nvGrpSpPr>
        <p:cNvPr id="1" name=""/>
        <p:cNvGrpSpPr/>
        <p:nvPr/>
      </p:nvGrpSpPr>
      <p:grpSpPr>
        <a:xfrm>
          <a:off x="0" y="0"/>
          <a:ext cx="0" cy="0"/>
          <a:chOff x="0" y="0"/>
          <a:chExt cx="0" cy="0"/>
        </a:xfrm>
      </p:grpSpPr>
      <p:sp>
        <p:nvSpPr>
          <p:cNvPr id="77" name="矩形 76"/>
          <p:cNvSpPr/>
          <p:nvPr userDrawn="1"/>
        </p:nvSpPr>
        <p:spPr>
          <a:xfrm>
            <a:off x="0" y="0"/>
            <a:ext cx="5429250" cy="6858000"/>
          </a:xfrm>
          <a:prstGeom prst="rect">
            <a:avLst/>
          </a:prstGeom>
          <a:solidFill>
            <a:srgbClr val="A6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日期占位符 2"/>
          <p:cNvSpPr>
            <a:spLocks noGrp="1"/>
          </p:cNvSpPr>
          <p:nvPr>
            <p:ph type="dt" sz="half" idx="10"/>
          </p:nvPr>
        </p:nvSpPr>
        <p:spPr/>
        <p:txBody>
          <a:bodyPr/>
          <a:lstStyle/>
          <a:p>
            <a:fld id="{11961523-4804-45BD-9F6B-362C01C77A8B}" type="datetimeFigureOut">
              <a:rPr lang="zh-CN" altLang="en-US" smtClean="0"/>
              <a:pPr/>
              <a:t>2019/10/7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906129D-8271-4CBE-9DFD-2A0543AED237}" type="slidenum">
              <a:rPr lang="zh-CN" altLang="en-US" smtClean="0"/>
              <a:pPr/>
              <a:t>‹#›</a:t>
            </a:fld>
            <a:endParaRPr lang="zh-CN" altLang="en-US"/>
          </a:p>
        </p:txBody>
      </p:sp>
      <p:grpSp>
        <p:nvGrpSpPr>
          <p:cNvPr id="76" name="组合 75"/>
          <p:cNvGrpSpPr/>
          <p:nvPr userDrawn="1"/>
        </p:nvGrpSpPr>
        <p:grpSpPr>
          <a:xfrm>
            <a:off x="6892650" y="2890565"/>
            <a:ext cx="4670453" cy="1076869"/>
            <a:chOff x="6468142" y="4494904"/>
            <a:chExt cx="4670453" cy="1076869"/>
          </a:xfrm>
        </p:grpSpPr>
        <p:grpSp>
          <p:nvGrpSpPr>
            <p:cNvPr id="66" name="组合 65"/>
            <p:cNvGrpSpPr/>
            <p:nvPr userDrawn="1"/>
          </p:nvGrpSpPr>
          <p:grpSpPr>
            <a:xfrm>
              <a:off x="6468142" y="4494904"/>
              <a:ext cx="1123571" cy="1076869"/>
              <a:chOff x="8723006" y="1647607"/>
              <a:chExt cx="2767954" cy="2652902"/>
            </a:xfrm>
          </p:grpSpPr>
          <p:grpSp>
            <p:nvGrpSpPr>
              <p:cNvPr id="67" name="组合 66"/>
              <p:cNvGrpSpPr/>
              <p:nvPr userDrawn="1"/>
            </p:nvGrpSpPr>
            <p:grpSpPr>
              <a:xfrm>
                <a:off x="8723006" y="1647607"/>
                <a:ext cx="2767954" cy="2652902"/>
                <a:chOff x="1628775" y="1300163"/>
                <a:chExt cx="1915944" cy="1836306"/>
              </a:xfrm>
            </p:grpSpPr>
            <p:sp>
              <p:nvSpPr>
                <p:cNvPr id="69" name="椭圆 68"/>
                <p:cNvSpPr/>
                <p:nvPr userDrawn="1"/>
              </p:nvSpPr>
              <p:spPr>
                <a:xfrm>
                  <a:off x="1628775" y="1300163"/>
                  <a:ext cx="1828800" cy="1828800"/>
                </a:xfrm>
                <a:prstGeom prst="ellipse">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70" name="流程图: 合并 69"/>
                <p:cNvSpPr/>
                <p:nvPr userDrawn="1"/>
              </p:nvSpPr>
              <p:spPr>
                <a:xfrm rot="18650490">
                  <a:off x="3109386" y="2701135"/>
                  <a:ext cx="403376" cy="467291"/>
                </a:xfrm>
                <a:prstGeom prst="flowChartMerg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sp>
            <p:nvSpPr>
              <p:cNvPr id="68" name="文本框 67"/>
              <p:cNvSpPr txBox="1"/>
              <p:nvPr userDrawn="1"/>
            </p:nvSpPr>
            <p:spPr>
              <a:xfrm>
                <a:off x="9187495" y="2212485"/>
                <a:ext cx="2089837" cy="1743900"/>
              </a:xfrm>
              <a:prstGeom prst="rect">
                <a:avLst/>
              </a:prstGeom>
              <a:noFill/>
            </p:spPr>
            <p:txBody>
              <a:bodyPr wrap="none" rtlCol="0">
                <a:spAutoFit/>
              </a:bodyPr>
              <a:lstStyle/>
              <a:p>
                <a:r>
                  <a:rPr lang="en-US" altLang="zh-CN" sz="4000" b="0" dirty="0" smtClean="0">
                    <a:solidFill>
                      <a:schemeClr val="bg1"/>
                    </a:solidFill>
                    <a:latin typeface="Broadway" panose="04040905080B02020502" pitchFamily="82" charset="0"/>
                    <a:ea typeface="微软雅黑" panose="020B0503020204020204" pitchFamily="34" charset="-122"/>
                  </a:rPr>
                  <a:t>03</a:t>
                </a:r>
                <a:endParaRPr lang="zh-CN" altLang="en-US" sz="4000" b="0" dirty="0">
                  <a:solidFill>
                    <a:schemeClr val="bg1"/>
                  </a:solidFill>
                  <a:latin typeface="Broadway" panose="04040905080B02020502" pitchFamily="82" charset="0"/>
                  <a:ea typeface="微软雅黑" panose="020B0503020204020204" pitchFamily="34" charset="-122"/>
                </a:endParaRPr>
              </a:p>
            </p:txBody>
          </p:sp>
        </p:grpSp>
        <p:sp>
          <p:nvSpPr>
            <p:cNvPr id="72" name="文本框 71"/>
            <p:cNvSpPr txBox="1"/>
            <p:nvPr userDrawn="1"/>
          </p:nvSpPr>
          <p:spPr>
            <a:xfrm>
              <a:off x="7722275" y="5048553"/>
              <a:ext cx="3416320" cy="523220"/>
            </a:xfrm>
            <a:prstGeom prst="rect">
              <a:avLst/>
            </a:prstGeom>
            <a:noFill/>
          </p:spPr>
          <p:txBody>
            <a:bodyPr wrap="none" rtlCol="0">
              <a:spAutoFit/>
            </a:bodyPr>
            <a:lstStyle/>
            <a:p>
              <a:r>
                <a:rPr lang="zh-CN" altLang="en-US" sz="2800" b="1" dirty="0" smtClean="0">
                  <a:solidFill>
                    <a:schemeClr val="tx1"/>
                  </a:solidFill>
                  <a:latin typeface="微软雅黑" panose="020B0503020204020204" pitchFamily="34" charset="-122"/>
                  <a:ea typeface="微软雅黑" panose="020B0503020204020204" pitchFamily="34" charset="-122"/>
                </a:rPr>
                <a:t>研究内容与改进思路</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grpSp>
      <p:grpSp>
        <p:nvGrpSpPr>
          <p:cNvPr id="34" name="组合 33"/>
          <p:cNvGrpSpPr/>
          <p:nvPr userDrawn="1"/>
        </p:nvGrpSpPr>
        <p:grpSpPr>
          <a:xfrm>
            <a:off x="570290" y="1451188"/>
            <a:ext cx="3752428" cy="3752428"/>
            <a:chOff x="1082462" y="1218028"/>
            <a:chExt cx="3752428" cy="3752428"/>
          </a:xfrm>
        </p:grpSpPr>
        <p:grpSp>
          <p:nvGrpSpPr>
            <p:cNvPr id="35" name="组合 34"/>
            <p:cNvGrpSpPr/>
            <p:nvPr userDrawn="1"/>
          </p:nvGrpSpPr>
          <p:grpSpPr>
            <a:xfrm>
              <a:off x="2357540" y="2393813"/>
              <a:ext cx="1638590" cy="1383610"/>
              <a:chOff x="2621224" y="2598038"/>
              <a:chExt cx="1638590" cy="1383610"/>
            </a:xfrm>
            <a:noFill/>
          </p:grpSpPr>
          <p:sp>
            <p:nvSpPr>
              <p:cNvPr id="40" name="文本框 39"/>
              <p:cNvSpPr txBox="1"/>
              <p:nvPr userDrawn="1"/>
            </p:nvSpPr>
            <p:spPr>
              <a:xfrm>
                <a:off x="3080994" y="2598038"/>
                <a:ext cx="569387" cy="1015663"/>
              </a:xfrm>
              <a:prstGeom prst="rect">
                <a:avLst/>
              </a:prstGeom>
              <a:grpFill/>
            </p:spPr>
            <p:txBody>
              <a:bodyPr wrap="none" rtlCol="0">
                <a:spAutoFit/>
              </a:bodyPr>
              <a:lstStyle/>
              <a:p>
                <a:r>
                  <a:rPr lang="en-US" altLang="zh-CN" sz="6000" b="1" dirty="0" smtClean="0">
                    <a:solidFill>
                      <a:schemeClr val="bg1"/>
                    </a:solidFill>
                  </a:rPr>
                  <a:t>3</a:t>
                </a:r>
                <a:endParaRPr lang="zh-CN" altLang="en-US" sz="6000" b="1" dirty="0">
                  <a:solidFill>
                    <a:schemeClr val="bg1"/>
                  </a:solidFill>
                </a:endParaRPr>
              </a:p>
            </p:txBody>
          </p:sp>
          <p:sp>
            <p:nvSpPr>
              <p:cNvPr id="41" name="文本框 40"/>
              <p:cNvSpPr txBox="1"/>
              <p:nvPr userDrawn="1"/>
            </p:nvSpPr>
            <p:spPr>
              <a:xfrm>
                <a:off x="2621224" y="3519983"/>
                <a:ext cx="1638590" cy="461665"/>
              </a:xfrm>
              <a:prstGeom prst="rect">
                <a:avLst/>
              </a:prstGeom>
              <a:grpFill/>
            </p:spPr>
            <p:txBody>
              <a:bodyPr wrap="none" rtlCol="0">
                <a:spAutoFit/>
              </a:bodyPr>
              <a:lstStyle/>
              <a:p>
                <a:r>
                  <a:rPr lang="en-US" altLang="zh-CN" sz="2400" b="1"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Part Three</a:t>
                </a:r>
              </a:p>
            </p:txBody>
          </p:sp>
        </p:grpSp>
        <p:sp>
          <p:nvSpPr>
            <p:cNvPr id="36" name="空心弧 35"/>
            <p:cNvSpPr/>
            <p:nvPr userDrawn="1"/>
          </p:nvSpPr>
          <p:spPr>
            <a:xfrm>
              <a:off x="1331528" y="1467094"/>
              <a:ext cx="3415910" cy="3415910"/>
            </a:xfrm>
            <a:prstGeom prst="blockArc">
              <a:avLst>
                <a:gd name="adj1" fmla="val 16203098"/>
                <a:gd name="adj2" fmla="val 2185751"/>
                <a:gd name="adj3" fmla="val 372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空心弧 36"/>
            <p:cNvSpPr/>
            <p:nvPr userDrawn="1"/>
          </p:nvSpPr>
          <p:spPr>
            <a:xfrm rot="5400000" flipV="1">
              <a:off x="1480446" y="1589267"/>
              <a:ext cx="3171564" cy="3171564"/>
            </a:xfrm>
            <a:prstGeom prst="blockArc">
              <a:avLst>
                <a:gd name="adj1" fmla="val 16272629"/>
                <a:gd name="adj2" fmla="val 582171"/>
                <a:gd name="adj3" fmla="val 407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同心圆 37"/>
            <p:cNvSpPr/>
            <p:nvPr userDrawn="1"/>
          </p:nvSpPr>
          <p:spPr>
            <a:xfrm>
              <a:off x="1741435" y="1877001"/>
              <a:ext cx="2596097" cy="2596097"/>
            </a:xfrm>
            <a:prstGeom prst="donut">
              <a:avLst>
                <a:gd name="adj" fmla="val 473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空心弧 38"/>
            <p:cNvSpPr/>
            <p:nvPr userDrawn="1"/>
          </p:nvSpPr>
          <p:spPr>
            <a:xfrm rot="5400000" flipV="1">
              <a:off x="1082462" y="1218028"/>
              <a:ext cx="3752428" cy="3752428"/>
            </a:xfrm>
            <a:prstGeom prst="blockArc">
              <a:avLst>
                <a:gd name="adj1" fmla="val 18338353"/>
                <a:gd name="adj2" fmla="val 207581"/>
                <a:gd name="adj3" fmla="val 32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cxnSp>
        <p:nvCxnSpPr>
          <p:cNvPr id="42" name="直接连接符 41"/>
          <p:cNvCxnSpPr/>
          <p:nvPr userDrawn="1"/>
        </p:nvCxnSpPr>
        <p:spPr>
          <a:xfrm>
            <a:off x="2003461" y="3548918"/>
            <a:ext cx="117274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322708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3_仅标题">
    <p:spTree>
      <p:nvGrpSpPr>
        <p:cNvPr id="1" name=""/>
        <p:cNvGrpSpPr/>
        <p:nvPr/>
      </p:nvGrpSpPr>
      <p:grpSpPr>
        <a:xfrm>
          <a:off x="0" y="0"/>
          <a:ext cx="0" cy="0"/>
          <a:chOff x="0" y="0"/>
          <a:chExt cx="0" cy="0"/>
        </a:xfrm>
      </p:grpSpPr>
      <p:sp>
        <p:nvSpPr>
          <p:cNvPr id="77" name="矩形 76"/>
          <p:cNvSpPr/>
          <p:nvPr userDrawn="1"/>
        </p:nvSpPr>
        <p:spPr>
          <a:xfrm>
            <a:off x="61620" y="0"/>
            <a:ext cx="5429250" cy="6858000"/>
          </a:xfrm>
          <a:prstGeom prst="rect">
            <a:avLst/>
          </a:prstGeom>
          <a:solidFill>
            <a:srgbClr val="A6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日期占位符 2"/>
          <p:cNvSpPr>
            <a:spLocks noGrp="1"/>
          </p:cNvSpPr>
          <p:nvPr>
            <p:ph type="dt" sz="half" idx="10"/>
          </p:nvPr>
        </p:nvSpPr>
        <p:spPr/>
        <p:txBody>
          <a:bodyPr/>
          <a:lstStyle/>
          <a:p>
            <a:fld id="{11961523-4804-45BD-9F6B-362C01C77A8B}" type="datetimeFigureOut">
              <a:rPr lang="zh-CN" altLang="en-US" smtClean="0"/>
              <a:pPr/>
              <a:t>2019/10/7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906129D-8271-4CBE-9DFD-2A0543AED237}" type="slidenum">
              <a:rPr lang="zh-CN" altLang="en-US" smtClean="0"/>
              <a:pPr/>
              <a:t>‹#›</a:t>
            </a:fld>
            <a:endParaRPr lang="zh-CN" altLang="en-US"/>
          </a:p>
        </p:txBody>
      </p:sp>
      <p:grpSp>
        <p:nvGrpSpPr>
          <p:cNvPr id="76" name="组合 75"/>
          <p:cNvGrpSpPr/>
          <p:nvPr userDrawn="1"/>
        </p:nvGrpSpPr>
        <p:grpSpPr>
          <a:xfrm>
            <a:off x="6892650" y="2890565"/>
            <a:ext cx="2875090" cy="1076869"/>
            <a:chOff x="6468142" y="4494904"/>
            <a:chExt cx="2875090" cy="1076869"/>
          </a:xfrm>
        </p:grpSpPr>
        <p:grpSp>
          <p:nvGrpSpPr>
            <p:cNvPr id="66" name="组合 65"/>
            <p:cNvGrpSpPr/>
            <p:nvPr userDrawn="1"/>
          </p:nvGrpSpPr>
          <p:grpSpPr>
            <a:xfrm>
              <a:off x="6468142" y="4494904"/>
              <a:ext cx="1123571" cy="1076869"/>
              <a:chOff x="8723006" y="1647607"/>
              <a:chExt cx="2767954" cy="2652902"/>
            </a:xfrm>
          </p:grpSpPr>
          <p:grpSp>
            <p:nvGrpSpPr>
              <p:cNvPr id="67" name="组合 66"/>
              <p:cNvGrpSpPr/>
              <p:nvPr userDrawn="1"/>
            </p:nvGrpSpPr>
            <p:grpSpPr>
              <a:xfrm>
                <a:off x="8723006" y="1647607"/>
                <a:ext cx="2767954" cy="2652902"/>
                <a:chOff x="1628775" y="1300163"/>
                <a:chExt cx="1915944" cy="1836306"/>
              </a:xfrm>
            </p:grpSpPr>
            <p:sp>
              <p:nvSpPr>
                <p:cNvPr id="69" name="椭圆 68"/>
                <p:cNvSpPr/>
                <p:nvPr userDrawn="1"/>
              </p:nvSpPr>
              <p:spPr>
                <a:xfrm>
                  <a:off x="1628775" y="1300163"/>
                  <a:ext cx="1828800" cy="1828800"/>
                </a:xfrm>
                <a:prstGeom prst="ellipse">
                  <a:avLst/>
                </a:prstGeom>
                <a:solidFill>
                  <a:srgbClr val="A6ABA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70" name="流程图: 合并 69"/>
                <p:cNvSpPr/>
                <p:nvPr userDrawn="1"/>
              </p:nvSpPr>
              <p:spPr>
                <a:xfrm rot="18650490">
                  <a:off x="3109386" y="2701135"/>
                  <a:ext cx="403376" cy="467291"/>
                </a:xfrm>
                <a:prstGeom prst="flowChartMerge">
                  <a:avLst/>
                </a:prstGeom>
                <a:solidFill>
                  <a:srgbClr val="A8AA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sp>
            <p:nvSpPr>
              <p:cNvPr id="68" name="文本框 67"/>
              <p:cNvSpPr txBox="1"/>
              <p:nvPr userDrawn="1"/>
            </p:nvSpPr>
            <p:spPr>
              <a:xfrm>
                <a:off x="9187495" y="2212485"/>
                <a:ext cx="2089837" cy="1743900"/>
              </a:xfrm>
              <a:prstGeom prst="rect">
                <a:avLst/>
              </a:prstGeom>
              <a:noFill/>
            </p:spPr>
            <p:txBody>
              <a:bodyPr wrap="none" rtlCol="0">
                <a:spAutoFit/>
              </a:bodyPr>
              <a:lstStyle/>
              <a:p>
                <a:r>
                  <a:rPr lang="en-US" altLang="zh-CN" sz="4000" b="0" dirty="0" smtClean="0">
                    <a:solidFill>
                      <a:schemeClr val="bg1"/>
                    </a:solidFill>
                    <a:latin typeface="Broadway" panose="04040905080B02020502" pitchFamily="82" charset="0"/>
                    <a:ea typeface="微软雅黑" panose="020B0503020204020204" pitchFamily="34" charset="-122"/>
                  </a:rPr>
                  <a:t>04</a:t>
                </a:r>
                <a:endParaRPr lang="zh-CN" altLang="en-US" sz="4000" b="0" dirty="0">
                  <a:solidFill>
                    <a:schemeClr val="bg1"/>
                  </a:solidFill>
                  <a:latin typeface="Broadway" panose="04040905080B02020502" pitchFamily="82" charset="0"/>
                  <a:ea typeface="微软雅黑" panose="020B0503020204020204" pitchFamily="34" charset="-122"/>
                </a:endParaRPr>
              </a:p>
            </p:txBody>
          </p:sp>
        </p:grpSp>
        <p:sp>
          <p:nvSpPr>
            <p:cNvPr id="72" name="文本框 71"/>
            <p:cNvSpPr txBox="1"/>
            <p:nvPr userDrawn="1"/>
          </p:nvSpPr>
          <p:spPr>
            <a:xfrm>
              <a:off x="7722275" y="5048553"/>
              <a:ext cx="1620957" cy="523220"/>
            </a:xfrm>
            <a:prstGeom prst="rect">
              <a:avLst/>
            </a:prstGeom>
            <a:noFill/>
          </p:spPr>
          <p:txBody>
            <a:bodyPr wrap="none" rtlCol="0">
              <a:spAutoFit/>
            </a:bodyPr>
            <a:lstStyle/>
            <a:p>
              <a:r>
                <a:rPr lang="zh-CN" altLang="en-US" sz="2800" b="1" dirty="0" smtClean="0">
                  <a:solidFill>
                    <a:schemeClr val="tx1"/>
                  </a:solidFill>
                  <a:latin typeface="微软雅黑" panose="020B0503020204020204" pitchFamily="34" charset="-122"/>
                  <a:ea typeface="微软雅黑" panose="020B0503020204020204" pitchFamily="34" charset="-122"/>
                </a:rPr>
                <a:t>进度安排</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grpSp>
      <p:grpSp>
        <p:nvGrpSpPr>
          <p:cNvPr id="34" name="组合 33"/>
          <p:cNvGrpSpPr/>
          <p:nvPr userDrawn="1"/>
        </p:nvGrpSpPr>
        <p:grpSpPr>
          <a:xfrm>
            <a:off x="570290" y="1451188"/>
            <a:ext cx="3752428" cy="3752428"/>
            <a:chOff x="1082462" y="1218028"/>
            <a:chExt cx="3752428" cy="3752428"/>
          </a:xfrm>
        </p:grpSpPr>
        <p:grpSp>
          <p:nvGrpSpPr>
            <p:cNvPr id="35" name="组合 34"/>
            <p:cNvGrpSpPr/>
            <p:nvPr userDrawn="1"/>
          </p:nvGrpSpPr>
          <p:grpSpPr>
            <a:xfrm>
              <a:off x="2357540" y="2393813"/>
              <a:ext cx="1467068" cy="1383610"/>
              <a:chOff x="2621224" y="2598038"/>
              <a:chExt cx="1467068" cy="1383610"/>
            </a:xfrm>
            <a:noFill/>
          </p:grpSpPr>
          <p:sp>
            <p:nvSpPr>
              <p:cNvPr id="40" name="文本框 39"/>
              <p:cNvSpPr txBox="1"/>
              <p:nvPr userDrawn="1"/>
            </p:nvSpPr>
            <p:spPr>
              <a:xfrm>
                <a:off x="3080994" y="2598038"/>
                <a:ext cx="569387" cy="1015663"/>
              </a:xfrm>
              <a:prstGeom prst="rect">
                <a:avLst/>
              </a:prstGeom>
              <a:grpFill/>
            </p:spPr>
            <p:txBody>
              <a:bodyPr wrap="none" rtlCol="0">
                <a:spAutoFit/>
              </a:bodyPr>
              <a:lstStyle/>
              <a:p>
                <a:r>
                  <a:rPr lang="en-US" altLang="zh-CN" sz="6000" b="1" dirty="0" smtClean="0">
                    <a:solidFill>
                      <a:schemeClr val="bg1"/>
                    </a:solidFill>
                  </a:rPr>
                  <a:t>4</a:t>
                </a:r>
                <a:endParaRPr lang="zh-CN" altLang="en-US" sz="6000" b="1" dirty="0">
                  <a:solidFill>
                    <a:schemeClr val="bg1"/>
                  </a:solidFill>
                </a:endParaRPr>
              </a:p>
            </p:txBody>
          </p:sp>
          <p:sp>
            <p:nvSpPr>
              <p:cNvPr id="41" name="文本框 40"/>
              <p:cNvSpPr txBox="1"/>
              <p:nvPr userDrawn="1"/>
            </p:nvSpPr>
            <p:spPr>
              <a:xfrm>
                <a:off x="2621224" y="3519983"/>
                <a:ext cx="1467068" cy="461665"/>
              </a:xfrm>
              <a:prstGeom prst="rect">
                <a:avLst/>
              </a:prstGeom>
              <a:grpFill/>
            </p:spPr>
            <p:txBody>
              <a:bodyPr wrap="none" rtlCol="0">
                <a:spAutoFit/>
              </a:bodyPr>
              <a:lstStyle/>
              <a:p>
                <a:r>
                  <a:rPr lang="en-US" altLang="zh-CN" sz="2400" b="1"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Part Four</a:t>
                </a:r>
              </a:p>
            </p:txBody>
          </p:sp>
        </p:grpSp>
        <p:sp>
          <p:nvSpPr>
            <p:cNvPr id="36" name="空心弧 35"/>
            <p:cNvSpPr/>
            <p:nvPr userDrawn="1"/>
          </p:nvSpPr>
          <p:spPr>
            <a:xfrm>
              <a:off x="1331528" y="1467094"/>
              <a:ext cx="3415910" cy="3415910"/>
            </a:xfrm>
            <a:prstGeom prst="blockArc">
              <a:avLst>
                <a:gd name="adj1" fmla="val 16203098"/>
                <a:gd name="adj2" fmla="val 2185751"/>
                <a:gd name="adj3" fmla="val 372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空心弧 36"/>
            <p:cNvSpPr/>
            <p:nvPr userDrawn="1"/>
          </p:nvSpPr>
          <p:spPr>
            <a:xfrm rot="5400000" flipV="1">
              <a:off x="1480446" y="1589267"/>
              <a:ext cx="3171564" cy="3171564"/>
            </a:xfrm>
            <a:prstGeom prst="blockArc">
              <a:avLst>
                <a:gd name="adj1" fmla="val 16272629"/>
                <a:gd name="adj2" fmla="val 582171"/>
                <a:gd name="adj3" fmla="val 407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同心圆 37"/>
            <p:cNvSpPr/>
            <p:nvPr userDrawn="1"/>
          </p:nvSpPr>
          <p:spPr>
            <a:xfrm>
              <a:off x="1741435" y="1877001"/>
              <a:ext cx="2596097" cy="2596097"/>
            </a:xfrm>
            <a:prstGeom prst="donut">
              <a:avLst>
                <a:gd name="adj" fmla="val 473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空心弧 38"/>
            <p:cNvSpPr/>
            <p:nvPr userDrawn="1"/>
          </p:nvSpPr>
          <p:spPr>
            <a:xfrm rot="5400000" flipV="1">
              <a:off x="1082462" y="1218028"/>
              <a:ext cx="3752428" cy="3752428"/>
            </a:xfrm>
            <a:prstGeom prst="blockArc">
              <a:avLst>
                <a:gd name="adj1" fmla="val 18338353"/>
                <a:gd name="adj2" fmla="val 207581"/>
                <a:gd name="adj3" fmla="val 32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cxnSp>
        <p:nvCxnSpPr>
          <p:cNvPr id="42" name="直接连接符 41"/>
          <p:cNvCxnSpPr/>
          <p:nvPr userDrawn="1"/>
        </p:nvCxnSpPr>
        <p:spPr>
          <a:xfrm>
            <a:off x="2003461" y="3548918"/>
            <a:ext cx="117274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922568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仅标题">
    <p:spTree>
      <p:nvGrpSpPr>
        <p:cNvPr id="1" name=""/>
        <p:cNvGrpSpPr/>
        <p:nvPr/>
      </p:nvGrpSpPr>
      <p:grpSpPr>
        <a:xfrm>
          <a:off x="0" y="0"/>
          <a:ext cx="0" cy="0"/>
          <a:chOff x="0" y="0"/>
          <a:chExt cx="0" cy="0"/>
        </a:xfrm>
      </p:grpSpPr>
      <p:sp>
        <p:nvSpPr>
          <p:cNvPr id="55" name="矩形 54"/>
          <p:cNvSpPr/>
          <p:nvPr userDrawn="1"/>
        </p:nvSpPr>
        <p:spPr>
          <a:xfrm>
            <a:off x="0" y="0"/>
            <a:ext cx="67436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日期占位符 2"/>
          <p:cNvSpPr>
            <a:spLocks noGrp="1"/>
          </p:cNvSpPr>
          <p:nvPr>
            <p:ph type="dt" sz="half" idx="10"/>
          </p:nvPr>
        </p:nvSpPr>
        <p:spPr/>
        <p:txBody>
          <a:bodyPr/>
          <a:lstStyle/>
          <a:p>
            <a:fld id="{11961523-4804-45BD-9F6B-362C01C77A8B}" type="datetimeFigureOut">
              <a:rPr lang="zh-CN" altLang="en-US" smtClean="0"/>
              <a:pPr/>
              <a:t>2019/10/7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906129D-8271-4CBE-9DFD-2A0543AED237}" type="slidenum">
              <a:rPr lang="zh-CN" altLang="en-US" smtClean="0"/>
              <a:pPr/>
              <a:t>‹#›</a:t>
            </a:fld>
            <a:endParaRPr lang="zh-CN" altLang="en-US"/>
          </a:p>
        </p:txBody>
      </p:sp>
      <p:sp>
        <p:nvSpPr>
          <p:cNvPr id="50" name="标题 1"/>
          <p:cNvSpPr>
            <a:spLocks noGrp="1"/>
          </p:cNvSpPr>
          <p:nvPr>
            <p:ph type="title" hasCustomPrompt="1"/>
          </p:nvPr>
        </p:nvSpPr>
        <p:spPr>
          <a:xfrm>
            <a:off x="1478894" y="252784"/>
            <a:ext cx="3596026" cy="482670"/>
          </a:xfrm>
        </p:spPr>
        <p:txBody>
          <a:bodyPr>
            <a:normAutofit/>
          </a:bodyPr>
          <a:lstStyle>
            <a:lvl1pPr>
              <a:defRPr sz="2400" b="1"/>
            </a:lvl1pPr>
          </a:lstStyle>
          <a:p>
            <a:r>
              <a:rPr lang="zh-CN" altLang="en-US" dirty="0" smtClean="0"/>
              <a:t>单击此处插入标题</a:t>
            </a:r>
            <a:endParaRPr lang="zh-CN" altLang="en-US" dirty="0"/>
          </a:p>
        </p:txBody>
      </p:sp>
      <p:grpSp>
        <p:nvGrpSpPr>
          <p:cNvPr id="51" name="组合 50"/>
          <p:cNvGrpSpPr/>
          <p:nvPr userDrawn="1"/>
        </p:nvGrpSpPr>
        <p:grpSpPr>
          <a:xfrm>
            <a:off x="838200" y="203412"/>
            <a:ext cx="602866" cy="552943"/>
            <a:chOff x="997720" y="1374274"/>
            <a:chExt cx="737947" cy="676838"/>
          </a:xfrm>
          <a:effectLst>
            <a:outerShdw blurRad="50800" dist="38100" dir="2700000" algn="tl" rotWithShape="0">
              <a:prstClr val="black">
                <a:alpha val="40000"/>
              </a:prstClr>
            </a:outerShdw>
          </a:effectLst>
        </p:grpSpPr>
        <p:sp>
          <p:nvSpPr>
            <p:cNvPr id="52" name="椭圆 51"/>
            <p:cNvSpPr/>
            <p:nvPr userDrawn="1"/>
          </p:nvSpPr>
          <p:spPr>
            <a:xfrm>
              <a:off x="1458223" y="1374274"/>
              <a:ext cx="277444" cy="277444"/>
            </a:xfrm>
            <a:prstGeom prst="ellipse">
              <a:avLst/>
            </a:prstGeom>
            <a:solidFill>
              <a:srgbClr val="A8AA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53" name="椭圆 52"/>
            <p:cNvSpPr/>
            <p:nvPr userDrawn="1"/>
          </p:nvSpPr>
          <p:spPr>
            <a:xfrm>
              <a:off x="1232539" y="1512996"/>
              <a:ext cx="503128" cy="5031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54" name="椭圆 53"/>
            <p:cNvSpPr/>
            <p:nvPr userDrawn="1"/>
          </p:nvSpPr>
          <p:spPr>
            <a:xfrm>
              <a:off x="997720" y="1862597"/>
              <a:ext cx="188515" cy="18851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grpSp>
        <p:nvGrpSpPr>
          <p:cNvPr id="6" name="组合 5"/>
          <p:cNvGrpSpPr/>
          <p:nvPr userDrawn="1"/>
        </p:nvGrpSpPr>
        <p:grpSpPr>
          <a:xfrm>
            <a:off x="45720" y="388620"/>
            <a:ext cx="628650" cy="1794510"/>
            <a:chOff x="0" y="2137410"/>
            <a:chExt cx="674370" cy="1794510"/>
          </a:xfrm>
        </p:grpSpPr>
        <p:sp>
          <p:nvSpPr>
            <p:cNvPr id="2" name="同侧圆角矩形 1"/>
            <p:cNvSpPr/>
            <p:nvPr userDrawn="1"/>
          </p:nvSpPr>
          <p:spPr>
            <a:xfrm rot="16200000">
              <a:off x="-560070" y="2697480"/>
              <a:ext cx="1794510" cy="674370"/>
            </a:xfrm>
            <a:prstGeom prst="round2SameRect">
              <a:avLst>
                <a:gd name="adj1" fmla="val 42199"/>
                <a:gd name="adj2" fmla="val 0"/>
              </a:avLst>
            </a:prstGeom>
            <a:solidFill>
              <a:srgbClr val="E7E6E6"/>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userDrawn="1"/>
          </p:nvSpPr>
          <p:spPr>
            <a:xfrm>
              <a:off x="127635" y="2372946"/>
              <a:ext cx="419100" cy="1323439"/>
            </a:xfrm>
            <a:prstGeom prst="rect">
              <a:avLst/>
            </a:prstGeom>
            <a:noFill/>
          </p:spPr>
          <p:txBody>
            <a:bodyPr wrap="square" rtlCol="0">
              <a:spAutoFit/>
            </a:bodyPr>
            <a:lstStyle/>
            <a:p>
              <a:r>
                <a:rPr lang="zh-CN" altLang="en-US" sz="2000" b="1" dirty="0" smtClean="0">
                  <a:solidFill>
                    <a:schemeClr val="tx1"/>
                  </a:solidFill>
                </a:rPr>
                <a:t>问题提出</a:t>
              </a:r>
              <a:endParaRPr lang="zh-CN" altLang="en-US" sz="2000" b="1" dirty="0">
                <a:solidFill>
                  <a:schemeClr val="tx1"/>
                </a:solidFill>
              </a:endParaRPr>
            </a:p>
          </p:txBody>
        </p:sp>
      </p:grpSp>
      <p:grpSp>
        <p:nvGrpSpPr>
          <p:cNvPr id="15" name="组合 14"/>
          <p:cNvGrpSpPr/>
          <p:nvPr userDrawn="1"/>
        </p:nvGrpSpPr>
        <p:grpSpPr>
          <a:xfrm>
            <a:off x="45720" y="2475205"/>
            <a:ext cx="628650" cy="1794510"/>
            <a:chOff x="0" y="2137410"/>
            <a:chExt cx="674370" cy="1794510"/>
          </a:xfrm>
        </p:grpSpPr>
        <p:sp>
          <p:nvSpPr>
            <p:cNvPr id="16" name="同侧圆角矩形 15"/>
            <p:cNvSpPr/>
            <p:nvPr userDrawn="1"/>
          </p:nvSpPr>
          <p:spPr>
            <a:xfrm rot="16200000">
              <a:off x="-560070" y="2697480"/>
              <a:ext cx="1794510" cy="674370"/>
            </a:xfrm>
            <a:prstGeom prst="round2SameRect">
              <a:avLst>
                <a:gd name="adj1" fmla="val 42199"/>
                <a:gd name="adj2" fmla="val 0"/>
              </a:avLst>
            </a:prstGeom>
            <a:solidFill>
              <a:srgbClr val="4C4746"/>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userDrawn="1"/>
          </p:nvSpPr>
          <p:spPr>
            <a:xfrm>
              <a:off x="127635" y="2372946"/>
              <a:ext cx="419100" cy="1323439"/>
            </a:xfrm>
            <a:prstGeom prst="rect">
              <a:avLst/>
            </a:prstGeom>
            <a:noFill/>
          </p:spPr>
          <p:txBody>
            <a:bodyPr wrap="square" rtlCol="0">
              <a:spAutoFit/>
            </a:bodyPr>
            <a:lstStyle/>
            <a:p>
              <a:r>
                <a:rPr lang="zh-CN" altLang="en-US" sz="2000" b="1" dirty="0" smtClean="0">
                  <a:solidFill>
                    <a:schemeClr val="tx1"/>
                  </a:solidFill>
                </a:rPr>
                <a:t>文献综述</a:t>
              </a:r>
              <a:endParaRPr lang="zh-CN" altLang="en-US" sz="2000" b="1" dirty="0">
                <a:solidFill>
                  <a:schemeClr val="tx1"/>
                </a:solidFill>
              </a:endParaRPr>
            </a:p>
          </p:txBody>
        </p:sp>
      </p:grpSp>
      <p:grpSp>
        <p:nvGrpSpPr>
          <p:cNvPr id="18" name="组合 17"/>
          <p:cNvGrpSpPr/>
          <p:nvPr userDrawn="1"/>
        </p:nvGrpSpPr>
        <p:grpSpPr>
          <a:xfrm>
            <a:off x="45720" y="4561791"/>
            <a:ext cx="628650" cy="1794510"/>
            <a:chOff x="0" y="2137410"/>
            <a:chExt cx="674370" cy="1794510"/>
          </a:xfrm>
          <a:solidFill>
            <a:srgbClr val="4C4746"/>
          </a:solidFill>
        </p:grpSpPr>
        <p:sp>
          <p:nvSpPr>
            <p:cNvPr id="19" name="同侧圆角矩形 18"/>
            <p:cNvSpPr/>
            <p:nvPr userDrawn="1"/>
          </p:nvSpPr>
          <p:spPr>
            <a:xfrm rot="16200000">
              <a:off x="-560070" y="2697480"/>
              <a:ext cx="1794510" cy="674370"/>
            </a:xfrm>
            <a:prstGeom prst="round2SameRect">
              <a:avLst>
                <a:gd name="adj1" fmla="val 42199"/>
                <a:gd name="adj2" fmla="val 0"/>
              </a:avLst>
            </a:prstGeom>
            <a:grp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userDrawn="1"/>
          </p:nvSpPr>
          <p:spPr>
            <a:xfrm>
              <a:off x="127635" y="2372946"/>
              <a:ext cx="419100" cy="1323439"/>
            </a:xfrm>
            <a:prstGeom prst="rect">
              <a:avLst/>
            </a:prstGeom>
            <a:grpFill/>
          </p:spPr>
          <p:txBody>
            <a:bodyPr wrap="square" rtlCol="0">
              <a:spAutoFit/>
            </a:bodyPr>
            <a:lstStyle/>
            <a:p>
              <a:r>
                <a:rPr lang="zh-CN" altLang="en-US" sz="2000" b="1" dirty="0" smtClean="0">
                  <a:solidFill>
                    <a:schemeClr val="tx1"/>
                  </a:solidFill>
                </a:rPr>
                <a:t>研究设计</a:t>
              </a:r>
              <a:endParaRPr lang="zh-CN" altLang="en-US" sz="2000" b="1" dirty="0">
                <a:solidFill>
                  <a:schemeClr val="tx1"/>
                </a:solidFill>
              </a:endParaRPr>
            </a:p>
          </p:txBody>
        </p:sp>
      </p:grpSp>
    </p:spTree>
    <p:extLst>
      <p:ext uri="{BB962C8B-B14F-4D97-AF65-F5344CB8AC3E}">
        <p14:creationId xmlns:p14="http://schemas.microsoft.com/office/powerpoint/2010/main" val="229354356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theme" Target="../theme/theme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theme" Target="../theme/theme3.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961523-4804-45BD-9F6B-362C01C77A8B}" type="datetimeFigureOut">
              <a:rPr lang="zh-CN" altLang="en-US" smtClean="0"/>
              <a:pPr/>
              <a:t>2019/10/7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06129D-8271-4CBE-9DFD-2A0543AED237}" type="slidenum">
              <a:rPr lang="zh-CN" altLang="en-US" smtClean="0"/>
              <a:pPr/>
              <a:t>‹#›</a:t>
            </a:fld>
            <a:endParaRPr lang="zh-CN" altLang="en-US"/>
          </a:p>
        </p:txBody>
      </p:sp>
    </p:spTree>
    <p:extLst>
      <p:ext uri="{BB962C8B-B14F-4D97-AF65-F5344CB8AC3E}">
        <p14:creationId xmlns:p14="http://schemas.microsoft.com/office/powerpoint/2010/main" val="21834769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84" r:id="rId4"/>
    <p:sldLayoutId id="2147483676" r:id="rId5"/>
    <p:sldLayoutId id="2147483677" r:id="rId6"/>
    <p:sldLayoutId id="2147483678" r:id="rId7"/>
    <p:sldLayoutId id="2147483698" r:id="rId8"/>
    <p:sldLayoutId id="2147483679" r:id="rId9"/>
    <p:sldLayoutId id="2147483681" r:id="rId10"/>
    <p:sldLayoutId id="2147483682" r:id="rId11"/>
    <p:sldLayoutId id="2147483683" r:id="rId12"/>
    <p:sldLayoutId id="2147483670" r:id="rId13"/>
    <p:sldLayoutId id="2147483652" r:id="rId14"/>
    <p:sldLayoutId id="2147483653" r:id="rId15"/>
    <p:sldLayoutId id="2147483656" r:id="rId16"/>
    <p:sldLayoutId id="2147483657" r:id="rId17"/>
    <p:sldLayoutId id="2147483658" r:id="rId18"/>
    <p:sldLayoutId id="2147483659"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7C1CD6-F22C-43D6-A479-E931E95965C0}" type="datetimeFigureOut">
              <a:rPr lang="zh-CN" altLang="en-US" smtClean="0"/>
              <a:pPr/>
              <a:t>2019/10/7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66A3AA-D750-40A1-B21B-17A3632103D6}" type="slidenum">
              <a:rPr lang="zh-CN" altLang="en-US" smtClean="0"/>
              <a:pPr/>
              <a:t>‹#›</a:t>
            </a:fld>
            <a:endParaRPr lang="zh-CN" altLang="en-US"/>
          </a:p>
        </p:txBody>
      </p:sp>
    </p:spTree>
    <p:extLst>
      <p:ext uri="{BB962C8B-B14F-4D97-AF65-F5344CB8AC3E}">
        <p14:creationId xmlns:p14="http://schemas.microsoft.com/office/powerpoint/2010/main" val="3440489844"/>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5C3F2C-2FF4-4945-923C-2CB6A017C44F}" type="datetimeFigureOut">
              <a:rPr lang="zh-CN" altLang="en-US" smtClean="0"/>
              <a:pPr/>
              <a:t>2019/10/7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814B18-F5D4-4A05-86B6-E61EF25F2336}" type="slidenum">
              <a:rPr lang="zh-CN" altLang="en-US" smtClean="0"/>
              <a:pPr/>
              <a:t>‹#›</a:t>
            </a:fld>
            <a:endParaRPr lang="zh-CN" altLang="en-US"/>
          </a:p>
        </p:txBody>
      </p:sp>
    </p:spTree>
    <p:extLst>
      <p:ext uri="{BB962C8B-B14F-4D97-AF65-F5344CB8AC3E}">
        <p14:creationId xmlns:p14="http://schemas.microsoft.com/office/powerpoint/2010/main" val="84647638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 Id="rId4" Type="http://schemas.openxmlformats.org/officeDocument/2006/relationships/image" Target="../media/image120.pn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160.png"/><Relationship Id="rId7"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26.png"/><Relationship Id="rId5" Type="http://schemas.openxmlformats.org/officeDocument/2006/relationships/image" Target="../media/image19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92622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椭圆 8"/>
          <p:cNvSpPr/>
          <p:nvPr/>
        </p:nvSpPr>
        <p:spPr>
          <a:xfrm>
            <a:off x="1044142" y="1256722"/>
            <a:ext cx="556058" cy="551296"/>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r>
              <a:rPr lang="en-US" altLang="zh-CN" sz="2400" b="1" noProof="1">
                <a:latin typeface="微软雅黑 Light" panose="020B0502040204020203" pitchFamily="34" charset="-122"/>
                <a:ea typeface="微软雅黑 Light" panose="020B0502040204020203" pitchFamily="34" charset="-122"/>
              </a:rPr>
              <a:t>2</a:t>
            </a:r>
            <a:endParaRPr lang="zh-CN" altLang="en-US" sz="2400" b="1" strike="noStrike" noProof="1">
              <a:latin typeface="微软雅黑 Light" panose="020B0502040204020203" pitchFamily="34" charset="-122"/>
              <a:ea typeface="微软雅黑 Light" panose="020B0502040204020203" pitchFamily="34" charset="-122"/>
            </a:endParaRPr>
          </a:p>
        </p:txBody>
      </p:sp>
      <p:sp>
        <p:nvSpPr>
          <p:cNvPr id="4" name="文本框 3"/>
          <p:cNvSpPr txBox="1"/>
          <p:nvPr/>
        </p:nvSpPr>
        <p:spPr>
          <a:xfrm>
            <a:off x="1766455" y="1347704"/>
            <a:ext cx="2826327" cy="369332"/>
          </a:xfrm>
          <a:prstGeom prst="rect">
            <a:avLst/>
          </a:prstGeom>
          <a:noFill/>
        </p:spPr>
        <p:txBody>
          <a:bodyPr wrap="square" rtlCol="0">
            <a:spAutoFit/>
          </a:bodyPr>
          <a:lstStyle/>
          <a:p>
            <a:r>
              <a:rPr lang="zh-CN" altLang="en-US" b="1" dirty="0" smtClean="0"/>
              <a:t>暗通道先验</a:t>
            </a:r>
            <a:r>
              <a:rPr lang="zh-CN" altLang="en-US" b="1" dirty="0"/>
              <a:t>去</a:t>
            </a:r>
            <a:r>
              <a:rPr lang="zh-CN" altLang="en-US" b="1" dirty="0" smtClean="0"/>
              <a:t>雾推导</a:t>
            </a:r>
            <a:endParaRPr lang="zh-CN" altLang="en-US" b="1" dirty="0"/>
          </a:p>
        </p:txBody>
      </p:sp>
      <p:sp>
        <p:nvSpPr>
          <p:cNvPr id="11" name="文本框 10"/>
          <p:cNvSpPr txBox="1"/>
          <p:nvPr/>
        </p:nvSpPr>
        <p:spPr>
          <a:xfrm>
            <a:off x="1963882" y="1717036"/>
            <a:ext cx="6930736" cy="400110"/>
          </a:xfrm>
          <a:prstGeom prst="rect">
            <a:avLst/>
          </a:prstGeom>
          <a:noFill/>
        </p:spPr>
        <p:txBody>
          <a:bodyPr wrap="square" rtlCol="0">
            <a:spAutoFit/>
          </a:bodyPr>
          <a:lstStyle/>
          <a:p>
            <a:r>
              <a:rPr lang="zh-CN" altLang="en-US" sz="2000" dirty="0" smtClean="0"/>
              <a:t>● </a:t>
            </a:r>
            <a:r>
              <a:rPr lang="zh-CN" altLang="en-US" dirty="0" smtClean="0"/>
              <a:t>结合大气散射模型和暗通道先验的定义我们可以推导到如下公式：</a:t>
            </a:r>
            <a:endParaRPr lang="zh-CN" altLang="en-US" dirty="0"/>
          </a:p>
        </p:txBody>
      </p:sp>
      <mc:AlternateContent xmlns:mc="http://schemas.openxmlformats.org/markup-compatibility/2006" xmlns:a14="http://schemas.microsoft.com/office/drawing/2010/main">
        <mc:Choice Requires="a14">
          <p:sp>
            <p:nvSpPr>
              <p:cNvPr id="12" name="文本框 11"/>
              <p:cNvSpPr txBox="1"/>
              <p:nvPr/>
            </p:nvSpPr>
            <p:spPr>
              <a:xfrm>
                <a:off x="2836718" y="2907641"/>
                <a:ext cx="5185064" cy="646331"/>
              </a:xfrm>
              <a:prstGeom prst="rect">
                <a:avLst/>
              </a:prstGeom>
              <a:noFill/>
            </p:spPr>
            <p:txBody>
              <a:bodyPr wrap="square" rtlCol="0">
                <a:spAutoFit/>
              </a:bodyPr>
              <a:lstStyle/>
              <a:p>
                <a:r>
                  <a:rPr lang="en-US" altLang="zh-CN" dirty="0" smtClean="0"/>
                  <a:t>c</a:t>
                </a:r>
                <a:r>
                  <a:rPr lang="zh-CN" altLang="en-US" dirty="0" smtClean="0"/>
                  <a:t>：图像</a:t>
                </a:r>
                <a:r>
                  <a:rPr lang="zh-CN" altLang="en-US" dirty="0"/>
                  <a:t>的</a:t>
                </a:r>
                <a:r>
                  <a:rPr lang="en-US" altLang="zh-CN" dirty="0" err="1"/>
                  <a:t>rgb</a:t>
                </a:r>
                <a:r>
                  <a:rPr lang="zh-CN" altLang="en-US" dirty="0"/>
                  <a:t>某</a:t>
                </a:r>
                <a:r>
                  <a:rPr lang="zh-CN" altLang="en-US" dirty="0" smtClean="0"/>
                  <a:t>通道；</a:t>
                </a:r>
                <a:endParaRPr lang="en-US" altLang="zh-CN" dirty="0" smtClean="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𝑐𝑜𝑛𝑠𝑡</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smtClean="0"/>
                  <a:t>：假设</a:t>
                </a:r>
                <a:r>
                  <a:rPr lang="zh-CN" altLang="en-US" dirty="0"/>
                  <a:t>在图像窗口内透射率</a:t>
                </a:r>
                <a:r>
                  <a:rPr lang="en-US" altLang="zh-CN" dirty="0"/>
                  <a:t>t(x)</a:t>
                </a:r>
                <a:r>
                  <a:rPr lang="zh-CN" altLang="en-US" dirty="0"/>
                  <a:t>为</a:t>
                </a:r>
                <a:r>
                  <a:rPr lang="zh-CN" altLang="en-US" dirty="0" smtClean="0"/>
                  <a:t>常数；</a:t>
                </a:r>
                <a:endParaRPr lang="zh-CN" altLang="en-US" dirty="0"/>
              </a:p>
            </p:txBody>
          </p:sp>
        </mc:Choice>
        <mc:Fallback xmlns="">
          <p:sp>
            <p:nvSpPr>
              <p:cNvPr id="12" name="文本框 11"/>
              <p:cNvSpPr txBox="1">
                <a:spLocks noRot="1" noChangeAspect="1" noMove="1" noResize="1" noEditPoints="1" noAdjustHandles="1" noChangeArrowheads="1" noChangeShapeType="1" noTextEdit="1"/>
              </p:cNvSpPr>
              <p:nvPr/>
            </p:nvSpPr>
            <p:spPr>
              <a:xfrm>
                <a:off x="2836718" y="2907641"/>
                <a:ext cx="5185064" cy="646331"/>
              </a:xfrm>
              <a:prstGeom prst="rect">
                <a:avLst/>
              </a:prstGeom>
              <a:blipFill rotWithShape="0">
                <a:blip r:embed="rId2"/>
                <a:stretch>
                  <a:fillRect l="-940" t="-5660" b="-1415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文本框 39"/>
              <p:cNvSpPr txBox="1"/>
              <p:nvPr/>
            </p:nvSpPr>
            <p:spPr>
              <a:xfrm>
                <a:off x="1963882" y="3896229"/>
                <a:ext cx="8697191" cy="1231106"/>
              </a:xfrm>
              <a:prstGeom prst="rect">
                <a:avLst/>
              </a:prstGeom>
              <a:noFill/>
            </p:spPr>
            <p:txBody>
              <a:bodyPr wrap="square" rtlCol="0">
                <a:spAutoFit/>
              </a:bodyPr>
              <a:lstStyle/>
              <a:p>
                <a:r>
                  <a:rPr lang="zh-CN" altLang="en-US" sz="2000" dirty="0"/>
                  <a:t>●</a:t>
                </a:r>
                <a:r>
                  <a:rPr lang="zh-CN" altLang="en-US" dirty="0"/>
                  <a:t>通过上式我们可以求出</a:t>
                </a:r>
                <a:r>
                  <a:rPr lang="zh-CN" altLang="en-US" dirty="0" smtClean="0"/>
                  <a:t>透射率</a:t>
                </a:r>
                <a:r>
                  <a:rPr lang="en-US" altLang="zh-CN" dirty="0" smtClean="0"/>
                  <a:t>t(x)</a:t>
                </a:r>
                <a:r>
                  <a:rPr lang="zh-CN" altLang="en-US" dirty="0" smtClean="0"/>
                  <a:t>预估值</a:t>
                </a:r>
                <a:r>
                  <a:rPr lang="zh-CN" altLang="en-US" dirty="0"/>
                  <a:t>。 </a:t>
                </a:r>
                <a:br>
                  <a:rPr lang="zh-CN" altLang="en-US" dirty="0"/>
                </a:br>
                <a:r>
                  <a:rPr lang="zh-CN" altLang="en-US" dirty="0" smtClean="0"/>
                  <a:t>   在</a:t>
                </a:r>
                <a:r>
                  <a:rPr lang="zh-CN" altLang="en-US" dirty="0"/>
                  <a:t>现实生活中，即使是晴天白云，空气中也存在着一些颗粒，因此，看远处的物体还是能感觉到雾的影响，另外，雾的存在让人类感到景深的存在，因此，有必要在去雾的时候保留一定程度的雾，这可以通过</a:t>
                </a:r>
                <a:r>
                  <a:rPr lang="zh-CN" altLang="en-US" dirty="0" smtClean="0"/>
                  <a:t>在上式中</a:t>
                </a:r>
                <a:r>
                  <a:rPr lang="zh-CN" altLang="en-US" dirty="0"/>
                  <a:t>引入一个在</a:t>
                </a:r>
                <a:r>
                  <a:rPr lang="en-US" altLang="zh-CN" dirty="0"/>
                  <a:t>[0,1] </a:t>
                </a:r>
                <a:r>
                  <a:rPr lang="zh-CN" altLang="en-US" dirty="0"/>
                  <a:t>之间的</a:t>
                </a:r>
                <a:r>
                  <a:rPr lang="zh-CN" altLang="en-US" dirty="0" smtClean="0"/>
                  <a:t>因子</a:t>
                </a:r>
                <a14:m>
                  <m:oMath xmlns:m="http://schemas.openxmlformats.org/officeDocument/2006/math">
                    <m:r>
                      <a:rPr lang="zh-CN" altLang="en-US" i="1" smtClean="0">
                        <a:latin typeface="Cambria Math" panose="02040503050406030204" pitchFamily="18" charset="0"/>
                      </a:rPr>
                      <m:t>𝜔</m:t>
                    </m:r>
                  </m:oMath>
                </a14:m>
                <a:r>
                  <a:rPr lang="zh-CN" altLang="en-US" dirty="0" smtClean="0"/>
                  <a:t>可得：</a:t>
                </a:r>
                <a:endParaRPr lang="zh-CN" altLang="en-US" dirty="0"/>
              </a:p>
            </p:txBody>
          </p:sp>
        </mc:Choice>
        <mc:Fallback xmlns="">
          <p:sp>
            <p:nvSpPr>
              <p:cNvPr id="40" name="文本框 39"/>
              <p:cNvSpPr txBox="1">
                <a:spLocks noRot="1" noChangeAspect="1" noMove="1" noResize="1" noEditPoints="1" noAdjustHandles="1" noChangeArrowheads="1" noChangeShapeType="1" noTextEdit="1"/>
              </p:cNvSpPr>
              <p:nvPr/>
            </p:nvSpPr>
            <p:spPr>
              <a:xfrm>
                <a:off x="1963882" y="3896229"/>
                <a:ext cx="8697191" cy="1231106"/>
              </a:xfrm>
              <a:prstGeom prst="rect">
                <a:avLst/>
              </a:prstGeom>
              <a:blipFill rotWithShape="0">
                <a:blip r:embed="rId3" cstate="print"/>
                <a:stretch>
                  <a:fillRect l="-701" t="-2475" r="-3224" b="-69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3665049" y="2230532"/>
                <a:ext cx="3528402"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altLang="zh-CN" i="1" smtClean="0">
                              <a:latin typeface="Cambria Math" panose="02040503050406030204" pitchFamily="18" charset="0"/>
                            </a:rPr>
                          </m:ctrlPr>
                        </m:funcPr>
                        <m:fName>
                          <m:limLow>
                            <m:limLowPr>
                              <m:ctrlPr>
                                <a:rPr lang="en-US" altLang="zh-CN" i="1" smtClean="0">
                                  <a:latin typeface="Cambria Math" panose="02040503050406030204" pitchFamily="18" charset="0"/>
                                </a:rPr>
                              </m:ctrlPr>
                            </m:limLowPr>
                            <m:e>
                              <m:r>
                                <m:rPr>
                                  <m:sty m:val="p"/>
                                </m:rPr>
                                <a:rPr lang="en-US" altLang="zh-CN" i="0" smtClean="0">
                                  <a:latin typeface="Cambria Math" panose="02040503050406030204" pitchFamily="18" charset="0"/>
                                </a:rPr>
                                <m:t>min</m:t>
                              </m:r>
                            </m:e>
                            <m:lim>
                              <m:r>
                                <a:rPr lang="en-US" altLang="zh-CN" b="0" i="1" smtClean="0">
                                  <a:latin typeface="Cambria Math" panose="02040503050406030204" pitchFamily="18" charset="0"/>
                                </a:rPr>
                                <m:t>𝑦</m:t>
                              </m:r>
                              <m:r>
                                <a:rPr lang="zh-CN" altLang="en-US" b="0" i="1" smtClean="0">
                                  <a:latin typeface="Cambria Math" panose="02040503050406030204" pitchFamily="18" charset="0"/>
                                </a:rPr>
                                <m:t>𝜖</m:t>
                              </m:r>
                              <m:r>
                                <a:rPr lang="en-US" altLang="zh-CN" i="1">
                                  <a:latin typeface="Cambria Math" panose="02040503050406030204" pitchFamily="18" charset="0"/>
                                </a:rPr>
                                <m:t>𝛺</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lim>
                          </m:limLow>
                        </m:fName>
                        <m:e>
                          <m:func>
                            <m:funcPr>
                              <m:ctrlPr>
                                <a:rPr lang="en-US" altLang="zh-CN" i="1" smtClean="0">
                                  <a:latin typeface="Cambria Math" panose="02040503050406030204" pitchFamily="18" charset="0"/>
                                </a:rPr>
                              </m:ctrlPr>
                            </m:funcPr>
                            <m:fName>
                              <m:r>
                                <a:rPr lang="en-US" altLang="zh-CN" b="0" i="1" smtClean="0">
                                  <a:latin typeface="Cambria Math" panose="02040503050406030204" pitchFamily="18" charset="0"/>
                                </a:rPr>
                                <m:t>(</m:t>
                              </m:r>
                              <m:limLow>
                                <m:limLowPr>
                                  <m:ctrlPr>
                                    <a:rPr lang="en-US" altLang="zh-CN" i="1" smtClean="0">
                                      <a:latin typeface="Cambria Math" panose="02040503050406030204" pitchFamily="18" charset="0"/>
                                    </a:rPr>
                                  </m:ctrlPr>
                                </m:limLowPr>
                                <m:e>
                                  <m:r>
                                    <m:rPr>
                                      <m:sty m:val="p"/>
                                    </m:rPr>
                                    <a:rPr lang="en-US" altLang="zh-CN" i="0" smtClean="0">
                                      <a:latin typeface="Cambria Math" panose="02040503050406030204" pitchFamily="18" charset="0"/>
                                    </a:rPr>
                                    <m:t>min</m:t>
                                  </m:r>
                                </m:e>
                                <m:lim>
                                  <m:r>
                                    <a:rPr lang="en-US" altLang="zh-CN" b="0" i="1" smtClean="0">
                                      <a:latin typeface="Cambria Math" panose="02040503050406030204" pitchFamily="18" charset="0"/>
                                    </a:rPr>
                                    <m:t>𝑐</m:t>
                                  </m:r>
                                </m:lim>
                              </m:limLow>
                            </m:fName>
                            <m:e>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𝐼</m:t>
                                      </m:r>
                                    </m:e>
                                    <m:sup>
                                      <m:r>
                                        <a:rPr lang="en-US" altLang="zh-CN" b="0" i="1" smtClean="0">
                                          <a:latin typeface="Cambria Math" panose="02040503050406030204" pitchFamily="18" charset="0"/>
                                        </a:rPr>
                                        <m:t>𝑐</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num>
                                <m:den>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𝐴</m:t>
                                      </m:r>
                                    </m:e>
                                    <m:sup>
                                      <m:r>
                                        <a:rPr lang="en-US" altLang="zh-CN" b="0" i="1" smtClean="0">
                                          <a:latin typeface="Cambria Math" panose="02040503050406030204" pitchFamily="18" charset="0"/>
                                        </a:rPr>
                                        <m:t>𝑐</m:t>
                                      </m:r>
                                    </m:sup>
                                  </m:sSup>
                                </m:den>
                              </m:f>
                              <m:r>
                                <a:rPr lang="en-US" altLang="zh-CN" b="0" i="1" smtClean="0">
                                  <a:latin typeface="Cambria Math" panose="02040503050406030204" pitchFamily="18" charset="0"/>
                                </a:rPr>
                                <m:t>)</m:t>
                              </m:r>
                            </m:e>
                          </m:func>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𝑐𝑜𝑛𝑠𝑡</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e>
                      </m:func>
                    </m:oMath>
                  </m:oMathPara>
                </a14:m>
                <a:endParaRPr lang="zh-CN" altLang="en-US" dirty="0"/>
              </a:p>
            </p:txBody>
          </p:sp>
        </mc:Choice>
        <mc:Fallback xmlns="">
          <p:sp>
            <p:nvSpPr>
              <p:cNvPr id="3" name="文本框 2"/>
              <p:cNvSpPr txBox="1">
                <a:spLocks noRot="1" noChangeAspect="1" noMove="1" noResize="1" noEditPoints="1" noAdjustHandles="1" noChangeArrowheads="1" noChangeShapeType="1" noTextEdit="1"/>
              </p:cNvSpPr>
              <p:nvPr/>
            </p:nvSpPr>
            <p:spPr>
              <a:xfrm>
                <a:off x="3665049" y="2230532"/>
                <a:ext cx="3528402" cy="553998"/>
              </a:xfrm>
              <a:prstGeom prst="rect">
                <a:avLst/>
              </a:prstGeom>
              <a:blipFill rotWithShape="0">
                <a:blip r:embed="rId4" cstate="print"/>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3665049" y="5192593"/>
                <a:ext cx="3742371"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𝑐𝑜𝑛𝑠𝑡</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b="0" i="1" smtClean="0">
                          <a:latin typeface="Cambria Math" panose="02040503050406030204" pitchFamily="18" charset="0"/>
                        </a:rPr>
                        <m:t>=1−</m:t>
                      </m:r>
                      <m:r>
                        <a:rPr lang="zh-CN" altLang="en-US" b="0" i="1" smtClean="0">
                          <a:latin typeface="Cambria Math" panose="02040503050406030204" pitchFamily="18" charset="0"/>
                        </a:rPr>
                        <m:t>𝜔</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min</m:t>
                              </m:r>
                            </m:e>
                            <m:lim>
                              <m:r>
                                <a:rPr lang="en-US" altLang="zh-CN" i="1">
                                  <a:latin typeface="Cambria Math" panose="02040503050406030204" pitchFamily="18" charset="0"/>
                                </a:rPr>
                                <m:t>𝑦</m:t>
                              </m:r>
                              <m:r>
                                <a:rPr lang="zh-CN" altLang="en-US" i="1">
                                  <a:latin typeface="Cambria Math" panose="02040503050406030204" pitchFamily="18" charset="0"/>
                                </a:rPr>
                                <m:t>𝜖</m:t>
                              </m:r>
                              <m:r>
                                <a:rPr lang="en-US" altLang="zh-CN" i="1">
                                  <a:latin typeface="Cambria Math" panose="02040503050406030204" pitchFamily="18" charset="0"/>
                                </a:rPr>
                                <m:t>𝛺</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lim>
                          </m:limLow>
                        </m:fName>
                        <m:e>
                          <m:func>
                            <m:funcPr>
                              <m:ctrlPr>
                                <a:rPr lang="en-US" altLang="zh-CN" i="1">
                                  <a:latin typeface="Cambria Math" panose="02040503050406030204" pitchFamily="18" charset="0"/>
                                </a:rPr>
                              </m:ctrlPr>
                            </m:funcPr>
                            <m:fName>
                              <m:r>
                                <a:rPr lang="en-US" altLang="zh-CN" i="1">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min</m:t>
                                  </m:r>
                                </m:e>
                                <m:lim>
                                  <m:r>
                                    <a:rPr lang="en-US" altLang="zh-CN" i="1">
                                      <a:latin typeface="Cambria Math" panose="02040503050406030204" pitchFamily="18" charset="0"/>
                                    </a:rPr>
                                    <m:t>𝑐</m:t>
                                  </m:r>
                                </m:lim>
                              </m:limLow>
                            </m:fName>
                            <m:e>
                              <m:r>
                                <a:rPr lang="en-US" altLang="zh-CN" i="1">
                                  <a:latin typeface="Cambria Math" panose="02040503050406030204" pitchFamily="18" charset="0"/>
                                </a:rPr>
                                <m:t>(</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panose="02040503050406030204" pitchFamily="18" charset="0"/>
                                        </a:rPr>
                                        <m:t>𝐼</m:t>
                                      </m:r>
                                    </m:e>
                                    <m:sup>
                                      <m:r>
                                        <a:rPr lang="en-US" altLang="zh-CN" i="1">
                                          <a:latin typeface="Cambria Math" panose="02040503050406030204" pitchFamily="18" charset="0"/>
                                        </a:rPr>
                                        <m:t>𝑐</m:t>
                                      </m:r>
                                    </m:sup>
                                  </m:sSup>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num>
                                <m:den>
                                  <m:sSup>
                                    <m:sSupPr>
                                      <m:ctrlPr>
                                        <a:rPr lang="en-US" altLang="zh-CN" i="1">
                                          <a:latin typeface="Cambria Math" panose="02040503050406030204" pitchFamily="18" charset="0"/>
                                        </a:rPr>
                                      </m:ctrlPr>
                                    </m:sSupPr>
                                    <m:e>
                                      <m:r>
                                        <a:rPr lang="en-US" altLang="zh-CN" i="1">
                                          <a:latin typeface="Cambria Math" panose="02040503050406030204" pitchFamily="18" charset="0"/>
                                        </a:rPr>
                                        <m:t>𝐴</m:t>
                                      </m:r>
                                    </m:e>
                                    <m:sup>
                                      <m:r>
                                        <a:rPr lang="en-US" altLang="zh-CN" i="1">
                                          <a:latin typeface="Cambria Math" panose="02040503050406030204" pitchFamily="18" charset="0"/>
                                        </a:rPr>
                                        <m:t>𝑐</m:t>
                                      </m:r>
                                    </m:sup>
                                  </m:sSup>
                                </m:den>
                              </m:f>
                              <m:r>
                                <a:rPr lang="en-US" altLang="zh-CN" i="1">
                                  <a:latin typeface="Cambria Math" panose="02040503050406030204" pitchFamily="18" charset="0"/>
                                </a:rPr>
                                <m:t>)</m:t>
                              </m:r>
                            </m:e>
                          </m:func>
                          <m:r>
                            <a:rPr lang="en-US" altLang="zh-CN" i="1">
                              <a:latin typeface="Cambria Math" panose="02040503050406030204" pitchFamily="18" charset="0"/>
                            </a:rPr>
                            <m:t>)</m:t>
                          </m:r>
                        </m:e>
                      </m:func>
                    </m:oMath>
                  </m:oMathPara>
                </a14:m>
                <a:endParaRPr lang="zh-CN" altLang="en-US" dirty="0"/>
              </a:p>
            </p:txBody>
          </p:sp>
        </mc:Choice>
        <mc:Fallback xmlns="">
          <p:sp>
            <p:nvSpPr>
              <p:cNvPr id="5" name="文本框 4"/>
              <p:cNvSpPr txBox="1">
                <a:spLocks noRot="1" noChangeAspect="1" noMove="1" noResize="1" noEditPoints="1" noAdjustHandles="1" noChangeArrowheads="1" noChangeShapeType="1" noTextEdit="1"/>
              </p:cNvSpPr>
              <p:nvPr/>
            </p:nvSpPr>
            <p:spPr>
              <a:xfrm>
                <a:off x="3665049" y="5192593"/>
                <a:ext cx="3742371" cy="553998"/>
              </a:xfrm>
              <a:prstGeom prst="rect">
                <a:avLst/>
              </a:prstGeom>
              <a:blipFill rotWithShape="0">
                <a:blip r:embed="rId5" cstate="print"/>
                <a:stretch>
                  <a:fillRect/>
                </a:stretch>
              </a:blipFill>
            </p:spPr>
            <p:txBody>
              <a:bodyPr/>
              <a:lstStyle/>
              <a:p>
                <a:r>
                  <a:rPr lang="zh-CN" altLang="en-US">
                    <a:noFill/>
                  </a:rPr>
                  <a:t> </a:t>
                </a:r>
              </a:p>
            </p:txBody>
          </p:sp>
        </mc:Fallback>
      </mc:AlternateContent>
      <p:sp>
        <p:nvSpPr>
          <p:cNvPr id="14" name="标题 1"/>
          <p:cNvSpPr>
            <a:spLocks noGrp="1"/>
          </p:cNvSpPr>
          <p:nvPr>
            <p:ph type="title"/>
          </p:nvPr>
        </p:nvSpPr>
        <p:spPr>
          <a:xfrm>
            <a:off x="4213000" y="232151"/>
            <a:ext cx="3849173" cy="369593"/>
          </a:xfrm>
        </p:spPr>
        <p:txBody>
          <a:bodyPr>
            <a:normAutofit fontScale="90000"/>
          </a:bodyPr>
          <a:lstStyle/>
          <a:p>
            <a:r>
              <a:rPr lang="zh-CN" altLang="en-US" dirty="0" smtClean="0"/>
              <a:t>研究内容</a:t>
            </a:r>
            <a:r>
              <a:rPr lang="en-US" altLang="zh-CN" dirty="0" smtClean="0"/>
              <a:t>—</a:t>
            </a:r>
            <a:r>
              <a:rPr lang="zh-CN" altLang="en-US" dirty="0" smtClean="0"/>
              <a:t>暗通道先验</a:t>
            </a:r>
            <a:endParaRPr lang="zh-CN" altLang="en-US" dirty="0"/>
          </a:p>
        </p:txBody>
      </p:sp>
      <p:sp>
        <p:nvSpPr>
          <p:cNvPr id="2" name="矩形 1"/>
          <p:cNvSpPr/>
          <p:nvPr/>
        </p:nvSpPr>
        <p:spPr>
          <a:xfrm>
            <a:off x="5264727" y="5333055"/>
            <a:ext cx="235528" cy="30574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01298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 name="文本框 10"/>
              <p:cNvSpPr txBox="1"/>
              <p:nvPr/>
            </p:nvSpPr>
            <p:spPr>
              <a:xfrm>
                <a:off x="2028893" y="1977220"/>
                <a:ext cx="6930736" cy="400110"/>
              </a:xfrm>
              <a:prstGeom prst="rect">
                <a:avLst/>
              </a:prstGeom>
              <a:noFill/>
            </p:spPr>
            <p:txBody>
              <a:bodyPr wrap="square" rtlCol="0">
                <a:spAutoFit/>
              </a:bodyPr>
              <a:lstStyle/>
              <a:p>
                <a:r>
                  <a:rPr lang="zh-CN" altLang="en-US" sz="2000" dirty="0" smtClean="0"/>
                  <a:t>● 透射率</a:t>
                </a:r>
                <a14:m>
                  <m:oMath xmlns:m="http://schemas.openxmlformats.org/officeDocument/2006/math">
                    <m:r>
                      <a:rPr lang="en-US" altLang="zh-CN" sz="2000" b="0" i="1" smtClean="0">
                        <a:latin typeface="Cambria Math" panose="02040503050406030204" pitchFamily="18" charset="0"/>
                      </a:rPr>
                      <m:t>𝑡</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oMath>
                </a14:m>
                <a:r>
                  <a:rPr lang="zh-CN" altLang="en-US" sz="2000" dirty="0" smtClean="0"/>
                  <a:t>求得之后则可以进行图像恢复（</a:t>
                </a:r>
                <a14:m>
                  <m:oMath xmlns:m="http://schemas.openxmlformats.org/officeDocument/2006/math">
                    <m:r>
                      <a:rPr lang="en-US" altLang="zh-CN" sz="2000" b="0" i="1" smtClean="0">
                        <a:latin typeface="Cambria Math" panose="02040503050406030204" pitchFamily="18" charset="0"/>
                      </a:rPr>
                      <m:t>𝐽</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oMath>
                </a14:m>
                <a:r>
                  <a:rPr lang="zh-CN" altLang="en-US" sz="2000" dirty="0" smtClean="0"/>
                  <a:t>）的计算了；</a:t>
                </a:r>
                <a:endParaRPr lang="zh-CN" altLang="en-US" dirty="0"/>
              </a:p>
            </p:txBody>
          </p:sp>
        </mc:Choice>
        <mc:Fallback xmlns="">
          <p:sp>
            <p:nvSpPr>
              <p:cNvPr id="11" name="文本框 10"/>
              <p:cNvSpPr txBox="1">
                <a:spLocks noRot="1" noChangeAspect="1" noMove="1" noResize="1" noEditPoints="1" noAdjustHandles="1" noChangeArrowheads="1" noChangeShapeType="1" noTextEdit="1"/>
              </p:cNvSpPr>
              <p:nvPr/>
            </p:nvSpPr>
            <p:spPr>
              <a:xfrm>
                <a:off x="2028893" y="1977220"/>
                <a:ext cx="6930736" cy="400110"/>
              </a:xfrm>
              <a:prstGeom prst="rect">
                <a:avLst/>
              </a:prstGeom>
              <a:blipFill rotWithShape="0">
                <a:blip r:embed="rId2"/>
                <a:stretch>
                  <a:fillRect l="-967" t="-7576" r="-4485" b="-257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2286000" y="2800523"/>
                <a:ext cx="7637318" cy="954107"/>
              </a:xfrm>
              <a:prstGeom prst="rect">
                <a:avLst/>
              </a:prstGeom>
              <a:noFill/>
            </p:spPr>
            <p:txBody>
              <a:bodyPr wrap="square" rtlCol="0">
                <a:spAutoFit/>
              </a:bodyPr>
              <a:lstStyle/>
              <a:p>
                <a:r>
                  <a:rPr lang="zh-CN" altLang="en-US" b="1" dirty="0" smtClean="0"/>
                  <a:t>注意</a:t>
                </a:r>
                <a:r>
                  <a:rPr lang="zh-CN" altLang="en-US" dirty="0" smtClean="0"/>
                  <a:t>：根据大气散射模型，当</a:t>
                </a:r>
                <a:r>
                  <a:rPr lang="zh-CN" altLang="en-US" dirty="0"/>
                  <a:t>投射</a:t>
                </a:r>
                <a:r>
                  <a:rPr lang="zh-CN" altLang="en-US" dirty="0" smtClean="0"/>
                  <a:t>图</a:t>
                </a:r>
                <a:r>
                  <a:rPr lang="en-US" altLang="zh-CN" dirty="0"/>
                  <a:t>t(x)</a:t>
                </a:r>
                <a:r>
                  <a:rPr lang="en-US" altLang="zh-CN" dirty="0" smtClean="0"/>
                  <a:t> </a:t>
                </a:r>
                <a:r>
                  <a:rPr lang="zh-CN" altLang="en-US" dirty="0"/>
                  <a:t>的值很小时，会导致</a:t>
                </a:r>
                <a:r>
                  <a:rPr lang="en-US" altLang="zh-CN" dirty="0" smtClean="0"/>
                  <a:t>J(x)</a:t>
                </a:r>
                <a:r>
                  <a:rPr lang="zh-CN" altLang="en-US" dirty="0" smtClean="0"/>
                  <a:t>的</a:t>
                </a:r>
                <a:r>
                  <a:rPr lang="zh-CN" altLang="en-US" dirty="0"/>
                  <a:t>值偏大，从而</a:t>
                </a:r>
                <a:r>
                  <a:rPr lang="zh-CN" altLang="en-US" dirty="0" smtClean="0"/>
                  <a:t>使图像</a:t>
                </a:r>
                <a:r>
                  <a:rPr lang="zh-CN" altLang="en-US" dirty="0"/>
                  <a:t>整体向白场过度，因此一般可设置一</a:t>
                </a:r>
                <a:r>
                  <a:rPr lang="zh-CN" altLang="en-US" dirty="0" smtClean="0"/>
                  <a:t>阈值</a:t>
                </a:r>
                <a:r>
                  <a:rPr lang="en-US" altLang="zh-CN" dirty="0" smtClean="0"/>
                  <a:t>t0</a:t>
                </a:r>
                <a:r>
                  <a:rPr lang="zh-CN" altLang="en-US" dirty="0"/>
                  <a:t>，当</a:t>
                </a:r>
                <a:r>
                  <a:rPr lang="en-US" altLang="zh-CN" dirty="0"/>
                  <a:t>t</a:t>
                </a:r>
                <a:r>
                  <a:rPr lang="zh-CN" altLang="en-US" dirty="0"/>
                  <a:t>值</a:t>
                </a:r>
                <a:r>
                  <a:rPr lang="zh-CN" altLang="en-US" dirty="0" smtClean="0"/>
                  <a:t>小于</a:t>
                </a:r>
                <a:r>
                  <a:rPr lang="en-US" altLang="zh-CN" dirty="0" smtClean="0"/>
                  <a:t>t0</a:t>
                </a:r>
                <a:r>
                  <a:rPr lang="zh-CN" altLang="en-US" dirty="0"/>
                  <a:t>时，令</a:t>
                </a:r>
                <a:r>
                  <a:rPr lang="en-US" altLang="zh-CN" dirty="0" smtClean="0"/>
                  <a:t>t=</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𝑡</m:t>
                        </m:r>
                      </m:e>
                      <m:sub>
                        <m:r>
                          <a:rPr lang="en-US" altLang="zh-CN" b="0" i="1" dirty="0" smtClean="0">
                            <a:latin typeface="Cambria Math" panose="02040503050406030204" pitchFamily="18" charset="0"/>
                          </a:rPr>
                          <m:t>0</m:t>
                        </m:r>
                      </m:sub>
                    </m:sSub>
                  </m:oMath>
                </a14:m>
                <a:r>
                  <a:rPr lang="zh-CN" altLang="en-US" dirty="0" smtClean="0"/>
                  <a:t> 因此</a:t>
                </a:r>
                <a:r>
                  <a:rPr lang="zh-CN" altLang="en-US" dirty="0"/>
                  <a:t>，最终的恢复公式如下：</a:t>
                </a:r>
              </a:p>
            </p:txBody>
          </p:sp>
        </mc:Choice>
        <mc:Fallback xmlns="">
          <p:sp>
            <p:nvSpPr>
              <p:cNvPr id="3" name="文本框 2"/>
              <p:cNvSpPr txBox="1">
                <a:spLocks noRot="1" noChangeAspect="1" noMove="1" noResize="1" noEditPoints="1" noAdjustHandles="1" noChangeArrowheads="1" noChangeShapeType="1" noTextEdit="1"/>
              </p:cNvSpPr>
              <p:nvPr/>
            </p:nvSpPr>
            <p:spPr>
              <a:xfrm>
                <a:off x="2286000" y="2800523"/>
                <a:ext cx="7637318" cy="954107"/>
              </a:xfrm>
              <a:prstGeom prst="rect">
                <a:avLst/>
              </a:prstGeom>
              <a:blipFill rotWithShape="0">
                <a:blip r:embed="rId3"/>
                <a:stretch>
                  <a:fillRect l="-638" t="-3185" r="-2554" b="-5732"/>
                </a:stretch>
              </a:blipFill>
            </p:spPr>
            <p:txBody>
              <a:bodyPr/>
              <a:lstStyle/>
              <a:p>
                <a:r>
                  <a:rPr lang="zh-CN" altLang="en-US">
                    <a:noFill/>
                  </a:rPr>
                  <a:t> </a:t>
                </a:r>
              </a:p>
            </p:txBody>
          </p:sp>
        </mc:Fallback>
      </mc:AlternateContent>
      <p:sp>
        <p:nvSpPr>
          <p:cNvPr id="5" name="圆角矩形 4"/>
          <p:cNvSpPr/>
          <p:nvPr/>
        </p:nvSpPr>
        <p:spPr>
          <a:xfrm>
            <a:off x="2182091" y="2718688"/>
            <a:ext cx="7845136" cy="1117778"/>
          </a:xfrm>
          <a:prstGeom prst="roundRect">
            <a:avLst/>
          </a:prstGeom>
          <a:noFill/>
          <a:ln>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a:off x="145474" y="820882"/>
            <a:ext cx="1704108" cy="1693718"/>
            <a:chOff x="815" y="1713"/>
            <a:chExt cx="5076" cy="4724"/>
          </a:xfrm>
        </p:grpSpPr>
        <p:grpSp>
          <p:nvGrpSpPr>
            <p:cNvPr id="15" name="组合 14"/>
            <p:cNvGrpSpPr/>
            <p:nvPr/>
          </p:nvGrpSpPr>
          <p:grpSpPr>
            <a:xfrm>
              <a:off x="815" y="1713"/>
              <a:ext cx="5076" cy="4725"/>
              <a:chOff x="974092" y="1272064"/>
              <a:chExt cx="3736975" cy="3478213"/>
            </a:xfrm>
            <a:solidFill>
              <a:srgbClr val="EAEAEA"/>
            </a:solidFill>
          </p:grpSpPr>
          <p:sp>
            <p:nvSpPr>
              <p:cNvPr id="28" name="Freeform 6"/>
              <p:cNvSpPr>
                <a:spLocks noEditPoints="1"/>
              </p:cNvSpPr>
              <p:nvPr/>
            </p:nvSpPr>
            <p:spPr bwMode="auto">
              <a:xfrm>
                <a:off x="2077405" y="1719739"/>
                <a:ext cx="1001713" cy="658813"/>
              </a:xfrm>
              <a:custGeom>
                <a:avLst/>
                <a:gdLst>
                  <a:gd name="T0" fmla="*/ 16 w 336"/>
                  <a:gd name="T1" fmla="*/ 49 h 221"/>
                  <a:gd name="T2" fmla="*/ 87 w 336"/>
                  <a:gd name="T3" fmla="*/ 0 h 221"/>
                  <a:gd name="T4" fmla="*/ 173 w 336"/>
                  <a:gd name="T5" fmla="*/ 216 h 221"/>
                  <a:gd name="T6" fmla="*/ 77 w 336"/>
                  <a:gd name="T7" fmla="*/ 128 h 221"/>
                  <a:gd name="T8" fmla="*/ 16 w 336"/>
                  <a:gd name="T9" fmla="*/ 49 h 221"/>
                  <a:gd name="T10" fmla="*/ 202 w 336"/>
                  <a:gd name="T11" fmla="*/ 39 h 221"/>
                  <a:gd name="T12" fmla="*/ 187 w 336"/>
                  <a:gd name="T13" fmla="*/ 54 h 221"/>
                  <a:gd name="T14" fmla="*/ 202 w 336"/>
                  <a:gd name="T15" fmla="*/ 69 h 221"/>
                  <a:gd name="T16" fmla="*/ 216 w 336"/>
                  <a:gd name="T17" fmla="*/ 54 h 221"/>
                  <a:gd name="T18" fmla="*/ 202 w 336"/>
                  <a:gd name="T19" fmla="*/ 39 h 221"/>
                  <a:gd name="T20" fmla="*/ 235 w 336"/>
                  <a:gd name="T21" fmla="*/ 97 h 221"/>
                  <a:gd name="T22" fmla="*/ 216 w 336"/>
                  <a:gd name="T23" fmla="*/ 78 h 221"/>
                  <a:gd name="T24" fmla="*/ 197 w 336"/>
                  <a:gd name="T25" fmla="*/ 97 h 221"/>
                  <a:gd name="T26" fmla="*/ 216 w 336"/>
                  <a:gd name="T27" fmla="*/ 117 h 221"/>
                  <a:gd name="T28" fmla="*/ 235 w 336"/>
                  <a:gd name="T29" fmla="*/ 97 h 221"/>
                  <a:gd name="T30" fmla="*/ 203 w 336"/>
                  <a:gd name="T31" fmla="*/ 168 h 221"/>
                  <a:gd name="T32" fmla="*/ 225 w 336"/>
                  <a:gd name="T33" fmla="*/ 145 h 221"/>
                  <a:gd name="T34" fmla="*/ 203 w 336"/>
                  <a:gd name="T35" fmla="*/ 123 h 221"/>
                  <a:gd name="T36" fmla="*/ 181 w 336"/>
                  <a:gd name="T37" fmla="*/ 145 h 221"/>
                  <a:gd name="T38" fmla="*/ 203 w 336"/>
                  <a:gd name="T39" fmla="*/ 168 h 221"/>
                  <a:gd name="T40" fmla="*/ 163 w 336"/>
                  <a:gd name="T41" fmla="*/ 205 h 221"/>
                  <a:gd name="T42" fmla="*/ 187 w 336"/>
                  <a:gd name="T43" fmla="*/ 181 h 221"/>
                  <a:gd name="T44" fmla="*/ 163 w 336"/>
                  <a:gd name="T45" fmla="*/ 157 h 221"/>
                  <a:gd name="T46" fmla="*/ 139 w 336"/>
                  <a:gd name="T47" fmla="*/ 181 h 221"/>
                  <a:gd name="T48" fmla="*/ 163 w 336"/>
                  <a:gd name="T49" fmla="*/ 205 h 221"/>
                  <a:gd name="T50" fmla="*/ 65 w 336"/>
                  <a:gd name="T51" fmla="*/ 94 h 221"/>
                  <a:gd name="T52" fmla="*/ 94 w 336"/>
                  <a:gd name="T53" fmla="*/ 65 h 221"/>
                  <a:gd name="T54" fmla="*/ 65 w 336"/>
                  <a:gd name="T55" fmla="*/ 36 h 221"/>
                  <a:gd name="T56" fmla="*/ 36 w 336"/>
                  <a:gd name="T57" fmla="*/ 65 h 221"/>
                  <a:gd name="T58" fmla="*/ 65 w 336"/>
                  <a:gd name="T59" fmla="*/ 94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36" h="221">
                    <a:moveTo>
                      <a:pt x="16" y="49"/>
                    </a:moveTo>
                    <a:cubicBezTo>
                      <a:pt x="32" y="5"/>
                      <a:pt x="87" y="0"/>
                      <a:pt x="87" y="0"/>
                    </a:cubicBezTo>
                    <a:cubicBezTo>
                      <a:pt x="336" y="4"/>
                      <a:pt x="237" y="212"/>
                      <a:pt x="173" y="216"/>
                    </a:cubicBezTo>
                    <a:cubicBezTo>
                      <a:pt x="108" y="221"/>
                      <a:pt x="118" y="144"/>
                      <a:pt x="77" y="128"/>
                    </a:cubicBezTo>
                    <a:cubicBezTo>
                      <a:pt x="36" y="111"/>
                      <a:pt x="0" y="92"/>
                      <a:pt x="16" y="49"/>
                    </a:cubicBezTo>
                    <a:close/>
                    <a:moveTo>
                      <a:pt x="202" y="39"/>
                    </a:moveTo>
                    <a:cubicBezTo>
                      <a:pt x="194" y="39"/>
                      <a:pt x="187" y="46"/>
                      <a:pt x="187" y="54"/>
                    </a:cubicBezTo>
                    <a:cubicBezTo>
                      <a:pt x="187" y="62"/>
                      <a:pt x="194" y="69"/>
                      <a:pt x="202" y="69"/>
                    </a:cubicBezTo>
                    <a:cubicBezTo>
                      <a:pt x="210" y="69"/>
                      <a:pt x="216" y="62"/>
                      <a:pt x="216" y="54"/>
                    </a:cubicBezTo>
                    <a:cubicBezTo>
                      <a:pt x="216" y="46"/>
                      <a:pt x="210" y="39"/>
                      <a:pt x="202" y="39"/>
                    </a:cubicBezTo>
                    <a:close/>
                    <a:moveTo>
                      <a:pt x="235" y="97"/>
                    </a:moveTo>
                    <a:cubicBezTo>
                      <a:pt x="235" y="87"/>
                      <a:pt x="227" y="78"/>
                      <a:pt x="216" y="78"/>
                    </a:cubicBezTo>
                    <a:cubicBezTo>
                      <a:pt x="205" y="78"/>
                      <a:pt x="197" y="87"/>
                      <a:pt x="197" y="97"/>
                    </a:cubicBezTo>
                    <a:cubicBezTo>
                      <a:pt x="197" y="108"/>
                      <a:pt x="205" y="117"/>
                      <a:pt x="216" y="117"/>
                    </a:cubicBezTo>
                    <a:cubicBezTo>
                      <a:pt x="227" y="117"/>
                      <a:pt x="235" y="108"/>
                      <a:pt x="235" y="97"/>
                    </a:cubicBezTo>
                    <a:close/>
                    <a:moveTo>
                      <a:pt x="203" y="168"/>
                    </a:moveTo>
                    <a:cubicBezTo>
                      <a:pt x="215" y="168"/>
                      <a:pt x="225" y="158"/>
                      <a:pt x="225" y="145"/>
                    </a:cubicBezTo>
                    <a:cubicBezTo>
                      <a:pt x="225" y="133"/>
                      <a:pt x="215" y="123"/>
                      <a:pt x="203" y="123"/>
                    </a:cubicBezTo>
                    <a:cubicBezTo>
                      <a:pt x="190" y="123"/>
                      <a:pt x="181" y="133"/>
                      <a:pt x="181" y="145"/>
                    </a:cubicBezTo>
                    <a:cubicBezTo>
                      <a:pt x="181" y="158"/>
                      <a:pt x="190" y="168"/>
                      <a:pt x="203" y="168"/>
                    </a:cubicBezTo>
                    <a:close/>
                    <a:moveTo>
                      <a:pt x="163" y="205"/>
                    </a:moveTo>
                    <a:cubicBezTo>
                      <a:pt x="176" y="205"/>
                      <a:pt x="187" y="195"/>
                      <a:pt x="187" y="181"/>
                    </a:cubicBezTo>
                    <a:cubicBezTo>
                      <a:pt x="187" y="168"/>
                      <a:pt x="176" y="157"/>
                      <a:pt x="163" y="157"/>
                    </a:cubicBezTo>
                    <a:cubicBezTo>
                      <a:pt x="150" y="157"/>
                      <a:pt x="139" y="168"/>
                      <a:pt x="139" y="181"/>
                    </a:cubicBezTo>
                    <a:cubicBezTo>
                      <a:pt x="139" y="195"/>
                      <a:pt x="150" y="205"/>
                      <a:pt x="163" y="205"/>
                    </a:cubicBezTo>
                    <a:close/>
                    <a:moveTo>
                      <a:pt x="65" y="94"/>
                    </a:moveTo>
                    <a:cubicBezTo>
                      <a:pt x="81" y="94"/>
                      <a:pt x="94" y="81"/>
                      <a:pt x="94" y="65"/>
                    </a:cubicBezTo>
                    <a:cubicBezTo>
                      <a:pt x="94" y="49"/>
                      <a:pt x="81" y="36"/>
                      <a:pt x="65" y="36"/>
                    </a:cubicBezTo>
                    <a:cubicBezTo>
                      <a:pt x="49" y="36"/>
                      <a:pt x="36" y="49"/>
                      <a:pt x="36" y="65"/>
                    </a:cubicBezTo>
                    <a:cubicBezTo>
                      <a:pt x="36" y="81"/>
                      <a:pt x="49" y="94"/>
                      <a:pt x="65" y="9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7"/>
              <p:cNvSpPr/>
              <p:nvPr/>
            </p:nvSpPr>
            <p:spPr bwMode="auto">
              <a:xfrm>
                <a:off x="2691767" y="1272064"/>
                <a:ext cx="450850" cy="200025"/>
              </a:xfrm>
              <a:custGeom>
                <a:avLst/>
                <a:gdLst>
                  <a:gd name="T0" fmla="*/ 143 w 284"/>
                  <a:gd name="T1" fmla="*/ 126 h 126"/>
                  <a:gd name="T2" fmla="*/ 284 w 284"/>
                  <a:gd name="T3" fmla="*/ 64 h 126"/>
                  <a:gd name="T4" fmla="*/ 139 w 284"/>
                  <a:gd name="T5" fmla="*/ 0 h 126"/>
                  <a:gd name="T6" fmla="*/ 0 w 284"/>
                  <a:gd name="T7" fmla="*/ 62 h 126"/>
                  <a:gd name="T8" fmla="*/ 143 w 284"/>
                  <a:gd name="T9" fmla="*/ 126 h 126"/>
                </a:gdLst>
                <a:ahLst/>
                <a:cxnLst>
                  <a:cxn ang="0">
                    <a:pos x="T0" y="T1"/>
                  </a:cxn>
                  <a:cxn ang="0">
                    <a:pos x="T2" y="T3"/>
                  </a:cxn>
                  <a:cxn ang="0">
                    <a:pos x="T4" y="T5"/>
                  </a:cxn>
                  <a:cxn ang="0">
                    <a:pos x="T6" y="T7"/>
                  </a:cxn>
                  <a:cxn ang="0">
                    <a:pos x="T8" y="T9"/>
                  </a:cxn>
                </a:cxnLst>
                <a:rect l="0" t="0" r="r" b="b"/>
                <a:pathLst>
                  <a:path w="284" h="126">
                    <a:moveTo>
                      <a:pt x="143" y="126"/>
                    </a:moveTo>
                    <a:lnTo>
                      <a:pt x="284" y="64"/>
                    </a:lnTo>
                    <a:lnTo>
                      <a:pt x="139" y="0"/>
                    </a:lnTo>
                    <a:lnTo>
                      <a:pt x="0" y="62"/>
                    </a:lnTo>
                    <a:lnTo>
                      <a:pt x="143" y="1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Rectangle 8"/>
              <p:cNvSpPr>
                <a:spLocks noChangeArrowheads="1"/>
              </p:cNvSpPr>
              <p:nvPr/>
            </p:nvSpPr>
            <p:spPr bwMode="auto">
              <a:xfrm>
                <a:off x="2698117" y="1367314"/>
                <a:ext cx="14288"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 name="Oval 9"/>
              <p:cNvSpPr>
                <a:spLocks noChangeArrowheads="1"/>
              </p:cNvSpPr>
              <p:nvPr/>
            </p:nvSpPr>
            <p:spPr bwMode="auto">
              <a:xfrm>
                <a:off x="2682242" y="1495902"/>
                <a:ext cx="46038" cy="444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10"/>
              <p:cNvSpPr/>
              <p:nvPr/>
            </p:nvSpPr>
            <p:spPr bwMode="auto">
              <a:xfrm>
                <a:off x="2701292" y="1522889"/>
                <a:ext cx="31750" cy="98425"/>
              </a:xfrm>
              <a:custGeom>
                <a:avLst/>
                <a:gdLst>
                  <a:gd name="T0" fmla="*/ 5 w 11"/>
                  <a:gd name="T1" fmla="*/ 1 h 33"/>
                  <a:gd name="T2" fmla="*/ 8 w 11"/>
                  <a:gd name="T3" fmla="*/ 33 h 33"/>
                  <a:gd name="T4" fmla="*/ 0 w 11"/>
                  <a:gd name="T5" fmla="*/ 33 h 33"/>
                  <a:gd name="T6" fmla="*/ 0 w 11"/>
                  <a:gd name="T7" fmla="*/ 0 h 33"/>
                  <a:gd name="T8" fmla="*/ 5 w 11"/>
                  <a:gd name="T9" fmla="*/ 1 h 33"/>
                </a:gdLst>
                <a:ahLst/>
                <a:cxnLst>
                  <a:cxn ang="0">
                    <a:pos x="T0" y="T1"/>
                  </a:cxn>
                  <a:cxn ang="0">
                    <a:pos x="T2" y="T3"/>
                  </a:cxn>
                  <a:cxn ang="0">
                    <a:pos x="T4" y="T5"/>
                  </a:cxn>
                  <a:cxn ang="0">
                    <a:pos x="T6" y="T7"/>
                  </a:cxn>
                  <a:cxn ang="0">
                    <a:pos x="T8" y="T9"/>
                  </a:cxn>
                </a:cxnLst>
                <a:rect l="0" t="0" r="r" b="b"/>
                <a:pathLst>
                  <a:path w="11" h="33">
                    <a:moveTo>
                      <a:pt x="5" y="1"/>
                    </a:moveTo>
                    <a:cubicBezTo>
                      <a:pt x="5" y="1"/>
                      <a:pt x="11" y="14"/>
                      <a:pt x="8" y="33"/>
                    </a:cubicBezTo>
                    <a:cubicBezTo>
                      <a:pt x="0" y="33"/>
                      <a:pt x="0" y="33"/>
                      <a:pt x="0" y="33"/>
                    </a:cubicBezTo>
                    <a:cubicBezTo>
                      <a:pt x="0" y="0"/>
                      <a:pt x="0" y="0"/>
                      <a:pt x="0" y="0"/>
                    </a:cubicBezTo>
                    <a:cubicBezTo>
                      <a:pt x="0" y="0"/>
                      <a:pt x="5" y="2"/>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11"/>
              <p:cNvSpPr/>
              <p:nvPr/>
            </p:nvSpPr>
            <p:spPr bwMode="auto">
              <a:xfrm>
                <a:off x="2674305" y="1522889"/>
                <a:ext cx="33338" cy="98425"/>
              </a:xfrm>
              <a:custGeom>
                <a:avLst/>
                <a:gdLst>
                  <a:gd name="T0" fmla="*/ 6 w 11"/>
                  <a:gd name="T1" fmla="*/ 1 h 33"/>
                  <a:gd name="T2" fmla="*/ 3 w 11"/>
                  <a:gd name="T3" fmla="*/ 33 h 33"/>
                  <a:gd name="T4" fmla="*/ 11 w 11"/>
                  <a:gd name="T5" fmla="*/ 33 h 33"/>
                  <a:gd name="T6" fmla="*/ 11 w 11"/>
                  <a:gd name="T7" fmla="*/ 0 h 33"/>
                  <a:gd name="T8" fmla="*/ 6 w 11"/>
                  <a:gd name="T9" fmla="*/ 1 h 33"/>
                </a:gdLst>
                <a:ahLst/>
                <a:cxnLst>
                  <a:cxn ang="0">
                    <a:pos x="T0" y="T1"/>
                  </a:cxn>
                  <a:cxn ang="0">
                    <a:pos x="T2" y="T3"/>
                  </a:cxn>
                  <a:cxn ang="0">
                    <a:pos x="T4" y="T5"/>
                  </a:cxn>
                  <a:cxn ang="0">
                    <a:pos x="T6" y="T7"/>
                  </a:cxn>
                  <a:cxn ang="0">
                    <a:pos x="T8" y="T9"/>
                  </a:cxn>
                </a:cxnLst>
                <a:rect l="0" t="0" r="r" b="b"/>
                <a:pathLst>
                  <a:path w="11" h="33">
                    <a:moveTo>
                      <a:pt x="6" y="1"/>
                    </a:moveTo>
                    <a:cubicBezTo>
                      <a:pt x="6" y="1"/>
                      <a:pt x="0" y="14"/>
                      <a:pt x="3" y="33"/>
                    </a:cubicBezTo>
                    <a:cubicBezTo>
                      <a:pt x="11" y="33"/>
                      <a:pt x="11" y="33"/>
                      <a:pt x="11" y="33"/>
                    </a:cubicBezTo>
                    <a:cubicBezTo>
                      <a:pt x="11" y="0"/>
                      <a:pt x="11" y="0"/>
                      <a:pt x="11" y="0"/>
                    </a:cubicBezTo>
                    <a:cubicBezTo>
                      <a:pt x="11" y="0"/>
                      <a:pt x="6" y="2"/>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2"/>
              <p:cNvSpPr/>
              <p:nvPr/>
            </p:nvSpPr>
            <p:spPr bwMode="auto">
              <a:xfrm>
                <a:off x="2793367" y="1433989"/>
                <a:ext cx="258763" cy="193675"/>
              </a:xfrm>
              <a:custGeom>
                <a:avLst/>
                <a:gdLst>
                  <a:gd name="T0" fmla="*/ 0 w 87"/>
                  <a:gd name="T1" fmla="*/ 0 h 65"/>
                  <a:gd name="T2" fmla="*/ 43 w 87"/>
                  <a:gd name="T3" fmla="*/ 20 h 65"/>
                  <a:gd name="T4" fmla="*/ 87 w 87"/>
                  <a:gd name="T5" fmla="*/ 0 h 65"/>
                  <a:gd name="T6" fmla="*/ 87 w 87"/>
                  <a:gd name="T7" fmla="*/ 50 h 65"/>
                  <a:gd name="T8" fmla="*/ 45 w 87"/>
                  <a:gd name="T9" fmla="*/ 65 h 65"/>
                  <a:gd name="T10" fmla="*/ 45 w 87"/>
                  <a:gd name="T11" fmla="*/ 65 h 65"/>
                  <a:gd name="T12" fmla="*/ 43 w 87"/>
                  <a:gd name="T13" fmla="*/ 65 h 65"/>
                  <a:gd name="T14" fmla="*/ 42 w 87"/>
                  <a:gd name="T15" fmla="*/ 65 h 65"/>
                  <a:gd name="T16" fmla="*/ 42 w 87"/>
                  <a:gd name="T17" fmla="*/ 65 h 65"/>
                  <a:gd name="T18" fmla="*/ 0 w 87"/>
                  <a:gd name="T19" fmla="*/ 50 h 65"/>
                  <a:gd name="T20" fmla="*/ 0 w 87"/>
                  <a:gd name="T2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65">
                    <a:moveTo>
                      <a:pt x="0" y="0"/>
                    </a:moveTo>
                    <a:cubicBezTo>
                      <a:pt x="0" y="0"/>
                      <a:pt x="36" y="17"/>
                      <a:pt x="43" y="20"/>
                    </a:cubicBezTo>
                    <a:cubicBezTo>
                      <a:pt x="50" y="17"/>
                      <a:pt x="87" y="0"/>
                      <a:pt x="87" y="0"/>
                    </a:cubicBezTo>
                    <a:cubicBezTo>
                      <a:pt x="87" y="50"/>
                      <a:pt x="87" y="50"/>
                      <a:pt x="87" y="50"/>
                    </a:cubicBezTo>
                    <a:cubicBezTo>
                      <a:pt x="75" y="63"/>
                      <a:pt x="52" y="65"/>
                      <a:pt x="45" y="65"/>
                    </a:cubicBezTo>
                    <a:cubicBezTo>
                      <a:pt x="45" y="65"/>
                      <a:pt x="45" y="65"/>
                      <a:pt x="45" y="65"/>
                    </a:cubicBezTo>
                    <a:cubicBezTo>
                      <a:pt x="45" y="65"/>
                      <a:pt x="44" y="65"/>
                      <a:pt x="43" y="65"/>
                    </a:cubicBezTo>
                    <a:cubicBezTo>
                      <a:pt x="43" y="65"/>
                      <a:pt x="42" y="65"/>
                      <a:pt x="42" y="65"/>
                    </a:cubicBezTo>
                    <a:cubicBezTo>
                      <a:pt x="42" y="65"/>
                      <a:pt x="42" y="65"/>
                      <a:pt x="42" y="65"/>
                    </a:cubicBezTo>
                    <a:cubicBezTo>
                      <a:pt x="35" y="65"/>
                      <a:pt x="12" y="63"/>
                      <a:pt x="0" y="5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3"/>
              <p:cNvSpPr/>
              <p:nvPr/>
            </p:nvSpPr>
            <p:spPr bwMode="auto">
              <a:xfrm>
                <a:off x="3485517" y="2167414"/>
                <a:ext cx="450850" cy="203200"/>
              </a:xfrm>
              <a:custGeom>
                <a:avLst/>
                <a:gdLst>
                  <a:gd name="T0" fmla="*/ 143 w 284"/>
                  <a:gd name="T1" fmla="*/ 128 h 128"/>
                  <a:gd name="T2" fmla="*/ 284 w 284"/>
                  <a:gd name="T3" fmla="*/ 64 h 128"/>
                  <a:gd name="T4" fmla="*/ 139 w 284"/>
                  <a:gd name="T5" fmla="*/ 0 h 128"/>
                  <a:gd name="T6" fmla="*/ 0 w 284"/>
                  <a:gd name="T7" fmla="*/ 62 h 128"/>
                  <a:gd name="T8" fmla="*/ 143 w 284"/>
                  <a:gd name="T9" fmla="*/ 128 h 128"/>
                </a:gdLst>
                <a:ahLst/>
                <a:cxnLst>
                  <a:cxn ang="0">
                    <a:pos x="T0" y="T1"/>
                  </a:cxn>
                  <a:cxn ang="0">
                    <a:pos x="T2" y="T3"/>
                  </a:cxn>
                  <a:cxn ang="0">
                    <a:pos x="T4" y="T5"/>
                  </a:cxn>
                  <a:cxn ang="0">
                    <a:pos x="T6" y="T7"/>
                  </a:cxn>
                  <a:cxn ang="0">
                    <a:pos x="T8" y="T9"/>
                  </a:cxn>
                </a:cxnLst>
                <a:rect l="0" t="0" r="r" b="b"/>
                <a:pathLst>
                  <a:path w="284" h="128">
                    <a:moveTo>
                      <a:pt x="143" y="128"/>
                    </a:moveTo>
                    <a:lnTo>
                      <a:pt x="284" y="64"/>
                    </a:lnTo>
                    <a:lnTo>
                      <a:pt x="139" y="0"/>
                    </a:lnTo>
                    <a:lnTo>
                      <a:pt x="0" y="62"/>
                    </a:lnTo>
                    <a:lnTo>
                      <a:pt x="143" y="1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Rectangle 14"/>
              <p:cNvSpPr>
                <a:spLocks noChangeArrowheads="1"/>
              </p:cNvSpPr>
              <p:nvPr/>
            </p:nvSpPr>
            <p:spPr bwMode="auto">
              <a:xfrm>
                <a:off x="3491867" y="2262664"/>
                <a:ext cx="14288" cy="149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7" name="Oval 15"/>
              <p:cNvSpPr>
                <a:spLocks noChangeArrowheads="1"/>
              </p:cNvSpPr>
              <p:nvPr/>
            </p:nvSpPr>
            <p:spPr bwMode="auto">
              <a:xfrm>
                <a:off x="3475992" y="2394427"/>
                <a:ext cx="44450" cy="444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6"/>
              <p:cNvSpPr/>
              <p:nvPr/>
            </p:nvSpPr>
            <p:spPr bwMode="auto">
              <a:xfrm>
                <a:off x="3495042" y="2418239"/>
                <a:ext cx="31750" cy="98425"/>
              </a:xfrm>
              <a:custGeom>
                <a:avLst/>
                <a:gdLst>
                  <a:gd name="T0" fmla="*/ 5 w 11"/>
                  <a:gd name="T1" fmla="*/ 2 h 33"/>
                  <a:gd name="T2" fmla="*/ 8 w 11"/>
                  <a:gd name="T3" fmla="*/ 33 h 33"/>
                  <a:gd name="T4" fmla="*/ 0 w 11"/>
                  <a:gd name="T5" fmla="*/ 33 h 33"/>
                  <a:gd name="T6" fmla="*/ 0 w 11"/>
                  <a:gd name="T7" fmla="*/ 0 h 33"/>
                  <a:gd name="T8" fmla="*/ 5 w 11"/>
                  <a:gd name="T9" fmla="*/ 2 h 33"/>
                </a:gdLst>
                <a:ahLst/>
                <a:cxnLst>
                  <a:cxn ang="0">
                    <a:pos x="T0" y="T1"/>
                  </a:cxn>
                  <a:cxn ang="0">
                    <a:pos x="T2" y="T3"/>
                  </a:cxn>
                  <a:cxn ang="0">
                    <a:pos x="T4" y="T5"/>
                  </a:cxn>
                  <a:cxn ang="0">
                    <a:pos x="T6" y="T7"/>
                  </a:cxn>
                  <a:cxn ang="0">
                    <a:pos x="T8" y="T9"/>
                  </a:cxn>
                </a:cxnLst>
                <a:rect l="0" t="0" r="r" b="b"/>
                <a:pathLst>
                  <a:path w="11" h="33">
                    <a:moveTo>
                      <a:pt x="5" y="2"/>
                    </a:moveTo>
                    <a:cubicBezTo>
                      <a:pt x="5" y="2"/>
                      <a:pt x="11" y="14"/>
                      <a:pt x="8" y="33"/>
                    </a:cubicBezTo>
                    <a:cubicBezTo>
                      <a:pt x="0" y="33"/>
                      <a:pt x="0" y="33"/>
                      <a:pt x="0" y="33"/>
                    </a:cubicBezTo>
                    <a:cubicBezTo>
                      <a:pt x="0" y="0"/>
                      <a:pt x="0" y="0"/>
                      <a:pt x="0" y="0"/>
                    </a:cubicBezTo>
                    <a:cubicBezTo>
                      <a:pt x="0" y="0"/>
                      <a:pt x="5" y="3"/>
                      <a:pt x="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7"/>
              <p:cNvSpPr/>
              <p:nvPr/>
            </p:nvSpPr>
            <p:spPr bwMode="auto">
              <a:xfrm>
                <a:off x="3468055" y="2418239"/>
                <a:ext cx="31750" cy="98425"/>
              </a:xfrm>
              <a:custGeom>
                <a:avLst/>
                <a:gdLst>
                  <a:gd name="T0" fmla="*/ 6 w 11"/>
                  <a:gd name="T1" fmla="*/ 2 h 33"/>
                  <a:gd name="T2" fmla="*/ 3 w 11"/>
                  <a:gd name="T3" fmla="*/ 33 h 33"/>
                  <a:gd name="T4" fmla="*/ 11 w 11"/>
                  <a:gd name="T5" fmla="*/ 33 h 33"/>
                  <a:gd name="T6" fmla="*/ 11 w 11"/>
                  <a:gd name="T7" fmla="*/ 0 h 33"/>
                  <a:gd name="T8" fmla="*/ 6 w 11"/>
                  <a:gd name="T9" fmla="*/ 2 h 33"/>
                </a:gdLst>
                <a:ahLst/>
                <a:cxnLst>
                  <a:cxn ang="0">
                    <a:pos x="T0" y="T1"/>
                  </a:cxn>
                  <a:cxn ang="0">
                    <a:pos x="T2" y="T3"/>
                  </a:cxn>
                  <a:cxn ang="0">
                    <a:pos x="T4" y="T5"/>
                  </a:cxn>
                  <a:cxn ang="0">
                    <a:pos x="T6" y="T7"/>
                  </a:cxn>
                  <a:cxn ang="0">
                    <a:pos x="T8" y="T9"/>
                  </a:cxn>
                </a:cxnLst>
                <a:rect l="0" t="0" r="r" b="b"/>
                <a:pathLst>
                  <a:path w="11" h="33">
                    <a:moveTo>
                      <a:pt x="6" y="2"/>
                    </a:moveTo>
                    <a:cubicBezTo>
                      <a:pt x="6" y="2"/>
                      <a:pt x="0" y="14"/>
                      <a:pt x="3" y="33"/>
                    </a:cubicBezTo>
                    <a:cubicBezTo>
                      <a:pt x="11" y="33"/>
                      <a:pt x="11" y="33"/>
                      <a:pt x="11" y="33"/>
                    </a:cubicBezTo>
                    <a:cubicBezTo>
                      <a:pt x="11" y="0"/>
                      <a:pt x="11" y="0"/>
                      <a:pt x="11" y="0"/>
                    </a:cubicBezTo>
                    <a:cubicBezTo>
                      <a:pt x="11" y="0"/>
                      <a:pt x="6" y="3"/>
                      <a:pt x="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8"/>
              <p:cNvSpPr/>
              <p:nvPr/>
            </p:nvSpPr>
            <p:spPr bwMode="auto">
              <a:xfrm>
                <a:off x="3587117" y="2327752"/>
                <a:ext cx="258763" cy="193675"/>
              </a:xfrm>
              <a:custGeom>
                <a:avLst/>
                <a:gdLst>
                  <a:gd name="T0" fmla="*/ 0 w 87"/>
                  <a:gd name="T1" fmla="*/ 0 h 65"/>
                  <a:gd name="T2" fmla="*/ 43 w 87"/>
                  <a:gd name="T3" fmla="*/ 21 h 65"/>
                  <a:gd name="T4" fmla="*/ 87 w 87"/>
                  <a:gd name="T5" fmla="*/ 0 h 65"/>
                  <a:gd name="T6" fmla="*/ 87 w 87"/>
                  <a:gd name="T7" fmla="*/ 51 h 65"/>
                  <a:gd name="T8" fmla="*/ 45 w 87"/>
                  <a:gd name="T9" fmla="*/ 65 h 65"/>
                  <a:gd name="T10" fmla="*/ 45 w 87"/>
                  <a:gd name="T11" fmla="*/ 65 h 65"/>
                  <a:gd name="T12" fmla="*/ 43 w 87"/>
                  <a:gd name="T13" fmla="*/ 65 h 65"/>
                  <a:gd name="T14" fmla="*/ 42 w 87"/>
                  <a:gd name="T15" fmla="*/ 65 h 65"/>
                  <a:gd name="T16" fmla="*/ 42 w 87"/>
                  <a:gd name="T17" fmla="*/ 65 h 65"/>
                  <a:gd name="T18" fmla="*/ 0 w 87"/>
                  <a:gd name="T19" fmla="*/ 51 h 65"/>
                  <a:gd name="T20" fmla="*/ 0 w 87"/>
                  <a:gd name="T2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65">
                    <a:moveTo>
                      <a:pt x="0" y="0"/>
                    </a:moveTo>
                    <a:cubicBezTo>
                      <a:pt x="0" y="1"/>
                      <a:pt x="36" y="18"/>
                      <a:pt x="43" y="21"/>
                    </a:cubicBezTo>
                    <a:cubicBezTo>
                      <a:pt x="50" y="18"/>
                      <a:pt x="87" y="1"/>
                      <a:pt x="87" y="0"/>
                    </a:cubicBezTo>
                    <a:cubicBezTo>
                      <a:pt x="87" y="51"/>
                      <a:pt x="87" y="51"/>
                      <a:pt x="87" y="51"/>
                    </a:cubicBezTo>
                    <a:cubicBezTo>
                      <a:pt x="75" y="63"/>
                      <a:pt x="52" y="65"/>
                      <a:pt x="45" y="65"/>
                    </a:cubicBezTo>
                    <a:cubicBezTo>
                      <a:pt x="45" y="65"/>
                      <a:pt x="45" y="65"/>
                      <a:pt x="45" y="65"/>
                    </a:cubicBezTo>
                    <a:cubicBezTo>
                      <a:pt x="45" y="65"/>
                      <a:pt x="44" y="65"/>
                      <a:pt x="43" y="65"/>
                    </a:cubicBezTo>
                    <a:cubicBezTo>
                      <a:pt x="43" y="65"/>
                      <a:pt x="42" y="65"/>
                      <a:pt x="42" y="65"/>
                    </a:cubicBezTo>
                    <a:cubicBezTo>
                      <a:pt x="42" y="65"/>
                      <a:pt x="42" y="65"/>
                      <a:pt x="42" y="65"/>
                    </a:cubicBezTo>
                    <a:cubicBezTo>
                      <a:pt x="35" y="65"/>
                      <a:pt x="12" y="63"/>
                      <a:pt x="0" y="51"/>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9"/>
              <p:cNvSpPr>
                <a:spLocks noEditPoints="1"/>
              </p:cNvSpPr>
              <p:nvPr/>
            </p:nvSpPr>
            <p:spPr bwMode="auto">
              <a:xfrm>
                <a:off x="3676017" y="3137377"/>
                <a:ext cx="325438" cy="323850"/>
              </a:xfrm>
              <a:custGeom>
                <a:avLst/>
                <a:gdLst>
                  <a:gd name="T0" fmla="*/ 39 w 109"/>
                  <a:gd name="T1" fmla="*/ 53 h 109"/>
                  <a:gd name="T2" fmla="*/ 42 w 109"/>
                  <a:gd name="T3" fmla="*/ 46 h 109"/>
                  <a:gd name="T4" fmla="*/ 42 w 109"/>
                  <a:gd name="T5" fmla="*/ 21 h 109"/>
                  <a:gd name="T6" fmla="*/ 39 w 109"/>
                  <a:gd name="T7" fmla="*/ 17 h 109"/>
                  <a:gd name="T8" fmla="*/ 39 w 109"/>
                  <a:gd name="T9" fmla="*/ 17 h 109"/>
                  <a:gd name="T10" fmla="*/ 39 w 109"/>
                  <a:gd name="T11" fmla="*/ 6 h 109"/>
                  <a:gd name="T12" fmla="*/ 39 w 109"/>
                  <a:gd name="T13" fmla="*/ 6 h 109"/>
                  <a:gd name="T14" fmla="*/ 39 w 109"/>
                  <a:gd name="T15" fmla="*/ 6 h 109"/>
                  <a:gd name="T16" fmla="*/ 55 w 109"/>
                  <a:gd name="T17" fmla="*/ 0 h 109"/>
                  <a:gd name="T18" fmla="*/ 70 w 109"/>
                  <a:gd name="T19" fmla="*/ 6 h 109"/>
                  <a:gd name="T20" fmla="*/ 70 w 109"/>
                  <a:gd name="T21" fmla="*/ 6 h 109"/>
                  <a:gd name="T22" fmla="*/ 71 w 109"/>
                  <a:gd name="T23" fmla="*/ 6 h 109"/>
                  <a:gd name="T24" fmla="*/ 71 w 109"/>
                  <a:gd name="T25" fmla="*/ 17 h 109"/>
                  <a:gd name="T26" fmla="*/ 70 w 109"/>
                  <a:gd name="T27" fmla="*/ 17 h 109"/>
                  <a:gd name="T28" fmla="*/ 66 w 109"/>
                  <a:gd name="T29" fmla="*/ 21 h 109"/>
                  <a:gd name="T30" fmla="*/ 66 w 109"/>
                  <a:gd name="T31" fmla="*/ 46 h 109"/>
                  <a:gd name="T32" fmla="*/ 69 w 109"/>
                  <a:gd name="T33" fmla="*/ 53 h 109"/>
                  <a:gd name="T34" fmla="*/ 94 w 109"/>
                  <a:gd name="T35" fmla="*/ 100 h 109"/>
                  <a:gd name="T36" fmla="*/ 55 w 109"/>
                  <a:gd name="T37" fmla="*/ 109 h 109"/>
                  <a:gd name="T38" fmla="*/ 15 w 109"/>
                  <a:gd name="T39" fmla="*/ 100 h 109"/>
                  <a:gd name="T40" fmla="*/ 39 w 109"/>
                  <a:gd name="T41" fmla="*/ 53 h 109"/>
                  <a:gd name="T42" fmla="*/ 40 w 109"/>
                  <a:gd name="T43" fmla="*/ 101 h 109"/>
                  <a:gd name="T44" fmla="*/ 23 w 109"/>
                  <a:gd name="T45" fmla="*/ 89 h 109"/>
                  <a:gd name="T46" fmla="*/ 38 w 109"/>
                  <a:gd name="T47" fmla="*/ 63 h 109"/>
                  <a:gd name="T48" fmla="*/ 17 w 109"/>
                  <a:gd name="T49" fmla="*/ 90 h 109"/>
                  <a:gd name="T50" fmla="*/ 40 w 109"/>
                  <a:gd name="T51" fmla="*/ 101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9" h="109">
                    <a:moveTo>
                      <a:pt x="39" y="53"/>
                    </a:moveTo>
                    <a:cubicBezTo>
                      <a:pt x="39" y="53"/>
                      <a:pt x="42" y="51"/>
                      <a:pt x="42" y="46"/>
                    </a:cubicBezTo>
                    <a:cubicBezTo>
                      <a:pt x="42" y="42"/>
                      <a:pt x="42" y="26"/>
                      <a:pt x="42" y="21"/>
                    </a:cubicBezTo>
                    <a:cubicBezTo>
                      <a:pt x="40" y="20"/>
                      <a:pt x="39" y="19"/>
                      <a:pt x="39" y="17"/>
                    </a:cubicBezTo>
                    <a:cubicBezTo>
                      <a:pt x="39" y="17"/>
                      <a:pt x="39" y="17"/>
                      <a:pt x="39" y="17"/>
                    </a:cubicBezTo>
                    <a:cubicBezTo>
                      <a:pt x="39" y="6"/>
                      <a:pt x="39" y="6"/>
                      <a:pt x="39" y="6"/>
                    </a:cubicBezTo>
                    <a:cubicBezTo>
                      <a:pt x="39" y="6"/>
                      <a:pt x="39" y="6"/>
                      <a:pt x="39" y="6"/>
                    </a:cubicBezTo>
                    <a:cubicBezTo>
                      <a:pt x="39" y="6"/>
                      <a:pt x="39" y="6"/>
                      <a:pt x="39" y="6"/>
                    </a:cubicBezTo>
                    <a:cubicBezTo>
                      <a:pt x="39" y="2"/>
                      <a:pt x="46" y="0"/>
                      <a:pt x="55" y="0"/>
                    </a:cubicBezTo>
                    <a:cubicBezTo>
                      <a:pt x="63" y="0"/>
                      <a:pt x="70" y="2"/>
                      <a:pt x="70" y="6"/>
                    </a:cubicBezTo>
                    <a:cubicBezTo>
                      <a:pt x="70" y="6"/>
                      <a:pt x="70" y="6"/>
                      <a:pt x="70" y="6"/>
                    </a:cubicBezTo>
                    <a:cubicBezTo>
                      <a:pt x="71" y="6"/>
                      <a:pt x="71" y="6"/>
                      <a:pt x="71" y="6"/>
                    </a:cubicBezTo>
                    <a:cubicBezTo>
                      <a:pt x="71" y="17"/>
                      <a:pt x="71" y="17"/>
                      <a:pt x="71" y="17"/>
                    </a:cubicBezTo>
                    <a:cubicBezTo>
                      <a:pt x="70" y="17"/>
                      <a:pt x="70" y="17"/>
                      <a:pt x="70" y="17"/>
                    </a:cubicBezTo>
                    <a:cubicBezTo>
                      <a:pt x="70" y="19"/>
                      <a:pt x="69" y="20"/>
                      <a:pt x="66" y="21"/>
                    </a:cubicBezTo>
                    <a:cubicBezTo>
                      <a:pt x="66" y="26"/>
                      <a:pt x="66" y="42"/>
                      <a:pt x="66" y="46"/>
                    </a:cubicBezTo>
                    <a:cubicBezTo>
                      <a:pt x="66" y="51"/>
                      <a:pt x="69" y="53"/>
                      <a:pt x="69" y="53"/>
                    </a:cubicBezTo>
                    <a:cubicBezTo>
                      <a:pt x="75" y="56"/>
                      <a:pt x="109" y="90"/>
                      <a:pt x="94" y="100"/>
                    </a:cubicBezTo>
                    <a:cubicBezTo>
                      <a:pt x="81" y="109"/>
                      <a:pt x="59" y="109"/>
                      <a:pt x="55" y="109"/>
                    </a:cubicBezTo>
                    <a:cubicBezTo>
                      <a:pt x="50" y="109"/>
                      <a:pt x="28" y="109"/>
                      <a:pt x="15" y="100"/>
                    </a:cubicBezTo>
                    <a:cubicBezTo>
                      <a:pt x="0" y="90"/>
                      <a:pt x="34" y="56"/>
                      <a:pt x="39" y="53"/>
                    </a:cubicBezTo>
                    <a:close/>
                    <a:moveTo>
                      <a:pt x="40" y="101"/>
                    </a:moveTo>
                    <a:cubicBezTo>
                      <a:pt x="40" y="101"/>
                      <a:pt x="24" y="97"/>
                      <a:pt x="23" y="89"/>
                    </a:cubicBezTo>
                    <a:cubicBezTo>
                      <a:pt x="22" y="80"/>
                      <a:pt x="38" y="63"/>
                      <a:pt x="38" y="63"/>
                    </a:cubicBezTo>
                    <a:cubicBezTo>
                      <a:pt x="38" y="63"/>
                      <a:pt x="17" y="79"/>
                      <a:pt x="17" y="90"/>
                    </a:cubicBezTo>
                    <a:cubicBezTo>
                      <a:pt x="18" y="101"/>
                      <a:pt x="40" y="101"/>
                      <a:pt x="40" y="1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20"/>
              <p:cNvSpPr>
                <a:spLocks noEditPoints="1"/>
              </p:cNvSpPr>
              <p:nvPr/>
            </p:nvSpPr>
            <p:spPr bwMode="auto">
              <a:xfrm>
                <a:off x="4218942" y="2242027"/>
                <a:ext cx="403225" cy="404813"/>
              </a:xfrm>
              <a:custGeom>
                <a:avLst/>
                <a:gdLst>
                  <a:gd name="T0" fmla="*/ 67 w 135"/>
                  <a:gd name="T1" fmla="*/ 0 h 136"/>
                  <a:gd name="T2" fmla="*/ 135 w 135"/>
                  <a:gd name="T3" fmla="*/ 68 h 136"/>
                  <a:gd name="T4" fmla="*/ 67 w 135"/>
                  <a:gd name="T5" fmla="*/ 136 h 136"/>
                  <a:gd name="T6" fmla="*/ 0 w 135"/>
                  <a:gd name="T7" fmla="*/ 68 h 136"/>
                  <a:gd name="T8" fmla="*/ 67 w 135"/>
                  <a:gd name="T9" fmla="*/ 0 h 136"/>
                  <a:gd name="T10" fmla="*/ 67 w 135"/>
                  <a:gd name="T11" fmla="*/ 133 h 136"/>
                  <a:gd name="T12" fmla="*/ 132 w 135"/>
                  <a:gd name="T13" fmla="*/ 68 h 136"/>
                  <a:gd name="T14" fmla="*/ 67 w 135"/>
                  <a:gd name="T15" fmla="*/ 3 h 136"/>
                  <a:gd name="T16" fmla="*/ 3 w 135"/>
                  <a:gd name="T17" fmla="*/ 68 h 136"/>
                  <a:gd name="T18" fmla="*/ 67 w 135"/>
                  <a:gd name="T19" fmla="*/ 13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36">
                    <a:moveTo>
                      <a:pt x="67" y="0"/>
                    </a:moveTo>
                    <a:cubicBezTo>
                      <a:pt x="105" y="0"/>
                      <a:pt x="135" y="30"/>
                      <a:pt x="135" y="68"/>
                    </a:cubicBezTo>
                    <a:cubicBezTo>
                      <a:pt x="135" y="105"/>
                      <a:pt x="105" y="136"/>
                      <a:pt x="67" y="136"/>
                    </a:cubicBezTo>
                    <a:cubicBezTo>
                      <a:pt x="30" y="136"/>
                      <a:pt x="0" y="105"/>
                      <a:pt x="0" y="68"/>
                    </a:cubicBezTo>
                    <a:cubicBezTo>
                      <a:pt x="0" y="30"/>
                      <a:pt x="30" y="0"/>
                      <a:pt x="67" y="0"/>
                    </a:cubicBezTo>
                    <a:close/>
                    <a:moveTo>
                      <a:pt x="67" y="133"/>
                    </a:moveTo>
                    <a:cubicBezTo>
                      <a:pt x="103" y="133"/>
                      <a:pt x="132" y="104"/>
                      <a:pt x="132" y="68"/>
                    </a:cubicBezTo>
                    <a:cubicBezTo>
                      <a:pt x="132" y="32"/>
                      <a:pt x="103" y="3"/>
                      <a:pt x="67" y="3"/>
                    </a:cubicBezTo>
                    <a:cubicBezTo>
                      <a:pt x="32" y="3"/>
                      <a:pt x="3" y="32"/>
                      <a:pt x="3" y="68"/>
                    </a:cubicBezTo>
                    <a:cubicBezTo>
                      <a:pt x="3" y="104"/>
                      <a:pt x="32" y="133"/>
                      <a:pt x="67" y="1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21"/>
              <p:cNvSpPr/>
              <p:nvPr/>
            </p:nvSpPr>
            <p:spPr bwMode="auto">
              <a:xfrm>
                <a:off x="4180842" y="2249964"/>
                <a:ext cx="452438" cy="396875"/>
              </a:xfrm>
              <a:custGeom>
                <a:avLst/>
                <a:gdLst>
                  <a:gd name="T0" fmla="*/ 108 w 152"/>
                  <a:gd name="T1" fmla="*/ 10 h 133"/>
                  <a:gd name="T2" fmla="*/ 111 w 152"/>
                  <a:gd name="T3" fmla="*/ 15 h 133"/>
                  <a:gd name="T4" fmla="*/ 114 w 152"/>
                  <a:gd name="T5" fmla="*/ 19 h 133"/>
                  <a:gd name="T6" fmla="*/ 116 w 152"/>
                  <a:gd name="T7" fmla="*/ 17 h 133"/>
                  <a:gd name="T8" fmla="*/ 117 w 152"/>
                  <a:gd name="T9" fmla="*/ 21 h 133"/>
                  <a:gd name="T10" fmla="*/ 124 w 152"/>
                  <a:gd name="T11" fmla="*/ 23 h 133"/>
                  <a:gd name="T12" fmla="*/ 128 w 152"/>
                  <a:gd name="T13" fmla="*/ 27 h 133"/>
                  <a:gd name="T14" fmla="*/ 134 w 152"/>
                  <a:gd name="T15" fmla="*/ 35 h 133"/>
                  <a:gd name="T16" fmla="*/ 137 w 152"/>
                  <a:gd name="T17" fmla="*/ 41 h 133"/>
                  <a:gd name="T18" fmla="*/ 134 w 152"/>
                  <a:gd name="T19" fmla="*/ 44 h 133"/>
                  <a:gd name="T20" fmla="*/ 134 w 152"/>
                  <a:gd name="T21" fmla="*/ 46 h 133"/>
                  <a:gd name="T22" fmla="*/ 137 w 152"/>
                  <a:gd name="T23" fmla="*/ 44 h 133"/>
                  <a:gd name="T24" fmla="*/ 139 w 152"/>
                  <a:gd name="T25" fmla="*/ 40 h 133"/>
                  <a:gd name="T26" fmla="*/ 141 w 152"/>
                  <a:gd name="T27" fmla="*/ 46 h 133"/>
                  <a:gd name="T28" fmla="*/ 140 w 152"/>
                  <a:gd name="T29" fmla="*/ 55 h 133"/>
                  <a:gd name="T30" fmla="*/ 136 w 152"/>
                  <a:gd name="T31" fmla="*/ 53 h 133"/>
                  <a:gd name="T32" fmla="*/ 130 w 152"/>
                  <a:gd name="T33" fmla="*/ 59 h 133"/>
                  <a:gd name="T34" fmla="*/ 124 w 152"/>
                  <a:gd name="T35" fmla="*/ 65 h 133"/>
                  <a:gd name="T36" fmla="*/ 118 w 152"/>
                  <a:gd name="T37" fmla="*/ 70 h 133"/>
                  <a:gd name="T38" fmla="*/ 111 w 152"/>
                  <a:gd name="T39" fmla="*/ 78 h 133"/>
                  <a:gd name="T40" fmla="*/ 113 w 152"/>
                  <a:gd name="T41" fmla="*/ 90 h 133"/>
                  <a:gd name="T42" fmla="*/ 119 w 152"/>
                  <a:gd name="T43" fmla="*/ 103 h 133"/>
                  <a:gd name="T44" fmla="*/ 117 w 152"/>
                  <a:gd name="T45" fmla="*/ 113 h 133"/>
                  <a:gd name="T46" fmla="*/ 121 w 152"/>
                  <a:gd name="T47" fmla="*/ 114 h 133"/>
                  <a:gd name="T48" fmla="*/ 130 w 152"/>
                  <a:gd name="T49" fmla="*/ 99 h 133"/>
                  <a:gd name="T50" fmla="*/ 141 w 152"/>
                  <a:gd name="T51" fmla="*/ 75 h 133"/>
                  <a:gd name="T52" fmla="*/ 144 w 152"/>
                  <a:gd name="T53" fmla="*/ 58 h 133"/>
                  <a:gd name="T54" fmla="*/ 103 w 152"/>
                  <a:gd name="T55" fmla="*/ 122 h 133"/>
                  <a:gd name="T56" fmla="*/ 92 w 152"/>
                  <a:gd name="T57" fmla="*/ 121 h 133"/>
                  <a:gd name="T58" fmla="*/ 78 w 152"/>
                  <a:gd name="T59" fmla="*/ 119 h 133"/>
                  <a:gd name="T60" fmla="*/ 79 w 152"/>
                  <a:gd name="T61" fmla="*/ 125 h 133"/>
                  <a:gd name="T62" fmla="*/ 71 w 152"/>
                  <a:gd name="T63" fmla="*/ 124 h 133"/>
                  <a:gd name="T64" fmla="*/ 59 w 152"/>
                  <a:gd name="T65" fmla="*/ 123 h 133"/>
                  <a:gd name="T66" fmla="*/ 60 w 152"/>
                  <a:gd name="T67" fmla="*/ 1 h 133"/>
                  <a:gd name="T68" fmla="*/ 20 w 152"/>
                  <a:gd name="T69" fmla="*/ 42 h 133"/>
                  <a:gd name="T70" fmla="*/ 26 w 152"/>
                  <a:gd name="T71" fmla="*/ 39 h 133"/>
                  <a:gd name="T72" fmla="*/ 31 w 152"/>
                  <a:gd name="T73" fmla="*/ 49 h 133"/>
                  <a:gd name="T74" fmla="*/ 38 w 152"/>
                  <a:gd name="T75" fmla="*/ 39 h 133"/>
                  <a:gd name="T76" fmla="*/ 35 w 152"/>
                  <a:gd name="T77" fmla="*/ 50 h 133"/>
                  <a:gd name="T78" fmla="*/ 28 w 152"/>
                  <a:gd name="T79" fmla="*/ 52 h 133"/>
                  <a:gd name="T80" fmla="*/ 31 w 152"/>
                  <a:gd name="T81" fmla="*/ 67 h 133"/>
                  <a:gd name="T82" fmla="*/ 35 w 152"/>
                  <a:gd name="T83" fmla="*/ 82 h 133"/>
                  <a:gd name="T84" fmla="*/ 40 w 152"/>
                  <a:gd name="T85" fmla="*/ 91 h 133"/>
                  <a:gd name="T86" fmla="*/ 54 w 152"/>
                  <a:gd name="T87" fmla="*/ 103 h 133"/>
                  <a:gd name="T88" fmla="*/ 57 w 152"/>
                  <a:gd name="T89" fmla="*/ 93 h 133"/>
                  <a:gd name="T90" fmla="*/ 57 w 152"/>
                  <a:gd name="T91" fmla="*/ 80 h 133"/>
                  <a:gd name="T92" fmla="*/ 62 w 152"/>
                  <a:gd name="T93" fmla="*/ 67 h 133"/>
                  <a:gd name="T94" fmla="*/ 68 w 152"/>
                  <a:gd name="T95" fmla="*/ 60 h 133"/>
                  <a:gd name="T96" fmla="*/ 86 w 152"/>
                  <a:gd name="T97" fmla="*/ 60 h 133"/>
                  <a:gd name="T98" fmla="*/ 92 w 152"/>
                  <a:gd name="T99" fmla="*/ 51 h 133"/>
                  <a:gd name="T100" fmla="*/ 85 w 152"/>
                  <a:gd name="T101" fmla="*/ 33 h 133"/>
                  <a:gd name="T102" fmla="*/ 72 w 152"/>
                  <a:gd name="T103" fmla="*/ 27 h 133"/>
                  <a:gd name="T104" fmla="*/ 65 w 152"/>
                  <a:gd name="T105" fmla="*/ 31 h 133"/>
                  <a:gd name="T106" fmla="*/ 54 w 152"/>
                  <a:gd name="T107" fmla="*/ 31 h 133"/>
                  <a:gd name="T108" fmla="*/ 44 w 152"/>
                  <a:gd name="T109" fmla="*/ 29 h 133"/>
                  <a:gd name="T110" fmla="*/ 53 w 152"/>
                  <a:gd name="T111" fmla="*/ 25 h 133"/>
                  <a:gd name="T112" fmla="*/ 54 w 152"/>
                  <a:gd name="T113" fmla="*/ 21 h 133"/>
                  <a:gd name="T114" fmla="*/ 67 w 152"/>
                  <a:gd name="T115" fmla="*/ 21 h 133"/>
                  <a:gd name="T116" fmla="*/ 78 w 152"/>
                  <a:gd name="T117" fmla="*/ 25 h 133"/>
                  <a:gd name="T118" fmla="*/ 80 w 152"/>
                  <a:gd name="T119" fmla="*/ 14 h 133"/>
                  <a:gd name="T120" fmla="*/ 88 w 152"/>
                  <a:gd name="T121" fmla="*/ 7 h 133"/>
                  <a:gd name="T122" fmla="*/ 79 w 152"/>
                  <a:gd name="T123" fmla="*/ 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2" h="133">
                    <a:moveTo>
                      <a:pt x="90" y="0"/>
                    </a:moveTo>
                    <a:cubicBezTo>
                      <a:pt x="90" y="0"/>
                      <a:pt x="113" y="3"/>
                      <a:pt x="128" y="21"/>
                    </a:cubicBezTo>
                    <a:cubicBezTo>
                      <a:pt x="128" y="21"/>
                      <a:pt x="117" y="8"/>
                      <a:pt x="109" y="8"/>
                    </a:cubicBezTo>
                    <a:cubicBezTo>
                      <a:pt x="108" y="9"/>
                      <a:pt x="108" y="9"/>
                      <a:pt x="108" y="9"/>
                    </a:cubicBezTo>
                    <a:cubicBezTo>
                      <a:pt x="108" y="9"/>
                      <a:pt x="108" y="10"/>
                      <a:pt x="108" y="10"/>
                    </a:cubicBezTo>
                    <a:cubicBezTo>
                      <a:pt x="108" y="10"/>
                      <a:pt x="109" y="11"/>
                      <a:pt x="109" y="12"/>
                    </a:cubicBezTo>
                    <a:cubicBezTo>
                      <a:pt x="109" y="12"/>
                      <a:pt x="109" y="13"/>
                      <a:pt x="109" y="13"/>
                    </a:cubicBezTo>
                    <a:cubicBezTo>
                      <a:pt x="110" y="14"/>
                      <a:pt x="110" y="14"/>
                      <a:pt x="110" y="14"/>
                    </a:cubicBezTo>
                    <a:cubicBezTo>
                      <a:pt x="110" y="14"/>
                      <a:pt x="110" y="14"/>
                      <a:pt x="110" y="14"/>
                    </a:cubicBezTo>
                    <a:cubicBezTo>
                      <a:pt x="111" y="15"/>
                      <a:pt x="111" y="15"/>
                      <a:pt x="111" y="15"/>
                    </a:cubicBezTo>
                    <a:cubicBezTo>
                      <a:pt x="111" y="16"/>
                      <a:pt x="111" y="16"/>
                      <a:pt x="111" y="16"/>
                    </a:cubicBezTo>
                    <a:cubicBezTo>
                      <a:pt x="111" y="18"/>
                      <a:pt x="111" y="18"/>
                      <a:pt x="111" y="18"/>
                    </a:cubicBezTo>
                    <a:cubicBezTo>
                      <a:pt x="111" y="18"/>
                      <a:pt x="111" y="18"/>
                      <a:pt x="111" y="18"/>
                    </a:cubicBezTo>
                    <a:cubicBezTo>
                      <a:pt x="112" y="19"/>
                      <a:pt x="112" y="19"/>
                      <a:pt x="112" y="19"/>
                    </a:cubicBezTo>
                    <a:cubicBezTo>
                      <a:pt x="112" y="19"/>
                      <a:pt x="113" y="19"/>
                      <a:pt x="114" y="19"/>
                    </a:cubicBezTo>
                    <a:cubicBezTo>
                      <a:pt x="114" y="19"/>
                      <a:pt x="114" y="18"/>
                      <a:pt x="114" y="18"/>
                    </a:cubicBezTo>
                    <a:cubicBezTo>
                      <a:pt x="113" y="17"/>
                      <a:pt x="113" y="17"/>
                      <a:pt x="113" y="17"/>
                    </a:cubicBezTo>
                    <a:cubicBezTo>
                      <a:pt x="113" y="17"/>
                      <a:pt x="113" y="17"/>
                      <a:pt x="113" y="17"/>
                    </a:cubicBezTo>
                    <a:cubicBezTo>
                      <a:pt x="114" y="16"/>
                      <a:pt x="113" y="16"/>
                      <a:pt x="114" y="16"/>
                    </a:cubicBezTo>
                    <a:cubicBezTo>
                      <a:pt x="115" y="16"/>
                      <a:pt x="116" y="17"/>
                      <a:pt x="116" y="17"/>
                    </a:cubicBezTo>
                    <a:cubicBezTo>
                      <a:pt x="117" y="18"/>
                      <a:pt x="117" y="18"/>
                      <a:pt x="117" y="18"/>
                    </a:cubicBezTo>
                    <a:cubicBezTo>
                      <a:pt x="117" y="18"/>
                      <a:pt x="118" y="19"/>
                      <a:pt x="117" y="19"/>
                    </a:cubicBezTo>
                    <a:cubicBezTo>
                      <a:pt x="117" y="19"/>
                      <a:pt x="117" y="19"/>
                      <a:pt x="117" y="19"/>
                    </a:cubicBezTo>
                    <a:cubicBezTo>
                      <a:pt x="117" y="19"/>
                      <a:pt x="116" y="20"/>
                      <a:pt x="116" y="20"/>
                    </a:cubicBezTo>
                    <a:cubicBezTo>
                      <a:pt x="116" y="21"/>
                      <a:pt x="117" y="21"/>
                      <a:pt x="117" y="21"/>
                    </a:cubicBezTo>
                    <a:cubicBezTo>
                      <a:pt x="117" y="21"/>
                      <a:pt x="117" y="22"/>
                      <a:pt x="118" y="22"/>
                    </a:cubicBezTo>
                    <a:cubicBezTo>
                      <a:pt x="119" y="21"/>
                      <a:pt x="119" y="21"/>
                      <a:pt x="120" y="21"/>
                    </a:cubicBezTo>
                    <a:cubicBezTo>
                      <a:pt x="120" y="21"/>
                      <a:pt x="121" y="21"/>
                      <a:pt x="121" y="21"/>
                    </a:cubicBezTo>
                    <a:cubicBezTo>
                      <a:pt x="122" y="21"/>
                      <a:pt x="122" y="21"/>
                      <a:pt x="122" y="21"/>
                    </a:cubicBezTo>
                    <a:cubicBezTo>
                      <a:pt x="122" y="22"/>
                      <a:pt x="124" y="23"/>
                      <a:pt x="124" y="23"/>
                    </a:cubicBezTo>
                    <a:cubicBezTo>
                      <a:pt x="124" y="23"/>
                      <a:pt x="124" y="23"/>
                      <a:pt x="124" y="23"/>
                    </a:cubicBezTo>
                    <a:cubicBezTo>
                      <a:pt x="124" y="23"/>
                      <a:pt x="125" y="25"/>
                      <a:pt x="125" y="25"/>
                    </a:cubicBezTo>
                    <a:cubicBezTo>
                      <a:pt x="125" y="25"/>
                      <a:pt x="125" y="25"/>
                      <a:pt x="126" y="25"/>
                    </a:cubicBezTo>
                    <a:cubicBezTo>
                      <a:pt x="127" y="26"/>
                      <a:pt x="127" y="26"/>
                      <a:pt x="127" y="26"/>
                    </a:cubicBezTo>
                    <a:cubicBezTo>
                      <a:pt x="128" y="27"/>
                      <a:pt x="128" y="27"/>
                      <a:pt x="128" y="27"/>
                    </a:cubicBezTo>
                    <a:cubicBezTo>
                      <a:pt x="128" y="27"/>
                      <a:pt x="129" y="28"/>
                      <a:pt x="129" y="28"/>
                    </a:cubicBezTo>
                    <a:cubicBezTo>
                      <a:pt x="130" y="29"/>
                      <a:pt x="131" y="30"/>
                      <a:pt x="132" y="30"/>
                    </a:cubicBezTo>
                    <a:cubicBezTo>
                      <a:pt x="132" y="30"/>
                      <a:pt x="132" y="31"/>
                      <a:pt x="133" y="32"/>
                    </a:cubicBezTo>
                    <a:cubicBezTo>
                      <a:pt x="133" y="32"/>
                      <a:pt x="133" y="33"/>
                      <a:pt x="133" y="34"/>
                    </a:cubicBezTo>
                    <a:cubicBezTo>
                      <a:pt x="133" y="34"/>
                      <a:pt x="134" y="35"/>
                      <a:pt x="134" y="35"/>
                    </a:cubicBezTo>
                    <a:cubicBezTo>
                      <a:pt x="134" y="36"/>
                      <a:pt x="134" y="37"/>
                      <a:pt x="135" y="37"/>
                    </a:cubicBezTo>
                    <a:cubicBezTo>
                      <a:pt x="135" y="37"/>
                      <a:pt x="135" y="38"/>
                      <a:pt x="136" y="38"/>
                    </a:cubicBezTo>
                    <a:cubicBezTo>
                      <a:pt x="136" y="38"/>
                      <a:pt x="137" y="38"/>
                      <a:pt x="138" y="39"/>
                    </a:cubicBezTo>
                    <a:cubicBezTo>
                      <a:pt x="138" y="39"/>
                      <a:pt x="138" y="40"/>
                      <a:pt x="138" y="40"/>
                    </a:cubicBezTo>
                    <a:cubicBezTo>
                      <a:pt x="138" y="40"/>
                      <a:pt x="138" y="41"/>
                      <a:pt x="137" y="41"/>
                    </a:cubicBezTo>
                    <a:cubicBezTo>
                      <a:pt x="137" y="41"/>
                      <a:pt x="136" y="41"/>
                      <a:pt x="136" y="41"/>
                    </a:cubicBezTo>
                    <a:cubicBezTo>
                      <a:pt x="136" y="41"/>
                      <a:pt x="136" y="42"/>
                      <a:pt x="136" y="42"/>
                    </a:cubicBezTo>
                    <a:cubicBezTo>
                      <a:pt x="136" y="43"/>
                      <a:pt x="137" y="44"/>
                      <a:pt x="136" y="44"/>
                    </a:cubicBezTo>
                    <a:cubicBezTo>
                      <a:pt x="136" y="44"/>
                      <a:pt x="135" y="44"/>
                      <a:pt x="135" y="44"/>
                    </a:cubicBezTo>
                    <a:cubicBezTo>
                      <a:pt x="134" y="44"/>
                      <a:pt x="134" y="44"/>
                      <a:pt x="134" y="44"/>
                    </a:cubicBezTo>
                    <a:cubicBezTo>
                      <a:pt x="133" y="45"/>
                      <a:pt x="133" y="45"/>
                      <a:pt x="133" y="45"/>
                    </a:cubicBezTo>
                    <a:cubicBezTo>
                      <a:pt x="132" y="45"/>
                      <a:pt x="132" y="45"/>
                      <a:pt x="132" y="45"/>
                    </a:cubicBezTo>
                    <a:cubicBezTo>
                      <a:pt x="132" y="45"/>
                      <a:pt x="132" y="46"/>
                      <a:pt x="133" y="46"/>
                    </a:cubicBezTo>
                    <a:cubicBezTo>
                      <a:pt x="133" y="47"/>
                      <a:pt x="133" y="47"/>
                      <a:pt x="133" y="47"/>
                    </a:cubicBezTo>
                    <a:cubicBezTo>
                      <a:pt x="134" y="47"/>
                      <a:pt x="133" y="47"/>
                      <a:pt x="134" y="46"/>
                    </a:cubicBezTo>
                    <a:cubicBezTo>
                      <a:pt x="134" y="46"/>
                      <a:pt x="134" y="46"/>
                      <a:pt x="134" y="46"/>
                    </a:cubicBezTo>
                    <a:cubicBezTo>
                      <a:pt x="135" y="45"/>
                      <a:pt x="135" y="46"/>
                      <a:pt x="136" y="46"/>
                    </a:cubicBezTo>
                    <a:cubicBezTo>
                      <a:pt x="136" y="46"/>
                      <a:pt x="136" y="46"/>
                      <a:pt x="137" y="45"/>
                    </a:cubicBezTo>
                    <a:cubicBezTo>
                      <a:pt x="137" y="45"/>
                      <a:pt x="137" y="46"/>
                      <a:pt x="137" y="45"/>
                    </a:cubicBezTo>
                    <a:cubicBezTo>
                      <a:pt x="137" y="44"/>
                      <a:pt x="137" y="44"/>
                      <a:pt x="137" y="44"/>
                    </a:cubicBezTo>
                    <a:cubicBezTo>
                      <a:pt x="137" y="43"/>
                      <a:pt x="137" y="43"/>
                      <a:pt x="138" y="43"/>
                    </a:cubicBezTo>
                    <a:cubicBezTo>
                      <a:pt x="138" y="43"/>
                      <a:pt x="138" y="43"/>
                      <a:pt x="138" y="43"/>
                    </a:cubicBezTo>
                    <a:cubicBezTo>
                      <a:pt x="139" y="42"/>
                      <a:pt x="139" y="42"/>
                      <a:pt x="139" y="42"/>
                    </a:cubicBezTo>
                    <a:cubicBezTo>
                      <a:pt x="139" y="42"/>
                      <a:pt x="140" y="42"/>
                      <a:pt x="140" y="42"/>
                    </a:cubicBezTo>
                    <a:cubicBezTo>
                      <a:pt x="140" y="41"/>
                      <a:pt x="139" y="40"/>
                      <a:pt x="139" y="40"/>
                    </a:cubicBezTo>
                    <a:cubicBezTo>
                      <a:pt x="139" y="40"/>
                      <a:pt x="139" y="39"/>
                      <a:pt x="139" y="39"/>
                    </a:cubicBezTo>
                    <a:cubicBezTo>
                      <a:pt x="139" y="38"/>
                      <a:pt x="139" y="36"/>
                      <a:pt x="139" y="36"/>
                    </a:cubicBezTo>
                    <a:cubicBezTo>
                      <a:pt x="139" y="36"/>
                      <a:pt x="141" y="41"/>
                      <a:pt x="142" y="44"/>
                    </a:cubicBezTo>
                    <a:cubicBezTo>
                      <a:pt x="142" y="44"/>
                      <a:pt x="141" y="44"/>
                      <a:pt x="141" y="44"/>
                    </a:cubicBezTo>
                    <a:cubicBezTo>
                      <a:pt x="141" y="45"/>
                      <a:pt x="141" y="45"/>
                      <a:pt x="141" y="46"/>
                    </a:cubicBezTo>
                    <a:cubicBezTo>
                      <a:pt x="141" y="46"/>
                      <a:pt x="141" y="46"/>
                      <a:pt x="141" y="48"/>
                    </a:cubicBezTo>
                    <a:cubicBezTo>
                      <a:pt x="141" y="49"/>
                      <a:pt x="140" y="50"/>
                      <a:pt x="141" y="50"/>
                    </a:cubicBezTo>
                    <a:cubicBezTo>
                      <a:pt x="141" y="51"/>
                      <a:pt x="141" y="52"/>
                      <a:pt x="141" y="52"/>
                    </a:cubicBezTo>
                    <a:cubicBezTo>
                      <a:pt x="141" y="53"/>
                      <a:pt x="141" y="54"/>
                      <a:pt x="141" y="55"/>
                    </a:cubicBezTo>
                    <a:cubicBezTo>
                      <a:pt x="140" y="55"/>
                      <a:pt x="140" y="55"/>
                      <a:pt x="140" y="55"/>
                    </a:cubicBezTo>
                    <a:cubicBezTo>
                      <a:pt x="140" y="56"/>
                      <a:pt x="141" y="57"/>
                      <a:pt x="140" y="56"/>
                    </a:cubicBezTo>
                    <a:cubicBezTo>
                      <a:pt x="139" y="54"/>
                      <a:pt x="139" y="54"/>
                      <a:pt x="139" y="54"/>
                    </a:cubicBezTo>
                    <a:cubicBezTo>
                      <a:pt x="138" y="53"/>
                      <a:pt x="138" y="53"/>
                      <a:pt x="138" y="53"/>
                    </a:cubicBezTo>
                    <a:cubicBezTo>
                      <a:pt x="138" y="53"/>
                      <a:pt x="138" y="52"/>
                      <a:pt x="137" y="53"/>
                    </a:cubicBezTo>
                    <a:cubicBezTo>
                      <a:pt x="136" y="53"/>
                      <a:pt x="136" y="53"/>
                      <a:pt x="136" y="53"/>
                    </a:cubicBezTo>
                    <a:cubicBezTo>
                      <a:pt x="135" y="53"/>
                      <a:pt x="136" y="55"/>
                      <a:pt x="136" y="55"/>
                    </a:cubicBezTo>
                    <a:cubicBezTo>
                      <a:pt x="135" y="55"/>
                      <a:pt x="133" y="54"/>
                      <a:pt x="133" y="54"/>
                    </a:cubicBezTo>
                    <a:cubicBezTo>
                      <a:pt x="133" y="54"/>
                      <a:pt x="132" y="54"/>
                      <a:pt x="132" y="55"/>
                    </a:cubicBezTo>
                    <a:cubicBezTo>
                      <a:pt x="132" y="56"/>
                      <a:pt x="131" y="57"/>
                      <a:pt x="131" y="57"/>
                    </a:cubicBezTo>
                    <a:cubicBezTo>
                      <a:pt x="131" y="57"/>
                      <a:pt x="131" y="58"/>
                      <a:pt x="130" y="59"/>
                    </a:cubicBezTo>
                    <a:cubicBezTo>
                      <a:pt x="130" y="59"/>
                      <a:pt x="129" y="60"/>
                      <a:pt x="129" y="60"/>
                    </a:cubicBezTo>
                    <a:cubicBezTo>
                      <a:pt x="128" y="60"/>
                      <a:pt x="127" y="60"/>
                      <a:pt x="126" y="60"/>
                    </a:cubicBezTo>
                    <a:cubicBezTo>
                      <a:pt x="126" y="60"/>
                      <a:pt x="126" y="61"/>
                      <a:pt x="126" y="61"/>
                    </a:cubicBezTo>
                    <a:cubicBezTo>
                      <a:pt x="125" y="62"/>
                      <a:pt x="124" y="63"/>
                      <a:pt x="124" y="63"/>
                    </a:cubicBezTo>
                    <a:cubicBezTo>
                      <a:pt x="124" y="63"/>
                      <a:pt x="124" y="65"/>
                      <a:pt x="124" y="65"/>
                    </a:cubicBezTo>
                    <a:cubicBezTo>
                      <a:pt x="125" y="66"/>
                      <a:pt x="124" y="66"/>
                      <a:pt x="124" y="66"/>
                    </a:cubicBezTo>
                    <a:cubicBezTo>
                      <a:pt x="123" y="66"/>
                      <a:pt x="122" y="67"/>
                      <a:pt x="122" y="67"/>
                    </a:cubicBezTo>
                    <a:cubicBezTo>
                      <a:pt x="122" y="67"/>
                      <a:pt x="123" y="68"/>
                      <a:pt x="122" y="68"/>
                    </a:cubicBezTo>
                    <a:cubicBezTo>
                      <a:pt x="121" y="69"/>
                      <a:pt x="119" y="69"/>
                      <a:pt x="119" y="69"/>
                    </a:cubicBezTo>
                    <a:cubicBezTo>
                      <a:pt x="119" y="69"/>
                      <a:pt x="120" y="70"/>
                      <a:pt x="118" y="70"/>
                    </a:cubicBezTo>
                    <a:cubicBezTo>
                      <a:pt x="117" y="70"/>
                      <a:pt x="116" y="70"/>
                      <a:pt x="115" y="70"/>
                    </a:cubicBezTo>
                    <a:cubicBezTo>
                      <a:pt x="115" y="71"/>
                      <a:pt x="115" y="72"/>
                      <a:pt x="114" y="73"/>
                    </a:cubicBezTo>
                    <a:cubicBezTo>
                      <a:pt x="112" y="74"/>
                      <a:pt x="111" y="74"/>
                      <a:pt x="111" y="74"/>
                    </a:cubicBezTo>
                    <a:cubicBezTo>
                      <a:pt x="110" y="74"/>
                      <a:pt x="110" y="74"/>
                      <a:pt x="110" y="75"/>
                    </a:cubicBezTo>
                    <a:cubicBezTo>
                      <a:pt x="110" y="77"/>
                      <a:pt x="110" y="77"/>
                      <a:pt x="111" y="78"/>
                    </a:cubicBezTo>
                    <a:cubicBezTo>
                      <a:pt x="112" y="78"/>
                      <a:pt x="112" y="80"/>
                      <a:pt x="113" y="81"/>
                    </a:cubicBezTo>
                    <a:cubicBezTo>
                      <a:pt x="113" y="81"/>
                      <a:pt x="114" y="82"/>
                      <a:pt x="113" y="83"/>
                    </a:cubicBezTo>
                    <a:cubicBezTo>
                      <a:pt x="113" y="84"/>
                      <a:pt x="112" y="85"/>
                      <a:pt x="112" y="85"/>
                    </a:cubicBezTo>
                    <a:cubicBezTo>
                      <a:pt x="112" y="86"/>
                      <a:pt x="112" y="87"/>
                      <a:pt x="112" y="88"/>
                    </a:cubicBezTo>
                    <a:cubicBezTo>
                      <a:pt x="113" y="89"/>
                      <a:pt x="113" y="90"/>
                      <a:pt x="113" y="90"/>
                    </a:cubicBezTo>
                    <a:cubicBezTo>
                      <a:pt x="113" y="90"/>
                      <a:pt x="112" y="91"/>
                      <a:pt x="113" y="91"/>
                    </a:cubicBezTo>
                    <a:cubicBezTo>
                      <a:pt x="114" y="92"/>
                      <a:pt x="115" y="93"/>
                      <a:pt x="116" y="93"/>
                    </a:cubicBezTo>
                    <a:cubicBezTo>
                      <a:pt x="116" y="94"/>
                      <a:pt x="118" y="95"/>
                      <a:pt x="118" y="95"/>
                    </a:cubicBezTo>
                    <a:cubicBezTo>
                      <a:pt x="118" y="95"/>
                      <a:pt x="117" y="97"/>
                      <a:pt x="118" y="98"/>
                    </a:cubicBezTo>
                    <a:cubicBezTo>
                      <a:pt x="118" y="98"/>
                      <a:pt x="120" y="103"/>
                      <a:pt x="119" y="103"/>
                    </a:cubicBezTo>
                    <a:cubicBezTo>
                      <a:pt x="118" y="104"/>
                      <a:pt x="118" y="105"/>
                      <a:pt x="118" y="106"/>
                    </a:cubicBezTo>
                    <a:cubicBezTo>
                      <a:pt x="119" y="107"/>
                      <a:pt x="119" y="107"/>
                      <a:pt x="119" y="107"/>
                    </a:cubicBezTo>
                    <a:cubicBezTo>
                      <a:pt x="119" y="108"/>
                      <a:pt x="121" y="107"/>
                      <a:pt x="120" y="109"/>
                    </a:cubicBezTo>
                    <a:cubicBezTo>
                      <a:pt x="119" y="110"/>
                      <a:pt x="119" y="110"/>
                      <a:pt x="118" y="111"/>
                    </a:cubicBezTo>
                    <a:cubicBezTo>
                      <a:pt x="118" y="112"/>
                      <a:pt x="118" y="112"/>
                      <a:pt x="117" y="113"/>
                    </a:cubicBezTo>
                    <a:cubicBezTo>
                      <a:pt x="117" y="114"/>
                      <a:pt x="116" y="115"/>
                      <a:pt x="116" y="116"/>
                    </a:cubicBezTo>
                    <a:cubicBezTo>
                      <a:pt x="115" y="116"/>
                      <a:pt x="114" y="117"/>
                      <a:pt x="114" y="117"/>
                    </a:cubicBezTo>
                    <a:cubicBezTo>
                      <a:pt x="114" y="118"/>
                      <a:pt x="112" y="120"/>
                      <a:pt x="114" y="118"/>
                    </a:cubicBezTo>
                    <a:cubicBezTo>
                      <a:pt x="116" y="117"/>
                      <a:pt x="115" y="118"/>
                      <a:pt x="117" y="116"/>
                    </a:cubicBezTo>
                    <a:cubicBezTo>
                      <a:pt x="119" y="114"/>
                      <a:pt x="120" y="115"/>
                      <a:pt x="121" y="114"/>
                    </a:cubicBezTo>
                    <a:cubicBezTo>
                      <a:pt x="122" y="113"/>
                      <a:pt x="120" y="117"/>
                      <a:pt x="122" y="112"/>
                    </a:cubicBezTo>
                    <a:cubicBezTo>
                      <a:pt x="124" y="107"/>
                      <a:pt x="125" y="107"/>
                      <a:pt x="125" y="106"/>
                    </a:cubicBezTo>
                    <a:cubicBezTo>
                      <a:pt x="126" y="105"/>
                      <a:pt x="126" y="106"/>
                      <a:pt x="127" y="104"/>
                    </a:cubicBezTo>
                    <a:cubicBezTo>
                      <a:pt x="128" y="101"/>
                      <a:pt x="127" y="103"/>
                      <a:pt x="128" y="101"/>
                    </a:cubicBezTo>
                    <a:cubicBezTo>
                      <a:pt x="130" y="99"/>
                      <a:pt x="130" y="102"/>
                      <a:pt x="130" y="99"/>
                    </a:cubicBezTo>
                    <a:cubicBezTo>
                      <a:pt x="131" y="96"/>
                      <a:pt x="131" y="98"/>
                      <a:pt x="132" y="94"/>
                    </a:cubicBezTo>
                    <a:cubicBezTo>
                      <a:pt x="133" y="91"/>
                      <a:pt x="131" y="91"/>
                      <a:pt x="133" y="89"/>
                    </a:cubicBezTo>
                    <a:cubicBezTo>
                      <a:pt x="135" y="87"/>
                      <a:pt x="135" y="88"/>
                      <a:pt x="136" y="87"/>
                    </a:cubicBezTo>
                    <a:cubicBezTo>
                      <a:pt x="136" y="86"/>
                      <a:pt x="135" y="87"/>
                      <a:pt x="137" y="84"/>
                    </a:cubicBezTo>
                    <a:cubicBezTo>
                      <a:pt x="139" y="81"/>
                      <a:pt x="141" y="80"/>
                      <a:pt x="141" y="75"/>
                    </a:cubicBezTo>
                    <a:cubicBezTo>
                      <a:pt x="141" y="70"/>
                      <a:pt x="141" y="69"/>
                      <a:pt x="141" y="69"/>
                    </a:cubicBezTo>
                    <a:cubicBezTo>
                      <a:pt x="141" y="69"/>
                      <a:pt x="143" y="67"/>
                      <a:pt x="142" y="64"/>
                    </a:cubicBezTo>
                    <a:cubicBezTo>
                      <a:pt x="142" y="61"/>
                      <a:pt x="141" y="62"/>
                      <a:pt x="142" y="61"/>
                    </a:cubicBezTo>
                    <a:cubicBezTo>
                      <a:pt x="142" y="61"/>
                      <a:pt x="142" y="61"/>
                      <a:pt x="143" y="60"/>
                    </a:cubicBezTo>
                    <a:cubicBezTo>
                      <a:pt x="144" y="58"/>
                      <a:pt x="144" y="59"/>
                      <a:pt x="144" y="58"/>
                    </a:cubicBezTo>
                    <a:cubicBezTo>
                      <a:pt x="144" y="57"/>
                      <a:pt x="145" y="56"/>
                      <a:pt x="145" y="56"/>
                    </a:cubicBezTo>
                    <a:cubicBezTo>
                      <a:pt x="145" y="56"/>
                      <a:pt x="145" y="56"/>
                      <a:pt x="145" y="56"/>
                    </a:cubicBezTo>
                    <a:cubicBezTo>
                      <a:pt x="145" y="56"/>
                      <a:pt x="152" y="122"/>
                      <a:pt x="87" y="131"/>
                    </a:cubicBezTo>
                    <a:cubicBezTo>
                      <a:pt x="87" y="131"/>
                      <a:pt x="102" y="128"/>
                      <a:pt x="103" y="125"/>
                    </a:cubicBezTo>
                    <a:cubicBezTo>
                      <a:pt x="103" y="125"/>
                      <a:pt x="103" y="122"/>
                      <a:pt x="103" y="122"/>
                    </a:cubicBezTo>
                    <a:cubicBezTo>
                      <a:pt x="102" y="122"/>
                      <a:pt x="101" y="123"/>
                      <a:pt x="100" y="122"/>
                    </a:cubicBezTo>
                    <a:cubicBezTo>
                      <a:pt x="99" y="121"/>
                      <a:pt x="98" y="120"/>
                      <a:pt x="98" y="120"/>
                    </a:cubicBezTo>
                    <a:cubicBezTo>
                      <a:pt x="98" y="121"/>
                      <a:pt x="98" y="121"/>
                      <a:pt x="98" y="121"/>
                    </a:cubicBezTo>
                    <a:cubicBezTo>
                      <a:pt x="98" y="121"/>
                      <a:pt x="99" y="122"/>
                      <a:pt x="96" y="121"/>
                    </a:cubicBezTo>
                    <a:cubicBezTo>
                      <a:pt x="93" y="121"/>
                      <a:pt x="93" y="121"/>
                      <a:pt x="92" y="121"/>
                    </a:cubicBezTo>
                    <a:cubicBezTo>
                      <a:pt x="91" y="120"/>
                      <a:pt x="90" y="118"/>
                      <a:pt x="89" y="119"/>
                    </a:cubicBezTo>
                    <a:cubicBezTo>
                      <a:pt x="88" y="121"/>
                      <a:pt x="90" y="120"/>
                      <a:pt x="88" y="121"/>
                    </a:cubicBezTo>
                    <a:cubicBezTo>
                      <a:pt x="87" y="121"/>
                      <a:pt x="84" y="120"/>
                      <a:pt x="84" y="120"/>
                    </a:cubicBezTo>
                    <a:cubicBezTo>
                      <a:pt x="84" y="120"/>
                      <a:pt x="80" y="121"/>
                      <a:pt x="79" y="120"/>
                    </a:cubicBezTo>
                    <a:cubicBezTo>
                      <a:pt x="79" y="120"/>
                      <a:pt x="79" y="119"/>
                      <a:pt x="78" y="119"/>
                    </a:cubicBezTo>
                    <a:cubicBezTo>
                      <a:pt x="77" y="119"/>
                      <a:pt x="77" y="120"/>
                      <a:pt x="77" y="120"/>
                    </a:cubicBezTo>
                    <a:cubicBezTo>
                      <a:pt x="79" y="122"/>
                      <a:pt x="79" y="122"/>
                      <a:pt x="79" y="122"/>
                    </a:cubicBezTo>
                    <a:cubicBezTo>
                      <a:pt x="82" y="123"/>
                      <a:pt x="82" y="123"/>
                      <a:pt x="82" y="123"/>
                    </a:cubicBezTo>
                    <a:cubicBezTo>
                      <a:pt x="82" y="123"/>
                      <a:pt x="83" y="124"/>
                      <a:pt x="82" y="124"/>
                    </a:cubicBezTo>
                    <a:cubicBezTo>
                      <a:pt x="81" y="125"/>
                      <a:pt x="80" y="125"/>
                      <a:pt x="79" y="125"/>
                    </a:cubicBezTo>
                    <a:cubicBezTo>
                      <a:pt x="78" y="125"/>
                      <a:pt x="76" y="127"/>
                      <a:pt x="75" y="126"/>
                    </a:cubicBezTo>
                    <a:cubicBezTo>
                      <a:pt x="74" y="124"/>
                      <a:pt x="74" y="124"/>
                      <a:pt x="74" y="123"/>
                    </a:cubicBezTo>
                    <a:cubicBezTo>
                      <a:pt x="73" y="123"/>
                      <a:pt x="73" y="122"/>
                      <a:pt x="72" y="122"/>
                    </a:cubicBezTo>
                    <a:cubicBezTo>
                      <a:pt x="71" y="122"/>
                      <a:pt x="70" y="122"/>
                      <a:pt x="70" y="122"/>
                    </a:cubicBezTo>
                    <a:cubicBezTo>
                      <a:pt x="71" y="124"/>
                      <a:pt x="71" y="124"/>
                      <a:pt x="71" y="124"/>
                    </a:cubicBezTo>
                    <a:cubicBezTo>
                      <a:pt x="71" y="124"/>
                      <a:pt x="69" y="124"/>
                      <a:pt x="69" y="124"/>
                    </a:cubicBezTo>
                    <a:cubicBezTo>
                      <a:pt x="68" y="124"/>
                      <a:pt x="68" y="125"/>
                      <a:pt x="67" y="124"/>
                    </a:cubicBezTo>
                    <a:cubicBezTo>
                      <a:pt x="65" y="123"/>
                      <a:pt x="65" y="123"/>
                      <a:pt x="64" y="123"/>
                    </a:cubicBezTo>
                    <a:cubicBezTo>
                      <a:pt x="63" y="123"/>
                      <a:pt x="62" y="122"/>
                      <a:pt x="61" y="122"/>
                    </a:cubicBezTo>
                    <a:cubicBezTo>
                      <a:pt x="61" y="123"/>
                      <a:pt x="60" y="123"/>
                      <a:pt x="59" y="123"/>
                    </a:cubicBezTo>
                    <a:cubicBezTo>
                      <a:pt x="59" y="123"/>
                      <a:pt x="56" y="124"/>
                      <a:pt x="56" y="124"/>
                    </a:cubicBezTo>
                    <a:cubicBezTo>
                      <a:pt x="55" y="124"/>
                      <a:pt x="53" y="124"/>
                      <a:pt x="53" y="124"/>
                    </a:cubicBezTo>
                    <a:cubicBezTo>
                      <a:pt x="53" y="124"/>
                      <a:pt x="60" y="131"/>
                      <a:pt x="76" y="131"/>
                    </a:cubicBezTo>
                    <a:cubicBezTo>
                      <a:pt x="76" y="131"/>
                      <a:pt x="40" y="133"/>
                      <a:pt x="20" y="98"/>
                    </a:cubicBezTo>
                    <a:cubicBezTo>
                      <a:pt x="0" y="62"/>
                      <a:pt x="14" y="17"/>
                      <a:pt x="60" y="1"/>
                    </a:cubicBezTo>
                    <a:cubicBezTo>
                      <a:pt x="60" y="1"/>
                      <a:pt x="26" y="14"/>
                      <a:pt x="16" y="48"/>
                    </a:cubicBezTo>
                    <a:cubicBezTo>
                      <a:pt x="17" y="48"/>
                      <a:pt x="17" y="48"/>
                      <a:pt x="17" y="48"/>
                    </a:cubicBezTo>
                    <a:cubicBezTo>
                      <a:pt x="18" y="47"/>
                      <a:pt x="18" y="48"/>
                      <a:pt x="18" y="46"/>
                    </a:cubicBezTo>
                    <a:cubicBezTo>
                      <a:pt x="19" y="45"/>
                      <a:pt x="19" y="45"/>
                      <a:pt x="19" y="44"/>
                    </a:cubicBezTo>
                    <a:cubicBezTo>
                      <a:pt x="20" y="43"/>
                      <a:pt x="20" y="44"/>
                      <a:pt x="20" y="42"/>
                    </a:cubicBezTo>
                    <a:cubicBezTo>
                      <a:pt x="21" y="41"/>
                      <a:pt x="21" y="42"/>
                      <a:pt x="22" y="41"/>
                    </a:cubicBezTo>
                    <a:cubicBezTo>
                      <a:pt x="23" y="40"/>
                      <a:pt x="23" y="38"/>
                      <a:pt x="24" y="38"/>
                    </a:cubicBezTo>
                    <a:cubicBezTo>
                      <a:pt x="24" y="37"/>
                      <a:pt x="26" y="37"/>
                      <a:pt x="26" y="37"/>
                    </a:cubicBezTo>
                    <a:cubicBezTo>
                      <a:pt x="27" y="37"/>
                      <a:pt x="26" y="36"/>
                      <a:pt x="27" y="37"/>
                    </a:cubicBezTo>
                    <a:cubicBezTo>
                      <a:pt x="27" y="37"/>
                      <a:pt x="26" y="39"/>
                      <a:pt x="26" y="39"/>
                    </a:cubicBezTo>
                    <a:cubicBezTo>
                      <a:pt x="26" y="41"/>
                      <a:pt x="26" y="41"/>
                      <a:pt x="26" y="41"/>
                    </a:cubicBezTo>
                    <a:cubicBezTo>
                      <a:pt x="26" y="41"/>
                      <a:pt x="25" y="43"/>
                      <a:pt x="25" y="44"/>
                    </a:cubicBezTo>
                    <a:cubicBezTo>
                      <a:pt x="25" y="45"/>
                      <a:pt x="26" y="46"/>
                      <a:pt x="26" y="46"/>
                    </a:cubicBezTo>
                    <a:cubicBezTo>
                      <a:pt x="26" y="46"/>
                      <a:pt x="26" y="48"/>
                      <a:pt x="27" y="49"/>
                    </a:cubicBezTo>
                    <a:cubicBezTo>
                      <a:pt x="27" y="49"/>
                      <a:pt x="31" y="49"/>
                      <a:pt x="31" y="49"/>
                    </a:cubicBezTo>
                    <a:cubicBezTo>
                      <a:pt x="31" y="49"/>
                      <a:pt x="32" y="48"/>
                      <a:pt x="33" y="47"/>
                    </a:cubicBezTo>
                    <a:cubicBezTo>
                      <a:pt x="33" y="46"/>
                      <a:pt x="35" y="46"/>
                      <a:pt x="35" y="45"/>
                    </a:cubicBezTo>
                    <a:cubicBezTo>
                      <a:pt x="36" y="45"/>
                      <a:pt x="35" y="44"/>
                      <a:pt x="36" y="43"/>
                    </a:cubicBezTo>
                    <a:cubicBezTo>
                      <a:pt x="37" y="41"/>
                      <a:pt x="36" y="42"/>
                      <a:pt x="37" y="41"/>
                    </a:cubicBezTo>
                    <a:cubicBezTo>
                      <a:pt x="38" y="39"/>
                      <a:pt x="38" y="39"/>
                      <a:pt x="38" y="39"/>
                    </a:cubicBezTo>
                    <a:cubicBezTo>
                      <a:pt x="38" y="39"/>
                      <a:pt x="41" y="39"/>
                      <a:pt x="40" y="40"/>
                    </a:cubicBezTo>
                    <a:cubicBezTo>
                      <a:pt x="39" y="42"/>
                      <a:pt x="40" y="43"/>
                      <a:pt x="40" y="44"/>
                    </a:cubicBezTo>
                    <a:cubicBezTo>
                      <a:pt x="39" y="44"/>
                      <a:pt x="38" y="43"/>
                      <a:pt x="38" y="44"/>
                    </a:cubicBezTo>
                    <a:cubicBezTo>
                      <a:pt x="37" y="46"/>
                      <a:pt x="37" y="46"/>
                      <a:pt x="37" y="47"/>
                    </a:cubicBezTo>
                    <a:cubicBezTo>
                      <a:pt x="36" y="47"/>
                      <a:pt x="36" y="49"/>
                      <a:pt x="35" y="50"/>
                    </a:cubicBezTo>
                    <a:cubicBezTo>
                      <a:pt x="35" y="50"/>
                      <a:pt x="33" y="50"/>
                      <a:pt x="33" y="50"/>
                    </a:cubicBezTo>
                    <a:cubicBezTo>
                      <a:pt x="33" y="51"/>
                      <a:pt x="34" y="52"/>
                      <a:pt x="33" y="53"/>
                    </a:cubicBezTo>
                    <a:cubicBezTo>
                      <a:pt x="32" y="53"/>
                      <a:pt x="32" y="53"/>
                      <a:pt x="31" y="53"/>
                    </a:cubicBezTo>
                    <a:cubicBezTo>
                      <a:pt x="31" y="53"/>
                      <a:pt x="31" y="53"/>
                      <a:pt x="30" y="53"/>
                    </a:cubicBezTo>
                    <a:cubicBezTo>
                      <a:pt x="29" y="52"/>
                      <a:pt x="28" y="52"/>
                      <a:pt x="28" y="52"/>
                    </a:cubicBezTo>
                    <a:cubicBezTo>
                      <a:pt x="28" y="52"/>
                      <a:pt x="26" y="53"/>
                      <a:pt x="26" y="54"/>
                    </a:cubicBezTo>
                    <a:cubicBezTo>
                      <a:pt x="26" y="54"/>
                      <a:pt x="27" y="57"/>
                      <a:pt x="27" y="57"/>
                    </a:cubicBezTo>
                    <a:cubicBezTo>
                      <a:pt x="28" y="60"/>
                      <a:pt x="28" y="60"/>
                      <a:pt x="28" y="60"/>
                    </a:cubicBezTo>
                    <a:cubicBezTo>
                      <a:pt x="28" y="60"/>
                      <a:pt x="28" y="64"/>
                      <a:pt x="29" y="64"/>
                    </a:cubicBezTo>
                    <a:cubicBezTo>
                      <a:pt x="29" y="64"/>
                      <a:pt x="30" y="66"/>
                      <a:pt x="31" y="67"/>
                    </a:cubicBezTo>
                    <a:cubicBezTo>
                      <a:pt x="31" y="67"/>
                      <a:pt x="31" y="70"/>
                      <a:pt x="31" y="70"/>
                    </a:cubicBezTo>
                    <a:cubicBezTo>
                      <a:pt x="33" y="72"/>
                      <a:pt x="33" y="72"/>
                      <a:pt x="33" y="72"/>
                    </a:cubicBezTo>
                    <a:cubicBezTo>
                      <a:pt x="33" y="72"/>
                      <a:pt x="33" y="74"/>
                      <a:pt x="33" y="75"/>
                    </a:cubicBezTo>
                    <a:cubicBezTo>
                      <a:pt x="33" y="75"/>
                      <a:pt x="32" y="78"/>
                      <a:pt x="33" y="79"/>
                    </a:cubicBezTo>
                    <a:cubicBezTo>
                      <a:pt x="33" y="80"/>
                      <a:pt x="35" y="82"/>
                      <a:pt x="35" y="82"/>
                    </a:cubicBezTo>
                    <a:cubicBezTo>
                      <a:pt x="35" y="82"/>
                      <a:pt x="32" y="84"/>
                      <a:pt x="34" y="84"/>
                    </a:cubicBezTo>
                    <a:cubicBezTo>
                      <a:pt x="35" y="84"/>
                      <a:pt x="36" y="86"/>
                      <a:pt x="36" y="87"/>
                    </a:cubicBezTo>
                    <a:cubicBezTo>
                      <a:pt x="37" y="87"/>
                      <a:pt x="37" y="88"/>
                      <a:pt x="37" y="88"/>
                    </a:cubicBezTo>
                    <a:cubicBezTo>
                      <a:pt x="38" y="88"/>
                      <a:pt x="40" y="89"/>
                      <a:pt x="40" y="89"/>
                    </a:cubicBezTo>
                    <a:cubicBezTo>
                      <a:pt x="40" y="90"/>
                      <a:pt x="40" y="91"/>
                      <a:pt x="40" y="91"/>
                    </a:cubicBezTo>
                    <a:cubicBezTo>
                      <a:pt x="42" y="95"/>
                      <a:pt x="42" y="95"/>
                      <a:pt x="42" y="95"/>
                    </a:cubicBezTo>
                    <a:cubicBezTo>
                      <a:pt x="45" y="98"/>
                      <a:pt x="45" y="98"/>
                      <a:pt x="45" y="98"/>
                    </a:cubicBezTo>
                    <a:cubicBezTo>
                      <a:pt x="45" y="98"/>
                      <a:pt x="45" y="99"/>
                      <a:pt x="46" y="99"/>
                    </a:cubicBezTo>
                    <a:cubicBezTo>
                      <a:pt x="46" y="100"/>
                      <a:pt x="50" y="101"/>
                      <a:pt x="50" y="101"/>
                    </a:cubicBezTo>
                    <a:cubicBezTo>
                      <a:pt x="51" y="102"/>
                      <a:pt x="53" y="103"/>
                      <a:pt x="54" y="103"/>
                    </a:cubicBezTo>
                    <a:cubicBezTo>
                      <a:pt x="54" y="103"/>
                      <a:pt x="53" y="105"/>
                      <a:pt x="54" y="103"/>
                    </a:cubicBezTo>
                    <a:cubicBezTo>
                      <a:pt x="56" y="101"/>
                      <a:pt x="55" y="102"/>
                      <a:pt x="56" y="100"/>
                    </a:cubicBezTo>
                    <a:cubicBezTo>
                      <a:pt x="57" y="97"/>
                      <a:pt x="57" y="99"/>
                      <a:pt x="57" y="97"/>
                    </a:cubicBezTo>
                    <a:cubicBezTo>
                      <a:pt x="57" y="95"/>
                      <a:pt x="57" y="97"/>
                      <a:pt x="57" y="95"/>
                    </a:cubicBezTo>
                    <a:cubicBezTo>
                      <a:pt x="57" y="93"/>
                      <a:pt x="56" y="95"/>
                      <a:pt x="57" y="93"/>
                    </a:cubicBezTo>
                    <a:cubicBezTo>
                      <a:pt x="58" y="91"/>
                      <a:pt x="58" y="91"/>
                      <a:pt x="59" y="90"/>
                    </a:cubicBezTo>
                    <a:cubicBezTo>
                      <a:pt x="61" y="89"/>
                      <a:pt x="62" y="90"/>
                      <a:pt x="61" y="88"/>
                    </a:cubicBezTo>
                    <a:cubicBezTo>
                      <a:pt x="60" y="86"/>
                      <a:pt x="60" y="88"/>
                      <a:pt x="60" y="86"/>
                    </a:cubicBezTo>
                    <a:cubicBezTo>
                      <a:pt x="60" y="84"/>
                      <a:pt x="60" y="84"/>
                      <a:pt x="59" y="83"/>
                    </a:cubicBezTo>
                    <a:cubicBezTo>
                      <a:pt x="58" y="82"/>
                      <a:pt x="57" y="82"/>
                      <a:pt x="57" y="80"/>
                    </a:cubicBezTo>
                    <a:cubicBezTo>
                      <a:pt x="57" y="79"/>
                      <a:pt x="57" y="79"/>
                      <a:pt x="57" y="78"/>
                    </a:cubicBezTo>
                    <a:cubicBezTo>
                      <a:pt x="58" y="77"/>
                      <a:pt x="59" y="76"/>
                      <a:pt x="59" y="75"/>
                    </a:cubicBezTo>
                    <a:cubicBezTo>
                      <a:pt x="59" y="75"/>
                      <a:pt x="59" y="75"/>
                      <a:pt x="60" y="74"/>
                    </a:cubicBezTo>
                    <a:cubicBezTo>
                      <a:pt x="61" y="72"/>
                      <a:pt x="62" y="72"/>
                      <a:pt x="62" y="72"/>
                    </a:cubicBezTo>
                    <a:cubicBezTo>
                      <a:pt x="62" y="72"/>
                      <a:pt x="62" y="68"/>
                      <a:pt x="62" y="67"/>
                    </a:cubicBezTo>
                    <a:cubicBezTo>
                      <a:pt x="62" y="66"/>
                      <a:pt x="62" y="68"/>
                      <a:pt x="62" y="66"/>
                    </a:cubicBezTo>
                    <a:cubicBezTo>
                      <a:pt x="61" y="64"/>
                      <a:pt x="61" y="63"/>
                      <a:pt x="61" y="63"/>
                    </a:cubicBezTo>
                    <a:cubicBezTo>
                      <a:pt x="61" y="63"/>
                      <a:pt x="64" y="61"/>
                      <a:pt x="64" y="61"/>
                    </a:cubicBezTo>
                    <a:cubicBezTo>
                      <a:pt x="65" y="61"/>
                      <a:pt x="65" y="63"/>
                      <a:pt x="67" y="62"/>
                    </a:cubicBezTo>
                    <a:cubicBezTo>
                      <a:pt x="68" y="61"/>
                      <a:pt x="68" y="60"/>
                      <a:pt x="68" y="60"/>
                    </a:cubicBezTo>
                    <a:cubicBezTo>
                      <a:pt x="69" y="59"/>
                      <a:pt x="70" y="59"/>
                      <a:pt x="70" y="60"/>
                    </a:cubicBezTo>
                    <a:cubicBezTo>
                      <a:pt x="71" y="60"/>
                      <a:pt x="73" y="60"/>
                      <a:pt x="74" y="61"/>
                    </a:cubicBezTo>
                    <a:cubicBezTo>
                      <a:pt x="76" y="62"/>
                      <a:pt x="76" y="61"/>
                      <a:pt x="78" y="61"/>
                    </a:cubicBezTo>
                    <a:cubicBezTo>
                      <a:pt x="80" y="61"/>
                      <a:pt x="82" y="62"/>
                      <a:pt x="83" y="61"/>
                    </a:cubicBezTo>
                    <a:cubicBezTo>
                      <a:pt x="85" y="60"/>
                      <a:pt x="85" y="62"/>
                      <a:pt x="86" y="60"/>
                    </a:cubicBezTo>
                    <a:cubicBezTo>
                      <a:pt x="86" y="58"/>
                      <a:pt x="86" y="59"/>
                      <a:pt x="87" y="58"/>
                    </a:cubicBezTo>
                    <a:cubicBezTo>
                      <a:pt x="88" y="57"/>
                      <a:pt x="89" y="58"/>
                      <a:pt x="89" y="56"/>
                    </a:cubicBezTo>
                    <a:cubicBezTo>
                      <a:pt x="89" y="55"/>
                      <a:pt x="88" y="55"/>
                      <a:pt x="89" y="54"/>
                    </a:cubicBezTo>
                    <a:cubicBezTo>
                      <a:pt x="90" y="53"/>
                      <a:pt x="89" y="55"/>
                      <a:pt x="90" y="53"/>
                    </a:cubicBezTo>
                    <a:cubicBezTo>
                      <a:pt x="92" y="51"/>
                      <a:pt x="93" y="52"/>
                      <a:pt x="92" y="51"/>
                    </a:cubicBezTo>
                    <a:cubicBezTo>
                      <a:pt x="92" y="49"/>
                      <a:pt x="91" y="50"/>
                      <a:pt x="91" y="48"/>
                    </a:cubicBezTo>
                    <a:cubicBezTo>
                      <a:pt x="91" y="46"/>
                      <a:pt x="88" y="49"/>
                      <a:pt x="90" y="45"/>
                    </a:cubicBezTo>
                    <a:cubicBezTo>
                      <a:pt x="92" y="42"/>
                      <a:pt x="92" y="42"/>
                      <a:pt x="90" y="40"/>
                    </a:cubicBezTo>
                    <a:cubicBezTo>
                      <a:pt x="89" y="37"/>
                      <a:pt x="87" y="36"/>
                      <a:pt x="87" y="35"/>
                    </a:cubicBezTo>
                    <a:cubicBezTo>
                      <a:pt x="86" y="35"/>
                      <a:pt x="86" y="33"/>
                      <a:pt x="85" y="33"/>
                    </a:cubicBezTo>
                    <a:cubicBezTo>
                      <a:pt x="84" y="32"/>
                      <a:pt x="85" y="32"/>
                      <a:pt x="83" y="32"/>
                    </a:cubicBezTo>
                    <a:cubicBezTo>
                      <a:pt x="82" y="32"/>
                      <a:pt x="80" y="31"/>
                      <a:pt x="80" y="30"/>
                    </a:cubicBezTo>
                    <a:cubicBezTo>
                      <a:pt x="79" y="30"/>
                      <a:pt x="77" y="28"/>
                      <a:pt x="77" y="28"/>
                    </a:cubicBezTo>
                    <a:cubicBezTo>
                      <a:pt x="76" y="28"/>
                      <a:pt x="76" y="28"/>
                      <a:pt x="75" y="28"/>
                    </a:cubicBezTo>
                    <a:cubicBezTo>
                      <a:pt x="74" y="28"/>
                      <a:pt x="73" y="27"/>
                      <a:pt x="72" y="27"/>
                    </a:cubicBezTo>
                    <a:cubicBezTo>
                      <a:pt x="71" y="27"/>
                      <a:pt x="73" y="28"/>
                      <a:pt x="71" y="27"/>
                    </a:cubicBezTo>
                    <a:cubicBezTo>
                      <a:pt x="68" y="27"/>
                      <a:pt x="69" y="27"/>
                      <a:pt x="68" y="27"/>
                    </a:cubicBezTo>
                    <a:cubicBezTo>
                      <a:pt x="67" y="27"/>
                      <a:pt x="68" y="27"/>
                      <a:pt x="67" y="27"/>
                    </a:cubicBezTo>
                    <a:cubicBezTo>
                      <a:pt x="66" y="27"/>
                      <a:pt x="66" y="25"/>
                      <a:pt x="66" y="27"/>
                    </a:cubicBezTo>
                    <a:cubicBezTo>
                      <a:pt x="65" y="30"/>
                      <a:pt x="67" y="31"/>
                      <a:pt x="65" y="31"/>
                    </a:cubicBezTo>
                    <a:cubicBezTo>
                      <a:pt x="63" y="31"/>
                      <a:pt x="65" y="31"/>
                      <a:pt x="63" y="31"/>
                    </a:cubicBezTo>
                    <a:cubicBezTo>
                      <a:pt x="61" y="31"/>
                      <a:pt x="61" y="31"/>
                      <a:pt x="60" y="32"/>
                    </a:cubicBezTo>
                    <a:cubicBezTo>
                      <a:pt x="60" y="32"/>
                      <a:pt x="59" y="33"/>
                      <a:pt x="58" y="33"/>
                    </a:cubicBezTo>
                    <a:cubicBezTo>
                      <a:pt x="56" y="33"/>
                      <a:pt x="58" y="35"/>
                      <a:pt x="56" y="33"/>
                    </a:cubicBezTo>
                    <a:cubicBezTo>
                      <a:pt x="54" y="31"/>
                      <a:pt x="58" y="30"/>
                      <a:pt x="54" y="31"/>
                    </a:cubicBezTo>
                    <a:cubicBezTo>
                      <a:pt x="51" y="31"/>
                      <a:pt x="50" y="32"/>
                      <a:pt x="50" y="32"/>
                    </a:cubicBezTo>
                    <a:cubicBezTo>
                      <a:pt x="49" y="31"/>
                      <a:pt x="49" y="32"/>
                      <a:pt x="47" y="31"/>
                    </a:cubicBezTo>
                    <a:cubicBezTo>
                      <a:pt x="46" y="30"/>
                      <a:pt x="46" y="30"/>
                      <a:pt x="45" y="31"/>
                    </a:cubicBezTo>
                    <a:cubicBezTo>
                      <a:pt x="44" y="31"/>
                      <a:pt x="44" y="32"/>
                      <a:pt x="44" y="31"/>
                    </a:cubicBezTo>
                    <a:cubicBezTo>
                      <a:pt x="43" y="30"/>
                      <a:pt x="42" y="30"/>
                      <a:pt x="44" y="29"/>
                    </a:cubicBezTo>
                    <a:cubicBezTo>
                      <a:pt x="46" y="28"/>
                      <a:pt x="46" y="29"/>
                      <a:pt x="46" y="28"/>
                    </a:cubicBezTo>
                    <a:cubicBezTo>
                      <a:pt x="47" y="27"/>
                      <a:pt x="45" y="27"/>
                      <a:pt x="47" y="27"/>
                    </a:cubicBezTo>
                    <a:cubicBezTo>
                      <a:pt x="49" y="26"/>
                      <a:pt x="48" y="26"/>
                      <a:pt x="50" y="26"/>
                    </a:cubicBezTo>
                    <a:cubicBezTo>
                      <a:pt x="51" y="25"/>
                      <a:pt x="53" y="27"/>
                      <a:pt x="53" y="26"/>
                    </a:cubicBezTo>
                    <a:cubicBezTo>
                      <a:pt x="53" y="25"/>
                      <a:pt x="56" y="27"/>
                      <a:pt x="53" y="25"/>
                    </a:cubicBezTo>
                    <a:cubicBezTo>
                      <a:pt x="51" y="22"/>
                      <a:pt x="52" y="21"/>
                      <a:pt x="50" y="22"/>
                    </a:cubicBezTo>
                    <a:cubicBezTo>
                      <a:pt x="49" y="22"/>
                      <a:pt x="49" y="24"/>
                      <a:pt x="48" y="23"/>
                    </a:cubicBezTo>
                    <a:cubicBezTo>
                      <a:pt x="47" y="22"/>
                      <a:pt x="45" y="21"/>
                      <a:pt x="47" y="20"/>
                    </a:cubicBezTo>
                    <a:cubicBezTo>
                      <a:pt x="49" y="18"/>
                      <a:pt x="47" y="19"/>
                      <a:pt x="49" y="18"/>
                    </a:cubicBezTo>
                    <a:cubicBezTo>
                      <a:pt x="51" y="17"/>
                      <a:pt x="53" y="22"/>
                      <a:pt x="54" y="21"/>
                    </a:cubicBezTo>
                    <a:cubicBezTo>
                      <a:pt x="55" y="21"/>
                      <a:pt x="56" y="20"/>
                      <a:pt x="56" y="20"/>
                    </a:cubicBezTo>
                    <a:cubicBezTo>
                      <a:pt x="57" y="21"/>
                      <a:pt x="57" y="22"/>
                      <a:pt x="57" y="24"/>
                    </a:cubicBezTo>
                    <a:cubicBezTo>
                      <a:pt x="57" y="25"/>
                      <a:pt x="56" y="25"/>
                      <a:pt x="58" y="24"/>
                    </a:cubicBezTo>
                    <a:cubicBezTo>
                      <a:pt x="60" y="23"/>
                      <a:pt x="56" y="24"/>
                      <a:pt x="60" y="22"/>
                    </a:cubicBezTo>
                    <a:cubicBezTo>
                      <a:pt x="65" y="20"/>
                      <a:pt x="66" y="21"/>
                      <a:pt x="67" y="21"/>
                    </a:cubicBezTo>
                    <a:cubicBezTo>
                      <a:pt x="68" y="22"/>
                      <a:pt x="69" y="22"/>
                      <a:pt x="69" y="22"/>
                    </a:cubicBezTo>
                    <a:cubicBezTo>
                      <a:pt x="69" y="23"/>
                      <a:pt x="68" y="24"/>
                      <a:pt x="69" y="23"/>
                    </a:cubicBezTo>
                    <a:cubicBezTo>
                      <a:pt x="71" y="22"/>
                      <a:pt x="73" y="23"/>
                      <a:pt x="73" y="23"/>
                    </a:cubicBezTo>
                    <a:cubicBezTo>
                      <a:pt x="73" y="23"/>
                      <a:pt x="74" y="23"/>
                      <a:pt x="75" y="24"/>
                    </a:cubicBezTo>
                    <a:cubicBezTo>
                      <a:pt x="75" y="24"/>
                      <a:pt x="77" y="25"/>
                      <a:pt x="78" y="25"/>
                    </a:cubicBezTo>
                    <a:cubicBezTo>
                      <a:pt x="79" y="24"/>
                      <a:pt x="81" y="25"/>
                      <a:pt x="79" y="23"/>
                    </a:cubicBezTo>
                    <a:cubicBezTo>
                      <a:pt x="77" y="21"/>
                      <a:pt x="79" y="22"/>
                      <a:pt x="76" y="21"/>
                    </a:cubicBezTo>
                    <a:cubicBezTo>
                      <a:pt x="73" y="20"/>
                      <a:pt x="69" y="19"/>
                      <a:pt x="73" y="19"/>
                    </a:cubicBezTo>
                    <a:cubicBezTo>
                      <a:pt x="76" y="18"/>
                      <a:pt x="71" y="18"/>
                      <a:pt x="76" y="16"/>
                    </a:cubicBezTo>
                    <a:cubicBezTo>
                      <a:pt x="80" y="14"/>
                      <a:pt x="80" y="16"/>
                      <a:pt x="80" y="14"/>
                    </a:cubicBezTo>
                    <a:cubicBezTo>
                      <a:pt x="80" y="11"/>
                      <a:pt x="80" y="10"/>
                      <a:pt x="81" y="11"/>
                    </a:cubicBezTo>
                    <a:cubicBezTo>
                      <a:pt x="82" y="11"/>
                      <a:pt x="85" y="11"/>
                      <a:pt x="86" y="11"/>
                    </a:cubicBezTo>
                    <a:cubicBezTo>
                      <a:pt x="87" y="12"/>
                      <a:pt x="86" y="13"/>
                      <a:pt x="88" y="11"/>
                    </a:cubicBezTo>
                    <a:cubicBezTo>
                      <a:pt x="90" y="10"/>
                      <a:pt x="91" y="12"/>
                      <a:pt x="90" y="10"/>
                    </a:cubicBezTo>
                    <a:cubicBezTo>
                      <a:pt x="89" y="8"/>
                      <a:pt x="89" y="8"/>
                      <a:pt x="88" y="7"/>
                    </a:cubicBezTo>
                    <a:cubicBezTo>
                      <a:pt x="87" y="6"/>
                      <a:pt x="87" y="2"/>
                      <a:pt x="84" y="3"/>
                    </a:cubicBezTo>
                    <a:cubicBezTo>
                      <a:pt x="81" y="5"/>
                      <a:pt x="82" y="4"/>
                      <a:pt x="79" y="4"/>
                    </a:cubicBezTo>
                    <a:cubicBezTo>
                      <a:pt x="77" y="5"/>
                      <a:pt x="76" y="4"/>
                      <a:pt x="76" y="4"/>
                    </a:cubicBezTo>
                    <a:cubicBezTo>
                      <a:pt x="76" y="3"/>
                      <a:pt x="79" y="2"/>
                      <a:pt x="79" y="2"/>
                    </a:cubicBezTo>
                    <a:cubicBezTo>
                      <a:pt x="79" y="2"/>
                      <a:pt x="80" y="2"/>
                      <a:pt x="79" y="2"/>
                    </a:cubicBezTo>
                    <a:cubicBezTo>
                      <a:pt x="79" y="1"/>
                      <a:pt x="78" y="0"/>
                      <a:pt x="78" y="0"/>
                    </a:cubicBezTo>
                    <a:cubicBezTo>
                      <a:pt x="79" y="0"/>
                      <a:pt x="79" y="0"/>
                      <a:pt x="79" y="0"/>
                    </a:cubicBezTo>
                    <a:cubicBezTo>
                      <a:pt x="79" y="0"/>
                      <a:pt x="88" y="0"/>
                      <a:pt x="9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22"/>
              <p:cNvSpPr>
                <a:spLocks noEditPoints="1"/>
              </p:cNvSpPr>
              <p:nvPr/>
            </p:nvSpPr>
            <p:spPr bwMode="auto">
              <a:xfrm>
                <a:off x="1105855" y="3437414"/>
                <a:ext cx="404813" cy="406400"/>
              </a:xfrm>
              <a:custGeom>
                <a:avLst/>
                <a:gdLst>
                  <a:gd name="T0" fmla="*/ 68 w 136"/>
                  <a:gd name="T1" fmla="*/ 0 h 136"/>
                  <a:gd name="T2" fmla="*/ 136 w 136"/>
                  <a:gd name="T3" fmla="*/ 68 h 136"/>
                  <a:gd name="T4" fmla="*/ 68 w 136"/>
                  <a:gd name="T5" fmla="*/ 136 h 136"/>
                  <a:gd name="T6" fmla="*/ 0 w 136"/>
                  <a:gd name="T7" fmla="*/ 68 h 136"/>
                  <a:gd name="T8" fmla="*/ 68 w 136"/>
                  <a:gd name="T9" fmla="*/ 0 h 136"/>
                  <a:gd name="T10" fmla="*/ 68 w 136"/>
                  <a:gd name="T11" fmla="*/ 133 h 136"/>
                  <a:gd name="T12" fmla="*/ 133 w 136"/>
                  <a:gd name="T13" fmla="*/ 68 h 136"/>
                  <a:gd name="T14" fmla="*/ 68 w 136"/>
                  <a:gd name="T15" fmla="*/ 3 h 136"/>
                  <a:gd name="T16" fmla="*/ 3 w 136"/>
                  <a:gd name="T17" fmla="*/ 68 h 136"/>
                  <a:gd name="T18" fmla="*/ 68 w 136"/>
                  <a:gd name="T19" fmla="*/ 13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6" h="136">
                    <a:moveTo>
                      <a:pt x="68" y="0"/>
                    </a:moveTo>
                    <a:cubicBezTo>
                      <a:pt x="105" y="0"/>
                      <a:pt x="136" y="31"/>
                      <a:pt x="136" y="68"/>
                    </a:cubicBezTo>
                    <a:cubicBezTo>
                      <a:pt x="136" y="106"/>
                      <a:pt x="105" y="136"/>
                      <a:pt x="68" y="136"/>
                    </a:cubicBezTo>
                    <a:cubicBezTo>
                      <a:pt x="31" y="136"/>
                      <a:pt x="0" y="106"/>
                      <a:pt x="0" y="68"/>
                    </a:cubicBezTo>
                    <a:cubicBezTo>
                      <a:pt x="0" y="31"/>
                      <a:pt x="31" y="0"/>
                      <a:pt x="68" y="0"/>
                    </a:cubicBezTo>
                    <a:close/>
                    <a:moveTo>
                      <a:pt x="68" y="133"/>
                    </a:moveTo>
                    <a:cubicBezTo>
                      <a:pt x="104" y="133"/>
                      <a:pt x="133" y="104"/>
                      <a:pt x="133" y="68"/>
                    </a:cubicBezTo>
                    <a:cubicBezTo>
                      <a:pt x="133" y="32"/>
                      <a:pt x="104" y="3"/>
                      <a:pt x="68" y="3"/>
                    </a:cubicBezTo>
                    <a:cubicBezTo>
                      <a:pt x="32" y="3"/>
                      <a:pt x="3" y="32"/>
                      <a:pt x="3" y="68"/>
                    </a:cubicBezTo>
                    <a:cubicBezTo>
                      <a:pt x="3" y="104"/>
                      <a:pt x="32" y="133"/>
                      <a:pt x="68" y="1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23"/>
              <p:cNvSpPr/>
              <p:nvPr/>
            </p:nvSpPr>
            <p:spPr bwMode="auto">
              <a:xfrm>
                <a:off x="1066167" y="3446939"/>
                <a:ext cx="454025" cy="396875"/>
              </a:xfrm>
              <a:custGeom>
                <a:avLst/>
                <a:gdLst>
                  <a:gd name="T0" fmla="*/ 109 w 152"/>
                  <a:gd name="T1" fmla="*/ 10 h 133"/>
                  <a:gd name="T2" fmla="*/ 111 w 152"/>
                  <a:gd name="T3" fmla="*/ 15 h 133"/>
                  <a:gd name="T4" fmla="*/ 114 w 152"/>
                  <a:gd name="T5" fmla="*/ 19 h 133"/>
                  <a:gd name="T6" fmla="*/ 117 w 152"/>
                  <a:gd name="T7" fmla="*/ 17 h 133"/>
                  <a:gd name="T8" fmla="*/ 117 w 152"/>
                  <a:gd name="T9" fmla="*/ 22 h 133"/>
                  <a:gd name="T10" fmla="*/ 124 w 152"/>
                  <a:gd name="T11" fmla="*/ 23 h 133"/>
                  <a:gd name="T12" fmla="*/ 128 w 152"/>
                  <a:gd name="T13" fmla="*/ 27 h 133"/>
                  <a:gd name="T14" fmla="*/ 134 w 152"/>
                  <a:gd name="T15" fmla="*/ 36 h 133"/>
                  <a:gd name="T16" fmla="*/ 138 w 152"/>
                  <a:gd name="T17" fmla="*/ 41 h 133"/>
                  <a:gd name="T18" fmla="*/ 135 w 152"/>
                  <a:gd name="T19" fmla="*/ 45 h 133"/>
                  <a:gd name="T20" fmla="*/ 134 w 152"/>
                  <a:gd name="T21" fmla="*/ 47 h 133"/>
                  <a:gd name="T22" fmla="*/ 137 w 152"/>
                  <a:gd name="T23" fmla="*/ 44 h 133"/>
                  <a:gd name="T24" fmla="*/ 140 w 152"/>
                  <a:gd name="T25" fmla="*/ 40 h 133"/>
                  <a:gd name="T26" fmla="*/ 141 w 152"/>
                  <a:gd name="T27" fmla="*/ 46 h 133"/>
                  <a:gd name="T28" fmla="*/ 141 w 152"/>
                  <a:gd name="T29" fmla="*/ 56 h 133"/>
                  <a:gd name="T30" fmla="*/ 136 w 152"/>
                  <a:gd name="T31" fmla="*/ 53 h 133"/>
                  <a:gd name="T32" fmla="*/ 131 w 152"/>
                  <a:gd name="T33" fmla="*/ 59 h 133"/>
                  <a:gd name="T34" fmla="*/ 125 w 152"/>
                  <a:gd name="T35" fmla="*/ 65 h 133"/>
                  <a:gd name="T36" fmla="*/ 119 w 152"/>
                  <a:gd name="T37" fmla="*/ 71 h 133"/>
                  <a:gd name="T38" fmla="*/ 111 w 152"/>
                  <a:gd name="T39" fmla="*/ 78 h 133"/>
                  <a:gd name="T40" fmla="*/ 114 w 152"/>
                  <a:gd name="T41" fmla="*/ 90 h 133"/>
                  <a:gd name="T42" fmla="*/ 120 w 152"/>
                  <a:gd name="T43" fmla="*/ 104 h 133"/>
                  <a:gd name="T44" fmla="*/ 118 w 152"/>
                  <a:gd name="T45" fmla="*/ 114 h 133"/>
                  <a:gd name="T46" fmla="*/ 122 w 152"/>
                  <a:gd name="T47" fmla="*/ 114 h 133"/>
                  <a:gd name="T48" fmla="*/ 131 w 152"/>
                  <a:gd name="T49" fmla="*/ 99 h 133"/>
                  <a:gd name="T50" fmla="*/ 141 w 152"/>
                  <a:gd name="T51" fmla="*/ 75 h 133"/>
                  <a:gd name="T52" fmla="*/ 145 w 152"/>
                  <a:gd name="T53" fmla="*/ 58 h 133"/>
                  <a:gd name="T54" fmla="*/ 103 w 152"/>
                  <a:gd name="T55" fmla="*/ 123 h 133"/>
                  <a:gd name="T56" fmla="*/ 93 w 152"/>
                  <a:gd name="T57" fmla="*/ 121 h 133"/>
                  <a:gd name="T58" fmla="*/ 79 w 152"/>
                  <a:gd name="T59" fmla="*/ 119 h 133"/>
                  <a:gd name="T60" fmla="*/ 80 w 152"/>
                  <a:gd name="T61" fmla="*/ 125 h 133"/>
                  <a:gd name="T62" fmla="*/ 72 w 152"/>
                  <a:gd name="T63" fmla="*/ 124 h 133"/>
                  <a:gd name="T64" fmla="*/ 60 w 152"/>
                  <a:gd name="T65" fmla="*/ 123 h 133"/>
                  <a:gd name="T66" fmla="*/ 61 w 152"/>
                  <a:gd name="T67" fmla="*/ 2 h 133"/>
                  <a:gd name="T68" fmla="*/ 21 w 152"/>
                  <a:gd name="T69" fmla="*/ 43 h 133"/>
                  <a:gd name="T70" fmla="*/ 26 w 152"/>
                  <a:gd name="T71" fmla="*/ 39 h 133"/>
                  <a:gd name="T72" fmla="*/ 31 w 152"/>
                  <a:gd name="T73" fmla="*/ 50 h 133"/>
                  <a:gd name="T74" fmla="*/ 39 w 152"/>
                  <a:gd name="T75" fmla="*/ 40 h 133"/>
                  <a:gd name="T76" fmla="*/ 36 w 152"/>
                  <a:gd name="T77" fmla="*/ 50 h 133"/>
                  <a:gd name="T78" fmla="*/ 28 w 152"/>
                  <a:gd name="T79" fmla="*/ 53 h 133"/>
                  <a:gd name="T80" fmla="*/ 31 w 152"/>
                  <a:gd name="T81" fmla="*/ 67 h 133"/>
                  <a:gd name="T82" fmla="*/ 35 w 152"/>
                  <a:gd name="T83" fmla="*/ 82 h 133"/>
                  <a:gd name="T84" fmla="*/ 40 w 152"/>
                  <a:gd name="T85" fmla="*/ 92 h 133"/>
                  <a:gd name="T86" fmla="*/ 54 w 152"/>
                  <a:gd name="T87" fmla="*/ 103 h 133"/>
                  <a:gd name="T88" fmla="*/ 58 w 152"/>
                  <a:gd name="T89" fmla="*/ 93 h 133"/>
                  <a:gd name="T90" fmla="*/ 57 w 152"/>
                  <a:gd name="T91" fmla="*/ 81 h 133"/>
                  <a:gd name="T92" fmla="*/ 62 w 152"/>
                  <a:gd name="T93" fmla="*/ 68 h 133"/>
                  <a:gd name="T94" fmla="*/ 69 w 152"/>
                  <a:gd name="T95" fmla="*/ 60 h 133"/>
                  <a:gd name="T96" fmla="*/ 86 w 152"/>
                  <a:gd name="T97" fmla="*/ 60 h 133"/>
                  <a:gd name="T98" fmla="*/ 93 w 152"/>
                  <a:gd name="T99" fmla="*/ 51 h 133"/>
                  <a:gd name="T100" fmla="*/ 86 w 152"/>
                  <a:gd name="T101" fmla="*/ 33 h 133"/>
                  <a:gd name="T102" fmla="*/ 73 w 152"/>
                  <a:gd name="T103" fmla="*/ 28 h 133"/>
                  <a:gd name="T104" fmla="*/ 65 w 152"/>
                  <a:gd name="T105" fmla="*/ 31 h 133"/>
                  <a:gd name="T106" fmla="*/ 55 w 152"/>
                  <a:gd name="T107" fmla="*/ 31 h 133"/>
                  <a:gd name="T108" fmla="*/ 44 w 152"/>
                  <a:gd name="T109" fmla="*/ 29 h 133"/>
                  <a:gd name="T110" fmla="*/ 54 w 152"/>
                  <a:gd name="T111" fmla="*/ 25 h 133"/>
                  <a:gd name="T112" fmla="*/ 55 w 152"/>
                  <a:gd name="T113" fmla="*/ 21 h 133"/>
                  <a:gd name="T114" fmla="*/ 68 w 152"/>
                  <a:gd name="T115" fmla="*/ 22 h 133"/>
                  <a:gd name="T116" fmla="*/ 78 w 152"/>
                  <a:gd name="T117" fmla="*/ 25 h 133"/>
                  <a:gd name="T118" fmla="*/ 81 w 152"/>
                  <a:gd name="T119" fmla="*/ 14 h 133"/>
                  <a:gd name="T120" fmla="*/ 88 w 152"/>
                  <a:gd name="T121" fmla="*/ 7 h 133"/>
                  <a:gd name="T122" fmla="*/ 80 w 152"/>
                  <a:gd name="T123" fmla="*/ 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2" h="133">
                    <a:moveTo>
                      <a:pt x="91" y="0"/>
                    </a:moveTo>
                    <a:cubicBezTo>
                      <a:pt x="91" y="0"/>
                      <a:pt x="113" y="3"/>
                      <a:pt x="129" y="21"/>
                    </a:cubicBezTo>
                    <a:cubicBezTo>
                      <a:pt x="129" y="21"/>
                      <a:pt x="117" y="9"/>
                      <a:pt x="110" y="9"/>
                    </a:cubicBezTo>
                    <a:cubicBezTo>
                      <a:pt x="108" y="9"/>
                      <a:pt x="108" y="9"/>
                      <a:pt x="108" y="9"/>
                    </a:cubicBezTo>
                    <a:cubicBezTo>
                      <a:pt x="108" y="9"/>
                      <a:pt x="108" y="10"/>
                      <a:pt x="109" y="10"/>
                    </a:cubicBezTo>
                    <a:cubicBezTo>
                      <a:pt x="109" y="11"/>
                      <a:pt x="110" y="12"/>
                      <a:pt x="110" y="12"/>
                    </a:cubicBezTo>
                    <a:cubicBezTo>
                      <a:pt x="110" y="12"/>
                      <a:pt x="110" y="13"/>
                      <a:pt x="110" y="13"/>
                    </a:cubicBezTo>
                    <a:cubicBezTo>
                      <a:pt x="110" y="14"/>
                      <a:pt x="110" y="14"/>
                      <a:pt x="110" y="14"/>
                    </a:cubicBezTo>
                    <a:cubicBezTo>
                      <a:pt x="110" y="14"/>
                      <a:pt x="111" y="14"/>
                      <a:pt x="111" y="15"/>
                    </a:cubicBezTo>
                    <a:cubicBezTo>
                      <a:pt x="111" y="15"/>
                      <a:pt x="111" y="15"/>
                      <a:pt x="111" y="15"/>
                    </a:cubicBezTo>
                    <a:cubicBezTo>
                      <a:pt x="111" y="16"/>
                      <a:pt x="111" y="17"/>
                      <a:pt x="111" y="17"/>
                    </a:cubicBezTo>
                    <a:cubicBezTo>
                      <a:pt x="111" y="18"/>
                      <a:pt x="111" y="18"/>
                      <a:pt x="111" y="18"/>
                    </a:cubicBezTo>
                    <a:cubicBezTo>
                      <a:pt x="112" y="19"/>
                      <a:pt x="112" y="19"/>
                      <a:pt x="112" y="19"/>
                    </a:cubicBezTo>
                    <a:cubicBezTo>
                      <a:pt x="113" y="19"/>
                      <a:pt x="113" y="19"/>
                      <a:pt x="113" y="19"/>
                    </a:cubicBezTo>
                    <a:cubicBezTo>
                      <a:pt x="113" y="19"/>
                      <a:pt x="114" y="20"/>
                      <a:pt x="114" y="19"/>
                    </a:cubicBezTo>
                    <a:cubicBezTo>
                      <a:pt x="115" y="19"/>
                      <a:pt x="115" y="18"/>
                      <a:pt x="115" y="18"/>
                    </a:cubicBezTo>
                    <a:cubicBezTo>
                      <a:pt x="113" y="17"/>
                      <a:pt x="113" y="17"/>
                      <a:pt x="113" y="17"/>
                    </a:cubicBezTo>
                    <a:cubicBezTo>
                      <a:pt x="113" y="17"/>
                      <a:pt x="113" y="17"/>
                      <a:pt x="114" y="17"/>
                    </a:cubicBezTo>
                    <a:cubicBezTo>
                      <a:pt x="114" y="17"/>
                      <a:pt x="114" y="16"/>
                      <a:pt x="115" y="16"/>
                    </a:cubicBezTo>
                    <a:cubicBezTo>
                      <a:pt x="115" y="16"/>
                      <a:pt x="117" y="17"/>
                      <a:pt x="117" y="17"/>
                    </a:cubicBezTo>
                    <a:cubicBezTo>
                      <a:pt x="118" y="18"/>
                      <a:pt x="118" y="18"/>
                      <a:pt x="118" y="18"/>
                    </a:cubicBezTo>
                    <a:cubicBezTo>
                      <a:pt x="118" y="18"/>
                      <a:pt x="118" y="19"/>
                      <a:pt x="118" y="19"/>
                    </a:cubicBezTo>
                    <a:cubicBezTo>
                      <a:pt x="118" y="19"/>
                      <a:pt x="117" y="20"/>
                      <a:pt x="117" y="20"/>
                    </a:cubicBezTo>
                    <a:cubicBezTo>
                      <a:pt x="117" y="20"/>
                      <a:pt x="117" y="20"/>
                      <a:pt x="117" y="21"/>
                    </a:cubicBezTo>
                    <a:cubicBezTo>
                      <a:pt x="117" y="21"/>
                      <a:pt x="117" y="22"/>
                      <a:pt x="117" y="22"/>
                    </a:cubicBezTo>
                    <a:cubicBezTo>
                      <a:pt x="117" y="22"/>
                      <a:pt x="118" y="22"/>
                      <a:pt x="118" y="22"/>
                    </a:cubicBezTo>
                    <a:cubicBezTo>
                      <a:pt x="119" y="22"/>
                      <a:pt x="120" y="22"/>
                      <a:pt x="120" y="21"/>
                    </a:cubicBezTo>
                    <a:cubicBezTo>
                      <a:pt x="121" y="21"/>
                      <a:pt x="121" y="21"/>
                      <a:pt x="122" y="21"/>
                    </a:cubicBezTo>
                    <a:cubicBezTo>
                      <a:pt x="122" y="21"/>
                      <a:pt x="122" y="22"/>
                      <a:pt x="122" y="22"/>
                    </a:cubicBezTo>
                    <a:cubicBezTo>
                      <a:pt x="123" y="22"/>
                      <a:pt x="124" y="23"/>
                      <a:pt x="124" y="23"/>
                    </a:cubicBezTo>
                    <a:cubicBezTo>
                      <a:pt x="124" y="23"/>
                      <a:pt x="125" y="23"/>
                      <a:pt x="125" y="23"/>
                    </a:cubicBezTo>
                    <a:cubicBezTo>
                      <a:pt x="125" y="24"/>
                      <a:pt x="125" y="25"/>
                      <a:pt x="125" y="25"/>
                    </a:cubicBezTo>
                    <a:cubicBezTo>
                      <a:pt x="125" y="25"/>
                      <a:pt x="126" y="26"/>
                      <a:pt x="127" y="26"/>
                    </a:cubicBezTo>
                    <a:cubicBezTo>
                      <a:pt x="128" y="26"/>
                      <a:pt x="128" y="26"/>
                      <a:pt x="128" y="26"/>
                    </a:cubicBezTo>
                    <a:cubicBezTo>
                      <a:pt x="128" y="27"/>
                      <a:pt x="128" y="27"/>
                      <a:pt x="128" y="27"/>
                    </a:cubicBezTo>
                    <a:cubicBezTo>
                      <a:pt x="128" y="27"/>
                      <a:pt x="129" y="28"/>
                      <a:pt x="130" y="29"/>
                    </a:cubicBezTo>
                    <a:cubicBezTo>
                      <a:pt x="130" y="29"/>
                      <a:pt x="132" y="31"/>
                      <a:pt x="132" y="31"/>
                    </a:cubicBezTo>
                    <a:cubicBezTo>
                      <a:pt x="132" y="31"/>
                      <a:pt x="133" y="31"/>
                      <a:pt x="133" y="32"/>
                    </a:cubicBezTo>
                    <a:cubicBezTo>
                      <a:pt x="134" y="33"/>
                      <a:pt x="133" y="34"/>
                      <a:pt x="134" y="34"/>
                    </a:cubicBezTo>
                    <a:cubicBezTo>
                      <a:pt x="134" y="34"/>
                      <a:pt x="134" y="35"/>
                      <a:pt x="134" y="36"/>
                    </a:cubicBezTo>
                    <a:cubicBezTo>
                      <a:pt x="134" y="36"/>
                      <a:pt x="135" y="37"/>
                      <a:pt x="135" y="37"/>
                    </a:cubicBezTo>
                    <a:cubicBezTo>
                      <a:pt x="135" y="38"/>
                      <a:pt x="136" y="38"/>
                      <a:pt x="136" y="38"/>
                    </a:cubicBezTo>
                    <a:cubicBezTo>
                      <a:pt x="136" y="38"/>
                      <a:pt x="138" y="39"/>
                      <a:pt x="138" y="39"/>
                    </a:cubicBezTo>
                    <a:cubicBezTo>
                      <a:pt x="139" y="39"/>
                      <a:pt x="139" y="40"/>
                      <a:pt x="139" y="40"/>
                    </a:cubicBezTo>
                    <a:cubicBezTo>
                      <a:pt x="139" y="41"/>
                      <a:pt x="138" y="41"/>
                      <a:pt x="138" y="41"/>
                    </a:cubicBezTo>
                    <a:cubicBezTo>
                      <a:pt x="138" y="41"/>
                      <a:pt x="137" y="41"/>
                      <a:pt x="137" y="41"/>
                    </a:cubicBezTo>
                    <a:cubicBezTo>
                      <a:pt x="137" y="41"/>
                      <a:pt x="137" y="43"/>
                      <a:pt x="137" y="43"/>
                    </a:cubicBezTo>
                    <a:cubicBezTo>
                      <a:pt x="137" y="43"/>
                      <a:pt x="137" y="44"/>
                      <a:pt x="137" y="44"/>
                    </a:cubicBezTo>
                    <a:cubicBezTo>
                      <a:pt x="136" y="44"/>
                      <a:pt x="136" y="44"/>
                      <a:pt x="136" y="44"/>
                    </a:cubicBezTo>
                    <a:cubicBezTo>
                      <a:pt x="135" y="45"/>
                      <a:pt x="135" y="45"/>
                      <a:pt x="135" y="45"/>
                    </a:cubicBezTo>
                    <a:cubicBezTo>
                      <a:pt x="133" y="45"/>
                      <a:pt x="133" y="45"/>
                      <a:pt x="133" y="45"/>
                    </a:cubicBezTo>
                    <a:cubicBezTo>
                      <a:pt x="133" y="46"/>
                      <a:pt x="133" y="46"/>
                      <a:pt x="133" y="46"/>
                    </a:cubicBezTo>
                    <a:cubicBezTo>
                      <a:pt x="133" y="46"/>
                      <a:pt x="133" y="47"/>
                      <a:pt x="133" y="47"/>
                    </a:cubicBezTo>
                    <a:cubicBezTo>
                      <a:pt x="133" y="47"/>
                      <a:pt x="134" y="48"/>
                      <a:pt x="134" y="47"/>
                    </a:cubicBezTo>
                    <a:cubicBezTo>
                      <a:pt x="134" y="47"/>
                      <a:pt x="134" y="47"/>
                      <a:pt x="134" y="47"/>
                    </a:cubicBezTo>
                    <a:cubicBezTo>
                      <a:pt x="134" y="46"/>
                      <a:pt x="134" y="46"/>
                      <a:pt x="135" y="46"/>
                    </a:cubicBezTo>
                    <a:cubicBezTo>
                      <a:pt x="135" y="46"/>
                      <a:pt x="136" y="46"/>
                      <a:pt x="136" y="46"/>
                    </a:cubicBezTo>
                    <a:cubicBezTo>
                      <a:pt x="136" y="46"/>
                      <a:pt x="137" y="46"/>
                      <a:pt x="137" y="46"/>
                    </a:cubicBezTo>
                    <a:cubicBezTo>
                      <a:pt x="138" y="45"/>
                      <a:pt x="138" y="46"/>
                      <a:pt x="138" y="45"/>
                    </a:cubicBezTo>
                    <a:cubicBezTo>
                      <a:pt x="138" y="44"/>
                      <a:pt x="137" y="44"/>
                      <a:pt x="137" y="44"/>
                    </a:cubicBezTo>
                    <a:cubicBezTo>
                      <a:pt x="138" y="44"/>
                      <a:pt x="138" y="43"/>
                      <a:pt x="138" y="43"/>
                    </a:cubicBezTo>
                    <a:cubicBezTo>
                      <a:pt x="139" y="43"/>
                      <a:pt x="138" y="43"/>
                      <a:pt x="139" y="43"/>
                    </a:cubicBezTo>
                    <a:cubicBezTo>
                      <a:pt x="139" y="42"/>
                      <a:pt x="139" y="42"/>
                      <a:pt x="140" y="42"/>
                    </a:cubicBezTo>
                    <a:cubicBezTo>
                      <a:pt x="140" y="42"/>
                      <a:pt x="140" y="42"/>
                      <a:pt x="140" y="42"/>
                    </a:cubicBezTo>
                    <a:cubicBezTo>
                      <a:pt x="140" y="41"/>
                      <a:pt x="140" y="41"/>
                      <a:pt x="140" y="40"/>
                    </a:cubicBezTo>
                    <a:cubicBezTo>
                      <a:pt x="140" y="40"/>
                      <a:pt x="140" y="39"/>
                      <a:pt x="140" y="39"/>
                    </a:cubicBezTo>
                    <a:cubicBezTo>
                      <a:pt x="140" y="39"/>
                      <a:pt x="139" y="37"/>
                      <a:pt x="139" y="37"/>
                    </a:cubicBezTo>
                    <a:cubicBezTo>
                      <a:pt x="139" y="37"/>
                      <a:pt x="141" y="41"/>
                      <a:pt x="142" y="44"/>
                    </a:cubicBezTo>
                    <a:cubicBezTo>
                      <a:pt x="142" y="44"/>
                      <a:pt x="141" y="44"/>
                      <a:pt x="141" y="44"/>
                    </a:cubicBezTo>
                    <a:cubicBezTo>
                      <a:pt x="141" y="45"/>
                      <a:pt x="141" y="45"/>
                      <a:pt x="141" y="46"/>
                    </a:cubicBezTo>
                    <a:cubicBezTo>
                      <a:pt x="141" y="46"/>
                      <a:pt x="141" y="46"/>
                      <a:pt x="141" y="48"/>
                    </a:cubicBezTo>
                    <a:cubicBezTo>
                      <a:pt x="141" y="50"/>
                      <a:pt x="141" y="50"/>
                      <a:pt x="141" y="51"/>
                    </a:cubicBezTo>
                    <a:cubicBezTo>
                      <a:pt x="141" y="51"/>
                      <a:pt x="142" y="52"/>
                      <a:pt x="142" y="52"/>
                    </a:cubicBezTo>
                    <a:cubicBezTo>
                      <a:pt x="142" y="53"/>
                      <a:pt x="141" y="55"/>
                      <a:pt x="141" y="55"/>
                    </a:cubicBezTo>
                    <a:cubicBezTo>
                      <a:pt x="141" y="55"/>
                      <a:pt x="141" y="55"/>
                      <a:pt x="141" y="56"/>
                    </a:cubicBezTo>
                    <a:cubicBezTo>
                      <a:pt x="140" y="56"/>
                      <a:pt x="141" y="57"/>
                      <a:pt x="140" y="56"/>
                    </a:cubicBezTo>
                    <a:cubicBezTo>
                      <a:pt x="140" y="55"/>
                      <a:pt x="139" y="54"/>
                      <a:pt x="139" y="54"/>
                    </a:cubicBezTo>
                    <a:cubicBezTo>
                      <a:pt x="139" y="54"/>
                      <a:pt x="139" y="54"/>
                      <a:pt x="139" y="54"/>
                    </a:cubicBezTo>
                    <a:cubicBezTo>
                      <a:pt x="139" y="54"/>
                      <a:pt x="139" y="53"/>
                      <a:pt x="138" y="53"/>
                    </a:cubicBezTo>
                    <a:cubicBezTo>
                      <a:pt x="137" y="53"/>
                      <a:pt x="137" y="53"/>
                      <a:pt x="136" y="53"/>
                    </a:cubicBezTo>
                    <a:cubicBezTo>
                      <a:pt x="136" y="54"/>
                      <a:pt x="137" y="55"/>
                      <a:pt x="136" y="55"/>
                    </a:cubicBezTo>
                    <a:cubicBezTo>
                      <a:pt x="136" y="55"/>
                      <a:pt x="134" y="54"/>
                      <a:pt x="134" y="54"/>
                    </a:cubicBezTo>
                    <a:cubicBezTo>
                      <a:pt x="133" y="55"/>
                      <a:pt x="133" y="55"/>
                      <a:pt x="132" y="55"/>
                    </a:cubicBezTo>
                    <a:cubicBezTo>
                      <a:pt x="132" y="56"/>
                      <a:pt x="132" y="57"/>
                      <a:pt x="132" y="57"/>
                    </a:cubicBezTo>
                    <a:cubicBezTo>
                      <a:pt x="131" y="58"/>
                      <a:pt x="131" y="58"/>
                      <a:pt x="131" y="59"/>
                    </a:cubicBezTo>
                    <a:cubicBezTo>
                      <a:pt x="131" y="60"/>
                      <a:pt x="129" y="60"/>
                      <a:pt x="129" y="60"/>
                    </a:cubicBezTo>
                    <a:cubicBezTo>
                      <a:pt x="129" y="60"/>
                      <a:pt x="127" y="60"/>
                      <a:pt x="127" y="61"/>
                    </a:cubicBezTo>
                    <a:cubicBezTo>
                      <a:pt x="126" y="61"/>
                      <a:pt x="127" y="62"/>
                      <a:pt x="126" y="62"/>
                    </a:cubicBezTo>
                    <a:cubicBezTo>
                      <a:pt x="125" y="62"/>
                      <a:pt x="125" y="64"/>
                      <a:pt x="125" y="64"/>
                    </a:cubicBezTo>
                    <a:cubicBezTo>
                      <a:pt x="125" y="64"/>
                      <a:pt x="125" y="65"/>
                      <a:pt x="125" y="65"/>
                    </a:cubicBezTo>
                    <a:cubicBezTo>
                      <a:pt x="125" y="66"/>
                      <a:pt x="125" y="67"/>
                      <a:pt x="125" y="67"/>
                    </a:cubicBezTo>
                    <a:cubicBezTo>
                      <a:pt x="124" y="67"/>
                      <a:pt x="123" y="67"/>
                      <a:pt x="123" y="67"/>
                    </a:cubicBezTo>
                    <a:cubicBezTo>
                      <a:pt x="123" y="67"/>
                      <a:pt x="123" y="68"/>
                      <a:pt x="122" y="68"/>
                    </a:cubicBezTo>
                    <a:cubicBezTo>
                      <a:pt x="121" y="69"/>
                      <a:pt x="120" y="69"/>
                      <a:pt x="120" y="69"/>
                    </a:cubicBezTo>
                    <a:cubicBezTo>
                      <a:pt x="119" y="70"/>
                      <a:pt x="120" y="71"/>
                      <a:pt x="119" y="71"/>
                    </a:cubicBezTo>
                    <a:cubicBezTo>
                      <a:pt x="118" y="70"/>
                      <a:pt x="116" y="70"/>
                      <a:pt x="116" y="71"/>
                    </a:cubicBezTo>
                    <a:cubicBezTo>
                      <a:pt x="115" y="71"/>
                      <a:pt x="116" y="72"/>
                      <a:pt x="114" y="73"/>
                    </a:cubicBezTo>
                    <a:cubicBezTo>
                      <a:pt x="112" y="74"/>
                      <a:pt x="112" y="74"/>
                      <a:pt x="111" y="74"/>
                    </a:cubicBezTo>
                    <a:cubicBezTo>
                      <a:pt x="111" y="75"/>
                      <a:pt x="110" y="74"/>
                      <a:pt x="110" y="76"/>
                    </a:cubicBezTo>
                    <a:cubicBezTo>
                      <a:pt x="111" y="77"/>
                      <a:pt x="111" y="78"/>
                      <a:pt x="111" y="78"/>
                    </a:cubicBezTo>
                    <a:cubicBezTo>
                      <a:pt x="112" y="79"/>
                      <a:pt x="113" y="80"/>
                      <a:pt x="113" y="81"/>
                    </a:cubicBezTo>
                    <a:cubicBezTo>
                      <a:pt x="114" y="82"/>
                      <a:pt x="114" y="82"/>
                      <a:pt x="114" y="83"/>
                    </a:cubicBezTo>
                    <a:cubicBezTo>
                      <a:pt x="113" y="84"/>
                      <a:pt x="113" y="85"/>
                      <a:pt x="113" y="86"/>
                    </a:cubicBezTo>
                    <a:cubicBezTo>
                      <a:pt x="113" y="86"/>
                      <a:pt x="113" y="88"/>
                      <a:pt x="113" y="88"/>
                    </a:cubicBezTo>
                    <a:cubicBezTo>
                      <a:pt x="113" y="89"/>
                      <a:pt x="114" y="90"/>
                      <a:pt x="114" y="90"/>
                    </a:cubicBezTo>
                    <a:cubicBezTo>
                      <a:pt x="114" y="90"/>
                      <a:pt x="113" y="91"/>
                      <a:pt x="114" y="92"/>
                    </a:cubicBezTo>
                    <a:cubicBezTo>
                      <a:pt x="114" y="93"/>
                      <a:pt x="116" y="94"/>
                      <a:pt x="116" y="94"/>
                    </a:cubicBezTo>
                    <a:cubicBezTo>
                      <a:pt x="117" y="94"/>
                      <a:pt x="118" y="95"/>
                      <a:pt x="118" y="95"/>
                    </a:cubicBezTo>
                    <a:cubicBezTo>
                      <a:pt x="118" y="95"/>
                      <a:pt x="118" y="98"/>
                      <a:pt x="118" y="98"/>
                    </a:cubicBezTo>
                    <a:cubicBezTo>
                      <a:pt x="118" y="99"/>
                      <a:pt x="121" y="103"/>
                      <a:pt x="120" y="104"/>
                    </a:cubicBezTo>
                    <a:cubicBezTo>
                      <a:pt x="119" y="105"/>
                      <a:pt x="119" y="106"/>
                      <a:pt x="119" y="106"/>
                    </a:cubicBezTo>
                    <a:cubicBezTo>
                      <a:pt x="119" y="107"/>
                      <a:pt x="120" y="107"/>
                      <a:pt x="120" y="107"/>
                    </a:cubicBezTo>
                    <a:cubicBezTo>
                      <a:pt x="120" y="108"/>
                      <a:pt x="122" y="108"/>
                      <a:pt x="121" y="109"/>
                    </a:cubicBezTo>
                    <a:cubicBezTo>
                      <a:pt x="120" y="110"/>
                      <a:pt x="119" y="111"/>
                      <a:pt x="119" y="112"/>
                    </a:cubicBezTo>
                    <a:cubicBezTo>
                      <a:pt x="118" y="112"/>
                      <a:pt x="118" y="113"/>
                      <a:pt x="118" y="114"/>
                    </a:cubicBezTo>
                    <a:cubicBezTo>
                      <a:pt x="117" y="114"/>
                      <a:pt x="117" y="115"/>
                      <a:pt x="116" y="116"/>
                    </a:cubicBezTo>
                    <a:cubicBezTo>
                      <a:pt x="115" y="116"/>
                      <a:pt x="115" y="117"/>
                      <a:pt x="115" y="118"/>
                    </a:cubicBezTo>
                    <a:cubicBezTo>
                      <a:pt x="115" y="118"/>
                      <a:pt x="113" y="120"/>
                      <a:pt x="115" y="119"/>
                    </a:cubicBezTo>
                    <a:cubicBezTo>
                      <a:pt x="117" y="117"/>
                      <a:pt x="115" y="119"/>
                      <a:pt x="117" y="117"/>
                    </a:cubicBezTo>
                    <a:cubicBezTo>
                      <a:pt x="120" y="115"/>
                      <a:pt x="120" y="116"/>
                      <a:pt x="122" y="114"/>
                    </a:cubicBezTo>
                    <a:cubicBezTo>
                      <a:pt x="123" y="113"/>
                      <a:pt x="121" y="117"/>
                      <a:pt x="123" y="112"/>
                    </a:cubicBezTo>
                    <a:cubicBezTo>
                      <a:pt x="125" y="107"/>
                      <a:pt x="125" y="108"/>
                      <a:pt x="126" y="107"/>
                    </a:cubicBezTo>
                    <a:cubicBezTo>
                      <a:pt x="126" y="105"/>
                      <a:pt x="126" y="107"/>
                      <a:pt x="128" y="104"/>
                    </a:cubicBezTo>
                    <a:cubicBezTo>
                      <a:pt x="129" y="101"/>
                      <a:pt x="128" y="103"/>
                      <a:pt x="129" y="101"/>
                    </a:cubicBezTo>
                    <a:cubicBezTo>
                      <a:pt x="130" y="100"/>
                      <a:pt x="130" y="102"/>
                      <a:pt x="131" y="99"/>
                    </a:cubicBezTo>
                    <a:cubicBezTo>
                      <a:pt x="132" y="96"/>
                      <a:pt x="132" y="98"/>
                      <a:pt x="132" y="95"/>
                    </a:cubicBezTo>
                    <a:cubicBezTo>
                      <a:pt x="133" y="91"/>
                      <a:pt x="132" y="91"/>
                      <a:pt x="134" y="89"/>
                    </a:cubicBezTo>
                    <a:cubicBezTo>
                      <a:pt x="136" y="88"/>
                      <a:pt x="135" y="89"/>
                      <a:pt x="136" y="87"/>
                    </a:cubicBezTo>
                    <a:cubicBezTo>
                      <a:pt x="137" y="86"/>
                      <a:pt x="136" y="87"/>
                      <a:pt x="138" y="84"/>
                    </a:cubicBezTo>
                    <a:cubicBezTo>
                      <a:pt x="139" y="82"/>
                      <a:pt x="141" y="80"/>
                      <a:pt x="141" y="75"/>
                    </a:cubicBezTo>
                    <a:cubicBezTo>
                      <a:pt x="141" y="70"/>
                      <a:pt x="141" y="70"/>
                      <a:pt x="141" y="70"/>
                    </a:cubicBezTo>
                    <a:cubicBezTo>
                      <a:pt x="141" y="70"/>
                      <a:pt x="144" y="68"/>
                      <a:pt x="143" y="65"/>
                    </a:cubicBezTo>
                    <a:cubicBezTo>
                      <a:pt x="142" y="62"/>
                      <a:pt x="142" y="63"/>
                      <a:pt x="142" y="62"/>
                    </a:cubicBezTo>
                    <a:cubicBezTo>
                      <a:pt x="142" y="61"/>
                      <a:pt x="143" y="61"/>
                      <a:pt x="144" y="60"/>
                    </a:cubicBezTo>
                    <a:cubicBezTo>
                      <a:pt x="144" y="59"/>
                      <a:pt x="144" y="59"/>
                      <a:pt x="145" y="58"/>
                    </a:cubicBezTo>
                    <a:cubicBezTo>
                      <a:pt x="145" y="57"/>
                      <a:pt x="145" y="56"/>
                      <a:pt x="145" y="56"/>
                    </a:cubicBezTo>
                    <a:cubicBezTo>
                      <a:pt x="146" y="56"/>
                      <a:pt x="146" y="56"/>
                      <a:pt x="146" y="56"/>
                    </a:cubicBezTo>
                    <a:cubicBezTo>
                      <a:pt x="146" y="56"/>
                      <a:pt x="152" y="122"/>
                      <a:pt x="87" y="132"/>
                    </a:cubicBezTo>
                    <a:cubicBezTo>
                      <a:pt x="87" y="132"/>
                      <a:pt x="102" y="128"/>
                      <a:pt x="104" y="125"/>
                    </a:cubicBezTo>
                    <a:cubicBezTo>
                      <a:pt x="104" y="125"/>
                      <a:pt x="104" y="123"/>
                      <a:pt x="103" y="123"/>
                    </a:cubicBezTo>
                    <a:cubicBezTo>
                      <a:pt x="103" y="123"/>
                      <a:pt x="102" y="123"/>
                      <a:pt x="101" y="122"/>
                    </a:cubicBezTo>
                    <a:cubicBezTo>
                      <a:pt x="100" y="121"/>
                      <a:pt x="99" y="121"/>
                      <a:pt x="99" y="121"/>
                    </a:cubicBezTo>
                    <a:cubicBezTo>
                      <a:pt x="99" y="122"/>
                      <a:pt x="99" y="122"/>
                      <a:pt x="99" y="122"/>
                    </a:cubicBezTo>
                    <a:cubicBezTo>
                      <a:pt x="99" y="122"/>
                      <a:pt x="100" y="122"/>
                      <a:pt x="97" y="121"/>
                    </a:cubicBezTo>
                    <a:cubicBezTo>
                      <a:pt x="94" y="121"/>
                      <a:pt x="94" y="121"/>
                      <a:pt x="93" y="121"/>
                    </a:cubicBezTo>
                    <a:cubicBezTo>
                      <a:pt x="91" y="120"/>
                      <a:pt x="90" y="118"/>
                      <a:pt x="90" y="119"/>
                    </a:cubicBezTo>
                    <a:cubicBezTo>
                      <a:pt x="89" y="121"/>
                      <a:pt x="90" y="120"/>
                      <a:pt x="89" y="121"/>
                    </a:cubicBezTo>
                    <a:cubicBezTo>
                      <a:pt x="88" y="121"/>
                      <a:pt x="85" y="121"/>
                      <a:pt x="85" y="121"/>
                    </a:cubicBezTo>
                    <a:cubicBezTo>
                      <a:pt x="85" y="121"/>
                      <a:pt x="80" y="121"/>
                      <a:pt x="80" y="120"/>
                    </a:cubicBezTo>
                    <a:cubicBezTo>
                      <a:pt x="79" y="120"/>
                      <a:pt x="79" y="119"/>
                      <a:pt x="79" y="119"/>
                    </a:cubicBezTo>
                    <a:cubicBezTo>
                      <a:pt x="78" y="119"/>
                      <a:pt x="77" y="121"/>
                      <a:pt x="77" y="121"/>
                    </a:cubicBezTo>
                    <a:cubicBezTo>
                      <a:pt x="80" y="122"/>
                      <a:pt x="80" y="122"/>
                      <a:pt x="80" y="122"/>
                    </a:cubicBezTo>
                    <a:cubicBezTo>
                      <a:pt x="82" y="124"/>
                      <a:pt x="82" y="124"/>
                      <a:pt x="82" y="124"/>
                    </a:cubicBezTo>
                    <a:cubicBezTo>
                      <a:pt x="82" y="124"/>
                      <a:pt x="83" y="124"/>
                      <a:pt x="82" y="125"/>
                    </a:cubicBezTo>
                    <a:cubicBezTo>
                      <a:pt x="82" y="125"/>
                      <a:pt x="81" y="125"/>
                      <a:pt x="80" y="125"/>
                    </a:cubicBezTo>
                    <a:cubicBezTo>
                      <a:pt x="79" y="125"/>
                      <a:pt x="76" y="127"/>
                      <a:pt x="76" y="126"/>
                    </a:cubicBezTo>
                    <a:cubicBezTo>
                      <a:pt x="75" y="125"/>
                      <a:pt x="75" y="125"/>
                      <a:pt x="74" y="124"/>
                    </a:cubicBezTo>
                    <a:cubicBezTo>
                      <a:pt x="74" y="123"/>
                      <a:pt x="74" y="122"/>
                      <a:pt x="73" y="122"/>
                    </a:cubicBezTo>
                    <a:cubicBezTo>
                      <a:pt x="72" y="122"/>
                      <a:pt x="71" y="122"/>
                      <a:pt x="71" y="122"/>
                    </a:cubicBezTo>
                    <a:cubicBezTo>
                      <a:pt x="72" y="124"/>
                      <a:pt x="72" y="124"/>
                      <a:pt x="72" y="124"/>
                    </a:cubicBezTo>
                    <a:cubicBezTo>
                      <a:pt x="72" y="124"/>
                      <a:pt x="70" y="124"/>
                      <a:pt x="69" y="124"/>
                    </a:cubicBezTo>
                    <a:cubicBezTo>
                      <a:pt x="68" y="124"/>
                      <a:pt x="68" y="126"/>
                      <a:pt x="67" y="124"/>
                    </a:cubicBezTo>
                    <a:cubicBezTo>
                      <a:pt x="66" y="123"/>
                      <a:pt x="66" y="123"/>
                      <a:pt x="65" y="123"/>
                    </a:cubicBezTo>
                    <a:cubicBezTo>
                      <a:pt x="64" y="123"/>
                      <a:pt x="62" y="123"/>
                      <a:pt x="62" y="123"/>
                    </a:cubicBezTo>
                    <a:cubicBezTo>
                      <a:pt x="61" y="123"/>
                      <a:pt x="60" y="123"/>
                      <a:pt x="60" y="123"/>
                    </a:cubicBezTo>
                    <a:cubicBezTo>
                      <a:pt x="59" y="123"/>
                      <a:pt x="57" y="125"/>
                      <a:pt x="57" y="124"/>
                    </a:cubicBezTo>
                    <a:cubicBezTo>
                      <a:pt x="56" y="124"/>
                      <a:pt x="53" y="124"/>
                      <a:pt x="53" y="124"/>
                    </a:cubicBezTo>
                    <a:cubicBezTo>
                      <a:pt x="53" y="124"/>
                      <a:pt x="61" y="131"/>
                      <a:pt x="77" y="132"/>
                    </a:cubicBezTo>
                    <a:cubicBezTo>
                      <a:pt x="77" y="132"/>
                      <a:pt x="41" y="133"/>
                      <a:pt x="21" y="98"/>
                    </a:cubicBezTo>
                    <a:cubicBezTo>
                      <a:pt x="0" y="63"/>
                      <a:pt x="14" y="18"/>
                      <a:pt x="61" y="2"/>
                    </a:cubicBezTo>
                    <a:cubicBezTo>
                      <a:pt x="61" y="2"/>
                      <a:pt x="26" y="15"/>
                      <a:pt x="17" y="48"/>
                    </a:cubicBezTo>
                    <a:cubicBezTo>
                      <a:pt x="17" y="49"/>
                      <a:pt x="17" y="49"/>
                      <a:pt x="17" y="49"/>
                    </a:cubicBezTo>
                    <a:cubicBezTo>
                      <a:pt x="18" y="48"/>
                      <a:pt x="18" y="48"/>
                      <a:pt x="19" y="47"/>
                    </a:cubicBezTo>
                    <a:cubicBezTo>
                      <a:pt x="20" y="45"/>
                      <a:pt x="19" y="45"/>
                      <a:pt x="20" y="44"/>
                    </a:cubicBezTo>
                    <a:cubicBezTo>
                      <a:pt x="20" y="43"/>
                      <a:pt x="20" y="44"/>
                      <a:pt x="21" y="43"/>
                    </a:cubicBezTo>
                    <a:cubicBezTo>
                      <a:pt x="22" y="42"/>
                      <a:pt x="22" y="42"/>
                      <a:pt x="23" y="41"/>
                    </a:cubicBezTo>
                    <a:cubicBezTo>
                      <a:pt x="23" y="41"/>
                      <a:pt x="24" y="39"/>
                      <a:pt x="24" y="38"/>
                    </a:cubicBezTo>
                    <a:cubicBezTo>
                      <a:pt x="25" y="37"/>
                      <a:pt x="26" y="37"/>
                      <a:pt x="27" y="37"/>
                    </a:cubicBezTo>
                    <a:cubicBezTo>
                      <a:pt x="27" y="37"/>
                      <a:pt x="27" y="36"/>
                      <a:pt x="27" y="37"/>
                    </a:cubicBezTo>
                    <a:cubicBezTo>
                      <a:pt x="28" y="38"/>
                      <a:pt x="26" y="39"/>
                      <a:pt x="26" y="39"/>
                    </a:cubicBezTo>
                    <a:cubicBezTo>
                      <a:pt x="26" y="41"/>
                      <a:pt x="26" y="41"/>
                      <a:pt x="26" y="41"/>
                    </a:cubicBezTo>
                    <a:cubicBezTo>
                      <a:pt x="26" y="41"/>
                      <a:pt x="25" y="44"/>
                      <a:pt x="25" y="44"/>
                    </a:cubicBezTo>
                    <a:cubicBezTo>
                      <a:pt x="25" y="45"/>
                      <a:pt x="26" y="47"/>
                      <a:pt x="26" y="47"/>
                    </a:cubicBezTo>
                    <a:cubicBezTo>
                      <a:pt x="26" y="47"/>
                      <a:pt x="27" y="49"/>
                      <a:pt x="27" y="49"/>
                    </a:cubicBezTo>
                    <a:cubicBezTo>
                      <a:pt x="28" y="49"/>
                      <a:pt x="31" y="50"/>
                      <a:pt x="31" y="50"/>
                    </a:cubicBezTo>
                    <a:cubicBezTo>
                      <a:pt x="31" y="50"/>
                      <a:pt x="32" y="49"/>
                      <a:pt x="33" y="47"/>
                    </a:cubicBezTo>
                    <a:cubicBezTo>
                      <a:pt x="34" y="46"/>
                      <a:pt x="36" y="46"/>
                      <a:pt x="36" y="46"/>
                    </a:cubicBezTo>
                    <a:cubicBezTo>
                      <a:pt x="36" y="45"/>
                      <a:pt x="36" y="44"/>
                      <a:pt x="36" y="43"/>
                    </a:cubicBezTo>
                    <a:cubicBezTo>
                      <a:pt x="37" y="42"/>
                      <a:pt x="36" y="42"/>
                      <a:pt x="38" y="41"/>
                    </a:cubicBezTo>
                    <a:cubicBezTo>
                      <a:pt x="39" y="40"/>
                      <a:pt x="39" y="40"/>
                      <a:pt x="39" y="40"/>
                    </a:cubicBezTo>
                    <a:cubicBezTo>
                      <a:pt x="39" y="40"/>
                      <a:pt x="42" y="39"/>
                      <a:pt x="41" y="40"/>
                    </a:cubicBezTo>
                    <a:cubicBezTo>
                      <a:pt x="40" y="42"/>
                      <a:pt x="41" y="44"/>
                      <a:pt x="40" y="44"/>
                    </a:cubicBezTo>
                    <a:cubicBezTo>
                      <a:pt x="39" y="44"/>
                      <a:pt x="39" y="43"/>
                      <a:pt x="38" y="45"/>
                    </a:cubicBezTo>
                    <a:cubicBezTo>
                      <a:pt x="38" y="46"/>
                      <a:pt x="38" y="47"/>
                      <a:pt x="37" y="47"/>
                    </a:cubicBezTo>
                    <a:cubicBezTo>
                      <a:pt x="37" y="48"/>
                      <a:pt x="36" y="50"/>
                      <a:pt x="36" y="50"/>
                    </a:cubicBezTo>
                    <a:cubicBezTo>
                      <a:pt x="35" y="50"/>
                      <a:pt x="34" y="50"/>
                      <a:pt x="34" y="51"/>
                    </a:cubicBezTo>
                    <a:cubicBezTo>
                      <a:pt x="34" y="51"/>
                      <a:pt x="35" y="53"/>
                      <a:pt x="34" y="53"/>
                    </a:cubicBezTo>
                    <a:cubicBezTo>
                      <a:pt x="33" y="53"/>
                      <a:pt x="32" y="54"/>
                      <a:pt x="32" y="54"/>
                    </a:cubicBezTo>
                    <a:cubicBezTo>
                      <a:pt x="31" y="53"/>
                      <a:pt x="32" y="54"/>
                      <a:pt x="30" y="53"/>
                    </a:cubicBezTo>
                    <a:cubicBezTo>
                      <a:pt x="29" y="53"/>
                      <a:pt x="28" y="53"/>
                      <a:pt x="28" y="53"/>
                    </a:cubicBezTo>
                    <a:cubicBezTo>
                      <a:pt x="28" y="53"/>
                      <a:pt x="27" y="54"/>
                      <a:pt x="27" y="54"/>
                    </a:cubicBezTo>
                    <a:cubicBezTo>
                      <a:pt x="27" y="55"/>
                      <a:pt x="27" y="57"/>
                      <a:pt x="27" y="57"/>
                    </a:cubicBezTo>
                    <a:cubicBezTo>
                      <a:pt x="29" y="60"/>
                      <a:pt x="29" y="60"/>
                      <a:pt x="29" y="60"/>
                    </a:cubicBezTo>
                    <a:cubicBezTo>
                      <a:pt x="29" y="60"/>
                      <a:pt x="28" y="65"/>
                      <a:pt x="29" y="65"/>
                    </a:cubicBezTo>
                    <a:cubicBezTo>
                      <a:pt x="30" y="65"/>
                      <a:pt x="31" y="67"/>
                      <a:pt x="31" y="67"/>
                    </a:cubicBezTo>
                    <a:cubicBezTo>
                      <a:pt x="32" y="67"/>
                      <a:pt x="32" y="70"/>
                      <a:pt x="32" y="70"/>
                    </a:cubicBezTo>
                    <a:cubicBezTo>
                      <a:pt x="33" y="72"/>
                      <a:pt x="33" y="72"/>
                      <a:pt x="33" y="72"/>
                    </a:cubicBezTo>
                    <a:cubicBezTo>
                      <a:pt x="33" y="72"/>
                      <a:pt x="34" y="75"/>
                      <a:pt x="33" y="75"/>
                    </a:cubicBezTo>
                    <a:cubicBezTo>
                      <a:pt x="33" y="76"/>
                      <a:pt x="33" y="78"/>
                      <a:pt x="33" y="79"/>
                    </a:cubicBezTo>
                    <a:cubicBezTo>
                      <a:pt x="34" y="81"/>
                      <a:pt x="35" y="82"/>
                      <a:pt x="35" y="82"/>
                    </a:cubicBezTo>
                    <a:cubicBezTo>
                      <a:pt x="35" y="82"/>
                      <a:pt x="33" y="84"/>
                      <a:pt x="34" y="84"/>
                    </a:cubicBezTo>
                    <a:cubicBezTo>
                      <a:pt x="35" y="85"/>
                      <a:pt x="37" y="87"/>
                      <a:pt x="37" y="87"/>
                    </a:cubicBezTo>
                    <a:cubicBezTo>
                      <a:pt x="37" y="88"/>
                      <a:pt x="37" y="89"/>
                      <a:pt x="38" y="89"/>
                    </a:cubicBezTo>
                    <a:cubicBezTo>
                      <a:pt x="39" y="89"/>
                      <a:pt x="40" y="89"/>
                      <a:pt x="40" y="89"/>
                    </a:cubicBezTo>
                    <a:cubicBezTo>
                      <a:pt x="40" y="90"/>
                      <a:pt x="40" y="92"/>
                      <a:pt x="40" y="92"/>
                    </a:cubicBezTo>
                    <a:cubicBezTo>
                      <a:pt x="43" y="95"/>
                      <a:pt x="43" y="95"/>
                      <a:pt x="43" y="95"/>
                    </a:cubicBezTo>
                    <a:cubicBezTo>
                      <a:pt x="45" y="98"/>
                      <a:pt x="45" y="98"/>
                      <a:pt x="45" y="98"/>
                    </a:cubicBezTo>
                    <a:cubicBezTo>
                      <a:pt x="45" y="98"/>
                      <a:pt x="45" y="100"/>
                      <a:pt x="46" y="100"/>
                    </a:cubicBezTo>
                    <a:cubicBezTo>
                      <a:pt x="47" y="100"/>
                      <a:pt x="50" y="101"/>
                      <a:pt x="51" y="102"/>
                    </a:cubicBezTo>
                    <a:cubicBezTo>
                      <a:pt x="51" y="102"/>
                      <a:pt x="53" y="103"/>
                      <a:pt x="54" y="103"/>
                    </a:cubicBezTo>
                    <a:cubicBezTo>
                      <a:pt x="55" y="103"/>
                      <a:pt x="54" y="105"/>
                      <a:pt x="55" y="103"/>
                    </a:cubicBezTo>
                    <a:cubicBezTo>
                      <a:pt x="56" y="101"/>
                      <a:pt x="55" y="102"/>
                      <a:pt x="56" y="100"/>
                    </a:cubicBezTo>
                    <a:cubicBezTo>
                      <a:pt x="57" y="97"/>
                      <a:pt x="57" y="99"/>
                      <a:pt x="57" y="97"/>
                    </a:cubicBezTo>
                    <a:cubicBezTo>
                      <a:pt x="57" y="96"/>
                      <a:pt x="57" y="97"/>
                      <a:pt x="57" y="96"/>
                    </a:cubicBezTo>
                    <a:cubicBezTo>
                      <a:pt x="58" y="94"/>
                      <a:pt x="57" y="95"/>
                      <a:pt x="58" y="93"/>
                    </a:cubicBezTo>
                    <a:cubicBezTo>
                      <a:pt x="59" y="91"/>
                      <a:pt x="59" y="92"/>
                      <a:pt x="60" y="90"/>
                    </a:cubicBezTo>
                    <a:cubicBezTo>
                      <a:pt x="61" y="89"/>
                      <a:pt x="62" y="90"/>
                      <a:pt x="61" y="88"/>
                    </a:cubicBezTo>
                    <a:cubicBezTo>
                      <a:pt x="61" y="86"/>
                      <a:pt x="61" y="88"/>
                      <a:pt x="61" y="86"/>
                    </a:cubicBezTo>
                    <a:cubicBezTo>
                      <a:pt x="60" y="84"/>
                      <a:pt x="61" y="84"/>
                      <a:pt x="59" y="83"/>
                    </a:cubicBezTo>
                    <a:cubicBezTo>
                      <a:pt x="58" y="82"/>
                      <a:pt x="57" y="82"/>
                      <a:pt x="57" y="81"/>
                    </a:cubicBezTo>
                    <a:cubicBezTo>
                      <a:pt x="57" y="79"/>
                      <a:pt x="57" y="79"/>
                      <a:pt x="58" y="78"/>
                    </a:cubicBezTo>
                    <a:cubicBezTo>
                      <a:pt x="58" y="77"/>
                      <a:pt x="59" y="76"/>
                      <a:pt x="59" y="76"/>
                    </a:cubicBezTo>
                    <a:cubicBezTo>
                      <a:pt x="60" y="75"/>
                      <a:pt x="60" y="76"/>
                      <a:pt x="61" y="74"/>
                    </a:cubicBezTo>
                    <a:cubicBezTo>
                      <a:pt x="61" y="73"/>
                      <a:pt x="62" y="72"/>
                      <a:pt x="62" y="72"/>
                    </a:cubicBezTo>
                    <a:cubicBezTo>
                      <a:pt x="62" y="72"/>
                      <a:pt x="62" y="69"/>
                      <a:pt x="62" y="68"/>
                    </a:cubicBezTo>
                    <a:cubicBezTo>
                      <a:pt x="62" y="66"/>
                      <a:pt x="63" y="68"/>
                      <a:pt x="62" y="66"/>
                    </a:cubicBezTo>
                    <a:cubicBezTo>
                      <a:pt x="62" y="64"/>
                      <a:pt x="62" y="63"/>
                      <a:pt x="62" y="63"/>
                    </a:cubicBezTo>
                    <a:cubicBezTo>
                      <a:pt x="62" y="63"/>
                      <a:pt x="64" y="61"/>
                      <a:pt x="65" y="62"/>
                    </a:cubicBezTo>
                    <a:cubicBezTo>
                      <a:pt x="66" y="62"/>
                      <a:pt x="66" y="63"/>
                      <a:pt x="67" y="62"/>
                    </a:cubicBezTo>
                    <a:cubicBezTo>
                      <a:pt x="69" y="61"/>
                      <a:pt x="68" y="60"/>
                      <a:pt x="69" y="60"/>
                    </a:cubicBezTo>
                    <a:cubicBezTo>
                      <a:pt x="69" y="60"/>
                      <a:pt x="70" y="59"/>
                      <a:pt x="71" y="60"/>
                    </a:cubicBezTo>
                    <a:cubicBezTo>
                      <a:pt x="72" y="61"/>
                      <a:pt x="73" y="61"/>
                      <a:pt x="75" y="61"/>
                    </a:cubicBezTo>
                    <a:cubicBezTo>
                      <a:pt x="76" y="62"/>
                      <a:pt x="77" y="62"/>
                      <a:pt x="79" y="62"/>
                    </a:cubicBezTo>
                    <a:cubicBezTo>
                      <a:pt x="80" y="62"/>
                      <a:pt x="83" y="62"/>
                      <a:pt x="84" y="62"/>
                    </a:cubicBezTo>
                    <a:cubicBezTo>
                      <a:pt x="85" y="61"/>
                      <a:pt x="86" y="62"/>
                      <a:pt x="86" y="60"/>
                    </a:cubicBezTo>
                    <a:cubicBezTo>
                      <a:pt x="87" y="59"/>
                      <a:pt x="86" y="59"/>
                      <a:pt x="88" y="58"/>
                    </a:cubicBezTo>
                    <a:cubicBezTo>
                      <a:pt x="89" y="57"/>
                      <a:pt x="89" y="58"/>
                      <a:pt x="89" y="57"/>
                    </a:cubicBezTo>
                    <a:cubicBezTo>
                      <a:pt x="90" y="55"/>
                      <a:pt x="89" y="56"/>
                      <a:pt x="90" y="54"/>
                    </a:cubicBezTo>
                    <a:cubicBezTo>
                      <a:pt x="91" y="53"/>
                      <a:pt x="89" y="55"/>
                      <a:pt x="91" y="53"/>
                    </a:cubicBezTo>
                    <a:cubicBezTo>
                      <a:pt x="93" y="51"/>
                      <a:pt x="93" y="53"/>
                      <a:pt x="93" y="51"/>
                    </a:cubicBezTo>
                    <a:cubicBezTo>
                      <a:pt x="92" y="50"/>
                      <a:pt x="92" y="51"/>
                      <a:pt x="92" y="49"/>
                    </a:cubicBezTo>
                    <a:cubicBezTo>
                      <a:pt x="92" y="47"/>
                      <a:pt x="89" y="49"/>
                      <a:pt x="91" y="46"/>
                    </a:cubicBezTo>
                    <a:cubicBezTo>
                      <a:pt x="92" y="42"/>
                      <a:pt x="93" y="43"/>
                      <a:pt x="91" y="40"/>
                    </a:cubicBezTo>
                    <a:cubicBezTo>
                      <a:pt x="89" y="37"/>
                      <a:pt x="87" y="36"/>
                      <a:pt x="87" y="36"/>
                    </a:cubicBezTo>
                    <a:cubicBezTo>
                      <a:pt x="87" y="35"/>
                      <a:pt x="86" y="33"/>
                      <a:pt x="86" y="33"/>
                    </a:cubicBezTo>
                    <a:cubicBezTo>
                      <a:pt x="85" y="33"/>
                      <a:pt x="85" y="32"/>
                      <a:pt x="84" y="32"/>
                    </a:cubicBezTo>
                    <a:cubicBezTo>
                      <a:pt x="83" y="32"/>
                      <a:pt x="81" y="32"/>
                      <a:pt x="80" y="31"/>
                    </a:cubicBezTo>
                    <a:cubicBezTo>
                      <a:pt x="79" y="30"/>
                      <a:pt x="78" y="28"/>
                      <a:pt x="77" y="28"/>
                    </a:cubicBezTo>
                    <a:cubicBezTo>
                      <a:pt x="77" y="28"/>
                      <a:pt x="77" y="28"/>
                      <a:pt x="76" y="28"/>
                    </a:cubicBezTo>
                    <a:cubicBezTo>
                      <a:pt x="74" y="28"/>
                      <a:pt x="74" y="28"/>
                      <a:pt x="73" y="28"/>
                    </a:cubicBezTo>
                    <a:cubicBezTo>
                      <a:pt x="72" y="28"/>
                      <a:pt x="74" y="28"/>
                      <a:pt x="71" y="28"/>
                    </a:cubicBezTo>
                    <a:cubicBezTo>
                      <a:pt x="69" y="27"/>
                      <a:pt x="69" y="27"/>
                      <a:pt x="69" y="27"/>
                    </a:cubicBezTo>
                    <a:cubicBezTo>
                      <a:pt x="68" y="27"/>
                      <a:pt x="68" y="27"/>
                      <a:pt x="67" y="27"/>
                    </a:cubicBezTo>
                    <a:cubicBezTo>
                      <a:pt x="66" y="28"/>
                      <a:pt x="66" y="25"/>
                      <a:pt x="66" y="28"/>
                    </a:cubicBezTo>
                    <a:cubicBezTo>
                      <a:pt x="66" y="30"/>
                      <a:pt x="67" y="31"/>
                      <a:pt x="65" y="31"/>
                    </a:cubicBezTo>
                    <a:cubicBezTo>
                      <a:pt x="63" y="31"/>
                      <a:pt x="65" y="31"/>
                      <a:pt x="63" y="31"/>
                    </a:cubicBezTo>
                    <a:cubicBezTo>
                      <a:pt x="61" y="31"/>
                      <a:pt x="62" y="32"/>
                      <a:pt x="61" y="32"/>
                    </a:cubicBezTo>
                    <a:cubicBezTo>
                      <a:pt x="60" y="33"/>
                      <a:pt x="60" y="33"/>
                      <a:pt x="58" y="33"/>
                    </a:cubicBezTo>
                    <a:cubicBezTo>
                      <a:pt x="57" y="33"/>
                      <a:pt x="59" y="35"/>
                      <a:pt x="57" y="33"/>
                    </a:cubicBezTo>
                    <a:cubicBezTo>
                      <a:pt x="55" y="31"/>
                      <a:pt x="58" y="31"/>
                      <a:pt x="55" y="31"/>
                    </a:cubicBezTo>
                    <a:cubicBezTo>
                      <a:pt x="51" y="31"/>
                      <a:pt x="51" y="32"/>
                      <a:pt x="50" y="32"/>
                    </a:cubicBezTo>
                    <a:cubicBezTo>
                      <a:pt x="50" y="32"/>
                      <a:pt x="49" y="32"/>
                      <a:pt x="48" y="31"/>
                    </a:cubicBezTo>
                    <a:cubicBezTo>
                      <a:pt x="46" y="31"/>
                      <a:pt x="46" y="31"/>
                      <a:pt x="45" y="31"/>
                    </a:cubicBezTo>
                    <a:cubicBezTo>
                      <a:pt x="45" y="31"/>
                      <a:pt x="45" y="33"/>
                      <a:pt x="44" y="31"/>
                    </a:cubicBezTo>
                    <a:cubicBezTo>
                      <a:pt x="44" y="30"/>
                      <a:pt x="42" y="30"/>
                      <a:pt x="44" y="29"/>
                    </a:cubicBezTo>
                    <a:cubicBezTo>
                      <a:pt x="46" y="28"/>
                      <a:pt x="47" y="30"/>
                      <a:pt x="47" y="28"/>
                    </a:cubicBezTo>
                    <a:cubicBezTo>
                      <a:pt x="47" y="27"/>
                      <a:pt x="45" y="27"/>
                      <a:pt x="47" y="27"/>
                    </a:cubicBezTo>
                    <a:cubicBezTo>
                      <a:pt x="49" y="27"/>
                      <a:pt x="49" y="27"/>
                      <a:pt x="50" y="26"/>
                    </a:cubicBezTo>
                    <a:cubicBezTo>
                      <a:pt x="52" y="26"/>
                      <a:pt x="53" y="28"/>
                      <a:pt x="54" y="26"/>
                    </a:cubicBezTo>
                    <a:cubicBezTo>
                      <a:pt x="54" y="25"/>
                      <a:pt x="57" y="27"/>
                      <a:pt x="54" y="25"/>
                    </a:cubicBezTo>
                    <a:cubicBezTo>
                      <a:pt x="51" y="23"/>
                      <a:pt x="52" y="22"/>
                      <a:pt x="51" y="22"/>
                    </a:cubicBezTo>
                    <a:cubicBezTo>
                      <a:pt x="49" y="23"/>
                      <a:pt x="50" y="24"/>
                      <a:pt x="48" y="23"/>
                    </a:cubicBezTo>
                    <a:cubicBezTo>
                      <a:pt x="47" y="22"/>
                      <a:pt x="45" y="22"/>
                      <a:pt x="47" y="20"/>
                    </a:cubicBezTo>
                    <a:cubicBezTo>
                      <a:pt x="49" y="19"/>
                      <a:pt x="48" y="19"/>
                      <a:pt x="50" y="19"/>
                    </a:cubicBezTo>
                    <a:cubicBezTo>
                      <a:pt x="52" y="18"/>
                      <a:pt x="54" y="22"/>
                      <a:pt x="55" y="21"/>
                    </a:cubicBezTo>
                    <a:cubicBezTo>
                      <a:pt x="56" y="21"/>
                      <a:pt x="56" y="20"/>
                      <a:pt x="57" y="21"/>
                    </a:cubicBezTo>
                    <a:cubicBezTo>
                      <a:pt x="57" y="21"/>
                      <a:pt x="57" y="23"/>
                      <a:pt x="58" y="24"/>
                    </a:cubicBezTo>
                    <a:cubicBezTo>
                      <a:pt x="58" y="25"/>
                      <a:pt x="57" y="26"/>
                      <a:pt x="59" y="25"/>
                    </a:cubicBezTo>
                    <a:cubicBezTo>
                      <a:pt x="61" y="24"/>
                      <a:pt x="56" y="24"/>
                      <a:pt x="61" y="22"/>
                    </a:cubicBezTo>
                    <a:cubicBezTo>
                      <a:pt x="65" y="21"/>
                      <a:pt x="67" y="21"/>
                      <a:pt x="68" y="22"/>
                    </a:cubicBezTo>
                    <a:cubicBezTo>
                      <a:pt x="68" y="22"/>
                      <a:pt x="69" y="22"/>
                      <a:pt x="70" y="23"/>
                    </a:cubicBezTo>
                    <a:cubicBezTo>
                      <a:pt x="70" y="23"/>
                      <a:pt x="68" y="24"/>
                      <a:pt x="70" y="23"/>
                    </a:cubicBezTo>
                    <a:cubicBezTo>
                      <a:pt x="72" y="22"/>
                      <a:pt x="74" y="24"/>
                      <a:pt x="74" y="24"/>
                    </a:cubicBezTo>
                    <a:cubicBezTo>
                      <a:pt x="74" y="24"/>
                      <a:pt x="74" y="23"/>
                      <a:pt x="75" y="24"/>
                    </a:cubicBezTo>
                    <a:cubicBezTo>
                      <a:pt x="76" y="25"/>
                      <a:pt x="77" y="25"/>
                      <a:pt x="78" y="25"/>
                    </a:cubicBezTo>
                    <a:cubicBezTo>
                      <a:pt x="79" y="25"/>
                      <a:pt x="81" y="25"/>
                      <a:pt x="80" y="23"/>
                    </a:cubicBezTo>
                    <a:cubicBezTo>
                      <a:pt x="78" y="21"/>
                      <a:pt x="79" y="22"/>
                      <a:pt x="77" y="21"/>
                    </a:cubicBezTo>
                    <a:cubicBezTo>
                      <a:pt x="74" y="20"/>
                      <a:pt x="70" y="20"/>
                      <a:pt x="73" y="19"/>
                    </a:cubicBezTo>
                    <a:cubicBezTo>
                      <a:pt x="77" y="18"/>
                      <a:pt x="72" y="18"/>
                      <a:pt x="76" y="16"/>
                    </a:cubicBezTo>
                    <a:cubicBezTo>
                      <a:pt x="81" y="14"/>
                      <a:pt x="81" y="17"/>
                      <a:pt x="81" y="14"/>
                    </a:cubicBezTo>
                    <a:cubicBezTo>
                      <a:pt x="80" y="11"/>
                      <a:pt x="81" y="11"/>
                      <a:pt x="82" y="11"/>
                    </a:cubicBezTo>
                    <a:cubicBezTo>
                      <a:pt x="83" y="11"/>
                      <a:pt x="86" y="12"/>
                      <a:pt x="87" y="12"/>
                    </a:cubicBezTo>
                    <a:cubicBezTo>
                      <a:pt x="88" y="12"/>
                      <a:pt x="86" y="13"/>
                      <a:pt x="88" y="12"/>
                    </a:cubicBezTo>
                    <a:cubicBezTo>
                      <a:pt x="91" y="10"/>
                      <a:pt x="91" y="12"/>
                      <a:pt x="91" y="10"/>
                    </a:cubicBezTo>
                    <a:cubicBezTo>
                      <a:pt x="90" y="9"/>
                      <a:pt x="90" y="8"/>
                      <a:pt x="88" y="7"/>
                    </a:cubicBezTo>
                    <a:cubicBezTo>
                      <a:pt x="87" y="6"/>
                      <a:pt x="87" y="2"/>
                      <a:pt x="84" y="4"/>
                    </a:cubicBezTo>
                    <a:cubicBezTo>
                      <a:pt x="81" y="5"/>
                      <a:pt x="82" y="5"/>
                      <a:pt x="80" y="5"/>
                    </a:cubicBezTo>
                    <a:cubicBezTo>
                      <a:pt x="77" y="5"/>
                      <a:pt x="76" y="5"/>
                      <a:pt x="76" y="4"/>
                    </a:cubicBezTo>
                    <a:cubicBezTo>
                      <a:pt x="76" y="4"/>
                      <a:pt x="79" y="2"/>
                      <a:pt x="79" y="2"/>
                    </a:cubicBezTo>
                    <a:cubicBezTo>
                      <a:pt x="79" y="2"/>
                      <a:pt x="80" y="2"/>
                      <a:pt x="80" y="2"/>
                    </a:cubicBezTo>
                    <a:cubicBezTo>
                      <a:pt x="79" y="2"/>
                      <a:pt x="79" y="1"/>
                      <a:pt x="79" y="1"/>
                    </a:cubicBezTo>
                    <a:cubicBezTo>
                      <a:pt x="80" y="0"/>
                      <a:pt x="80" y="0"/>
                      <a:pt x="80" y="0"/>
                    </a:cubicBezTo>
                    <a:cubicBezTo>
                      <a:pt x="80" y="0"/>
                      <a:pt x="88" y="0"/>
                      <a:pt x="9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24"/>
              <p:cNvSpPr>
                <a:spLocks noEditPoints="1"/>
              </p:cNvSpPr>
              <p:nvPr/>
            </p:nvSpPr>
            <p:spPr bwMode="auto">
              <a:xfrm>
                <a:off x="3323592" y="4204177"/>
                <a:ext cx="492125" cy="325438"/>
              </a:xfrm>
              <a:custGeom>
                <a:avLst/>
                <a:gdLst>
                  <a:gd name="T0" fmla="*/ 7 w 165"/>
                  <a:gd name="T1" fmla="*/ 24 h 109"/>
                  <a:gd name="T2" fmla="*/ 42 w 165"/>
                  <a:gd name="T3" fmla="*/ 0 h 109"/>
                  <a:gd name="T4" fmla="*/ 84 w 165"/>
                  <a:gd name="T5" fmla="*/ 107 h 109"/>
                  <a:gd name="T6" fmla="*/ 37 w 165"/>
                  <a:gd name="T7" fmla="*/ 63 h 109"/>
                  <a:gd name="T8" fmla="*/ 7 w 165"/>
                  <a:gd name="T9" fmla="*/ 24 h 109"/>
                  <a:gd name="T10" fmla="*/ 99 w 165"/>
                  <a:gd name="T11" fmla="*/ 20 h 109"/>
                  <a:gd name="T12" fmla="*/ 92 w 165"/>
                  <a:gd name="T13" fmla="*/ 27 h 109"/>
                  <a:gd name="T14" fmla="*/ 99 w 165"/>
                  <a:gd name="T15" fmla="*/ 34 h 109"/>
                  <a:gd name="T16" fmla="*/ 106 w 165"/>
                  <a:gd name="T17" fmla="*/ 27 h 109"/>
                  <a:gd name="T18" fmla="*/ 99 w 165"/>
                  <a:gd name="T19" fmla="*/ 20 h 109"/>
                  <a:gd name="T20" fmla="*/ 115 w 165"/>
                  <a:gd name="T21" fmla="*/ 48 h 109"/>
                  <a:gd name="T22" fmla="*/ 106 w 165"/>
                  <a:gd name="T23" fmla="*/ 39 h 109"/>
                  <a:gd name="T24" fmla="*/ 96 w 165"/>
                  <a:gd name="T25" fmla="*/ 48 h 109"/>
                  <a:gd name="T26" fmla="*/ 106 w 165"/>
                  <a:gd name="T27" fmla="*/ 58 h 109"/>
                  <a:gd name="T28" fmla="*/ 115 w 165"/>
                  <a:gd name="T29" fmla="*/ 48 h 109"/>
                  <a:gd name="T30" fmla="*/ 99 w 165"/>
                  <a:gd name="T31" fmla="*/ 83 h 109"/>
                  <a:gd name="T32" fmla="*/ 110 w 165"/>
                  <a:gd name="T33" fmla="*/ 72 h 109"/>
                  <a:gd name="T34" fmla="*/ 99 w 165"/>
                  <a:gd name="T35" fmla="*/ 61 h 109"/>
                  <a:gd name="T36" fmla="*/ 88 w 165"/>
                  <a:gd name="T37" fmla="*/ 72 h 109"/>
                  <a:gd name="T38" fmla="*/ 99 w 165"/>
                  <a:gd name="T39" fmla="*/ 83 h 109"/>
                  <a:gd name="T40" fmla="*/ 80 w 165"/>
                  <a:gd name="T41" fmla="*/ 101 h 109"/>
                  <a:gd name="T42" fmla="*/ 91 w 165"/>
                  <a:gd name="T43" fmla="*/ 90 h 109"/>
                  <a:gd name="T44" fmla="*/ 80 w 165"/>
                  <a:gd name="T45" fmla="*/ 78 h 109"/>
                  <a:gd name="T46" fmla="*/ 68 w 165"/>
                  <a:gd name="T47" fmla="*/ 90 h 109"/>
                  <a:gd name="T48" fmla="*/ 80 w 165"/>
                  <a:gd name="T49" fmla="*/ 101 h 109"/>
                  <a:gd name="T50" fmla="*/ 32 w 165"/>
                  <a:gd name="T51" fmla="*/ 47 h 109"/>
                  <a:gd name="T52" fmla="*/ 46 w 165"/>
                  <a:gd name="T53" fmla="*/ 32 h 109"/>
                  <a:gd name="T54" fmla="*/ 32 w 165"/>
                  <a:gd name="T55" fmla="*/ 18 h 109"/>
                  <a:gd name="T56" fmla="*/ 17 w 165"/>
                  <a:gd name="T57" fmla="*/ 32 h 109"/>
                  <a:gd name="T58" fmla="*/ 32 w 165"/>
                  <a:gd name="T59" fmla="*/ 4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5" h="109">
                    <a:moveTo>
                      <a:pt x="7" y="24"/>
                    </a:moveTo>
                    <a:cubicBezTo>
                      <a:pt x="15" y="3"/>
                      <a:pt x="42" y="0"/>
                      <a:pt x="42" y="0"/>
                    </a:cubicBezTo>
                    <a:cubicBezTo>
                      <a:pt x="165" y="2"/>
                      <a:pt x="116" y="104"/>
                      <a:pt x="84" y="107"/>
                    </a:cubicBezTo>
                    <a:cubicBezTo>
                      <a:pt x="53" y="109"/>
                      <a:pt x="58" y="71"/>
                      <a:pt x="37" y="63"/>
                    </a:cubicBezTo>
                    <a:cubicBezTo>
                      <a:pt x="17" y="55"/>
                      <a:pt x="0" y="46"/>
                      <a:pt x="7" y="24"/>
                    </a:cubicBezTo>
                    <a:close/>
                    <a:moveTo>
                      <a:pt x="99" y="20"/>
                    </a:moveTo>
                    <a:cubicBezTo>
                      <a:pt x="95" y="20"/>
                      <a:pt x="92" y="23"/>
                      <a:pt x="92" y="27"/>
                    </a:cubicBezTo>
                    <a:cubicBezTo>
                      <a:pt x="92" y="31"/>
                      <a:pt x="95" y="34"/>
                      <a:pt x="99" y="34"/>
                    </a:cubicBezTo>
                    <a:cubicBezTo>
                      <a:pt x="103" y="34"/>
                      <a:pt x="106" y="31"/>
                      <a:pt x="106" y="27"/>
                    </a:cubicBezTo>
                    <a:cubicBezTo>
                      <a:pt x="106" y="23"/>
                      <a:pt x="103" y="20"/>
                      <a:pt x="99" y="20"/>
                    </a:cubicBezTo>
                    <a:close/>
                    <a:moveTo>
                      <a:pt x="115" y="48"/>
                    </a:moveTo>
                    <a:cubicBezTo>
                      <a:pt x="115" y="43"/>
                      <a:pt x="111" y="39"/>
                      <a:pt x="106" y="39"/>
                    </a:cubicBezTo>
                    <a:cubicBezTo>
                      <a:pt x="100" y="39"/>
                      <a:pt x="96" y="43"/>
                      <a:pt x="96" y="48"/>
                    </a:cubicBezTo>
                    <a:cubicBezTo>
                      <a:pt x="96" y="54"/>
                      <a:pt x="100" y="58"/>
                      <a:pt x="106" y="58"/>
                    </a:cubicBezTo>
                    <a:cubicBezTo>
                      <a:pt x="111" y="58"/>
                      <a:pt x="115" y="54"/>
                      <a:pt x="115" y="48"/>
                    </a:cubicBezTo>
                    <a:close/>
                    <a:moveTo>
                      <a:pt x="99" y="83"/>
                    </a:moveTo>
                    <a:cubicBezTo>
                      <a:pt x="105" y="83"/>
                      <a:pt x="110" y="78"/>
                      <a:pt x="110" y="72"/>
                    </a:cubicBezTo>
                    <a:cubicBezTo>
                      <a:pt x="110" y="66"/>
                      <a:pt x="105" y="61"/>
                      <a:pt x="99" y="61"/>
                    </a:cubicBezTo>
                    <a:cubicBezTo>
                      <a:pt x="93" y="61"/>
                      <a:pt x="88" y="66"/>
                      <a:pt x="88" y="72"/>
                    </a:cubicBezTo>
                    <a:cubicBezTo>
                      <a:pt x="88" y="78"/>
                      <a:pt x="93" y="83"/>
                      <a:pt x="99" y="83"/>
                    </a:cubicBezTo>
                    <a:close/>
                    <a:moveTo>
                      <a:pt x="80" y="101"/>
                    </a:moveTo>
                    <a:cubicBezTo>
                      <a:pt x="86" y="101"/>
                      <a:pt x="91" y="96"/>
                      <a:pt x="91" y="90"/>
                    </a:cubicBezTo>
                    <a:cubicBezTo>
                      <a:pt x="91" y="83"/>
                      <a:pt x="86" y="78"/>
                      <a:pt x="80" y="78"/>
                    </a:cubicBezTo>
                    <a:cubicBezTo>
                      <a:pt x="73" y="78"/>
                      <a:pt x="68" y="83"/>
                      <a:pt x="68" y="90"/>
                    </a:cubicBezTo>
                    <a:cubicBezTo>
                      <a:pt x="68" y="96"/>
                      <a:pt x="73" y="101"/>
                      <a:pt x="80" y="101"/>
                    </a:cubicBezTo>
                    <a:close/>
                    <a:moveTo>
                      <a:pt x="32" y="47"/>
                    </a:moveTo>
                    <a:cubicBezTo>
                      <a:pt x="39" y="47"/>
                      <a:pt x="46" y="40"/>
                      <a:pt x="46" y="32"/>
                    </a:cubicBezTo>
                    <a:cubicBezTo>
                      <a:pt x="46" y="25"/>
                      <a:pt x="39" y="18"/>
                      <a:pt x="32" y="18"/>
                    </a:cubicBezTo>
                    <a:cubicBezTo>
                      <a:pt x="24" y="18"/>
                      <a:pt x="17" y="25"/>
                      <a:pt x="17" y="32"/>
                    </a:cubicBezTo>
                    <a:cubicBezTo>
                      <a:pt x="17" y="40"/>
                      <a:pt x="24" y="47"/>
                      <a:pt x="3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25"/>
              <p:cNvSpPr>
                <a:spLocks noEditPoints="1"/>
              </p:cNvSpPr>
              <p:nvPr/>
            </p:nvSpPr>
            <p:spPr bwMode="auto">
              <a:xfrm>
                <a:off x="1239205" y="3966052"/>
                <a:ext cx="677863" cy="604838"/>
              </a:xfrm>
              <a:custGeom>
                <a:avLst/>
                <a:gdLst>
                  <a:gd name="T0" fmla="*/ 200 w 227"/>
                  <a:gd name="T1" fmla="*/ 185 h 203"/>
                  <a:gd name="T2" fmla="*/ 140 w 227"/>
                  <a:gd name="T3" fmla="*/ 183 h 203"/>
                  <a:gd name="T4" fmla="*/ 181 w 227"/>
                  <a:gd name="T5" fmla="*/ 25 h 203"/>
                  <a:gd name="T6" fmla="*/ 198 w 227"/>
                  <a:gd name="T7" fmla="*/ 115 h 203"/>
                  <a:gd name="T8" fmla="*/ 200 w 227"/>
                  <a:gd name="T9" fmla="*/ 185 h 203"/>
                  <a:gd name="T10" fmla="*/ 91 w 227"/>
                  <a:gd name="T11" fmla="*/ 113 h 203"/>
                  <a:gd name="T12" fmla="*/ 105 w 227"/>
                  <a:gd name="T13" fmla="*/ 110 h 203"/>
                  <a:gd name="T14" fmla="*/ 103 w 227"/>
                  <a:gd name="T15" fmla="*/ 96 h 203"/>
                  <a:gd name="T16" fmla="*/ 89 w 227"/>
                  <a:gd name="T17" fmla="*/ 98 h 203"/>
                  <a:gd name="T18" fmla="*/ 91 w 227"/>
                  <a:gd name="T19" fmla="*/ 113 h 203"/>
                  <a:gd name="T20" fmla="*/ 96 w 227"/>
                  <a:gd name="T21" fmla="*/ 66 h 203"/>
                  <a:gd name="T22" fmla="*/ 99 w 227"/>
                  <a:gd name="T23" fmla="*/ 85 h 203"/>
                  <a:gd name="T24" fmla="*/ 118 w 227"/>
                  <a:gd name="T25" fmla="*/ 82 h 203"/>
                  <a:gd name="T26" fmla="*/ 115 w 227"/>
                  <a:gd name="T27" fmla="*/ 63 h 203"/>
                  <a:gd name="T28" fmla="*/ 96 w 227"/>
                  <a:gd name="T29" fmla="*/ 66 h 203"/>
                  <a:gd name="T30" fmla="*/ 144 w 227"/>
                  <a:gd name="T31" fmla="*/ 40 h 203"/>
                  <a:gd name="T32" fmla="*/ 122 w 227"/>
                  <a:gd name="T33" fmla="*/ 43 h 203"/>
                  <a:gd name="T34" fmla="*/ 125 w 227"/>
                  <a:gd name="T35" fmla="*/ 65 h 203"/>
                  <a:gd name="T36" fmla="*/ 147 w 227"/>
                  <a:gd name="T37" fmla="*/ 62 h 203"/>
                  <a:gd name="T38" fmla="*/ 144 w 227"/>
                  <a:gd name="T39" fmla="*/ 40 h 203"/>
                  <a:gd name="T40" fmla="*/ 182 w 227"/>
                  <a:gd name="T41" fmla="*/ 35 h 203"/>
                  <a:gd name="T42" fmla="*/ 159 w 227"/>
                  <a:gd name="T43" fmla="*/ 39 h 203"/>
                  <a:gd name="T44" fmla="*/ 162 w 227"/>
                  <a:gd name="T45" fmla="*/ 62 h 203"/>
                  <a:gd name="T46" fmla="*/ 186 w 227"/>
                  <a:gd name="T47" fmla="*/ 58 h 203"/>
                  <a:gd name="T48" fmla="*/ 182 w 227"/>
                  <a:gd name="T49" fmla="*/ 35 h 203"/>
                  <a:gd name="T50" fmla="*/ 191 w 227"/>
                  <a:gd name="T51" fmla="*/ 139 h 203"/>
                  <a:gd name="T52" fmla="*/ 163 w 227"/>
                  <a:gd name="T53" fmla="*/ 143 h 203"/>
                  <a:gd name="T54" fmla="*/ 167 w 227"/>
                  <a:gd name="T55" fmla="*/ 172 h 203"/>
                  <a:gd name="T56" fmla="*/ 195 w 227"/>
                  <a:gd name="T57" fmla="*/ 167 h 203"/>
                  <a:gd name="T58" fmla="*/ 191 w 227"/>
                  <a:gd name="T59" fmla="*/ 139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7" h="203">
                    <a:moveTo>
                      <a:pt x="200" y="185"/>
                    </a:moveTo>
                    <a:cubicBezTo>
                      <a:pt x="173" y="203"/>
                      <a:pt x="140" y="183"/>
                      <a:pt x="140" y="183"/>
                    </a:cubicBezTo>
                    <a:cubicBezTo>
                      <a:pt x="0" y="76"/>
                      <a:pt x="143" y="0"/>
                      <a:pt x="181" y="25"/>
                    </a:cubicBezTo>
                    <a:cubicBezTo>
                      <a:pt x="220" y="49"/>
                      <a:pt x="182" y="88"/>
                      <a:pt x="198" y="115"/>
                    </a:cubicBezTo>
                    <a:cubicBezTo>
                      <a:pt x="215" y="141"/>
                      <a:pt x="227" y="167"/>
                      <a:pt x="200" y="185"/>
                    </a:cubicBezTo>
                    <a:close/>
                    <a:moveTo>
                      <a:pt x="91" y="113"/>
                    </a:moveTo>
                    <a:cubicBezTo>
                      <a:pt x="96" y="116"/>
                      <a:pt x="102" y="115"/>
                      <a:pt x="105" y="110"/>
                    </a:cubicBezTo>
                    <a:cubicBezTo>
                      <a:pt x="109" y="106"/>
                      <a:pt x="108" y="99"/>
                      <a:pt x="103" y="96"/>
                    </a:cubicBezTo>
                    <a:cubicBezTo>
                      <a:pt x="99" y="93"/>
                      <a:pt x="92" y="94"/>
                      <a:pt x="89" y="98"/>
                    </a:cubicBezTo>
                    <a:cubicBezTo>
                      <a:pt x="86" y="103"/>
                      <a:pt x="86" y="109"/>
                      <a:pt x="91" y="113"/>
                    </a:cubicBezTo>
                    <a:close/>
                    <a:moveTo>
                      <a:pt x="96" y="66"/>
                    </a:moveTo>
                    <a:cubicBezTo>
                      <a:pt x="92" y="72"/>
                      <a:pt x="93" y="80"/>
                      <a:pt x="99" y="85"/>
                    </a:cubicBezTo>
                    <a:cubicBezTo>
                      <a:pt x="105" y="89"/>
                      <a:pt x="114" y="88"/>
                      <a:pt x="118" y="82"/>
                    </a:cubicBezTo>
                    <a:cubicBezTo>
                      <a:pt x="123" y="76"/>
                      <a:pt x="121" y="67"/>
                      <a:pt x="115" y="63"/>
                    </a:cubicBezTo>
                    <a:cubicBezTo>
                      <a:pt x="109" y="58"/>
                      <a:pt x="101" y="60"/>
                      <a:pt x="96" y="66"/>
                    </a:cubicBezTo>
                    <a:close/>
                    <a:moveTo>
                      <a:pt x="144" y="40"/>
                    </a:moveTo>
                    <a:cubicBezTo>
                      <a:pt x="137" y="35"/>
                      <a:pt x="128" y="36"/>
                      <a:pt x="122" y="43"/>
                    </a:cubicBezTo>
                    <a:cubicBezTo>
                      <a:pt x="117" y="50"/>
                      <a:pt x="119" y="60"/>
                      <a:pt x="125" y="65"/>
                    </a:cubicBezTo>
                    <a:cubicBezTo>
                      <a:pt x="132" y="70"/>
                      <a:pt x="142" y="68"/>
                      <a:pt x="147" y="62"/>
                    </a:cubicBezTo>
                    <a:cubicBezTo>
                      <a:pt x="152" y="55"/>
                      <a:pt x="151" y="45"/>
                      <a:pt x="144" y="40"/>
                    </a:cubicBezTo>
                    <a:close/>
                    <a:moveTo>
                      <a:pt x="182" y="35"/>
                    </a:moveTo>
                    <a:cubicBezTo>
                      <a:pt x="175" y="29"/>
                      <a:pt x="165" y="31"/>
                      <a:pt x="159" y="39"/>
                    </a:cubicBezTo>
                    <a:cubicBezTo>
                      <a:pt x="153" y="46"/>
                      <a:pt x="155" y="57"/>
                      <a:pt x="162" y="62"/>
                    </a:cubicBezTo>
                    <a:cubicBezTo>
                      <a:pt x="170" y="68"/>
                      <a:pt x="180" y="66"/>
                      <a:pt x="186" y="58"/>
                    </a:cubicBezTo>
                    <a:cubicBezTo>
                      <a:pt x="191" y="51"/>
                      <a:pt x="190" y="40"/>
                      <a:pt x="182" y="35"/>
                    </a:cubicBezTo>
                    <a:close/>
                    <a:moveTo>
                      <a:pt x="191" y="139"/>
                    </a:moveTo>
                    <a:cubicBezTo>
                      <a:pt x="182" y="132"/>
                      <a:pt x="169" y="134"/>
                      <a:pt x="163" y="143"/>
                    </a:cubicBezTo>
                    <a:cubicBezTo>
                      <a:pt x="156" y="152"/>
                      <a:pt x="158" y="165"/>
                      <a:pt x="167" y="172"/>
                    </a:cubicBezTo>
                    <a:cubicBezTo>
                      <a:pt x="176" y="178"/>
                      <a:pt x="189" y="176"/>
                      <a:pt x="195" y="167"/>
                    </a:cubicBezTo>
                    <a:cubicBezTo>
                      <a:pt x="202" y="158"/>
                      <a:pt x="200" y="146"/>
                      <a:pt x="191" y="1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26"/>
              <p:cNvSpPr/>
              <p:nvPr/>
            </p:nvSpPr>
            <p:spPr bwMode="auto">
              <a:xfrm>
                <a:off x="4082417" y="1713389"/>
                <a:ext cx="112713" cy="114300"/>
              </a:xfrm>
              <a:custGeom>
                <a:avLst/>
                <a:gdLst>
                  <a:gd name="T0" fmla="*/ 34 w 38"/>
                  <a:gd name="T1" fmla="*/ 26 h 38"/>
                  <a:gd name="T2" fmla="*/ 27 w 38"/>
                  <a:gd name="T3" fmla="*/ 4 h 38"/>
                  <a:gd name="T4" fmla="*/ 4 w 38"/>
                  <a:gd name="T5" fmla="*/ 11 h 38"/>
                  <a:gd name="T6" fmla="*/ 12 w 38"/>
                  <a:gd name="T7" fmla="*/ 34 h 38"/>
                  <a:gd name="T8" fmla="*/ 34 w 38"/>
                  <a:gd name="T9" fmla="*/ 26 h 38"/>
                </a:gdLst>
                <a:ahLst/>
                <a:cxnLst>
                  <a:cxn ang="0">
                    <a:pos x="T0" y="T1"/>
                  </a:cxn>
                  <a:cxn ang="0">
                    <a:pos x="T2" y="T3"/>
                  </a:cxn>
                  <a:cxn ang="0">
                    <a:pos x="T4" y="T5"/>
                  </a:cxn>
                  <a:cxn ang="0">
                    <a:pos x="T6" y="T7"/>
                  </a:cxn>
                  <a:cxn ang="0">
                    <a:pos x="T8" y="T9"/>
                  </a:cxn>
                </a:cxnLst>
                <a:rect l="0" t="0" r="r" b="b"/>
                <a:pathLst>
                  <a:path w="38" h="38">
                    <a:moveTo>
                      <a:pt x="34" y="26"/>
                    </a:moveTo>
                    <a:cubicBezTo>
                      <a:pt x="38" y="18"/>
                      <a:pt x="35" y="8"/>
                      <a:pt x="27" y="4"/>
                    </a:cubicBezTo>
                    <a:cubicBezTo>
                      <a:pt x="19" y="0"/>
                      <a:pt x="9" y="3"/>
                      <a:pt x="4" y="11"/>
                    </a:cubicBezTo>
                    <a:cubicBezTo>
                      <a:pt x="0" y="20"/>
                      <a:pt x="4" y="30"/>
                      <a:pt x="12" y="34"/>
                    </a:cubicBezTo>
                    <a:cubicBezTo>
                      <a:pt x="20" y="38"/>
                      <a:pt x="30" y="35"/>
                      <a:pt x="34"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27"/>
              <p:cNvSpPr/>
              <p:nvPr/>
            </p:nvSpPr>
            <p:spPr bwMode="auto">
              <a:xfrm>
                <a:off x="3855405" y="1781652"/>
                <a:ext cx="282575" cy="239713"/>
              </a:xfrm>
              <a:custGeom>
                <a:avLst/>
                <a:gdLst>
                  <a:gd name="T0" fmla="*/ 95 w 95"/>
                  <a:gd name="T1" fmla="*/ 8 h 80"/>
                  <a:gd name="T2" fmla="*/ 23 w 95"/>
                  <a:gd name="T3" fmla="*/ 73 h 80"/>
                  <a:gd name="T4" fmla="*/ 2 w 95"/>
                  <a:gd name="T5" fmla="*/ 79 h 80"/>
                  <a:gd name="T6" fmla="*/ 86 w 95"/>
                  <a:gd name="T7" fmla="*/ 0 h 80"/>
                  <a:gd name="T8" fmla="*/ 95 w 95"/>
                  <a:gd name="T9" fmla="*/ 8 h 80"/>
                </a:gdLst>
                <a:ahLst/>
                <a:cxnLst>
                  <a:cxn ang="0">
                    <a:pos x="T0" y="T1"/>
                  </a:cxn>
                  <a:cxn ang="0">
                    <a:pos x="T2" y="T3"/>
                  </a:cxn>
                  <a:cxn ang="0">
                    <a:pos x="T4" y="T5"/>
                  </a:cxn>
                  <a:cxn ang="0">
                    <a:pos x="T6" y="T7"/>
                  </a:cxn>
                  <a:cxn ang="0">
                    <a:pos x="T8" y="T9"/>
                  </a:cxn>
                </a:cxnLst>
                <a:rect l="0" t="0" r="r" b="b"/>
                <a:pathLst>
                  <a:path w="95" h="80">
                    <a:moveTo>
                      <a:pt x="95" y="8"/>
                    </a:moveTo>
                    <a:cubicBezTo>
                      <a:pt x="94" y="8"/>
                      <a:pt x="23" y="73"/>
                      <a:pt x="23" y="73"/>
                    </a:cubicBezTo>
                    <a:cubicBezTo>
                      <a:pt x="23" y="73"/>
                      <a:pt x="3" y="80"/>
                      <a:pt x="2" y="79"/>
                    </a:cubicBezTo>
                    <a:cubicBezTo>
                      <a:pt x="0" y="79"/>
                      <a:pt x="86" y="0"/>
                      <a:pt x="86" y="0"/>
                    </a:cubicBezTo>
                    <a:lnTo>
                      <a:pt x="95"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28"/>
              <p:cNvSpPr/>
              <p:nvPr/>
            </p:nvSpPr>
            <p:spPr bwMode="auto">
              <a:xfrm>
                <a:off x="4099880" y="1794352"/>
                <a:ext cx="47625" cy="349250"/>
              </a:xfrm>
              <a:custGeom>
                <a:avLst/>
                <a:gdLst>
                  <a:gd name="T0" fmla="*/ 6 w 30"/>
                  <a:gd name="T1" fmla="*/ 2 h 220"/>
                  <a:gd name="T2" fmla="*/ 0 w 30"/>
                  <a:gd name="T3" fmla="*/ 182 h 220"/>
                  <a:gd name="T4" fmla="*/ 11 w 30"/>
                  <a:gd name="T5" fmla="*/ 220 h 220"/>
                  <a:gd name="T6" fmla="*/ 22 w 30"/>
                  <a:gd name="T7" fmla="*/ 182 h 220"/>
                  <a:gd name="T8" fmla="*/ 30 w 30"/>
                  <a:gd name="T9" fmla="*/ 4 h 220"/>
                  <a:gd name="T10" fmla="*/ 6 w 30"/>
                  <a:gd name="T11" fmla="*/ 0 h 220"/>
                  <a:gd name="T12" fmla="*/ 6 w 30"/>
                  <a:gd name="T13" fmla="*/ 2 h 220"/>
                </a:gdLst>
                <a:ahLst/>
                <a:cxnLst>
                  <a:cxn ang="0">
                    <a:pos x="T0" y="T1"/>
                  </a:cxn>
                  <a:cxn ang="0">
                    <a:pos x="T2" y="T3"/>
                  </a:cxn>
                  <a:cxn ang="0">
                    <a:pos x="T4" y="T5"/>
                  </a:cxn>
                  <a:cxn ang="0">
                    <a:pos x="T6" y="T7"/>
                  </a:cxn>
                  <a:cxn ang="0">
                    <a:pos x="T8" y="T9"/>
                  </a:cxn>
                  <a:cxn ang="0">
                    <a:pos x="T10" y="T11"/>
                  </a:cxn>
                  <a:cxn ang="0">
                    <a:pos x="T12" y="T13"/>
                  </a:cxn>
                </a:cxnLst>
                <a:rect l="0" t="0" r="r" b="b"/>
                <a:pathLst>
                  <a:path w="30" h="220">
                    <a:moveTo>
                      <a:pt x="6" y="2"/>
                    </a:moveTo>
                    <a:lnTo>
                      <a:pt x="0" y="182"/>
                    </a:lnTo>
                    <a:lnTo>
                      <a:pt x="11" y="220"/>
                    </a:lnTo>
                    <a:lnTo>
                      <a:pt x="22" y="182"/>
                    </a:lnTo>
                    <a:lnTo>
                      <a:pt x="30" y="4"/>
                    </a:lnTo>
                    <a:lnTo>
                      <a:pt x="6" y="0"/>
                    </a:lnTo>
                    <a:lnTo>
                      <a:pt x="6"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29"/>
              <p:cNvSpPr/>
              <p:nvPr/>
            </p:nvSpPr>
            <p:spPr bwMode="auto">
              <a:xfrm>
                <a:off x="4099880" y="1794352"/>
                <a:ext cx="47625" cy="349250"/>
              </a:xfrm>
              <a:custGeom>
                <a:avLst/>
                <a:gdLst>
                  <a:gd name="T0" fmla="*/ 6 w 30"/>
                  <a:gd name="T1" fmla="*/ 2 h 220"/>
                  <a:gd name="T2" fmla="*/ 0 w 30"/>
                  <a:gd name="T3" fmla="*/ 182 h 220"/>
                  <a:gd name="T4" fmla="*/ 11 w 30"/>
                  <a:gd name="T5" fmla="*/ 220 h 220"/>
                  <a:gd name="T6" fmla="*/ 22 w 30"/>
                  <a:gd name="T7" fmla="*/ 182 h 220"/>
                  <a:gd name="T8" fmla="*/ 30 w 30"/>
                  <a:gd name="T9" fmla="*/ 4 h 220"/>
                  <a:gd name="T10" fmla="*/ 6 w 30"/>
                  <a:gd name="T11" fmla="*/ 0 h 220"/>
                </a:gdLst>
                <a:ahLst/>
                <a:cxnLst>
                  <a:cxn ang="0">
                    <a:pos x="T0" y="T1"/>
                  </a:cxn>
                  <a:cxn ang="0">
                    <a:pos x="T2" y="T3"/>
                  </a:cxn>
                  <a:cxn ang="0">
                    <a:pos x="T4" y="T5"/>
                  </a:cxn>
                  <a:cxn ang="0">
                    <a:pos x="T6" y="T7"/>
                  </a:cxn>
                  <a:cxn ang="0">
                    <a:pos x="T8" y="T9"/>
                  </a:cxn>
                  <a:cxn ang="0">
                    <a:pos x="T10" y="T11"/>
                  </a:cxn>
                </a:cxnLst>
                <a:rect l="0" t="0" r="r" b="b"/>
                <a:pathLst>
                  <a:path w="30" h="220">
                    <a:moveTo>
                      <a:pt x="6" y="2"/>
                    </a:moveTo>
                    <a:lnTo>
                      <a:pt x="0" y="182"/>
                    </a:lnTo>
                    <a:lnTo>
                      <a:pt x="11" y="220"/>
                    </a:lnTo>
                    <a:lnTo>
                      <a:pt x="22" y="182"/>
                    </a:lnTo>
                    <a:lnTo>
                      <a:pt x="30" y="4"/>
                    </a:lnTo>
                    <a:lnTo>
                      <a:pt x="6"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30"/>
              <p:cNvSpPr/>
              <p:nvPr/>
            </p:nvSpPr>
            <p:spPr bwMode="auto">
              <a:xfrm>
                <a:off x="4144330" y="1689577"/>
                <a:ext cx="36513" cy="53975"/>
              </a:xfrm>
              <a:custGeom>
                <a:avLst/>
                <a:gdLst>
                  <a:gd name="T0" fmla="*/ 0 w 12"/>
                  <a:gd name="T1" fmla="*/ 13 h 18"/>
                  <a:gd name="T2" fmla="*/ 2 w 12"/>
                  <a:gd name="T3" fmla="*/ 17 h 18"/>
                  <a:gd name="T4" fmla="*/ 2 w 12"/>
                  <a:gd name="T5" fmla="*/ 17 h 18"/>
                  <a:gd name="T6" fmla="*/ 6 w 12"/>
                  <a:gd name="T7" fmla="*/ 16 h 18"/>
                  <a:gd name="T8" fmla="*/ 11 w 12"/>
                  <a:gd name="T9" fmla="*/ 5 h 18"/>
                  <a:gd name="T10" fmla="*/ 10 w 12"/>
                  <a:gd name="T11" fmla="*/ 1 h 18"/>
                  <a:gd name="T12" fmla="*/ 10 w 12"/>
                  <a:gd name="T13" fmla="*/ 1 h 18"/>
                  <a:gd name="T14" fmla="*/ 6 w 12"/>
                  <a:gd name="T15" fmla="*/ 2 h 18"/>
                  <a:gd name="T16" fmla="*/ 0 w 12"/>
                  <a:gd name="T17"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8">
                    <a:moveTo>
                      <a:pt x="0" y="13"/>
                    </a:moveTo>
                    <a:cubicBezTo>
                      <a:pt x="0" y="15"/>
                      <a:pt x="0" y="17"/>
                      <a:pt x="2" y="17"/>
                    </a:cubicBezTo>
                    <a:cubicBezTo>
                      <a:pt x="2" y="17"/>
                      <a:pt x="2" y="17"/>
                      <a:pt x="2" y="17"/>
                    </a:cubicBezTo>
                    <a:cubicBezTo>
                      <a:pt x="3" y="18"/>
                      <a:pt x="5" y="18"/>
                      <a:pt x="6" y="16"/>
                    </a:cubicBezTo>
                    <a:cubicBezTo>
                      <a:pt x="11" y="5"/>
                      <a:pt x="11" y="5"/>
                      <a:pt x="11" y="5"/>
                    </a:cubicBezTo>
                    <a:cubicBezTo>
                      <a:pt x="12" y="4"/>
                      <a:pt x="11" y="2"/>
                      <a:pt x="10" y="1"/>
                    </a:cubicBezTo>
                    <a:cubicBezTo>
                      <a:pt x="10" y="1"/>
                      <a:pt x="10" y="1"/>
                      <a:pt x="10" y="1"/>
                    </a:cubicBezTo>
                    <a:cubicBezTo>
                      <a:pt x="8" y="0"/>
                      <a:pt x="7" y="1"/>
                      <a:pt x="6" y="2"/>
                    </a:cubicBezTo>
                    <a:lnTo>
                      <a:pt x="0"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31"/>
              <p:cNvSpPr/>
              <p:nvPr/>
            </p:nvSpPr>
            <p:spPr bwMode="auto">
              <a:xfrm>
                <a:off x="4225292" y="3542189"/>
                <a:ext cx="109538" cy="111125"/>
              </a:xfrm>
              <a:custGeom>
                <a:avLst/>
                <a:gdLst>
                  <a:gd name="T0" fmla="*/ 31 w 37"/>
                  <a:gd name="T1" fmla="*/ 8 h 37"/>
                  <a:gd name="T2" fmla="*/ 7 w 37"/>
                  <a:gd name="T3" fmla="*/ 7 h 37"/>
                  <a:gd name="T4" fmla="*/ 6 w 37"/>
                  <a:gd name="T5" fmla="*/ 30 h 37"/>
                  <a:gd name="T6" fmla="*/ 30 w 37"/>
                  <a:gd name="T7" fmla="*/ 31 h 37"/>
                  <a:gd name="T8" fmla="*/ 31 w 37"/>
                  <a:gd name="T9" fmla="*/ 8 h 37"/>
                </a:gdLst>
                <a:ahLst/>
                <a:cxnLst>
                  <a:cxn ang="0">
                    <a:pos x="T0" y="T1"/>
                  </a:cxn>
                  <a:cxn ang="0">
                    <a:pos x="T2" y="T3"/>
                  </a:cxn>
                  <a:cxn ang="0">
                    <a:pos x="T4" y="T5"/>
                  </a:cxn>
                  <a:cxn ang="0">
                    <a:pos x="T6" y="T7"/>
                  </a:cxn>
                  <a:cxn ang="0">
                    <a:pos x="T8" y="T9"/>
                  </a:cxn>
                </a:cxnLst>
                <a:rect l="0" t="0" r="r" b="b"/>
                <a:pathLst>
                  <a:path w="37" h="37">
                    <a:moveTo>
                      <a:pt x="31" y="8"/>
                    </a:moveTo>
                    <a:cubicBezTo>
                      <a:pt x="25" y="1"/>
                      <a:pt x="14" y="0"/>
                      <a:pt x="7" y="7"/>
                    </a:cubicBezTo>
                    <a:cubicBezTo>
                      <a:pt x="0" y="13"/>
                      <a:pt x="0" y="23"/>
                      <a:pt x="6" y="30"/>
                    </a:cubicBezTo>
                    <a:cubicBezTo>
                      <a:pt x="12" y="37"/>
                      <a:pt x="23" y="37"/>
                      <a:pt x="30" y="31"/>
                    </a:cubicBezTo>
                    <a:cubicBezTo>
                      <a:pt x="36" y="25"/>
                      <a:pt x="37" y="15"/>
                      <a:pt x="31"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32"/>
              <p:cNvSpPr/>
              <p:nvPr/>
            </p:nvSpPr>
            <p:spPr bwMode="auto">
              <a:xfrm>
                <a:off x="4280855" y="3613627"/>
                <a:ext cx="134938" cy="338138"/>
              </a:xfrm>
              <a:custGeom>
                <a:avLst/>
                <a:gdLst>
                  <a:gd name="T0" fmla="*/ 10 w 45"/>
                  <a:gd name="T1" fmla="*/ 0 h 113"/>
                  <a:gd name="T2" fmla="*/ 45 w 45"/>
                  <a:gd name="T3" fmla="*/ 90 h 113"/>
                  <a:gd name="T4" fmla="*/ 44 w 45"/>
                  <a:gd name="T5" fmla="*/ 112 h 113"/>
                  <a:gd name="T6" fmla="*/ 0 w 45"/>
                  <a:gd name="T7" fmla="*/ 5 h 113"/>
                  <a:gd name="T8" fmla="*/ 10 w 45"/>
                  <a:gd name="T9" fmla="*/ 0 h 113"/>
                </a:gdLst>
                <a:ahLst/>
                <a:cxnLst>
                  <a:cxn ang="0">
                    <a:pos x="T0" y="T1"/>
                  </a:cxn>
                  <a:cxn ang="0">
                    <a:pos x="T2" y="T3"/>
                  </a:cxn>
                  <a:cxn ang="0">
                    <a:pos x="T4" y="T5"/>
                  </a:cxn>
                  <a:cxn ang="0">
                    <a:pos x="T6" y="T7"/>
                  </a:cxn>
                  <a:cxn ang="0">
                    <a:pos x="T8" y="T9"/>
                  </a:cxn>
                </a:cxnLst>
                <a:rect l="0" t="0" r="r" b="b"/>
                <a:pathLst>
                  <a:path w="45" h="113">
                    <a:moveTo>
                      <a:pt x="10" y="0"/>
                    </a:moveTo>
                    <a:cubicBezTo>
                      <a:pt x="11" y="0"/>
                      <a:pt x="45" y="90"/>
                      <a:pt x="45" y="90"/>
                    </a:cubicBezTo>
                    <a:cubicBezTo>
                      <a:pt x="45" y="90"/>
                      <a:pt x="45" y="111"/>
                      <a:pt x="44" y="112"/>
                    </a:cubicBezTo>
                    <a:cubicBezTo>
                      <a:pt x="43" y="113"/>
                      <a:pt x="0" y="5"/>
                      <a:pt x="0" y="5"/>
                    </a:cubicBezTo>
                    <a:lnTo>
                      <a:pt x="1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33"/>
              <p:cNvSpPr/>
              <p:nvPr/>
            </p:nvSpPr>
            <p:spPr bwMode="auto">
              <a:xfrm>
                <a:off x="4290380" y="3602514"/>
                <a:ext cx="331788" cy="149225"/>
              </a:xfrm>
              <a:custGeom>
                <a:avLst/>
                <a:gdLst>
                  <a:gd name="T0" fmla="*/ 4 w 209"/>
                  <a:gd name="T1" fmla="*/ 22 h 94"/>
                  <a:gd name="T2" fmla="*/ 169 w 209"/>
                  <a:gd name="T3" fmla="*/ 92 h 94"/>
                  <a:gd name="T4" fmla="*/ 209 w 209"/>
                  <a:gd name="T5" fmla="*/ 94 h 94"/>
                  <a:gd name="T6" fmla="*/ 177 w 209"/>
                  <a:gd name="T7" fmla="*/ 71 h 94"/>
                  <a:gd name="T8" fmla="*/ 13 w 209"/>
                  <a:gd name="T9" fmla="*/ 0 h 94"/>
                  <a:gd name="T10" fmla="*/ 0 w 209"/>
                  <a:gd name="T11" fmla="*/ 20 h 94"/>
                  <a:gd name="T12" fmla="*/ 4 w 209"/>
                  <a:gd name="T13" fmla="*/ 22 h 94"/>
                </a:gdLst>
                <a:ahLst/>
                <a:cxnLst>
                  <a:cxn ang="0">
                    <a:pos x="T0" y="T1"/>
                  </a:cxn>
                  <a:cxn ang="0">
                    <a:pos x="T2" y="T3"/>
                  </a:cxn>
                  <a:cxn ang="0">
                    <a:pos x="T4" y="T5"/>
                  </a:cxn>
                  <a:cxn ang="0">
                    <a:pos x="T6" y="T7"/>
                  </a:cxn>
                  <a:cxn ang="0">
                    <a:pos x="T8" y="T9"/>
                  </a:cxn>
                  <a:cxn ang="0">
                    <a:pos x="T10" y="T11"/>
                  </a:cxn>
                  <a:cxn ang="0">
                    <a:pos x="T12" y="T13"/>
                  </a:cxn>
                </a:cxnLst>
                <a:rect l="0" t="0" r="r" b="b"/>
                <a:pathLst>
                  <a:path w="209" h="94">
                    <a:moveTo>
                      <a:pt x="4" y="22"/>
                    </a:moveTo>
                    <a:lnTo>
                      <a:pt x="169" y="92"/>
                    </a:lnTo>
                    <a:lnTo>
                      <a:pt x="209" y="94"/>
                    </a:lnTo>
                    <a:lnTo>
                      <a:pt x="177" y="71"/>
                    </a:lnTo>
                    <a:lnTo>
                      <a:pt x="13" y="0"/>
                    </a:lnTo>
                    <a:lnTo>
                      <a:pt x="0" y="20"/>
                    </a:lnTo>
                    <a:lnTo>
                      <a:pt x="4"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34"/>
              <p:cNvSpPr/>
              <p:nvPr/>
            </p:nvSpPr>
            <p:spPr bwMode="auto">
              <a:xfrm>
                <a:off x="4290380" y="3602514"/>
                <a:ext cx="331788" cy="149225"/>
              </a:xfrm>
              <a:custGeom>
                <a:avLst/>
                <a:gdLst>
                  <a:gd name="T0" fmla="*/ 4 w 209"/>
                  <a:gd name="T1" fmla="*/ 22 h 94"/>
                  <a:gd name="T2" fmla="*/ 169 w 209"/>
                  <a:gd name="T3" fmla="*/ 92 h 94"/>
                  <a:gd name="T4" fmla="*/ 209 w 209"/>
                  <a:gd name="T5" fmla="*/ 94 h 94"/>
                  <a:gd name="T6" fmla="*/ 177 w 209"/>
                  <a:gd name="T7" fmla="*/ 71 h 94"/>
                  <a:gd name="T8" fmla="*/ 13 w 209"/>
                  <a:gd name="T9" fmla="*/ 0 h 94"/>
                  <a:gd name="T10" fmla="*/ 0 w 209"/>
                  <a:gd name="T11" fmla="*/ 20 h 94"/>
                </a:gdLst>
                <a:ahLst/>
                <a:cxnLst>
                  <a:cxn ang="0">
                    <a:pos x="T0" y="T1"/>
                  </a:cxn>
                  <a:cxn ang="0">
                    <a:pos x="T2" y="T3"/>
                  </a:cxn>
                  <a:cxn ang="0">
                    <a:pos x="T4" y="T5"/>
                  </a:cxn>
                  <a:cxn ang="0">
                    <a:pos x="T6" y="T7"/>
                  </a:cxn>
                  <a:cxn ang="0">
                    <a:pos x="T8" y="T9"/>
                  </a:cxn>
                  <a:cxn ang="0">
                    <a:pos x="T10" y="T11"/>
                  </a:cxn>
                </a:cxnLst>
                <a:rect l="0" t="0" r="r" b="b"/>
                <a:pathLst>
                  <a:path w="209" h="94">
                    <a:moveTo>
                      <a:pt x="4" y="22"/>
                    </a:moveTo>
                    <a:lnTo>
                      <a:pt x="169" y="92"/>
                    </a:lnTo>
                    <a:lnTo>
                      <a:pt x="209" y="94"/>
                    </a:lnTo>
                    <a:lnTo>
                      <a:pt x="177" y="71"/>
                    </a:lnTo>
                    <a:lnTo>
                      <a:pt x="13" y="0"/>
                    </a:lnTo>
                    <a:lnTo>
                      <a:pt x="0" y="2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35"/>
              <p:cNvSpPr/>
              <p:nvPr/>
            </p:nvSpPr>
            <p:spPr bwMode="auto">
              <a:xfrm>
                <a:off x="4215767" y="3535839"/>
                <a:ext cx="44450" cy="46038"/>
              </a:xfrm>
              <a:custGeom>
                <a:avLst/>
                <a:gdLst>
                  <a:gd name="T0" fmla="*/ 9 w 15"/>
                  <a:gd name="T1" fmla="*/ 14 h 15"/>
                  <a:gd name="T2" fmla="*/ 14 w 15"/>
                  <a:gd name="T3" fmla="*/ 14 h 15"/>
                  <a:gd name="T4" fmla="*/ 14 w 15"/>
                  <a:gd name="T5" fmla="*/ 14 h 15"/>
                  <a:gd name="T6" fmla="*/ 14 w 15"/>
                  <a:gd name="T7" fmla="*/ 10 h 15"/>
                  <a:gd name="T8" fmla="*/ 6 w 15"/>
                  <a:gd name="T9" fmla="*/ 1 h 15"/>
                  <a:gd name="T10" fmla="*/ 1 w 15"/>
                  <a:gd name="T11" fmla="*/ 1 h 15"/>
                  <a:gd name="T12" fmla="*/ 1 w 15"/>
                  <a:gd name="T13" fmla="*/ 1 h 15"/>
                  <a:gd name="T14" fmla="*/ 1 w 15"/>
                  <a:gd name="T15" fmla="*/ 5 h 15"/>
                  <a:gd name="T16" fmla="*/ 9 w 15"/>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5">
                    <a:moveTo>
                      <a:pt x="9" y="14"/>
                    </a:moveTo>
                    <a:cubicBezTo>
                      <a:pt x="11" y="15"/>
                      <a:pt x="12" y="15"/>
                      <a:pt x="14" y="14"/>
                    </a:cubicBezTo>
                    <a:cubicBezTo>
                      <a:pt x="14" y="14"/>
                      <a:pt x="14" y="14"/>
                      <a:pt x="14" y="14"/>
                    </a:cubicBezTo>
                    <a:cubicBezTo>
                      <a:pt x="15" y="13"/>
                      <a:pt x="15" y="11"/>
                      <a:pt x="14" y="10"/>
                    </a:cubicBezTo>
                    <a:cubicBezTo>
                      <a:pt x="6" y="1"/>
                      <a:pt x="6" y="1"/>
                      <a:pt x="6" y="1"/>
                    </a:cubicBezTo>
                    <a:cubicBezTo>
                      <a:pt x="5" y="0"/>
                      <a:pt x="3" y="0"/>
                      <a:pt x="1" y="1"/>
                    </a:cubicBezTo>
                    <a:cubicBezTo>
                      <a:pt x="1" y="1"/>
                      <a:pt x="1" y="1"/>
                      <a:pt x="1" y="1"/>
                    </a:cubicBezTo>
                    <a:cubicBezTo>
                      <a:pt x="0" y="2"/>
                      <a:pt x="0" y="4"/>
                      <a:pt x="1" y="5"/>
                    </a:cubicBezTo>
                    <a:lnTo>
                      <a:pt x="9"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36"/>
              <p:cNvSpPr/>
              <p:nvPr/>
            </p:nvSpPr>
            <p:spPr bwMode="auto">
              <a:xfrm>
                <a:off x="983617" y="2889727"/>
                <a:ext cx="109538" cy="109538"/>
              </a:xfrm>
              <a:custGeom>
                <a:avLst/>
                <a:gdLst>
                  <a:gd name="T0" fmla="*/ 31 w 37"/>
                  <a:gd name="T1" fmla="*/ 7 h 37"/>
                  <a:gd name="T2" fmla="*/ 7 w 37"/>
                  <a:gd name="T3" fmla="*/ 6 h 37"/>
                  <a:gd name="T4" fmla="*/ 6 w 37"/>
                  <a:gd name="T5" fmla="*/ 30 h 37"/>
                  <a:gd name="T6" fmla="*/ 30 w 37"/>
                  <a:gd name="T7" fmla="*/ 31 h 37"/>
                  <a:gd name="T8" fmla="*/ 31 w 37"/>
                  <a:gd name="T9" fmla="*/ 7 h 37"/>
                </a:gdLst>
                <a:ahLst/>
                <a:cxnLst>
                  <a:cxn ang="0">
                    <a:pos x="T0" y="T1"/>
                  </a:cxn>
                  <a:cxn ang="0">
                    <a:pos x="T2" y="T3"/>
                  </a:cxn>
                  <a:cxn ang="0">
                    <a:pos x="T4" y="T5"/>
                  </a:cxn>
                  <a:cxn ang="0">
                    <a:pos x="T6" y="T7"/>
                  </a:cxn>
                  <a:cxn ang="0">
                    <a:pos x="T8" y="T9"/>
                  </a:cxn>
                </a:cxnLst>
                <a:rect l="0" t="0" r="r" b="b"/>
                <a:pathLst>
                  <a:path w="37" h="37">
                    <a:moveTo>
                      <a:pt x="31" y="7"/>
                    </a:moveTo>
                    <a:cubicBezTo>
                      <a:pt x="25" y="0"/>
                      <a:pt x="14" y="0"/>
                      <a:pt x="7" y="6"/>
                    </a:cubicBezTo>
                    <a:cubicBezTo>
                      <a:pt x="1" y="12"/>
                      <a:pt x="0" y="23"/>
                      <a:pt x="6" y="30"/>
                    </a:cubicBezTo>
                    <a:cubicBezTo>
                      <a:pt x="12" y="36"/>
                      <a:pt x="23" y="37"/>
                      <a:pt x="30" y="31"/>
                    </a:cubicBezTo>
                    <a:cubicBezTo>
                      <a:pt x="36" y="25"/>
                      <a:pt x="37" y="14"/>
                      <a:pt x="3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37"/>
              <p:cNvSpPr/>
              <p:nvPr/>
            </p:nvSpPr>
            <p:spPr bwMode="auto">
              <a:xfrm>
                <a:off x="1039180" y="2957989"/>
                <a:ext cx="138113" cy="339725"/>
              </a:xfrm>
              <a:custGeom>
                <a:avLst/>
                <a:gdLst>
                  <a:gd name="T0" fmla="*/ 10 w 46"/>
                  <a:gd name="T1" fmla="*/ 0 h 114"/>
                  <a:gd name="T2" fmla="*/ 46 w 46"/>
                  <a:gd name="T3" fmla="*/ 91 h 114"/>
                  <a:gd name="T4" fmla="*/ 44 w 46"/>
                  <a:gd name="T5" fmla="*/ 113 h 114"/>
                  <a:gd name="T6" fmla="*/ 0 w 46"/>
                  <a:gd name="T7" fmla="*/ 6 h 114"/>
                  <a:gd name="T8" fmla="*/ 10 w 46"/>
                  <a:gd name="T9" fmla="*/ 0 h 114"/>
                </a:gdLst>
                <a:ahLst/>
                <a:cxnLst>
                  <a:cxn ang="0">
                    <a:pos x="T0" y="T1"/>
                  </a:cxn>
                  <a:cxn ang="0">
                    <a:pos x="T2" y="T3"/>
                  </a:cxn>
                  <a:cxn ang="0">
                    <a:pos x="T4" y="T5"/>
                  </a:cxn>
                  <a:cxn ang="0">
                    <a:pos x="T6" y="T7"/>
                  </a:cxn>
                  <a:cxn ang="0">
                    <a:pos x="T8" y="T9"/>
                  </a:cxn>
                </a:cxnLst>
                <a:rect l="0" t="0" r="r" b="b"/>
                <a:pathLst>
                  <a:path w="46" h="114">
                    <a:moveTo>
                      <a:pt x="10" y="0"/>
                    </a:moveTo>
                    <a:cubicBezTo>
                      <a:pt x="11" y="1"/>
                      <a:pt x="46" y="91"/>
                      <a:pt x="46" y="91"/>
                    </a:cubicBezTo>
                    <a:cubicBezTo>
                      <a:pt x="46" y="91"/>
                      <a:pt x="45" y="111"/>
                      <a:pt x="44" y="113"/>
                    </a:cubicBezTo>
                    <a:cubicBezTo>
                      <a:pt x="43" y="114"/>
                      <a:pt x="0" y="6"/>
                      <a:pt x="0" y="6"/>
                    </a:cubicBezTo>
                    <a:lnTo>
                      <a:pt x="1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38"/>
              <p:cNvSpPr/>
              <p:nvPr/>
            </p:nvSpPr>
            <p:spPr bwMode="auto">
              <a:xfrm>
                <a:off x="1051880" y="2945289"/>
                <a:ext cx="327025" cy="149225"/>
              </a:xfrm>
              <a:custGeom>
                <a:avLst/>
                <a:gdLst>
                  <a:gd name="T0" fmla="*/ 2 w 206"/>
                  <a:gd name="T1" fmla="*/ 23 h 94"/>
                  <a:gd name="T2" fmla="*/ 167 w 206"/>
                  <a:gd name="T3" fmla="*/ 92 h 94"/>
                  <a:gd name="T4" fmla="*/ 206 w 206"/>
                  <a:gd name="T5" fmla="*/ 94 h 94"/>
                  <a:gd name="T6" fmla="*/ 175 w 206"/>
                  <a:gd name="T7" fmla="*/ 72 h 94"/>
                  <a:gd name="T8" fmla="*/ 11 w 206"/>
                  <a:gd name="T9" fmla="*/ 0 h 94"/>
                  <a:gd name="T10" fmla="*/ 0 w 206"/>
                  <a:gd name="T11" fmla="*/ 23 h 94"/>
                  <a:gd name="T12" fmla="*/ 2 w 206"/>
                  <a:gd name="T13" fmla="*/ 23 h 94"/>
                </a:gdLst>
                <a:ahLst/>
                <a:cxnLst>
                  <a:cxn ang="0">
                    <a:pos x="T0" y="T1"/>
                  </a:cxn>
                  <a:cxn ang="0">
                    <a:pos x="T2" y="T3"/>
                  </a:cxn>
                  <a:cxn ang="0">
                    <a:pos x="T4" y="T5"/>
                  </a:cxn>
                  <a:cxn ang="0">
                    <a:pos x="T6" y="T7"/>
                  </a:cxn>
                  <a:cxn ang="0">
                    <a:pos x="T8" y="T9"/>
                  </a:cxn>
                  <a:cxn ang="0">
                    <a:pos x="T10" y="T11"/>
                  </a:cxn>
                  <a:cxn ang="0">
                    <a:pos x="T12" y="T13"/>
                  </a:cxn>
                </a:cxnLst>
                <a:rect l="0" t="0" r="r" b="b"/>
                <a:pathLst>
                  <a:path w="206" h="94">
                    <a:moveTo>
                      <a:pt x="2" y="23"/>
                    </a:moveTo>
                    <a:lnTo>
                      <a:pt x="167" y="92"/>
                    </a:lnTo>
                    <a:lnTo>
                      <a:pt x="206" y="94"/>
                    </a:lnTo>
                    <a:lnTo>
                      <a:pt x="175" y="72"/>
                    </a:lnTo>
                    <a:lnTo>
                      <a:pt x="11" y="0"/>
                    </a:lnTo>
                    <a:lnTo>
                      <a:pt x="0" y="23"/>
                    </a:lnTo>
                    <a:lnTo>
                      <a:pt x="2"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39"/>
              <p:cNvSpPr/>
              <p:nvPr/>
            </p:nvSpPr>
            <p:spPr bwMode="auto">
              <a:xfrm>
                <a:off x="1051880" y="2945289"/>
                <a:ext cx="327025" cy="149225"/>
              </a:xfrm>
              <a:custGeom>
                <a:avLst/>
                <a:gdLst>
                  <a:gd name="T0" fmla="*/ 2 w 206"/>
                  <a:gd name="T1" fmla="*/ 23 h 94"/>
                  <a:gd name="T2" fmla="*/ 167 w 206"/>
                  <a:gd name="T3" fmla="*/ 92 h 94"/>
                  <a:gd name="T4" fmla="*/ 206 w 206"/>
                  <a:gd name="T5" fmla="*/ 94 h 94"/>
                  <a:gd name="T6" fmla="*/ 175 w 206"/>
                  <a:gd name="T7" fmla="*/ 72 h 94"/>
                  <a:gd name="T8" fmla="*/ 11 w 206"/>
                  <a:gd name="T9" fmla="*/ 0 h 94"/>
                  <a:gd name="T10" fmla="*/ 0 w 206"/>
                  <a:gd name="T11" fmla="*/ 23 h 94"/>
                </a:gdLst>
                <a:ahLst/>
                <a:cxnLst>
                  <a:cxn ang="0">
                    <a:pos x="T0" y="T1"/>
                  </a:cxn>
                  <a:cxn ang="0">
                    <a:pos x="T2" y="T3"/>
                  </a:cxn>
                  <a:cxn ang="0">
                    <a:pos x="T4" y="T5"/>
                  </a:cxn>
                  <a:cxn ang="0">
                    <a:pos x="T6" y="T7"/>
                  </a:cxn>
                  <a:cxn ang="0">
                    <a:pos x="T8" y="T9"/>
                  </a:cxn>
                  <a:cxn ang="0">
                    <a:pos x="T10" y="T11"/>
                  </a:cxn>
                </a:cxnLst>
                <a:rect l="0" t="0" r="r" b="b"/>
                <a:pathLst>
                  <a:path w="206" h="94">
                    <a:moveTo>
                      <a:pt x="2" y="23"/>
                    </a:moveTo>
                    <a:lnTo>
                      <a:pt x="167" y="92"/>
                    </a:lnTo>
                    <a:lnTo>
                      <a:pt x="206" y="94"/>
                    </a:lnTo>
                    <a:lnTo>
                      <a:pt x="175" y="72"/>
                    </a:lnTo>
                    <a:lnTo>
                      <a:pt x="11" y="0"/>
                    </a:lnTo>
                    <a:lnTo>
                      <a:pt x="0" y="23"/>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40"/>
              <p:cNvSpPr/>
              <p:nvPr/>
            </p:nvSpPr>
            <p:spPr bwMode="auto">
              <a:xfrm>
                <a:off x="974092" y="2880202"/>
                <a:ext cx="44450" cy="47625"/>
              </a:xfrm>
              <a:custGeom>
                <a:avLst/>
                <a:gdLst>
                  <a:gd name="T0" fmla="*/ 10 w 15"/>
                  <a:gd name="T1" fmla="*/ 15 h 16"/>
                  <a:gd name="T2" fmla="*/ 14 w 15"/>
                  <a:gd name="T3" fmla="*/ 15 h 16"/>
                  <a:gd name="T4" fmla="*/ 14 w 15"/>
                  <a:gd name="T5" fmla="*/ 15 h 16"/>
                  <a:gd name="T6" fmla="*/ 14 w 15"/>
                  <a:gd name="T7" fmla="*/ 10 h 16"/>
                  <a:gd name="T8" fmla="*/ 6 w 15"/>
                  <a:gd name="T9" fmla="*/ 1 h 16"/>
                  <a:gd name="T10" fmla="*/ 2 w 15"/>
                  <a:gd name="T11" fmla="*/ 1 h 16"/>
                  <a:gd name="T12" fmla="*/ 2 w 15"/>
                  <a:gd name="T13" fmla="*/ 1 h 16"/>
                  <a:gd name="T14" fmla="*/ 1 w 15"/>
                  <a:gd name="T15" fmla="*/ 6 h 16"/>
                  <a:gd name="T16" fmla="*/ 10 w 15"/>
                  <a:gd name="T17"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0" y="15"/>
                    </a:moveTo>
                    <a:cubicBezTo>
                      <a:pt x="11" y="16"/>
                      <a:pt x="13" y="16"/>
                      <a:pt x="14" y="15"/>
                    </a:cubicBezTo>
                    <a:cubicBezTo>
                      <a:pt x="14" y="15"/>
                      <a:pt x="14" y="15"/>
                      <a:pt x="14" y="15"/>
                    </a:cubicBezTo>
                    <a:cubicBezTo>
                      <a:pt x="15" y="14"/>
                      <a:pt x="15" y="12"/>
                      <a:pt x="14" y="10"/>
                    </a:cubicBezTo>
                    <a:cubicBezTo>
                      <a:pt x="6" y="1"/>
                      <a:pt x="6" y="1"/>
                      <a:pt x="6" y="1"/>
                    </a:cubicBezTo>
                    <a:cubicBezTo>
                      <a:pt x="5" y="0"/>
                      <a:pt x="3" y="0"/>
                      <a:pt x="2" y="1"/>
                    </a:cubicBezTo>
                    <a:cubicBezTo>
                      <a:pt x="2" y="1"/>
                      <a:pt x="2" y="1"/>
                      <a:pt x="2" y="1"/>
                    </a:cubicBezTo>
                    <a:cubicBezTo>
                      <a:pt x="0" y="2"/>
                      <a:pt x="0" y="4"/>
                      <a:pt x="1" y="6"/>
                    </a:cubicBezTo>
                    <a:lnTo>
                      <a:pt x="10"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41"/>
              <p:cNvSpPr/>
              <p:nvPr/>
            </p:nvSpPr>
            <p:spPr bwMode="auto">
              <a:xfrm>
                <a:off x="3156905" y="3935889"/>
                <a:ext cx="114300" cy="114300"/>
              </a:xfrm>
              <a:custGeom>
                <a:avLst/>
                <a:gdLst>
                  <a:gd name="T0" fmla="*/ 33 w 38"/>
                  <a:gd name="T1" fmla="*/ 28 h 38"/>
                  <a:gd name="T2" fmla="*/ 28 w 38"/>
                  <a:gd name="T3" fmla="*/ 5 h 38"/>
                  <a:gd name="T4" fmla="*/ 5 w 38"/>
                  <a:gd name="T5" fmla="*/ 10 h 38"/>
                  <a:gd name="T6" fmla="*/ 10 w 38"/>
                  <a:gd name="T7" fmla="*/ 33 h 38"/>
                  <a:gd name="T8" fmla="*/ 33 w 38"/>
                  <a:gd name="T9" fmla="*/ 28 h 38"/>
                </a:gdLst>
                <a:ahLst/>
                <a:cxnLst>
                  <a:cxn ang="0">
                    <a:pos x="T0" y="T1"/>
                  </a:cxn>
                  <a:cxn ang="0">
                    <a:pos x="T2" y="T3"/>
                  </a:cxn>
                  <a:cxn ang="0">
                    <a:pos x="T4" y="T5"/>
                  </a:cxn>
                  <a:cxn ang="0">
                    <a:pos x="T6" y="T7"/>
                  </a:cxn>
                  <a:cxn ang="0">
                    <a:pos x="T8" y="T9"/>
                  </a:cxn>
                </a:cxnLst>
                <a:rect l="0" t="0" r="r" b="b"/>
                <a:pathLst>
                  <a:path w="38" h="38">
                    <a:moveTo>
                      <a:pt x="33" y="28"/>
                    </a:moveTo>
                    <a:cubicBezTo>
                      <a:pt x="38" y="21"/>
                      <a:pt x="35" y="10"/>
                      <a:pt x="28" y="5"/>
                    </a:cubicBezTo>
                    <a:cubicBezTo>
                      <a:pt x="20" y="0"/>
                      <a:pt x="10" y="3"/>
                      <a:pt x="5" y="10"/>
                    </a:cubicBezTo>
                    <a:cubicBezTo>
                      <a:pt x="0" y="18"/>
                      <a:pt x="2" y="28"/>
                      <a:pt x="10" y="33"/>
                    </a:cubicBezTo>
                    <a:cubicBezTo>
                      <a:pt x="17" y="38"/>
                      <a:pt x="28" y="36"/>
                      <a:pt x="33"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42"/>
              <p:cNvSpPr/>
              <p:nvPr/>
            </p:nvSpPr>
            <p:spPr bwMode="auto">
              <a:xfrm>
                <a:off x="2904492" y="4002564"/>
                <a:ext cx="303213" cy="211138"/>
              </a:xfrm>
              <a:custGeom>
                <a:avLst/>
                <a:gdLst>
                  <a:gd name="T0" fmla="*/ 102 w 102"/>
                  <a:gd name="T1" fmla="*/ 9 h 71"/>
                  <a:gd name="T2" fmla="*/ 23 w 102"/>
                  <a:gd name="T3" fmla="*/ 66 h 71"/>
                  <a:gd name="T4" fmla="*/ 2 w 102"/>
                  <a:gd name="T5" fmla="*/ 70 h 71"/>
                  <a:gd name="T6" fmla="*/ 94 w 102"/>
                  <a:gd name="T7" fmla="*/ 0 h 71"/>
                  <a:gd name="T8" fmla="*/ 102 w 102"/>
                  <a:gd name="T9" fmla="*/ 9 h 71"/>
                </a:gdLst>
                <a:ahLst/>
                <a:cxnLst>
                  <a:cxn ang="0">
                    <a:pos x="T0" y="T1"/>
                  </a:cxn>
                  <a:cxn ang="0">
                    <a:pos x="T2" y="T3"/>
                  </a:cxn>
                  <a:cxn ang="0">
                    <a:pos x="T4" y="T5"/>
                  </a:cxn>
                  <a:cxn ang="0">
                    <a:pos x="T6" y="T7"/>
                  </a:cxn>
                  <a:cxn ang="0">
                    <a:pos x="T8" y="T9"/>
                  </a:cxn>
                </a:cxnLst>
                <a:rect l="0" t="0" r="r" b="b"/>
                <a:pathLst>
                  <a:path w="102" h="71">
                    <a:moveTo>
                      <a:pt x="102" y="9"/>
                    </a:moveTo>
                    <a:cubicBezTo>
                      <a:pt x="102" y="10"/>
                      <a:pt x="23" y="66"/>
                      <a:pt x="23" y="66"/>
                    </a:cubicBezTo>
                    <a:cubicBezTo>
                      <a:pt x="23" y="66"/>
                      <a:pt x="3" y="71"/>
                      <a:pt x="2" y="70"/>
                    </a:cubicBezTo>
                    <a:cubicBezTo>
                      <a:pt x="0" y="69"/>
                      <a:pt x="94" y="0"/>
                      <a:pt x="94" y="0"/>
                    </a:cubicBezTo>
                    <a:lnTo>
                      <a:pt x="102"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43"/>
              <p:cNvSpPr/>
              <p:nvPr/>
            </p:nvSpPr>
            <p:spPr bwMode="auto">
              <a:xfrm>
                <a:off x="3139442" y="4013677"/>
                <a:ext cx="77788" cy="349250"/>
              </a:xfrm>
              <a:custGeom>
                <a:avLst/>
                <a:gdLst>
                  <a:gd name="T0" fmla="*/ 26 w 49"/>
                  <a:gd name="T1" fmla="*/ 2 h 220"/>
                  <a:gd name="T2" fmla="*/ 0 w 49"/>
                  <a:gd name="T3" fmla="*/ 182 h 220"/>
                  <a:gd name="T4" fmla="*/ 7 w 49"/>
                  <a:gd name="T5" fmla="*/ 220 h 220"/>
                  <a:gd name="T6" fmla="*/ 22 w 49"/>
                  <a:gd name="T7" fmla="*/ 184 h 220"/>
                  <a:gd name="T8" fmla="*/ 49 w 49"/>
                  <a:gd name="T9" fmla="*/ 8 h 220"/>
                  <a:gd name="T10" fmla="*/ 26 w 49"/>
                  <a:gd name="T11" fmla="*/ 0 h 220"/>
                  <a:gd name="T12" fmla="*/ 26 w 49"/>
                  <a:gd name="T13" fmla="*/ 2 h 220"/>
                </a:gdLst>
                <a:ahLst/>
                <a:cxnLst>
                  <a:cxn ang="0">
                    <a:pos x="T0" y="T1"/>
                  </a:cxn>
                  <a:cxn ang="0">
                    <a:pos x="T2" y="T3"/>
                  </a:cxn>
                  <a:cxn ang="0">
                    <a:pos x="T4" y="T5"/>
                  </a:cxn>
                  <a:cxn ang="0">
                    <a:pos x="T6" y="T7"/>
                  </a:cxn>
                  <a:cxn ang="0">
                    <a:pos x="T8" y="T9"/>
                  </a:cxn>
                  <a:cxn ang="0">
                    <a:pos x="T10" y="T11"/>
                  </a:cxn>
                  <a:cxn ang="0">
                    <a:pos x="T12" y="T13"/>
                  </a:cxn>
                </a:cxnLst>
                <a:rect l="0" t="0" r="r" b="b"/>
                <a:pathLst>
                  <a:path w="49" h="220">
                    <a:moveTo>
                      <a:pt x="26" y="2"/>
                    </a:moveTo>
                    <a:lnTo>
                      <a:pt x="0" y="182"/>
                    </a:lnTo>
                    <a:lnTo>
                      <a:pt x="7" y="220"/>
                    </a:lnTo>
                    <a:lnTo>
                      <a:pt x="22" y="184"/>
                    </a:lnTo>
                    <a:lnTo>
                      <a:pt x="49" y="8"/>
                    </a:lnTo>
                    <a:lnTo>
                      <a:pt x="26" y="0"/>
                    </a:lnTo>
                    <a:lnTo>
                      <a:pt x="26"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44"/>
              <p:cNvSpPr/>
              <p:nvPr/>
            </p:nvSpPr>
            <p:spPr bwMode="auto">
              <a:xfrm>
                <a:off x="3139442" y="4013677"/>
                <a:ext cx="77788" cy="349250"/>
              </a:xfrm>
              <a:custGeom>
                <a:avLst/>
                <a:gdLst>
                  <a:gd name="T0" fmla="*/ 26 w 49"/>
                  <a:gd name="T1" fmla="*/ 2 h 220"/>
                  <a:gd name="T2" fmla="*/ 0 w 49"/>
                  <a:gd name="T3" fmla="*/ 182 h 220"/>
                  <a:gd name="T4" fmla="*/ 7 w 49"/>
                  <a:gd name="T5" fmla="*/ 220 h 220"/>
                  <a:gd name="T6" fmla="*/ 22 w 49"/>
                  <a:gd name="T7" fmla="*/ 184 h 220"/>
                  <a:gd name="T8" fmla="*/ 49 w 49"/>
                  <a:gd name="T9" fmla="*/ 8 h 220"/>
                  <a:gd name="T10" fmla="*/ 26 w 49"/>
                  <a:gd name="T11" fmla="*/ 0 h 220"/>
                </a:gdLst>
                <a:ahLst/>
                <a:cxnLst>
                  <a:cxn ang="0">
                    <a:pos x="T0" y="T1"/>
                  </a:cxn>
                  <a:cxn ang="0">
                    <a:pos x="T2" y="T3"/>
                  </a:cxn>
                  <a:cxn ang="0">
                    <a:pos x="T4" y="T5"/>
                  </a:cxn>
                  <a:cxn ang="0">
                    <a:pos x="T6" y="T7"/>
                  </a:cxn>
                  <a:cxn ang="0">
                    <a:pos x="T8" y="T9"/>
                  </a:cxn>
                  <a:cxn ang="0">
                    <a:pos x="T10" y="T11"/>
                  </a:cxn>
                </a:cxnLst>
                <a:rect l="0" t="0" r="r" b="b"/>
                <a:pathLst>
                  <a:path w="49" h="220">
                    <a:moveTo>
                      <a:pt x="26" y="2"/>
                    </a:moveTo>
                    <a:lnTo>
                      <a:pt x="0" y="182"/>
                    </a:lnTo>
                    <a:lnTo>
                      <a:pt x="7" y="220"/>
                    </a:lnTo>
                    <a:lnTo>
                      <a:pt x="22" y="184"/>
                    </a:lnTo>
                    <a:lnTo>
                      <a:pt x="49" y="8"/>
                    </a:lnTo>
                    <a:lnTo>
                      <a:pt x="26"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45"/>
              <p:cNvSpPr/>
              <p:nvPr/>
            </p:nvSpPr>
            <p:spPr bwMode="auto">
              <a:xfrm>
                <a:off x="3220405" y="3918427"/>
                <a:ext cx="41275" cy="50800"/>
              </a:xfrm>
              <a:custGeom>
                <a:avLst/>
                <a:gdLst>
                  <a:gd name="T0" fmla="*/ 1 w 14"/>
                  <a:gd name="T1" fmla="*/ 12 h 17"/>
                  <a:gd name="T2" fmla="*/ 2 w 14"/>
                  <a:gd name="T3" fmla="*/ 16 h 17"/>
                  <a:gd name="T4" fmla="*/ 2 w 14"/>
                  <a:gd name="T5" fmla="*/ 16 h 17"/>
                  <a:gd name="T6" fmla="*/ 6 w 14"/>
                  <a:gd name="T7" fmla="*/ 15 h 17"/>
                  <a:gd name="T8" fmla="*/ 13 w 14"/>
                  <a:gd name="T9" fmla="*/ 5 h 17"/>
                  <a:gd name="T10" fmla="*/ 12 w 14"/>
                  <a:gd name="T11" fmla="*/ 1 h 17"/>
                  <a:gd name="T12" fmla="*/ 12 w 14"/>
                  <a:gd name="T13" fmla="*/ 1 h 17"/>
                  <a:gd name="T14" fmla="*/ 8 w 14"/>
                  <a:gd name="T15" fmla="*/ 2 h 17"/>
                  <a:gd name="T16" fmla="*/ 1 w 14"/>
                  <a:gd name="T1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7">
                    <a:moveTo>
                      <a:pt x="1" y="12"/>
                    </a:moveTo>
                    <a:cubicBezTo>
                      <a:pt x="0" y="13"/>
                      <a:pt x="1" y="15"/>
                      <a:pt x="2" y="16"/>
                    </a:cubicBezTo>
                    <a:cubicBezTo>
                      <a:pt x="2" y="16"/>
                      <a:pt x="2" y="16"/>
                      <a:pt x="2" y="16"/>
                    </a:cubicBezTo>
                    <a:cubicBezTo>
                      <a:pt x="4" y="17"/>
                      <a:pt x="5" y="17"/>
                      <a:pt x="6" y="15"/>
                    </a:cubicBezTo>
                    <a:cubicBezTo>
                      <a:pt x="13" y="5"/>
                      <a:pt x="13" y="5"/>
                      <a:pt x="13" y="5"/>
                    </a:cubicBezTo>
                    <a:cubicBezTo>
                      <a:pt x="14" y="4"/>
                      <a:pt x="14" y="2"/>
                      <a:pt x="12" y="1"/>
                    </a:cubicBezTo>
                    <a:cubicBezTo>
                      <a:pt x="12" y="1"/>
                      <a:pt x="12" y="1"/>
                      <a:pt x="12" y="1"/>
                    </a:cubicBezTo>
                    <a:cubicBezTo>
                      <a:pt x="11" y="0"/>
                      <a:pt x="9" y="0"/>
                      <a:pt x="8" y="2"/>
                    </a:cubicBezTo>
                    <a:lnTo>
                      <a:pt x="1"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46"/>
              <p:cNvSpPr>
                <a:spLocks noEditPoints="1"/>
              </p:cNvSpPr>
              <p:nvPr/>
            </p:nvSpPr>
            <p:spPr bwMode="auto">
              <a:xfrm>
                <a:off x="4379280" y="2873852"/>
                <a:ext cx="179388" cy="488950"/>
              </a:xfrm>
              <a:custGeom>
                <a:avLst/>
                <a:gdLst>
                  <a:gd name="T0" fmla="*/ 30 w 60"/>
                  <a:gd name="T1" fmla="*/ 0 h 164"/>
                  <a:gd name="T2" fmla="*/ 60 w 60"/>
                  <a:gd name="T3" fmla="*/ 82 h 164"/>
                  <a:gd name="T4" fmla="*/ 30 w 60"/>
                  <a:gd name="T5" fmla="*/ 164 h 164"/>
                  <a:gd name="T6" fmla="*/ 0 w 60"/>
                  <a:gd name="T7" fmla="*/ 82 h 164"/>
                  <a:gd name="T8" fmla="*/ 30 w 60"/>
                  <a:gd name="T9" fmla="*/ 0 h 164"/>
                  <a:gd name="T10" fmla="*/ 30 w 60"/>
                  <a:gd name="T11" fmla="*/ 151 h 164"/>
                  <a:gd name="T12" fmla="*/ 55 w 60"/>
                  <a:gd name="T13" fmla="*/ 82 h 164"/>
                  <a:gd name="T14" fmla="*/ 30 w 60"/>
                  <a:gd name="T15" fmla="*/ 14 h 164"/>
                  <a:gd name="T16" fmla="*/ 4 w 60"/>
                  <a:gd name="T17" fmla="*/ 82 h 164"/>
                  <a:gd name="T18" fmla="*/ 30 w 60"/>
                  <a:gd name="T19" fmla="*/ 15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164">
                    <a:moveTo>
                      <a:pt x="30" y="0"/>
                    </a:moveTo>
                    <a:cubicBezTo>
                      <a:pt x="46" y="0"/>
                      <a:pt x="60" y="37"/>
                      <a:pt x="60" y="82"/>
                    </a:cubicBezTo>
                    <a:cubicBezTo>
                      <a:pt x="60" y="128"/>
                      <a:pt x="46" y="164"/>
                      <a:pt x="30" y="164"/>
                    </a:cubicBezTo>
                    <a:cubicBezTo>
                      <a:pt x="13" y="164"/>
                      <a:pt x="0" y="128"/>
                      <a:pt x="0" y="82"/>
                    </a:cubicBezTo>
                    <a:cubicBezTo>
                      <a:pt x="0" y="37"/>
                      <a:pt x="13" y="0"/>
                      <a:pt x="30" y="0"/>
                    </a:cubicBezTo>
                    <a:close/>
                    <a:moveTo>
                      <a:pt x="30" y="151"/>
                    </a:moveTo>
                    <a:cubicBezTo>
                      <a:pt x="44" y="151"/>
                      <a:pt x="55" y="120"/>
                      <a:pt x="55" y="82"/>
                    </a:cubicBezTo>
                    <a:cubicBezTo>
                      <a:pt x="55" y="44"/>
                      <a:pt x="44" y="14"/>
                      <a:pt x="30" y="14"/>
                    </a:cubicBezTo>
                    <a:cubicBezTo>
                      <a:pt x="16" y="14"/>
                      <a:pt x="4" y="44"/>
                      <a:pt x="4" y="82"/>
                    </a:cubicBezTo>
                    <a:cubicBezTo>
                      <a:pt x="4" y="120"/>
                      <a:pt x="16" y="151"/>
                      <a:pt x="30"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47"/>
              <p:cNvSpPr>
                <a:spLocks noEditPoints="1"/>
              </p:cNvSpPr>
              <p:nvPr/>
            </p:nvSpPr>
            <p:spPr bwMode="auto">
              <a:xfrm>
                <a:off x="4225292" y="3029427"/>
                <a:ext cx="485775" cy="179388"/>
              </a:xfrm>
              <a:custGeom>
                <a:avLst/>
                <a:gdLst>
                  <a:gd name="T0" fmla="*/ 0 w 163"/>
                  <a:gd name="T1" fmla="*/ 30 h 60"/>
                  <a:gd name="T2" fmla="*/ 82 w 163"/>
                  <a:gd name="T3" fmla="*/ 0 h 60"/>
                  <a:gd name="T4" fmla="*/ 163 w 163"/>
                  <a:gd name="T5" fmla="*/ 30 h 60"/>
                  <a:gd name="T6" fmla="*/ 82 w 163"/>
                  <a:gd name="T7" fmla="*/ 60 h 60"/>
                  <a:gd name="T8" fmla="*/ 0 w 163"/>
                  <a:gd name="T9" fmla="*/ 30 h 60"/>
                  <a:gd name="T10" fmla="*/ 150 w 163"/>
                  <a:gd name="T11" fmla="*/ 30 h 60"/>
                  <a:gd name="T12" fmla="*/ 82 w 163"/>
                  <a:gd name="T13" fmla="*/ 5 h 60"/>
                  <a:gd name="T14" fmla="*/ 13 w 163"/>
                  <a:gd name="T15" fmla="*/ 30 h 60"/>
                  <a:gd name="T16" fmla="*/ 82 w 163"/>
                  <a:gd name="T17" fmla="*/ 56 h 60"/>
                  <a:gd name="T18" fmla="*/ 150 w 163"/>
                  <a:gd name="T1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60">
                    <a:moveTo>
                      <a:pt x="0" y="30"/>
                    </a:moveTo>
                    <a:cubicBezTo>
                      <a:pt x="0" y="14"/>
                      <a:pt x="36" y="0"/>
                      <a:pt x="82" y="0"/>
                    </a:cubicBezTo>
                    <a:cubicBezTo>
                      <a:pt x="127" y="0"/>
                      <a:pt x="163" y="14"/>
                      <a:pt x="163" y="30"/>
                    </a:cubicBezTo>
                    <a:cubicBezTo>
                      <a:pt x="163" y="47"/>
                      <a:pt x="127" y="60"/>
                      <a:pt x="82" y="60"/>
                    </a:cubicBezTo>
                    <a:cubicBezTo>
                      <a:pt x="36" y="60"/>
                      <a:pt x="0" y="47"/>
                      <a:pt x="0" y="30"/>
                    </a:cubicBezTo>
                    <a:close/>
                    <a:moveTo>
                      <a:pt x="150" y="30"/>
                    </a:moveTo>
                    <a:cubicBezTo>
                      <a:pt x="150" y="16"/>
                      <a:pt x="119" y="5"/>
                      <a:pt x="82" y="5"/>
                    </a:cubicBezTo>
                    <a:cubicBezTo>
                      <a:pt x="44" y="5"/>
                      <a:pt x="13" y="16"/>
                      <a:pt x="13" y="30"/>
                    </a:cubicBezTo>
                    <a:cubicBezTo>
                      <a:pt x="13" y="44"/>
                      <a:pt x="44" y="56"/>
                      <a:pt x="82" y="56"/>
                    </a:cubicBezTo>
                    <a:cubicBezTo>
                      <a:pt x="119" y="56"/>
                      <a:pt x="150" y="44"/>
                      <a:pt x="15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48"/>
              <p:cNvSpPr>
                <a:spLocks noEditPoints="1"/>
              </p:cNvSpPr>
              <p:nvPr/>
            </p:nvSpPr>
            <p:spPr bwMode="auto">
              <a:xfrm>
                <a:off x="4260217" y="2913539"/>
                <a:ext cx="414338" cy="414338"/>
              </a:xfrm>
              <a:custGeom>
                <a:avLst/>
                <a:gdLst>
                  <a:gd name="T0" fmla="*/ 12 w 139"/>
                  <a:gd name="T1" fmla="*/ 11 h 139"/>
                  <a:gd name="T2" fmla="*/ 91 w 139"/>
                  <a:gd name="T3" fmla="*/ 48 h 139"/>
                  <a:gd name="T4" fmla="*/ 127 w 139"/>
                  <a:gd name="T5" fmla="*/ 127 h 139"/>
                  <a:gd name="T6" fmla="*/ 48 w 139"/>
                  <a:gd name="T7" fmla="*/ 91 h 139"/>
                  <a:gd name="T8" fmla="*/ 12 w 139"/>
                  <a:gd name="T9" fmla="*/ 11 h 139"/>
                  <a:gd name="T10" fmla="*/ 118 w 139"/>
                  <a:gd name="T11" fmla="*/ 118 h 139"/>
                  <a:gd name="T12" fmla="*/ 87 w 139"/>
                  <a:gd name="T13" fmla="*/ 51 h 139"/>
                  <a:gd name="T14" fmla="*/ 21 w 139"/>
                  <a:gd name="T15" fmla="*/ 21 h 139"/>
                  <a:gd name="T16" fmla="*/ 52 w 139"/>
                  <a:gd name="T17" fmla="*/ 87 h 139"/>
                  <a:gd name="T18" fmla="*/ 118 w 139"/>
                  <a:gd name="T19" fmla="*/ 118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39">
                    <a:moveTo>
                      <a:pt x="12" y="11"/>
                    </a:moveTo>
                    <a:cubicBezTo>
                      <a:pt x="24" y="0"/>
                      <a:pt x="59" y="16"/>
                      <a:pt x="91" y="48"/>
                    </a:cubicBezTo>
                    <a:cubicBezTo>
                      <a:pt x="123" y="80"/>
                      <a:pt x="139" y="115"/>
                      <a:pt x="127" y="127"/>
                    </a:cubicBezTo>
                    <a:cubicBezTo>
                      <a:pt x="116" y="139"/>
                      <a:pt x="80" y="123"/>
                      <a:pt x="48" y="91"/>
                    </a:cubicBezTo>
                    <a:cubicBezTo>
                      <a:pt x="16" y="59"/>
                      <a:pt x="0" y="23"/>
                      <a:pt x="12" y="11"/>
                    </a:cubicBezTo>
                    <a:close/>
                    <a:moveTo>
                      <a:pt x="118" y="118"/>
                    </a:moveTo>
                    <a:cubicBezTo>
                      <a:pt x="128" y="108"/>
                      <a:pt x="114" y="78"/>
                      <a:pt x="87" y="51"/>
                    </a:cubicBezTo>
                    <a:cubicBezTo>
                      <a:pt x="61" y="25"/>
                      <a:pt x="31" y="11"/>
                      <a:pt x="21" y="21"/>
                    </a:cubicBezTo>
                    <a:cubicBezTo>
                      <a:pt x="11" y="31"/>
                      <a:pt x="25" y="60"/>
                      <a:pt x="52" y="87"/>
                    </a:cubicBezTo>
                    <a:cubicBezTo>
                      <a:pt x="79" y="114"/>
                      <a:pt x="108" y="128"/>
                      <a:pt x="118" y="1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49"/>
              <p:cNvSpPr>
                <a:spLocks noEditPoints="1"/>
              </p:cNvSpPr>
              <p:nvPr/>
            </p:nvSpPr>
            <p:spPr bwMode="auto">
              <a:xfrm>
                <a:off x="4260217" y="2913539"/>
                <a:ext cx="414338" cy="414338"/>
              </a:xfrm>
              <a:custGeom>
                <a:avLst/>
                <a:gdLst>
                  <a:gd name="T0" fmla="*/ 12 w 139"/>
                  <a:gd name="T1" fmla="*/ 127 h 139"/>
                  <a:gd name="T2" fmla="*/ 48 w 139"/>
                  <a:gd name="T3" fmla="*/ 48 h 139"/>
                  <a:gd name="T4" fmla="*/ 127 w 139"/>
                  <a:gd name="T5" fmla="*/ 11 h 139"/>
                  <a:gd name="T6" fmla="*/ 91 w 139"/>
                  <a:gd name="T7" fmla="*/ 91 h 139"/>
                  <a:gd name="T8" fmla="*/ 12 w 139"/>
                  <a:gd name="T9" fmla="*/ 127 h 139"/>
                  <a:gd name="T10" fmla="*/ 118 w 139"/>
                  <a:gd name="T11" fmla="*/ 21 h 139"/>
                  <a:gd name="T12" fmla="*/ 52 w 139"/>
                  <a:gd name="T13" fmla="*/ 51 h 139"/>
                  <a:gd name="T14" fmla="*/ 21 w 139"/>
                  <a:gd name="T15" fmla="*/ 118 h 139"/>
                  <a:gd name="T16" fmla="*/ 87 w 139"/>
                  <a:gd name="T17" fmla="*/ 87 h 139"/>
                  <a:gd name="T18" fmla="*/ 118 w 139"/>
                  <a:gd name="T19" fmla="*/ 21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39">
                    <a:moveTo>
                      <a:pt x="12" y="127"/>
                    </a:moveTo>
                    <a:cubicBezTo>
                      <a:pt x="0" y="115"/>
                      <a:pt x="16" y="80"/>
                      <a:pt x="48" y="48"/>
                    </a:cubicBezTo>
                    <a:cubicBezTo>
                      <a:pt x="80" y="16"/>
                      <a:pt x="116" y="0"/>
                      <a:pt x="127" y="11"/>
                    </a:cubicBezTo>
                    <a:cubicBezTo>
                      <a:pt x="139" y="23"/>
                      <a:pt x="123" y="59"/>
                      <a:pt x="91" y="91"/>
                    </a:cubicBezTo>
                    <a:cubicBezTo>
                      <a:pt x="59" y="123"/>
                      <a:pt x="24" y="139"/>
                      <a:pt x="12" y="127"/>
                    </a:cubicBezTo>
                    <a:close/>
                    <a:moveTo>
                      <a:pt x="118" y="21"/>
                    </a:moveTo>
                    <a:cubicBezTo>
                      <a:pt x="108" y="11"/>
                      <a:pt x="79" y="25"/>
                      <a:pt x="52" y="51"/>
                    </a:cubicBezTo>
                    <a:cubicBezTo>
                      <a:pt x="25" y="78"/>
                      <a:pt x="11" y="108"/>
                      <a:pt x="21" y="118"/>
                    </a:cubicBezTo>
                    <a:cubicBezTo>
                      <a:pt x="31" y="128"/>
                      <a:pt x="61" y="114"/>
                      <a:pt x="87" y="87"/>
                    </a:cubicBezTo>
                    <a:cubicBezTo>
                      <a:pt x="114" y="60"/>
                      <a:pt x="128" y="31"/>
                      <a:pt x="118"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Oval 50"/>
              <p:cNvSpPr>
                <a:spLocks noChangeArrowheads="1"/>
              </p:cNvSpPr>
              <p:nvPr/>
            </p:nvSpPr>
            <p:spPr bwMode="auto">
              <a:xfrm>
                <a:off x="4430080" y="3083402"/>
                <a:ext cx="74613" cy="746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51"/>
              <p:cNvSpPr>
                <a:spLocks noEditPoints="1"/>
              </p:cNvSpPr>
              <p:nvPr/>
            </p:nvSpPr>
            <p:spPr bwMode="auto">
              <a:xfrm>
                <a:off x="2345692" y="4261327"/>
                <a:ext cx="182563" cy="488950"/>
              </a:xfrm>
              <a:custGeom>
                <a:avLst/>
                <a:gdLst>
                  <a:gd name="T0" fmla="*/ 30 w 61"/>
                  <a:gd name="T1" fmla="*/ 0 h 164"/>
                  <a:gd name="T2" fmla="*/ 61 w 61"/>
                  <a:gd name="T3" fmla="*/ 82 h 164"/>
                  <a:gd name="T4" fmla="*/ 30 w 61"/>
                  <a:gd name="T5" fmla="*/ 164 h 164"/>
                  <a:gd name="T6" fmla="*/ 0 w 61"/>
                  <a:gd name="T7" fmla="*/ 82 h 164"/>
                  <a:gd name="T8" fmla="*/ 30 w 61"/>
                  <a:gd name="T9" fmla="*/ 0 h 164"/>
                  <a:gd name="T10" fmla="*/ 30 w 61"/>
                  <a:gd name="T11" fmla="*/ 151 h 164"/>
                  <a:gd name="T12" fmla="*/ 56 w 61"/>
                  <a:gd name="T13" fmla="*/ 82 h 164"/>
                  <a:gd name="T14" fmla="*/ 30 w 61"/>
                  <a:gd name="T15" fmla="*/ 13 h 164"/>
                  <a:gd name="T16" fmla="*/ 5 w 61"/>
                  <a:gd name="T17" fmla="*/ 82 h 164"/>
                  <a:gd name="T18" fmla="*/ 30 w 61"/>
                  <a:gd name="T19" fmla="*/ 15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164">
                    <a:moveTo>
                      <a:pt x="30" y="0"/>
                    </a:moveTo>
                    <a:cubicBezTo>
                      <a:pt x="47" y="0"/>
                      <a:pt x="61" y="37"/>
                      <a:pt x="61" y="82"/>
                    </a:cubicBezTo>
                    <a:cubicBezTo>
                      <a:pt x="61" y="127"/>
                      <a:pt x="47" y="164"/>
                      <a:pt x="30" y="164"/>
                    </a:cubicBezTo>
                    <a:cubicBezTo>
                      <a:pt x="14" y="164"/>
                      <a:pt x="0" y="127"/>
                      <a:pt x="0" y="82"/>
                    </a:cubicBezTo>
                    <a:cubicBezTo>
                      <a:pt x="0" y="37"/>
                      <a:pt x="14" y="0"/>
                      <a:pt x="30" y="0"/>
                    </a:cubicBezTo>
                    <a:close/>
                    <a:moveTo>
                      <a:pt x="30" y="151"/>
                    </a:moveTo>
                    <a:cubicBezTo>
                      <a:pt x="44" y="151"/>
                      <a:pt x="56" y="120"/>
                      <a:pt x="56" y="82"/>
                    </a:cubicBezTo>
                    <a:cubicBezTo>
                      <a:pt x="56" y="44"/>
                      <a:pt x="44" y="13"/>
                      <a:pt x="30" y="13"/>
                    </a:cubicBezTo>
                    <a:cubicBezTo>
                      <a:pt x="16" y="13"/>
                      <a:pt x="5" y="44"/>
                      <a:pt x="5" y="82"/>
                    </a:cubicBezTo>
                    <a:cubicBezTo>
                      <a:pt x="5" y="120"/>
                      <a:pt x="16" y="151"/>
                      <a:pt x="30"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52"/>
              <p:cNvSpPr>
                <a:spLocks noEditPoints="1"/>
              </p:cNvSpPr>
              <p:nvPr/>
            </p:nvSpPr>
            <p:spPr bwMode="auto">
              <a:xfrm>
                <a:off x="2193292" y="4416902"/>
                <a:ext cx="487363" cy="179388"/>
              </a:xfrm>
              <a:custGeom>
                <a:avLst/>
                <a:gdLst>
                  <a:gd name="T0" fmla="*/ 0 w 163"/>
                  <a:gd name="T1" fmla="*/ 30 h 60"/>
                  <a:gd name="T2" fmla="*/ 81 w 163"/>
                  <a:gd name="T3" fmla="*/ 0 h 60"/>
                  <a:gd name="T4" fmla="*/ 163 w 163"/>
                  <a:gd name="T5" fmla="*/ 30 h 60"/>
                  <a:gd name="T6" fmla="*/ 81 w 163"/>
                  <a:gd name="T7" fmla="*/ 60 h 60"/>
                  <a:gd name="T8" fmla="*/ 0 w 163"/>
                  <a:gd name="T9" fmla="*/ 30 h 60"/>
                  <a:gd name="T10" fmla="*/ 150 w 163"/>
                  <a:gd name="T11" fmla="*/ 30 h 60"/>
                  <a:gd name="T12" fmla="*/ 81 w 163"/>
                  <a:gd name="T13" fmla="*/ 5 h 60"/>
                  <a:gd name="T14" fmla="*/ 13 w 163"/>
                  <a:gd name="T15" fmla="*/ 30 h 60"/>
                  <a:gd name="T16" fmla="*/ 81 w 163"/>
                  <a:gd name="T17" fmla="*/ 55 h 60"/>
                  <a:gd name="T18" fmla="*/ 150 w 163"/>
                  <a:gd name="T1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60">
                    <a:moveTo>
                      <a:pt x="0" y="30"/>
                    </a:moveTo>
                    <a:cubicBezTo>
                      <a:pt x="0" y="13"/>
                      <a:pt x="36" y="0"/>
                      <a:pt x="81" y="0"/>
                    </a:cubicBezTo>
                    <a:cubicBezTo>
                      <a:pt x="127" y="0"/>
                      <a:pt x="163" y="13"/>
                      <a:pt x="163" y="30"/>
                    </a:cubicBezTo>
                    <a:cubicBezTo>
                      <a:pt x="163" y="47"/>
                      <a:pt x="127" y="60"/>
                      <a:pt x="81" y="60"/>
                    </a:cubicBezTo>
                    <a:cubicBezTo>
                      <a:pt x="36" y="60"/>
                      <a:pt x="0" y="47"/>
                      <a:pt x="0" y="30"/>
                    </a:cubicBezTo>
                    <a:close/>
                    <a:moveTo>
                      <a:pt x="150" y="30"/>
                    </a:moveTo>
                    <a:cubicBezTo>
                      <a:pt x="150" y="16"/>
                      <a:pt x="119" y="5"/>
                      <a:pt x="81" y="5"/>
                    </a:cubicBezTo>
                    <a:cubicBezTo>
                      <a:pt x="44" y="5"/>
                      <a:pt x="13" y="16"/>
                      <a:pt x="13" y="30"/>
                    </a:cubicBezTo>
                    <a:cubicBezTo>
                      <a:pt x="13" y="44"/>
                      <a:pt x="44" y="55"/>
                      <a:pt x="81" y="55"/>
                    </a:cubicBezTo>
                    <a:cubicBezTo>
                      <a:pt x="119" y="55"/>
                      <a:pt x="150" y="44"/>
                      <a:pt x="15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53"/>
              <p:cNvSpPr>
                <a:spLocks noEditPoints="1"/>
              </p:cNvSpPr>
              <p:nvPr/>
            </p:nvSpPr>
            <p:spPr bwMode="auto">
              <a:xfrm>
                <a:off x="2229805" y="4297839"/>
                <a:ext cx="414338" cy="417513"/>
              </a:xfrm>
              <a:custGeom>
                <a:avLst/>
                <a:gdLst>
                  <a:gd name="T0" fmla="*/ 12 w 139"/>
                  <a:gd name="T1" fmla="*/ 12 h 140"/>
                  <a:gd name="T2" fmla="*/ 91 w 139"/>
                  <a:gd name="T3" fmla="*/ 49 h 140"/>
                  <a:gd name="T4" fmla="*/ 127 w 139"/>
                  <a:gd name="T5" fmla="*/ 128 h 140"/>
                  <a:gd name="T6" fmla="*/ 48 w 139"/>
                  <a:gd name="T7" fmla="*/ 91 h 140"/>
                  <a:gd name="T8" fmla="*/ 12 w 139"/>
                  <a:gd name="T9" fmla="*/ 12 h 140"/>
                  <a:gd name="T10" fmla="*/ 118 w 139"/>
                  <a:gd name="T11" fmla="*/ 119 h 140"/>
                  <a:gd name="T12" fmla="*/ 87 w 139"/>
                  <a:gd name="T13" fmla="*/ 52 h 140"/>
                  <a:gd name="T14" fmla="*/ 21 w 139"/>
                  <a:gd name="T15" fmla="*/ 22 h 140"/>
                  <a:gd name="T16" fmla="*/ 52 w 139"/>
                  <a:gd name="T17" fmla="*/ 88 h 140"/>
                  <a:gd name="T18" fmla="*/ 118 w 139"/>
                  <a:gd name="T19" fmla="*/ 11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
                    </a:moveTo>
                    <a:cubicBezTo>
                      <a:pt x="23" y="0"/>
                      <a:pt x="59" y="17"/>
                      <a:pt x="91" y="49"/>
                    </a:cubicBezTo>
                    <a:cubicBezTo>
                      <a:pt x="123" y="81"/>
                      <a:pt x="139" y="116"/>
                      <a:pt x="127" y="128"/>
                    </a:cubicBezTo>
                    <a:cubicBezTo>
                      <a:pt x="115" y="140"/>
                      <a:pt x="80" y="123"/>
                      <a:pt x="48" y="91"/>
                    </a:cubicBezTo>
                    <a:cubicBezTo>
                      <a:pt x="16" y="59"/>
                      <a:pt x="0" y="24"/>
                      <a:pt x="12" y="12"/>
                    </a:cubicBezTo>
                    <a:close/>
                    <a:moveTo>
                      <a:pt x="118" y="119"/>
                    </a:moveTo>
                    <a:cubicBezTo>
                      <a:pt x="128" y="109"/>
                      <a:pt x="114" y="79"/>
                      <a:pt x="87" y="52"/>
                    </a:cubicBezTo>
                    <a:cubicBezTo>
                      <a:pt x="60" y="25"/>
                      <a:pt x="31" y="12"/>
                      <a:pt x="21" y="22"/>
                    </a:cubicBezTo>
                    <a:cubicBezTo>
                      <a:pt x="11" y="31"/>
                      <a:pt x="25" y="61"/>
                      <a:pt x="52" y="88"/>
                    </a:cubicBezTo>
                    <a:cubicBezTo>
                      <a:pt x="78" y="115"/>
                      <a:pt x="108" y="128"/>
                      <a:pt x="118"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54"/>
              <p:cNvSpPr>
                <a:spLocks noEditPoints="1"/>
              </p:cNvSpPr>
              <p:nvPr/>
            </p:nvSpPr>
            <p:spPr bwMode="auto">
              <a:xfrm>
                <a:off x="2229805" y="4297839"/>
                <a:ext cx="414338" cy="417513"/>
              </a:xfrm>
              <a:custGeom>
                <a:avLst/>
                <a:gdLst>
                  <a:gd name="T0" fmla="*/ 12 w 139"/>
                  <a:gd name="T1" fmla="*/ 128 h 140"/>
                  <a:gd name="T2" fmla="*/ 48 w 139"/>
                  <a:gd name="T3" fmla="*/ 49 h 140"/>
                  <a:gd name="T4" fmla="*/ 127 w 139"/>
                  <a:gd name="T5" fmla="*/ 12 h 140"/>
                  <a:gd name="T6" fmla="*/ 91 w 139"/>
                  <a:gd name="T7" fmla="*/ 91 h 140"/>
                  <a:gd name="T8" fmla="*/ 12 w 139"/>
                  <a:gd name="T9" fmla="*/ 128 h 140"/>
                  <a:gd name="T10" fmla="*/ 118 w 139"/>
                  <a:gd name="T11" fmla="*/ 22 h 140"/>
                  <a:gd name="T12" fmla="*/ 52 w 139"/>
                  <a:gd name="T13" fmla="*/ 52 h 140"/>
                  <a:gd name="T14" fmla="*/ 21 w 139"/>
                  <a:gd name="T15" fmla="*/ 119 h 140"/>
                  <a:gd name="T16" fmla="*/ 87 w 139"/>
                  <a:gd name="T17" fmla="*/ 88 h 140"/>
                  <a:gd name="T18" fmla="*/ 118 w 139"/>
                  <a:gd name="T19" fmla="*/ 2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8"/>
                    </a:moveTo>
                    <a:cubicBezTo>
                      <a:pt x="0" y="116"/>
                      <a:pt x="16" y="81"/>
                      <a:pt x="48" y="49"/>
                    </a:cubicBezTo>
                    <a:cubicBezTo>
                      <a:pt x="80" y="17"/>
                      <a:pt x="115" y="0"/>
                      <a:pt x="127" y="12"/>
                    </a:cubicBezTo>
                    <a:cubicBezTo>
                      <a:pt x="139" y="24"/>
                      <a:pt x="123" y="59"/>
                      <a:pt x="91" y="91"/>
                    </a:cubicBezTo>
                    <a:cubicBezTo>
                      <a:pt x="59" y="123"/>
                      <a:pt x="23" y="140"/>
                      <a:pt x="12" y="128"/>
                    </a:cubicBezTo>
                    <a:close/>
                    <a:moveTo>
                      <a:pt x="118" y="22"/>
                    </a:moveTo>
                    <a:cubicBezTo>
                      <a:pt x="108" y="12"/>
                      <a:pt x="78" y="25"/>
                      <a:pt x="52" y="52"/>
                    </a:cubicBezTo>
                    <a:cubicBezTo>
                      <a:pt x="25" y="79"/>
                      <a:pt x="11" y="109"/>
                      <a:pt x="21" y="119"/>
                    </a:cubicBezTo>
                    <a:cubicBezTo>
                      <a:pt x="31" y="128"/>
                      <a:pt x="60" y="115"/>
                      <a:pt x="87" y="88"/>
                    </a:cubicBezTo>
                    <a:cubicBezTo>
                      <a:pt x="114" y="61"/>
                      <a:pt x="128" y="31"/>
                      <a:pt x="118"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Oval 55"/>
              <p:cNvSpPr>
                <a:spLocks noChangeArrowheads="1"/>
              </p:cNvSpPr>
              <p:nvPr/>
            </p:nvSpPr>
            <p:spPr bwMode="auto">
              <a:xfrm>
                <a:off x="2399667" y="4467702"/>
                <a:ext cx="74613" cy="777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56"/>
              <p:cNvSpPr>
                <a:spLocks noEditPoints="1"/>
              </p:cNvSpPr>
              <p:nvPr/>
            </p:nvSpPr>
            <p:spPr bwMode="auto">
              <a:xfrm>
                <a:off x="1167767" y="2226152"/>
                <a:ext cx="179388" cy="490538"/>
              </a:xfrm>
              <a:custGeom>
                <a:avLst/>
                <a:gdLst>
                  <a:gd name="T0" fmla="*/ 30 w 60"/>
                  <a:gd name="T1" fmla="*/ 0 h 164"/>
                  <a:gd name="T2" fmla="*/ 60 w 60"/>
                  <a:gd name="T3" fmla="*/ 82 h 164"/>
                  <a:gd name="T4" fmla="*/ 30 w 60"/>
                  <a:gd name="T5" fmla="*/ 164 h 164"/>
                  <a:gd name="T6" fmla="*/ 0 w 60"/>
                  <a:gd name="T7" fmla="*/ 82 h 164"/>
                  <a:gd name="T8" fmla="*/ 30 w 60"/>
                  <a:gd name="T9" fmla="*/ 0 h 164"/>
                  <a:gd name="T10" fmla="*/ 30 w 60"/>
                  <a:gd name="T11" fmla="*/ 151 h 164"/>
                  <a:gd name="T12" fmla="*/ 55 w 60"/>
                  <a:gd name="T13" fmla="*/ 82 h 164"/>
                  <a:gd name="T14" fmla="*/ 30 w 60"/>
                  <a:gd name="T15" fmla="*/ 13 h 164"/>
                  <a:gd name="T16" fmla="*/ 5 w 60"/>
                  <a:gd name="T17" fmla="*/ 82 h 164"/>
                  <a:gd name="T18" fmla="*/ 30 w 60"/>
                  <a:gd name="T19" fmla="*/ 15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164">
                    <a:moveTo>
                      <a:pt x="30" y="0"/>
                    </a:moveTo>
                    <a:cubicBezTo>
                      <a:pt x="46" y="0"/>
                      <a:pt x="60" y="37"/>
                      <a:pt x="60" y="82"/>
                    </a:cubicBezTo>
                    <a:cubicBezTo>
                      <a:pt x="60" y="127"/>
                      <a:pt x="46" y="164"/>
                      <a:pt x="30" y="164"/>
                    </a:cubicBezTo>
                    <a:cubicBezTo>
                      <a:pt x="13" y="164"/>
                      <a:pt x="0" y="127"/>
                      <a:pt x="0" y="82"/>
                    </a:cubicBezTo>
                    <a:cubicBezTo>
                      <a:pt x="0" y="37"/>
                      <a:pt x="13" y="0"/>
                      <a:pt x="30" y="0"/>
                    </a:cubicBezTo>
                    <a:close/>
                    <a:moveTo>
                      <a:pt x="30" y="151"/>
                    </a:moveTo>
                    <a:cubicBezTo>
                      <a:pt x="44" y="151"/>
                      <a:pt x="55" y="120"/>
                      <a:pt x="55" y="82"/>
                    </a:cubicBezTo>
                    <a:cubicBezTo>
                      <a:pt x="55" y="44"/>
                      <a:pt x="44" y="13"/>
                      <a:pt x="30" y="13"/>
                    </a:cubicBezTo>
                    <a:cubicBezTo>
                      <a:pt x="16" y="13"/>
                      <a:pt x="5" y="44"/>
                      <a:pt x="5" y="82"/>
                    </a:cubicBezTo>
                    <a:cubicBezTo>
                      <a:pt x="5" y="120"/>
                      <a:pt x="16" y="151"/>
                      <a:pt x="30"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57"/>
              <p:cNvSpPr>
                <a:spLocks noEditPoints="1"/>
              </p:cNvSpPr>
              <p:nvPr/>
            </p:nvSpPr>
            <p:spPr bwMode="auto">
              <a:xfrm>
                <a:off x="1012192" y="2381727"/>
                <a:ext cx="490538" cy="179388"/>
              </a:xfrm>
              <a:custGeom>
                <a:avLst/>
                <a:gdLst>
                  <a:gd name="T0" fmla="*/ 0 w 164"/>
                  <a:gd name="T1" fmla="*/ 30 h 60"/>
                  <a:gd name="T2" fmla="*/ 82 w 164"/>
                  <a:gd name="T3" fmla="*/ 0 h 60"/>
                  <a:gd name="T4" fmla="*/ 164 w 164"/>
                  <a:gd name="T5" fmla="*/ 30 h 60"/>
                  <a:gd name="T6" fmla="*/ 82 w 164"/>
                  <a:gd name="T7" fmla="*/ 60 h 60"/>
                  <a:gd name="T8" fmla="*/ 0 w 164"/>
                  <a:gd name="T9" fmla="*/ 30 h 60"/>
                  <a:gd name="T10" fmla="*/ 150 w 164"/>
                  <a:gd name="T11" fmla="*/ 30 h 60"/>
                  <a:gd name="T12" fmla="*/ 82 w 164"/>
                  <a:gd name="T13" fmla="*/ 5 h 60"/>
                  <a:gd name="T14" fmla="*/ 13 w 164"/>
                  <a:gd name="T15" fmla="*/ 30 h 60"/>
                  <a:gd name="T16" fmla="*/ 82 w 164"/>
                  <a:gd name="T17" fmla="*/ 55 h 60"/>
                  <a:gd name="T18" fmla="*/ 150 w 164"/>
                  <a:gd name="T1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4" h="60">
                    <a:moveTo>
                      <a:pt x="0" y="30"/>
                    </a:moveTo>
                    <a:cubicBezTo>
                      <a:pt x="0" y="13"/>
                      <a:pt x="37" y="0"/>
                      <a:pt x="82" y="0"/>
                    </a:cubicBezTo>
                    <a:cubicBezTo>
                      <a:pt x="127" y="0"/>
                      <a:pt x="164" y="13"/>
                      <a:pt x="164" y="30"/>
                    </a:cubicBezTo>
                    <a:cubicBezTo>
                      <a:pt x="164" y="47"/>
                      <a:pt x="127" y="60"/>
                      <a:pt x="82" y="60"/>
                    </a:cubicBezTo>
                    <a:cubicBezTo>
                      <a:pt x="37" y="60"/>
                      <a:pt x="0" y="47"/>
                      <a:pt x="0" y="30"/>
                    </a:cubicBezTo>
                    <a:close/>
                    <a:moveTo>
                      <a:pt x="150" y="30"/>
                    </a:moveTo>
                    <a:cubicBezTo>
                      <a:pt x="150" y="16"/>
                      <a:pt x="120" y="5"/>
                      <a:pt x="82" y="5"/>
                    </a:cubicBezTo>
                    <a:cubicBezTo>
                      <a:pt x="44" y="5"/>
                      <a:pt x="13" y="16"/>
                      <a:pt x="13" y="30"/>
                    </a:cubicBezTo>
                    <a:cubicBezTo>
                      <a:pt x="13" y="44"/>
                      <a:pt x="44" y="55"/>
                      <a:pt x="82" y="55"/>
                    </a:cubicBezTo>
                    <a:cubicBezTo>
                      <a:pt x="120" y="55"/>
                      <a:pt x="150" y="44"/>
                      <a:pt x="15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58"/>
              <p:cNvSpPr>
                <a:spLocks noEditPoints="1"/>
              </p:cNvSpPr>
              <p:nvPr/>
            </p:nvSpPr>
            <p:spPr bwMode="auto">
              <a:xfrm>
                <a:off x="1048705" y="2262664"/>
                <a:ext cx="414338" cy="417513"/>
              </a:xfrm>
              <a:custGeom>
                <a:avLst/>
                <a:gdLst>
                  <a:gd name="T0" fmla="*/ 12 w 139"/>
                  <a:gd name="T1" fmla="*/ 12 h 140"/>
                  <a:gd name="T2" fmla="*/ 91 w 139"/>
                  <a:gd name="T3" fmla="*/ 49 h 140"/>
                  <a:gd name="T4" fmla="*/ 128 w 139"/>
                  <a:gd name="T5" fmla="*/ 128 h 140"/>
                  <a:gd name="T6" fmla="*/ 48 w 139"/>
                  <a:gd name="T7" fmla="*/ 91 h 140"/>
                  <a:gd name="T8" fmla="*/ 12 w 139"/>
                  <a:gd name="T9" fmla="*/ 12 h 140"/>
                  <a:gd name="T10" fmla="*/ 118 w 139"/>
                  <a:gd name="T11" fmla="*/ 119 h 140"/>
                  <a:gd name="T12" fmla="*/ 88 w 139"/>
                  <a:gd name="T13" fmla="*/ 52 h 140"/>
                  <a:gd name="T14" fmla="*/ 21 w 139"/>
                  <a:gd name="T15" fmla="*/ 22 h 140"/>
                  <a:gd name="T16" fmla="*/ 52 w 139"/>
                  <a:gd name="T17" fmla="*/ 88 h 140"/>
                  <a:gd name="T18" fmla="*/ 118 w 139"/>
                  <a:gd name="T19" fmla="*/ 11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
                    </a:moveTo>
                    <a:cubicBezTo>
                      <a:pt x="24" y="0"/>
                      <a:pt x="59" y="17"/>
                      <a:pt x="91" y="49"/>
                    </a:cubicBezTo>
                    <a:cubicBezTo>
                      <a:pt x="123" y="81"/>
                      <a:pt x="139" y="116"/>
                      <a:pt x="128" y="128"/>
                    </a:cubicBezTo>
                    <a:cubicBezTo>
                      <a:pt x="116" y="140"/>
                      <a:pt x="80" y="123"/>
                      <a:pt x="48" y="91"/>
                    </a:cubicBezTo>
                    <a:cubicBezTo>
                      <a:pt x="17" y="59"/>
                      <a:pt x="0" y="24"/>
                      <a:pt x="12" y="12"/>
                    </a:cubicBezTo>
                    <a:close/>
                    <a:moveTo>
                      <a:pt x="118" y="119"/>
                    </a:moveTo>
                    <a:cubicBezTo>
                      <a:pt x="128" y="109"/>
                      <a:pt x="114" y="79"/>
                      <a:pt x="88" y="52"/>
                    </a:cubicBezTo>
                    <a:cubicBezTo>
                      <a:pt x="61" y="25"/>
                      <a:pt x="31" y="12"/>
                      <a:pt x="21" y="22"/>
                    </a:cubicBezTo>
                    <a:cubicBezTo>
                      <a:pt x="12" y="31"/>
                      <a:pt x="25" y="61"/>
                      <a:pt x="52" y="88"/>
                    </a:cubicBezTo>
                    <a:cubicBezTo>
                      <a:pt x="79" y="115"/>
                      <a:pt x="108" y="128"/>
                      <a:pt x="118"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59"/>
              <p:cNvSpPr>
                <a:spLocks noEditPoints="1"/>
              </p:cNvSpPr>
              <p:nvPr/>
            </p:nvSpPr>
            <p:spPr bwMode="auto">
              <a:xfrm>
                <a:off x="1048705" y="2262664"/>
                <a:ext cx="414338" cy="417513"/>
              </a:xfrm>
              <a:custGeom>
                <a:avLst/>
                <a:gdLst>
                  <a:gd name="T0" fmla="*/ 12 w 139"/>
                  <a:gd name="T1" fmla="*/ 128 h 140"/>
                  <a:gd name="T2" fmla="*/ 48 w 139"/>
                  <a:gd name="T3" fmla="*/ 49 h 140"/>
                  <a:gd name="T4" fmla="*/ 128 w 139"/>
                  <a:gd name="T5" fmla="*/ 12 h 140"/>
                  <a:gd name="T6" fmla="*/ 91 w 139"/>
                  <a:gd name="T7" fmla="*/ 91 h 140"/>
                  <a:gd name="T8" fmla="*/ 12 w 139"/>
                  <a:gd name="T9" fmla="*/ 128 h 140"/>
                  <a:gd name="T10" fmla="*/ 118 w 139"/>
                  <a:gd name="T11" fmla="*/ 22 h 140"/>
                  <a:gd name="T12" fmla="*/ 52 w 139"/>
                  <a:gd name="T13" fmla="*/ 52 h 140"/>
                  <a:gd name="T14" fmla="*/ 21 w 139"/>
                  <a:gd name="T15" fmla="*/ 119 h 140"/>
                  <a:gd name="T16" fmla="*/ 88 w 139"/>
                  <a:gd name="T17" fmla="*/ 88 h 140"/>
                  <a:gd name="T18" fmla="*/ 118 w 139"/>
                  <a:gd name="T19" fmla="*/ 2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8"/>
                    </a:moveTo>
                    <a:cubicBezTo>
                      <a:pt x="0" y="116"/>
                      <a:pt x="17" y="81"/>
                      <a:pt x="48" y="49"/>
                    </a:cubicBezTo>
                    <a:cubicBezTo>
                      <a:pt x="80" y="17"/>
                      <a:pt x="116" y="0"/>
                      <a:pt x="128" y="12"/>
                    </a:cubicBezTo>
                    <a:cubicBezTo>
                      <a:pt x="139" y="24"/>
                      <a:pt x="123" y="59"/>
                      <a:pt x="91" y="91"/>
                    </a:cubicBezTo>
                    <a:cubicBezTo>
                      <a:pt x="59" y="123"/>
                      <a:pt x="24" y="140"/>
                      <a:pt x="12" y="128"/>
                    </a:cubicBezTo>
                    <a:close/>
                    <a:moveTo>
                      <a:pt x="118" y="22"/>
                    </a:moveTo>
                    <a:cubicBezTo>
                      <a:pt x="108" y="12"/>
                      <a:pt x="79" y="25"/>
                      <a:pt x="52" y="52"/>
                    </a:cubicBezTo>
                    <a:cubicBezTo>
                      <a:pt x="25" y="79"/>
                      <a:pt x="12" y="109"/>
                      <a:pt x="21" y="119"/>
                    </a:cubicBezTo>
                    <a:cubicBezTo>
                      <a:pt x="31" y="128"/>
                      <a:pt x="61" y="115"/>
                      <a:pt x="88" y="88"/>
                    </a:cubicBezTo>
                    <a:cubicBezTo>
                      <a:pt x="114" y="61"/>
                      <a:pt x="128" y="31"/>
                      <a:pt x="118"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Oval 60"/>
              <p:cNvSpPr>
                <a:spLocks noChangeArrowheads="1"/>
              </p:cNvSpPr>
              <p:nvPr/>
            </p:nvSpPr>
            <p:spPr bwMode="auto">
              <a:xfrm>
                <a:off x="1218567" y="2432527"/>
                <a:ext cx="74613" cy="777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61"/>
              <p:cNvSpPr>
                <a:spLocks noEditPoints="1"/>
              </p:cNvSpPr>
              <p:nvPr/>
            </p:nvSpPr>
            <p:spPr bwMode="auto">
              <a:xfrm>
                <a:off x="1605917" y="3358039"/>
                <a:ext cx="409575" cy="411163"/>
              </a:xfrm>
              <a:custGeom>
                <a:avLst/>
                <a:gdLst>
                  <a:gd name="T0" fmla="*/ 44 w 137"/>
                  <a:gd name="T1" fmla="*/ 14 h 138"/>
                  <a:gd name="T2" fmla="*/ 124 w 137"/>
                  <a:gd name="T3" fmla="*/ 44 h 138"/>
                  <a:gd name="T4" fmla="*/ 94 w 137"/>
                  <a:gd name="T5" fmla="*/ 124 h 138"/>
                  <a:gd name="T6" fmla="*/ 14 w 137"/>
                  <a:gd name="T7" fmla="*/ 94 h 138"/>
                  <a:gd name="T8" fmla="*/ 44 w 137"/>
                  <a:gd name="T9" fmla="*/ 14 h 138"/>
                  <a:gd name="T10" fmla="*/ 89 w 137"/>
                  <a:gd name="T11" fmla="*/ 114 h 138"/>
                  <a:gd name="T12" fmla="*/ 113 w 137"/>
                  <a:gd name="T13" fmla="*/ 49 h 138"/>
                  <a:gd name="T14" fmla="*/ 48 w 137"/>
                  <a:gd name="T15" fmla="*/ 24 h 138"/>
                  <a:gd name="T16" fmla="*/ 24 w 137"/>
                  <a:gd name="T17" fmla="*/ 89 h 138"/>
                  <a:gd name="T18" fmla="*/ 89 w 137"/>
                  <a:gd name="T19" fmla="*/ 11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7" h="138">
                    <a:moveTo>
                      <a:pt x="44" y="14"/>
                    </a:moveTo>
                    <a:cubicBezTo>
                      <a:pt x="74" y="0"/>
                      <a:pt x="110" y="14"/>
                      <a:pt x="124" y="44"/>
                    </a:cubicBezTo>
                    <a:cubicBezTo>
                      <a:pt x="137" y="74"/>
                      <a:pt x="124" y="110"/>
                      <a:pt x="94" y="124"/>
                    </a:cubicBezTo>
                    <a:cubicBezTo>
                      <a:pt x="63" y="138"/>
                      <a:pt x="27" y="124"/>
                      <a:pt x="14" y="94"/>
                    </a:cubicBezTo>
                    <a:cubicBezTo>
                      <a:pt x="0" y="64"/>
                      <a:pt x="13" y="28"/>
                      <a:pt x="44" y="14"/>
                    </a:cubicBezTo>
                    <a:close/>
                    <a:moveTo>
                      <a:pt x="89" y="114"/>
                    </a:moveTo>
                    <a:cubicBezTo>
                      <a:pt x="114" y="103"/>
                      <a:pt x="124" y="73"/>
                      <a:pt x="113" y="49"/>
                    </a:cubicBezTo>
                    <a:cubicBezTo>
                      <a:pt x="102" y="24"/>
                      <a:pt x="73" y="13"/>
                      <a:pt x="48" y="24"/>
                    </a:cubicBezTo>
                    <a:cubicBezTo>
                      <a:pt x="24" y="35"/>
                      <a:pt x="13" y="65"/>
                      <a:pt x="24" y="89"/>
                    </a:cubicBezTo>
                    <a:cubicBezTo>
                      <a:pt x="35" y="114"/>
                      <a:pt x="64" y="125"/>
                      <a:pt x="89"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62"/>
              <p:cNvSpPr/>
              <p:nvPr/>
            </p:nvSpPr>
            <p:spPr bwMode="auto">
              <a:xfrm>
                <a:off x="1853567" y="3700939"/>
                <a:ext cx="119063" cy="179388"/>
              </a:xfrm>
              <a:custGeom>
                <a:avLst/>
                <a:gdLst>
                  <a:gd name="T0" fmla="*/ 47 w 75"/>
                  <a:gd name="T1" fmla="*/ 113 h 113"/>
                  <a:gd name="T2" fmla="*/ 75 w 75"/>
                  <a:gd name="T3" fmla="*/ 99 h 113"/>
                  <a:gd name="T4" fmla="*/ 28 w 75"/>
                  <a:gd name="T5" fmla="*/ 0 h 113"/>
                  <a:gd name="T6" fmla="*/ 0 w 75"/>
                  <a:gd name="T7" fmla="*/ 11 h 113"/>
                  <a:gd name="T8" fmla="*/ 47 w 75"/>
                  <a:gd name="T9" fmla="*/ 113 h 113"/>
                </a:gdLst>
                <a:ahLst/>
                <a:cxnLst>
                  <a:cxn ang="0">
                    <a:pos x="T0" y="T1"/>
                  </a:cxn>
                  <a:cxn ang="0">
                    <a:pos x="T2" y="T3"/>
                  </a:cxn>
                  <a:cxn ang="0">
                    <a:pos x="T4" y="T5"/>
                  </a:cxn>
                  <a:cxn ang="0">
                    <a:pos x="T6" y="T7"/>
                  </a:cxn>
                  <a:cxn ang="0">
                    <a:pos x="T8" y="T9"/>
                  </a:cxn>
                </a:cxnLst>
                <a:rect l="0" t="0" r="r" b="b"/>
                <a:pathLst>
                  <a:path w="75" h="113">
                    <a:moveTo>
                      <a:pt x="47" y="113"/>
                    </a:moveTo>
                    <a:lnTo>
                      <a:pt x="75" y="99"/>
                    </a:lnTo>
                    <a:lnTo>
                      <a:pt x="28" y="0"/>
                    </a:lnTo>
                    <a:lnTo>
                      <a:pt x="0" y="11"/>
                    </a:lnTo>
                    <a:lnTo>
                      <a:pt x="47" y="1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63"/>
              <p:cNvSpPr/>
              <p:nvPr/>
            </p:nvSpPr>
            <p:spPr bwMode="auto">
              <a:xfrm>
                <a:off x="1871030" y="3751739"/>
                <a:ext cx="158750" cy="238125"/>
              </a:xfrm>
              <a:custGeom>
                <a:avLst/>
                <a:gdLst>
                  <a:gd name="T0" fmla="*/ 26 w 53"/>
                  <a:gd name="T1" fmla="*/ 71 h 80"/>
                  <a:gd name="T2" fmla="*/ 43 w 53"/>
                  <a:gd name="T3" fmla="*/ 77 h 80"/>
                  <a:gd name="T4" fmla="*/ 43 w 53"/>
                  <a:gd name="T5" fmla="*/ 77 h 80"/>
                  <a:gd name="T6" fmla="*/ 50 w 53"/>
                  <a:gd name="T7" fmla="*/ 60 h 80"/>
                  <a:gd name="T8" fmla="*/ 27 w 53"/>
                  <a:gd name="T9" fmla="*/ 9 h 80"/>
                  <a:gd name="T10" fmla="*/ 10 w 53"/>
                  <a:gd name="T11" fmla="*/ 3 h 80"/>
                  <a:gd name="T12" fmla="*/ 10 w 53"/>
                  <a:gd name="T13" fmla="*/ 3 h 80"/>
                  <a:gd name="T14" fmla="*/ 3 w 53"/>
                  <a:gd name="T15" fmla="*/ 20 h 80"/>
                  <a:gd name="T16" fmla="*/ 26 w 53"/>
                  <a:gd name="T17" fmla="*/ 7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80">
                    <a:moveTo>
                      <a:pt x="26" y="71"/>
                    </a:moveTo>
                    <a:cubicBezTo>
                      <a:pt x="29" y="77"/>
                      <a:pt x="37" y="80"/>
                      <a:pt x="43" y="77"/>
                    </a:cubicBezTo>
                    <a:cubicBezTo>
                      <a:pt x="43" y="77"/>
                      <a:pt x="43" y="77"/>
                      <a:pt x="43" y="77"/>
                    </a:cubicBezTo>
                    <a:cubicBezTo>
                      <a:pt x="50" y="74"/>
                      <a:pt x="53" y="67"/>
                      <a:pt x="50" y="60"/>
                    </a:cubicBezTo>
                    <a:cubicBezTo>
                      <a:pt x="27" y="9"/>
                      <a:pt x="27" y="9"/>
                      <a:pt x="27" y="9"/>
                    </a:cubicBezTo>
                    <a:cubicBezTo>
                      <a:pt x="24" y="3"/>
                      <a:pt x="16" y="0"/>
                      <a:pt x="10" y="3"/>
                    </a:cubicBezTo>
                    <a:cubicBezTo>
                      <a:pt x="10" y="3"/>
                      <a:pt x="10" y="3"/>
                      <a:pt x="10" y="3"/>
                    </a:cubicBezTo>
                    <a:cubicBezTo>
                      <a:pt x="3" y="6"/>
                      <a:pt x="0" y="14"/>
                      <a:pt x="3" y="20"/>
                    </a:cubicBezTo>
                    <a:lnTo>
                      <a:pt x="26" y="7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64"/>
              <p:cNvSpPr>
                <a:spLocks noEditPoints="1"/>
              </p:cNvSpPr>
              <p:nvPr/>
            </p:nvSpPr>
            <p:spPr bwMode="auto">
              <a:xfrm>
                <a:off x="3488692" y="3554889"/>
                <a:ext cx="401638" cy="404813"/>
              </a:xfrm>
              <a:custGeom>
                <a:avLst/>
                <a:gdLst>
                  <a:gd name="T0" fmla="*/ 105 w 135"/>
                  <a:gd name="T1" fmla="*/ 21 h 136"/>
                  <a:gd name="T2" fmla="*/ 114 w 135"/>
                  <a:gd name="T3" fmla="*/ 106 h 136"/>
                  <a:gd name="T4" fmla="*/ 29 w 135"/>
                  <a:gd name="T5" fmla="*/ 115 h 136"/>
                  <a:gd name="T6" fmla="*/ 21 w 135"/>
                  <a:gd name="T7" fmla="*/ 30 h 136"/>
                  <a:gd name="T8" fmla="*/ 105 w 135"/>
                  <a:gd name="T9" fmla="*/ 21 h 136"/>
                  <a:gd name="T10" fmla="*/ 36 w 135"/>
                  <a:gd name="T11" fmla="*/ 106 h 136"/>
                  <a:gd name="T12" fmla="*/ 106 w 135"/>
                  <a:gd name="T13" fmla="*/ 99 h 136"/>
                  <a:gd name="T14" fmla="*/ 98 w 135"/>
                  <a:gd name="T15" fmla="*/ 30 h 136"/>
                  <a:gd name="T16" fmla="*/ 29 w 135"/>
                  <a:gd name="T17" fmla="*/ 37 h 136"/>
                  <a:gd name="T18" fmla="*/ 36 w 135"/>
                  <a:gd name="T19" fmla="*/ 10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36">
                    <a:moveTo>
                      <a:pt x="105" y="21"/>
                    </a:moveTo>
                    <a:cubicBezTo>
                      <a:pt x="131" y="42"/>
                      <a:pt x="135" y="80"/>
                      <a:pt x="114" y="106"/>
                    </a:cubicBezTo>
                    <a:cubicBezTo>
                      <a:pt x="93" y="132"/>
                      <a:pt x="55" y="136"/>
                      <a:pt x="29" y="115"/>
                    </a:cubicBezTo>
                    <a:cubicBezTo>
                      <a:pt x="4" y="94"/>
                      <a:pt x="0" y="56"/>
                      <a:pt x="21" y="30"/>
                    </a:cubicBezTo>
                    <a:cubicBezTo>
                      <a:pt x="42" y="4"/>
                      <a:pt x="80" y="0"/>
                      <a:pt x="105" y="21"/>
                    </a:cubicBezTo>
                    <a:close/>
                    <a:moveTo>
                      <a:pt x="36" y="106"/>
                    </a:moveTo>
                    <a:cubicBezTo>
                      <a:pt x="58" y="123"/>
                      <a:pt x="88" y="120"/>
                      <a:pt x="106" y="99"/>
                    </a:cubicBezTo>
                    <a:cubicBezTo>
                      <a:pt x="123" y="78"/>
                      <a:pt x="119" y="47"/>
                      <a:pt x="98" y="30"/>
                    </a:cubicBezTo>
                    <a:cubicBezTo>
                      <a:pt x="77" y="13"/>
                      <a:pt x="46" y="16"/>
                      <a:pt x="29" y="37"/>
                    </a:cubicBezTo>
                    <a:cubicBezTo>
                      <a:pt x="12" y="58"/>
                      <a:pt x="15" y="89"/>
                      <a:pt x="36"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65"/>
              <p:cNvSpPr/>
              <p:nvPr/>
            </p:nvSpPr>
            <p:spPr bwMode="auto">
              <a:xfrm>
                <a:off x="3458530" y="3867627"/>
                <a:ext cx="149225" cy="166688"/>
              </a:xfrm>
              <a:custGeom>
                <a:avLst/>
                <a:gdLst>
                  <a:gd name="T0" fmla="*/ 0 w 94"/>
                  <a:gd name="T1" fmla="*/ 85 h 105"/>
                  <a:gd name="T2" fmla="*/ 24 w 94"/>
                  <a:gd name="T3" fmla="*/ 105 h 105"/>
                  <a:gd name="T4" fmla="*/ 94 w 94"/>
                  <a:gd name="T5" fmla="*/ 19 h 105"/>
                  <a:gd name="T6" fmla="*/ 69 w 94"/>
                  <a:gd name="T7" fmla="*/ 0 h 105"/>
                  <a:gd name="T8" fmla="*/ 0 w 94"/>
                  <a:gd name="T9" fmla="*/ 85 h 105"/>
                </a:gdLst>
                <a:ahLst/>
                <a:cxnLst>
                  <a:cxn ang="0">
                    <a:pos x="T0" y="T1"/>
                  </a:cxn>
                  <a:cxn ang="0">
                    <a:pos x="T2" y="T3"/>
                  </a:cxn>
                  <a:cxn ang="0">
                    <a:pos x="T4" y="T5"/>
                  </a:cxn>
                  <a:cxn ang="0">
                    <a:pos x="T6" y="T7"/>
                  </a:cxn>
                  <a:cxn ang="0">
                    <a:pos x="T8" y="T9"/>
                  </a:cxn>
                </a:cxnLst>
                <a:rect l="0" t="0" r="r" b="b"/>
                <a:pathLst>
                  <a:path w="94" h="105">
                    <a:moveTo>
                      <a:pt x="0" y="85"/>
                    </a:moveTo>
                    <a:lnTo>
                      <a:pt x="24" y="105"/>
                    </a:lnTo>
                    <a:lnTo>
                      <a:pt x="94" y="19"/>
                    </a:lnTo>
                    <a:lnTo>
                      <a:pt x="69" y="0"/>
                    </a:lnTo>
                    <a:lnTo>
                      <a:pt x="0" y="8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66"/>
              <p:cNvSpPr/>
              <p:nvPr/>
            </p:nvSpPr>
            <p:spPr bwMode="auto">
              <a:xfrm>
                <a:off x="3380742" y="3912077"/>
                <a:ext cx="190500" cy="214313"/>
              </a:xfrm>
              <a:custGeom>
                <a:avLst/>
                <a:gdLst>
                  <a:gd name="T0" fmla="*/ 5 w 64"/>
                  <a:gd name="T1" fmla="*/ 49 h 72"/>
                  <a:gd name="T2" fmla="*/ 6 w 64"/>
                  <a:gd name="T3" fmla="*/ 68 h 72"/>
                  <a:gd name="T4" fmla="*/ 6 w 64"/>
                  <a:gd name="T5" fmla="*/ 68 h 72"/>
                  <a:gd name="T6" fmla="*/ 25 w 64"/>
                  <a:gd name="T7" fmla="*/ 66 h 72"/>
                  <a:gd name="T8" fmla="*/ 60 w 64"/>
                  <a:gd name="T9" fmla="*/ 23 h 72"/>
                  <a:gd name="T10" fmla="*/ 58 w 64"/>
                  <a:gd name="T11" fmla="*/ 4 h 72"/>
                  <a:gd name="T12" fmla="*/ 58 w 64"/>
                  <a:gd name="T13" fmla="*/ 4 h 72"/>
                  <a:gd name="T14" fmla="*/ 40 w 64"/>
                  <a:gd name="T15" fmla="*/ 6 h 72"/>
                  <a:gd name="T16" fmla="*/ 5 w 64"/>
                  <a:gd name="T17" fmla="*/ 4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2">
                    <a:moveTo>
                      <a:pt x="5" y="49"/>
                    </a:moveTo>
                    <a:cubicBezTo>
                      <a:pt x="0" y="55"/>
                      <a:pt x="1" y="63"/>
                      <a:pt x="6" y="68"/>
                    </a:cubicBezTo>
                    <a:cubicBezTo>
                      <a:pt x="6" y="68"/>
                      <a:pt x="6" y="68"/>
                      <a:pt x="6" y="68"/>
                    </a:cubicBezTo>
                    <a:cubicBezTo>
                      <a:pt x="12" y="72"/>
                      <a:pt x="20" y="71"/>
                      <a:pt x="25" y="66"/>
                    </a:cubicBezTo>
                    <a:cubicBezTo>
                      <a:pt x="60" y="23"/>
                      <a:pt x="60" y="23"/>
                      <a:pt x="60" y="23"/>
                    </a:cubicBezTo>
                    <a:cubicBezTo>
                      <a:pt x="64" y="17"/>
                      <a:pt x="63" y="9"/>
                      <a:pt x="58" y="4"/>
                    </a:cubicBezTo>
                    <a:cubicBezTo>
                      <a:pt x="58" y="4"/>
                      <a:pt x="58" y="4"/>
                      <a:pt x="58" y="4"/>
                    </a:cubicBezTo>
                    <a:cubicBezTo>
                      <a:pt x="52" y="0"/>
                      <a:pt x="44" y="1"/>
                      <a:pt x="40" y="6"/>
                    </a:cubicBezTo>
                    <a:lnTo>
                      <a:pt x="5"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67"/>
              <p:cNvSpPr>
                <a:spLocks noEditPoints="1"/>
              </p:cNvSpPr>
              <p:nvPr/>
            </p:nvSpPr>
            <p:spPr bwMode="auto">
              <a:xfrm>
                <a:off x="1439230" y="2632552"/>
                <a:ext cx="325438" cy="623888"/>
              </a:xfrm>
              <a:custGeom>
                <a:avLst/>
                <a:gdLst>
                  <a:gd name="T0" fmla="*/ 205 w 205"/>
                  <a:gd name="T1" fmla="*/ 0 h 393"/>
                  <a:gd name="T2" fmla="*/ 205 w 205"/>
                  <a:gd name="T3" fmla="*/ 393 h 393"/>
                  <a:gd name="T4" fmla="*/ 0 w 205"/>
                  <a:gd name="T5" fmla="*/ 393 h 393"/>
                  <a:gd name="T6" fmla="*/ 205 w 205"/>
                  <a:gd name="T7" fmla="*/ 0 h 393"/>
                  <a:gd name="T8" fmla="*/ 175 w 205"/>
                  <a:gd name="T9" fmla="*/ 152 h 393"/>
                  <a:gd name="T10" fmla="*/ 68 w 205"/>
                  <a:gd name="T11" fmla="*/ 340 h 393"/>
                  <a:gd name="T12" fmla="*/ 175 w 205"/>
                  <a:gd name="T13" fmla="*/ 340 h 393"/>
                  <a:gd name="T14" fmla="*/ 175 w 205"/>
                  <a:gd name="T15" fmla="*/ 152 h 3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393">
                    <a:moveTo>
                      <a:pt x="205" y="0"/>
                    </a:moveTo>
                    <a:lnTo>
                      <a:pt x="205" y="393"/>
                    </a:lnTo>
                    <a:lnTo>
                      <a:pt x="0" y="393"/>
                    </a:lnTo>
                    <a:lnTo>
                      <a:pt x="205" y="0"/>
                    </a:lnTo>
                    <a:close/>
                    <a:moveTo>
                      <a:pt x="175" y="152"/>
                    </a:moveTo>
                    <a:lnTo>
                      <a:pt x="68" y="340"/>
                    </a:lnTo>
                    <a:lnTo>
                      <a:pt x="175" y="340"/>
                    </a:lnTo>
                    <a:lnTo>
                      <a:pt x="175" y="1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Rectangle 68"/>
              <p:cNvSpPr>
                <a:spLocks noChangeArrowheads="1"/>
              </p:cNvSpPr>
              <p:nvPr/>
            </p:nvSpPr>
            <p:spPr bwMode="auto">
              <a:xfrm>
                <a:off x="1847217" y="2645252"/>
                <a:ext cx="84138" cy="611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2" name="Freeform 69"/>
              <p:cNvSpPr>
                <a:spLocks noEditPoints="1"/>
              </p:cNvSpPr>
              <p:nvPr/>
            </p:nvSpPr>
            <p:spPr bwMode="auto">
              <a:xfrm>
                <a:off x="2858455" y="4478814"/>
                <a:ext cx="388938" cy="173038"/>
              </a:xfrm>
              <a:custGeom>
                <a:avLst/>
                <a:gdLst>
                  <a:gd name="T0" fmla="*/ 245 w 245"/>
                  <a:gd name="T1" fmla="*/ 0 h 109"/>
                  <a:gd name="T2" fmla="*/ 57 w 245"/>
                  <a:gd name="T3" fmla="*/ 109 h 109"/>
                  <a:gd name="T4" fmla="*/ 0 w 245"/>
                  <a:gd name="T5" fmla="*/ 10 h 109"/>
                  <a:gd name="T6" fmla="*/ 245 w 245"/>
                  <a:gd name="T7" fmla="*/ 0 h 109"/>
                  <a:gd name="T8" fmla="*/ 164 w 245"/>
                  <a:gd name="T9" fmla="*/ 28 h 109"/>
                  <a:gd name="T10" fmla="*/ 44 w 245"/>
                  <a:gd name="T11" fmla="*/ 28 h 109"/>
                  <a:gd name="T12" fmla="*/ 74 w 245"/>
                  <a:gd name="T13" fmla="*/ 79 h 109"/>
                  <a:gd name="T14" fmla="*/ 164 w 245"/>
                  <a:gd name="T15" fmla="*/ 28 h 1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5" h="109">
                    <a:moveTo>
                      <a:pt x="245" y="0"/>
                    </a:moveTo>
                    <a:lnTo>
                      <a:pt x="57" y="109"/>
                    </a:lnTo>
                    <a:lnTo>
                      <a:pt x="0" y="10"/>
                    </a:lnTo>
                    <a:lnTo>
                      <a:pt x="245" y="0"/>
                    </a:lnTo>
                    <a:close/>
                    <a:moveTo>
                      <a:pt x="164" y="28"/>
                    </a:moveTo>
                    <a:lnTo>
                      <a:pt x="44" y="28"/>
                    </a:lnTo>
                    <a:lnTo>
                      <a:pt x="74" y="79"/>
                    </a:lnTo>
                    <a:lnTo>
                      <a:pt x="164"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70"/>
              <p:cNvSpPr/>
              <p:nvPr/>
            </p:nvSpPr>
            <p:spPr bwMode="auto">
              <a:xfrm>
                <a:off x="2972755" y="4523264"/>
                <a:ext cx="315913" cy="209550"/>
              </a:xfrm>
              <a:custGeom>
                <a:avLst/>
                <a:gdLst>
                  <a:gd name="T0" fmla="*/ 0 w 199"/>
                  <a:gd name="T1" fmla="*/ 106 h 132"/>
                  <a:gd name="T2" fmla="*/ 15 w 199"/>
                  <a:gd name="T3" fmla="*/ 132 h 132"/>
                  <a:gd name="T4" fmla="*/ 199 w 199"/>
                  <a:gd name="T5" fmla="*/ 25 h 132"/>
                  <a:gd name="T6" fmla="*/ 184 w 199"/>
                  <a:gd name="T7" fmla="*/ 0 h 132"/>
                  <a:gd name="T8" fmla="*/ 0 w 199"/>
                  <a:gd name="T9" fmla="*/ 106 h 132"/>
                </a:gdLst>
                <a:ahLst/>
                <a:cxnLst>
                  <a:cxn ang="0">
                    <a:pos x="T0" y="T1"/>
                  </a:cxn>
                  <a:cxn ang="0">
                    <a:pos x="T2" y="T3"/>
                  </a:cxn>
                  <a:cxn ang="0">
                    <a:pos x="T4" y="T5"/>
                  </a:cxn>
                  <a:cxn ang="0">
                    <a:pos x="T6" y="T7"/>
                  </a:cxn>
                  <a:cxn ang="0">
                    <a:pos x="T8" y="T9"/>
                  </a:cxn>
                </a:cxnLst>
                <a:rect l="0" t="0" r="r" b="b"/>
                <a:pathLst>
                  <a:path w="199" h="132">
                    <a:moveTo>
                      <a:pt x="0" y="106"/>
                    </a:moveTo>
                    <a:lnTo>
                      <a:pt x="15" y="132"/>
                    </a:lnTo>
                    <a:lnTo>
                      <a:pt x="199" y="25"/>
                    </a:lnTo>
                    <a:lnTo>
                      <a:pt x="184" y="0"/>
                    </a:lnTo>
                    <a:lnTo>
                      <a:pt x="0" y="10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71"/>
              <p:cNvSpPr/>
              <p:nvPr/>
            </p:nvSpPr>
            <p:spPr bwMode="auto">
              <a:xfrm>
                <a:off x="2101217" y="1316514"/>
                <a:ext cx="277813" cy="254000"/>
              </a:xfrm>
              <a:custGeom>
                <a:avLst/>
                <a:gdLst>
                  <a:gd name="T0" fmla="*/ 48 w 93"/>
                  <a:gd name="T1" fmla="*/ 85 h 85"/>
                  <a:gd name="T2" fmla="*/ 93 w 93"/>
                  <a:gd name="T3" fmla="*/ 85 h 85"/>
                  <a:gd name="T4" fmla="*/ 93 w 93"/>
                  <a:gd name="T5" fmla="*/ 17 h 85"/>
                  <a:gd name="T6" fmla="*/ 47 w 93"/>
                  <a:gd name="T7" fmla="*/ 17 h 85"/>
                  <a:gd name="T8" fmla="*/ 0 w 93"/>
                  <a:gd name="T9" fmla="*/ 17 h 85"/>
                  <a:gd name="T10" fmla="*/ 0 w 93"/>
                  <a:gd name="T11" fmla="*/ 85 h 85"/>
                  <a:gd name="T12" fmla="*/ 48 w 93"/>
                  <a:gd name="T13" fmla="*/ 85 h 85"/>
                </a:gdLst>
                <a:ahLst/>
                <a:cxnLst>
                  <a:cxn ang="0">
                    <a:pos x="T0" y="T1"/>
                  </a:cxn>
                  <a:cxn ang="0">
                    <a:pos x="T2" y="T3"/>
                  </a:cxn>
                  <a:cxn ang="0">
                    <a:pos x="T4" y="T5"/>
                  </a:cxn>
                  <a:cxn ang="0">
                    <a:pos x="T6" y="T7"/>
                  </a:cxn>
                  <a:cxn ang="0">
                    <a:pos x="T8" y="T9"/>
                  </a:cxn>
                  <a:cxn ang="0">
                    <a:pos x="T10" y="T11"/>
                  </a:cxn>
                  <a:cxn ang="0">
                    <a:pos x="T12" y="T13"/>
                  </a:cxn>
                </a:cxnLst>
                <a:rect l="0" t="0" r="r" b="b"/>
                <a:pathLst>
                  <a:path w="93" h="85">
                    <a:moveTo>
                      <a:pt x="48" y="85"/>
                    </a:moveTo>
                    <a:cubicBezTo>
                      <a:pt x="48" y="85"/>
                      <a:pt x="64" y="69"/>
                      <a:pt x="93" y="85"/>
                    </a:cubicBezTo>
                    <a:cubicBezTo>
                      <a:pt x="93" y="17"/>
                      <a:pt x="93" y="17"/>
                      <a:pt x="93" y="17"/>
                    </a:cubicBezTo>
                    <a:cubicBezTo>
                      <a:pt x="93" y="17"/>
                      <a:pt x="63" y="0"/>
                      <a:pt x="47" y="17"/>
                    </a:cubicBezTo>
                    <a:cubicBezTo>
                      <a:pt x="0" y="17"/>
                      <a:pt x="0" y="17"/>
                      <a:pt x="0" y="17"/>
                    </a:cubicBezTo>
                    <a:cubicBezTo>
                      <a:pt x="0" y="85"/>
                      <a:pt x="0" y="85"/>
                      <a:pt x="0" y="85"/>
                    </a:cubicBezTo>
                    <a:lnTo>
                      <a:pt x="48" y="8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72"/>
              <p:cNvSpPr/>
              <p:nvPr/>
            </p:nvSpPr>
            <p:spPr bwMode="auto">
              <a:xfrm>
                <a:off x="1898017" y="2259489"/>
                <a:ext cx="274638" cy="257175"/>
              </a:xfrm>
              <a:custGeom>
                <a:avLst/>
                <a:gdLst>
                  <a:gd name="T0" fmla="*/ 47 w 92"/>
                  <a:gd name="T1" fmla="*/ 86 h 86"/>
                  <a:gd name="T2" fmla="*/ 92 w 92"/>
                  <a:gd name="T3" fmla="*/ 85 h 86"/>
                  <a:gd name="T4" fmla="*/ 92 w 92"/>
                  <a:gd name="T5" fmla="*/ 17 h 86"/>
                  <a:gd name="T6" fmla="*/ 46 w 92"/>
                  <a:gd name="T7" fmla="*/ 17 h 86"/>
                  <a:gd name="T8" fmla="*/ 0 w 92"/>
                  <a:gd name="T9" fmla="*/ 17 h 86"/>
                  <a:gd name="T10" fmla="*/ 0 w 92"/>
                  <a:gd name="T11" fmla="*/ 85 h 86"/>
                  <a:gd name="T12" fmla="*/ 47 w 92"/>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92" h="86">
                    <a:moveTo>
                      <a:pt x="47" y="86"/>
                    </a:moveTo>
                    <a:cubicBezTo>
                      <a:pt x="47" y="86"/>
                      <a:pt x="63" y="70"/>
                      <a:pt x="92" y="85"/>
                    </a:cubicBezTo>
                    <a:cubicBezTo>
                      <a:pt x="92" y="17"/>
                      <a:pt x="92" y="17"/>
                      <a:pt x="92" y="17"/>
                    </a:cubicBezTo>
                    <a:cubicBezTo>
                      <a:pt x="92" y="17"/>
                      <a:pt x="62" y="0"/>
                      <a:pt x="46" y="17"/>
                    </a:cubicBezTo>
                    <a:cubicBezTo>
                      <a:pt x="0" y="17"/>
                      <a:pt x="0" y="17"/>
                      <a:pt x="0" y="17"/>
                    </a:cubicBezTo>
                    <a:cubicBezTo>
                      <a:pt x="0" y="85"/>
                      <a:pt x="0" y="85"/>
                      <a:pt x="0" y="85"/>
                    </a:cubicBezTo>
                    <a:lnTo>
                      <a:pt x="47" y="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73"/>
              <p:cNvSpPr/>
              <p:nvPr/>
            </p:nvSpPr>
            <p:spPr bwMode="auto">
              <a:xfrm>
                <a:off x="3715705" y="2686527"/>
                <a:ext cx="342900" cy="330200"/>
              </a:xfrm>
              <a:custGeom>
                <a:avLst/>
                <a:gdLst>
                  <a:gd name="T0" fmla="*/ 37 w 115"/>
                  <a:gd name="T1" fmla="*/ 83 h 111"/>
                  <a:gd name="T2" fmla="*/ 73 w 115"/>
                  <a:gd name="T3" fmla="*/ 111 h 111"/>
                  <a:gd name="T4" fmla="*/ 115 w 115"/>
                  <a:gd name="T5" fmla="*/ 58 h 111"/>
                  <a:gd name="T6" fmla="*/ 79 w 115"/>
                  <a:gd name="T7" fmla="*/ 29 h 111"/>
                  <a:gd name="T8" fmla="*/ 43 w 115"/>
                  <a:gd name="T9" fmla="*/ 0 h 111"/>
                  <a:gd name="T10" fmla="*/ 0 w 115"/>
                  <a:gd name="T11" fmla="*/ 53 h 111"/>
                  <a:gd name="T12" fmla="*/ 37 w 11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115" h="111">
                    <a:moveTo>
                      <a:pt x="37" y="83"/>
                    </a:moveTo>
                    <a:cubicBezTo>
                      <a:pt x="37" y="83"/>
                      <a:pt x="59" y="81"/>
                      <a:pt x="73" y="111"/>
                    </a:cubicBezTo>
                    <a:cubicBezTo>
                      <a:pt x="115" y="58"/>
                      <a:pt x="115" y="58"/>
                      <a:pt x="115" y="58"/>
                    </a:cubicBezTo>
                    <a:cubicBezTo>
                      <a:pt x="115" y="58"/>
                      <a:pt x="102" y="26"/>
                      <a:pt x="79" y="29"/>
                    </a:cubicBezTo>
                    <a:cubicBezTo>
                      <a:pt x="43" y="0"/>
                      <a:pt x="43" y="0"/>
                      <a:pt x="43" y="0"/>
                    </a:cubicBezTo>
                    <a:cubicBezTo>
                      <a:pt x="0" y="53"/>
                      <a:pt x="0" y="53"/>
                      <a:pt x="0" y="53"/>
                    </a:cubicBezTo>
                    <a:lnTo>
                      <a:pt x="37"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74"/>
              <p:cNvSpPr/>
              <p:nvPr/>
            </p:nvSpPr>
            <p:spPr bwMode="auto">
              <a:xfrm>
                <a:off x="2528255" y="3959702"/>
                <a:ext cx="277813" cy="257175"/>
              </a:xfrm>
              <a:custGeom>
                <a:avLst/>
                <a:gdLst>
                  <a:gd name="T0" fmla="*/ 48 w 93"/>
                  <a:gd name="T1" fmla="*/ 86 h 86"/>
                  <a:gd name="T2" fmla="*/ 93 w 93"/>
                  <a:gd name="T3" fmla="*/ 86 h 86"/>
                  <a:gd name="T4" fmla="*/ 93 w 93"/>
                  <a:gd name="T5" fmla="*/ 18 h 86"/>
                  <a:gd name="T6" fmla="*/ 46 w 93"/>
                  <a:gd name="T7" fmla="*/ 18 h 86"/>
                  <a:gd name="T8" fmla="*/ 0 w 93"/>
                  <a:gd name="T9" fmla="*/ 18 h 86"/>
                  <a:gd name="T10" fmla="*/ 0 w 93"/>
                  <a:gd name="T11" fmla="*/ 86 h 86"/>
                  <a:gd name="T12" fmla="*/ 48 w 93"/>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93" h="86">
                    <a:moveTo>
                      <a:pt x="48" y="86"/>
                    </a:moveTo>
                    <a:cubicBezTo>
                      <a:pt x="48" y="86"/>
                      <a:pt x="64" y="70"/>
                      <a:pt x="93" y="86"/>
                    </a:cubicBezTo>
                    <a:cubicBezTo>
                      <a:pt x="93" y="18"/>
                      <a:pt x="93" y="18"/>
                      <a:pt x="93" y="18"/>
                    </a:cubicBezTo>
                    <a:cubicBezTo>
                      <a:pt x="93" y="18"/>
                      <a:pt x="63" y="0"/>
                      <a:pt x="46" y="18"/>
                    </a:cubicBezTo>
                    <a:cubicBezTo>
                      <a:pt x="0" y="18"/>
                      <a:pt x="0" y="18"/>
                      <a:pt x="0" y="18"/>
                    </a:cubicBezTo>
                    <a:cubicBezTo>
                      <a:pt x="0" y="86"/>
                      <a:pt x="0" y="86"/>
                      <a:pt x="0" y="86"/>
                    </a:cubicBezTo>
                    <a:lnTo>
                      <a:pt x="48" y="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75"/>
              <p:cNvSpPr/>
              <p:nvPr/>
            </p:nvSpPr>
            <p:spPr bwMode="auto">
              <a:xfrm>
                <a:off x="3472817" y="1797527"/>
                <a:ext cx="93663" cy="20638"/>
              </a:xfrm>
              <a:custGeom>
                <a:avLst/>
                <a:gdLst>
                  <a:gd name="T0" fmla="*/ 0 w 31"/>
                  <a:gd name="T1" fmla="*/ 4 h 7"/>
                  <a:gd name="T2" fmla="*/ 5 w 31"/>
                  <a:gd name="T3" fmla="*/ 7 h 7"/>
                  <a:gd name="T4" fmla="*/ 26 w 31"/>
                  <a:gd name="T5" fmla="*/ 7 h 7"/>
                  <a:gd name="T6" fmla="*/ 31 w 31"/>
                  <a:gd name="T7" fmla="*/ 4 h 7"/>
                  <a:gd name="T8" fmla="*/ 31 w 31"/>
                  <a:gd name="T9" fmla="*/ 4 h 7"/>
                  <a:gd name="T10" fmla="*/ 26 w 31"/>
                  <a:gd name="T11" fmla="*/ 0 h 7"/>
                  <a:gd name="T12" fmla="*/ 5 w 31"/>
                  <a:gd name="T13" fmla="*/ 0 h 7"/>
                  <a:gd name="T14" fmla="*/ 0 w 31"/>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7">
                    <a:moveTo>
                      <a:pt x="0" y="4"/>
                    </a:moveTo>
                    <a:cubicBezTo>
                      <a:pt x="0" y="6"/>
                      <a:pt x="2" y="7"/>
                      <a:pt x="5" y="7"/>
                    </a:cubicBezTo>
                    <a:cubicBezTo>
                      <a:pt x="26" y="7"/>
                      <a:pt x="26" y="7"/>
                      <a:pt x="26" y="7"/>
                    </a:cubicBezTo>
                    <a:cubicBezTo>
                      <a:pt x="29" y="7"/>
                      <a:pt x="31" y="6"/>
                      <a:pt x="31" y="4"/>
                    </a:cubicBezTo>
                    <a:cubicBezTo>
                      <a:pt x="31" y="4"/>
                      <a:pt x="31" y="4"/>
                      <a:pt x="31" y="4"/>
                    </a:cubicBezTo>
                    <a:cubicBezTo>
                      <a:pt x="31" y="1"/>
                      <a:pt x="29" y="0"/>
                      <a:pt x="26" y="0"/>
                    </a:cubicBezTo>
                    <a:cubicBezTo>
                      <a:pt x="5" y="0"/>
                      <a:pt x="5" y="0"/>
                      <a:pt x="5" y="0"/>
                    </a:cubicBezTo>
                    <a:cubicBezTo>
                      <a:pt x="2" y="0"/>
                      <a:pt x="0" y="1"/>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76"/>
              <p:cNvSpPr/>
              <p:nvPr/>
            </p:nvSpPr>
            <p:spPr bwMode="auto">
              <a:xfrm>
                <a:off x="3472817" y="1821339"/>
                <a:ext cx="93663" cy="20638"/>
              </a:xfrm>
              <a:custGeom>
                <a:avLst/>
                <a:gdLst>
                  <a:gd name="T0" fmla="*/ 0 w 31"/>
                  <a:gd name="T1" fmla="*/ 4 h 7"/>
                  <a:gd name="T2" fmla="*/ 5 w 31"/>
                  <a:gd name="T3" fmla="*/ 7 h 7"/>
                  <a:gd name="T4" fmla="*/ 26 w 31"/>
                  <a:gd name="T5" fmla="*/ 7 h 7"/>
                  <a:gd name="T6" fmla="*/ 31 w 31"/>
                  <a:gd name="T7" fmla="*/ 4 h 7"/>
                  <a:gd name="T8" fmla="*/ 31 w 31"/>
                  <a:gd name="T9" fmla="*/ 4 h 7"/>
                  <a:gd name="T10" fmla="*/ 26 w 31"/>
                  <a:gd name="T11" fmla="*/ 0 h 7"/>
                  <a:gd name="T12" fmla="*/ 5 w 31"/>
                  <a:gd name="T13" fmla="*/ 0 h 7"/>
                  <a:gd name="T14" fmla="*/ 0 w 31"/>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7">
                    <a:moveTo>
                      <a:pt x="0" y="4"/>
                    </a:moveTo>
                    <a:cubicBezTo>
                      <a:pt x="0" y="6"/>
                      <a:pt x="2" y="7"/>
                      <a:pt x="5" y="7"/>
                    </a:cubicBezTo>
                    <a:cubicBezTo>
                      <a:pt x="26" y="7"/>
                      <a:pt x="26" y="7"/>
                      <a:pt x="26" y="7"/>
                    </a:cubicBezTo>
                    <a:cubicBezTo>
                      <a:pt x="29" y="7"/>
                      <a:pt x="31" y="6"/>
                      <a:pt x="31" y="4"/>
                    </a:cubicBezTo>
                    <a:cubicBezTo>
                      <a:pt x="31" y="4"/>
                      <a:pt x="31" y="4"/>
                      <a:pt x="31" y="4"/>
                    </a:cubicBezTo>
                    <a:cubicBezTo>
                      <a:pt x="31" y="1"/>
                      <a:pt x="29" y="0"/>
                      <a:pt x="26" y="0"/>
                    </a:cubicBezTo>
                    <a:cubicBezTo>
                      <a:pt x="5" y="0"/>
                      <a:pt x="5" y="0"/>
                      <a:pt x="5" y="0"/>
                    </a:cubicBezTo>
                    <a:cubicBezTo>
                      <a:pt x="2" y="0"/>
                      <a:pt x="0" y="1"/>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77"/>
              <p:cNvSpPr/>
              <p:nvPr/>
            </p:nvSpPr>
            <p:spPr bwMode="auto">
              <a:xfrm>
                <a:off x="3491867" y="1845152"/>
                <a:ext cx="55563" cy="20638"/>
              </a:xfrm>
              <a:custGeom>
                <a:avLst/>
                <a:gdLst>
                  <a:gd name="T0" fmla="*/ 0 w 19"/>
                  <a:gd name="T1" fmla="*/ 4 h 7"/>
                  <a:gd name="T2" fmla="*/ 3 w 19"/>
                  <a:gd name="T3" fmla="*/ 7 h 7"/>
                  <a:gd name="T4" fmla="*/ 16 w 19"/>
                  <a:gd name="T5" fmla="*/ 7 h 7"/>
                  <a:gd name="T6" fmla="*/ 19 w 19"/>
                  <a:gd name="T7" fmla="*/ 4 h 7"/>
                  <a:gd name="T8" fmla="*/ 19 w 19"/>
                  <a:gd name="T9" fmla="*/ 4 h 7"/>
                  <a:gd name="T10" fmla="*/ 16 w 19"/>
                  <a:gd name="T11" fmla="*/ 0 h 7"/>
                  <a:gd name="T12" fmla="*/ 3 w 19"/>
                  <a:gd name="T13" fmla="*/ 0 h 7"/>
                  <a:gd name="T14" fmla="*/ 0 w 19"/>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7">
                    <a:moveTo>
                      <a:pt x="0" y="4"/>
                    </a:moveTo>
                    <a:cubicBezTo>
                      <a:pt x="0" y="6"/>
                      <a:pt x="2" y="7"/>
                      <a:pt x="3" y="7"/>
                    </a:cubicBezTo>
                    <a:cubicBezTo>
                      <a:pt x="16" y="7"/>
                      <a:pt x="16" y="7"/>
                      <a:pt x="16" y="7"/>
                    </a:cubicBezTo>
                    <a:cubicBezTo>
                      <a:pt x="18" y="7"/>
                      <a:pt x="19" y="6"/>
                      <a:pt x="19" y="4"/>
                    </a:cubicBezTo>
                    <a:cubicBezTo>
                      <a:pt x="19" y="4"/>
                      <a:pt x="19" y="4"/>
                      <a:pt x="19" y="4"/>
                    </a:cubicBezTo>
                    <a:cubicBezTo>
                      <a:pt x="19" y="1"/>
                      <a:pt x="18" y="0"/>
                      <a:pt x="16" y="0"/>
                    </a:cubicBezTo>
                    <a:cubicBezTo>
                      <a:pt x="3" y="0"/>
                      <a:pt x="3" y="0"/>
                      <a:pt x="3" y="0"/>
                    </a:cubicBezTo>
                    <a:cubicBezTo>
                      <a:pt x="2" y="0"/>
                      <a:pt x="0" y="1"/>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78"/>
              <p:cNvSpPr>
                <a:spLocks noEditPoints="1"/>
              </p:cNvSpPr>
              <p:nvPr/>
            </p:nvSpPr>
            <p:spPr bwMode="auto">
              <a:xfrm>
                <a:off x="3323592" y="1438752"/>
                <a:ext cx="396875" cy="352425"/>
              </a:xfrm>
              <a:custGeom>
                <a:avLst/>
                <a:gdLst>
                  <a:gd name="T0" fmla="*/ 65 w 133"/>
                  <a:gd name="T1" fmla="*/ 0 h 118"/>
                  <a:gd name="T2" fmla="*/ 65 w 133"/>
                  <a:gd name="T3" fmla="*/ 0 h 118"/>
                  <a:gd name="T4" fmla="*/ 66 w 133"/>
                  <a:gd name="T5" fmla="*/ 0 h 118"/>
                  <a:gd name="T6" fmla="*/ 68 w 133"/>
                  <a:gd name="T7" fmla="*/ 0 h 118"/>
                  <a:gd name="T8" fmla="*/ 68 w 133"/>
                  <a:gd name="T9" fmla="*/ 0 h 118"/>
                  <a:gd name="T10" fmla="*/ 99 w 133"/>
                  <a:gd name="T11" fmla="*/ 82 h 118"/>
                  <a:gd name="T12" fmla="*/ 82 w 133"/>
                  <a:gd name="T13" fmla="*/ 118 h 118"/>
                  <a:gd name="T14" fmla="*/ 66 w 133"/>
                  <a:gd name="T15" fmla="*/ 118 h 118"/>
                  <a:gd name="T16" fmla="*/ 64 w 133"/>
                  <a:gd name="T17" fmla="*/ 118 h 118"/>
                  <a:gd name="T18" fmla="*/ 49 w 133"/>
                  <a:gd name="T19" fmla="*/ 118 h 118"/>
                  <a:gd name="T20" fmla="*/ 33 w 133"/>
                  <a:gd name="T21" fmla="*/ 82 h 118"/>
                  <a:gd name="T22" fmla="*/ 65 w 133"/>
                  <a:gd name="T23" fmla="*/ 0 h 118"/>
                  <a:gd name="T24" fmla="*/ 33 w 133"/>
                  <a:gd name="T25" fmla="*/ 60 h 118"/>
                  <a:gd name="T26" fmla="*/ 52 w 133"/>
                  <a:gd name="T27" fmla="*/ 13 h 118"/>
                  <a:gd name="T28" fmla="*/ 33 w 133"/>
                  <a:gd name="T29" fmla="*/ 6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8">
                    <a:moveTo>
                      <a:pt x="65" y="0"/>
                    </a:moveTo>
                    <a:cubicBezTo>
                      <a:pt x="65" y="0"/>
                      <a:pt x="65" y="0"/>
                      <a:pt x="65" y="0"/>
                    </a:cubicBezTo>
                    <a:cubicBezTo>
                      <a:pt x="65" y="0"/>
                      <a:pt x="66" y="0"/>
                      <a:pt x="66" y="0"/>
                    </a:cubicBezTo>
                    <a:cubicBezTo>
                      <a:pt x="67" y="0"/>
                      <a:pt x="65" y="0"/>
                      <a:pt x="68" y="0"/>
                    </a:cubicBezTo>
                    <a:cubicBezTo>
                      <a:pt x="68" y="0"/>
                      <a:pt x="68" y="0"/>
                      <a:pt x="68" y="0"/>
                    </a:cubicBezTo>
                    <a:cubicBezTo>
                      <a:pt x="133" y="1"/>
                      <a:pt x="117" y="66"/>
                      <a:pt x="99" y="82"/>
                    </a:cubicBezTo>
                    <a:cubicBezTo>
                      <a:pt x="81" y="98"/>
                      <a:pt x="82" y="118"/>
                      <a:pt x="82" y="118"/>
                    </a:cubicBezTo>
                    <a:cubicBezTo>
                      <a:pt x="66" y="118"/>
                      <a:pt x="66" y="118"/>
                      <a:pt x="66" y="118"/>
                    </a:cubicBezTo>
                    <a:cubicBezTo>
                      <a:pt x="64" y="118"/>
                      <a:pt x="64" y="118"/>
                      <a:pt x="64" y="118"/>
                    </a:cubicBezTo>
                    <a:cubicBezTo>
                      <a:pt x="49" y="118"/>
                      <a:pt x="49" y="118"/>
                      <a:pt x="49" y="118"/>
                    </a:cubicBezTo>
                    <a:cubicBezTo>
                      <a:pt x="49" y="118"/>
                      <a:pt x="51" y="98"/>
                      <a:pt x="33" y="82"/>
                    </a:cubicBezTo>
                    <a:cubicBezTo>
                      <a:pt x="15" y="66"/>
                      <a:pt x="0" y="1"/>
                      <a:pt x="65" y="0"/>
                    </a:cubicBezTo>
                    <a:close/>
                    <a:moveTo>
                      <a:pt x="33" y="60"/>
                    </a:moveTo>
                    <a:cubicBezTo>
                      <a:pt x="22" y="29"/>
                      <a:pt x="52" y="13"/>
                      <a:pt x="52" y="13"/>
                    </a:cubicBezTo>
                    <a:cubicBezTo>
                      <a:pt x="8" y="20"/>
                      <a:pt x="33" y="60"/>
                      <a:pt x="33"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79"/>
              <p:cNvSpPr/>
              <p:nvPr/>
            </p:nvSpPr>
            <p:spPr bwMode="auto">
              <a:xfrm>
                <a:off x="1609092" y="2086452"/>
                <a:ext cx="95250" cy="20638"/>
              </a:xfrm>
              <a:custGeom>
                <a:avLst/>
                <a:gdLst>
                  <a:gd name="T0" fmla="*/ 0 w 32"/>
                  <a:gd name="T1" fmla="*/ 3 h 7"/>
                  <a:gd name="T2" fmla="*/ 6 w 32"/>
                  <a:gd name="T3" fmla="*/ 7 h 7"/>
                  <a:gd name="T4" fmla="*/ 27 w 32"/>
                  <a:gd name="T5" fmla="*/ 7 h 7"/>
                  <a:gd name="T6" fmla="*/ 32 w 32"/>
                  <a:gd name="T7" fmla="*/ 3 h 7"/>
                  <a:gd name="T8" fmla="*/ 32 w 32"/>
                  <a:gd name="T9" fmla="*/ 3 h 7"/>
                  <a:gd name="T10" fmla="*/ 27 w 32"/>
                  <a:gd name="T11" fmla="*/ 0 h 7"/>
                  <a:gd name="T12" fmla="*/ 6 w 32"/>
                  <a:gd name="T13" fmla="*/ 0 h 7"/>
                  <a:gd name="T14" fmla="*/ 0 w 32"/>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7">
                    <a:moveTo>
                      <a:pt x="0" y="3"/>
                    </a:moveTo>
                    <a:cubicBezTo>
                      <a:pt x="0" y="5"/>
                      <a:pt x="3" y="7"/>
                      <a:pt x="6" y="7"/>
                    </a:cubicBezTo>
                    <a:cubicBezTo>
                      <a:pt x="27" y="7"/>
                      <a:pt x="27" y="7"/>
                      <a:pt x="27" y="7"/>
                    </a:cubicBezTo>
                    <a:cubicBezTo>
                      <a:pt x="29" y="7"/>
                      <a:pt x="32" y="5"/>
                      <a:pt x="32" y="3"/>
                    </a:cubicBezTo>
                    <a:cubicBezTo>
                      <a:pt x="32" y="3"/>
                      <a:pt x="32" y="3"/>
                      <a:pt x="32" y="3"/>
                    </a:cubicBezTo>
                    <a:cubicBezTo>
                      <a:pt x="32" y="1"/>
                      <a:pt x="29" y="0"/>
                      <a:pt x="27" y="0"/>
                    </a:cubicBezTo>
                    <a:cubicBezTo>
                      <a:pt x="6" y="0"/>
                      <a:pt x="6" y="0"/>
                      <a:pt x="6" y="0"/>
                    </a:cubicBezTo>
                    <a:cubicBezTo>
                      <a:pt x="3"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80"/>
              <p:cNvSpPr/>
              <p:nvPr/>
            </p:nvSpPr>
            <p:spPr bwMode="auto">
              <a:xfrm>
                <a:off x="1609092" y="2110264"/>
                <a:ext cx="95250" cy="20638"/>
              </a:xfrm>
              <a:custGeom>
                <a:avLst/>
                <a:gdLst>
                  <a:gd name="T0" fmla="*/ 0 w 32"/>
                  <a:gd name="T1" fmla="*/ 3 h 7"/>
                  <a:gd name="T2" fmla="*/ 6 w 32"/>
                  <a:gd name="T3" fmla="*/ 7 h 7"/>
                  <a:gd name="T4" fmla="*/ 27 w 32"/>
                  <a:gd name="T5" fmla="*/ 7 h 7"/>
                  <a:gd name="T6" fmla="*/ 32 w 32"/>
                  <a:gd name="T7" fmla="*/ 3 h 7"/>
                  <a:gd name="T8" fmla="*/ 32 w 32"/>
                  <a:gd name="T9" fmla="*/ 3 h 7"/>
                  <a:gd name="T10" fmla="*/ 27 w 32"/>
                  <a:gd name="T11" fmla="*/ 0 h 7"/>
                  <a:gd name="T12" fmla="*/ 6 w 32"/>
                  <a:gd name="T13" fmla="*/ 0 h 7"/>
                  <a:gd name="T14" fmla="*/ 0 w 32"/>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7">
                    <a:moveTo>
                      <a:pt x="0" y="3"/>
                    </a:moveTo>
                    <a:cubicBezTo>
                      <a:pt x="0" y="5"/>
                      <a:pt x="3" y="7"/>
                      <a:pt x="6" y="7"/>
                    </a:cubicBezTo>
                    <a:cubicBezTo>
                      <a:pt x="27" y="7"/>
                      <a:pt x="27" y="7"/>
                      <a:pt x="27" y="7"/>
                    </a:cubicBezTo>
                    <a:cubicBezTo>
                      <a:pt x="29" y="7"/>
                      <a:pt x="32" y="5"/>
                      <a:pt x="32" y="3"/>
                    </a:cubicBezTo>
                    <a:cubicBezTo>
                      <a:pt x="32" y="3"/>
                      <a:pt x="32" y="3"/>
                      <a:pt x="32" y="3"/>
                    </a:cubicBezTo>
                    <a:cubicBezTo>
                      <a:pt x="32" y="1"/>
                      <a:pt x="29" y="0"/>
                      <a:pt x="27" y="0"/>
                    </a:cubicBezTo>
                    <a:cubicBezTo>
                      <a:pt x="6" y="0"/>
                      <a:pt x="6" y="0"/>
                      <a:pt x="6" y="0"/>
                    </a:cubicBezTo>
                    <a:cubicBezTo>
                      <a:pt x="3"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81"/>
              <p:cNvSpPr/>
              <p:nvPr/>
            </p:nvSpPr>
            <p:spPr bwMode="auto">
              <a:xfrm>
                <a:off x="1629730" y="2134077"/>
                <a:ext cx="57150" cy="20638"/>
              </a:xfrm>
              <a:custGeom>
                <a:avLst/>
                <a:gdLst>
                  <a:gd name="T0" fmla="*/ 0 w 19"/>
                  <a:gd name="T1" fmla="*/ 3 h 7"/>
                  <a:gd name="T2" fmla="*/ 3 w 19"/>
                  <a:gd name="T3" fmla="*/ 7 h 7"/>
                  <a:gd name="T4" fmla="*/ 15 w 19"/>
                  <a:gd name="T5" fmla="*/ 7 h 7"/>
                  <a:gd name="T6" fmla="*/ 19 w 19"/>
                  <a:gd name="T7" fmla="*/ 3 h 7"/>
                  <a:gd name="T8" fmla="*/ 19 w 19"/>
                  <a:gd name="T9" fmla="*/ 3 h 7"/>
                  <a:gd name="T10" fmla="*/ 15 w 19"/>
                  <a:gd name="T11" fmla="*/ 0 h 7"/>
                  <a:gd name="T12" fmla="*/ 3 w 19"/>
                  <a:gd name="T13" fmla="*/ 0 h 7"/>
                  <a:gd name="T14" fmla="*/ 0 w 19"/>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7">
                    <a:moveTo>
                      <a:pt x="0" y="3"/>
                    </a:moveTo>
                    <a:cubicBezTo>
                      <a:pt x="0" y="5"/>
                      <a:pt x="1" y="7"/>
                      <a:pt x="3" y="7"/>
                    </a:cubicBezTo>
                    <a:cubicBezTo>
                      <a:pt x="15" y="7"/>
                      <a:pt x="15" y="7"/>
                      <a:pt x="15" y="7"/>
                    </a:cubicBezTo>
                    <a:cubicBezTo>
                      <a:pt x="17" y="7"/>
                      <a:pt x="19" y="5"/>
                      <a:pt x="19" y="3"/>
                    </a:cubicBezTo>
                    <a:cubicBezTo>
                      <a:pt x="19" y="3"/>
                      <a:pt x="19" y="3"/>
                      <a:pt x="19" y="3"/>
                    </a:cubicBezTo>
                    <a:cubicBezTo>
                      <a:pt x="19" y="1"/>
                      <a:pt x="17" y="0"/>
                      <a:pt x="15" y="0"/>
                    </a:cubicBezTo>
                    <a:cubicBezTo>
                      <a:pt x="3" y="0"/>
                      <a:pt x="3" y="0"/>
                      <a:pt x="3" y="0"/>
                    </a:cubicBezTo>
                    <a:cubicBezTo>
                      <a:pt x="1"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82"/>
              <p:cNvSpPr>
                <a:spLocks noEditPoints="1"/>
              </p:cNvSpPr>
              <p:nvPr/>
            </p:nvSpPr>
            <p:spPr bwMode="auto">
              <a:xfrm>
                <a:off x="1459867" y="1726089"/>
                <a:ext cx="396875" cy="354013"/>
              </a:xfrm>
              <a:custGeom>
                <a:avLst/>
                <a:gdLst>
                  <a:gd name="T0" fmla="*/ 66 w 133"/>
                  <a:gd name="T1" fmla="*/ 0 h 119"/>
                  <a:gd name="T2" fmla="*/ 66 w 133"/>
                  <a:gd name="T3" fmla="*/ 0 h 119"/>
                  <a:gd name="T4" fmla="*/ 67 w 133"/>
                  <a:gd name="T5" fmla="*/ 0 h 119"/>
                  <a:gd name="T6" fmla="*/ 68 w 133"/>
                  <a:gd name="T7" fmla="*/ 0 h 119"/>
                  <a:gd name="T8" fmla="*/ 68 w 133"/>
                  <a:gd name="T9" fmla="*/ 0 h 119"/>
                  <a:gd name="T10" fmla="*/ 100 w 133"/>
                  <a:gd name="T11" fmla="*/ 83 h 119"/>
                  <a:gd name="T12" fmla="*/ 82 w 133"/>
                  <a:gd name="T13" fmla="*/ 119 h 119"/>
                  <a:gd name="T14" fmla="*/ 67 w 133"/>
                  <a:gd name="T15" fmla="*/ 119 h 119"/>
                  <a:gd name="T16" fmla="*/ 64 w 133"/>
                  <a:gd name="T17" fmla="*/ 119 h 119"/>
                  <a:gd name="T18" fmla="*/ 50 w 133"/>
                  <a:gd name="T19" fmla="*/ 119 h 119"/>
                  <a:gd name="T20" fmla="*/ 33 w 133"/>
                  <a:gd name="T21" fmla="*/ 83 h 119"/>
                  <a:gd name="T22" fmla="*/ 66 w 133"/>
                  <a:gd name="T23" fmla="*/ 0 h 119"/>
                  <a:gd name="T24" fmla="*/ 34 w 133"/>
                  <a:gd name="T25" fmla="*/ 61 h 119"/>
                  <a:gd name="T26" fmla="*/ 53 w 133"/>
                  <a:gd name="T27" fmla="*/ 13 h 119"/>
                  <a:gd name="T28" fmla="*/ 34 w 133"/>
                  <a:gd name="T29" fmla="*/ 61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9">
                    <a:moveTo>
                      <a:pt x="66" y="0"/>
                    </a:moveTo>
                    <a:cubicBezTo>
                      <a:pt x="66" y="0"/>
                      <a:pt x="66" y="0"/>
                      <a:pt x="66" y="0"/>
                    </a:cubicBezTo>
                    <a:cubicBezTo>
                      <a:pt x="66" y="0"/>
                      <a:pt x="66" y="0"/>
                      <a:pt x="67" y="0"/>
                    </a:cubicBezTo>
                    <a:cubicBezTo>
                      <a:pt x="67" y="0"/>
                      <a:pt x="66" y="0"/>
                      <a:pt x="68" y="0"/>
                    </a:cubicBezTo>
                    <a:cubicBezTo>
                      <a:pt x="68" y="0"/>
                      <a:pt x="68" y="0"/>
                      <a:pt x="68" y="0"/>
                    </a:cubicBezTo>
                    <a:cubicBezTo>
                      <a:pt x="133" y="2"/>
                      <a:pt x="117" y="67"/>
                      <a:pt x="100" y="83"/>
                    </a:cubicBezTo>
                    <a:cubicBezTo>
                      <a:pt x="82" y="99"/>
                      <a:pt x="82" y="119"/>
                      <a:pt x="82" y="119"/>
                    </a:cubicBezTo>
                    <a:cubicBezTo>
                      <a:pt x="67" y="119"/>
                      <a:pt x="67" y="119"/>
                      <a:pt x="67" y="119"/>
                    </a:cubicBezTo>
                    <a:cubicBezTo>
                      <a:pt x="64" y="119"/>
                      <a:pt x="64" y="119"/>
                      <a:pt x="64" y="119"/>
                    </a:cubicBezTo>
                    <a:cubicBezTo>
                      <a:pt x="50" y="119"/>
                      <a:pt x="50" y="119"/>
                      <a:pt x="50" y="119"/>
                    </a:cubicBezTo>
                    <a:cubicBezTo>
                      <a:pt x="50" y="119"/>
                      <a:pt x="51" y="99"/>
                      <a:pt x="33" y="83"/>
                    </a:cubicBezTo>
                    <a:cubicBezTo>
                      <a:pt x="16" y="67"/>
                      <a:pt x="0" y="2"/>
                      <a:pt x="66" y="0"/>
                    </a:cubicBezTo>
                    <a:close/>
                    <a:moveTo>
                      <a:pt x="34" y="61"/>
                    </a:moveTo>
                    <a:cubicBezTo>
                      <a:pt x="23" y="30"/>
                      <a:pt x="53" y="13"/>
                      <a:pt x="53" y="13"/>
                    </a:cubicBezTo>
                    <a:cubicBezTo>
                      <a:pt x="8" y="21"/>
                      <a:pt x="34" y="61"/>
                      <a:pt x="3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83"/>
              <p:cNvSpPr/>
              <p:nvPr/>
            </p:nvSpPr>
            <p:spPr bwMode="auto">
              <a:xfrm>
                <a:off x="4001455" y="4210527"/>
                <a:ext cx="92075" cy="23813"/>
              </a:xfrm>
              <a:custGeom>
                <a:avLst/>
                <a:gdLst>
                  <a:gd name="T0" fmla="*/ 0 w 31"/>
                  <a:gd name="T1" fmla="*/ 4 h 8"/>
                  <a:gd name="T2" fmla="*/ 5 w 31"/>
                  <a:gd name="T3" fmla="*/ 8 h 8"/>
                  <a:gd name="T4" fmla="*/ 26 w 31"/>
                  <a:gd name="T5" fmla="*/ 8 h 8"/>
                  <a:gd name="T6" fmla="*/ 31 w 31"/>
                  <a:gd name="T7" fmla="*/ 4 h 8"/>
                  <a:gd name="T8" fmla="*/ 31 w 31"/>
                  <a:gd name="T9" fmla="*/ 4 h 8"/>
                  <a:gd name="T10" fmla="*/ 26 w 31"/>
                  <a:gd name="T11" fmla="*/ 0 h 8"/>
                  <a:gd name="T12" fmla="*/ 5 w 31"/>
                  <a:gd name="T13" fmla="*/ 0 h 8"/>
                  <a:gd name="T14" fmla="*/ 0 w 31"/>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8">
                    <a:moveTo>
                      <a:pt x="0" y="4"/>
                    </a:moveTo>
                    <a:cubicBezTo>
                      <a:pt x="0" y="6"/>
                      <a:pt x="2" y="8"/>
                      <a:pt x="5" y="8"/>
                    </a:cubicBezTo>
                    <a:cubicBezTo>
                      <a:pt x="26" y="8"/>
                      <a:pt x="26" y="8"/>
                      <a:pt x="26" y="8"/>
                    </a:cubicBezTo>
                    <a:cubicBezTo>
                      <a:pt x="29" y="8"/>
                      <a:pt x="31" y="6"/>
                      <a:pt x="31" y="4"/>
                    </a:cubicBezTo>
                    <a:cubicBezTo>
                      <a:pt x="31" y="4"/>
                      <a:pt x="31" y="4"/>
                      <a:pt x="31" y="4"/>
                    </a:cubicBezTo>
                    <a:cubicBezTo>
                      <a:pt x="31" y="2"/>
                      <a:pt x="29" y="0"/>
                      <a:pt x="26" y="0"/>
                    </a:cubicBezTo>
                    <a:cubicBezTo>
                      <a:pt x="5" y="0"/>
                      <a:pt x="5" y="0"/>
                      <a:pt x="5"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84"/>
              <p:cNvSpPr/>
              <p:nvPr/>
            </p:nvSpPr>
            <p:spPr bwMode="auto">
              <a:xfrm>
                <a:off x="4001455" y="4234339"/>
                <a:ext cx="92075" cy="23813"/>
              </a:xfrm>
              <a:custGeom>
                <a:avLst/>
                <a:gdLst>
                  <a:gd name="T0" fmla="*/ 0 w 31"/>
                  <a:gd name="T1" fmla="*/ 4 h 8"/>
                  <a:gd name="T2" fmla="*/ 5 w 31"/>
                  <a:gd name="T3" fmla="*/ 8 h 8"/>
                  <a:gd name="T4" fmla="*/ 26 w 31"/>
                  <a:gd name="T5" fmla="*/ 8 h 8"/>
                  <a:gd name="T6" fmla="*/ 31 w 31"/>
                  <a:gd name="T7" fmla="*/ 4 h 8"/>
                  <a:gd name="T8" fmla="*/ 31 w 31"/>
                  <a:gd name="T9" fmla="*/ 4 h 8"/>
                  <a:gd name="T10" fmla="*/ 26 w 31"/>
                  <a:gd name="T11" fmla="*/ 0 h 8"/>
                  <a:gd name="T12" fmla="*/ 5 w 31"/>
                  <a:gd name="T13" fmla="*/ 0 h 8"/>
                  <a:gd name="T14" fmla="*/ 0 w 31"/>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8">
                    <a:moveTo>
                      <a:pt x="0" y="4"/>
                    </a:moveTo>
                    <a:cubicBezTo>
                      <a:pt x="0" y="6"/>
                      <a:pt x="2" y="8"/>
                      <a:pt x="5" y="8"/>
                    </a:cubicBezTo>
                    <a:cubicBezTo>
                      <a:pt x="26" y="8"/>
                      <a:pt x="26" y="8"/>
                      <a:pt x="26" y="8"/>
                    </a:cubicBezTo>
                    <a:cubicBezTo>
                      <a:pt x="29" y="8"/>
                      <a:pt x="31" y="6"/>
                      <a:pt x="31" y="4"/>
                    </a:cubicBezTo>
                    <a:cubicBezTo>
                      <a:pt x="31" y="4"/>
                      <a:pt x="31" y="4"/>
                      <a:pt x="31" y="4"/>
                    </a:cubicBezTo>
                    <a:cubicBezTo>
                      <a:pt x="31" y="2"/>
                      <a:pt x="29" y="0"/>
                      <a:pt x="26" y="0"/>
                    </a:cubicBezTo>
                    <a:cubicBezTo>
                      <a:pt x="5" y="0"/>
                      <a:pt x="5" y="0"/>
                      <a:pt x="5"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85"/>
              <p:cNvSpPr/>
              <p:nvPr/>
            </p:nvSpPr>
            <p:spPr bwMode="auto">
              <a:xfrm>
                <a:off x="4018917" y="4258152"/>
                <a:ext cx="57150" cy="23813"/>
              </a:xfrm>
              <a:custGeom>
                <a:avLst/>
                <a:gdLst>
                  <a:gd name="T0" fmla="*/ 0 w 19"/>
                  <a:gd name="T1" fmla="*/ 4 h 8"/>
                  <a:gd name="T2" fmla="*/ 3 w 19"/>
                  <a:gd name="T3" fmla="*/ 8 h 8"/>
                  <a:gd name="T4" fmla="*/ 16 w 19"/>
                  <a:gd name="T5" fmla="*/ 8 h 8"/>
                  <a:gd name="T6" fmla="*/ 19 w 19"/>
                  <a:gd name="T7" fmla="*/ 4 h 8"/>
                  <a:gd name="T8" fmla="*/ 19 w 19"/>
                  <a:gd name="T9" fmla="*/ 4 h 8"/>
                  <a:gd name="T10" fmla="*/ 16 w 19"/>
                  <a:gd name="T11" fmla="*/ 0 h 8"/>
                  <a:gd name="T12" fmla="*/ 3 w 19"/>
                  <a:gd name="T13" fmla="*/ 0 h 8"/>
                  <a:gd name="T14" fmla="*/ 0 w 19"/>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8">
                    <a:moveTo>
                      <a:pt x="0" y="4"/>
                    </a:moveTo>
                    <a:cubicBezTo>
                      <a:pt x="0" y="6"/>
                      <a:pt x="2" y="8"/>
                      <a:pt x="3" y="8"/>
                    </a:cubicBezTo>
                    <a:cubicBezTo>
                      <a:pt x="16" y="8"/>
                      <a:pt x="16" y="8"/>
                      <a:pt x="16" y="8"/>
                    </a:cubicBezTo>
                    <a:cubicBezTo>
                      <a:pt x="18" y="8"/>
                      <a:pt x="19" y="6"/>
                      <a:pt x="19" y="4"/>
                    </a:cubicBezTo>
                    <a:cubicBezTo>
                      <a:pt x="19" y="4"/>
                      <a:pt x="19" y="4"/>
                      <a:pt x="19" y="4"/>
                    </a:cubicBezTo>
                    <a:cubicBezTo>
                      <a:pt x="19" y="2"/>
                      <a:pt x="18" y="0"/>
                      <a:pt x="16" y="0"/>
                    </a:cubicBezTo>
                    <a:cubicBezTo>
                      <a:pt x="3" y="0"/>
                      <a:pt x="3" y="0"/>
                      <a:pt x="3"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86"/>
              <p:cNvSpPr>
                <a:spLocks noEditPoints="1"/>
              </p:cNvSpPr>
              <p:nvPr/>
            </p:nvSpPr>
            <p:spPr bwMode="auto">
              <a:xfrm>
                <a:off x="3852230" y="3853339"/>
                <a:ext cx="396875" cy="354013"/>
              </a:xfrm>
              <a:custGeom>
                <a:avLst/>
                <a:gdLst>
                  <a:gd name="T0" fmla="*/ 65 w 133"/>
                  <a:gd name="T1" fmla="*/ 0 h 119"/>
                  <a:gd name="T2" fmla="*/ 65 w 133"/>
                  <a:gd name="T3" fmla="*/ 0 h 119"/>
                  <a:gd name="T4" fmla="*/ 66 w 133"/>
                  <a:gd name="T5" fmla="*/ 0 h 119"/>
                  <a:gd name="T6" fmla="*/ 68 w 133"/>
                  <a:gd name="T7" fmla="*/ 0 h 119"/>
                  <a:gd name="T8" fmla="*/ 68 w 133"/>
                  <a:gd name="T9" fmla="*/ 0 h 119"/>
                  <a:gd name="T10" fmla="*/ 99 w 133"/>
                  <a:gd name="T11" fmla="*/ 82 h 119"/>
                  <a:gd name="T12" fmla="*/ 82 w 133"/>
                  <a:gd name="T13" fmla="*/ 119 h 119"/>
                  <a:gd name="T14" fmla="*/ 66 w 133"/>
                  <a:gd name="T15" fmla="*/ 119 h 119"/>
                  <a:gd name="T16" fmla="*/ 64 w 133"/>
                  <a:gd name="T17" fmla="*/ 119 h 119"/>
                  <a:gd name="T18" fmla="*/ 49 w 133"/>
                  <a:gd name="T19" fmla="*/ 119 h 119"/>
                  <a:gd name="T20" fmla="*/ 33 w 133"/>
                  <a:gd name="T21" fmla="*/ 82 h 119"/>
                  <a:gd name="T22" fmla="*/ 65 w 133"/>
                  <a:gd name="T23" fmla="*/ 0 h 119"/>
                  <a:gd name="T24" fmla="*/ 34 w 133"/>
                  <a:gd name="T25" fmla="*/ 60 h 119"/>
                  <a:gd name="T26" fmla="*/ 52 w 133"/>
                  <a:gd name="T27" fmla="*/ 13 h 119"/>
                  <a:gd name="T28" fmla="*/ 34 w 133"/>
                  <a:gd name="T29" fmla="*/ 6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9">
                    <a:moveTo>
                      <a:pt x="65" y="0"/>
                    </a:moveTo>
                    <a:cubicBezTo>
                      <a:pt x="65" y="0"/>
                      <a:pt x="65" y="0"/>
                      <a:pt x="65" y="0"/>
                    </a:cubicBezTo>
                    <a:cubicBezTo>
                      <a:pt x="65" y="0"/>
                      <a:pt x="66" y="0"/>
                      <a:pt x="66" y="0"/>
                    </a:cubicBezTo>
                    <a:cubicBezTo>
                      <a:pt x="67" y="0"/>
                      <a:pt x="65" y="0"/>
                      <a:pt x="68" y="0"/>
                    </a:cubicBezTo>
                    <a:cubicBezTo>
                      <a:pt x="68" y="0"/>
                      <a:pt x="68" y="0"/>
                      <a:pt x="68" y="0"/>
                    </a:cubicBezTo>
                    <a:cubicBezTo>
                      <a:pt x="133" y="2"/>
                      <a:pt x="117" y="67"/>
                      <a:pt x="99" y="82"/>
                    </a:cubicBezTo>
                    <a:cubicBezTo>
                      <a:pt x="81" y="99"/>
                      <a:pt x="82" y="119"/>
                      <a:pt x="82" y="119"/>
                    </a:cubicBezTo>
                    <a:cubicBezTo>
                      <a:pt x="66" y="119"/>
                      <a:pt x="66" y="119"/>
                      <a:pt x="66" y="119"/>
                    </a:cubicBezTo>
                    <a:cubicBezTo>
                      <a:pt x="64" y="119"/>
                      <a:pt x="64" y="119"/>
                      <a:pt x="64" y="119"/>
                    </a:cubicBezTo>
                    <a:cubicBezTo>
                      <a:pt x="49" y="119"/>
                      <a:pt x="49" y="119"/>
                      <a:pt x="49" y="119"/>
                    </a:cubicBezTo>
                    <a:cubicBezTo>
                      <a:pt x="49" y="119"/>
                      <a:pt x="51" y="99"/>
                      <a:pt x="33" y="82"/>
                    </a:cubicBezTo>
                    <a:cubicBezTo>
                      <a:pt x="15" y="67"/>
                      <a:pt x="0" y="2"/>
                      <a:pt x="65" y="0"/>
                    </a:cubicBezTo>
                    <a:close/>
                    <a:moveTo>
                      <a:pt x="34" y="60"/>
                    </a:moveTo>
                    <a:cubicBezTo>
                      <a:pt x="22" y="30"/>
                      <a:pt x="52" y="13"/>
                      <a:pt x="52" y="13"/>
                    </a:cubicBezTo>
                    <a:cubicBezTo>
                      <a:pt x="8" y="20"/>
                      <a:pt x="34" y="60"/>
                      <a:pt x="34"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87"/>
              <p:cNvSpPr>
                <a:spLocks noEditPoints="1"/>
              </p:cNvSpPr>
              <p:nvPr/>
            </p:nvSpPr>
            <p:spPr bwMode="auto">
              <a:xfrm>
                <a:off x="2972755" y="1868964"/>
                <a:ext cx="434975" cy="438150"/>
              </a:xfrm>
              <a:custGeom>
                <a:avLst/>
                <a:gdLst>
                  <a:gd name="T0" fmla="*/ 53 w 146"/>
                  <a:gd name="T1" fmla="*/ 71 h 147"/>
                  <a:gd name="T2" fmla="*/ 56 w 146"/>
                  <a:gd name="T3" fmla="*/ 63 h 147"/>
                  <a:gd name="T4" fmla="*/ 56 w 146"/>
                  <a:gd name="T5" fmla="*/ 28 h 147"/>
                  <a:gd name="T6" fmla="*/ 52 w 146"/>
                  <a:gd name="T7" fmla="*/ 24 h 147"/>
                  <a:gd name="T8" fmla="*/ 52 w 146"/>
                  <a:gd name="T9" fmla="*/ 24 h 147"/>
                  <a:gd name="T10" fmla="*/ 52 w 146"/>
                  <a:gd name="T11" fmla="*/ 9 h 147"/>
                  <a:gd name="T12" fmla="*/ 52 w 146"/>
                  <a:gd name="T13" fmla="*/ 9 h 147"/>
                  <a:gd name="T14" fmla="*/ 52 w 146"/>
                  <a:gd name="T15" fmla="*/ 8 h 147"/>
                  <a:gd name="T16" fmla="*/ 73 w 146"/>
                  <a:gd name="T17" fmla="*/ 0 h 147"/>
                  <a:gd name="T18" fmla="*/ 94 w 146"/>
                  <a:gd name="T19" fmla="*/ 8 h 147"/>
                  <a:gd name="T20" fmla="*/ 94 w 146"/>
                  <a:gd name="T21" fmla="*/ 9 h 147"/>
                  <a:gd name="T22" fmla="*/ 95 w 146"/>
                  <a:gd name="T23" fmla="*/ 9 h 147"/>
                  <a:gd name="T24" fmla="*/ 95 w 146"/>
                  <a:gd name="T25" fmla="*/ 24 h 147"/>
                  <a:gd name="T26" fmla="*/ 94 w 146"/>
                  <a:gd name="T27" fmla="*/ 24 h 147"/>
                  <a:gd name="T28" fmla="*/ 88 w 146"/>
                  <a:gd name="T29" fmla="*/ 28 h 147"/>
                  <a:gd name="T30" fmla="*/ 88 w 146"/>
                  <a:gd name="T31" fmla="*/ 63 h 147"/>
                  <a:gd name="T32" fmla="*/ 93 w 146"/>
                  <a:gd name="T33" fmla="*/ 71 h 147"/>
                  <a:gd name="T34" fmla="*/ 126 w 146"/>
                  <a:gd name="T35" fmla="*/ 135 h 147"/>
                  <a:gd name="T36" fmla="*/ 73 w 146"/>
                  <a:gd name="T37" fmla="*/ 147 h 147"/>
                  <a:gd name="T38" fmla="*/ 20 w 146"/>
                  <a:gd name="T39" fmla="*/ 135 h 147"/>
                  <a:gd name="T40" fmla="*/ 53 w 146"/>
                  <a:gd name="T41" fmla="*/ 71 h 147"/>
                  <a:gd name="T42" fmla="*/ 54 w 146"/>
                  <a:gd name="T43" fmla="*/ 136 h 147"/>
                  <a:gd name="T44" fmla="*/ 30 w 146"/>
                  <a:gd name="T45" fmla="*/ 119 h 147"/>
                  <a:gd name="T46" fmla="*/ 50 w 146"/>
                  <a:gd name="T47" fmla="*/ 85 h 147"/>
                  <a:gd name="T48" fmla="*/ 23 w 146"/>
                  <a:gd name="T49" fmla="*/ 121 h 147"/>
                  <a:gd name="T50" fmla="*/ 54 w 146"/>
                  <a:gd name="T51" fmla="*/ 13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47">
                    <a:moveTo>
                      <a:pt x="53" y="71"/>
                    </a:moveTo>
                    <a:cubicBezTo>
                      <a:pt x="53" y="71"/>
                      <a:pt x="56" y="69"/>
                      <a:pt x="56" y="63"/>
                    </a:cubicBezTo>
                    <a:cubicBezTo>
                      <a:pt x="56" y="57"/>
                      <a:pt x="56" y="35"/>
                      <a:pt x="56" y="28"/>
                    </a:cubicBezTo>
                    <a:cubicBezTo>
                      <a:pt x="54" y="27"/>
                      <a:pt x="53" y="25"/>
                      <a:pt x="52" y="24"/>
                    </a:cubicBezTo>
                    <a:cubicBezTo>
                      <a:pt x="52" y="24"/>
                      <a:pt x="52" y="24"/>
                      <a:pt x="52" y="24"/>
                    </a:cubicBezTo>
                    <a:cubicBezTo>
                      <a:pt x="52" y="9"/>
                      <a:pt x="52" y="9"/>
                      <a:pt x="52" y="9"/>
                    </a:cubicBezTo>
                    <a:cubicBezTo>
                      <a:pt x="52" y="9"/>
                      <a:pt x="52" y="9"/>
                      <a:pt x="52" y="9"/>
                    </a:cubicBezTo>
                    <a:cubicBezTo>
                      <a:pt x="52" y="8"/>
                      <a:pt x="52" y="8"/>
                      <a:pt x="52" y="8"/>
                    </a:cubicBezTo>
                    <a:cubicBezTo>
                      <a:pt x="52" y="4"/>
                      <a:pt x="62" y="0"/>
                      <a:pt x="73" y="0"/>
                    </a:cubicBezTo>
                    <a:cubicBezTo>
                      <a:pt x="85" y="0"/>
                      <a:pt x="94" y="4"/>
                      <a:pt x="94" y="8"/>
                    </a:cubicBezTo>
                    <a:cubicBezTo>
                      <a:pt x="94" y="8"/>
                      <a:pt x="94" y="8"/>
                      <a:pt x="94" y="9"/>
                    </a:cubicBezTo>
                    <a:cubicBezTo>
                      <a:pt x="95" y="9"/>
                      <a:pt x="95" y="9"/>
                      <a:pt x="95" y="9"/>
                    </a:cubicBezTo>
                    <a:cubicBezTo>
                      <a:pt x="95" y="24"/>
                      <a:pt x="95" y="24"/>
                      <a:pt x="95" y="24"/>
                    </a:cubicBezTo>
                    <a:cubicBezTo>
                      <a:pt x="94" y="24"/>
                      <a:pt x="94" y="24"/>
                      <a:pt x="94" y="24"/>
                    </a:cubicBezTo>
                    <a:cubicBezTo>
                      <a:pt x="94" y="26"/>
                      <a:pt x="92" y="27"/>
                      <a:pt x="88" y="28"/>
                    </a:cubicBezTo>
                    <a:cubicBezTo>
                      <a:pt x="88" y="36"/>
                      <a:pt x="88" y="57"/>
                      <a:pt x="88" y="63"/>
                    </a:cubicBezTo>
                    <a:cubicBezTo>
                      <a:pt x="88" y="69"/>
                      <a:pt x="93" y="71"/>
                      <a:pt x="93" y="71"/>
                    </a:cubicBezTo>
                    <a:cubicBezTo>
                      <a:pt x="100" y="76"/>
                      <a:pt x="146" y="121"/>
                      <a:pt x="126" y="135"/>
                    </a:cubicBezTo>
                    <a:cubicBezTo>
                      <a:pt x="108" y="147"/>
                      <a:pt x="79" y="147"/>
                      <a:pt x="73" y="147"/>
                    </a:cubicBezTo>
                    <a:cubicBezTo>
                      <a:pt x="67" y="147"/>
                      <a:pt x="37" y="147"/>
                      <a:pt x="20" y="135"/>
                    </a:cubicBezTo>
                    <a:cubicBezTo>
                      <a:pt x="0" y="121"/>
                      <a:pt x="45" y="76"/>
                      <a:pt x="53" y="71"/>
                    </a:cubicBezTo>
                    <a:close/>
                    <a:moveTo>
                      <a:pt x="54" y="136"/>
                    </a:moveTo>
                    <a:cubicBezTo>
                      <a:pt x="54" y="136"/>
                      <a:pt x="31" y="131"/>
                      <a:pt x="30" y="119"/>
                    </a:cubicBezTo>
                    <a:cubicBezTo>
                      <a:pt x="29" y="108"/>
                      <a:pt x="50" y="85"/>
                      <a:pt x="50" y="85"/>
                    </a:cubicBezTo>
                    <a:cubicBezTo>
                      <a:pt x="50" y="85"/>
                      <a:pt x="23" y="106"/>
                      <a:pt x="23" y="121"/>
                    </a:cubicBezTo>
                    <a:cubicBezTo>
                      <a:pt x="23" y="136"/>
                      <a:pt x="54" y="136"/>
                      <a:pt x="54"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88"/>
              <p:cNvSpPr>
                <a:spLocks noEditPoints="1"/>
              </p:cNvSpPr>
              <p:nvPr/>
            </p:nvSpPr>
            <p:spPr bwMode="auto">
              <a:xfrm>
                <a:off x="2009142" y="3762852"/>
                <a:ext cx="431800" cy="441325"/>
              </a:xfrm>
              <a:custGeom>
                <a:avLst/>
                <a:gdLst>
                  <a:gd name="T0" fmla="*/ 52 w 145"/>
                  <a:gd name="T1" fmla="*/ 71 h 148"/>
                  <a:gd name="T2" fmla="*/ 55 w 145"/>
                  <a:gd name="T3" fmla="*/ 63 h 148"/>
                  <a:gd name="T4" fmla="*/ 55 w 145"/>
                  <a:gd name="T5" fmla="*/ 28 h 148"/>
                  <a:gd name="T6" fmla="*/ 52 w 145"/>
                  <a:gd name="T7" fmla="*/ 24 h 148"/>
                  <a:gd name="T8" fmla="*/ 51 w 145"/>
                  <a:gd name="T9" fmla="*/ 24 h 148"/>
                  <a:gd name="T10" fmla="*/ 51 w 145"/>
                  <a:gd name="T11" fmla="*/ 9 h 148"/>
                  <a:gd name="T12" fmla="*/ 52 w 145"/>
                  <a:gd name="T13" fmla="*/ 9 h 148"/>
                  <a:gd name="T14" fmla="*/ 52 w 145"/>
                  <a:gd name="T15" fmla="*/ 8 h 148"/>
                  <a:gd name="T16" fmla="*/ 73 w 145"/>
                  <a:gd name="T17" fmla="*/ 0 h 148"/>
                  <a:gd name="T18" fmla="*/ 94 w 145"/>
                  <a:gd name="T19" fmla="*/ 8 h 148"/>
                  <a:gd name="T20" fmla="*/ 94 w 145"/>
                  <a:gd name="T21" fmla="*/ 9 h 148"/>
                  <a:gd name="T22" fmla="*/ 94 w 145"/>
                  <a:gd name="T23" fmla="*/ 9 h 148"/>
                  <a:gd name="T24" fmla="*/ 94 w 145"/>
                  <a:gd name="T25" fmla="*/ 24 h 148"/>
                  <a:gd name="T26" fmla="*/ 94 w 145"/>
                  <a:gd name="T27" fmla="*/ 24 h 148"/>
                  <a:gd name="T28" fmla="*/ 88 w 145"/>
                  <a:gd name="T29" fmla="*/ 29 h 148"/>
                  <a:gd name="T30" fmla="*/ 88 w 145"/>
                  <a:gd name="T31" fmla="*/ 63 h 148"/>
                  <a:gd name="T32" fmla="*/ 92 w 145"/>
                  <a:gd name="T33" fmla="*/ 71 h 148"/>
                  <a:gd name="T34" fmla="*/ 126 w 145"/>
                  <a:gd name="T35" fmla="*/ 135 h 148"/>
                  <a:gd name="T36" fmla="*/ 72 w 145"/>
                  <a:gd name="T37" fmla="*/ 147 h 148"/>
                  <a:gd name="T38" fmla="*/ 19 w 145"/>
                  <a:gd name="T39" fmla="*/ 135 h 148"/>
                  <a:gd name="T40" fmla="*/ 52 w 145"/>
                  <a:gd name="T41" fmla="*/ 71 h 148"/>
                  <a:gd name="T42" fmla="*/ 53 w 145"/>
                  <a:gd name="T43" fmla="*/ 136 h 148"/>
                  <a:gd name="T44" fmla="*/ 30 w 145"/>
                  <a:gd name="T45" fmla="*/ 120 h 148"/>
                  <a:gd name="T46" fmla="*/ 50 w 145"/>
                  <a:gd name="T47" fmla="*/ 85 h 148"/>
                  <a:gd name="T48" fmla="*/ 23 w 145"/>
                  <a:gd name="T49" fmla="*/ 121 h 148"/>
                  <a:gd name="T50" fmla="*/ 53 w 145"/>
                  <a:gd name="T51" fmla="*/ 13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5" h="148">
                    <a:moveTo>
                      <a:pt x="52" y="71"/>
                    </a:moveTo>
                    <a:cubicBezTo>
                      <a:pt x="52" y="71"/>
                      <a:pt x="55" y="70"/>
                      <a:pt x="55" y="63"/>
                    </a:cubicBezTo>
                    <a:cubicBezTo>
                      <a:pt x="55" y="57"/>
                      <a:pt x="55" y="36"/>
                      <a:pt x="55" y="28"/>
                    </a:cubicBezTo>
                    <a:cubicBezTo>
                      <a:pt x="53" y="27"/>
                      <a:pt x="52" y="26"/>
                      <a:pt x="52" y="24"/>
                    </a:cubicBezTo>
                    <a:cubicBezTo>
                      <a:pt x="51" y="24"/>
                      <a:pt x="51" y="24"/>
                      <a:pt x="51" y="24"/>
                    </a:cubicBezTo>
                    <a:cubicBezTo>
                      <a:pt x="51" y="9"/>
                      <a:pt x="51" y="9"/>
                      <a:pt x="51" y="9"/>
                    </a:cubicBezTo>
                    <a:cubicBezTo>
                      <a:pt x="52" y="9"/>
                      <a:pt x="52" y="9"/>
                      <a:pt x="52" y="9"/>
                    </a:cubicBezTo>
                    <a:cubicBezTo>
                      <a:pt x="52" y="9"/>
                      <a:pt x="52" y="8"/>
                      <a:pt x="52" y="8"/>
                    </a:cubicBezTo>
                    <a:cubicBezTo>
                      <a:pt x="52" y="4"/>
                      <a:pt x="61" y="0"/>
                      <a:pt x="73" y="0"/>
                    </a:cubicBezTo>
                    <a:cubicBezTo>
                      <a:pt x="84" y="0"/>
                      <a:pt x="94" y="4"/>
                      <a:pt x="94" y="8"/>
                    </a:cubicBezTo>
                    <a:cubicBezTo>
                      <a:pt x="94" y="8"/>
                      <a:pt x="94" y="9"/>
                      <a:pt x="94" y="9"/>
                    </a:cubicBezTo>
                    <a:cubicBezTo>
                      <a:pt x="94" y="9"/>
                      <a:pt x="94" y="9"/>
                      <a:pt x="94" y="9"/>
                    </a:cubicBezTo>
                    <a:cubicBezTo>
                      <a:pt x="94" y="24"/>
                      <a:pt x="94" y="24"/>
                      <a:pt x="94" y="24"/>
                    </a:cubicBezTo>
                    <a:cubicBezTo>
                      <a:pt x="94" y="24"/>
                      <a:pt x="94" y="24"/>
                      <a:pt x="94" y="24"/>
                    </a:cubicBezTo>
                    <a:cubicBezTo>
                      <a:pt x="93" y="26"/>
                      <a:pt x="92" y="27"/>
                      <a:pt x="88" y="29"/>
                    </a:cubicBezTo>
                    <a:cubicBezTo>
                      <a:pt x="88" y="36"/>
                      <a:pt x="88" y="57"/>
                      <a:pt x="88" y="63"/>
                    </a:cubicBezTo>
                    <a:cubicBezTo>
                      <a:pt x="88" y="70"/>
                      <a:pt x="92" y="71"/>
                      <a:pt x="92" y="71"/>
                    </a:cubicBezTo>
                    <a:cubicBezTo>
                      <a:pt x="100" y="76"/>
                      <a:pt x="145" y="121"/>
                      <a:pt x="126" y="135"/>
                    </a:cubicBezTo>
                    <a:cubicBezTo>
                      <a:pt x="108" y="148"/>
                      <a:pt x="78" y="147"/>
                      <a:pt x="72" y="147"/>
                    </a:cubicBezTo>
                    <a:cubicBezTo>
                      <a:pt x="66" y="147"/>
                      <a:pt x="37" y="148"/>
                      <a:pt x="19" y="135"/>
                    </a:cubicBezTo>
                    <a:cubicBezTo>
                      <a:pt x="0" y="121"/>
                      <a:pt x="44" y="76"/>
                      <a:pt x="52" y="71"/>
                    </a:cubicBezTo>
                    <a:close/>
                    <a:moveTo>
                      <a:pt x="53" y="136"/>
                    </a:moveTo>
                    <a:cubicBezTo>
                      <a:pt x="53" y="136"/>
                      <a:pt x="31" y="131"/>
                      <a:pt x="30" y="120"/>
                    </a:cubicBezTo>
                    <a:cubicBezTo>
                      <a:pt x="29" y="108"/>
                      <a:pt x="50" y="85"/>
                      <a:pt x="50" y="85"/>
                    </a:cubicBezTo>
                    <a:cubicBezTo>
                      <a:pt x="50" y="85"/>
                      <a:pt x="22" y="107"/>
                      <a:pt x="23" y="121"/>
                    </a:cubicBezTo>
                    <a:cubicBezTo>
                      <a:pt x="23" y="136"/>
                      <a:pt x="53" y="136"/>
                      <a:pt x="53"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6" name="组合 15"/>
            <p:cNvGrpSpPr/>
            <p:nvPr/>
          </p:nvGrpSpPr>
          <p:grpSpPr>
            <a:xfrm>
              <a:off x="1890" y="2819"/>
              <a:ext cx="2688" cy="2685"/>
              <a:chOff x="3805238" y="2005013"/>
              <a:chExt cx="1706563" cy="1704975"/>
            </a:xfrm>
          </p:grpSpPr>
          <p:sp>
            <p:nvSpPr>
              <p:cNvPr id="23" name="Oval 7"/>
              <p:cNvSpPr>
                <a:spLocks noChangeArrowheads="1"/>
              </p:cNvSpPr>
              <p:nvPr/>
            </p:nvSpPr>
            <p:spPr bwMode="auto">
              <a:xfrm>
                <a:off x="3805238" y="2005013"/>
                <a:ext cx="1706563" cy="1704975"/>
              </a:xfrm>
              <a:prstGeom prst="ellipse">
                <a:avLst/>
              </a:prstGeom>
              <a:solidFill>
                <a:srgbClr val="3C4157"/>
              </a:solidFill>
              <a:ln>
                <a:noFill/>
              </a:ln>
            </p:spPr>
            <p:txBody>
              <a:bodyPr vert="horz" wrap="square" lIns="91440" tIns="45720" rIns="91440" bIns="45720" numCol="1" anchor="t" anchorCtr="0" compatLnSpc="1"/>
              <a:lstStyle/>
              <a:p>
                <a:endParaRPr lang="zh-CN" altLang="en-US"/>
              </a:p>
            </p:txBody>
          </p:sp>
          <p:sp>
            <p:nvSpPr>
              <p:cNvPr id="24" name="Oval 8"/>
              <p:cNvSpPr>
                <a:spLocks noChangeArrowheads="1"/>
              </p:cNvSpPr>
              <p:nvPr/>
            </p:nvSpPr>
            <p:spPr bwMode="auto">
              <a:xfrm>
                <a:off x="3973513" y="2173288"/>
                <a:ext cx="1368425" cy="1368425"/>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sp>
            <p:nvSpPr>
              <p:cNvPr id="25" name="Oval 9"/>
              <p:cNvSpPr>
                <a:spLocks noChangeArrowheads="1"/>
              </p:cNvSpPr>
              <p:nvPr/>
            </p:nvSpPr>
            <p:spPr bwMode="auto">
              <a:xfrm>
                <a:off x="4102100" y="2305050"/>
                <a:ext cx="1109663" cy="1104900"/>
              </a:xfrm>
              <a:prstGeom prst="ellipse">
                <a:avLst/>
              </a:prstGeom>
              <a:solidFill>
                <a:srgbClr val="3C4157"/>
              </a:solidFill>
              <a:ln>
                <a:noFill/>
              </a:ln>
            </p:spPr>
            <p:txBody>
              <a:bodyPr vert="horz" wrap="square" lIns="91440" tIns="45720" rIns="91440" bIns="45720" numCol="1" anchor="t" anchorCtr="0" compatLnSpc="1"/>
              <a:lstStyle/>
              <a:p>
                <a:endParaRPr lang="zh-CN" altLang="en-US"/>
              </a:p>
            </p:txBody>
          </p:sp>
          <p:sp>
            <p:nvSpPr>
              <p:cNvPr id="26" name="Oval 10"/>
              <p:cNvSpPr>
                <a:spLocks noChangeArrowheads="1"/>
              </p:cNvSpPr>
              <p:nvPr/>
            </p:nvSpPr>
            <p:spPr bwMode="auto">
              <a:xfrm>
                <a:off x="4210050" y="2409825"/>
                <a:ext cx="895350" cy="895350"/>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sp>
            <p:nvSpPr>
              <p:cNvPr id="27" name="Oval 11"/>
              <p:cNvSpPr>
                <a:spLocks noChangeArrowheads="1"/>
              </p:cNvSpPr>
              <p:nvPr/>
            </p:nvSpPr>
            <p:spPr bwMode="auto">
              <a:xfrm>
                <a:off x="4416425" y="2616200"/>
                <a:ext cx="479425" cy="482600"/>
              </a:xfrm>
              <a:prstGeom prst="ellipse">
                <a:avLst/>
              </a:prstGeom>
              <a:solidFill>
                <a:srgbClr val="3C4157"/>
              </a:solidFill>
              <a:ln>
                <a:noFill/>
              </a:ln>
            </p:spPr>
            <p:txBody>
              <a:bodyPr vert="horz" wrap="square" lIns="91440" tIns="45720" rIns="91440" bIns="45720" numCol="1" anchor="t" anchorCtr="0" compatLnSpc="1"/>
              <a:lstStyle/>
              <a:p>
                <a:endParaRPr lang="zh-CN" altLang="en-US"/>
              </a:p>
            </p:txBody>
          </p:sp>
        </p:grpSp>
        <p:grpSp>
          <p:nvGrpSpPr>
            <p:cNvPr id="17" name="组合 16"/>
            <p:cNvGrpSpPr/>
            <p:nvPr/>
          </p:nvGrpSpPr>
          <p:grpSpPr>
            <a:xfrm>
              <a:off x="1557" y="2229"/>
              <a:ext cx="1725" cy="2025"/>
              <a:chOff x="3560763" y="1570038"/>
              <a:chExt cx="1095375" cy="1285875"/>
            </a:xfrm>
          </p:grpSpPr>
          <p:sp>
            <p:nvSpPr>
              <p:cNvPr id="18" name="Freeform 12"/>
              <p:cNvSpPr/>
              <p:nvPr/>
            </p:nvSpPr>
            <p:spPr bwMode="auto">
              <a:xfrm>
                <a:off x="4446588" y="2611438"/>
                <a:ext cx="209550" cy="244475"/>
              </a:xfrm>
              <a:custGeom>
                <a:avLst/>
                <a:gdLst>
                  <a:gd name="T0" fmla="*/ 21 w 56"/>
                  <a:gd name="T1" fmla="*/ 8 h 65"/>
                  <a:gd name="T2" fmla="*/ 56 w 56"/>
                  <a:gd name="T3" fmla="*/ 65 h 65"/>
                  <a:gd name="T4" fmla="*/ 6 w 56"/>
                  <a:gd name="T5" fmla="*/ 21 h 65"/>
                  <a:gd name="T6" fmla="*/ 21 w 56"/>
                  <a:gd name="T7" fmla="*/ 8 h 65"/>
                </a:gdLst>
                <a:ahLst/>
                <a:cxnLst>
                  <a:cxn ang="0">
                    <a:pos x="T0" y="T1"/>
                  </a:cxn>
                  <a:cxn ang="0">
                    <a:pos x="T2" y="T3"/>
                  </a:cxn>
                  <a:cxn ang="0">
                    <a:pos x="T4" y="T5"/>
                  </a:cxn>
                  <a:cxn ang="0">
                    <a:pos x="T6" y="T7"/>
                  </a:cxn>
                </a:cxnLst>
                <a:rect l="0" t="0" r="r" b="b"/>
                <a:pathLst>
                  <a:path w="56" h="65">
                    <a:moveTo>
                      <a:pt x="21" y="8"/>
                    </a:moveTo>
                    <a:cubicBezTo>
                      <a:pt x="56" y="65"/>
                      <a:pt x="56" y="65"/>
                      <a:pt x="56" y="65"/>
                    </a:cubicBezTo>
                    <a:cubicBezTo>
                      <a:pt x="6" y="21"/>
                      <a:pt x="6" y="21"/>
                      <a:pt x="6" y="21"/>
                    </a:cubicBezTo>
                    <a:cubicBezTo>
                      <a:pt x="0" y="15"/>
                      <a:pt x="17" y="0"/>
                      <a:pt x="21" y="8"/>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3"/>
              <p:cNvSpPr/>
              <p:nvPr/>
            </p:nvSpPr>
            <p:spPr bwMode="auto">
              <a:xfrm>
                <a:off x="3714750" y="1724025"/>
                <a:ext cx="908050" cy="1057275"/>
              </a:xfrm>
              <a:custGeom>
                <a:avLst/>
                <a:gdLst>
                  <a:gd name="T0" fmla="*/ 212 w 242"/>
                  <a:gd name="T1" fmla="*/ 219 h 282"/>
                  <a:gd name="T2" fmla="*/ 0 w 242"/>
                  <a:gd name="T3" fmla="*/ 0 h 282"/>
                  <a:gd name="T4" fmla="*/ 177 w 242"/>
                  <a:gd name="T5" fmla="*/ 248 h 282"/>
                  <a:gd name="T6" fmla="*/ 212 w 242"/>
                  <a:gd name="T7" fmla="*/ 219 h 282"/>
                </a:gdLst>
                <a:ahLst/>
                <a:cxnLst>
                  <a:cxn ang="0">
                    <a:pos x="T0" y="T1"/>
                  </a:cxn>
                  <a:cxn ang="0">
                    <a:pos x="T2" y="T3"/>
                  </a:cxn>
                  <a:cxn ang="0">
                    <a:pos x="T4" y="T5"/>
                  </a:cxn>
                  <a:cxn ang="0">
                    <a:pos x="T6" y="T7"/>
                  </a:cxn>
                </a:cxnLst>
                <a:rect l="0" t="0" r="r" b="b"/>
                <a:pathLst>
                  <a:path w="242" h="282">
                    <a:moveTo>
                      <a:pt x="212" y="219"/>
                    </a:moveTo>
                    <a:cubicBezTo>
                      <a:pt x="0" y="0"/>
                      <a:pt x="0" y="0"/>
                      <a:pt x="0" y="0"/>
                    </a:cubicBezTo>
                    <a:cubicBezTo>
                      <a:pt x="177" y="248"/>
                      <a:pt x="177" y="248"/>
                      <a:pt x="177" y="248"/>
                    </a:cubicBezTo>
                    <a:cubicBezTo>
                      <a:pt x="201" y="282"/>
                      <a:pt x="242" y="250"/>
                      <a:pt x="212" y="219"/>
                    </a:cubicBezTo>
                    <a:close/>
                  </a:path>
                </a:pathLst>
              </a:custGeom>
              <a:solidFill>
                <a:srgbClr val="02A6A6"/>
              </a:solidFill>
              <a:ln>
                <a:noFill/>
              </a:ln>
            </p:spPr>
            <p:txBody>
              <a:bodyPr vert="horz" wrap="square" lIns="91440" tIns="45720" rIns="91440" bIns="45720" numCol="1" anchor="t" anchorCtr="0" compatLnSpc="1"/>
              <a:lstStyle/>
              <a:p>
                <a:endParaRPr lang="zh-CN" altLang="en-US"/>
              </a:p>
            </p:txBody>
          </p:sp>
          <p:sp>
            <p:nvSpPr>
              <p:cNvPr id="20" name="Freeform 14"/>
              <p:cNvSpPr/>
              <p:nvPr/>
            </p:nvSpPr>
            <p:spPr bwMode="auto">
              <a:xfrm>
                <a:off x="3714750" y="1724025"/>
                <a:ext cx="850900" cy="966788"/>
              </a:xfrm>
              <a:custGeom>
                <a:avLst/>
                <a:gdLst>
                  <a:gd name="T0" fmla="*/ 0 w 227"/>
                  <a:gd name="T1" fmla="*/ 0 h 258"/>
                  <a:gd name="T2" fmla="*/ 214 w 227"/>
                  <a:gd name="T3" fmla="*/ 258 h 258"/>
                  <a:gd name="T4" fmla="*/ 212 w 227"/>
                  <a:gd name="T5" fmla="*/ 219 h 258"/>
                  <a:gd name="T6" fmla="*/ 0 w 227"/>
                  <a:gd name="T7" fmla="*/ 0 h 258"/>
                </a:gdLst>
                <a:ahLst/>
                <a:cxnLst>
                  <a:cxn ang="0">
                    <a:pos x="T0" y="T1"/>
                  </a:cxn>
                  <a:cxn ang="0">
                    <a:pos x="T2" y="T3"/>
                  </a:cxn>
                  <a:cxn ang="0">
                    <a:pos x="T4" y="T5"/>
                  </a:cxn>
                  <a:cxn ang="0">
                    <a:pos x="T6" y="T7"/>
                  </a:cxn>
                </a:cxnLst>
                <a:rect l="0" t="0" r="r" b="b"/>
                <a:pathLst>
                  <a:path w="227" h="258">
                    <a:moveTo>
                      <a:pt x="0" y="0"/>
                    </a:moveTo>
                    <a:cubicBezTo>
                      <a:pt x="214" y="258"/>
                      <a:pt x="214" y="258"/>
                      <a:pt x="214" y="258"/>
                    </a:cubicBezTo>
                    <a:cubicBezTo>
                      <a:pt x="224" y="250"/>
                      <a:pt x="227" y="235"/>
                      <a:pt x="212" y="219"/>
                    </a:cubicBezTo>
                    <a:lnTo>
                      <a:pt x="0" y="0"/>
                    </a:lnTo>
                    <a:close/>
                  </a:path>
                </a:pathLst>
              </a:custGeom>
              <a:solidFill>
                <a:srgbClr val="03CCCE"/>
              </a:solidFill>
              <a:ln w="6350">
                <a:noFill/>
              </a:ln>
            </p:spPr>
            <p:txBody>
              <a:bodyPr vert="horz" wrap="square" lIns="91440" tIns="45720" rIns="91440" bIns="45720" numCol="1" anchor="t" anchorCtr="0" compatLnSpc="1"/>
              <a:lstStyle/>
              <a:p>
                <a:endParaRPr lang="zh-CN" altLang="en-US"/>
              </a:p>
            </p:txBody>
          </p:sp>
          <p:sp>
            <p:nvSpPr>
              <p:cNvPr id="21" name="Freeform 15"/>
              <p:cNvSpPr/>
              <p:nvPr/>
            </p:nvSpPr>
            <p:spPr bwMode="auto">
              <a:xfrm>
                <a:off x="3714750" y="1570038"/>
                <a:ext cx="244475" cy="382588"/>
              </a:xfrm>
              <a:custGeom>
                <a:avLst/>
                <a:gdLst>
                  <a:gd name="T0" fmla="*/ 50 w 65"/>
                  <a:gd name="T1" fmla="*/ 102 h 102"/>
                  <a:gd name="T2" fmla="*/ 50 w 65"/>
                  <a:gd name="T3" fmla="*/ 20 h 102"/>
                  <a:gd name="T4" fmla="*/ 0 w 65"/>
                  <a:gd name="T5" fmla="*/ 41 h 102"/>
                  <a:gd name="T6" fmla="*/ 50 w 65"/>
                  <a:gd name="T7" fmla="*/ 102 h 102"/>
                </a:gdLst>
                <a:ahLst/>
                <a:cxnLst>
                  <a:cxn ang="0">
                    <a:pos x="T0" y="T1"/>
                  </a:cxn>
                  <a:cxn ang="0">
                    <a:pos x="T2" y="T3"/>
                  </a:cxn>
                  <a:cxn ang="0">
                    <a:pos x="T4" y="T5"/>
                  </a:cxn>
                  <a:cxn ang="0">
                    <a:pos x="T6" y="T7"/>
                  </a:cxn>
                </a:cxnLst>
                <a:rect l="0" t="0" r="r" b="b"/>
                <a:pathLst>
                  <a:path w="65" h="102">
                    <a:moveTo>
                      <a:pt x="50" y="102"/>
                    </a:moveTo>
                    <a:cubicBezTo>
                      <a:pt x="56" y="86"/>
                      <a:pt x="65" y="40"/>
                      <a:pt x="50" y="20"/>
                    </a:cubicBezTo>
                    <a:cubicBezTo>
                      <a:pt x="35" y="0"/>
                      <a:pt x="6" y="4"/>
                      <a:pt x="0" y="41"/>
                    </a:cubicBezTo>
                    <a:lnTo>
                      <a:pt x="50" y="102"/>
                    </a:lnTo>
                    <a:close/>
                  </a:path>
                </a:pathLst>
              </a:custGeom>
              <a:solidFill>
                <a:srgbClr val="596181"/>
              </a:solidFill>
              <a:ln>
                <a:noFill/>
              </a:ln>
            </p:spPr>
            <p:txBody>
              <a:bodyPr vert="horz" wrap="square" lIns="91440" tIns="45720" rIns="91440" bIns="45720" numCol="1" anchor="t" anchorCtr="0" compatLnSpc="1"/>
              <a:lstStyle/>
              <a:p>
                <a:endParaRPr lang="zh-CN" altLang="en-US"/>
              </a:p>
            </p:txBody>
          </p:sp>
          <p:sp>
            <p:nvSpPr>
              <p:cNvPr id="22" name="Freeform 16"/>
              <p:cNvSpPr/>
              <p:nvPr/>
            </p:nvSpPr>
            <p:spPr bwMode="auto">
              <a:xfrm>
                <a:off x="3560763" y="1724025"/>
                <a:ext cx="341313" cy="234950"/>
              </a:xfrm>
              <a:custGeom>
                <a:avLst/>
                <a:gdLst>
                  <a:gd name="T0" fmla="*/ 91 w 91"/>
                  <a:gd name="T1" fmla="*/ 61 h 63"/>
                  <a:gd name="T2" fmla="*/ 16 w 91"/>
                  <a:gd name="T3" fmla="*/ 40 h 63"/>
                  <a:gd name="T4" fmla="*/ 41 w 91"/>
                  <a:gd name="T5" fmla="*/ 0 h 63"/>
                  <a:gd name="T6" fmla="*/ 91 w 91"/>
                  <a:gd name="T7" fmla="*/ 61 h 63"/>
                </a:gdLst>
                <a:ahLst/>
                <a:cxnLst>
                  <a:cxn ang="0">
                    <a:pos x="T0" y="T1"/>
                  </a:cxn>
                  <a:cxn ang="0">
                    <a:pos x="T2" y="T3"/>
                  </a:cxn>
                  <a:cxn ang="0">
                    <a:pos x="T4" y="T5"/>
                  </a:cxn>
                  <a:cxn ang="0">
                    <a:pos x="T6" y="T7"/>
                  </a:cxn>
                </a:cxnLst>
                <a:rect l="0" t="0" r="r" b="b"/>
                <a:pathLst>
                  <a:path w="91" h="63">
                    <a:moveTo>
                      <a:pt x="91" y="61"/>
                    </a:moveTo>
                    <a:cubicBezTo>
                      <a:pt x="75" y="63"/>
                      <a:pt x="33" y="59"/>
                      <a:pt x="16" y="40"/>
                    </a:cubicBezTo>
                    <a:cubicBezTo>
                      <a:pt x="0" y="22"/>
                      <a:pt x="8" y="0"/>
                      <a:pt x="41" y="0"/>
                    </a:cubicBezTo>
                    <a:lnTo>
                      <a:pt x="91" y="61"/>
                    </a:lnTo>
                    <a:close/>
                  </a:path>
                </a:pathLst>
              </a:custGeom>
              <a:solidFill>
                <a:srgbClr val="3C4157"/>
              </a:solidFill>
              <a:ln>
                <a:noFill/>
              </a:ln>
            </p:spPr>
            <p:txBody>
              <a:bodyPr vert="horz" wrap="square" lIns="91440" tIns="45720" rIns="91440" bIns="45720" numCol="1" anchor="t" anchorCtr="0" compatLnSpc="1"/>
              <a:lstStyle/>
              <a:p>
                <a:endParaRPr lang="zh-CN" altLang="en-US"/>
              </a:p>
            </p:txBody>
          </p:sp>
        </p:grpSp>
      </p:grpSp>
      <mc:AlternateContent xmlns:mc="http://schemas.openxmlformats.org/markup-compatibility/2006" xmlns:a14="http://schemas.microsoft.com/office/drawing/2010/main">
        <mc:Choice Requires="a14">
          <p:sp>
            <p:nvSpPr>
              <p:cNvPr id="7" name="文本框 6"/>
              <p:cNvSpPr txBox="1"/>
              <p:nvPr/>
            </p:nvSpPr>
            <p:spPr>
              <a:xfrm>
                <a:off x="4635526" y="4177824"/>
                <a:ext cx="3581195" cy="695819"/>
              </a:xfrm>
              <a:prstGeom prst="rect">
                <a:avLst/>
              </a:prstGeom>
              <a:noFill/>
            </p:spPr>
            <p:txBody>
              <a:bodyPr wrap="square" lIns="0" tIns="0" rIns="0" bIns="0" rtlCol="0">
                <a:spAutoFit/>
              </a:bodyPr>
              <a:lstStyle/>
              <a:p>
                <a14:m>
                  <m:oMath xmlns:m="http://schemas.openxmlformats.org/officeDocument/2006/math">
                    <m:r>
                      <a:rPr lang="en-US" altLang="zh-CN" sz="2800" b="0" i="1" smtClean="0">
                        <a:latin typeface="Cambria Math" panose="02040503050406030204" pitchFamily="18" charset="0"/>
                      </a:rPr>
                      <m:t>𝐽</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r>
                      <a:rPr lang="en-US" altLang="zh-CN" sz="2800" b="0" i="1" smtClean="0">
                        <a:latin typeface="Cambria Math" panose="02040503050406030204" pitchFamily="18" charset="0"/>
                      </a:rPr>
                      <m:t>=</m:t>
                    </m:r>
                    <m:r>
                      <a:rPr lang="en-US" altLang="zh-CN" sz="2800" i="1">
                        <a:latin typeface="Cambria Math" panose="02040503050406030204" pitchFamily="18" charset="0"/>
                      </a:rPr>
                      <m:t> </m:t>
                    </m:r>
                    <m:f>
                      <m:fPr>
                        <m:ctrlPr>
                          <a:rPr lang="en-US" altLang="zh-CN" sz="2800" i="1" smtClean="0">
                            <a:latin typeface="Cambria Math" panose="02040503050406030204" pitchFamily="18" charset="0"/>
                          </a:rPr>
                        </m:ctrlPr>
                      </m:fPr>
                      <m:num>
                        <m:r>
                          <a:rPr lang="en-US" altLang="zh-CN" sz="2800" b="0" i="1" smtClean="0">
                            <a:latin typeface="Cambria Math" panose="02040503050406030204" pitchFamily="18" charset="0"/>
                          </a:rPr>
                          <m:t>𝐼</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𝑥</m:t>
                            </m:r>
                          </m:e>
                        </m:d>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𝐴</m:t>
                        </m:r>
                      </m:num>
                      <m:den>
                        <m:r>
                          <m:rPr>
                            <m:sty m:val="p"/>
                          </m:rPr>
                          <a:rPr lang="en-US" altLang="zh-CN" sz="2800" b="0" i="0" smtClean="0">
                            <a:latin typeface="Cambria Math" panose="02040503050406030204" pitchFamily="18" charset="0"/>
                          </a:rPr>
                          <m:t>max</m:t>
                        </m:r>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𝑡</m:t>
                            </m:r>
                          </m:e>
                          <m:sub>
                            <m:r>
                              <a:rPr lang="en-US" altLang="zh-CN" sz="2800" b="0" i="1" smtClean="0">
                                <a:latin typeface="Cambria Math" panose="02040503050406030204" pitchFamily="18" charset="0"/>
                              </a:rPr>
                              <m:t>0</m:t>
                            </m:r>
                          </m:sub>
                        </m:sSub>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𝑡</m:t>
                        </m:r>
                        <m:r>
                          <a:rPr lang="en-US" altLang="zh-CN" sz="2800" b="0" i="1" smtClean="0">
                            <a:latin typeface="Cambria Math" panose="02040503050406030204" pitchFamily="18" charset="0"/>
                          </a:rPr>
                          <m:t>)</m:t>
                        </m:r>
                      </m:den>
                    </m:f>
                  </m:oMath>
                </a14:m>
                <a:r>
                  <a:rPr lang="en-US" altLang="zh-CN" sz="2800" dirty="0" smtClean="0"/>
                  <a:t> + A</a:t>
                </a:r>
                <a:endParaRPr lang="zh-CN" altLang="en-US" sz="2800" dirty="0"/>
              </a:p>
            </p:txBody>
          </p:sp>
        </mc:Choice>
        <mc:Fallback xmlns="">
          <p:sp>
            <p:nvSpPr>
              <p:cNvPr id="7" name="文本框 6"/>
              <p:cNvSpPr txBox="1">
                <a:spLocks noRot="1" noChangeAspect="1" noMove="1" noResize="1" noEditPoints="1" noAdjustHandles="1" noChangeArrowheads="1" noChangeShapeType="1" noTextEdit="1"/>
              </p:cNvSpPr>
              <p:nvPr/>
            </p:nvSpPr>
            <p:spPr>
              <a:xfrm>
                <a:off x="4635526" y="4177824"/>
                <a:ext cx="3581195" cy="695819"/>
              </a:xfrm>
              <a:prstGeom prst="rect">
                <a:avLst/>
              </a:prstGeom>
              <a:blipFill rotWithShape="0">
                <a:blip r:embed="rId4"/>
                <a:stretch>
                  <a:fillRect l="-850" b="-9649"/>
                </a:stretch>
              </a:blipFill>
            </p:spPr>
            <p:txBody>
              <a:bodyPr/>
              <a:lstStyle/>
              <a:p>
                <a:r>
                  <a:rPr lang="zh-CN" altLang="en-US">
                    <a:noFill/>
                  </a:rPr>
                  <a:t> </a:t>
                </a:r>
              </a:p>
            </p:txBody>
          </p:sp>
        </mc:Fallback>
      </mc:AlternateContent>
      <p:sp>
        <p:nvSpPr>
          <p:cNvPr id="4" name="文本框 3"/>
          <p:cNvSpPr txBox="1"/>
          <p:nvPr/>
        </p:nvSpPr>
        <p:spPr>
          <a:xfrm>
            <a:off x="2331715" y="5502488"/>
            <a:ext cx="7070502" cy="923330"/>
          </a:xfrm>
          <a:prstGeom prst="rect">
            <a:avLst/>
          </a:prstGeom>
          <a:noFill/>
        </p:spPr>
        <p:txBody>
          <a:bodyPr wrap="square" rtlCol="0">
            <a:spAutoFit/>
          </a:bodyPr>
          <a:lstStyle/>
          <a:p>
            <a:r>
              <a:rPr lang="zh-CN" altLang="en-US" dirty="0"/>
              <a:t>先从暗原色通道中选取最亮的</a:t>
            </a:r>
            <a:r>
              <a:rPr lang="en-US" altLang="zh-CN" dirty="0"/>
              <a:t>0.1%</a:t>
            </a:r>
            <a:r>
              <a:rPr lang="zh-CN" altLang="en-US" dirty="0"/>
              <a:t>比例的</a:t>
            </a:r>
            <a:r>
              <a:rPr lang="zh-CN" altLang="en-US" dirty="0" smtClean="0"/>
              <a:t>像素</a:t>
            </a:r>
            <a:r>
              <a:rPr lang="zh-CN" altLang="en-US" dirty="0"/>
              <a:t>点</a:t>
            </a:r>
            <a:r>
              <a:rPr lang="zh-CN" altLang="en-US" dirty="0" smtClean="0"/>
              <a:t>，</a:t>
            </a:r>
            <a:r>
              <a:rPr lang="zh-CN" altLang="en-US" dirty="0"/>
              <a:t>然后选取原输入图像中这些像素具有的最大灰度值作为全局大气光</a:t>
            </a:r>
            <a:r>
              <a:rPr lang="en-US" altLang="zh-CN" dirty="0"/>
              <a:t>A</a:t>
            </a:r>
            <a:r>
              <a:rPr lang="zh-CN" altLang="en-US" dirty="0"/>
              <a:t>。</a:t>
            </a:r>
            <a:r>
              <a:rPr lang="en-US" altLang="zh-CN" dirty="0"/>
              <a:t>RGB</a:t>
            </a:r>
            <a:r>
              <a:rPr lang="zh-CN" altLang="en-US" dirty="0"/>
              <a:t>三通道中每一个通道都有一个大气光值。 </a:t>
            </a:r>
            <a:r>
              <a:rPr lang="en-US" altLang="zh-CN" dirty="0" smtClean="0"/>
              <a:t> </a:t>
            </a:r>
            <a:endParaRPr lang="zh-CN" altLang="en-US" dirty="0"/>
          </a:p>
        </p:txBody>
      </p:sp>
      <p:sp>
        <p:nvSpPr>
          <p:cNvPr id="6" name="圆角矩形 5"/>
          <p:cNvSpPr/>
          <p:nvPr/>
        </p:nvSpPr>
        <p:spPr>
          <a:xfrm>
            <a:off x="2028893" y="5409126"/>
            <a:ext cx="7681777" cy="1171977"/>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2028893" y="4894359"/>
            <a:ext cx="3901660" cy="369332"/>
          </a:xfrm>
          <a:prstGeom prst="rect">
            <a:avLst/>
          </a:prstGeom>
          <a:noFill/>
        </p:spPr>
        <p:txBody>
          <a:bodyPr wrap="square" rtlCol="0">
            <a:spAutoFit/>
          </a:bodyPr>
          <a:lstStyle/>
          <a:p>
            <a:r>
              <a:rPr lang="zh-CN" altLang="en-US" b="1" dirty="0" smtClean="0"/>
              <a:t>如何估计全局大气光</a:t>
            </a:r>
            <a:r>
              <a:rPr lang="en-US" altLang="zh-CN" b="1" smtClean="0"/>
              <a:t>A</a:t>
            </a:r>
            <a:r>
              <a:rPr lang="zh-CN" altLang="en-US" b="1" smtClean="0"/>
              <a:t>？</a:t>
            </a:r>
            <a:endParaRPr lang="zh-CN" altLang="en-US" b="1" dirty="0"/>
          </a:p>
        </p:txBody>
      </p:sp>
      <p:sp>
        <p:nvSpPr>
          <p:cNvPr id="9" name="圆角矩形 8"/>
          <p:cNvSpPr/>
          <p:nvPr/>
        </p:nvSpPr>
        <p:spPr>
          <a:xfrm>
            <a:off x="2028892" y="4873642"/>
            <a:ext cx="2606633" cy="453647"/>
          </a:xfrm>
          <a:prstGeom prst="round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标题 1"/>
          <p:cNvSpPr>
            <a:spLocks noGrp="1"/>
          </p:cNvSpPr>
          <p:nvPr>
            <p:ph type="title"/>
          </p:nvPr>
        </p:nvSpPr>
        <p:spPr>
          <a:xfrm>
            <a:off x="4213000" y="232151"/>
            <a:ext cx="3849173" cy="369593"/>
          </a:xfrm>
        </p:spPr>
        <p:txBody>
          <a:bodyPr>
            <a:normAutofit fontScale="90000"/>
          </a:bodyPr>
          <a:lstStyle/>
          <a:p>
            <a:r>
              <a:rPr lang="zh-CN" altLang="en-US" dirty="0" smtClean="0"/>
              <a:t>研究内容</a:t>
            </a:r>
            <a:r>
              <a:rPr lang="en-US" altLang="zh-CN" dirty="0" smtClean="0"/>
              <a:t>—</a:t>
            </a:r>
            <a:r>
              <a:rPr lang="zh-CN" altLang="en-US" dirty="0" smtClean="0"/>
              <a:t>暗通道先验</a:t>
            </a:r>
            <a:endParaRPr lang="zh-CN" altLang="en-US" dirty="0"/>
          </a:p>
        </p:txBody>
      </p:sp>
    </p:spTree>
    <p:extLst>
      <p:ext uri="{BB962C8B-B14F-4D97-AF65-F5344CB8AC3E}">
        <p14:creationId xmlns:p14="http://schemas.microsoft.com/office/powerpoint/2010/main" val="2036044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57700" y="166255"/>
            <a:ext cx="2818532" cy="437120"/>
          </a:xfrm>
        </p:spPr>
        <p:txBody>
          <a:bodyPr>
            <a:normAutofit/>
          </a:bodyPr>
          <a:lstStyle/>
          <a:p>
            <a:r>
              <a:rPr lang="zh-CN" altLang="en-US" dirty="0" smtClean="0"/>
              <a:t>改进思路</a:t>
            </a:r>
            <a:endParaRPr lang="zh-CN" altLang="en-US" dirty="0"/>
          </a:p>
        </p:txBody>
      </p:sp>
      <p:sp>
        <p:nvSpPr>
          <p:cNvPr id="9" name="椭圆 8"/>
          <p:cNvSpPr/>
          <p:nvPr/>
        </p:nvSpPr>
        <p:spPr>
          <a:xfrm>
            <a:off x="1044142" y="1256722"/>
            <a:ext cx="556058" cy="551296"/>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r>
              <a:rPr lang="en-US" altLang="zh-CN" sz="2400" b="1" noProof="1">
                <a:latin typeface="微软雅黑 Light" panose="020B0502040204020203" pitchFamily="34" charset="-122"/>
                <a:ea typeface="微软雅黑 Light" panose="020B0502040204020203" pitchFamily="34" charset="-122"/>
              </a:rPr>
              <a:t>3</a:t>
            </a:r>
            <a:endParaRPr lang="zh-CN" altLang="en-US" sz="2400" b="1" strike="noStrike" noProof="1">
              <a:latin typeface="微软雅黑 Light" panose="020B0502040204020203" pitchFamily="34" charset="-122"/>
              <a:ea typeface="微软雅黑 Light" panose="020B0502040204020203" pitchFamily="34" charset="-122"/>
            </a:endParaRPr>
          </a:p>
        </p:txBody>
      </p:sp>
      <p:sp>
        <p:nvSpPr>
          <p:cNvPr id="4" name="文本框 3"/>
          <p:cNvSpPr txBox="1"/>
          <p:nvPr/>
        </p:nvSpPr>
        <p:spPr>
          <a:xfrm>
            <a:off x="1766455" y="1347704"/>
            <a:ext cx="2826327" cy="369332"/>
          </a:xfrm>
          <a:prstGeom prst="rect">
            <a:avLst/>
          </a:prstGeom>
          <a:noFill/>
        </p:spPr>
        <p:txBody>
          <a:bodyPr wrap="square" rtlCol="0">
            <a:spAutoFit/>
          </a:bodyPr>
          <a:lstStyle/>
          <a:p>
            <a:r>
              <a:rPr lang="zh-CN" altLang="en-US" b="1" dirty="0" smtClean="0"/>
              <a:t>存在问题</a:t>
            </a:r>
            <a:endParaRPr lang="zh-CN" altLang="en-US" b="1" dirty="0"/>
          </a:p>
        </p:txBody>
      </p:sp>
      <p:sp>
        <p:nvSpPr>
          <p:cNvPr id="11" name="文本框 10"/>
          <p:cNvSpPr txBox="1"/>
          <p:nvPr/>
        </p:nvSpPr>
        <p:spPr>
          <a:xfrm>
            <a:off x="2121732" y="2061255"/>
            <a:ext cx="7293120" cy="400110"/>
          </a:xfrm>
          <a:prstGeom prst="rect">
            <a:avLst/>
          </a:prstGeom>
          <a:noFill/>
        </p:spPr>
        <p:txBody>
          <a:bodyPr wrap="square" rtlCol="0">
            <a:spAutoFit/>
          </a:bodyPr>
          <a:lstStyle/>
          <a:p>
            <a:r>
              <a:rPr lang="zh-CN" altLang="en-US" sz="2000" dirty="0" smtClean="0"/>
              <a:t>● 暗通道先验的去雾边缘比较粗糙。</a:t>
            </a:r>
            <a:endParaRPr lang="zh-CN" altLang="en-US" dirty="0"/>
          </a:p>
        </p:txBody>
      </p:sp>
      <p:sp>
        <p:nvSpPr>
          <p:cNvPr id="15" name="Freeform 13"/>
          <p:cNvSpPr>
            <a:spLocks noEditPoints="1"/>
          </p:cNvSpPr>
          <p:nvPr/>
        </p:nvSpPr>
        <p:spPr bwMode="auto">
          <a:xfrm>
            <a:off x="994713" y="2639494"/>
            <a:ext cx="501768" cy="805743"/>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bg1">
              <a:lumMod val="50000"/>
            </a:schemeClr>
          </a:solidFill>
          <a:ln>
            <a:noFill/>
          </a:ln>
        </p:spPr>
        <p:txBody>
          <a:bodyPr vert="horz" wrap="square" lIns="68571" tIns="34286" rIns="68571" bIns="34286" numCol="1" anchor="t" anchorCtr="0" compatLnSpc="1"/>
          <a:lstStyle/>
          <a:p>
            <a:endParaRPr lang="en-US">
              <a:latin typeface="楷体" panose="02010609060101010101" pitchFamily="49" charset="-122"/>
              <a:ea typeface="楷体" panose="02010609060101010101" pitchFamily="49" charset="-122"/>
            </a:endParaRPr>
          </a:p>
        </p:txBody>
      </p:sp>
      <p:sp>
        <p:nvSpPr>
          <p:cNvPr id="3" name="圆角矩形 2"/>
          <p:cNvSpPr/>
          <p:nvPr/>
        </p:nvSpPr>
        <p:spPr>
          <a:xfrm>
            <a:off x="1943255" y="1848667"/>
            <a:ext cx="7547042" cy="809503"/>
          </a:xfrm>
          <a:prstGeom prst="roundRect">
            <a:avLst/>
          </a:prstGeom>
          <a:noFill/>
          <a:ln>
            <a:solidFill>
              <a:schemeClr val="accent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1987693" y="2832720"/>
            <a:ext cx="7547042" cy="826918"/>
          </a:xfrm>
          <a:prstGeom prst="roundRect">
            <a:avLst/>
          </a:prstGeom>
          <a:noFill/>
          <a:ln>
            <a:solidFill>
              <a:schemeClr val="accent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2121732" y="3086915"/>
            <a:ext cx="7293120" cy="400110"/>
          </a:xfrm>
          <a:prstGeom prst="rect">
            <a:avLst/>
          </a:prstGeom>
          <a:noFill/>
        </p:spPr>
        <p:txBody>
          <a:bodyPr wrap="square" rtlCol="0">
            <a:spAutoFit/>
          </a:bodyPr>
          <a:lstStyle/>
          <a:p>
            <a:r>
              <a:rPr lang="zh-CN" altLang="en-US" sz="2000" dirty="0" smtClean="0"/>
              <a:t>● 暗</a:t>
            </a:r>
            <a:r>
              <a:rPr lang="zh-CN" altLang="en-US" sz="2000" dirty="0"/>
              <a:t>通道先验</a:t>
            </a:r>
            <a:r>
              <a:rPr lang="zh-CN" altLang="en-US" sz="2000" dirty="0" smtClean="0"/>
              <a:t>在图像的天空区域失效。</a:t>
            </a:r>
            <a:endParaRPr lang="zh-CN" altLang="en-US" dirty="0"/>
          </a:p>
        </p:txBody>
      </p:sp>
      <p:pic>
        <p:nvPicPr>
          <p:cNvPr id="13" name="图片 12"/>
          <p:cNvPicPr>
            <a:picLocks noChangeAspect="1"/>
          </p:cNvPicPr>
          <p:nvPr/>
        </p:nvPicPr>
        <p:blipFill>
          <a:blip r:embed="rId2"/>
          <a:stretch>
            <a:fillRect/>
          </a:stretch>
        </p:blipFill>
        <p:spPr>
          <a:xfrm>
            <a:off x="3801678" y="3741220"/>
            <a:ext cx="3565038" cy="2978683"/>
          </a:xfrm>
          <a:prstGeom prst="rect">
            <a:avLst/>
          </a:prstGeom>
        </p:spPr>
      </p:pic>
      <p:sp>
        <p:nvSpPr>
          <p:cNvPr id="10" name="矩形 9"/>
          <p:cNvSpPr/>
          <p:nvPr/>
        </p:nvSpPr>
        <p:spPr>
          <a:xfrm>
            <a:off x="3992452" y="6220496"/>
            <a:ext cx="296214" cy="47651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944043" y="3741220"/>
            <a:ext cx="529477" cy="36714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13"/>
          <p:cNvCxnSpPr/>
          <p:nvPr/>
        </p:nvCxnSpPr>
        <p:spPr>
          <a:xfrm flipH="1" flipV="1">
            <a:off x="5473520" y="3913833"/>
            <a:ext cx="2575777" cy="27180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8087932" y="4108362"/>
            <a:ext cx="3168203" cy="369332"/>
          </a:xfrm>
          <a:prstGeom prst="rect">
            <a:avLst/>
          </a:prstGeom>
          <a:noFill/>
        </p:spPr>
        <p:txBody>
          <a:bodyPr wrap="square" rtlCol="0">
            <a:spAutoFit/>
          </a:bodyPr>
          <a:lstStyle/>
          <a:p>
            <a:r>
              <a:rPr lang="zh-CN" altLang="en-US" dirty="0">
                <a:solidFill>
                  <a:srgbClr val="FF0000"/>
                </a:solidFill>
              </a:rPr>
              <a:t>天空</a:t>
            </a:r>
            <a:r>
              <a:rPr lang="zh-CN" altLang="en-US" dirty="0" smtClean="0">
                <a:solidFill>
                  <a:srgbClr val="FF0000"/>
                </a:solidFill>
              </a:rPr>
              <a:t>区域，暗通道先验失效</a:t>
            </a:r>
            <a:endParaRPr lang="zh-CN" altLang="en-US" dirty="0">
              <a:solidFill>
                <a:srgbClr val="FF0000"/>
              </a:solidFill>
            </a:endParaRPr>
          </a:p>
        </p:txBody>
      </p:sp>
      <p:cxnSp>
        <p:nvCxnSpPr>
          <p:cNvPr id="23" name="直接箭头连接符 22"/>
          <p:cNvCxnSpPr/>
          <p:nvPr/>
        </p:nvCxnSpPr>
        <p:spPr>
          <a:xfrm>
            <a:off x="2949262" y="5383369"/>
            <a:ext cx="1043190" cy="100455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498783" y="5117121"/>
            <a:ext cx="1761184" cy="369332"/>
          </a:xfrm>
          <a:prstGeom prst="rect">
            <a:avLst/>
          </a:prstGeom>
          <a:noFill/>
        </p:spPr>
        <p:txBody>
          <a:bodyPr wrap="square" rtlCol="0">
            <a:spAutoFit/>
          </a:bodyPr>
          <a:lstStyle/>
          <a:p>
            <a:r>
              <a:rPr lang="zh-CN" altLang="en-US" dirty="0" smtClean="0">
                <a:solidFill>
                  <a:srgbClr val="FF0000"/>
                </a:solidFill>
              </a:rPr>
              <a:t>边缘比较粗糙</a:t>
            </a:r>
            <a:endParaRPr lang="zh-CN" altLang="en-US" dirty="0">
              <a:solidFill>
                <a:srgbClr val="FF0000"/>
              </a:solidFill>
            </a:endParaRPr>
          </a:p>
        </p:txBody>
      </p:sp>
    </p:spTree>
    <p:extLst>
      <p:ext uri="{BB962C8B-B14F-4D97-AF65-F5344CB8AC3E}">
        <p14:creationId xmlns:p14="http://schemas.microsoft.com/office/powerpoint/2010/main" val="902560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57700" y="166255"/>
            <a:ext cx="2818532" cy="437120"/>
          </a:xfrm>
        </p:spPr>
        <p:txBody>
          <a:bodyPr>
            <a:normAutofit/>
          </a:bodyPr>
          <a:lstStyle/>
          <a:p>
            <a:r>
              <a:rPr lang="zh-CN" altLang="en-US" dirty="0" smtClean="0"/>
              <a:t>改进思路</a:t>
            </a:r>
            <a:endParaRPr lang="zh-CN" altLang="en-US" dirty="0"/>
          </a:p>
        </p:txBody>
      </p:sp>
      <p:sp>
        <p:nvSpPr>
          <p:cNvPr id="9" name="椭圆 8"/>
          <p:cNvSpPr/>
          <p:nvPr/>
        </p:nvSpPr>
        <p:spPr>
          <a:xfrm>
            <a:off x="1044142" y="1256722"/>
            <a:ext cx="556058" cy="551296"/>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r>
              <a:rPr lang="en-US" altLang="zh-CN" sz="2400" b="1" noProof="1">
                <a:latin typeface="微软雅黑 Light" panose="020B0502040204020203" pitchFamily="34" charset="-122"/>
                <a:ea typeface="微软雅黑 Light" panose="020B0502040204020203" pitchFamily="34" charset="-122"/>
              </a:rPr>
              <a:t>4</a:t>
            </a:r>
            <a:endParaRPr lang="zh-CN" altLang="en-US" sz="2400" b="1" strike="noStrike" noProof="1">
              <a:latin typeface="微软雅黑 Light" panose="020B0502040204020203" pitchFamily="34" charset="-122"/>
              <a:ea typeface="微软雅黑 Light" panose="020B0502040204020203" pitchFamily="34" charset="-122"/>
            </a:endParaRPr>
          </a:p>
        </p:txBody>
      </p:sp>
      <p:sp>
        <p:nvSpPr>
          <p:cNvPr id="4" name="文本框 3"/>
          <p:cNvSpPr txBox="1"/>
          <p:nvPr/>
        </p:nvSpPr>
        <p:spPr>
          <a:xfrm>
            <a:off x="1766455" y="1347704"/>
            <a:ext cx="2826327" cy="369332"/>
          </a:xfrm>
          <a:prstGeom prst="rect">
            <a:avLst/>
          </a:prstGeom>
          <a:noFill/>
        </p:spPr>
        <p:txBody>
          <a:bodyPr wrap="square" rtlCol="0">
            <a:spAutoFit/>
          </a:bodyPr>
          <a:lstStyle/>
          <a:p>
            <a:r>
              <a:rPr lang="zh-CN" altLang="en-US" b="1" dirty="0" smtClean="0"/>
              <a:t>提升去雾效果</a:t>
            </a:r>
            <a:endParaRPr lang="zh-CN" altLang="en-US" b="1" dirty="0"/>
          </a:p>
        </p:txBody>
      </p:sp>
      <p:grpSp>
        <p:nvGrpSpPr>
          <p:cNvPr id="10" name="组合 9"/>
          <p:cNvGrpSpPr/>
          <p:nvPr/>
        </p:nvGrpSpPr>
        <p:grpSpPr>
          <a:xfrm>
            <a:off x="1217889" y="3958558"/>
            <a:ext cx="548566" cy="614962"/>
            <a:chOff x="1014413" y="4373563"/>
            <a:chExt cx="1350962" cy="1514474"/>
          </a:xfrm>
          <a:solidFill>
            <a:schemeClr val="accent2">
              <a:lumMod val="75000"/>
            </a:schemeClr>
          </a:solidFill>
        </p:grpSpPr>
        <p:sp>
          <p:nvSpPr>
            <p:cNvPr id="12" name="Freeform 458"/>
            <p:cNvSpPr>
              <a:spLocks/>
            </p:cNvSpPr>
            <p:nvPr/>
          </p:nvSpPr>
          <p:spPr bwMode="auto">
            <a:xfrm>
              <a:off x="1577975" y="5807075"/>
              <a:ext cx="222250" cy="80962"/>
            </a:xfrm>
            <a:custGeom>
              <a:avLst/>
              <a:gdLst>
                <a:gd name="T0" fmla="*/ 68 w 176"/>
                <a:gd name="T1" fmla="*/ 65 h 65"/>
                <a:gd name="T2" fmla="*/ 20 w 176"/>
                <a:gd name="T3" fmla="*/ 44 h 65"/>
                <a:gd name="T4" fmla="*/ 2 w 176"/>
                <a:gd name="T5" fmla="*/ 21 h 65"/>
                <a:gd name="T6" fmla="*/ 20 w 176"/>
                <a:gd name="T7" fmla="*/ 4 h 65"/>
                <a:gd name="T8" fmla="*/ 39 w 176"/>
                <a:gd name="T9" fmla="*/ 13 h 65"/>
                <a:gd name="T10" fmla="*/ 141 w 176"/>
                <a:gd name="T11" fmla="*/ 10 h 65"/>
                <a:gd name="T12" fmla="*/ 175 w 176"/>
                <a:gd name="T13" fmla="*/ 8 h 65"/>
                <a:gd name="T14" fmla="*/ 157 w 176"/>
                <a:gd name="T15" fmla="*/ 41 h 65"/>
                <a:gd name="T16" fmla="*/ 95 w 176"/>
                <a:gd name="T17" fmla="*/ 63 h 65"/>
                <a:gd name="T18" fmla="*/ 84 w 176"/>
                <a:gd name="T19" fmla="*/ 65 h 65"/>
                <a:gd name="T20" fmla="*/ 68 w 176"/>
                <a:gd name="T21"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6" h="65">
                  <a:moveTo>
                    <a:pt x="68" y="65"/>
                  </a:moveTo>
                  <a:cubicBezTo>
                    <a:pt x="52" y="58"/>
                    <a:pt x="36" y="50"/>
                    <a:pt x="20" y="44"/>
                  </a:cubicBezTo>
                  <a:cubicBezTo>
                    <a:pt x="9" y="39"/>
                    <a:pt x="4" y="31"/>
                    <a:pt x="2" y="21"/>
                  </a:cubicBezTo>
                  <a:cubicBezTo>
                    <a:pt x="0" y="9"/>
                    <a:pt x="9" y="0"/>
                    <a:pt x="20" y="4"/>
                  </a:cubicBezTo>
                  <a:cubicBezTo>
                    <a:pt x="27" y="6"/>
                    <a:pt x="33" y="10"/>
                    <a:pt x="39" y="13"/>
                  </a:cubicBezTo>
                  <a:cubicBezTo>
                    <a:pt x="74" y="33"/>
                    <a:pt x="108" y="31"/>
                    <a:pt x="141" y="10"/>
                  </a:cubicBezTo>
                  <a:cubicBezTo>
                    <a:pt x="155" y="2"/>
                    <a:pt x="159" y="1"/>
                    <a:pt x="175" y="8"/>
                  </a:cubicBezTo>
                  <a:cubicBezTo>
                    <a:pt x="176" y="22"/>
                    <a:pt x="170" y="33"/>
                    <a:pt x="157" y="41"/>
                  </a:cubicBezTo>
                  <a:cubicBezTo>
                    <a:pt x="138" y="53"/>
                    <a:pt x="117" y="60"/>
                    <a:pt x="95" y="63"/>
                  </a:cubicBezTo>
                  <a:cubicBezTo>
                    <a:pt x="91" y="63"/>
                    <a:pt x="87" y="64"/>
                    <a:pt x="84" y="65"/>
                  </a:cubicBezTo>
                  <a:cubicBezTo>
                    <a:pt x="79" y="65"/>
                    <a:pt x="73" y="65"/>
                    <a:pt x="68" y="65"/>
                  </a:cubicBezTo>
                  <a:close/>
                </a:path>
              </a:pathLst>
            </a:custGeom>
            <a:grpFill/>
            <a:ln w="9525">
              <a:solidFill>
                <a:schemeClr val="accent2">
                  <a:lumMod val="75000"/>
                </a:schemeClr>
              </a:solidFill>
              <a:round/>
              <a:headEnd/>
              <a:tailEnd/>
            </a:ln>
            <a:extLst/>
          </p:spPr>
          <p:txBody>
            <a:bodyPr/>
            <a:lstStyle/>
            <a:p>
              <a:pPr fontAlgn="auto">
                <a:spcBef>
                  <a:spcPts val="0"/>
                </a:spcBef>
                <a:spcAft>
                  <a:spcPts val="0"/>
                </a:spcAft>
                <a:defRPr/>
              </a:pPr>
              <a:endParaRPr lang="zh-CN" altLang="en-US">
                <a:solidFill>
                  <a:schemeClr val="bg2"/>
                </a:solidFill>
                <a:latin typeface="+mn-lt"/>
                <a:ea typeface="+mn-ea"/>
              </a:endParaRPr>
            </a:p>
          </p:txBody>
        </p:sp>
        <p:sp>
          <p:nvSpPr>
            <p:cNvPr id="13" name="Freeform 459"/>
            <p:cNvSpPr>
              <a:spLocks/>
            </p:cNvSpPr>
            <p:nvPr/>
          </p:nvSpPr>
          <p:spPr bwMode="auto">
            <a:xfrm>
              <a:off x="1665288" y="4373563"/>
              <a:ext cx="46038" cy="204787"/>
            </a:xfrm>
            <a:custGeom>
              <a:avLst/>
              <a:gdLst>
                <a:gd name="T0" fmla="*/ 19 w 37"/>
                <a:gd name="T1" fmla="*/ 0 h 163"/>
                <a:gd name="T2" fmla="*/ 19 w 37"/>
                <a:gd name="T3" fmla="*/ 1 h 163"/>
                <a:gd name="T4" fmla="*/ 37 w 37"/>
                <a:gd name="T5" fmla="*/ 43 h 163"/>
                <a:gd name="T6" fmla="*/ 36 w 37"/>
                <a:gd name="T7" fmla="*/ 141 h 163"/>
                <a:gd name="T8" fmla="*/ 31 w 37"/>
                <a:gd name="T9" fmla="*/ 152 h 163"/>
                <a:gd name="T10" fmla="*/ 16 w 37"/>
                <a:gd name="T11" fmla="*/ 163 h 163"/>
                <a:gd name="T12" fmla="*/ 0 w 37"/>
                <a:gd name="T13" fmla="*/ 129 h 163"/>
                <a:gd name="T14" fmla="*/ 1 w 37"/>
                <a:gd name="T15" fmla="*/ 29 h 163"/>
                <a:gd name="T16" fmla="*/ 17 w 37"/>
                <a:gd name="T17" fmla="*/ 0 h 163"/>
                <a:gd name="T18" fmla="*/ 19 w 37"/>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163">
                  <a:moveTo>
                    <a:pt x="19" y="0"/>
                  </a:moveTo>
                  <a:cubicBezTo>
                    <a:pt x="19" y="0"/>
                    <a:pt x="19" y="1"/>
                    <a:pt x="19" y="1"/>
                  </a:cubicBezTo>
                  <a:cubicBezTo>
                    <a:pt x="36" y="10"/>
                    <a:pt x="37" y="26"/>
                    <a:pt x="37" y="43"/>
                  </a:cubicBezTo>
                  <a:cubicBezTo>
                    <a:pt x="36" y="76"/>
                    <a:pt x="36" y="108"/>
                    <a:pt x="36" y="141"/>
                  </a:cubicBezTo>
                  <a:cubicBezTo>
                    <a:pt x="36" y="145"/>
                    <a:pt x="33" y="149"/>
                    <a:pt x="31" y="152"/>
                  </a:cubicBezTo>
                  <a:cubicBezTo>
                    <a:pt x="27" y="156"/>
                    <a:pt x="21" y="159"/>
                    <a:pt x="16" y="163"/>
                  </a:cubicBezTo>
                  <a:cubicBezTo>
                    <a:pt x="7" y="153"/>
                    <a:pt x="0" y="143"/>
                    <a:pt x="0" y="129"/>
                  </a:cubicBezTo>
                  <a:cubicBezTo>
                    <a:pt x="1" y="96"/>
                    <a:pt x="1" y="62"/>
                    <a:pt x="1" y="29"/>
                  </a:cubicBezTo>
                  <a:cubicBezTo>
                    <a:pt x="1" y="16"/>
                    <a:pt x="11" y="9"/>
                    <a:pt x="17" y="0"/>
                  </a:cubicBezTo>
                  <a:cubicBezTo>
                    <a:pt x="17" y="0"/>
                    <a:pt x="18" y="0"/>
                    <a:pt x="19" y="0"/>
                  </a:cubicBezTo>
                  <a:close/>
                </a:path>
              </a:pathLst>
            </a:custGeom>
            <a:grpFill/>
            <a:ln w="9525">
              <a:solidFill>
                <a:schemeClr val="accent2">
                  <a:lumMod val="75000"/>
                </a:schemeClr>
              </a:solidFill>
              <a:round/>
              <a:headEnd/>
              <a:tailEnd/>
            </a:ln>
            <a:extLst/>
          </p:spPr>
          <p:txBody>
            <a:bodyPr/>
            <a:lstStyle/>
            <a:p>
              <a:pPr fontAlgn="auto">
                <a:spcBef>
                  <a:spcPts val="0"/>
                </a:spcBef>
                <a:spcAft>
                  <a:spcPts val="0"/>
                </a:spcAft>
                <a:defRPr/>
              </a:pPr>
              <a:endParaRPr lang="zh-CN" altLang="en-US">
                <a:solidFill>
                  <a:schemeClr val="bg2"/>
                </a:solidFill>
                <a:latin typeface="+mn-lt"/>
                <a:ea typeface="+mn-ea"/>
              </a:endParaRPr>
            </a:p>
          </p:txBody>
        </p:sp>
        <p:sp>
          <p:nvSpPr>
            <p:cNvPr id="14" name="Freeform 460"/>
            <p:cNvSpPr>
              <a:spLocks/>
            </p:cNvSpPr>
            <p:nvPr/>
          </p:nvSpPr>
          <p:spPr bwMode="auto">
            <a:xfrm>
              <a:off x="1298575" y="4608513"/>
              <a:ext cx="793750" cy="979487"/>
            </a:xfrm>
            <a:custGeom>
              <a:avLst/>
              <a:gdLst>
                <a:gd name="T0" fmla="*/ 0 w 631"/>
                <a:gd name="T1" fmla="*/ 333 h 782"/>
                <a:gd name="T2" fmla="*/ 253 w 631"/>
                <a:gd name="T3" fmla="*/ 28 h 782"/>
                <a:gd name="T4" fmla="*/ 603 w 631"/>
                <a:gd name="T5" fmla="*/ 236 h 782"/>
                <a:gd name="T6" fmla="*/ 581 w 631"/>
                <a:gd name="T7" fmla="*/ 483 h 782"/>
                <a:gd name="T8" fmla="*/ 526 w 631"/>
                <a:gd name="T9" fmla="*/ 556 h 782"/>
                <a:gd name="T10" fmla="*/ 474 w 631"/>
                <a:gd name="T11" fmla="*/ 629 h 782"/>
                <a:gd name="T12" fmla="*/ 460 w 631"/>
                <a:gd name="T13" fmla="*/ 683 h 782"/>
                <a:gd name="T14" fmla="*/ 427 w 631"/>
                <a:gd name="T15" fmla="*/ 721 h 782"/>
                <a:gd name="T16" fmla="*/ 191 w 631"/>
                <a:gd name="T17" fmla="*/ 780 h 782"/>
                <a:gd name="T18" fmla="*/ 178 w 631"/>
                <a:gd name="T19" fmla="*/ 782 h 782"/>
                <a:gd name="T20" fmla="*/ 161 w 631"/>
                <a:gd name="T21" fmla="*/ 769 h 782"/>
                <a:gd name="T22" fmla="*/ 168 w 631"/>
                <a:gd name="T23" fmla="*/ 748 h 782"/>
                <a:gd name="T24" fmla="*/ 183 w 631"/>
                <a:gd name="T25" fmla="*/ 742 h 782"/>
                <a:gd name="T26" fmla="*/ 396 w 631"/>
                <a:gd name="T27" fmla="*/ 691 h 782"/>
                <a:gd name="T28" fmla="*/ 424 w 631"/>
                <a:gd name="T29" fmla="*/ 661 h 782"/>
                <a:gd name="T30" fmla="*/ 487 w 631"/>
                <a:gd name="T31" fmla="*/ 542 h 782"/>
                <a:gd name="T32" fmla="*/ 553 w 631"/>
                <a:gd name="T33" fmla="*/ 456 h 782"/>
                <a:gd name="T34" fmla="*/ 575 w 631"/>
                <a:gd name="T35" fmla="*/ 276 h 782"/>
                <a:gd name="T36" fmla="*/ 370 w 631"/>
                <a:gd name="T37" fmla="*/ 69 h 782"/>
                <a:gd name="T38" fmla="*/ 158 w 631"/>
                <a:gd name="T39" fmla="*/ 106 h 782"/>
                <a:gd name="T40" fmla="*/ 62 w 631"/>
                <a:gd name="T41" fmla="*/ 224 h 782"/>
                <a:gd name="T42" fmla="*/ 57 w 631"/>
                <a:gd name="T43" fmla="*/ 434 h 782"/>
                <a:gd name="T44" fmla="*/ 108 w 631"/>
                <a:gd name="T45" fmla="*/ 520 h 782"/>
                <a:gd name="T46" fmla="*/ 174 w 631"/>
                <a:gd name="T47" fmla="*/ 605 h 782"/>
                <a:gd name="T48" fmla="*/ 204 w 631"/>
                <a:gd name="T49" fmla="*/ 703 h 782"/>
                <a:gd name="T50" fmla="*/ 204 w 631"/>
                <a:gd name="T51" fmla="*/ 710 h 782"/>
                <a:gd name="T52" fmla="*/ 193 w 631"/>
                <a:gd name="T53" fmla="*/ 729 h 782"/>
                <a:gd name="T54" fmla="*/ 172 w 631"/>
                <a:gd name="T55" fmla="*/ 720 h 782"/>
                <a:gd name="T56" fmla="*/ 166 w 631"/>
                <a:gd name="T57" fmla="*/ 707 h 782"/>
                <a:gd name="T58" fmla="*/ 90 w 631"/>
                <a:gd name="T59" fmla="*/ 554 h 782"/>
                <a:gd name="T60" fmla="*/ 17 w 631"/>
                <a:gd name="T61" fmla="*/ 435 h 782"/>
                <a:gd name="T62" fmla="*/ 0 w 631"/>
                <a:gd name="T63" fmla="*/ 333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31" h="782">
                  <a:moveTo>
                    <a:pt x="0" y="333"/>
                  </a:moveTo>
                  <a:cubicBezTo>
                    <a:pt x="0" y="183"/>
                    <a:pt x="105" y="55"/>
                    <a:pt x="253" y="28"/>
                  </a:cubicBezTo>
                  <a:cubicBezTo>
                    <a:pt x="403" y="0"/>
                    <a:pt x="553" y="80"/>
                    <a:pt x="603" y="236"/>
                  </a:cubicBezTo>
                  <a:cubicBezTo>
                    <a:pt x="631" y="322"/>
                    <a:pt x="627" y="405"/>
                    <a:pt x="581" y="483"/>
                  </a:cubicBezTo>
                  <a:cubicBezTo>
                    <a:pt x="566" y="509"/>
                    <a:pt x="546" y="533"/>
                    <a:pt x="526" y="556"/>
                  </a:cubicBezTo>
                  <a:cubicBezTo>
                    <a:pt x="507" y="579"/>
                    <a:pt x="485" y="600"/>
                    <a:pt x="474" y="629"/>
                  </a:cubicBezTo>
                  <a:cubicBezTo>
                    <a:pt x="468" y="646"/>
                    <a:pt x="463" y="665"/>
                    <a:pt x="460" y="683"/>
                  </a:cubicBezTo>
                  <a:cubicBezTo>
                    <a:pt x="455" y="706"/>
                    <a:pt x="450" y="715"/>
                    <a:pt x="427" y="721"/>
                  </a:cubicBezTo>
                  <a:cubicBezTo>
                    <a:pt x="348" y="741"/>
                    <a:pt x="269" y="760"/>
                    <a:pt x="191" y="780"/>
                  </a:cubicBezTo>
                  <a:cubicBezTo>
                    <a:pt x="187" y="781"/>
                    <a:pt x="182" y="782"/>
                    <a:pt x="178" y="782"/>
                  </a:cubicBezTo>
                  <a:cubicBezTo>
                    <a:pt x="169" y="782"/>
                    <a:pt x="164" y="778"/>
                    <a:pt x="161" y="769"/>
                  </a:cubicBezTo>
                  <a:cubicBezTo>
                    <a:pt x="159" y="760"/>
                    <a:pt x="160" y="753"/>
                    <a:pt x="168" y="748"/>
                  </a:cubicBezTo>
                  <a:cubicBezTo>
                    <a:pt x="173" y="745"/>
                    <a:pt x="178" y="743"/>
                    <a:pt x="183" y="742"/>
                  </a:cubicBezTo>
                  <a:cubicBezTo>
                    <a:pt x="254" y="725"/>
                    <a:pt x="325" y="707"/>
                    <a:pt x="396" y="691"/>
                  </a:cubicBezTo>
                  <a:cubicBezTo>
                    <a:pt x="412" y="687"/>
                    <a:pt x="421" y="679"/>
                    <a:pt x="424" y="661"/>
                  </a:cubicBezTo>
                  <a:cubicBezTo>
                    <a:pt x="431" y="614"/>
                    <a:pt x="454" y="575"/>
                    <a:pt x="487" y="542"/>
                  </a:cubicBezTo>
                  <a:cubicBezTo>
                    <a:pt x="513" y="516"/>
                    <a:pt x="537" y="489"/>
                    <a:pt x="553" y="456"/>
                  </a:cubicBezTo>
                  <a:cubicBezTo>
                    <a:pt x="581" y="398"/>
                    <a:pt x="590" y="338"/>
                    <a:pt x="575" y="276"/>
                  </a:cubicBezTo>
                  <a:cubicBezTo>
                    <a:pt x="548" y="167"/>
                    <a:pt x="480" y="95"/>
                    <a:pt x="370" y="69"/>
                  </a:cubicBezTo>
                  <a:cubicBezTo>
                    <a:pt x="295" y="51"/>
                    <a:pt x="223" y="64"/>
                    <a:pt x="158" y="106"/>
                  </a:cubicBezTo>
                  <a:cubicBezTo>
                    <a:pt x="114" y="135"/>
                    <a:pt x="82" y="175"/>
                    <a:pt x="62" y="224"/>
                  </a:cubicBezTo>
                  <a:cubicBezTo>
                    <a:pt x="33" y="293"/>
                    <a:pt x="31" y="364"/>
                    <a:pt x="57" y="434"/>
                  </a:cubicBezTo>
                  <a:cubicBezTo>
                    <a:pt x="68" y="466"/>
                    <a:pt x="85" y="495"/>
                    <a:pt x="108" y="520"/>
                  </a:cubicBezTo>
                  <a:cubicBezTo>
                    <a:pt x="133" y="546"/>
                    <a:pt x="158" y="572"/>
                    <a:pt x="174" y="605"/>
                  </a:cubicBezTo>
                  <a:cubicBezTo>
                    <a:pt x="190" y="636"/>
                    <a:pt x="199" y="669"/>
                    <a:pt x="204" y="703"/>
                  </a:cubicBezTo>
                  <a:cubicBezTo>
                    <a:pt x="204" y="705"/>
                    <a:pt x="204" y="708"/>
                    <a:pt x="204" y="710"/>
                  </a:cubicBezTo>
                  <a:cubicBezTo>
                    <a:pt x="204" y="718"/>
                    <a:pt x="202" y="726"/>
                    <a:pt x="193" y="729"/>
                  </a:cubicBezTo>
                  <a:cubicBezTo>
                    <a:pt x="184" y="732"/>
                    <a:pt x="177" y="728"/>
                    <a:pt x="172" y="720"/>
                  </a:cubicBezTo>
                  <a:cubicBezTo>
                    <a:pt x="169" y="716"/>
                    <a:pt x="167" y="712"/>
                    <a:pt x="166" y="707"/>
                  </a:cubicBezTo>
                  <a:cubicBezTo>
                    <a:pt x="158" y="648"/>
                    <a:pt x="129" y="598"/>
                    <a:pt x="90" y="554"/>
                  </a:cubicBezTo>
                  <a:cubicBezTo>
                    <a:pt x="59" y="519"/>
                    <a:pt x="32" y="480"/>
                    <a:pt x="17" y="435"/>
                  </a:cubicBezTo>
                  <a:cubicBezTo>
                    <a:pt x="6" y="402"/>
                    <a:pt x="0" y="368"/>
                    <a:pt x="0" y="333"/>
                  </a:cubicBezTo>
                  <a:close/>
                </a:path>
              </a:pathLst>
            </a:custGeom>
            <a:grpFill/>
            <a:ln w="9525">
              <a:solidFill>
                <a:schemeClr val="accent2">
                  <a:lumMod val="75000"/>
                </a:schemeClr>
              </a:solidFill>
              <a:round/>
              <a:headEnd/>
              <a:tailEnd/>
            </a:ln>
            <a:extLst/>
          </p:spPr>
          <p:txBody>
            <a:bodyPr/>
            <a:lstStyle/>
            <a:p>
              <a:pPr fontAlgn="auto">
                <a:spcBef>
                  <a:spcPts val="0"/>
                </a:spcBef>
                <a:spcAft>
                  <a:spcPts val="0"/>
                </a:spcAft>
                <a:defRPr/>
              </a:pPr>
              <a:endParaRPr lang="zh-CN" altLang="en-US">
                <a:solidFill>
                  <a:schemeClr val="bg2"/>
                </a:solidFill>
                <a:latin typeface="+mn-lt"/>
                <a:ea typeface="+mn-ea"/>
              </a:endParaRPr>
            </a:p>
          </p:txBody>
        </p:sp>
        <p:sp>
          <p:nvSpPr>
            <p:cNvPr id="18" name="Freeform 461"/>
            <p:cNvSpPr>
              <a:spLocks/>
            </p:cNvSpPr>
            <p:nvPr/>
          </p:nvSpPr>
          <p:spPr bwMode="auto">
            <a:xfrm>
              <a:off x="1555750" y="5133975"/>
              <a:ext cx="255588" cy="320675"/>
            </a:xfrm>
            <a:custGeom>
              <a:avLst/>
              <a:gdLst>
                <a:gd name="T0" fmla="*/ 57 w 203"/>
                <a:gd name="T1" fmla="*/ 48 h 256"/>
                <a:gd name="T2" fmla="*/ 72 w 203"/>
                <a:gd name="T3" fmla="*/ 121 h 256"/>
                <a:gd name="T4" fmla="*/ 83 w 203"/>
                <a:gd name="T5" fmla="*/ 227 h 256"/>
                <a:gd name="T6" fmla="*/ 72 w 203"/>
                <a:gd name="T7" fmla="*/ 249 h 256"/>
                <a:gd name="T8" fmla="*/ 56 w 203"/>
                <a:gd name="T9" fmla="*/ 254 h 256"/>
                <a:gd name="T10" fmla="*/ 48 w 203"/>
                <a:gd name="T11" fmla="*/ 240 h 256"/>
                <a:gd name="T12" fmla="*/ 45 w 203"/>
                <a:gd name="T13" fmla="*/ 186 h 256"/>
                <a:gd name="T14" fmla="*/ 9 w 203"/>
                <a:gd name="T15" fmla="*/ 41 h 256"/>
                <a:gd name="T16" fmla="*/ 3 w 203"/>
                <a:gd name="T17" fmla="*/ 24 h 256"/>
                <a:gd name="T18" fmla="*/ 20 w 203"/>
                <a:gd name="T19" fmla="*/ 3 h 256"/>
                <a:gd name="T20" fmla="*/ 51 w 203"/>
                <a:gd name="T21" fmla="*/ 8 h 256"/>
                <a:gd name="T22" fmla="*/ 100 w 203"/>
                <a:gd name="T23" fmla="*/ 23 h 256"/>
                <a:gd name="T24" fmla="*/ 114 w 203"/>
                <a:gd name="T25" fmla="*/ 23 h 256"/>
                <a:gd name="T26" fmla="*/ 164 w 203"/>
                <a:gd name="T27" fmla="*/ 4 h 256"/>
                <a:gd name="T28" fmla="*/ 172 w 203"/>
                <a:gd name="T29" fmla="*/ 3 h 256"/>
                <a:gd name="T30" fmla="*/ 196 w 203"/>
                <a:gd name="T31" fmla="*/ 33 h 256"/>
                <a:gd name="T32" fmla="*/ 168 w 203"/>
                <a:gd name="T33" fmla="*/ 122 h 256"/>
                <a:gd name="T34" fmla="*/ 156 w 203"/>
                <a:gd name="T35" fmla="*/ 223 h 256"/>
                <a:gd name="T36" fmla="*/ 155 w 203"/>
                <a:gd name="T37" fmla="*/ 238 h 256"/>
                <a:gd name="T38" fmla="*/ 136 w 203"/>
                <a:gd name="T39" fmla="*/ 256 h 256"/>
                <a:gd name="T40" fmla="*/ 117 w 203"/>
                <a:gd name="T41" fmla="*/ 237 h 256"/>
                <a:gd name="T42" fmla="*/ 125 w 203"/>
                <a:gd name="T43" fmla="*/ 176 h 256"/>
                <a:gd name="T44" fmla="*/ 142 w 203"/>
                <a:gd name="T45" fmla="*/ 73 h 256"/>
                <a:gd name="T46" fmla="*/ 146 w 203"/>
                <a:gd name="T47" fmla="*/ 60 h 256"/>
                <a:gd name="T48" fmla="*/ 145 w 203"/>
                <a:gd name="T49" fmla="*/ 54 h 256"/>
                <a:gd name="T50" fmla="*/ 139 w 203"/>
                <a:gd name="T51" fmla="*/ 56 h 256"/>
                <a:gd name="T52" fmla="*/ 118 w 203"/>
                <a:gd name="T53" fmla="*/ 72 h 256"/>
                <a:gd name="T54" fmla="*/ 80 w 203"/>
                <a:gd name="T55" fmla="*/ 69 h 256"/>
                <a:gd name="T56" fmla="*/ 59 w 203"/>
                <a:gd name="T57" fmla="*/ 47 h 256"/>
                <a:gd name="T58" fmla="*/ 57 w 203"/>
                <a:gd name="T59" fmla="*/ 48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03" h="256">
                  <a:moveTo>
                    <a:pt x="57" y="48"/>
                  </a:moveTo>
                  <a:cubicBezTo>
                    <a:pt x="62" y="72"/>
                    <a:pt x="67" y="97"/>
                    <a:pt x="72" y="121"/>
                  </a:cubicBezTo>
                  <a:cubicBezTo>
                    <a:pt x="79" y="156"/>
                    <a:pt x="85" y="191"/>
                    <a:pt x="83" y="227"/>
                  </a:cubicBezTo>
                  <a:cubicBezTo>
                    <a:pt x="83" y="237"/>
                    <a:pt x="80" y="245"/>
                    <a:pt x="72" y="249"/>
                  </a:cubicBezTo>
                  <a:cubicBezTo>
                    <a:pt x="68" y="252"/>
                    <a:pt x="60" y="255"/>
                    <a:pt x="56" y="254"/>
                  </a:cubicBezTo>
                  <a:cubicBezTo>
                    <a:pt x="52" y="252"/>
                    <a:pt x="49" y="245"/>
                    <a:pt x="48" y="240"/>
                  </a:cubicBezTo>
                  <a:cubicBezTo>
                    <a:pt x="46" y="222"/>
                    <a:pt x="46" y="204"/>
                    <a:pt x="45" y="186"/>
                  </a:cubicBezTo>
                  <a:cubicBezTo>
                    <a:pt x="40" y="136"/>
                    <a:pt x="28" y="87"/>
                    <a:pt x="9" y="41"/>
                  </a:cubicBezTo>
                  <a:cubicBezTo>
                    <a:pt x="6" y="35"/>
                    <a:pt x="4" y="30"/>
                    <a:pt x="3" y="24"/>
                  </a:cubicBezTo>
                  <a:cubicBezTo>
                    <a:pt x="0" y="12"/>
                    <a:pt x="7" y="2"/>
                    <a:pt x="20" y="3"/>
                  </a:cubicBezTo>
                  <a:cubicBezTo>
                    <a:pt x="30" y="3"/>
                    <a:pt x="41" y="5"/>
                    <a:pt x="51" y="8"/>
                  </a:cubicBezTo>
                  <a:cubicBezTo>
                    <a:pt x="68" y="12"/>
                    <a:pt x="84" y="18"/>
                    <a:pt x="100" y="23"/>
                  </a:cubicBezTo>
                  <a:cubicBezTo>
                    <a:pt x="105" y="24"/>
                    <a:pt x="110" y="24"/>
                    <a:pt x="114" y="23"/>
                  </a:cubicBezTo>
                  <a:cubicBezTo>
                    <a:pt x="131" y="17"/>
                    <a:pt x="147" y="10"/>
                    <a:pt x="164" y="4"/>
                  </a:cubicBezTo>
                  <a:cubicBezTo>
                    <a:pt x="167" y="3"/>
                    <a:pt x="169" y="3"/>
                    <a:pt x="172" y="3"/>
                  </a:cubicBezTo>
                  <a:cubicBezTo>
                    <a:pt x="193" y="0"/>
                    <a:pt x="203" y="12"/>
                    <a:pt x="196" y="33"/>
                  </a:cubicBezTo>
                  <a:cubicBezTo>
                    <a:pt x="187" y="62"/>
                    <a:pt x="176" y="92"/>
                    <a:pt x="168" y="122"/>
                  </a:cubicBezTo>
                  <a:cubicBezTo>
                    <a:pt x="159" y="155"/>
                    <a:pt x="156" y="189"/>
                    <a:pt x="156" y="223"/>
                  </a:cubicBezTo>
                  <a:cubicBezTo>
                    <a:pt x="156" y="228"/>
                    <a:pt x="156" y="233"/>
                    <a:pt x="155" y="238"/>
                  </a:cubicBezTo>
                  <a:cubicBezTo>
                    <a:pt x="154" y="250"/>
                    <a:pt x="148" y="256"/>
                    <a:pt x="136" y="256"/>
                  </a:cubicBezTo>
                  <a:cubicBezTo>
                    <a:pt x="124" y="256"/>
                    <a:pt x="116" y="249"/>
                    <a:pt x="117" y="237"/>
                  </a:cubicBezTo>
                  <a:cubicBezTo>
                    <a:pt x="119" y="217"/>
                    <a:pt x="122" y="196"/>
                    <a:pt x="125" y="176"/>
                  </a:cubicBezTo>
                  <a:cubicBezTo>
                    <a:pt x="130" y="142"/>
                    <a:pt x="136" y="107"/>
                    <a:pt x="142" y="73"/>
                  </a:cubicBezTo>
                  <a:cubicBezTo>
                    <a:pt x="143" y="69"/>
                    <a:pt x="145" y="65"/>
                    <a:pt x="146" y="60"/>
                  </a:cubicBezTo>
                  <a:cubicBezTo>
                    <a:pt x="146" y="58"/>
                    <a:pt x="145" y="56"/>
                    <a:pt x="145" y="54"/>
                  </a:cubicBezTo>
                  <a:cubicBezTo>
                    <a:pt x="143" y="55"/>
                    <a:pt x="141" y="54"/>
                    <a:pt x="139" y="56"/>
                  </a:cubicBezTo>
                  <a:cubicBezTo>
                    <a:pt x="132" y="61"/>
                    <a:pt x="125" y="66"/>
                    <a:pt x="118" y="72"/>
                  </a:cubicBezTo>
                  <a:cubicBezTo>
                    <a:pt x="101" y="86"/>
                    <a:pt x="94" y="85"/>
                    <a:pt x="80" y="69"/>
                  </a:cubicBezTo>
                  <a:cubicBezTo>
                    <a:pt x="73" y="61"/>
                    <a:pt x="66" y="54"/>
                    <a:pt x="59" y="47"/>
                  </a:cubicBezTo>
                  <a:cubicBezTo>
                    <a:pt x="58" y="47"/>
                    <a:pt x="57" y="47"/>
                    <a:pt x="57" y="48"/>
                  </a:cubicBezTo>
                  <a:close/>
                </a:path>
              </a:pathLst>
            </a:custGeom>
            <a:grpFill/>
            <a:ln w="9525">
              <a:solidFill>
                <a:schemeClr val="accent2">
                  <a:lumMod val="75000"/>
                </a:schemeClr>
              </a:solidFill>
              <a:round/>
              <a:headEnd/>
              <a:tailEnd/>
            </a:ln>
            <a:extLst/>
          </p:spPr>
          <p:txBody>
            <a:bodyPr/>
            <a:lstStyle/>
            <a:p>
              <a:pPr fontAlgn="auto">
                <a:spcBef>
                  <a:spcPts val="0"/>
                </a:spcBef>
                <a:spcAft>
                  <a:spcPts val="0"/>
                </a:spcAft>
                <a:defRPr/>
              </a:pPr>
              <a:endParaRPr lang="zh-CN" altLang="en-US">
                <a:solidFill>
                  <a:schemeClr val="bg2"/>
                </a:solidFill>
                <a:latin typeface="+mn-lt"/>
                <a:ea typeface="+mn-ea"/>
              </a:endParaRPr>
            </a:p>
          </p:txBody>
        </p:sp>
        <p:sp>
          <p:nvSpPr>
            <p:cNvPr id="19" name="Freeform 462"/>
            <p:cNvSpPr>
              <a:spLocks/>
            </p:cNvSpPr>
            <p:nvPr/>
          </p:nvSpPr>
          <p:spPr bwMode="auto">
            <a:xfrm>
              <a:off x="1503363" y="5680075"/>
              <a:ext cx="371475" cy="127000"/>
            </a:xfrm>
            <a:custGeom>
              <a:avLst/>
              <a:gdLst>
                <a:gd name="T0" fmla="*/ 296 w 296"/>
                <a:gd name="T1" fmla="*/ 13 h 102"/>
                <a:gd name="T2" fmla="*/ 266 w 296"/>
                <a:gd name="T3" fmla="*/ 41 h 102"/>
                <a:gd name="T4" fmla="*/ 26 w 296"/>
                <a:gd name="T5" fmla="*/ 100 h 102"/>
                <a:gd name="T6" fmla="*/ 2 w 296"/>
                <a:gd name="T7" fmla="*/ 85 h 102"/>
                <a:gd name="T8" fmla="*/ 17 w 296"/>
                <a:gd name="T9" fmla="*/ 65 h 102"/>
                <a:gd name="T10" fmla="*/ 99 w 296"/>
                <a:gd name="T11" fmla="*/ 44 h 102"/>
                <a:gd name="T12" fmla="*/ 256 w 296"/>
                <a:gd name="T13" fmla="*/ 4 h 102"/>
                <a:gd name="T14" fmla="*/ 296 w 296"/>
                <a:gd name="T15" fmla="*/ 13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6" h="102">
                  <a:moveTo>
                    <a:pt x="296" y="13"/>
                  </a:moveTo>
                  <a:cubicBezTo>
                    <a:pt x="290" y="28"/>
                    <a:pt x="282" y="37"/>
                    <a:pt x="266" y="41"/>
                  </a:cubicBezTo>
                  <a:cubicBezTo>
                    <a:pt x="186" y="60"/>
                    <a:pt x="106" y="80"/>
                    <a:pt x="26" y="100"/>
                  </a:cubicBezTo>
                  <a:cubicBezTo>
                    <a:pt x="17" y="102"/>
                    <a:pt x="5" y="94"/>
                    <a:pt x="2" y="85"/>
                  </a:cubicBezTo>
                  <a:cubicBezTo>
                    <a:pt x="0" y="78"/>
                    <a:pt x="7" y="68"/>
                    <a:pt x="17" y="65"/>
                  </a:cubicBezTo>
                  <a:cubicBezTo>
                    <a:pt x="44" y="58"/>
                    <a:pt x="71" y="51"/>
                    <a:pt x="99" y="44"/>
                  </a:cubicBezTo>
                  <a:cubicBezTo>
                    <a:pt x="151" y="31"/>
                    <a:pt x="204" y="18"/>
                    <a:pt x="256" y="4"/>
                  </a:cubicBezTo>
                  <a:cubicBezTo>
                    <a:pt x="272" y="0"/>
                    <a:pt x="283" y="8"/>
                    <a:pt x="296" y="13"/>
                  </a:cubicBezTo>
                  <a:close/>
                </a:path>
              </a:pathLst>
            </a:custGeom>
            <a:grpFill/>
            <a:ln w="9525">
              <a:solidFill>
                <a:schemeClr val="accent2">
                  <a:lumMod val="75000"/>
                </a:schemeClr>
              </a:solidFill>
              <a:round/>
              <a:headEnd/>
              <a:tailEnd/>
            </a:ln>
            <a:extLst/>
          </p:spPr>
          <p:txBody>
            <a:bodyPr/>
            <a:lstStyle/>
            <a:p>
              <a:pPr fontAlgn="auto">
                <a:spcBef>
                  <a:spcPts val="0"/>
                </a:spcBef>
                <a:spcAft>
                  <a:spcPts val="0"/>
                </a:spcAft>
                <a:defRPr/>
              </a:pPr>
              <a:endParaRPr lang="zh-CN" altLang="en-US">
                <a:solidFill>
                  <a:schemeClr val="bg2"/>
                </a:solidFill>
                <a:latin typeface="+mn-lt"/>
                <a:ea typeface="+mn-ea"/>
              </a:endParaRPr>
            </a:p>
          </p:txBody>
        </p:sp>
        <p:sp>
          <p:nvSpPr>
            <p:cNvPr id="20" name="Freeform 463"/>
            <p:cNvSpPr>
              <a:spLocks/>
            </p:cNvSpPr>
            <p:nvPr/>
          </p:nvSpPr>
          <p:spPr bwMode="auto">
            <a:xfrm>
              <a:off x="1500188" y="5570538"/>
              <a:ext cx="371475" cy="128587"/>
            </a:xfrm>
            <a:custGeom>
              <a:avLst/>
              <a:gdLst>
                <a:gd name="T0" fmla="*/ 296 w 296"/>
                <a:gd name="T1" fmla="*/ 11 h 103"/>
                <a:gd name="T2" fmla="*/ 265 w 296"/>
                <a:gd name="T3" fmla="*/ 40 h 103"/>
                <a:gd name="T4" fmla="*/ 35 w 296"/>
                <a:gd name="T5" fmla="*/ 97 h 103"/>
                <a:gd name="T6" fmla="*/ 11 w 296"/>
                <a:gd name="T7" fmla="*/ 95 h 103"/>
                <a:gd name="T8" fmla="*/ 21 w 296"/>
                <a:gd name="T9" fmla="*/ 63 h 103"/>
                <a:gd name="T10" fmla="*/ 101 w 296"/>
                <a:gd name="T11" fmla="*/ 43 h 103"/>
                <a:gd name="T12" fmla="*/ 267 w 296"/>
                <a:gd name="T13" fmla="*/ 3 h 103"/>
                <a:gd name="T14" fmla="*/ 296 w 296"/>
                <a:gd name="T15" fmla="*/ 11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6" h="103">
                  <a:moveTo>
                    <a:pt x="296" y="11"/>
                  </a:moveTo>
                  <a:cubicBezTo>
                    <a:pt x="292" y="29"/>
                    <a:pt x="281" y="36"/>
                    <a:pt x="265" y="40"/>
                  </a:cubicBezTo>
                  <a:cubicBezTo>
                    <a:pt x="188" y="58"/>
                    <a:pt x="112" y="78"/>
                    <a:pt x="35" y="97"/>
                  </a:cubicBezTo>
                  <a:cubicBezTo>
                    <a:pt x="28" y="99"/>
                    <a:pt x="19" y="103"/>
                    <a:pt x="11" y="95"/>
                  </a:cubicBezTo>
                  <a:cubicBezTo>
                    <a:pt x="0" y="82"/>
                    <a:pt x="4" y="68"/>
                    <a:pt x="21" y="63"/>
                  </a:cubicBezTo>
                  <a:cubicBezTo>
                    <a:pt x="47" y="56"/>
                    <a:pt x="74" y="49"/>
                    <a:pt x="101" y="43"/>
                  </a:cubicBezTo>
                  <a:cubicBezTo>
                    <a:pt x="157" y="29"/>
                    <a:pt x="212" y="16"/>
                    <a:pt x="267" y="3"/>
                  </a:cubicBezTo>
                  <a:cubicBezTo>
                    <a:pt x="279" y="0"/>
                    <a:pt x="287" y="7"/>
                    <a:pt x="296" y="11"/>
                  </a:cubicBezTo>
                  <a:close/>
                </a:path>
              </a:pathLst>
            </a:custGeom>
            <a:grpFill/>
            <a:ln w="9525">
              <a:solidFill>
                <a:schemeClr val="accent2">
                  <a:lumMod val="75000"/>
                </a:schemeClr>
              </a:solidFill>
              <a:round/>
              <a:headEnd/>
              <a:tailEnd/>
            </a:ln>
            <a:extLst/>
          </p:spPr>
          <p:txBody>
            <a:bodyPr/>
            <a:lstStyle/>
            <a:p>
              <a:pPr fontAlgn="auto">
                <a:spcBef>
                  <a:spcPts val="0"/>
                </a:spcBef>
                <a:spcAft>
                  <a:spcPts val="0"/>
                </a:spcAft>
                <a:defRPr/>
              </a:pPr>
              <a:endParaRPr lang="zh-CN" altLang="en-US">
                <a:solidFill>
                  <a:schemeClr val="bg2"/>
                </a:solidFill>
                <a:latin typeface="+mn-lt"/>
                <a:ea typeface="+mn-ea"/>
              </a:endParaRPr>
            </a:p>
          </p:txBody>
        </p:sp>
        <p:sp>
          <p:nvSpPr>
            <p:cNvPr id="21" name="Freeform 464"/>
            <p:cNvSpPr>
              <a:spLocks/>
            </p:cNvSpPr>
            <p:nvPr/>
          </p:nvSpPr>
          <p:spPr bwMode="auto">
            <a:xfrm>
              <a:off x="2060575" y="5295900"/>
              <a:ext cx="193675" cy="174625"/>
            </a:xfrm>
            <a:custGeom>
              <a:avLst/>
              <a:gdLst>
                <a:gd name="T0" fmla="*/ 0 w 154"/>
                <a:gd name="T1" fmla="*/ 20 h 139"/>
                <a:gd name="T2" fmla="*/ 10 w 154"/>
                <a:gd name="T3" fmla="*/ 4 h 139"/>
                <a:gd name="T4" fmla="*/ 33 w 154"/>
                <a:gd name="T5" fmla="*/ 7 h 139"/>
                <a:gd name="T6" fmla="*/ 106 w 154"/>
                <a:gd name="T7" fmla="*/ 67 h 139"/>
                <a:gd name="T8" fmla="*/ 142 w 154"/>
                <a:gd name="T9" fmla="*/ 98 h 139"/>
                <a:gd name="T10" fmla="*/ 152 w 154"/>
                <a:gd name="T11" fmla="*/ 119 h 139"/>
                <a:gd name="T12" fmla="*/ 120 w 154"/>
                <a:gd name="T13" fmla="*/ 129 h 139"/>
                <a:gd name="T14" fmla="*/ 63 w 154"/>
                <a:gd name="T15" fmla="*/ 82 h 139"/>
                <a:gd name="T16" fmla="*/ 10 w 154"/>
                <a:gd name="T17" fmla="*/ 36 h 139"/>
                <a:gd name="T18" fmla="*/ 0 w 154"/>
                <a:gd name="T19" fmla="*/ 2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4" h="139">
                  <a:moveTo>
                    <a:pt x="0" y="20"/>
                  </a:moveTo>
                  <a:cubicBezTo>
                    <a:pt x="4" y="13"/>
                    <a:pt x="5" y="6"/>
                    <a:pt x="10" y="4"/>
                  </a:cubicBezTo>
                  <a:cubicBezTo>
                    <a:pt x="17" y="0"/>
                    <a:pt x="26" y="1"/>
                    <a:pt x="33" y="7"/>
                  </a:cubicBezTo>
                  <a:cubicBezTo>
                    <a:pt x="57" y="27"/>
                    <a:pt x="82" y="47"/>
                    <a:pt x="106" y="67"/>
                  </a:cubicBezTo>
                  <a:cubicBezTo>
                    <a:pt x="118" y="77"/>
                    <a:pt x="130" y="87"/>
                    <a:pt x="142" y="98"/>
                  </a:cubicBezTo>
                  <a:cubicBezTo>
                    <a:pt x="148" y="103"/>
                    <a:pt x="154" y="109"/>
                    <a:pt x="152" y="119"/>
                  </a:cubicBezTo>
                  <a:cubicBezTo>
                    <a:pt x="147" y="134"/>
                    <a:pt x="133" y="139"/>
                    <a:pt x="120" y="129"/>
                  </a:cubicBezTo>
                  <a:cubicBezTo>
                    <a:pt x="101" y="113"/>
                    <a:pt x="82" y="98"/>
                    <a:pt x="63" y="82"/>
                  </a:cubicBezTo>
                  <a:cubicBezTo>
                    <a:pt x="45" y="67"/>
                    <a:pt x="28" y="51"/>
                    <a:pt x="10" y="36"/>
                  </a:cubicBezTo>
                  <a:cubicBezTo>
                    <a:pt x="6" y="32"/>
                    <a:pt x="4" y="26"/>
                    <a:pt x="0" y="20"/>
                  </a:cubicBezTo>
                  <a:close/>
                </a:path>
              </a:pathLst>
            </a:custGeom>
            <a:grpFill/>
            <a:ln w="9525">
              <a:solidFill>
                <a:schemeClr val="accent2">
                  <a:lumMod val="75000"/>
                </a:schemeClr>
              </a:solidFill>
              <a:round/>
              <a:headEnd/>
              <a:tailEnd/>
            </a:ln>
            <a:extLst/>
          </p:spPr>
          <p:txBody>
            <a:bodyPr/>
            <a:lstStyle/>
            <a:p>
              <a:pPr fontAlgn="auto">
                <a:spcBef>
                  <a:spcPts val="0"/>
                </a:spcBef>
                <a:spcAft>
                  <a:spcPts val="0"/>
                </a:spcAft>
                <a:defRPr/>
              </a:pPr>
              <a:endParaRPr lang="zh-CN" altLang="en-US">
                <a:solidFill>
                  <a:schemeClr val="bg2"/>
                </a:solidFill>
                <a:latin typeface="+mn-lt"/>
                <a:ea typeface="+mn-ea"/>
              </a:endParaRPr>
            </a:p>
          </p:txBody>
        </p:sp>
        <p:sp>
          <p:nvSpPr>
            <p:cNvPr id="22" name="Freeform 465"/>
            <p:cNvSpPr>
              <a:spLocks/>
            </p:cNvSpPr>
            <p:nvPr/>
          </p:nvSpPr>
          <p:spPr bwMode="auto">
            <a:xfrm>
              <a:off x="1114425" y="5295900"/>
              <a:ext cx="188913" cy="163512"/>
            </a:xfrm>
            <a:custGeom>
              <a:avLst/>
              <a:gdLst>
                <a:gd name="T0" fmla="*/ 129 w 150"/>
                <a:gd name="T1" fmla="*/ 0 h 131"/>
                <a:gd name="T2" fmla="*/ 146 w 150"/>
                <a:gd name="T3" fmla="*/ 13 h 131"/>
                <a:gd name="T4" fmla="*/ 144 w 150"/>
                <a:gd name="T5" fmla="*/ 26 h 131"/>
                <a:gd name="T6" fmla="*/ 129 w 150"/>
                <a:gd name="T7" fmla="*/ 44 h 131"/>
                <a:gd name="T8" fmla="*/ 48 w 150"/>
                <a:gd name="T9" fmla="*/ 113 h 131"/>
                <a:gd name="T10" fmla="*/ 33 w 150"/>
                <a:gd name="T11" fmla="*/ 125 h 131"/>
                <a:gd name="T12" fmla="*/ 6 w 150"/>
                <a:gd name="T13" fmla="*/ 119 h 131"/>
                <a:gd name="T14" fmla="*/ 10 w 150"/>
                <a:gd name="T15" fmla="*/ 94 h 131"/>
                <a:gd name="T16" fmla="*/ 82 w 150"/>
                <a:gd name="T17" fmla="*/ 33 h 131"/>
                <a:gd name="T18" fmla="*/ 110 w 150"/>
                <a:gd name="T19" fmla="*/ 9 h 131"/>
                <a:gd name="T20" fmla="*/ 129 w 150"/>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0" h="131">
                  <a:moveTo>
                    <a:pt x="129" y="0"/>
                  </a:moveTo>
                  <a:cubicBezTo>
                    <a:pt x="139" y="0"/>
                    <a:pt x="142" y="7"/>
                    <a:pt x="146" y="13"/>
                  </a:cubicBezTo>
                  <a:cubicBezTo>
                    <a:pt x="150" y="18"/>
                    <a:pt x="147" y="22"/>
                    <a:pt x="144" y="26"/>
                  </a:cubicBezTo>
                  <a:cubicBezTo>
                    <a:pt x="139" y="32"/>
                    <a:pt x="135" y="39"/>
                    <a:pt x="129" y="44"/>
                  </a:cubicBezTo>
                  <a:cubicBezTo>
                    <a:pt x="102" y="67"/>
                    <a:pt x="75" y="90"/>
                    <a:pt x="48" y="113"/>
                  </a:cubicBezTo>
                  <a:cubicBezTo>
                    <a:pt x="43" y="118"/>
                    <a:pt x="38" y="121"/>
                    <a:pt x="33" y="125"/>
                  </a:cubicBezTo>
                  <a:cubicBezTo>
                    <a:pt x="22" y="131"/>
                    <a:pt x="13" y="129"/>
                    <a:pt x="6" y="119"/>
                  </a:cubicBezTo>
                  <a:cubicBezTo>
                    <a:pt x="0" y="110"/>
                    <a:pt x="1" y="103"/>
                    <a:pt x="10" y="94"/>
                  </a:cubicBezTo>
                  <a:cubicBezTo>
                    <a:pt x="34" y="74"/>
                    <a:pt x="58" y="53"/>
                    <a:pt x="82" y="33"/>
                  </a:cubicBezTo>
                  <a:cubicBezTo>
                    <a:pt x="91" y="25"/>
                    <a:pt x="100" y="16"/>
                    <a:pt x="110" y="9"/>
                  </a:cubicBezTo>
                  <a:cubicBezTo>
                    <a:pt x="116" y="5"/>
                    <a:pt x="123" y="3"/>
                    <a:pt x="129" y="0"/>
                  </a:cubicBezTo>
                  <a:close/>
                </a:path>
              </a:pathLst>
            </a:custGeom>
            <a:grpFill/>
            <a:ln w="9525">
              <a:solidFill>
                <a:schemeClr val="accent2">
                  <a:lumMod val="75000"/>
                </a:schemeClr>
              </a:solidFill>
              <a:round/>
              <a:headEnd/>
              <a:tailEnd/>
            </a:ln>
            <a:extLst/>
          </p:spPr>
          <p:txBody>
            <a:bodyPr/>
            <a:lstStyle/>
            <a:p>
              <a:pPr fontAlgn="auto">
                <a:spcBef>
                  <a:spcPts val="0"/>
                </a:spcBef>
                <a:spcAft>
                  <a:spcPts val="0"/>
                </a:spcAft>
                <a:defRPr/>
              </a:pPr>
              <a:endParaRPr lang="zh-CN" altLang="en-US">
                <a:solidFill>
                  <a:schemeClr val="bg2"/>
                </a:solidFill>
                <a:latin typeface="+mn-lt"/>
                <a:ea typeface="+mn-ea"/>
              </a:endParaRPr>
            </a:p>
          </p:txBody>
        </p:sp>
        <p:sp>
          <p:nvSpPr>
            <p:cNvPr id="23" name="Freeform 466"/>
            <p:cNvSpPr>
              <a:spLocks/>
            </p:cNvSpPr>
            <p:nvPr/>
          </p:nvSpPr>
          <p:spPr bwMode="auto">
            <a:xfrm>
              <a:off x="2149475" y="4949825"/>
              <a:ext cx="215900" cy="47625"/>
            </a:xfrm>
            <a:custGeom>
              <a:avLst/>
              <a:gdLst>
                <a:gd name="T0" fmla="*/ 171 w 171"/>
                <a:gd name="T1" fmla="*/ 18 h 38"/>
                <a:gd name="T2" fmla="*/ 136 w 171"/>
                <a:gd name="T3" fmla="*/ 37 h 38"/>
                <a:gd name="T4" fmla="*/ 34 w 171"/>
                <a:gd name="T5" fmla="*/ 37 h 38"/>
                <a:gd name="T6" fmla="*/ 0 w 171"/>
                <a:gd name="T7" fmla="*/ 19 h 38"/>
                <a:gd name="T8" fmla="*/ 8 w 171"/>
                <a:gd name="T9" fmla="*/ 9 h 38"/>
                <a:gd name="T10" fmla="*/ 25 w 171"/>
                <a:gd name="T11" fmla="*/ 0 h 38"/>
                <a:gd name="T12" fmla="*/ 140 w 171"/>
                <a:gd name="T13" fmla="*/ 0 h 38"/>
                <a:gd name="T14" fmla="*/ 171 w 171"/>
                <a:gd name="T15" fmla="*/ 1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1" h="38">
                  <a:moveTo>
                    <a:pt x="171" y="18"/>
                  </a:moveTo>
                  <a:cubicBezTo>
                    <a:pt x="162" y="31"/>
                    <a:pt x="151" y="38"/>
                    <a:pt x="136" y="37"/>
                  </a:cubicBezTo>
                  <a:cubicBezTo>
                    <a:pt x="102" y="37"/>
                    <a:pt x="68" y="37"/>
                    <a:pt x="34" y="37"/>
                  </a:cubicBezTo>
                  <a:cubicBezTo>
                    <a:pt x="19" y="38"/>
                    <a:pt x="8" y="32"/>
                    <a:pt x="0" y="19"/>
                  </a:cubicBezTo>
                  <a:cubicBezTo>
                    <a:pt x="3" y="16"/>
                    <a:pt x="5" y="13"/>
                    <a:pt x="8" y="9"/>
                  </a:cubicBezTo>
                  <a:cubicBezTo>
                    <a:pt x="12" y="3"/>
                    <a:pt x="17" y="0"/>
                    <a:pt x="25" y="0"/>
                  </a:cubicBezTo>
                  <a:cubicBezTo>
                    <a:pt x="63" y="1"/>
                    <a:pt x="102" y="1"/>
                    <a:pt x="140" y="0"/>
                  </a:cubicBezTo>
                  <a:cubicBezTo>
                    <a:pt x="155" y="0"/>
                    <a:pt x="163" y="8"/>
                    <a:pt x="171" y="18"/>
                  </a:cubicBezTo>
                  <a:close/>
                </a:path>
              </a:pathLst>
            </a:custGeom>
            <a:grpFill/>
            <a:ln w="9525">
              <a:solidFill>
                <a:schemeClr val="accent2">
                  <a:lumMod val="75000"/>
                </a:schemeClr>
              </a:solidFill>
              <a:round/>
              <a:headEnd/>
              <a:tailEnd/>
            </a:ln>
            <a:extLst/>
          </p:spPr>
          <p:txBody>
            <a:bodyPr/>
            <a:lstStyle/>
            <a:p>
              <a:pPr fontAlgn="auto">
                <a:spcBef>
                  <a:spcPts val="0"/>
                </a:spcBef>
                <a:spcAft>
                  <a:spcPts val="0"/>
                </a:spcAft>
                <a:defRPr/>
              </a:pPr>
              <a:endParaRPr lang="zh-CN" altLang="en-US">
                <a:solidFill>
                  <a:schemeClr val="bg2"/>
                </a:solidFill>
                <a:latin typeface="+mn-lt"/>
                <a:ea typeface="+mn-ea"/>
              </a:endParaRPr>
            </a:p>
          </p:txBody>
        </p:sp>
        <p:sp>
          <p:nvSpPr>
            <p:cNvPr id="24" name="Freeform 467"/>
            <p:cNvSpPr>
              <a:spLocks/>
            </p:cNvSpPr>
            <p:nvPr/>
          </p:nvSpPr>
          <p:spPr bwMode="auto">
            <a:xfrm>
              <a:off x="1014413" y="4949825"/>
              <a:ext cx="204788" cy="47625"/>
            </a:xfrm>
            <a:custGeom>
              <a:avLst/>
              <a:gdLst>
                <a:gd name="T0" fmla="*/ 163 w 163"/>
                <a:gd name="T1" fmla="*/ 18 h 38"/>
                <a:gd name="T2" fmla="*/ 129 w 163"/>
                <a:gd name="T3" fmla="*/ 37 h 38"/>
                <a:gd name="T4" fmla="*/ 18 w 163"/>
                <a:gd name="T5" fmla="*/ 37 h 38"/>
                <a:gd name="T6" fmla="*/ 2 w 163"/>
                <a:gd name="T7" fmla="*/ 29 h 38"/>
                <a:gd name="T8" fmla="*/ 7 w 163"/>
                <a:gd name="T9" fmla="*/ 12 h 38"/>
                <a:gd name="T10" fmla="*/ 28 w 163"/>
                <a:gd name="T11" fmla="*/ 0 h 38"/>
                <a:gd name="T12" fmla="*/ 132 w 163"/>
                <a:gd name="T13" fmla="*/ 0 h 38"/>
                <a:gd name="T14" fmla="*/ 163 w 163"/>
                <a:gd name="T15" fmla="*/ 1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3" h="38">
                  <a:moveTo>
                    <a:pt x="163" y="18"/>
                  </a:moveTo>
                  <a:cubicBezTo>
                    <a:pt x="156" y="32"/>
                    <a:pt x="145" y="38"/>
                    <a:pt x="129" y="37"/>
                  </a:cubicBezTo>
                  <a:cubicBezTo>
                    <a:pt x="92" y="37"/>
                    <a:pt x="55" y="38"/>
                    <a:pt x="18" y="37"/>
                  </a:cubicBezTo>
                  <a:cubicBezTo>
                    <a:pt x="13" y="37"/>
                    <a:pt x="4" y="33"/>
                    <a:pt x="2" y="29"/>
                  </a:cubicBezTo>
                  <a:cubicBezTo>
                    <a:pt x="0" y="25"/>
                    <a:pt x="4" y="17"/>
                    <a:pt x="7" y="12"/>
                  </a:cubicBezTo>
                  <a:cubicBezTo>
                    <a:pt x="11" y="4"/>
                    <a:pt x="19" y="0"/>
                    <a:pt x="28" y="0"/>
                  </a:cubicBezTo>
                  <a:cubicBezTo>
                    <a:pt x="63" y="1"/>
                    <a:pt x="97" y="0"/>
                    <a:pt x="132" y="0"/>
                  </a:cubicBezTo>
                  <a:cubicBezTo>
                    <a:pt x="150" y="0"/>
                    <a:pt x="153" y="3"/>
                    <a:pt x="163" y="18"/>
                  </a:cubicBezTo>
                  <a:close/>
                </a:path>
              </a:pathLst>
            </a:custGeom>
            <a:grpFill/>
            <a:ln w="9525">
              <a:solidFill>
                <a:schemeClr val="accent2">
                  <a:lumMod val="75000"/>
                </a:schemeClr>
              </a:solidFill>
              <a:round/>
              <a:headEnd/>
              <a:tailEnd/>
            </a:ln>
            <a:extLst/>
          </p:spPr>
          <p:txBody>
            <a:bodyPr/>
            <a:lstStyle/>
            <a:p>
              <a:pPr fontAlgn="auto">
                <a:spcBef>
                  <a:spcPts val="0"/>
                </a:spcBef>
                <a:spcAft>
                  <a:spcPts val="0"/>
                </a:spcAft>
                <a:defRPr/>
              </a:pPr>
              <a:endParaRPr lang="zh-CN" altLang="en-US">
                <a:solidFill>
                  <a:schemeClr val="bg2"/>
                </a:solidFill>
                <a:latin typeface="+mn-lt"/>
                <a:ea typeface="+mn-ea"/>
              </a:endParaRPr>
            </a:p>
          </p:txBody>
        </p:sp>
        <p:sp>
          <p:nvSpPr>
            <p:cNvPr id="25" name="Freeform 468"/>
            <p:cNvSpPr>
              <a:spLocks/>
            </p:cNvSpPr>
            <p:nvPr/>
          </p:nvSpPr>
          <p:spPr bwMode="auto">
            <a:xfrm>
              <a:off x="1203325" y="4572000"/>
              <a:ext cx="163513" cy="146050"/>
            </a:xfrm>
            <a:custGeom>
              <a:avLst/>
              <a:gdLst>
                <a:gd name="T0" fmla="*/ 0 w 131"/>
                <a:gd name="T1" fmla="*/ 17 h 117"/>
                <a:gd name="T2" fmla="*/ 9 w 131"/>
                <a:gd name="T3" fmla="*/ 2 h 117"/>
                <a:gd name="T4" fmla="*/ 30 w 131"/>
                <a:gd name="T5" fmla="*/ 4 h 117"/>
                <a:gd name="T6" fmla="*/ 122 w 131"/>
                <a:gd name="T7" fmla="*/ 83 h 117"/>
                <a:gd name="T8" fmla="*/ 124 w 131"/>
                <a:gd name="T9" fmla="*/ 109 h 117"/>
                <a:gd name="T10" fmla="*/ 98 w 131"/>
                <a:gd name="T11" fmla="*/ 110 h 117"/>
                <a:gd name="T12" fmla="*/ 52 w 131"/>
                <a:gd name="T13" fmla="*/ 71 h 117"/>
                <a:gd name="T14" fmla="*/ 9 w 131"/>
                <a:gd name="T15" fmla="*/ 31 h 117"/>
                <a:gd name="T16" fmla="*/ 0 w 131"/>
                <a:gd name="T17" fmla="*/ 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117">
                  <a:moveTo>
                    <a:pt x="0" y="17"/>
                  </a:moveTo>
                  <a:cubicBezTo>
                    <a:pt x="4" y="11"/>
                    <a:pt x="5" y="3"/>
                    <a:pt x="9" y="2"/>
                  </a:cubicBezTo>
                  <a:cubicBezTo>
                    <a:pt x="15" y="0"/>
                    <a:pt x="26" y="0"/>
                    <a:pt x="30" y="4"/>
                  </a:cubicBezTo>
                  <a:cubicBezTo>
                    <a:pt x="62" y="29"/>
                    <a:pt x="92" y="56"/>
                    <a:pt x="122" y="83"/>
                  </a:cubicBezTo>
                  <a:cubicBezTo>
                    <a:pt x="131" y="90"/>
                    <a:pt x="131" y="101"/>
                    <a:pt x="124" y="109"/>
                  </a:cubicBezTo>
                  <a:cubicBezTo>
                    <a:pt x="118" y="116"/>
                    <a:pt x="107" y="117"/>
                    <a:pt x="98" y="110"/>
                  </a:cubicBezTo>
                  <a:cubicBezTo>
                    <a:pt x="82" y="97"/>
                    <a:pt x="67" y="84"/>
                    <a:pt x="52" y="71"/>
                  </a:cubicBezTo>
                  <a:cubicBezTo>
                    <a:pt x="37" y="58"/>
                    <a:pt x="23" y="45"/>
                    <a:pt x="9" y="31"/>
                  </a:cubicBezTo>
                  <a:cubicBezTo>
                    <a:pt x="5" y="28"/>
                    <a:pt x="4" y="22"/>
                    <a:pt x="0" y="17"/>
                  </a:cubicBezTo>
                  <a:close/>
                </a:path>
              </a:pathLst>
            </a:custGeom>
            <a:grpFill/>
            <a:ln w="9525">
              <a:solidFill>
                <a:schemeClr val="accent2">
                  <a:lumMod val="75000"/>
                </a:schemeClr>
              </a:solidFill>
              <a:round/>
              <a:headEnd/>
              <a:tailEnd/>
            </a:ln>
            <a:extLst/>
          </p:spPr>
          <p:txBody>
            <a:bodyPr/>
            <a:lstStyle/>
            <a:p>
              <a:pPr fontAlgn="auto">
                <a:spcBef>
                  <a:spcPts val="0"/>
                </a:spcBef>
                <a:spcAft>
                  <a:spcPts val="0"/>
                </a:spcAft>
                <a:defRPr/>
              </a:pPr>
              <a:endParaRPr lang="zh-CN" altLang="en-US">
                <a:solidFill>
                  <a:schemeClr val="bg2"/>
                </a:solidFill>
                <a:latin typeface="+mn-lt"/>
                <a:ea typeface="+mn-ea"/>
              </a:endParaRPr>
            </a:p>
          </p:txBody>
        </p:sp>
        <p:sp>
          <p:nvSpPr>
            <p:cNvPr id="26" name="Freeform 469"/>
            <p:cNvSpPr>
              <a:spLocks/>
            </p:cNvSpPr>
            <p:nvPr/>
          </p:nvSpPr>
          <p:spPr bwMode="auto">
            <a:xfrm>
              <a:off x="1998663" y="4562475"/>
              <a:ext cx="171450" cy="153987"/>
            </a:xfrm>
            <a:custGeom>
              <a:avLst/>
              <a:gdLst>
                <a:gd name="T0" fmla="*/ 137 w 137"/>
                <a:gd name="T1" fmla="*/ 19 h 123"/>
                <a:gd name="T2" fmla="*/ 128 w 137"/>
                <a:gd name="T3" fmla="*/ 32 h 123"/>
                <a:gd name="T4" fmla="*/ 32 w 137"/>
                <a:gd name="T5" fmla="*/ 115 h 123"/>
                <a:gd name="T6" fmla="*/ 5 w 137"/>
                <a:gd name="T7" fmla="*/ 114 h 123"/>
                <a:gd name="T8" fmla="*/ 10 w 137"/>
                <a:gd name="T9" fmla="*/ 88 h 123"/>
                <a:gd name="T10" fmla="*/ 85 w 137"/>
                <a:gd name="T11" fmla="*/ 22 h 123"/>
                <a:gd name="T12" fmla="*/ 104 w 137"/>
                <a:gd name="T13" fmla="*/ 6 h 123"/>
                <a:gd name="T14" fmla="*/ 125 w 137"/>
                <a:gd name="T15" fmla="*/ 5 h 123"/>
                <a:gd name="T16" fmla="*/ 137 w 137"/>
                <a:gd name="T17" fmla="*/ 19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7" h="123">
                  <a:moveTo>
                    <a:pt x="137" y="19"/>
                  </a:moveTo>
                  <a:cubicBezTo>
                    <a:pt x="133" y="25"/>
                    <a:pt x="131" y="29"/>
                    <a:pt x="128" y="32"/>
                  </a:cubicBezTo>
                  <a:cubicBezTo>
                    <a:pt x="96" y="60"/>
                    <a:pt x="64" y="87"/>
                    <a:pt x="32" y="115"/>
                  </a:cubicBezTo>
                  <a:cubicBezTo>
                    <a:pt x="21" y="123"/>
                    <a:pt x="13" y="123"/>
                    <a:pt x="5" y="114"/>
                  </a:cubicBezTo>
                  <a:cubicBezTo>
                    <a:pt x="0" y="107"/>
                    <a:pt x="2" y="95"/>
                    <a:pt x="10" y="88"/>
                  </a:cubicBezTo>
                  <a:cubicBezTo>
                    <a:pt x="35" y="66"/>
                    <a:pt x="60" y="44"/>
                    <a:pt x="85" y="22"/>
                  </a:cubicBezTo>
                  <a:cubicBezTo>
                    <a:pt x="92" y="17"/>
                    <a:pt x="98" y="12"/>
                    <a:pt x="104" y="6"/>
                  </a:cubicBezTo>
                  <a:cubicBezTo>
                    <a:pt x="111" y="0"/>
                    <a:pt x="119" y="1"/>
                    <a:pt x="125" y="5"/>
                  </a:cubicBezTo>
                  <a:cubicBezTo>
                    <a:pt x="130" y="8"/>
                    <a:pt x="132" y="14"/>
                    <a:pt x="137" y="19"/>
                  </a:cubicBezTo>
                  <a:close/>
                </a:path>
              </a:pathLst>
            </a:custGeom>
            <a:grpFill/>
            <a:ln w="9525">
              <a:solidFill>
                <a:schemeClr val="accent2">
                  <a:lumMod val="75000"/>
                </a:schemeClr>
              </a:solidFill>
              <a:round/>
              <a:headEnd/>
              <a:tailEnd/>
            </a:ln>
            <a:extLst/>
          </p:spPr>
          <p:txBody>
            <a:bodyPr/>
            <a:lstStyle/>
            <a:p>
              <a:pPr fontAlgn="auto">
                <a:spcBef>
                  <a:spcPts val="0"/>
                </a:spcBef>
                <a:spcAft>
                  <a:spcPts val="0"/>
                </a:spcAft>
                <a:defRPr/>
              </a:pPr>
              <a:endParaRPr lang="zh-CN" altLang="en-US">
                <a:solidFill>
                  <a:schemeClr val="bg2"/>
                </a:solidFill>
                <a:latin typeface="+mn-lt"/>
                <a:ea typeface="+mn-ea"/>
              </a:endParaRPr>
            </a:p>
          </p:txBody>
        </p:sp>
      </p:grpSp>
      <p:sp>
        <p:nvSpPr>
          <p:cNvPr id="5" name="圆角矩形 4"/>
          <p:cNvSpPr/>
          <p:nvPr/>
        </p:nvSpPr>
        <p:spPr>
          <a:xfrm>
            <a:off x="2567430" y="2219149"/>
            <a:ext cx="7116290" cy="1466214"/>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2663780" y="2329951"/>
            <a:ext cx="6016581" cy="1200329"/>
          </a:xfrm>
          <a:prstGeom prst="rect">
            <a:avLst/>
          </a:prstGeom>
          <a:noFill/>
        </p:spPr>
        <p:txBody>
          <a:bodyPr wrap="square" rtlCol="0">
            <a:spAutoFit/>
          </a:bodyPr>
          <a:lstStyle/>
          <a:p>
            <a:r>
              <a:rPr lang="zh-CN" altLang="en-US" dirty="0" smtClean="0"/>
              <a:t>● 现有</a:t>
            </a:r>
            <a:r>
              <a:rPr lang="zh-CN" altLang="en-US" dirty="0"/>
              <a:t>的方式</a:t>
            </a:r>
            <a:r>
              <a:rPr lang="zh-CN" altLang="en-US" dirty="0" smtClean="0"/>
              <a:t>：</a:t>
            </a:r>
            <a:endParaRPr lang="en-US" altLang="zh-CN" dirty="0" smtClean="0"/>
          </a:p>
          <a:p>
            <a:r>
              <a:rPr lang="en-US" altLang="zh-CN" dirty="0" smtClean="0"/>
              <a:t>	1</a:t>
            </a:r>
            <a:r>
              <a:rPr lang="zh-CN" altLang="en-US" dirty="0" smtClean="0"/>
              <a:t>、对恢复的图像进行</a:t>
            </a:r>
            <a:r>
              <a:rPr lang="en-US" altLang="zh-CN" dirty="0"/>
              <a:t>S</a:t>
            </a:r>
            <a:r>
              <a:rPr lang="en-US" altLang="zh-CN" dirty="0" smtClean="0"/>
              <a:t>oft </a:t>
            </a:r>
            <a:r>
              <a:rPr lang="en-US" altLang="zh-CN" dirty="0"/>
              <a:t>matting </a:t>
            </a:r>
            <a:r>
              <a:rPr lang="zh-CN" altLang="en-US" dirty="0" smtClean="0"/>
              <a:t>处理；</a:t>
            </a:r>
            <a:endParaRPr lang="en-US" altLang="zh-CN" dirty="0" smtClean="0"/>
          </a:p>
          <a:p>
            <a:endParaRPr lang="en-US" altLang="zh-CN" dirty="0" smtClean="0"/>
          </a:p>
          <a:p>
            <a:r>
              <a:rPr lang="en-US" altLang="zh-CN" dirty="0"/>
              <a:t>	</a:t>
            </a:r>
            <a:r>
              <a:rPr lang="en-US" altLang="zh-CN" dirty="0" smtClean="0"/>
              <a:t>2</a:t>
            </a:r>
            <a:r>
              <a:rPr lang="zh-CN" altLang="en-US" dirty="0" smtClean="0"/>
              <a:t>、</a:t>
            </a:r>
            <a:r>
              <a:rPr lang="zh-CN" altLang="en-US" dirty="0"/>
              <a:t>对恢复的图像</a:t>
            </a:r>
            <a:r>
              <a:rPr lang="zh-CN" altLang="en-US" dirty="0" smtClean="0"/>
              <a:t>进行导向滤波处理；</a:t>
            </a:r>
            <a:endParaRPr lang="en-US" altLang="zh-CN" dirty="0" smtClean="0"/>
          </a:p>
        </p:txBody>
      </p:sp>
      <p:sp>
        <p:nvSpPr>
          <p:cNvPr id="7" name="文本框 6"/>
          <p:cNvSpPr txBox="1"/>
          <p:nvPr/>
        </p:nvSpPr>
        <p:spPr>
          <a:xfrm>
            <a:off x="2663780" y="4665786"/>
            <a:ext cx="6916596" cy="1754326"/>
          </a:xfrm>
          <a:prstGeom prst="rect">
            <a:avLst/>
          </a:prstGeom>
          <a:noFill/>
        </p:spPr>
        <p:txBody>
          <a:bodyPr wrap="square" rtlCol="0">
            <a:spAutoFit/>
          </a:bodyPr>
          <a:lstStyle/>
          <a:p>
            <a:r>
              <a:rPr lang="zh-CN" altLang="en-US" dirty="0"/>
              <a:t>● </a:t>
            </a:r>
            <a:r>
              <a:rPr lang="zh-CN" altLang="en-US" dirty="0" smtClean="0"/>
              <a:t>提出新的优化算法：</a:t>
            </a:r>
            <a:endParaRPr lang="en-US" altLang="zh-CN" dirty="0" smtClean="0"/>
          </a:p>
          <a:p>
            <a:r>
              <a:rPr lang="en-US" altLang="zh-CN" dirty="0"/>
              <a:t>	</a:t>
            </a:r>
            <a:r>
              <a:rPr lang="en-US" altLang="zh-CN" dirty="0" smtClean="0"/>
              <a:t>1</a:t>
            </a:r>
            <a:r>
              <a:rPr lang="zh-CN" altLang="en-US" dirty="0" smtClean="0"/>
              <a:t>、</a:t>
            </a:r>
            <a:r>
              <a:rPr lang="zh-CN" altLang="en-US" dirty="0"/>
              <a:t>对</a:t>
            </a:r>
            <a:r>
              <a:rPr lang="zh-CN" altLang="en-US" dirty="0" smtClean="0"/>
              <a:t>现有的导向滤波进行进一步的加权处理，以解决导向边缘平滑后出现的光晕；</a:t>
            </a:r>
            <a:endParaRPr lang="en-US" altLang="zh-CN" dirty="0" smtClean="0"/>
          </a:p>
          <a:p>
            <a:endParaRPr lang="en-US" altLang="zh-CN" dirty="0" smtClean="0"/>
          </a:p>
          <a:p>
            <a:r>
              <a:rPr lang="en-US" altLang="zh-CN" dirty="0" smtClean="0"/>
              <a:t>	2</a:t>
            </a:r>
            <a:r>
              <a:rPr lang="zh-CN" altLang="en-US" dirty="0" smtClean="0"/>
              <a:t>、基于容差机制改进的算法，提高在天空区域的处理效果；</a:t>
            </a:r>
            <a:endParaRPr lang="zh-CN" altLang="en-US" dirty="0"/>
          </a:p>
        </p:txBody>
      </p:sp>
      <p:sp>
        <p:nvSpPr>
          <p:cNvPr id="27" name="圆角矩形 26"/>
          <p:cNvSpPr/>
          <p:nvPr/>
        </p:nvSpPr>
        <p:spPr>
          <a:xfrm>
            <a:off x="2567430" y="4575525"/>
            <a:ext cx="7310666" cy="1963820"/>
          </a:xfrm>
          <a:prstGeom prst="roundRect">
            <a:avLst/>
          </a:prstGeom>
          <a:noFill/>
          <a:ln>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45268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250" fill="hold"/>
                                        <p:tgtEl>
                                          <p:spTgt spid="10"/>
                                        </p:tgtEl>
                                        <p:attrNameLst>
                                          <p:attrName>ppt_w</p:attrName>
                                        </p:attrNameLst>
                                      </p:cBhvr>
                                      <p:tavLst>
                                        <p:tav tm="0">
                                          <p:val>
                                            <p:fltVal val="0"/>
                                          </p:val>
                                        </p:tav>
                                        <p:tav tm="100000">
                                          <p:val>
                                            <p:strVal val="#ppt_w"/>
                                          </p:val>
                                        </p:tav>
                                      </p:tavLst>
                                    </p:anim>
                                    <p:anim calcmode="lin" valueType="num">
                                      <p:cBhvr>
                                        <p:cTn id="8" dur="250" fill="hold"/>
                                        <p:tgtEl>
                                          <p:spTgt spid="10"/>
                                        </p:tgtEl>
                                        <p:attrNameLst>
                                          <p:attrName>ppt_h</p:attrName>
                                        </p:attrNameLst>
                                      </p:cBhvr>
                                      <p:tavLst>
                                        <p:tav tm="0">
                                          <p:val>
                                            <p:fltVal val="0"/>
                                          </p:val>
                                        </p:tav>
                                        <p:tav tm="100000">
                                          <p:val>
                                            <p:strVal val="#ppt_h"/>
                                          </p:val>
                                        </p:tav>
                                      </p:tavLst>
                                    </p:anim>
                                    <p:animEffect transition="in" filter="fade">
                                      <p:cBhvr>
                                        <p:cTn id="9" dur="2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57700" y="166254"/>
            <a:ext cx="3334018" cy="477689"/>
          </a:xfrm>
        </p:spPr>
        <p:txBody>
          <a:bodyPr>
            <a:normAutofit/>
          </a:bodyPr>
          <a:lstStyle/>
          <a:p>
            <a:r>
              <a:rPr lang="zh-CN" altLang="en-US" dirty="0" smtClean="0"/>
              <a:t>改进思路</a:t>
            </a:r>
            <a:r>
              <a:rPr lang="en-US" altLang="zh-CN" dirty="0" smtClean="0"/>
              <a:t>1—</a:t>
            </a:r>
            <a:r>
              <a:rPr lang="zh-CN" altLang="en-US" dirty="0" smtClean="0"/>
              <a:t>保边滤波</a:t>
            </a:r>
            <a:endParaRPr lang="zh-CN" altLang="en-US" dirty="0"/>
          </a:p>
        </p:txBody>
      </p:sp>
      <p:sp>
        <p:nvSpPr>
          <p:cNvPr id="9" name="椭圆 8"/>
          <p:cNvSpPr/>
          <p:nvPr/>
        </p:nvSpPr>
        <p:spPr>
          <a:xfrm>
            <a:off x="1044142" y="1256722"/>
            <a:ext cx="556058" cy="551296"/>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r>
              <a:rPr lang="en-US" altLang="zh-CN" sz="2400" b="1" noProof="1">
                <a:latin typeface="微软雅黑 Light" panose="020B0502040204020203" pitchFamily="34" charset="-122"/>
                <a:ea typeface="微软雅黑 Light" panose="020B0502040204020203" pitchFamily="34" charset="-122"/>
              </a:rPr>
              <a:t>5</a:t>
            </a:r>
            <a:endParaRPr lang="zh-CN" altLang="en-US" sz="2400" b="1" strike="noStrike" noProof="1">
              <a:latin typeface="微软雅黑 Light" panose="020B0502040204020203" pitchFamily="34" charset="-122"/>
              <a:ea typeface="微软雅黑 Light" panose="020B0502040204020203" pitchFamily="34" charset="-122"/>
            </a:endParaRPr>
          </a:p>
        </p:txBody>
      </p:sp>
      <p:sp>
        <p:nvSpPr>
          <p:cNvPr id="6" name="文本框 5"/>
          <p:cNvSpPr txBox="1"/>
          <p:nvPr/>
        </p:nvSpPr>
        <p:spPr>
          <a:xfrm>
            <a:off x="2021983" y="1302830"/>
            <a:ext cx="1759993" cy="369332"/>
          </a:xfrm>
          <a:prstGeom prst="rect">
            <a:avLst/>
          </a:prstGeom>
          <a:noFill/>
        </p:spPr>
        <p:txBody>
          <a:bodyPr wrap="square" rtlCol="0">
            <a:spAutoFit/>
          </a:bodyPr>
          <a:lstStyle/>
          <a:p>
            <a:r>
              <a:rPr lang="zh-CN" altLang="en-US" b="1" dirty="0" smtClean="0"/>
              <a:t>导向滤波</a:t>
            </a:r>
            <a:endParaRPr lang="zh-CN" altLang="en-US" b="1" dirty="0"/>
          </a:p>
        </p:txBody>
      </p:sp>
      <mc:AlternateContent xmlns:mc="http://schemas.openxmlformats.org/markup-compatibility/2006" xmlns:a14="http://schemas.microsoft.com/office/drawing/2010/main">
        <mc:Choice Requires="a14">
          <p:sp>
            <p:nvSpPr>
              <p:cNvPr id="7" name="文本框 6"/>
              <p:cNvSpPr txBox="1"/>
              <p:nvPr/>
            </p:nvSpPr>
            <p:spPr>
              <a:xfrm>
                <a:off x="3448523" y="5511353"/>
                <a:ext cx="4169283" cy="7073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𝑘</m:t>
                              </m:r>
                            </m:sub>
                          </m:sSub>
                        </m:e>
                      </m:d>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𝑖</m:t>
                          </m:r>
                          <m:r>
                            <a:rPr lang="zh-CN" altLang="en-US" b="0" i="1" smtClean="0">
                              <a:latin typeface="Cambria Math" panose="02040503050406030204" pitchFamily="18" charset="0"/>
                            </a:rPr>
                            <m:t>𝜖</m:t>
                          </m:r>
                          <m:sSub>
                            <m:sSubPr>
                              <m:ctrlPr>
                                <a:rPr lang="en-US" altLang="zh-CN" b="0" i="1" smtClean="0">
                                  <a:latin typeface="Cambria Math" panose="02040503050406030204" pitchFamily="18" charset="0"/>
                                </a:rPr>
                              </m:ctrlPr>
                            </m:sSubPr>
                            <m:e>
                              <m:r>
                                <m:rPr>
                                  <m:sty m:val="p"/>
                                </m:rPr>
                                <a:rPr lang="el-GR" altLang="zh-CN" b="0" i="1" smtClean="0">
                                  <a:latin typeface="Cambria Math" panose="02040503050406030204" pitchFamily="18" charset="0"/>
                                  <a:ea typeface="Cambria Math" panose="02040503050406030204" pitchFamily="18" charset="0"/>
                                </a:rPr>
                                <m:t>Ω</m:t>
                              </m:r>
                            </m:e>
                            <m:sub>
                              <m:r>
                                <a:rPr lang="en-US" altLang="zh-CN" b="0" i="1" smtClean="0">
                                  <a:latin typeface="Cambria Math" panose="02040503050406030204" pitchFamily="18" charset="0"/>
                                </a:rPr>
                                <m:t>𝑘</m:t>
                              </m:r>
                            </m:sub>
                          </m:sSub>
                        </m:sub>
                        <m:sup/>
                        <m:e>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𝑘</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r>
                            <a:rPr lang="zh-CN" altLang="en-US" b="0" i="1" smtClean="0">
                              <a:latin typeface="Cambria Math" panose="02040503050406030204" pitchFamily="18" charset="0"/>
                            </a:rPr>
                            <m:t>𝜀</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𝑘</m:t>
                              </m:r>
                            </m:sub>
                            <m:sup>
                              <m:r>
                                <a:rPr lang="en-US" altLang="zh-CN" b="0" i="1" smtClean="0">
                                  <a:latin typeface="Cambria Math" panose="02040503050406030204" pitchFamily="18" charset="0"/>
                                </a:rPr>
                                <m:t>2</m:t>
                              </m:r>
                            </m:sup>
                          </m:sSubSup>
                          <m:r>
                            <a:rPr lang="en-US" altLang="zh-CN" b="0" i="1" smtClean="0">
                              <a:latin typeface="Cambria Math" panose="02040503050406030204" pitchFamily="18" charset="0"/>
                            </a:rPr>
                            <m:t>)</m:t>
                          </m:r>
                        </m:e>
                      </m:nary>
                    </m:oMath>
                  </m:oMathPara>
                </a14:m>
                <a:endParaRPr lang="zh-CN" alt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3448523" y="5511353"/>
                <a:ext cx="4169283" cy="707310"/>
              </a:xfrm>
              <a:prstGeom prst="rect">
                <a:avLst/>
              </a:prstGeom>
              <a:blipFill rotWithShape="0">
                <a:blip r:embed="rId3"/>
                <a:stretch>
                  <a:fillRect/>
                </a:stretch>
              </a:blipFill>
            </p:spPr>
            <p:txBody>
              <a:bodyPr/>
              <a:lstStyle/>
              <a:p>
                <a:r>
                  <a:rPr lang="zh-CN" altLang="en-US">
                    <a:noFill/>
                  </a:rPr>
                  <a:t> </a:t>
                </a:r>
              </a:p>
            </p:txBody>
          </p:sp>
        </mc:Fallback>
      </mc:AlternateContent>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42488" y="1995021"/>
            <a:ext cx="4294418" cy="3193473"/>
          </a:xfrm>
          <a:prstGeom prst="rect">
            <a:avLst/>
          </a:prstGeom>
        </p:spPr>
      </p:pic>
    </p:spTree>
    <p:extLst>
      <p:ext uri="{BB962C8B-B14F-4D97-AF65-F5344CB8AC3E}">
        <p14:creationId xmlns:p14="http://schemas.microsoft.com/office/powerpoint/2010/main" val="1052450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57700" y="166254"/>
            <a:ext cx="3334018" cy="477689"/>
          </a:xfrm>
        </p:spPr>
        <p:txBody>
          <a:bodyPr>
            <a:normAutofit/>
          </a:bodyPr>
          <a:lstStyle/>
          <a:p>
            <a:r>
              <a:rPr lang="zh-CN" altLang="en-US" dirty="0" smtClean="0"/>
              <a:t>改进思路</a:t>
            </a:r>
            <a:r>
              <a:rPr lang="en-US" altLang="zh-CN" dirty="0" smtClean="0"/>
              <a:t>1—</a:t>
            </a:r>
            <a:r>
              <a:rPr lang="zh-CN" altLang="en-US" dirty="0" smtClean="0"/>
              <a:t>保边滤波</a:t>
            </a:r>
            <a:endParaRPr lang="zh-CN" altLang="en-US" dirty="0"/>
          </a:p>
        </p:txBody>
      </p:sp>
      <p:pic>
        <p:nvPicPr>
          <p:cNvPr id="4" name="图片 3"/>
          <p:cNvPicPr>
            <a:picLocks noChangeAspect="1"/>
          </p:cNvPicPr>
          <p:nvPr/>
        </p:nvPicPr>
        <p:blipFill>
          <a:blip r:embed="rId3"/>
          <a:stretch>
            <a:fillRect/>
          </a:stretch>
        </p:blipFill>
        <p:spPr>
          <a:xfrm>
            <a:off x="2137894" y="855666"/>
            <a:ext cx="2987897" cy="2505338"/>
          </a:xfrm>
          <a:prstGeom prst="rect">
            <a:avLst/>
          </a:prstGeom>
        </p:spPr>
      </p:pic>
      <p:pic>
        <p:nvPicPr>
          <p:cNvPr id="5" name="图片 4"/>
          <p:cNvPicPr>
            <a:picLocks noChangeAspect="1"/>
          </p:cNvPicPr>
          <p:nvPr/>
        </p:nvPicPr>
        <p:blipFill>
          <a:blip r:embed="rId4"/>
          <a:stretch>
            <a:fillRect/>
          </a:stretch>
        </p:blipFill>
        <p:spPr>
          <a:xfrm>
            <a:off x="7348202" y="2266734"/>
            <a:ext cx="3251111" cy="2693778"/>
          </a:xfrm>
          <a:prstGeom prst="rect">
            <a:avLst/>
          </a:prstGeom>
        </p:spPr>
      </p:pic>
      <p:pic>
        <p:nvPicPr>
          <p:cNvPr id="8" name="图片 7"/>
          <p:cNvPicPr>
            <a:picLocks noChangeAspect="1"/>
          </p:cNvPicPr>
          <p:nvPr/>
        </p:nvPicPr>
        <p:blipFill>
          <a:blip r:embed="rId5"/>
          <a:stretch>
            <a:fillRect/>
          </a:stretch>
        </p:blipFill>
        <p:spPr>
          <a:xfrm>
            <a:off x="2137894" y="3939377"/>
            <a:ext cx="2987897" cy="2475687"/>
          </a:xfrm>
          <a:prstGeom prst="rect">
            <a:avLst/>
          </a:prstGeom>
        </p:spPr>
      </p:pic>
      <p:cxnSp>
        <p:nvCxnSpPr>
          <p:cNvPr id="19" name="肘形连接符 18"/>
          <p:cNvCxnSpPr>
            <a:endCxn id="5" idx="0"/>
          </p:cNvCxnSpPr>
          <p:nvPr/>
        </p:nvCxnSpPr>
        <p:spPr>
          <a:xfrm>
            <a:off x="5125791" y="1378039"/>
            <a:ext cx="3847967" cy="888695"/>
          </a:xfrm>
          <a:prstGeom prst="bent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肘形连接符 24"/>
          <p:cNvCxnSpPr>
            <a:endCxn id="5" idx="2"/>
          </p:cNvCxnSpPr>
          <p:nvPr/>
        </p:nvCxnSpPr>
        <p:spPr>
          <a:xfrm flipV="1">
            <a:off x="5125791" y="4960512"/>
            <a:ext cx="3847967" cy="1041043"/>
          </a:xfrm>
          <a:prstGeom prst="bent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3123126" y="3465524"/>
            <a:ext cx="1017431" cy="369332"/>
          </a:xfrm>
          <a:prstGeom prst="rect">
            <a:avLst/>
          </a:prstGeom>
          <a:noFill/>
        </p:spPr>
        <p:txBody>
          <a:bodyPr wrap="square" rtlCol="0">
            <a:spAutoFit/>
          </a:bodyPr>
          <a:lstStyle/>
          <a:p>
            <a:r>
              <a:rPr lang="zh-CN" altLang="en-US" dirty="0" smtClean="0">
                <a:solidFill>
                  <a:srgbClr val="FF0000"/>
                </a:solidFill>
              </a:rPr>
              <a:t>输入图</a:t>
            </a:r>
            <a:endParaRPr lang="zh-CN" altLang="en-US" dirty="0">
              <a:solidFill>
                <a:srgbClr val="FF0000"/>
              </a:solidFill>
            </a:endParaRPr>
          </a:p>
        </p:txBody>
      </p:sp>
      <p:sp>
        <p:nvSpPr>
          <p:cNvPr id="27" name="文本框 26"/>
          <p:cNvSpPr txBox="1"/>
          <p:nvPr/>
        </p:nvSpPr>
        <p:spPr>
          <a:xfrm>
            <a:off x="2511380" y="6415064"/>
            <a:ext cx="2176530" cy="369332"/>
          </a:xfrm>
          <a:prstGeom prst="rect">
            <a:avLst/>
          </a:prstGeom>
          <a:noFill/>
        </p:spPr>
        <p:txBody>
          <a:bodyPr wrap="square" rtlCol="0">
            <a:spAutoFit/>
          </a:bodyPr>
          <a:lstStyle/>
          <a:p>
            <a:r>
              <a:rPr lang="zh-CN" altLang="en-US" dirty="0" smtClean="0">
                <a:solidFill>
                  <a:srgbClr val="FF0000"/>
                </a:solidFill>
              </a:rPr>
              <a:t>引导图（</a:t>
            </a:r>
            <a:r>
              <a:rPr lang="zh-CN" altLang="en-US" dirty="0">
                <a:solidFill>
                  <a:srgbClr val="FF0000"/>
                </a:solidFill>
              </a:rPr>
              <a:t>暗通道</a:t>
            </a:r>
            <a:r>
              <a:rPr lang="zh-CN" altLang="en-US" dirty="0" smtClean="0">
                <a:solidFill>
                  <a:srgbClr val="FF0000"/>
                </a:solidFill>
              </a:rPr>
              <a:t>图）</a:t>
            </a:r>
            <a:endParaRPr lang="zh-CN" altLang="en-US" dirty="0">
              <a:solidFill>
                <a:srgbClr val="FF0000"/>
              </a:solidFill>
            </a:endParaRPr>
          </a:p>
        </p:txBody>
      </p:sp>
      <p:sp>
        <p:nvSpPr>
          <p:cNvPr id="28" name="文本框 27"/>
          <p:cNvSpPr txBox="1"/>
          <p:nvPr/>
        </p:nvSpPr>
        <p:spPr>
          <a:xfrm>
            <a:off x="9169757" y="4992554"/>
            <a:ext cx="901521" cy="369332"/>
          </a:xfrm>
          <a:prstGeom prst="rect">
            <a:avLst/>
          </a:prstGeom>
          <a:noFill/>
        </p:spPr>
        <p:txBody>
          <a:bodyPr wrap="square" rtlCol="0">
            <a:spAutoFit/>
          </a:bodyPr>
          <a:lstStyle/>
          <a:p>
            <a:r>
              <a:rPr lang="zh-CN" altLang="en-US" dirty="0" smtClean="0">
                <a:solidFill>
                  <a:srgbClr val="FF0000"/>
                </a:solidFill>
              </a:rPr>
              <a:t>输出图</a:t>
            </a:r>
            <a:endParaRPr lang="zh-CN" altLang="en-US" dirty="0">
              <a:solidFill>
                <a:srgbClr val="FF0000"/>
              </a:solidFill>
            </a:endParaRPr>
          </a:p>
        </p:txBody>
      </p:sp>
      <mc:AlternateContent xmlns:mc="http://schemas.openxmlformats.org/markup-compatibility/2006" xmlns:a14="http://schemas.microsoft.com/office/drawing/2010/main">
        <mc:Choice Requires="a14">
          <p:sp>
            <p:nvSpPr>
              <p:cNvPr id="29" name="文本框 28"/>
              <p:cNvSpPr txBox="1"/>
              <p:nvPr/>
            </p:nvSpPr>
            <p:spPr>
              <a:xfrm>
                <a:off x="5887351" y="1405445"/>
                <a:ext cx="1904367" cy="27796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𝑖</m:t>
                          </m:r>
                        </m:sub>
                      </m:sSub>
                    </m:oMath>
                  </m:oMathPara>
                </a14:m>
                <a:endParaRPr lang="zh-CN" altLang="en-US" dirty="0"/>
              </a:p>
            </p:txBody>
          </p:sp>
        </mc:Choice>
        <mc:Fallback xmlns="">
          <p:sp>
            <p:nvSpPr>
              <p:cNvPr id="29" name="文本框 28"/>
              <p:cNvSpPr txBox="1">
                <a:spLocks noRot="1" noChangeAspect="1" noMove="1" noResize="1" noEditPoints="1" noAdjustHandles="1" noChangeArrowheads="1" noChangeShapeType="1" noTextEdit="1"/>
              </p:cNvSpPr>
              <p:nvPr/>
            </p:nvSpPr>
            <p:spPr>
              <a:xfrm>
                <a:off x="5887351" y="1405445"/>
                <a:ext cx="1904367" cy="277961"/>
              </a:xfrm>
              <a:prstGeom prst="rect">
                <a:avLst/>
              </a:prstGeom>
              <a:blipFill rotWithShape="0">
                <a:blip r:embed="rId6"/>
                <a:stretch>
                  <a:fillRect b="-288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p:cNvSpPr txBox="1"/>
              <p:nvPr/>
            </p:nvSpPr>
            <p:spPr>
              <a:xfrm>
                <a:off x="5887350" y="6069329"/>
                <a:ext cx="1904367" cy="27796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𝑎𝐼</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𝑏</m:t>
                      </m:r>
                    </m:oMath>
                  </m:oMathPara>
                </a14:m>
                <a:endParaRPr lang="zh-CN" altLang="en-US" dirty="0"/>
              </a:p>
            </p:txBody>
          </p:sp>
        </mc:Choice>
        <mc:Fallback xmlns="">
          <p:sp>
            <p:nvSpPr>
              <p:cNvPr id="32" name="文本框 31"/>
              <p:cNvSpPr txBox="1">
                <a:spLocks noRot="1" noChangeAspect="1" noMove="1" noResize="1" noEditPoints="1" noAdjustHandles="1" noChangeArrowheads="1" noChangeShapeType="1" noTextEdit="1"/>
              </p:cNvSpPr>
              <p:nvPr/>
            </p:nvSpPr>
            <p:spPr>
              <a:xfrm>
                <a:off x="5887350" y="6069329"/>
                <a:ext cx="1904367" cy="277961"/>
              </a:xfrm>
              <a:prstGeom prst="rect">
                <a:avLst/>
              </a:prstGeom>
              <a:blipFill rotWithShape="0">
                <a:blip r:embed="rId7"/>
                <a:stretch>
                  <a:fillRect b="-28889"/>
                </a:stretch>
              </a:blipFill>
            </p:spPr>
            <p:txBody>
              <a:bodyPr/>
              <a:lstStyle/>
              <a:p>
                <a:r>
                  <a:rPr lang="zh-CN" altLang="en-US">
                    <a:noFill/>
                  </a:rPr>
                  <a:t> </a:t>
                </a:r>
              </a:p>
            </p:txBody>
          </p:sp>
        </mc:Fallback>
      </mc:AlternateContent>
      <p:sp>
        <p:nvSpPr>
          <p:cNvPr id="3" name="矩形 2"/>
          <p:cNvSpPr/>
          <p:nvPr/>
        </p:nvSpPr>
        <p:spPr>
          <a:xfrm>
            <a:off x="8333436" y="2369127"/>
            <a:ext cx="256382" cy="36021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箭头连接符 6"/>
          <p:cNvCxnSpPr/>
          <p:nvPr/>
        </p:nvCxnSpPr>
        <p:spPr>
          <a:xfrm flipH="1">
            <a:off x="8645236" y="1683406"/>
            <a:ext cx="997528" cy="71343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9575052" y="1378039"/>
            <a:ext cx="2009495" cy="646331"/>
          </a:xfrm>
          <a:prstGeom prst="rect">
            <a:avLst/>
          </a:prstGeom>
          <a:noFill/>
        </p:spPr>
        <p:txBody>
          <a:bodyPr wrap="square" rtlCol="0">
            <a:spAutoFit/>
          </a:bodyPr>
          <a:lstStyle/>
          <a:p>
            <a:r>
              <a:rPr lang="zh-CN" altLang="en-US" dirty="0" smtClean="0"/>
              <a:t>边缘依然存在光晕</a:t>
            </a:r>
            <a:endParaRPr lang="zh-CN" altLang="en-US" dirty="0"/>
          </a:p>
        </p:txBody>
      </p:sp>
    </p:spTree>
    <p:extLst>
      <p:ext uri="{BB962C8B-B14F-4D97-AF65-F5344CB8AC3E}">
        <p14:creationId xmlns:p14="http://schemas.microsoft.com/office/powerpoint/2010/main" val="981891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57700" y="166254"/>
            <a:ext cx="3334018" cy="477689"/>
          </a:xfrm>
        </p:spPr>
        <p:txBody>
          <a:bodyPr>
            <a:normAutofit/>
          </a:bodyPr>
          <a:lstStyle/>
          <a:p>
            <a:r>
              <a:rPr lang="zh-CN" altLang="en-US" dirty="0" smtClean="0"/>
              <a:t>改进思路</a:t>
            </a:r>
            <a:r>
              <a:rPr lang="en-US" altLang="zh-CN" dirty="0" smtClean="0"/>
              <a:t>1—</a:t>
            </a:r>
            <a:r>
              <a:rPr lang="zh-CN" altLang="en-US" dirty="0" smtClean="0"/>
              <a:t>保边滤波</a:t>
            </a:r>
            <a:endParaRPr lang="zh-CN" altLang="en-US" dirty="0"/>
          </a:p>
        </p:txBody>
      </p:sp>
      <p:sp>
        <p:nvSpPr>
          <p:cNvPr id="9" name="椭圆 8"/>
          <p:cNvSpPr/>
          <p:nvPr/>
        </p:nvSpPr>
        <p:spPr>
          <a:xfrm>
            <a:off x="1044142" y="1256722"/>
            <a:ext cx="556058" cy="551296"/>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r>
              <a:rPr lang="en-US" altLang="zh-CN" sz="2400" b="1" strike="noStrike" noProof="1" smtClean="0">
                <a:latin typeface="微软雅黑 Light" panose="020B0502040204020203" pitchFamily="34" charset="-122"/>
                <a:ea typeface="微软雅黑 Light" panose="020B0502040204020203" pitchFamily="34" charset="-122"/>
              </a:rPr>
              <a:t>6</a:t>
            </a:r>
            <a:endParaRPr lang="zh-CN" altLang="en-US" sz="2400" b="1" strike="noStrike" noProof="1">
              <a:latin typeface="微软雅黑 Light" panose="020B0502040204020203" pitchFamily="34" charset="-122"/>
              <a:ea typeface="微软雅黑 Light" panose="020B0502040204020203" pitchFamily="34" charset="-122"/>
            </a:endParaRPr>
          </a:p>
        </p:txBody>
      </p:sp>
      <p:sp>
        <p:nvSpPr>
          <p:cNvPr id="6" name="文本框 5"/>
          <p:cNvSpPr txBox="1"/>
          <p:nvPr/>
        </p:nvSpPr>
        <p:spPr>
          <a:xfrm>
            <a:off x="2021983" y="1347704"/>
            <a:ext cx="1759993" cy="369332"/>
          </a:xfrm>
          <a:prstGeom prst="rect">
            <a:avLst/>
          </a:prstGeom>
          <a:noFill/>
        </p:spPr>
        <p:txBody>
          <a:bodyPr wrap="square" rtlCol="0">
            <a:spAutoFit/>
          </a:bodyPr>
          <a:lstStyle/>
          <a:p>
            <a:r>
              <a:rPr lang="zh-CN" altLang="en-US" b="1" dirty="0" smtClean="0"/>
              <a:t>加权导向</a:t>
            </a:r>
            <a:r>
              <a:rPr lang="zh-CN" altLang="en-US" b="1" dirty="0" smtClean="0"/>
              <a:t>滤波</a:t>
            </a:r>
            <a:endParaRPr lang="zh-CN" altLang="en-US" b="1" dirty="0"/>
          </a:p>
        </p:txBody>
      </p:sp>
      <mc:AlternateContent xmlns:mc="http://schemas.openxmlformats.org/markup-compatibility/2006">
        <mc:Choice xmlns:a14="http://schemas.microsoft.com/office/drawing/2010/main" Requires="a14">
          <p:sp>
            <p:nvSpPr>
              <p:cNvPr id="7" name="文本框 6"/>
              <p:cNvSpPr txBox="1"/>
              <p:nvPr/>
            </p:nvSpPr>
            <p:spPr>
              <a:xfrm>
                <a:off x="3171432" y="1992299"/>
                <a:ext cx="4797660" cy="7073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𝑘</m:t>
                              </m:r>
                            </m:sub>
                          </m:sSub>
                        </m:e>
                      </m:d>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𝑖</m:t>
                          </m:r>
                          <m:r>
                            <a:rPr lang="zh-CN" altLang="en-US" b="0" i="1" smtClean="0">
                              <a:latin typeface="Cambria Math" panose="02040503050406030204" pitchFamily="18" charset="0"/>
                            </a:rPr>
                            <m:t>𝜖</m:t>
                          </m:r>
                          <m:sSub>
                            <m:sSubPr>
                              <m:ctrlPr>
                                <a:rPr lang="en-US" altLang="zh-CN" b="0" i="1" smtClean="0">
                                  <a:latin typeface="Cambria Math" panose="02040503050406030204" pitchFamily="18" charset="0"/>
                                </a:rPr>
                              </m:ctrlPr>
                            </m:sSubPr>
                            <m:e>
                              <m:r>
                                <m:rPr>
                                  <m:sty m:val="p"/>
                                </m:rPr>
                                <a:rPr lang="el-GR" altLang="zh-CN" b="0" i="1" smtClean="0">
                                  <a:latin typeface="Cambria Math" panose="02040503050406030204" pitchFamily="18" charset="0"/>
                                  <a:ea typeface="Cambria Math" panose="02040503050406030204" pitchFamily="18" charset="0"/>
                                </a:rPr>
                                <m:t>Ω</m:t>
                              </m:r>
                            </m:e>
                            <m:sub>
                              <m:r>
                                <a:rPr lang="en-US" altLang="zh-CN" b="0" i="1" smtClean="0">
                                  <a:latin typeface="Cambria Math" panose="02040503050406030204" pitchFamily="18" charset="0"/>
                                </a:rPr>
                                <m:t>𝑘</m:t>
                              </m:r>
                            </m:sub>
                          </m:sSub>
                        </m:sub>
                        <m:sup/>
                        <m:e>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𝑘</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zh-CN" altLang="en-US" b="0" i="1" smtClean="0">
                                  <a:latin typeface="Cambria Math" panose="02040503050406030204" pitchFamily="18" charset="0"/>
                                </a:rPr>
                                <m:t>𝜀</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𝐺</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den>
                          </m:f>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𝑘</m:t>
                              </m:r>
                            </m:sub>
                            <m:sup>
                              <m:r>
                                <a:rPr lang="en-US" altLang="zh-CN" b="0" i="1" smtClean="0">
                                  <a:latin typeface="Cambria Math" panose="02040503050406030204" pitchFamily="18" charset="0"/>
                                </a:rPr>
                                <m:t>2</m:t>
                              </m:r>
                            </m:sup>
                          </m:sSubSup>
                          <m:r>
                            <a:rPr lang="en-US" altLang="zh-CN" b="0" i="1" smtClean="0">
                              <a:latin typeface="Cambria Math" panose="02040503050406030204" pitchFamily="18" charset="0"/>
                            </a:rPr>
                            <m:t>)</m:t>
                          </m:r>
                        </m:e>
                      </m:nary>
                    </m:oMath>
                  </m:oMathPara>
                </a14:m>
                <a:endParaRPr lang="zh-CN" altLang="en-US" dirty="0"/>
              </a:p>
            </p:txBody>
          </p:sp>
        </mc:Choice>
        <mc:Fallback>
          <p:sp>
            <p:nvSpPr>
              <p:cNvPr id="7" name="文本框 6"/>
              <p:cNvSpPr txBox="1">
                <a:spLocks noRot="1" noChangeAspect="1" noMove="1" noResize="1" noEditPoints="1" noAdjustHandles="1" noChangeArrowheads="1" noChangeShapeType="1" noTextEdit="1"/>
              </p:cNvSpPr>
              <p:nvPr/>
            </p:nvSpPr>
            <p:spPr>
              <a:xfrm>
                <a:off x="3171432" y="1992299"/>
                <a:ext cx="4797660" cy="707310"/>
              </a:xfrm>
              <a:prstGeom prst="rect">
                <a:avLst/>
              </a:prstGeom>
              <a:blipFill rotWithShape="0">
                <a:blip r:embed="rId3"/>
                <a:stretch>
                  <a:fillRect/>
                </a:stretch>
              </a:blipFill>
            </p:spPr>
            <p:txBody>
              <a:bodyPr/>
              <a:lstStyle/>
              <a:p>
                <a:r>
                  <a:rPr lang="zh-CN" altLang="en-US">
                    <a:noFill/>
                  </a:rPr>
                  <a:t> </a:t>
                </a:r>
              </a:p>
            </p:txBody>
          </p:sp>
        </mc:Fallback>
      </mc:AlternateContent>
      <p:sp>
        <p:nvSpPr>
          <p:cNvPr id="8" name="文本框 7"/>
          <p:cNvSpPr txBox="1"/>
          <p:nvPr/>
        </p:nvSpPr>
        <p:spPr>
          <a:xfrm>
            <a:off x="2076142" y="2974872"/>
            <a:ext cx="1759993" cy="369332"/>
          </a:xfrm>
          <a:prstGeom prst="rect">
            <a:avLst/>
          </a:prstGeom>
          <a:noFill/>
        </p:spPr>
        <p:txBody>
          <a:bodyPr wrap="square" rtlCol="0">
            <a:spAutoFit/>
          </a:bodyPr>
          <a:lstStyle/>
          <a:p>
            <a:r>
              <a:rPr lang="zh-CN" altLang="en-US" b="1" dirty="0" smtClean="0"/>
              <a:t>权重计算：</a:t>
            </a:r>
            <a:endParaRPr lang="zh-CN" altLang="en-US" b="1" dirty="0"/>
          </a:p>
        </p:txBody>
      </p:sp>
      <mc:AlternateContent xmlns:mc="http://schemas.openxmlformats.org/markup-compatibility/2006">
        <mc:Choice xmlns:a14="http://schemas.microsoft.com/office/drawing/2010/main" Requires="a14">
          <p:sp>
            <p:nvSpPr>
              <p:cNvPr id="4" name="文本框 3"/>
              <p:cNvSpPr txBox="1"/>
              <p:nvPr/>
            </p:nvSpPr>
            <p:spPr>
              <a:xfrm>
                <a:off x="4202035" y="3344204"/>
                <a:ext cx="2736454" cy="77893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𝐺</m:t>
                          </m:r>
                        </m:sub>
                      </m:sSub>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𝑖</m:t>
                              </m:r>
                            </m:e>
                            <m:sup>
                              <m:r>
                                <a:rPr lang="en-US" altLang="zh-CN" b="0" i="1" smtClean="0">
                                  <a:latin typeface="Cambria Math" panose="02040503050406030204" pitchFamily="18" charset="0"/>
                                </a:rPr>
                                <m:t>′</m:t>
                              </m:r>
                            </m:sup>
                          </m:sSup>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𝑁</m:t>
                          </m:r>
                        </m:den>
                      </m:f>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𝑁</m:t>
                          </m:r>
                        </m:sup>
                        <m:e>
                          <m:f>
                            <m:fPr>
                              <m:ctrlPr>
                                <a:rPr lang="en-US" altLang="zh-CN" b="0" i="1" smtClean="0">
                                  <a:latin typeface="Cambria Math" panose="02040503050406030204" pitchFamily="18" charset="0"/>
                                </a:rPr>
                              </m:ctrlPr>
                            </m:fPr>
                            <m:num>
                              <m:sSubSup>
                                <m:sSubSupPr>
                                  <m:ctrlPr>
                                    <a:rPr lang="en-US" altLang="zh-CN" b="0" i="1" smtClean="0">
                                      <a:latin typeface="Cambria Math" panose="02040503050406030204" pitchFamily="18" charset="0"/>
                                    </a:rPr>
                                  </m:ctrlPr>
                                </m:sSubSupPr>
                                <m:e>
                                  <m:r>
                                    <a:rPr lang="zh-CN" altLang="en-US" b="0" i="1" smtClean="0">
                                      <a:latin typeface="Cambria Math" panose="02040503050406030204" pitchFamily="18" charset="0"/>
                                    </a:rPr>
                                    <m:t>𝜎</m:t>
                                  </m:r>
                                </m:e>
                                <m:sub>
                                  <m:r>
                                    <a:rPr lang="en-US" altLang="zh-CN" b="0" i="1" smtClean="0">
                                      <a:latin typeface="Cambria Math" panose="02040503050406030204" pitchFamily="18" charset="0"/>
                                    </a:rPr>
                                    <m:t>𝐺</m:t>
                                  </m:r>
                                </m:sub>
                                <m:sup>
                                  <m:r>
                                    <a:rPr lang="en-US" altLang="zh-CN" b="0" i="1" smtClean="0">
                                      <a:latin typeface="Cambria Math" panose="02040503050406030204" pitchFamily="18" charset="0"/>
                                    </a:rPr>
                                    <m:t>2</m:t>
                                  </m:r>
                                </m:sup>
                              </m:sSubSup>
                              <m:d>
                                <m:dPr>
                                  <m:ctrlPr>
                                    <a:rPr lang="en-US" altLang="zh-CN" b="0" i="1" smtClean="0">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𝑖</m:t>
                                      </m:r>
                                    </m:e>
                                    <m:sup>
                                      <m:r>
                                        <a:rPr lang="en-US" altLang="zh-CN" i="1">
                                          <a:latin typeface="Cambria Math" panose="02040503050406030204" pitchFamily="18" charset="0"/>
                                        </a:rPr>
                                        <m:t>′</m:t>
                                      </m:r>
                                    </m:sup>
                                  </m:sSup>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𝛾</m:t>
                                  </m:r>
                                </m:e>
                                <m:sub>
                                  <m:r>
                                    <a:rPr lang="zh-CN" altLang="en-US" b="0" i="1" smtClean="0">
                                      <a:latin typeface="Cambria Math" panose="02040503050406030204" pitchFamily="18" charset="0"/>
                                    </a:rPr>
                                    <m:t>𝜎</m:t>
                                  </m:r>
                                </m:sub>
                              </m:sSub>
                            </m:num>
                            <m:den>
                              <m:sSubSup>
                                <m:sSubSupPr>
                                  <m:ctrlPr>
                                    <a:rPr lang="en-US" altLang="zh-CN" i="1">
                                      <a:latin typeface="Cambria Math" panose="02040503050406030204" pitchFamily="18" charset="0"/>
                                    </a:rPr>
                                  </m:ctrlPr>
                                </m:sSubSupPr>
                                <m:e>
                                  <m:r>
                                    <a:rPr lang="zh-CN" altLang="en-US" i="1">
                                      <a:latin typeface="Cambria Math" panose="02040503050406030204" pitchFamily="18" charset="0"/>
                                    </a:rPr>
                                    <m:t>𝜎</m:t>
                                  </m:r>
                                </m:e>
                                <m:sub>
                                  <m:r>
                                    <a:rPr lang="en-US" altLang="zh-CN" i="1">
                                      <a:latin typeface="Cambria Math" panose="02040503050406030204" pitchFamily="18" charset="0"/>
                                    </a:rPr>
                                    <m:t>𝐺</m:t>
                                  </m:r>
                                </m:sub>
                                <m:sup>
                                  <m:r>
                                    <a:rPr lang="en-US" altLang="zh-CN" i="1">
                                      <a:latin typeface="Cambria Math" panose="02040503050406030204" pitchFamily="18" charset="0"/>
                                    </a:rPr>
                                    <m:t>2</m:t>
                                  </m:r>
                                </m:sup>
                              </m:sSubSup>
                              <m:d>
                                <m:dPr>
                                  <m:ctrlPr>
                                    <a:rPr lang="en-US" altLang="zh-CN" i="1">
                                      <a:latin typeface="Cambria Math" panose="02040503050406030204" pitchFamily="18" charset="0"/>
                                    </a:rPr>
                                  </m:ctrlPr>
                                </m:dPr>
                                <m:e>
                                  <m:r>
                                    <a:rPr lang="en-US" altLang="zh-CN" b="0" i="1" smtClean="0">
                                      <a:latin typeface="Cambria Math" panose="02040503050406030204" pitchFamily="18" charset="0"/>
                                    </a:rPr>
                                    <m:t>𝑖</m:t>
                                  </m:r>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𝛾</m:t>
                                  </m:r>
                                </m:e>
                                <m:sub>
                                  <m:r>
                                    <a:rPr lang="zh-CN" altLang="en-US" i="1">
                                      <a:latin typeface="Cambria Math" panose="02040503050406030204" pitchFamily="18" charset="0"/>
                                    </a:rPr>
                                    <m:t>𝜎</m:t>
                                  </m:r>
                                </m:sub>
                              </m:sSub>
                            </m:den>
                          </m:f>
                        </m:e>
                      </m:nary>
                    </m:oMath>
                  </m:oMathPara>
                </a14:m>
                <a:endParaRPr lang="zh-CN" altLang="en-US" dirty="0"/>
              </a:p>
            </p:txBody>
          </p:sp>
        </mc:Choice>
        <mc:Fallback>
          <p:sp>
            <p:nvSpPr>
              <p:cNvPr id="4" name="文本框 3"/>
              <p:cNvSpPr txBox="1">
                <a:spLocks noRot="1" noChangeAspect="1" noMove="1" noResize="1" noEditPoints="1" noAdjustHandles="1" noChangeArrowheads="1" noChangeShapeType="1" noTextEdit="1"/>
              </p:cNvSpPr>
              <p:nvPr/>
            </p:nvSpPr>
            <p:spPr>
              <a:xfrm>
                <a:off x="4202035" y="3344204"/>
                <a:ext cx="2736454" cy="778931"/>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p:cNvSpPr txBox="1"/>
              <p:nvPr/>
            </p:nvSpPr>
            <p:spPr>
              <a:xfrm>
                <a:off x="2673928" y="4167030"/>
                <a:ext cx="7315200" cy="1207575"/>
              </a:xfrm>
              <a:prstGeom prst="rect">
                <a:avLst/>
              </a:prstGeom>
              <a:noFill/>
            </p:spPr>
            <p:txBody>
              <a:bodyPr wrap="square" rtlCol="0">
                <a:spAutoFit/>
              </a:bodyPr>
              <a:lstStyle/>
              <a:p>
                <a:r>
                  <a:rPr lang="zh-CN" altLang="en-US" dirty="0" smtClean="0"/>
                  <a:t>其中：</a:t>
                </a:r>
                <a:endParaRPr lang="en-US" altLang="zh-CN" dirty="0" smtClean="0"/>
              </a:p>
              <a:p>
                <a:r>
                  <a:rPr lang="en-US" altLang="zh-CN" dirty="0" smtClean="0"/>
                  <a:t>G</a:t>
                </a:r>
                <a:r>
                  <a:rPr lang="zh-CN" altLang="en-US" dirty="0" smtClean="0"/>
                  <a:t>为引导图像；</a:t>
                </a:r>
                <a14:m>
                  <m:oMath xmlns:m="http://schemas.openxmlformats.org/officeDocument/2006/math">
                    <m:sSubSup>
                      <m:sSubSupPr>
                        <m:ctrlPr>
                          <a:rPr lang="en-US" altLang="zh-CN" i="1">
                            <a:latin typeface="Cambria Math" panose="02040503050406030204" pitchFamily="18" charset="0"/>
                          </a:rPr>
                        </m:ctrlPr>
                      </m:sSubSupPr>
                      <m:e>
                        <m:r>
                          <a:rPr lang="zh-CN" altLang="en-US" i="1">
                            <a:latin typeface="Cambria Math" panose="02040503050406030204" pitchFamily="18" charset="0"/>
                          </a:rPr>
                          <m:t>𝜎</m:t>
                        </m:r>
                      </m:e>
                      <m:sub>
                        <m:r>
                          <a:rPr lang="en-US" altLang="zh-CN" i="1">
                            <a:latin typeface="Cambria Math" panose="02040503050406030204" pitchFamily="18" charset="0"/>
                          </a:rPr>
                          <m:t>𝐺</m:t>
                        </m:r>
                      </m:sub>
                      <m:sup>
                        <m:r>
                          <a:rPr lang="en-US" altLang="zh-CN" i="1">
                            <a:latin typeface="Cambria Math" panose="02040503050406030204" pitchFamily="18" charset="0"/>
                          </a:rPr>
                          <m:t>2</m:t>
                        </m:r>
                      </m:sup>
                    </m:sSubSup>
                    <m:d>
                      <m:dPr>
                        <m:ctrlPr>
                          <a:rPr lang="en-US" altLang="zh-CN" i="1">
                            <a:latin typeface="Cambria Math" panose="02040503050406030204" pitchFamily="18" charset="0"/>
                          </a:rPr>
                        </m:ctrlPr>
                      </m:dPr>
                      <m:e>
                        <m:r>
                          <a:rPr lang="en-US" altLang="zh-CN" b="0" i="1" smtClean="0">
                            <a:latin typeface="Cambria Math" panose="02040503050406030204" pitchFamily="18" charset="0"/>
                          </a:rPr>
                          <m:t>·</m:t>
                        </m:r>
                      </m:e>
                    </m:d>
                  </m:oMath>
                </a14:m>
                <a:r>
                  <a:rPr lang="zh-CN" altLang="en-US" dirty="0" smtClean="0"/>
                  <a:t>为像素点周围</a:t>
                </a:r>
                <a:r>
                  <a:rPr lang="en-US" altLang="zh-CN" dirty="0" smtClean="0"/>
                  <a:t>3</a:t>
                </a:r>
                <a:r>
                  <a:rPr lang="zh-CN" altLang="en-US" dirty="0" smtClean="0"/>
                  <a:t>*</a:t>
                </a:r>
                <a:r>
                  <a:rPr lang="en-US" altLang="zh-CN" dirty="0" smtClean="0"/>
                  <a:t>3</a:t>
                </a:r>
                <a:r>
                  <a:rPr lang="zh-CN" altLang="en-US" dirty="0" smtClean="0"/>
                  <a:t>领域内得方差，</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𝛾</m:t>
                        </m:r>
                      </m:e>
                      <m:sub>
                        <m:r>
                          <a:rPr lang="zh-CN" altLang="en-US" i="1">
                            <a:latin typeface="Cambria Math" panose="02040503050406030204" pitchFamily="18" charset="0"/>
                          </a:rPr>
                          <m:t>𝜎</m:t>
                        </m:r>
                      </m:sub>
                    </m:sSub>
                  </m:oMath>
                </a14:m>
                <a:r>
                  <a:rPr lang="zh-CN" altLang="en-US" dirty="0" smtClean="0"/>
                  <a:t>为常量</a:t>
                </a:r>
                <a:r>
                  <a:rPr lang="en-US" altLang="zh-CN" dirty="0" smtClean="0"/>
                  <a:t>0.06553</a:t>
                </a:r>
                <a:r>
                  <a:rPr lang="zh-CN" altLang="en-US" dirty="0" smtClean="0"/>
                  <a:t>；</a:t>
                </a:r>
                <a:r>
                  <a:rPr lang="en-US" altLang="zh-CN" dirty="0" smtClean="0"/>
                  <a:t>N</a:t>
                </a:r>
                <a:r>
                  <a:rPr lang="zh-CN" altLang="en-US" dirty="0" smtClean="0"/>
                  <a:t>为处理图像区域的像素点总数。这样就可以结合局部窗口信息，自适应的调整规整化因子，以达到保边并且很大程度上消除边缘的光晕。</a:t>
                </a:r>
                <a:endParaRPr lang="zh-CN" altLang="en-US" dirty="0"/>
              </a:p>
            </p:txBody>
          </p:sp>
        </mc:Choice>
        <mc:Fallback>
          <p:sp>
            <p:nvSpPr>
              <p:cNvPr id="5" name="文本框 4"/>
              <p:cNvSpPr txBox="1">
                <a:spLocks noRot="1" noChangeAspect="1" noMove="1" noResize="1" noEditPoints="1" noAdjustHandles="1" noChangeArrowheads="1" noChangeShapeType="1" noTextEdit="1"/>
              </p:cNvSpPr>
              <p:nvPr/>
            </p:nvSpPr>
            <p:spPr>
              <a:xfrm>
                <a:off x="2673928" y="4167030"/>
                <a:ext cx="7315200" cy="1207575"/>
              </a:xfrm>
              <a:prstGeom prst="rect">
                <a:avLst/>
              </a:prstGeom>
              <a:blipFill rotWithShape="0">
                <a:blip r:embed="rId5"/>
                <a:stretch>
                  <a:fillRect l="-750" t="-3030" r="-3750" b="-70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53792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57699" y="166255"/>
            <a:ext cx="3166593" cy="387200"/>
          </a:xfrm>
        </p:spPr>
        <p:txBody>
          <a:bodyPr>
            <a:normAutofit fontScale="90000"/>
          </a:bodyPr>
          <a:lstStyle/>
          <a:p>
            <a:r>
              <a:rPr lang="zh-CN" altLang="en-US" dirty="0" smtClean="0"/>
              <a:t>改进思路</a:t>
            </a:r>
            <a:r>
              <a:rPr lang="en-US" altLang="zh-CN" dirty="0" smtClean="0"/>
              <a:t>2—</a:t>
            </a:r>
            <a:r>
              <a:rPr lang="zh-CN" altLang="en-US" dirty="0" smtClean="0"/>
              <a:t>容差机制</a:t>
            </a:r>
            <a:endParaRPr lang="zh-CN" altLang="en-US" dirty="0"/>
          </a:p>
        </p:txBody>
      </p:sp>
      <p:sp>
        <p:nvSpPr>
          <p:cNvPr id="9" name="椭圆 8"/>
          <p:cNvSpPr/>
          <p:nvPr/>
        </p:nvSpPr>
        <p:spPr>
          <a:xfrm>
            <a:off x="1044142" y="1256722"/>
            <a:ext cx="556058" cy="551296"/>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r>
              <a:rPr lang="en-US" altLang="zh-CN" sz="2400" b="1" noProof="1">
                <a:latin typeface="微软雅黑 Light" panose="020B0502040204020203" pitchFamily="34" charset="-122"/>
                <a:ea typeface="微软雅黑 Light" panose="020B0502040204020203" pitchFamily="34" charset="-122"/>
              </a:rPr>
              <a:t>7</a:t>
            </a:r>
            <a:endParaRPr lang="zh-CN" altLang="en-US" sz="2400" b="1" strike="noStrike" noProof="1">
              <a:latin typeface="微软雅黑 Light" panose="020B0502040204020203" pitchFamily="34" charset="-122"/>
              <a:ea typeface="微软雅黑 Light" panose="020B0502040204020203" pitchFamily="34" charset="-122"/>
            </a:endParaRPr>
          </a:p>
        </p:txBody>
      </p:sp>
      <p:sp>
        <p:nvSpPr>
          <p:cNvPr id="10"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smtClean="0">
                <a:ln>
                  <a:noFill/>
                </a:ln>
                <a:solidFill>
                  <a:schemeClr val="tx1"/>
                </a:solidFill>
                <a:effectLst/>
                <a:latin typeface="Arial" panose="020B0604020202020204" pitchFamily="34" charset="0"/>
                <a:ea typeface="MathJax_Main"/>
              </a:rPr>
              <a:t>(</a:t>
            </a:r>
            <a:r>
              <a:rPr kumimoji="0" lang="zh-CN" altLang="zh-CN" sz="1100" b="0" i="1" u="none" strike="noStrike" cap="none" normalizeH="0" baseline="0" smtClean="0">
                <a:ln>
                  <a:noFill/>
                </a:ln>
                <a:solidFill>
                  <a:schemeClr val="tx1"/>
                </a:solidFill>
                <a:effectLst/>
                <a:latin typeface="Arial" panose="020B0604020202020204" pitchFamily="34" charset="0"/>
                <a:ea typeface="MathJax_Math"/>
              </a:rPr>
              <a:t>u</a:t>
            </a:r>
            <a:r>
              <a:rPr kumimoji="0" lang="zh-CN" altLang="zh-CN" sz="800" b="0" i="1" u="none" strike="noStrike" cap="none" normalizeH="0" baseline="0" smtClean="0">
                <a:ln>
                  <a:noFill/>
                </a:ln>
                <a:solidFill>
                  <a:schemeClr val="tx1"/>
                </a:solidFill>
                <a:effectLst/>
                <a:latin typeface="Arial" panose="020B0604020202020204" pitchFamily="34" charset="0"/>
                <a:ea typeface="MathJax_Math"/>
              </a:rPr>
              <a:t>p</a:t>
            </a:r>
            <a:r>
              <a:rPr kumimoji="0" lang="zh-CN" altLang="zh-CN" sz="1100" b="0" i="0" u="none" strike="noStrike" cap="none" normalizeH="0" baseline="0" smtClean="0">
                <a:ln>
                  <a:noFill/>
                </a:ln>
                <a:solidFill>
                  <a:schemeClr val="tx1"/>
                </a:solidFill>
                <a:effectLst/>
                <a:latin typeface="Arial" panose="020B0604020202020204" pitchFamily="34" charset="0"/>
                <a:ea typeface="MathJax_Main"/>
              </a:rPr>
              <a:t>−</a:t>
            </a:r>
            <a:r>
              <a:rPr kumimoji="0" lang="zh-CN" altLang="zh-CN" sz="1100" b="0" i="1" u="none" strike="noStrike" cap="none" normalizeH="0" baseline="0" smtClean="0">
                <a:ln>
                  <a:noFill/>
                </a:ln>
                <a:solidFill>
                  <a:schemeClr val="tx1"/>
                </a:solidFill>
                <a:effectLst/>
                <a:latin typeface="Arial" panose="020B0604020202020204" pitchFamily="34" charset="0"/>
                <a:ea typeface="MathJax_Math"/>
              </a:rPr>
              <a:t>g</a:t>
            </a:r>
            <a:r>
              <a:rPr kumimoji="0" lang="zh-CN" altLang="zh-CN" sz="800" b="0" i="1" u="none" strike="noStrike" cap="none" normalizeH="0" baseline="0" smtClean="0">
                <a:ln>
                  <a:noFill/>
                </a:ln>
                <a:solidFill>
                  <a:schemeClr val="tx1"/>
                </a:solidFill>
                <a:effectLst/>
                <a:latin typeface="Arial" panose="020B0604020202020204" pitchFamily="34" charset="0"/>
                <a:ea typeface="MathJax_Math"/>
              </a:rPr>
              <a:t>p</a:t>
            </a:r>
            <a:r>
              <a:rPr kumimoji="0" lang="zh-CN" altLang="zh-CN" sz="1100" b="0" i="0" u="none" strike="noStrike" cap="none" normalizeH="0" baseline="0" smtClean="0">
                <a:ln>
                  <a:noFill/>
                </a:ln>
                <a:solidFill>
                  <a:schemeClr val="tx1"/>
                </a:solidFill>
                <a:effectLst/>
                <a:latin typeface="Arial" panose="020B0604020202020204" pitchFamily="34" charset="0"/>
                <a:ea typeface="MathJax_Main"/>
              </a:rPr>
              <a:t>)</a:t>
            </a:r>
            <a:r>
              <a:rPr kumimoji="0" lang="zh-CN" altLang="zh-CN" sz="800" b="0" i="0" u="none" strike="noStrike" cap="none" normalizeH="0" baseline="0" smtClean="0">
                <a:ln>
                  <a:noFill/>
                </a:ln>
                <a:solidFill>
                  <a:schemeClr val="tx1"/>
                </a:solidFill>
                <a:effectLst/>
                <a:latin typeface="Arial" panose="020B0604020202020204" pitchFamily="34" charset="0"/>
                <a:ea typeface="MathJax_Main"/>
              </a:rPr>
              <a:t>2</a:t>
            </a:r>
            <a:r>
              <a:rPr kumimoji="0" lang="zh-CN" altLang="zh-CN" sz="900" b="0" i="0" u="none" strike="noStrike" cap="none" normalizeH="0" baseline="0" smtClean="0">
                <a:ln>
                  <a:noFill/>
                </a:ln>
                <a:solidFill>
                  <a:schemeClr val="tx1"/>
                </a:solidFill>
                <a:effectLst/>
                <a:latin typeface="Arial" panose="020B0604020202020204" pitchFamily="34" charset="0"/>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2" name="Rectangle 2"/>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smtClean="0">
                <a:ln>
                  <a:noFill/>
                </a:ln>
                <a:solidFill>
                  <a:schemeClr val="tx1"/>
                </a:solidFill>
                <a:effectLst/>
                <a:latin typeface="Arial" panose="020B0604020202020204" pitchFamily="34" charset="0"/>
                <a:ea typeface="MathJax_Main"/>
              </a:rPr>
              <a:t>(</a:t>
            </a:r>
            <a:r>
              <a:rPr kumimoji="0" lang="zh-CN" altLang="zh-CN" sz="1100" b="0" i="1" u="none" strike="noStrike" cap="none" normalizeH="0" baseline="0" smtClean="0">
                <a:ln>
                  <a:noFill/>
                </a:ln>
                <a:solidFill>
                  <a:schemeClr val="tx1"/>
                </a:solidFill>
                <a:effectLst/>
                <a:latin typeface="Arial" panose="020B0604020202020204" pitchFamily="34" charset="0"/>
                <a:ea typeface="MathJax_Math"/>
              </a:rPr>
              <a:t>u</a:t>
            </a:r>
            <a:r>
              <a:rPr kumimoji="0" lang="zh-CN" altLang="zh-CN" sz="800" b="0" i="1" u="none" strike="noStrike" cap="none" normalizeH="0" baseline="0" smtClean="0">
                <a:ln>
                  <a:noFill/>
                </a:ln>
                <a:solidFill>
                  <a:schemeClr val="tx1"/>
                </a:solidFill>
                <a:effectLst/>
                <a:latin typeface="Arial" panose="020B0604020202020204" pitchFamily="34" charset="0"/>
                <a:ea typeface="MathJax_Math"/>
              </a:rPr>
              <a:t>p</a:t>
            </a:r>
            <a:r>
              <a:rPr kumimoji="0" lang="zh-CN" altLang="zh-CN" sz="1100" b="0" i="0" u="none" strike="noStrike" cap="none" normalizeH="0" baseline="0" smtClean="0">
                <a:ln>
                  <a:noFill/>
                </a:ln>
                <a:solidFill>
                  <a:schemeClr val="tx1"/>
                </a:solidFill>
                <a:effectLst/>
                <a:latin typeface="Arial" panose="020B0604020202020204" pitchFamily="34" charset="0"/>
                <a:ea typeface="MathJax_Main"/>
              </a:rPr>
              <a:t>−</a:t>
            </a:r>
            <a:r>
              <a:rPr kumimoji="0" lang="zh-CN" altLang="zh-CN" sz="1100" b="0" i="1" u="none" strike="noStrike" cap="none" normalizeH="0" baseline="0" smtClean="0">
                <a:ln>
                  <a:noFill/>
                </a:ln>
                <a:solidFill>
                  <a:schemeClr val="tx1"/>
                </a:solidFill>
                <a:effectLst/>
                <a:latin typeface="Arial" panose="020B0604020202020204" pitchFamily="34" charset="0"/>
                <a:ea typeface="MathJax_Math"/>
              </a:rPr>
              <a:t>g</a:t>
            </a:r>
            <a:r>
              <a:rPr kumimoji="0" lang="zh-CN" altLang="zh-CN" sz="800" b="0" i="1" u="none" strike="noStrike" cap="none" normalizeH="0" baseline="0" smtClean="0">
                <a:ln>
                  <a:noFill/>
                </a:ln>
                <a:solidFill>
                  <a:schemeClr val="tx1"/>
                </a:solidFill>
                <a:effectLst/>
                <a:latin typeface="Arial" panose="020B0604020202020204" pitchFamily="34" charset="0"/>
                <a:ea typeface="MathJax_Math"/>
              </a:rPr>
              <a:t>p</a:t>
            </a:r>
            <a:r>
              <a:rPr kumimoji="0" lang="zh-CN" altLang="zh-CN" sz="1100" b="0" i="0" u="none" strike="noStrike" cap="none" normalizeH="0" baseline="0" smtClean="0">
                <a:ln>
                  <a:noFill/>
                </a:ln>
                <a:solidFill>
                  <a:schemeClr val="tx1"/>
                </a:solidFill>
                <a:effectLst/>
                <a:latin typeface="Arial" panose="020B0604020202020204" pitchFamily="34" charset="0"/>
                <a:ea typeface="MathJax_Main"/>
              </a:rPr>
              <a:t>)</a:t>
            </a:r>
            <a:r>
              <a:rPr kumimoji="0" lang="zh-CN" altLang="zh-CN" sz="800" b="0" i="0" u="none" strike="noStrike" cap="none" normalizeH="0" baseline="0" smtClean="0">
                <a:ln>
                  <a:noFill/>
                </a:ln>
                <a:solidFill>
                  <a:schemeClr val="tx1"/>
                </a:solidFill>
                <a:effectLst/>
                <a:latin typeface="Arial" panose="020B0604020202020204" pitchFamily="34" charset="0"/>
                <a:ea typeface="MathJax_Main"/>
              </a:rPr>
              <a:t>2</a:t>
            </a:r>
            <a:r>
              <a:rPr kumimoji="0" lang="zh-CN" altLang="zh-CN" sz="900" b="0" i="0" u="none" strike="noStrike" cap="none" normalizeH="0" baseline="0" smtClean="0">
                <a:ln>
                  <a:noFill/>
                </a:ln>
                <a:solidFill>
                  <a:schemeClr val="tx1"/>
                </a:solidFill>
                <a:effectLst/>
                <a:latin typeface="Arial" panose="020B0604020202020204" pitchFamily="34" charset="0"/>
              </a:rPr>
              <a:t> </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5" name="文本框 4"/>
          <p:cNvSpPr txBox="1"/>
          <p:nvPr/>
        </p:nvSpPr>
        <p:spPr>
          <a:xfrm>
            <a:off x="1751528" y="1347704"/>
            <a:ext cx="1249250" cy="369332"/>
          </a:xfrm>
          <a:prstGeom prst="rect">
            <a:avLst/>
          </a:prstGeom>
          <a:noFill/>
        </p:spPr>
        <p:txBody>
          <a:bodyPr wrap="square" rtlCol="0">
            <a:spAutoFit/>
          </a:bodyPr>
          <a:lstStyle/>
          <a:p>
            <a:r>
              <a:rPr lang="zh-CN" altLang="en-US" b="1" dirty="0"/>
              <a:t>容差机制</a:t>
            </a:r>
          </a:p>
        </p:txBody>
      </p:sp>
      <mc:AlternateContent xmlns:mc="http://schemas.openxmlformats.org/markup-compatibility/2006" xmlns:a14="http://schemas.microsoft.com/office/drawing/2010/main">
        <mc:Choice Requires="a14">
          <p:sp>
            <p:nvSpPr>
              <p:cNvPr id="6" name="文本框 5"/>
              <p:cNvSpPr txBox="1"/>
              <p:nvPr/>
            </p:nvSpPr>
            <p:spPr>
              <a:xfrm>
                <a:off x="3000778" y="1798678"/>
                <a:ext cx="5057025" cy="8165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𝐽</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𝐼</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𝐴</m:t>
                          </m:r>
                        </m:num>
                        <m:den>
                          <m:r>
                            <m:rPr>
                              <m:sty m:val="p"/>
                            </m:rPr>
                            <a:rPr lang="en-US" altLang="zh-CN" b="0" i="0" smtClean="0">
                              <a:latin typeface="Cambria Math" panose="02040503050406030204" pitchFamily="18" charset="0"/>
                            </a:rPr>
                            <m:t>min</m:t>
                          </m:r>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max</m:t>
                              </m:r>
                            </m:fName>
                            <m:e>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𝐾</m:t>
                                      </m:r>
                                    </m:num>
                                    <m:den>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𝐼</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𝐴</m:t>
                                          </m:r>
                                        </m:e>
                                      </m:d>
                                    </m:den>
                                  </m:f>
                                  <m:r>
                                    <a:rPr lang="en-US" altLang="zh-CN" b="0" i="1" smtClean="0">
                                      <a:latin typeface="Cambria Math" panose="02040503050406030204" pitchFamily="18" charset="0"/>
                                    </a:rPr>
                                    <m:t>,1</m:t>
                                  </m:r>
                                </m:e>
                              </m:d>
                            </m:e>
                          </m:func>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max</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Sub>
                                </m:e>
                              </m:d>
                            </m:e>
                          </m:func>
                          <m:r>
                            <a:rPr lang="en-US" altLang="zh-CN" b="0" i="1" smtClean="0">
                              <a:latin typeface="Cambria Math" panose="02040503050406030204" pitchFamily="18" charset="0"/>
                            </a:rPr>
                            <m:t>,1) </m:t>
                          </m:r>
                        </m:den>
                      </m:f>
                    </m:oMath>
                  </m:oMathPara>
                </a14:m>
                <a:endParaRPr lang="zh-CN" altLang="en-US" dirty="0"/>
              </a:p>
            </p:txBody>
          </p:sp>
        </mc:Choice>
        <mc:Fallback xmlns="">
          <p:sp>
            <p:nvSpPr>
              <p:cNvPr id="6" name="文本框 5"/>
              <p:cNvSpPr txBox="1">
                <a:spLocks noRot="1" noChangeAspect="1" noMove="1" noResize="1" noEditPoints="1" noAdjustHandles="1" noChangeArrowheads="1" noChangeShapeType="1" noTextEdit="1"/>
              </p:cNvSpPr>
              <p:nvPr/>
            </p:nvSpPr>
            <p:spPr>
              <a:xfrm>
                <a:off x="3000778" y="1798678"/>
                <a:ext cx="5057025" cy="816570"/>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p:cNvSpPr txBox="1"/>
              <p:nvPr/>
            </p:nvSpPr>
            <p:spPr>
              <a:xfrm>
                <a:off x="2689538" y="5450337"/>
                <a:ext cx="6812924" cy="646331"/>
              </a:xfrm>
              <a:prstGeom prst="rect">
                <a:avLst/>
              </a:prstGeom>
              <a:noFill/>
            </p:spPr>
            <p:txBody>
              <a:bodyPr wrap="square" rtlCol="0">
                <a:spAutoFit/>
              </a:bodyPr>
              <a:lstStyle/>
              <a:p>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𝐼</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𝐴</m:t>
                        </m:r>
                      </m:e>
                    </m:d>
                    <m:r>
                      <a:rPr lang="en-US" altLang="zh-CN" b="0" i="1" smtClean="0">
                        <a:latin typeface="Cambria Math" panose="02040503050406030204" pitchFamily="18" charset="0"/>
                      </a:rPr>
                      <m:t>&lt;</m:t>
                    </m:r>
                    <m:r>
                      <a:rPr lang="en-US" altLang="zh-CN" b="0" i="1" smtClean="0">
                        <a:latin typeface="Cambria Math" panose="02040503050406030204" pitchFamily="18" charset="0"/>
                      </a:rPr>
                      <m:t>𝐾</m:t>
                    </m:r>
                  </m:oMath>
                </a14:m>
                <a:r>
                  <a:rPr lang="en-US" altLang="zh-CN" dirty="0" smtClean="0"/>
                  <a:t>:</a:t>
                </a:r>
                <a:r>
                  <a:rPr lang="zh-CN" altLang="en-US" dirty="0" smtClean="0"/>
                  <a:t>明亮区域，不满足暗通道先验规律，则需要调整；</a:t>
                </a:r>
                <a:endParaRPr lang="en-US" altLang="zh-CN" dirty="0" smtClean="0"/>
              </a:p>
              <a:p>
                <a14:m>
                  <m:oMath xmlns:m="http://schemas.openxmlformats.org/officeDocument/2006/math">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𝐼</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𝐴</m:t>
                        </m:r>
                      </m:e>
                    </m:d>
                    <m:r>
                      <a:rPr lang="en-US" altLang="zh-CN" b="0" i="1" smtClean="0">
                        <a:latin typeface="Cambria Math" panose="02040503050406030204" pitchFamily="18" charset="0"/>
                      </a:rPr>
                      <m:t>&gt;</m:t>
                    </m:r>
                    <m:r>
                      <a:rPr lang="en-US" altLang="zh-CN" b="0" i="1" smtClean="0">
                        <a:latin typeface="Cambria Math" panose="02040503050406030204" pitchFamily="18" charset="0"/>
                      </a:rPr>
                      <m:t>𝐾</m:t>
                    </m:r>
                  </m:oMath>
                </a14:m>
                <a:r>
                  <a:rPr lang="en-US" altLang="zh-CN" dirty="0" smtClean="0"/>
                  <a:t>:</a:t>
                </a:r>
                <a:r>
                  <a:rPr lang="zh-CN" altLang="en-US" dirty="0" smtClean="0"/>
                  <a:t>满足暗通道先验的规律，不需要调整；</a:t>
                </a:r>
                <a:endParaRPr lang="zh-CN" altLang="en-US" dirty="0"/>
              </a:p>
            </p:txBody>
          </p:sp>
        </mc:Choice>
        <mc:Fallback xmlns="">
          <p:sp>
            <p:nvSpPr>
              <p:cNvPr id="15" name="文本框 14"/>
              <p:cNvSpPr txBox="1">
                <a:spLocks noRot="1" noChangeAspect="1" noMove="1" noResize="1" noEditPoints="1" noAdjustHandles="1" noChangeArrowheads="1" noChangeShapeType="1" noTextEdit="1"/>
              </p:cNvSpPr>
              <p:nvPr/>
            </p:nvSpPr>
            <p:spPr>
              <a:xfrm>
                <a:off x="2689538" y="5450337"/>
                <a:ext cx="6812924" cy="646331"/>
              </a:xfrm>
              <a:prstGeom prst="rect">
                <a:avLst/>
              </a:prstGeom>
              <a:blipFill rotWithShape="0">
                <a:blip r:embed="rId5"/>
                <a:stretch>
                  <a:fillRect t="-4717" b="-14151"/>
                </a:stretch>
              </a:blipFill>
            </p:spPr>
            <p:txBody>
              <a:bodyPr/>
              <a:lstStyle/>
              <a:p>
                <a:r>
                  <a:rPr lang="zh-CN" altLang="en-US">
                    <a:noFill/>
                  </a:rPr>
                  <a:t> </a:t>
                </a:r>
              </a:p>
            </p:txBody>
          </p:sp>
        </mc:Fallback>
      </mc:AlternateContent>
      <p:sp>
        <p:nvSpPr>
          <p:cNvPr id="16" name="文本框 15"/>
          <p:cNvSpPr txBox="1"/>
          <p:nvPr/>
        </p:nvSpPr>
        <p:spPr>
          <a:xfrm>
            <a:off x="1770308" y="3175975"/>
            <a:ext cx="1629715" cy="378594"/>
          </a:xfrm>
          <a:prstGeom prst="rect">
            <a:avLst/>
          </a:prstGeom>
          <a:noFill/>
        </p:spPr>
        <p:txBody>
          <a:bodyPr wrap="square" rtlCol="0">
            <a:spAutoFit/>
          </a:bodyPr>
          <a:lstStyle/>
          <a:p>
            <a:r>
              <a:rPr lang="zh-CN" altLang="en-US" b="1" dirty="0"/>
              <a:t>改进</a:t>
            </a:r>
            <a:r>
              <a:rPr lang="zh-CN" altLang="en-US" b="1" dirty="0" smtClean="0"/>
              <a:t>容差机制</a:t>
            </a:r>
            <a:endParaRPr lang="zh-CN" altLang="en-US" b="1" dirty="0"/>
          </a:p>
        </p:txBody>
      </p:sp>
      <p:pic>
        <p:nvPicPr>
          <p:cNvPr id="17" name="图片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57803" y="1317797"/>
            <a:ext cx="3767344" cy="2662343"/>
          </a:xfrm>
          <a:prstGeom prst="rect">
            <a:avLst/>
          </a:prstGeom>
        </p:spPr>
      </p:pic>
      <p:sp>
        <p:nvSpPr>
          <p:cNvPr id="19" name="矩形 18"/>
          <p:cNvSpPr/>
          <p:nvPr/>
        </p:nvSpPr>
        <p:spPr>
          <a:xfrm>
            <a:off x="5074276" y="2073499"/>
            <a:ext cx="373487" cy="2833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箭头连接符 20"/>
          <p:cNvCxnSpPr/>
          <p:nvPr/>
        </p:nvCxnSpPr>
        <p:spPr>
          <a:xfrm>
            <a:off x="3979572" y="1442434"/>
            <a:ext cx="1068946" cy="61818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3116689" y="1110987"/>
            <a:ext cx="1442434" cy="381789"/>
          </a:xfrm>
          <a:prstGeom prst="rect">
            <a:avLst/>
          </a:prstGeom>
          <a:noFill/>
        </p:spPr>
        <p:txBody>
          <a:bodyPr wrap="square" rtlCol="0">
            <a:spAutoFit/>
          </a:bodyPr>
          <a:lstStyle/>
          <a:p>
            <a:r>
              <a:rPr lang="zh-CN" altLang="en-US" dirty="0" smtClean="0">
                <a:solidFill>
                  <a:srgbClr val="FF0000"/>
                </a:solidFill>
              </a:rPr>
              <a:t>定义为容差</a:t>
            </a:r>
            <a:endParaRPr lang="zh-CN" altLang="en-US" dirty="0">
              <a:solidFill>
                <a:srgbClr val="FF0000"/>
              </a:solidFill>
            </a:endParaRPr>
          </a:p>
        </p:txBody>
      </p:sp>
      <p:sp>
        <p:nvSpPr>
          <p:cNvPr id="26" name="文本框 25"/>
          <p:cNvSpPr txBox="1"/>
          <p:nvPr/>
        </p:nvSpPr>
        <p:spPr>
          <a:xfrm>
            <a:off x="1300767" y="4710512"/>
            <a:ext cx="1700012" cy="714594"/>
          </a:xfrm>
          <a:prstGeom prst="rect">
            <a:avLst/>
          </a:prstGeom>
          <a:noFill/>
        </p:spPr>
        <p:txBody>
          <a:bodyPr wrap="square" rtlCol="0">
            <a:spAutoFit/>
          </a:bodyPr>
          <a:lstStyle/>
          <a:p>
            <a:endParaRPr lang="zh-CN" altLang="en-US" dirty="0"/>
          </a:p>
        </p:txBody>
      </p:sp>
      <p:sp>
        <p:nvSpPr>
          <p:cNvPr id="28" name="文本框 27"/>
          <p:cNvSpPr txBox="1"/>
          <p:nvPr/>
        </p:nvSpPr>
        <p:spPr>
          <a:xfrm>
            <a:off x="916008" y="4959081"/>
            <a:ext cx="3760633" cy="369332"/>
          </a:xfrm>
          <a:prstGeom prst="rect">
            <a:avLst/>
          </a:prstGeom>
          <a:noFill/>
        </p:spPr>
        <p:txBody>
          <a:bodyPr wrap="square" rtlCol="0">
            <a:spAutoFit/>
          </a:bodyPr>
          <a:lstStyle/>
          <a:p>
            <a:r>
              <a:rPr lang="zh-CN" altLang="en-US" dirty="0" smtClean="0">
                <a:solidFill>
                  <a:srgbClr val="FF0000"/>
                </a:solidFill>
              </a:rPr>
              <a:t>复合函数变化平滑，避免补偿过大</a:t>
            </a:r>
            <a:endParaRPr lang="zh-CN" altLang="en-US" dirty="0">
              <a:solidFill>
                <a:srgbClr val="FF0000"/>
              </a:solidFill>
            </a:endParaRPr>
          </a:p>
        </p:txBody>
      </p:sp>
      <mc:AlternateContent xmlns:mc="http://schemas.openxmlformats.org/markup-compatibility/2006">
        <mc:Choice xmlns:a14="http://schemas.microsoft.com/office/drawing/2010/main" Requires="a14">
          <p:sp>
            <p:nvSpPr>
              <p:cNvPr id="3" name="矩形 2"/>
              <p:cNvSpPr/>
              <p:nvPr/>
            </p:nvSpPr>
            <p:spPr>
              <a:xfrm>
                <a:off x="2796324" y="3769351"/>
                <a:ext cx="6108915" cy="112665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𝐽</m:t>
                      </m:r>
                      <m:d>
                        <m:dPr>
                          <m:ctrlPr>
                            <a:rPr lang="zh-CN" altLang="en-US" i="1">
                              <a:latin typeface="Cambria Math" panose="02040503050406030204" pitchFamily="18" charset="0"/>
                            </a:rPr>
                          </m:ctrlPr>
                        </m:dPr>
                        <m:e>
                          <m:r>
                            <a:rPr lang="zh-CN" altLang="en-US" i="1">
                              <a:latin typeface="Cambria Math" panose="02040503050406030204" pitchFamily="18" charset="0"/>
                            </a:rPr>
                            <m:t>𝑥</m:t>
                          </m:r>
                        </m:e>
                      </m:d>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1">
                              <a:latin typeface="Cambria Math" panose="02040503050406030204" pitchFamily="18" charset="0"/>
                            </a:rPr>
                            <m:t>𝐼</m:t>
                          </m:r>
                          <m:d>
                            <m:dPr>
                              <m:ctrlPr>
                                <a:rPr lang="zh-CN" altLang="en-US" i="1">
                                  <a:latin typeface="Cambria Math" panose="02040503050406030204" pitchFamily="18" charset="0"/>
                                </a:rPr>
                              </m:ctrlPr>
                            </m:dPr>
                            <m:e>
                              <m:r>
                                <a:rPr lang="zh-CN" altLang="en-US" i="1">
                                  <a:latin typeface="Cambria Math" panose="02040503050406030204" pitchFamily="18" charset="0"/>
                                </a:rPr>
                                <m:t>𝑥</m:t>
                              </m:r>
                            </m:e>
                          </m:d>
                          <m:r>
                            <a:rPr lang="zh-CN" altLang="en-US" i="0">
                              <a:latin typeface="Cambria Math" panose="02040503050406030204" pitchFamily="18" charset="0"/>
                            </a:rPr>
                            <m:t>−</m:t>
                          </m:r>
                          <m:r>
                            <a:rPr lang="zh-CN" altLang="en-US" i="1">
                              <a:latin typeface="Cambria Math" panose="02040503050406030204" pitchFamily="18" charset="0"/>
                            </a:rPr>
                            <m:t>𝐴</m:t>
                          </m:r>
                        </m:num>
                        <m:den>
                          <m:d>
                            <m:dPr>
                              <m:begChr m:val=""/>
                              <m:ctrlPr>
                                <a:rPr lang="zh-CN" altLang="en-US" i="1">
                                  <a:latin typeface="Cambria Math" panose="02040503050406030204" pitchFamily="18" charset="0"/>
                                </a:rPr>
                              </m:ctrlPr>
                            </m:dPr>
                            <m:e>
                              <m:r>
                                <a:rPr lang="zh-CN" altLang="en-US" i="1">
                                  <a:latin typeface="Cambria Math" panose="02040503050406030204" pitchFamily="18" charset="0"/>
                                </a:rPr>
                                <m:t>𝑚𝑖𝑛</m:t>
                              </m:r>
                              <m:r>
                                <a:rPr lang="zh-CN" altLang="en-US" i="0">
                                  <a:latin typeface="Cambria Math" panose="02040503050406030204" pitchFamily="18" charset="0"/>
                                </a:rPr>
                                <m:t>(</m:t>
                              </m:r>
                              <m:r>
                                <a:rPr lang="zh-CN" altLang="en-US" i="1">
                                  <a:latin typeface="Cambria Math" panose="02040503050406030204" pitchFamily="18" charset="0"/>
                                </a:rPr>
                                <m:t>𝑚𝑎𝑥</m:t>
                              </m:r>
                              <m:d>
                                <m:dPr>
                                  <m:ctrlPr>
                                    <a:rPr lang="zh-CN" altLang="en-US" i="1">
                                      <a:latin typeface="Cambria Math" panose="02040503050406030204" pitchFamily="18" charset="0"/>
                                    </a:rPr>
                                  </m:ctrlPr>
                                </m:dPr>
                                <m:e>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r>
                                            <a:rPr lang="zh-CN" altLang="en-US" i="0">
                                              <a:latin typeface="Cambria Math" panose="02040503050406030204" pitchFamily="18" charset="0"/>
                                            </a:rPr>
                                            <m:t>1+</m:t>
                                          </m:r>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𝑙𝑜𝑔</m:t>
                                              </m:r>
                                            </m:e>
                                            <m:sub>
                                              <m:r>
                                                <a:rPr lang="zh-CN" altLang="en-US" i="0">
                                                  <a:latin typeface="Cambria Math" panose="02040503050406030204" pitchFamily="18" charset="0"/>
                                                </a:rPr>
                                                <m:t>10</m:t>
                                              </m:r>
                                            </m:sub>
                                            <m:sup>
                                              <m:d>
                                                <m:dPr>
                                                  <m:begChr m:val="|"/>
                                                  <m:endChr m:val="|"/>
                                                  <m:ctrlPr>
                                                    <a:rPr lang="zh-CN" altLang="en-US" i="1">
                                                      <a:latin typeface="Cambria Math" panose="02040503050406030204" pitchFamily="18" charset="0"/>
                                                    </a:rPr>
                                                  </m:ctrlPr>
                                                </m:dPr>
                                                <m:e>
                                                  <m:f>
                                                    <m:fPr>
                                                      <m:ctrlPr>
                                                        <a:rPr lang="zh-CN" altLang="en-US" i="1">
                                                          <a:latin typeface="Cambria Math" panose="02040503050406030204" pitchFamily="18" charset="0"/>
                                                        </a:rPr>
                                                      </m:ctrlPr>
                                                    </m:fPr>
                                                    <m:num>
                                                      <m:r>
                                                        <a:rPr lang="zh-CN" altLang="en-US" i="1">
                                                          <a:latin typeface="Cambria Math" panose="02040503050406030204" pitchFamily="18" charset="0"/>
                                                        </a:rPr>
                                                        <m:t>𝐾</m:t>
                                                      </m:r>
                                                    </m:num>
                                                    <m:den>
                                                      <m:r>
                                                        <a:rPr lang="zh-CN" altLang="en-US" i="1">
                                                          <a:latin typeface="Cambria Math" panose="02040503050406030204" pitchFamily="18" charset="0"/>
                                                        </a:rPr>
                                                        <m:t>𝐼</m:t>
                                                      </m:r>
                                                      <m:d>
                                                        <m:dPr>
                                                          <m:ctrlPr>
                                                            <a:rPr lang="zh-CN" altLang="en-US" i="1">
                                                              <a:latin typeface="Cambria Math" panose="02040503050406030204" pitchFamily="18" charset="0"/>
                                                            </a:rPr>
                                                          </m:ctrlPr>
                                                        </m:dPr>
                                                        <m:e>
                                                          <m:r>
                                                            <a:rPr lang="zh-CN" altLang="en-US" i="1">
                                                              <a:latin typeface="Cambria Math" panose="02040503050406030204" pitchFamily="18" charset="0"/>
                                                            </a:rPr>
                                                            <m:t>𝑥</m:t>
                                                          </m:r>
                                                        </m:e>
                                                      </m:d>
                                                      <m:r>
                                                        <a:rPr lang="zh-CN" altLang="en-US" i="0">
                                                          <a:latin typeface="Cambria Math" panose="02040503050406030204" pitchFamily="18" charset="0"/>
                                                        </a:rPr>
                                                        <m:t>−</m:t>
                                                      </m:r>
                                                      <m:r>
                                                        <a:rPr lang="zh-CN" altLang="en-US" i="1">
                                                          <a:latin typeface="Cambria Math" panose="02040503050406030204" pitchFamily="18" charset="0"/>
                                                        </a:rPr>
                                                        <m:t>𝐴</m:t>
                                                      </m:r>
                                                    </m:den>
                                                  </m:f>
                                                </m:e>
                                              </m:d>
                                            </m:sup>
                                          </m:sSubSup>
                                        </m:e>
                                      </m:d>
                                    </m:e>
                                    <m:sup>
                                      <m:r>
                                        <a:rPr lang="zh-CN" altLang="en-US" i="1">
                                          <a:latin typeface="Cambria Math" panose="02040503050406030204" pitchFamily="18" charset="0"/>
                                        </a:rPr>
                                        <m:t>𝛾</m:t>
                                      </m:r>
                                    </m:sup>
                                  </m:sSup>
                                  <m:r>
                                    <a:rPr lang="zh-CN" altLang="en-US" i="0">
                                      <a:latin typeface="Cambria Math" panose="02040503050406030204" pitchFamily="18" charset="0"/>
                                    </a:rPr>
                                    <m:t>,1</m:t>
                                  </m:r>
                                </m:e>
                              </m:d>
                              <m:r>
                                <a:rPr lang="zh-CN" altLang="en-US" i="0">
                                  <a:latin typeface="Cambria Math" panose="02040503050406030204" pitchFamily="18" charset="0"/>
                                </a:rPr>
                                <m:t>·</m:t>
                              </m:r>
                              <m:r>
                                <a:rPr lang="zh-CN" altLang="en-US" i="1">
                                  <a:latin typeface="Cambria Math" panose="02040503050406030204" pitchFamily="18" charset="0"/>
                                </a:rPr>
                                <m:t>𝑚𝑎𝑥</m:t>
                              </m:r>
                              <m:d>
                                <m:dPr>
                                  <m:ctrlPr>
                                    <a:rPr lang="zh-CN" altLang="en-US" i="1">
                                      <a:latin typeface="Cambria Math" panose="02040503050406030204" pitchFamily="18" charset="0"/>
                                    </a:rPr>
                                  </m:ctrlPr>
                                </m:dPr>
                                <m:e>
                                  <m:r>
                                    <a:rPr lang="zh-CN" altLang="en-US" i="1">
                                      <a:latin typeface="Cambria Math" panose="02040503050406030204" pitchFamily="18" charset="0"/>
                                    </a:rPr>
                                    <m:t>𝑡</m:t>
                                  </m:r>
                                  <m:d>
                                    <m:dPr>
                                      <m:ctrlPr>
                                        <a:rPr lang="zh-CN" altLang="en-US" i="1">
                                          <a:latin typeface="Cambria Math" panose="02040503050406030204" pitchFamily="18" charset="0"/>
                                        </a:rPr>
                                      </m:ctrlPr>
                                    </m:dPr>
                                    <m:e>
                                      <m:r>
                                        <a:rPr lang="zh-CN" altLang="en-US" i="1">
                                          <a:latin typeface="Cambria Math" panose="02040503050406030204" pitchFamily="18" charset="0"/>
                                        </a:rPr>
                                        <m:t>𝑥</m:t>
                                      </m:r>
                                    </m:e>
                                  </m:d>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i="0">
                                          <a:latin typeface="Cambria Math" panose="02040503050406030204" pitchFamily="18" charset="0"/>
                                        </a:rPr>
                                        <m:t>0</m:t>
                                      </m:r>
                                    </m:sub>
                                  </m:sSub>
                                </m:e>
                              </m:d>
                              <m:r>
                                <a:rPr lang="zh-CN" altLang="en-US" i="0">
                                  <a:latin typeface="Cambria Math" panose="02040503050406030204" pitchFamily="18" charset="0"/>
                                </a:rPr>
                                <m:t>,1</m:t>
                              </m:r>
                            </m:e>
                          </m:d>
                        </m:den>
                      </m:f>
                    </m:oMath>
                  </m:oMathPara>
                </a14:m>
                <a:endParaRPr lang="zh-CN" altLang="en-US" dirty="0"/>
              </a:p>
            </p:txBody>
          </p:sp>
        </mc:Choice>
        <mc:Fallback>
          <p:sp>
            <p:nvSpPr>
              <p:cNvPr id="3" name="矩形 2"/>
              <p:cNvSpPr>
                <a:spLocks noRot="1" noChangeAspect="1" noMove="1" noResize="1" noEditPoints="1" noAdjustHandles="1" noChangeArrowheads="1" noChangeShapeType="1" noTextEdit="1"/>
              </p:cNvSpPr>
              <p:nvPr/>
            </p:nvSpPr>
            <p:spPr>
              <a:xfrm>
                <a:off x="2796324" y="3769351"/>
                <a:ext cx="6108915" cy="1126655"/>
              </a:xfrm>
              <a:prstGeom prst="rect">
                <a:avLst/>
              </a:prstGeom>
              <a:blipFill rotWithShape="0">
                <a:blip r:embed="rId7"/>
                <a:stretch>
                  <a:fillRect/>
                </a:stretch>
              </a:blipFill>
            </p:spPr>
            <p:txBody>
              <a:bodyPr/>
              <a:lstStyle/>
              <a:p>
                <a:r>
                  <a:rPr lang="zh-CN" altLang="en-US">
                    <a:noFill/>
                  </a:rPr>
                  <a:t> </a:t>
                </a:r>
              </a:p>
            </p:txBody>
          </p:sp>
        </mc:Fallback>
      </mc:AlternateContent>
      <p:cxnSp>
        <p:nvCxnSpPr>
          <p:cNvPr id="7" name="直接箭头连接符 6"/>
          <p:cNvCxnSpPr/>
          <p:nvPr/>
        </p:nvCxnSpPr>
        <p:spPr>
          <a:xfrm flipV="1">
            <a:off x="2150773" y="4862388"/>
            <a:ext cx="2684463" cy="51162"/>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4784696" y="4145493"/>
            <a:ext cx="1713086" cy="6628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11123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57700" y="166255"/>
            <a:ext cx="2818532" cy="437120"/>
          </a:xfrm>
        </p:spPr>
        <p:txBody>
          <a:bodyPr>
            <a:normAutofit fontScale="90000"/>
          </a:bodyPr>
          <a:lstStyle/>
          <a:p>
            <a:r>
              <a:rPr lang="zh-CN" altLang="en-US" dirty="0" smtClean="0"/>
              <a:t>研究内容与改进思路</a:t>
            </a:r>
            <a:endParaRPr lang="zh-CN" altLang="en-US" dirty="0"/>
          </a:p>
        </p:txBody>
      </p:sp>
      <p:sp>
        <p:nvSpPr>
          <p:cNvPr id="3" name="矩形 2"/>
          <p:cNvSpPr/>
          <p:nvPr/>
        </p:nvSpPr>
        <p:spPr>
          <a:xfrm>
            <a:off x="1505837" y="1943100"/>
            <a:ext cx="1112672" cy="779318"/>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130"/>
            <a:r>
              <a:rPr lang="en-US" altLang="zh-CN" sz="3200" b="1" dirty="0">
                <a:solidFill>
                  <a:schemeClr val="bg1"/>
                </a:solidFill>
                <a:latin typeface="Arial" panose="020B0604020202020204" pitchFamily="34" charset="0"/>
                <a:ea typeface="宋体" panose="02010600030101010101" pitchFamily="2" charset="-122"/>
              </a:rPr>
              <a:t>01</a:t>
            </a:r>
            <a:endParaRPr lang="en-US" altLang="zh-CN" b="1" dirty="0">
              <a:solidFill>
                <a:schemeClr val="bg1"/>
              </a:solidFill>
              <a:latin typeface="Arial" panose="020B0604020202020204" pitchFamily="34" charset="0"/>
              <a:ea typeface="宋体" panose="02010600030101010101" pitchFamily="2" charset="-122"/>
            </a:endParaRPr>
          </a:p>
        </p:txBody>
      </p:sp>
      <p:sp>
        <p:nvSpPr>
          <p:cNvPr id="5" name="矩形 4"/>
          <p:cNvSpPr/>
          <p:nvPr/>
        </p:nvSpPr>
        <p:spPr>
          <a:xfrm>
            <a:off x="1505837" y="3430731"/>
            <a:ext cx="1112672" cy="779318"/>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smtClean="0"/>
              <a:t>02</a:t>
            </a:r>
            <a:endParaRPr lang="zh-CN" altLang="en-US" sz="3200" b="1" dirty="0"/>
          </a:p>
        </p:txBody>
      </p:sp>
      <p:sp>
        <p:nvSpPr>
          <p:cNvPr id="7" name="文本框 6"/>
          <p:cNvSpPr txBox="1"/>
          <p:nvPr/>
        </p:nvSpPr>
        <p:spPr>
          <a:xfrm>
            <a:off x="3025950" y="2132704"/>
            <a:ext cx="7294418" cy="707886"/>
          </a:xfrm>
          <a:prstGeom prst="rect">
            <a:avLst/>
          </a:prstGeom>
          <a:noFill/>
        </p:spPr>
        <p:txBody>
          <a:bodyPr wrap="square" rtlCol="0">
            <a:spAutoFit/>
          </a:bodyPr>
          <a:lstStyle/>
          <a:p>
            <a:r>
              <a:rPr lang="zh-CN" altLang="en-US" sz="2000" b="1" dirty="0" smtClean="0"/>
              <a:t>提出一个改进导向滤波新的保边滤波算法，提高图像在边缘恢复的效果；</a:t>
            </a:r>
            <a:endParaRPr lang="zh-CN" altLang="en-US" sz="2000" b="1" dirty="0"/>
          </a:p>
        </p:txBody>
      </p:sp>
      <p:sp>
        <p:nvSpPr>
          <p:cNvPr id="9" name="矩形 8"/>
          <p:cNvSpPr/>
          <p:nvPr/>
        </p:nvSpPr>
        <p:spPr>
          <a:xfrm>
            <a:off x="1505837" y="4921326"/>
            <a:ext cx="1112672" cy="77931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smtClean="0"/>
              <a:t>03</a:t>
            </a:r>
            <a:endParaRPr lang="zh-CN" altLang="en-US" sz="3200" b="1" dirty="0"/>
          </a:p>
        </p:txBody>
      </p:sp>
      <p:sp>
        <p:nvSpPr>
          <p:cNvPr id="10" name="文本框 9"/>
          <p:cNvSpPr txBox="1"/>
          <p:nvPr/>
        </p:nvSpPr>
        <p:spPr>
          <a:xfrm>
            <a:off x="3025950" y="5080152"/>
            <a:ext cx="7294418" cy="400110"/>
          </a:xfrm>
          <a:prstGeom prst="rect">
            <a:avLst/>
          </a:prstGeom>
          <a:noFill/>
        </p:spPr>
        <p:txBody>
          <a:bodyPr wrap="square" rtlCol="0">
            <a:spAutoFit/>
          </a:bodyPr>
          <a:lstStyle/>
          <a:p>
            <a:r>
              <a:rPr lang="zh-CN" altLang="en-US" sz="2000" b="1" dirty="0"/>
              <a:t>在原型系统上展示图像去雾效果；</a:t>
            </a:r>
          </a:p>
        </p:txBody>
      </p:sp>
      <p:sp>
        <p:nvSpPr>
          <p:cNvPr id="11" name="文本框 10"/>
          <p:cNvSpPr txBox="1"/>
          <p:nvPr/>
        </p:nvSpPr>
        <p:spPr>
          <a:xfrm>
            <a:off x="3025950" y="3606428"/>
            <a:ext cx="8062760" cy="400110"/>
          </a:xfrm>
          <a:prstGeom prst="rect">
            <a:avLst/>
          </a:prstGeom>
          <a:noFill/>
        </p:spPr>
        <p:txBody>
          <a:bodyPr wrap="square" rtlCol="0">
            <a:spAutoFit/>
          </a:bodyPr>
          <a:lstStyle/>
          <a:p>
            <a:r>
              <a:rPr lang="zh-CN" altLang="en-US" sz="2000" b="1" dirty="0" smtClean="0"/>
              <a:t>提出一个</a:t>
            </a:r>
            <a:r>
              <a:rPr lang="zh-CN" altLang="en-US" sz="2000" b="1" dirty="0"/>
              <a:t>改进</a:t>
            </a:r>
            <a:r>
              <a:rPr lang="zh-CN" altLang="en-US" sz="2000" b="1" dirty="0" smtClean="0"/>
              <a:t>容差机制的算法，提高在天空区域的恢复效果；</a:t>
            </a:r>
            <a:endParaRPr lang="zh-CN" altLang="en-US" sz="2000" b="1" dirty="0"/>
          </a:p>
        </p:txBody>
      </p:sp>
    </p:spTree>
    <p:extLst>
      <p:ext uri="{BB962C8B-B14F-4D97-AF65-F5344CB8AC3E}">
        <p14:creationId xmlns:p14="http://schemas.microsoft.com/office/powerpoint/2010/main" val="4055742166"/>
      </p:ext>
    </p:extLst>
  </p:cSld>
  <p:clrMapOvr>
    <a:masterClrMapping/>
  </p:clrMapOvr>
  <p:transition spd="med">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57700" y="166255"/>
            <a:ext cx="2818532" cy="437120"/>
          </a:xfrm>
        </p:spPr>
        <p:txBody>
          <a:bodyPr>
            <a:normAutofit fontScale="90000"/>
          </a:bodyPr>
          <a:lstStyle/>
          <a:p>
            <a:r>
              <a:rPr lang="zh-CN" altLang="en-US" dirty="0" smtClean="0"/>
              <a:t>研究内容</a:t>
            </a:r>
            <a:r>
              <a:rPr lang="en-US" altLang="zh-CN" dirty="0" smtClean="0"/>
              <a:t>—</a:t>
            </a:r>
            <a:r>
              <a:rPr lang="zh-CN" altLang="en-US" dirty="0" smtClean="0"/>
              <a:t>预期成果</a:t>
            </a:r>
            <a:endParaRPr lang="zh-CN" altLang="en-US" dirty="0"/>
          </a:p>
        </p:txBody>
      </p:sp>
      <p:sp>
        <p:nvSpPr>
          <p:cNvPr id="10" name="矩形 9"/>
          <p:cNvSpPr/>
          <p:nvPr/>
        </p:nvSpPr>
        <p:spPr>
          <a:xfrm>
            <a:off x="2751809" y="3060684"/>
            <a:ext cx="184731" cy="369332"/>
          </a:xfrm>
          <a:prstGeom prst="rect">
            <a:avLst/>
          </a:prstGeom>
        </p:spPr>
        <p:txBody>
          <a:bodyPr wrap="none">
            <a:spAutoFit/>
          </a:bodyPr>
          <a:lstStyle/>
          <a:p>
            <a:endParaRPr lang="zh-CN" altLang="en-US" dirty="0"/>
          </a:p>
        </p:txBody>
      </p:sp>
      <p:grpSp>
        <p:nvGrpSpPr>
          <p:cNvPr id="119" name="组合 118"/>
          <p:cNvGrpSpPr/>
          <p:nvPr/>
        </p:nvGrpSpPr>
        <p:grpSpPr>
          <a:xfrm>
            <a:off x="206095" y="913732"/>
            <a:ext cx="1313612" cy="1186191"/>
            <a:chOff x="815" y="1713"/>
            <a:chExt cx="5076" cy="4724"/>
          </a:xfrm>
        </p:grpSpPr>
        <p:grpSp>
          <p:nvGrpSpPr>
            <p:cNvPr id="120" name="组合 119"/>
            <p:cNvGrpSpPr/>
            <p:nvPr/>
          </p:nvGrpSpPr>
          <p:grpSpPr>
            <a:xfrm>
              <a:off x="815" y="1713"/>
              <a:ext cx="5076" cy="4725"/>
              <a:chOff x="974092" y="1272064"/>
              <a:chExt cx="3736975" cy="3478213"/>
            </a:xfrm>
            <a:solidFill>
              <a:srgbClr val="EAEAEA"/>
            </a:solidFill>
          </p:grpSpPr>
          <p:sp>
            <p:nvSpPr>
              <p:cNvPr id="133" name="Freeform 6"/>
              <p:cNvSpPr>
                <a:spLocks noEditPoints="1"/>
              </p:cNvSpPr>
              <p:nvPr/>
            </p:nvSpPr>
            <p:spPr bwMode="auto">
              <a:xfrm>
                <a:off x="2077405" y="1719739"/>
                <a:ext cx="1001713" cy="658813"/>
              </a:xfrm>
              <a:custGeom>
                <a:avLst/>
                <a:gdLst>
                  <a:gd name="T0" fmla="*/ 16 w 336"/>
                  <a:gd name="T1" fmla="*/ 49 h 221"/>
                  <a:gd name="T2" fmla="*/ 87 w 336"/>
                  <a:gd name="T3" fmla="*/ 0 h 221"/>
                  <a:gd name="T4" fmla="*/ 173 w 336"/>
                  <a:gd name="T5" fmla="*/ 216 h 221"/>
                  <a:gd name="T6" fmla="*/ 77 w 336"/>
                  <a:gd name="T7" fmla="*/ 128 h 221"/>
                  <a:gd name="T8" fmla="*/ 16 w 336"/>
                  <a:gd name="T9" fmla="*/ 49 h 221"/>
                  <a:gd name="T10" fmla="*/ 202 w 336"/>
                  <a:gd name="T11" fmla="*/ 39 h 221"/>
                  <a:gd name="T12" fmla="*/ 187 w 336"/>
                  <a:gd name="T13" fmla="*/ 54 h 221"/>
                  <a:gd name="T14" fmla="*/ 202 w 336"/>
                  <a:gd name="T15" fmla="*/ 69 h 221"/>
                  <a:gd name="T16" fmla="*/ 216 w 336"/>
                  <a:gd name="T17" fmla="*/ 54 h 221"/>
                  <a:gd name="T18" fmla="*/ 202 w 336"/>
                  <a:gd name="T19" fmla="*/ 39 h 221"/>
                  <a:gd name="T20" fmla="*/ 235 w 336"/>
                  <a:gd name="T21" fmla="*/ 97 h 221"/>
                  <a:gd name="T22" fmla="*/ 216 w 336"/>
                  <a:gd name="T23" fmla="*/ 78 h 221"/>
                  <a:gd name="T24" fmla="*/ 197 w 336"/>
                  <a:gd name="T25" fmla="*/ 97 h 221"/>
                  <a:gd name="T26" fmla="*/ 216 w 336"/>
                  <a:gd name="T27" fmla="*/ 117 h 221"/>
                  <a:gd name="T28" fmla="*/ 235 w 336"/>
                  <a:gd name="T29" fmla="*/ 97 h 221"/>
                  <a:gd name="T30" fmla="*/ 203 w 336"/>
                  <a:gd name="T31" fmla="*/ 168 h 221"/>
                  <a:gd name="T32" fmla="*/ 225 w 336"/>
                  <a:gd name="T33" fmla="*/ 145 h 221"/>
                  <a:gd name="T34" fmla="*/ 203 w 336"/>
                  <a:gd name="T35" fmla="*/ 123 h 221"/>
                  <a:gd name="T36" fmla="*/ 181 w 336"/>
                  <a:gd name="T37" fmla="*/ 145 h 221"/>
                  <a:gd name="T38" fmla="*/ 203 w 336"/>
                  <a:gd name="T39" fmla="*/ 168 h 221"/>
                  <a:gd name="T40" fmla="*/ 163 w 336"/>
                  <a:gd name="T41" fmla="*/ 205 h 221"/>
                  <a:gd name="T42" fmla="*/ 187 w 336"/>
                  <a:gd name="T43" fmla="*/ 181 h 221"/>
                  <a:gd name="T44" fmla="*/ 163 w 336"/>
                  <a:gd name="T45" fmla="*/ 157 h 221"/>
                  <a:gd name="T46" fmla="*/ 139 w 336"/>
                  <a:gd name="T47" fmla="*/ 181 h 221"/>
                  <a:gd name="T48" fmla="*/ 163 w 336"/>
                  <a:gd name="T49" fmla="*/ 205 h 221"/>
                  <a:gd name="T50" fmla="*/ 65 w 336"/>
                  <a:gd name="T51" fmla="*/ 94 h 221"/>
                  <a:gd name="T52" fmla="*/ 94 w 336"/>
                  <a:gd name="T53" fmla="*/ 65 h 221"/>
                  <a:gd name="T54" fmla="*/ 65 w 336"/>
                  <a:gd name="T55" fmla="*/ 36 h 221"/>
                  <a:gd name="T56" fmla="*/ 36 w 336"/>
                  <a:gd name="T57" fmla="*/ 65 h 221"/>
                  <a:gd name="T58" fmla="*/ 65 w 336"/>
                  <a:gd name="T59" fmla="*/ 94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36" h="221">
                    <a:moveTo>
                      <a:pt x="16" y="49"/>
                    </a:moveTo>
                    <a:cubicBezTo>
                      <a:pt x="32" y="5"/>
                      <a:pt x="87" y="0"/>
                      <a:pt x="87" y="0"/>
                    </a:cubicBezTo>
                    <a:cubicBezTo>
                      <a:pt x="336" y="4"/>
                      <a:pt x="237" y="212"/>
                      <a:pt x="173" y="216"/>
                    </a:cubicBezTo>
                    <a:cubicBezTo>
                      <a:pt x="108" y="221"/>
                      <a:pt x="118" y="144"/>
                      <a:pt x="77" y="128"/>
                    </a:cubicBezTo>
                    <a:cubicBezTo>
                      <a:pt x="36" y="111"/>
                      <a:pt x="0" y="92"/>
                      <a:pt x="16" y="49"/>
                    </a:cubicBezTo>
                    <a:close/>
                    <a:moveTo>
                      <a:pt x="202" y="39"/>
                    </a:moveTo>
                    <a:cubicBezTo>
                      <a:pt x="194" y="39"/>
                      <a:pt x="187" y="46"/>
                      <a:pt x="187" y="54"/>
                    </a:cubicBezTo>
                    <a:cubicBezTo>
                      <a:pt x="187" y="62"/>
                      <a:pt x="194" y="69"/>
                      <a:pt x="202" y="69"/>
                    </a:cubicBezTo>
                    <a:cubicBezTo>
                      <a:pt x="210" y="69"/>
                      <a:pt x="216" y="62"/>
                      <a:pt x="216" y="54"/>
                    </a:cubicBezTo>
                    <a:cubicBezTo>
                      <a:pt x="216" y="46"/>
                      <a:pt x="210" y="39"/>
                      <a:pt x="202" y="39"/>
                    </a:cubicBezTo>
                    <a:close/>
                    <a:moveTo>
                      <a:pt x="235" y="97"/>
                    </a:moveTo>
                    <a:cubicBezTo>
                      <a:pt x="235" y="87"/>
                      <a:pt x="227" y="78"/>
                      <a:pt x="216" y="78"/>
                    </a:cubicBezTo>
                    <a:cubicBezTo>
                      <a:pt x="205" y="78"/>
                      <a:pt x="197" y="87"/>
                      <a:pt x="197" y="97"/>
                    </a:cubicBezTo>
                    <a:cubicBezTo>
                      <a:pt x="197" y="108"/>
                      <a:pt x="205" y="117"/>
                      <a:pt x="216" y="117"/>
                    </a:cubicBezTo>
                    <a:cubicBezTo>
                      <a:pt x="227" y="117"/>
                      <a:pt x="235" y="108"/>
                      <a:pt x="235" y="97"/>
                    </a:cubicBezTo>
                    <a:close/>
                    <a:moveTo>
                      <a:pt x="203" y="168"/>
                    </a:moveTo>
                    <a:cubicBezTo>
                      <a:pt x="215" y="168"/>
                      <a:pt x="225" y="158"/>
                      <a:pt x="225" y="145"/>
                    </a:cubicBezTo>
                    <a:cubicBezTo>
                      <a:pt x="225" y="133"/>
                      <a:pt x="215" y="123"/>
                      <a:pt x="203" y="123"/>
                    </a:cubicBezTo>
                    <a:cubicBezTo>
                      <a:pt x="190" y="123"/>
                      <a:pt x="181" y="133"/>
                      <a:pt x="181" y="145"/>
                    </a:cubicBezTo>
                    <a:cubicBezTo>
                      <a:pt x="181" y="158"/>
                      <a:pt x="190" y="168"/>
                      <a:pt x="203" y="168"/>
                    </a:cubicBezTo>
                    <a:close/>
                    <a:moveTo>
                      <a:pt x="163" y="205"/>
                    </a:moveTo>
                    <a:cubicBezTo>
                      <a:pt x="176" y="205"/>
                      <a:pt x="187" y="195"/>
                      <a:pt x="187" y="181"/>
                    </a:cubicBezTo>
                    <a:cubicBezTo>
                      <a:pt x="187" y="168"/>
                      <a:pt x="176" y="157"/>
                      <a:pt x="163" y="157"/>
                    </a:cubicBezTo>
                    <a:cubicBezTo>
                      <a:pt x="150" y="157"/>
                      <a:pt x="139" y="168"/>
                      <a:pt x="139" y="181"/>
                    </a:cubicBezTo>
                    <a:cubicBezTo>
                      <a:pt x="139" y="195"/>
                      <a:pt x="150" y="205"/>
                      <a:pt x="163" y="205"/>
                    </a:cubicBezTo>
                    <a:close/>
                    <a:moveTo>
                      <a:pt x="65" y="94"/>
                    </a:moveTo>
                    <a:cubicBezTo>
                      <a:pt x="81" y="94"/>
                      <a:pt x="94" y="81"/>
                      <a:pt x="94" y="65"/>
                    </a:cubicBezTo>
                    <a:cubicBezTo>
                      <a:pt x="94" y="49"/>
                      <a:pt x="81" y="36"/>
                      <a:pt x="65" y="36"/>
                    </a:cubicBezTo>
                    <a:cubicBezTo>
                      <a:pt x="49" y="36"/>
                      <a:pt x="36" y="49"/>
                      <a:pt x="36" y="65"/>
                    </a:cubicBezTo>
                    <a:cubicBezTo>
                      <a:pt x="36" y="81"/>
                      <a:pt x="49" y="94"/>
                      <a:pt x="65" y="9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7"/>
              <p:cNvSpPr/>
              <p:nvPr/>
            </p:nvSpPr>
            <p:spPr bwMode="auto">
              <a:xfrm>
                <a:off x="2691767" y="1272064"/>
                <a:ext cx="450850" cy="200025"/>
              </a:xfrm>
              <a:custGeom>
                <a:avLst/>
                <a:gdLst>
                  <a:gd name="T0" fmla="*/ 143 w 284"/>
                  <a:gd name="T1" fmla="*/ 126 h 126"/>
                  <a:gd name="T2" fmla="*/ 284 w 284"/>
                  <a:gd name="T3" fmla="*/ 64 h 126"/>
                  <a:gd name="T4" fmla="*/ 139 w 284"/>
                  <a:gd name="T5" fmla="*/ 0 h 126"/>
                  <a:gd name="T6" fmla="*/ 0 w 284"/>
                  <a:gd name="T7" fmla="*/ 62 h 126"/>
                  <a:gd name="T8" fmla="*/ 143 w 284"/>
                  <a:gd name="T9" fmla="*/ 126 h 126"/>
                </a:gdLst>
                <a:ahLst/>
                <a:cxnLst>
                  <a:cxn ang="0">
                    <a:pos x="T0" y="T1"/>
                  </a:cxn>
                  <a:cxn ang="0">
                    <a:pos x="T2" y="T3"/>
                  </a:cxn>
                  <a:cxn ang="0">
                    <a:pos x="T4" y="T5"/>
                  </a:cxn>
                  <a:cxn ang="0">
                    <a:pos x="T6" y="T7"/>
                  </a:cxn>
                  <a:cxn ang="0">
                    <a:pos x="T8" y="T9"/>
                  </a:cxn>
                </a:cxnLst>
                <a:rect l="0" t="0" r="r" b="b"/>
                <a:pathLst>
                  <a:path w="284" h="126">
                    <a:moveTo>
                      <a:pt x="143" y="126"/>
                    </a:moveTo>
                    <a:lnTo>
                      <a:pt x="284" y="64"/>
                    </a:lnTo>
                    <a:lnTo>
                      <a:pt x="139" y="0"/>
                    </a:lnTo>
                    <a:lnTo>
                      <a:pt x="0" y="62"/>
                    </a:lnTo>
                    <a:lnTo>
                      <a:pt x="143" y="1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Rectangle 8"/>
              <p:cNvSpPr>
                <a:spLocks noChangeArrowheads="1"/>
              </p:cNvSpPr>
              <p:nvPr/>
            </p:nvSpPr>
            <p:spPr bwMode="auto">
              <a:xfrm>
                <a:off x="2698117" y="1367314"/>
                <a:ext cx="14288"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6" name="Oval 9"/>
              <p:cNvSpPr>
                <a:spLocks noChangeArrowheads="1"/>
              </p:cNvSpPr>
              <p:nvPr/>
            </p:nvSpPr>
            <p:spPr bwMode="auto">
              <a:xfrm>
                <a:off x="2682242" y="1495902"/>
                <a:ext cx="46038" cy="444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10"/>
              <p:cNvSpPr/>
              <p:nvPr/>
            </p:nvSpPr>
            <p:spPr bwMode="auto">
              <a:xfrm>
                <a:off x="2701292" y="1522889"/>
                <a:ext cx="31750" cy="98425"/>
              </a:xfrm>
              <a:custGeom>
                <a:avLst/>
                <a:gdLst>
                  <a:gd name="T0" fmla="*/ 5 w 11"/>
                  <a:gd name="T1" fmla="*/ 1 h 33"/>
                  <a:gd name="T2" fmla="*/ 8 w 11"/>
                  <a:gd name="T3" fmla="*/ 33 h 33"/>
                  <a:gd name="T4" fmla="*/ 0 w 11"/>
                  <a:gd name="T5" fmla="*/ 33 h 33"/>
                  <a:gd name="T6" fmla="*/ 0 w 11"/>
                  <a:gd name="T7" fmla="*/ 0 h 33"/>
                  <a:gd name="T8" fmla="*/ 5 w 11"/>
                  <a:gd name="T9" fmla="*/ 1 h 33"/>
                </a:gdLst>
                <a:ahLst/>
                <a:cxnLst>
                  <a:cxn ang="0">
                    <a:pos x="T0" y="T1"/>
                  </a:cxn>
                  <a:cxn ang="0">
                    <a:pos x="T2" y="T3"/>
                  </a:cxn>
                  <a:cxn ang="0">
                    <a:pos x="T4" y="T5"/>
                  </a:cxn>
                  <a:cxn ang="0">
                    <a:pos x="T6" y="T7"/>
                  </a:cxn>
                  <a:cxn ang="0">
                    <a:pos x="T8" y="T9"/>
                  </a:cxn>
                </a:cxnLst>
                <a:rect l="0" t="0" r="r" b="b"/>
                <a:pathLst>
                  <a:path w="11" h="33">
                    <a:moveTo>
                      <a:pt x="5" y="1"/>
                    </a:moveTo>
                    <a:cubicBezTo>
                      <a:pt x="5" y="1"/>
                      <a:pt x="11" y="14"/>
                      <a:pt x="8" y="33"/>
                    </a:cubicBezTo>
                    <a:cubicBezTo>
                      <a:pt x="0" y="33"/>
                      <a:pt x="0" y="33"/>
                      <a:pt x="0" y="33"/>
                    </a:cubicBezTo>
                    <a:cubicBezTo>
                      <a:pt x="0" y="0"/>
                      <a:pt x="0" y="0"/>
                      <a:pt x="0" y="0"/>
                    </a:cubicBezTo>
                    <a:cubicBezTo>
                      <a:pt x="0" y="0"/>
                      <a:pt x="5" y="2"/>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11"/>
              <p:cNvSpPr/>
              <p:nvPr/>
            </p:nvSpPr>
            <p:spPr bwMode="auto">
              <a:xfrm>
                <a:off x="2674305" y="1522889"/>
                <a:ext cx="33338" cy="98425"/>
              </a:xfrm>
              <a:custGeom>
                <a:avLst/>
                <a:gdLst>
                  <a:gd name="T0" fmla="*/ 6 w 11"/>
                  <a:gd name="T1" fmla="*/ 1 h 33"/>
                  <a:gd name="T2" fmla="*/ 3 w 11"/>
                  <a:gd name="T3" fmla="*/ 33 h 33"/>
                  <a:gd name="T4" fmla="*/ 11 w 11"/>
                  <a:gd name="T5" fmla="*/ 33 h 33"/>
                  <a:gd name="T6" fmla="*/ 11 w 11"/>
                  <a:gd name="T7" fmla="*/ 0 h 33"/>
                  <a:gd name="T8" fmla="*/ 6 w 11"/>
                  <a:gd name="T9" fmla="*/ 1 h 33"/>
                </a:gdLst>
                <a:ahLst/>
                <a:cxnLst>
                  <a:cxn ang="0">
                    <a:pos x="T0" y="T1"/>
                  </a:cxn>
                  <a:cxn ang="0">
                    <a:pos x="T2" y="T3"/>
                  </a:cxn>
                  <a:cxn ang="0">
                    <a:pos x="T4" y="T5"/>
                  </a:cxn>
                  <a:cxn ang="0">
                    <a:pos x="T6" y="T7"/>
                  </a:cxn>
                  <a:cxn ang="0">
                    <a:pos x="T8" y="T9"/>
                  </a:cxn>
                </a:cxnLst>
                <a:rect l="0" t="0" r="r" b="b"/>
                <a:pathLst>
                  <a:path w="11" h="33">
                    <a:moveTo>
                      <a:pt x="6" y="1"/>
                    </a:moveTo>
                    <a:cubicBezTo>
                      <a:pt x="6" y="1"/>
                      <a:pt x="0" y="14"/>
                      <a:pt x="3" y="33"/>
                    </a:cubicBezTo>
                    <a:cubicBezTo>
                      <a:pt x="11" y="33"/>
                      <a:pt x="11" y="33"/>
                      <a:pt x="11" y="33"/>
                    </a:cubicBezTo>
                    <a:cubicBezTo>
                      <a:pt x="11" y="0"/>
                      <a:pt x="11" y="0"/>
                      <a:pt x="11" y="0"/>
                    </a:cubicBezTo>
                    <a:cubicBezTo>
                      <a:pt x="11" y="0"/>
                      <a:pt x="6" y="2"/>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12"/>
              <p:cNvSpPr/>
              <p:nvPr/>
            </p:nvSpPr>
            <p:spPr bwMode="auto">
              <a:xfrm>
                <a:off x="2793367" y="1433989"/>
                <a:ext cx="258763" cy="193675"/>
              </a:xfrm>
              <a:custGeom>
                <a:avLst/>
                <a:gdLst>
                  <a:gd name="T0" fmla="*/ 0 w 87"/>
                  <a:gd name="T1" fmla="*/ 0 h 65"/>
                  <a:gd name="T2" fmla="*/ 43 w 87"/>
                  <a:gd name="T3" fmla="*/ 20 h 65"/>
                  <a:gd name="T4" fmla="*/ 87 w 87"/>
                  <a:gd name="T5" fmla="*/ 0 h 65"/>
                  <a:gd name="T6" fmla="*/ 87 w 87"/>
                  <a:gd name="T7" fmla="*/ 50 h 65"/>
                  <a:gd name="T8" fmla="*/ 45 w 87"/>
                  <a:gd name="T9" fmla="*/ 65 h 65"/>
                  <a:gd name="T10" fmla="*/ 45 w 87"/>
                  <a:gd name="T11" fmla="*/ 65 h 65"/>
                  <a:gd name="T12" fmla="*/ 43 w 87"/>
                  <a:gd name="T13" fmla="*/ 65 h 65"/>
                  <a:gd name="T14" fmla="*/ 42 w 87"/>
                  <a:gd name="T15" fmla="*/ 65 h 65"/>
                  <a:gd name="T16" fmla="*/ 42 w 87"/>
                  <a:gd name="T17" fmla="*/ 65 h 65"/>
                  <a:gd name="T18" fmla="*/ 0 w 87"/>
                  <a:gd name="T19" fmla="*/ 50 h 65"/>
                  <a:gd name="T20" fmla="*/ 0 w 87"/>
                  <a:gd name="T2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65">
                    <a:moveTo>
                      <a:pt x="0" y="0"/>
                    </a:moveTo>
                    <a:cubicBezTo>
                      <a:pt x="0" y="0"/>
                      <a:pt x="36" y="17"/>
                      <a:pt x="43" y="20"/>
                    </a:cubicBezTo>
                    <a:cubicBezTo>
                      <a:pt x="50" y="17"/>
                      <a:pt x="87" y="0"/>
                      <a:pt x="87" y="0"/>
                    </a:cubicBezTo>
                    <a:cubicBezTo>
                      <a:pt x="87" y="50"/>
                      <a:pt x="87" y="50"/>
                      <a:pt x="87" y="50"/>
                    </a:cubicBezTo>
                    <a:cubicBezTo>
                      <a:pt x="75" y="63"/>
                      <a:pt x="52" y="65"/>
                      <a:pt x="45" y="65"/>
                    </a:cubicBezTo>
                    <a:cubicBezTo>
                      <a:pt x="45" y="65"/>
                      <a:pt x="45" y="65"/>
                      <a:pt x="45" y="65"/>
                    </a:cubicBezTo>
                    <a:cubicBezTo>
                      <a:pt x="45" y="65"/>
                      <a:pt x="44" y="65"/>
                      <a:pt x="43" y="65"/>
                    </a:cubicBezTo>
                    <a:cubicBezTo>
                      <a:pt x="43" y="65"/>
                      <a:pt x="42" y="65"/>
                      <a:pt x="42" y="65"/>
                    </a:cubicBezTo>
                    <a:cubicBezTo>
                      <a:pt x="42" y="65"/>
                      <a:pt x="42" y="65"/>
                      <a:pt x="42" y="65"/>
                    </a:cubicBezTo>
                    <a:cubicBezTo>
                      <a:pt x="35" y="65"/>
                      <a:pt x="12" y="63"/>
                      <a:pt x="0" y="5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13"/>
              <p:cNvSpPr/>
              <p:nvPr/>
            </p:nvSpPr>
            <p:spPr bwMode="auto">
              <a:xfrm>
                <a:off x="3485517" y="2167414"/>
                <a:ext cx="450850" cy="203200"/>
              </a:xfrm>
              <a:custGeom>
                <a:avLst/>
                <a:gdLst>
                  <a:gd name="T0" fmla="*/ 143 w 284"/>
                  <a:gd name="T1" fmla="*/ 128 h 128"/>
                  <a:gd name="T2" fmla="*/ 284 w 284"/>
                  <a:gd name="T3" fmla="*/ 64 h 128"/>
                  <a:gd name="T4" fmla="*/ 139 w 284"/>
                  <a:gd name="T5" fmla="*/ 0 h 128"/>
                  <a:gd name="T6" fmla="*/ 0 w 284"/>
                  <a:gd name="T7" fmla="*/ 62 h 128"/>
                  <a:gd name="T8" fmla="*/ 143 w 284"/>
                  <a:gd name="T9" fmla="*/ 128 h 128"/>
                </a:gdLst>
                <a:ahLst/>
                <a:cxnLst>
                  <a:cxn ang="0">
                    <a:pos x="T0" y="T1"/>
                  </a:cxn>
                  <a:cxn ang="0">
                    <a:pos x="T2" y="T3"/>
                  </a:cxn>
                  <a:cxn ang="0">
                    <a:pos x="T4" y="T5"/>
                  </a:cxn>
                  <a:cxn ang="0">
                    <a:pos x="T6" y="T7"/>
                  </a:cxn>
                  <a:cxn ang="0">
                    <a:pos x="T8" y="T9"/>
                  </a:cxn>
                </a:cxnLst>
                <a:rect l="0" t="0" r="r" b="b"/>
                <a:pathLst>
                  <a:path w="284" h="128">
                    <a:moveTo>
                      <a:pt x="143" y="128"/>
                    </a:moveTo>
                    <a:lnTo>
                      <a:pt x="284" y="64"/>
                    </a:lnTo>
                    <a:lnTo>
                      <a:pt x="139" y="0"/>
                    </a:lnTo>
                    <a:lnTo>
                      <a:pt x="0" y="62"/>
                    </a:lnTo>
                    <a:lnTo>
                      <a:pt x="143" y="1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Rectangle 14"/>
              <p:cNvSpPr>
                <a:spLocks noChangeArrowheads="1"/>
              </p:cNvSpPr>
              <p:nvPr/>
            </p:nvSpPr>
            <p:spPr bwMode="auto">
              <a:xfrm>
                <a:off x="3491867" y="2262664"/>
                <a:ext cx="14288" cy="149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2" name="Oval 15"/>
              <p:cNvSpPr>
                <a:spLocks noChangeArrowheads="1"/>
              </p:cNvSpPr>
              <p:nvPr/>
            </p:nvSpPr>
            <p:spPr bwMode="auto">
              <a:xfrm>
                <a:off x="3475992" y="2394427"/>
                <a:ext cx="44450" cy="444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16"/>
              <p:cNvSpPr/>
              <p:nvPr/>
            </p:nvSpPr>
            <p:spPr bwMode="auto">
              <a:xfrm>
                <a:off x="3495042" y="2418239"/>
                <a:ext cx="31750" cy="98425"/>
              </a:xfrm>
              <a:custGeom>
                <a:avLst/>
                <a:gdLst>
                  <a:gd name="T0" fmla="*/ 5 w 11"/>
                  <a:gd name="T1" fmla="*/ 2 h 33"/>
                  <a:gd name="T2" fmla="*/ 8 w 11"/>
                  <a:gd name="T3" fmla="*/ 33 h 33"/>
                  <a:gd name="T4" fmla="*/ 0 w 11"/>
                  <a:gd name="T5" fmla="*/ 33 h 33"/>
                  <a:gd name="T6" fmla="*/ 0 w 11"/>
                  <a:gd name="T7" fmla="*/ 0 h 33"/>
                  <a:gd name="T8" fmla="*/ 5 w 11"/>
                  <a:gd name="T9" fmla="*/ 2 h 33"/>
                </a:gdLst>
                <a:ahLst/>
                <a:cxnLst>
                  <a:cxn ang="0">
                    <a:pos x="T0" y="T1"/>
                  </a:cxn>
                  <a:cxn ang="0">
                    <a:pos x="T2" y="T3"/>
                  </a:cxn>
                  <a:cxn ang="0">
                    <a:pos x="T4" y="T5"/>
                  </a:cxn>
                  <a:cxn ang="0">
                    <a:pos x="T6" y="T7"/>
                  </a:cxn>
                  <a:cxn ang="0">
                    <a:pos x="T8" y="T9"/>
                  </a:cxn>
                </a:cxnLst>
                <a:rect l="0" t="0" r="r" b="b"/>
                <a:pathLst>
                  <a:path w="11" h="33">
                    <a:moveTo>
                      <a:pt x="5" y="2"/>
                    </a:moveTo>
                    <a:cubicBezTo>
                      <a:pt x="5" y="2"/>
                      <a:pt x="11" y="14"/>
                      <a:pt x="8" y="33"/>
                    </a:cubicBezTo>
                    <a:cubicBezTo>
                      <a:pt x="0" y="33"/>
                      <a:pt x="0" y="33"/>
                      <a:pt x="0" y="33"/>
                    </a:cubicBezTo>
                    <a:cubicBezTo>
                      <a:pt x="0" y="0"/>
                      <a:pt x="0" y="0"/>
                      <a:pt x="0" y="0"/>
                    </a:cubicBezTo>
                    <a:cubicBezTo>
                      <a:pt x="0" y="0"/>
                      <a:pt x="5" y="3"/>
                      <a:pt x="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17"/>
              <p:cNvSpPr/>
              <p:nvPr/>
            </p:nvSpPr>
            <p:spPr bwMode="auto">
              <a:xfrm>
                <a:off x="3468055" y="2418239"/>
                <a:ext cx="31750" cy="98425"/>
              </a:xfrm>
              <a:custGeom>
                <a:avLst/>
                <a:gdLst>
                  <a:gd name="T0" fmla="*/ 6 w 11"/>
                  <a:gd name="T1" fmla="*/ 2 h 33"/>
                  <a:gd name="T2" fmla="*/ 3 w 11"/>
                  <a:gd name="T3" fmla="*/ 33 h 33"/>
                  <a:gd name="T4" fmla="*/ 11 w 11"/>
                  <a:gd name="T5" fmla="*/ 33 h 33"/>
                  <a:gd name="T6" fmla="*/ 11 w 11"/>
                  <a:gd name="T7" fmla="*/ 0 h 33"/>
                  <a:gd name="T8" fmla="*/ 6 w 11"/>
                  <a:gd name="T9" fmla="*/ 2 h 33"/>
                </a:gdLst>
                <a:ahLst/>
                <a:cxnLst>
                  <a:cxn ang="0">
                    <a:pos x="T0" y="T1"/>
                  </a:cxn>
                  <a:cxn ang="0">
                    <a:pos x="T2" y="T3"/>
                  </a:cxn>
                  <a:cxn ang="0">
                    <a:pos x="T4" y="T5"/>
                  </a:cxn>
                  <a:cxn ang="0">
                    <a:pos x="T6" y="T7"/>
                  </a:cxn>
                  <a:cxn ang="0">
                    <a:pos x="T8" y="T9"/>
                  </a:cxn>
                </a:cxnLst>
                <a:rect l="0" t="0" r="r" b="b"/>
                <a:pathLst>
                  <a:path w="11" h="33">
                    <a:moveTo>
                      <a:pt x="6" y="2"/>
                    </a:moveTo>
                    <a:cubicBezTo>
                      <a:pt x="6" y="2"/>
                      <a:pt x="0" y="14"/>
                      <a:pt x="3" y="33"/>
                    </a:cubicBezTo>
                    <a:cubicBezTo>
                      <a:pt x="11" y="33"/>
                      <a:pt x="11" y="33"/>
                      <a:pt x="11" y="33"/>
                    </a:cubicBezTo>
                    <a:cubicBezTo>
                      <a:pt x="11" y="0"/>
                      <a:pt x="11" y="0"/>
                      <a:pt x="11" y="0"/>
                    </a:cubicBezTo>
                    <a:cubicBezTo>
                      <a:pt x="11" y="0"/>
                      <a:pt x="6" y="3"/>
                      <a:pt x="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18"/>
              <p:cNvSpPr/>
              <p:nvPr/>
            </p:nvSpPr>
            <p:spPr bwMode="auto">
              <a:xfrm>
                <a:off x="3587117" y="2327752"/>
                <a:ext cx="258763" cy="193675"/>
              </a:xfrm>
              <a:custGeom>
                <a:avLst/>
                <a:gdLst>
                  <a:gd name="T0" fmla="*/ 0 w 87"/>
                  <a:gd name="T1" fmla="*/ 0 h 65"/>
                  <a:gd name="T2" fmla="*/ 43 w 87"/>
                  <a:gd name="T3" fmla="*/ 21 h 65"/>
                  <a:gd name="T4" fmla="*/ 87 w 87"/>
                  <a:gd name="T5" fmla="*/ 0 h 65"/>
                  <a:gd name="T6" fmla="*/ 87 w 87"/>
                  <a:gd name="T7" fmla="*/ 51 h 65"/>
                  <a:gd name="T8" fmla="*/ 45 w 87"/>
                  <a:gd name="T9" fmla="*/ 65 h 65"/>
                  <a:gd name="T10" fmla="*/ 45 w 87"/>
                  <a:gd name="T11" fmla="*/ 65 h 65"/>
                  <a:gd name="T12" fmla="*/ 43 w 87"/>
                  <a:gd name="T13" fmla="*/ 65 h 65"/>
                  <a:gd name="T14" fmla="*/ 42 w 87"/>
                  <a:gd name="T15" fmla="*/ 65 h 65"/>
                  <a:gd name="T16" fmla="*/ 42 w 87"/>
                  <a:gd name="T17" fmla="*/ 65 h 65"/>
                  <a:gd name="T18" fmla="*/ 0 w 87"/>
                  <a:gd name="T19" fmla="*/ 51 h 65"/>
                  <a:gd name="T20" fmla="*/ 0 w 87"/>
                  <a:gd name="T2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65">
                    <a:moveTo>
                      <a:pt x="0" y="0"/>
                    </a:moveTo>
                    <a:cubicBezTo>
                      <a:pt x="0" y="1"/>
                      <a:pt x="36" y="18"/>
                      <a:pt x="43" y="21"/>
                    </a:cubicBezTo>
                    <a:cubicBezTo>
                      <a:pt x="50" y="18"/>
                      <a:pt x="87" y="1"/>
                      <a:pt x="87" y="0"/>
                    </a:cubicBezTo>
                    <a:cubicBezTo>
                      <a:pt x="87" y="51"/>
                      <a:pt x="87" y="51"/>
                      <a:pt x="87" y="51"/>
                    </a:cubicBezTo>
                    <a:cubicBezTo>
                      <a:pt x="75" y="63"/>
                      <a:pt x="52" y="65"/>
                      <a:pt x="45" y="65"/>
                    </a:cubicBezTo>
                    <a:cubicBezTo>
                      <a:pt x="45" y="65"/>
                      <a:pt x="45" y="65"/>
                      <a:pt x="45" y="65"/>
                    </a:cubicBezTo>
                    <a:cubicBezTo>
                      <a:pt x="45" y="65"/>
                      <a:pt x="44" y="65"/>
                      <a:pt x="43" y="65"/>
                    </a:cubicBezTo>
                    <a:cubicBezTo>
                      <a:pt x="43" y="65"/>
                      <a:pt x="42" y="65"/>
                      <a:pt x="42" y="65"/>
                    </a:cubicBezTo>
                    <a:cubicBezTo>
                      <a:pt x="42" y="65"/>
                      <a:pt x="42" y="65"/>
                      <a:pt x="42" y="65"/>
                    </a:cubicBezTo>
                    <a:cubicBezTo>
                      <a:pt x="35" y="65"/>
                      <a:pt x="12" y="63"/>
                      <a:pt x="0" y="51"/>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19"/>
              <p:cNvSpPr>
                <a:spLocks noEditPoints="1"/>
              </p:cNvSpPr>
              <p:nvPr/>
            </p:nvSpPr>
            <p:spPr bwMode="auto">
              <a:xfrm>
                <a:off x="3676017" y="3137377"/>
                <a:ext cx="325438" cy="323850"/>
              </a:xfrm>
              <a:custGeom>
                <a:avLst/>
                <a:gdLst>
                  <a:gd name="T0" fmla="*/ 39 w 109"/>
                  <a:gd name="T1" fmla="*/ 53 h 109"/>
                  <a:gd name="T2" fmla="*/ 42 w 109"/>
                  <a:gd name="T3" fmla="*/ 46 h 109"/>
                  <a:gd name="T4" fmla="*/ 42 w 109"/>
                  <a:gd name="T5" fmla="*/ 21 h 109"/>
                  <a:gd name="T6" fmla="*/ 39 w 109"/>
                  <a:gd name="T7" fmla="*/ 17 h 109"/>
                  <a:gd name="T8" fmla="*/ 39 w 109"/>
                  <a:gd name="T9" fmla="*/ 17 h 109"/>
                  <a:gd name="T10" fmla="*/ 39 w 109"/>
                  <a:gd name="T11" fmla="*/ 6 h 109"/>
                  <a:gd name="T12" fmla="*/ 39 w 109"/>
                  <a:gd name="T13" fmla="*/ 6 h 109"/>
                  <a:gd name="T14" fmla="*/ 39 w 109"/>
                  <a:gd name="T15" fmla="*/ 6 h 109"/>
                  <a:gd name="T16" fmla="*/ 55 w 109"/>
                  <a:gd name="T17" fmla="*/ 0 h 109"/>
                  <a:gd name="T18" fmla="*/ 70 w 109"/>
                  <a:gd name="T19" fmla="*/ 6 h 109"/>
                  <a:gd name="T20" fmla="*/ 70 w 109"/>
                  <a:gd name="T21" fmla="*/ 6 h 109"/>
                  <a:gd name="T22" fmla="*/ 71 w 109"/>
                  <a:gd name="T23" fmla="*/ 6 h 109"/>
                  <a:gd name="T24" fmla="*/ 71 w 109"/>
                  <a:gd name="T25" fmla="*/ 17 h 109"/>
                  <a:gd name="T26" fmla="*/ 70 w 109"/>
                  <a:gd name="T27" fmla="*/ 17 h 109"/>
                  <a:gd name="T28" fmla="*/ 66 w 109"/>
                  <a:gd name="T29" fmla="*/ 21 h 109"/>
                  <a:gd name="T30" fmla="*/ 66 w 109"/>
                  <a:gd name="T31" fmla="*/ 46 h 109"/>
                  <a:gd name="T32" fmla="*/ 69 w 109"/>
                  <a:gd name="T33" fmla="*/ 53 h 109"/>
                  <a:gd name="T34" fmla="*/ 94 w 109"/>
                  <a:gd name="T35" fmla="*/ 100 h 109"/>
                  <a:gd name="T36" fmla="*/ 55 w 109"/>
                  <a:gd name="T37" fmla="*/ 109 h 109"/>
                  <a:gd name="T38" fmla="*/ 15 w 109"/>
                  <a:gd name="T39" fmla="*/ 100 h 109"/>
                  <a:gd name="T40" fmla="*/ 39 w 109"/>
                  <a:gd name="T41" fmla="*/ 53 h 109"/>
                  <a:gd name="T42" fmla="*/ 40 w 109"/>
                  <a:gd name="T43" fmla="*/ 101 h 109"/>
                  <a:gd name="T44" fmla="*/ 23 w 109"/>
                  <a:gd name="T45" fmla="*/ 89 h 109"/>
                  <a:gd name="T46" fmla="*/ 38 w 109"/>
                  <a:gd name="T47" fmla="*/ 63 h 109"/>
                  <a:gd name="T48" fmla="*/ 17 w 109"/>
                  <a:gd name="T49" fmla="*/ 90 h 109"/>
                  <a:gd name="T50" fmla="*/ 40 w 109"/>
                  <a:gd name="T51" fmla="*/ 101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9" h="109">
                    <a:moveTo>
                      <a:pt x="39" y="53"/>
                    </a:moveTo>
                    <a:cubicBezTo>
                      <a:pt x="39" y="53"/>
                      <a:pt x="42" y="51"/>
                      <a:pt x="42" y="46"/>
                    </a:cubicBezTo>
                    <a:cubicBezTo>
                      <a:pt x="42" y="42"/>
                      <a:pt x="42" y="26"/>
                      <a:pt x="42" y="21"/>
                    </a:cubicBezTo>
                    <a:cubicBezTo>
                      <a:pt x="40" y="20"/>
                      <a:pt x="39" y="19"/>
                      <a:pt x="39" y="17"/>
                    </a:cubicBezTo>
                    <a:cubicBezTo>
                      <a:pt x="39" y="17"/>
                      <a:pt x="39" y="17"/>
                      <a:pt x="39" y="17"/>
                    </a:cubicBezTo>
                    <a:cubicBezTo>
                      <a:pt x="39" y="6"/>
                      <a:pt x="39" y="6"/>
                      <a:pt x="39" y="6"/>
                    </a:cubicBezTo>
                    <a:cubicBezTo>
                      <a:pt x="39" y="6"/>
                      <a:pt x="39" y="6"/>
                      <a:pt x="39" y="6"/>
                    </a:cubicBezTo>
                    <a:cubicBezTo>
                      <a:pt x="39" y="6"/>
                      <a:pt x="39" y="6"/>
                      <a:pt x="39" y="6"/>
                    </a:cubicBezTo>
                    <a:cubicBezTo>
                      <a:pt x="39" y="2"/>
                      <a:pt x="46" y="0"/>
                      <a:pt x="55" y="0"/>
                    </a:cubicBezTo>
                    <a:cubicBezTo>
                      <a:pt x="63" y="0"/>
                      <a:pt x="70" y="2"/>
                      <a:pt x="70" y="6"/>
                    </a:cubicBezTo>
                    <a:cubicBezTo>
                      <a:pt x="70" y="6"/>
                      <a:pt x="70" y="6"/>
                      <a:pt x="70" y="6"/>
                    </a:cubicBezTo>
                    <a:cubicBezTo>
                      <a:pt x="71" y="6"/>
                      <a:pt x="71" y="6"/>
                      <a:pt x="71" y="6"/>
                    </a:cubicBezTo>
                    <a:cubicBezTo>
                      <a:pt x="71" y="17"/>
                      <a:pt x="71" y="17"/>
                      <a:pt x="71" y="17"/>
                    </a:cubicBezTo>
                    <a:cubicBezTo>
                      <a:pt x="70" y="17"/>
                      <a:pt x="70" y="17"/>
                      <a:pt x="70" y="17"/>
                    </a:cubicBezTo>
                    <a:cubicBezTo>
                      <a:pt x="70" y="19"/>
                      <a:pt x="69" y="20"/>
                      <a:pt x="66" y="21"/>
                    </a:cubicBezTo>
                    <a:cubicBezTo>
                      <a:pt x="66" y="26"/>
                      <a:pt x="66" y="42"/>
                      <a:pt x="66" y="46"/>
                    </a:cubicBezTo>
                    <a:cubicBezTo>
                      <a:pt x="66" y="51"/>
                      <a:pt x="69" y="53"/>
                      <a:pt x="69" y="53"/>
                    </a:cubicBezTo>
                    <a:cubicBezTo>
                      <a:pt x="75" y="56"/>
                      <a:pt x="109" y="90"/>
                      <a:pt x="94" y="100"/>
                    </a:cubicBezTo>
                    <a:cubicBezTo>
                      <a:pt x="81" y="109"/>
                      <a:pt x="59" y="109"/>
                      <a:pt x="55" y="109"/>
                    </a:cubicBezTo>
                    <a:cubicBezTo>
                      <a:pt x="50" y="109"/>
                      <a:pt x="28" y="109"/>
                      <a:pt x="15" y="100"/>
                    </a:cubicBezTo>
                    <a:cubicBezTo>
                      <a:pt x="0" y="90"/>
                      <a:pt x="34" y="56"/>
                      <a:pt x="39" y="53"/>
                    </a:cubicBezTo>
                    <a:close/>
                    <a:moveTo>
                      <a:pt x="40" y="101"/>
                    </a:moveTo>
                    <a:cubicBezTo>
                      <a:pt x="40" y="101"/>
                      <a:pt x="24" y="97"/>
                      <a:pt x="23" y="89"/>
                    </a:cubicBezTo>
                    <a:cubicBezTo>
                      <a:pt x="22" y="80"/>
                      <a:pt x="38" y="63"/>
                      <a:pt x="38" y="63"/>
                    </a:cubicBezTo>
                    <a:cubicBezTo>
                      <a:pt x="38" y="63"/>
                      <a:pt x="17" y="79"/>
                      <a:pt x="17" y="90"/>
                    </a:cubicBezTo>
                    <a:cubicBezTo>
                      <a:pt x="18" y="101"/>
                      <a:pt x="40" y="101"/>
                      <a:pt x="40" y="1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20"/>
              <p:cNvSpPr>
                <a:spLocks noEditPoints="1"/>
              </p:cNvSpPr>
              <p:nvPr/>
            </p:nvSpPr>
            <p:spPr bwMode="auto">
              <a:xfrm>
                <a:off x="4218942" y="2242027"/>
                <a:ext cx="403225" cy="404813"/>
              </a:xfrm>
              <a:custGeom>
                <a:avLst/>
                <a:gdLst>
                  <a:gd name="T0" fmla="*/ 67 w 135"/>
                  <a:gd name="T1" fmla="*/ 0 h 136"/>
                  <a:gd name="T2" fmla="*/ 135 w 135"/>
                  <a:gd name="T3" fmla="*/ 68 h 136"/>
                  <a:gd name="T4" fmla="*/ 67 w 135"/>
                  <a:gd name="T5" fmla="*/ 136 h 136"/>
                  <a:gd name="T6" fmla="*/ 0 w 135"/>
                  <a:gd name="T7" fmla="*/ 68 h 136"/>
                  <a:gd name="T8" fmla="*/ 67 w 135"/>
                  <a:gd name="T9" fmla="*/ 0 h 136"/>
                  <a:gd name="T10" fmla="*/ 67 w 135"/>
                  <a:gd name="T11" fmla="*/ 133 h 136"/>
                  <a:gd name="T12" fmla="*/ 132 w 135"/>
                  <a:gd name="T13" fmla="*/ 68 h 136"/>
                  <a:gd name="T14" fmla="*/ 67 w 135"/>
                  <a:gd name="T15" fmla="*/ 3 h 136"/>
                  <a:gd name="T16" fmla="*/ 3 w 135"/>
                  <a:gd name="T17" fmla="*/ 68 h 136"/>
                  <a:gd name="T18" fmla="*/ 67 w 135"/>
                  <a:gd name="T19" fmla="*/ 13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36">
                    <a:moveTo>
                      <a:pt x="67" y="0"/>
                    </a:moveTo>
                    <a:cubicBezTo>
                      <a:pt x="105" y="0"/>
                      <a:pt x="135" y="30"/>
                      <a:pt x="135" y="68"/>
                    </a:cubicBezTo>
                    <a:cubicBezTo>
                      <a:pt x="135" y="105"/>
                      <a:pt x="105" y="136"/>
                      <a:pt x="67" y="136"/>
                    </a:cubicBezTo>
                    <a:cubicBezTo>
                      <a:pt x="30" y="136"/>
                      <a:pt x="0" y="105"/>
                      <a:pt x="0" y="68"/>
                    </a:cubicBezTo>
                    <a:cubicBezTo>
                      <a:pt x="0" y="30"/>
                      <a:pt x="30" y="0"/>
                      <a:pt x="67" y="0"/>
                    </a:cubicBezTo>
                    <a:close/>
                    <a:moveTo>
                      <a:pt x="67" y="133"/>
                    </a:moveTo>
                    <a:cubicBezTo>
                      <a:pt x="103" y="133"/>
                      <a:pt x="132" y="104"/>
                      <a:pt x="132" y="68"/>
                    </a:cubicBezTo>
                    <a:cubicBezTo>
                      <a:pt x="132" y="32"/>
                      <a:pt x="103" y="3"/>
                      <a:pt x="67" y="3"/>
                    </a:cubicBezTo>
                    <a:cubicBezTo>
                      <a:pt x="32" y="3"/>
                      <a:pt x="3" y="32"/>
                      <a:pt x="3" y="68"/>
                    </a:cubicBezTo>
                    <a:cubicBezTo>
                      <a:pt x="3" y="104"/>
                      <a:pt x="32" y="133"/>
                      <a:pt x="67" y="1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21"/>
              <p:cNvSpPr/>
              <p:nvPr/>
            </p:nvSpPr>
            <p:spPr bwMode="auto">
              <a:xfrm>
                <a:off x="4180842" y="2249964"/>
                <a:ext cx="452438" cy="396875"/>
              </a:xfrm>
              <a:custGeom>
                <a:avLst/>
                <a:gdLst>
                  <a:gd name="T0" fmla="*/ 108 w 152"/>
                  <a:gd name="T1" fmla="*/ 10 h 133"/>
                  <a:gd name="T2" fmla="*/ 111 w 152"/>
                  <a:gd name="T3" fmla="*/ 15 h 133"/>
                  <a:gd name="T4" fmla="*/ 114 w 152"/>
                  <a:gd name="T5" fmla="*/ 19 h 133"/>
                  <a:gd name="T6" fmla="*/ 116 w 152"/>
                  <a:gd name="T7" fmla="*/ 17 h 133"/>
                  <a:gd name="T8" fmla="*/ 117 w 152"/>
                  <a:gd name="T9" fmla="*/ 21 h 133"/>
                  <a:gd name="T10" fmla="*/ 124 w 152"/>
                  <a:gd name="T11" fmla="*/ 23 h 133"/>
                  <a:gd name="T12" fmla="*/ 128 w 152"/>
                  <a:gd name="T13" fmla="*/ 27 h 133"/>
                  <a:gd name="T14" fmla="*/ 134 w 152"/>
                  <a:gd name="T15" fmla="*/ 35 h 133"/>
                  <a:gd name="T16" fmla="*/ 137 w 152"/>
                  <a:gd name="T17" fmla="*/ 41 h 133"/>
                  <a:gd name="T18" fmla="*/ 134 w 152"/>
                  <a:gd name="T19" fmla="*/ 44 h 133"/>
                  <a:gd name="T20" fmla="*/ 134 w 152"/>
                  <a:gd name="T21" fmla="*/ 46 h 133"/>
                  <a:gd name="T22" fmla="*/ 137 w 152"/>
                  <a:gd name="T23" fmla="*/ 44 h 133"/>
                  <a:gd name="T24" fmla="*/ 139 w 152"/>
                  <a:gd name="T25" fmla="*/ 40 h 133"/>
                  <a:gd name="T26" fmla="*/ 141 w 152"/>
                  <a:gd name="T27" fmla="*/ 46 h 133"/>
                  <a:gd name="T28" fmla="*/ 140 w 152"/>
                  <a:gd name="T29" fmla="*/ 55 h 133"/>
                  <a:gd name="T30" fmla="*/ 136 w 152"/>
                  <a:gd name="T31" fmla="*/ 53 h 133"/>
                  <a:gd name="T32" fmla="*/ 130 w 152"/>
                  <a:gd name="T33" fmla="*/ 59 h 133"/>
                  <a:gd name="T34" fmla="*/ 124 w 152"/>
                  <a:gd name="T35" fmla="*/ 65 h 133"/>
                  <a:gd name="T36" fmla="*/ 118 w 152"/>
                  <a:gd name="T37" fmla="*/ 70 h 133"/>
                  <a:gd name="T38" fmla="*/ 111 w 152"/>
                  <a:gd name="T39" fmla="*/ 78 h 133"/>
                  <a:gd name="T40" fmla="*/ 113 w 152"/>
                  <a:gd name="T41" fmla="*/ 90 h 133"/>
                  <a:gd name="T42" fmla="*/ 119 w 152"/>
                  <a:gd name="T43" fmla="*/ 103 h 133"/>
                  <a:gd name="T44" fmla="*/ 117 w 152"/>
                  <a:gd name="T45" fmla="*/ 113 h 133"/>
                  <a:gd name="T46" fmla="*/ 121 w 152"/>
                  <a:gd name="T47" fmla="*/ 114 h 133"/>
                  <a:gd name="T48" fmla="*/ 130 w 152"/>
                  <a:gd name="T49" fmla="*/ 99 h 133"/>
                  <a:gd name="T50" fmla="*/ 141 w 152"/>
                  <a:gd name="T51" fmla="*/ 75 h 133"/>
                  <a:gd name="T52" fmla="*/ 144 w 152"/>
                  <a:gd name="T53" fmla="*/ 58 h 133"/>
                  <a:gd name="T54" fmla="*/ 103 w 152"/>
                  <a:gd name="T55" fmla="*/ 122 h 133"/>
                  <a:gd name="T56" fmla="*/ 92 w 152"/>
                  <a:gd name="T57" fmla="*/ 121 h 133"/>
                  <a:gd name="T58" fmla="*/ 78 w 152"/>
                  <a:gd name="T59" fmla="*/ 119 h 133"/>
                  <a:gd name="T60" fmla="*/ 79 w 152"/>
                  <a:gd name="T61" fmla="*/ 125 h 133"/>
                  <a:gd name="T62" fmla="*/ 71 w 152"/>
                  <a:gd name="T63" fmla="*/ 124 h 133"/>
                  <a:gd name="T64" fmla="*/ 59 w 152"/>
                  <a:gd name="T65" fmla="*/ 123 h 133"/>
                  <a:gd name="T66" fmla="*/ 60 w 152"/>
                  <a:gd name="T67" fmla="*/ 1 h 133"/>
                  <a:gd name="T68" fmla="*/ 20 w 152"/>
                  <a:gd name="T69" fmla="*/ 42 h 133"/>
                  <a:gd name="T70" fmla="*/ 26 w 152"/>
                  <a:gd name="T71" fmla="*/ 39 h 133"/>
                  <a:gd name="T72" fmla="*/ 31 w 152"/>
                  <a:gd name="T73" fmla="*/ 49 h 133"/>
                  <a:gd name="T74" fmla="*/ 38 w 152"/>
                  <a:gd name="T75" fmla="*/ 39 h 133"/>
                  <a:gd name="T76" fmla="*/ 35 w 152"/>
                  <a:gd name="T77" fmla="*/ 50 h 133"/>
                  <a:gd name="T78" fmla="*/ 28 w 152"/>
                  <a:gd name="T79" fmla="*/ 52 h 133"/>
                  <a:gd name="T80" fmla="*/ 31 w 152"/>
                  <a:gd name="T81" fmla="*/ 67 h 133"/>
                  <a:gd name="T82" fmla="*/ 35 w 152"/>
                  <a:gd name="T83" fmla="*/ 82 h 133"/>
                  <a:gd name="T84" fmla="*/ 40 w 152"/>
                  <a:gd name="T85" fmla="*/ 91 h 133"/>
                  <a:gd name="T86" fmla="*/ 54 w 152"/>
                  <a:gd name="T87" fmla="*/ 103 h 133"/>
                  <a:gd name="T88" fmla="*/ 57 w 152"/>
                  <a:gd name="T89" fmla="*/ 93 h 133"/>
                  <a:gd name="T90" fmla="*/ 57 w 152"/>
                  <a:gd name="T91" fmla="*/ 80 h 133"/>
                  <a:gd name="T92" fmla="*/ 62 w 152"/>
                  <a:gd name="T93" fmla="*/ 67 h 133"/>
                  <a:gd name="T94" fmla="*/ 68 w 152"/>
                  <a:gd name="T95" fmla="*/ 60 h 133"/>
                  <a:gd name="T96" fmla="*/ 86 w 152"/>
                  <a:gd name="T97" fmla="*/ 60 h 133"/>
                  <a:gd name="T98" fmla="*/ 92 w 152"/>
                  <a:gd name="T99" fmla="*/ 51 h 133"/>
                  <a:gd name="T100" fmla="*/ 85 w 152"/>
                  <a:gd name="T101" fmla="*/ 33 h 133"/>
                  <a:gd name="T102" fmla="*/ 72 w 152"/>
                  <a:gd name="T103" fmla="*/ 27 h 133"/>
                  <a:gd name="T104" fmla="*/ 65 w 152"/>
                  <a:gd name="T105" fmla="*/ 31 h 133"/>
                  <a:gd name="T106" fmla="*/ 54 w 152"/>
                  <a:gd name="T107" fmla="*/ 31 h 133"/>
                  <a:gd name="T108" fmla="*/ 44 w 152"/>
                  <a:gd name="T109" fmla="*/ 29 h 133"/>
                  <a:gd name="T110" fmla="*/ 53 w 152"/>
                  <a:gd name="T111" fmla="*/ 25 h 133"/>
                  <a:gd name="T112" fmla="*/ 54 w 152"/>
                  <a:gd name="T113" fmla="*/ 21 h 133"/>
                  <a:gd name="T114" fmla="*/ 67 w 152"/>
                  <a:gd name="T115" fmla="*/ 21 h 133"/>
                  <a:gd name="T116" fmla="*/ 78 w 152"/>
                  <a:gd name="T117" fmla="*/ 25 h 133"/>
                  <a:gd name="T118" fmla="*/ 80 w 152"/>
                  <a:gd name="T119" fmla="*/ 14 h 133"/>
                  <a:gd name="T120" fmla="*/ 88 w 152"/>
                  <a:gd name="T121" fmla="*/ 7 h 133"/>
                  <a:gd name="T122" fmla="*/ 79 w 152"/>
                  <a:gd name="T123" fmla="*/ 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2" h="133">
                    <a:moveTo>
                      <a:pt x="90" y="0"/>
                    </a:moveTo>
                    <a:cubicBezTo>
                      <a:pt x="90" y="0"/>
                      <a:pt x="113" y="3"/>
                      <a:pt x="128" y="21"/>
                    </a:cubicBezTo>
                    <a:cubicBezTo>
                      <a:pt x="128" y="21"/>
                      <a:pt x="117" y="8"/>
                      <a:pt x="109" y="8"/>
                    </a:cubicBezTo>
                    <a:cubicBezTo>
                      <a:pt x="108" y="9"/>
                      <a:pt x="108" y="9"/>
                      <a:pt x="108" y="9"/>
                    </a:cubicBezTo>
                    <a:cubicBezTo>
                      <a:pt x="108" y="9"/>
                      <a:pt x="108" y="10"/>
                      <a:pt x="108" y="10"/>
                    </a:cubicBezTo>
                    <a:cubicBezTo>
                      <a:pt x="108" y="10"/>
                      <a:pt x="109" y="11"/>
                      <a:pt x="109" y="12"/>
                    </a:cubicBezTo>
                    <a:cubicBezTo>
                      <a:pt x="109" y="12"/>
                      <a:pt x="109" y="13"/>
                      <a:pt x="109" y="13"/>
                    </a:cubicBezTo>
                    <a:cubicBezTo>
                      <a:pt x="110" y="14"/>
                      <a:pt x="110" y="14"/>
                      <a:pt x="110" y="14"/>
                    </a:cubicBezTo>
                    <a:cubicBezTo>
                      <a:pt x="110" y="14"/>
                      <a:pt x="110" y="14"/>
                      <a:pt x="110" y="14"/>
                    </a:cubicBezTo>
                    <a:cubicBezTo>
                      <a:pt x="111" y="15"/>
                      <a:pt x="111" y="15"/>
                      <a:pt x="111" y="15"/>
                    </a:cubicBezTo>
                    <a:cubicBezTo>
                      <a:pt x="111" y="16"/>
                      <a:pt x="111" y="16"/>
                      <a:pt x="111" y="16"/>
                    </a:cubicBezTo>
                    <a:cubicBezTo>
                      <a:pt x="111" y="18"/>
                      <a:pt x="111" y="18"/>
                      <a:pt x="111" y="18"/>
                    </a:cubicBezTo>
                    <a:cubicBezTo>
                      <a:pt x="111" y="18"/>
                      <a:pt x="111" y="18"/>
                      <a:pt x="111" y="18"/>
                    </a:cubicBezTo>
                    <a:cubicBezTo>
                      <a:pt x="112" y="19"/>
                      <a:pt x="112" y="19"/>
                      <a:pt x="112" y="19"/>
                    </a:cubicBezTo>
                    <a:cubicBezTo>
                      <a:pt x="112" y="19"/>
                      <a:pt x="113" y="19"/>
                      <a:pt x="114" y="19"/>
                    </a:cubicBezTo>
                    <a:cubicBezTo>
                      <a:pt x="114" y="19"/>
                      <a:pt x="114" y="18"/>
                      <a:pt x="114" y="18"/>
                    </a:cubicBezTo>
                    <a:cubicBezTo>
                      <a:pt x="113" y="17"/>
                      <a:pt x="113" y="17"/>
                      <a:pt x="113" y="17"/>
                    </a:cubicBezTo>
                    <a:cubicBezTo>
                      <a:pt x="113" y="17"/>
                      <a:pt x="113" y="17"/>
                      <a:pt x="113" y="17"/>
                    </a:cubicBezTo>
                    <a:cubicBezTo>
                      <a:pt x="114" y="16"/>
                      <a:pt x="113" y="16"/>
                      <a:pt x="114" y="16"/>
                    </a:cubicBezTo>
                    <a:cubicBezTo>
                      <a:pt x="115" y="16"/>
                      <a:pt x="116" y="17"/>
                      <a:pt x="116" y="17"/>
                    </a:cubicBezTo>
                    <a:cubicBezTo>
                      <a:pt x="117" y="18"/>
                      <a:pt x="117" y="18"/>
                      <a:pt x="117" y="18"/>
                    </a:cubicBezTo>
                    <a:cubicBezTo>
                      <a:pt x="117" y="18"/>
                      <a:pt x="118" y="19"/>
                      <a:pt x="117" y="19"/>
                    </a:cubicBezTo>
                    <a:cubicBezTo>
                      <a:pt x="117" y="19"/>
                      <a:pt x="117" y="19"/>
                      <a:pt x="117" y="19"/>
                    </a:cubicBezTo>
                    <a:cubicBezTo>
                      <a:pt x="117" y="19"/>
                      <a:pt x="116" y="20"/>
                      <a:pt x="116" y="20"/>
                    </a:cubicBezTo>
                    <a:cubicBezTo>
                      <a:pt x="116" y="21"/>
                      <a:pt x="117" y="21"/>
                      <a:pt x="117" y="21"/>
                    </a:cubicBezTo>
                    <a:cubicBezTo>
                      <a:pt x="117" y="21"/>
                      <a:pt x="117" y="22"/>
                      <a:pt x="118" y="22"/>
                    </a:cubicBezTo>
                    <a:cubicBezTo>
                      <a:pt x="119" y="21"/>
                      <a:pt x="119" y="21"/>
                      <a:pt x="120" y="21"/>
                    </a:cubicBezTo>
                    <a:cubicBezTo>
                      <a:pt x="120" y="21"/>
                      <a:pt x="121" y="21"/>
                      <a:pt x="121" y="21"/>
                    </a:cubicBezTo>
                    <a:cubicBezTo>
                      <a:pt x="122" y="21"/>
                      <a:pt x="122" y="21"/>
                      <a:pt x="122" y="21"/>
                    </a:cubicBezTo>
                    <a:cubicBezTo>
                      <a:pt x="122" y="22"/>
                      <a:pt x="124" y="23"/>
                      <a:pt x="124" y="23"/>
                    </a:cubicBezTo>
                    <a:cubicBezTo>
                      <a:pt x="124" y="23"/>
                      <a:pt x="124" y="23"/>
                      <a:pt x="124" y="23"/>
                    </a:cubicBezTo>
                    <a:cubicBezTo>
                      <a:pt x="124" y="23"/>
                      <a:pt x="125" y="25"/>
                      <a:pt x="125" y="25"/>
                    </a:cubicBezTo>
                    <a:cubicBezTo>
                      <a:pt x="125" y="25"/>
                      <a:pt x="125" y="25"/>
                      <a:pt x="126" y="25"/>
                    </a:cubicBezTo>
                    <a:cubicBezTo>
                      <a:pt x="127" y="26"/>
                      <a:pt x="127" y="26"/>
                      <a:pt x="127" y="26"/>
                    </a:cubicBezTo>
                    <a:cubicBezTo>
                      <a:pt x="128" y="27"/>
                      <a:pt x="128" y="27"/>
                      <a:pt x="128" y="27"/>
                    </a:cubicBezTo>
                    <a:cubicBezTo>
                      <a:pt x="128" y="27"/>
                      <a:pt x="129" y="28"/>
                      <a:pt x="129" y="28"/>
                    </a:cubicBezTo>
                    <a:cubicBezTo>
                      <a:pt x="130" y="29"/>
                      <a:pt x="131" y="30"/>
                      <a:pt x="132" y="30"/>
                    </a:cubicBezTo>
                    <a:cubicBezTo>
                      <a:pt x="132" y="30"/>
                      <a:pt x="132" y="31"/>
                      <a:pt x="133" y="32"/>
                    </a:cubicBezTo>
                    <a:cubicBezTo>
                      <a:pt x="133" y="32"/>
                      <a:pt x="133" y="33"/>
                      <a:pt x="133" y="34"/>
                    </a:cubicBezTo>
                    <a:cubicBezTo>
                      <a:pt x="133" y="34"/>
                      <a:pt x="134" y="35"/>
                      <a:pt x="134" y="35"/>
                    </a:cubicBezTo>
                    <a:cubicBezTo>
                      <a:pt x="134" y="36"/>
                      <a:pt x="134" y="37"/>
                      <a:pt x="135" y="37"/>
                    </a:cubicBezTo>
                    <a:cubicBezTo>
                      <a:pt x="135" y="37"/>
                      <a:pt x="135" y="38"/>
                      <a:pt x="136" y="38"/>
                    </a:cubicBezTo>
                    <a:cubicBezTo>
                      <a:pt x="136" y="38"/>
                      <a:pt x="137" y="38"/>
                      <a:pt x="138" y="39"/>
                    </a:cubicBezTo>
                    <a:cubicBezTo>
                      <a:pt x="138" y="39"/>
                      <a:pt x="138" y="40"/>
                      <a:pt x="138" y="40"/>
                    </a:cubicBezTo>
                    <a:cubicBezTo>
                      <a:pt x="138" y="40"/>
                      <a:pt x="138" y="41"/>
                      <a:pt x="137" y="41"/>
                    </a:cubicBezTo>
                    <a:cubicBezTo>
                      <a:pt x="137" y="41"/>
                      <a:pt x="136" y="41"/>
                      <a:pt x="136" y="41"/>
                    </a:cubicBezTo>
                    <a:cubicBezTo>
                      <a:pt x="136" y="41"/>
                      <a:pt x="136" y="42"/>
                      <a:pt x="136" y="42"/>
                    </a:cubicBezTo>
                    <a:cubicBezTo>
                      <a:pt x="136" y="43"/>
                      <a:pt x="137" y="44"/>
                      <a:pt x="136" y="44"/>
                    </a:cubicBezTo>
                    <a:cubicBezTo>
                      <a:pt x="136" y="44"/>
                      <a:pt x="135" y="44"/>
                      <a:pt x="135" y="44"/>
                    </a:cubicBezTo>
                    <a:cubicBezTo>
                      <a:pt x="134" y="44"/>
                      <a:pt x="134" y="44"/>
                      <a:pt x="134" y="44"/>
                    </a:cubicBezTo>
                    <a:cubicBezTo>
                      <a:pt x="133" y="45"/>
                      <a:pt x="133" y="45"/>
                      <a:pt x="133" y="45"/>
                    </a:cubicBezTo>
                    <a:cubicBezTo>
                      <a:pt x="132" y="45"/>
                      <a:pt x="132" y="45"/>
                      <a:pt x="132" y="45"/>
                    </a:cubicBezTo>
                    <a:cubicBezTo>
                      <a:pt x="132" y="45"/>
                      <a:pt x="132" y="46"/>
                      <a:pt x="133" y="46"/>
                    </a:cubicBezTo>
                    <a:cubicBezTo>
                      <a:pt x="133" y="47"/>
                      <a:pt x="133" y="47"/>
                      <a:pt x="133" y="47"/>
                    </a:cubicBezTo>
                    <a:cubicBezTo>
                      <a:pt x="134" y="47"/>
                      <a:pt x="133" y="47"/>
                      <a:pt x="134" y="46"/>
                    </a:cubicBezTo>
                    <a:cubicBezTo>
                      <a:pt x="134" y="46"/>
                      <a:pt x="134" y="46"/>
                      <a:pt x="134" y="46"/>
                    </a:cubicBezTo>
                    <a:cubicBezTo>
                      <a:pt x="135" y="45"/>
                      <a:pt x="135" y="46"/>
                      <a:pt x="136" y="46"/>
                    </a:cubicBezTo>
                    <a:cubicBezTo>
                      <a:pt x="136" y="46"/>
                      <a:pt x="136" y="46"/>
                      <a:pt x="137" y="45"/>
                    </a:cubicBezTo>
                    <a:cubicBezTo>
                      <a:pt x="137" y="45"/>
                      <a:pt x="137" y="46"/>
                      <a:pt x="137" y="45"/>
                    </a:cubicBezTo>
                    <a:cubicBezTo>
                      <a:pt x="137" y="44"/>
                      <a:pt x="137" y="44"/>
                      <a:pt x="137" y="44"/>
                    </a:cubicBezTo>
                    <a:cubicBezTo>
                      <a:pt x="137" y="43"/>
                      <a:pt x="137" y="43"/>
                      <a:pt x="138" y="43"/>
                    </a:cubicBezTo>
                    <a:cubicBezTo>
                      <a:pt x="138" y="43"/>
                      <a:pt x="138" y="43"/>
                      <a:pt x="138" y="43"/>
                    </a:cubicBezTo>
                    <a:cubicBezTo>
                      <a:pt x="139" y="42"/>
                      <a:pt x="139" y="42"/>
                      <a:pt x="139" y="42"/>
                    </a:cubicBezTo>
                    <a:cubicBezTo>
                      <a:pt x="139" y="42"/>
                      <a:pt x="140" y="42"/>
                      <a:pt x="140" y="42"/>
                    </a:cubicBezTo>
                    <a:cubicBezTo>
                      <a:pt x="140" y="41"/>
                      <a:pt x="139" y="40"/>
                      <a:pt x="139" y="40"/>
                    </a:cubicBezTo>
                    <a:cubicBezTo>
                      <a:pt x="139" y="40"/>
                      <a:pt x="139" y="39"/>
                      <a:pt x="139" y="39"/>
                    </a:cubicBezTo>
                    <a:cubicBezTo>
                      <a:pt x="139" y="38"/>
                      <a:pt x="139" y="36"/>
                      <a:pt x="139" y="36"/>
                    </a:cubicBezTo>
                    <a:cubicBezTo>
                      <a:pt x="139" y="36"/>
                      <a:pt x="141" y="41"/>
                      <a:pt x="142" y="44"/>
                    </a:cubicBezTo>
                    <a:cubicBezTo>
                      <a:pt x="142" y="44"/>
                      <a:pt x="141" y="44"/>
                      <a:pt x="141" y="44"/>
                    </a:cubicBezTo>
                    <a:cubicBezTo>
                      <a:pt x="141" y="45"/>
                      <a:pt x="141" y="45"/>
                      <a:pt x="141" y="46"/>
                    </a:cubicBezTo>
                    <a:cubicBezTo>
                      <a:pt x="141" y="46"/>
                      <a:pt x="141" y="46"/>
                      <a:pt x="141" y="48"/>
                    </a:cubicBezTo>
                    <a:cubicBezTo>
                      <a:pt x="141" y="49"/>
                      <a:pt x="140" y="50"/>
                      <a:pt x="141" y="50"/>
                    </a:cubicBezTo>
                    <a:cubicBezTo>
                      <a:pt x="141" y="51"/>
                      <a:pt x="141" y="52"/>
                      <a:pt x="141" y="52"/>
                    </a:cubicBezTo>
                    <a:cubicBezTo>
                      <a:pt x="141" y="53"/>
                      <a:pt x="141" y="54"/>
                      <a:pt x="141" y="55"/>
                    </a:cubicBezTo>
                    <a:cubicBezTo>
                      <a:pt x="140" y="55"/>
                      <a:pt x="140" y="55"/>
                      <a:pt x="140" y="55"/>
                    </a:cubicBezTo>
                    <a:cubicBezTo>
                      <a:pt x="140" y="56"/>
                      <a:pt x="141" y="57"/>
                      <a:pt x="140" y="56"/>
                    </a:cubicBezTo>
                    <a:cubicBezTo>
                      <a:pt x="139" y="54"/>
                      <a:pt x="139" y="54"/>
                      <a:pt x="139" y="54"/>
                    </a:cubicBezTo>
                    <a:cubicBezTo>
                      <a:pt x="138" y="53"/>
                      <a:pt x="138" y="53"/>
                      <a:pt x="138" y="53"/>
                    </a:cubicBezTo>
                    <a:cubicBezTo>
                      <a:pt x="138" y="53"/>
                      <a:pt x="138" y="52"/>
                      <a:pt x="137" y="53"/>
                    </a:cubicBezTo>
                    <a:cubicBezTo>
                      <a:pt x="136" y="53"/>
                      <a:pt x="136" y="53"/>
                      <a:pt x="136" y="53"/>
                    </a:cubicBezTo>
                    <a:cubicBezTo>
                      <a:pt x="135" y="53"/>
                      <a:pt x="136" y="55"/>
                      <a:pt x="136" y="55"/>
                    </a:cubicBezTo>
                    <a:cubicBezTo>
                      <a:pt x="135" y="55"/>
                      <a:pt x="133" y="54"/>
                      <a:pt x="133" y="54"/>
                    </a:cubicBezTo>
                    <a:cubicBezTo>
                      <a:pt x="133" y="54"/>
                      <a:pt x="132" y="54"/>
                      <a:pt x="132" y="55"/>
                    </a:cubicBezTo>
                    <a:cubicBezTo>
                      <a:pt x="132" y="56"/>
                      <a:pt x="131" y="57"/>
                      <a:pt x="131" y="57"/>
                    </a:cubicBezTo>
                    <a:cubicBezTo>
                      <a:pt x="131" y="57"/>
                      <a:pt x="131" y="58"/>
                      <a:pt x="130" y="59"/>
                    </a:cubicBezTo>
                    <a:cubicBezTo>
                      <a:pt x="130" y="59"/>
                      <a:pt x="129" y="60"/>
                      <a:pt x="129" y="60"/>
                    </a:cubicBezTo>
                    <a:cubicBezTo>
                      <a:pt x="128" y="60"/>
                      <a:pt x="127" y="60"/>
                      <a:pt x="126" y="60"/>
                    </a:cubicBezTo>
                    <a:cubicBezTo>
                      <a:pt x="126" y="60"/>
                      <a:pt x="126" y="61"/>
                      <a:pt x="126" y="61"/>
                    </a:cubicBezTo>
                    <a:cubicBezTo>
                      <a:pt x="125" y="62"/>
                      <a:pt x="124" y="63"/>
                      <a:pt x="124" y="63"/>
                    </a:cubicBezTo>
                    <a:cubicBezTo>
                      <a:pt x="124" y="63"/>
                      <a:pt x="124" y="65"/>
                      <a:pt x="124" y="65"/>
                    </a:cubicBezTo>
                    <a:cubicBezTo>
                      <a:pt x="125" y="66"/>
                      <a:pt x="124" y="66"/>
                      <a:pt x="124" y="66"/>
                    </a:cubicBezTo>
                    <a:cubicBezTo>
                      <a:pt x="123" y="66"/>
                      <a:pt x="122" y="67"/>
                      <a:pt x="122" y="67"/>
                    </a:cubicBezTo>
                    <a:cubicBezTo>
                      <a:pt x="122" y="67"/>
                      <a:pt x="123" y="68"/>
                      <a:pt x="122" y="68"/>
                    </a:cubicBezTo>
                    <a:cubicBezTo>
                      <a:pt x="121" y="69"/>
                      <a:pt x="119" y="69"/>
                      <a:pt x="119" y="69"/>
                    </a:cubicBezTo>
                    <a:cubicBezTo>
                      <a:pt x="119" y="69"/>
                      <a:pt x="120" y="70"/>
                      <a:pt x="118" y="70"/>
                    </a:cubicBezTo>
                    <a:cubicBezTo>
                      <a:pt x="117" y="70"/>
                      <a:pt x="116" y="70"/>
                      <a:pt x="115" y="70"/>
                    </a:cubicBezTo>
                    <a:cubicBezTo>
                      <a:pt x="115" y="71"/>
                      <a:pt x="115" y="72"/>
                      <a:pt x="114" y="73"/>
                    </a:cubicBezTo>
                    <a:cubicBezTo>
                      <a:pt x="112" y="74"/>
                      <a:pt x="111" y="74"/>
                      <a:pt x="111" y="74"/>
                    </a:cubicBezTo>
                    <a:cubicBezTo>
                      <a:pt x="110" y="74"/>
                      <a:pt x="110" y="74"/>
                      <a:pt x="110" y="75"/>
                    </a:cubicBezTo>
                    <a:cubicBezTo>
                      <a:pt x="110" y="77"/>
                      <a:pt x="110" y="77"/>
                      <a:pt x="111" y="78"/>
                    </a:cubicBezTo>
                    <a:cubicBezTo>
                      <a:pt x="112" y="78"/>
                      <a:pt x="112" y="80"/>
                      <a:pt x="113" y="81"/>
                    </a:cubicBezTo>
                    <a:cubicBezTo>
                      <a:pt x="113" y="81"/>
                      <a:pt x="114" y="82"/>
                      <a:pt x="113" y="83"/>
                    </a:cubicBezTo>
                    <a:cubicBezTo>
                      <a:pt x="113" y="84"/>
                      <a:pt x="112" y="85"/>
                      <a:pt x="112" y="85"/>
                    </a:cubicBezTo>
                    <a:cubicBezTo>
                      <a:pt x="112" y="86"/>
                      <a:pt x="112" y="87"/>
                      <a:pt x="112" y="88"/>
                    </a:cubicBezTo>
                    <a:cubicBezTo>
                      <a:pt x="113" y="89"/>
                      <a:pt x="113" y="90"/>
                      <a:pt x="113" y="90"/>
                    </a:cubicBezTo>
                    <a:cubicBezTo>
                      <a:pt x="113" y="90"/>
                      <a:pt x="112" y="91"/>
                      <a:pt x="113" y="91"/>
                    </a:cubicBezTo>
                    <a:cubicBezTo>
                      <a:pt x="114" y="92"/>
                      <a:pt x="115" y="93"/>
                      <a:pt x="116" y="93"/>
                    </a:cubicBezTo>
                    <a:cubicBezTo>
                      <a:pt x="116" y="94"/>
                      <a:pt x="118" y="95"/>
                      <a:pt x="118" y="95"/>
                    </a:cubicBezTo>
                    <a:cubicBezTo>
                      <a:pt x="118" y="95"/>
                      <a:pt x="117" y="97"/>
                      <a:pt x="118" y="98"/>
                    </a:cubicBezTo>
                    <a:cubicBezTo>
                      <a:pt x="118" y="98"/>
                      <a:pt x="120" y="103"/>
                      <a:pt x="119" y="103"/>
                    </a:cubicBezTo>
                    <a:cubicBezTo>
                      <a:pt x="118" y="104"/>
                      <a:pt x="118" y="105"/>
                      <a:pt x="118" y="106"/>
                    </a:cubicBezTo>
                    <a:cubicBezTo>
                      <a:pt x="119" y="107"/>
                      <a:pt x="119" y="107"/>
                      <a:pt x="119" y="107"/>
                    </a:cubicBezTo>
                    <a:cubicBezTo>
                      <a:pt x="119" y="108"/>
                      <a:pt x="121" y="107"/>
                      <a:pt x="120" y="109"/>
                    </a:cubicBezTo>
                    <a:cubicBezTo>
                      <a:pt x="119" y="110"/>
                      <a:pt x="119" y="110"/>
                      <a:pt x="118" y="111"/>
                    </a:cubicBezTo>
                    <a:cubicBezTo>
                      <a:pt x="118" y="112"/>
                      <a:pt x="118" y="112"/>
                      <a:pt x="117" y="113"/>
                    </a:cubicBezTo>
                    <a:cubicBezTo>
                      <a:pt x="117" y="114"/>
                      <a:pt x="116" y="115"/>
                      <a:pt x="116" y="116"/>
                    </a:cubicBezTo>
                    <a:cubicBezTo>
                      <a:pt x="115" y="116"/>
                      <a:pt x="114" y="117"/>
                      <a:pt x="114" y="117"/>
                    </a:cubicBezTo>
                    <a:cubicBezTo>
                      <a:pt x="114" y="118"/>
                      <a:pt x="112" y="120"/>
                      <a:pt x="114" y="118"/>
                    </a:cubicBezTo>
                    <a:cubicBezTo>
                      <a:pt x="116" y="117"/>
                      <a:pt x="115" y="118"/>
                      <a:pt x="117" y="116"/>
                    </a:cubicBezTo>
                    <a:cubicBezTo>
                      <a:pt x="119" y="114"/>
                      <a:pt x="120" y="115"/>
                      <a:pt x="121" y="114"/>
                    </a:cubicBezTo>
                    <a:cubicBezTo>
                      <a:pt x="122" y="113"/>
                      <a:pt x="120" y="117"/>
                      <a:pt x="122" y="112"/>
                    </a:cubicBezTo>
                    <a:cubicBezTo>
                      <a:pt x="124" y="107"/>
                      <a:pt x="125" y="107"/>
                      <a:pt x="125" y="106"/>
                    </a:cubicBezTo>
                    <a:cubicBezTo>
                      <a:pt x="126" y="105"/>
                      <a:pt x="126" y="106"/>
                      <a:pt x="127" y="104"/>
                    </a:cubicBezTo>
                    <a:cubicBezTo>
                      <a:pt x="128" y="101"/>
                      <a:pt x="127" y="103"/>
                      <a:pt x="128" y="101"/>
                    </a:cubicBezTo>
                    <a:cubicBezTo>
                      <a:pt x="130" y="99"/>
                      <a:pt x="130" y="102"/>
                      <a:pt x="130" y="99"/>
                    </a:cubicBezTo>
                    <a:cubicBezTo>
                      <a:pt x="131" y="96"/>
                      <a:pt x="131" y="98"/>
                      <a:pt x="132" y="94"/>
                    </a:cubicBezTo>
                    <a:cubicBezTo>
                      <a:pt x="133" y="91"/>
                      <a:pt x="131" y="91"/>
                      <a:pt x="133" y="89"/>
                    </a:cubicBezTo>
                    <a:cubicBezTo>
                      <a:pt x="135" y="87"/>
                      <a:pt x="135" y="88"/>
                      <a:pt x="136" y="87"/>
                    </a:cubicBezTo>
                    <a:cubicBezTo>
                      <a:pt x="136" y="86"/>
                      <a:pt x="135" y="87"/>
                      <a:pt x="137" y="84"/>
                    </a:cubicBezTo>
                    <a:cubicBezTo>
                      <a:pt x="139" y="81"/>
                      <a:pt x="141" y="80"/>
                      <a:pt x="141" y="75"/>
                    </a:cubicBezTo>
                    <a:cubicBezTo>
                      <a:pt x="141" y="70"/>
                      <a:pt x="141" y="69"/>
                      <a:pt x="141" y="69"/>
                    </a:cubicBezTo>
                    <a:cubicBezTo>
                      <a:pt x="141" y="69"/>
                      <a:pt x="143" y="67"/>
                      <a:pt x="142" y="64"/>
                    </a:cubicBezTo>
                    <a:cubicBezTo>
                      <a:pt x="142" y="61"/>
                      <a:pt x="141" y="62"/>
                      <a:pt x="142" y="61"/>
                    </a:cubicBezTo>
                    <a:cubicBezTo>
                      <a:pt x="142" y="61"/>
                      <a:pt x="142" y="61"/>
                      <a:pt x="143" y="60"/>
                    </a:cubicBezTo>
                    <a:cubicBezTo>
                      <a:pt x="144" y="58"/>
                      <a:pt x="144" y="59"/>
                      <a:pt x="144" y="58"/>
                    </a:cubicBezTo>
                    <a:cubicBezTo>
                      <a:pt x="144" y="57"/>
                      <a:pt x="145" y="56"/>
                      <a:pt x="145" y="56"/>
                    </a:cubicBezTo>
                    <a:cubicBezTo>
                      <a:pt x="145" y="56"/>
                      <a:pt x="145" y="56"/>
                      <a:pt x="145" y="56"/>
                    </a:cubicBezTo>
                    <a:cubicBezTo>
                      <a:pt x="145" y="56"/>
                      <a:pt x="152" y="122"/>
                      <a:pt x="87" y="131"/>
                    </a:cubicBezTo>
                    <a:cubicBezTo>
                      <a:pt x="87" y="131"/>
                      <a:pt x="102" y="128"/>
                      <a:pt x="103" y="125"/>
                    </a:cubicBezTo>
                    <a:cubicBezTo>
                      <a:pt x="103" y="125"/>
                      <a:pt x="103" y="122"/>
                      <a:pt x="103" y="122"/>
                    </a:cubicBezTo>
                    <a:cubicBezTo>
                      <a:pt x="102" y="122"/>
                      <a:pt x="101" y="123"/>
                      <a:pt x="100" y="122"/>
                    </a:cubicBezTo>
                    <a:cubicBezTo>
                      <a:pt x="99" y="121"/>
                      <a:pt x="98" y="120"/>
                      <a:pt x="98" y="120"/>
                    </a:cubicBezTo>
                    <a:cubicBezTo>
                      <a:pt x="98" y="121"/>
                      <a:pt x="98" y="121"/>
                      <a:pt x="98" y="121"/>
                    </a:cubicBezTo>
                    <a:cubicBezTo>
                      <a:pt x="98" y="121"/>
                      <a:pt x="99" y="122"/>
                      <a:pt x="96" y="121"/>
                    </a:cubicBezTo>
                    <a:cubicBezTo>
                      <a:pt x="93" y="121"/>
                      <a:pt x="93" y="121"/>
                      <a:pt x="92" y="121"/>
                    </a:cubicBezTo>
                    <a:cubicBezTo>
                      <a:pt x="91" y="120"/>
                      <a:pt x="90" y="118"/>
                      <a:pt x="89" y="119"/>
                    </a:cubicBezTo>
                    <a:cubicBezTo>
                      <a:pt x="88" y="121"/>
                      <a:pt x="90" y="120"/>
                      <a:pt x="88" y="121"/>
                    </a:cubicBezTo>
                    <a:cubicBezTo>
                      <a:pt x="87" y="121"/>
                      <a:pt x="84" y="120"/>
                      <a:pt x="84" y="120"/>
                    </a:cubicBezTo>
                    <a:cubicBezTo>
                      <a:pt x="84" y="120"/>
                      <a:pt x="80" y="121"/>
                      <a:pt x="79" y="120"/>
                    </a:cubicBezTo>
                    <a:cubicBezTo>
                      <a:pt x="79" y="120"/>
                      <a:pt x="79" y="119"/>
                      <a:pt x="78" y="119"/>
                    </a:cubicBezTo>
                    <a:cubicBezTo>
                      <a:pt x="77" y="119"/>
                      <a:pt x="77" y="120"/>
                      <a:pt x="77" y="120"/>
                    </a:cubicBezTo>
                    <a:cubicBezTo>
                      <a:pt x="79" y="122"/>
                      <a:pt x="79" y="122"/>
                      <a:pt x="79" y="122"/>
                    </a:cubicBezTo>
                    <a:cubicBezTo>
                      <a:pt x="82" y="123"/>
                      <a:pt x="82" y="123"/>
                      <a:pt x="82" y="123"/>
                    </a:cubicBezTo>
                    <a:cubicBezTo>
                      <a:pt x="82" y="123"/>
                      <a:pt x="83" y="124"/>
                      <a:pt x="82" y="124"/>
                    </a:cubicBezTo>
                    <a:cubicBezTo>
                      <a:pt x="81" y="125"/>
                      <a:pt x="80" y="125"/>
                      <a:pt x="79" y="125"/>
                    </a:cubicBezTo>
                    <a:cubicBezTo>
                      <a:pt x="78" y="125"/>
                      <a:pt x="76" y="127"/>
                      <a:pt x="75" y="126"/>
                    </a:cubicBezTo>
                    <a:cubicBezTo>
                      <a:pt x="74" y="124"/>
                      <a:pt x="74" y="124"/>
                      <a:pt x="74" y="123"/>
                    </a:cubicBezTo>
                    <a:cubicBezTo>
                      <a:pt x="73" y="123"/>
                      <a:pt x="73" y="122"/>
                      <a:pt x="72" y="122"/>
                    </a:cubicBezTo>
                    <a:cubicBezTo>
                      <a:pt x="71" y="122"/>
                      <a:pt x="70" y="122"/>
                      <a:pt x="70" y="122"/>
                    </a:cubicBezTo>
                    <a:cubicBezTo>
                      <a:pt x="71" y="124"/>
                      <a:pt x="71" y="124"/>
                      <a:pt x="71" y="124"/>
                    </a:cubicBezTo>
                    <a:cubicBezTo>
                      <a:pt x="71" y="124"/>
                      <a:pt x="69" y="124"/>
                      <a:pt x="69" y="124"/>
                    </a:cubicBezTo>
                    <a:cubicBezTo>
                      <a:pt x="68" y="124"/>
                      <a:pt x="68" y="125"/>
                      <a:pt x="67" y="124"/>
                    </a:cubicBezTo>
                    <a:cubicBezTo>
                      <a:pt x="65" y="123"/>
                      <a:pt x="65" y="123"/>
                      <a:pt x="64" y="123"/>
                    </a:cubicBezTo>
                    <a:cubicBezTo>
                      <a:pt x="63" y="123"/>
                      <a:pt x="62" y="122"/>
                      <a:pt x="61" y="122"/>
                    </a:cubicBezTo>
                    <a:cubicBezTo>
                      <a:pt x="61" y="123"/>
                      <a:pt x="60" y="123"/>
                      <a:pt x="59" y="123"/>
                    </a:cubicBezTo>
                    <a:cubicBezTo>
                      <a:pt x="59" y="123"/>
                      <a:pt x="56" y="124"/>
                      <a:pt x="56" y="124"/>
                    </a:cubicBezTo>
                    <a:cubicBezTo>
                      <a:pt x="55" y="124"/>
                      <a:pt x="53" y="124"/>
                      <a:pt x="53" y="124"/>
                    </a:cubicBezTo>
                    <a:cubicBezTo>
                      <a:pt x="53" y="124"/>
                      <a:pt x="60" y="131"/>
                      <a:pt x="76" y="131"/>
                    </a:cubicBezTo>
                    <a:cubicBezTo>
                      <a:pt x="76" y="131"/>
                      <a:pt x="40" y="133"/>
                      <a:pt x="20" y="98"/>
                    </a:cubicBezTo>
                    <a:cubicBezTo>
                      <a:pt x="0" y="62"/>
                      <a:pt x="14" y="17"/>
                      <a:pt x="60" y="1"/>
                    </a:cubicBezTo>
                    <a:cubicBezTo>
                      <a:pt x="60" y="1"/>
                      <a:pt x="26" y="14"/>
                      <a:pt x="16" y="48"/>
                    </a:cubicBezTo>
                    <a:cubicBezTo>
                      <a:pt x="17" y="48"/>
                      <a:pt x="17" y="48"/>
                      <a:pt x="17" y="48"/>
                    </a:cubicBezTo>
                    <a:cubicBezTo>
                      <a:pt x="18" y="47"/>
                      <a:pt x="18" y="48"/>
                      <a:pt x="18" y="46"/>
                    </a:cubicBezTo>
                    <a:cubicBezTo>
                      <a:pt x="19" y="45"/>
                      <a:pt x="19" y="45"/>
                      <a:pt x="19" y="44"/>
                    </a:cubicBezTo>
                    <a:cubicBezTo>
                      <a:pt x="20" y="43"/>
                      <a:pt x="20" y="44"/>
                      <a:pt x="20" y="42"/>
                    </a:cubicBezTo>
                    <a:cubicBezTo>
                      <a:pt x="21" y="41"/>
                      <a:pt x="21" y="42"/>
                      <a:pt x="22" y="41"/>
                    </a:cubicBezTo>
                    <a:cubicBezTo>
                      <a:pt x="23" y="40"/>
                      <a:pt x="23" y="38"/>
                      <a:pt x="24" y="38"/>
                    </a:cubicBezTo>
                    <a:cubicBezTo>
                      <a:pt x="24" y="37"/>
                      <a:pt x="26" y="37"/>
                      <a:pt x="26" y="37"/>
                    </a:cubicBezTo>
                    <a:cubicBezTo>
                      <a:pt x="27" y="37"/>
                      <a:pt x="26" y="36"/>
                      <a:pt x="27" y="37"/>
                    </a:cubicBezTo>
                    <a:cubicBezTo>
                      <a:pt x="27" y="37"/>
                      <a:pt x="26" y="39"/>
                      <a:pt x="26" y="39"/>
                    </a:cubicBezTo>
                    <a:cubicBezTo>
                      <a:pt x="26" y="41"/>
                      <a:pt x="26" y="41"/>
                      <a:pt x="26" y="41"/>
                    </a:cubicBezTo>
                    <a:cubicBezTo>
                      <a:pt x="26" y="41"/>
                      <a:pt x="25" y="43"/>
                      <a:pt x="25" y="44"/>
                    </a:cubicBezTo>
                    <a:cubicBezTo>
                      <a:pt x="25" y="45"/>
                      <a:pt x="26" y="46"/>
                      <a:pt x="26" y="46"/>
                    </a:cubicBezTo>
                    <a:cubicBezTo>
                      <a:pt x="26" y="46"/>
                      <a:pt x="26" y="48"/>
                      <a:pt x="27" y="49"/>
                    </a:cubicBezTo>
                    <a:cubicBezTo>
                      <a:pt x="27" y="49"/>
                      <a:pt x="31" y="49"/>
                      <a:pt x="31" y="49"/>
                    </a:cubicBezTo>
                    <a:cubicBezTo>
                      <a:pt x="31" y="49"/>
                      <a:pt x="32" y="48"/>
                      <a:pt x="33" y="47"/>
                    </a:cubicBezTo>
                    <a:cubicBezTo>
                      <a:pt x="33" y="46"/>
                      <a:pt x="35" y="46"/>
                      <a:pt x="35" y="45"/>
                    </a:cubicBezTo>
                    <a:cubicBezTo>
                      <a:pt x="36" y="45"/>
                      <a:pt x="35" y="44"/>
                      <a:pt x="36" y="43"/>
                    </a:cubicBezTo>
                    <a:cubicBezTo>
                      <a:pt x="37" y="41"/>
                      <a:pt x="36" y="42"/>
                      <a:pt x="37" y="41"/>
                    </a:cubicBezTo>
                    <a:cubicBezTo>
                      <a:pt x="38" y="39"/>
                      <a:pt x="38" y="39"/>
                      <a:pt x="38" y="39"/>
                    </a:cubicBezTo>
                    <a:cubicBezTo>
                      <a:pt x="38" y="39"/>
                      <a:pt x="41" y="39"/>
                      <a:pt x="40" y="40"/>
                    </a:cubicBezTo>
                    <a:cubicBezTo>
                      <a:pt x="39" y="42"/>
                      <a:pt x="40" y="43"/>
                      <a:pt x="40" y="44"/>
                    </a:cubicBezTo>
                    <a:cubicBezTo>
                      <a:pt x="39" y="44"/>
                      <a:pt x="38" y="43"/>
                      <a:pt x="38" y="44"/>
                    </a:cubicBezTo>
                    <a:cubicBezTo>
                      <a:pt x="37" y="46"/>
                      <a:pt x="37" y="46"/>
                      <a:pt x="37" y="47"/>
                    </a:cubicBezTo>
                    <a:cubicBezTo>
                      <a:pt x="36" y="47"/>
                      <a:pt x="36" y="49"/>
                      <a:pt x="35" y="50"/>
                    </a:cubicBezTo>
                    <a:cubicBezTo>
                      <a:pt x="35" y="50"/>
                      <a:pt x="33" y="50"/>
                      <a:pt x="33" y="50"/>
                    </a:cubicBezTo>
                    <a:cubicBezTo>
                      <a:pt x="33" y="51"/>
                      <a:pt x="34" y="52"/>
                      <a:pt x="33" y="53"/>
                    </a:cubicBezTo>
                    <a:cubicBezTo>
                      <a:pt x="32" y="53"/>
                      <a:pt x="32" y="53"/>
                      <a:pt x="31" y="53"/>
                    </a:cubicBezTo>
                    <a:cubicBezTo>
                      <a:pt x="31" y="53"/>
                      <a:pt x="31" y="53"/>
                      <a:pt x="30" y="53"/>
                    </a:cubicBezTo>
                    <a:cubicBezTo>
                      <a:pt x="29" y="52"/>
                      <a:pt x="28" y="52"/>
                      <a:pt x="28" y="52"/>
                    </a:cubicBezTo>
                    <a:cubicBezTo>
                      <a:pt x="28" y="52"/>
                      <a:pt x="26" y="53"/>
                      <a:pt x="26" y="54"/>
                    </a:cubicBezTo>
                    <a:cubicBezTo>
                      <a:pt x="26" y="54"/>
                      <a:pt x="27" y="57"/>
                      <a:pt x="27" y="57"/>
                    </a:cubicBezTo>
                    <a:cubicBezTo>
                      <a:pt x="28" y="60"/>
                      <a:pt x="28" y="60"/>
                      <a:pt x="28" y="60"/>
                    </a:cubicBezTo>
                    <a:cubicBezTo>
                      <a:pt x="28" y="60"/>
                      <a:pt x="28" y="64"/>
                      <a:pt x="29" y="64"/>
                    </a:cubicBezTo>
                    <a:cubicBezTo>
                      <a:pt x="29" y="64"/>
                      <a:pt x="30" y="66"/>
                      <a:pt x="31" y="67"/>
                    </a:cubicBezTo>
                    <a:cubicBezTo>
                      <a:pt x="31" y="67"/>
                      <a:pt x="31" y="70"/>
                      <a:pt x="31" y="70"/>
                    </a:cubicBezTo>
                    <a:cubicBezTo>
                      <a:pt x="33" y="72"/>
                      <a:pt x="33" y="72"/>
                      <a:pt x="33" y="72"/>
                    </a:cubicBezTo>
                    <a:cubicBezTo>
                      <a:pt x="33" y="72"/>
                      <a:pt x="33" y="74"/>
                      <a:pt x="33" y="75"/>
                    </a:cubicBezTo>
                    <a:cubicBezTo>
                      <a:pt x="33" y="75"/>
                      <a:pt x="32" y="78"/>
                      <a:pt x="33" y="79"/>
                    </a:cubicBezTo>
                    <a:cubicBezTo>
                      <a:pt x="33" y="80"/>
                      <a:pt x="35" y="82"/>
                      <a:pt x="35" y="82"/>
                    </a:cubicBezTo>
                    <a:cubicBezTo>
                      <a:pt x="35" y="82"/>
                      <a:pt x="32" y="84"/>
                      <a:pt x="34" y="84"/>
                    </a:cubicBezTo>
                    <a:cubicBezTo>
                      <a:pt x="35" y="84"/>
                      <a:pt x="36" y="86"/>
                      <a:pt x="36" y="87"/>
                    </a:cubicBezTo>
                    <a:cubicBezTo>
                      <a:pt x="37" y="87"/>
                      <a:pt x="37" y="88"/>
                      <a:pt x="37" y="88"/>
                    </a:cubicBezTo>
                    <a:cubicBezTo>
                      <a:pt x="38" y="88"/>
                      <a:pt x="40" y="89"/>
                      <a:pt x="40" y="89"/>
                    </a:cubicBezTo>
                    <a:cubicBezTo>
                      <a:pt x="40" y="90"/>
                      <a:pt x="40" y="91"/>
                      <a:pt x="40" y="91"/>
                    </a:cubicBezTo>
                    <a:cubicBezTo>
                      <a:pt x="42" y="95"/>
                      <a:pt x="42" y="95"/>
                      <a:pt x="42" y="95"/>
                    </a:cubicBezTo>
                    <a:cubicBezTo>
                      <a:pt x="45" y="98"/>
                      <a:pt x="45" y="98"/>
                      <a:pt x="45" y="98"/>
                    </a:cubicBezTo>
                    <a:cubicBezTo>
                      <a:pt x="45" y="98"/>
                      <a:pt x="45" y="99"/>
                      <a:pt x="46" y="99"/>
                    </a:cubicBezTo>
                    <a:cubicBezTo>
                      <a:pt x="46" y="100"/>
                      <a:pt x="50" y="101"/>
                      <a:pt x="50" y="101"/>
                    </a:cubicBezTo>
                    <a:cubicBezTo>
                      <a:pt x="51" y="102"/>
                      <a:pt x="53" y="103"/>
                      <a:pt x="54" y="103"/>
                    </a:cubicBezTo>
                    <a:cubicBezTo>
                      <a:pt x="54" y="103"/>
                      <a:pt x="53" y="105"/>
                      <a:pt x="54" y="103"/>
                    </a:cubicBezTo>
                    <a:cubicBezTo>
                      <a:pt x="56" y="101"/>
                      <a:pt x="55" y="102"/>
                      <a:pt x="56" y="100"/>
                    </a:cubicBezTo>
                    <a:cubicBezTo>
                      <a:pt x="57" y="97"/>
                      <a:pt x="57" y="99"/>
                      <a:pt x="57" y="97"/>
                    </a:cubicBezTo>
                    <a:cubicBezTo>
                      <a:pt x="57" y="95"/>
                      <a:pt x="57" y="97"/>
                      <a:pt x="57" y="95"/>
                    </a:cubicBezTo>
                    <a:cubicBezTo>
                      <a:pt x="57" y="93"/>
                      <a:pt x="56" y="95"/>
                      <a:pt x="57" y="93"/>
                    </a:cubicBezTo>
                    <a:cubicBezTo>
                      <a:pt x="58" y="91"/>
                      <a:pt x="58" y="91"/>
                      <a:pt x="59" y="90"/>
                    </a:cubicBezTo>
                    <a:cubicBezTo>
                      <a:pt x="61" y="89"/>
                      <a:pt x="62" y="90"/>
                      <a:pt x="61" y="88"/>
                    </a:cubicBezTo>
                    <a:cubicBezTo>
                      <a:pt x="60" y="86"/>
                      <a:pt x="60" y="88"/>
                      <a:pt x="60" y="86"/>
                    </a:cubicBezTo>
                    <a:cubicBezTo>
                      <a:pt x="60" y="84"/>
                      <a:pt x="60" y="84"/>
                      <a:pt x="59" y="83"/>
                    </a:cubicBezTo>
                    <a:cubicBezTo>
                      <a:pt x="58" y="82"/>
                      <a:pt x="57" y="82"/>
                      <a:pt x="57" y="80"/>
                    </a:cubicBezTo>
                    <a:cubicBezTo>
                      <a:pt x="57" y="79"/>
                      <a:pt x="57" y="79"/>
                      <a:pt x="57" y="78"/>
                    </a:cubicBezTo>
                    <a:cubicBezTo>
                      <a:pt x="58" y="77"/>
                      <a:pt x="59" y="76"/>
                      <a:pt x="59" y="75"/>
                    </a:cubicBezTo>
                    <a:cubicBezTo>
                      <a:pt x="59" y="75"/>
                      <a:pt x="59" y="75"/>
                      <a:pt x="60" y="74"/>
                    </a:cubicBezTo>
                    <a:cubicBezTo>
                      <a:pt x="61" y="72"/>
                      <a:pt x="62" y="72"/>
                      <a:pt x="62" y="72"/>
                    </a:cubicBezTo>
                    <a:cubicBezTo>
                      <a:pt x="62" y="72"/>
                      <a:pt x="62" y="68"/>
                      <a:pt x="62" y="67"/>
                    </a:cubicBezTo>
                    <a:cubicBezTo>
                      <a:pt x="62" y="66"/>
                      <a:pt x="62" y="68"/>
                      <a:pt x="62" y="66"/>
                    </a:cubicBezTo>
                    <a:cubicBezTo>
                      <a:pt x="61" y="64"/>
                      <a:pt x="61" y="63"/>
                      <a:pt x="61" y="63"/>
                    </a:cubicBezTo>
                    <a:cubicBezTo>
                      <a:pt x="61" y="63"/>
                      <a:pt x="64" y="61"/>
                      <a:pt x="64" y="61"/>
                    </a:cubicBezTo>
                    <a:cubicBezTo>
                      <a:pt x="65" y="61"/>
                      <a:pt x="65" y="63"/>
                      <a:pt x="67" y="62"/>
                    </a:cubicBezTo>
                    <a:cubicBezTo>
                      <a:pt x="68" y="61"/>
                      <a:pt x="68" y="60"/>
                      <a:pt x="68" y="60"/>
                    </a:cubicBezTo>
                    <a:cubicBezTo>
                      <a:pt x="69" y="59"/>
                      <a:pt x="70" y="59"/>
                      <a:pt x="70" y="60"/>
                    </a:cubicBezTo>
                    <a:cubicBezTo>
                      <a:pt x="71" y="60"/>
                      <a:pt x="73" y="60"/>
                      <a:pt x="74" y="61"/>
                    </a:cubicBezTo>
                    <a:cubicBezTo>
                      <a:pt x="76" y="62"/>
                      <a:pt x="76" y="61"/>
                      <a:pt x="78" y="61"/>
                    </a:cubicBezTo>
                    <a:cubicBezTo>
                      <a:pt x="80" y="61"/>
                      <a:pt x="82" y="62"/>
                      <a:pt x="83" y="61"/>
                    </a:cubicBezTo>
                    <a:cubicBezTo>
                      <a:pt x="85" y="60"/>
                      <a:pt x="85" y="62"/>
                      <a:pt x="86" y="60"/>
                    </a:cubicBezTo>
                    <a:cubicBezTo>
                      <a:pt x="86" y="58"/>
                      <a:pt x="86" y="59"/>
                      <a:pt x="87" y="58"/>
                    </a:cubicBezTo>
                    <a:cubicBezTo>
                      <a:pt x="88" y="57"/>
                      <a:pt x="89" y="58"/>
                      <a:pt x="89" y="56"/>
                    </a:cubicBezTo>
                    <a:cubicBezTo>
                      <a:pt x="89" y="55"/>
                      <a:pt x="88" y="55"/>
                      <a:pt x="89" y="54"/>
                    </a:cubicBezTo>
                    <a:cubicBezTo>
                      <a:pt x="90" y="53"/>
                      <a:pt x="89" y="55"/>
                      <a:pt x="90" y="53"/>
                    </a:cubicBezTo>
                    <a:cubicBezTo>
                      <a:pt x="92" y="51"/>
                      <a:pt x="93" y="52"/>
                      <a:pt x="92" y="51"/>
                    </a:cubicBezTo>
                    <a:cubicBezTo>
                      <a:pt x="92" y="49"/>
                      <a:pt x="91" y="50"/>
                      <a:pt x="91" y="48"/>
                    </a:cubicBezTo>
                    <a:cubicBezTo>
                      <a:pt x="91" y="46"/>
                      <a:pt x="88" y="49"/>
                      <a:pt x="90" y="45"/>
                    </a:cubicBezTo>
                    <a:cubicBezTo>
                      <a:pt x="92" y="42"/>
                      <a:pt x="92" y="42"/>
                      <a:pt x="90" y="40"/>
                    </a:cubicBezTo>
                    <a:cubicBezTo>
                      <a:pt x="89" y="37"/>
                      <a:pt x="87" y="36"/>
                      <a:pt x="87" y="35"/>
                    </a:cubicBezTo>
                    <a:cubicBezTo>
                      <a:pt x="86" y="35"/>
                      <a:pt x="86" y="33"/>
                      <a:pt x="85" y="33"/>
                    </a:cubicBezTo>
                    <a:cubicBezTo>
                      <a:pt x="84" y="32"/>
                      <a:pt x="85" y="32"/>
                      <a:pt x="83" y="32"/>
                    </a:cubicBezTo>
                    <a:cubicBezTo>
                      <a:pt x="82" y="32"/>
                      <a:pt x="80" y="31"/>
                      <a:pt x="80" y="30"/>
                    </a:cubicBezTo>
                    <a:cubicBezTo>
                      <a:pt x="79" y="30"/>
                      <a:pt x="77" y="28"/>
                      <a:pt x="77" y="28"/>
                    </a:cubicBezTo>
                    <a:cubicBezTo>
                      <a:pt x="76" y="28"/>
                      <a:pt x="76" y="28"/>
                      <a:pt x="75" y="28"/>
                    </a:cubicBezTo>
                    <a:cubicBezTo>
                      <a:pt x="74" y="28"/>
                      <a:pt x="73" y="27"/>
                      <a:pt x="72" y="27"/>
                    </a:cubicBezTo>
                    <a:cubicBezTo>
                      <a:pt x="71" y="27"/>
                      <a:pt x="73" y="28"/>
                      <a:pt x="71" y="27"/>
                    </a:cubicBezTo>
                    <a:cubicBezTo>
                      <a:pt x="68" y="27"/>
                      <a:pt x="69" y="27"/>
                      <a:pt x="68" y="27"/>
                    </a:cubicBezTo>
                    <a:cubicBezTo>
                      <a:pt x="67" y="27"/>
                      <a:pt x="68" y="27"/>
                      <a:pt x="67" y="27"/>
                    </a:cubicBezTo>
                    <a:cubicBezTo>
                      <a:pt x="66" y="27"/>
                      <a:pt x="66" y="25"/>
                      <a:pt x="66" y="27"/>
                    </a:cubicBezTo>
                    <a:cubicBezTo>
                      <a:pt x="65" y="30"/>
                      <a:pt x="67" y="31"/>
                      <a:pt x="65" y="31"/>
                    </a:cubicBezTo>
                    <a:cubicBezTo>
                      <a:pt x="63" y="31"/>
                      <a:pt x="65" y="31"/>
                      <a:pt x="63" y="31"/>
                    </a:cubicBezTo>
                    <a:cubicBezTo>
                      <a:pt x="61" y="31"/>
                      <a:pt x="61" y="31"/>
                      <a:pt x="60" y="32"/>
                    </a:cubicBezTo>
                    <a:cubicBezTo>
                      <a:pt x="60" y="32"/>
                      <a:pt x="59" y="33"/>
                      <a:pt x="58" y="33"/>
                    </a:cubicBezTo>
                    <a:cubicBezTo>
                      <a:pt x="56" y="33"/>
                      <a:pt x="58" y="35"/>
                      <a:pt x="56" y="33"/>
                    </a:cubicBezTo>
                    <a:cubicBezTo>
                      <a:pt x="54" y="31"/>
                      <a:pt x="58" y="30"/>
                      <a:pt x="54" y="31"/>
                    </a:cubicBezTo>
                    <a:cubicBezTo>
                      <a:pt x="51" y="31"/>
                      <a:pt x="50" y="32"/>
                      <a:pt x="50" y="32"/>
                    </a:cubicBezTo>
                    <a:cubicBezTo>
                      <a:pt x="49" y="31"/>
                      <a:pt x="49" y="32"/>
                      <a:pt x="47" y="31"/>
                    </a:cubicBezTo>
                    <a:cubicBezTo>
                      <a:pt x="46" y="30"/>
                      <a:pt x="46" y="30"/>
                      <a:pt x="45" y="31"/>
                    </a:cubicBezTo>
                    <a:cubicBezTo>
                      <a:pt x="44" y="31"/>
                      <a:pt x="44" y="32"/>
                      <a:pt x="44" y="31"/>
                    </a:cubicBezTo>
                    <a:cubicBezTo>
                      <a:pt x="43" y="30"/>
                      <a:pt x="42" y="30"/>
                      <a:pt x="44" y="29"/>
                    </a:cubicBezTo>
                    <a:cubicBezTo>
                      <a:pt x="46" y="28"/>
                      <a:pt x="46" y="29"/>
                      <a:pt x="46" y="28"/>
                    </a:cubicBezTo>
                    <a:cubicBezTo>
                      <a:pt x="47" y="27"/>
                      <a:pt x="45" y="27"/>
                      <a:pt x="47" y="27"/>
                    </a:cubicBezTo>
                    <a:cubicBezTo>
                      <a:pt x="49" y="26"/>
                      <a:pt x="48" y="26"/>
                      <a:pt x="50" y="26"/>
                    </a:cubicBezTo>
                    <a:cubicBezTo>
                      <a:pt x="51" y="25"/>
                      <a:pt x="53" y="27"/>
                      <a:pt x="53" y="26"/>
                    </a:cubicBezTo>
                    <a:cubicBezTo>
                      <a:pt x="53" y="25"/>
                      <a:pt x="56" y="27"/>
                      <a:pt x="53" y="25"/>
                    </a:cubicBezTo>
                    <a:cubicBezTo>
                      <a:pt x="51" y="22"/>
                      <a:pt x="52" y="21"/>
                      <a:pt x="50" y="22"/>
                    </a:cubicBezTo>
                    <a:cubicBezTo>
                      <a:pt x="49" y="22"/>
                      <a:pt x="49" y="24"/>
                      <a:pt x="48" y="23"/>
                    </a:cubicBezTo>
                    <a:cubicBezTo>
                      <a:pt x="47" y="22"/>
                      <a:pt x="45" y="21"/>
                      <a:pt x="47" y="20"/>
                    </a:cubicBezTo>
                    <a:cubicBezTo>
                      <a:pt x="49" y="18"/>
                      <a:pt x="47" y="19"/>
                      <a:pt x="49" y="18"/>
                    </a:cubicBezTo>
                    <a:cubicBezTo>
                      <a:pt x="51" y="17"/>
                      <a:pt x="53" y="22"/>
                      <a:pt x="54" y="21"/>
                    </a:cubicBezTo>
                    <a:cubicBezTo>
                      <a:pt x="55" y="21"/>
                      <a:pt x="56" y="20"/>
                      <a:pt x="56" y="20"/>
                    </a:cubicBezTo>
                    <a:cubicBezTo>
                      <a:pt x="57" y="21"/>
                      <a:pt x="57" y="22"/>
                      <a:pt x="57" y="24"/>
                    </a:cubicBezTo>
                    <a:cubicBezTo>
                      <a:pt x="57" y="25"/>
                      <a:pt x="56" y="25"/>
                      <a:pt x="58" y="24"/>
                    </a:cubicBezTo>
                    <a:cubicBezTo>
                      <a:pt x="60" y="23"/>
                      <a:pt x="56" y="24"/>
                      <a:pt x="60" y="22"/>
                    </a:cubicBezTo>
                    <a:cubicBezTo>
                      <a:pt x="65" y="20"/>
                      <a:pt x="66" y="21"/>
                      <a:pt x="67" y="21"/>
                    </a:cubicBezTo>
                    <a:cubicBezTo>
                      <a:pt x="68" y="22"/>
                      <a:pt x="69" y="22"/>
                      <a:pt x="69" y="22"/>
                    </a:cubicBezTo>
                    <a:cubicBezTo>
                      <a:pt x="69" y="23"/>
                      <a:pt x="68" y="24"/>
                      <a:pt x="69" y="23"/>
                    </a:cubicBezTo>
                    <a:cubicBezTo>
                      <a:pt x="71" y="22"/>
                      <a:pt x="73" y="23"/>
                      <a:pt x="73" y="23"/>
                    </a:cubicBezTo>
                    <a:cubicBezTo>
                      <a:pt x="73" y="23"/>
                      <a:pt x="74" y="23"/>
                      <a:pt x="75" y="24"/>
                    </a:cubicBezTo>
                    <a:cubicBezTo>
                      <a:pt x="75" y="24"/>
                      <a:pt x="77" y="25"/>
                      <a:pt x="78" y="25"/>
                    </a:cubicBezTo>
                    <a:cubicBezTo>
                      <a:pt x="79" y="24"/>
                      <a:pt x="81" y="25"/>
                      <a:pt x="79" y="23"/>
                    </a:cubicBezTo>
                    <a:cubicBezTo>
                      <a:pt x="77" y="21"/>
                      <a:pt x="79" y="22"/>
                      <a:pt x="76" y="21"/>
                    </a:cubicBezTo>
                    <a:cubicBezTo>
                      <a:pt x="73" y="20"/>
                      <a:pt x="69" y="19"/>
                      <a:pt x="73" y="19"/>
                    </a:cubicBezTo>
                    <a:cubicBezTo>
                      <a:pt x="76" y="18"/>
                      <a:pt x="71" y="18"/>
                      <a:pt x="76" y="16"/>
                    </a:cubicBezTo>
                    <a:cubicBezTo>
                      <a:pt x="80" y="14"/>
                      <a:pt x="80" y="16"/>
                      <a:pt x="80" y="14"/>
                    </a:cubicBezTo>
                    <a:cubicBezTo>
                      <a:pt x="80" y="11"/>
                      <a:pt x="80" y="10"/>
                      <a:pt x="81" y="11"/>
                    </a:cubicBezTo>
                    <a:cubicBezTo>
                      <a:pt x="82" y="11"/>
                      <a:pt x="85" y="11"/>
                      <a:pt x="86" y="11"/>
                    </a:cubicBezTo>
                    <a:cubicBezTo>
                      <a:pt x="87" y="12"/>
                      <a:pt x="86" y="13"/>
                      <a:pt x="88" y="11"/>
                    </a:cubicBezTo>
                    <a:cubicBezTo>
                      <a:pt x="90" y="10"/>
                      <a:pt x="91" y="12"/>
                      <a:pt x="90" y="10"/>
                    </a:cubicBezTo>
                    <a:cubicBezTo>
                      <a:pt x="89" y="8"/>
                      <a:pt x="89" y="8"/>
                      <a:pt x="88" y="7"/>
                    </a:cubicBezTo>
                    <a:cubicBezTo>
                      <a:pt x="87" y="6"/>
                      <a:pt x="87" y="2"/>
                      <a:pt x="84" y="3"/>
                    </a:cubicBezTo>
                    <a:cubicBezTo>
                      <a:pt x="81" y="5"/>
                      <a:pt x="82" y="4"/>
                      <a:pt x="79" y="4"/>
                    </a:cubicBezTo>
                    <a:cubicBezTo>
                      <a:pt x="77" y="5"/>
                      <a:pt x="76" y="4"/>
                      <a:pt x="76" y="4"/>
                    </a:cubicBezTo>
                    <a:cubicBezTo>
                      <a:pt x="76" y="3"/>
                      <a:pt x="79" y="2"/>
                      <a:pt x="79" y="2"/>
                    </a:cubicBezTo>
                    <a:cubicBezTo>
                      <a:pt x="79" y="2"/>
                      <a:pt x="80" y="2"/>
                      <a:pt x="79" y="2"/>
                    </a:cubicBezTo>
                    <a:cubicBezTo>
                      <a:pt x="79" y="1"/>
                      <a:pt x="78" y="0"/>
                      <a:pt x="78" y="0"/>
                    </a:cubicBezTo>
                    <a:cubicBezTo>
                      <a:pt x="79" y="0"/>
                      <a:pt x="79" y="0"/>
                      <a:pt x="79" y="0"/>
                    </a:cubicBezTo>
                    <a:cubicBezTo>
                      <a:pt x="79" y="0"/>
                      <a:pt x="88" y="0"/>
                      <a:pt x="9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22"/>
              <p:cNvSpPr>
                <a:spLocks noEditPoints="1"/>
              </p:cNvSpPr>
              <p:nvPr/>
            </p:nvSpPr>
            <p:spPr bwMode="auto">
              <a:xfrm>
                <a:off x="1105855" y="3437414"/>
                <a:ext cx="404813" cy="406400"/>
              </a:xfrm>
              <a:custGeom>
                <a:avLst/>
                <a:gdLst>
                  <a:gd name="T0" fmla="*/ 68 w 136"/>
                  <a:gd name="T1" fmla="*/ 0 h 136"/>
                  <a:gd name="T2" fmla="*/ 136 w 136"/>
                  <a:gd name="T3" fmla="*/ 68 h 136"/>
                  <a:gd name="T4" fmla="*/ 68 w 136"/>
                  <a:gd name="T5" fmla="*/ 136 h 136"/>
                  <a:gd name="T6" fmla="*/ 0 w 136"/>
                  <a:gd name="T7" fmla="*/ 68 h 136"/>
                  <a:gd name="T8" fmla="*/ 68 w 136"/>
                  <a:gd name="T9" fmla="*/ 0 h 136"/>
                  <a:gd name="T10" fmla="*/ 68 w 136"/>
                  <a:gd name="T11" fmla="*/ 133 h 136"/>
                  <a:gd name="T12" fmla="*/ 133 w 136"/>
                  <a:gd name="T13" fmla="*/ 68 h 136"/>
                  <a:gd name="T14" fmla="*/ 68 w 136"/>
                  <a:gd name="T15" fmla="*/ 3 h 136"/>
                  <a:gd name="T16" fmla="*/ 3 w 136"/>
                  <a:gd name="T17" fmla="*/ 68 h 136"/>
                  <a:gd name="T18" fmla="*/ 68 w 136"/>
                  <a:gd name="T19" fmla="*/ 13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6" h="136">
                    <a:moveTo>
                      <a:pt x="68" y="0"/>
                    </a:moveTo>
                    <a:cubicBezTo>
                      <a:pt x="105" y="0"/>
                      <a:pt x="136" y="31"/>
                      <a:pt x="136" y="68"/>
                    </a:cubicBezTo>
                    <a:cubicBezTo>
                      <a:pt x="136" y="106"/>
                      <a:pt x="105" y="136"/>
                      <a:pt x="68" y="136"/>
                    </a:cubicBezTo>
                    <a:cubicBezTo>
                      <a:pt x="31" y="136"/>
                      <a:pt x="0" y="106"/>
                      <a:pt x="0" y="68"/>
                    </a:cubicBezTo>
                    <a:cubicBezTo>
                      <a:pt x="0" y="31"/>
                      <a:pt x="31" y="0"/>
                      <a:pt x="68" y="0"/>
                    </a:cubicBezTo>
                    <a:close/>
                    <a:moveTo>
                      <a:pt x="68" y="133"/>
                    </a:moveTo>
                    <a:cubicBezTo>
                      <a:pt x="104" y="133"/>
                      <a:pt x="133" y="104"/>
                      <a:pt x="133" y="68"/>
                    </a:cubicBezTo>
                    <a:cubicBezTo>
                      <a:pt x="133" y="32"/>
                      <a:pt x="104" y="3"/>
                      <a:pt x="68" y="3"/>
                    </a:cubicBezTo>
                    <a:cubicBezTo>
                      <a:pt x="32" y="3"/>
                      <a:pt x="3" y="32"/>
                      <a:pt x="3" y="68"/>
                    </a:cubicBezTo>
                    <a:cubicBezTo>
                      <a:pt x="3" y="104"/>
                      <a:pt x="32" y="133"/>
                      <a:pt x="68" y="1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23"/>
              <p:cNvSpPr/>
              <p:nvPr/>
            </p:nvSpPr>
            <p:spPr bwMode="auto">
              <a:xfrm>
                <a:off x="1066167" y="3446939"/>
                <a:ext cx="454025" cy="396875"/>
              </a:xfrm>
              <a:custGeom>
                <a:avLst/>
                <a:gdLst>
                  <a:gd name="T0" fmla="*/ 109 w 152"/>
                  <a:gd name="T1" fmla="*/ 10 h 133"/>
                  <a:gd name="T2" fmla="*/ 111 w 152"/>
                  <a:gd name="T3" fmla="*/ 15 h 133"/>
                  <a:gd name="T4" fmla="*/ 114 w 152"/>
                  <a:gd name="T5" fmla="*/ 19 h 133"/>
                  <a:gd name="T6" fmla="*/ 117 w 152"/>
                  <a:gd name="T7" fmla="*/ 17 h 133"/>
                  <a:gd name="T8" fmla="*/ 117 w 152"/>
                  <a:gd name="T9" fmla="*/ 22 h 133"/>
                  <a:gd name="T10" fmla="*/ 124 w 152"/>
                  <a:gd name="T11" fmla="*/ 23 h 133"/>
                  <a:gd name="T12" fmla="*/ 128 w 152"/>
                  <a:gd name="T13" fmla="*/ 27 h 133"/>
                  <a:gd name="T14" fmla="*/ 134 w 152"/>
                  <a:gd name="T15" fmla="*/ 36 h 133"/>
                  <a:gd name="T16" fmla="*/ 138 w 152"/>
                  <a:gd name="T17" fmla="*/ 41 h 133"/>
                  <a:gd name="T18" fmla="*/ 135 w 152"/>
                  <a:gd name="T19" fmla="*/ 45 h 133"/>
                  <a:gd name="T20" fmla="*/ 134 w 152"/>
                  <a:gd name="T21" fmla="*/ 47 h 133"/>
                  <a:gd name="T22" fmla="*/ 137 w 152"/>
                  <a:gd name="T23" fmla="*/ 44 h 133"/>
                  <a:gd name="T24" fmla="*/ 140 w 152"/>
                  <a:gd name="T25" fmla="*/ 40 h 133"/>
                  <a:gd name="T26" fmla="*/ 141 w 152"/>
                  <a:gd name="T27" fmla="*/ 46 h 133"/>
                  <a:gd name="T28" fmla="*/ 141 w 152"/>
                  <a:gd name="T29" fmla="*/ 56 h 133"/>
                  <a:gd name="T30" fmla="*/ 136 w 152"/>
                  <a:gd name="T31" fmla="*/ 53 h 133"/>
                  <a:gd name="T32" fmla="*/ 131 w 152"/>
                  <a:gd name="T33" fmla="*/ 59 h 133"/>
                  <a:gd name="T34" fmla="*/ 125 w 152"/>
                  <a:gd name="T35" fmla="*/ 65 h 133"/>
                  <a:gd name="T36" fmla="*/ 119 w 152"/>
                  <a:gd name="T37" fmla="*/ 71 h 133"/>
                  <a:gd name="T38" fmla="*/ 111 w 152"/>
                  <a:gd name="T39" fmla="*/ 78 h 133"/>
                  <a:gd name="T40" fmla="*/ 114 w 152"/>
                  <a:gd name="T41" fmla="*/ 90 h 133"/>
                  <a:gd name="T42" fmla="*/ 120 w 152"/>
                  <a:gd name="T43" fmla="*/ 104 h 133"/>
                  <a:gd name="T44" fmla="*/ 118 w 152"/>
                  <a:gd name="T45" fmla="*/ 114 h 133"/>
                  <a:gd name="T46" fmla="*/ 122 w 152"/>
                  <a:gd name="T47" fmla="*/ 114 h 133"/>
                  <a:gd name="T48" fmla="*/ 131 w 152"/>
                  <a:gd name="T49" fmla="*/ 99 h 133"/>
                  <a:gd name="T50" fmla="*/ 141 w 152"/>
                  <a:gd name="T51" fmla="*/ 75 h 133"/>
                  <a:gd name="T52" fmla="*/ 145 w 152"/>
                  <a:gd name="T53" fmla="*/ 58 h 133"/>
                  <a:gd name="T54" fmla="*/ 103 w 152"/>
                  <a:gd name="T55" fmla="*/ 123 h 133"/>
                  <a:gd name="T56" fmla="*/ 93 w 152"/>
                  <a:gd name="T57" fmla="*/ 121 h 133"/>
                  <a:gd name="T58" fmla="*/ 79 w 152"/>
                  <a:gd name="T59" fmla="*/ 119 h 133"/>
                  <a:gd name="T60" fmla="*/ 80 w 152"/>
                  <a:gd name="T61" fmla="*/ 125 h 133"/>
                  <a:gd name="T62" fmla="*/ 72 w 152"/>
                  <a:gd name="T63" fmla="*/ 124 h 133"/>
                  <a:gd name="T64" fmla="*/ 60 w 152"/>
                  <a:gd name="T65" fmla="*/ 123 h 133"/>
                  <a:gd name="T66" fmla="*/ 61 w 152"/>
                  <a:gd name="T67" fmla="*/ 2 h 133"/>
                  <a:gd name="T68" fmla="*/ 21 w 152"/>
                  <a:gd name="T69" fmla="*/ 43 h 133"/>
                  <a:gd name="T70" fmla="*/ 26 w 152"/>
                  <a:gd name="T71" fmla="*/ 39 h 133"/>
                  <a:gd name="T72" fmla="*/ 31 w 152"/>
                  <a:gd name="T73" fmla="*/ 50 h 133"/>
                  <a:gd name="T74" fmla="*/ 39 w 152"/>
                  <a:gd name="T75" fmla="*/ 40 h 133"/>
                  <a:gd name="T76" fmla="*/ 36 w 152"/>
                  <a:gd name="T77" fmla="*/ 50 h 133"/>
                  <a:gd name="T78" fmla="*/ 28 w 152"/>
                  <a:gd name="T79" fmla="*/ 53 h 133"/>
                  <a:gd name="T80" fmla="*/ 31 w 152"/>
                  <a:gd name="T81" fmla="*/ 67 h 133"/>
                  <a:gd name="T82" fmla="*/ 35 w 152"/>
                  <a:gd name="T83" fmla="*/ 82 h 133"/>
                  <a:gd name="T84" fmla="*/ 40 w 152"/>
                  <a:gd name="T85" fmla="*/ 92 h 133"/>
                  <a:gd name="T86" fmla="*/ 54 w 152"/>
                  <a:gd name="T87" fmla="*/ 103 h 133"/>
                  <a:gd name="T88" fmla="*/ 58 w 152"/>
                  <a:gd name="T89" fmla="*/ 93 h 133"/>
                  <a:gd name="T90" fmla="*/ 57 w 152"/>
                  <a:gd name="T91" fmla="*/ 81 h 133"/>
                  <a:gd name="T92" fmla="*/ 62 w 152"/>
                  <a:gd name="T93" fmla="*/ 68 h 133"/>
                  <a:gd name="T94" fmla="*/ 69 w 152"/>
                  <a:gd name="T95" fmla="*/ 60 h 133"/>
                  <a:gd name="T96" fmla="*/ 86 w 152"/>
                  <a:gd name="T97" fmla="*/ 60 h 133"/>
                  <a:gd name="T98" fmla="*/ 93 w 152"/>
                  <a:gd name="T99" fmla="*/ 51 h 133"/>
                  <a:gd name="T100" fmla="*/ 86 w 152"/>
                  <a:gd name="T101" fmla="*/ 33 h 133"/>
                  <a:gd name="T102" fmla="*/ 73 w 152"/>
                  <a:gd name="T103" fmla="*/ 28 h 133"/>
                  <a:gd name="T104" fmla="*/ 65 w 152"/>
                  <a:gd name="T105" fmla="*/ 31 h 133"/>
                  <a:gd name="T106" fmla="*/ 55 w 152"/>
                  <a:gd name="T107" fmla="*/ 31 h 133"/>
                  <a:gd name="T108" fmla="*/ 44 w 152"/>
                  <a:gd name="T109" fmla="*/ 29 h 133"/>
                  <a:gd name="T110" fmla="*/ 54 w 152"/>
                  <a:gd name="T111" fmla="*/ 25 h 133"/>
                  <a:gd name="T112" fmla="*/ 55 w 152"/>
                  <a:gd name="T113" fmla="*/ 21 h 133"/>
                  <a:gd name="T114" fmla="*/ 68 w 152"/>
                  <a:gd name="T115" fmla="*/ 22 h 133"/>
                  <a:gd name="T116" fmla="*/ 78 w 152"/>
                  <a:gd name="T117" fmla="*/ 25 h 133"/>
                  <a:gd name="T118" fmla="*/ 81 w 152"/>
                  <a:gd name="T119" fmla="*/ 14 h 133"/>
                  <a:gd name="T120" fmla="*/ 88 w 152"/>
                  <a:gd name="T121" fmla="*/ 7 h 133"/>
                  <a:gd name="T122" fmla="*/ 80 w 152"/>
                  <a:gd name="T123" fmla="*/ 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2" h="133">
                    <a:moveTo>
                      <a:pt x="91" y="0"/>
                    </a:moveTo>
                    <a:cubicBezTo>
                      <a:pt x="91" y="0"/>
                      <a:pt x="113" y="3"/>
                      <a:pt x="129" y="21"/>
                    </a:cubicBezTo>
                    <a:cubicBezTo>
                      <a:pt x="129" y="21"/>
                      <a:pt x="117" y="9"/>
                      <a:pt x="110" y="9"/>
                    </a:cubicBezTo>
                    <a:cubicBezTo>
                      <a:pt x="108" y="9"/>
                      <a:pt x="108" y="9"/>
                      <a:pt x="108" y="9"/>
                    </a:cubicBezTo>
                    <a:cubicBezTo>
                      <a:pt x="108" y="9"/>
                      <a:pt x="108" y="10"/>
                      <a:pt x="109" y="10"/>
                    </a:cubicBezTo>
                    <a:cubicBezTo>
                      <a:pt x="109" y="11"/>
                      <a:pt x="110" y="12"/>
                      <a:pt x="110" y="12"/>
                    </a:cubicBezTo>
                    <a:cubicBezTo>
                      <a:pt x="110" y="12"/>
                      <a:pt x="110" y="13"/>
                      <a:pt x="110" y="13"/>
                    </a:cubicBezTo>
                    <a:cubicBezTo>
                      <a:pt x="110" y="14"/>
                      <a:pt x="110" y="14"/>
                      <a:pt x="110" y="14"/>
                    </a:cubicBezTo>
                    <a:cubicBezTo>
                      <a:pt x="110" y="14"/>
                      <a:pt x="111" y="14"/>
                      <a:pt x="111" y="15"/>
                    </a:cubicBezTo>
                    <a:cubicBezTo>
                      <a:pt x="111" y="15"/>
                      <a:pt x="111" y="15"/>
                      <a:pt x="111" y="15"/>
                    </a:cubicBezTo>
                    <a:cubicBezTo>
                      <a:pt x="111" y="16"/>
                      <a:pt x="111" y="17"/>
                      <a:pt x="111" y="17"/>
                    </a:cubicBezTo>
                    <a:cubicBezTo>
                      <a:pt x="111" y="18"/>
                      <a:pt x="111" y="18"/>
                      <a:pt x="111" y="18"/>
                    </a:cubicBezTo>
                    <a:cubicBezTo>
                      <a:pt x="112" y="19"/>
                      <a:pt x="112" y="19"/>
                      <a:pt x="112" y="19"/>
                    </a:cubicBezTo>
                    <a:cubicBezTo>
                      <a:pt x="113" y="19"/>
                      <a:pt x="113" y="19"/>
                      <a:pt x="113" y="19"/>
                    </a:cubicBezTo>
                    <a:cubicBezTo>
                      <a:pt x="113" y="19"/>
                      <a:pt x="114" y="20"/>
                      <a:pt x="114" y="19"/>
                    </a:cubicBezTo>
                    <a:cubicBezTo>
                      <a:pt x="115" y="19"/>
                      <a:pt x="115" y="18"/>
                      <a:pt x="115" y="18"/>
                    </a:cubicBezTo>
                    <a:cubicBezTo>
                      <a:pt x="113" y="17"/>
                      <a:pt x="113" y="17"/>
                      <a:pt x="113" y="17"/>
                    </a:cubicBezTo>
                    <a:cubicBezTo>
                      <a:pt x="113" y="17"/>
                      <a:pt x="113" y="17"/>
                      <a:pt x="114" y="17"/>
                    </a:cubicBezTo>
                    <a:cubicBezTo>
                      <a:pt x="114" y="17"/>
                      <a:pt x="114" y="16"/>
                      <a:pt x="115" y="16"/>
                    </a:cubicBezTo>
                    <a:cubicBezTo>
                      <a:pt x="115" y="16"/>
                      <a:pt x="117" y="17"/>
                      <a:pt x="117" y="17"/>
                    </a:cubicBezTo>
                    <a:cubicBezTo>
                      <a:pt x="118" y="18"/>
                      <a:pt x="118" y="18"/>
                      <a:pt x="118" y="18"/>
                    </a:cubicBezTo>
                    <a:cubicBezTo>
                      <a:pt x="118" y="18"/>
                      <a:pt x="118" y="19"/>
                      <a:pt x="118" y="19"/>
                    </a:cubicBezTo>
                    <a:cubicBezTo>
                      <a:pt x="118" y="19"/>
                      <a:pt x="117" y="20"/>
                      <a:pt x="117" y="20"/>
                    </a:cubicBezTo>
                    <a:cubicBezTo>
                      <a:pt x="117" y="20"/>
                      <a:pt x="117" y="20"/>
                      <a:pt x="117" y="21"/>
                    </a:cubicBezTo>
                    <a:cubicBezTo>
                      <a:pt x="117" y="21"/>
                      <a:pt x="117" y="22"/>
                      <a:pt x="117" y="22"/>
                    </a:cubicBezTo>
                    <a:cubicBezTo>
                      <a:pt x="117" y="22"/>
                      <a:pt x="118" y="22"/>
                      <a:pt x="118" y="22"/>
                    </a:cubicBezTo>
                    <a:cubicBezTo>
                      <a:pt x="119" y="22"/>
                      <a:pt x="120" y="22"/>
                      <a:pt x="120" y="21"/>
                    </a:cubicBezTo>
                    <a:cubicBezTo>
                      <a:pt x="121" y="21"/>
                      <a:pt x="121" y="21"/>
                      <a:pt x="122" y="21"/>
                    </a:cubicBezTo>
                    <a:cubicBezTo>
                      <a:pt x="122" y="21"/>
                      <a:pt x="122" y="22"/>
                      <a:pt x="122" y="22"/>
                    </a:cubicBezTo>
                    <a:cubicBezTo>
                      <a:pt x="123" y="22"/>
                      <a:pt x="124" y="23"/>
                      <a:pt x="124" y="23"/>
                    </a:cubicBezTo>
                    <a:cubicBezTo>
                      <a:pt x="124" y="23"/>
                      <a:pt x="125" y="23"/>
                      <a:pt x="125" y="23"/>
                    </a:cubicBezTo>
                    <a:cubicBezTo>
                      <a:pt x="125" y="24"/>
                      <a:pt x="125" y="25"/>
                      <a:pt x="125" y="25"/>
                    </a:cubicBezTo>
                    <a:cubicBezTo>
                      <a:pt x="125" y="25"/>
                      <a:pt x="126" y="26"/>
                      <a:pt x="127" y="26"/>
                    </a:cubicBezTo>
                    <a:cubicBezTo>
                      <a:pt x="128" y="26"/>
                      <a:pt x="128" y="26"/>
                      <a:pt x="128" y="26"/>
                    </a:cubicBezTo>
                    <a:cubicBezTo>
                      <a:pt x="128" y="27"/>
                      <a:pt x="128" y="27"/>
                      <a:pt x="128" y="27"/>
                    </a:cubicBezTo>
                    <a:cubicBezTo>
                      <a:pt x="128" y="27"/>
                      <a:pt x="129" y="28"/>
                      <a:pt x="130" y="29"/>
                    </a:cubicBezTo>
                    <a:cubicBezTo>
                      <a:pt x="130" y="29"/>
                      <a:pt x="132" y="31"/>
                      <a:pt x="132" y="31"/>
                    </a:cubicBezTo>
                    <a:cubicBezTo>
                      <a:pt x="132" y="31"/>
                      <a:pt x="133" y="31"/>
                      <a:pt x="133" y="32"/>
                    </a:cubicBezTo>
                    <a:cubicBezTo>
                      <a:pt x="134" y="33"/>
                      <a:pt x="133" y="34"/>
                      <a:pt x="134" y="34"/>
                    </a:cubicBezTo>
                    <a:cubicBezTo>
                      <a:pt x="134" y="34"/>
                      <a:pt x="134" y="35"/>
                      <a:pt x="134" y="36"/>
                    </a:cubicBezTo>
                    <a:cubicBezTo>
                      <a:pt x="134" y="36"/>
                      <a:pt x="135" y="37"/>
                      <a:pt x="135" y="37"/>
                    </a:cubicBezTo>
                    <a:cubicBezTo>
                      <a:pt x="135" y="38"/>
                      <a:pt x="136" y="38"/>
                      <a:pt x="136" y="38"/>
                    </a:cubicBezTo>
                    <a:cubicBezTo>
                      <a:pt x="136" y="38"/>
                      <a:pt x="138" y="39"/>
                      <a:pt x="138" y="39"/>
                    </a:cubicBezTo>
                    <a:cubicBezTo>
                      <a:pt x="139" y="39"/>
                      <a:pt x="139" y="40"/>
                      <a:pt x="139" y="40"/>
                    </a:cubicBezTo>
                    <a:cubicBezTo>
                      <a:pt x="139" y="41"/>
                      <a:pt x="138" y="41"/>
                      <a:pt x="138" y="41"/>
                    </a:cubicBezTo>
                    <a:cubicBezTo>
                      <a:pt x="138" y="41"/>
                      <a:pt x="137" y="41"/>
                      <a:pt x="137" y="41"/>
                    </a:cubicBezTo>
                    <a:cubicBezTo>
                      <a:pt x="137" y="41"/>
                      <a:pt x="137" y="43"/>
                      <a:pt x="137" y="43"/>
                    </a:cubicBezTo>
                    <a:cubicBezTo>
                      <a:pt x="137" y="43"/>
                      <a:pt x="137" y="44"/>
                      <a:pt x="137" y="44"/>
                    </a:cubicBezTo>
                    <a:cubicBezTo>
                      <a:pt x="136" y="44"/>
                      <a:pt x="136" y="44"/>
                      <a:pt x="136" y="44"/>
                    </a:cubicBezTo>
                    <a:cubicBezTo>
                      <a:pt x="135" y="45"/>
                      <a:pt x="135" y="45"/>
                      <a:pt x="135" y="45"/>
                    </a:cubicBezTo>
                    <a:cubicBezTo>
                      <a:pt x="133" y="45"/>
                      <a:pt x="133" y="45"/>
                      <a:pt x="133" y="45"/>
                    </a:cubicBezTo>
                    <a:cubicBezTo>
                      <a:pt x="133" y="46"/>
                      <a:pt x="133" y="46"/>
                      <a:pt x="133" y="46"/>
                    </a:cubicBezTo>
                    <a:cubicBezTo>
                      <a:pt x="133" y="46"/>
                      <a:pt x="133" y="47"/>
                      <a:pt x="133" y="47"/>
                    </a:cubicBezTo>
                    <a:cubicBezTo>
                      <a:pt x="133" y="47"/>
                      <a:pt x="134" y="48"/>
                      <a:pt x="134" y="47"/>
                    </a:cubicBezTo>
                    <a:cubicBezTo>
                      <a:pt x="134" y="47"/>
                      <a:pt x="134" y="47"/>
                      <a:pt x="134" y="47"/>
                    </a:cubicBezTo>
                    <a:cubicBezTo>
                      <a:pt x="134" y="46"/>
                      <a:pt x="134" y="46"/>
                      <a:pt x="135" y="46"/>
                    </a:cubicBezTo>
                    <a:cubicBezTo>
                      <a:pt x="135" y="46"/>
                      <a:pt x="136" y="46"/>
                      <a:pt x="136" y="46"/>
                    </a:cubicBezTo>
                    <a:cubicBezTo>
                      <a:pt x="136" y="46"/>
                      <a:pt x="137" y="46"/>
                      <a:pt x="137" y="46"/>
                    </a:cubicBezTo>
                    <a:cubicBezTo>
                      <a:pt x="138" y="45"/>
                      <a:pt x="138" y="46"/>
                      <a:pt x="138" y="45"/>
                    </a:cubicBezTo>
                    <a:cubicBezTo>
                      <a:pt x="138" y="44"/>
                      <a:pt x="137" y="44"/>
                      <a:pt x="137" y="44"/>
                    </a:cubicBezTo>
                    <a:cubicBezTo>
                      <a:pt x="138" y="44"/>
                      <a:pt x="138" y="43"/>
                      <a:pt x="138" y="43"/>
                    </a:cubicBezTo>
                    <a:cubicBezTo>
                      <a:pt x="139" y="43"/>
                      <a:pt x="138" y="43"/>
                      <a:pt x="139" y="43"/>
                    </a:cubicBezTo>
                    <a:cubicBezTo>
                      <a:pt x="139" y="42"/>
                      <a:pt x="139" y="42"/>
                      <a:pt x="140" y="42"/>
                    </a:cubicBezTo>
                    <a:cubicBezTo>
                      <a:pt x="140" y="42"/>
                      <a:pt x="140" y="42"/>
                      <a:pt x="140" y="42"/>
                    </a:cubicBezTo>
                    <a:cubicBezTo>
                      <a:pt x="140" y="41"/>
                      <a:pt x="140" y="41"/>
                      <a:pt x="140" y="40"/>
                    </a:cubicBezTo>
                    <a:cubicBezTo>
                      <a:pt x="140" y="40"/>
                      <a:pt x="140" y="39"/>
                      <a:pt x="140" y="39"/>
                    </a:cubicBezTo>
                    <a:cubicBezTo>
                      <a:pt x="140" y="39"/>
                      <a:pt x="139" y="37"/>
                      <a:pt x="139" y="37"/>
                    </a:cubicBezTo>
                    <a:cubicBezTo>
                      <a:pt x="139" y="37"/>
                      <a:pt x="141" y="41"/>
                      <a:pt x="142" y="44"/>
                    </a:cubicBezTo>
                    <a:cubicBezTo>
                      <a:pt x="142" y="44"/>
                      <a:pt x="141" y="44"/>
                      <a:pt x="141" y="44"/>
                    </a:cubicBezTo>
                    <a:cubicBezTo>
                      <a:pt x="141" y="45"/>
                      <a:pt x="141" y="45"/>
                      <a:pt x="141" y="46"/>
                    </a:cubicBezTo>
                    <a:cubicBezTo>
                      <a:pt x="141" y="46"/>
                      <a:pt x="141" y="46"/>
                      <a:pt x="141" y="48"/>
                    </a:cubicBezTo>
                    <a:cubicBezTo>
                      <a:pt x="141" y="50"/>
                      <a:pt x="141" y="50"/>
                      <a:pt x="141" y="51"/>
                    </a:cubicBezTo>
                    <a:cubicBezTo>
                      <a:pt x="141" y="51"/>
                      <a:pt x="142" y="52"/>
                      <a:pt x="142" y="52"/>
                    </a:cubicBezTo>
                    <a:cubicBezTo>
                      <a:pt x="142" y="53"/>
                      <a:pt x="141" y="55"/>
                      <a:pt x="141" y="55"/>
                    </a:cubicBezTo>
                    <a:cubicBezTo>
                      <a:pt x="141" y="55"/>
                      <a:pt x="141" y="55"/>
                      <a:pt x="141" y="56"/>
                    </a:cubicBezTo>
                    <a:cubicBezTo>
                      <a:pt x="140" y="56"/>
                      <a:pt x="141" y="57"/>
                      <a:pt x="140" y="56"/>
                    </a:cubicBezTo>
                    <a:cubicBezTo>
                      <a:pt x="140" y="55"/>
                      <a:pt x="139" y="54"/>
                      <a:pt x="139" y="54"/>
                    </a:cubicBezTo>
                    <a:cubicBezTo>
                      <a:pt x="139" y="54"/>
                      <a:pt x="139" y="54"/>
                      <a:pt x="139" y="54"/>
                    </a:cubicBezTo>
                    <a:cubicBezTo>
                      <a:pt x="139" y="54"/>
                      <a:pt x="139" y="53"/>
                      <a:pt x="138" y="53"/>
                    </a:cubicBezTo>
                    <a:cubicBezTo>
                      <a:pt x="137" y="53"/>
                      <a:pt x="137" y="53"/>
                      <a:pt x="136" y="53"/>
                    </a:cubicBezTo>
                    <a:cubicBezTo>
                      <a:pt x="136" y="54"/>
                      <a:pt x="137" y="55"/>
                      <a:pt x="136" y="55"/>
                    </a:cubicBezTo>
                    <a:cubicBezTo>
                      <a:pt x="136" y="55"/>
                      <a:pt x="134" y="54"/>
                      <a:pt x="134" y="54"/>
                    </a:cubicBezTo>
                    <a:cubicBezTo>
                      <a:pt x="133" y="55"/>
                      <a:pt x="133" y="55"/>
                      <a:pt x="132" y="55"/>
                    </a:cubicBezTo>
                    <a:cubicBezTo>
                      <a:pt x="132" y="56"/>
                      <a:pt x="132" y="57"/>
                      <a:pt x="132" y="57"/>
                    </a:cubicBezTo>
                    <a:cubicBezTo>
                      <a:pt x="131" y="58"/>
                      <a:pt x="131" y="58"/>
                      <a:pt x="131" y="59"/>
                    </a:cubicBezTo>
                    <a:cubicBezTo>
                      <a:pt x="131" y="60"/>
                      <a:pt x="129" y="60"/>
                      <a:pt x="129" y="60"/>
                    </a:cubicBezTo>
                    <a:cubicBezTo>
                      <a:pt x="129" y="60"/>
                      <a:pt x="127" y="60"/>
                      <a:pt x="127" y="61"/>
                    </a:cubicBezTo>
                    <a:cubicBezTo>
                      <a:pt x="126" y="61"/>
                      <a:pt x="127" y="62"/>
                      <a:pt x="126" y="62"/>
                    </a:cubicBezTo>
                    <a:cubicBezTo>
                      <a:pt x="125" y="62"/>
                      <a:pt x="125" y="64"/>
                      <a:pt x="125" y="64"/>
                    </a:cubicBezTo>
                    <a:cubicBezTo>
                      <a:pt x="125" y="64"/>
                      <a:pt x="125" y="65"/>
                      <a:pt x="125" y="65"/>
                    </a:cubicBezTo>
                    <a:cubicBezTo>
                      <a:pt x="125" y="66"/>
                      <a:pt x="125" y="67"/>
                      <a:pt x="125" y="67"/>
                    </a:cubicBezTo>
                    <a:cubicBezTo>
                      <a:pt x="124" y="67"/>
                      <a:pt x="123" y="67"/>
                      <a:pt x="123" y="67"/>
                    </a:cubicBezTo>
                    <a:cubicBezTo>
                      <a:pt x="123" y="67"/>
                      <a:pt x="123" y="68"/>
                      <a:pt x="122" y="68"/>
                    </a:cubicBezTo>
                    <a:cubicBezTo>
                      <a:pt x="121" y="69"/>
                      <a:pt x="120" y="69"/>
                      <a:pt x="120" y="69"/>
                    </a:cubicBezTo>
                    <a:cubicBezTo>
                      <a:pt x="119" y="70"/>
                      <a:pt x="120" y="71"/>
                      <a:pt x="119" y="71"/>
                    </a:cubicBezTo>
                    <a:cubicBezTo>
                      <a:pt x="118" y="70"/>
                      <a:pt x="116" y="70"/>
                      <a:pt x="116" y="71"/>
                    </a:cubicBezTo>
                    <a:cubicBezTo>
                      <a:pt x="115" y="71"/>
                      <a:pt x="116" y="72"/>
                      <a:pt x="114" y="73"/>
                    </a:cubicBezTo>
                    <a:cubicBezTo>
                      <a:pt x="112" y="74"/>
                      <a:pt x="112" y="74"/>
                      <a:pt x="111" y="74"/>
                    </a:cubicBezTo>
                    <a:cubicBezTo>
                      <a:pt x="111" y="75"/>
                      <a:pt x="110" y="74"/>
                      <a:pt x="110" y="76"/>
                    </a:cubicBezTo>
                    <a:cubicBezTo>
                      <a:pt x="111" y="77"/>
                      <a:pt x="111" y="78"/>
                      <a:pt x="111" y="78"/>
                    </a:cubicBezTo>
                    <a:cubicBezTo>
                      <a:pt x="112" y="79"/>
                      <a:pt x="113" y="80"/>
                      <a:pt x="113" y="81"/>
                    </a:cubicBezTo>
                    <a:cubicBezTo>
                      <a:pt x="114" y="82"/>
                      <a:pt x="114" y="82"/>
                      <a:pt x="114" y="83"/>
                    </a:cubicBezTo>
                    <a:cubicBezTo>
                      <a:pt x="113" y="84"/>
                      <a:pt x="113" y="85"/>
                      <a:pt x="113" y="86"/>
                    </a:cubicBezTo>
                    <a:cubicBezTo>
                      <a:pt x="113" y="86"/>
                      <a:pt x="113" y="88"/>
                      <a:pt x="113" y="88"/>
                    </a:cubicBezTo>
                    <a:cubicBezTo>
                      <a:pt x="113" y="89"/>
                      <a:pt x="114" y="90"/>
                      <a:pt x="114" y="90"/>
                    </a:cubicBezTo>
                    <a:cubicBezTo>
                      <a:pt x="114" y="90"/>
                      <a:pt x="113" y="91"/>
                      <a:pt x="114" y="92"/>
                    </a:cubicBezTo>
                    <a:cubicBezTo>
                      <a:pt x="114" y="93"/>
                      <a:pt x="116" y="94"/>
                      <a:pt x="116" y="94"/>
                    </a:cubicBezTo>
                    <a:cubicBezTo>
                      <a:pt x="117" y="94"/>
                      <a:pt x="118" y="95"/>
                      <a:pt x="118" y="95"/>
                    </a:cubicBezTo>
                    <a:cubicBezTo>
                      <a:pt x="118" y="95"/>
                      <a:pt x="118" y="98"/>
                      <a:pt x="118" y="98"/>
                    </a:cubicBezTo>
                    <a:cubicBezTo>
                      <a:pt x="118" y="99"/>
                      <a:pt x="121" y="103"/>
                      <a:pt x="120" y="104"/>
                    </a:cubicBezTo>
                    <a:cubicBezTo>
                      <a:pt x="119" y="105"/>
                      <a:pt x="119" y="106"/>
                      <a:pt x="119" y="106"/>
                    </a:cubicBezTo>
                    <a:cubicBezTo>
                      <a:pt x="119" y="107"/>
                      <a:pt x="120" y="107"/>
                      <a:pt x="120" y="107"/>
                    </a:cubicBezTo>
                    <a:cubicBezTo>
                      <a:pt x="120" y="108"/>
                      <a:pt x="122" y="108"/>
                      <a:pt x="121" y="109"/>
                    </a:cubicBezTo>
                    <a:cubicBezTo>
                      <a:pt x="120" y="110"/>
                      <a:pt x="119" y="111"/>
                      <a:pt x="119" y="112"/>
                    </a:cubicBezTo>
                    <a:cubicBezTo>
                      <a:pt x="118" y="112"/>
                      <a:pt x="118" y="113"/>
                      <a:pt x="118" y="114"/>
                    </a:cubicBezTo>
                    <a:cubicBezTo>
                      <a:pt x="117" y="114"/>
                      <a:pt x="117" y="115"/>
                      <a:pt x="116" y="116"/>
                    </a:cubicBezTo>
                    <a:cubicBezTo>
                      <a:pt x="115" y="116"/>
                      <a:pt x="115" y="117"/>
                      <a:pt x="115" y="118"/>
                    </a:cubicBezTo>
                    <a:cubicBezTo>
                      <a:pt x="115" y="118"/>
                      <a:pt x="113" y="120"/>
                      <a:pt x="115" y="119"/>
                    </a:cubicBezTo>
                    <a:cubicBezTo>
                      <a:pt x="117" y="117"/>
                      <a:pt x="115" y="119"/>
                      <a:pt x="117" y="117"/>
                    </a:cubicBezTo>
                    <a:cubicBezTo>
                      <a:pt x="120" y="115"/>
                      <a:pt x="120" y="116"/>
                      <a:pt x="122" y="114"/>
                    </a:cubicBezTo>
                    <a:cubicBezTo>
                      <a:pt x="123" y="113"/>
                      <a:pt x="121" y="117"/>
                      <a:pt x="123" y="112"/>
                    </a:cubicBezTo>
                    <a:cubicBezTo>
                      <a:pt x="125" y="107"/>
                      <a:pt x="125" y="108"/>
                      <a:pt x="126" y="107"/>
                    </a:cubicBezTo>
                    <a:cubicBezTo>
                      <a:pt x="126" y="105"/>
                      <a:pt x="126" y="107"/>
                      <a:pt x="128" y="104"/>
                    </a:cubicBezTo>
                    <a:cubicBezTo>
                      <a:pt x="129" y="101"/>
                      <a:pt x="128" y="103"/>
                      <a:pt x="129" y="101"/>
                    </a:cubicBezTo>
                    <a:cubicBezTo>
                      <a:pt x="130" y="100"/>
                      <a:pt x="130" y="102"/>
                      <a:pt x="131" y="99"/>
                    </a:cubicBezTo>
                    <a:cubicBezTo>
                      <a:pt x="132" y="96"/>
                      <a:pt x="132" y="98"/>
                      <a:pt x="132" y="95"/>
                    </a:cubicBezTo>
                    <a:cubicBezTo>
                      <a:pt x="133" y="91"/>
                      <a:pt x="132" y="91"/>
                      <a:pt x="134" y="89"/>
                    </a:cubicBezTo>
                    <a:cubicBezTo>
                      <a:pt x="136" y="88"/>
                      <a:pt x="135" y="89"/>
                      <a:pt x="136" y="87"/>
                    </a:cubicBezTo>
                    <a:cubicBezTo>
                      <a:pt x="137" y="86"/>
                      <a:pt x="136" y="87"/>
                      <a:pt x="138" y="84"/>
                    </a:cubicBezTo>
                    <a:cubicBezTo>
                      <a:pt x="139" y="82"/>
                      <a:pt x="141" y="80"/>
                      <a:pt x="141" y="75"/>
                    </a:cubicBezTo>
                    <a:cubicBezTo>
                      <a:pt x="141" y="70"/>
                      <a:pt x="141" y="70"/>
                      <a:pt x="141" y="70"/>
                    </a:cubicBezTo>
                    <a:cubicBezTo>
                      <a:pt x="141" y="70"/>
                      <a:pt x="144" y="68"/>
                      <a:pt x="143" y="65"/>
                    </a:cubicBezTo>
                    <a:cubicBezTo>
                      <a:pt x="142" y="62"/>
                      <a:pt x="142" y="63"/>
                      <a:pt x="142" y="62"/>
                    </a:cubicBezTo>
                    <a:cubicBezTo>
                      <a:pt x="142" y="61"/>
                      <a:pt x="143" y="61"/>
                      <a:pt x="144" y="60"/>
                    </a:cubicBezTo>
                    <a:cubicBezTo>
                      <a:pt x="144" y="59"/>
                      <a:pt x="144" y="59"/>
                      <a:pt x="145" y="58"/>
                    </a:cubicBezTo>
                    <a:cubicBezTo>
                      <a:pt x="145" y="57"/>
                      <a:pt x="145" y="56"/>
                      <a:pt x="145" y="56"/>
                    </a:cubicBezTo>
                    <a:cubicBezTo>
                      <a:pt x="146" y="56"/>
                      <a:pt x="146" y="56"/>
                      <a:pt x="146" y="56"/>
                    </a:cubicBezTo>
                    <a:cubicBezTo>
                      <a:pt x="146" y="56"/>
                      <a:pt x="152" y="122"/>
                      <a:pt x="87" y="132"/>
                    </a:cubicBezTo>
                    <a:cubicBezTo>
                      <a:pt x="87" y="132"/>
                      <a:pt x="102" y="128"/>
                      <a:pt x="104" y="125"/>
                    </a:cubicBezTo>
                    <a:cubicBezTo>
                      <a:pt x="104" y="125"/>
                      <a:pt x="104" y="123"/>
                      <a:pt x="103" y="123"/>
                    </a:cubicBezTo>
                    <a:cubicBezTo>
                      <a:pt x="103" y="123"/>
                      <a:pt x="102" y="123"/>
                      <a:pt x="101" y="122"/>
                    </a:cubicBezTo>
                    <a:cubicBezTo>
                      <a:pt x="100" y="121"/>
                      <a:pt x="99" y="121"/>
                      <a:pt x="99" y="121"/>
                    </a:cubicBezTo>
                    <a:cubicBezTo>
                      <a:pt x="99" y="122"/>
                      <a:pt x="99" y="122"/>
                      <a:pt x="99" y="122"/>
                    </a:cubicBezTo>
                    <a:cubicBezTo>
                      <a:pt x="99" y="122"/>
                      <a:pt x="100" y="122"/>
                      <a:pt x="97" y="121"/>
                    </a:cubicBezTo>
                    <a:cubicBezTo>
                      <a:pt x="94" y="121"/>
                      <a:pt x="94" y="121"/>
                      <a:pt x="93" y="121"/>
                    </a:cubicBezTo>
                    <a:cubicBezTo>
                      <a:pt x="91" y="120"/>
                      <a:pt x="90" y="118"/>
                      <a:pt x="90" y="119"/>
                    </a:cubicBezTo>
                    <a:cubicBezTo>
                      <a:pt x="89" y="121"/>
                      <a:pt x="90" y="120"/>
                      <a:pt x="89" y="121"/>
                    </a:cubicBezTo>
                    <a:cubicBezTo>
                      <a:pt x="88" y="121"/>
                      <a:pt x="85" y="121"/>
                      <a:pt x="85" y="121"/>
                    </a:cubicBezTo>
                    <a:cubicBezTo>
                      <a:pt x="85" y="121"/>
                      <a:pt x="80" y="121"/>
                      <a:pt x="80" y="120"/>
                    </a:cubicBezTo>
                    <a:cubicBezTo>
                      <a:pt x="79" y="120"/>
                      <a:pt x="79" y="119"/>
                      <a:pt x="79" y="119"/>
                    </a:cubicBezTo>
                    <a:cubicBezTo>
                      <a:pt x="78" y="119"/>
                      <a:pt x="77" y="121"/>
                      <a:pt x="77" y="121"/>
                    </a:cubicBezTo>
                    <a:cubicBezTo>
                      <a:pt x="80" y="122"/>
                      <a:pt x="80" y="122"/>
                      <a:pt x="80" y="122"/>
                    </a:cubicBezTo>
                    <a:cubicBezTo>
                      <a:pt x="82" y="124"/>
                      <a:pt x="82" y="124"/>
                      <a:pt x="82" y="124"/>
                    </a:cubicBezTo>
                    <a:cubicBezTo>
                      <a:pt x="82" y="124"/>
                      <a:pt x="83" y="124"/>
                      <a:pt x="82" y="125"/>
                    </a:cubicBezTo>
                    <a:cubicBezTo>
                      <a:pt x="82" y="125"/>
                      <a:pt x="81" y="125"/>
                      <a:pt x="80" y="125"/>
                    </a:cubicBezTo>
                    <a:cubicBezTo>
                      <a:pt x="79" y="125"/>
                      <a:pt x="76" y="127"/>
                      <a:pt x="76" y="126"/>
                    </a:cubicBezTo>
                    <a:cubicBezTo>
                      <a:pt x="75" y="125"/>
                      <a:pt x="75" y="125"/>
                      <a:pt x="74" y="124"/>
                    </a:cubicBezTo>
                    <a:cubicBezTo>
                      <a:pt x="74" y="123"/>
                      <a:pt x="74" y="122"/>
                      <a:pt x="73" y="122"/>
                    </a:cubicBezTo>
                    <a:cubicBezTo>
                      <a:pt x="72" y="122"/>
                      <a:pt x="71" y="122"/>
                      <a:pt x="71" y="122"/>
                    </a:cubicBezTo>
                    <a:cubicBezTo>
                      <a:pt x="72" y="124"/>
                      <a:pt x="72" y="124"/>
                      <a:pt x="72" y="124"/>
                    </a:cubicBezTo>
                    <a:cubicBezTo>
                      <a:pt x="72" y="124"/>
                      <a:pt x="70" y="124"/>
                      <a:pt x="69" y="124"/>
                    </a:cubicBezTo>
                    <a:cubicBezTo>
                      <a:pt x="68" y="124"/>
                      <a:pt x="68" y="126"/>
                      <a:pt x="67" y="124"/>
                    </a:cubicBezTo>
                    <a:cubicBezTo>
                      <a:pt x="66" y="123"/>
                      <a:pt x="66" y="123"/>
                      <a:pt x="65" y="123"/>
                    </a:cubicBezTo>
                    <a:cubicBezTo>
                      <a:pt x="64" y="123"/>
                      <a:pt x="62" y="123"/>
                      <a:pt x="62" y="123"/>
                    </a:cubicBezTo>
                    <a:cubicBezTo>
                      <a:pt x="61" y="123"/>
                      <a:pt x="60" y="123"/>
                      <a:pt x="60" y="123"/>
                    </a:cubicBezTo>
                    <a:cubicBezTo>
                      <a:pt x="59" y="123"/>
                      <a:pt x="57" y="125"/>
                      <a:pt x="57" y="124"/>
                    </a:cubicBezTo>
                    <a:cubicBezTo>
                      <a:pt x="56" y="124"/>
                      <a:pt x="53" y="124"/>
                      <a:pt x="53" y="124"/>
                    </a:cubicBezTo>
                    <a:cubicBezTo>
                      <a:pt x="53" y="124"/>
                      <a:pt x="61" y="131"/>
                      <a:pt x="77" y="132"/>
                    </a:cubicBezTo>
                    <a:cubicBezTo>
                      <a:pt x="77" y="132"/>
                      <a:pt x="41" y="133"/>
                      <a:pt x="21" y="98"/>
                    </a:cubicBezTo>
                    <a:cubicBezTo>
                      <a:pt x="0" y="63"/>
                      <a:pt x="14" y="18"/>
                      <a:pt x="61" y="2"/>
                    </a:cubicBezTo>
                    <a:cubicBezTo>
                      <a:pt x="61" y="2"/>
                      <a:pt x="26" y="15"/>
                      <a:pt x="17" y="48"/>
                    </a:cubicBezTo>
                    <a:cubicBezTo>
                      <a:pt x="17" y="49"/>
                      <a:pt x="17" y="49"/>
                      <a:pt x="17" y="49"/>
                    </a:cubicBezTo>
                    <a:cubicBezTo>
                      <a:pt x="18" y="48"/>
                      <a:pt x="18" y="48"/>
                      <a:pt x="19" y="47"/>
                    </a:cubicBezTo>
                    <a:cubicBezTo>
                      <a:pt x="20" y="45"/>
                      <a:pt x="19" y="45"/>
                      <a:pt x="20" y="44"/>
                    </a:cubicBezTo>
                    <a:cubicBezTo>
                      <a:pt x="20" y="43"/>
                      <a:pt x="20" y="44"/>
                      <a:pt x="21" y="43"/>
                    </a:cubicBezTo>
                    <a:cubicBezTo>
                      <a:pt x="22" y="42"/>
                      <a:pt x="22" y="42"/>
                      <a:pt x="23" y="41"/>
                    </a:cubicBezTo>
                    <a:cubicBezTo>
                      <a:pt x="23" y="41"/>
                      <a:pt x="24" y="39"/>
                      <a:pt x="24" y="38"/>
                    </a:cubicBezTo>
                    <a:cubicBezTo>
                      <a:pt x="25" y="37"/>
                      <a:pt x="26" y="37"/>
                      <a:pt x="27" y="37"/>
                    </a:cubicBezTo>
                    <a:cubicBezTo>
                      <a:pt x="27" y="37"/>
                      <a:pt x="27" y="36"/>
                      <a:pt x="27" y="37"/>
                    </a:cubicBezTo>
                    <a:cubicBezTo>
                      <a:pt x="28" y="38"/>
                      <a:pt x="26" y="39"/>
                      <a:pt x="26" y="39"/>
                    </a:cubicBezTo>
                    <a:cubicBezTo>
                      <a:pt x="26" y="41"/>
                      <a:pt x="26" y="41"/>
                      <a:pt x="26" y="41"/>
                    </a:cubicBezTo>
                    <a:cubicBezTo>
                      <a:pt x="26" y="41"/>
                      <a:pt x="25" y="44"/>
                      <a:pt x="25" y="44"/>
                    </a:cubicBezTo>
                    <a:cubicBezTo>
                      <a:pt x="25" y="45"/>
                      <a:pt x="26" y="47"/>
                      <a:pt x="26" y="47"/>
                    </a:cubicBezTo>
                    <a:cubicBezTo>
                      <a:pt x="26" y="47"/>
                      <a:pt x="27" y="49"/>
                      <a:pt x="27" y="49"/>
                    </a:cubicBezTo>
                    <a:cubicBezTo>
                      <a:pt x="28" y="49"/>
                      <a:pt x="31" y="50"/>
                      <a:pt x="31" y="50"/>
                    </a:cubicBezTo>
                    <a:cubicBezTo>
                      <a:pt x="31" y="50"/>
                      <a:pt x="32" y="49"/>
                      <a:pt x="33" y="47"/>
                    </a:cubicBezTo>
                    <a:cubicBezTo>
                      <a:pt x="34" y="46"/>
                      <a:pt x="36" y="46"/>
                      <a:pt x="36" y="46"/>
                    </a:cubicBezTo>
                    <a:cubicBezTo>
                      <a:pt x="36" y="45"/>
                      <a:pt x="36" y="44"/>
                      <a:pt x="36" y="43"/>
                    </a:cubicBezTo>
                    <a:cubicBezTo>
                      <a:pt x="37" y="42"/>
                      <a:pt x="36" y="42"/>
                      <a:pt x="38" y="41"/>
                    </a:cubicBezTo>
                    <a:cubicBezTo>
                      <a:pt x="39" y="40"/>
                      <a:pt x="39" y="40"/>
                      <a:pt x="39" y="40"/>
                    </a:cubicBezTo>
                    <a:cubicBezTo>
                      <a:pt x="39" y="40"/>
                      <a:pt x="42" y="39"/>
                      <a:pt x="41" y="40"/>
                    </a:cubicBezTo>
                    <a:cubicBezTo>
                      <a:pt x="40" y="42"/>
                      <a:pt x="41" y="44"/>
                      <a:pt x="40" y="44"/>
                    </a:cubicBezTo>
                    <a:cubicBezTo>
                      <a:pt x="39" y="44"/>
                      <a:pt x="39" y="43"/>
                      <a:pt x="38" y="45"/>
                    </a:cubicBezTo>
                    <a:cubicBezTo>
                      <a:pt x="38" y="46"/>
                      <a:pt x="38" y="47"/>
                      <a:pt x="37" y="47"/>
                    </a:cubicBezTo>
                    <a:cubicBezTo>
                      <a:pt x="37" y="48"/>
                      <a:pt x="36" y="50"/>
                      <a:pt x="36" y="50"/>
                    </a:cubicBezTo>
                    <a:cubicBezTo>
                      <a:pt x="35" y="50"/>
                      <a:pt x="34" y="50"/>
                      <a:pt x="34" y="51"/>
                    </a:cubicBezTo>
                    <a:cubicBezTo>
                      <a:pt x="34" y="51"/>
                      <a:pt x="35" y="53"/>
                      <a:pt x="34" y="53"/>
                    </a:cubicBezTo>
                    <a:cubicBezTo>
                      <a:pt x="33" y="53"/>
                      <a:pt x="32" y="54"/>
                      <a:pt x="32" y="54"/>
                    </a:cubicBezTo>
                    <a:cubicBezTo>
                      <a:pt x="31" y="53"/>
                      <a:pt x="32" y="54"/>
                      <a:pt x="30" y="53"/>
                    </a:cubicBezTo>
                    <a:cubicBezTo>
                      <a:pt x="29" y="53"/>
                      <a:pt x="28" y="53"/>
                      <a:pt x="28" y="53"/>
                    </a:cubicBezTo>
                    <a:cubicBezTo>
                      <a:pt x="28" y="53"/>
                      <a:pt x="27" y="54"/>
                      <a:pt x="27" y="54"/>
                    </a:cubicBezTo>
                    <a:cubicBezTo>
                      <a:pt x="27" y="55"/>
                      <a:pt x="27" y="57"/>
                      <a:pt x="27" y="57"/>
                    </a:cubicBezTo>
                    <a:cubicBezTo>
                      <a:pt x="29" y="60"/>
                      <a:pt x="29" y="60"/>
                      <a:pt x="29" y="60"/>
                    </a:cubicBezTo>
                    <a:cubicBezTo>
                      <a:pt x="29" y="60"/>
                      <a:pt x="28" y="65"/>
                      <a:pt x="29" y="65"/>
                    </a:cubicBezTo>
                    <a:cubicBezTo>
                      <a:pt x="30" y="65"/>
                      <a:pt x="31" y="67"/>
                      <a:pt x="31" y="67"/>
                    </a:cubicBezTo>
                    <a:cubicBezTo>
                      <a:pt x="32" y="67"/>
                      <a:pt x="32" y="70"/>
                      <a:pt x="32" y="70"/>
                    </a:cubicBezTo>
                    <a:cubicBezTo>
                      <a:pt x="33" y="72"/>
                      <a:pt x="33" y="72"/>
                      <a:pt x="33" y="72"/>
                    </a:cubicBezTo>
                    <a:cubicBezTo>
                      <a:pt x="33" y="72"/>
                      <a:pt x="34" y="75"/>
                      <a:pt x="33" y="75"/>
                    </a:cubicBezTo>
                    <a:cubicBezTo>
                      <a:pt x="33" y="76"/>
                      <a:pt x="33" y="78"/>
                      <a:pt x="33" y="79"/>
                    </a:cubicBezTo>
                    <a:cubicBezTo>
                      <a:pt x="34" y="81"/>
                      <a:pt x="35" y="82"/>
                      <a:pt x="35" y="82"/>
                    </a:cubicBezTo>
                    <a:cubicBezTo>
                      <a:pt x="35" y="82"/>
                      <a:pt x="33" y="84"/>
                      <a:pt x="34" y="84"/>
                    </a:cubicBezTo>
                    <a:cubicBezTo>
                      <a:pt x="35" y="85"/>
                      <a:pt x="37" y="87"/>
                      <a:pt x="37" y="87"/>
                    </a:cubicBezTo>
                    <a:cubicBezTo>
                      <a:pt x="37" y="88"/>
                      <a:pt x="37" y="89"/>
                      <a:pt x="38" y="89"/>
                    </a:cubicBezTo>
                    <a:cubicBezTo>
                      <a:pt x="39" y="89"/>
                      <a:pt x="40" y="89"/>
                      <a:pt x="40" y="89"/>
                    </a:cubicBezTo>
                    <a:cubicBezTo>
                      <a:pt x="40" y="90"/>
                      <a:pt x="40" y="92"/>
                      <a:pt x="40" y="92"/>
                    </a:cubicBezTo>
                    <a:cubicBezTo>
                      <a:pt x="43" y="95"/>
                      <a:pt x="43" y="95"/>
                      <a:pt x="43" y="95"/>
                    </a:cubicBezTo>
                    <a:cubicBezTo>
                      <a:pt x="45" y="98"/>
                      <a:pt x="45" y="98"/>
                      <a:pt x="45" y="98"/>
                    </a:cubicBezTo>
                    <a:cubicBezTo>
                      <a:pt x="45" y="98"/>
                      <a:pt x="45" y="100"/>
                      <a:pt x="46" y="100"/>
                    </a:cubicBezTo>
                    <a:cubicBezTo>
                      <a:pt x="47" y="100"/>
                      <a:pt x="50" y="101"/>
                      <a:pt x="51" y="102"/>
                    </a:cubicBezTo>
                    <a:cubicBezTo>
                      <a:pt x="51" y="102"/>
                      <a:pt x="53" y="103"/>
                      <a:pt x="54" y="103"/>
                    </a:cubicBezTo>
                    <a:cubicBezTo>
                      <a:pt x="55" y="103"/>
                      <a:pt x="54" y="105"/>
                      <a:pt x="55" y="103"/>
                    </a:cubicBezTo>
                    <a:cubicBezTo>
                      <a:pt x="56" y="101"/>
                      <a:pt x="55" y="102"/>
                      <a:pt x="56" y="100"/>
                    </a:cubicBezTo>
                    <a:cubicBezTo>
                      <a:pt x="57" y="97"/>
                      <a:pt x="57" y="99"/>
                      <a:pt x="57" y="97"/>
                    </a:cubicBezTo>
                    <a:cubicBezTo>
                      <a:pt x="57" y="96"/>
                      <a:pt x="57" y="97"/>
                      <a:pt x="57" y="96"/>
                    </a:cubicBezTo>
                    <a:cubicBezTo>
                      <a:pt x="58" y="94"/>
                      <a:pt x="57" y="95"/>
                      <a:pt x="58" y="93"/>
                    </a:cubicBezTo>
                    <a:cubicBezTo>
                      <a:pt x="59" y="91"/>
                      <a:pt x="59" y="92"/>
                      <a:pt x="60" y="90"/>
                    </a:cubicBezTo>
                    <a:cubicBezTo>
                      <a:pt x="61" y="89"/>
                      <a:pt x="62" y="90"/>
                      <a:pt x="61" y="88"/>
                    </a:cubicBezTo>
                    <a:cubicBezTo>
                      <a:pt x="61" y="86"/>
                      <a:pt x="61" y="88"/>
                      <a:pt x="61" y="86"/>
                    </a:cubicBezTo>
                    <a:cubicBezTo>
                      <a:pt x="60" y="84"/>
                      <a:pt x="61" y="84"/>
                      <a:pt x="59" y="83"/>
                    </a:cubicBezTo>
                    <a:cubicBezTo>
                      <a:pt x="58" y="82"/>
                      <a:pt x="57" y="82"/>
                      <a:pt x="57" y="81"/>
                    </a:cubicBezTo>
                    <a:cubicBezTo>
                      <a:pt x="57" y="79"/>
                      <a:pt x="57" y="79"/>
                      <a:pt x="58" y="78"/>
                    </a:cubicBezTo>
                    <a:cubicBezTo>
                      <a:pt x="58" y="77"/>
                      <a:pt x="59" y="76"/>
                      <a:pt x="59" y="76"/>
                    </a:cubicBezTo>
                    <a:cubicBezTo>
                      <a:pt x="60" y="75"/>
                      <a:pt x="60" y="76"/>
                      <a:pt x="61" y="74"/>
                    </a:cubicBezTo>
                    <a:cubicBezTo>
                      <a:pt x="61" y="73"/>
                      <a:pt x="62" y="72"/>
                      <a:pt x="62" y="72"/>
                    </a:cubicBezTo>
                    <a:cubicBezTo>
                      <a:pt x="62" y="72"/>
                      <a:pt x="62" y="69"/>
                      <a:pt x="62" y="68"/>
                    </a:cubicBezTo>
                    <a:cubicBezTo>
                      <a:pt x="62" y="66"/>
                      <a:pt x="63" y="68"/>
                      <a:pt x="62" y="66"/>
                    </a:cubicBezTo>
                    <a:cubicBezTo>
                      <a:pt x="62" y="64"/>
                      <a:pt x="62" y="63"/>
                      <a:pt x="62" y="63"/>
                    </a:cubicBezTo>
                    <a:cubicBezTo>
                      <a:pt x="62" y="63"/>
                      <a:pt x="64" y="61"/>
                      <a:pt x="65" y="62"/>
                    </a:cubicBezTo>
                    <a:cubicBezTo>
                      <a:pt x="66" y="62"/>
                      <a:pt x="66" y="63"/>
                      <a:pt x="67" y="62"/>
                    </a:cubicBezTo>
                    <a:cubicBezTo>
                      <a:pt x="69" y="61"/>
                      <a:pt x="68" y="60"/>
                      <a:pt x="69" y="60"/>
                    </a:cubicBezTo>
                    <a:cubicBezTo>
                      <a:pt x="69" y="60"/>
                      <a:pt x="70" y="59"/>
                      <a:pt x="71" y="60"/>
                    </a:cubicBezTo>
                    <a:cubicBezTo>
                      <a:pt x="72" y="61"/>
                      <a:pt x="73" y="61"/>
                      <a:pt x="75" y="61"/>
                    </a:cubicBezTo>
                    <a:cubicBezTo>
                      <a:pt x="76" y="62"/>
                      <a:pt x="77" y="62"/>
                      <a:pt x="79" y="62"/>
                    </a:cubicBezTo>
                    <a:cubicBezTo>
                      <a:pt x="80" y="62"/>
                      <a:pt x="83" y="62"/>
                      <a:pt x="84" y="62"/>
                    </a:cubicBezTo>
                    <a:cubicBezTo>
                      <a:pt x="85" y="61"/>
                      <a:pt x="86" y="62"/>
                      <a:pt x="86" y="60"/>
                    </a:cubicBezTo>
                    <a:cubicBezTo>
                      <a:pt x="87" y="59"/>
                      <a:pt x="86" y="59"/>
                      <a:pt x="88" y="58"/>
                    </a:cubicBezTo>
                    <a:cubicBezTo>
                      <a:pt x="89" y="57"/>
                      <a:pt x="89" y="58"/>
                      <a:pt x="89" y="57"/>
                    </a:cubicBezTo>
                    <a:cubicBezTo>
                      <a:pt x="90" y="55"/>
                      <a:pt x="89" y="56"/>
                      <a:pt x="90" y="54"/>
                    </a:cubicBezTo>
                    <a:cubicBezTo>
                      <a:pt x="91" y="53"/>
                      <a:pt x="89" y="55"/>
                      <a:pt x="91" y="53"/>
                    </a:cubicBezTo>
                    <a:cubicBezTo>
                      <a:pt x="93" y="51"/>
                      <a:pt x="93" y="53"/>
                      <a:pt x="93" y="51"/>
                    </a:cubicBezTo>
                    <a:cubicBezTo>
                      <a:pt x="92" y="50"/>
                      <a:pt x="92" y="51"/>
                      <a:pt x="92" y="49"/>
                    </a:cubicBezTo>
                    <a:cubicBezTo>
                      <a:pt x="92" y="47"/>
                      <a:pt x="89" y="49"/>
                      <a:pt x="91" y="46"/>
                    </a:cubicBezTo>
                    <a:cubicBezTo>
                      <a:pt x="92" y="42"/>
                      <a:pt x="93" y="43"/>
                      <a:pt x="91" y="40"/>
                    </a:cubicBezTo>
                    <a:cubicBezTo>
                      <a:pt x="89" y="37"/>
                      <a:pt x="87" y="36"/>
                      <a:pt x="87" y="36"/>
                    </a:cubicBezTo>
                    <a:cubicBezTo>
                      <a:pt x="87" y="35"/>
                      <a:pt x="86" y="33"/>
                      <a:pt x="86" y="33"/>
                    </a:cubicBezTo>
                    <a:cubicBezTo>
                      <a:pt x="85" y="33"/>
                      <a:pt x="85" y="32"/>
                      <a:pt x="84" y="32"/>
                    </a:cubicBezTo>
                    <a:cubicBezTo>
                      <a:pt x="83" y="32"/>
                      <a:pt x="81" y="32"/>
                      <a:pt x="80" y="31"/>
                    </a:cubicBezTo>
                    <a:cubicBezTo>
                      <a:pt x="79" y="30"/>
                      <a:pt x="78" y="28"/>
                      <a:pt x="77" y="28"/>
                    </a:cubicBezTo>
                    <a:cubicBezTo>
                      <a:pt x="77" y="28"/>
                      <a:pt x="77" y="28"/>
                      <a:pt x="76" y="28"/>
                    </a:cubicBezTo>
                    <a:cubicBezTo>
                      <a:pt x="74" y="28"/>
                      <a:pt x="74" y="28"/>
                      <a:pt x="73" y="28"/>
                    </a:cubicBezTo>
                    <a:cubicBezTo>
                      <a:pt x="72" y="28"/>
                      <a:pt x="74" y="28"/>
                      <a:pt x="71" y="28"/>
                    </a:cubicBezTo>
                    <a:cubicBezTo>
                      <a:pt x="69" y="27"/>
                      <a:pt x="69" y="27"/>
                      <a:pt x="69" y="27"/>
                    </a:cubicBezTo>
                    <a:cubicBezTo>
                      <a:pt x="68" y="27"/>
                      <a:pt x="68" y="27"/>
                      <a:pt x="67" y="27"/>
                    </a:cubicBezTo>
                    <a:cubicBezTo>
                      <a:pt x="66" y="28"/>
                      <a:pt x="66" y="25"/>
                      <a:pt x="66" y="28"/>
                    </a:cubicBezTo>
                    <a:cubicBezTo>
                      <a:pt x="66" y="30"/>
                      <a:pt x="67" y="31"/>
                      <a:pt x="65" y="31"/>
                    </a:cubicBezTo>
                    <a:cubicBezTo>
                      <a:pt x="63" y="31"/>
                      <a:pt x="65" y="31"/>
                      <a:pt x="63" y="31"/>
                    </a:cubicBezTo>
                    <a:cubicBezTo>
                      <a:pt x="61" y="31"/>
                      <a:pt x="62" y="32"/>
                      <a:pt x="61" y="32"/>
                    </a:cubicBezTo>
                    <a:cubicBezTo>
                      <a:pt x="60" y="33"/>
                      <a:pt x="60" y="33"/>
                      <a:pt x="58" y="33"/>
                    </a:cubicBezTo>
                    <a:cubicBezTo>
                      <a:pt x="57" y="33"/>
                      <a:pt x="59" y="35"/>
                      <a:pt x="57" y="33"/>
                    </a:cubicBezTo>
                    <a:cubicBezTo>
                      <a:pt x="55" y="31"/>
                      <a:pt x="58" y="31"/>
                      <a:pt x="55" y="31"/>
                    </a:cubicBezTo>
                    <a:cubicBezTo>
                      <a:pt x="51" y="31"/>
                      <a:pt x="51" y="32"/>
                      <a:pt x="50" y="32"/>
                    </a:cubicBezTo>
                    <a:cubicBezTo>
                      <a:pt x="50" y="32"/>
                      <a:pt x="49" y="32"/>
                      <a:pt x="48" y="31"/>
                    </a:cubicBezTo>
                    <a:cubicBezTo>
                      <a:pt x="46" y="31"/>
                      <a:pt x="46" y="31"/>
                      <a:pt x="45" y="31"/>
                    </a:cubicBezTo>
                    <a:cubicBezTo>
                      <a:pt x="45" y="31"/>
                      <a:pt x="45" y="33"/>
                      <a:pt x="44" y="31"/>
                    </a:cubicBezTo>
                    <a:cubicBezTo>
                      <a:pt x="44" y="30"/>
                      <a:pt x="42" y="30"/>
                      <a:pt x="44" y="29"/>
                    </a:cubicBezTo>
                    <a:cubicBezTo>
                      <a:pt x="46" y="28"/>
                      <a:pt x="47" y="30"/>
                      <a:pt x="47" y="28"/>
                    </a:cubicBezTo>
                    <a:cubicBezTo>
                      <a:pt x="47" y="27"/>
                      <a:pt x="45" y="27"/>
                      <a:pt x="47" y="27"/>
                    </a:cubicBezTo>
                    <a:cubicBezTo>
                      <a:pt x="49" y="27"/>
                      <a:pt x="49" y="27"/>
                      <a:pt x="50" y="26"/>
                    </a:cubicBezTo>
                    <a:cubicBezTo>
                      <a:pt x="52" y="26"/>
                      <a:pt x="53" y="28"/>
                      <a:pt x="54" y="26"/>
                    </a:cubicBezTo>
                    <a:cubicBezTo>
                      <a:pt x="54" y="25"/>
                      <a:pt x="57" y="27"/>
                      <a:pt x="54" y="25"/>
                    </a:cubicBezTo>
                    <a:cubicBezTo>
                      <a:pt x="51" y="23"/>
                      <a:pt x="52" y="22"/>
                      <a:pt x="51" y="22"/>
                    </a:cubicBezTo>
                    <a:cubicBezTo>
                      <a:pt x="49" y="23"/>
                      <a:pt x="50" y="24"/>
                      <a:pt x="48" y="23"/>
                    </a:cubicBezTo>
                    <a:cubicBezTo>
                      <a:pt x="47" y="22"/>
                      <a:pt x="45" y="22"/>
                      <a:pt x="47" y="20"/>
                    </a:cubicBezTo>
                    <a:cubicBezTo>
                      <a:pt x="49" y="19"/>
                      <a:pt x="48" y="19"/>
                      <a:pt x="50" y="19"/>
                    </a:cubicBezTo>
                    <a:cubicBezTo>
                      <a:pt x="52" y="18"/>
                      <a:pt x="54" y="22"/>
                      <a:pt x="55" y="21"/>
                    </a:cubicBezTo>
                    <a:cubicBezTo>
                      <a:pt x="56" y="21"/>
                      <a:pt x="56" y="20"/>
                      <a:pt x="57" y="21"/>
                    </a:cubicBezTo>
                    <a:cubicBezTo>
                      <a:pt x="57" y="21"/>
                      <a:pt x="57" y="23"/>
                      <a:pt x="58" y="24"/>
                    </a:cubicBezTo>
                    <a:cubicBezTo>
                      <a:pt x="58" y="25"/>
                      <a:pt x="57" y="26"/>
                      <a:pt x="59" y="25"/>
                    </a:cubicBezTo>
                    <a:cubicBezTo>
                      <a:pt x="61" y="24"/>
                      <a:pt x="56" y="24"/>
                      <a:pt x="61" y="22"/>
                    </a:cubicBezTo>
                    <a:cubicBezTo>
                      <a:pt x="65" y="21"/>
                      <a:pt x="67" y="21"/>
                      <a:pt x="68" y="22"/>
                    </a:cubicBezTo>
                    <a:cubicBezTo>
                      <a:pt x="68" y="22"/>
                      <a:pt x="69" y="22"/>
                      <a:pt x="70" y="23"/>
                    </a:cubicBezTo>
                    <a:cubicBezTo>
                      <a:pt x="70" y="23"/>
                      <a:pt x="68" y="24"/>
                      <a:pt x="70" y="23"/>
                    </a:cubicBezTo>
                    <a:cubicBezTo>
                      <a:pt x="72" y="22"/>
                      <a:pt x="74" y="24"/>
                      <a:pt x="74" y="24"/>
                    </a:cubicBezTo>
                    <a:cubicBezTo>
                      <a:pt x="74" y="24"/>
                      <a:pt x="74" y="23"/>
                      <a:pt x="75" y="24"/>
                    </a:cubicBezTo>
                    <a:cubicBezTo>
                      <a:pt x="76" y="25"/>
                      <a:pt x="77" y="25"/>
                      <a:pt x="78" y="25"/>
                    </a:cubicBezTo>
                    <a:cubicBezTo>
                      <a:pt x="79" y="25"/>
                      <a:pt x="81" y="25"/>
                      <a:pt x="80" y="23"/>
                    </a:cubicBezTo>
                    <a:cubicBezTo>
                      <a:pt x="78" y="21"/>
                      <a:pt x="79" y="22"/>
                      <a:pt x="77" y="21"/>
                    </a:cubicBezTo>
                    <a:cubicBezTo>
                      <a:pt x="74" y="20"/>
                      <a:pt x="70" y="20"/>
                      <a:pt x="73" y="19"/>
                    </a:cubicBezTo>
                    <a:cubicBezTo>
                      <a:pt x="77" y="18"/>
                      <a:pt x="72" y="18"/>
                      <a:pt x="76" y="16"/>
                    </a:cubicBezTo>
                    <a:cubicBezTo>
                      <a:pt x="81" y="14"/>
                      <a:pt x="81" y="17"/>
                      <a:pt x="81" y="14"/>
                    </a:cubicBezTo>
                    <a:cubicBezTo>
                      <a:pt x="80" y="11"/>
                      <a:pt x="81" y="11"/>
                      <a:pt x="82" y="11"/>
                    </a:cubicBezTo>
                    <a:cubicBezTo>
                      <a:pt x="83" y="11"/>
                      <a:pt x="86" y="12"/>
                      <a:pt x="87" y="12"/>
                    </a:cubicBezTo>
                    <a:cubicBezTo>
                      <a:pt x="88" y="12"/>
                      <a:pt x="86" y="13"/>
                      <a:pt x="88" y="12"/>
                    </a:cubicBezTo>
                    <a:cubicBezTo>
                      <a:pt x="91" y="10"/>
                      <a:pt x="91" y="12"/>
                      <a:pt x="91" y="10"/>
                    </a:cubicBezTo>
                    <a:cubicBezTo>
                      <a:pt x="90" y="9"/>
                      <a:pt x="90" y="8"/>
                      <a:pt x="88" y="7"/>
                    </a:cubicBezTo>
                    <a:cubicBezTo>
                      <a:pt x="87" y="6"/>
                      <a:pt x="87" y="2"/>
                      <a:pt x="84" y="4"/>
                    </a:cubicBezTo>
                    <a:cubicBezTo>
                      <a:pt x="81" y="5"/>
                      <a:pt x="82" y="5"/>
                      <a:pt x="80" y="5"/>
                    </a:cubicBezTo>
                    <a:cubicBezTo>
                      <a:pt x="77" y="5"/>
                      <a:pt x="76" y="5"/>
                      <a:pt x="76" y="4"/>
                    </a:cubicBezTo>
                    <a:cubicBezTo>
                      <a:pt x="76" y="4"/>
                      <a:pt x="79" y="2"/>
                      <a:pt x="79" y="2"/>
                    </a:cubicBezTo>
                    <a:cubicBezTo>
                      <a:pt x="79" y="2"/>
                      <a:pt x="80" y="2"/>
                      <a:pt x="80" y="2"/>
                    </a:cubicBezTo>
                    <a:cubicBezTo>
                      <a:pt x="79" y="2"/>
                      <a:pt x="79" y="1"/>
                      <a:pt x="79" y="1"/>
                    </a:cubicBezTo>
                    <a:cubicBezTo>
                      <a:pt x="80" y="0"/>
                      <a:pt x="80" y="0"/>
                      <a:pt x="80" y="0"/>
                    </a:cubicBezTo>
                    <a:cubicBezTo>
                      <a:pt x="80" y="0"/>
                      <a:pt x="88" y="0"/>
                      <a:pt x="9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24"/>
              <p:cNvSpPr>
                <a:spLocks noEditPoints="1"/>
              </p:cNvSpPr>
              <p:nvPr/>
            </p:nvSpPr>
            <p:spPr bwMode="auto">
              <a:xfrm>
                <a:off x="3323592" y="4204177"/>
                <a:ext cx="492125" cy="325438"/>
              </a:xfrm>
              <a:custGeom>
                <a:avLst/>
                <a:gdLst>
                  <a:gd name="T0" fmla="*/ 7 w 165"/>
                  <a:gd name="T1" fmla="*/ 24 h 109"/>
                  <a:gd name="T2" fmla="*/ 42 w 165"/>
                  <a:gd name="T3" fmla="*/ 0 h 109"/>
                  <a:gd name="T4" fmla="*/ 84 w 165"/>
                  <a:gd name="T5" fmla="*/ 107 h 109"/>
                  <a:gd name="T6" fmla="*/ 37 w 165"/>
                  <a:gd name="T7" fmla="*/ 63 h 109"/>
                  <a:gd name="T8" fmla="*/ 7 w 165"/>
                  <a:gd name="T9" fmla="*/ 24 h 109"/>
                  <a:gd name="T10" fmla="*/ 99 w 165"/>
                  <a:gd name="T11" fmla="*/ 20 h 109"/>
                  <a:gd name="T12" fmla="*/ 92 w 165"/>
                  <a:gd name="T13" fmla="*/ 27 h 109"/>
                  <a:gd name="T14" fmla="*/ 99 w 165"/>
                  <a:gd name="T15" fmla="*/ 34 h 109"/>
                  <a:gd name="T16" fmla="*/ 106 w 165"/>
                  <a:gd name="T17" fmla="*/ 27 h 109"/>
                  <a:gd name="T18" fmla="*/ 99 w 165"/>
                  <a:gd name="T19" fmla="*/ 20 h 109"/>
                  <a:gd name="T20" fmla="*/ 115 w 165"/>
                  <a:gd name="T21" fmla="*/ 48 h 109"/>
                  <a:gd name="T22" fmla="*/ 106 w 165"/>
                  <a:gd name="T23" fmla="*/ 39 h 109"/>
                  <a:gd name="T24" fmla="*/ 96 w 165"/>
                  <a:gd name="T25" fmla="*/ 48 h 109"/>
                  <a:gd name="T26" fmla="*/ 106 w 165"/>
                  <a:gd name="T27" fmla="*/ 58 h 109"/>
                  <a:gd name="T28" fmla="*/ 115 w 165"/>
                  <a:gd name="T29" fmla="*/ 48 h 109"/>
                  <a:gd name="T30" fmla="*/ 99 w 165"/>
                  <a:gd name="T31" fmla="*/ 83 h 109"/>
                  <a:gd name="T32" fmla="*/ 110 w 165"/>
                  <a:gd name="T33" fmla="*/ 72 h 109"/>
                  <a:gd name="T34" fmla="*/ 99 w 165"/>
                  <a:gd name="T35" fmla="*/ 61 h 109"/>
                  <a:gd name="T36" fmla="*/ 88 w 165"/>
                  <a:gd name="T37" fmla="*/ 72 h 109"/>
                  <a:gd name="T38" fmla="*/ 99 w 165"/>
                  <a:gd name="T39" fmla="*/ 83 h 109"/>
                  <a:gd name="T40" fmla="*/ 80 w 165"/>
                  <a:gd name="T41" fmla="*/ 101 h 109"/>
                  <a:gd name="T42" fmla="*/ 91 w 165"/>
                  <a:gd name="T43" fmla="*/ 90 h 109"/>
                  <a:gd name="T44" fmla="*/ 80 w 165"/>
                  <a:gd name="T45" fmla="*/ 78 h 109"/>
                  <a:gd name="T46" fmla="*/ 68 w 165"/>
                  <a:gd name="T47" fmla="*/ 90 h 109"/>
                  <a:gd name="T48" fmla="*/ 80 w 165"/>
                  <a:gd name="T49" fmla="*/ 101 h 109"/>
                  <a:gd name="T50" fmla="*/ 32 w 165"/>
                  <a:gd name="T51" fmla="*/ 47 h 109"/>
                  <a:gd name="T52" fmla="*/ 46 w 165"/>
                  <a:gd name="T53" fmla="*/ 32 h 109"/>
                  <a:gd name="T54" fmla="*/ 32 w 165"/>
                  <a:gd name="T55" fmla="*/ 18 h 109"/>
                  <a:gd name="T56" fmla="*/ 17 w 165"/>
                  <a:gd name="T57" fmla="*/ 32 h 109"/>
                  <a:gd name="T58" fmla="*/ 32 w 165"/>
                  <a:gd name="T59" fmla="*/ 4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5" h="109">
                    <a:moveTo>
                      <a:pt x="7" y="24"/>
                    </a:moveTo>
                    <a:cubicBezTo>
                      <a:pt x="15" y="3"/>
                      <a:pt x="42" y="0"/>
                      <a:pt x="42" y="0"/>
                    </a:cubicBezTo>
                    <a:cubicBezTo>
                      <a:pt x="165" y="2"/>
                      <a:pt x="116" y="104"/>
                      <a:pt x="84" y="107"/>
                    </a:cubicBezTo>
                    <a:cubicBezTo>
                      <a:pt x="53" y="109"/>
                      <a:pt x="58" y="71"/>
                      <a:pt x="37" y="63"/>
                    </a:cubicBezTo>
                    <a:cubicBezTo>
                      <a:pt x="17" y="55"/>
                      <a:pt x="0" y="46"/>
                      <a:pt x="7" y="24"/>
                    </a:cubicBezTo>
                    <a:close/>
                    <a:moveTo>
                      <a:pt x="99" y="20"/>
                    </a:moveTo>
                    <a:cubicBezTo>
                      <a:pt x="95" y="20"/>
                      <a:pt x="92" y="23"/>
                      <a:pt x="92" y="27"/>
                    </a:cubicBezTo>
                    <a:cubicBezTo>
                      <a:pt x="92" y="31"/>
                      <a:pt x="95" y="34"/>
                      <a:pt x="99" y="34"/>
                    </a:cubicBezTo>
                    <a:cubicBezTo>
                      <a:pt x="103" y="34"/>
                      <a:pt x="106" y="31"/>
                      <a:pt x="106" y="27"/>
                    </a:cubicBezTo>
                    <a:cubicBezTo>
                      <a:pt x="106" y="23"/>
                      <a:pt x="103" y="20"/>
                      <a:pt x="99" y="20"/>
                    </a:cubicBezTo>
                    <a:close/>
                    <a:moveTo>
                      <a:pt x="115" y="48"/>
                    </a:moveTo>
                    <a:cubicBezTo>
                      <a:pt x="115" y="43"/>
                      <a:pt x="111" y="39"/>
                      <a:pt x="106" y="39"/>
                    </a:cubicBezTo>
                    <a:cubicBezTo>
                      <a:pt x="100" y="39"/>
                      <a:pt x="96" y="43"/>
                      <a:pt x="96" y="48"/>
                    </a:cubicBezTo>
                    <a:cubicBezTo>
                      <a:pt x="96" y="54"/>
                      <a:pt x="100" y="58"/>
                      <a:pt x="106" y="58"/>
                    </a:cubicBezTo>
                    <a:cubicBezTo>
                      <a:pt x="111" y="58"/>
                      <a:pt x="115" y="54"/>
                      <a:pt x="115" y="48"/>
                    </a:cubicBezTo>
                    <a:close/>
                    <a:moveTo>
                      <a:pt x="99" y="83"/>
                    </a:moveTo>
                    <a:cubicBezTo>
                      <a:pt x="105" y="83"/>
                      <a:pt x="110" y="78"/>
                      <a:pt x="110" y="72"/>
                    </a:cubicBezTo>
                    <a:cubicBezTo>
                      <a:pt x="110" y="66"/>
                      <a:pt x="105" y="61"/>
                      <a:pt x="99" y="61"/>
                    </a:cubicBezTo>
                    <a:cubicBezTo>
                      <a:pt x="93" y="61"/>
                      <a:pt x="88" y="66"/>
                      <a:pt x="88" y="72"/>
                    </a:cubicBezTo>
                    <a:cubicBezTo>
                      <a:pt x="88" y="78"/>
                      <a:pt x="93" y="83"/>
                      <a:pt x="99" y="83"/>
                    </a:cubicBezTo>
                    <a:close/>
                    <a:moveTo>
                      <a:pt x="80" y="101"/>
                    </a:moveTo>
                    <a:cubicBezTo>
                      <a:pt x="86" y="101"/>
                      <a:pt x="91" y="96"/>
                      <a:pt x="91" y="90"/>
                    </a:cubicBezTo>
                    <a:cubicBezTo>
                      <a:pt x="91" y="83"/>
                      <a:pt x="86" y="78"/>
                      <a:pt x="80" y="78"/>
                    </a:cubicBezTo>
                    <a:cubicBezTo>
                      <a:pt x="73" y="78"/>
                      <a:pt x="68" y="83"/>
                      <a:pt x="68" y="90"/>
                    </a:cubicBezTo>
                    <a:cubicBezTo>
                      <a:pt x="68" y="96"/>
                      <a:pt x="73" y="101"/>
                      <a:pt x="80" y="101"/>
                    </a:cubicBezTo>
                    <a:close/>
                    <a:moveTo>
                      <a:pt x="32" y="47"/>
                    </a:moveTo>
                    <a:cubicBezTo>
                      <a:pt x="39" y="47"/>
                      <a:pt x="46" y="40"/>
                      <a:pt x="46" y="32"/>
                    </a:cubicBezTo>
                    <a:cubicBezTo>
                      <a:pt x="46" y="25"/>
                      <a:pt x="39" y="18"/>
                      <a:pt x="32" y="18"/>
                    </a:cubicBezTo>
                    <a:cubicBezTo>
                      <a:pt x="24" y="18"/>
                      <a:pt x="17" y="25"/>
                      <a:pt x="17" y="32"/>
                    </a:cubicBezTo>
                    <a:cubicBezTo>
                      <a:pt x="17" y="40"/>
                      <a:pt x="24" y="47"/>
                      <a:pt x="3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25"/>
              <p:cNvSpPr>
                <a:spLocks noEditPoints="1"/>
              </p:cNvSpPr>
              <p:nvPr/>
            </p:nvSpPr>
            <p:spPr bwMode="auto">
              <a:xfrm>
                <a:off x="1239205" y="3966052"/>
                <a:ext cx="677863" cy="604838"/>
              </a:xfrm>
              <a:custGeom>
                <a:avLst/>
                <a:gdLst>
                  <a:gd name="T0" fmla="*/ 200 w 227"/>
                  <a:gd name="T1" fmla="*/ 185 h 203"/>
                  <a:gd name="T2" fmla="*/ 140 w 227"/>
                  <a:gd name="T3" fmla="*/ 183 h 203"/>
                  <a:gd name="T4" fmla="*/ 181 w 227"/>
                  <a:gd name="T5" fmla="*/ 25 h 203"/>
                  <a:gd name="T6" fmla="*/ 198 w 227"/>
                  <a:gd name="T7" fmla="*/ 115 h 203"/>
                  <a:gd name="T8" fmla="*/ 200 w 227"/>
                  <a:gd name="T9" fmla="*/ 185 h 203"/>
                  <a:gd name="T10" fmla="*/ 91 w 227"/>
                  <a:gd name="T11" fmla="*/ 113 h 203"/>
                  <a:gd name="T12" fmla="*/ 105 w 227"/>
                  <a:gd name="T13" fmla="*/ 110 h 203"/>
                  <a:gd name="T14" fmla="*/ 103 w 227"/>
                  <a:gd name="T15" fmla="*/ 96 h 203"/>
                  <a:gd name="T16" fmla="*/ 89 w 227"/>
                  <a:gd name="T17" fmla="*/ 98 h 203"/>
                  <a:gd name="T18" fmla="*/ 91 w 227"/>
                  <a:gd name="T19" fmla="*/ 113 h 203"/>
                  <a:gd name="T20" fmla="*/ 96 w 227"/>
                  <a:gd name="T21" fmla="*/ 66 h 203"/>
                  <a:gd name="T22" fmla="*/ 99 w 227"/>
                  <a:gd name="T23" fmla="*/ 85 h 203"/>
                  <a:gd name="T24" fmla="*/ 118 w 227"/>
                  <a:gd name="T25" fmla="*/ 82 h 203"/>
                  <a:gd name="T26" fmla="*/ 115 w 227"/>
                  <a:gd name="T27" fmla="*/ 63 h 203"/>
                  <a:gd name="T28" fmla="*/ 96 w 227"/>
                  <a:gd name="T29" fmla="*/ 66 h 203"/>
                  <a:gd name="T30" fmla="*/ 144 w 227"/>
                  <a:gd name="T31" fmla="*/ 40 h 203"/>
                  <a:gd name="T32" fmla="*/ 122 w 227"/>
                  <a:gd name="T33" fmla="*/ 43 h 203"/>
                  <a:gd name="T34" fmla="*/ 125 w 227"/>
                  <a:gd name="T35" fmla="*/ 65 h 203"/>
                  <a:gd name="T36" fmla="*/ 147 w 227"/>
                  <a:gd name="T37" fmla="*/ 62 h 203"/>
                  <a:gd name="T38" fmla="*/ 144 w 227"/>
                  <a:gd name="T39" fmla="*/ 40 h 203"/>
                  <a:gd name="T40" fmla="*/ 182 w 227"/>
                  <a:gd name="T41" fmla="*/ 35 h 203"/>
                  <a:gd name="T42" fmla="*/ 159 w 227"/>
                  <a:gd name="T43" fmla="*/ 39 h 203"/>
                  <a:gd name="T44" fmla="*/ 162 w 227"/>
                  <a:gd name="T45" fmla="*/ 62 h 203"/>
                  <a:gd name="T46" fmla="*/ 186 w 227"/>
                  <a:gd name="T47" fmla="*/ 58 h 203"/>
                  <a:gd name="T48" fmla="*/ 182 w 227"/>
                  <a:gd name="T49" fmla="*/ 35 h 203"/>
                  <a:gd name="T50" fmla="*/ 191 w 227"/>
                  <a:gd name="T51" fmla="*/ 139 h 203"/>
                  <a:gd name="T52" fmla="*/ 163 w 227"/>
                  <a:gd name="T53" fmla="*/ 143 h 203"/>
                  <a:gd name="T54" fmla="*/ 167 w 227"/>
                  <a:gd name="T55" fmla="*/ 172 h 203"/>
                  <a:gd name="T56" fmla="*/ 195 w 227"/>
                  <a:gd name="T57" fmla="*/ 167 h 203"/>
                  <a:gd name="T58" fmla="*/ 191 w 227"/>
                  <a:gd name="T59" fmla="*/ 139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7" h="203">
                    <a:moveTo>
                      <a:pt x="200" y="185"/>
                    </a:moveTo>
                    <a:cubicBezTo>
                      <a:pt x="173" y="203"/>
                      <a:pt x="140" y="183"/>
                      <a:pt x="140" y="183"/>
                    </a:cubicBezTo>
                    <a:cubicBezTo>
                      <a:pt x="0" y="76"/>
                      <a:pt x="143" y="0"/>
                      <a:pt x="181" y="25"/>
                    </a:cubicBezTo>
                    <a:cubicBezTo>
                      <a:pt x="220" y="49"/>
                      <a:pt x="182" y="88"/>
                      <a:pt x="198" y="115"/>
                    </a:cubicBezTo>
                    <a:cubicBezTo>
                      <a:pt x="215" y="141"/>
                      <a:pt x="227" y="167"/>
                      <a:pt x="200" y="185"/>
                    </a:cubicBezTo>
                    <a:close/>
                    <a:moveTo>
                      <a:pt x="91" y="113"/>
                    </a:moveTo>
                    <a:cubicBezTo>
                      <a:pt x="96" y="116"/>
                      <a:pt x="102" y="115"/>
                      <a:pt x="105" y="110"/>
                    </a:cubicBezTo>
                    <a:cubicBezTo>
                      <a:pt x="109" y="106"/>
                      <a:pt x="108" y="99"/>
                      <a:pt x="103" y="96"/>
                    </a:cubicBezTo>
                    <a:cubicBezTo>
                      <a:pt x="99" y="93"/>
                      <a:pt x="92" y="94"/>
                      <a:pt x="89" y="98"/>
                    </a:cubicBezTo>
                    <a:cubicBezTo>
                      <a:pt x="86" y="103"/>
                      <a:pt x="86" y="109"/>
                      <a:pt x="91" y="113"/>
                    </a:cubicBezTo>
                    <a:close/>
                    <a:moveTo>
                      <a:pt x="96" y="66"/>
                    </a:moveTo>
                    <a:cubicBezTo>
                      <a:pt x="92" y="72"/>
                      <a:pt x="93" y="80"/>
                      <a:pt x="99" y="85"/>
                    </a:cubicBezTo>
                    <a:cubicBezTo>
                      <a:pt x="105" y="89"/>
                      <a:pt x="114" y="88"/>
                      <a:pt x="118" y="82"/>
                    </a:cubicBezTo>
                    <a:cubicBezTo>
                      <a:pt x="123" y="76"/>
                      <a:pt x="121" y="67"/>
                      <a:pt x="115" y="63"/>
                    </a:cubicBezTo>
                    <a:cubicBezTo>
                      <a:pt x="109" y="58"/>
                      <a:pt x="101" y="60"/>
                      <a:pt x="96" y="66"/>
                    </a:cubicBezTo>
                    <a:close/>
                    <a:moveTo>
                      <a:pt x="144" y="40"/>
                    </a:moveTo>
                    <a:cubicBezTo>
                      <a:pt x="137" y="35"/>
                      <a:pt x="128" y="36"/>
                      <a:pt x="122" y="43"/>
                    </a:cubicBezTo>
                    <a:cubicBezTo>
                      <a:pt x="117" y="50"/>
                      <a:pt x="119" y="60"/>
                      <a:pt x="125" y="65"/>
                    </a:cubicBezTo>
                    <a:cubicBezTo>
                      <a:pt x="132" y="70"/>
                      <a:pt x="142" y="68"/>
                      <a:pt x="147" y="62"/>
                    </a:cubicBezTo>
                    <a:cubicBezTo>
                      <a:pt x="152" y="55"/>
                      <a:pt x="151" y="45"/>
                      <a:pt x="144" y="40"/>
                    </a:cubicBezTo>
                    <a:close/>
                    <a:moveTo>
                      <a:pt x="182" y="35"/>
                    </a:moveTo>
                    <a:cubicBezTo>
                      <a:pt x="175" y="29"/>
                      <a:pt x="165" y="31"/>
                      <a:pt x="159" y="39"/>
                    </a:cubicBezTo>
                    <a:cubicBezTo>
                      <a:pt x="153" y="46"/>
                      <a:pt x="155" y="57"/>
                      <a:pt x="162" y="62"/>
                    </a:cubicBezTo>
                    <a:cubicBezTo>
                      <a:pt x="170" y="68"/>
                      <a:pt x="180" y="66"/>
                      <a:pt x="186" y="58"/>
                    </a:cubicBezTo>
                    <a:cubicBezTo>
                      <a:pt x="191" y="51"/>
                      <a:pt x="190" y="40"/>
                      <a:pt x="182" y="35"/>
                    </a:cubicBezTo>
                    <a:close/>
                    <a:moveTo>
                      <a:pt x="191" y="139"/>
                    </a:moveTo>
                    <a:cubicBezTo>
                      <a:pt x="182" y="132"/>
                      <a:pt x="169" y="134"/>
                      <a:pt x="163" y="143"/>
                    </a:cubicBezTo>
                    <a:cubicBezTo>
                      <a:pt x="156" y="152"/>
                      <a:pt x="158" y="165"/>
                      <a:pt x="167" y="172"/>
                    </a:cubicBezTo>
                    <a:cubicBezTo>
                      <a:pt x="176" y="178"/>
                      <a:pt x="189" y="176"/>
                      <a:pt x="195" y="167"/>
                    </a:cubicBezTo>
                    <a:cubicBezTo>
                      <a:pt x="202" y="158"/>
                      <a:pt x="200" y="146"/>
                      <a:pt x="191" y="1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26"/>
              <p:cNvSpPr/>
              <p:nvPr/>
            </p:nvSpPr>
            <p:spPr bwMode="auto">
              <a:xfrm>
                <a:off x="4082417" y="1713389"/>
                <a:ext cx="112713" cy="114300"/>
              </a:xfrm>
              <a:custGeom>
                <a:avLst/>
                <a:gdLst>
                  <a:gd name="T0" fmla="*/ 34 w 38"/>
                  <a:gd name="T1" fmla="*/ 26 h 38"/>
                  <a:gd name="T2" fmla="*/ 27 w 38"/>
                  <a:gd name="T3" fmla="*/ 4 h 38"/>
                  <a:gd name="T4" fmla="*/ 4 w 38"/>
                  <a:gd name="T5" fmla="*/ 11 h 38"/>
                  <a:gd name="T6" fmla="*/ 12 w 38"/>
                  <a:gd name="T7" fmla="*/ 34 h 38"/>
                  <a:gd name="T8" fmla="*/ 34 w 38"/>
                  <a:gd name="T9" fmla="*/ 26 h 38"/>
                </a:gdLst>
                <a:ahLst/>
                <a:cxnLst>
                  <a:cxn ang="0">
                    <a:pos x="T0" y="T1"/>
                  </a:cxn>
                  <a:cxn ang="0">
                    <a:pos x="T2" y="T3"/>
                  </a:cxn>
                  <a:cxn ang="0">
                    <a:pos x="T4" y="T5"/>
                  </a:cxn>
                  <a:cxn ang="0">
                    <a:pos x="T6" y="T7"/>
                  </a:cxn>
                  <a:cxn ang="0">
                    <a:pos x="T8" y="T9"/>
                  </a:cxn>
                </a:cxnLst>
                <a:rect l="0" t="0" r="r" b="b"/>
                <a:pathLst>
                  <a:path w="38" h="38">
                    <a:moveTo>
                      <a:pt x="34" y="26"/>
                    </a:moveTo>
                    <a:cubicBezTo>
                      <a:pt x="38" y="18"/>
                      <a:pt x="35" y="8"/>
                      <a:pt x="27" y="4"/>
                    </a:cubicBezTo>
                    <a:cubicBezTo>
                      <a:pt x="19" y="0"/>
                      <a:pt x="9" y="3"/>
                      <a:pt x="4" y="11"/>
                    </a:cubicBezTo>
                    <a:cubicBezTo>
                      <a:pt x="0" y="20"/>
                      <a:pt x="4" y="30"/>
                      <a:pt x="12" y="34"/>
                    </a:cubicBezTo>
                    <a:cubicBezTo>
                      <a:pt x="20" y="38"/>
                      <a:pt x="30" y="35"/>
                      <a:pt x="34"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27"/>
              <p:cNvSpPr/>
              <p:nvPr/>
            </p:nvSpPr>
            <p:spPr bwMode="auto">
              <a:xfrm>
                <a:off x="3855405" y="1781652"/>
                <a:ext cx="282575" cy="239713"/>
              </a:xfrm>
              <a:custGeom>
                <a:avLst/>
                <a:gdLst>
                  <a:gd name="T0" fmla="*/ 95 w 95"/>
                  <a:gd name="T1" fmla="*/ 8 h 80"/>
                  <a:gd name="T2" fmla="*/ 23 w 95"/>
                  <a:gd name="T3" fmla="*/ 73 h 80"/>
                  <a:gd name="T4" fmla="*/ 2 w 95"/>
                  <a:gd name="T5" fmla="*/ 79 h 80"/>
                  <a:gd name="T6" fmla="*/ 86 w 95"/>
                  <a:gd name="T7" fmla="*/ 0 h 80"/>
                  <a:gd name="T8" fmla="*/ 95 w 95"/>
                  <a:gd name="T9" fmla="*/ 8 h 80"/>
                </a:gdLst>
                <a:ahLst/>
                <a:cxnLst>
                  <a:cxn ang="0">
                    <a:pos x="T0" y="T1"/>
                  </a:cxn>
                  <a:cxn ang="0">
                    <a:pos x="T2" y="T3"/>
                  </a:cxn>
                  <a:cxn ang="0">
                    <a:pos x="T4" y="T5"/>
                  </a:cxn>
                  <a:cxn ang="0">
                    <a:pos x="T6" y="T7"/>
                  </a:cxn>
                  <a:cxn ang="0">
                    <a:pos x="T8" y="T9"/>
                  </a:cxn>
                </a:cxnLst>
                <a:rect l="0" t="0" r="r" b="b"/>
                <a:pathLst>
                  <a:path w="95" h="80">
                    <a:moveTo>
                      <a:pt x="95" y="8"/>
                    </a:moveTo>
                    <a:cubicBezTo>
                      <a:pt x="94" y="8"/>
                      <a:pt x="23" y="73"/>
                      <a:pt x="23" y="73"/>
                    </a:cubicBezTo>
                    <a:cubicBezTo>
                      <a:pt x="23" y="73"/>
                      <a:pt x="3" y="80"/>
                      <a:pt x="2" y="79"/>
                    </a:cubicBezTo>
                    <a:cubicBezTo>
                      <a:pt x="0" y="79"/>
                      <a:pt x="86" y="0"/>
                      <a:pt x="86" y="0"/>
                    </a:cubicBezTo>
                    <a:lnTo>
                      <a:pt x="95"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28"/>
              <p:cNvSpPr/>
              <p:nvPr/>
            </p:nvSpPr>
            <p:spPr bwMode="auto">
              <a:xfrm>
                <a:off x="4099880" y="1794352"/>
                <a:ext cx="47625" cy="349250"/>
              </a:xfrm>
              <a:custGeom>
                <a:avLst/>
                <a:gdLst>
                  <a:gd name="T0" fmla="*/ 6 w 30"/>
                  <a:gd name="T1" fmla="*/ 2 h 220"/>
                  <a:gd name="T2" fmla="*/ 0 w 30"/>
                  <a:gd name="T3" fmla="*/ 182 h 220"/>
                  <a:gd name="T4" fmla="*/ 11 w 30"/>
                  <a:gd name="T5" fmla="*/ 220 h 220"/>
                  <a:gd name="T6" fmla="*/ 22 w 30"/>
                  <a:gd name="T7" fmla="*/ 182 h 220"/>
                  <a:gd name="T8" fmla="*/ 30 w 30"/>
                  <a:gd name="T9" fmla="*/ 4 h 220"/>
                  <a:gd name="T10" fmla="*/ 6 w 30"/>
                  <a:gd name="T11" fmla="*/ 0 h 220"/>
                  <a:gd name="T12" fmla="*/ 6 w 30"/>
                  <a:gd name="T13" fmla="*/ 2 h 220"/>
                </a:gdLst>
                <a:ahLst/>
                <a:cxnLst>
                  <a:cxn ang="0">
                    <a:pos x="T0" y="T1"/>
                  </a:cxn>
                  <a:cxn ang="0">
                    <a:pos x="T2" y="T3"/>
                  </a:cxn>
                  <a:cxn ang="0">
                    <a:pos x="T4" y="T5"/>
                  </a:cxn>
                  <a:cxn ang="0">
                    <a:pos x="T6" y="T7"/>
                  </a:cxn>
                  <a:cxn ang="0">
                    <a:pos x="T8" y="T9"/>
                  </a:cxn>
                  <a:cxn ang="0">
                    <a:pos x="T10" y="T11"/>
                  </a:cxn>
                  <a:cxn ang="0">
                    <a:pos x="T12" y="T13"/>
                  </a:cxn>
                </a:cxnLst>
                <a:rect l="0" t="0" r="r" b="b"/>
                <a:pathLst>
                  <a:path w="30" h="220">
                    <a:moveTo>
                      <a:pt x="6" y="2"/>
                    </a:moveTo>
                    <a:lnTo>
                      <a:pt x="0" y="182"/>
                    </a:lnTo>
                    <a:lnTo>
                      <a:pt x="11" y="220"/>
                    </a:lnTo>
                    <a:lnTo>
                      <a:pt x="22" y="182"/>
                    </a:lnTo>
                    <a:lnTo>
                      <a:pt x="30" y="4"/>
                    </a:lnTo>
                    <a:lnTo>
                      <a:pt x="6" y="0"/>
                    </a:lnTo>
                    <a:lnTo>
                      <a:pt x="6"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29"/>
              <p:cNvSpPr/>
              <p:nvPr/>
            </p:nvSpPr>
            <p:spPr bwMode="auto">
              <a:xfrm>
                <a:off x="4099880" y="1794352"/>
                <a:ext cx="47625" cy="349250"/>
              </a:xfrm>
              <a:custGeom>
                <a:avLst/>
                <a:gdLst>
                  <a:gd name="T0" fmla="*/ 6 w 30"/>
                  <a:gd name="T1" fmla="*/ 2 h 220"/>
                  <a:gd name="T2" fmla="*/ 0 w 30"/>
                  <a:gd name="T3" fmla="*/ 182 h 220"/>
                  <a:gd name="T4" fmla="*/ 11 w 30"/>
                  <a:gd name="T5" fmla="*/ 220 h 220"/>
                  <a:gd name="T6" fmla="*/ 22 w 30"/>
                  <a:gd name="T7" fmla="*/ 182 h 220"/>
                  <a:gd name="T8" fmla="*/ 30 w 30"/>
                  <a:gd name="T9" fmla="*/ 4 h 220"/>
                  <a:gd name="T10" fmla="*/ 6 w 30"/>
                  <a:gd name="T11" fmla="*/ 0 h 220"/>
                </a:gdLst>
                <a:ahLst/>
                <a:cxnLst>
                  <a:cxn ang="0">
                    <a:pos x="T0" y="T1"/>
                  </a:cxn>
                  <a:cxn ang="0">
                    <a:pos x="T2" y="T3"/>
                  </a:cxn>
                  <a:cxn ang="0">
                    <a:pos x="T4" y="T5"/>
                  </a:cxn>
                  <a:cxn ang="0">
                    <a:pos x="T6" y="T7"/>
                  </a:cxn>
                  <a:cxn ang="0">
                    <a:pos x="T8" y="T9"/>
                  </a:cxn>
                  <a:cxn ang="0">
                    <a:pos x="T10" y="T11"/>
                  </a:cxn>
                </a:cxnLst>
                <a:rect l="0" t="0" r="r" b="b"/>
                <a:pathLst>
                  <a:path w="30" h="220">
                    <a:moveTo>
                      <a:pt x="6" y="2"/>
                    </a:moveTo>
                    <a:lnTo>
                      <a:pt x="0" y="182"/>
                    </a:lnTo>
                    <a:lnTo>
                      <a:pt x="11" y="220"/>
                    </a:lnTo>
                    <a:lnTo>
                      <a:pt x="22" y="182"/>
                    </a:lnTo>
                    <a:lnTo>
                      <a:pt x="30" y="4"/>
                    </a:lnTo>
                    <a:lnTo>
                      <a:pt x="6"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30"/>
              <p:cNvSpPr/>
              <p:nvPr/>
            </p:nvSpPr>
            <p:spPr bwMode="auto">
              <a:xfrm>
                <a:off x="4144330" y="1689577"/>
                <a:ext cx="36513" cy="53975"/>
              </a:xfrm>
              <a:custGeom>
                <a:avLst/>
                <a:gdLst>
                  <a:gd name="T0" fmla="*/ 0 w 12"/>
                  <a:gd name="T1" fmla="*/ 13 h 18"/>
                  <a:gd name="T2" fmla="*/ 2 w 12"/>
                  <a:gd name="T3" fmla="*/ 17 h 18"/>
                  <a:gd name="T4" fmla="*/ 2 w 12"/>
                  <a:gd name="T5" fmla="*/ 17 h 18"/>
                  <a:gd name="T6" fmla="*/ 6 w 12"/>
                  <a:gd name="T7" fmla="*/ 16 h 18"/>
                  <a:gd name="T8" fmla="*/ 11 w 12"/>
                  <a:gd name="T9" fmla="*/ 5 h 18"/>
                  <a:gd name="T10" fmla="*/ 10 w 12"/>
                  <a:gd name="T11" fmla="*/ 1 h 18"/>
                  <a:gd name="T12" fmla="*/ 10 w 12"/>
                  <a:gd name="T13" fmla="*/ 1 h 18"/>
                  <a:gd name="T14" fmla="*/ 6 w 12"/>
                  <a:gd name="T15" fmla="*/ 2 h 18"/>
                  <a:gd name="T16" fmla="*/ 0 w 12"/>
                  <a:gd name="T17"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8">
                    <a:moveTo>
                      <a:pt x="0" y="13"/>
                    </a:moveTo>
                    <a:cubicBezTo>
                      <a:pt x="0" y="15"/>
                      <a:pt x="0" y="17"/>
                      <a:pt x="2" y="17"/>
                    </a:cubicBezTo>
                    <a:cubicBezTo>
                      <a:pt x="2" y="17"/>
                      <a:pt x="2" y="17"/>
                      <a:pt x="2" y="17"/>
                    </a:cubicBezTo>
                    <a:cubicBezTo>
                      <a:pt x="3" y="18"/>
                      <a:pt x="5" y="18"/>
                      <a:pt x="6" y="16"/>
                    </a:cubicBezTo>
                    <a:cubicBezTo>
                      <a:pt x="11" y="5"/>
                      <a:pt x="11" y="5"/>
                      <a:pt x="11" y="5"/>
                    </a:cubicBezTo>
                    <a:cubicBezTo>
                      <a:pt x="12" y="4"/>
                      <a:pt x="11" y="2"/>
                      <a:pt x="10" y="1"/>
                    </a:cubicBezTo>
                    <a:cubicBezTo>
                      <a:pt x="10" y="1"/>
                      <a:pt x="10" y="1"/>
                      <a:pt x="10" y="1"/>
                    </a:cubicBezTo>
                    <a:cubicBezTo>
                      <a:pt x="8" y="0"/>
                      <a:pt x="7" y="1"/>
                      <a:pt x="6" y="2"/>
                    </a:cubicBezTo>
                    <a:lnTo>
                      <a:pt x="0"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31"/>
              <p:cNvSpPr/>
              <p:nvPr/>
            </p:nvSpPr>
            <p:spPr bwMode="auto">
              <a:xfrm>
                <a:off x="4225292" y="3542189"/>
                <a:ext cx="109538" cy="111125"/>
              </a:xfrm>
              <a:custGeom>
                <a:avLst/>
                <a:gdLst>
                  <a:gd name="T0" fmla="*/ 31 w 37"/>
                  <a:gd name="T1" fmla="*/ 8 h 37"/>
                  <a:gd name="T2" fmla="*/ 7 w 37"/>
                  <a:gd name="T3" fmla="*/ 7 h 37"/>
                  <a:gd name="T4" fmla="*/ 6 w 37"/>
                  <a:gd name="T5" fmla="*/ 30 h 37"/>
                  <a:gd name="T6" fmla="*/ 30 w 37"/>
                  <a:gd name="T7" fmla="*/ 31 h 37"/>
                  <a:gd name="T8" fmla="*/ 31 w 37"/>
                  <a:gd name="T9" fmla="*/ 8 h 37"/>
                </a:gdLst>
                <a:ahLst/>
                <a:cxnLst>
                  <a:cxn ang="0">
                    <a:pos x="T0" y="T1"/>
                  </a:cxn>
                  <a:cxn ang="0">
                    <a:pos x="T2" y="T3"/>
                  </a:cxn>
                  <a:cxn ang="0">
                    <a:pos x="T4" y="T5"/>
                  </a:cxn>
                  <a:cxn ang="0">
                    <a:pos x="T6" y="T7"/>
                  </a:cxn>
                  <a:cxn ang="0">
                    <a:pos x="T8" y="T9"/>
                  </a:cxn>
                </a:cxnLst>
                <a:rect l="0" t="0" r="r" b="b"/>
                <a:pathLst>
                  <a:path w="37" h="37">
                    <a:moveTo>
                      <a:pt x="31" y="8"/>
                    </a:moveTo>
                    <a:cubicBezTo>
                      <a:pt x="25" y="1"/>
                      <a:pt x="14" y="0"/>
                      <a:pt x="7" y="7"/>
                    </a:cubicBezTo>
                    <a:cubicBezTo>
                      <a:pt x="0" y="13"/>
                      <a:pt x="0" y="23"/>
                      <a:pt x="6" y="30"/>
                    </a:cubicBezTo>
                    <a:cubicBezTo>
                      <a:pt x="12" y="37"/>
                      <a:pt x="23" y="37"/>
                      <a:pt x="30" y="31"/>
                    </a:cubicBezTo>
                    <a:cubicBezTo>
                      <a:pt x="36" y="25"/>
                      <a:pt x="37" y="15"/>
                      <a:pt x="31"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32"/>
              <p:cNvSpPr/>
              <p:nvPr/>
            </p:nvSpPr>
            <p:spPr bwMode="auto">
              <a:xfrm>
                <a:off x="4280855" y="3613627"/>
                <a:ext cx="134938" cy="338138"/>
              </a:xfrm>
              <a:custGeom>
                <a:avLst/>
                <a:gdLst>
                  <a:gd name="T0" fmla="*/ 10 w 45"/>
                  <a:gd name="T1" fmla="*/ 0 h 113"/>
                  <a:gd name="T2" fmla="*/ 45 w 45"/>
                  <a:gd name="T3" fmla="*/ 90 h 113"/>
                  <a:gd name="T4" fmla="*/ 44 w 45"/>
                  <a:gd name="T5" fmla="*/ 112 h 113"/>
                  <a:gd name="T6" fmla="*/ 0 w 45"/>
                  <a:gd name="T7" fmla="*/ 5 h 113"/>
                  <a:gd name="T8" fmla="*/ 10 w 45"/>
                  <a:gd name="T9" fmla="*/ 0 h 113"/>
                </a:gdLst>
                <a:ahLst/>
                <a:cxnLst>
                  <a:cxn ang="0">
                    <a:pos x="T0" y="T1"/>
                  </a:cxn>
                  <a:cxn ang="0">
                    <a:pos x="T2" y="T3"/>
                  </a:cxn>
                  <a:cxn ang="0">
                    <a:pos x="T4" y="T5"/>
                  </a:cxn>
                  <a:cxn ang="0">
                    <a:pos x="T6" y="T7"/>
                  </a:cxn>
                  <a:cxn ang="0">
                    <a:pos x="T8" y="T9"/>
                  </a:cxn>
                </a:cxnLst>
                <a:rect l="0" t="0" r="r" b="b"/>
                <a:pathLst>
                  <a:path w="45" h="113">
                    <a:moveTo>
                      <a:pt x="10" y="0"/>
                    </a:moveTo>
                    <a:cubicBezTo>
                      <a:pt x="11" y="0"/>
                      <a:pt x="45" y="90"/>
                      <a:pt x="45" y="90"/>
                    </a:cubicBezTo>
                    <a:cubicBezTo>
                      <a:pt x="45" y="90"/>
                      <a:pt x="45" y="111"/>
                      <a:pt x="44" y="112"/>
                    </a:cubicBezTo>
                    <a:cubicBezTo>
                      <a:pt x="43" y="113"/>
                      <a:pt x="0" y="5"/>
                      <a:pt x="0" y="5"/>
                    </a:cubicBezTo>
                    <a:lnTo>
                      <a:pt x="1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33"/>
              <p:cNvSpPr/>
              <p:nvPr/>
            </p:nvSpPr>
            <p:spPr bwMode="auto">
              <a:xfrm>
                <a:off x="4290380" y="3602514"/>
                <a:ext cx="331788" cy="149225"/>
              </a:xfrm>
              <a:custGeom>
                <a:avLst/>
                <a:gdLst>
                  <a:gd name="T0" fmla="*/ 4 w 209"/>
                  <a:gd name="T1" fmla="*/ 22 h 94"/>
                  <a:gd name="T2" fmla="*/ 169 w 209"/>
                  <a:gd name="T3" fmla="*/ 92 h 94"/>
                  <a:gd name="T4" fmla="*/ 209 w 209"/>
                  <a:gd name="T5" fmla="*/ 94 h 94"/>
                  <a:gd name="T6" fmla="*/ 177 w 209"/>
                  <a:gd name="T7" fmla="*/ 71 h 94"/>
                  <a:gd name="T8" fmla="*/ 13 w 209"/>
                  <a:gd name="T9" fmla="*/ 0 h 94"/>
                  <a:gd name="T10" fmla="*/ 0 w 209"/>
                  <a:gd name="T11" fmla="*/ 20 h 94"/>
                  <a:gd name="T12" fmla="*/ 4 w 209"/>
                  <a:gd name="T13" fmla="*/ 22 h 94"/>
                </a:gdLst>
                <a:ahLst/>
                <a:cxnLst>
                  <a:cxn ang="0">
                    <a:pos x="T0" y="T1"/>
                  </a:cxn>
                  <a:cxn ang="0">
                    <a:pos x="T2" y="T3"/>
                  </a:cxn>
                  <a:cxn ang="0">
                    <a:pos x="T4" y="T5"/>
                  </a:cxn>
                  <a:cxn ang="0">
                    <a:pos x="T6" y="T7"/>
                  </a:cxn>
                  <a:cxn ang="0">
                    <a:pos x="T8" y="T9"/>
                  </a:cxn>
                  <a:cxn ang="0">
                    <a:pos x="T10" y="T11"/>
                  </a:cxn>
                  <a:cxn ang="0">
                    <a:pos x="T12" y="T13"/>
                  </a:cxn>
                </a:cxnLst>
                <a:rect l="0" t="0" r="r" b="b"/>
                <a:pathLst>
                  <a:path w="209" h="94">
                    <a:moveTo>
                      <a:pt x="4" y="22"/>
                    </a:moveTo>
                    <a:lnTo>
                      <a:pt x="169" y="92"/>
                    </a:lnTo>
                    <a:lnTo>
                      <a:pt x="209" y="94"/>
                    </a:lnTo>
                    <a:lnTo>
                      <a:pt x="177" y="71"/>
                    </a:lnTo>
                    <a:lnTo>
                      <a:pt x="13" y="0"/>
                    </a:lnTo>
                    <a:lnTo>
                      <a:pt x="0" y="20"/>
                    </a:lnTo>
                    <a:lnTo>
                      <a:pt x="4"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Freeform 34"/>
              <p:cNvSpPr/>
              <p:nvPr/>
            </p:nvSpPr>
            <p:spPr bwMode="auto">
              <a:xfrm>
                <a:off x="4290380" y="3602514"/>
                <a:ext cx="331788" cy="149225"/>
              </a:xfrm>
              <a:custGeom>
                <a:avLst/>
                <a:gdLst>
                  <a:gd name="T0" fmla="*/ 4 w 209"/>
                  <a:gd name="T1" fmla="*/ 22 h 94"/>
                  <a:gd name="T2" fmla="*/ 169 w 209"/>
                  <a:gd name="T3" fmla="*/ 92 h 94"/>
                  <a:gd name="T4" fmla="*/ 209 w 209"/>
                  <a:gd name="T5" fmla="*/ 94 h 94"/>
                  <a:gd name="T6" fmla="*/ 177 w 209"/>
                  <a:gd name="T7" fmla="*/ 71 h 94"/>
                  <a:gd name="T8" fmla="*/ 13 w 209"/>
                  <a:gd name="T9" fmla="*/ 0 h 94"/>
                  <a:gd name="T10" fmla="*/ 0 w 209"/>
                  <a:gd name="T11" fmla="*/ 20 h 94"/>
                </a:gdLst>
                <a:ahLst/>
                <a:cxnLst>
                  <a:cxn ang="0">
                    <a:pos x="T0" y="T1"/>
                  </a:cxn>
                  <a:cxn ang="0">
                    <a:pos x="T2" y="T3"/>
                  </a:cxn>
                  <a:cxn ang="0">
                    <a:pos x="T4" y="T5"/>
                  </a:cxn>
                  <a:cxn ang="0">
                    <a:pos x="T6" y="T7"/>
                  </a:cxn>
                  <a:cxn ang="0">
                    <a:pos x="T8" y="T9"/>
                  </a:cxn>
                  <a:cxn ang="0">
                    <a:pos x="T10" y="T11"/>
                  </a:cxn>
                </a:cxnLst>
                <a:rect l="0" t="0" r="r" b="b"/>
                <a:pathLst>
                  <a:path w="209" h="94">
                    <a:moveTo>
                      <a:pt x="4" y="22"/>
                    </a:moveTo>
                    <a:lnTo>
                      <a:pt x="169" y="92"/>
                    </a:lnTo>
                    <a:lnTo>
                      <a:pt x="209" y="94"/>
                    </a:lnTo>
                    <a:lnTo>
                      <a:pt x="177" y="71"/>
                    </a:lnTo>
                    <a:lnTo>
                      <a:pt x="13" y="0"/>
                    </a:lnTo>
                    <a:lnTo>
                      <a:pt x="0" y="2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Freeform 35"/>
              <p:cNvSpPr/>
              <p:nvPr/>
            </p:nvSpPr>
            <p:spPr bwMode="auto">
              <a:xfrm>
                <a:off x="4215767" y="3535839"/>
                <a:ext cx="44450" cy="46038"/>
              </a:xfrm>
              <a:custGeom>
                <a:avLst/>
                <a:gdLst>
                  <a:gd name="T0" fmla="*/ 9 w 15"/>
                  <a:gd name="T1" fmla="*/ 14 h 15"/>
                  <a:gd name="T2" fmla="*/ 14 w 15"/>
                  <a:gd name="T3" fmla="*/ 14 h 15"/>
                  <a:gd name="T4" fmla="*/ 14 w 15"/>
                  <a:gd name="T5" fmla="*/ 14 h 15"/>
                  <a:gd name="T6" fmla="*/ 14 w 15"/>
                  <a:gd name="T7" fmla="*/ 10 h 15"/>
                  <a:gd name="T8" fmla="*/ 6 w 15"/>
                  <a:gd name="T9" fmla="*/ 1 h 15"/>
                  <a:gd name="T10" fmla="*/ 1 w 15"/>
                  <a:gd name="T11" fmla="*/ 1 h 15"/>
                  <a:gd name="T12" fmla="*/ 1 w 15"/>
                  <a:gd name="T13" fmla="*/ 1 h 15"/>
                  <a:gd name="T14" fmla="*/ 1 w 15"/>
                  <a:gd name="T15" fmla="*/ 5 h 15"/>
                  <a:gd name="T16" fmla="*/ 9 w 15"/>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5">
                    <a:moveTo>
                      <a:pt x="9" y="14"/>
                    </a:moveTo>
                    <a:cubicBezTo>
                      <a:pt x="11" y="15"/>
                      <a:pt x="12" y="15"/>
                      <a:pt x="14" y="14"/>
                    </a:cubicBezTo>
                    <a:cubicBezTo>
                      <a:pt x="14" y="14"/>
                      <a:pt x="14" y="14"/>
                      <a:pt x="14" y="14"/>
                    </a:cubicBezTo>
                    <a:cubicBezTo>
                      <a:pt x="15" y="13"/>
                      <a:pt x="15" y="11"/>
                      <a:pt x="14" y="10"/>
                    </a:cubicBezTo>
                    <a:cubicBezTo>
                      <a:pt x="6" y="1"/>
                      <a:pt x="6" y="1"/>
                      <a:pt x="6" y="1"/>
                    </a:cubicBezTo>
                    <a:cubicBezTo>
                      <a:pt x="5" y="0"/>
                      <a:pt x="3" y="0"/>
                      <a:pt x="1" y="1"/>
                    </a:cubicBezTo>
                    <a:cubicBezTo>
                      <a:pt x="1" y="1"/>
                      <a:pt x="1" y="1"/>
                      <a:pt x="1" y="1"/>
                    </a:cubicBezTo>
                    <a:cubicBezTo>
                      <a:pt x="0" y="2"/>
                      <a:pt x="0" y="4"/>
                      <a:pt x="1" y="5"/>
                    </a:cubicBezTo>
                    <a:lnTo>
                      <a:pt x="9"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36"/>
              <p:cNvSpPr/>
              <p:nvPr/>
            </p:nvSpPr>
            <p:spPr bwMode="auto">
              <a:xfrm>
                <a:off x="983617" y="2889727"/>
                <a:ext cx="109538" cy="109538"/>
              </a:xfrm>
              <a:custGeom>
                <a:avLst/>
                <a:gdLst>
                  <a:gd name="T0" fmla="*/ 31 w 37"/>
                  <a:gd name="T1" fmla="*/ 7 h 37"/>
                  <a:gd name="T2" fmla="*/ 7 w 37"/>
                  <a:gd name="T3" fmla="*/ 6 h 37"/>
                  <a:gd name="T4" fmla="*/ 6 w 37"/>
                  <a:gd name="T5" fmla="*/ 30 h 37"/>
                  <a:gd name="T6" fmla="*/ 30 w 37"/>
                  <a:gd name="T7" fmla="*/ 31 h 37"/>
                  <a:gd name="T8" fmla="*/ 31 w 37"/>
                  <a:gd name="T9" fmla="*/ 7 h 37"/>
                </a:gdLst>
                <a:ahLst/>
                <a:cxnLst>
                  <a:cxn ang="0">
                    <a:pos x="T0" y="T1"/>
                  </a:cxn>
                  <a:cxn ang="0">
                    <a:pos x="T2" y="T3"/>
                  </a:cxn>
                  <a:cxn ang="0">
                    <a:pos x="T4" y="T5"/>
                  </a:cxn>
                  <a:cxn ang="0">
                    <a:pos x="T6" y="T7"/>
                  </a:cxn>
                  <a:cxn ang="0">
                    <a:pos x="T8" y="T9"/>
                  </a:cxn>
                </a:cxnLst>
                <a:rect l="0" t="0" r="r" b="b"/>
                <a:pathLst>
                  <a:path w="37" h="37">
                    <a:moveTo>
                      <a:pt x="31" y="7"/>
                    </a:moveTo>
                    <a:cubicBezTo>
                      <a:pt x="25" y="0"/>
                      <a:pt x="14" y="0"/>
                      <a:pt x="7" y="6"/>
                    </a:cubicBezTo>
                    <a:cubicBezTo>
                      <a:pt x="1" y="12"/>
                      <a:pt x="0" y="23"/>
                      <a:pt x="6" y="30"/>
                    </a:cubicBezTo>
                    <a:cubicBezTo>
                      <a:pt x="12" y="36"/>
                      <a:pt x="23" y="37"/>
                      <a:pt x="30" y="31"/>
                    </a:cubicBezTo>
                    <a:cubicBezTo>
                      <a:pt x="36" y="25"/>
                      <a:pt x="37" y="14"/>
                      <a:pt x="3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Freeform 37"/>
              <p:cNvSpPr/>
              <p:nvPr/>
            </p:nvSpPr>
            <p:spPr bwMode="auto">
              <a:xfrm>
                <a:off x="1039180" y="2957989"/>
                <a:ext cx="138113" cy="339725"/>
              </a:xfrm>
              <a:custGeom>
                <a:avLst/>
                <a:gdLst>
                  <a:gd name="T0" fmla="*/ 10 w 46"/>
                  <a:gd name="T1" fmla="*/ 0 h 114"/>
                  <a:gd name="T2" fmla="*/ 46 w 46"/>
                  <a:gd name="T3" fmla="*/ 91 h 114"/>
                  <a:gd name="T4" fmla="*/ 44 w 46"/>
                  <a:gd name="T5" fmla="*/ 113 h 114"/>
                  <a:gd name="T6" fmla="*/ 0 w 46"/>
                  <a:gd name="T7" fmla="*/ 6 h 114"/>
                  <a:gd name="T8" fmla="*/ 10 w 46"/>
                  <a:gd name="T9" fmla="*/ 0 h 114"/>
                </a:gdLst>
                <a:ahLst/>
                <a:cxnLst>
                  <a:cxn ang="0">
                    <a:pos x="T0" y="T1"/>
                  </a:cxn>
                  <a:cxn ang="0">
                    <a:pos x="T2" y="T3"/>
                  </a:cxn>
                  <a:cxn ang="0">
                    <a:pos x="T4" y="T5"/>
                  </a:cxn>
                  <a:cxn ang="0">
                    <a:pos x="T6" y="T7"/>
                  </a:cxn>
                  <a:cxn ang="0">
                    <a:pos x="T8" y="T9"/>
                  </a:cxn>
                </a:cxnLst>
                <a:rect l="0" t="0" r="r" b="b"/>
                <a:pathLst>
                  <a:path w="46" h="114">
                    <a:moveTo>
                      <a:pt x="10" y="0"/>
                    </a:moveTo>
                    <a:cubicBezTo>
                      <a:pt x="11" y="1"/>
                      <a:pt x="46" y="91"/>
                      <a:pt x="46" y="91"/>
                    </a:cubicBezTo>
                    <a:cubicBezTo>
                      <a:pt x="46" y="91"/>
                      <a:pt x="45" y="111"/>
                      <a:pt x="44" y="113"/>
                    </a:cubicBezTo>
                    <a:cubicBezTo>
                      <a:pt x="43" y="114"/>
                      <a:pt x="0" y="6"/>
                      <a:pt x="0" y="6"/>
                    </a:cubicBezTo>
                    <a:lnTo>
                      <a:pt x="1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5" name="Freeform 38"/>
              <p:cNvSpPr/>
              <p:nvPr/>
            </p:nvSpPr>
            <p:spPr bwMode="auto">
              <a:xfrm>
                <a:off x="1051880" y="2945289"/>
                <a:ext cx="327025" cy="149225"/>
              </a:xfrm>
              <a:custGeom>
                <a:avLst/>
                <a:gdLst>
                  <a:gd name="T0" fmla="*/ 2 w 206"/>
                  <a:gd name="T1" fmla="*/ 23 h 94"/>
                  <a:gd name="T2" fmla="*/ 167 w 206"/>
                  <a:gd name="T3" fmla="*/ 92 h 94"/>
                  <a:gd name="T4" fmla="*/ 206 w 206"/>
                  <a:gd name="T5" fmla="*/ 94 h 94"/>
                  <a:gd name="T6" fmla="*/ 175 w 206"/>
                  <a:gd name="T7" fmla="*/ 72 h 94"/>
                  <a:gd name="T8" fmla="*/ 11 w 206"/>
                  <a:gd name="T9" fmla="*/ 0 h 94"/>
                  <a:gd name="T10" fmla="*/ 0 w 206"/>
                  <a:gd name="T11" fmla="*/ 23 h 94"/>
                  <a:gd name="T12" fmla="*/ 2 w 206"/>
                  <a:gd name="T13" fmla="*/ 23 h 94"/>
                </a:gdLst>
                <a:ahLst/>
                <a:cxnLst>
                  <a:cxn ang="0">
                    <a:pos x="T0" y="T1"/>
                  </a:cxn>
                  <a:cxn ang="0">
                    <a:pos x="T2" y="T3"/>
                  </a:cxn>
                  <a:cxn ang="0">
                    <a:pos x="T4" y="T5"/>
                  </a:cxn>
                  <a:cxn ang="0">
                    <a:pos x="T6" y="T7"/>
                  </a:cxn>
                  <a:cxn ang="0">
                    <a:pos x="T8" y="T9"/>
                  </a:cxn>
                  <a:cxn ang="0">
                    <a:pos x="T10" y="T11"/>
                  </a:cxn>
                  <a:cxn ang="0">
                    <a:pos x="T12" y="T13"/>
                  </a:cxn>
                </a:cxnLst>
                <a:rect l="0" t="0" r="r" b="b"/>
                <a:pathLst>
                  <a:path w="206" h="94">
                    <a:moveTo>
                      <a:pt x="2" y="23"/>
                    </a:moveTo>
                    <a:lnTo>
                      <a:pt x="167" y="92"/>
                    </a:lnTo>
                    <a:lnTo>
                      <a:pt x="206" y="94"/>
                    </a:lnTo>
                    <a:lnTo>
                      <a:pt x="175" y="72"/>
                    </a:lnTo>
                    <a:lnTo>
                      <a:pt x="11" y="0"/>
                    </a:lnTo>
                    <a:lnTo>
                      <a:pt x="0" y="23"/>
                    </a:lnTo>
                    <a:lnTo>
                      <a:pt x="2"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Freeform 39"/>
              <p:cNvSpPr/>
              <p:nvPr/>
            </p:nvSpPr>
            <p:spPr bwMode="auto">
              <a:xfrm>
                <a:off x="1051880" y="2945289"/>
                <a:ext cx="327025" cy="149225"/>
              </a:xfrm>
              <a:custGeom>
                <a:avLst/>
                <a:gdLst>
                  <a:gd name="T0" fmla="*/ 2 w 206"/>
                  <a:gd name="T1" fmla="*/ 23 h 94"/>
                  <a:gd name="T2" fmla="*/ 167 w 206"/>
                  <a:gd name="T3" fmla="*/ 92 h 94"/>
                  <a:gd name="T4" fmla="*/ 206 w 206"/>
                  <a:gd name="T5" fmla="*/ 94 h 94"/>
                  <a:gd name="T6" fmla="*/ 175 w 206"/>
                  <a:gd name="T7" fmla="*/ 72 h 94"/>
                  <a:gd name="T8" fmla="*/ 11 w 206"/>
                  <a:gd name="T9" fmla="*/ 0 h 94"/>
                  <a:gd name="T10" fmla="*/ 0 w 206"/>
                  <a:gd name="T11" fmla="*/ 23 h 94"/>
                </a:gdLst>
                <a:ahLst/>
                <a:cxnLst>
                  <a:cxn ang="0">
                    <a:pos x="T0" y="T1"/>
                  </a:cxn>
                  <a:cxn ang="0">
                    <a:pos x="T2" y="T3"/>
                  </a:cxn>
                  <a:cxn ang="0">
                    <a:pos x="T4" y="T5"/>
                  </a:cxn>
                  <a:cxn ang="0">
                    <a:pos x="T6" y="T7"/>
                  </a:cxn>
                  <a:cxn ang="0">
                    <a:pos x="T8" y="T9"/>
                  </a:cxn>
                  <a:cxn ang="0">
                    <a:pos x="T10" y="T11"/>
                  </a:cxn>
                </a:cxnLst>
                <a:rect l="0" t="0" r="r" b="b"/>
                <a:pathLst>
                  <a:path w="206" h="94">
                    <a:moveTo>
                      <a:pt x="2" y="23"/>
                    </a:moveTo>
                    <a:lnTo>
                      <a:pt x="167" y="92"/>
                    </a:lnTo>
                    <a:lnTo>
                      <a:pt x="206" y="94"/>
                    </a:lnTo>
                    <a:lnTo>
                      <a:pt x="175" y="72"/>
                    </a:lnTo>
                    <a:lnTo>
                      <a:pt x="11" y="0"/>
                    </a:lnTo>
                    <a:lnTo>
                      <a:pt x="0" y="23"/>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7" name="Freeform 40"/>
              <p:cNvSpPr/>
              <p:nvPr/>
            </p:nvSpPr>
            <p:spPr bwMode="auto">
              <a:xfrm>
                <a:off x="974092" y="2880202"/>
                <a:ext cx="44450" cy="47625"/>
              </a:xfrm>
              <a:custGeom>
                <a:avLst/>
                <a:gdLst>
                  <a:gd name="T0" fmla="*/ 10 w 15"/>
                  <a:gd name="T1" fmla="*/ 15 h 16"/>
                  <a:gd name="T2" fmla="*/ 14 w 15"/>
                  <a:gd name="T3" fmla="*/ 15 h 16"/>
                  <a:gd name="T4" fmla="*/ 14 w 15"/>
                  <a:gd name="T5" fmla="*/ 15 h 16"/>
                  <a:gd name="T6" fmla="*/ 14 w 15"/>
                  <a:gd name="T7" fmla="*/ 10 h 16"/>
                  <a:gd name="T8" fmla="*/ 6 w 15"/>
                  <a:gd name="T9" fmla="*/ 1 h 16"/>
                  <a:gd name="T10" fmla="*/ 2 w 15"/>
                  <a:gd name="T11" fmla="*/ 1 h 16"/>
                  <a:gd name="T12" fmla="*/ 2 w 15"/>
                  <a:gd name="T13" fmla="*/ 1 h 16"/>
                  <a:gd name="T14" fmla="*/ 1 w 15"/>
                  <a:gd name="T15" fmla="*/ 6 h 16"/>
                  <a:gd name="T16" fmla="*/ 10 w 15"/>
                  <a:gd name="T17"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0" y="15"/>
                    </a:moveTo>
                    <a:cubicBezTo>
                      <a:pt x="11" y="16"/>
                      <a:pt x="13" y="16"/>
                      <a:pt x="14" y="15"/>
                    </a:cubicBezTo>
                    <a:cubicBezTo>
                      <a:pt x="14" y="15"/>
                      <a:pt x="14" y="15"/>
                      <a:pt x="14" y="15"/>
                    </a:cubicBezTo>
                    <a:cubicBezTo>
                      <a:pt x="15" y="14"/>
                      <a:pt x="15" y="12"/>
                      <a:pt x="14" y="10"/>
                    </a:cubicBezTo>
                    <a:cubicBezTo>
                      <a:pt x="6" y="1"/>
                      <a:pt x="6" y="1"/>
                      <a:pt x="6" y="1"/>
                    </a:cubicBezTo>
                    <a:cubicBezTo>
                      <a:pt x="5" y="0"/>
                      <a:pt x="3" y="0"/>
                      <a:pt x="2" y="1"/>
                    </a:cubicBezTo>
                    <a:cubicBezTo>
                      <a:pt x="2" y="1"/>
                      <a:pt x="2" y="1"/>
                      <a:pt x="2" y="1"/>
                    </a:cubicBezTo>
                    <a:cubicBezTo>
                      <a:pt x="0" y="2"/>
                      <a:pt x="0" y="4"/>
                      <a:pt x="1" y="6"/>
                    </a:cubicBezTo>
                    <a:lnTo>
                      <a:pt x="10"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8" name="Freeform 41"/>
              <p:cNvSpPr/>
              <p:nvPr/>
            </p:nvSpPr>
            <p:spPr bwMode="auto">
              <a:xfrm>
                <a:off x="3156905" y="3935889"/>
                <a:ext cx="114300" cy="114300"/>
              </a:xfrm>
              <a:custGeom>
                <a:avLst/>
                <a:gdLst>
                  <a:gd name="T0" fmla="*/ 33 w 38"/>
                  <a:gd name="T1" fmla="*/ 28 h 38"/>
                  <a:gd name="T2" fmla="*/ 28 w 38"/>
                  <a:gd name="T3" fmla="*/ 5 h 38"/>
                  <a:gd name="T4" fmla="*/ 5 w 38"/>
                  <a:gd name="T5" fmla="*/ 10 h 38"/>
                  <a:gd name="T6" fmla="*/ 10 w 38"/>
                  <a:gd name="T7" fmla="*/ 33 h 38"/>
                  <a:gd name="T8" fmla="*/ 33 w 38"/>
                  <a:gd name="T9" fmla="*/ 28 h 38"/>
                </a:gdLst>
                <a:ahLst/>
                <a:cxnLst>
                  <a:cxn ang="0">
                    <a:pos x="T0" y="T1"/>
                  </a:cxn>
                  <a:cxn ang="0">
                    <a:pos x="T2" y="T3"/>
                  </a:cxn>
                  <a:cxn ang="0">
                    <a:pos x="T4" y="T5"/>
                  </a:cxn>
                  <a:cxn ang="0">
                    <a:pos x="T6" y="T7"/>
                  </a:cxn>
                  <a:cxn ang="0">
                    <a:pos x="T8" y="T9"/>
                  </a:cxn>
                </a:cxnLst>
                <a:rect l="0" t="0" r="r" b="b"/>
                <a:pathLst>
                  <a:path w="38" h="38">
                    <a:moveTo>
                      <a:pt x="33" y="28"/>
                    </a:moveTo>
                    <a:cubicBezTo>
                      <a:pt x="38" y="21"/>
                      <a:pt x="35" y="10"/>
                      <a:pt x="28" y="5"/>
                    </a:cubicBezTo>
                    <a:cubicBezTo>
                      <a:pt x="20" y="0"/>
                      <a:pt x="10" y="3"/>
                      <a:pt x="5" y="10"/>
                    </a:cubicBezTo>
                    <a:cubicBezTo>
                      <a:pt x="0" y="18"/>
                      <a:pt x="2" y="28"/>
                      <a:pt x="10" y="33"/>
                    </a:cubicBezTo>
                    <a:cubicBezTo>
                      <a:pt x="17" y="38"/>
                      <a:pt x="28" y="36"/>
                      <a:pt x="33"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9" name="Freeform 42"/>
              <p:cNvSpPr/>
              <p:nvPr/>
            </p:nvSpPr>
            <p:spPr bwMode="auto">
              <a:xfrm>
                <a:off x="2904492" y="4002564"/>
                <a:ext cx="303213" cy="211138"/>
              </a:xfrm>
              <a:custGeom>
                <a:avLst/>
                <a:gdLst>
                  <a:gd name="T0" fmla="*/ 102 w 102"/>
                  <a:gd name="T1" fmla="*/ 9 h 71"/>
                  <a:gd name="T2" fmla="*/ 23 w 102"/>
                  <a:gd name="T3" fmla="*/ 66 h 71"/>
                  <a:gd name="T4" fmla="*/ 2 w 102"/>
                  <a:gd name="T5" fmla="*/ 70 h 71"/>
                  <a:gd name="T6" fmla="*/ 94 w 102"/>
                  <a:gd name="T7" fmla="*/ 0 h 71"/>
                  <a:gd name="T8" fmla="*/ 102 w 102"/>
                  <a:gd name="T9" fmla="*/ 9 h 71"/>
                </a:gdLst>
                <a:ahLst/>
                <a:cxnLst>
                  <a:cxn ang="0">
                    <a:pos x="T0" y="T1"/>
                  </a:cxn>
                  <a:cxn ang="0">
                    <a:pos x="T2" y="T3"/>
                  </a:cxn>
                  <a:cxn ang="0">
                    <a:pos x="T4" y="T5"/>
                  </a:cxn>
                  <a:cxn ang="0">
                    <a:pos x="T6" y="T7"/>
                  </a:cxn>
                  <a:cxn ang="0">
                    <a:pos x="T8" y="T9"/>
                  </a:cxn>
                </a:cxnLst>
                <a:rect l="0" t="0" r="r" b="b"/>
                <a:pathLst>
                  <a:path w="102" h="71">
                    <a:moveTo>
                      <a:pt x="102" y="9"/>
                    </a:moveTo>
                    <a:cubicBezTo>
                      <a:pt x="102" y="10"/>
                      <a:pt x="23" y="66"/>
                      <a:pt x="23" y="66"/>
                    </a:cubicBezTo>
                    <a:cubicBezTo>
                      <a:pt x="23" y="66"/>
                      <a:pt x="3" y="71"/>
                      <a:pt x="2" y="70"/>
                    </a:cubicBezTo>
                    <a:cubicBezTo>
                      <a:pt x="0" y="69"/>
                      <a:pt x="94" y="0"/>
                      <a:pt x="94" y="0"/>
                    </a:cubicBezTo>
                    <a:lnTo>
                      <a:pt x="102"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0" name="Freeform 43"/>
              <p:cNvSpPr/>
              <p:nvPr/>
            </p:nvSpPr>
            <p:spPr bwMode="auto">
              <a:xfrm>
                <a:off x="3139442" y="4013677"/>
                <a:ext cx="77788" cy="349250"/>
              </a:xfrm>
              <a:custGeom>
                <a:avLst/>
                <a:gdLst>
                  <a:gd name="T0" fmla="*/ 26 w 49"/>
                  <a:gd name="T1" fmla="*/ 2 h 220"/>
                  <a:gd name="T2" fmla="*/ 0 w 49"/>
                  <a:gd name="T3" fmla="*/ 182 h 220"/>
                  <a:gd name="T4" fmla="*/ 7 w 49"/>
                  <a:gd name="T5" fmla="*/ 220 h 220"/>
                  <a:gd name="T6" fmla="*/ 22 w 49"/>
                  <a:gd name="T7" fmla="*/ 184 h 220"/>
                  <a:gd name="T8" fmla="*/ 49 w 49"/>
                  <a:gd name="T9" fmla="*/ 8 h 220"/>
                  <a:gd name="T10" fmla="*/ 26 w 49"/>
                  <a:gd name="T11" fmla="*/ 0 h 220"/>
                  <a:gd name="T12" fmla="*/ 26 w 49"/>
                  <a:gd name="T13" fmla="*/ 2 h 220"/>
                </a:gdLst>
                <a:ahLst/>
                <a:cxnLst>
                  <a:cxn ang="0">
                    <a:pos x="T0" y="T1"/>
                  </a:cxn>
                  <a:cxn ang="0">
                    <a:pos x="T2" y="T3"/>
                  </a:cxn>
                  <a:cxn ang="0">
                    <a:pos x="T4" y="T5"/>
                  </a:cxn>
                  <a:cxn ang="0">
                    <a:pos x="T6" y="T7"/>
                  </a:cxn>
                  <a:cxn ang="0">
                    <a:pos x="T8" y="T9"/>
                  </a:cxn>
                  <a:cxn ang="0">
                    <a:pos x="T10" y="T11"/>
                  </a:cxn>
                  <a:cxn ang="0">
                    <a:pos x="T12" y="T13"/>
                  </a:cxn>
                </a:cxnLst>
                <a:rect l="0" t="0" r="r" b="b"/>
                <a:pathLst>
                  <a:path w="49" h="220">
                    <a:moveTo>
                      <a:pt x="26" y="2"/>
                    </a:moveTo>
                    <a:lnTo>
                      <a:pt x="0" y="182"/>
                    </a:lnTo>
                    <a:lnTo>
                      <a:pt x="7" y="220"/>
                    </a:lnTo>
                    <a:lnTo>
                      <a:pt x="22" y="184"/>
                    </a:lnTo>
                    <a:lnTo>
                      <a:pt x="49" y="8"/>
                    </a:lnTo>
                    <a:lnTo>
                      <a:pt x="26" y="0"/>
                    </a:lnTo>
                    <a:lnTo>
                      <a:pt x="26"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1" name="Freeform 44"/>
              <p:cNvSpPr/>
              <p:nvPr/>
            </p:nvSpPr>
            <p:spPr bwMode="auto">
              <a:xfrm>
                <a:off x="3139442" y="4013677"/>
                <a:ext cx="77788" cy="349250"/>
              </a:xfrm>
              <a:custGeom>
                <a:avLst/>
                <a:gdLst>
                  <a:gd name="T0" fmla="*/ 26 w 49"/>
                  <a:gd name="T1" fmla="*/ 2 h 220"/>
                  <a:gd name="T2" fmla="*/ 0 w 49"/>
                  <a:gd name="T3" fmla="*/ 182 h 220"/>
                  <a:gd name="T4" fmla="*/ 7 w 49"/>
                  <a:gd name="T5" fmla="*/ 220 h 220"/>
                  <a:gd name="T6" fmla="*/ 22 w 49"/>
                  <a:gd name="T7" fmla="*/ 184 h 220"/>
                  <a:gd name="T8" fmla="*/ 49 w 49"/>
                  <a:gd name="T9" fmla="*/ 8 h 220"/>
                  <a:gd name="T10" fmla="*/ 26 w 49"/>
                  <a:gd name="T11" fmla="*/ 0 h 220"/>
                </a:gdLst>
                <a:ahLst/>
                <a:cxnLst>
                  <a:cxn ang="0">
                    <a:pos x="T0" y="T1"/>
                  </a:cxn>
                  <a:cxn ang="0">
                    <a:pos x="T2" y="T3"/>
                  </a:cxn>
                  <a:cxn ang="0">
                    <a:pos x="T4" y="T5"/>
                  </a:cxn>
                  <a:cxn ang="0">
                    <a:pos x="T6" y="T7"/>
                  </a:cxn>
                  <a:cxn ang="0">
                    <a:pos x="T8" y="T9"/>
                  </a:cxn>
                  <a:cxn ang="0">
                    <a:pos x="T10" y="T11"/>
                  </a:cxn>
                </a:cxnLst>
                <a:rect l="0" t="0" r="r" b="b"/>
                <a:pathLst>
                  <a:path w="49" h="220">
                    <a:moveTo>
                      <a:pt x="26" y="2"/>
                    </a:moveTo>
                    <a:lnTo>
                      <a:pt x="0" y="182"/>
                    </a:lnTo>
                    <a:lnTo>
                      <a:pt x="7" y="220"/>
                    </a:lnTo>
                    <a:lnTo>
                      <a:pt x="22" y="184"/>
                    </a:lnTo>
                    <a:lnTo>
                      <a:pt x="49" y="8"/>
                    </a:lnTo>
                    <a:lnTo>
                      <a:pt x="26"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2" name="Freeform 45"/>
              <p:cNvSpPr/>
              <p:nvPr/>
            </p:nvSpPr>
            <p:spPr bwMode="auto">
              <a:xfrm>
                <a:off x="3220405" y="3918427"/>
                <a:ext cx="41275" cy="50800"/>
              </a:xfrm>
              <a:custGeom>
                <a:avLst/>
                <a:gdLst>
                  <a:gd name="T0" fmla="*/ 1 w 14"/>
                  <a:gd name="T1" fmla="*/ 12 h 17"/>
                  <a:gd name="T2" fmla="*/ 2 w 14"/>
                  <a:gd name="T3" fmla="*/ 16 h 17"/>
                  <a:gd name="T4" fmla="*/ 2 w 14"/>
                  <a:gd name="T5" fmla="*/ 16 h 17"/>
                  <a:gd name="T6" fmla="*/ 6 w 14"/>
                  <a:gd name="T7" fmla="*/ 15 h 17"/>
                  <a:gd name="T8" fmla="*/ 13 w 14"/>
                  <a:gd name="T9" fmla="*/ 5 h 17"/>
                  <a:gd name="T10" fmla="*/ 12 w 14"/>
                  <a:gd name="T11" fmla="*/ 1 h 17"/>
                  <a:gd name="T12" fmla="*/ 12 w 14"/>
                  <a:gd name="T13" fmla="*/ 1 h 17"/>
                  <a:gd name="T14" fmla="*/ 8 w 14"/>
                  <a:gd name="T15" fmla="*/ 2 h 17"/>
                  <a:gd name="T16" fmla="*/ 1 w 14"/>
                  <a:gd name="T1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7">
                    <a:moveTo>
                      <a:pt x="1" y="12"/>
                    </a:moveTo>
                    <a:cubicBezTo>
                      <a:pt x="0" y="13"/>
                      <a:pt x="1" y="15"/>
                      <a:pt x="2" y="16"/>
                    </a:cubicBezTo>
                    <a:cubicBezTo>
                      <a:pt x="2" y="16"/>
                      <a:pt x="2" y="16"/>
                      <a:pt x="2" y="16"/>
                    </a:cubicBezTo>
                    <a:cubicBezTo>
                      <a:pt x="4" y="17"/>
                      <a:pt x="5" y="17"/>
                      <a:pt x="6" y="15"/>
                    </a:cubicBezTo>
                    <a:cubicBezTo>
                      <a:pt x="13" y="5"/>
                      <a:pt x="13" y="5"/>
                      <a:pt x="13" y="5"/>
                    </a:cubicBezTo>
                    <a:cubicBezTo>
                      <a:pt x="14" y="4"/>
                      <a:pt x="14" y="2"/>
                      <a:pt x="12" y="1"/>
                    </a:cubicBezTo>
                    <a:cubicBezTo>
                      <a:pt x="12" y="1"/>
                      <a:pt x="12" y="1"/>
                      <a:pt x="12" y="1"/>
                    </a:cubicBezTo>
                    <a:cubicBezTo>
                      <a:pt x="11" y="0"/>
                      <a:pt x="9" y="0"/>
                      <a:pt x="8" y="2"/>
                    </a:cubicBezTo>
                    <a:lnTo>
                      <a:pt x="1"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3" name="Freeform 46"/>
              <p:cNvSpPr>
                <a:spLocks noEditPoints="1"/>
              </p:cNvSpPr>
              <p:nvPr/>
            </p:nvSpPr>
            <p:spPr bwMode="auto">
              <a:xfrm>
                <a:off x="4379280" y="2873852"/>
                <a:ext cx="179388" cy="488950"/>
              </a:xfrm>
              <a:custGeom>
                <a:avLst/>
                <a:gdLst>
                  <a:gd name="T0" fmla="*/ 30 w 60"/>
                  <a:gd name="T1" fmla="*/ 0 h 164"/>
                  <a:gd name="T2" fmla="*/ 60 w 60"/>
                  <a:gd name="T3" fmla="*/ 82 h 164"/>
                  <a:gd name="T4" fmla="*/ 30 w 60"/>
                  <a:gd name="T5" fmla="*/ 164 h 164"/>
                  <a:gd name="T6" fmla="*/ 0 w 60"/>
                  <a:gd name="T7" fmla="*/ 82 h 164"/>
                  <a:gd name="T8" fmla="*/ 30 w 60"/>
                  <a:gd name="T9" fmla="*/ 0 h 164"/>
                  <a:gd name="T10" fmla="*/ 30 w 60"/>
                  <a:gd name="T11" fmla="*/ 151 h 164"/>
                  <a:gd name="T12" fmla="*/ 55 w 60"/>
                  <a:gd name="T13" fmla="*/ 82 h 164"/>
                  <a:gd name="T14" fmla="*/ 30 w 60"/>
                  <a:gd name="T15" fmla="*/ 14 h 164"/>
                  <a:gd name="T16" fmla="*/ 4 w 60"/>
                  <a:gd name="T17" fmla="*/ 82 h 164"/>
                  <a:gd name="T18" fmla="*/ 30 w 60"/>
                  <a:gd name="T19" fmla="*/ 15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164">
                    <a:moveTo>
                      <a:pt x="30" y="0"/>
                    </a:moveTo>
                    <a:cubicBezTo>
                      <a:pt x="46" y="0"/>
                      <a:pt x="60" y="37"/>
                      <a:pt x="60" y="82"/>
                    </a:cubicBezTo>
                    <a:cubicBezTo>
                      <a:pt x="60" y="128"/>
                      <a:pt x="46" y="164"/>
                      <a:pt x="30" y="164"/>
                    </a:cubicBezTo>
                    <a:cubicBezTo>
                      <a:pt x="13" y="164"/>
                      <a:pt x="0" y="128"/>
                      <a:pt x="0" y="82"/>
                    </a:cubicBezTo>
                    <a:cubicBezTo>
                      <a:pt x="0" y="37"/>
                      <a:pt x="13" y="0"/>
                      <a:pt x="30" y="0"/>
                    </a:cubicBezTo>
                    <a:close/>
                    <a:moveTo>
                      <a:pt x="30" y="151"/>
                    </a:moveTo>
                    <a:cubicBezTo>
                      <a:pt x="44" y="151"/>
                      <a:pt x="55" y="120"/>
                      <a:pt x="55" y="82"/>
                    </a:cubicBezTo>
                    <a:cubicBezTo>
                      <a:pt x="55" y="44"/>
                      <a:pt x="44" y="14"/>
                      <a:pt x="30" y="14"/>
                    </a:cubicBezTo>
                    <a:cubicBezTo>
                      <a:pt x="16" y="14"/>
                      <a:pt x="4" y="44"/>
                      <a:pt x="4" y="82"/>
                    </a:cubicBezTo>
                    <a:cubicBezTo>
                      <a:pt x="4" y="120"/>
                      <a:pt x="16" y="151"/>
                      <a:pt x="30"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47"/>
              <p:cNvSpPr>
                <a:spLocks noEditPoints="1"/>
              </p:cNvSpPr>
              <p:nvPr/>
            </p:nvSpPr>
            <p:spPr bwMode="auto">
              <a:xfrm>
                <a:off x="4225292" y="3029427"/>
                <a:ext cx="485775" cy="179388"/>
              </a:xfrm>
              <a:custGeom>
                <a:avLst/>
                <a:gdLst>
                  <a:gd name="T0" fmla="*/ 0 w 163"/>
                  <a:gd name="T1" fmla="*/ 30 h 60"/>
                  <a:gd name="T2" fmla="*/ 82 w 163"/>
                  <a:gd name="T3" fmla="*/ 0 h 60"/>
                  <a:gd name="T4" fmla="*/ 163 w 163"/>
                  <a:gd name="T5" fmla="*/ 30 h 60"/>
                  <a:gd name="T6" fmla="*/ 82 w 163"/>
                  <a:gd name="T7" fmla="*/ 60 h 60"/>
                  <a:gd name="T8" fmla="*/ 0 w 163"/>
                  <a:gd name="T9" fmla="*/ 30 h 60"/>
                  <a:gd name="T10" fmla="*/ 150 w 163"/>
                  <a:gd name="T11" fmla="*/ 30 h 60"/>
                  <a:gd name="T12" fmla="*/ 82 w 163"/>
                  <a:gd name="T13" fmla="*/ 5 h 60"/>
                  <a:gd name="T14" fmla="*/ 13 w 163"/>
                  <a:gd name="T15" fmla="*/ 30 h 60"/>
                  <a:gd name="T16" fmla="*/ 82 w 163"/>
                  <a:gd name="T17" fmla="*/ 56 h 60"/>
                  <a:gd name="T18" fmla="*/ 150 w 163"/>
                  <a:gd name="T1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60">
                    <a:moveTo>
                      <a:pt x="0" y="30"/>
                    </a:moveTo>
                    <a:cubicBezTo>
                      <a:pt x="0" y="14"/>
                      <a:pt x="36" y="0"/>
                      <a:pt x="82" y="0"/>
                    </a:cubicBezTo>
                    <a:cubicBezTo>
                      <a:pt x="127" y="0"/>
                      <a:pt x="163" y="14"/>
                      <a:pt x="163" y="30"/>
                    </a:cubicBezTo>
                    <a:cubicBezTo>
                      <a:pt x="163" y="47"/>
                      <a:pt x="127" y="60"/>
                      <a:pt x="82" y="60"/>
                    </a:cubicBezTo>
                    <a:cubicBezTo>
                      <a:pt x="36" y="60"/>
                      <a:pt x="0" y="47"/>
                      <a:pt x="0" y="30"/>
                    </a:cubicBezTo>
                    <a:close/>
                    <a:moveTo>
                      <a:pt x="150" y="30"/>
                    </a:moveTo>
                    <a:cubicBezTo>
                      <a:pt x="150" y="16"/>
                      <a:pt x="119" y="5"/>
                      <a:pt x="82" y="5"/>
                    </a:cubicBezTo>
                    <a:cubicBezTo>
                      <a:pt x="44" y="5"/>
                      <a:pt x="13" y="16"/>
                      <a:pt x="13" y="30"/>
                    </a:cubicBezTo>
                    <a:cubicBezTo>
                      <a:pt x="13" y="44"/>
                      <a:pt x="44" y="56"/>
                      <a:pt x="82" y="56"/>
                    </a:cubicBezTo>
                    <a:cubicBezTo>
                      <a:pt x="119" y="56"/>
                      <a:pt x="150" y="44"/>
                      <a:pt x="15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5" name="Freeform 48"/>
              <p:cNvSpPr>
                <a:spLocks noEditPoints="1"/>
              </p:cNvSpPr>
              <p:nvPr/>
            </p:nvSpPr>
            <p:spPr bwMode="auto">
              <a:xfrm>
                <a:off x="4260217" y="2913539"/>
                <a:ext cx="414338" cy="414338"/>
              </a:xfrm>
              <a:custGeom>
                <a:avLst/>
                <a:gdLst>
                  <a:gd name="T0" fmla="*/ 12 w 139"/>
                  <a:gd name="T1" fmla="*/ 11 h 139"/>
                  <a:gd name="T2" fmla="*/ 91 w 139"/>
                  <a:gd name="T3" fmla="*/ 48 h 139"/>
                  <a:gd name="T4" fmla="*/ 127 w 139"/>
                  <a:gd name="T5" fmla="*/ 127 h 139"/>
                  <a:gd name="T6" fmla="*/ 48 w 139"/>
                  <a:gd name="T7" fmla="*/ 91 h 139"/>
                  <a:gd name="T8" fmla="*/ 12 w 139"/>
                  <a:gd name="T9" fmla="*/ 11 h 139"/>
                  <a:gd name="T10" fmla="*/ 118 w 139"/>
                  <a:gd name="T11" fmla="*/ 118 h 139"/>
                  <a:gd name="T12" fmla="*/ 87 w 139"/>
                  <a:gd name="T13" fmla="*/ 51 h 139"/>
                  <a:gd name="T14" fmla="*/ 21 w 139"/>
                  <a:gd name="T15" fmla="*/ 21 h 139"/>
                  <a:gd name="T16" fmla="*/ 52 w 139"/>
                  <a:gd name="T17" fmla="*/ 87 h 139"/>
                  <a:gd name="T18" fmla="*/ 118 w 139"/>
                  <a:gd name="T19" fmla="*/ 118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39">
                    <a:moveTo>
                      <a:pt x="12" y="11"/>
                    </a:moveTo>
                    <a:cubicBezTo>
                      <a:pt x="24" y="0"/>
                      <a:pt x="59" y="16"/>
                      <a:pt x="91" y="48"/>
                    </a:cubicBezTo>
                    <a:cubicBezTo>
                      <a:pt x="123" y="80"/>
                      <a:pt x="139" y="115"/>
                      <a:pt x="127" y="127"/>
                    </a:cubicBezTo>
                    <a:cubicBezTo>
                      <a:pt x="116" y="139"/>
                      <a:pt x="80" y="123"/>
                      <a:pt x="48" y="91"/>
                    </a:cubicBezTo>
                    <a:cubicBezTo>
                      <a:pt x="16" y="59"/>
                      <a:pt x="0" y="23"/>
                      <a:pt x="12" y="11"/>
                    </a:cubicBezTo>
                    <a:close/>
                    <a:moveTo>
                      <a:pt x="118" y="118"/>
                    </a:moveTo>
                    <a:cubicBezTo>
                      <a:pt x="128" y="108"/>
                      <a:pt x="114" y="78"/>
                      <a:pt x="87" y="51"/>
                    </a:cubicBezTo>
                    <a:cubicBezTo>
                      <a:pt x="61" y="25"/>
                      <a:pt x="31" y="11"/>
                      <a:pt x="21" y="21"/>
                    </a:cubicBezTo>
                    <a:cubicBezTo>
                      <a:pt x="11" y="31"/>
                      <a:pt x="25" y="60"/>
                      <a:pt x="52" y="87"/>
                    </a:cubicBezTo>
                    <a:cubicBezTo>
                      <a:pt x="79" y="114"/>
                      <a:pt x="108" y="128"/>
                      <a:pt x="118" y="1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6" name="Freeform 49"/>
              <p:cNvSpPr>
                <a:spLocks noEditPoints="1"/>
              </p:cNvSpPr>
              <p:nvPr/>
            </p:nvSpPr>
            <p:spPr bwMode="auto">
              <a:xfrm>
                <a:off x="4260217" y="2913539"/>
                <a:ext cx="414338" cy="414338"/>
              </a:xfrm>
              <a:custGeom>
                <a:avLst/>
                <a:gdLst>
                  <a:gd name="T0" fmla="*/ 12 w 139"/>
                  <a:gd name="T1" fmla="*/ 127 h 139"/>
                  <a:gd name="T2" fmla="*/ 48 w 139"/>
                  <a:gd name="T3" fmla="*/ 48 h 139"/>
                  <a:gd name="T4" fmla="*/ 127 w 139"/>
                  <a:gd name="T5" fmla="*/ 11 h 139"/>
                  <a:gd name="T6" fmla="*/ 91 w 139"/>
                  <a:gd name="T7" fmla="*/ 91 h 139"/>
                  <a:gd name="T8" fmla="*/ 12 w 139"/>
                  <a:gd name="T9" fmla="*/ 127 h 139"/>
                  <a:gd name="T10" fmla="*/ 118 w 139"/>
                  <a:gd name="T11" fmla="*/ 21 h 139"/>
                  <a:gd name="T12" fmla="*/ 52 w 139"/>
                  <a:gd name="T13" fmla="*/ 51 h 139"/>
                  <a:gd name="T14" fmla="*/ 21 w 139"/>
                  <a:gd name="T15" fmla="*/ 118 h 139"/>
                  <a:gd name="T16" fmla="*/ 87 w 139"/>
                  <a:gd name="T17" fmla="*/ 87 h 139"/>
                  <a:gd name="T18" fmla="*/ 118 w 139"/>
                  <a:gd name="T19" fmla="*/ 21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39">
                    <a:moveTo>
                      <a:pt x="12" y="127"/>
                    </a:moveTo>
                    <a:cubicBezTo>
                      <a:pt x="0" y="115"/>
                      <a:pt x="16" y="80"/>
                      <a:pt x="48" y="48"/>
                    </a:cubicBezTo>
                    <a:cubicBezTo>
                      <a:pt x="80" y="16"/>
                      <a:pt x="116" y="0"/>
                      <a:pt x="127" y="11"/>
                    </a:cubicBezTo>
                    <a:cubicBezTo>
                      <a:pt x="139" y="23"/>
                      <a:pt x="123" y="59"/>
                      <a:pt x="91" y="91"/>
                    </a:cubicBezTo>
                    <a:cubicBezTo>
                      <a:pt x="59" y="123"/>
                      <a:pt x="24" y="139"/>
                      <a:pt x="12" y="127"/>
                    </a:cubicBezTo>
                    <a:close/>
                    <a:moveTo>
                      <a:pt x="118" y="21"/>
                    </a:moveTo>
                    <a:cubicBezTo>
                      <a:pt x="108" y="11"/>
                      <a:pt x="79" y="25"/>
                      <a:pt x="52" y="51"/>
                    </a:cubicBezTo>
                    <a:cubicBezTo>
                      <a:pt x="25" y="78"/>
                      <a:pt x="11" y="108"/>
                      <a:pt x="21" y="118"/>
                    </a:cubicBezTo>
                    <a:cubicBezTo>
                      <a:pt x="31" y="128"/>
                      <a:pt x="61" y="114"/>
                      <a:pt x="87" y="87"/>
                    </a:cubicBezTo>
                    <a:cubicBezTo>
                      <a:pt x="114" y="60"/>
                      <a:pt x="128" y="31"/>
                      <a:pt x="118"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7" name="Oval 50"/>
              <p:cNvSpPr>
                <a:spLocks noChangeArrowheads="1"/>
              </p:cNvSpPr>
              <p:nvPr/>
            </p:nvSpPr>
            <p:spPr bwMode="auto">
              <a:xfrm>
                <a:off x="4430080" y="3083402"/>
                <a:ext cx="74613" cy="746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8" name="Freeform 51"/>
              <p:cNvSpPr>
                <a:spLocks noEditPoints="1"/>
              </p:cNvSpPr>
              <p:nvPr/>
            </p:nvSpPr>
            <p:spPr bwMode="auto">
              <a:xfrm>
                <a:off x="2345692" y="4261327"/>
                <a:ext cx="182563" cy="488950"/>
              </a:xfrm>
              <a:custGeom>
                <a:avLst/>
                <a:gdLst>
                  <a:gd name="T0" fmla="*/ 30 w 61"/>
                  <a:gd name="T1" fmla="*/ 0 h 164"/>
                  <a:gd name="T2" fmla="*/ 61 w 61"/>
                  <a:gd name="T3" fmla="*/ 82 h 164"/>
                  <a:gd name="T4" fmla="*/ 30 w 61"/>
                  <a:gd name="T5" fmla="*/ 164 h 164"/>
                  <a:gd name="T6" fmla="*/ 0 w 61"/>
                  <a:gd name="T7" fmla="*/ 82 h 164"/>
                  <a:gd name="T8" fmla="*/ 30 w 61"/>
                  <a:gd name="T9" fmla="*/ 0 h 164"/>
                  <a:gd name="T10" fmla="*/ 30 w 61"/>
                  <a:gd name="T11" fmla="*/ 151 h 164"/>
                  <a:gd name="T12" fmla="*/ 56 w 61"/>
                  <a:gd name="T13" fmla="*/ 82 h 164"/>
                  <a:gd name="T14" fmla="*/ 30 w 61"/>
                  <a:gd name="T15" fmla="*/ 13 h 164"/>
                  <a:gd name="T16" fmla="*/ 5 w 61"/>
                  <a:gd name="T17" fmla="*/ 82 h 164"/>
                  <a:gd name="T18" fmla="*/ 30 w 61"/>
                  <a:gd name="T19" fmla="*/ 15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164">
                    <a:moveTo>
                      <a:pt x="30" y="0"/>
                    </a:moveTo>
                    <a:cubicBezTo>
                      <a:pt x="47" y="0"/>
                      <a:pt x="61" y="37"/>
                      <a:pt x="61" y="82"/>
                    </a:cubicBezTo>
                    <a:cubicBezTo>
                      <a:pt x="61" y="127"/>
                      <a:pt x="47" y="164"/>
                      <a:pt x="30" y="164"/>
                    </a:cubicBezTo>
                    <a:cubicBezTo>
                      <a:pt x="14" y="164"/>
                      <a:pt x="0" y="127"/>
                      <a:pt x="0" y="82"/>
                    </a:cubicBezTo>
                    <a:cubicBezTo>
                      <a:pt x="0" y="37"/>
                      <a:pt x="14" y="0"/>
                      <a:pt x="30" y="0"/>
                    </a:cubicBezTo>
                    <a:close/>
                    <a:moveTo>
                      <a:pt x="30" y="151"/>
                    </a:moveTo>
                    <a:cubicBezTo>
                      <a:pt x="44" y="151"/>
                      <a:pt x="56" y="120"/>
                      <a:pt x="56" y="82"/>
                    </a:cubicBezTo>
                    <a:cubicBezTo>
                      <a:pt x="56" y="44"/>
                      <a:pt x="44" y="13"/>
                      <a:pt x="30" y="13"/>
                    </a:cubicBezTo>
                    <a:cubicBezTo>
                      <a:pt x="16" y="13"/>
                      <a:pt x="5" y="44"/>
                      <a:pt x="5" y="82"/>
                    </a:cubicBezTo>
                    <a:cubicBezTo>
                      <a:pt x="5" y="120"/>
                      <a:pt x="16" y="151"/>
                      <a:pt x="30"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9" name="Freeform 52"/>
              <p:cNvSpPr>
                <a:spLocks noEditPoints="1"/>
              </p:cNvSpPr>
              <p:nvPr/>
            </p:nvSpPr>
            <p:spPr bwMode="auto">
              <a:xfrm>
                <a:off x="2193292" y="4416902"/>
                <a:ext cx="487363" cy="179388"/>
              </a:xfrm>
              <a:custGeom>
                <a:avLst/>
                <a:gdLst>
                  <a:gd name="T0" fmla="*/ 0 w 163"/>
                  <a:gd name="T1" fmla="*/ 30 h 60"/>
                  <a:gd name="T2" fmla="*/ 81 w 163"/>
                  <a:gd name="T3" fmla="*/ 0 h 60"/>
                  <a:gd name="T4" fmla="*/ 163 w 163"/>
                  <a:gd name="T5" fmla="*/ 30 h 60"/>
                  <a:gd name="T6" fmla="*/ 81 w 163"/>
                  <a:gd name="T7" fmla="*/ 60 h 60"/>
                  <a:gd name="T8" fmla="*/ 0 w 163"/>
                  <a:gd name="T9" fmla="*/ 30 h 60"/>
                  <a:gd name="T10" fmla="*/ 150 w 163"/>
                  <a:gd name="T11" fmla="*/ 30 h 60"/>
                  <a:gd name="T12" fmla="*/ 81 w 163"/>
                  <a:gd name="T13" fmla="*/ 5 h 60"/>
                  <a:gd name="T14" fmla="*/ 13 w 163"/>
                  <a:gd name="T15" fmla="*/ 30 h 60"/>
                  <a:gd name="T16" fmla="*/ 81 w 163"/>
                  <a:gd name="T17" fmla="*/ 55 h 60"/>
                  <a:gd name="T18" fmla="*/ 150 w 163"/>
                  <a:gd name="T1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60">
                    <a:moveTo>
                      <a:pt x="0" y="30"/>
                    </a:moveTo>
                    <a:cubicBezTo>
                      <a:pt x="0" y="13"/>
                      <a:pt x="36" y="0"/>
                      <a:pt x="81" y="0"/>
                    </a:cubicBezTo>
                    <a:cubicBezTo>
                      <a:pt x="127" y="0"/>
                      <a:pt x="163" y="13"/>
                      <a:pt x="163" y="30"/>
                    </a:cubicBezTo>
                    <a:cubicBezTo>
                      <a:pt x="163" y="47"/>
                      <a:pt x="127" y="60"/>
                      <a:pt x="81" y="60"/>
                    </a:cubicBezTo>
                    <a:cubicBezTo>
                      <a:pt x="36" y="60"/>
                      <a:pt x="0" y="47"/>
                      <a:pt x="0" y="30"/>
                    </a:cubicBezTo>
                    <a:close/>
                    <a:moveTo>
                      <a:pt x="150" y="30"/>
                    </a:moveTo>
                    <a:cubicBezTo>
                      <a:pt x="150" y="16"/>
                      <a:pt x="119" y="5"/>
                      <a:pt x="81" y="5"/>
                    </a:cubicBezTo>
                    <a:cubicBezTo>
                      <a:pt x="44" y="5"/>
                      <a:pt x="13" y="16"/>
                      <a:pt x="13" y="30"/>
                    </a:cubicBezTo>
                    <a:cubicBezTo>
                      <a:pt x="13" y="44"/>
                      <a:pt x="44" y="55"/>
                      <a:pt x="81" y="55"/>
                    </a:cubicBezTo>
                    <a:cubicBezTo>
                      <a:pt x="119" y="55"/>
                      <a:pt x="150" y="44"/>
                      <a:pt x="15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0" name="Freeform 53"/>
              <p:cNvSpPr>
                <a:spLocks noEditPoints="1"/>
              </p:cNvSpPr>
              <p:nvPr/>
            </p:nvSpPr>
            <p:spPr bwMode="auto">
              <a:xfrm>
                <a:off x="2229805" y="4297839"/>
                <a:ext cx="414338" cy="417513"/>
              </a:xfrm>
              <a:custGeom>
                <a:avLst/>
                <a:gdLst>
                  <a:gd name="T0" fmla="*/ 12 w 139"/>
                  <a:gd name="T1" fmla="*/ 12 h 140"/>
                  <a:gd name="T2" fmla="*/ 91 w 139"/>
                  <a:gd name="T3" fmla="*/ 49 h 140"/>
                  <a:gd name="T4" fmla="*/ 127 w 139"/>
                  <a:gd name="T5" fmla="*/ 128 h 140"/>
                  <a:gd name="T6" fmla="*/ 48 w 139"/>
                  <a:gd name="T7" fmla="*/ 91 h 140"/>
                  <a:gd name="T8" fmla="*/ 12 w 139"/>
                  <a:gd name="T9" fmla="*/ 12 h 140"/>
                  <a:gd name="T10" fmla="*/ 118 w 139"/>
                  <a:gd name="T11" fmla="*/ 119 h 140"/>
                  <a:gd name="T12" fmla="*/ 87 w 139"/>
                  <a:gd name="T13" fmla="*/ 52 h 140"/>
                  <a:gd name="T14" fmla="*/ 21 w 139"/>
                  <a:gd name="T15" fmla="*/ 22 h 140"/>
                  <a:gd name="T16" fmla="*/ 52 w 139"/>
                  <a:gd name="T17" fmla="*/ 88 h 140"/>
                  <a:gd name="T18" fmla="*/ 118 w 139"/>
                  <a:gd name="T19" fmla="*/ 11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
                    </a:moveTo>
                    <a:cubicBezTo>
                      <a:pt x="23" y="0"/>
                      <a:pt x="59" y="17"/>
                      <a:pt x="91" y="49"/>
                    </a:cubicBezTo>
                    <a:cubicBezTo>
                      <a:pt x="123" y="81"/>
                      <a:pt x="139" y="116"/>
                      <a:pt x="127" y="128"/>
                    </a:cubicBezTo>
                    <a:cubicBezTo>
                      <a:pt x="115" y="140"/>
                      <a:pt x="80" y="123"/>
                      <a:pt x="48" y="91"/>
                    </a:cubicBezTo>
                    <a:cubicBezTo>
                      <a:pt x="16" y="59"/>
                      <a:pt x="0" y="24"/>
                      <a:pt x="12" y="12"/>
                    </a:cubicBezTo>
                    <a:close/>
                    <a:moveTo>
                      <a:pt x="118" y="119"/>
                    </a:moveTo>
                    <a:cubicBezTo>
                      <a:pt x="128" y="109"/>
                      <a:pt x="114" y="79"/>
                      <a:pt x="87" y="52"/>
                    </a:cubicBezTo>
                    <a:cubicBezTo>
                      <a:pt x="60" y="25"/>
                      <a:pt x="31" y="12"/>
                      <a:pt x="21" y="22"/>
                    </a:cubicBezTo>
                    <a:cubicBezTo>
                      <a:pt x="11" y="31"/>
                      <a:pt x="25" y="61"/>
                      <a:pt x="52" y="88"/>
                    </a:cubicBezTo>
                    <a:cubicBezTo>
                      <a:pt x="78" y="115"/>
                      <a:pt x="108" y="128"/>
                      <a:pt x="118"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1" name="Freeform 54"/>
              <p:cNvSpPr>
                <a:spLocks noEditPoints="1"/>
              </p:cNvSpPr>
              <p:nvPr/>
            </p:nvSpPr>
            <p:spPr bwMode="auto">
              <a:xfrm>
                <a:off x="2229805" y="4297839"/>
                <a:ext cx="414338" cy="417513"/>
              </a:xfrm>
              <a:custGeom>
                <a:avLst/>
                <a:gdLst>
                  <a:gd name="T0" fmla="*/ 12 w 139"/>
                  <a:gd name="T1" fmla="*/ 128 h 140"/>
                  <a:gd name="T2" fmla="*/ 48 w 139"/>
                  <a:gd name="T3" fmla="*/ 49 h 140"/>
                  <a:gd name="T4" fmla="*/ 127 w 139"/>
                  <a:gd name="T5" fmla="*/ 12 h 140"/>
                  <a:gd name="T6" fmla="*/ 91 w 139"/>
                  <a:gd name="T7" fmla="*/ 91 h 140"/>
                  <a:gd name="T8" fmla="*/ 12 w 139"/>
                  <a:gd name="T9" fmla="*/ 128 h 140"/>
                  <a:gd name="T10" fmla="*/ 118 w 139"/>
                  <a:gd name="T11" fmla="*/ 22 h 140"/>
                  <a:gd name="T12" fmla="*/ 52 w 139"/>
                  <a:gd name="T13" fmla="*/ 52 h 140"/>
                  <a:gd name="T14" fmla="*/ 21 w 139"/>
                  <a:gd name="T15" fmla="*/ 119 h 140"/>
                  <a:gd name="T16" fmla="*/ 87 w 139"/>
                  <a:gd name="T17" fmla="*/ 88 h 140"/>
                  <a:gd name="T18" fmla="*/ 118 w 139"/>
                  <a:gd name="T19" fmla="*/ 2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8"/>
                    </a:moveTo>
                    <a:cubicBezTo>
                      <a:pt x="0" y="116"/>
                      <a:pt x="16" y="81"/>
                      <a:pt x="48" y="49"/>
                    </a:cubicBezTo>
                    <a:cubicBezTo>
                      <a:pt x="80" y="17"/>
                      <a:pt x="115" y="0"/>
                      <a:pt x="127" y="12"/>
                    </a:cubicBezTo>
                    <a:cubicBezTo>
                      <a:pt x="139" y="24"/>
                      <a:pt x="123" y="59"/>
                      <a:pt x="91" y="91"/>
                    </a:cubicBezTo>
                    <a:cubicBezTo>
                      <a:pt x="59" y="123"/>
                      <a:pt x="23" y="140"/>
                      <a:pt x="12" y="128"/>
                    </a:cubicBezTo>
                    <a:close/>
                    <a:moveTo>
                      <a:pt x="118" y="22"/>
                    </a:moveTo>
                    <a:cubicBezTo>
                      <a:pt x="108" y="12"/>
                      <a:pt x="78" y="25"/>
                      <a:pt x="52" y="52"/>
                    </a:cubicBezTo>
                    <a:cubicBezTo>
                      <a:pt x="25" y="79"/>
                      <a:pt x="11" y="109"/>
                      <a:pt x="21" y="119"/>
                    </a:cubicBezTo>
                    <a:cubicBezTo>
                      <a:pt x="31" y="128"/>
                      <a:pt x="60" y="115"/>
                      <a:pt x="87" y="88"/>
                    </a:cubicBezTo>
                    <a:cubicBezTo>
                      <a:pt x="114" y="61"/>
                      <a:pt x="128" y="31"/>
                      <a:pt x="118"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2" name="Oval 55"/>
              <p:cNvSpPr>
                <a:spLocks noChangeArrowheads="1"/>
              </p:cNvSpPr>
              <p:nvPr/>
            </p:nvSpPr>
            <p:spPr bwMode="auto">
              <a:xfrm>
                <a:off x="2399667" y="4467702"/>
                <a:ext cx="74613" cy="777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3" name="Freeform 56"/>
              <p:cNvSpPr>
                <a:spLocks noEditPoints="1"/>
              </p:cNvSpPr>
              <p:nvPr/>
            </p:nvSpPr>
            <p:spPr bwMode="auto">
              <a:xfrm>
                <a:off x="1167767" y="2226152"/>
                <a:ext cx="179388" cy="490538"/>
              </a:xfrm>
              <a:custGeom>
                <a:avLst/>
                <a:gdLst>
                  <a:gd name="T0" fmla="*/ 30 w 60"/>
                  <a:gd name="T1" fmla="*/ 0 h 164"/>
                  <a:gd name="T2" fmla="*/ 60 w 60"/>
                  <a:gd name="T3" fmla="*/ 82 h 164"/>
                  <a:gd name="T4" fmla="*/ 30 w 60"/>
                  <a:gd name="T5" fmla="*/ 164 h 164"/>
                  <a:gd name="T6" fmla="*/ 0 w 60"/>
                  <a:gd name="T7" fmla="*/ 82 h 164"/>
                  <a:gd name="T8" fmla="*/ 30 w 60"/>
                  <a:gd name="T9" fmla="*/ 0 h 164"/>
                  <a:gd name="T10" fmla="*/ 30 w 60"/>
                  <a:gd name="T11" fmla="*/ 151 h 164"/>
                  <a:gd name="T12" fmla="*/ 55 w 60"/>
                  <a:gd name="T13" fmla="*/ 82 h 164"/>
                  <a:gd name="T14" fmla="*/ 30 w 60"/>
                  <a:gd name="T15" fmla="*/ 13 h 164"/>
                  <a:gd name="T16" fmla="*/ 5 w 60"/>
                  <a:gd name="T17" fmla="*/ 82 h 164"/>
                  <a:gd name="T18" fmla="*/ 30 w 60"/>
                  <a:gd name="T19" fmla="*/ 15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164">
                    <a:moveTo>
                      <a:pt x="30" y="0"/>
                    </a:moveTo>
                    <a:cubicBezTo>
                      <a:pt x="46" y="0"/>
                      <a:pt x="60" y="37"/>
                      <a:pt x="60" y="82"/>
                    </a:cubicBezTo>
                    <a:cubicBezTo>
                      <a:pt x="60" y="127"/>
                      <a:pt x="46" y="164"/>
                      <a:pt x="30" y="164"/>
                    </a:cubicBezTo>
                    <a:cubicBezTo>
                      <a:pt x="13" y="164"/>
                      <a:pt x="0" y="127"/>
                      <a:pt x="0" y="82"/>
                    </a:cubicBezTo>
                    <a:cubicBezTo>
                      <a:pt x="0" y="37"/>
                      <a:pt x="13" y="0"/>
                      <a:pt x="30" y="0"/>
                    </a:cubicBezTo>
                    <a:close/>
                    <a:moveTo>
                      <a:pt x="30" y="151"/>
                    </a:moveTo>
                    <a:cubicBezTo>
                      <a:pt x="44" y="151"/>
                      <a:pt x="55" y="120"/>
                      <a:pt x="55" y="82"/>
                    </a:cubicBezTo>
                    <a:cubicBezTo>
                      <a:pt x="55" y="44"/>
                      <a:pt x="44" y="13"/>
                      <a:pt x="30" y="13"/>
                    </a:cubicBezTo>
                    <a:cubicBezTo>
                      <a:pt x="16" y="13"/>
                      <a:pt x="5" y="44"/>
                      <a:pt x="5" y="82"/>
                    </a:cubicBezTo>
                    <a:cubicBezTo>
                      <a:pt x="5" y="120"/>
                      <a:pt x="16" y="151"/>
                      <a:pt x="30"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4" name="Freeform 57"/>
              <p:cNvSpPr>
                <a:spLocks noEditPoints="1"/>
              </p:cNvSpPr>
              <p:nvPr/>
            </p:nvSpPr>
            <p:spPr bwMode="auto">
              <a:xfrm>
                <a:off x="1012192" y="2381727"/>
                <a:ext cx="490538" cy="179388"/>
              </a:xfrm>
              <a:custGeom>
                <a:avLst/>
                <a:gdLst>
                  <a:gd name="T0" fmla="*/ 0 w 164"/>
                  <a:gd name="T1" fmla="*/ 30 h 60"/>
                  <a:gd name="T2" fmla="*/ 82 w 164"/>
                  <a:gd name="T3" fmla="*/ 0 h 60"/>
                  <a:gd name="T4" fmla="*/ 164 w 164"/>
                  <a:gd name="T5" fmla="*/ 30 h 60"/>
                  <a:gd name="T6" fmla="*/ 82 w 164"/>
                  <a:gd name="T7" fmla="*/ 60 h 60"/>
                  <a:gd name="T8" fmla="*/ 0 w 164"/>
                  <a:gd name="T9" fmla="*/ 30 h 60"/>
                  <a:gd name="T10" fmla="*/ 150 w 164"/>
                  <a:gd name="T11" fmla="*/ 30 h 60"/>
                  <a:gd name="T12" fmla="*/ 82 w 164"/>
                  <a:gd name="T13" fmla="*/ 5 h 60"/>
                  <a:gd name="T14" fmla="*/ 13 w 164"/>
                  <a:gd name="T15" fmla="*/ 30 h 60"/>
                  <a:gd name="T16" fmla="*/ 82 w 164"/>
                  <a:gd name="T17" fmla="*/ 55 h 60"/>
                  <a:gd name="T18" fmla="*/ 150 w 164"/>
                  <a:gd name="T1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4" h="60">
                    <a:moveTo>
                      <a:pt x="0" y="30"/>
                    </a:moveTo>
                    <a:cubicBezTo>
                      <a:pt x="0" y="13"/>
                      <a:pt x="37" y="0"/>
                      <a:pt x="82" y="0"/>
                    </a:cubicBezTo>
                    <a:cubicBezTo>
                      <a:pt x="127" y="0"/>
                      <a:pt x="164" y="13"/>
                      <a:pt x="164" y="30"/>
                    </a:cubicBezTo>
                    <a:cubicBezTo>
                      <a:pt x="164" y="47"/>
                      <a:pt x="127" y="60"/>
                      <a:pt x="82" y="60"/>
                    </a:cubicBezTo>
                    <a:cubicBezTo>
                      <a:pt x="37" y="60"/>
                      <a:pt x="0" y="47"/>
                      <a:pt x="0" y="30"/>
                    </a:cubicBezTo>
                    <a:close/>
                    <a:moveTo>
                      <a:pt x="150" y="30"/>
                    </a:moveTo>
                    <a:cubicBezTo>
                      <a:pt x="150" y="16"/>
                      <a:pt x="120" y="5"/>
                      <a:pt x="82" y="5"/>
                    </a:cubicBezTo>
                    <a:cubicBezTo>
                      <a:pt x="44" y="5"/>
                      <a:pt x="13" y="16"/>
                      <a:pt x="13" y="30"/>
                    </a:cubicBezTo>
                    <a:cubicBezTo>
                      <a:pt x="13" y="44"/>
                      <a:pt x="44" y="55"/>
                      <a:pt x="82" y="55"/>
                    </a:cubicBezTo>
                    <a:cubicBezTo>
                      <a:pt x="120" y="55"/>
                      <a:pt x="150" y="44"/>
                      <a:pt x="15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Freeform 58"/>
              <p:cNvSpPr>
                <a:spLocks noEditPoints="1"/>
              </p:cNvSpPr>
              <p:nvPr/>
            </p:nvSpPr>
            <p:spPr bwMode="auto">
              <a:xfrm>
                <a:off x="1048705" y="2262664"/>
                <a:ext cx="414338" cy="417513"/>
              </a:xfrm>
              <a:custGeom>
                <a:avLst/>
                <a:gdLst>
                  <a:gd name="T0" fmla="*/ 12 w 139"/>
                  <a:gd name="T1" fmla="*/ 12 h 140"/>
                  <a:gd name="T2" fmla="*/ 91 w 139"/>
                  <a:gd name="T3" fmla="*/ 49 h 140"/>
                  <a:gd name="T4" fmla="*/ 128 w 139"/>
                  <a:gd name="T5" fmla="*/ 128 h 140"/>
                  <a:gd name="T6" fmla="*/ 48 w 139"/>
                  <a:gd name="T7" fmla="*/ 91 h 140"/>
                  <a:gd name="T8" fmla="*/ 12 w 139"/>
                  <a:gd name="T9" fmla="*/ 12 h 140"/>
                  <a:gd name="T10" fmla="*/ 118 w 139"/>
                  <a:gd name="T11" fmla="*/ 119 h 140"/>
                  <a:gd name="T12" fmla="*/ 88 w 139"/>
                  <a:gd name="T13" fmla="*/ 52 h 140"/>
                  <a:gd name="T14" fmla="*/ 21 w 139"/>
                  <a:gd name="T15" fmla="*/ 22 h 140"/>
                  <a:gd name="T16" fmla="*/ 52 w 139"/>
                  <a:gd name="T17" fmla="*/ 88 h 140"/>
                  <a:gd name="T18" fmla="*/ 118 w 139"/>
                  <a:gd name="T19" fmla="*/ 11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
                    </a:moveTo>
                    <a:cubicBezTo>
                      <a:pt x="24" y="0"/>
                      <a:pt x="59" y="17"/>
                      <a:pt x="91" y="49"/>
                    </a:cubicBezTo>
                    <a:cubicBezTo>
                      <a:pt x="123" y="81"/>
                      <a:pt x="139" y="116"/>
                      <a:pt x="128" y="128"/>
                    </a:cubicBezTo>
                    <a:cubicBezTo>
                      <a:pt x="116" y="140"/>
                      <a:pt x="80" y="123"/>
                      <a:pt x="48" y="91"/>
                    </a:cubicBezTo>
                    <a:cubicBezTo>
                      <a:pt x="17" y="59"/>
                      <a:pt x="0" y="24"/>
                      <a:pt x="12" y="12"/>
                    </a:cubicBezTo>
                    <a:close/>
                    <a:moveTo>
                      <a:pt x="118" y="119"/>
                    </a:moveTo>
                    <a:cubicBezTo>
                      <a:pt x="128" y="109"/>
                      <a:pt x="114" y="79"/>
                      <a:pt x="88" y="52"/>
                    </a:cubicBezTo>
                    <a:cubicBezTo>
                      <a:pt x="61" y="25"/>
                      <a:pt x="31" y="12"/>
                      <a:pt x="21" y="22"/>
                    </a:cubicBezTo>
                    <a:cubicBezTo>
                      <a:pt x="12" y="31"/>
                      <a:pt x="25" y="61"/>
                      <a:pt x="52" y="88"/>
                    </a:cubicBezTo>
                    <a:cubicBezTo>
                      <a:pt x="79" y="115"/>
                      <a:pt x="108" y="128"/>
                      <a:pt x="118"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59"/>
              <p:cNvSpPr>
                <a:spLocks noEditPoints="1"/>
              </p:cNvSpPr>
              <p:nvPr/>
            </p:nvSpPr>
            <p:spPr bwMode="auto">
              <a:xfrm>
                <a:off x="1048705" y="2262664"/>
                <a:ext cx="414338" cy="417513"/>
              </a:xfrm>
              <a:custGeom>
                <a:avLst/>
                <a:gdLst>
                  <a:gd name="T0" fmla="*/ 12 w 139"/>
                  <a:gd name="T1" fmla="*/ 128 h 140"/>
                  <a:gd name="T2" fmla="*/ 48 w 139"/>
                  <a:gd name="T3" fmla="*/ 49 h 140"/>
                  <a:gd name="T4" fmla="*/ 128 w 139"/>
                  <a:gd name="T5" fmla="*/ 12 h 140"/>
                  <a:gd name="T6" fmla="*/ 91 w 139"/>
                  <a:gd name="T7" fmla="*/ 91 h 140"/>
                  <a:gd name="T8" fmla="*/ 12 w 139"/>
                  <a:gd name="T9" fmla="*/ 128 h 140"/>
                  <a:gd name="T10" fmla="*/ 118 w 139"/>
                  <a:gd name="T11" fmla="*/ 22 h 140"/>
                  <a:gd name="T12" fmla="*/ 52 w 139"/>
                  <a:gd name="T13" fmla="*/ 52 h 140"/>
                  <a:gd name="T14" fmla="*/ 21 w 139"/>
                  <a:gd name="T15" fmla="*/ 119 h 140"/>
                  <a:gd name="T16" fmla="*/ 88 w 139"/>
                  <a:gd name="T17" fmla="*/ 88 h 140"/>
                  <a:gd name="T18" fmla="*/ 118 w 139"/>
                  <a:gd name="T19" fmla="*/ 2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8"/>
                    </a:moveTo>
                    <a:cubicBezTo>
                      <a:pt x="0" y="116"/>
                      <a:pt x="17" y="81"/>
                      <a:pt x="48" y="49"/>
                    </a:cubicBezTo>
                    <a:cubicBezTo>
                      <a:pt x="80" y="17"/>
                      <a:pt x="116" y="0"/>
                      <a:pt x="128" y="12"/>
                    </a:cubicBezTo>
                    <a:cubicBezTo>
                      <a:pt x="139" y="24"/>
                      <a:pt x="123" y="59"/>
                      <a:pt x="91" y="91"/>
                    </a:cubicBezTo>
                    <a:cubicBezTo>
                      <a:pt x="59" y="123"/>
                      <a:pt x="24" y="140"/>
                      <a:pt x="12" y="128"/>
                    </a:cubicBezTo>
                    <a:close/>
                    <a:moveTo>
                      <a:pt x="118" y="22"/>
                    </a:moveTo>
                    <a:cubicBezTo>
                      <a:pt x="108" y="12"/>
                      <a:pt x="79" y="25"/>
                      <a:pt x="52" y="52"/>
                    </a:cubicBezTo>
                    <a:cubicBezTo>
                      <a:pt x="25" y="79"/>
                      <a:pt x="12" y="109"/>
                      <a:pt x="21" y="119"/>
                    </a:cubicBezTo>
                    <a:cubicBezTo>
                      <a:pt x="31" y="128"/>
                      <a:pt x="61" y="115"/>
                      <a:pt x="88" y="88"/>
                    </a:cubicBezTo>
                    <a:cubicBezTo>
                      <a:pt x="114" y="61"/>
                      <a:pt x="128" y="31"/>
                      <a:pt x="118"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Oval 60"/>
              <p:cNvSpPr>
                <a:spLocks noChangeArrowheads="1"/>
              </p:cNvSpPr>
              <p:nvPr/>
            </p:nvSpPr>
            <p:spPr bwMode="auto">
              <a:xfrm>
                <a:off x="1218567" y="2432527"/>
                <a:ext cx="74613" cy="777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61"/>
              <p:cNvSpPr>
                <a:spLocks noEditPoints="1"/>
              </p:cNvSpPr>
              <p:nvPr/>
            </p:nvSpPr>
            <p:spPr bwMode="auto">
              <a:xfrm>
                <a:off x="1605917" y="3358039"/>
                <a:ext cx="409575" cy="411163"/>
              </a:xfrm>
              <a:custGeom>
                <a:avLst/>
                <a:gdLst>
                  <a:gd name="T0" fmla="*/ 44 w 137"/>
                  <a:gd name="T1" fmla="*/ 14 h 138"/>
                  <a:gd name="T2" fmla="*/ 124 w 137"/>
                  <a:gd name="T3" fmla="*/ 44 h 138"/>
                  <a:gd name="T4" fmla="*/ 94 w 137"/>
                  <a:gd name="T5" fmla="*/ 124 h 138"/>
                  <a:gd name="T6" fmla="*/ 14 w 137"/>
                  <a:gd name="T7" fmla="*/ 94 h 138"/>
                  <a:gd name="T8" fmla="*/ 44 w 137"/>
                  <a:gd name="T9" fmla="*/ 14 h 138"/>
                  <a:gd name="T10" fmla="*/ 89 w 137"/>
                  <a:gd name="T11" fmla="*/ 114 h 138"/>
                  <a:gd name="T12" fmla="*/ 113 w 137"/>
                  <a:gd name="T13" fmla="*/ 49 h 138"/>
                  <a:gd name="T14" fmla="*/ 48 w 137"/>
                  <a:gd name="T15" fmla="*/ 24 h 138"/>
                  <a:gd name="T16" fmla="*/ 24 w 137"/>
                  <a:gd name="T17" fmla="*/ 89 h 138"/>
                  <a:gd name="T18" fmla="*/ 89 w 137"/>
                  <a:gd name="T19" fmla="*/ 11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7" h="138">
                    <a:moveTo>
                      <a:pt x="44" y="14"/>
                    </a:moveTo>
                    <a:cubicBezTo>
                      <a:pt x="74" y="0"/>
                      <a:pt x="110" y="14"/>
                      <a:pt x="124" y="44"/>
                    </a:cubicBezTo>
                    <a:cubicBezTo>
                      <a:pt x="137" y="74"/>
                      <a:pt x="124" y="110"/>
                      <a:pt x="94" y="124"/>
                    </a:cubicBezTo>
                    <a:cubicBezTo>
                      <a:pt x="63" y="138"/>
                      <a:pt x="27" y="124"/>
                      <a:pt x="14" y="94"/>
                    </a:cubicBezTo>
                    <a:cubicBezTo>
                      <a:pt x="0" y="64"/>
                      <a:pt x="13" y="28"/>
                      <a:pt x="44" y="14"/>
                    </a:cubicBezTo>
                    <a:close/>
                    <a:moveTo>
                      <a:pt x="89" y="114"/>
                    </a:moveTo>
                    <a:cubicBezTo>
                      <a:pt x="114" y="103"/>
                      <a:pt x="124" y="73"/>
                      <a:pt x="113" y="49"/>
                    </a:cubicBezTo>
                    <a:cubicBezTo>
                      <a:pt x="102" y="24"/>
                      <a:pt x="73" y="13"/>
                      <a:pt x="48" y="24"/>
                    </a:cubicBezTo>
                    <a:cubicBezTo>
                      <a:pt x="24" y="35"/>
                      <a:pt x="13" y="65"/>
                      <a:pt x="24" y="89"/>
                    </a:cubicBezTo>
                    <a:cubicBezTo>
                      <a:pt x="35" y="114"/>
                      <a:pt x="64" y="125"/>
                      <a:pt x="89"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Freeform 62"/>
              <p:cNvSpPr/>
              <p:nvPr/>
            </p:nvSpPr>
            <p:spPr bwMode="auto">
              <a:xfrm>
                <a:off x="1853567" y="3700939"/>
                <a:ext cx="119063" cy="179388"/>
              </a:xfrm>
              <a:custGeom>
                <a:avLst/>
                <a:gdLst>
                  <a:gd name="T0" fmla="*/ 47 w 75"/>
                  <a:gd name="T1" fmla="*/ 113 h 113"/>
                  <a:gd name="T2" fmla="*/ 75 w 75"/>
                  <a:gd name="T3" fmla="*/ 99 h 113"/>
                  <a:gd name="T4" fmla="*/ 28 w 75"/>
                  <a:gd name="T5" fmla="*/ 0 h 113"/>
                  <a:gd name="T6" fmla="*/ 0 w 75"/>
                  <a:gd name="T7" fmla="*/ 11 h 113"/>
                  <a:gd name="T8" fmla="*/ 47 w 75"/>
                  <a:gd name="T9" fmla="*/ 113 h 113"/>
                </a:gdLst>
                <a:ahLst/>
                <a:cxnLst>
                  <a:cxn ang="0">
                    <a:pos x="T0" y="T1"/>
                  </a:cxn>
                  <a:cxn ang="0">
                    <a:pos x="T2" y="T3"/>
                  </a:cxn>
                  <a:cxn ang="0">
                    <a:pos x="T4" y="T5"/>
                  </a:cxn>
                  <a:cxn ang="0">
                    <a:pos x="T6" y="T7"/>
                  </a:cxn>
                  <a:cxn ang="0">
                    <a:pos x="T8" y="T9"/>
                  </a:cxn>
                </a:cxnLst>
                <a:rect l="0" t="0" r="r" b="b"/>
                <a:pathLst>
                  <a:path w="75" h="113">
                    <a:moveTo>
                      <a:pt x="47" y="113"/>
                    </a:moveTo>
                    <a:lnTo>
                      <a:pt x="75" y="99"/>
                    </a:lnTo>
                    <a:lnTo>
                      <a:pt x="28" y="0"/>
                    </a:lnTo>
                    <a:lnTo>
                      <a:pt x="0" y="11"/>
                    </a:lnTo>
                    <a:lnTo>
                      <a:pt x="47" y="1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Freeform 63"/>
              <p:cNvSpPr/>
              <p:nvPr/>
            </p:nvSpPr>
            <p:spPr bwMode="auto">
              <a:xfrm>
                <a:off x="1871030" y="3751739"/>
                <a:ext cx="158750" cy="238125"/>
              </a:xfrm>
              <a:custGeom>
                <a:avLst/>
                <a:gdLst>
                  <a:gd name="T0" fmla="*/ 26 w 53"/>
                  <a:gd name="T1" fmla="*/ 71 h 80"/>
                  <a:gd name="T2" fmla="*/ 43 w 53"/>
                  <a:gd name="T3" fmla="*/ 77 h 80"/>
                  <a:gd name="T4" fmla="*/ 43 w 53"/>
                  <a:gd name="T5" fmla="*/ 77 h 80"/>
                  <a:gd name="T6" fmla="*/ 50 w 53"/>
                  <a:gd name="T7" fmla="*/ 60 h 80"/>
                  <a:gd name="T8" fmla="*/ 27 w 53"/>
                  <a:gd name="T9" fmla="*/ 9 h 80"/>
                  <a:gd name="T10" fmla="*/ 10 w 53"/>
                  <a:gd name="T11" fmla="*/ 3 h 80"/>
                  <a:gd name="T12" fmla="*/ 10 w 53"/>
                  <a:gd name="T13" fmla="*/ 3 h 80"/>
                  <a:gd name="T14" fmla="*/ 3 w 53"/>
                  <a:gd name="T15" fmla="*/ 20 h 80"/>
                  <a:gd name="T16" fmla="*/ 26 w 53"/>
                  <a:gd name="T17" fmla="*/ 7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80">
                    <a:moveTo>
                      <a:pt x="26" y="71"/>
                    </a:moveTo>
                    <a:cubicBezTo>
                      <a:pt x="29" y="77"/>
                      <a:pt x="37" y="80"/>
                      <a:pt x="43" y="77"/>
                    </a:cubicBezTo>
                    <a:cubicBezTo>
                      <a:pt x="43" y="77"/>
                      <a:pt x="43" y="77"/>
                      <a:pt x="43" y="77"/>
                    </a:cubicBezTo>
                    <a:cubicBezTo>
                      <a:pt x="50" y="74"/>
                      <a:pt x="53" y="67"/>
                      <a:pt x="50" y="60"/>
                    </a:cubicBezTo>
                    <a:cubicBezTo>
                      <a:pt x="27" y="9"/>
                      <a:pt x="27" y="9"/>
                      <a:pt x="27" y="9"/>
                    </a:cubicBezTo>
                    <a:cubicBezTo>
                      <a:pt x="24" y="3"/>
                      <a:pt x="16" y="0"/>
                      <a:pt x="10" y="3"/>
                    </a:cubicBezTo>
                    <a:cubicBezTo>
                      <a:pt x="10" y="3"/>
                      <a:pt x="10" y="3"/>
                      <a:pt x="10" y="3"/>
                    </a:cubicBezTo>
                    <a:cubicBezTo>
                      <a:pt x="3" y="6"/>
                      <a:pt x="0" y="14"/>
                      <a:pt x="3" y="20"/>
                    </a:cubicBezTo>
                    <a:lnTo>
                      <a:pt x="26" y="7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Freeform 64"/>
              <p:cNvSpPr>
                <a:spLocks noEditPoints="1"/>
              </p:cNvSpPr>
              <p:nvPr/>
            </p:nvSpPr>
            <p:spPr bwMode="auto">
              <a:xfrm>
                <a:off x="3488692" y="3554889"/>
                <a:ext cx="401638" cy="404813"/>
              </a:xfrm>
              <a:custGeom>
                <a:avLst/>
                <a:gdLst>
                  <a:gd name="T0" fmla="*/ 105 w 135"/>
                  <a:gd name="T1" fmla="*/ 21 h 136"/>
                  <a:gd name="T2" fmla="*/ 114 w 135"/>
                  <a:gd name="T3" fmla="*/ 106 h 136"/>
                  <a:gd name="T4" fmla="*/ 29 w 135"/>
                  <a:gd name="T5" fmla="*/ 115 h 136"/>
                  <a:gd name="T6" fmla="*/ 21 w 135"/>
                  <a:gd name="T7" fmla="*/ 30 h 136"/>
                  <a:gd name="T8" fmla="*/ 105 w 135"/>
                  <a:gd name="T9" fmla="*/ 21 h 136"/>
                  <a:gd name="T10" fmla="*/ 36 w 135"/>
                  <a:gd name="T11" fmla="*/ 106 h 136"/>
                  <a:gd name="T12" fmla="*/ 106 w 135"/>
                  <a:gd name="T13" fmla="*/ 99 h 136"/>
                  <a:gd name="T14" fmla="*/ 98 w 135"/>
                  <a:gd name="T15" fmla="*/ 30 h 136"/>
                  <a:gd name="T16" fmla="*/ 29 w 135"/>
                  <a:gd name="T17" fmla="*/ 37 h 136"/>
                  <a:gd name="T18" fmla="*/ 36 w 135"/>
                  <a:gd name="T19" fmla="*/ 10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36">
                    <a:moveTo>
                      <a:pt x="105" y="21"/>
                    </a:moveTo>
                    <a:cubicBezTo>
                      <a:pt x="131" y="42"/>
                      <a:pt x="135" y="80"/>
                      <a:pt x="114" y="106"/>
                    </a:cubicBezTo>
                    <a:cubicBezTo>
                      <a:pt x="93" y="132"/>
                      <a:pt x="55" y="136"/>
                      <a:pt x="29" y="115"/>
                    </a:cubicBezTo>
                    <a:cubicBezTo>
                      <a:pt x="4" y="94"/>
                      <a:pt x="0" y="56"/>
                      <a:pt x="21" y="30"/>
                    </a:cubicBezTo>
                    <a:cubicBezTo>
                      <a:pt x="42" y="4"/>
                      <a:pt x="80" y="0"/>
                      <a:pt x="105" y="21"/>
                    </a:cubicBezTo>
                    <a:close/>
                    <a:moveTo>
                      <a:pt x="36" y="106"/>
                    </a:moveTo>
                    <a:cubicBezTo>
                      <a:pt x="58" y="123"/>
                      <a:pt x="88" y="120"/>
                      <a:pt x="106" y="99"/>
                    </a:cubicBezTo>
                    <a:cubicBezTo>
                      <a:pt x="123" y="78"/>
                      <a:pt x="119" y="47"/>
                      <a:pt x="98" y="30"/>
                    </a:cubicBezTo>
                    <a:cubicBezTo>
                      <a:pt x="77" y="13"/>
                      <a:pt x="46" y="16"/>
                      <a:pt x="29" y="37"/>
                    </a:cubicBezTo>
                    <a:cubicBezTo>
                      <a:pt x="12" y="58"/>
                      <a:pt x="15" y="89"/>
                      <a:pt x="36"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65"/>
              <p:cNvSpPr/>
              <p:nvPr/>
            </p:nvSpPr>
            <p:spPr bwMode="auto">
              <a:xfrm>
                <a:off x="3458530" y="3867627"/>
                <a:ext cx="149225" cy="166688"/>
              </a:xfrm>
              <a:custGeom>
                <a:avLst/>
                <a:gdLst>
                  <a:gd name="T0" fmla="*/ 0 w 94"/>
                  <a:gd name="T1" fmla="*/ 85 h 105"/>
                  <a:gd name="T2" fmla="*/ 24 w 94"/>
                  <a:gd name="T3" fmla="*/ 105 h 105"/>
                  <a:gd name="T4" fmla="*/ 94 w 94"/>
                  <a:gd name="T5" fmla="*/ 19 h 105"/>
                  <a:gd name="T6" fmla="*/ 69 w 94"/>
                  <a:gd name="T7" fmla="*/ 0 h 105"/>
                  <a:gd name="T8" fmla="*/ 0 w 94"/>
                  <a:gd name="T9" fmla="*/ 85 h 105"/>
                </a:gdLst>
                <a:ahLst/>
                <a:cxnLst>
                  <a:cxn ang="0">
                    <a:pos x="T0" y="T1"/>
                  </a:cxn>
                  <a:cxn ang="0">
                    <a:pos x="T2" y="T3"/>
                  </a:cxn>
                  <a:cxn ang="0">
                    <a:pos x="T4" y="T5"/>
                  </a:cxn>
                  <a:cxn ang="0">
                    <a:pos x="T6" y="T7"/>
                  </a:cxn>
                  <a:cxn ang="0">
                    <a:pos x="T8" y="T9"/>
                  </a:cxn>
                </a:cxnLst>
                <a:rect l="0" t="0" r="r" b="b"/>
                <a:pathLst>
                  <a:path w="94" h="105">
                    <a:moveTo>
                      <a:pt x="0" y="85"/>
                    </a:moveTo>
                    <a:lnTo>
                      <a:pt x="24" y="105"/>
                    </a:lnTo>
                    <a:lnTo>
                      <a:pt x="94" y="19"/>
                    </a:lnTo>
                    <a:lnTo>
                      <a:pt x="69" y="0"/>
                    </a:lnTo>
                    <a:lnTo>
                      <a:pt x="0" y="8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66"/>
              <p:cNvSpPr/>
              <p:nvPr/>
            </p:nvSpPr>
            <p:spPr bwMode="auto">
              <a:xfrm>
                <a:off x="3380742" y="3912077"/>
                <a:ext cx="190500" cy="214313"/>
              </a:xfrm>
              <a:custGeom>
                <a:avLst/>
                <a:gdLst>
                  <a:gd name="T0" fmla="*/ 5 w 64"/>
                  <a:gd name="T1" fmla="*/ 49 h 72"/>
                  <a:gd name="T2" fmla="*/ 6 w 64"/>
                  <a:gd name="T3" fmla="*/ 68 h 72"/>
                  <a:gd name="T4" fmla="*/ 6 w 64"/>
                  <a:gd name="T5" fmla="*/ 68 h 72"/>
                  <a:gd name="T6" fmla="*/ 25 w 64"/>
                  <a:gd name="T7" fmla="*/ 66 h 72"/>
                  <a:gd name="T8" fmla="*/ 60 w 64"/>
                  <a:gd name="T9" fmla="*/ 23 h 72"/>
                  <a:gd name="T10" fmla="*/ 58 w 64"/>
                  <a:gd name="T11" fmla="*/ 4 h 72"/>
                  <a:gd name="T12" fmla="*/ 58 w 64"/>
                  <a:gd name="T13" fmla="*/ 4 h 72"/>
                  <a:gd name="T14" fmla="*/ 40 w 64"/>
                  <a:gd name="T15" fmla="*/ 6 h 72"/>
                  <a:gd name="T16" fmla="*/ 5 w 64"/>
                  <a:gd name="T17" fmla="*/ 4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2">
                    <a:moveTo>
                      <a:pt x="5" y="49"/>
                    </a:moveTo>
                    <a:cubicBezTo>
                      <a:pt x="0" y="55"/>
                      <a:pt x="1" y="63"/>
                      <a:pt x="6" y="68"/>
                    </a:cubicBezTo>
                    <a:cubicBezTo>
                      <a:pt x="6" y="68"/>
                      <a:pt x="6" y="68"/>
                      <a:pt x="6" y="68"/>
                    </a:cubicBezTo>
                    <a:cubicBezTo>
                      <a:pt x="12" y="72"/>
                      <a:pt x="20" y="71"/>
                      <a:pt x="25" y="66"/>
                    </a:cubicBezTo>
                    <a:cubicBezTo>
                      <a:pt x="60" y="23"/>
                      <a:pt x="60" y="23"/>
                      <a:pt x="60" y="23"/>
                    </a:cubicBezTo>
                    <a:cubicBezTo>
                      <a:pt x="64" y="17"/>
                      <a:pt x="63" y="9"/>
                      <a:pt x="58" y="4"/>
                    </a:cubicBezTo>
                    <a:cubicBezTo>
                      <a:pt x="58" y="4"/>
                      <a:pt x="58" y="4"/>
                      <a:pt x="58" y="4"/>
                    </a:cubicBezTo>
                    <a:cubicBezTo>
                      <a:pt x="52" y="0"/>
                      <a:pt x="44" y="1"/>
                      <a:pt x="40" y="6"/>
                    </a:cubicBezTo>
                    <a:lnTo>
                      <a:pt x="5"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67"/>
              <p:cNvSpPr>
                <a:spLocks noEditPoints="1"/>
              </p:cNvSpPr>
              <p:nvPr/>
            </p:nvSpPr>
            <p:spPr bwMode="auto">
              <a:xfrm>
                <a:off x="1439230" y="2632552"/>
                <a:ext cx="325438" cy="623888"/>
              </a:xfrm>
              <a:custGeom>
                <a:avLst/>
                <a:gdLst>
                  <a:gd name="T0" fmla="*/ 205 w 205"/>
                  <a:gd name="T1" fmla="*/ 0 h 393"/>
                  <a:gd name="T2" fmla="*/ 205 w 205"/>
                  <a:gd name="T3" fmla="*/ 393 h 393"/>
                  <a:gd name="T4" fmla="*/ 0 w 205"/>
                  <a:gd name="T5" fmla="*/ 393 h 393"/>
                  <a:gd name="T6" fmla="*/ 205 w 205"/>
                  <a:gd name="T7" fmla="*/ 0 h 393"/>
                  <a:gd name="T8" fmla="*/ 175 w 205"/>
                  <a:gd name="T9" fmla="*/ 152 h 393"/>
                  <a:gd name="T10" fmla="*/ 68 w 205"/>
                  <a:gd name="T11" fmla="*/ 340 h 393"/>
                  <a:gd name="T12" fmla="*/ 175 w 205"/>
                  <a:gd name="T13" fmla="*/ 340 h 393"/>
                  <a:gd name="T14" fmla="*/ 175 w 205"/>
                  <a:gd name="T15" fmla="*/ 152 h 3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393">
                    <a:moveTo>
                      <a:pt x="205" y="0"/>
                    </a:moveTo>
                    <a:lnTo>
                      <a:pt x="205" y="393"/>
                    </a:lnTo>
                    <a:lnTo>
                      <a:pt x="0" y="393"/>
                    </a:lnTo>
                    <a:lnTo>
                      <a:pt x="205" y="0"/>
                    </a:lnTo>
                    <a:close/>
                    <a:moveTo>
                      <a:pt x="175" y="152"/>
                    </a:moveTo>
                    <a:lnTo>
                      <a:pt x="68" y="340"/>
                    </a:lnTo>
                    <a:lnTo>
                      <a:pt x="175" y="340"/>
                    </a:lnTo>
                    <a:lnTo>
                      <a:pt x="175" y="1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Rectangle 68"/>
              <p:cNvSpPr>
                <a:spLocks noChangeArrowheads="1"/>
              </p:cNvSpPr>
              <p:nvPr/>
            </p:nvSpPr>
            <p:spPr bwMode="auto">
              <a:xfrm>
                <a:off x="1847217" y="2645252"/>
                <a:ext cx="84138" cy="611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6" name="Freeform 69"/>
              <p:cNvSpPr>
                <a:spLocks noEditPoints="1"/>
              </p:cNvSpPr>
              <p:nvPr/>
            </p:nvSpPr>
            <p:spPr bwMode="auto">
              <a:xfrm>
                <a:off x="2858455" y="4478814"/>
                <a:ext cx="388938" cy="173038"/>
              </a:xfrm>
              <a:custGeom>
                <a:avLst/>
                <a:gdLst>
                  <a:gd name="T0" fmla="*/ 245 w 245"/>
                  <a:gd name="T1" fmla="*/ 0 h 109"/>
                  <a:gd name="T2" fmla="*/ 57 w 245"/>
                  <a:gd name="T3" fmla="*/ 109 h 109"/>
                  <a:gd name="T4" fmla="*/ 0 w 245"/>
                  <a:gd name="T5" fmla="*/ 10 h 109"/>
                  <a:gd name="T6" fmla="*/ 245 w 245"/>
                  <a:gd name="T7" fmla="*/ 0 h 109"/>
                  <a:gd name="T8" fmla="*/ 164 w 245"/>
                  <a:gd name="T9" fmla="*/ 28 h 109"/>
                  <a:gd name="T10" fmla="*/ 44 w 245"/>
                  <a:gd name="T11" fmla="*/ 28 h 109"/>
                  <a:gd name="T12" fmla="*/ 74 w 245"/>
                  <a:gd name="T13" fmla="*/ 79 h 109"/>
                  <a:gd name="T14" fmla="*/ 164 w 245"/>
                  <a:gd name="T15" fmla="*/ 28 h 1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5" h="109">
                    <a:moveTo>
                      <a:pt x="245" y="0"/>
                    </a:moveTo>
                    <a:lnTo>
                      <a:pt x="57" y="109"/>
                    </a:lnTo>
                    <a:lnTo>
                      <a:pt x="0" y="10"/>
                    </a:lnTo>
                    <a:lnTo>
                      <a:pt x="245" y="0"/>
                    </a:lnTo>
                    <a:close/>
                    <a:moveTo>
                      <a:pt x="164" y="28"/>
                    </a:moveTo>
                    <a:lnTo>
                      <a:pt x="44" y="28"/>
                    </a:lnTo>
                    <a:lnTo>
                      <a:pt x="74" y="79"/>
                    </a:lnTo>
                    <a:lnTo>
                      <a:pt x="164"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70"/>
              <p:cNvSpPr/>
              <p:nvPr/>
            </p:nvSpPr>
            <p:spPr bwMode="auto">
              <a:xfrm>
                <a:off x="2972755" y="4523264"/>
                <a:ext cx="315913" cy="209550"/>
              </a:xfrm>
              <a:custGeom>
                <a:avLst/>
                <a:gdLst>
                  <a:gd name="T0" fmla="*/ 0 w 199"/>
                  <a:gd name="T1" fmla="*/ 106 h 132"/>
                  <a:gd name="T2" fmla="*/ 15 w 199"/>
                  <a:gd name="T3" fmla="*/ 132 h 132"/>
                  <a:gd name="T4" fmla="*/ 199 w 199"/>
                  <a:gd name="T5" fmla="*/ 25 h 132"/>
                  <a:gd name="T6" fmla="*/ 184 w 199"/>
                  <a:gd name="T7" fmla="*/ 0 h 132"/>
                  <a:gd name="T8" fmla="*/ 0 w 199"/>
                  <a:gd name="T9" fmla="*/ 106 h 132"/>
                </a:gdLst>
                <a:ahLst/>
                <a:cxnLst>
                  <a:cxn ang="0">
                    <a:pos x="T0" y="T1"/>
                  </a:cxn>
                  <a:cxn ang="0">
                    <a:pos x="T2" y="T3"/>
                  </a:cxn>
                  <a:cxn ang="0">
                    <a:pos x="T4" y="T5"/>
                  </a:cxn>
                  <a:cxn ang="0">
                    <a:pos x="T6" y="T7"/>
                  </a:cxn>
                  <a:cxn ang="0">
                    <a:pos x="T8" y="T9"/>
                  </a:cxn>
                </a:cxnLst>
                <a:rect l="0" t="0" r="r" b="b"/>
                <a:pathLst>
                  <a:path w="199" h="132">
                    <a:moveTo>
                      <a:pt x="0" y="106"/>
                    </a:moveTo>
                    <a:lnTo>
                      <a:pt x="15" y="132"/>
                    </a:lnTo>
                    <a:lnTo>
                      <a:pt x="199" y="25"/>
                    </a:lnTo>
                    <a:lnTo>
                      <a:pt x="184" y="0"/>
                    </a:lnTo>
                    <a:lnTo>
                      <a:pt x="0" y="10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71"/>
              <p:cNvSpPr/>
              <p:nvPr/>
            </p:nvSpPr>
            <p:spPr bwMode="auto">
              <a:xfrm>
                <a:off x="2101217" y="1316514"/>
                <a:ext cx="277813" cy="254000"/>
              </a:xfrm>
              <a:custGeom>
                <a:avLst/>
                <a:gdLst>
                  <a:gd name="T0" fmla="*/ 48 w 93"/>
                  <a:gd name="T1" fmla="*/ 85 h 85"/>
                  <a:gd name="T2" fmla="*/ 93 w 93"/>
                  <a:gd name="T3" fmla="*/ 85 h 85"/>
                  <a:gd name="T4" fmla="*/ 93 w 93"/>
                  <a:gd name="T5" fmla="*/ 17 h 85"/>
                  <a:gd name="T6" fmla="*/ 47 w 93"/>
                  <a:gd name="T7" fmla="*/ 17 h 85"/>
                  <a:gd name="T8" fmla="*/ 0 w 93"/>
                  <a:gd name="T9" fmla="*/ 17 h 85"/>
                  <a:gd name="T10" fmla="*/ 0 w 93"/>
                  <a:gd name="T11" fmla="*/ 85 h 85"/>
                  <a:gd name="T12" fmla="*/ 48 w 93"/>
                  <a:gd name="T13" fmla="*/ 85 h 85"/>
                </a:gdLst>
                <a:ahLst/>
                <a:cxnLst>
                  <a:cxn ang="0">
                    <a:pos x="T0" y="T1"/>
                  </a:cxn>
                  <a:cxn ang="0">
                    <a:pos x="T2" y="T3"/>
                  </a:cxn>
                  <a:cxn ang="0">
                    <a:pos x="T4" y="T5"/>
                  </a:cxn>
                  <a:cxn ang="0">
                    <a:pos x="T6" y="T7"/>
                  </a:cxn>
                  <a:cxn ang="0">
                    <a:pos x="T8" y="T9"/>
                  </a:cxn>
                  <a:cxn ang="0">
                    <a:pos x="T10" y="T11"/>
                  </a:cxn>
                  <a:cxn ang="0">
                    <a:pos x="T12" y="T13"/>
                  </a:cxn>
                </a:cxnLst>
                <a:rect l="0" t="0" r="r" b="b"/>
                <a:pathLst>
                  <a:path w="93" h="85">
                    <a:moveTo>
                      <a:pt x="48" y="85"/>
                    </a:moveTo>
                    <a:cubicBezTo>
                      <a:pt x="48" y="85"/>
                      <a:pt x="64" y="69"/>
                      <a:pt x="93" y="85"/>
                    </a:cubicBezTo>
                    <a:cubicBezTo>
                      <a:pt x="93" y="17"/>
                      <a:pt x="93" y="17"/>
                      <a:pt x="93" y="17"/>
                    </a:cubicBezTo>
                    <a:cubicBezTo>
                      <a:pt x="93" y="17"/>
                      <a:pt x="63" y="0"/>
                      <a:pt x="47" y="17"/>
                    </a:cubicBezTo>
                    <a:cubicBezTo>
                      <a:pt x="0" y="17"/>
                      <a:pt x="0" y="17"/>
                      <a:pt x="0" y="17"/>
                    </a:cubicBezTo>
                    <a:cubicBezTo>
                      <a:pt x="0" y="85"/>
                      <a:pt x="0" y="85"/>
                      <a:pt x="0" y="85"/>
                    </a:cubicBezTo>
                    <a:lnTo>
                      <a:pt x="48" y="8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72"/>
              <p:cNvSpPr/>
              <p:nvPr/>
            </p:nvSpPr>
            <p:spPr bwMode="auto">
              <a:xfrm>
                <a:off x="1898017" y="2259489"/>
                <a:ext cx="274638" cy="257175"/>
              </a:xfrm>
              <a:custGeom>
                <a:avLst/>
                <a:gdLst>
                  <a:gd name="T0" fmla="*/ 47 w 92"/>
                  <a:gd name="T1" fmla="*/ 86 h 86"/>
                  <a:gd name="T2" fmla="*/ 92 w 92"/>
                  <a:gd name="T3" fmla="*/ 85 h 86"/>
                  <a:gd name="T4" fmla="*/ 92 w 92"/>
                  <a:gd name="T5" fmla="*/ 17 h 86"/>
                  <a:gd name="T6" fmla="*/ 46 w 92"/>
                  <a:gd name="T7" fmla="*/ 17 h 86"/>
                  <a:gd name="T8" fmla="*/ 0 w 92"/>
                  <a:gd name="T9" fmla="*/ 17 h 86"/>
                  <a:gd name="T10" fmla="*/ 0 w 92"/>
                  <a:gd name="T11" fmla="*/ 85 h 86"/>
                  <a:gd name="T12" fmla="*/ 47 w 92"/>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92" h="86">
                    <a:moveTo>
                      <a:pt x="47" y="86"/>
                    </a:moveTo>
                    <a:cubicBezTo>
                      <a:pt x="47" y="86"/>
                      <a:pt x="63" y="70"/>
                      <a:pt x="92" y="85"/>
                    </a:cubicBezTo>
                    <a:cubicBezTo>
                      <a:pt x="92" y="17"/>
                      <a:pt x="92" y="17"/>
                      <a:pt x="92" y="17"/>
                    </a:cubicBezTo>
                    <a:cubicBezTo>
                      <a:pt x="92" y="17"/>
                      <a:pt x="62" y="0"/>
                      <a:pt x="46" y="17"/>
                    </a:cubicBezTo>
                    <a:cubicBezTo>
                      <a:pt x="0" y="17"/>
                      <a:pt x="0" y="17"/>
                      <a:pt x="0" y="17"/>
                    </a:cubicBezTo>
                    <a:cubicBezTo>
                      <a:pt x="0" y="85"/>
                      <a:pt x="0" y="85"/>
                      <a:pt x="0" y="85"/>
                    </a:cubicBezTo>
                    <a:lnTo>
                      <a:pt x="47" y="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73"/>
              <p:cNvSpPr/>
              <p:nvPr/>
            </p:nvSpPr>
            <p:spPr bwMode="auto">
              <a:xfrm>
                <a:off x="3715705" y="2686527"/>
                <a:ext cx="342900" cy="330200"/>
              </a:xfrm>
              <a:custGeom>
                <a:avLst/>
                <a:gdLst>
                  <a:gd name="T0" fmla="*/ 37 w 115"/>
                  <a:gd name="T1" fmla="*/ 83 h 111"/>
                  <a:gd name="T2" fmla="*/ 73 w 115"/>
                  <a:gd name="T3" fmla="*/ 111 h 111"/>
                  <a:gd name="T4" fmla="*/ 115 w 115"/>
                  <a:gd name="T5" fmla="*/ 58 h 111"/>
                  <a:gd name="T6" fmla="*/ 79 w 115"/>
                  <a:gd name="T7" fmla="*/ 29 h 111"/>
                  <a:gd name="T8" fmla="*/ 43 w 115"/>
                  <a:gd name="T9" fmla="*/ 0 h 111"/>
                  <a:gd name="T10" fmla="*/ 0 w 115"/>
                  <a:gd name="T11" fmla="*/ 53 h 111"/>
                  <a:gd name="T12" fmla="*/ 37 w 11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115" h="111">
                    <a:moveTo>
                      <a:pt x="37" y="83"/>
                    </a:moveTo>
                    <a:cubicBezTo>
                      <a:pt x="37" y="83"/>
                      <a:pt x="59" y="81"/>
                      <a:pt x="73" y="111"/>
                    </a:cubicBezTo>
                    <a:cubicBezTo>
                      <a:pt x="115" y="58"/>
                      <a:pt x="115" y="58"/>
                      <a:pt x="115" y="58"/>
                    </a:cubicBezTo>
                    <a:cubicBezTo>
                      <a:pt x="115" y="58"/>
                      <a:pt x="102" y="26"/>
                      <a:pt x="79" y="29"/>
                    </a:cubicBezTo>
                    <a:cubicBezTo>
                      <a:pt x="43" y="0"/>
                      <a:pt x="43" y="0"/>
                      <a:pt x="43" y="0"/>
                    </a:cubicBezTo>
                    <a:cubicBezTo>
                      <a:pt x="0" y="53"/>
                      <a:pt x="0" y="53"/>
                      <a:pt x="0" y="53"/>
                    </a:cubicBezTo>
                    <a:lnTo>
                      <a:pt x="37"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Freeform 74"/>
              <p:cNvSpPr/>
              <p:nvPr/>
            </p:nvSpPr>
            <p:spPr bwMode="auto">
              <a:xfrm>
                <a:off x="2528255" y="3959702"/>
                <a:ext cx="277813" cy="257175"/>
              </a:xfrm>
              <a:custGeom>
                <a:avLst/>
                <a:gdLst>
                  <a:gd name="T0" fmla="*/ 48 w 93"/>
                  <a:gd name="T1" fmla="*/ 86 h 86"/>
                  <a:gd name="T2" fmla="*/ 93 w 93"/>
                  <a:gd name="T3" fmla="*/ 86 h 86"/>
                  <a:gd name="T4" fmla="*/ 93 w 93"/>
                  <a:gd name="T5" fmla="*/ 18 h 86"/>
                  <a:gd name="T6" fmla="*/ 46 w 93"/>
                  <a:gd name="T7" fmla="*/ 18 h 86"/>
                  <a:gd name="T8" fmla="*/ 0 w 93"/>
                  <a:gd name="T9" fmla="*/ 18 h 86"/>
                  <a:gd name="T10" fmla="*/ 0 w 93"/>
                  <a:gd name="T11" fmla="*/ 86 h 86"/>
                  <a:gd name="T12" fmla="*/ 48 w 93"/>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93" h="86">
                    <a:moveTo>
                      <a:pt x="48" y="86"/>
                    </a:moveTo>
                    <a:cubicBezTo>
                      <a:pt x="48" y="86"/>
                      <a:pt x="64" y="70"/>
                      <a:pt x="93" y="86"/>
                    </a:cubicBezTo>
                    <a:cubicBezTo>
                      <a:pt x="93" y="18"/>
                      <a:pt x="93" y="18"/>
                      <a:pt x="93" y="18"/>
                    </a:cubicBezTo>
                    <a:cubicBezTo>
                      <a:pt x="93" y="18"/>
                      <a:pt x="63" y="0"/>
                      <a:pt x="46" y="18"/>
                    </a:cubicBezTo>
                    <a:cubicBezTo>
                      <a:pt x="0" y="18"/>
                      <a:pt x="0" y="18"/>
                      <a:pt x="0" y="18"/>
                    </a:cubicBezTo>
                    <a:cubicBezTo>
                      <a:pt x="0" y="86"/>
                      <a:pt x="0" y="86"/>
                      <a:pt x="0" y="86"/>
                    </a:cubicBezTo>
                    <a:lnTo>
                      <a:pt x="48" y="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Freeform 75"/>
              <p:cNvSpPr/>
              <p:nvPr/>
            </p:nvSpPr>
            <p:spPr bwMode="auto">
              <a:xfrm>
                <a:off x="3472817" y="1797527"/>
                <a:ext cx="93663" cy="20638"/>
              </a:xfrm>
              <a:custGeom>
                <a:avLst/>
                <a:gdLst>
                  <a:gd name="T0" fmla="*/ 0 w 31"/>
                  <a:gd name="T1" fmla="*/ 4 h 7"/>
                  <a:gd name="T2" fmla="*/ 5 w 31"/>
                  <a:gd name="T3" fmla="*/ 7 h 7"/>
                  <a:gd name="T4" fmla="*/ 26 w 31"/>
                  <a:gd name="T5" fmla="*/ 7 h 7"/>
                  <a:gd name="T6" fmla="*/ 31 w 31"/>
                  <a:gd name="T7" fmla="*/ 4 h 7"/>
                  <a:gd name="T8" fmla="*/ 31 w 31"/>
                  <a:gd name="T9" fmla="*/ 4 h 7"/>
                  <a:gd name="T10" fmla="*/ 26 w 31"/>
                  <a:gd name="T11" fmla="*/ 0 h 7"/>
                  <a:gd name="T12" fmla="*/ 5 w 31"/>
                  <a:gd name="T13" fmla="*/ 0 h 7"/>
                  <a:gd name="T14" fmla="*/ 0 w 31"/>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7">
                    <a:moveTo>
                      <a:pt x="0" y="4"/>
                    </a:moveTo>
                    <a:cubicBezTo>
                      <a:pt x="0" y="6"/>
                      <a:pt x="2" y="7"/>
                      <a:pt x="5" y="7"/>
                    </a:cubicBezTo>
                    <a:cubicBezTo>
                      <a:pt x="26" y="7"/>
                      <a:pt x="26" y="7"/>
                      <a:pt x="26" y="7"/>
                    </a:cubicBezTo>
                    <a:cubicBezTo>
                      <a:pt x="29" y="7"/>
                      <a:pt x="31" y="6"/>
                      <a:pt x="31" y="4"/>
                    </a:cubicBezTo>
                    <a:cubicBezTo>
                      <a:pt x="31" y="4"/>
                      <a:pt x="31" y="4"/>
                      <a:pt x="31" y="4"/>
                    </a:cubicBezTo>
                    <a:cubicBezTo>
                      <a:pt x="31" y="1"/>
                      <a:pt x="29" y="0"/>
                      <a:pt x="26" y="0"/>
                    </a:cubicBezTo>
                    <a:cubicBezTo>
                      <a:pt x="5" y="0"/>
                      <a:pt x="5" y="0"/>
                      <a:pt x="5" y="0"/>
                    </a:cubicBezTo>
                    <a:cubicBezTo>
                      <a:pt x="2" y="0"/>
                      <a:pt x="0" y="1"/>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76"/>
              <p:cNvSpPr/>
              <p:nvPr/>
            </p:nvSpPr>
            <p:spPr bwMode="auto">
              <a:xfrm>
                <a:off x="3472817" y="1821339"/>
                <a:ext cx="93663" cy="20638"/>
              </a:xfrm>
              <a:custGeom>
                <a:avLst/>
                <a:gdLst>
                  <a:gd name="T0" fmla="*/ 0 w 31"/>
                  <a:gd name="T1" fmla="*/ 4 h 7"/>
                  <a:gd name="T2" fmla="*/ 5 w 31"/>
                  <a:gd name="T3" fmla="*/ 7 h 7"/>
                  <a:gd name="T4" fmla="*/ 26 w 31"/>
                  <a:gd name="T5" fmla="*/ 7 h 7"/>
                  <a:gd name="T6" fmla="*/ 31 w 31"/>
                  <a:gd name="T7" fmla="*/ 4 h 7"/>
                  <a:gd name="T8" fmla="*/ 31 w 31"/>
                  <a:gd name="T9" fmla="*/ 4 h 7"/>
                  <a:gd name="T10" fmla="*/ 26 w 31"/>
                  <a:gd name="T11" fmla="*/ 0 h 7"/>
                  <a:gd name="T12" fmla="*/ 5 w 31"/>
                  <a:gd name="T13" fmla="*/ 0 h 7"/>
                  <a:gd name="T14" fmla="*/ 0 w 31"/>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7">
                    <a:moveTo>
                      <a:pt x="0" y="4"/>
                    </a:moveTo>
                    <a:cubicBezTo>
                      <a:pt x="0" y="6"/>
                      <a:pt x="2" y="7"/>
                      <a:pt x="5" y="7"/>
                    </a:cubicBezTo>
                    <a:cubicBezTo>
                      <a:pt x="26" y="7"/>
                      <a:pt x="26" y="7"/>
                      <a:pt x="26" y="7"/>
                    </a:cubicBezTo>
                    <a:cubicBezTo>
                      <a:pt x="29" y="7"/>
                      <a:pt x="31" y="6"/>
                      <a:pt x="31" y="4"/>
                    </a:cubicBezTo>
                    <a:cubicBezTo>
                      <a:pt x="31" y="4"/>
                      <a:pt x="31" y="4"/>
                      <a:pt x="31" y="4"/>
                    </a:cubicBezTo>
                    <a:cubicBezTo>
                      <a:pt x="31" y="1"/>
                      <a:pt x="29" y="0"/>
                      <a:pt x="26" y="0"/>
                    </a:cubicBezTo>
                    <a:cubicBezTo>
                      <a:pt x="5" y="0"/>
                      <a:pt x="5" y="0"/>
                      <a:pt x="5" y="0"/>
                    </a:cubicBezTo>
                    <a:cubicBezTo>
                      <a:pt x="2" y="0"/>
                      <a:pt x="0" y="1"/>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77"/>
              <p:cNvSpPr/>
              <p:nvPr/>
            </p:nvSpPr>
            <p:spPr bwMode="auto">
              <a:xfrm>
                <a:off x="3491867" y="1845152"/>
                <a:ext cx="55563" cy="20638"/>
              </a:xfrm>
              <a:custGeom>
                <a:avLst/>
                <a:gdLst>
                  <a:gd name="T0" fmla="*/ 0 w 19"/>
                  <a:gd name="T1" fmla="*/ 4 h 7"/>
                  <a:gd name="T2" fmla="*/ 3 w 19"/>
                  <a:gd name="T3" fmla="*/ 7 h 7"/>
                  <a:gd name="T4" fmla="*/ 16 w 19"/>
                  <a:gd name="T5" fmla="*/ 7 h 7"/>
                  <a:gd name="T6" fmla="*/ 19 w 19"/>
                  <a:gd name="T7" fmla="*/ 4 h 7"/>
                  <a:gd name="T8" fmla="*/ 19 w 19"/>
                  <a:gd name="T9" fmla="*/ 4 h 7"/>
                  <a:gd name="T10" fmla="*/ 16 w 19"/>
                  <a:gd name="T11" fmla="*/ 0 h 7"/>
                  <a:gd name="T12" fmla="*/ 3 w 19"/>
                  <a:gd name="T13" fmla="*/ 0 h 7"/>
                  <a:gd name="T14" fmla="*/ 0 w 19"/>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7">
                    <a:moveTo>
                      <a:pt x="0" y="4"/>
                    </a:moveTo>
                    <a:cubicBezTo>
                      <a:pt x="0" y="6"/>
                      <a:pt x="2" y="7"/>
                      <a:pt x="3" y="7"/>
                    </a:cubicBezTo>
                    <a:cubicBezTo>
                      <a:pt x="16" y="7"/>
                      <a:pt x="16" y="7"/>
                      <a:pt x="16" y="7"/>
                    </a:cubicBezTo>
                    <a:cubicBezTo>
                      <a:pt x="18" y="7"/>
                      <a:pt x="19" y="6"/>
                      <a:pt x="19" y="4"/>
                    </a:cubicBezTo>
                    <a:cubicBezTo>
                      <a:pt x="19" y="4"/>
                      <a:pt x="19" y="4"/>
                      <a:pt x="19" y="4"/>
                    </a:cubicBezTo>
                    <a:cubicBezTo>
                      <a:pt x="19" y="1"/>
                      <a:pt x="18" y="0"/>
                      <a:pt x="16" y="0"/>
                    </a:cubicBezTo>
                    <a:cubicBezTo>
                      <a:pt x="3" y="0"/>
                      <a:pt x="3" y="0"/>
                      <a:pt x="3" y="0"/>
                    </a:cubicBezTo>
                    <a:cubicBezTo>
                      <a:pt x="2" y="0"/>
                      <a:pt x="0" y="1"/>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Freeform 78"/>
              <p:cNvSpPr>
                <a:spLocks noEditPoints="1"/>
              </p:cNvSpPr>
              <p:nvPr/>
            </p:nvSpPr>
            <p:spPr bwMode="auto">
              <a:xfrm>
                <a:off x="3323592" y="1438752"/>
                <a:ext cx="396875" cy="352425"/>
              </a:xfrm>
              <a:custGeom>
                <a:avLst/>
                <a:gdLst>
                  <a:gd name="T0" fmla="*/ 65 w 133"/>
                  <a:gd name="T1" fmla="*/ 0 h 118"/>
                  <a:gd name="T2" fmla="*/ 65 w 133"/>
                  <a:gd name="T3" fmla="*/ 0 h 118"/>
                  <a:gd name="T4" fmla="*/ 66 w 133"/>
                  <a:gd name="T5" fmla="*/ 0 h 118"/>
                  <a:gd name="T6" fmla="*/ 68 w 133"/>
                  <a:gd name="T7" fmla="*/ 0 h 118"/>
                  <a:gd name="T8" fmla="*/ 68 w 133"/>
                  <a:gd name="T9" fmla="*/ 0 h 118"/>
                  <a:gd name="T10" fmla="*/ 99 w 133"/>
                  <a:gd name="T11" fmla="*/ 82 h 118"/>
                  <a:gd name="T12" fmla="*/ 82 w 133"/>
                  <a:gd name="T13" fmla="*/ 118 h 118"/>
                  <a:gd name="T14" fmla="*/ 66 w 133"/>
                  <a:gd name="T15" fmla="*/ 118 h 118"/>
                  <a:gd name="T16" fmla="*/ 64 w 133"/>
                  <a:gd name="T17" fmla="*/ 118 h 118"/>
                  <a:gd name="T18" fmla="*/ 49 w 133"/>
                  <a:gd name="T19" fmla="*/ 118 h 118"/>
                  <a:gd name="T20" fmla="*/ 33 w 133"/>
                  <a:gd name="T21" fmla="*/ 82 h 118"/>
                  <a:gd name="T22" fmla="*/ 65 w 133"/>
                  <a:gd name="T23" fmla="*/ 0 h 118"/>
                  <a:gd name="T24" fmla="*/ 33 w 133"/>
                  <a:gd name="T25" fmla="*/ 60 h 118"/>
                  <a:gd name="T26" fmla="*/ 52 w 133"/>
                  <a:gd name="T27" fmla="*/ 13 h 118"/>
                  <a:gd name="T28" fmla="*/ 33 w 133"/>
                  <a:gd name="T29" fmla="*/ 6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8">
                    <a:moveTo>
                      <a:pt x="65" y="0"/>
                    </a:moveTo>
                    <a:cubicBezTo>
                      <a:pt x="65" y="0"/>
                      <a:pt x="65" y="0"/>
                      <a:pt x="65" y="0"/>
                    </a:cubicBezTo>
                    <a:cubicBezTo>
                      <a:pt x="65" y="0"/>
                      <a:pt x="66" y="0"/>
                      <a:pt x="66" y="0"/>
                    </a:cubicBezTo>
                    <a:cubicBezTo>
                      <a:pt x="67" y="0"/>
                      <a:pt x="65" y="0"/>
                      <a:pt x="68" y="0"/>
                    </a:cubicBezTo>
                    <a:cubicBezTo>
                      <a:pt x="68" y="0"/>
                      <a:pt x="68" y="0"/>
                      <a:pt x="68" y="0"/>
                    </a:cubicBezTo>
                    <a:cubicBezTo>
                      <a:pt x="133" y="1"/>
                      <a:pt x="117" y="66"/>
                      <a:pt x="99" y="82"/>
                    </a:cubicBezTo>
                    <a:cubicBezTo>
                      <a:pt x="81" y="98"/>
                      <a:pt x="82" y="118"/>
                      <a:pt x="82" y="118"/>
                    </a:cubicBezTo>
                    <a:cubicBezTo>
                      <a:pt x="66" y="118"/>
                      <a:pt x="66" y="118"/>
                      <a:pt x="66" y="118"/>
                    </a:cubicBezTo>
                    <a:cubicBezTo>
                      <a:pt x="64" y="118"/>
                      <a:pt x="64" y="118"/>
                      <a:pt x="64" y="118"/>
                    </a:cubicBezTo>
                    <a:cubicBezTo>
                      <a:pt x="49" y="118"/>
                      <a:pt x="49" y="118"/>
                      <a:pt x="49" y="118"/>
                    </a:cubicBezTo>
                    <a:cubicBezTo>
                      <a:pt x="49" y="118"/>
                      <a:pt x="51" y="98"/>
                      <a:pt x="33" y="82"/>
                    </a:cubicBezTo>
                    <a:cubicBezTo>
                      <a:pt x="15" y="66"/>
                      <a:pt x="0" y="1"/>
                      <a:pt x="65" y="0"/>
                    </a:cubicBezTo>
                    <a:close/>
                    <a:moveTo>
                      <a:pt x="33" y="60"/>
                    </a:moveTo>
                    <a:cubicBezTo>
                      <a:pt x="22" y="29"/>
                      <a:pt x="52" y="13"/>
                      <a:pt x="52" y="13"/>
                    </a:cubicBezTo>
                    <a:cubicBezTo>
                      <a:pt x="8" y="20"/>
                      <a:pt x="33" y="60"/>
                      <a:pt x="33"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 name="Freeform 79"/>
              <p:cNvSpPr/>
              <p:nvPr/>
            </p:nvSpPr>
            <p:spPr bwMode="auto">
              <a:xfrm>
                <a:off x="1609092" y="2086452"/>
                <a:ext cx="95250" cy="20638"/>
              </a:xfrm>
              <a:custGeom>
                <a:avLst/>
                <a:gdLst>
                  <a:gd name="T0" fmla="*/ 0 w 32"/>
                  <a:gd name="T1" fmla="*/ 3 h 7"/>
                  <a:gd name="T2" fmla="*/ 6 w 32"/>
                  <a:gd name="T3" fmla="*/ 7 h 7"/>
                  <a:gd name="T4" fmla="*/ 27 w 32"/>
                  <a:gd name="T5" fmla="*/ 7 h 7"/>
                  <a:gd name="T6" fmla="*/ 32 w 32"/>
                  <a:gd name="T7" fmla="*/ 3 h 7"/>
                  <a:gd name="T8" fmla="*/ 32 w 32"/>
                  <a:gd name="T9" fmla="*/ 3 h 7"/>
                  <a:gd name="T10" fmla="*/ 27 w 32"/>
                  <a:gd name="T11" fmla="*/ 0 h 7"/>
                  <a:gd name="T12" fmla="*/ 6 w 32"/>
                  <a:gd name="T13" fmla="*/ 0 h 7"/>
                  <a:gd name="T14" fmla="*/ 0 w 32"/>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7">
                    <a:moveTo>
                      <a:pt x="0" y="3"/>
                    </a:moveTo>
                    <a:cubicBezTo>
                      <a:pt x="0" y="5"/>
                      <a:pt x="3" y="7"/>
                      <a:pt x="6" y="7"/>
                    </a:cubicBezTo>
                    <a:cubicBezTo>
                      <a:pt x="27" y="7"/>
                      <a:pt x="27" y="7"/>
                      <a:pt x="27" y="7"/>
                    </a:cubicBezTo>
                    <a:cubicBezTo>
                      <a:pt x="29" y="7"/>
                      <a:pt x="32" y="5"/>
                      <a:pt x="32" y="3"/>
                    </a:cubicBezTo>
                    <a:cubicBezTo>
                      <a:pt x="32" y="3"/>
                      <a:pt x="32" y="3"/>
                      <a:pt x="32" y="3"/>
                    </a:cubicBezTo>
                    <a:cubicBezTo>
                      <a:pt x="32" y="1"/>
                      <a:pt x="29" y="0"/>
                      <a:pt x="27" y="0"/>
                    </a:cubicBezTo>
                    <a:cubicBezTo>
                      <a:pt x="6" y="0"/>
                      <a:pt x="6" y="0"/>
                      <a:pt x="6" y="0"/>
                    </a:cubicBezTo>
                    <a:cubicBezTo>
                      <a:pt x="3"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Freeform 80"/>
              <p:cNvSpPr/>
              <p:nvPr/>
            </p:nvSpPr>
            <p:spPr bwMode="auto">
              <a:xfrm>
                <a:off x="1609092" y="2110264"/>
                <a:ext cx="95250" cy="20638"/>
              </a:xfrm>
              <a:custGeom>
                <a:avLst/>
                <a:gdLst>
                  <a:gd name="T0" fmla="*/ 0 w 32"/>
                  <a:gd name="T1" fmla="*/ 3 h 7"/>
                  <a:gd name="T2" fmla="*/ 6 w 32"/>
                  <a:gd name="T3" fmla="*/ 7 h 7"/>
                  <a:gd name="T4" fmla="*/ 27 w 32"/>
                  <a:gd name="T5" fmla="*/ 7 h 7"/>
                  <a:gd name="T6" fmla="*/ 32 w 32"/>
                  <a:gd name="T7" fmla="*/ 3 h 7"/>
                  <a:gd name="T8" fmla="*/ 32 w 32"/>
                  <a:gd name="T9" fmla="*/ 3 h 7"/>
                  <a:gd name="T10" fmla="*/ 27 w 32"/>
                  <a:gd name="T11" fmla="*/ 0 h 7"/>
                  <a:gd name="T12" fmla="*/ 6 w 32"/>
                  <a:gd name="T13" fmla="*/ 0 h 7"/>
                  <a:gd name="T14" fmla="*/ 0 w 32"/>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7">
                    <a:moveTo>
                      <a:pt x="0" y="3"/>
                    </a:moveTo>
                    <a:cubicBezTo>
                      <a:pt x="0" y="5"/>
                      <a:pt x="3" y="7"/>
                      <a:pt x="6" y="7"/>
                    </a:cubicBezTo>
                    <a:cubicBezTo>
                      <a:pt x="27" y="7"/>
                      <a:pt x="27" y="7"/>
                      <a:pt x="27" y="7"/>
                    </a:cubicBezTo>
                    <a:cubicBezTo>
                      <a:pt x="29" y="7"/>
                      <a:pt x="32" y="5"/>
                      <a:pt x="32" y="3"/>
                    </a:cubicBezTo>
                    <a:cubicBezTo>
                      <a:pt x="32" y="3"/>
                      <a:pt x="32" y="3"/>
                      <a:pt x="32" y="3"/>
                    </a:cubicBezTo>
                    <a:cubicBezTo>
                      <a:pt x="32" y="1"/>
                      <a:pt x="29" y="0"/>
                      <a:pt x="27" y="0"/>
                    </a:cubicBezTo>
                    <a:cubicBezTo>
                      <a:pt x="6" y="0"/>
                      <a:pt x="6" y="0"/>
                      <a:pt x="6" y="0"/>
                    </a:cubicBezTo>
                    <a:cubicBezTo>
                      <a:pt x="3"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 name="Freeform 81"/>
              <p:cNvSpPr/>
              <p:nvPr/>
            </p:nvSpPr>
            <p:spPr bwMode="auto">
              <a:xfrm>
                <a:off x="1629730" y="2134077"/>
                <a:ext cx="57150" cy="20638"/>
              </a:xfrm>
              <a:custGeom>
                <a:avLst/>
                <a:gdLst>
                  <a:gd name="T0" fmla="*/ 0 w 19"/>
                  <a:gd name="T1" fmla="*/ 3 h 7"/>
                  <a:gd name="T2" fmla="*/ 3 w 19"/>
                  <a:gd name="T3" fmla="*/ 7 h 7"/>
                  <a:gd name="T4" fmla="*/ 15 w 19"/>
                  <a:gd name="T5" fmla="*/ 7 h 7"/>
                  <a:gd name="T6" fmla="*/ 19 w 19"/>
                  <a:gd name="T7" fmla="*/ 3 h 7"/>
                  <a:gd name="T8" fmla="*/ 19 w 19"/>
                  <a:gd name="T9" fmla="*/ 3 h 7"/>
                  <a:gd name="T10" fmla="*/ 15 w 19"/>
                  <a:gd name="T11" fmla="*/ 0 h 7"/>
                  <a:gd name="T12" fmla="*/ 3 w 19"/>
                  <a:gd name="T13" fmla="*/ 0 h 7"/>
                  <a:gd name="T14" fmla="*/ 0 w 19"/>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7">
                    <a:moveTo>
                      <a:pt x="0" y="3"/>
                    </a:moveTo>
                    <a:cubicBezTo>
                      <a:pt x="0" y="5"/>
                      <a:pt x="1" y="7"/>
                      <a:pt x="3" y="7"/>
                    </a:cubicBezTo>
                    <a:cubicBezTo>
                      <a:pt x="15" y="7"/>
                      <a:pt x="15" y="7"/>
                      <a:pt x="15" y="7"/>
                    </a:cubicBezTo>
                    <a:cubicBezTo>
                      <a:pt x="17" y="7"/>
                      <a:pt x="19" y="5"/>
                      <a:pt x="19" y="3"/>
                    </a:cubicBezTo>
                    <a:cubicBezTo>
                      <a:pt x="19" y="3"/>
                      <a:pt x="19" y="3"/>
                      <a:pt x="19" y="3"/>
                    </a:cubicBezTo>
                    <a:cubicBezTo>
                      <a:pt x="19" y="1"/>
                      <a:pt x="17" y="0"/>
                      <a:pt x="15" y="0"/>
                    </a:cubicBezTo>
                    <a:cubicBezTo>
                      <a:pt x="3" y="0"/>
                      <a:pt x="3" y="0"/>
                      <a:pt x="3" y="0"/>
                    </a:cubicBezTo>
                    <a:cubicBezTo>
                      <a:pt x="1"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 name="Freeform 82"/>
              <p:cNvSpPr>
                <a:spLocks noEditPoints="1"/>
              </p:cNvSpPr>
              <p:nvPr/>
            </p:nvSpPr>
            <p:spPr bwMode="auto">
              <a:xfrm>
                <a:off x="1459867" y="1726089"/>
                <a:ext cx="396875" cy="354013"/>
              </a:xfrm>
              <a:custGeom>
                <a:avLst/>
                <a:gdLst>
                  <a:gd name="T0" fmla="*/ 66 w 133"/>
                  <a:gd name="T1" fmla="*/ 0 h 119"/>
                  <a:gd name="T2" fmla="*/ 66 w 133"/>
                  <a:gd name="T3" fmla="*/ 0 h 119"/>
                  <a:gd name="T4" fmla="*/ 67 w 133"/>
                  <a:gd name="T5" fmla="*/ 0 h 119"/>
                  <a:gd name="T6" fmla="*/ 68 w 133"/>
                  <a:gd name="T7" fmla="*/ 0 h 119"/>
                  <a:gd name="T8" fmla="*/ 68 w 133"/>
                  <a:gd name="T9" fmla="*/ 0 h 119"/>
                  <a:gd name="T10" fmla="*/ 100 w 133"/>
                  <a:gd name="T11" fmla="*/ 83 h 119"/>
                  <a:gd name="T12" fmla="*/ 82 w 133"/>
                  <a:gd name="T13" fmla="*/ 119 h 119"/>
                  <a:gd name="T14" fmla="*/ 67 w 133"/>
                  <a:gd name="T15" fmla="*/ 119 h 119"/>
                  <a:gd name="T16" fmla="*/ 64 w 133"/>
                  <a:gd name="T17" fmla="*/ 119 h 119"/>
                  <a:gd name="T18" fmla="*/ 50 w 133"/>
                  <a:gd name="T19" fmla="*/ 119 h 119"/>
                  <a:gd name="T20" fmla="*/ 33 w 133"/>
                  <a:gd name="T21" fmla="*/ 83 h 119"/>
                  <a:gd name="T22" fmla="*/ 66 w 133"/>
                  <a:gd name="T23" fmla="*/ 0 h 119"/>
                  <a:gd name="T24" fmla="*/ 34 w 133"/>
                  <a:gd name="T25" fmla="*/ 61 h 119"/>
                  <a:gd name="T26" fmla="*/ 53 w 133"/>
                  <a:gd name="T27" fmla="*/ 13 h 119"/>
                  <a:gd name="T28" fmla="*/ 34 w 133"/>
                  <a:gd name="T29" fmla="*/ 61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9">
                    <a:moveTo>
                      <a:pt x="66" y="0"/>
                    </a:moveTo>
                    <a:cubicBezTo>
                      <a:pt x="66" y="0"/>
                      <a:pt x="66" y="0"/>
                      <a:pt x="66" y="0"/>
                    </a:cubicBezTo>
                    <a:cubicBezTo>
                      <a:pt x="66" y="0"/>
                      <a:pt x="66" y="0"/>
                      <a:pt x="67" y="0"/>
                    </a:cubicBezTo>
                    <a:cubicBezTo>
                      <a:pt x="67" y="0"/>
                      <a:pt x="66" y="0"/>
                      <a:pt x="68" y="0"/>
                    </a:cubicBezTo>
                    <a:cubicBezTo>
                      <a:pt x="68" y="0"/>
                      <a:pt x="68" y="0"/>
                      <a:pt x="68" y="0"/>
                    </a:cubicBezTo>
                    <a:cubicBezTo>
                      <a:pt x="133" y="2"/>
                      <a:pt x="117" y="67"/>
                      <a:pt x="100" y="83"/>
                    </a:cubicBezTo>
                    <a:cubicBezTo>
                      <a:pt x="82" y="99"/>
                      <a:pt x="82" y="119"/>
                      <a:pt x="82" y="119"/>
                    </a:cubicBezTo>
                    <a:cubicBezTo>
                      <a:pt x="67" y="119"/>
                      <a:pt x="67" y="119"/>
                      <a:pt x="67" y="119"/>
                    </a:cubicBezTo>
                    <a:cubicBezTo>
                      <a:pt x="64" y="119"/>
                      <a:pt x="64" y="119"/>
                      <a:pt x="64" y="119"/>
                    </a:cubicBezTo>
                    <a:cubicBezTo>
                      <a:pt x="50" y="119"/>
                      <a:pt x="50" y="119"/>
                      <a:pt x="50" y="119"/>
                    </a:cubicBezTo>
                    <a:cubicBezTo>
                      <a:pt x="50" y="119"/>
                      <a:pt x="51" y="99"/>
                      <a:pt x="33" y="83"/>
                    </a:cubicBezTo>
                    <a:cubicBezTo>
                      <a:pt x="16" y="67"/>
                      <a:pt x="0" y="2"/>
                      <a:pt x="66" y="0"/>
                    </a:cubicBezTo>
                    <a:close/>
                    <a:moveTo>
                      <a:pt x="34" y="61"/>
                    </a:moveTo>
                    <a:cubicBezTo>
                      <a:pt x="23" y="30"/>
                      <a:pt x="53" y="13"/>
                      <a:pt x="53" y="13"/>
                    </a:cubicBezTo>
                    <a:cubicBezTo>
                      <a:pt x="8" y="21"/>
                      <a:pt x="34" y="61"/>
                      <a:pt x="3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 name="Freeform 83"/>
              <p:cNvSpPr/>
              <p:nvPr/>
            </p:nvSpPr>
            <p:spPr bwMode="auto">
              <a:xfrm>
                <a:off x="4001455" y="4210527"/>
                <a:ext cx="92075" cy="23813"/>
              </a:xfrm>
              <a:custGeom>
                <a:avLst/>
                <a:gdLst>
                  <a:gd name="T0" fmla="*/ 0 w 31"/>
                  <a:gd name="T1" fmla="*/ 4 h 8"/>
                  <a:gd name="T2" fmla="*/ 5 w 31"/>
                  <a:gd name="T3" fmla="*/ 8 h 8"/>
                  <a:gd name="T4" fmla="*/ 26 w 31"/>
                  <a:gd name="T5" fmla="*/ 8 h 8"/>
                  <a:gd name="T6" fmla="*/ 31 w 31"/>
                  <a:gd name="T7" fmla="*/ 4 h 8"/>
                  <a:gd name="T8" fmla="*/ 31 w 31"/>
                  <a:gd name="T9" fmla="*/ 4 h 8"/>
                  <a:gd name="T10" fmla="*/ 26 w 31"/>
                  <a:gd name="T11" fmla="*/ 0 h 8"/>
                  <a:gd name="T12" fmla="*/ 5 w 31"/>
                  <a:gd name="T13" fmla="*/ 0 h 8"/>
                  <a:gd name="T14" fmla="*/ 0 w 31"/>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8">
                    <a:moveTo>
                      <a:pt x="0" y="4"/>
                    </a:moveTo>
                    <a:cubicBezTo>
                      <a:pt x="0" y="6"/>
                      <a:pt x="2" y="8"/>
                      <a:pt x="5" y="8"/>
                    </a:cubicBezTo>
                    <a:cubicBezTo>
                      <a:pt x="26" y="8"/>
                      <a:pt x="26" y="8"/>
                      <a:pt x="26" y="8"/>
                    </a:cubicBezTo>
                    <a:cubicBezTo>
                      <a:pt x="29" y="8"/>
                      <a:pt x="31" y="6"/>
                      <a:pt x="31" y="4"/>
                    </a:cubicBezTo>
                    <a:cubicBezTo>
                      <a:pt x="31" y="4"/>
                      <a:pt x="31" y="4"/>
                      <a:pt x="31" y="4"/>
                    </a:cubicBezTo>
                    <a:cubicBezTo>
                      <a:pt x="31" y="2"/>
                      <a:pt x="29" y="0"/>
                      <a:pt x="26" y="0"/>
                    </a:cubicBezTo>
                    <a:cubicBezTo>
                      <a:pt x="5" y="0"/>
                      <a:pt x="5" y="0"/>
                      <a:pt x="5"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 name="Freeform 84"/>
              <p:cNvSpPr/>
              <p:nvPr/>
            </p:nvSpPr>
            <p:spPr bwMode="auto">
              <a:xfrm>
                <a:off x="4001455" y="4234339"/>
                <a:ext cx="92075" cy="23813"/>
              </a:xfrm>
              <a:custGeom>
                <a:avLst/>
                <a:gdLst>
                  <a:gd name="T0" fmla="*/ 0 w 31"/>
                  <a:gd name="T1" fmla="*/ 4 h 8"/>
                  <a:gd name="T2" fmla="*/ 5 w 31"/>
                  <a:gd name="T3" fmla="*/ 8 h 8"/>
                  <a:gd name="T4" fmla="*/ 26 w 31"/>
                  <a:gd name="T5" fmla="*/ 8 h 8"/>
                  <a:gd name="T6" fmla="*/ 31 w 31"/>
                  <a:gd name="T7" fmla="*/ 4 h 8"/>
                  <a:gd name="T8" fmla="*/ 31 w 31"/>
                  <a:gd name="T9" fmla="*/ 4 h 8"/>
                  <a:gd name="T10" fmla="*/ 26 w 31"/>
                  <a:gd name="T11" fmla="*/ 0 h 8"/>
                  <a:gd name="T12" fmla="*/ 5 w 31"/>
                  <a:gd name="T13" fmla="*/ 0 h 8"/>
                  <a:gd name="T14" fmla="*/ 0 w 31"/>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8">
                    <a:moveTo>
                      <a:pt x="0" y="4"/>
                    </a:moveTo>
                    <a:cubicBezTo>
                      <a:pt x="0" y="6"/>
                      <a:pt x="2" y="8"/>
                      <a:pt x="5" y="8"/>
                    </a:cubicBezTo>
                    <a:cubicBezTo>
                      <a:pt x="26" y="8"/>
                      <a:pt x="26" y="8"/>
                      <a:pt x="26" y="8"/>
                    </a:cubicBezTo>
                    <a:cubicBezTo>
                      <a:pt x="29" y="8"/>
                      <a:pt x="31" y="6"/>
                      <a:pt x="31" y="4"/>
                    </a:cubicBezTo>
                    <a:cubicBezTo>
                      <a:pt x="31" y="4"/>
                      <a:pt x="31" y="4"/>
                      <a:pt x="31" y="4"/>
                    </a:cubicBezTo>
                    <a:cubicBezTo>
                      <a:pt x="31" y="2"/>
                      <a:pt x="29" y="0"/>
                      <a:pt x="26" y="0"/>
                    </a:cubicBezTo>
                    <a:cubicBezTo>
                      <a:pt x="5" y="0"/>
                      <a:pt x="5" y="0"/>
                      <a:pt x="5"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2" name="Freeform 85"/>
              <p:cNvSpPr/>
              <p:nvPr/>
            </p:nvSpPr>
            <p:spPr bwMode="auto">
              <a:xfrm>
                <a:off x="4018917" y="4258152"/>
                <a:ext cx="57150" cy="23813"/>
              </a:xfrm>
              <a:custGeom>
                <a:avLst/>
                <a:gdLst>
                  <a:gd name="T0" fmla="*/ 0 w 19"/>
                  <a:gd name="T1" fmla="*/ 4 h 8"/>
                  <a:gd name="T2" fmla="*/ 3 w 19"/>
                  <a:gd name="T3" fmla="*/ 8 h 8"/>
                  <a:gd name="T4" fmla="*/ 16 w 19"/>
                  <a:gd name="T5" fmla="*/ 8 h 8"/>
                  <a:gd name="T6" fmla="*/ 19 w 19"/>
                  <a:gd name="T7" fmla="*/ 4 h 8"/>
                  <a:gd name="T8" fmla="*/ 19 w 19"/>
                  <a:gd name="T9" fmla="*/ 4 h 8"/>
                  <a:gd name="T10" fmla="*/ 16 w 19"/>
                  <a:gd name="T11" fmla="*/ 0 h 8"/>
                  <a:gd name="T12" fmla="*/ 3 w 19"/>
                  <a:gd name="T13" fmla="*/ 0 h 8"/>
                  <a:gd name="T14" fmla="*/ 0 w 19"/>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8">
                    <a:moveTo>
                      <a:pt x="0" y="4"/>
                    </a:moveTo>
                    <a:cubicBezTo>
                      <a:pt x="0" y="6"/>
                      <a:pt x="2" y="8"/>
                      <a:pt x="3" y="8"/>
                    </a:cubicBezTo>
                    <a:cubicBezTo>
                      <a:pt x="16" y="8"/>
                      <a:pt x="16" y="8"/>
                      <a:pt x="16" y="8"/>
                    </a:cubicBezTo>
                    <a:cubicBezTo>
                      <a:pt x="18" y="8"/>
                      <a:pt x="19" y="6"/>
                      <a:pt x="19" y="4"/>
                    </a:cubicBezTo>
                    <a:cubicBezTo>
                      <a:pt x="19" y="4"/>
                      <a:pt x="19" y="4"/>
                      <a:pt x="19" y="4"/>
                    </a:cubicBezTo>
                    <a:cubicBezTo>
                      <a:pt x="19" y="2"/>
                      <a:pt x="18" y="0"/>
                      <a:pt x="16" y="0"/>
                    </a:cubicBezTo>
                    <a:cubicBezTo>
                      <a:pt x="3" y="0"/>
                      <a:pt x="3" y="0"/>
                      <a:pt x="3"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3" name="Freeform 86"/>
              <p:cNvSpPr>
                <a:spLocks noEditPoints="1"/>
              </p:cNvSpPr>
              <p:nvPr/>
            </p:nvSpPr>
            <p:spPr bwMode="auto">
              <a:xfrm>
                <a:off x="3852230" y="3853339"/>
                <a:ext cx="396875" cy="354013"/>
              </a:xfrm>
              <a:custGeom>
                <a:avLst/>
                <a:gdLst>
                  <a:gd name="T0" fmla="*/ 65 w 133"/>
                  <a:gd name="T1" fmla="*/ 0 h 119"/>
                  <a:gd name="T2" fmla="*/ 65 w 133"/>
                  <a:gd name="T3" fmla="*/ 0 h 119"/>
                  <a:gd name="T4" fmla="*/ 66 w 133"/>
                  <a:gd name="T5" fmla="*/ 0 h 119"/>
                  <a:gd name="T6" fmla="*/ 68 w 133"/>
                  <a:gd name="T7" fmla="*/ 0 h 119"/>
                  <a:gd name="T8" fmla="*/ 68 w 133"/>
                  <a:gd name="T9" fmla="*/ 0 h 119"/>
                  <a:gd name="T10" fmla="*/ 99 w 133"/>
                  <a:gd name="T11" fmla="*/ 82 h 119"/>
                  <a:gd name="T12" fmla="*/ 82 w 133"/>
                  <a:gd name="T13" fmla="*/ 119 h 119"/>
                  <a:gd name="T14" fmla="*/ 66 w 133"/>
                  <a:gd name="T15" fmla="*/ 119 h 119"/>
                  <a:gd name="T16" fmla="*/ 64 w 133"/>
                  <a:gd name="T17" fmla="*/ 119 h 119"/>
                  <a:gd name="T18" fmla="*/ 49 w 133"/>
                  <a:gd name="T19" fmla="*/ 119 h 119"/>
                  <a:gd name="T20" fmla="*/ 33 w 133"/>
                  <a:gd name="T21" fmla="*/ 82 h 119"/>
                  <a:gd name="T22" fmla="*/ 65 w 133"/>
                  <a:gd name="T23" fmla="*/ 0 h 119"/>
                  <a:gd name="T24" fmla="*/ 34 w 133"/>
                  <a:gd name="T25" fmla="*/ 60 h 119"/>
                  <a:gd name="T26" fmla="*/ 52 w 133"/>
                  <a:gd name="T27" fmla="*/ 13 h 119"/>
                  <a:gd name="T28" fmla="*/ 34 w 133"/>
                  <a:gd name="T29" fmla="*/ 6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9">
                    <a:moveTo>
                      <a:pt x="65" y="0"/>
                    </a:moveTo>
                    <a:cubicBezTo>
                      <a:pt x="65" y="0"/>
                      <a:pt x="65" y="0"/>
                      <a:pt x="65" y="0"/>
                    </a:cubicBezTo>
                    <a:cubicBezTo>
                      <a:pt x="65" y="0"/>
                      <a:pt x="66" y="0"/>
                      <a:pt x="66" y="0"/>
                    </a:cubicBezTo>
                    <a:cubicBezTo>
                      <a:pt x="67" y="0"/>
                      <a:pt x="65" y="0"/>
                      <a:pt x="68" y="0"/>
                    </a:cubicBezTo>
                    <a:cubicBezTo>
                      <a:pt x="68" y="0"/>
                      <a:pt x="68" y="0"/>
                      <a:pt x="68" y="0"/>
                    </a:cubicBezTo>
                    <a:cubicBezTo>
                      <a:pt x="133" y="2"/>
                      <a:pt x="117" y="67"/>
                      <a:pt x="99" y="82"/>
                    </a:cubicBezTo>
                    <a:cubicBezTo>
                      <a:pt x="81" y="99"/>
                      <a:pt x="82" y="119"/>
                      <a:pt x="82" y="119"/>
                    </a:cubicBezTo>
                    <a:cubicBezTo>
                      <a:pt x="66" y="119"/>
                      <a:pt x="66" y="119"/>
                      <a:pt x="66" y="119"/>
                    </a:cubicBezTo>
                    <a:cubicBezTo>
                      <a:pt x="64" y="119"/>
                      <a:pt x="64" y="119"/>
                      <a:pt x="64" y="119"/>
                    </a:cubicBezTo>
                    <a:cubicBezTo>
                      <a:pt x="49" y="119"/>
                      <a:pt x="49" y="119"/>
                      <a:pt x="49" y="119"/>
                    </a:cubicBezTo>
                    <a:cubicBezTo>
                      <a:pt x="49" y="119"/>
                      <a:pt x="51" y="99"/>
                      <a:pt x="33" y="82"/>
                    </a:cubicBezTo>
                    <a:cubicBezTo>
                      <a:pt x="15" y="67"/>
                      <a:pt x="0" y="2"/>
                      <a:pt x="65" y="0"/>
                    </a:cubicBezTo>
                    <a:close/>
                    <a:moveTo>
                      <a:pt x="34" y="60"/>
                    </a:moveTo>
                    <a:cubicBezTo>
                      <a:pt x="22" y="30"/>
                      <a:pt x="52" y="13"/>
                      <a:pt x="52" y="13"/>
                    </a:cubicBezTo>
                    <a:cubicBezTo>
                      <a:pt x="8" y="20"/>
                      <a:pt x="34" y="60"/>
                      <a:pt x="34"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 name="Freeform 87"/>
              <p:cNvSpPr>
                <a:spLocks noEditPoints="1"/>
              </p:cNvSpPr>
              <p:nvPr/>
            </p:nvSpPr>
            <p:spPr bwMode="auto">
              <a:xfrm>
                <a:off x="2972755" y="1868964"/>
                <a:ext cx="434975" cy="438150"/>
              </a:xfrm>
              <a:custGeom>
                <a:avLst/>
                <a:gdLst>
                  <a:gd name="T0" fmla="*/ 53 w 146"/>
                  <a:gd name="T1" fmla="*/ 71 h 147"/>
                  <a:gd name="T2" fmla="*/ 56 w 146"/>
                  <a:gd name="T3" fmla="*/ 63 h 147"/>
                  <a:gd name="T4" fmla="*/ 56 w 146"/>
                  <a:gd name="T5" fmla="*/ 28 h 147"/>
                  <a:gd name="T6" fmla="*/ 52 w 146"/>
                  <a:gd name="T7" fmla="*/ 24 h 147"/>
                  <a:gd name="T8" fmla="*/ 52 w 146"/>
                  <a:gd name="T9" fmla="*/ 24 h 147"/>
                  <a:gd name="T10" fmla="*/ 52 w 146"/>
                  <a:gd name="T11" fmla="*/ 9 h 147"/>
                  <a:gd name="T12" fmla="*/ 52 w 146"/>
                  <a:gd name="T13" fmla="*/ 9 h 147"/>
                  <a:gd name="T14" fmla="*/ 52 w 146"/>
                  <a:gd name="T15" fmla="*/ 8 h 147"/>
                  <a:gd name="T16" fmla="*/ 73 w 146"/>
                  <a:gd name="T17" fmla="*/ 0 h 147"/>
                  <a:gd name="T18" fmla="*/ 94 w 146"/>
                  <a:gd name="T19" fmla="*/ 8 h 147"/>
                  <a:gd name="T20" fmla="*/ 94 w 146"/>
                  <a:gd name="T21" fmla="*/ 9 h 147"/>
                  <a:gd name="T22" fmla="*/ 95 w 146"/>
                  <a:gd name="T23" fmla="*/ 9 h 147"/>
                  <a:gd name="T24" fmla="*/ 95 w 146"/>
                  <a:gd name="T25" fmla="*/ 24 h 147"/>
                  <a:gd name="T26" fmla="*/ 94 w 146"/>
                  <a:gd name="T27" fmla="*/ 24 h 147"/>
                  <a:gd name="T28" fmla="*/ 88 w 146"/>
                  <a:gd name="T29" fmla="*/ 28 h 147"/>
                  <a:gd name="T30" fmla="*/ 88 w 146"/>
                  <a:gd name="T31" fmla="*/ 63 h 147"/>
                  <a:gd name="T32" fmla="*/ 93 w 146"/>
                  <a:gd name="T33" fmla="*/ 71 h 147"/>
                  <a:gd name="T34" fmla="*/ 126 w 146"/>
                  <a:gd name="T35" fmla="*/ 135 h 147"/>
                  <a:gd name="T36" fmla="*/ 73 w 146"/>
                  <a:gd name="T37" fmla="*/ 147 h 147"/>
                  <a:gd name="T38" fmla="*/ 20 w 146"/>
                  <a:gd name="T39" fmla="*/ 135 h 147"/>
                  <a:gd name="T40" fmla="*/ 53 w 146"/>
                  <a:gd name="T41" fmla="*/ 71 h 147"/>
                  <a:gd name="T42" fmla="*/ 54 w 146"/>
                  <a:gd name="T43" fmla="*/ 136 h 147"/>
                  <a:gd name="T44" fmla="*/ 30 w 146"/>
                  <a:gd name="T45" fmla="*/ 119 h 147"/>
                  <a:gd name="T46" fmla="*/ 50 w 146"/>
                  <a:gd name="T47" fmla="*/ 85 h 147"/>
                  <a:gd name="T48" fmla="*/ 23 w 146"/>
                  <a:gd name="T49" fmla="*/ 121 h 147"/>
                  <a:gd name="T50" fmla="*/ 54 w 146"/>
                  <a:gd name="T51" fmla="*/ 13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47">
                    <a:moveTo>
                      <a:pt x="53" y="71"/>
                    </a:moveTo>
                    <a:cubicBezTo>
                      <a:pt x="53" y="71"/>
                      <a:pt x="56" y="69"/>
                      <a:pt x="56" y="63"/>
                    </a:cubicBezTo>
                    <a:cubicBezTo>
                      <a:pt x="56" y="57"/>
                      <a:pt x="56" y="35"/>
                      <a:pt x="56" y="28"/>
                    </a:cubicBezTo>
                    <a:cubicBezTo>
                      <a:pt x="54" y="27"/>
                      <a:pt x="53" y="25"/>
                      <a:pt x="52" y="24"/>
                    </a:cubicBezTo>
                    <a:cubicBezTo>
                      <a:pt x="52" y="24"/>
                      <a:pt x="52" y="24"/>
                      <a:pt x="52" y="24"/>
                    </a:cubicBezTo>
                    <a:cubicBezTo>
                      <a:pt x="52" y="9"/>
                      <a:pt x="52" y="9"/>
                      <a:pt x="52" y="9"/>
                    </a:cubicBezTo>
                    <a:cubicBezTo>
                      <a:pt x="52" y="9"/>
                      <a:pt x="52" y="9"/>
                      <a:pt x="52" y="9"/>
                    </a:cubicBezTo>
                    <a:cubicBezTo>
                      <a:pt x="52" y="8"/>
                      <a:pt x="52" y="8"/>
                      <a:pt x="52" y="8"/>
                    </a:cubicBezTo>
                    <a:cubicBezTo>
                      <a:pt x="52" y="4"/>
                      <a:pt x="62" y="0"/>
                      <a:pt x="73" y="0"/>
                    </a:cubicBezTo>
                    <a:cubicBezTo>
                      <a:pt x="85" y="0"/>
                      <a:pt x="94" y="4"/>
                      <a:pt x="94" y="8"/>
                    </a:cubicBezTo>
                    <a:cubicBezTo>
                      <a:pt x="94" y="8"/>
                      <a:pt x="94" y="8"/>
                      <a:pt x="94" y="9"/>
                    </a:cubicBezTo>
                    <a:cubicBezTo>
                      <a:pt x="95" y="9"/>
                      <a:pt x="95" y="9"/>
                      <a:pt x="95" y="9"/>
                    </a:cubicBezTo>
                    <a:cubicBezTo>
                      <a:pt x="95" y="24"/>
                      <a:pt x="95" y="24"/>
                      <a:pt x="95" y="24"/>
                    </a:cubicBezTo>
                    <a:cubicBezTo>
                      <a:pt x="94" y="24"/>
                      <a:pt x="94" y="24"/>
                      <a:pt x="94" y="24"/>
                    </a:cubicBezTo>
                    <a:cubicBezTo>
                      <a:pt x="94" y="26"/>
                      <a:pt x="92" y="27"/>
                      <a:pt x="88" y="28"/>
                    </a:cubicBezTo>
                    <a:cubicBezTo>
                      <a:pt x="88" y="36"/>
                      <a:pt x="88" y="57"/>
                      <a:pt x="88" y="63"/>
                    </a:cubicBezTo>
                    <a:cubicBezTo>
                      <a:pt x="88" y="69"/>
                      <a:pt x="93" y="71"/>
                      <a:pt x="93" y="71"/>
                    </a:cubicBezTo>
                    <a:cubicBezTo>
                      <a:pt x="100" y="76"/>
                      <a:pt x="146" y="121"/>
                      <a:pt x="126" y="135"/>
                    </a:cubicBezTo>
                    <a:cubicBezTo>
                      <a:pt x="108" y="147"/>
                      <a:pt x="79" y="147"/>
                      <a:pt x="73" y="147"/>
                    </a:cubicBezTo>
                    <a:cubicBezTo>
                      <a:pt x="67" y="147"/>
                      <a:pt x="37" y="147"/>
                      <a:pt x="20" y="135"/>
                    </a:cubicBezTo>
                    <a:cubicBezTo>
                      <a:pt x="0" y="121"/>
                      <a:pt x="45" y="76"/>
                      <a:pt x="53" y="71"/>
                    </a:cubicBezTo>
                    <a:close/>
                    <a:moveTo>
                      <a:pt x="54" y="136"/>
                    </a:moveTo>
                    <a:cubicBezTo>
                      <a:pt x="54" y="136"/>
                      <a:pt x="31" y="131"/>
                      <a:pt x="30" y="119"/>
                    </a:cubicBezTo>
                    <a:cubicBezTo>
                      <a:pt x="29" y="108"/>
                      <a:pt x="50" y="85"/>
                      <a:pt x="50" y="85"/>
                    </a:cubicBezTo>
                    <a:cubicBezTo>
                      <a:pt x="50" y="85"/>
                      <a:pt x="23" y="106"/>
                      <a:pt x="23" y="121"/>
                    </a:cubicBezTo>
                    <a:cubicBezTo>
                      <a:pt x="23" y="136"/>
                      <a:pt x="54" y="136"/>
                      <a:pt x="54"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5" name="Freeform 88"/>
              <p:cNvSpPr>
                <a:spLocks noEditPoints="1"/>
              </p:cNvSpPr>
              <p:nvPr/>
            </p:nvSpPr>
            <p:spPr bwMode="auto">
              <a:xfrm>
                <a:off x="2009142" y="3762852"/>
                <a:ext cx="431800" cy="441325"/>
              </a:xfrm>
              <a:custGeom>
                <a:avLst/>
                <a:gdLst>
                  <a:gd name="T0" fmla="*/ 52 w 145"/>
                  <a:gd name="T1" fmla="*/ 71 h 148"/>
                  <a:gd name="T2" fmla="*/ 55 w 145"/>
                  <a:gd name="T3" fmla="*/ 63 h 148"/>
                  <a:gd name="T4" fmla="*/ 55 w 145"/>
                  <a:gd name="T5" fmla="*/ 28 h 148"/>
                  <a:gd name="T6" fmla="*/ 52 w 145"/>
                  <a:gd name="T7" fmla="*/ 24 h 148"/>
                  <a:gd name="T8" fmla="*/ 51 w 145"/>
                  <a:gd name="T9" fmla="*/ 24 h 148"/>
                  <a:gd name="T10" fmla="*/ 51 w 145"/>
                  <a:gd name="T11" fmla="*/ 9 h 148"/>
                  <a:gd name="T12" fmla="*/ 52 w 145"/>
                  <a:gd name="T13" fmla="*/ 9 h 148"/>
                  <a:gd name="T14" fmla="*/ 52 w 145"/>
                  <a:gd name="T15" fmla="*/ 8 h 148"/>
                  <a:gd name="T16" fmla="*/ 73 w 145"/>
                  <a:gd name="T17" fmla="*/ 0 h 148"/>
                  <a:gd name="T18" fmla="*/ 94 w 145"/>
                  <a:gd name="T19" fmla="*/ 8 h 148"/>
                  <a:gd name="T20" fmla="*/ 94 w 145"/>
                  <a:gd name="T21" fmla="*/ 9 h 148"/>
                  <a:gd name="T22" fmla="*/ 94 w 145"/>
                  <a:gd name="T23" fmla="*/ 9 h 148"/>
                  <a:gd name="T24" fmla="*/ 94 w 145"/>
                  <a:gd name="T25" fmla="*/ 24 h 148"/>
                  <a:gd name="T26" fmla="*/ 94 w 145"/>
                  <a:gd name="T27" fmla="*/ 24 h 148"/>
                  <a:gd name="T28" fmla="*/ 88 w 145"/>
                  <a:gd name="T29" fmla="*/ 29 h 148"/>
                  <a:gd name="T30" fmla="*/ 88 w 145"/>
                  <a:gd name="T31" fmla="*/ 63 h 148"/>
                  <a:gd name="T32" fmla="*/ 92 w 145"/>
                  <a:gd name="T33" fmla="*/ 71 h 148"/>
                  <a:gd name="T34" fmla="*/ 126 w 145"/>
                  <a:gd name="T35" fmla="*/ 135 h 148"/>
                  <a:gd name="T36" fmla="*/ 72 w 145"/>
                  <a:gd name="T37" fmla="*/ 147 h 148"/>
                  <a:gd name="T38" fmla="*/ 19 w 145"/>
                  <a:gd name="T39" fmla="*/ 135 h 148"/>
                  <a:gd name="T40" fmla="*/ 52 w 145"/>
                  <a:gd name="T41" fmla="*/ 71 h 148"/>
                  <a:gd name="T42" fmla="*/ 53 w 145"/>
                  <a:gd name="T43" fmla="*/ 136 h 148"/>
                  <a:gd name="T44" fmla="*/ 30 w 145"/>
                  <a:gd name="T45" fmla="*/ 120 h 148"/>
                  <a:gd name="T46" fmla="*/ 50 w 145"/>
                  <a:gd name="T47" fmla="*/ 85 h 148"/>
                  <a:gd name="T48" fmla="*/ 23 w 145"/>
                  <a:gd name="T49" fmla="*/ 121 h 148"/>
                  <a:gd name="T50" fmla="*/ 53 w 145"/>
                  <a:gd name="T51" fmla="*/ 13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5" h="148">
                    <a:moveTo>
                      <a:pt x="52" y="71"/>
                    </a:moveTo>
                    <a:cubicBezTo>
                      <a:pt x="52" y="71"/>
                      <a:pt x="55" y="70"/>
                      <a:pt x="55" y="63"/>
                    </a:cubicBezTo>
                    <a:cubicBezTo>
                      <a:pt x="55" y="57"/>
                      <a:pt x="55" y="36"/>
                      <a:pt x="55" y="28"/>
                    </a:cubicBezTo>
                    <a:cubicBezTo>
                      <a:pt x="53" y="27"/>
                      <a:pt x="52" y="26"/>
                      <a:pt x="52" y="24"/>
                    </a:cubicBezTo>
                    <a:cubicBezTo>
                      <a:pt x="51" y="24"/>
                      <a:pt x="51" y="24"/>
                      <a:pt x="51" y="24"/>
                    </a:cubicBezTo>
                    <a:cubicBezTo>
                      <a:pt x="51" y="9"/>
                      <a:pt x="51" y="9"/>
                      <a:pt x="51" y="9"/>
                    </a:cubicBezTo>
                    <a:cubicBezTo>
                      <a:pt x="52" y="9"/>
                      <a:pt x="52" y="9"/>
                      <a:pt x="52" y="9"/>
                    </a:cubicBezTo>
                    <a:cubicBezTo>
                      <a:pt x="52" y="9"/>
                      <a:pt x="52" y="8"/>
                      <a:pt x="52" y="8"/>
                    </a:cubicBezTo>
                    <a:cubicBezTo>
                      <a:pt x="52" y="4"/>
                      <a:pt x="61" y="0"/>
                      <a:pt x="73" y="0"/>
                    </a:cubicBezTo>
                    <a:cubicBezTo>
                      <a:pt x="84" y="0"/>
                      <a:pt x="94" y="4"/>
                      <a:pt x="94" y="8"/>
                    </a:cubicBezTo>
                    <a:cubicBezTo>
                      <a:pt x="94" y="8"/>
                      <a:pt x="94" y="9"/>
                      <a:pt x="94" y="9"/>
                    </a:cubicBezTo>
                    <a:cubicBezTo>
                      <a:pt x="94" y="9"/>
                      <a:pt x="94" y="9"/>
                      <a:pt x="94" y="9"/>
                    </a:cubicBezTo>
                    <a:cubicBezTo>
                      <a:pt x="94" y="24"/>
                      <a:pt x="94" y="24"/>
                      <a:pt x="94" y="24"/>
                    </a:cubicBezTo>
                    <a:cubicBezTo>
                      <a:pt x="94" y="24"/>
                      <a:pt x="94" y="24"/>
                      <a:pt x="94" y="24"/>
                    </a:cubicBezTo>
                    <a:cubicBezTo>
                      <a:pt x="93" y="26"/>
                      <a:pt x="92" y="27"/>
                      <a:pt x="88" y="29"/>
                    </a:cubicBezTo>
                    <a:cubicBezTo>
                      <a:pt x="88" y="36"/>
                      <a:pt x="88" y="57"/>
                      <a:pt x="88" y="63"/>
                    </a:cubicBezTo>
                    <a:cubicBezTo>
                      <a:pt x="88" y="70"/>
                      <a:pt x="92" y="71"/>
                      <a:pt x="92" y="71"/>
                    </a:cubicBezTo>
                    <a:cubicBezTo>
                      <a:pt x="100" y="76"/>
                      <a:pt x="145" y="121"/>
                      <a:pt x="126" y="135"/>
                    </a:cubicBezTo>
                    <a:cubicBezTo>
                      <a:pt x="108" y="148"/>
                      <a:pt x="78" y="147"/>
                      <a:pt x="72" y="147"/>
                    </a:cubicBezTo>
                    <a:cubicBezTo>
                      <a:pt x="66" y="147"/>
                      <a:pt x="37" y="148"/>
                      <a:pt x="19" y="135"/>
                    </a:cubicBezTo>
                    <a:cubicBezTo>
                      <a:pt x="0" y="121"/>
                      <a:pt x="44" y="76"/>
                      <a:pt x="52" y="71"/>
                    </a:cubicBezTo>
                    <a:close/>
                    <a:moveTo>
                      <a:pt x="53" y="136"/>
                    </a:moveTo>
                    <a:cubicBezTo>
                      <a:pt x="53" y="136"/>
                      <a:pt x="31" y="131"/>
                      <a:pt x="30" y="120"/>
                    </a:cubicBezTo>
                    <a:cubicBezTo>
                      <a:pt x="29" y="108"/>
                      <a:pt x="50" y="85"/>
                      <a:pt x="50" y="85"/>
                    </a:cubicBezTo>
                    <a:cubicBezTo>
                      <a:pt x="50" y="85"/>
                      <a:pt x="22" y="107"/>
                      <a:pt x="23" y="121"/>
                    </a:cubicBezTo>
                    <a:cubicBezTo>
                      <a:pt x="23" y="136"/>
                      <a:pt x="53" y="136"/>
                      <a:pt x="53"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21" name="组合 120"/>
            <p:cNvGrpSpPr/>
            <p:nvPr/>
          </p:nvGrpSpPr>
          <p:grpSpPr>
            <a:xfrm>
              <a:off x="1890" y="2819"/>
              <a:ext cx="2688" cy="2685"/>
              <a:chOff x="3805238" y="2005013"/>
              <a:chExt cx="1706563" cy="1704975"/>
            </a:xfrm>
          </p:grpSpPr>
          <p:sp>
            <p:nvSpPr>
              <p:cNvPr id="128" name="Oval 7"/>
              <p:cNvSpPr>
                <a:spLocks noChangeArrowheads="1"/>
              </p:cNvSpPr>
              <p:nvPr/>
            </p:nvSpPr>
            <p:spPr bwMode="auto">
              <a:xfrm>
                <a:off x="3805238" y="2005013"/>
                <a:ext cx="1706563" cy="1704975"/>
              </a:xfrm>
              <a:prstGeom prst="ellipse">
                <a:avLst/>
              </a:prstGeom>
              <a:solidFill>
                <a:srgbClr val="3C4157"/>
              </a:solidFill>
              <a:ln>
                <a:noFill/>
              </a:ln>
            </p:spPr>
            <p:txBody>
              <a:bodyPr vert="horz" wrap="square" lIns="91440" tIns="45720" rIns="91440" bIns="45720" numCol="1" anchor="t" anchorCtr="0" compatLnSpc="1"/>
              <a:lstStyle/>
              <a:p>
                <a:endParaRPr lang="zh-CN" altLang="en-US"/>
              </a:p>
            </p:txBody>
          </p:sp>
          <p:sp>
            <p:nvSpPr>
              <p:cNvPr id="129" name="Oval 8"/>
              <p:cNvSpPr>
                <a:spLocks noChangeArrowheads="1"/>
              </p:cNvSpPr>
              <p:nvPr/>
            </p:nvSpPr>
            <p:spPr bwMode="auto">
              <a:xfrm>
                <a:off x="3973513" y="2173288"/>
                <a:ext cx="1368425" cy="1368425"/>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sp>
            <p:nvSpPr>
              <p:cNvPr id="130" name="Oval 9"/>
              <p:cNvSpPr>
                <a:spLocks noChangeArrowheads="1"/>
              </p:cNvSpPr>
              <p:nvPr/>
            </p:nvSpPr>
            <p:spPr bwMode="auto">
              <a:xfrm>
                <a:off x="4102100" y="2305050"/>
                <a:ext cx="1109663" cy="1104900"/>
              </a:xfrm>
              <a:prstGeom prst="ellipse">
                <a:avLst/>
              </a:prstGeom>
              <a:solidFill>
                <a:srgbClr val="3C4157"/>
              </a:solidFill>
              <a:ln>
                <a:noFill/>
              </a:ln>
            </p:spPr>
            <p:txBody>
              <a:bodyPr vert="horz" wrap="square" lIns="91440" tIns="45720" rIns="91440" bIns="45720" numCol="1" anchor="t" anchorCtr="0" compatLnSpc="1"/>
              <a:lstStyle/>
              <a:p>
                <a:endParaRPr lang="zh-CN" altLang="en-US"/>
              </a:p>
            </p:txBody>
          </p:sp>
          <p:sp>
            <p:nvSpPr>
              <p:cNvPr id="131" name="Oval 10"/>
              <p:cNvSpPr>
                <a:spLocks noChangeArrowheads="1"/>
              </p:cNvSpPr>
              <p:nvPr/>
            </p:nvSpPr>
            <p:spPr bwMode="auto">
              <a:xfrm>
                <a:off x="4210050" y="2409825"/>
                <a:ext cx="895350" cy="895350"/>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sp>
            <p:nvSpPr>
              <p:cNvPr id="132" name="Oval 11"/>
              <p:cNvSpPr>
                <a:spLocks noChangeArrowheads="1"/>
              </p:cNvSpPr>
              <p:nvPr/>
            </p:nvSpPr>
            <p:spPr bwMode="auto">
              <a:xfrm>
                <a:off x="4416425" y="2616200"/>
                <a:ext cx="479425" cy="482600"/>
              </a:xfrm>
              <a:prstGeom prst="ellipse">
                <a:avLst/>
              </a:prstGeom>
              <a:solidFill>
                <a:srgbClr val="3C4157"/>
              </a:solidFill>
              <a:ln>
                <a:noFill/>
              </a:ln>
            </p:spPr>
            <p:txBody>
              <a:bodyPr vert="horz" wrap="square" lIns="91440" tIns="45720" rIns="91440" bIns="45720" numCol="1" anchor="t" anchorCtr="0" compatLnSpc="1"/>
              <a:lstStyle/>
              <a:p>
                <a:endParaRPr lang="zh-CN" altLang="en-US"/>
              </a:p>
            </p:txBody>
          </p:sp>
        </p:grpSp>
        <p:grpSp>
          <p:nvGrpSpPr>
            <p:cNvPr id="122" name="组合 121"/>
            <p:cNvGrpSpPr/>
            <p:nvPr/>
          </p:nvGrpSpPr>
          <p:grpSpPr>
            <a:xfrm>
              <a:off x="1557" y="2229"/>
              <a:ext cx="1725" cy="2025"/>
              <a:chOff x="3560763" y="1570038"/>
              <a:chExt cx="1095375" cy="1285875"/>
            </a:xfrm>
          </p:grpSpPr>
          <p:sp>
            <p:nvSpPr>
              <p:cNvPr id="123" name="Freeform 12"/>
              <p:cNvSpPr/>
              <p:nvPr/>
            </p:nvSpPr>
            <p:spPr bwMode="auto">
              <a:xfrm>
                <a:off x="4446588" y="2611438"/>
                <a:ext cx="209550" cy="244475"/>
              </a:xfrm>
              <a:custGeom>
                <a:avLst/>
                <a:gdLst>
                  <a:gd name="T0" fmla="*/ 21 w 56"/>
                  <a:gd name="T1" fmla="*/ 8 h 65"/>
                  <a:gd name="T2" fmla="*/ 56 w 56"/>
                  <a:gd name="T3" fmla="*/ 65 h 65"/>
                  <a:gd name="T4" fmla="*/ 6 w 56"/>
                  <a:gd name="T5" fmla="*/ 21 h 65"/>
                  <a:gd name="T6" fmla="*/ 21 w 56"/>
                  <a:gd name="T7" fmla="*/ 8 h 65"/>
                </a:gdLst>
                <a:ahLst/>
                <a:cxnLst>
                  <a:cxn ang="0">
                    <a:pos x="T0" y="T1"/>
                  </a:cxn>
                  <a:cxn ang="0">
                    <a:pos x="T2" y="T3"/>
                  </a:cxn>
                  <a:cxn ang="0">
                    <a:pos x="T4" y="T5"/>
                  </a:cxn>
                  <a:cxn ang="0">
                    <a:pos x="T6" y="T7"/>
                  </a:cxn>
                </a:cxnLst>
                <a:rect l="0" t="0" r="r" b="b"/>
                <a:pathLst>
                  <a:path w="56" h="65">
                    <a:moveTo>
                      <a:pt x="21" y="8"/>
                    </a:moveTo>
                    <a:cubicBezTo>
                      <a:pt x="56" y="65"/>
                      <a:pt x="56" y="65"/>
                      <a:pt x="56" y="65"/>
                    </a:cubicBezTo>
                    <a:cubicBezTo>
                      <a:pt x="6" y="21"/>
                      <a:pt x="6" y="21"/>
                      <a:pt x="6" y="21"/>
                    </a:cubicBezTo>
                    <a:cubicBezTo>
                      <a:pt x="0" y="15"/>
                      <a:pt x="17" y="0"/>
                      <a:pt x="21" y="8"/>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13"/>
              <p:cNvSpPr/>
              <p:nvPr/>
            </p:nvSpPr>
            <p:spPr bwMode="auto">
              <a:xfrm>
                <a:off x="3714750" y="1724025"/>
                <a:ext cx="908050" cy="1057275"/>
              </a:xfrm>
              <a:custGeom>
                <a:avLst/>
                <a:gdLst>
                  <a:gd name="T0" fmla="*/ 212 w 242"/>
                  <a:gd name="T1" fmla="*/ 219 h 282"/>
                  <a:gd name="T2" fmla="*/ 0 w 242"/>
                  <a:gd name="T3" fmla="*/ 0 h 282"/>
                  <a:gd name="T4" fmla="*/ 177 w 242"/>
                  <a:gd name="T5" fmla="*/ 248 h 282"/>
                  <a:gd name="T6" fmla="*/ 212 w 242"/>
                  <a:gd name="T7" fmla="*/ 219 h 282"/>
                </a:gdLst>
                <a:ahLst/>
                <a:cxnLst>
                  <a:cxn ang="0">
                    <a:pos x="T0" y="T1"/>
                  </a:cxn>
                  <a:cxn ang="0">
                    <a:pos x="T2" y="T3"/>
                  </a:cxn>
                  <a:cxn ang="0">
                    <a:pos x="T4" y="T5"/>
                  </a:cxn>
                  <a:cxn ang="0">
                    <a:pos x="T6" y="T7"/>
                  </a:cxn>
                </a:cxnLst>
                <a:rect l="0" t="0" r="r" b="b"/>
                <a:pathLst>
                  <a:path w="242" h="282">
                    <a:moveTo>
                      <a:pt x="212" y="219"/>
                    </a:moveTo>
                    <a:cubicBezTo>
                      <a:pt x="0" y="0"/>
                      <a:pt x="0" y="0"/>
                      <a:pt x="0" y="0"/>
                    </a:cubicBezTo>
                    <a:cubicBezTo>
                      <a:pt x="177" y="248"/>
                      <a:pt x="177" y="248"/>
                      <a:pt x="177" y="248"/>
                    </a:cubicBezTo>
                    <a:cubicBezTo>
                      <a:pt x="201" y="282"/>
                      <a:pt x="242" y="250"/>
                      <a:pt x="212" y="219"/>
                    </a:cubicBezTo>
                    <a:close/>
                  </a:path>
                </a:pathLst>
              </a:custGeom>
              <a:solidFill>
                <a:srgbClr val="02A6A6"/>
              </a:solidFill>
              <a:ln>
                <a:noFill/>
              </a:ln>
            </p:spPr>
            <p:txBody>
              <a:bodyPr vert="horz" wrap="square" lIns="91440" tIns="45720" rIns="91440" bIns="45720" numCol="1" anchor="t" anchorCtr="0" compatLnSpc="1"/>
              <a:lstStyle/>
              <a:p>
                <a:endParaRPr lang="zh-CN" altLang="en-US"/>
              </a:p>
            </p:txBody>
          </p:sp>
          <p:sp>
            <p:nvSpPr>
              <p:cNvPr id="125" name="Freeform 14"/>
              <p:cNvSpPr/>
              <p:nvPr/>
            </p:nvSpPr>
            <p:spPr bwMode="auto">
              <a:xfrm>
                <a:off x="3714750" y="1724025"/>
                <a:ext cx="850900" cy="966788"/>
              </a:xfrm>
              <a:custGeom>
                <a:avLst/>
                <a:gdLst>
                  <a:gd name="T0" fmla="*/ 0 w 227"/>
                  <a:gd name="T1" fmla="*/ 0 h 258"/>
                  <a:gd name="T2" fmla="*/ 214 w 227"/>
                  <a:gd name="T3" fmla="*/ 258 h 258"/>
                  <a:gd name="T4" fmla="*/ 212 w 227"/>
                  <a:gd name="T5" fmla="*/ 219 h 258"/>
                  <a:gd name="T6" fmla="*/ 0 w 227"/>
                  <a:gd name="T7" fmla="*/ 0 h 258"/>
                </a:gdLst>
                <a:ahLst/>
                <a:cxnLst>
                  <a:cxn ang="0">
                    <a:pos x="T0" y="T1"/>
                  </a:cxn>
                  <a:cxn ang="0">
                    <a:pos x="T2" y="T3"/>
                  </a:cxn>
                  <a:cxn ang="0">
                    <a:pos x="T4" y="T5"/>
                  </a:cxn>
                  <a:cxn ang="0">
                    <a:pos x="T6" y="T7"/>
                  </a:cxn>
                </a:cxnLst>
                <a:rect l="0" t="0" r="r" b="b"/>
                <a:pathLst>
                  <a:path w="227" h="258">
                    <a:moveTo>
                      <a:pt x="0" y="0"/>
                    </a:moveTo>
                    <a:cubicBezTo>
                      <a:pt x="214" y="258"/>
                      <a:pt x="214" y="258"/>
                      <a:pt x="214" y="258"/>
                    </a:cubicBezTo>
                    <a:cubicBezTo>
                      <a:pt x="224" y="250"/>
                      <a:pt x="227" y="235"/>
                      <a:pt x="212" y="219"/>
                    </a:cubicBezTo>
                    <a:lnTo>
                      <a:pt x="0" y="0"/>
                    </a:lnTo>
                    <a:close/>
                  </a:path>
                </a:pathLst>
              </a:custGeom>
              <a:solidFill>
                <a:srgbClr val="03CCCE"/>
              </a:solidFill>
              <a:ln w="6350">
                <a:noFill/>
              </a:ln>
            </p:spPr>
            <p:txBody>
              <a:bodyPr vert="horz" wrap="square" lIns="91440" tIns="45720" rIns="91440" bIns="45720" numCol="1" anchor="t" anchorCtr="0" compatLnSpc="1"/>
              <a:lstStyle/>
              <a:p>
                <a:endParaRPr lang="zh-CN" altLang="en-US"/>
              </a:p>
            </p:txBody>
          </p:sp>
          <p:sp>
            <p:nvSpPr>
              <p:cNvPr id="126" name="Freeform 15"/>
              <p:cNvSpPr/>
              <p:nvPr/>
            </p:nvSpPr>
            <p:spPr bwMode="auto">
              <a:xfrm>
                <a:off x="3714750" y="1570038"/>
                <a:ext cx="244475" cy="382588"/>
              </a:xfrm>
              <a:custGeom>
                <a:avLst/>
                <a:gdLst>
                  <a:gd name="T0" fmla="*/ 50 w 65"/>
                  <a:gd name="T1" fmla="*/ 102 h 102"/>
                  <a:gd name="T2" fmla="*/ 50 w 65"/>
                  <a:gd name="T3" fmla="*/ 20 h 102"/>
                  <a:gd name="T4" fmla="*/ 0 w 65"/>
                  <a:gd name="T5" fmla="*/ 41 h 102"/>
                  <a:gd name="T6" fmla="*/ 50 w 65"/>
                  <a:gd name="T7" fmla="*/ 102 h 102"/>
                </a:gdLst>
                <a:ahLst/>
                <a:cxnLst>
                  <a:cxn ang="0">
                    <a:pos x="T0" y="T1"/>
                  </a:cxn>
                  <a:cxn ang="0">
                    <a:pos x="T2" y="T3"/>
                  </a:cxn>
                  <a:cxn ang="0">
                    <a:pos x="T4" y="T5"/>
                  </a:cxn>
                  <a:cxn ang="0">
                    <a:pos x="T6" y="T7"/>
                  </a:cxn>
                </a:cxnLst>
                <a:rect l="0" t="0" r="r" b="b"/>
                <a:pathLst>
                  <a:path w="65" h="102">
                    <a:moveTo>
                      <a:pt x="50" y="102"/>
                    </a:moveTo>
                    <a:cubicBezTo>
                      <a:pt x="56" y="86"/>
                      <a:pt x="65" y="40"/>
                      <a:pt x="50" y="20"/>
                    </a:cubicBezTo>
                    <a:cubicBezTo>
                      <a:pt x="35" y="0"/>
                      <a:pt x="6" y="4"/>
                      <a:pt x="0" y="41"/>
                    </a:cubicBezTo>
                    <a:lnTo>
                      <a:pt x="50" y="102"/>
                    </a:lnTo>
                    <a:close/>
                  </a:path>
                </a:pathLst>
              </a:custGeom>
              <a:solidFill>
                <a:srgbClr val="596181"/>
              </a:solidFill>
              <a:ln>
                <a:noFill/>
              </a:ln>
            </p:spPr>
            <p:txBody>
              <a:bodyPr vert="horz" wrap="square" lIns="91440" tIns="45720" rIns="91440" bIns="45720" numCol="1" anchor="t" anchorCtr="0" compatLnSpc="1"/>
              <a:lstStyle/>
              <a:p>
                <a:endParaRPr lang="zh-CN" altLang="en-US"/>
              </a:p>
            </p:txBody>
          </p:sp>
          <p:sp>
            <p:nvSpPr>
              <p:cNvPr id="127" name="Freeform 16"/>
              <p:cNvSpPr/>
              <p:nvPr/>
            </p:nvSpPr>
            <p:spPr bwMode="auto">
              <a:xfrm>
                <a:off x="3560763" y="1724025"/>
                <a:ext cx="341313" cy="234950"/>
              </a:xfrm>
              <a:custGeom>
                <a:avLst/>
                <a:gdLst>
                  <a:gd name="T0" fmla="*/ 91 w 91"/>
                  <a:gd name="T1" fmla="*/ 61 h 63"/>
                  <a:gd name="T2" fmla="*/ 16 w 91"/>
                  <a:gd name="T3" fmla="*/ 40 h 63"/>
                  <a:gd name="T4" fmla="*/ 41 w 91"/>
                  <a:gd name="T5" fmla="*/ 0 h 63"/>
                  <a:gd name="T6" fmla="*/ 91 w 91"/>
                  <a:gd name="T7" fmla="*/ 61 h 63"/>
                </a:gdLst>
                <a:ahLst/>
                <a:cxnLst>
                  <a:cxn ang="0">
                    <a:pos x="T0" y="T1"/>
                  </a:cxn>
                  <a:cxn ang="0">
                    <a:pos x="T2" y="T3"/>
                  </a:cxn>
                  <a:cxn ang="0">
                    <a:pos x="T4" y="T5"/>
                  </a:cxn>
                  <a:cxn ang="0">
                    <a:pos x="T6" y="T7"/>
                  </a:cxn>
                </a:cxnLst>
                <a:rect l="0" t="0" r="r" b="b"/>
                <a:pathLst>
                  <a:path w="91" h="63">
                    <a:moveTo>
                      <a:pt x="91" y="61"/>
                    </a:moveTo>
                    <a:cubicBezTo>
                      <a:pt x="75" y="63"/>
                      <a:pt x="33" y="59"/>
                      <a:pt x="16" y="40"/>
                    </a:cubicBezTo>
                    <a:cubicBezTo>
                      <a:pt x="0" y="22"/>
                      <a:pt x="8" y="0"/>
                      <a:pt x="41" y="0"/>
                    </a:cubicBezTo>
                    <a:lnTo>
                      <a:pt x="91" y="61"/>
                    </a:lnTo>
                    <a:close/>
                  </a:path>
                </a:pathLst>
              </a:custGeom>
              <a:solidFill>
                <a:srgbClr val="3C4157"/>
              </a:solidFill>
              <a:ln>
                <a:noFill/>
              </a:ln>
            </p:spPr>
            <p:txBody>
              <a:bodyPr vert="horz" wrap="square" lIns="91440" tIns="45720" rIns="91440" bIns="45720" numCol="1" anchor="t" anchorCtr="0" compatLnSpc="1"/>
              <a:lstStyle/>
              <a:p>
                <a:endParaRPr lang="zh-CN" altLang="en-US"/>
              </a:p>
            </p:txBody>
          </p:sp>
        </p:grpSp>
      </p:grpSp>
      <p:sp>
        <p:nvSpPr>
          <p:cNvPr id="24" name="文本框 23"/>
          <p:cNvSpPr txBox="1"/>
          <p:nvPr/>
        </p:nvSpPr>
        <p:spPr>
          <a:xfrm>
            <a:off x="2092974" y="2093655"/>
            <a:ext cx="1687132" cy="369332"/>
          </a:xfrm>
          <a:prstGeom prst="rect">
            <a:avLst/>
          </a:prstGeom>
          <a:noFill/>
        </p:spPr>
        <p:txBody>
          <a:bodyPr wrap="square" rtlCol="0">
            <a:spAutoFit/>
          </a:bodyPr>
          <a:lstStyle/>
          <a:p>
            <a:r>
              <a:rPr lang="zh-CN" altLang="en-US" b="1" dirty="0" smtClean="0"/>
              <a:t>预期成果：</a:t>
            </a:r>
            <a:endParaRPr lang="zh-CN" altLang="en-US" b="1" dirty="0"/>
          </a:p>
        </p:txBody>
      </p:sp>
      <p:sp>
        <p:nvSpPr>
          <p:cNvPr id="217" name="椭圆 216"/>
          <p:cNvSpPr/>
          <p:nvPr/>
        </p:nvSpPr>
        <p:spPr>
          <a:xfrm>
            <a:off x="1320489" y="2002673"/>
            <a:ext cx="556058" cy="551296"/>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r>
              <a:rPr lang="en-US" altLang="zh-CN" sz="2400" b="1" noProof="1">
                <a:latin typeface="微软雅黑 Light" panose="020B0502040204020203" pitchFamily="34" charset="-122"/>
                <a:ea typeface="微软雅黑 Light" panose="020B0502040204020203" pitchFamily="34" charset="-122"/>
              </a:rPr>
              <a:t>8</a:t>
            </a:r>
            <a:endParaRPr lang="zh-CN" altLang="en-US" sz="2400" b="1" strike="noStrike" noProof="1">
              <a:latin typeface="微软雅黑 Light" panose="020B0502040204020203" pitchFamily="34" charset="-122"/>
              <a:ea typeface="微软雅黑 Light" panose="020B0502040204020203" pitchFamily="34" charset="-122"/>
            </a:endParaRPr>
          </a:p>
        </p:txBody>
      </p:sp>
      <p:grpSp>
        <p:nvGrpSpPr>
          <p:cNvPr id="218" name="组合 217"/>
          <p:cNvGrpSpPr>
            <a:grpSpLocks/>
          </p:cNvGrpSpPr>
          <p:nvPr/>
        </p:nvGrpSpPr>
        <p:grpSpPr bwMode="auto">
          <a:xfrm>
            <a:off x="1409013" y="3430016"/>
            <a:ext cx="815975" cy="791871"/>
            <a:chOff x="4706187" y="1590674"/>
            <a:chExt cx="612000" cy="612000"/>
          </a:xfrm>
        </p:grpSpPr>
        <p:sp>
          <p:nvSpPr>
            <p:cNvPr id="219" name="椭圆 42"/>
            <p:cNvSpPr>
              <a:spLocks noChangeArrowheads="1"/>
            </p:cNvSpPr>
            <p:nvPr/>
          </p:nvSpPr>
          <p:spPr bwMode="auto">
            <a:xfrm>
              <a:off x="4706187" y="1590674"/>
              <a:ext cx="612000" cy="612000"/>
            </a:xfrm>
            <a:prstGeom prst="ellipse">
              <a:avLst/>
            </a:prstGeom>
            <a:solidFill>
              <a:schemeClr val="accent3">
                <a:lumMod val="50000"/>
              </a:schemeClr>
            </a:solidFill>
            <a:ln w="19050">
              <a:solidFill>
                <a:schemeClr val="bg1"/>
              </a:solidFill>
              <a:bevel/>
              <a:headEnd/>
              <a:tailEnd/>
            </a:ln>
          </p:spPr>
          <p:txBody>
            <a:bodyPr anchor="ctr"/>
            <a:lstStyle/>
            <a:p>
              <a:pPr algn="ctr" fontAlgn="auto">
                <a:spcBef>
                  <a:spcPts val="0"/>
                </a:spcBef>
                <a:spcAft>
                  <a:spcPts val="0"/>
                </a:spcAft>
                <a:defRPr/>
              </a:pPr>
              <a:endParaRPr lang="zh-CN" altLang="zh-CN" sz="2400">
                <a:solidFill>
                  <a:schemeClr val="tx1">
                    <a:lumMod val="50000"/>
                  </a:schemeClr>
                </a:solidFill>
                <a:latin typeface="宋体" pitchFamily="2" charset="-122"/>
                <a:ea typeface="+mn-ea"/>
                <a:sym typeface="宋体" pitchFamily="2" charset="-122"/>
              </a:endParaRPr>
            </a:p>
          </p:txBody>
        </p:sp>
        <p:grpSp>
          <p:nvGrpSpPr>
            <p:cNvPr id="220" name="组合 43"/>
            <p:cNvGrpSpPr>
              <a:grpSpLocks/>
            </p:cNvGrpSpPr>
            <p:nvPr/>
          </p:nvGrpSpPr>
          <p:grpSpPr bwMode="auto">
            <a:xfrm>
              <a:off x="4905375" y="1739500"/>
              <a:ext cx="248843" cy="278602"/>
              <a:chOff x="0" y="0"/>
              <a:chExt cx="402656" cy="450303"/>
            </a:xfrm>
            <a:solidFill>
              <a:schemeClr val="bg1"/>
            </a:solidFill>
          </p:grpSpPr>
          <p:sp>
            <p:nvSpPr>
              <p:cNvPr id="221" name="Freeform 108"/>
              <p:cNvSpPr>
                <a:spLocks noEditPoints="1" noChangeArrowheads="1"/>
              </p:cNvSpPr>
              <p:nvPr/>
            </p:nvSpPr>
            <p:spPr bwMode="auto">
              <a:xfrm>
                <a:off x="69134" y="167228"/>
                <a:ext cx="56988" cy="57923"/>
              </a:xfrm>
              <a:custGeom>
                <a:avLst/>
                <a:gdLst>
                  <a:gd name="T0" fmla="*/ 62454464 w 26"/>
                  <a:gd name="T1" fmla="*/ 0 h 26"/>
                  <a:gd name="T2" fmla="*/ 0 w 26"/>
                  <a:gd name="T3" fmla="*/ 64521766 h 26"/>
                  <a:gd name="T4" fmla="*/ 62454464 w 26"/>
                  <a:gd name="T5" fmla="*/ 129041305 h 26"/>
                  <a:gd name="T6" fmla="*/ 124908929 w 26"/>
                  <a:gd name="T7" fmla="*/ 64521766 h 26"/>
                  <a:gd name="T8" fmla="*/ 62454464 w 26"/>
                  <a:gd name="T9" fmla="*/ 0 h 26"/>
                  <a:gd name="T10" fmla="*/ 62454464 w 26"/>
                  <a:gd name="T11" fmla="*/ 114152866 h 26"/>
                  <a:gd name="T12" fmla="*/ 14413580 w 26"/>
                  <a:gd name="T13" fmla="*/ 64521766 h 26"/>
                  <a:gd name="T14" fmla="*/ 62454464 w 26"/>
                  <a:gd name="T15" fmla="*/ 14888439 h 26"/>
                  <a:gd name="T16" fmla="*/ 110495348 w 26"/>
                  <a:gd name="T17" fmla="*/ 64521766 h 26"/>
                  <a:gd name="T18" fmla="*/ 62454464 w 26"/>
                  <a:gd name="T19" fmla="*/ 114152866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6"/>
                  <a:gd name="T32" fmla="*/ 26 w 26"/>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fontAlgn="auto">
                  <a:spcBef>
                    <a:spcPts val="0"/>
                  </a:spcBef>
                  <a:spcAft>
                    <a:spcPts val="0"/>
                  </a:spcAft>
                  <a:defRPr/>
                </a:pPr>
                <a:endParaRPr lang="zh-CN" altLang="en-US" sz="2400">
                  <a:solidFill>
                    <a:schemeClr val="tx1">
                      <a:lumMod val="50000"/>
                    </a:schemeClr>
                  </a:solidFill>
                  <a:latin typeface="+mn-lt"/>
                  <a:ea typeface="+mn-ea"/>
                </a:endParaRPr>
              </a:p>
            </p:txBody>
          </p:sp>
          <p:sp>
            <p:nvSpPr>
              <p:cNvPr id="222" name="Freeform 109"/>
              <p:cNvSpPr>
                <a:spLocks noEditPoints="1" noChangeArrowheads="1"/>
              </p:cNvSpPr>
              <p:nvPr/>
            </p:nvSpPr>
            <p:spPr bwMode="auto">
              <a:xfrm>
                <a:off x="197125" y="129859"/>
                <a:ext cx="48580" cy="48580"/>
              </a:xfrm>
              <a:custGeom>
                <a:avLst/>
                <a:gdLst>
                  <a:gd name="T0" fmla="*/ 53636736 w 22"/>
                  <a:gd name="T1" fmla="*/ 0 h 22"/>
                  <a:gd name="T2" fmla="*/ 0 w 22"/>
                  <a:gd name="T3" fmla="*/ 53636736 h 22"/>
                  <a:gd name="T4" fmla="*/ 53636736 w 22"/>
                  <a:gd name="T5" fmla="*/ 107273473 h 22"/>
                  <a:gd name="T6" fmla="*/ 107273473 w 22"/>
                  <a:gd name="T7" fmla="*/ 53636736 h 22"/>
                  <a:gd name="T8" fmla="*/ 53636736 w 22"/>
                  <a:gd name="T9" fmla="*/ 0 h 22"/>
                  <a:gd name="T10" fmla="*/ 53636736 w 22"/>
                  <a:gd name="T11" fmla="*/ 82892937 h 22"/>
                  <a:gd name="T12" fmla="*/ 24380535 w 22"/>
                  <a:gd name="T13" fmla="*/ 53636736 h 22"/>
                  <a:gd name="T14" fmla="*/ 53636736 w 22"/>
                  <a:gd name="T15" fmla="*/ 24380535 h 22"/>
                  <a:gd name="T16" fmla="*/ 82892937 w 22"/>
                  <a:gd name="T17" fmla="*/ 53636736 h 22"/>
                  <a:gd name="T18" fmla="*/ 53636736 w 22"/>
                  <a:gd name="T19" fmla="*/ 82892937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22"/>
                  <a:gd name="T32" fmla="*/ 22 w 22"/>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fontAlgn="auto">
                  <a:spcBef>
                    <a:spcPts val="0"/>
                  </a:spcBef>
                  <a:spcAft>
                    <a:spcPts val="0"/>
                  </a:spcAft>
                  <a:defRPr/>
                </a:pPr>
                <a:endParaRPr lang="zh-CN" altLang="en-US" sz="2400">
                  <a:solidFill>
                    <a:schemeClr val="tx1">
                      <a:lumMod val="50000"/>
                    </a:schemeClr>
                  </a:solidFill>
                  <a:latin typeface="+mn-lt"/>
                  <a:ea typeface="+mn-ea"/>
                </a:endParaRPr>
              </a:p>
            </p:txBody>
          </p:sp>
          <p:sp>
            <p:nvSpPr>
              <p:cNvPr id="223" name="Freeform 110"/>
              <p:cNvSpPr>
                <a:spLocks noEditPoints="1" noChangeArrowheads="1"/>
              </p:cNvSpPr>
              <p:nvPr/>
            </p:nvSpPr>
            <p:spPr bwMode="auto">
              <a:xfrm>
                <a:off x="82213" y="181242"/>
                <a:ext cx="30830" cy="30830"/>
              </a:xfrm>
              <a:custGeom>
                <a:avLst/>
                <a:gdLst>
                  <a:gd name="T0" fmla="*/ 33946032 w 14"/>
                  <a:gd name="T1" fmla="*/ 0 h 14"/>
                  <a:gd name="T2" fmla="*/ 0 w 14"/>
                  <a:gd name="T3" fmla="*/ 33946032 h 14"/>
                  <a:gd name="T4" fmla="*/ 33946032 w 14"/>
                  <a:gd name="T5" fmla="*/ 67892064 h 14"/>
                  <a:gd name="T6" fmla="*/ 67892064 w 14"/>
                  <a:gd name="T7" fmla="*/ 33946032 h 14"/>
                  <a:gd name="T8" fmla="*/ 33946032 w 14"/>
                  <a:gd name="T9" fmla="*/ 0 h 14"/>
                  <a:gd name="T10" fmla="*/ 33946032 w 14"/>
                  <a:gd name="T11" fmla="*/ 48493388 h 14"/>
                  <a:gd name="T12" fmla="*/ 19398676 w 14"/>
                  <a:gd name="T13" fmla="*/ 33946032 h 14"/>
                  <a:gd name="T14" fmla="*/ 33946032 w 14"/>
                  <a:gd name="T15" fmla="*/ 14547356 h 14"/>
                  <a:gd name="T16" fmla="*/ 53344709 w 14"/>
                  <a:gd name="T17" fmla="*/ 33946032 h 14"/>
                  <a:gd name="T18" fmla="*/ 33946032 w 14"/>
                  <a:gd name="T19" fmla="*/ 48493388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14"/>
                  <a:gd name="T32" fmla="*/ 14 w 14"/>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fontAlgn="auto">
                  <a:spcBef>
                    <a:spcPts val="0"/>
                  </a:spcBef>
                  <a:spcAft>
                    <a:spcPts val="0"/>
                  </a:spcAft>
                  <a:defRPr/>
                </a:pPr>
                <a:endParaRPr lang="zh-CN" altLang="en-US" sz="2400">
                  <a:solidFill>
                    <a:schemeClr val="tx1">
                      <a:lumMod val="50000"/>
                    </a:schemeClr>
                  </a:solidFill>
                  <a:latin typeface="+mn-lt"/>
                  <a:ea typeface="+mn-ea"/>
                </a:endParaRPr>
              </a:p>
            </p:txBody>
          </p:sp>
          <p:sp>
            <p:nvSpPr>
              <p:cNvPr id="224" name="Freeform 111"/>
              <p:cNvSpPr>
                <a:spLocks noEditPoints="1" noChangeArrowheads="1"/>
              </p:cNvSpPr>
              <p:nvPr/>
            </p:nvSpPr>
            <p:spPr bwMode="auto">
              <a:xfrm>
                <a:off x="172834" y="105568"/>
                <a:ext cx="97161" cy="97161"/>
              </a:xfrm>
              <a:custGeom>
                <a:avLst/>
                <a:gdLst>
                  <a:gd name="T0" fmla="*/ 107276785 w 44"/>
                  <a:gd name="T1" fmla="*/ 0 h 44"/>
                  <a:gd name="T2" fmla="*/ 0 w 44"/>
                  <a:gd name="T3" fmla="*/ 107276785 h 44"/>
                  <a:gd name="T4" fmla="*/ 107276785 w 44"/>
                  <a:gd name="T5" fmla="*/ 214551362 h 44"/>
                  <a:gd name="T6" fmla="*/ 214551362 w 44"/>
                  <a:gd name="T7" fmla="*/ 107276785 h 44"/>
                  <a:gd name="T8" fmla="*/ 107276785 w 44"/>
                  <a:gd name="T9" fmla="*/ 0 h 44"/>
                  <a:gd name="T10" fmla="*/ 107276785 w 44"/>
                  <a:gd name="T11" fmla="*/ 190170575 h 44"/>
                  <a:gd name="T12" fmla="*/ 24380786 w 44"/>
                  <a:gd name="T13" fmla="*/ 107276785 h 44"/>
                  <a:gd name="T14" fmla="*/ 107276785 w 44"/>
                  <a:gd name="T15" fmla="*/ 29256502 h 44"/>
                  <a:gd name="T16" fmla="*/ 190170575 w 44"/>
                  <a:gd name="T17" fmla="*/ 107276785 h 44"/>
                  <a:gd name="T18" fmla="*/ 107276785 w 44"/>
                  <a:gd name="T19" fmla="*/ 190170575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4"/>
                  <a:gd name="T32" fmla="*/ 44 w 44"/>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fontAlgn="auto">
                  <a:spcBef>
                    <a:spcPts val="0"/>
                  </a:spcBef>
                  <a:spcAft>
                    <a:spcPts val="0"/>
                  </a:spcAft>
                  <a:defRPr/>
                </a:pPr>
                <a:endParaRPr lang="zh-CN" altLang="en-US" sz="2400">
                  <a:solidFill>
                    <a:schemeClr val="tx1">
                      <a:lumMod val="50000"/>
                    </a:schemeClr>
                  </a:solidFill>
                  <a:latin typeface="+mn-lt"/>
                  <a:ea typeface="+mn-ea"/>
                </a:endParaRPr>
              </a:p>
            </p:txBody>
          </p:sp>
          <p:sp>
            <p:nvSpPr>
              <p:cNvPr id="225" name="Freeform 112"/>
              <p:cNvSpPr>
                <a:spLocks noEditPoints="1" noChangeArrowheads="1"/>
              </p:cNvSpPr>
              <p:nvPr/>
            </p:nvSpPr>
            <p:spPr bwMode="auto">
              <a:xfrm>
                <a:off x="0" y="0"/>
                <a:ext cx="402656" cy="450303"/>
              </a:xfrm>
              <a:custGeom>
                <a:avLst/>
                <a:gdLst>
                  <a:gd name="T0" fmla="*/ 768466764 w 182"/>
                  <a:gd name="T1" fmla="*/ 467756656 h 204"/>
                  <a:gd name="T2" fmla="*/ 748889275 w 182"/>
                  <a:gd name="T3" fmla="*/ 233879432 h 204"/>
                  <a:gd name="T4" fmla="*/ 381786472 w 182"/>
                  <a:gd name="T5" fmla="*/ 0 h 204"/>
                  <a:gd name="T6" fmla="*/ 4893819 w 182"/>
                  <a:gd name="T7" fmla="*/ 384925185 h 204"/>
                  <a:gd name="T8" fmla="*/ 0 w 182"/>
                  <a:gd name="T9" fmla="*/ 993984274 h 204"/>
                  <a:gd name="T10" fmla="*/ 553101113 w 182"/>
                  <a:gd name="T11" fmla="*/ 857555709 h 204"/>
                  <a:gd name="T12" fmla="*/ 719519723 w 182"/>
                  <a:gd name="T13" fmla="*/ 857555709 h 204"/>
                  <a:gd name="T14" fmla="*/ 719519723 w 182"/>
                  <a:gd name="T15" fmla="*/ 857555709 h 204"/>
                  <a:gd name="T16" fmla="*/ 763572945 w 182"/>
                  <a:gd name="T17" fmla="*/ 735744333 h 204"/>
                  <a:gd name="T18" fmla="*/ 714625904 w 182"/>
                  <a:gd name="T19" fmla="*/ 706507748 h 204"/>
                  <a:gd name="T20" fmla="*/ 763572945 w 182"/>
                  <a:gd name="T21" fmla="*/ 682145031 h 204"/>
                  <a:gd name="T22" fmla="*/ 758676913 w 182"/>
                  <a:gd name="T23" fmla="*/ 672401711 h 204"/>
                  <a:gd name="T24" fmla="*/ 832097474 w 182"/>
                  <a:gd name="T25" fmla="*/ 540844806 h 204"/>
                  <a:gd name="T26" fmla="*/ 303472093 w 182"/>
                  <a:gd name="T27" fmla="*/ 453139467 h 204"/>
                  <a:gd name="T28" fmla="*/ 303472093 w 182"/>
                  <a:gd name="T29" fmla="*/ 496993240 h 204"/>
                  <a:gd name="T30" fmla="*/ 264312690 w 182"/>
                  <a:gd name="T31" fmla="*/ 511610429 h 204"/>
                  <a:gd name="T32" fmla="*/ 234945351 w 182"/>
                  <a:gd name="T33" fmla="*/ 535970938 h 204"/>
                  <a:gd name="T34" fmla="*/ 195788161 w 182"/>
                  <a:gd name="T35" fmla="*/ 521353750 h 204"/>
                  <a:gd name="T36" fmla="*/ 156630972 w 182"/>
                  <a:gd name="T37" fmla="*/ 521353750 h 204"/>
                  <a:gd name="T38" fmla="*/ 137051271 w 182"/>
                  <a:gd name="T39" fmla="*/ 482373845 h 204"/>
                  <a:gd name="T40" fmla="*/ 107683931 w 182"/>
                  <a:gd name="T41" fmla="*/ 453139467 h 204"/>
                  <a:gd name="T42" fmla="*/ 127261420 w 182"/>
                  <a:gd name="T43" fmla="*/ 414159562 h 204"/>
                  <a:gd name="T44" fmla="*/ 127261420 w 182"/>
                  <a:gd name="T45" fmla="*/ 370307996 h 204"/>
                  <a:gd name="T46" fmla="*/ 166418610 w 182"/>
                  <a:gd name="T47" fmla="*/ 355690808 h 204"/>
                  <a:gd name="T48" fmla="*/ 195788161 w 182"/>
                  <a:gd name="T49" fmla="*/ 331328091 h 204"/>
                  <a:gd name="T50" fmla="*/ 234945351 w 182"/>
                  <a:gd name="T51" fmla="*/ 345945280 h 204"/>
                  <a:gd name="T52" fmla="*/ 278998572 w 182"/>
                  <a:gd name="T53" fmla="*/ 345945280 h 204"/>
                  <a:gd name="T54" fmla="*/ 293682242 w 182"/>
                  <a:gd name="T55" fmla="*/ 384925185 h 204"/>
                  <a:gd name="T56" fmla="*/ 323049581 w 182"/>
                  <a:gd name="T57" fmla="*/ 414159562 h 204"/>
                  <a:gd name="T58" fmla="*/ 665678864 w 182"/>
                  <a:gd name="T59" fmla="*/ 375179657 h 204"/>
                  <a:gd name="T60" fmla="*/ 616731823 w 182"/>
                  <a:gd name="T61" fmla="*/ 423905090 h 204"/>
                  <a:gd name="T62" fmla="*/ 592258303 w 182"/>
                  <a:gd name="T63" fmla="*/ 487247712 h 204"/>
                  <a:gd name="T64" fmla="*/ 523731562 w 182"/>
                  <a:gd name="T65" fmla="*/ 487247712 h 204"/>
                  <a:gd name="T66" fmla="*/ 460100852 w 182"/>
                  <a:gd name="T67" fmla="*/ 511610429 h 204"/>
                  <a:gd name="T68" fmla="*/ 406259992 w 182"/>
                  <a:gd name="T69" fmla="*/ 467756656 h 204"/>
                  <a:gd name="T70" fmla="*/ 342629282 w 182"/>
                  <a:gd name="T71" fmla="*/ 443393939 h 204"/>
                  <a:gd name="T72" fmla="*/ 342629282 w 182"/>
                  <a:gd name="T73" fmla="*/ 375179657 h 204"/>
                  <a:gd name="T74" fmla="*/ 313259731 w 182"/>
                  <a:gd name="T75" fmla="*/ 311839242 h 204"/>
                  <a:gd name="T76" fmla="*/ 362206771 w 182"/>
                  <a:gd name="T77" fmla="*/ 258239941 h 204"/>
                  <a:gd name="T78" fmla="*/ 386680291 w 182"/>
                  <a:gd name="T79" fmla="*/ 194899526 h 204"/>
                  <a:gd name="T80" fmla="*/ 460100852 w 182"/>
                  <a:gd name="T81" fmla="*/ 194899526 h 204"/>
                  <a:gd name="T82" fmla="*/ 523731562 w 182"/>
                  <a:gd name="T83" fmla="*/ 170536810 h 204"/>
                  <a:gd name="T84" fmla="*/ 572678602 w 182"/>
                  <a:gd name="T85" fmla="*/ 214388375 h 204"/>
                  <a:gd name="T86" fmla="*/ 636309312 w 182"/>
                  <a:gd name="T87" fmla="*/ 238751092 h 204"/>
                  <a:gd name="T88" fmla="*/ 636309312 w 182"/>
                  <a:gd name="T89" fmla="*/ 311839242 h 204"/>
                  <a:gd name="T90" fmla="*/ 665678864 w 182"/>
                  <a:gd name="T91" fmla="*/ 375179657 h 20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2"/>
                  <a:gd name="T139" fmla="*/ 0 h 204"/>
                  <a:gd name="T140" fmla="*/ 182 w 182"/>
                  <a:gd name="T141" fmla="*/ 204 h 20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fontAlgn="auto">
                  <a:spcBef>
                    <a:spcPts val="0"/>
                  </a:spcBef>
                  <a:spcAft>
                    <a:spcPts val="0"/>
                  </a:spcAft>
                  <a:defRPr/>
                </a:pPr>
                <a:endParaRPr lang="zh-CN" altLang="en-US" sz="2400">
                  <a:solidFill>
                    <a:schemeClr val="tx1">
                      <a:lumMod val="50000"/>
                    </a:schemeClr>
                  </a:solidFill>
                  <a:latin typeface="+mn-lt"/>
                  <a:ea typeface="+mn-ea"/>
                </a:endParaRPr>
              </a:p>
            </p:txBody>
          </p:sp>
        </p:grpSp>
      </p:grpSp>
      <p:sp>
        <p:nvSpPr>
          <p:cNvPr id="226" name="圆角矩形 225"/>
          <p:cNvSpPr/>
          <p:nvPr/>
        </p:nvSpPr>
        <p:spPr>
          <a:xfrm>
            <a:off x="2367401" y="3184889"/>
            <a:ext cx="9017524" cy="1902265"/>
          </a:xfrm>
          <a:prstGeom prst="round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7" name="文本框 226"/>
          <p:cNvSpPr txBox="1"/>
          <p:nvPr/>
        </p:nvSpPr>
        <p:spPr>
          <a:xfrm>
            <a:off x="2543447" y="3554221"/>
            <a:ext cx="8665432" cy="1200329"/>
          </a:xfrm>
          <a:prstGeom prst="rect">
            <a:avLst/>
          </a:prstGeom>
          <a:noFill/>
        </p:spPr>
        <p:txBody>
          <a:bodyPr wrap="square" rtlCol="0">
            <a:spAutoFit/>
          </a:bodyPr>
          <a:lstStyle/>
          <a:p>
            <a:r>
              <a:rPr lang="en-US" altLang="zh-CN" dirty="0" smtClean="0"/>
              <a:t>1.</a:t>
            </a:r>
            <a:r>
              <a:rPr lang="zh-CN" altLang="en-US" dirty="0" smtClean="0"/>
              <a:t>图片边缘</a:t>
            </a:r>
            <a:r>
              <a:rPr lang="zh-CN" altLang="en-US" dirty="0"/>
              <a:t>保持性可以在现有的导向滤波去雾的基础上有进一步提升，并很大程度上消除了图片中尚存在</a:t>
            </a:r>
            <a:r>
              <a:rPr lang="zh-CN" altLang="en-US" dirty="0" smtClean="0"/>
              <a:t>的</a:t>
            </a:r>
            <a:r>
              <a:rPr lang="en-US" altLang="zh-CN" dirty="0" smtClean="0"/>
              <a:t>halo</a:t>
            </a:r>
            <a:r>
              <a:rPr lang="zh-CN" altLang="en-US" dirty="0" smtClean="0"/>
              <a:t>（光晕）现象</a:t>
            </a:r>
            <a:r>
              <a:rPr lang="en-US" altLang="zh-CN" dirty="0" smtClean="0"/>
              <a:t>;</a:t>
            </a:r>
          </a:p>
          <a:p>
            <a:endParaRPr lang="en-US" altLang="zh-CN" dirty="0" smtClean="0"/>
          </a:p>
          <a:p>
            <a:r>
              <a:rPr lang="en-US" altLang="zh-CN" dirty="0" smtClean="0"/>
              <a:t>2.</a:t>
            </a:r>
            <a:r>
              <a:rPr lang="zh-CN" altLang="en-US" dirty="0" smtClean="0"/>
              <a:t>减少图像中的色斑，使得天空区域恢复的更加真实；</a:t>
            </a:r>
            <a:endParaRPr lang="en-US" altLang="zh-CN" dirty="0" smtClean="0"/>
          </a:p>
        </p:txBody>
      </p:sp>
    </p:spTree>
    <p:extLst>
      <p:ext uri="{BB962C8B-B14F-4D97-AF65-F5344CB8AC3E}">
        <p14:creationId xmlns:p14="http://schemas.microsoft.com/office/powerpoint/2010/main" val="4282877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6477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57700" y="166255"/>
            <a:ext cx="2818532" cy="437120"/>
          </a:xfrm>
        </p:spPr>
        <p:txBody>
          <a:bodyPr>
            <a:normAutofit fontScale="90000"/>
          </a:bodyPr>
          <a:lstStyle/>
          <a:p>
            <a:r>
              <a:rPr lang="zh-CN" altLang="en-US" dirty="0" smtClean="0"/>
              <a:t>研究内容与改进思路</a:t>
            </a:r>
            <a:endParaRPr lang="zh-CN" altLang="en-US" dirty="0"/>
          </a:p>
        </p:txBody>
      </p:sp>
      <p:sp>
        <p:nvSpPr>
          <p:cNvPr id="10" name="矩形 9"/>
          <p:cNvSpPr/>
          <p:nvPr/>
        </p:nvSpPr>
        <p:spPr>
          <a:xfrm>
            <a:off x="2751809" y="3060684"/>
            <a:ext cx="184731" cy="369332"/>
          </a:xfrm>
          <a:prstGeom prst="rect">
            <a:avLst/>
          </a:prstGeom>
        </p:spPr>
        <p:txBody>
          <a:bodyPr wrap="none">
            <a:spAutoFit/>
          </a:bodyPr>
          <a:lstStyle/>
          <a:p>
            <a:endParaRPr lang="zh-CN" altLang="en-US" dirty="0"/>
          </a:p>
        </p:txBody>
      </p:sp>
      <p:grpSp>
        <p:nvGrpSpPr>
          <p:cNvPr id="119" name="组合 118"/>
          <p:cNvGrpSpPr/>
          <p:nvPr/>
        </p:nvGrpSpPr>
        <p:grpSpPr>
          <a:xfrm>
            <a:off x="206095" y="913732"/>
            <a:ext cx="1313612" cy="1186191"/>
            <a:chOff x="815" y="1713"/>
            <a:chExt cx="5076" cy="4724"/>
          </a:xfrm>
        </p:grpSpPr>
        <p:grpSp>
          <p:nvGrpSpPr>
            <p:cNvPr id="120" name="组合 119"/>
            <p:cNvGrpSpPr/>
            <p:nvPr/>
          </p:nvGrpSpPr>
          <p:grpSpPr>
            <a:xfrm>
              <a:off x="815" y="1713"/>
              <a:ext cx="5076" cy="4725"/>
              <a:chOff x="974092" y="1272064"/>
              <a:chExt cx="3736975" cy="3478213"/>
            </a:xfrm>
            <a:solidFill>
              <a:srgbClr val="EAEAEA"/>
            </a:solidFill>
          </p:grpSpPr>
          <p:sp>
            <p:nvSpPr>
              <p:cNvPr id="133" name="Freeform 6"/>
              <p:cNvSpPr>
                <a:spLocks noEditPoints="1"/>
              </p:cNvSpPr>
              <p:nvPr/>
            </p:nvSpPr>
            <p:spPr bwMode="auto">
              <a:xfrm>
                <a:off x="2077405" y="1719739"/>
                <a:ext cx="1001713" cy="658813"/>
              </a:xfrm>
              <a:custGeom>
                <a:avLst/>
                <a:gdLst>
                  <a:gd name="T0" fmla="*/ 16 w 336"/>
                  <a:gd name="T1" fmla="*/ 49 h 221"/>
                  <a:gd name="T2" fmla="*/ 87 w 336"/>
                  <a:gd name="T3" fmla="*/ 0 h 221"/>
                  <a:gd name="T4" fmla="*/ 173 w 336"/>
                  <a:gd name="T5" fmla="*/ 216 h 221"/>
                  <a:gd name="T6" fmla="*/ 77 w 336"/>
                  <a:gd name="T7" fmla="*/ 128 h 221"/>
                  <a:gd name="T8" fmla="*/ 16 w 336"/>
                  <a:gd name="T9" fmla="*/ 49 h 221"/>
                  <a:gd name="T10" fmla="*/ 202 w 336"/>
                  <a:gd name="T11" fmla="*/ 39 h 221"/>
                  <a:gd name="T12" fmla="*/ 187 w 336"/>
                  <a:gd name="T13" fmla="*/ 54 h 221"/>
                  <a:gd name="T14" fmla="*/ 202 w 336"/>
                  <a:gd name="T15" fmla="*/ 69 h 221"/>
                  <a:gd name="T16" fmla="*/ 216 w 336"/>
                  <a:gd name="T17" fmla="*/ 54 h 221"/>
                  <a:gd name="T18" fmla="*/ 202 w 336"/>
                  <a:gd name="T19" fmla="*/ 39 h 221"/>
                  <a:gd name="T20" fmla="*/ 235 w 336"/>
                  <a:gd name="T21" fmla="*/ 97 h 221"/>
                  <a:gd name="T22" fmla="*/ 216 w 336"/>
                  <a:gd name="T23" fmla="*/ 78 h 221"/>
                  <a:gd name="T24" fmla="*/ 197 w 336"/>
                  <a:gd name="T25" fmla="*/ 97 h 221"/>
                  <a:gd name="T26" fmla="*/ 216 w 336"/>
                  <a:gd name="T27" fmla="*/ 117 h 221"/>
                  <a:gd name="T28" fmla="*/ 235 w 336"/>
                  <a:gd name="T29" fmla="*/ 97 h 221"/>
                  <a:gd name="T30" fmla="*/ 203 w 336"/>
                  <a:gd name="T31" fmla="*/ 168 h 221"/>
                  <a:gd name="T32" fmla="*/ 225 w 336"/>
                  <a:gd name="T33" fmla="*/ 145 h 221"/>
                  <a:gd name="T34" fmla="*/ 203 w 336"/>
                  <a:gd name="T35" fmla="*/ 123 h 221"/>
                  <a:gd name="T36" fmla="*/ 181 w 336"/>
                  <a:gd name="T37" fmla="*/ 145 h 221"/>
                  <a:gd name="T38" fmla="*/ 203 w 336"/>
                  <a:gd name="T39" fmla="*/ 168 h 221"/>
                  <a:gd name="T40" fmla="*/ 163 w 336"/>
                  <a:gd name="T41" fmla="*/ 205 h 221"/>
                  <a:gd name="T42" fmla="*/ 187 w 336"/>
                  <a:gd name="T43" fmla="*/ 181 h 221"/>
                  <a:gd name="T44" fmla="*/ 163 w 336"/>
                  <a:gd name="T45" fmla="*/ 157 h 221"/>
                  <a:gd name="T46" fmla="*/ 139 w 336"/>
                  <a:gd name="T47" fmla="*/ 181 h 221"/>
                  <a:gd name="T48" fmla="*/ 163 w 336"/>
                  <a:gd name="T49" fmla="*/ 205 h 221"/>
                  <a:gd name="T50" fmla="*/ 65 w 336"/>
                  <a:gd name="T51" fmla="*/ 94 h 221"/>
                  <a:gd name="T52" fmla="*/ 94 w 336"/>
                  <a:gd name="T53" fmla="*/ 65 h 221"/>
                  <a:gd name="T54" fmla="*/ 65 w 336"/>
                  <a:gd name="T55" fmla="*/ 36 h 221"/>
                  <a:gd name="T56" fmla="*/ 36 w 336"/>
                  <a:gd name="T57" fmla="*/ 65 h 221"/>
                  <a:gd name="T58" fmla="*/ 65 w 336"/>
                  <a:gd name="T59" fmla="*/ 94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36" h="221">
                    <a:moveTo>
                      <a:pt x="16" y="49"/>
                    </a:moveTo>
                    <a:cubicBezTo>
                      <a:pt x="32" y="5"/>
                      <a:pt x="87" y="0"/>
                      <a:pt x="87" y="0"/>
                    </a:cubicBezTo>
                    <a:cubicBezTo>
                      <a:pt x="336" y="4"/>
                      <a:pt x="237" y="212"/>
                      <a:pt x="173" y="216"/>
                    </a:cubicBezTo>
                    <a:cubicBezTo>
                      <a:pt x="108" y="221"/>
                      <a:pt x="118" y="144"/>
                      <a:pt x="77" y="128"/>
                    </a:cubicBezTo>
                    <a:cubicBezTo>
                      <a:pt x="36" y="111"/>
                      <a:pt x="0" y="92"/>
                      <a:pt x="16" y="49"/>
                    </a:cubicBezTo>
                    <a:close/>
                    <a:moveTo>
                      <a:pt x="202" y="39"/>
                    </a:moveTo>
                    <a:cubicBezTo>
                      <a:pt x="194" y="39"/>
                      <a:pt x="187" y="46"/>
                      <a:pt x="187" y="54"/>
                    </a:cubicBezTo>
                    <a:cubicBezTo>
                      <a:pt x="187" y="62"/>
                      <a:pt x="194" y="69"/>
                      <a:pt x="202" y="69"/>
                    </a:cubicBezTo>
                    <a:cubicBezTo>
                      <a:pt x="210" y="69"/>
                      <a:pt x="216" y="62"/>
                      <a:pt x="216" y="54"/>
                    </a:cubicBezTo>
                    <a:cubicBezTo>
                      <a:pt x="216" y="46"/>
                      <a:pt x="210" y="39"/>
                      <a:pt x="202" y="39"/>
                    </a:cubicBezTo>
                    <a:close/>
                    <a:moveTo>
                      <a:pt x="235" y="97"/>
                    </a:moveTo>
                    <a:cubicBezTo>
                      <a:pt x="235" y="87"/>
                      <a:pt x="227" y="78"/>
                      <a:pt x="216" y="78"/>
                    </a:cubicBezTo>
                    <a:cubicBezTo>
                      <a:pt x="205" y="78"/>
                      <a:pt x="197" y="87"/>
                      <a:pt x="197" y="97"/>
                    </a:cubicBezTo>
                    <a:cubicBezTo>
                      <a:pt x="197" y="108"/>
                      <a:pt x="205" y="117"/>
                      <a:pt x="216" y="117"/>
                    </a:cubicBezTo>
                    <a:cubicBezTo>
                      <a:pt x="227" y="117"/>
                      <a:pt x="235" y="108"/>
                      <a:pt x="235" y="97"/>
                    </a:cubicBezTo>
                    <a:close/>
                    <a:moveTo>
                      <a:pt x="203" y="168"/>
                    </a:moveTo>
                    <a:cubicBezTo>
                      <a:pt x="215" y="168"/>
                      <a:pt x="225" y="158"/>
                      <a:pt x="225" y="145"/>
                    </a:cubicBezTo>
                    <a:cubicBezTo>
                      <a:pt x="225" y="133"/>
                      <a:pt x="215" y="123"/>
                      <a:pt x="203" y="123"/>
                    </a:cubicBezTo>
                    <a:cubicBezTo>
                      <a:pt x="190" y="123"/>
                      <a:pt x="181" y="133"/>
                      <a:pt x="181" y="145"/>
                    </a:cubicBezTo>
                    <a:cubicBezTo>
                      <a:pt x="181" y="158"/>
                      <a:pt x="190" y="168"/>
                      <a:pt x="203" y="168"/>
                    </a:cubicBezTo>
                    <a:close/>
                    <a:moveTo>
                      <a:pt x="163" y="205"/>
                    </a:moveTo>
                    <a:cubicBezTo>
                      <a:pt x="176" y="205"/>
                      <a:pt x="187" y="195"/>
                      <a:pt x="187" y="181"/>
                    </a:cubicBezTo>
                    <a:cubicBezTo>
                      <a:pt x="187" y="168"/>
                      <a:pt x="176" y="157"/>
                      <a:pt x="163" y="157"/>
                    </a:cubicBezTo>
                    <a:cubicBezTo>
                      <a:pt x="150" y="157"/>
                      <a:pt x="139" y="168"/>
                      <a:pt x="139" y="181"/>
                    </a:cubicBezTo>
                    <a:cubicBezTo>
                      <a:pt x="139" y="195"/>
                      <a:pt x="150" y="205"/>
                      <a:pt x="163" y="205"/>
                    </a:cubicBezTo>
                    <a:close/>
                    <a:moveTo>
                      <a:pt x="65" y="94"/>
                    </a:moveTo>
                    <a:cubicBezTo>
                      <a:pt x="81" y="94"/>
                      <a:pt x="94" y="81"/>
                      <a:pt x="94" y="65"/>
                    </a:cubicBezTo>
                    <a:cubicBezTo>
                      <a:pt x="94" y="49"/>
                      <a:pt x="81" y="36"/>
                      <a:pt x="65" y="36"/>
                    </a:cubicBezTo>
                    <a:cubicBezTo>
                      <a:pt x="49" y="36"/>
                      <a:pt x="36" y="49"/>
                      <a:pt x="36" y="65"/>
                    </a:cubicBezTo>
                    <a:cubicBezTo>
                      <a:pt x="36" y="81"/>
                      <a:pt x="49" y="94"/>
                      <a:pt x="65" y="9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7"/>
              <p:cNvSpPr/>
              <p:nvPr/>
            </p:nvSpPr>
            <p:spPr bwMode="auto">
              <a:xfrm>
                <a:off x="2691767" y="1272064"/>
                <a:ext cx="450850" cy="200025"/>
              </a:xfrm>
              <a:custGeom>
                <a:avLst/>
                <a:gdLst>
                  <a:gd name="T0" fmla="*/ 143 w 284"/>
                  <a:gd name="T1" fmla="*/ 126 h 126"/>
                  <a:gd name="T2" fmla="*/ 284 w 284"/>
                  <a:gd name="T3" fmla="*/ 64 h 126"/>
                  <a:gd name="T4" fmla="*/ 139 w 284"/>
                  <a:gd name="T5" fmla="*/ 0 h 126"/>
                  <a:gd name="T6" fmla="*/ 0 w 284"/>
                  <a:gd name="T7" fmla="*/ 62 h 126"/>
                  <a:gd name="T8" fmla="*/ 143 w 284"/>
                  <a:gd name="T9" fmla="*/ 126 h 126"/>
                </a:gdLst>
                <a:ahLst/>
                <a:cxnLst>
                  <a:cxn ang="0">
                    <a:pos x="T0" y="T1"/>
                  </a:cxn>
                  <a:cxn ang="0">
                    <a:pos x="T2" y="T3"/>
                  </a:cxn>
                  <a:cxn ang="0">
                    <a:pos x="T4" y="T5"/>
                  </a:cxn>
                  <a:cxn ang="0">
                    <a:pos x="T6" y="T7"/>
                  </a:cxn>
                  <a:cxn ang="0">
                    <a:pos x="T8" y="T9"/>
                  </a:cxn>
                </a:cxnLst>
                <a:rect l="0" t="0" r="r" b="b"/>
                <a:pathLst>
                  <a:path w="284" h="126">
                    <a:moveTo>
                      <a:pt x="143" y="126"/>
                    </a:moveTo>
                    <a:lnTo>
                      <a:pt x="284" y="64"/>
                    </a:lnTo>
                    <a:lnTo>
                      <a:pt x="139" y="0"/>
                    </a:lnTo>
                    <a:lnTo>
                      <a:pt x="0" y="62"/>
                    </a:lnTo>
                    <a:lnTo>
                      <a:pt x="143" y="1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Rectangle 8"/>
              <p:cNvSpPr>
                <a:spLocks noChangeArrowheads="1"/>
              </p:cNvSpPr>
              <p:nvPr/>
            </p:nvSpPr>
            <p:spPr bwMode="auto">
              <a:xfrm>
                <a:off x="2698117" y="1367314"/>
                <a:ext cx="14288"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6" name="Oval 9"/>
              <p:cNvSpPr>
                <a:spLocks noChangeArrowheads="1"/>
              </p:cNvSpPr>
              <p:nvPr/>
            </p:nvSpPr>
            <p:spPr bwMode="auto">
              <a:xfrm>
                <a:off x="2682242" y="1495902"/>
                <a:ext cx="46038" cy="444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10"/>
              <p:cNvSpPr/>
              <p:nvPr/>
            </p:nvSpPr>
            <p:spPr bwMode="auto">
              <a:xfrm>
                <a:off x="2701292" y="1522889"/>
                <a:ext cx="31750" cy="98425"/>
              </a:xfrm>
              <a:custGeom>
                <a:avLst/>
                <a:gdLst>
                  <a:gd name="T0" fmla="*/ 5 w 11"/>
                  <a:gd name="T1" fmla="*/ 1 h 33"/>
                  <a:gd name="T2" fmla="*/ 8 w 11"/>
                  <a:gd name="T3" fmla="*/ 33 h 33"/>
                  <a:gd name="T4" fmla="*/ 0 w 11"/>
                  <a:gd name="T5" fmla="*/ 33 h 33"/>
                  <a:gd name="T6" fmla="*/ 0 w 11"/>
                  <a:gd name="T7" fmla="*/ 0 h 33"/>
                  <a:gd name="T8" fmla="*/ 5 w 11"/>
                  <a:gd name="T9" fmla="*/ 1 h 33"/>
                </a:gdLst>
                <a:ahLst/>
                <a:cxnLst>
                  <a:cxn ang="0">
                    <a:pos x="T0" y="T1"/>
                  </a:cxn>
                  <a:cxn ang="0">
                    <a:pos x="T2" y="T3"/>
                  </a:cxn>
                  <a:cxn ang="0">
                    <a:pos x="T4" y="T5"/>
                  </a:cxn>
                  <a:cxn ang="0">
                    <a:pos x="T6" y="T7"/>
                  </a:cxn>
                  <a:cxn ang="0">
                    <a:pos x="T8" y="T9"/>
                  </a:cxn>
                </a:cxnLst>
                <a:rect l="0" t="0" r="r" b="b"/>
                <a:pathLst>
                  <a:path w="11" h="33">
                    <a:moveTo>
                      <a:pt x="5" y="1"/>
                    </a:moveTo>
                    <a:cubicBezTo>
                      <a:pt x="5" y="1"/>
                      <a:pt x="11" y="14"/>
                      <a:pt x="8" y="33"/>
                    </a:cubicBezTo>
                    <a:cubicBezTo>
                      <a:pt x="0" y="33"/>
                      <a:pt x="0" y="33"/>
                      <a:pt x="0" y="33"/>
                    </a:cubicBezTo>
                    <a:cubicBezTo>
                      <a:pt x="0" y="0"/>
                      <a:pt x="0" y="0"/>
                      <a:pt x="0" y="0"/>
                    </a:cubicBezTo>
                    <a:cubicBezTo>
                      <a:pt x="0" y="0"/>
                      <a:pt x="5" y="2"/>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11"/>
              <p:cNvSpPr/>
              <p:nvPr/>
            </p:nvSpPr>
            <p:spPr bwMode="auto">
              <a:xfrm>
                <a:off x="2674305" y="1522889"/>
                <a:ext cx="33338" cy="98425"/>
              </a:xfrm>
              <a:custGeom>
                <a:avLst/>
                <a:gdLst>
                  <a:gd name="T0" fmla="*/ 6 w 11"/>
                  <a:gd name="T1" fmla="*/ 1 h 33"/>
                  <a:gd name="T2" fmla="*/ 3 w 11"/>
                  <a:gd name="T3" fmla="*/ 33 h 33"/>
                  <a:gd name="T4" fmla="*/ 11 w 11"/>
                  <a:gd name="T5" fmla="*/ 33 h 33"/>
                  <a:gd name="T6" fmla="*/ 11 w 11"/>
                  <a:gd name="T7" fmla="*/ 0 h 33"/>
                  <a:gd name="T8" fmla="*/ 6 w 11"/>
                  <a:gd name="T9" fmla="*/ 1 h 33"/>
                </a:gdLst>
                <a:ahLst/>
                <a:cxnLst>
                  <a:cxn ang="0">
                    <a:pos x="T0" y="T1"/>
                  </a:cxn>
                  <a:cxn ang="0">
                    <a:pos x="T2" y="T3"/>
                  </a:cxn>
                  <a:cxn ang="0">
                    <a:pos x="T4" y="T5"/>
                  </a:cxn>
                  <a:cxn ang="0">
                    <a:pos x="T6" y="T7"/>
                  </a:cxn>
                  <a:cxn ang="0">
                    <a:pos x="T8" y="T9"/>
                  </a:cxn>
                </a:cxnLst>
                <a:rect l="0" t="0" r="r" b="b"/>
                <a:pathLst>
                  <a:path w="11" h="33">
                    <a:moveTo>
                      <a:pt x="6" y="1"/>
                    </a:moveTo>
                    <a:cubicBezTo>
                      <a:pt x="6" y="1"/>
                      <a:pt x="0" y="14"/>
                      <a:pt x="3" y="33"/>
                    </a:cubicBezTo>
                    <a:cubicBezTo>
                      <a:pt x="11" y="33"/>
                      <a:pt x="11" y="33"/>
                      <a:pt x="11" y="33"/>
                    </a:cubicBezTo>
                    <a:cubicBezTo>
                      <a:pt x="11" y="0"/>
                      <a:pt x="11" y="0"/>
                      <a:pt x="11" y="0"/>
                    </a:cubicBezTo>
                    <a:cubicBezTo>
                      <a:pt x="11" y="0"/>
                      <a:pt x="6" y="2"/>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12"/>
              <p:cNvSpPr/>
              <p:nvPr/>
            </p:nvSpPr>
            <p:spPr bwMode="auto">
              <a:xfrm>
                <a:off x="2793367" y="1433989"/>
                <a:ext cx="258763" cy="193675"/>
              </a:xfrm>
              <a:custGeom>
                <a:avLst/>
                <a:gdLst>
                  <a:gd name="T0" fmla="*/ 0 w 87"/>
                  <a:gd name="T1" fmla="*/ 0 h 65"/>
                  <a:gd name="T2" fmla="*/ 43 w 87"/>
                  <a:gd name="T3" fmla="*/ 20 h 65"/>
                  <a:gd name="T4" fmla="*/ 87 w 87"/>
                  <a:gd name="T5" fmla="*/ 0 h 65"/>
                  <a:gd name="T6" fmla="*/ 87 w 87"/>
                  <a:gd name="T7" fmla="*/ 50 h 65"/>
                  <a:gd name="T8" fmla="*/ 45 w 87"/>
                  <a:gd name="T9" fmla="*/ 65 h 65"/>
                  <a:gd name="T10" fmla="*/ 45 w 87"/>
                  <a:gd name="T11" fmla="*/ 65 h 65"/>
                  <a:gd name="T12" fmla="*/ 43 w 87"/>
                  <a:gd name="T13" fmla="*/ 65 h 65"/>
                  <a:gd name="T14" fmla="*/ 42 w 87"/>
                  <a:gd name="T15" fmla="*/ 65 h 65"/>
                  <a:gd name="T16" fmla="*/ 42 w 87"/>
                  <a:gd name="T17" fmla="*/ 65 h 65"/>
                  <a:gd name="T18" fmla="*/ 0 w 87"/>
                  <a:gd name="T19" fmla="*/ 50 h 65"/>
                  <a:gd name="T20" fmla="*/ 0 w 87"/>
                  <a:gd name="T2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65">
                    <a:moveTo>
                      <a:pt x="0" y="0"/>
                    </a:moveTo>
                    <a:cubicBezTo>
                      <a:pt x="0" y="0"/>
                      <a:pt x="36" y="17"/>
                      <a:pt x="43" y="20"/>
                    </a:cubicBezTo>
                    <a:cubicBezTo>
                      <a:pt x="50" y="17"/>
                      <a:pt x="87" y="0"/>
                      <a:pt x="87" y="0"/>
                    </a:cubicBezTo>
                    <a:cubicBezTo>
                      <a:pt x="87" y="50"/>
                      <a:pt x="87" y="50"/>
                      <a:pt x="87" y="50"/>
                    </a:cubicBezTo>
                    <a:cubicBezTo>
                      <a:pt x="75" y="63"/>
                      <a:pt x="52" y="65"/>
                      <a:pt x="45" y="65"/>
                    </a:cubicBezTo>
                    <a:cubicBezTo>
                      <a:pt x="45" y="65"/>
                      <a:pt x="45" y="65"/>
                      <a:pt x="45" y="65"/>
                    </a:cubicBezTo>
                    <a:cubicBezTo>
                      <a:pt x="45" y="65"/>
                      <a:pt x="44" y="65"/>
                      <a:pt x="43" y="65"/>
                    </a:cubicBezTo>
                    <a:cubicBezTo>
                      <a:pt x="43" y="65"/>
                      <a:pt x="42" y="65"/>
                      <a:pt x="42" y="65"/>
                    </a:cubicBezTo>
                    <a:cubicBezTo>
                      <a:pt x="42" y="65"/>
                      <a:pt x="42" y="65"/>
                      <a:pt x="42" y="65"/>
                    </a:cubicBezTo>
                    <a:cubicBezTo>
                      <a:pt x="35" y="65"/>
                      <a:pt x="12" y="63"/>
                      <a:pt x="0" y="5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13"/>
              <p:cNvSpPr/>
              <p:nvPr/>
            </p:nvSpPr>
            <p:spPr bwMode="auto">
              <a:xfrm>
                <a:off x="3485517" y="2167414"/>
                <a:ext cx="450850" cy="203200"/>
              </a:xfrm>
              <a:custGeom>
                <a:avLst/>
                <a:gdLst>
                  <a:gd name="T0" fmla="*/ 143 w 284"/>
                  <a:gd name="T1" fmla="*/ 128 h 128"/>
                  <a:gd name="T2" fmla="*/ 284 w 284"/>
                  <a:gd name="T3" fmla="*/ 64 h 128"/>
                  <a:gd name="T4" fmla="*/ 139 w 284"/>
                  <a:gd name="T5" fmla="*/ 0 h 128"/>
                  <a:gd name="T6" fmla="*/ 0 w 284"/>
                  <a:gd name="T7" fmla="*/ 62 h 128"/>
                  <a:gd name="T8" fmla="*/ 143 w 284"/>
                  <a:gd name="T9" fmla="*/ 128 h 128"/>
                </a:gdLst>
                <a:ahLst/>
                <a:cxnLst>
                  <a:cxn ang="0">
                    <a:pos x="T0" y="T1"/>
                  </a:cxn>
                  <a:cxn ang="0">
                    <a:pos x="T2" y="T3"/>
                  </a:cxn>
                  <a:cxn ang="0">
                    <a:pos x="T4" y="T5"/>
                  </a:cxn>
                  <a:cxn ang="0">
                    <a:pos x="T6" y="T7"/>
                  </a:cxn>
                  <a:cxn ang="0">
                    <a:pos x="T8" y="T9"/>
                  </a:cxn>
                </a:cxnLst>
                <a:rect l="0" t="0" r="r" b="b"/>
                <a:pathLst>
                  <a:path w="284" h="128">
                    <a:moveTo>
                      <a:pt x="143" y="128"/>
                    </a:moveTo>
                    <a:lnTo>
                      <a:pt x="284" y="64"/>
                    </a:lnTo>
                    <a:lnTo>
                      <a:pt x="139" y="0"/>
                    </a:lnTo>
                    <a:lnTo>
                      <a:pt x="0" y="62"/>
                    </a:lnTo>
                    <a:lnTo>
                      <a:pt x="143" y="1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Rectangle 14"/>
              <p:cNvSpPr>
                <a:spLocks noChangeArrowheads="1"/>
              </p:cNvSpPr>
              <p:nvPr/>
            </p:nvSpPr>
            <p:spPr bwMode="auto">
              <a:xfrm>
                <a:off x="3491867" y="2262664"/>
                <a:ext cx="14288" cy="149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2" name="Oval 15"/>
              <p:cNvSpPr>
                <a:spLocks noChangeArrowheads="1"/>
              </p:cNvSpPr>
              <p:nvPr/>
            </p:nvSpPr>
            <p:spPr bwMode="auto">
              <a:xfrm>
                <a:off x="3475992" y="2394427"/>
                <a:ext cx="44450" cy="444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16"/>
              <p:cNvSpPr/>
              <p:nvPr/>
            </p:nvSpPr>
            <p:spPr bwMode="auto">
              <a:xfrm>
                <a:off x="3495042" y="2418239"/>
                <a:ext cx="31750" cy="98425"/>
              </a:xfrm>
              <a:custGeom>
                <a:avLst/>
                <a:gdLst>
                  <a:gd name="T0" fmla="*/ 5 w 11"/>
                  <a:gd name="T1" fmla="*/ 2 h 33"/>
                  <a:gd name="T2" fmla="*/ 8 w 11"/>
                  <a:gd name="T3" fmla="*/ 33 h 33"/>
                  <a:gd name="T4" fmla="*/ 0 w 11"/>
                  <a:gd name="T5" fmla="*/ 33 h 33"/>
                  <a:gd name="T6" fmla="*/ 0 w 11"/>
                  <a:gd name="T7" fmla="*/ 0 h 33"/>
                  <a:gd name="T8" fmla="*/ 5 w 11"/>
                  <a:gd name="T9" fmla="*/ 2 h 33"/>
                </a:gdLst>
                <a:ahLst/>
                <a:cxnLst>
                  <a:cxn ang="0">
                    <a:pos x="T0" y="T1"/>
                  </a:cxn>
                  <a:cxn ang="0">
                    <a:pos x="T2" y="T3"/>
                  </a:cxn>
                  <a:cxn ang="0">
                    <a:pos x="T4" y="T5"/>
                  </a:cxn>
                  <a:cxn ang="0">
                    <a:pos x="T6" y="T7"/>
                  </a:cxn>
                  <a:cxn ang="0">
                    <a:pos x="T8" y="T9"/>
                  </a:cxn>
                </a:cxnLst>
                <a:rect l="0" t="0" r="r" b="b"/>
                <a:pathLst>
                  <a:path w="11" h="33">
                    <a:moveTo>
                      <a:pt x="5" y="2"/>
                    </a:moveTo>
                    <a:cubicBezTo>
                      <a:pt x="5" y="2"/>
                      <a:pt x="11" y="14"/>
                      <a:pt x="8" y="33"/>
                    </a:cubicBezTo>
                    <a:cubicBezTo>
                      <a:pt x="0" y="33"/>
                      <a:pt x="0" y="33"/>
                      <a:pt x="0" y="33"/>
                    </a:cubicBezTo>
                    <a:cubicBezTo>
                      <a:pt x="0" y="0"/>
                      <a:pt x="0" y="0"/>
                      <a:pt x="0" y="0"/>
                    </a:cubicBezTo>
                    <a:cubicBezTo>
                      <a:pt x="0" y="0"/>
                      <a:pt x="5" y="3"/>
                      <a:pt x="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17"/>
              <p:cNvSpPr/>
              <p:nvPr/>
            </p:nvSpPr>
            <p:spPr bwMode="auto">
              <a:xfrm>
                <a:off x="3468055" y="2418239"/>
                <a:ext cx="31750" cy="98425"/>
              </a:xfrm>
              <a:custGeom>
                <a:avLst/>
                <a:gdLst>
                  <a:gd name="T0" fmla="*/ 6 w 11"/>
                  <a:gd name="T1" fmla="*/ 2 h 33"/>
                  <a:gd name="T2" fmla="*/ 3 w 11"/>
                  <a:gd name="T3" fmla="*/ 33 h 33"/>
                  <a:gd name="T4" fmla="*/ 11 w 11"/>
                  <a:gd name="T5" fmla="*/ 33 h 33"/>
                  <a:gd name="T6" fmla="*/ 11 w 11"/>
                  <a:gd name="T7" fmla="*/ 0 h 33"/>
                  <a:gd name="T8" fmla="*/ 6 w 11"/>
                  <a:gd name="T9" fmla="*/ 2 h 33"/>
                </a:gdLst>
                <a:ahLst/>
                <a:cxnLst>
                  <a:cxn ang="0">
                    <a:pos x="T0" y="T1"/>
                  </a:cxn>
                  <a:cxn ang="0">
                    <a:pos x="T2" y="T3"/>
                  </a:cxn>
                  <a:cxn ang="0">
                    <a:pos x="T4" y="T5"/>
                  </a:cxn>
                  <a:cxn ang="0">
                    <a:pos x="T6" y="T7"/>
                  </a:cxn>
                  <a:cxn ang="0">
                    <a:pos x="T8" y="T9"/>
                  </a:cxn>
                </a:cxnLst>
                <a:rect l="0" t="0" r="r" b="b"/>
                <a:pathLst>
                  <a:path w="11" h="33">
                    <a:moveTo>
                      <a:pt x="6" y="2"/>
                    </a:moveTo>
                    <a:cubicBezTo>
                      <a:pt x="6" y="2"/>
                      <a:pt x="0" y="14"/>
                      <a:pt x="3" y="33"/>
                    </a:cubicBezTo>
                    <a:cubicBezTo>
                      <a:pt x="11" y="33"/>
                      <a:pt x="11" y="33"/>
                      <a:pt x="11" y="33"/>
                    </a:cubicBezTo>
                    <a:cubicBezTo>
                      <a:pt x="11" y="0"/>
                      <a:pt x="11" y="0"/>
                      <a:pt x="11" y="0"/>
                    </a:cubicBezTo>
                    <a:cubicBezTo>
                      <a:pt x="11" y="0"/>
                      <a:pt x="6" y="3"/>
                      <a:pt x="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18"/>
              <p:cNvSpPr/>
              <p:nvPr/>
            </p:nvSpPr>
            <p:spPr bwMode="auto">
              <a:xfrm>
                <a:off x="3587117" y="2327752"/>
                <a:ext cx="258763" cy="193675"/>
              </a:xfrm>
              <a:custGeom>
                <a:avLst/>
                <a:gdLst>
                  <a:gd name="T0" fmla="*/ 0 w 87"/>
                  <a:gd name="T1" fmla="*/ 0 h 65"/>
                  <a:gd name="T2" fmla="*/ 43 w 87"/>
                  <a:gd name="T3" fmla="*/ 21 h 65"/>
                  <a:gd name="T4" fmla="*/ 87 w 87"/>
                  <a:gd name="T5" fmla="*/ 0 h 65"/>
                  <a:gd name="T6" fmla="*/ 87 w 87"/>
                  <a:gd name="T7" fmla="*/ 51 h 65"/>
                  <a:gd name="T8" fmla="*/ 45 w 87"/>
                  <a:gd name="T9" fmla="*/ 65 h 65"/>
                  <a:gd name="T10" fmla="*/ 45 w 87"/>
                  <a:gd name="T11" fmla="*/ 65 h 65"/>
                  <a:gd name="T12" fmla="*/ 43 w 87"/>
                  <a:gd name="T13" fmla="*/ 65 h 65"/>
                  <a:gd name="T14" fmla="*/ 42 w 87"/>
                  <a:gd name="T15" fmla="*/ 65 h 65"/>
                  <a:gd name="T16" fmla="*/ 42 w 87"/>
                  <a:gd name="T17" fmla="*/ 65 h 65"/>
                  <a:gd name="T18" fmla="*/ 0 w 87"/>
                  <a:gd name="T19" fmla="*/ 51 h 65"/>
                  <a:gd name="T20" fmla="*/ 0 w 87"/>
                  <a:gd name="T2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65">
                    <a:moveTo>
                      <a:pt x="0" y="0"/>
                    </a:moveTo>
                    <a:cubicBezTo>
                      <a:pt x="0" y="1"/>
                      <a:pt x="36" y="18"/>
                      <a:pt x="43" y="21"/>
                    </a:cubicBezTo>
                    <a:cubicBezTo>
                      <a:pt x="50" y="18"/>
                      <a:pt x="87" y="1"/>
                      <a:pt x="87" y="0"/>
                    </a:cubicBezTo>
                    <a:cubicBezTo>
                      <a:pt x="87" y="51"/>
                      <a:pt x="87" y="51"/>
                      <a:pt x="87" y="51"/>
                    </a:cubicBezTo>
                    <a:cubicBezTo>
                      <a:pt x="75" y="63"/>
                      <a:pt x="52" y="65"/>
                      <a:pt x="45" y="65"/>
                    </a:cubicBezTo>
                    <a:cubicBezTo>
                      <a:pt x="45" y="65"/>
                      <a:pt x="45" y="65"/>
                      <a:pt x="45" y="65"/>
                    </a:cubicBezTo>
                    <a:cubicBezTo>
                      <a:pt x="45" y="65"/>
                      <a:pt x="44" y="65"/>
                      <a:pt x="43" y="65"/>
                    </a:cubicBezTo>
                    <a:cubicBezTo>
                      <a:pt x="43" y="65"/>
                      <a:pt x="42" y="65"/>
                      <a:pt x="42" y="65"/>
                    </a:cubicBezTo>
                    <a:cubicBezTo>
                      <a:pt x="42" y="65"/>
                      <a:pt x="42" y="65"/>
                      <a:pt x="42" y="65"/>
                    </a:cubicBezTo>
                    <a:cubicBezTo>
                      <a:pt x="35" y="65"/>
                      <a:pt x="12" y="63"/>
                      <a:pt x="0" y="51"/>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19"/>
              <p:cNvSpPr>
                <a:spLocks noEditPoints="1"/>
              </p:cNvSpPr>
              <p:nvPr/>
            </p:nvSpPr>
            <p:spPr bwMode="auto">
              <a:xfrm>
                <a:off x="3676017" y="3137377"/>
                <a:ext cx="325438" cy="323850"/>
              </a:xfrm>
              <a:custGeom>
                <a:avLst/>
                <a:gdLst>
                  <a:gd name="T0" fmla="*/ 39 w 109"/>
                  <a:gd name="T1" fmla="*/ 53 h 109"/>
                  <a:gd name="T2" fmla="*/ 42 w 109"/>
                  <a:gd name="T3" fmla="*/ 46 h 109"/>
                  <a:gd name="T4" fmla="*/ 42 w 109"/>
                  <a:gd name="T5" fmla="*/ 21 h 109"/>
                  <a:gd name="T6" fmla="*/ 39 w 109"/>
                  <a:gd name="T7" fmla="*/ 17 h 109"/>
                  <a:gd name="T8" fmla="*/ 39 w 109"/>
                  <a:gd name="T9" fmla="*/ 17 h 109"/>
                  <a:gd name="T10" fmla="*/ 39 w 109"/>
                  <a:gd name="T11" fmla="*/ 6 h 109"/>
                  <a:gd name="T12" fmla="*/ 39 w 109"/>
                  <a:gd name="T13" fmla="*/ 6 h 109"/>
                  <a:gd name="T14" fmla="*/ 39 w 109"/>
                  <a:gd name="T15" fmla="*/ 6 h 109"/>
                  <a:gd name="T16" fmla="*/ 55 w 109"/>
                  <a:gd name="T17" fmla="*/ 0 h 109"/>
                  <a:gd name="T18" fmla="*/ 70 w 109"/>
                  <a:gd name="T19" fmla="*/ 6 h 109"/>
                  <a:gd name="T20" fmla="*/ 70 w 109"/>
                  <a:gd name="T21" fmla="*/ 6 h 109"/>
                  <a:gd name="T22" fmla="*/ 71 w 109"/>
                  <a:gd name="T23" fmla="*/ 6 h 109"/>
                  <a:gd name="T24" fmla="*/ 71 w 109"/>
                  <a:gd name="T25" fmla="*/ 17 h 109"/>
                  <a:gd name="T26" fmla="*/ 70 w 109"/>
                  <a:gd name="T27" fmla="*/ 17 h 109"/>
                  <a:gd name="T28" fmla="*/ 66 w 109"/>
                  <a:gd name="T29" fmla="*/ 21 h 109"/>
                  <a:gd name="T30" fmla="*/ 66 w 109"/>
                  <a:gd name="T31" fmla="*/ 46 h 109"/>
                  <a:gd name="T32" fmla="*/ 69 w 109"/>
                  <a:gd name="T33" fmla="*/ 53 h 109"/>
                  <a:gd name="T34" fmla="*/ 94 w 109"/>
                  <a:gd name="T35" fmla="*/ 100 h 109"/>
                  <a:gd name="T36" fmla="*/ 55 w 109"/>
                  <a:gd name="T37" fmla="*/ 109 h 109"/>
                  <a:gd name="T38" fmla="*/ 15 w 109"/>
                  <a:gd name="T39" fmla="*/ 100 h 109"/>
                  <a:gd name="T40" fmla="*/ 39 w 109"/>
                  <a:gd name="T41" fmla="*/ 53 h 109"/>
                  <a:gd name="T42" fmla="*/ 40 w 109"/>
                  <a:gd name="T43" fmla="*/ 101 h 109"/>
                  <a:gd name="T44" fmla="*/ 23 w 109"/>
                  <a:gd name="T45" fmla="*/ 89 h 109"/>
                  <a:gd name="T46" fmla="*/ 38 w 109"/>
                  <a:gd name="T47" fmla="*/ 63 h 109"/>
                  <a:gd name="T48" fmla="*/ 17 w 109"/>
                  <a:gd name="T49" fmla="*/ 90 h 109"/>
                  <a:gd name="T50" fmla="*/ 40 w 109"/>
                  <a:gd name="T51" fmla="*/ 101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9" h="109">
                    <a:moveTo>
                      <a:pt x="39" y="53"/>
                    </a:moveTo>
                    <a:cubicBezTo>
                      <a:pt x="39" y="53"/>
                      <a:pt x="42" y="51"/>
                      <a:pt x="42" y="46"/>
                    </a:cubicBezTo>
                    <a:cubicBezTo>
                      <a:pt x="42" y="42"/>
                      <a:pt x="42" y="26"/>
                      <a:pt x="42" y="21"/>
                    </a:cubicBezTo>
                    <a:cubicBezTo>
                      <a:pt x="40" y="20"/>
                      <a:pt x="39" y="19"/>
                      <a:pt x="39" y="17"/>
                    </a:cubicBezTo>
                    <a:cubicBezTo>
                      <a:pt x="39" y="17"/>
                      <a:pt x="39" y="17"/>
                      <a:pt x="39" y="17"/>
                    </a:cubicBezTo>
                    <a:cubicBezTo>
                      <a:pt x="39" y="6"/>
                      <a:pt x="39" y="6"/>
                      <a:pt x="39" y="6"/>
                    </a:cubicBezTo>
                    <a:cubicBezTo>
                      <a:pt x="39" y="6"/>
                      <a:pt x="39" y="6"/>
                      <a:pt x="39" y="6"/>
                    </a:cubicBezTo>
                    <a:cubicBezTo>
                      <a:pt x="39" y="6"/>
                      <a:pt x="39" y="6"/>
                      <a:pt x="39" y="6"/>
                    </a:cubicBezTo>
                    <a:cubicBezTo>
                      <a:pt x="39" y="2"/>
                      <a:pt x="46" y="0"/>
                      <a:pt x="55" y="0"/>
                    </a:cubicBezTo>
                    <a:cubicBezTo>
                      <a:pt x="63" y="0"/>
                      <a:pt x="70" y="2"/>
                      <a:pt x="70" y="6"/>
                    </a:cubicBezTo>
                    <a:cubicBezTo>
                      <a:pt x="70" y="6"/>
                      <a:pt x="70" y="6"/>
                      <a:pt x="70" y="6"/>
                    </a:cubicBezTo>
                    <a:cubicBezTo>
                      <a:pt x="71" y="6"/>
                      <a:pt x="71" y="6"/>
                      <a:pt x="71" y="6"/>
                    </a:cubicBezTo>
                    <a:cubicBezTo>
                      <a:pt x="71" y="17"/>
                      <a:pt x="71" y="17"/>
                      <a:pt x="71" y="17"/>
                    </a:cubicBezTo>
                    <a:cubicBezTo>
                      <a:pt x="70" y="17"/>
                      <a:pt x="70" y="17"/>
                      <a:pt x="70" y="17"/>
                    </a:cubicBezTo>
                    <a:cubicBezTo>
                      <a:pt x="70" y="19"/>
                      <a:pt x="69" y="20"/>
                      <a:pt x="66" y="21"/>
                    </a:cubicBezTo>
                    <a:cubicBezTo>
                      <a:pt x="66" y="26"/>
                      <a:pt x="66" y="42"/>
                      <a:pt x="66" y="46"/>
                    </a:cubicBezTo>
                    <a:cubicBezTo>
                      <a:pt x="66" y="51"/>
                      <a:pt x="69" y="53"/>
                      <a:pt x="69" y="53"/>
                    </a:cubicBezTo>
                    <a:cubicBezTo>
                      <a:pt x="75" y="56"/>
                      <a:pt x="109" y="90"/>
                      <a:pt x="94" y="100"/>
                    </a:cubicBezTo>
                    <a:cubicBezTo>
                      <a:pt x="81" y="109"/>
                      <a:pt x="59" y="109"/>
                      <a:pt x="55" y="109"/>
                    </a:cubicBezTo>
                    <a:cubicBezTo>
                      <a:pt x="50" y="109"/>
                      <a:pt x="28" y="109"/>
                      <a:pt x="15" y="100"/>
                    </a:cubicBezTo>
                    <a:cubicBezTo>
                      <a:pt x="0" y="90"/>
                      <a:pt x="34" y="56"/>
                      <a:pt x="39" y="53"/>
                    </a:cubicBezTo>
                    <a:close/>
                    <a:moveTo>
                      <a:pt x="40" y="101"/>
                    </a:moveTo>
                    <a:cubicBezTo>
                      <a:pt x="40" y="101"/>
                      <a:pt x="24" y="97"/>
                      <a:pt x="23" y="89"/>
                    </a:cubicBezTo>
                    <a:cubicBezTo>
                      <a:pt x="22" y="80"/>
                      <a:pt x="38" y="63"/>
                      <a:pt x="38" y="63"/>
                    </a:cubicBezTo>
                    <a:cubicBezTo>
                      <a:pt x="38" y="63"/>
                      <a:pt x="17" y="79"/>
                      <a:pt x="17" y="90"/>
                    </a:cubicBezTo>
                    <a:cubicBezTo>
                      <a:pt x="18" y="101"/>
                      <a:pt x="40" y="101"/>
                      <a:pt x="40" y="1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20"/>
              <p:cNvSpPr>
                <a:spLocks noEditPoints="1"/>
              </p:cNvSpPr>
              <p:nvPr/>
            </p:nvSpPr>
            <p:spPr bwMode="auto">
              <a:xfrm>
                <a:off x="4218942" y="2242027"/>
                <a:ext cx="403225" cy="404813"/>
              </a:xfrm>
              <a:custGeom>
                <a:avLst/>
                <a:gdLst>
                  <a:gd name="T0" fmla="*/ 67 w 135"/>
                  <a:gd name="T1" fmla="*/ 0 h 136"/>
                  <a:gd name="T2" fmla="*/ 135 w 135"/>
                  <a:gd name="T3" fmla="*/ 68 h 136"/>
                  <a:gd name="T4" fmla="*/ 67 w 135"/>
                  <a:gd name="T5" fmla="*/ 136 h 136"/>
                  <a:gd name="T6" fmla="*/ 0 w 135"/>
                  <a:gd name="T7" fmla="*/ 68 h 136"/>
                  <a:gd name="T8" fmla="*/ 67 w 135"/>
                  <a:gd name="T9" fmla="*/ 0 h 136"/>
                  <a:gd name="T10" fmla="*/ 67 w 135"/>
                  <a:gd name="T11" fmla="*/ 133 h 136"/>
                  <a:gd name="T12" fmla="*/ 132 w 135"/>
                  <a:gd name="T13" fmla="*/ 68 h 136"/>
                  <a:gd name="T14" fmla="*/ 67 w 135"/>
                  <a:gd name="T15" fmla="*/ 3 h 136"/>
                  <a:gd name="T16" fmla="*/ 3 w 135"/>
                  <a:gd name="T17" fmla="*/ 68 h 136"/>
                  <a:gd name="T18" fmla="*/ 67 w 135"/>
                  <a:gd name="T19" fmla="*/ 13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36">
                    <a:moveTo>
                      <a:pt x="67" y="0"/>
                    </a:moveTo>
                    <a:cubicBezTo>
                      <a:pt x="105" y="0"/>
                      <a:pt x="135" y="30"/>
                      <a:pt x="135" y="68"/>
                    </a:cubicBezTo>
                    <a:cubicBezTo>
                      <a:pt x="135" y="105"/>
                      <a:pt x="105" y="136"/>
                      <a:pt x="67" y="136"/>
                    </a:cubicBezTo>
                    <a:cubicBezTo>
                      <a:pt x="30" y="136"/>
                      <a:pt x="0" y="105"/>
                      <a:pt x="0" y="68"/>
                    </a:cubicBezTo>
                    <a:cubicBezTo>
                      <a:pt x="0" y="30"/>
                      <a:pt x="30" y="0"/>
                      <a:pt x="67" y="0"/>
                    </a:cubicBezTo>
                    <a:close/>
                    <a:moveTo>
                      <a:pt x="67" y="133"/>
                    </a:moveTo>
                    <a:cubicBezTo>
                      <a:pt x="103" y="133"/>
                      <a:pt x="132" y="104"/>
                      <a:pt x="132" y="68"/>
                    </a:cubicBezTo>
                    <a:cubicBezTo>
                      <a:pt x="132" y="32"/>
                      <a:pt x="103" y="3"/>
                      <a:pt x="67" y="3"/>
                    </a:cubicBezTo>
                    <a:cubicBezTo>
                      <a:pt x="32" y="3"/>
                      <a:pt x="3" y="32"/>
                      <a:pt x="3" y="68"/>
                    </a:cubicBezTo>
                    <a:cubicBezTo>
                      <a:pt x="3" y="104"/>
                      <a:pt x="32" y="133"/>
                      <a:pt x="67" y="1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21"/>
              <p:cNvSpPr/>
              <p:nvPr/>
            </p:nvSpPr>
            <p:spPr bwMode="auto">
              <a:xfrm>
                <a:off x="4180842" y="2249964"/>
                <a:ext cx="452438" cy="396875"/>
              </a:xfrm>
              <a:custGeom>
                <a:avLst/>
                <a:gdLst>
                  <a:gd name="T0" fmla="*/ 108 w 152"/>
                  <a:gd name="T1" fmla="*/ 10 h 133"/>
                  <a:gd name="T2" fmla="*/ 111 w 152"/>
                  <a:gd name="T3" fmla="*/ 15 h 133"/>
                  <a:gd name="T4" fmla="*/ 114 w 152"/>
                  <a:gd name="T5" fmla="*/ 19 h 133"/>
                  <a:gd name="T6" fmla="*/ 116 w 152"/>
                  <a:gd name="T7" fmla="*/ 17 h 133"/>
                  <a:gd name="T8" fmla="*/ 117 w 152"/>
                  <a:gd name="T9" fmla="*/ 21 h 133"/>
                  <a:gd name="T10" fmla="*/ 124 w 152"/>
                  <a:gd name="T11" fmla="*/ 23 h 133"/>
                  <a:gd name="T12" fmla="*/ 128 w 152"/>
                  <a:gd name="T13" fmla="*/ 27 h 133"/>
                  <a:gd name="T14" fmla="*/ 134 w 152"/>
                  <a:gd name="T15" fmla="*/ 35 h 133"/>
                  <a:gd name="T16" fmla="*/ 137 w 152"/>
                  <a:gd name="T17" fmla="*/ 41 h 133"/>
                  <a:gd name="T18" fmla="*/ 134 w 152"/>
                  <a:gd name="T19" fmla="*/ 44 h 133"/>
                  <a:gd name="T20" fmla="*/ 134 w 152"/>
                  <a:gd name="T21" fmla="*/ 46 h 133"/>
                  <a:gd name="T22" fmla="*/ 137 w 152"/>
                  <a:gd name="T23" fmla="*/ 44 h 133"/>
                  <a:gd name="T24" fmla="*/ 139 w 152"/>
                  <a:gd name="T25" fmla="*/ 40 h 133"/>
                  <a:gd name="T26" fmla="*/ 141 w 152"/>
                  <a:gd name="T27" fmla="*/ 46 h 133"/>
                  <a:gd name="T28" fmla="*/ 140 w 152"/>
                  <a:gd name="T29" fmla="*/ 55 h 133"/>
                  <a:gd name="T30" fmla="*/ 136 w 152"/>
                  <a:gd name="T31" fmla="*/ 53 h 133"/>
                  <a:gd name="T32" fmla="*/ 130 w 152"/>
                  <a:gd name="T33" fmla="*/ 59 h 133"/>
                  <a:gd name="T34" fmla="*/ 124 w 152"/>
                  <a:gd name="T35" fmla="*/ 65 h 133"/>
                  <a:gd name="T36" fmla="*/ 118 w 152"/>
                  <a:gd name="T37" fmla="*/ 70 h 133"/>
                  <a:gd name="T38" fmla="*/ 111 w 152"/>
                  <a:gd name="T39" fmla="*/ 78 h 133"/>
                  <a:gd name="T40" fmla="*/ 113 w 152"/>
                  <a:gd name="T41" fmla="*/ 90 h 133"/>
                  <a:gd name="T42" fmla="*/ 119 w 152"/>
                  <a:gd name="T43" fmla="*/ 103 h 133"/>
                  <a:gd name="T44" fmla="*/ 117 w 152"/>
                  <a:gd name="T45" fmla="*/ 113 h 133"/>
                  <a:gd name="T46" fmla="*/ 121 w 152"/>
                  <a:gd name="T47" fmla="*/ 114 h 133"/>
                  <a:gd name="T48" fmla="*/ 130 w 152"/>
                  <a:gd name="T49" fmla="*/ 99 h 133"/>
                  <a:gd name="T50" fmla="*/ 141 w 152"/>
                  <a:gd name="T51" fmla="*/ 75 h 133"/>
                  <a:gd name="T52" fmla="*/ 144 w 152"/>
                  <a:gd name="T53" fmla="*/ 58 h 133"/>
                  <a:gd name="T54" fmla="*/ 103 w 152"/>
                  <a:gd name="T55" fmla="*/ 122 h 133"/>
                  <a:gd name="T56" fmla="*/ 92 w 152"/>
                  <a:gd name="T57" fmla="*/ 121 h 133"/>
                  <a:gd name="T58" fmla="*/ 78 w 152"/>
                  <a:gd name="T59" fmla="*/ 119 h 133"/>
                  <a:gd name="T60" fmla="*/ 79 w 152"/>
                  <a:gd name="T61" fmla="*/ 125 h 133"/>
                  <a:gd name="T62" fmla="*/ 71 w 152"/>
                  <a:gd name="T63" fmla="*/ 124 h 133"/>
                  <a:gd name="T64" fmla="*/ 59 w 152"/>
                  <a:gd name="T65" fmla="*/ 123 h 133"/>
                  <a:gd name="T66" fmla="*/ 60 w 152"/>
                  <a:gd name="T67" fmla="*/ 1 h 133"/>
                  <a:gd name="T68" fmla="*/ 20 w 152"/>
                  <a:gd name="T69" fmla="*/ 42 h 133"/>
                  <a:gd name="T70" fmla="*/ 26 w 152"/>
                  <a:gd name="T71" fmla="*/ 39 h 133"/>
                  <a:gd name="T72" fmla="*/ 31 w 152"/>
                  <a:gd name="T73" fmla="*/ 49 h 133"/>
                  <a:gd name="T74" fmla="*/ 38 w 152"/>
                  <a:gd name="T75" fmla="*/ 39 h 133"/>
                  <a:gd name="T76" fmla="*/ 35 w 152"/>
                  <a:gd name="T77" fmla="*/ 50 h 133"/>
                  <a:gd name="T78" fmla="*/ 28 w 152"/>
                  <a:gd name="T79" fmla="*/ 52 h 133"/>
                  <a:gd name="T80" fmla="*/ 31 w 152"/>
                  <a:gd name="T81" fmla="*/ 67 h 133"/>
                  <a:gd name="T82" fmla="*/ 35 w 152"/>
                  <a:gd name="T83" fmla="*/ 82 h 133"/>
                  <a:gd name="T84" fmla="*/ 40 w 152"/>
                  <a:gd name="T85" fmla="*/ 91 h 133"/>
                  <a:gd name="T86" fmla="*/ 54 w 152"/>
                  <a:gd name="T87" fmla="*/ 103 h 133"/>
                  <a:gd name="T88" fmla="*/ 57 w 152"/>
                  <a:gd name="T89" fmla="*/ 93 h 133"/>
                  <a:gd name="T90" fmla="*/ 57 w 152"/>
                  <a:gd name="T91" fmla="*/ 80 h 133"/>
                  <a:gd name="T92" fmla="*/ 62 w 152"/>
                  <a:gd name="T93" fmla="*/ 67 h 133"/>
                  <a:gd name="T94" fmla="*/ 68 w 152"/>
                  <a:gd name="T95" fmla="*/ 60 h 133"/>
                  <a:gd name="T96" fmla="*/ 86 w 152"/>
                  <a:gd name="T97" fmla="*/ 60 h 133"/>
                  <a:gd name="T98" fmla="*/ 92 w 152"/>
                  <a:gd name="T99" fmla="*/ 51 h 133"/>
                  <a:gd name="T100" fmla="*/ 85 w 152"/>
                  <a:gd name="T101" fmla="*/ 33 h 133"/>
                  <a:gd name="T102" fmla="*/ 72 w 152"/>
                  <a:gd name="T103" fmla="*/ 27 h 133"/>
                  <a:gd name="T104" fmla="*/ 65 w 152"/>
                  <a:gd name="T105" fmla="*/ 31 h 133"/>
                  <a:gd name="T106" fmla="*/ 54 w 152"/>
                  <a:gd name="T107" fmla="*/ 31 h 133"/>
                  <a:gd name="T108" fmla="*/ 44 w 152"/>
                  <a:gd name="T109" fmla="*/ 29 h 133"/>
                  <a:gd name="T110" fmla="*/ 53 w 152"/>
                  <a:gd name="T111" fmla="*/ 25 h 133"/>
                  <a:gd name="T112" fmla="*/ 54 w 152"/>
                  <a:gd name="T113" fmla="*/ 21 h 133"/>
                  <a:gd name="T114" fmla="*/ 67 w 152"/>
                  <a:gd name="T115" fmla="*/ 21 h 133"/>
                  <a:gd name="T116" fmla="*/ 78 w 152"/>
                  <a:gd name="T117" fmla="*/ 25 h 133"/>
                  <a:gd name="T118" fmla="*/ 80 w 152"/>
                  <a:gd name="T119" fmla="*/ 14 h 133"/>
                  <a:gd name="T120" fmla="*/ 88 w 152"/>
                  <a:gd name="T121" fmla="*/ 7 h 133"/>
                  <a:gd name="T122" fmla="*/ 79 w 152"/>
                  <a:gd name="T123" fmla="*/ 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2" h="133">
                    <a:moveTo>
                      <a:pt x="90" y="0"/>
                    </a:moveTo>
                    <a:cubicBezTo>
                      <a:pt x="90" y="0"/>
                      <a:pt x="113" y="3"/>
                      <a:pt x="128" y="21"/>
                    </a:cubicBezTo>
                    <a:cubicBezTo>
                      <a:pt x="128" y="21"/>
                      <a:pt x="117" y="8"/>
                      <a:pt x="109" y="8"/>
                    </a:cubicBezTo>
                    <a:cubicBezTo>
                      <a:pt x="108" y="9"/>
                      <a:pt x="108" y="9"/>
                      <a:pt x="108" y="9"/>
                    </a:cubicBezTo>
                    <a:cubicBezTo>
                      <a:pt x="108" y="9"/>
                      <a:pt x="108" y="10"/>
                      <a:pt x="108" y="10"/>
                    </a:cubicBezTo>
                    <a:cubicBezTo>
                      <a:pt x="108" y="10"/>
                      <a:pt x="109" y="11"/>
                      <a:pt x="109" y="12"/>
                    </a:cubicBezTo>
                    <a:cubicBezTo>
                      <a:pt x="109" y="12"/>
                      <a:pt x="109" y="13"/>
                      <a:pt x="109" y="13"/>
                    </a:cubicBezTo>
                    <a:cubicBezTo>
                      <a:pt x="110" y="14"/>
                      <a:pt x="110" y="14"/>
                      <a:pt x="110" y="14"/>
                    </a:cubicBezTo>
                    <a:cubicBezTo>
                      <a:pt x="110" y="14"/>
                      <a:pt x="110" y="14"/>
                      <a:pt x="110" y="14"/>
                    </a:cubicBezTo>
                    <a:cubicBezTo>
                      <a:pt x="111" y="15"/>
                      <a:pt x="111" y="15"/>
                      <a:pt x="111" y="15"/>
                    </a:cubicBezTo>
                    <a:cubicBezTo>
                      <a:pt x="111" y="16"/>
                      <a:pt x="111" y="16"/>
                      <a:pt x="111" y="16"/>
                    </a:cubicBezTo>
                    <a:cubicBezTo>
                      <a:pt x="111" y="18"/>
                      <a:pt x="111" y="18"/>
                      <a:pt x="111" y="18"/>
                    </a:cubicBezTo>
                    <a:cubicBezTo>
                      <a:pt x="111" y="18"/>
                      <a:pt x="111" y="18"/>
                      <a:pt x="111" y="18"/>
                    </a:cubicBezTo>
                    <a:cubicBezTo>
                      <a:pt x="112" y="19"/>
                      <a:pt x="112" y="19"/>
                      <a:pt x="112" y="19"/>
                    </a:cubicBezTo>
                    <a:cubicBezTo>
                      <a:pt x="112" y="19"/>
                      <a:pt x="113" y="19"/>
                      <a:pt x="114" y="19"/>
                    </a:cubicBezTo>
                    <a:cubicBezTo>
                      <a:pt x="114" y="19"/>
                      <a:pt x="114" y="18"/>
                      <a:pt x="114" y="18"/>
                    </a:cubicBezTo>
                    <a:cubicBezTo>
                      <a:pt x="113" y="17"/>
                      <a:pt x="113" y="17"/>
                      <a:pt x="113" y="17"/>
                    </a:cubicBezTo>
                    <a:cubicBezTo>
                      <a:pt x="113" y="17"/>
                      <a:pt x="113" y="17"/>
                      <a:pt x="113" y="17"/>
                    </a:cubicBezTo>
                    <a:cubicBezTo>
                      <a:pt x="114" y="16"/>
                      <a:pt x="113" y="16"/>
                      <a:pt x="114" y="16"/>
                    </a:cubicBezTo>
                    <a:cubicBezTo>
                      <a:pt x="115" y="16"/>
                      <a:pt x="116" y="17"/>
                      <a:pt x="116" y="17"/>
                    </a:cubicBezTo>
                    <a:cubicBezTo>
                      <a:pt x="117" y="18"/>
                      <a:pt x="117" y="18"/>
                      <a:pt x="117" y="18"/>
                    </a:cubicBezTo>
                    <a:cubicBezTo>
                      <a:pt x="117" y="18"/>
                      <a:pt x="118" y="19"/>
                      <a:pt x="117" y="19"/>
                    </a:cubicBezTo>
                    <a:cubicBezTo>
                      <a:pt x="117" y="19"/>
                      <a:pt x="117" y="19"/>
                      <a:pt x="117" y="19"/>
                    </a:cubicBezTo>
                    <a:cubicBezTo>
                      <a:pt x="117" y="19"/>
                      <a:pt x="116" y="20"/>
                      <a:pt x="116" y="20"/>
                    </a:cubicBezTo>
                    <a:cubicBezTo>
                      <a:pt x="116" y="21"/>
                      <a:pt x="117" y="21"/>
                      <a:pt x="117" y="21"/>
                    </a:cubicBezTo>
                    <a:cubicBezTo>
                      <a:pt x="117" y="21"/>
                      <a:pt x="117" y="22"/>
                      <a:pt x="118" y="22"/>
                    </a:cubicBezTo>
                    <a:cubicBezTo>
                      <a:pt x="119" y="21"/>
                      <a:pt x="119" y="21"/>
                      <a:pt x="120" y="21"/>
                    </a:cubicBezTo>
                    <a:cubicBezTo>
                      <a:pt x="120" y="21"/>
                      <a:pt x="121" y="21"/>
                      <a:pt x="121" y="21"/>
                    </a:cubicBezTo>
                    <a:cubicBezTo>
                      <a:pt x="122" y="21"/>
                      <a:pt x="122" y="21"/>
                      <a:pt x="122" y="21"/>
                    </a:cubicBezTo>
                    <a:cubicBezTo>
                      <a:pt x="122" y="22"/>
                      <a:pt x="124" y="23"/>
                      <a:pt x="124" y="23"/>
                    </a:cubicBezTo>
                    <a:cubicBezTo>
                      <a:pt x="124" y="23"/>
                      <a:pt x="124" y="23"/>
                      <a:pt x="124" y="23"/>
                    </a:cubicBezTo>
                    <a:cubicBezTo>
                      <a:pt x="124" y="23"/>
                      <a:pt x="125" y="25"/>
                      <a:pt x="125" y="25"/>
                    </a:cubicBezTo>
                    <a:cubicBezTo>
                      <a:pt x="125" y="25"/>
                      <a:pt x="125" y="25"/>
                      <a:pt x="126" y="25"/>
                    </a:cubicBezTo>
                    <a:cubicBezTo>
                      <a:pt x="127" y="26"/>
                      <a:pt x="127" y="26"/>
                      <a:pt x="127" y="26"/>
                    </a:cubicBezTo>
                    <a:cubicBezTo>
                      <a:pt x="128" y="27"/>
                      <a:pt x="128" y="27"/>
                      <a:pt x="128" y="27"/>
                    </a:cubicBezTo>
                    <a:cubicBezTo>
                      <a:pt x="128" y="27"/>
                      <a:pt x="129" y="28"/>
                      <a:pt x="129" y="28"/>
                    </a:cubicBezTo>
                    <a:cubicBezTo>
                      <a:pt x="130" y="29"/>
                      <a:pt x="131" y="30"/>
                      <a:pt x="132" y="30"/>
                    </a:cubicBezTo>
                    <a:cubicBezTo>
                      <a:pt x="132" y="30"/>
                      <a:pt x="132" y="31"/>
                      <a:pt x="133" y="32"/>
                    </a:cubicBezTo>
                    <a:cubicBezTo>
                      <a:pt x="133" y="32"/>
                      <a:pt x="133" y="33"/>
                      <a:pt x="133" y="34"/>
                    </a:cubicBezTo>
                    <a:cubicBezTo>
                      <a:pt x="133" y="34"/>
                      <a:pt x="134" y="35"/>
                      <a:pt x="134" y="35"/>
                    </a:cubicBezTo>
                    <a:cubicBezTo>
                      <a:pt x="134" y="36"/>
                      <a:pt x="134" y="37"/>
                      <a:pt x="135" y="37"/>
                    </a:cubicBezTo>
                    <a:cubicBezTo>
                      <a:pt x="135" y="37"/>
                      <a:pt x="135" y="38"/>
                      <a:pt x="136" y="38"/>
                    </a:cubicBezTo>
                    <a:cubicBezTo>
                      <a:pt x="136" y="38"/>
                      <a:pt x="137" y="38"/>
                      <a:pt x="138" y="39"/>
                    </a:cubicBezTo>
                    <a:cubicBezTo>
                      <a:pt x="138" y="39"/>
                      <a:pt x="138" y="40"/>
                      <a:pt x="138" y="40"/>
                    </a:cubicBezTo>
                    <a:cubicBezTo>
                      <a:pt x="138" y="40"/>
                      <a:pt x="138" y="41"/>
                      <a:pt x="137" y="41"/>
                    </a:cubicBezTo>
                    <a:cubicBezTo>
                      <a:pt x="137" y="41"/>
                      <a:pt x="136" y="41"/>
                      <a:pt x="136" y="41"/>
                    </a:cubicBezTo>
                    <a:cubicBezTo>
                      <a:pt x="136" y="41"/>
                      <a:pt x="136" y="42"/>
                      <a:pt x="136" y="42"/>
                    </a:cubicBezTo>
                    <a:cubicBezTo>
                      <a:pt x="136" y="43"/>
                      <a:pt x="137" y="44"/>
                      <a:pt x="136" y="44"/>
                    </a:cubicBezTo>
                    <a:cubicBezTo>
                      <a:pt x="136" y="44"/>
                      <a:pt x="135" y="44"/>
                      <a:pt x="135" y="44"/>
                    </a:cubicBezTo>
                    <a:cubicBezTo>
                      <a:pt x="134" y="44"/>
                      <a:pt x="134" y="44"/>
                      <a:pt x="134" y="44"/>
                    </a:cubicBezTo>
                    <a:cubicBezTo>
                      <a:pt x="133" y="45"/>
                      <a:pt x="133" y="45"/>
                      <a:pt x="133" y="45"/>
                    </a:cubicBezTo>
                    <a:cubicBezTo>
                      <a:pt x="132" y="45"/>
                      <a:pt x="132" y="45"/>
                      <a:pt x="132" y="45"/>
                    </a:cubicBezTo>
                    <a:cubicBezTo>
                      <a:pt x="132" y="45"/>
                      <a:pt x="132" y="46"/>
                      <a:pt x="133" y="46"/>
                    </a:cubicBezTo>
                    <a:cubicBezTo>
                      <a:pt x="133" y="47"/>
                      <a:pt x="133" y="47"/>
                      <a:pt x="133" y="47"/>
                    </a:cubicBezTo>
                    <a:cubicBezTo>
                      <a:pt x="134" y="47"/>
                      <a:pt x="133" y="47"/>
                      <a:pt x="134" y="46"/>
                    </a:cubicBezTo>
                    <a:cubicBezTo>
                      <a:pt x="134" y="46"/>
                      <a:pt x="134" y="46"/>
                      <a:pt x="134" y="46"/>
                    </a:cubicBezTo>
                    <a:cubicBezTo>
                      <a:pt x="135" y="45"/>
                      <a:pt x="135" y="46"/>
                      <a:pt x="136" y="46"/>
                    </a:cubicBezTo>
                    <a:cubicBezTo>
                      <a:pt x="136" y="46"/>
                      <a:pt x="136" y="46"/>
                      <a:pt x="137" y="45"/>
                    </a:cubicBezTo>
                    <a:cubicBezTo>
                      <a:pt x="137" y="45"/>
                      <a:pt x="137" y="46"/>
                      <a:pt x="137" y="45"/>
                    </a:cubicBezTo>
                    <a:cubicBezTo>
                      <a:pt x="137" y="44"/>
                      <a:pt x="137" y="44"/>
                      <a:pt x="137" y="44"/>
                    </a:cubicBezTo>
                    <a:cubicBezTo>
                      <a:pt x="137" y="43"/>
                      <a:pt x="137" y="43"/>
                      <a:pt x="138" y="43"/>
                    </a:cubicBezTo>
                    <a:cubicBezTo>
                      <a:pt x="138" y="43"/>
                      <a:pt x="138" y="43"/>
                      <a:pt x="138" y="43"/>
                    </a:cubicBezTo>
                    <a:cubicBezTo>
                      <a:pt x="139" y="42"/>
                      <a:pt x="139" y="42"/>
                      <a:pt x="139" y="42"/>
                    </a:cubicBezTo>
                    <a:cubicBezTo>
                      <a:pt x="139" y="42"/>
                      <a:pt x="140" y="42"/>
                      <a:pt x="140" y="42"/>
                    </a:cubicBezTo>
                    <a:cubicBezTo>
                      <a:pt x="140" y="41"/>
                      <a:pt x="139" y="40"/>
                      <a:pt x="139" y="40"/>
                    </a:cubicBezTo>
                    <a:cubicBezTo>
                      <a:pt x="139" y="40"/>
                      <a:pt x="139" y="39"/>
                      <a:pt x="139" y="39"/>
                    </a:cubicBezTo>
                    <a:cubicBezTo>
                      <a:pt x="139" y="38"/>
                      <a:pt x="139" y="36"/>
                      <a:pt x="139" y="36"/>
                    </a:cubicBezTo>
                    <a:cubicBezTo>
                      <a:pt x="139" y="36"/>
                      <a:pt x="141" y="41"/>
                      <a:pt x="142" y="44"/>
                    </a:cubicBezTo>
                    <a:cubicBezTo>
                      <a:pt x="142" y="44"/>
                      <a:pt x="141" y="44"/>
                      <a:pt x="141" y="44"/>
                    </a:cubicBezTo>
                    <a:cubicBezTo>
                      <a:pt x="141" y="45"/>
                      <a:pt x="141" y="45"/>
                      <a:pt x="141" y="46"/>
                    </a:cubicBezTo>
                    <a:cubicBezTo>
                      <a:pt x="141" y="46"/>
                      <a:pt x="141" y="46"/>
                      <a:pt x="141" y="48"/>
                    </a:cubicBezTo>
                    <a:cubicBezTo>
                      <a:pt x="141" y="49"/>
                      <a:pt x="140" y="50"/>
                      <a:pt x="141" y="50"/>
                    </a:cubicBezTo>
                    <a:cubicBezTo>
                      <a:pt x="141" y="51"/>
                      <a:pt x="141" y="52"/>
                      <a:pt x="141" y="52"/>
                    </a:cubicBezTo>
                    <a:cubicBezTo>
                      <a:pt x="141" y="53"/>
                      <a:pt x="141" y="54"/>
                      <a:pt x="141" y="55"/>
                    </a:cubicBezTo>
                    <a:cubicBezTo>
                      <a:pt x="140" y="55"/>
                      <a:pt x="140" y="55"/>
                      <a:pt x="140" y="55"/>
                    </a:cubicBezTo>
                    <a:cubicBezTo>
                      <a:pt x="140" y="56"/>
                      <a:pt x="141" y="57"/>
                      <a:pt x="140" y="56"/>
                    </a:cubicBezTo>
                    <a:cubicBezTo>
                      <a:pt x="139" y="54"/>
                      <a:pt x="139" y="54"/>
                      <a:pt x="139" y="54"/>
                    </a:cubicBezTo>
                    <a:cubicBezTo>
                      <a:pt x="138" y="53"/>
                      <a:pt x="138" y="53"/>
                      <a:pt x="138" y="53"/>
                    </a:cubicBezTo>
                    <a:cubicBezTo>
                      <a:pt x="138" y="53"/>
                      <a:pt x="138" y="52"/>
                      <a:pt x="137" y="53"/>
                    </a:cubicBezTo>
                    <a:cubicBezTo>
                      <a:pt x="136" y="53"/>
                      <a:pt x="136" y="53"/>
                      <a:pt x="136" y="53"/>
                    </a:cubicBezTo>
                    <a:cubicBezTo>
                      <a:pt x="135" y="53"/>
                      <a:pt x="136" y="55"/>
                      <a:pt x="136" y="55"/>
                    </a:cubicBezTo>
                    <a:cubicBezTo>
                      <a:pt x="135" y="55"/>
                      <a:pt x="133" y="54"/>
                      <a:pt x="133" y="54"/>
                    </a:cubicBezTo>
                    <a:cubicBezTo>
                      <a:pt x="133" y="54"/>
                      <a:pt x="132" y="54"/>
                      <a:pt x="132" y="55"/>
                    </a:cubicBezTo>
                    <a:cubicBezTo>
                      <a:pt x="132" y="56"/>
                      <a:pt x="131" y="57"/>
                      <a:pt x="131" y="57"/>
                    </a:cubicBezTo>
                    <a:cubicBezTo>
                      <a:pt x="131" y="57"/>
                      <a:pt x="131" y="58"/>
                      <a:pt x="130" y="59"/>
                    </a:cubicBezTo>
                    <a:cubicBezTo>
                      <a:pt x="130" y="59"/>
                      <a:pt x="129" y="60"/>
                      <a:pt x="129" y="60"/>
                    </a:cubicBezTo>
                    <a:cubicBezTo>
                      <a:pt x="128" y="60"/>
                      <a:pt x="127" y="60"/>
                      <a:pt x="126" y="60"/>
                    </a:cubicBezTo>
                    <a:cubicBezTo>
                      <a:pt x="126" y="60"/>
                      <a:pt x="126" y="61"/>
                      <a:pt x="126" y="61"/>
                    </a:cubicBezTo>
                    <a:cubicBezTo>
                      <a:pt x="125" y="62"/>
                      <a:pt x="124" y="63"/>
                      <a:pt x="124" y="63"/>
                    </a:cubicBezTo>
                    <a:cubicBezTo>
                      <a:pt x="124" y="63"/>
                      <a:pt x="124" y="65"/>
                      <a:pt x="124" y="65"/>
                    </a:cubicBezTo>
                    <a:cubicBezTo>
                      <a:pt x="125" y="66"/>
                      <a:pt x="124" y="66"/>
                      <a:pt x="124" y="66"/>
                    </a:cubicBezTo>
                    <a:cubicBezTo>
                      <a:pt x="123" y="66"/>
                      <a:pt x="122" y="67"/>
                      <a:pt x="122" y="67"/>
                    </a:cubicBezTo>
                    <a:cubicBezTo>
                      <a:pt x="122" y="67"/>
                      <a:pt x="123" y="68"/>
                      <a:pt x="122" y="68"/>
                    </a:cubicBezTo>
                    <a:cubicBezTo>
                      <a:pt x="121" y="69"/>
                      <a:pt x="119" y="69"/>
                      <a:pt x="119" y="69"/>
                    </a:cubicBezTo>
                    <a:cubicBezTo>
                      <a:pt x="119" y="69"/>
                      <a:pt x="120" y="70"/>
                      <a:pt x="118" y="70"/>
                    </a:cubicBezTo>
                    <a:cubicBezTo>
                      <a:pt x="117" y="70"/>
                      <a:pt x="116" y="70"/>
                      <a:pt x="115" y="70"/>
                    </a:cubicBezTo>
                    <a:cubicBezTo>
                      <a:pt x="115" y="71"/>
                      <a:pt x="115" y="72"/>
                      <a:pt x="114" y="73"/>
                    </a:cubicBezTo>
                    <a:cubicBezTo>
                      <a:pt x="112" y="74"/>
                      <a:pt x="111" y="74"/>
                      <a:pt x="111" y="74"/>
                    </a:cubicBezTo>
                    <a:cubicBezTo>
                      <a:pt x="110" y="74"/>
                      <a:pt x="110" y="74"/>
                      <a:pt x="110" y="75"/>
                    </a:cubicBezTo>
                    <a:cubicBezTo>
                      <a:pt x="110" y="77"/>
                      <a:pt x="110" y="77"/>
                      <a:pt x="111" y="78"/>
                    </a:cubicBezTo>
                    <a:cubicBezTo>
                      <a:pt x="112" y="78"/>
                      <a:pt x="112" y="80"/>
                      <a:pt x="113" y="81"/>
                    </a:cubicBezTo>
                    <a:cubicBezTo>
                      <a:pt x="113" y="81"/>
                      <a:pt x="114" y="82"/>
                      <a:pt x="113" y="83"/>
                    </a:cubicBezTo>
                    <a:cubicBezTo>
                      <a:pt x="113" y="84"/>
                      <a:pt x="112" y="85"/>
                      <a:pt x="112" y="85"/>
                    </a:cubicBezTo>
                    <a:cubicBezTo>
                      <a:pt x="112" y="86"/>
                      <a:pt x="112" y="87"/>
                      <a:pt x="112" y="88"/>
                    </a:cubicBezTo>
                    <a:cubicBezTo>
                      <a:pt x="113" y="89"/>
                      <a:pt x="113" y="90"/>
                      <a:pt x="113" y="90"/>
                    </a:cubicBezTo>
                    <a:cubicBezTo>
                      <a:pt x="113" y="90"/>
                      <a:pt x="112" y="91"/>
                      <a:pt x="113" y="91"/>
                    </a:cubicBezTo>
                    <a:cubicBezTo>
                      <a:pt x="114" y="92"/>
                      <a:pt x="115" y="93"/>
                      <a:pt x="116" y="93"/>
                    </a:cubicBezTo>
                    <a:cubicBezTo>
                      <a:pt x="116" y="94"/>
                      <a:pt x="118" y="95"/>
                      <a:pt x="118" y="95"/>
                    </a:cubicBezTo>
                    <a:cubicBezTo>
                      <a:pt x="118" y="95"/>
                      <a:pt x="117" y="97"/>
                      <a:pt x="118" y="98"/>
                    </a:cubicBezTo>
                    <a:cubicBezTo>
                      <a:pt x="118" y="98"/>
                      <a:pt x="120" y="103"/>
                      <a:pt x="119" y="103"/>
                    </a:cubicBezTo>
                    <a:cubicBezTo>
                      <a:pt x="118" y="104"/>
                      <a:pt x="118" y="105"/>
                      <a:pt x="118" y="106"/>
                    </a:cubicBezTo>
                    <a:cubicBezTo>
                      <a:pt x="119" y="107"/>
                      <a:pt x="119" y="107"/>
                      <a:pt x="119" y="107"/>
                    </a:cubicBezTo>
                    <a:cubicBezTo>
                      <a:pt x="119" y="108"/>
                      <a:pt x="121" y="107"/>
                      <a:pt x="120" y="109"/>
                    </a:cubicBezTo>
                    <a:cubicBezTo>
                      <a:pt x="119" y="110"/>
                      <a:pt x="119" y="110"/>
                      <a:pt x="118" y="111"/>
                    </a:cubicBezTo>
                    <a:cubicBezTo>
                      <a:pt x="118" y="112"/>
                      <a:pt x="118" y="112"/>
                      <a:pt x="117" y="113"/>
                    </a:cubicBezTo>
                    <a:cubicBezTo>
                      <a:pt x="117" y="114"/>
                      <a:pt x="116" y="115"/>
                      <a:pt x="116" y="116"/>
                    </a:cubicBezTo>
                    <a:cubicBezTo>
                      <a:pt x="115" y="116"/>
                      <a:pt x="114" y="117"/>
                      <a:pt x="114" y="117"/>
                    </a:cubicBezTo>
                    <a:cubicBezTo>
                      <a:pt x="114" y="118"/>
                      <a:pt x="112" y="120"/>
                      <a:pt x="114" y="118"/>
                    </a:cubicBezTo>
                    <a:cubicBezTo>
                      <a:pt x="116" y="117"/>
                      <a:pt x="115" y="118"/>
                      <a:pt x="117" y="116"/>
                    </a:cubicBezTo>
                    <a:cubicBezTo>
                      <a:pt x="119" y="114"/>
                      <a:pt x="120" y="115"/>
                      <a:pt x="121" y="114"/>
                    </a:cubicBezTo>
                    <a:cubicBezTo>
                      <a:pt x="122" y="113"/>
                      <a:pt x="120" y="117"/>
                      <a:pt x="122" y="112"/>
                    </a:cubicBezTo>
                    <a:cubicBezTo>
                      <a:pt x="124" y="107"/>
                      <a:pt x="125" y="107"/>
                      <a:pt x="125" y="106"/>
                    </a:cubicBezTo>
                    <a:cubicBezTo>
                      <a:pt x="126" y="105"/>
                      <a:pt x="126" y="106"/>
                      <a:pt x="127" y="104"/>
                    </a:cubicBezTo>
                    <a:cubicBezTo>
                      <a:pt x="128" y="101"/>
                      <a:pt x="127" y="103"/>
                      <a:pt x="128" y="101"/>
                    </a:cubicBezTo>
                    <a:cubicBezTo>
                      <a:pt x="130" y="99"/>
                      <a:pt x="130" y="102"/>
                      <a:pt x="130" y="99"/>
                    </a:cubicBezTo>
                    <a:cubicBezTo>
                      <a:pt x="131" y="96"/>
                      <a:pt x="131" y="98"/>
                      <a:pt x="132" y="94"/>
                    </a:cubicBezTo>
                    <a:cubicBezTo>
                      <a:pt x="133" y="91"/>
                      <a:pt x="131" y="91"/>
                      <a:pt x="133" y="89"/>
                    </a:cubicBezTo>
                    <a:cubicBezTo>
                      <a:pt x="135" y="87"/>
                      <a:pt x="135" y="88"/>
                      <a:pt x="136" y="87"/>
                    </a:cubicBezTo>
                    <a:cubicBezTo>
                      <a:pt x="136" y="86"/>
                      <a:pt x="135" y="87"/>
                      <a:pt x="137" y="84"/>
                    </a:cubicBezTo>
                    <a:cubicBezTo>
                      <a:pt x="139" y="81"/>
                      <a:pt x="141" y="80"/>
                      <a:pt x="141" y="75"/>
                    </a:cubicBezTo>
                    <a:cubicBezTo>
                      <a:pt x="141" y="70"/>
                      <a:pt x="141" y="69"/>
                      <a:pt x="141" y="69"/>
                    </a:cubicBezTo>
                    <a:cubicBezTo>
                      <a:pt x="141" y="69"/>
                      <a:pt x="143" y="67"/>
                      <a:pt x="142" y="64"/>
                    </a:cubicBezTo>
                    <a:cubicBezTo>
                      <a:pt x="142" y="61"/>
                      <a:pt x="141" y="62"/>
                      <a:pt x="142" y="61"/>
                    </a:cubicBezTo>
                    <a:cubicBezTo>
                      <a:pt x="142" y="61"/>
                      <a:pt x="142" y="61"/>
                      <a:pt x="143" y="60"/>
                    </a:cubicBezTo>
                    <a:cubicBezTo>
                      <a:pt x="144" y="58"/>
                      <a:pt x="144" y="59"/>
                      <a:pt x="144" y="58"/>
                    </a:cubicBezTo>
                    <a:cubicBezTo>
                      <a:pt x="144" y="57"/>
                      <a:pt x="145" y="56"/>
                      <a:pt x="145" y="56"/>
                    </a:cubicBezTo>
                    <a:cubicBezTo>
                      <a:pt x="145" y="56"/>
                      <a:pt x="145" y="56"/>
                      <a:pt x="145" y="56"/>
                    </a:cubicBezTo>
                    <a:cubicBezTo>
                      <a:pt x="145" y="56"/>
                      <a:pt x="152" y="122"/>
                      <a:pt x="87" y="131"/>
                    </a:cubicBezTo>
                    <a:cubicBezTo>
                      <a:pt x="87" y="131"/>
                      <a:pt x="102" y="128"/>
                      <a:pt x="103" y="125"/>
                    </a:cubicBezTo>
                    <a:cubicBezTo>
                      <a:pt x="103" y="125"/>
                      <a:pt x="103" y="122"/>
                      <a:pt x="103" y="122"/>
                    </a:cubicBezTo>
                    <a:cubicBezTo>
                      <a:pt x="102" y="122"/>
                      <a:pt x="101" y="123"/>
                      <a:pt x="100" y="122"/>
                    </a:cubicBezTo>
                    <a:cubicBezTo>
                      <a:pt x="99" y="121"/>
                      <a:pt x="98" y="120"/>
                      <a:pt x="98" y="120"/>
                    </a:cubicBezTo>
                    <a:cubicBezTo>
                      <a:pt x="98" y="121"/>
                      <a:pt x="98" y="121"/>
                      <a:pt x="98" y="121"/>
                    </a:cubicBezTo>
                    <a:cubicBezTo>
                      <a:pt x="98" y="121"/>
                      <a:pt x="99" y="122"/>
                      <a:pt x="96" y="121"/>
                    </a:cubicBezTo>
                    <a:cubicBezTo>
                      <a:pt x="93" y="121"/>
                      <a:pt x="93" y="121"/>
                      <a:pt x="92" y="121"/>
                    </a:cubicBezTo>
                    <a:cubicBezTo>
                      <a:pt x="91" y="120"/>
                      <a:pt x="90" y="118"/>
                      <a:pt x="89" y="119"/>
                    </a:cubicBezTo>
                    <a:cubicBezTo>
                      <a:pt x="88" y="121"/>
                      <a:pt x="90" y="120"/>
                      <a:pt x="88" y="121"/>
                    </a:cubicBezTo>
                    <a:cubicBezTo>
                      <a:pt x="87" y="121"/>
                      <a:pt x="84" y="120"/>
                      <a:pt x="84" y="120"/>
                    </a:cubicBezTo>
                    <a:cubicBezTo>
                      <a:pt x="84" y="120"/>
                      <a:pt x="80" y="121"/>
                      <a:pt x="79" y="120"/>
                    </a:cubicBezTo>
                    <a:cubicBezTo>
                      <a:pt x="79" y="120"/>
                      <a:pt x="79" y="119"/>
                      <a:pt x="78" y="119"/>
                    </a:cubicBezTo>
                    <a:cubicBezTo>
                      <a:pt x="77" y="119"/>
                      <a:pt x="77" y="120"/>
                      <a:pt x="77" y="120"/>
                    </a:cubicBezTo>
                    <a:cubicBezTo>
                      <a:pt x="79" y="122"/>
                      <a:pt x="79" y="122"/>
                      <a:pt x="79" y="122"/>
                    </a:cubicBezTo>
                    <a:cubicBezTo>
                      <a:pt x="82" y="123"/>
                      <a:pt x="82" y="123"/>
                      <a:pt x="82" y="123"/>
                    </a:cubicBezTo>
                    <a:cubicBezTo>
                      <a:pt x="82" y="123"/>
                      <a:pt x="83" y="124"/>
                      <a:pt x="82" y="124"/>
                    </a:cubicBezTo>
                    <a:cubicBezTo>
                      <a:pt x="81" y="125"/>
                      <a:pt x="80" y="125"/>
                      <a:pt x="79" y="125"/>
                    </a:cubicBezTo>
                    <a:cubicBezTo>
                      <a:pt x="78" y="125"/>
                      <a:pt x="76" y="127"/>
                      <a:pt x="75" y="126"/>
                    </a:cubicBezTo>
                    <a:cubicBezTo>
                      <a:pt x="74" y="124"/>
                      <a:pt x="74" y="124"/>
                      <a:pt x="74" y="123"/>
                    </a:cubicBezTo>
                    <a:cubicBezTo>
                      <a:pt x="73" y="123"/>
                      <a:pt x="73" y="122"/>
                      <a:pt x="72" y="122"/>
                    </a:cubicBezTo>
                    <a:cubicBezTo>
                      <a:pt x="71" y="122"/>
                      <a:pt x="70" y="122"/>
                      <a:pt x="70" y="122"/>
                    </a:cubicBezTo>
                    <a:cubicBezTo>
                      <a:pt x="71" y="124"/>
                      <a:pt x="71" y="124"/>
                      <a:pt x="71" y="124"/>
                    </a:cubicBezTo>
                    <a:cubicBezTo>
                      <a:pt x="71" y="124"/>
                      <a:pt x="69" y="124"/>
                      <a:pt x="69" y="124"/>
                    </a:cubicBezTo>
                    <a:cubicBezTo>
                      <a:pt x="68" y="124"/>
                      <a:pt x="68" y="125"/>
                      <a:pt x="67" y="124"/>
                    </a:cubicBezTo>
                    <a:cubicBezTo>
                      <a:pt x="65" y="123"/>
                      <a:pt x="65" y="123"/>
                      <a:pt x="64" y="123"/>
                    </a:cubicBezTo>
                    <a:cubicBezTo>
                      <a:pt x="63" y="123"/>
                      <a:pt x="62" y="122"/>
                      <a:pt x="61" y="122"/>
                    </a:cubicBezTo>
                    <a:cubicBezTo>
                      <a:pt x="61" y="123"/>
                      <a:pt x="60" y="123"/>
                      <a:pt x="59" y="123"/>
                    </a:cubicBezTo>
                    <a:cubicBezTo>
                      <a:pt x="59" y="123"/>
                      <a:pt x="56" y="124"/>
                      <a:pt x="56" y="124"/>
                    </a:cubicBezTo>
                    <a:cubicBezTo>
                      <a:pt x="55" y="124"/>
                      <a:pt x="53" y="124"/>
                      <a:pt x="53" y="124"/>
                    </a:cubicBezTo>
                    <a:cubicBezTo>
                      <a:pt x="53" y="124"/>
                      <a:pt x="60" y="131"/>
                      <a:pt x="76" y="131"/>
                    </a:cubicBezTo>
                    <a:cubicBezTo>
                      <a:pt x="76" y="131"/>
                      <a:pt x="40" y="133"/>
                      <a:pt x="20" y="98"/>
                    </a:cubicBezTo>
                    <a:cubicBezTo>
                      <a:pt x="0" y="62"/>
                      <a:pt x="14" y="17"/>
                      <a:pt x="60" y="1"/>
                    </a:cubicBezTo>
                    <a:cubicBezTo>
                      <a:pt x="60" y="1"/>
                      <a:pt x="26" y="14"/>
                      <a:pt x="16" y="48"/>
                    </a:cubicBezTo>
                    <a:cubicBezTo>
                      <a:pt x="17" y="48"/>
                      <a:pt x="17" y="48"/>
                      <a:pt x="17" y="48"/>
                    </a:cubicBezTo>
                    <a:cubicBezTo>
                      <a:pt x="18" y="47"/>
                      <a:pt x="18" y="48"/>
                      <a:pt x="18" y="46"/>
                    </a:cubicBezTo>
                    <a:cubicBezTo>
                      <a:pt x="19" y="45"/>
                      <a:pt x="19" y="45"/>
                      <a:pt x="19" y="44"/>
                    </a:cubicBezTo>
                    <a:cubicBezTo>
                      <a:pt x="20" y="43"/>
                      <a:pt x="20" y="44"/>
                      <a:pt x="20" y="42"/>
                    </a:cubicBezTo>
                    <a:cubicBezTo>
                      <a:pt x="21" y="41"/>
                      <a:pt x="21" y="42"/>
                      <a:pt x="22" y="41"/>
                    </a:cubicBezTo>
                    <a:cubicBezTo>
                      <a:pt x="23" y="40"/>
                      <a:pt x="23" y="38"/>
                      <a:pt x="24" y="38"/>
                    </a:cubicBezTo>
                    <a:cubicBezTo>
                      <a:pt x="24" y="37"/>
                      <a:pt x="26" y="37"/>
                      <a:pt x="26" y="37"/>
                    </a:cubicBezTo>
                    <a:cubicBezTo>
                      <a:pt x="27" y="37"/>
                      <a:pt x="26" y="36"/>
                      <a:pt x="27" y="37"/>
                    </a:cubicBezTo>
                    <a:cubicBezTo>
                      <a:pt x="27" y="37"/>
                      <a:pt x="26" y="39"/>
                      <a:pt x="26" y="39"/>
                    </a:cubicBezTo>
                    <a:cubicBezTo>
                      <a:pt x="26" y="41"/>
                      <a:pt x="26" y="41"/>
                      <a:pt x="26" y="41"/>
                    </a:cubicBezTo>
                    <a:cubicBezTo>
                      <a:pt x="26" y="41"/>
                      <a:pt x="25" y="43"/>
                      <a:pt x="25" y="44"/>
                    </a:cubicBezTo>
                    <a:cubicBezTo>
                      <a:pt x="25" y="45"/>
                      <a:pt x="26" y="46"/>
                      <a:pt x="26" y="46"/>
                    </a:cubicBezTo>
                    <a:cubicBezTo>
                      <a:pt x="26" y="46"/>
                      <a:pt x="26" y="48"/>
                      <a:pt x="27" y="49"/>
                    </a:cubicBezTo>
                    <a:cubicBezTo>
                      <a:pt x="27" y="49"/>
                      <a:pt x="31" y="49"/>
                      <a:pt x="31" y="49"/>
                    </a:cubicBezTo>
                    <a:cubicBezTo>
                      <a:pt x="31" y="49"/>
                      <a:pt x="32" y="48"/>
                      <a:pt x="33" y="47"/>
                    </a:cubicBezTo>
                    <a:cubicBezTo>
                      <a:pt x="33" y="46"/>
                      <a:pt x="35" y="46"/>
                      <a:pt x="35" y="45"/>
                    </a:cubicBezTo>
                    <a:cubicBezTo>
                      <a:pt x="36" y="45"/>
                      <a:pt x="35" y="44"/>
                      <a:pt x="36" y="43"/>
                    </a:cubicBezTo>
                    <a:cubicBezTo>
                      <a:pt x="37" y="41"/>
                      <a:pt x="36" y="42"/>
                      <a:pt x="37" y="41"/>
                    </a:cubicBezTo>
                    <a:cubicBezTo>
                      <a:pt x="38" y="39"/>
                      <a:pt x="38" y="39"/>
                      <a:pt x="38" y="39"/>
                    </a:cubicBezTo>
                    <a:cubicBezTo>
                      <a:pt x="38" y="39"/>
                      <a:pt x="41" y="39"/>
                      <a:pt x="40" y="40"/>
                    </a:cubicBezTo>
                    <a:cubicBezTo>
                      <a:pt x="39" y="42"/>
                      <a:pt x="40" y="43"/>
                      <a:pt x="40" y="44"/>
                    </a:cubicBezTo>
                    <a:cubicBezTo>
                      <a:pt x="39" y="44"/>
                      <a:pt x="38" y="43"/>
                      <a:pt x="38" y="44"/>
                    </a:cubicBezTo>
                    <a:cubicBezTo>
                      <a:pt x="37" y="46"/>
                      <a:pt x="37" y="46"/>
                      <a:pt x="37" y="47"/>
                    </a:cubicBezTo>
                    <a:cubicBezTo>
                      <a:pt x="36" y="47"/>
                      <a:pt x="36" y="49"/>
                      <a:pt x="35" y="50"/>
                    </a:cubicBezTo>
                    <a:cubicBezTo>
                      <a:pt x="35" y="50"/>
                      <a:pt x="33" y="50"/>
                      <a:pt x="33" y="50"/>
                    </a:cubicBezTo>
                    <a:cubicBezTo>
                      <a:pt x="33" y="51"/>
                      <a:pt x="34" y="52"/>
                      <a:pt x="33" y="53"/>
                    </a:cubicBezTo>
                    <a:cubicBezTo>
                      <a:pt x="32" y="53"/>
                      <a:pt x="32" y="53"/>
                      <a:pt x="31" y="53"/>
                    </a:cubicBezTo>
                    <a:cubicBezTo>
                      <a:pt x="31" y="53"/>
                      <a:pt x="31" y="53"/>
                      <a:pt x="30" y="53"/>
                    </a:cubicBezTo>
                    <a:cubicBezTo>
                      <a:pt x="29" y="52"/>
                      <a:pt x="28" y="52"/>
                      <a:pt x="28" y="52"/>
                    </a:cubicBezTo>
                    <a:cubicBezTo>
                      <a:pt x="28" y="52"/>
                      <a:pt x="26" y="53"/>
                      <a:pt x="26" y="54"/>
                    </a:cubicBezTo>
                    <a:cubicBezTo>
                      <a:pt x="26" y="54"/>
                      <a:pt x="27" y="57"/>
                      <a:pt x="27" y="57"/>
                    </a:cubicBezTo>
                    <a:cubicBezTo>
                      <a:pt x="28" y="60"/>
                      <a:pt x="28" y="60"/>
                      <a:pt x="28" y="60"/>
                    </a:cubicBezTo>
                    <a:cubicBezTo>
                      <a:pt x="28" y="60"/>
                      <a:pt x="28" y="64"/>
                      <a:pt x="29" y="64"/>
                    </a:cubicBezTo>
                    <a:cubicBezTo>
                      <a:pt x="29" y="64"/>
                      <a:pt x="30" y="66"/>
                      <a:pt x="31" y="67"/>
                    </a:cubicBezTo>
                    <a:cubicBezTo>
                      <a:pt x="31" y="67"/>
                      <a:pt x="31" y="70"/>
                      <a:pt x="31" y="70"/>
                    </a:cubicBezTo>
                    <a:cubicBezTo>
                      <a:pt x="33" y="72"/>
                      <a:pt x="33" y="72"/>
                      <a:pt x="33" y="72"/>
                    </a:cubicBezTo>
                    <a:cubicBezTo>
                      <a:pt x="33" y="72"/>
                      <a:pt x="33" y="74"/>
                      <a:pt x="33" y="75"/>
                    </a:cubicBezTo>
                    <a:cubicBezTo>
                      <a:pt x="33" y="75"/>
                      <a:pt x="32" y="78"/>
                      <a:pt x="33" y="79"/>
                    </a:cubicBezTo>
                    <a:cubicBezTo>
                      <a:pt x="33" y="80"/>
                      <a:pt x="35" y="82"/>
                      <a:pt x="35" y="82"/>
                    </a:cubicBezTo>
                    <a:cubicBezTo>
                      <a:pt x="35" y="82"/>
                      <a:pt x="32" y="84"/>
                      <a:pt x="34" y="84"/>
                    </a:cubicBezTo>
                    <a:cubicBezTo>
                      <a:pt x="35" y="84"/>
                      <a:pt x="36" y="86"/>
                      <a:pt x="36" y="87"/>
                    </a:cubicBezTo>
                    <a:cubicBezTo>
                      <a:pt x="37" y="87"/>
                      <a:pt x="37" y="88"/>
                      <a:pt x="37" y="88"/>
                    </a:cubicBezTo>
                    <a:cubicBezTo>
                      <a:pt x="38" y="88"/>
                      <a:pt x="40" y="89"/>
                      <a:pt x="40" y="89"/>
                    </a:cubicBezTo>
                    <a:cubicBezTo>
                      <a:pt x="40" y="90"/>
                      <a:pt x="40" y="91"/>
                      <a:pt x="40" y="91"/>
                    </a:cubicBezTo>
                    <a:cubicBezTo>
                      <a:pt x="42" y="95"/>
                      <a:pt x="42" y="95"/>
                      <a:pt x="42" y="95"/>
                    </a:cubicBezTo>
                    <a:cubicBezTo>
                      <a:pt x="45" y="98"/>
                      <a:pt x="45" y="98"/>
                      <a:pt x="45" y="98"/>
                    </a:cubicBezTo>
                    <a:cubicBezTo>
                      <a:pt x="45" y="98"/>
                      <a:pt x="45" y="99"/>
                      <a:pt x="46" y="99"/>
                    </a:cubicBezTo>
                    <a:cubicBezTo>
                      <a:pt x="46" y="100"/>
                      <a:pt x="50" y="101"/>
                      <a:pt x="50" y="101"/>
                    </a:cubicBezTo>
                    <a:cubicBezTo>
                      <a:pt x="51" y="102"/>
                      <a:pt x="53" y="103"/>
                      <a:pt x="54" y="103"/>
                    </a:cubicBezTo>
                    <a:cubicBezTo>
                      <a:pt x="54" y="103"/>
                      <a:pt x="53" y="105"/>
                      <a:pt x="54" y="103"/>
                    </a:cubicBezTo>
                    <a:cubicBezTo>
                      <a:pt x="56" y="101"/>
                      <a:pt x="55" y="102"/>
                      <a:pt x="56" y="100"/>
                    </a:cubicBezTo>
                    <a:cubicBezTo>
                      <a:pt x="57" y="97"/>
                      <a:pt x="57" y="99"/>
                      <a:pt x="57" y="97"/>
                    </a:cubicBezTo>
                    <a:cubicBezTo>
                      <a:pt x="57" y="95"/>
                      <a:pt x="57" y="97"/>
                      <a:pt x="57" y="95"/>
                    </a:cubicBezTo>
                    <a:cubicBezTo>
                      <a:pt x="57" y="93"/>
                      <a:pt x="56" y="95"/>
                      <a:pt x="57" y="93"/>
                    </a:cubicBezTo>
                    <a:cubicBezTo>
                      <a:pt x="58" y="91"/>
                      <a:pt x="58" y="91"/>
                      <a:pt x="59" y="90"/>
                    </a:cubicBezTo>
                    <a:cubicBezTo>
                      <a:pt x="61" y="89"/>
                      <a:pt x="62" y="90"/>
                      <a:pt x="61" y="88"/>
                    </a:cubicBezTo>
                    <a:cubicBezTo>
                      <a:pt x="60" y="86"/>
                      <a:pt x="60" y="88"/>
                      <a:pt x="60" y="86"/>
                    </a:cubicBezTo>
                    <a:cubicBezTo>
                      <a:pt x="60" y="84"/>
                      <a:pt x="60" y="84"/>
                      <a:pt x="59" y="83"/>
                    </a:cubicBezTo>
                    <a:cubicBezTo>
                      <a:pt x="58" y="82"/>
                      <a:pt x="57" y="82"/>
                      <a:pt x="57" y="80"/>
                    </a:cubicBezTo>
                    <a:cubicBezTo>
                      <a:pt x="57" y="79"/>
                      <a:pt x="57" y="79"/>
                      <a:pt x="57" y="78"/>
                    </a:cubicBezTo>
                    <a:cubicBezTo>
                      <a:pt x="58" y="77"/>
                      <a:pt x="59" y="76"/>
                      <a:pt x="59" y="75"/>
                    </a:cubicBezTo>
                    <a:cubicBezTo>
                      <a:pt x="59" y="75"/>
                      <a:pt x="59" y="75"/>
                      <a:pt x="60" y="74"/>
                    </a:cubicBezTo>
                    <a:cubicBezTo>
                      <a:pt x="61" y="72"/>
                      <a:pt x="62" y="72"/>
                      <a:pt x="62" y="72"/>
                    </a:cubicBezTo>
                    <a:cubicBezTo>
                      <a:pt x="62" y="72"/>
                      <a:pt x="62" y="68"/>
                      <a:pt x="62" y="67"/>
                    </a:cubicBezTo>
                    <a:cubicBezTo>
                      <a:pt x="62" y="66"/>
                      <a:pt x="62" y="68"/>
                      <a:pt x="62" y="66"/>
                    </a:cubicBezTo>
                    <a:cubicBezTo>
                      <a:pt x="61" y="64"/>
                      <a:pt x="61" y="63"/>
                      <a:pt x="61" y="63"/>
                    </a:cubicBezTo>
                    <a:cubicBezTo>
                      <a:pt x="61" y="63"/>
                      <a:pt x="64" y="61"/>
                      <a:pt x="64" y="61"/>
                    </a:cubicBezTo>
                    <a:cubicBezTo>
                      <a:pt x="65" y="61"/>
                      <a:pt x="65" y="63"/>
                      <a:pt x="67" y="62"/>
                    </a:cubicBezTo>
                    <a:cubicBezTo>
                      <a:pt x="68" y="61"/>
                      <a:pt x="68" y="60"/>
                      <a:pt x="68" y="60"/>
                    </a:cubicBezTo>
                    <a:cubicBezTo>
                      <a:pt x="69" y="59"/>
                      <a:pt x="70" y="59"/>
                      <a:pt x="70" y="60"/>
                    </a:cubicBezTo>
                    <a:cubicBezTo>
                      <a:pt x="71" y="60"/>
                      <a:pt x="73" y="60"/>
                      <a:pt x="74" y="61"/>
                    </a:cubicBezTo>
                    <a:cubicBezTo>
                      <a:pt x="76" y="62"/>
                      <a:pt x="76" y="61"/>
                      <a:pt x="78" y="61"/>
                    </a:cubicBezTo>
                    <a:cubicBezTo>
                      <a:pt x="80" y="61"/>
                      <a:pt x="82" y="62"/>
                      <a:pt x="83" y="61"/>
                    </a:cubicBezTo>
                    <a:cubicBezTo>
                      <a:pt x="85" y="60"/>
                      <a:pt x="85" y="62"/>
                      <a:pt x="86" y="60"/>
                    </a:cubicBezTo>
                    <a:cubicBezTo>
                      <a:pt x="86" y="58"/>
                      <a:pt x="86" y="59"/>
                      <a:pt x="87" y="58"/>
                    </a:cubicBezTo>
                    <a:cubicBezTo>
                      <a:pt x="88" y="57"/>
                      <a:pt x="89" y="58"/>
                      <a:pt x="89" y="56"/>
                    </a:cubicBezTo>
                    <a:cubicBezTo>
                      <a:pt x="89" y="55"/>
                      <a:pt x="88" y="55"/>
                      <a:pt x="89" y="54"/>
                    </a:cubicBezTo>
                    <a:cubicBezTo>
                      <a:pt x="90" y="53"/>
                      <a:pt x="89" y="55"/>
                      <a:pt x="90" y="53"/>
                    </a:cubicBezTo>
                    <a:cubicBezTo>
                      <a:pt x="92" y="51"/>
                      <a:pt x="93" y="52"/>
                      <a:pt x="92" y="51"/>
                    </a:cubicBezTo>
                    <a:cubicBezTo>
                      <a:pt x="92" y="49"/>
                      <a:pt x="91" y="50"/>
                      <a:pt x="91" y="48"/>
                    </a:cubicBezTo>
                    <a:cubicBezTo>
                      <a:pt x="91" y="46"/>
                      <a:pt x="88" y="49"/>
                      <a:pt x="90" y="45"/>
                    </a:cubicBezTo>
                    <a:cubicBezTo>
                      <a:pt x="92" y="42"/>
                      <a:pt x="92" y="42"/>
                      <a:pt x="90" y="40"/>
                    </a:cubicBezTo>
                    <a:cubicBezTo>
                      <a:pt x="89" y="37"/>
                      <a:pt x="87" y="36"/>
                      <a:pt x="87" y="35"/>
                    </a:cubicBezTo>
                    <a:cubicBezTo>
                      <a:pt x="86" y="35"/>
                      <a:pt x="86" y="33"/>
                      <a:pt x="85" y="33"/>
                    </a:cubicBezTo>
                    <a:cubicBezTo>
                      <a:pt x="84" y="32"/>
                      <a:pt x="85" y="32"/>
                      <a:pt x="83" y="32"/>
                    </a:cubicBezTo>
                    <a:cubicBezTo>
                      <a:pt x="82" y="32"/>
                      <a:pt x="80" y="31"/>
                      <a:pt x="80" y="30"/>
                    </a:cubicBezTo>
                    <a:cubicBezTo>
                      <a:pt x="79" y="30"/>
                      <a:pt x="77" y="28"/>
                      <a:pt x="77" y="28"/>
                    </a:cubicBezTo>
                    <a:cubicBezTo>
                      <a:pt x="76" y="28"/>
                      <a:pt x="76" y="28"/>
                      <a:pt x="75" y="28"/>
                    </a:cubicBezTo>
                    <a:cubicBezTo>
                      <a:pt x="74" y="28"/>
                      <a:pt x="73" y="27"/>
                      <a:pt x="72" y="27"/>
                    </a:cubicBezTo>
                    <a:cubicBezTo>
                      <a:pt x="71" y="27"/>
                      <a:pt x="73" y="28"/>
                      <a:pt x="71" y="27"/>
                    </a:cubicBezTo>
                    <a:cubicBezTo>
                      <a:pt x="68" y="27"/>
                      <a:pt x="69" y="27"/>
                      <a:pt x="68" y="27"/>
                    </a:cubicBezTo>
                    <a:cubicBezTo>
                      <a:pt x="67" y="27"/>
                      <a:pt x="68" y="27"/>
                      <a:pt x="67" y="27"/>
                    </a:cubicBezTo>
                    <a:cubicBezTo>
                      <a:pt x="66" y="27"/>
                      <a:pt x="66" y="25"/>
                      <a:pt x="66" y="27"/>
                    </a:cubicBezTo>
                    <a:cubicBezTo>
                      <a:pt x="65" y="30"/>
                      <a:pt x="67" y="31"/>
                      <a:pt x="65" y="31"/>
                    </a:cubicBezTo>
                    <a:cubicBezTo>
                      <a:pt x="63" y="31"/>
                      <a:pt x="65" y="31"/>
                      <a:pt x="63" y="31"/>
                    </a:cubicBezTo>
                    <a:cubicBezTo>
                      <a:pt x="61" y="31"/>
                      <a:pt x="61" y="31"/>
                      <a:pt x="60" y="32"/>
                    </a:cubicBezTo>
                    <a:cubicBezTo>
                      <a:pt x="60" y="32"/>
                      <a:pt x="59" y="33"/>
                      <a:pt x="58" y="33"/>
                    </a:cubicBezTo>
                    <a:cubicBezTo>
                      <a:pt x="56" y="33"/>
                      <a:pt x="58" y="35"/>
                      <a:pt x="56" y="33"/>
                    </a:cubicBezTo>
                    <a:cubicBezTo>
                      <a:pt x="54" y="31"/>
                      <a:pt x="58" y="30"/>
                      <a:pt x="54" y="31"/>
                    </a:cubicBezTo>
                    <a:cubicBezTo>
                      <a:pt x="51" y="31"/>
                      <a:pt x="50" y="32"/>
                      <a:pt x="50" y="32"/>
                    </a:cubicBezTo>
                    <a:cubicBezTo>
                      <a:pt x="49" y="31"/>
                      <a:pt x="49" y="32"/>
                      <a:pt x="47" y="31"/>
                    </a:cubicBezTo>
                    <a:cubicBezTo>
                      <a:pt x="46" y="30"/>
                      <a:pt x="46" y="30"/>
                      <a:pt x="45" y="31"/>
                    </a:cubicBezTo>
                    <a:cubicBezTo>
                      <a:pt x="44" y="31"/>
                      <a:pt x="44" y="32"/>
                      <a:pt x="44" y="31"/>
                    </a:cubicBezTo>
                    <a:cubicBezTo>
                      <a:pt x="43" y="30"/>
                      <a:pt x="42" y="30"/>
                      <a:pt x="44" y="29"/>
                    </a:cubicBezTo>
                    <a:cubicBezTo>
                      <a:pt x="46" y="28"/>
                      <a:pt x="46" y="29"/>
                      <a:pt x="46" y="28"/>
                    </a:cubicBezTo>
                    <a:cubicBezTo>
                      <a:pt x="47" y="27"/>
                      <a:pt x="45" y="27"/>
                      <a:pt x="47" y="27"/>
                    </a:cubicBezTo>
                    <a:cubicBezTo>
                      <a:pt x="49" y="26"/>
                      <a:pt x="48" y="26"/>
                      <a:pt x="50" y="26"/>
                    </a:cubicBezTo>
                    <a:cubicBezTo>
                      <a:pt x="51" y="25"/>
                      <a:pt x="53" y="27"/>
                      <a:pt x="53" y="26"/>
                    </a:cubicBezTo>
                    <a:cubicBezTo>
                      <a:pt x="53" y="25"/>
                      <a:pt x="56" y="27"/>
                      <a:pt x="53" y="25"/>
                    </a:cubicBezTo>
                    <a:cubicBezTo>
                      <a:pt x="51" y="22"/>
                      <a:pt x="52" y="21"/>
                      <a:pt x="50" y="22"/>
                    </a:cubicBezTo>
                    <a:cubicBezTo>
                      <a:pt x="49" y="22"/>
                      <a:pt x="49" y="24"/>
                      <a:pt x="48" y="23"/>
                    </a:cubicBezTo>
                    <a:cubicBezTo>
                      <a:pt x="47" y="22"/>
                      <a:pt x="45" y="21"/>
                      <a:pt x="47" y="20"/>
                    </a:cubicBezTo>
                    <a:cubicBezTo>
                      <a:pt x="49" y="18"/>
                      <a:pt x="47" y="19"/>
                      <a:pt x="49" y="18"/>
                    </a:cubicBezTo>
                    <a:cubicBezTo>
                      <a:pt x="51" y="17"/>
                      <a:pt x="53" y="22"/>
                      <a:pt x="54" y="21"/>
                    </a:cubicBezTo>
                    <a:cubicBezTo>
                      <a:pt x="55" y="21"/>
                      <a:pt x="56" y="20"/>
                      <a:pt x="56" y="20"/>
                    </a:cubicBezTo>
                    <a:cubicBezTo>
                      <a:pt x="57" y="21"/>
                      <a:pt x="57" y="22"/>
                      <a:pt x="57" y="24"/>
                    </a:cubicBezTo>
                    <a:cubicBezTo>
                      <a:pt x="57" y="25"/>
                      <a:pt x="56" y="25"/>
                      <a:pt x="58" y="24"/>
                    </a:cubicBezTo>
                    <a:cubicBezTo>
                      <a:pt x="60" y="23"/>
                      <a:pt x="56" y="24"/>
                      <a:pt x="60" y="22"/>
                    </a:cubicBezTo>
                    <a:cubicBezTo>
                      <a:pt x="65" y="20"/>
                      <a:pt x="66" y="21"/>
                      <a:pt x="67" y="21"/>
                    </a:cubicBezTo>
                    <a:cubicBezTo>
                      <a:pt x="68" y="22"/>
                      <a:pt x="69" y="22"/>
                      <a:pt x="69" y="22"/>
                    </a:cubicBezTo>
                    <a:cubicBezTo>
                      <a:pt x="69" y="23"/>
                      <a:pt x="68" y="24"/>
                      <a:pt x="69" y="23"/>
                    </a:cubicBezTo>
                    <a:cubicBezTo>
                      <a:pt x="71" y="22"/>
                      <a:pt x="73" y="23"/>
                      <a:pt x="73" y="23"/>
                    </a:cubicBezTo>
                    <a:cubicBezTo>
                      <a:pt x="73" y="23"/>
                      <a:pt x="74" y="23"/>
                      <a:pt x="75" y="24"/>
                    </a:cubicBezTo>
                    <a:cubicBezTo>
                      <a:pt x="75" y="24"/>
                      <a:pt x="77" y="25"/>
                      <a:pt x="78" y="25"/>
                    </a:cubicBezTo>
                    <a:cubicBezTo>
                      <a:pt x="79" y="24"/>
                      <a:pt x="81" y="25"/>
                      <a:pt x="79" y="23"/>
                    </a:cubicBezTo>
                    <a:cubicBezTo>
                      <a:pt x="77" y="21"/>
                      <a:pt x="79" y="22"/>
                      <a:pt x="76" y="21"/>
                    </a:cubicBezTo>
                    <a:cubicBezTo>
                      <a:pt x="73" y="20"/>
                      <a:pt x="69" y="19"/>
                      <a:pt x="73" y="19"/>
                    </a:cubicBezTo>
                    <a:cubicBezTo>
                      <a:pt x="76" y="18"/>
                      <a:pt x="71" y="18"/>
                      <a:pt x="76" y="16"/>
                    </a:cubicBezTo>
                    <a:cubicBezTo>
                      <a:pt x="80" y="14"/>
                      <a:pt x="80" y="16"/>
                      <a:pt x="80" y="14"/>
                    </a:cubicBezTo>
                    <a:cubicBezTo>
                      <a:pt x="80" y="11"/>
                      <a:pt x="80" y="10"/>
                      <a:pt x="81" y="11"/>
                    </a:cubicBezTo>
                    <a:cubicBezTo>
                      <a:pt x="82" y="11"/>
                      <a:pt x="85" y="11"/>
                      <a:pt x="86" y="11"/>
                    </a:cubicBezTo>
                    <a:cubicBezTo>
                      <a:pt x="87" y="12"/>
                      <a:pt x="86" y="13"/>
                      <a:pt x="88" y="11"/>
                    </a:cubicBezTo>
                    <a:cubicBezTo>
                      <a:pt x="90" y="10"/>
                      <a:pt x="91" y="12"/>
                      <a:pt x="90" y="10"/>
                    </a:cubicBezTo>
                    <a:cubicBezTo>
                      <a:pt x="89" y="8"/>
                      <a:pt x="89" y="8"/>
                      <a:pt x="88" y="7"/>
                    </a:cubicBezTo>
                    <a:cubicBezTo>
                      <a:pt x="87" y="6"/>
                      <a:pt x="87" y="2"/>
                      <a:pt x="84" y="3"/>
                    </a:cubicBezTo>
                    <a:cubicBezTo>
                      <a:pt x="81" y="5"/>
                      <a:pt x="82" y="4"/>
                      <a:pt x="79" y="4"/>
                    </a:cubicBezTo>
                    <a:cubicBezTo>
                      <a:pt x="77" y="5"/>
                      <a:pt x="76" y="4"/>
                      <a:pt x="76" y="4"/>
                    </a:cubicBezTo>
                    <a:cubicBezTo>
                      <a:pt x="76" y="3"/>
                      <a:pt x="79" y="2"/>
                      <a:pt x="79" y="2"/>
                    </a:cubicBezTo>
                    <a:cubicBezTo>
                      <a:pt x="79" y="2"/>
                      <a:pt x="80" y="2"/>
                      <a:pt x="79" y="2"/>
                    </a:cubicBezTo>
                    <a:cubicBezTo>
                      <a:pt x="79" y="1"/>
                      <a:pt x="78" y="0"/>
                      <a:pt x="78" y="0"/>
                    </a:cubicBezTo>
                    <a:cubicBezTo>
                      <a:pt x="79" y="0"/>
                      <a:pt x="79" y="0"/>
                      <a:pt x="79" y="0"/>
                    </a:cubicBezTo>
                    <a:cubicBezTo>
                      <a:pt x="79" y="0"/>
                      <a:pt x="88" y="0"/>
                      <a:pt x="9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22"/>
              <p:cNvSpPr>
                <a:spLocks noEditPoints="1"/>
              </p:cNvSpPr>
              <p:nvPr/>
            </p:nvSpPr>
            <p:spPr bwMode="auto">
              <a:xfrm>
                <a:off x="1105855" y="3437414"/>
                <a:ext cx="404813" cy="406400"/>
              </a:xfrm>
              <a:custGeom>
                <a:avLst/>
                <a:gdLst>
                  <a:gd name="T0" fmla="*/ 68 w 136"/>
                  <a:gd name="T1" fmla="*/ 0 h 136"/>
                  <a:gd name="T2" fmla="*/ 136 w 136"/>
                  <a:gd name="T3" fmla="*/ 68 h 136"/>
                  <a:gd name="T4" fmla="*/ 68 w 136"/>
                  <a:gd name="T5" fmla="*/ 136 h 136"/>
                  <a:gd name="T6" fmla="*/ 0 w 136"/>
                  <a:gd name="T7" fmla="*/ 68 h 136"/>
                  <a:gd name="T8" fmla="*/ 68 w 136"/>
                  <a:gd name="T9" fmla="*/ 0 h 136"/>
                  <a:gd name="T10" fmla="*/ 68 w 136"/>
                  <a:gd name="T11" fmla="*/ 133 h 136"/>
                  <a:gd name="T12" fmla="*/ 133 w 136"/>
                  <a:gd name="T13" fmla="*/ 68 h 136"/>
                  <a:gd name="T14" fmla="*/ 68 w 136"/>
                  <a:gd name="T15" fmla="*/ 3 h 136"/>
                  <a:gd name="T16" fmla="*/ 3 w 136"/>
                  <a:gd name="T17" fmla="*/ 68 h 136"/>
                  <a:gd name="T18" fmla="*/ 68 w 136"/>
                  <a:gd name="T19" fmla="*/ 13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6" h="136">
                    <a:moveTo>
                      <a:pt x="68" y="0"/>
                    </a:moveTo>
                    <a:cubicBezTo>
                      <a:pt x="105" y="0"/>
                      <a:pt x="136" y="31"/>
                      <a:pt x="136" y="68"/>
                    </a:cubicBezTo>
                    <a:cubicBezTo>
                      <a:pt x="136" y="106"/>
                      <a:pt x="105" y="136"/>
                      <a:pt x="68" y="136"/>
                    </a:cubicBezTo>
                    <a:cubicBezTo>
                      <a:pt x="31" y="136"/>
                      <a:pt x="0" y="106"/>
                      <a:pt x="0" y="68"/>
                    </a:cubicBezTo>
                    <a:cubicBezTo>
                      <a:pt x="0" y="31"/>
                      <a:pt x="31" y="0"/>
                      <a:pt x="68" y="0"/>
                    </a:cubicBezTo>
                    <a:close/>
                    <a:moveTo>
                      <a:pt x="68" y="133"/>
                    </a:moveTo>
                    <a:cubicBezTo>
                      <a:pt x="104" y="133"/>
                      <a:pt x="133" y="104"/>
                      <a:pt x="133" y="68"/>
                    </a:cubicBezTo>
                    <a:cubicBezTo>
                      <a:pt x="133" y="32"/>
                      <a:pt x="104" y="3"/>
                      <a:pt x="68" y="3"/>
                    </a:cubicBezTo>
                    <a:cubicBezTo>
                      <a:pt x="32" y="3"/>
                      <a:pt x="3" y="32"/>
                      <a:pt x="3" y="68"/>
                    </a:cubicBezTo>
                    <a:cubicBezTo>
                      <a:pt x="3" y="104"/>
                      <a:pt x="32" y="133"/>
                      <a:pt x="68" y="1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23"/>
              <p:cNvSpPr/>
              <p:nvPr/>
            </p:nvSpPr>
            <p:spPr bwMode="auto">
              <a:xfrm>
                <a:off x="1066167" y="3446939"/>
                <a:ext cx="454025" cy="396875"/>
              </a:xfrm>
              <a:custGeom>
                <a:avLst/>
                <a:gdLst>
                  <a:gd name="T0" fmla="*/ 109 w 152"/>
                  <a:gd name="T1" fmla="*/ 10 h 133"/>
                  <a:gd name="T2" fmla="*/ 111 w 152"/>
                  <a:gd name="T3" fmla="*/ 15 h 133"/>
                  <a:gd name="T4" fmla="*/ 114 w 152"/>
                  <a:gd name="T5" fmla="*/ 19 h 133"/>
                  <a:gd name="T6" fmla="*/ 117 w 152"/>
                  <a:gd name="T7" fmla="*/ 17 h 133"/>
                  <a:gd name="T8" fmla="*/ 117 w 152"/>
                  <a:gd name="T9" fmla="*/ 22 h 133"/>
                  <a:gd name="T10" fmla="*/ 124 w 152"/>
                  <a:gd name="T11" fmla="*/ 23 h 133"/>
                  <a:gd name="T12" fmla="*/ 128 w 152"/>
                  <a:gd name="T13" fmla="*/ 27 h 133"/>
                  <a:gd name="T14" fmla="*/ 134 w 152"/>
                  <a:gd name="T15" fmla="*/ 36 h 133"/>
                  <a:gd name="T16" fmla="*/ 138 w 152"/>
                  <a:gd name="T17" fmla="*/ 41 h 133"/>
                  <a:gd name="T18" fmla="*/ 135 w 152"/>
                  <a:gd name="T19" fmla="*/ 45 h 133"/>
                  <a:gd name="T20" fmla="*/ 134 w 152"/>
                  <a:gd name="T21" fmla="*/ 47 h 133"/>
                  <a:gd name="T22" fmla="*/ 137 w 152"/>
                  <a:gd name="T23" fmla="*/ 44 h 133"/>
                  <a:gd name="T24" fmla="*/ 140 w 152"/>
                  <a:gd name="T25" fmla="*/ 40 h 133"/>
                  <a:gd name="T26" fmla="*/ 141 w 152"/>
                  <a:gd name="T27" fmla="*/ 46 h 133"/>
                  <a:gd name="T28" fmla="*/ 141 w 152"/>
                  <a:gd name="T29" fmla="*/ 56 h 133"/>
                  <a:gd name="T30" fmla="*/ 136 w 152"/>
                  <a:gd name="T31" fmla="*/ 53 h 133"/>
                  <a:gd name="T32" fmla="*/ 131 w 152"/>
                  <a:gd name="T33" fmla="*/ 59 h 133"/>
                  <a:gd name="T34" fmla="*/ 125 w 152"/>
                  <a:gd name="T35" fmla="*/ 65 h 133"/>
                  <a:gd name="T36" fmla="*/ 119 w 152"/>
                  <a:gd name="T37" fmla="*/ 71 h 133"/>
                  <a:gd name="T38" fmla="*/ 111 w 152"/>
                  <a:gd name="T39" fmla="*/ 78 h 133"/>
                  <a:gd name="T40" fmla="*/ 114 w 152"/>
                  <a:gd name="T41" fmla="*/ 90 h 133"/>
                  <a:gd name="T42" fmla="*/ 120 w 152"/>
                  <a:gd name="T43" fmla="*/ 104 h 133"/>
                  <a:gd name="T44" fmla="*/ 118 w 152"/>
                  <a:gd name="T45" fmla="*/ 114 h 133"/>
                  <a:gd name="T46" fmla="*/ 122 w 152"/>
                  <a:gd name="T47" fmla="*/ 114 h 133"/>
                  <a:gd name="T48" fmla="*/ 131 w 152"/>
                  <a:gd name="T49" fmla="*/ 99 h 133"/>
                  <a:gd name="T50" fmla="*/ 141 w 152"/>
                  <a:gd name="T51" fmla="*/ 75 h 133"/>
                  <a:gd name="T52" fmla="*/ 145 w 152"/>
                  <a:gd name="T53" fmla="*/ 58 h 133"/>
                  <a:gd name="T54" fmla="*/ 103 w 152"/>
                  <a:gd name="T55" fmla="*/ 123 h 133"/>
                  <a:gd name="T56" fmla="*/ 93 w 152"/>
                  <a:gd name="T57" fmla="*/ 121 h 133"/>
                  <a:gd name="T58" fmla="*/ 79 w 152"/>
                  <a:gd name="T59" fmla="*/ 119 h 133"/>
                  <a:gd name="T60" fmla="*/ 80 w 152"/>
                  <a:gd name="T61" fmla="*/ 125 h 133"/>
                  <a:gd name="T62" fmla="*/ 72 w 152"/>
                  <a:gd name="T63" fmla="*/ 124 h 133"/>
                  <a:gd name="T64" fmla="*/ 60 w 152"/>
                  <a:gd name="T65" fmla="*/ 123 h 133"/>
                  <a:gd name="T66" fmla="*/ 61 w 152"/>
                  <a:gd name="T67" fmla="*/ 2 h 133"/>
                  <a:gd name="T68" fmla="*/ 21 w 152"/>
                  <a:gd name="T69" fmla="*/ 43 h 133"/>
                  <a:gd name="T70" fmla="*/ 26 w 152"/>
                  <a:gd name="T71" fmla="*/ 39 h 133"/>
                  <a:gd name="T72" fmla="*/ 31 w 152"/>
                  <a:gd name="T73" fmla="*/ 50 h 133"/>
                  <a:gd name="T74" fmla="*/ 39 w 152"/>
                  <a:gd name="T75" fmla="*/ 40 h 133"/>
                  <a:gd name="T76" fmla="*/ 36 w 152"/>
                  <a:gd name="T77" fmla="*/ 50 h 133"/>
                  <a:gd name="T78" fmla="*/ 28 w 152"/>
                  <a:gd name="T79" fmla="*/ 53 h 133"/>
                  <a:gd name="T80" fmla="*/ 31 w 152"/>
                  <a:gd name="T81" fmla="*/ 67 h 133"/>
                  <a:gd name="T82" fmla="*/ 35 w 152"/>
                  <a:gd name="T83" fmla="*/ 82 h 133"/>
                  <a:gd name="T84" fmla="*/ 40 w 152"/>
                  <a:gd name="T85" fmla="*/ 92 h 133"/>
                  <a:gd name="T86" fmla="*/ 54 w 152"/>
                  <a:gd name="T87" fmla="*/ 103 h 133"/>
                  <a:gd name="T88" fmla="*/ 58 w 152"/>
                  <a:gd name="T89" fmla="*/ 93 h 133"/>
                  <a:gd name="T90" fmla="*/ 57 w 152"/>
                  <a:gd name="T91" fmla="*/ 81 h 133"/>
                  <a:gd name="T92" fmla="*/ 62 w 152"/>
                  <a:gd name="T93" fmla="*/ 68 h 133"/>
                  <a:gd name="T94" fmla="*/ 69 w 152"/>
                  <a:gd name="T95" fmla="*/ 60 h 133"/>
                  <a:gd name="T96" fmla="*/ 86 w 152"/>
                  <a:gd name="T97" fmla="*/ 60 h 133"/>
                  <a:gd name="T98" fmla="*/ 93 w 152"/>
                  <a:gd name="T99" fmla="*/ 51 h 133"/>
                  <a:gd name="T100" fmla="*/ 86 w 152"/>
                  <a:gd name="T101" fmla="*/ 33 h 133"/>
                  <a:gd name="T102" fmla="*/ 73 w 152"/>
                  <a:gd name="T103" fmla="*/ 28 h 133"/>
                  <a:gd name="T104" fmla="*/ 65 w 152"/>
                  <a:gd name="T105" fmla="*/ 31 h 133"/>
                  <a:gd name="T106" fmla="*/ 55 w 152"/>
                  <a:gd name="T107" fmla="*/ 31 h 133"/>
                  <a:gd name="T108" fmla="*/ 44 w 152"/>
                  <a:gd name="T109" fmla="*/ 29 h 133"/>
                  <a:gd name="T110" fmla="*/ 54 w 152"/>
                  <a:gd name="T111" fmla="*/ 25 h 133"/>
                  <a:gd name="T112" fmla="*/ 55 w 152"/>
                  <a:gd name="T113" fmla="*/ 21 h 133"/>
                  <a:gd name="T114" fmla="*/ 68 w 152"/>
                  <a:gd name="T115" fmla="*/ 22 h 133"/>
                  <a:gd name="T116" fmla="*/ 78 w 152"/>
                  <a:gd name="T117" fmla="*/ 25 h 133"/>
                  <a:gd name="T118" fmla="*/ 81 w 152"/>
                  <a:gd name="T119" fmla="*/ 14 h 133"/>
                  <a:gd name="T120" fmla="*/ 88 w 152"/>
                  <a:gd name="T121" fmla="*/ 7 h 133"/>
                  <a:gd name="T122" fmla="*/ 80 w 152"/>
                  <a:gd name="T123" fmla="*/ 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2" h="133">
                    <a:moveTo>
                      <a:pt x="91" y="0"/>
                    </a:moveTo>
                    <a:cubicBezTo>
                      <a:pt x="91" y="0"/>
                      <a:pt x="113" y="3"/>
                      <a:pt x="129" y="21"/>
                    </a:cubicBezTo>
                    <a:cubicBezTo>
                      <a:pt x="129" y="21"/>
                      <a:pt x="117" y="9"/>
                      <a:pt x="110" y="9"/>
                    </a:cubicBezTo>
                    <a:cubicBezTo>
                      <a:pt x="108" y="9"/>
                      <a:pt x="108" y="9"/>
                      <a:pt x="108" y="9"/>
                    </a:cubicBezTo>
                    <a:cubicBezTo>
                      <a:pt x="108" y="9"/>
                      <a:pt x="108" y="10"/>
                      <a:pt x="109" y="10"/>
                    </a:cubicBezTo>
                    <a:cubicBezTo>
                      <a:pt x="109" y="11"/>
                      <a:pt x="110" y="12"/>
                      <a:pt x="110" y="12"/>
                    </a:cubicBezTo>
                    <a:cubicBezTo>
                      <a:pt x="110" y="12"/>
                      <a:pt x="110" y="13"/>
                      <a:pt x="110" y="13"/>
                    </a:cubicBezTo>
                    <a:cubicBezTo>
                      <a:pt x="110" y="14"/>
                      <a:pt x="110" y="14"/>
                      <a:pt x="110" y="14"/>
                    </a:cubicBezTo>
                    <a:cubicBezTo>
                      <a:pt x="110" y="14"/>
                      <a:pt x="111" y="14"/>
                      <a:pt x="111" y="15"/>
                    </a:cubicBezTo>
                    <a:cubicBezTo>
                      <a:pt x="111" y="15"/>
                      <a:pt x="111" y="15"/>
                      <a:pt x="111" y="15"/>
                    </a:cubicBezTo>
                    <a:cubicBezTo>
                      <a:pt x="111" y="16"/>
                      <a:pt x="111" y="17"/>
                      <a:pt x="111" y="17"/>
                    </a:cubicBezTo>
                    <a:cubicBezTo>
                      <a:pt x="111" y="18"/>
                      <a:pt x="111" y="18"/>
                      <a:pt x="111" y="18"/>
                    </a:cubicBezTo>
                    <a:cubicBezTo>
                      <a:pt x="112" y="19"/>
                      <a:pt x="112" y="19"/>
                      <a:pt x="112" y="19"/>
                    </a:cubicBezTo>
                    <a:cubicBezTo>
                      <a:pt x="113" y="19"/>
                      <a:pt x="113" y="19"/>
                      <a:pt x="113" y="19"/>
                    </a:cubicBezTo>
                    <a:cubicBezTo>
                      <a:pt x="113" y="19"/>
                      <a:pt x="114" y="20"/>
                      <a:pt x="114" y="19"/>
                    </a:cubicBezTo>
                    <a:cubicBezTo>
                      <a:pt x="115" y="19"/>
                      <a:pt x="115" y="18"/>
                      <a:pt x="115" y="18"/>
                    </a:cubicBezTo>
                    <a:cubicBezTo>
                      <a:pt x="113" y="17"/>
                      <a:pt x="113" y="17"/>
                      <a:pt x="113" y="17"/>
                    </a:cubicBezTo>
                    <a:cubicBezTo>
                      <a:pt x="113" y="17"/>
                      <a:pt x="113" y="17"/>
                      <a:pt x="114" y="17"/>
                    </a:cubicBezTo>
                    <a:cubicBezTo>
                      <a:pt x="114" y="17"/>
                      <a:pt x="114" y="16"/>
                      <a:pt x="115" y="16"/>
                    </a:cubicBezTo>
                    <a:cubicBezTo>
                      <a:pt x="115" y="16"/>
                      <a:pt x="117" y="17"/>
                      <a:pt x="117" y="17"/>
                    </a:cubicBezTo>
                    <a:cubicBezTo>
                      <a:pt x="118" y="18"/>
                      <a:pt x="118" y="18"/>
                      <a:pt x="118" y="18"/>
                    </a:cubicBezTo>
                    <a:cubicBezTo>
                      <a:pt x="118" y="18"/>
                      <a:pt x="118" y="19"/>
                      <a:pt x="118" y="19"/>
                    </a:cubicBezTo>
                    <a:cubicBezTo>
                      <a:pt x="118" y="19"/>
                      <a:pt x="117" y="20"/>
                      <a:pt x="117" y="20"/>
                    </a:cubicBezTo>
                    <a:cubicBezTo>
                      <a:pt x="117" y="20"/>
                      <a:pt x="117" y="20"/>
                      <a:pt x="117" y="21"/>
                    </a:cubicBezTo>
                    <a:cubicBezTo>
                      <a:pt x="117" y="21"/>
                      <a:pt x="117" y="22"/>
                      <a:pt x="117" y="22"/>
                    </a:cubicBezTo>
                    <a:cubicBezTo>
                      <a:pt x="117" y="22"/>
                      <a:pt x="118" y="22"/>
                      <a:pt x="118" y="22"/>
                    </a:cubicBezTo>
                    <a:cubicBezTo>
                      <a:pt x="119" y="22"/>
                      <a:pt x="120" y="22"/>
                      <a:pt x="120" y="21"/>
                    </a:cubicBezTo>
                    <a:cubicBezTo>
                      <a:pt x="121" y="21"/>
                      <a:pt x="121" y="21"/>
                      <a:pt x="122" y="21"/>
                    </a:cubicBezTo>
                    <a:cubicBezTo>
                      <a:pt x="122" y="21"/>
                      <a:pt x="122" y="22"/>
                      <a:pt x="122" y="22"/>
                    </a:cubicBezTo>
                    <a:cubicBezTo>
                      <a:pt x="123" y="22"/>
                      <a:pt x="124" y="23"/>
                      <a:pt x="124" y="23"/>
                    </a:cubicBezTo>
                    <a:cubicBezTo>
                      <a:pt x="124" y="23"/>
                      <a:pt x="125" y="23"/>
                      <a:pt x="125" y="23"/>
                    </a:cubicBezTo>
                    <a:cubicBezTo>
                      <a:pt x="125" y="24"/>
                      <a:pt x="125" y="25"/>
                      <a:pt x="125" y="25"/>
                    </a:cubicBezTo>
                    <a:cubicBezTo>
                      <a:pt x="125" y="25"/>
                      <a:pt x="126" y="26"/>
                      <a:pt x="127" y="26"/>
                    </a:cubicBezTo>
                    <a:cubicBezTo>
                      <a:pt x="128" y="26"/>
                      <a:pt x="128" y="26"/>
                      <a:pt x="128" y="26"/>
                    </a:cubicBezTo>
                    <a:cubicBezTo>
                      <a:pt x="128" y="27"/>
                      <a:pt x="128" y="27"/>
                      <a:pt x="128" y="27"/>
                    </a:cubicBezTo>
                    <a:cubicBezTo>
                      <a:pt x="128" y="27"/>
                      <a:pt x="129" y="28"/>
                      <a:pt x="130" y="29"/>
                    </a:cubicBezTo>
                    <a:cubicBezTo>
                      <a:pt x="130" y="29"/>
                      <a:pt x="132" y="31"/>
                      <a:pt x="132" y="31"/>
                    </a:cubicBezTo>
                    <a:cubicBezTo>
                      <a:pt x="132" y="31"/>
                      <a:pt x="133" y="31"/>
                      <a:pt x="133" y="32"/>
                    </a:cubicBezTo>
                    <a:cubicBezTo>
                      <a:pt x="134" y="33"/>
                      <a:pt x="133" y="34"/>
                      <a:pt x="134" y="34"/>
                    </a:cubicBezTo>
                    <a:cubicBezTo>
                      <a:pt x="134" y="34"/>
                      <a:pt x="134" y="35"/>
                      <a:pt x="134" y="36"/>
                    </a:cubicBezTo>
                    <a:cubicBezTo>
                      <a:pt x="134" y="36"/>
                      <a:pt x="135" y="37"/>
                      <a:pt x="135" y="37"/>
                    </a:cubicBezTo>
                    <a:cubicBezTo>
                      <a:pt x="135" y="38"/>
                      <a:pt x="136" y="38"/>
                      <a:pt x="136" y="38"/>
                    </a:cubicBezTo>
                    <a:cubicBezTo>
                      <a:pt x="136" y="38"/>
                      <a:pt x="138" y="39"/>
                      <a:pt x="138" y="39"/>
                    </a:cubicBezTo>
                    <a:cubicBezTo>
                      <a:pt x="139" y="39"/>
                      <a:pt x="139" y="40"/>
                      <a:pt x="139" y="40"/>
                    </a:cubicBezTo>
                    <a:cubicBezTo>
                      <a:pt x="139" y="41"/>
                      <a:pt x="138" y="41"/>
                      <a:pt x="138" y="41"/>
                    </a:cubicBezTo>
                    <a:cubicBezTo>
                      <a:pt x="138" y="41"/>
                      <a:pt x="137" y="41"/>
                      <a:pt x="137" y="41"/>
                    </a:cubicBezTo>
                    <a:cubicBezTo>
                      <a:pt x="137" y="41"/>
                      <a:pt x="137" y="43"/>
                      <a:pt x="137" y="43"/>
                    </a:cubicBezTo>
                    <a:cubicBezTo>
                      <a:pt x="137" y="43"/>
                      <a:pt x="137" y="44"/>
                      <a:pt x="137" y="44"/>
                    </a:cubicBezTo>
                    <a:cubicBezTo>
                      <a:pt x="136" y="44"/>
                      <a:pt x="136" y="44"/>
                      <a:pt x="136" y="44"/>
                    </a:cubicBezTo>
                    <a:cubicBezTo>
                      <a:pt x="135" y="45"/>
                      <a:pt x="135" y="45"/>
                      <a:pt x="135" y="45"/>
                    </a:cubicBezTo>
                    <a:cubicBezTo>
                      <a:pt x="133" y="45"/>
                      <a:pt x="133" y="45"/>
                      <a:pt x="133" y="45"/>
                    </a:cubicBezTo>
                    <a:cubicBezTo>
                      <a:pt x="133" y="46"/>
                      <a:pt x="133" y="46"/>
                      <a:pt x="133" y="46"/>
                    </a:cubicBezTo>
                    <a:cubicBezTo>
                      <a:pt x="133" y="46"/>
                      <a:pt x="133" y="47"/>
                      <a:pt x="133" y="47"/>
                    </a:cubicBezTo>
                    <a:cubicBezTo>
                      <a:pt x="133" y="47"/>
                      <a:pt x="134" y="48"/>
                      <a:pt x="134" y="47"/>
                    </a:cubicBezTo>
                    <a:cubicBezTo>
                      <a:pt x="134" y="47"/>
                      <a:pt x="134" y="47"/>
                      <a:pt x="134" y="47"/>
                    </a:cubicBezTo>
                    <a:cubicBezTo>
                      <a:pt x="134" y="46"/>
                      <a:pt x="134" y="46"/>
                      <a:pt x="135" y="46"/>
                    </a:cubicBezTo>
                    <a:cubicBezTo>
                      <a:pt x="135" y="46"/>
                      <a:pt x="136" y="46"/>
                      <a:pt x="136" y="46"/>
                    </a:cubicBezTo>
                    <a:cubicBezTo>
                      <a:pt x="136" y="46"/>
                      <a:pt x="137" y="46"/>
                      <a:pt x="137" y="46"/>
                    </a:cubicBezTo>
                    <a:cubicBezTo>
                      <a:pt x="138" y="45"/>
                      <a:pt x="138" y="46"/>
                      <a:pt x="138" y="45"/>
                    </a:cubicBezTo>
                    <a:cubicBezTo>
                      <a:pt x="138" y="44"/>
                      <a:pt x="137" y="44"/>
                      <a:pt x="137" y="44"/>
                    </a:cubicBezTo>
                    <a:cubicBezTo>
                      <a:pt x="138" y="44"/>
                      <a:pt x="138" y="43"/>
                      <a:pt x="138" y="43"/>
                    </a:cubicBezTo>
                    <a:cubicBezTo>
                      <a:pt x="139" y="43"/>
                      <a:pt x="138" y="43"/>
                      <a:pt x="139" y="43"/>
                    </a:cubicBezTo>
                    <a:cubicBezTo>
                      <a:pt x="139" y="42"/>
                      <a:pt x="139" y="42"/>
                      <a:pt x="140" y="42"/>
                    </a:cubicBezTo>
                    <a:cubicBezTo>
                      <a:pt x="140" y="42"/>
                      <a:pt x="140" y="42"/>
                      <a:pt x="140" y="42"/>
                    </a:cubicBezTo>
                    <a:cubicBezTo>
                      <a:pt x="140" y="41"/>
                      <a:pt x="140" y="41"/>
                      <a:pt x="140" y="40"/>
                    </a:cubicBezTo>
                    <a:cubicBezTo>
                      <a:pt x="140" y="40"/>
                      <a:pt x="140" y="39"/>
                      <a:pt x="140" y="39"/>
                    </a:cubicBezTo>
                    <a:cubicBezTo>
                      <a:pt x="140" y="39"/>
                      <a:pt x="139" y="37"/>
                      <a:pt x="139" y="37"/>
                    </a:cubicBezTo>
                    <a:cubicBezTo>
                      <a:pt x="139" y="37"/>
                      <a:pt x="141" y="41"/>
                      <a:pt x="142" y="44"/>
                    </a:cubicBezTo>
                    <a:cubicBezTo>
                      <a:pt x="142" y="44"/>
                      <a:pt x="141" y="44"/>
                      <a:pt x="141" y="44"/>
                    </a:cubicBezTo>
                    <a:cubicBezTo>
                      <a:pt x="141" y="45"/>
                      <a:pt x="141" y="45"/>
                      <a:pt x="141" y="46"/>
                    </a:cubicBezTo>
                    <a:cubicBezTo>
                      <a:pt x="141" y="46"/>
                      <a:pt x="141" y="46"/>
                      <a:pt x="141" y="48"/>
                    </a:cubicBezTo>
                    <a:cubicBezTo>
                      <a:pt x="141" y="50"/>
                      <a:pt x="141" y="50"/>
                      <a:pt x="141" y="51"/>
                    </a:cubicBezTo>
                    <a:cubicBezTo>
                      <a:pt x="141" y="51"/>
                      <a:pt x="142" y="52"/>
                      <a:pt x="142" y="52"/>
                    </a:cubicBezTo>
                    <a:cubicBezTo>
                      <a:pt x="142" y="53"/>
                      <a:pt x="141" y="55"/>
                      <a:pt x="141" y="55"/>
                    </a:cubicBezTo>
                    <a:cubicBezTo>
                      <a:pt x="141" y="55"/>
                      <a:pt x="141" y="55"/>
                      <a:pt x="141" y="56"/>
                    </a:cubicBezTo>
                    <a:cubicBezTo>
                      <a:pt x="140" y="56"/>
                      <a:pt x="141" y="57"/>
                      <a:pt x="140" y="56"/>
                    </a:cubicBezTo>
                    <a:cubicBezTo>
                      <a:pt x="140" y="55"/>
                      <a:pt x="139" y="54"/>
                      <a:pt x="139" y="54"/>
                    </a:cubicBezTo>
                    <a:cubicBezTo>
                      <a:pt x="139" y="54"/>
                      <a:pt x="139" y="54"/>
                      <a:pt x="139" y="54"/>
                    </a:cubicBezTo>
                    <a:cubicBezTo>
                      <a:pt x="139" y="54"/>
                      <a:pt x="139" y="53"/>
                      <a:pt x="138" y="53"/>
                    </a:cubicBezTo>
                    <a:cubicBezTo>
                      <a:pt x="137" y="53"/>
                      <a:pt x="137" y="53"/>
                      <a:pt x="136" y="53"/>
                    </a:cubicBezTo>
                    <a:cubicBezTo>
                      <a:pt x="136" y="54"/>
                      <a:pt x="137" y="55"/>
                      <a:pt x="136" y="55"/>
                    </a:cubicBezTo>
                    <a:cubicBezTo>
                      <a:pt x="136" y="55"/>
                      <a:pt x="134" y="54"/>
                      <a:pt x="134" y="54"/>
                    </a:cubicBezTo>
                    <a:cubicBezTo>
                      <a:pt x="133" y="55"/>
                      <a:pt x="133" y="55"/>
                      <a:pt x="132" y="55"/>
                    </a:cubicBezTo>
                    <a:cubicBezTo>
                      <a:pt x="132" y="56"/>
                      <a:pt x="132" y="57"/>
                      <a:pt x="132" y="57"/>
                    </a:cubicBezTo>
                    <a:cubicBezTo>
                      <a:pt x="131" y="58"/>
                      <a:pt x="131" y="58"/>
                      <a:pt x="131" y="59"/>
                    </a:cubicBezTo>
                    <a:cubicBezTo>
                      <a:pt x="131" y="60"/>
                      <a:pt x="129" y="60"/>
                      <a:pt x="129" y="60"/>
                    </a:cubicBezTo>
                    <a:cubicBezTo>
                      <a:pt x="129" y="60"/>
                      <a:pt x="127" y="60"/>
                      <a:pt x="127" y="61"/>
                    </a:cubicBezTo>
                    <a:cubicBezTo>
                      <a:pt x="126" y="61"/>
                      <a:pt x="127" y="62"/>
                      <a:pt x="126" y="62"/>
                    </a:cubicBezTo>
                    <a:cubicBezTo>
                      <a:pt x="125" y="62"/>
                      <a:pt x="125" y="64"/>
                      <a:pt x="125" y="64"/>
                    </a:cubicBezTo>
                    <a:cubicBezTo>
                      <a:pt x="125" y="64"/>
                      <a:pt x="125" y="65"/>
                      <a:pt x="125" y="65"/>
                    </a:cubicBezTo>
                    <a:cubicBezTo>
                      <a:pt x="125" y="66"/>
                      <a:pt x="125" y="67"/>
                      <a:pt x="125" y="67"/>
                    </a:cubicBezTo>
                    <a:cubicBezTo>
                      <a:pt x="124" y="67"/>
                      <a:pt x="123" y="67"/>
                      <a:pt x="123" y="67"/>
                    </a:cubicBezTo>
                    <a:cubicBezTo>
                      <a:pt x="123" y="67"/>
                      <a:pt x="123" y="68"/>
                      <a:pt x="122" y="68"/>
                    </a:cubicBezTo>
                    <a:cubicBezTo>
                      <a:pt x="121" y="69"/>
                      <a:pt x="120" y="69"/>
                      <a:pt x="120" y="69"/>
                    </a:cubicBezTo>
                    <a:cubicBezTo>
                      <a:pt x="119" y="70"/>
                      <a:pt x="120" y="71"/>
                      <a:pt x="119" y="71"/>
                    </a:cubicBezTo>
                    <a:cubicBezTo>
                      <a:pt x="118" y="70"/>
                      <a:pt x="116" y="70"/>
                      <a:pt x="116" y="71"/>
                    </a:cubicBezTo>
                    <a:cubicBezTo>
                      <a:pt x="115" y="71"/>
                      <a:pt x="116" y="72"/>
                      <a:pt x="114" y="73"/>
                    </a:cubicBezTo>
                    <a:cubicBezTo>
                      <a:pt x="112" y="74"/>
                      <a:pt x="112" y="74"/>
                      <a:pt x="111" y="74"/>
                    </a:cubicBezTo>
                    <a:cubicBezTo>
                      <a:pt x="111" y="75"/>
                      <a:pt x="110" y="74"/>
                      <a:pt x="110" y="76"/>
                    </a:cubicBezTo>
                    <a:cubicBezTo>
                      <a:pt x="111" y="77"/>
                      <a:pt x="111" y="78"/>
                      <a:pt x="111" y="78"/>
                    </a:cubicBezTo>
                    <a:cubicBezTo>
                      <a:pt x="112" y="79"/>
                      <a:pt x="113" y="80"/>
                      <a:pt x="113" y="81"/>
                    </a:cubicBezTo>
                    <a:cubicBezTo>
                      <a:pt x="114" y="82"/>
                      <a:pt x="114" y="82"/>
                      <a:pt x="114" y="83"/>
                    </a:cubicBezTo>
                    <a:cubicBezTo>
                      <a:pt x="113" y="84"/>
                      <a:pt x="113" y="85"/>
                      <a:pt x="113" y="86"/>
                    </a:cubicBezTo>
                    <a:cubicBezTo>
                      <a:pt x="113" y="86"/>
                      <a:pt x="113" y="88"/>
                      <a:pt x="113" y="88"/>
                    </a:cubicBezTo>
                    <a:cubicBezTo>
                      <a:pt x="113" y="89"/>
                      <a:pt x="114" y="90"/>
                      <a:pt x="114" y="90"/>
                    </a:cubicBezTo>
                    <a:cubicBezTo>
                      <a:pt x="114" y="90"/>
                      <a:pt x="113" y="91"/>
                      <a:pt x="114" y="92"/>
                    </a:cubicBezTo>
                    <a:cubicBezTo>
                      <a:pt x="114" y="93"/>
                      <a:pt x="116" y="94"/>
                      <a:pt x="116" y="94"/>
                    </a:cubicBezTo>
                    <a:cubicBezTo>
                      <a:pt x="117" y="94"/>
                      <a:pt x="118" y="95"/>
                      <a:pt x="118" y="95"/>
                    </a:cubicBezTo>
                    <a:cubicBezTo>
                      <a:pt x="118" y="95"/>
                      <a:pt x="118" y="98"/>
                      <a:pt x="118" y="98"/>
                    </a:cubicBezTo>
                    <a:cubicBezTo>
                      <a:pt x="118" y="99"/>
                      <a:pt x="121" y="103"/>
                      <a:pt x="120" y="104"/>
                    </a:cubicBezTo>
                    <a:cubicBezTo>
                      <a:pt x="119" y="105"/>
                      <a:pt x="119" y="106"/>
                      <a:pt x="119" y="106"/>
                    </a:cubicBezTo>
                    <a:cubicBezTo>
                      <a:pt x="119" y="107"/>
                      <a:pt x="120" y="107"/>
                      <a:pt x="120" y="107"/>
                    </a:cubicBezTo>
                    <a:cubicBezTo>
                      <a:pt x="120" y="108"/>
                      <a:pt x="122" y="108"/>
                      <a:pt x="121" y="109"/>
                    </a:cubicBezTo>
                    <a:cubicBezTo>
                      <a:pt x="120" y="110"/>
                      <a:pt x="119" y="111"/>
                      <a:pt x="119" y="112"/>
                    </a:cubicBezTo>
                    <a:cubicBezTo>
                      <a:pt x="118" y="112"/>
                      <a:pt x="118" y="113"/>
                      <a:pt x="118" y="114"/>
                    </a:cubicBezTo>
                    <a:cubicBezTo>
                      <a:pt x="117" y="114"/>
                      <a:pt x="117" y="115"/>
                      <a:pt x="116" y="116"/>
                    </a:cubicBezTo>
                    <a:cubicBezTo>
                      <a:pt x="115" y="116"/>
                      <a:pt x="115" y="117"/>
                      <a:pt x="115" y="118"/>
                    </a:cubicBezTo>
                    <a:cubicBezTo>
                      <a:pt x="115" y="118"/>
                      <a:pt x="113" y="120"/>
                      <a:pt x="115" y="119"/>
                    </a:cubicBezTo>
                    <a:cubicBezTo>
                      <a:pt x="117" y="117"/>
                      <a:pt x="115" y="119"/>
                      <a:pt x="117" y="117"/>
                    </a:cubicBezTo>
                    <a:cubicBezTo>
                      <a:pt x="120" y="115"/>
                      <a:pt x="120" y="116"/>
                      <a:pt x="122" y="114"/>
                    </a:cubicBezTo>
                    <a:cubicBezTo>
                      <a:pt x="123" y="113"/>
                      <a:pt x="121" y="117"/>
                      <a:pt x="123" y="112"/>
                    </a:cubicBezTo>
                    <a:cubicBezTo>
                      <a:pt x="125" y="107"/>
                      <a:pt x="125" y="108"/>
                      <a:pt x="126" y="107"/>
                    </a:cubicBezTo>
                    <a:cubicBezTo>
                      <a:pt x="126" y="105"/>
                      <a:pt x="126" y="107"/>
                      <a:pt x="128" y="104"/>
                    </a:cubicBezTo>
                    <a:cubicBezTo>
                      <a:pt x="129" y="101"/>
                      <a:pt x="128" y="103"/>
                      <a:pt x="129" y="101"/>
                    </a:cubicBezTo>
                    <a:cubicBezTo>
                      <a:pt x="130" y="100"/>
                      <a:pt x="130" y="102"/>
                      <a:pt x="131" y="99"/>
                    </a:cubicBezTo>
                    <a:cubicBezTo>
                      <a:pt x="132" y="96"/>
                      <a:pt x="132" y="98"/>
                      <a:pt x="132" y="95"/>
                    </a:cubicBezTo>
                    <a:cubicBezTo>
                      <a:pt x="133" y="91"/>
                      <a:pt x="132" y="91"/>
                      <a:pt x="134" y="89"/>
                    </a:cubicBezTo>
                    <a:cubicBezTo>
                      <a:pt x="136" y="88"/>
                      <a:pt x="135" y="89"/>
                      <a:pt x="136" y="87"/>
                    </a:cubicBezTo>
                    <a:cubicBezTo>
                      <a:pt x="137" y="86"/>
                      <a:pt x="136" y="87"/>
                      <a:pt x="138" y="84"/>
                    </a:cubicBezTo>
                    <a:cubicBezTo>
                      <a:pt x="139" y="82"/>
                      <a:pt x="141" y="80"/>
                      <a:pt x="141" y="75"/>
                    </a:cubicBezTo>
                    <a:cubicBezTo>
                      <a:pt x="141" y="70"/>
                      <a:pt x="141" y="70"/>
                      <a:pt x="141" y="70"/>
                    </a:cubicBezTo>
                    <a:cubicBezTo>
                      <a:pt x="141" y="70"/>
                      <a:pt x="144" y="68"/>
                      <a:pt x="143" y="65"/>
                    </a:cubicBezTo>
                    <a:cubicBezTo>
                      <a:pt x="142" y="62"/>
                      <a:pt x="142" y="63"/>
                      <a:pt x="142" y="62"/>
                    </a:cubicBezTo>
                    <a:cubicBezTo>
                      <a:pt x="142" y="61"/>
                      <a:pt x="143" y="61"/>
                      <a:pt x="144" y="60"/>
                    </a:cubicBezTo>
                    <a:cubicBezTo>
                      <a:pt x="144" y="59"/>
                      <a:pt x="144" y="59"/>
                      <a:pt x="145" y="58"/>
                    </a:cubicBezTo>
                    <a:cubicBezTo>
                      <a:pt x="145" y="57"/>
                      <a:pt x="145" y="56"/>
                      <a:pt x="145" y="56"/>
                    </a:cubicBezTo>
                    <a:cubicBezTo>
                      <a:pt x="146" y="56"/>
                      <a:pt x="146" y="56"/>
                      <a:pt x="146" y="56"/>
                    </a:cubicBezTo>
                    <a:cubicBezTo>
                      <a:pt x="146" y="56"/>
                      <a:pt x="152" y="122"/>
                      <a:pt x="87" y="132"/>
                    </a:cubicBezTo>
                    <a:cubicBezTo>
                      <a:pt x="87" y="132"/>
                      <a:pt x="102" y="128"/>
                      <a:pt x="104" y="125"/>
                    </a:cubicBezTo>
                    <a:cubicBezTo>
                      <a:pt x="104" y="125"/>
                      <a:pt x="104" y="123"/>
                      <a:pt x="103" y="123"/>
                    </a:cubicBezTo>
                    <a:cubicBezTo>
                      <a:pt x="103" y="123"/>
                      <a:pt x="102" y="123"/>
                      <a:pt x="101" y="122"/>
                    </a:cubicBezTo>
                    <a:cubicBezTo>
                      <a:pt x="100" y="121"/>
                      <a:pt x="99" y="121"/>
                      <a:pt x="99" y="121"/>
                    </a:cubicBezTo>
                    <a:cubicBezTo>
                      <a:pt x="99" y="122"/>
                      <a:pt x="99" y="122"/>
                      <a:pt x="99" y="122"/>
                    </a:cubicBezTo>
                    <a:cubicBezTo>
                      <a:pt x="99" y="122"/>
                      <a:pt x="100" y="122"/>
                      <a:pt x="97" y="121"/>
                    </a:cubicBezTo>
                    <a:cubicBezTo>
                      <a:pt x="94" y="121"/>
                      <a:pt x="94" y="121"/>
                      <a:pt x="93" y="121"/>
                    </a:cubicBezTo>
                    <a:cubicBezTo>
                      <a:pt x="91" y="120"/>
                      <a:pt x="90" y="118"/>
                      <a:pt x="90" y="119"/>
                    </a:cubicBezTo>
                    <a:cubicBezTo>
                      <a:pt x="89" y="121"/>
                      <a:pt x="90" y="120"/>
                      <a:pt x="89" y="121"/>
                    </a:cubicBezTo>
                    <a:cubicBezTo>
                      <a:pt x="88" y="121"/>
                      <a:pt x="85" y="121"/>
                      <a:pt x="85" y="121"/>
                    </a:cubicBezTo>
                    <a:cubicBezTo>
                      <a:pt x="85" y="121"/>
                      <a:pt x="80" y="121"/>
                      <a:pt x="80" y="120"/>
                    </a:cubicBezTo>
                    <a:cubicBezTo>
                      <a:pt x="79" y="120"/>
                      <a:pt x="79" y="119"/>
                      <a:pt x="79" y="119"/>
                    </a:cubicBezTo>
                    <a:cubicBezTo>
                      <a:pt x="78" y="119"/>
                      <a:pt x="77" y="121"/>
                      <a:pt x="77" y="121"/>
                    </a:cubicBezTo>
                    <a:cubicBezTo>
                      <a:pt x="80" y="122"/>
                      <a:pt x="80" y="122"/>
                      <a:pt x="80" y="122"/>
                    </a:cubicBezTo>
                    <a:cubicBezTo>
                      <a:pt x="82" y="124"/>
                      <a:pt x="82" y="124"/>
                      <a:pt x="82" y="124"/>
                    </a:cubicBezTo>
                    <a:cubicBezTo>
                      <a:pt x="82" y="124"/>
                      <a:pt x="83" y="124"/>
                      <a:pt x="82" y="125"/>
                    </a:cubicBezTo>
                    <a:cubicBezTo>
                      <a:pt x="82" y="125"/>
                      <a:pt x="81" y="125"/>
                      <a:pt x="80" y="125"/>
                    </a:cubicBezTo>
                    <a:cubicBezTo>
                      <a:pt x="79" y="125"/>
                      <a:pt x="76" y="127"/>
                      <a:pt x="76" y="126"/>
                    </a:cubicBezTo>
                    <a:cubicBezTo>
                      <a:pt x="75" y="125"/>
                      <a:pt x="75" y="125"/>
                      <a:pt x="74" y="124"/>
                    </a:cubicBezTo>
                    <a:cubicBezTo>
                      <a:pt x="74" y="123"/>
                      <a:pt x="74" y="122"/>
                      <a:pt x="73" y="122"/>
                    </a:cubicBezTo>
                    <a:cubicBezTo>
                      <a:pt x="72" y="122"/>
                      <a:pt x="71" y="122"/>
                      <a:pt x="71" y="122"/>
                    </a:cubicBezTo>
                    <a:cubicBezTo>
                      <a:pt x="72" y="124"/>
                      <a:pt x="72" y="124"/>
                      <a:pt x="72" y="124"/>
                    </a:cubicBezTo>
                    <a:cubicBezTo>
                      <a:pt x="72" y="124"/>
                      <a:pt x="70" y="124"/>
                      <a:pt x="69" y="124"/>
                    </a:cubicBezTo>
                    <a:cubicBezTo>
                      <a:pt x="68" y="124"/>
                      <a:pt x="68" y="126"/>
                      <a:pt x="67" y="124"/>
                    </a:cubicBezTo>
                    <a:cubicBezTo>
                      <a:pt x="66" y="123"/>
                      <a:pt x="66" y="123"/>
                      <a:pt x="65" y="123"/>
                    </a:cubicBezTo>
                    <a:cubicBezTo>
                      <a:pt x="64" y="123"/>
                      <a:pt x="62" y="123"/>
                      <a:pt x="62" y="123"/>
                    </a:cubicBezTo>
                    <a:cubicBezTo>
                      <a:pt x="61" y="123"/>
                      <a:pt x="60" y="123"/>
                      <a:pt x="60" y="123"/>
                    </a:cubicBezTo>
                    <a:cubicBezTo>
                      <a:pt x="59" y="123"/>
                      <a:pt x="57" y="125"/>
                      <a:pt x="57" y="124"/>
                    </a:cubicBezTo>
                    <a:cubicBezTo>
                      <a:pt x="56" y="124"/>
                      <a:pt x="53" y="124"/>
                      <a:pt x="53" y="124"/>
                    </a:cubicBezTo>
                    <a:cubicBezTo>
                      <a:pt x="53" y="124"/>
                      <a:pt x="61" y="131"/>
                      <a:pt x="77" y="132"/>
                    </a:cubicBezTo>
                    <a:cubicBezTo>
                      <a:pt x="77" y="132"/>
                      <a:pt x="41" y="133"/>
                      <a:pt x="21" y="98"/>
                    </a:cubicBezTo>
                    <a:cubicBezTo>
                      <a:pt x="0" y="63"/>
                      <a:pt x="14" y="18"/>
                      <a:pt x="61" y="2"/>
                    </a:cubicBezTo>
                    <a:cubicBezTo>
                      <a:pt x="61" y="2"/>
                      <a:pt x="26" y="15"/>
                      <a:pt x="17" y="48"/>
                    </a:cubicBezTo>
                    <a:cubicBezTo>
                      <a:pt x="17" y="49"/>
                      <a:pt x="17" y="49"/>
                      <a:pt x="17" y="49"/>
                    </a:cubicBezTo>
                    <a:cubicBezTo>
                      <a:pt x="18" y="48"/>
                      <a:pt x="18" y="48"/>
                      <a:pt x="19" y="47"/>
                    </a:cubicBezTo>
                    <a:cubicBezTo>
                      <a:pt x="20" y="45"/>
                      <a:pt x="19" y="45"/>
                      <a:pt x="20" y="44"/>
                    </a:cubicBezTo>
                    <a:cubicBezTo>
                      <a:pt x="20" y="43"/>
                      <a:pt x="20" y="44"/>
                      <a:pt x="21" y="43"/>
                    </a:cubicBezTo>
                    <a:cubicBezTo>
                      <a:pt x="22" y="42"/>
                      <a:pt x="22" y="42"/>
                      <a:pt x="23" y="41"/>
                    </a:cubicBezTo>
                    <a:cubicBezTo>
                      <a:pt x="23" y="41"/>
                      <a:pt x="24" y="39"/>
                      <a:pt x="24" y="38"/>
                    </a:cubicBezTo>
                    <a:cubicBezTo>
                      <a:pt x="25" y="37"/>
                      <a:pt x="26" y="37"/>
                      <a:pt x="27" y="37"/>
                    </a:cubicBezTo>
                    <a:cubicBezTo>
                      <a:pt x="27" y="37"/>
                      <a:pt x="27" y="36"/>
                      <a:pt x="27" y="37"/>
                    </a:cubicBezTo>
                    <a:cubicBezTo>
                      <a:pt x="28" y="38"/>
                      <a:pt x="26" y="39"/>
                      <a:pt x="26" y="39"/>
                    </a:cubicBezTo>
                    <a:cubicBezTo>
                      <a:pt x="26" y="41"/>
                      <a:pt x="26" y="41"/>
                      <a:pt x="26" y="41"/>
                    </a:cubicBezTo>
                    <a:cubicBezTo>
                      <a:pt x="26" y="41"/>
                      <a:pt x="25" y="44"/>
                      <a:pt x="25" y="44"/>
                    </a:cubicBezTo>
                    <a:cubicBezTo>
                      <a:pt x="25" y="45"/>
                      <a:pt x="26" y="47"/>
                      <a:pt x="26" y="47"/>
                    </a:cubicBezTo>
                    <a:cubicBezTo>
                      <a:pt x="26" y="47"/>
                      <a:pt x="27" y="49"/>
                      <a:pt x="27" y="49"/>
                    </a:cubicBezTo>
                    <a:cubicBezTo>
                      <a:pt x="28" y="49"/>
                      <a:pt x="31" y="50"/>
                      <a:pt x="31" y="50"/>
                    </a:cubicBezTo>
                    <a:cubicBezTo>
                      <a:pt x="31" y="50"/>
                      <a:pt x="32" y="49"/>
                      <a:pt x="33" y="47"/>
                    </a:cubicBezTo>
                    <a:cubicBezTo>
                      <a:pt x="34" y="46"/>
                      <a:pt x="36" y="46"/>
                      <a:pt x="36" y="46"/>
                    </a:cubicBezTo>
                    <a:cubicBezTo>
                      <a:pt x="36" y="45"/>
                      <a:pt x="36" y="44"/>
                      <a:pt x="36" y="43"/>
                    </a:cubicBezTo>
                    <a:cubicBezTo>
                      <a:pt x="37" y="42"/>
                      <a:pt x="36" y="42"/>
                      <a:pt x="38" y="41"/>
                    </a:cubicBezTo>
                    <a:cubicBezTo>
                      <a:pt x="39" y="40"/>
                      <a:pt x="39" y="40"/>
                      <a:pt x="39" y="40"/>
                    </a:cubicBezTo>
                    <a:cubicBezTo>
                      <a:pt x="39" y="40"/>
                      <a:pt x="42" y="39"/>
                      <a:pt x="41" y="40"/>
                    </a:cubicBezTo>
                    <a:cubicBezTo>
                      <a:pt x="40" y="42"/>
                      <a:pt x="41" y="44"/>
                      <a:pt x="40" y="44"/>
                    </a:cubicBezTo>
                    <a:cubicBezTo>
                      <a:pt x="39" y="44"/>
                      <a:pt x="39" y="43"/>
                      <a:pt x="38" y="45"/>
                    </a:cubicBezTo>
                    <a:cubicBezTo>
                      <a:pt x="38" y="46"/>
                      <a:pt x="38" y="47"/>
                      <a:pt x="37" y="47"/>
                    </a:cubicBezTo>
                    <a:cubicBezTo>
                      <a:pt x="37" y="48"/>
                      <a:pt x="36" y="50"/>
                      <a:pt x="36" y="50"/>
                    </a:cubicBezTo>
                    <a:cubicBezTo>
                      <a:pt x="35" y="50"/>
                      <a:pt x="34" y="50"/>
                      <a:pt x="34" y="51"/>
                    </a:cubicBezTo>
                    <a:cubicBezTo>
                      <a:pt x="34" y="51"/>
                      <a:pt x="35" y="53"/>
                      <a:pt x="34" y="53"/>
                    </a:cubicBezTo>
                    <a:cubicBezTo>
                      <a:pt x="33" y="53"/>
                      <a:pt x="32" y="54"/>
                      <a:pt x="32" y="54"/>
                    </a:cubicBezTo>
                    <a:cubicBezTo>
                      <a:pt x="31" y="53"/>
                      <a:pt x="32" y="54"/>
                      <a:pt x="30" y="53"/>
                    </a:cubicBezTo>
                    <a:cubicBezTo>
                      <a:pt x="29" y="53"/>
                      <a:pt x="28" y="53"/>
                      <a:pt x="28" y="53"/>
                    </a:cubicBezTo>
                    <a:cubicBezTo>
                      <a:pt x="28" y="53"/>
                      <a:pt x="27" y="54"/>
                      <a:pt x="27" y="54"/>
                    </a:cubicBezTo>
                    <a:cubicBezTo>
                      <a:pt x="27" y="55"/>
                      <a:pt x="27" y="57"/>
                      <a:pt x="27" y="57"/>
                    </a:cubicBezTo>
                    <a:cubicBezTo>
                      <a:pt x="29" y="60"/>
                      <a:pt x="29" y="60"/>
                      <a:pt x="29" y="60"/>
                    </a:cubicBezTo>
                    <a:cubicBezTo>
                      <a:pt x="29" y="60"/>
                      <a:pt x="28" y="65"/>
                      <a:pt x="29" y="65"/>
                    </a:cubicBezTo>
                    <a:cubicBezTo>
                      <a:pt x="30" y="65"/>
                      <a:pt x="31" y="67"/>
                      <a:pt x="31" y="67"/>
                    </a:cubicBezTo>
                    <a:cubicBezTo>
                      <a:pt x="32" y="67"/>
                      <a:pt x="32" y="70"/>
                      <a:pt x="32" y="70"/>
                    </a:cubicBezTo>
                    <a:cubicBezTo>
                      <a:pt x="33" y="72"/>
                      <a:pt x="33" y="72"/>
                      <a:pt x="33" y="72"/>
                    </a:cubicBezTo>
                    <a:cubicBezTo>
                      <a:pt x="33" y="72"/>
                      <a:pt x="34" y="75"/>
                      <a:pt x="33" y="75"/>
                    </a:cubicBezTo>
                    <a:cubicBezTo>
                      <a:pt x="33" y="76"/>
                      <a:pt x="33" y="78"/>
                      <a:pt x="33" y="79"/>
                    </a:cubicBezTo>
                    <a:cubicBezTo>
                      <a:pt x="34" y="81"/>
                      <a:pt x="35" y="82"/>
                      <a:pt x="35" y="82"/>
                    </a:cubicBezTo>
                    <a:cubicBezTo>
                      <a:pt x="35" y="82"/>
                      <a:pt x="33" y="84"/>
                      <a:pt x="34" y="84"/>
                    </a:cubicBezTo>
                    <a:cubicBezTo>
                      <a:pt x="35" y="85"/>
                      <a:pt x="37" y="87"/>
                      <a:pt x="37" y="87"/>
                    </a:cubicBezTo>
                    <a:cubicBezTo>
                      <a:pt x="37" y="88"/>
                      <a:pt x="37" y="89"/>
                      <a:pt x="38" y="89"/>
                    </a:cubicBezTo>
                    <a:cubicBezTo>
                      <a:pt x="39" y="89"/>
                      <a:pt x="40" y="89"/>
                      <a:pt x="40" y="89"/>
                    </a:cubicBezTo>
                    <a:cubicBezTo>
                      <a:pt x="40" y="90"/>
                      <a:pt x="40" y="92"/>
                      <a:pt x="40" y="92"/>
                    </a:cubicBezTo>
                    <a:cubicBezTo>
                      <a:pt x="43" y="95"/>
                      <a:pt x="43" y="95"/>
                      <a:pt x="43" y="95"/>
                    </a:cubicBezTo>
                    <a:cubicBezTo>
                      <a:pt x="45" y="98"/>
                      <a:pt x="45" y="98"/>
                      <a:pt x="45" y="98"/>
                    </a:cubicBezTo>
                    <a:cubicBezTo>
                      <a:pt x="45" y="98"/>
                      <a:pt x="45" y="100"/>
                      <a:pt x="46" y="100"/>
                    </a:cubicBezTo>
                    <a:cubicBezTo>
                      <a:pt x="47" y="100"/>
                      <a:pt x="50" y="101"/>
                      <a:pt x="51" y="102"/>
                    </a:cubicBezTo>
                    <a:cubicBezTo>
                      <a:pt x="51" y="102"/>
                      <a:pt x="53" y="103"/>
                      <a:pt x="54" y="103"/>
                    </a:cubicBezTo>
                    <a:cubicBezTo>
                      <a:pt x="55" y="103"/>
                      <a:pt x="54" y="105"/>
                      <a:pt x="55" y="103"/>
                    </a:cubicBezTo>
                    <a:cubicBezTo>
                      <a:pt x="56" y="101"/>
                      <a:pt x="55" y="102"/>
                      <a:pt x="56" y="100"/>
                    </a:cubicBezTo>
                    <a:cubicBezTo>
                      <a:pt x="57" y="97"/>
                      <a:pt x="57" y="99"/>
                      <a:pt x="57" y="97"/>
                    </a:cubicBezTo>
                    <a:cubicBezTo>
                      <a:pt x="57" y="96"/>
                      <a:pt x="57" y="97"/>
                      <a:pt x="57" y="96"/>
                    </a:cubicBezTo>
                    <a:cubicBezTo>
                      <a:pt x="58" y="94"/>
                      <a:pt x="57" y="95"/>
                      <a:pt x="58" y="93"/>
                    </a:cubicBezTo>
                    <a:cubicBezTo>
                      <a:pt x="59" y="91"/>
                      <a:pt x="59" y="92"/>
                      <a:pt x="60" y="90"/>
                    </a:cubicBezTo>
                    <a:cubicBezTo>
                      <a:pt x="61" y="89"/>
                      <a:pt x="62" y="90"/>
                      <a:pt x="61" y="88"/>
                    </a:cubicBezTo>
                    <a:cubicBezTo>
                      <a:pt x="61" y="86"/>
                      <a:pt x="61" y="88"/>
                      <a:pt x="61" y="86"/>
                    </a:cubicBezTo>
                    <a:cubicBezTo>
                      <a:pt x="60" y="84"/>
                      <a:pt x="61" y="84"/>
                      <a:pt x="59" y="83"/>
                    </a:cubicBezTo>
                    <a:cubicBezTo>
                      <a:pt x="58" y="82"/>
                      <a:pt x="57" y="82"/>
                      <a:pt x="57" y="81"/>
                    </a:cubicBezTo>
                    <a:cubicBezTo>
                      <a:pt x="57" y="79"/>
                      <a:pt x="57" y="79"/>
                      <a:pt x="58" y="78"/>
                    </a:cubicBezTo>
                    <a:cubicBezTo>
                      <a:pt x="58" y="77"/>
                      <a:pt x="59" y="76"/>
                      <a:pt x="59" y="76"/>
                    </a:cubicBezTo>
                    <a:cubicBezTo>
                      <a:pt x="60" y="75"/>
                      <a:pt x="60" y="76"/>
                      <a:pt x="61" y="74"/>
                    </a:cubicBezTo>
                    <a:cubicBezTo>
                      <a:pt x="61" y="73"/>
                      <a:pt x="62" y="72"/>
                      <a:pt x="62" y="72"/>
                    </a:cubicBezTo>
                    <a:cubicBezTo>
                      <a:pt x="62" y="72"/>
                      <a:pt x="62" y="69"/>
                      <a:pt x="62" y="68"/>
                    </a:cubicBezTo>
                    <a:cubicBezTo>
                      <a:pt x="62" y="66"/>
                      <a:pt x="63" y="68"/>
                      <a:pt x="62" y="66"/>
                    </a:cubicBezTo>
                    <a:cubicBezTo>
                      <a:pt x="62" y="64"/>
                      <a:pt x="62" y="63"/>
                      <a:pt x="62" y="63"/>
                    </a:cubicBezTo>
                    <a:cubicBezTo>
                      <a:pt x="62" y="63"/>
                      <a:pt x="64" y="61"/>
                      <a:pt x="65" y="62"/>
                    </a:cubicBezTo>
                    <a:cubicBezTo>
                      <a:pt x="66" y="62"/>
                      <a:pt x="66" y="63"/>
                      <a:pt x="67" y="62"/>
                    </a:cubicBezTo>
                    <a:cubicBezTo>
                      <a:pt x="69" y="61"/>
                      <a:pt x="68" y="60"/>
                      <a:pt x="69" y="60"/>
                    </a:cubicBezTo>
                    <a:cubicBezTo>
                      <a:pt x="69" y="60"/>
                      <a:pt x="70" y="59"/>
                      <a:pt x="71" y="60"/>
                    </a:cubicBezTo>
                    <a:cubicBezTo>
                      <a:pt x="72" y="61"/>
                      <a:pt x="73" y="61"/>
                      <a:pt x="75" y="61"/>
                    </a:cubicBezTo>
                    <a:cubicBezTo>
                      <a:pt x="76" y="62"/>
                      <a:pt x="77" y="62"/>
                      <a:pt x="79" y="62"/>
                    </a:cubicBezTo>
                    <a:cubicBezTo>
                      <a:pt x="80" y="62"/>
                      <a:pt x="83" y="62"/>
                      <a:pt x="84" y="62"/>
                    </a:cubicBezTo>
                    <a:cubicBezTo>
                      <a:pt x="85" y="61"/>
                      <a:pt x="86" y="62"/>
                      <a:pt x="86" y="60"/>
                    </a:cubicBezTo>
                    <a:cubicBezTo>
                      <a:pt x="87" y="59"/>
                      <a:pt x="86" y="59"/>
                      <a:pt x="88" y="58"/>
                    </a:cubicBezTo>
                    <a:cubicBezTo>
                      <a:pt x="89" y="57"/>
                      <a:pt x="89" y="58"/>
                      <a:pt x="89" y="57"/>
                    </a:cubicBezTo>
                    <a:cubicBezTo>
                      <a:pt x="90" y="55"/>
                      <a:pt x="89" y="56"/>
                      <a:pt x="90" y="54"/>
                    </a:cubicBezTo>
                    <a:cubicBezTo>
                      <a:pt x="91" y="53"/>
                      <a:pt x="89" y="55"/>
                      <a:pt x="91" y="53"/>
                    </a:cubicBezTo>
                    <a:cubicBezTo>
                      <a:pt x="93" y="51"/>
                      <a:pt x="93" y="53"/>
                      <a:pt x="93" y="51"/>
                    </a:cubicBezTo>
                    <a:cubicBezTo>
                      <a:pt x="92" y="50"/>
                      <a:pt x="92" y="51"/>
                      <a:pt x="92" y="49"/>
                    </a:cubicBezTo>
                    <a:cubicBezTo>
                      <a:pt x="92" y="47"/>
                      <a:pt x="89" y="49"/>
                      <a:pt x="91" y="46"/>
                    </a:cubicBezTo>
                    <a:cubicBezTo>
                      <a:pt x="92" y="42"/>
                      <a:pt x="93" y="43"/>
                      <a:pt x="91" y="40"/>
                    </a:cubicBezTo>
                    <a:cubicBezTo>
                      <a:pt x="89" y="37"/>
                      <a:pt x="87" y="36"/>
                      <a:pt x="87" y="36"/>
                    </a:cubicBezTo>
                    <a:cubicBezTo>
                      <a:pt x="87" y="35"/>
                      <a:pt x="86" y="33"/>
                      <a:pt x="86" y="33"/>
                    </a:cubicBezTo>
                    <a:cubicBezTo>
                      <a:pt x="85" y="33"/>
                      <a:pt x="85" y="32"/>
                      <a:pt x="84" y="32"/>
                    </a:cubicBezTo>
                    <a:cubicBezTo>
                      <a:pt x="83" y="32"/>
                      <a:pt x="81" y="32"/>
                      <a:pt x="80" y="31"/>
                    </a:cubicBezTo>
                    <a:cubicBezTo>
                      <a:pt x="79" y="30"/>
                      <a:pt x="78" y="28"/>
                      <a:pt x="77" y="28"/>
                    </a:cubicBezTo>
                    <a:cubicBezTo>
                      <a:pt x="77" y="28"/>
                      <a:pt x="77" y="28"/>
                      <a:pt x="76" y="28"/>
                    </a:cubicBezTo>
                    <a:cubicBezTo>
                      <a:pt x="74" y="28"/>
                      <a:pt x="74" y="28"/>
                      <a:pt x="73" y="28"/>
                    </a:cubicBezTo>
                    <a:cubicBezTo>
                      <a:pt x="72" y="28"/>
                      <a:pt x="74" y="28"/>
                      <a:pt x="71" y="28"/>
                    </a:cubicBezTo>
                    <a:cubicBezTo>
                      <a:pt x="69" y="27"/>
                      <a:pt x="69" y="27"/>
                      <a:pt x="69" y="27"/>
                    </a:cubicBezTo>
                    <a:cubicBezTo>
                      <a:pt x="68" y="27"/>
                      <a:pt x="68" y="27"/>
                      <a:pt x="67" y="27"/>
                    </a:cubicBezTo>
                    <a:cubicBezTo>
                      <a:pt x="66" y="28"/>
                      <a:pt x="66" y="25"/>
                      <a:pt x="66" y="28"/>
                    </a:cubicBezTo>
                    <a:cubicBezTo>
                      <a:pt x="66" y="30"/>
                      <a:pt x="67" y="31"/>
                      <a:pt x="65" y="31"/>
                    </a:cubicBezTo>
                    <a:cubicBezTo>
                      <a:pt x="63" y="31"/>
                      <a:pt x="65" y="31"/>
                      <a:pt x="63" y="31"/>
                    </a:cubicBezTo>
                    <a:cubicBezTo>
                      <a:pt x="61" y="31"/>
                      <a:pt x="62" y="32"/>
                      <a:pt x="61" y="32"/>
                    </a:cubicBezTo>
                    <a:cubicBezTo>
                      <a:pt x="60" y="33"/>
                      <a:pt x="60" y="33"/>
                      <a:pt x="58" y="33"/>
                    </a:cubicBezTo>
                    <a:cubicBezTo>
                      <a:pt x="57" y="33"/>
                      <a:pt x="59" y="35"/>
                      <a:pt x="57" y="33"/>
                    </a:cubicBezTo>
                    <a:cubicBezTo>
                      <a:pt x="55" y="31"/>
                      <a:pt x="58" y="31"/>
                      <a:pt x="55" y="31"/>
                    </a:cubicBezTo>
                    <a:cubicBezTo>
                      <a:pt x="51" y="31"/>
                      <a:pt x="51" y="32"/>
                      <a:pt x="50" y="32"/>
                    </a:cubicBezTo>
                    <a:cubicBezTo>
                      <a:pt x="50" y="32"/>
                      <a:pt x="49" y="32"/>
                      <a:pt x="48" y="31"/>
                    </a:cubicBezTo>
                    <a:cubicBezTo>
                      <a:pt x="46" y="31"/>
                      <a:pt x="46" y="31"/>
                      <a:pt x="45" y="31"/>
                    </a:cubicBezTo>
                    <a:cubicBezTo>
                      <a:pt x="45" y="31"/>
                      <a:pt x="45" y="33"/>
                      <a:pt x="44" y="31"/>
                    </a:cubicBezTo>
                    <a:cubicBezTo>
                      <a:pt x="44" y="30"/>
                      <a:pt x="42" y="30"/>
                      <a:pt x="44" y="29"/>
                    </a:cubicBezTo>
                    <a:cubicBezTo>
                      <a:pt x="46" y="28"/>
                      <a:pt x="47" y="30"/>
                      <a:pt x="47" y="28"/>
                    </a:cubicBezTo>
                    <a:cubicBezTo>
                      <a:pt x="47" y="27"/>
                      <a:pt x="45" y="27"/>
                      <a:pt x="47" y="27"/>
                    </a:cubicBezTo>
                    <a:cubicBezTo>
                      <a:pt x="49" y="27"/>
                      <a:pt x="49" y="27"/>
                      <a:pt x="50" y="26"/>
                    </a:cubicBezTo>
                    <a:cubicBezTo>
                      <a:pt x="52" y="26"/>
                      <a:pt x="53" y="28"/>
                      <a:pt x="54" y="26"/>
                    </a:cubicBezTo>
                    <a:cubicBezTo>
                      <a:pt x="54" y="25"/>
                      <a:pt x="57" y="27"/>
                      <a:pt x="54" y="25"/>
                    </a:cubicBezTo>
                    <a:cubicBezTo>
                      <a:pt x="51" y="23"/>
                      <a:pt x="52" y="22"/>
                      <a:pt x="51" y="22"/>
                    </a:cubicBezTo>
                    <a:cubicBezTo>
                      <a:pt x="49" y="23"/>
                      <a:pt x="50" y="24"/>
                      <a:pt x="48" y="23"/>
                    </a:cubicBezTo>
                    <a:cubicBezTo>
                      <a:pt x="47" y="22"/>
                      <a:pt x="45" y="22"/>
                      <a:pt x="47" y="20"/>
                    </a:cubicBezTo>
                    <a:cubicBezTo>
                      <a:pt x="49" y="19"/>
                      <a:pt x="48" y="19"/>
                      <a:pt x="50" y="19"/>
                    </a:cubicBezTo>
                    <a:cubicBezTo>
                      <a:pt x="52" y="18"/>
                      <a:pt x="54" y="22"/>
                      <a:pt x="55" y="21"/>
                    </a:cubicBezTo>
                    <a:cubicBezTo>
                      <a:pt x="56" y="21"/>
                      <a:pt x="56" y="20"/>
                      <a:pt x="57" y="21"/>
                    </a:cubicBezTo>
                    <a:cubicBezTo>
                      <a:pt x="57" y="21"/>
                      <a:pt x="57" y="23"/>
                      <a:pt x="58" y="24"/>
                    </a:cubicBezTo>
                    <a:cubicBezTo>
                      <a:pt x="58" y="25"/>
                      <a:pt x="57" y="26"/>
                      <a:pt x="59" y="25"/>
                    </a:cubicBezTo>
                    <a:cubicBezTo>
                      <a:pt x="61" y="24"/>
                      <a:pt x="56" y="24"/>
                      <a:pt x="61" y="22"/>
                    </a:cubicBezTo>
                    <a:cubicBezTo>
                      <a:pt x="65" y="21"/>
                      <a:pt x="67" y="21"/>
                      <a:pt x="68" y="22"/>
                    </a:cubicBezTo>
                    <a:cubicBezTo>
                      <a:pt x="68" y="22"/>
                      <a:pt x="69" y="22"/>
                      <a:pt x="70" y="23"/>
                    </a:cubicBezTo>
                    <a:cubicBezTo>
                      <a:pt x="70" y="23"/>
                      <a:pt x="68" y="24"/>
                      <a:pt x="70" y="23"/>
                    </a:cubicBezTo>
                    <a:cubicBezTo>
                      <a:pt x="72" y="22"/>
                      <a:pt x="74" y="24"/>
                      <a:pt x="74" y="24"/>
                    </a:cubicBezTo>
                    <a:cubicBezTo>
                      <a:pt x="74" y="24"/>
                      <a:pt x="74" y="23"/>
                      <a:pt x="75" y="24"/>
                    </a:cubicBezTo>
                    <a:cubicBezTo>
                      <a:pt x="76" y="25"/>
                      <a:pt x="77" y="25"/>
                      <a:pt x="78" y="25"/>
                    </a:cubicBezTo>
                    <a:cubicBezTo>
                      <a:pt x="79" y="25"/>
                      <a:pt x="81" y="25"/>
                      <a:pt x="80" y="23"/>
                    </a:cubicBezTo>
                    <a:cubicBezTo>
                      <a:pt x="78" y="21"/>
                      <a:pt x="79" y="22"/>
                      <a:pt x="77" y="21"/>
                    </a:cubicBezTo>
                    <a:cubicBezTo>
                      <a:pt x="74" y="20"/>
                      <a:pt x="70" y="20"/>
                      <a:pt x="73" y="19"/>
                    </a:cubicBezTo>
                    <a:cubicBezTo>
                      <a:pt x="77" y="18"/>
                      <a:pt x="72" y="18"/>
                      <a:pt x="76" y="16"/>
                    </a:cubicBezTo>
                    <a:cubicBezTo>
                      <a:pt x="81" y="14"/>
                      <a:pt x="81" y="17"/>
                      <a:pt x="81" y="14"/>
                    </a:cubicBezTo>
                    <a:cubicBezTo>
                      <a:pt x="80" y="11"/>
                      <a:pt x="81" y="11"/>
                      <a:pt x="82" y="11"/>
                    </a:cubicBezTo>
                    <a:cubicBezTo>
                      <a:pt x="83" y="11"/>
                      <a:pt x="86" y="12"/>
                      <a:pt x="87" y="12"/>
                    </a:cubicBezTo>
                    <a:cubicBezTo>
                      <a:pt x="88" y="12"/>
                      <a:pt x="86" y="13"/>
                      <a:pt x="88" y="12"/>
                    </a:cubicBezTo>
                    <a:cubicBezTo>
                      <a:pt x="91" y="10"/>
                      <a:pt x="91" y="12"/>
                      <a:pt x="91" y="10"/>
                    </a:cubicBezTo>
                    <a:cubicBezTo>
                      <a:pt x="90" y="9"/>
                      <a:pt x="90" y="8"/>
                      <a:pt x="88" y="7"/>
                    </a:cubicBezTo>
                    <a:cubicBezTo>
                      <a:pt x="87" y="6"/>
                      <a:pt x="87" y="2"/>
                      <a:pt x="84" y="4"/>
                    </a:cubicBezTo>
                    <a:cubicBezTo>
                      <a:pt x="81" y="5"/>
                      <a:pt x="82" y="5"/>
                      <a:pt x="80" y="5"/>
                    </a:cubicBezTo>
                    <a:cubicBezTo>
                      <a:pt x="77" y="5"/>
                      <a:pt x="76" y="5"/>
                      <a:pt x="76" y="4"/>
                    </a:cubicBezTo>
                    <a:cubicBezTo>
                      <a:pt x="76" y="4"/>
                      <a:pt x="79" y="2"/>
                      <a:pt x="79" y="2"/>
                    </a:cubicBezTo>
                    <a:cubicBezTo>
                      <a:pt x="79" y="2"/>
                      <a:pt x="80" y="2"/>
                      <a:pt x="80" y="2"/>
                    </a:cubicBezTo>
                    <a:cubicBezTo>
                      <a:pt x="79" y="2"/>
                      <a:pt x="79" y="1"/>
                      <a:pt x="79" y="1"/>
                    </a:cubicBezTo>
                    <a:cubicBezTo>
                      <a:pt x="80" y="0"/>
                      <a:pt x="80" y="0"/>
                      <a:pt x="80" y="0"/>
                    </a:cubicBezTo>
                    <a:cubicBezTo>
                      <a:pt x="80" y="0"/>
                      <a:pt x="88" y="0"/>
                      <a:pt x="9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24"/>
              <p:cNvSpPr>
                <a:spLocks noEditPoints="1"/>
              </p:cNvSpPr>
              <p:nvPr/>
            </p:nvSpPr>
            <p:spPr bwMode="auto">
              <a:xfrm>
                <a:off x="3323592" y="4204177"/>
                <a:ext cx="492125" cy="325438"/>
              </a:xfrm>
              <a:custGeom>
                <a:avLst/>
                <a:gdLst>
                  <a:gd name="T0" fmla="*/ 7 w 165"/>
                  <a:gd name="T1" fmla="*/ 24 h 109"/>
                  <a:gd name="T2" fmla="*/ 42 w 165"/>
                  <a:gd name="T3" fmla="*/ 0 h 109"/>
                  <a:gd name="T4" fmla="*/ 84 w 165"/>
                  <a:gd name="T5" fmla="*/ 107 h 109"/>
                  <a:gd name="T6" fmla="*/ 37 w 165"/>
                  <a:gd name="T7" fmla="*/ 63 h 109"/>
                  <a:gd name="T8" fmla="*/ 7 w 165"/>
                  <a:gd name="T9" fmla="*/ 24 h 109"/>
                  <a:gd name="T10" fmla="*/ 99 w 165"/>
                  <a:gd name="T11" fmla="*/ 20 h 109"/>
                  <a:gd name="T12" fmla="*/ 92 w 165"/>
                  <a:gd name="T13" fmla="*/ 27 h 109"/>
                  <a:gd name="T14" fmla="*/ 99 w 165"/>
                  <a:gd name="T15" fmla="*/ 34 h 109"/>
                  <a:gd name="T16" fmla="*/ 106 w 165"/>
                  <a:gd name="T17" fmla="*/ 27 h 109"/>
                  <a:gd name="T18" fmla="*/ 99 w 165"/>
                  <a:gd name="T19" fmla="*/ 20 h 109"/>
                  <a:gd name="T20" fmla="*/ 115 w 165"/>
                  <a:gd name="T21" fmla="*/ 48 h 109"/>
                  <a:gd name="T22" fmla="*/ 106 w 165"/>
                  <a:gd name="T23" fmla="*/ 39 h 109"/>
                  <a:gd name="T24" fmla="*/ 96 w 165"/>
                  <a:gd name="T25" fmla="*/ 48 h 109"/>
                  <a:gd name="T26" fmla="*/ 106 w 165"/>
                  <a:gd name="T27" fmla="*/ 58 h 109"/>
                  <a:gd name="T28" fmla="*/ 115 w 165"/>
                  <a:gd name="T29" fmla="*/ 48 h 109"/>
                  <a:gd name="T30" fmla="*/ 99 w 165"/>
                  <a:gd name="T31" fmla="*/ 83 h 109"/>
                  <a:gd name="T32" fmla="*/ 110 w 165"/>
                  <a:gd name="T33" fmla="*/ 72 h 109"/>
                  <a:gd name="T34" fmla="*/ 99 w 165"/>
                  <a:gd name="T35" fmla="*/ 61 h 109"/>
                  <a:gd name="T36" fmla="*/ 88 w 165"/>
                  <a:gd name="T37" fmla="*/ 72 h 109"/>
                  <a:gd name="T38" fmla="*/ 99 w 165"/>
                  <a:gd name="T39" fmla="*/ 83 h 109"/>
                  <a:gd name="T40" fmla="*/ 80 w 165"/>
                  <a:gd name="T41" fmla="*/ 101 h 109"/>
                  <a:gd name="T42" fmla="*/ 91 w 165"/>
                  <a:gd name="T43" fmla="*/ 90 h 109"/>
                  <a:gd name="T44" fmla="*/ 80 w 165"/>
                  <a:gd name="T45" fmla="*/ 78 h 109"/>
                  <a:gd name="T46" fmla="*/ 68 w 165"/>
                  <a:gd name="T47" fmla="*/ 90 h 109"/>
                  <a:gd name="T48" fmla="*/ 80 w 165"/>
                  <a:gd name="T49" fmla="*/ 101 h 109"/>
                  <a:gd name="T50" fmla="*/ 32 w 165"/>
                  <a:gd name="T51" fmla="*/ 47 h 109"/>
                  <a:gd name="T52" fmla="*/ 46 w 165"/>
                  <a:gd name="T53" fmla="*/ 32 h 109"/>
                  <a:gd name="T54" fmla="*/ 32 w 165"/>
                  <a:gd name="T55" fmla="*/ 18 h 109"/>
                  <a:gd name="T56" fmla="*/ 17 w 165"/>
                  <a:gd name="T57" fmla="*/ 32 h 109"/>
                  <a:gd name="T58" fmla="*/ 32 w 165"/>
                  <a:gd name="T59" fmla="*/ 4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5" h="109">
                    <a:moveTo>
                      <a:pt x="7" y="24"/>
                    </a:moveTo>
                    <a:cubicBezTo>
                      <a:pt x="15" y="3"/>
                      <a:pt x="42" y="0"/>
                      <a:pt x="42" y="0"/>
                    </a:cubicBezTo>
                    <a:cubicBezTo>
                      <a:pt x="165" y="2"/>
                      <a:pt x="116" y="104"/>
                      <a:pt x="84" y="107"/>
                    </a:cubicBezTo>
                    <a:cubicBezTo>
                      <a:pt x="53" y="109"/>
                      <a:pt x="58" y="71"/>
                      <a:pt x="37" y="63"/>
                    </a:cubicBezTo>
                    <a:cubicBezTo>
                      <a:pt x="17" y="55"/>
                      <a:pt x="0" y="46"/>
                      <a:pt x="7" y="24"/>
                    </a:cubicBezTo>
                    <a:close/>
                    <a:moveTo>
                      <a:pt x="99" y="20"/>
                    </a:moveTo>
                    <a:cubicBezTo>
                      <a:pt x="95" y="20"/>
                      <a:pt x="92" y="23"/>
                      <a:pt x="92" y="27"/>
                    </a:cubicBezTo>
                    <a:cubicBezTo>
                      <a:pt x="92" y="31"/>
                      <a:pt x="95" y="34"/>
                      <a:pt x="99" y="34"/>
                    </a:cubicBezTo>
                    <a:cubicBezTo>
                      <a:pt x="103" y="34"/>
                      <a:pt x="106" y="31"/>
                      <a:pt x="106" y="27"/>
                    </a:cubicBezTo>
                    <a:cubicBezTo>
                      <a:pt x="106" y="23"/>
                      <a:pt x="103" y="20"/>
                      <a:pt x="99" y="20"/>
                    </a:cubicBezTo>
                    <a:close/>
                    <a:moveTo>
                      <a:pt x="115" y="48"/>
                    </a:moveTo>
                    <a:cubicBezTo>
                      <a:pt x="115" y="43"/>
                      <a:pt x="111" y="39"/>
                      <a:pt x="106" y="39"/>
                    </a:cubicBezTo>
                    <a:cubicBezTo>
                      <a:pt x="100" y="39"/>
                      <a:pt x="96" y="43"/>
                      <a:pt x="96" y="48"/>
                    </a:cubicBezTo>
                    <a:cubicBezTo>
                      <a:pt x="96" y="54"/>
                      <a:pt x="100" y="58"/>
                      <a:pt x="106" y="58"/>
                    </a:cubicBezTo>
                    <a:cubicBezTo>
                      <a:pt x="111" y="58"/>
                      <a:pt x="115" y="54"/>
                      <a:pt x="115" y="48"/>
                    </a:cubicBezTo>
                    <a:close/>
                    <a:moveTo>
                      <a:pt x="99" y="83"/>
                    </a:moveTo>
                    <a:cubicBezTo>
                      <a:pt x="105" y="83"/>
                      <a:pt x="110" y="78"/>
                      <a:pt x="110" y="72"/>
                    </a:cubicBezTo>
                    <a:cubicBezTo>
                      <a:pt x="110" y="66"/>
                      <a:pt x="105" y="61"/>
                      <a:pt x="99" y="61"/>
                    </a:cubicBezTo>
                    <a:cubicBezTo>
                      <a:pt x="93" y="61"/>
                      <a:pt x="88" y="66"/>
                      <a:pt x="88" y="72"/>
                    </a:cubicBezTo>
                    <a:cubicBezTo>
                      <a:pt x="88" y="78"/>
                      <a:pt x="93" y="83"/>
                      <a:pt x="99" y="83"/>
                    </a:cubicBezTo>
                    <a:close/>
                    <a:moveTo>
                      <a:pt x="80" y="101"/>
                    </a:moveTo>
                    <a:cubicBezTo>
                      <a:pt x="86" y="101"/>
                      <a:pt x="91" y="96"/>
                      <a:pt x="91" y="90"/>
                    </a:cubicBezTo>
                    <a:cubicBezTo>
                      <a:pt x="91" y="83"/>
                      <a:pt x="86" y="78"/>
                      <a:pt x="80" y="78"/>
                    </a:cubicBezTo>
                    <a:cubicBezTo>
                      <a:pt x="73" y="78"/>
                      <a:pt x="68" y="83"/>
                      <a:pt x="68" y="90"/>
                    </a:cubicBezTo>
                    <a:cubicBezTo>
                      <a:pt x="68" y="96"/>
                      <a:pt x="73" y="101"/>
                      <a:pt x="80" y="101"/>
                    </a:cubicBezTo>
                    <a:close/>
                    <a:moveTo>
                      <a:pt x="32" y="47"/>
                    </a:moveTo>
                    <a:cubicBezTo>
                      <a:pt x="39" y="47"/>
                      <a:pt x="46" y="40"/>
                      <a:pt x="46" y="32"/>
                    </a:cubicBezTo>
                    <a:cubicBezTo>
                      <a:pt x="46" y="25"/>
                      <a:pt x="39" y="18"/>
                      <a:pt x="32" y="18"/>
                    </a:cubicBezTo>
                    <a:cubicBezTo>
                      <a:pt x="24" y="18"/>
                      <a:pt x="17" y="25"/>
                      <a:pt x="17" y="32"/>
                    </a:cubicBezTo>
                    <a:cubicBezTo>
                      <a:pt x="17" y="40"/>
                      <a:pt x="24" y="47"/>
                      <a:pt x="3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25"/>
              <p:cNvSpPr>
                <a:spLocks noEditPoints="1"/>
              </p:cNvSpPr>
              <p:nvPr/>
            </p:nvSpPr>
            <p:spPr bwMode="auto">
              <a:xfrm>
                <a:off x="1239205" y="3966052"/>
                <a:ext cx="677863" cy="604838"/>
              </a:xfrm>
              <a:custGeom>
                <a:avLst/>
                <a:gdLst>
                  <a:gd name="T0" fmla="*/ 200 w 227"/>
                  <a:gd name="T1" fmla="*/ 185 h 203"/>
                  <a:gd name="T2" fmla="*/ 140 w 227"/>
                  <a:gd name="T3" fmla="*/ 183 h 203"/>
                  <a:gd name="T4" fmla="*/ 181 w 227"/>
                  <a:gd name="T5" fmla="*/ 25 h 203"/>
                  <a:gd name="T6" fmla="*/ 198 w 227"/>
                  <a:gd name="T7" fmla="*/ 115 h 203"/>
                  <a:gd name="T8" fmla="*/ 200 w 227"/>
                  <a:gd name="T9" fmla="*/ 185 h 203"/>
                  <a:gd name="T10" fmla="*/ 91 w 227"/>
                  <a:gd name="T11" fmla="*/ 113 h 203"/>
                  <a:gd name="T12" fmla="*/ 105 w 227"/>
                  <a:gd name="T13" fmla="*/ 110 h 203"/>
                  <a:gd name="T14" fmla="*/ 103 w 227"/>
                  <a:gd name="T15" fmla="*/ 96 h 203"/>
                  <a:gd name="T16" fmla="*/ 89 w 227"/>
                  <a:gd name="T17" fmla="*/ 98 h 203"/>
                  <a:gd name="T18" fmla="*/ 91 w 227"/>
                  <a:gd name="T19" fmla="*/ 113 h 203"/>
                  <a:gd name="T20" fmla="*/ 96 w 227"/>
                  <a:gd name="T21" fmla="*/ 66 h 203"/>
                  <a:gd name="T22" fmla="*/ 99 w 227"/>
                  <a:gd name="T23" fmla="*/ 85 h 203"/>
                  <a:gd name="T24" fmla="*/ 118 w 227"/>
                  <a:gd name="T25" fmla="*/ 82 h 203"/>
                  <a:gd name="T26" fmla="*/ 115 w 227"/>
                  <a:gd name="T27" fmla="*/ 63 h 203"/>
                  <a:gd name="T28" fmla="*/ 96 w 227"/>
                  <a:gd name="T29" fmla="*/ 66 h 203"/>
                  <a:gd name="T30" fmla="*/ 144 w 227"/>
                  <a:gd name="T31" fmla="*/ 40 h 203"/>
                  <a:gd name="T32" fmla="*/ 122 w 227"/>
                  <a:gd name="T33" fmla="*/ 43 h 203"/>
                  <a:gd name="T34" fmla="*/ 125 w 227"/>
                  <a:gd name="T35" fmla="*/ 65 h 203"/>
                  <a:gd name="T36" fmla="*/ 147 w 227"/>
                  <a:gd name="T37" fmla="*/ 62 h 203"/>
                  <a:gd name="T38" fmla="*/ 144 w 227"/>
                  <a:gd name="T39" fmla="*/ 40 h 203"/>
                  <a:gd name="T40" fmla="*/ 182 w 227"/>
                  <a:gd name="T41" fmla="*/ 35 h 203"/>
                  <a:gd name="T42" fmla="*/ 159 w 227"/>
                  <a:gd name="T43" fmla="*/ 39 h 203"/>
                  <a:gd name="T44" fmla="*/ 162 w 227"/>
                  <a:gd name="T45" fmla="*/ 62 h 203"/>
                  <a:gd name="T46" fmla="*/ 186 w 227"/>
                  <a:gd name="T47" fmla="*/ 58 h 203"/>
                  <a:gd name="T48" fmla="*/ 182 w 227"/>
                  <a:gd name="T49" fmla="*/ 35 h 203"/>
                  <a:gd name="T50" fmla="*/ 191 w 227"/>
                  <a:gd name="T51" fmla="*/ 139 h 203"/>
                  <a:gd name="T52" fmla="*/ 163 w 227"/>
                  <a:gd name="T53" fmla="*/ 143 h 203"/>
                  <a:gd name="T54" fmla="*/ 167 w 227"/>
                  <a:gd name="T55" fmla="*/ 172 h 203"/>
                  <a:gd name="T56" fmla="*/ 195 w 227"/>
                  <a:gd name="T57" fmla="*/ 167 h 203"/>
                  <a:gd name="T58" fmla="*/ 191 w 227"/>
                  <a:gd name="T59" fmla="*/ 139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7" h="203">
                    <a:moveTo>
                      <a:pt x="200" y="185"/>
                    </a:moveTo>
                    <a:cubicBezTo>
                      <a:pt x="173" y="203"/>
                      <a:pt x="140" y="183"/>
                      <a:pt x="140" y="183"/>
                    </a:cubicBezTo>
                    <a:cubicBezTo>
                      <a:pt x="0" y="76"/>
                      <a:pt x="143" y="0"/>
                      <a:pt x="181" y="25"/>
                    </a:cubicBezTo>
                    <a:cubicBezTo>
                      <a:pt x="220" y="49"/>
                      <a:pt x="182" y="88"/>
                      <a:pt x="198" y="115"/>
                    </a:cubicBezTo>
                    <a:cubicBezTo>
                      <a:pt x="215" y="141"/>
                      <a:pt x="227" y="167"/>
                      <a:pt x="200" y="185"/>
                    </a:cubicBezTo>
                    <a:close/>
                    <a:moveTo>
                      <a:pt x="91" y="113"/>
                    </a:moveTo>
                    <a:cubicBezTo>
                      <a:pt x="96" y="116"/>
                      <a:pt x="102" y="115"/>
                      <a:pt x="105" y="110"/>
                    </a:cubicBezTo>
                    <a:cubicBezTo>
                      <a:pt x="109" y="106"/>
                      <a:pt x="108" y="99"/>
                      <a:pt x="103" y="96"/>
                    </a:cubicBezTo>
                    <a:cubicBezTo>
                      <a:pt x="99" y="93"/>
                      <a:pt x="92" y="94"/>
                      <a:pt x="89" y="98"/>
                    </a:cubicBezTo>
                    <a:cubicBezTo>
                      <a:pt x="86" y="103"/>
                      <a:pt x="86" y="109"/>
                      <a:pt x="91" y="113"/>
                    </a:cubicBezTo>
                    <a:close/>
                    <a:moveTo>
                      <a:pt x="96" y="66"/>
                    </a:moveTo>
                    <a:cubicBezTo>
                      <a:pt x="92" y="72"/>
                      <a:pt x="93" y="80"/>
                      <a:pt x="99" y="85"/>
                    </a:cubicBezTo>
                    <a:cubicBezTo>
                      <a:pt x="105" y="89"/>
                      <a:pt x="114" y="88"/>
                      <a:pt x="118" y="82"/>
                    </a:cubicBezTo>
                    <a:cubicBezTo>
                      <a:pt x="123" y="76"/>
                      <a:pt x="121" y="67"/>
                      <a:pt x="115" y="63"/>
                    </a:cubicBezTo>
                    <a:cubicBezTo>
                      <a:pt x="109" y="58"/>
                      <a:pt x="101" y="60"/>
                      <a:pt x="96" y="66"/>
                    </a:cubicBezTo>
                    <a:close/>
                    <a:moveTo>
                      <a:pt x="144" y="40"/>
                    </a:moveTo>
                    <a:cubicBezTo>
                      <a:pt x="137" y="35"/>
                      <a:pt x="128" y="36"/>
                      <a:pt x="122" y="43"/>
                    </a:cubicBezTo>
                    <a:cubicBezTo>
                      <a:pt x="117" y="50"/>
                      <a:pt x="119" y="60"/>
                      <a:pt x="125" y="65"/>
                    </a:cubicBezTo>
                    <a:cubicBezTo>
                      <a:pt x="132" y="70"/>
                      <a:pt x="142" y="68"/>
                      <a:pt x="147" y="62"/>
                    </a:cubicBezTo>
                    <a:cubicBezTo>
                      <a:pt x="152" y="55"/>
                      <a:pt x="151" y="45"/>
                      <a:pt x="144" y="40"/>
                    </a:cubicBezTo>
                    <a:close/>
                    <a:moveTo>
                      <a:pt x="182" y="35"/>
                    </a:moveTo>
                    <a:cubicBezTo>
                      <a:pt x="175" y="29"/>
                      <a:pt x="165" y="31"/>
                      <a:pt x="159" y="39"/>
                    </a:cubicBezTo>
                    <a:cubicBezTo>
                      <a:pt x="153" y="46"/>
                      <a:pt x="155" y="57"/>
                      <a:pt x="162" y="62"/>
                    </a:cubicBezTo>
                    <a:cubicBezTo>
                      <a:pt x="170" y="68"/>
                      <a:pt x="180" y="66"/>
                      <a:pt x="186" y="58"/>
                    </a:cubicBezTo>
                    <a:cubicBezTo>
                      <a:pt x="191" y="51"/>
                      <a:pt x="190" y="40"/>
                      <a:pt x="182" y="35"/>
                    </a:cubicBezTo>
                    <a:close/>
                    <a:moveTo>
                      <a:pt x="191" y="139"/>
                    </a:moveTo>
                    <a:cubicBezTo>
                      <a:pt x="182" y="132"/>
                      <a:pt x="169" y="134"/>
                      <a:pt x="163" y="143"/>
                    </a:cubicBezTo>
                    <a:cubicBezTo>
                      <a:pt x="156" y="152"/>
                      <a:pt x="158" y="165"/>
                      <a:pt x="167" y="172"/>
                    </a:cubicBezTo>
                    <a:cubicBezTo>
                      <a:pt x="176" y="178"/>
                      <a:pt x="189" y="176"/>
                      <a:pt x="195" y="167"/>
                    </a:cubicBezTo>
                    <a:cubicBezTo>
                      <a:pt x="202" y="158"/>
                      <a:pt x="200" y="146"/>
                      <a:pt x="191" y="1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26"/>
              <p:cNvSpPr/>
              <p:nvPr/>
            </p:nvSpPr>
            <p:spPr bwMode="auto">
              <a:xfrm>
                <a:off x="4082417" y="1713389"/>
                <a:ext cx="112713" cy="114300"/>
              </a:xfrm>
              <a:custGeom>
                <a:avLst/>
                <a:gdLst>
                  <a:gd name="T0" fmla="*/ 34 w 38"/>
                  <a:gd name="T1" fmla="*/ 26 h 38"/>
                  <a:gd name="T2" fmla="*/ 27 w 38"/>
                  <a:gd name="T3" fmla="*/ 4 h 38"/>
                  <a:gd name="T4" fmla="*/ 4 w 38"/>
                  <a:gd name="T5" fmla="*/ 11 h 38"/>
                  <a:gd name="T6" fmla="*/ 12 w 38"/>
                  <a:gd name="T7" fmla="*/ 34 h 38"/>
                  <a:gd name="T8" fmla="*/ 34 w 38"/>
                  <a:gd name="T9" fmla="*/ 26 h 38"/>
                </a:gdLst>
                <a:ahLst/>
                <a:cxnLst>
                  <a:cxn ang="0">
                    <a:pos x="T0" y="T1"/>
                  </a:cxn>
                  <a:cxn ang="0">
                    <a:pos x="T2" y="T3"/>
                  </a:cxn>
                  <a:cxn ang="0">
                    <a:pos x="T4" y="T5"/>
                  </a:cxn>
                  <a:cxn ang="0">
                    <a:pos x="T6" y="T7"/>
                  </a:cxn>
                  <a:cxn ang="0">
                    <a:pos x="T8" y="T9"/>
                  </a:cxn>
                </a:cxnLst>
                <a:rect l="0" t="0" r="r" b="b"/>
                <a:pathLst>
                  <a:path w="38" h="38">
                    <a:moveTo>
                      <a:pt x="34" y="26"/>
                    </a:moveTo>
                    <a:cubicBezTo>
                      <a:pt x="38" y="18"/>
                      <a:pt x="35" y="8"/>
                      <a:pt x="27" y="4"/>
                    </a:cubicBezTo>
                    <a:cubicBezTo>
                      <a:pt x="19" y="0"/>
                      <a:pt x="9" y="3"/>
                      <a:pt x="4" y="11"/>
                    </a:cubicBezTo>
                    <a:cubicBezTo>
                      <a:pt x="0" y="20"/>
                      <a:pt x="4" y="30"/>
                      <a:pt x="12" y="34"/>
                    </a:cubicBezTo>
                    <a:cubicBezTo>
                      <a:pt x="20" y="38"/>
                      <a:pt x="30" y="35"/>
                      <a:pt x="34"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27"/>
              <p:cNvSpPr/>
              <p:nvPr/>
            </p:nvSpPr>
            <p:spPr bwMode="auto">
              <a:xfrm>
                <a:off x="3855405" y="1781652"/>
                <a:ext cx="282575" cy="239713"/>
              </a:xfrm>
              <a:custGeom>
                <a:avLst/>
                <a:gdLst>
                  <a:gd name="T0" fmla="*/ 95 w 95"/>
                  <a:gd name="T1" fmla="*/ 8 h 80"/>
                  <a:gd name="T2" fmla="*/ 23 w 95"/>
                  <a:gd name="T3" fmla="*/ 73 h 80"/>
                  <a:gd name="T4" fmla="*/ 2 w 95"/>
                  <a:gd name="T5" fmla="*/ 79 h 80"/>
                  <a:gd name="T6" fmla="*/ 86 w 95"/>
                  <a:gd name="T7" fmla="*/ 0 h 80"/>
                  <a:gd name="T8" fmla="*/ 95 w 95"/>
                  <a:gd name="T9" fmla="*/ 8 h 80"/>
                </a:gdLst>
                <a:ahLst/>
                <a:cxnLst>
                  <a:cxn ang="0">
                    <a:pos x="T0" y="T1"/>
                  </a:cxn>
                  <a:cxn ang="0">
                    <a:pos x="T2" y="T3"/>
                  </a:cxn>
                  <a:cxn ang="0">
                    <a:pos x="T4" y="T5"/>
                  </a:cxn>
                  <a:cxn ang="0">
                    <a:pos x="T6" y="T7"/>
                  </a:cxn>
                  <a:cxn ang="0">
                    <a:pos x="T8" y="T9"/>
                  </a:cxn>
                </a:cxnLst>
                <a:rect l="0" t="0" r="r" b="b"/>
                <a:pathLst>
                  <a:path w="95" h="80">
                    <a:moveTo>
                      <a:pt x="95" y="8"/>
                    </a:moveTo>
                    <a:cubicBezTo>
                      <a:pt x="94" y="8"/>
                      <a:pt x="23" y="73"/>
                      <a:pt x="23" y="73"/>
                    </a:cubicBezTo>
                    <a:cubicBezTo>
                      <a:pt x="23" y="73"/>
                      <a:pt x="3" y="80"/>
                      <a:pt x="2" y="79"/>
                    </a:cubicBezTo>
                    <a:cubicBezTo>
                      <a:pt x="0" y="79"/>
                      <a:pt x="86" y="0"/>
                      <a:pt x="86" y="0"/>
                    </a:cubicBezTo>
                    <a:lnTo>
                      <a:pt x="95"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28"/>
              <p:cNvSpPr/>
              <p:nvPr/>
            </p:nvSpPr>
            <p:spPr bwMode="auto">
              <a:xfrm>
                <a:off x="4099880" y="1794352"/>
                <a:ext cx="47625" cy="349250"/>
              </a:xfrm>
              <a:custGeom>
                <a:avLst/>
                <a:gdLst>
                  <a:gd name="T0" fmla="*/ 6 w 30"/>
                  <a:gd name="T1" fmla="*/ 2 h 220"/>
                  <a:gd name="T2" fmla="*/ 0 w 30"/>
                  <a:gd name="T3" fmla="*/ 182 h 220"/>
                  <a:gd name="T4" fmla="*/ 11 w 30"/>
                  <a:gd name="T5" fmla="*/ 220 h 220"/>
                  <a:gd name="T6" fmla="*/ 22 w 30"/>
                  <a:gd name="T7" fmla="*/ 182 h 220"/>
                  <a:gd name="T8" fmla="*/ 30 w 30"/>
                  <a:gd name="T9" fmla="*/ 4 h 220"/>
                  <a:gd name="T10" fmla="*/ 6 w 30"/>
                  <a:gd name="T11" fmla="*/ 0 h 220"/>
                  <a:gd name="T12" fmla="*/ 6 w 30"/>
                  <a:gd name="T13" fmla="*/ 2 h 220"/>
                </a:gdLst>
                <a:ahLst/>
                <a:cxnLst>
                  <a:cxn ang="0">
                    <a:pos x="T0" y="T1"/>
                  </a:cxn>
                  <a:cxn ang="0">
                    <a:pos x="T2" y="T3"/>
                  </a:cxn>
                  <a:cxn ang="0">
                    <a:pos x="T4" y="T5"/>
                  </a:cxn>
                  <a:cxn ang="0">
                    <a:pos x="T6" y="T7"/>
                  </a:cxn>
                  <a:cxn ang="0">
                    <a:pos x="T8" y="T9"/>
                  </a:cxn>
                  <a:cxn ang="0">
                    <a:pos x="T10" y="T11"/>
                  </a:cxn>
                  <a:cxn ang="0">
                    <a:pos x="T12" y="T13"/>
                  </a:cxn>
                </a:cxnLst>
                <a:rect l="0" t="0" r="r" b="b"/>
                <a:pathLst>
                  <a:path w="30" h="220">
                    <a:moveTo>
                      <a:pt x="6" y="2"/>
                    </a:moveTo>
                    <a:lnTo>
                      <a:pt x="0" y="182"/>
                    </a:lnTo>
                    <a:lnTo>
                      <a:pt x="11" y="220"/>
                    </a:lnTo>
                    <a:lnTo>
                      <a:pt x="22" y="182"/>
                    </a:lnTo>
                    <a:lnTo>
                      <a:pt x="30" y="4"/>
                    </a:lnTo>
                    <a:lnTo>
                      <a:pt x="6" y="0"/>
                    </a:lnTo>
                    <a:lnTo>
                      <a:pt x="6"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29"/>
              <p:cNvSpPr/>
              <p:nvPr/>
            </p:nvSpPr>
            <p:spPr bwMode="auto">
              <a:xfrm>
                <a:off x="4099880" y="1794352"/>
                <a:ext cx="47625" cy="349250"/>
              </a:xfrm>
              <a:custGeom>
                <a:avLst/>
                <a:gdLst>
                  <a:gd name="T0" fmla="*/ 6 w 30"/>
                  <a:gd name="T1" fmla="*/ 2 h 220"/>
                  <a:gd name="T2" fmla="*/ 0 w 30"/>
                  <a:gd name="T3" fmla="*/ 182 h 220"/>
                  <a:gd name="T4" fmla="*/ 11 w 30"/>
                  <a:gd name="T5" fmla="*/ 220 h 220"/>
                  <a:gd name="T6" fmla="*/ 22 w 30"/>
                  <a:gd name="T7" fmla="*/ 182 h 220"/>
                  <a:gd name="T8" fmla="*/ 30 w 30"/>
                  <a:gd name="T9" fmla="*/ 4 h 220"/>
                  <a:gd name="T10" fmla="*/ 6 w 30"/>
                  <a:gd name="T11" fmla="*/ 0 h 220"/>
                </a:gdLst>
                <a:ahLst/>
                <a:cxnLst>
                  <a:cxn ang="0">
                    <a:pos x="T0" y="T1"/>
                  </a:cxn>
                  <a:cxn ang="0">
                    <a:pos x="T2" y="T3"/>
                  </a:cxn>
                  <a:cxn ang="0">
                    <a:pos x="T4" y="T5"/>
                  </a:cxn>
                  <a:cxn ang="0">
                    <a:pos x="T6" y="T7"/>
                  </a:cxn>
                  <a:cxn ang="0">
                    <a:pos x="T8" y="T9"/>
                  </a:cxn>
                  <a:cxn ang="0">
                    <a:pos x="T10" y="T11"/>
                  </a:cxn>
                </a:cxnLst>
                <a:rect l="0" t="0" r="r" b="b"/>
                <a:pathLst>
                  <a:path w="30" h="220">
                    <a:moveTo>
                      <a:pt x="6" y="2"/>
                    </a:moveTo>
                    <a:lnTo>
                      <a:pt x="0" y="182"/>
                    </a:lnTo>
                    <a:lnTo>
                      <a:pt x="11" y="220"/>
                    </a:lnTo>
                    <a:lnTo>
                      <a:pt x="22" y="182"/>
                    </a:lnTo>
                    <a:lnTo>
                      <a:pt x="30" y="4"/>
                    </a:lnTo>
                    <a:lnTo>
                      <a:pt x="6"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30"/>
              <p:cNvSpPr/>
              <p:nvPr/>
            </p:nvSpPr>
            <p:spPr bwMode="auto">
              <a:xfrm>
                <a:off x="4144330" y="1689577"/>
                <a:ext cx="36513" cy="53975"/>
              </a:xfrm>
              <a:custGeom>
                <a:avLst/>
                <a:gdLst>
                  <a:gd name="T0" fmla="*/ 0 w 12"/>
                  <a:gd name="T1" fmla="*/ 13 h 18"/>
                  <a:gd name="T2" fmla="*/ 2 w 12"/>
                  <a:gd name="T3" fmla="*/ 17 h 18"/>
                  <a:gd name="T4" fmla="*/ 2 w 12"/>
                  <a:gd name="T5" fmla="*/ 17 h 18"/>
                  <a:gd name="T6" fmla="*/ 6 w 12"/>
                  <a:gd name="T7" fmla="*/ 16 h 18"/>
                  <a:gd name="T8" fmla="*/ 11 w 12"/>
                  <a:gd name="T9" fmla="*/ 5 h 18"/>
                  <a:gd name="T10" fmla="*/ 10 w 12"/>
                  <a:gd name="T11" fmla="*/ 1 h 18"/>
                  <a:gd name="T12" fmla="*/ 10 w 12"/>
                  <a:gd name="T13" fmla="*/ 1 h 18"/>
                  <a:gd name="T14" fmla="*/ 6 w 12"/>
                  <a:gd name="T15" fmla="*/ 2 h 18"/>
                  <a:gd name="T16" fmla="*/ 0 w 12"/>
                  <a:gd name="T17"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8">
                    <a:moveTo>
                      <a:pt x="0" y="13"/>
                    </a:moveTo>
                    <a:cubicBezTo>
                      <a:pt x="0" y="15"/>
                      <a:pt x="0" y="17"/>
                      <a:pt x="2" y="17"/>
                    </a:cubicBezTo>
                    <a:cubicBezTo>
                      <a:pt x="2" y="17"/>
                      <a:pt x="2" y="17"/>
                      <a:pt x="2" y="17"/>
                    </a:cubicBezTo>
                    <a:cubicBezTo>
                      <a:pt x="3" y="18"/>
                      <a:pt x="5" y="18"/>
                      <a:pt x="6" y="16"/>
                    </a:cubicBezTo>
                    <a:cubicBezTo>
                      <a:pt x="11" y="5"/>
                      <a:pt x="11" y="5"/>
                      <a:pt x="11" y="5"/>
                    </a:cubicBezTo>
                    <a:cubicBezTo>
                      <a:pt x="12" y="4"/>
                      <a:pt x="11" y="2"/>
                      <a:pt x="10" y="1"/>
                    </a:cubicBezTo>
                    <a:cubicBezTo>
                      <a:pt x="10" y="1"/>
                      <a:pt x="10" y="1"/>
                      <a:pt x="10" y="1"/>
                    </a:cubicBezTo>
                    <a:cubicBezTo>
                      <a:pt x="8" y="0"/>
                      <a:pt x="7" y="1"/>
                      <a:pt x="6" y="2"/>
                    </a:cubicBezTo>
                    <a:lnTo>
                      <a:pt x="0"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31"/>
              <p:cNvSpPr/>
              <p:nvPr/>
            </p:nvSpPr>
            <p:spPr bwMode="auto">
              <a:xfrm>
                <a:off x="4225292" y="3542189"/>
                <a:ext cx="109538" cy="111125"/>
              </a:xfrm>
              <a:custGeom>
                <a:avLst/>
                <a:gdLst>
                  <a:gd name="T0" fmla="*/ 31 w 37"/>
                  <a:gd name="T1" fmla="*/ 8 h 37"/>
                  <a:gd name="T2" fmla="*/ 7 w 37"/>
                  <a:gd name="T3" fmla="*/ 7 h 37"/>
                  <a:gd name="T4" fmla="*/ 6 w 37"/>
                  <a:gd name="T5" fmla="*/ 30 h 37"/>
                  <a:gd name="T6" fmla="*/ 30 w 37"/>
                  <a:gd name="T7" fmla="*/ 31 h 37"/>
                  <a:gd name="T8" fmla="*/ 31 w 37"/>
                  <a:gd name="T9" fmla="*/ 8 h 37"/>
                </a:gdLst>
                <a:ahLst/>
                <a:cxnLst>
                  <a:cxn ang="0">
                    <a:pos x="T0" y="T1"/>
                  </a:cxn>
                  <a:cxn ang="0">
                    <a:pos x="T2" y="T3"/>
                  </a:cxn>
                  <a:cxn ang="0">
                    <a:pos x="T4" y="T5"/>
                  </a:cxn>
                  <a:cxn ang="0">
                    <a:pos x="T6" y="T7"/>
                  </a:cxn>
                  <a:cxn ang="0">
                    <a:pos x="T8" y="T9"/>
                  </a:cxn>
                </a:cxnLst>
                <a:rect l="0" t="0" r="r" b="b"/>
                <a:pathLst>
                  <a:path w="37" h="37">
                    <a:moveTo>
                      <a:pt x="31" y="8"/>
                    </a:moveTo>
                    <a:cubicBezTo>
                      <a:pt x="25" y="1"/>
                      <a:pt x="14" y="0"/>
                      <a:pt x="7" y="7"/>
                    </a:cubicBezTo>
                    <a:cubicBezTo>
                      <a:pt x="0" y="13"/>
                      <a:pt x="0" y="23"/>
                      <a:pt x="6" y="30"/>
                    </a:cubicBezTo>
                    <a:cubicBezTo>
                      <a:pt x="12" y="37"/>
                      <a:pt x="23" y="37"/>
                      <a:pt x="30" y="31"/>
                    </a:cubicBezTo>
                    <a:cubicBezTo>
                      <a:pt x="36" y="25"/>
                      <a:pt x="37" y="15"/>
                      <a:pt x="31"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32"/>
              <p:cNvSpPr/>
              <p:nvPr/>
            </p:nvSpPr>
            <p:spPr bwMode="auto">
              <a:xfrm>
                <a:off x="4280855" y="3613627"/>
                <a:ext cx="134938" cy="338138"/>
              </a:xfrm>
              <a:custGeom>
                <a:avLst/>
                <a:gdLst>
                  <a:gd name="T0" fmla="*/ 10 w 45"/>
                  <a:gd name="T1" fmla="*/ 0 h 113"/>
                  <a:gd name="T2" fmla="*/ 45 w 45"/>
                  <a:gd name="T3" fmla="*/ 90 h 113"/>
                  <a:gd name="T4" fmla="*/ 44 w 45"/>
                  <a:gd name="T5" fmla="*/ 112 h 113"/>
                  <a:gd name="T6" fmla="*/ 0 w 45"/>
                  <a:gd name="T7" fmla="*/ 5 h 113"/>
                  <a:gd name="T8" fmla="*/ 10 w 45"/>
                  <a:gd name="T9" fmla="*/ 0 h 113"/>
                </a:gdLst>
                <a:ahLst/>
                <a:cxnLst>
                  <a:cxn ang="0">
                    <a:pos x="T0" y="T1"/>
                  </a:cxn>
                  <a:cxn ang="0">
                    <a:pos x="T2" y="T3"/>
                  </a:cxn>
                  <a:cxn ang="0">
                    <a:pos x="T4" y="T5"/>
                  </a:cxn>
                  <a:cxn ang="0">
                    <a:pos x="T6" y="T7"/>
                  </a:cxn>
                  <a:cxn ang="0">
                    <a:pos x="T8" y="T9"/>
                  </a:cxn>
                </a:cxnLst>
                <a:rect l="0" t="0" r="r" b="b"/>
                <a:pathLst>
                  <a:path w="45" h="113">
                    <a:moveTo>
                      <a:pt x="10" y="0"/>
                    </a:moveTo>
                    <a:cubicBezTo>
                      <a:pt x="11" y="0"/>
                      <a:pt x="45" y="90"/>
                      <a:pt x="45" y="90"/>
                    </a:cubicBezTo>
                    <a:cubicBezTo>
                      <a:pt x="45" y="90"/>
                      <a:pt x="45" y="111"/>
                      <a:pt x="44" y="112"/>
                    </a:cubicBezTo>
                    <a:cubicBezTo>
                      <a:pt x="43" y="113"/>
                      <a:pt x="0" y="5"/>
                      <a:pt x="0" y="5"/>
                    </a:cubicBezTo>
                    <a:lnTo>
                      <a:pt x="1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33"/>
              <p:cNvSpPr/>
              <p:nvPr/>
            </p:nvSpPr>
            <p:spPr bwMode="auto">
              <a:xfrm>
                <a:off x="4290380" y="3602514"/>
                <a:ext cx="331788" cy="149225"/>
              </a:xfrm>
              <a:custGeom>
                <a:avLst/>
                <a:gdLst>
                  <a:gd name="T0" fmla="*/ 4 w 209"/>
                  <a:gd name="T1" fmla="*/ 22 h 94"/>
                  <a:gd name="T2" fmla="*/ 169 w 209"/>
                  <a:gd name="T3" fmla="*/ 92 h 94"/>
                  <a:gd name="T4" fmla="*/ 209 w 209"/>
                  <a:gd name="T5" fmla="*/ 94 h 94"/>
                  <a:gd name="T6" fmla="*/ 177 w 209"/>
                  <a:gd name="T7" fmla="*/ 71 h 94"/>
                  <a:gd name="T8" fmla="*/ 13 w 209"/>
                  <a:gd name="T9" fmla="*/ 0 h 94"/>
                  <a:gd name="T10" fmla="*/ 0 w 209"/>
                  <a:gd name="T11" fmla="*/ 20 h 94"/>
                  <a:gd name="T12" fmla="*/ 4 w 209"/>
                  <a:gd name="T13" fmla="*/ 22 h 94"/>
                </a:gdLst>
                <a:ahLst/>
                <a:cxnLst>
                  <a:cxn ang="0">
                    <a:pos x="T0" y="T1"/>
                  </a:cxn>
                  <a:cxn ang="0">
                    <a:pos x="T2" y="T3"/>
                  </a:cxn>
                  <a:cxn ang="0">
                    <a:pos x="T4" y="T5"/>
                  </a:cxn>
                  <a:cxn ang="0">
                    <a:pos x="T6" y="T7"/>
                  </a:cxn>
                  <a:cxn ang="0">
                    <a:pos x="T8" y="T9"/>
                  </a:cxn>
                  <a:cxn ang="0">
                    <a:pos x="T10" y="T11"/>
                  </a:cxn>
                  <a:cxn ang="0">
                    <a:pos x="T12" y="T13"/>
                  </a:cxn>
                </a:cxnLst>
                <a:rect l="0" t="0" r="r" b="b"/>
                <a:pathLst>
                  <a:path w="209" h="94">
                    <a:moveTo>
                      <a:pt x="4" y="22"/>
                    </a:moveTo>
                    <a:lnTo>
                      <a:pt x="169" y="92"/>
                    </a:lnTo>
                    <a:lnTo>
                      <a:pt x="209" y="94"/>
                    </a:lnTo>
                    <a:lnTo>
                      <a:pt x="177" y="71"/>
                    </a:lnTo>
                    <a:lnTo>
                      <a:pt x="13" y="0"/>
                    </a:lnTo>
                    <a:lnTo>
                      <a:pt x="0" y="20"/>
                    </a:lnTo>
                    <a:lnTo>
                      <a:pt x="4"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Freeform 34"/>
              <p:cNvSpPr/>
              <p:nvPr/>
            </p:nvSpPr>
            <p:spPr bwMode="auto">
              <a:xfrm>
                <a:off x="4290380" y="3602514"/>
                <a:ext cx="331788" cy="149225"/>
              </a:xfrm>
              <a:custGeom>
                <a:avLst/>
                <a:gdLst>
                  <a:gd name="T0" fmla="*/ 4 w 209"/>
                  <a:gd name="T1" fmla="*/ 22 h 94"/>
                  <a:gd name="T2" fmla="*/ 169 w 209"/>
                  <a:gd name="T3" fmla="*/ 92 h 94"/>
                  <a:gd name="T4" fmla="*/ 209 w 209"/>
                  <a:gd name="T5" fmla="*/ 94 h 94"/>
                  <a:gd name="T6" fmla="*/ 177 w 209"/>
                  <a:gd name="T7" fmla="*/ 71 h 94"/>
                  <a:gd name="T8" fmla="*/ 13 w 209"/>
                  <a:gd name="T9" fmla="*/ 0 h 94"/>
                  <a:gd name="T10" fmla="*/ 0 w 209"/>
                  <a:gd name="T11" fmla="*/ 20 h 94"/>
                </a:gdLst>
                <a:ahLst/>
                <a:cxnLst>
                  <a:cxn ang="0">
                    <a:pos x="T0" y="T1"/>
                  </a:cxn>
                  <a:cxn ang="0">
                    <a:pos x="T2" y="T3"/>
                  </a:cxn>
                  <a:cxn ang="0">
                    <a:pos x="T4" y="T5"/>
                  </a:cxn>
                  <a:cxn ang="0">
                    <a:pos x="T6" y="T7"/>
                  </a:cxn>
                  <a:cxn ang="0">
                    <a:pos x="T8" y="T9"/>
                  </a:cxn>
                  <a:cxn ang="0">
                    <a:pos x="T10" y="T11"/>
                  </a:cxn>
                </a:cxnLst>
                <a:rect l="0" t="0" r="r" b="b"/>
                <a:pathLst>
                  <a:path w="209" h="94">
                    <a:moveTo>
                      <a:pt x="4" y="22"/>
                    </a:moveTo>
                    <a:lnTo>
                      <a:pt x="169" y="92"/>
                    </a:lnTo>
                    <a:lnTo>
                      <a:pt x="209" y="94"/>
                    </a:lnTo>
                    <a:lnTo>
                      <a:pt x="177" y="71"/>
                    </a:lnTo>
                    <a:lnTo>
                      <a:pt x="13" y="0"/>
                    </a:lnTo>
                    <a:lnTo>
                      <a:pt x="0" y="2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Freeform 35"/>
              <p:cNvSpPr/>
              <p:nvPr/>
            </p:nvSpPr>
            <p:spPr bwMode="auto">
              <a:xfrm>
                <a:off x="4215767" y="3535839"/>
                <a:ext cx="44450" cy="46038"/>
              </a:xfrm>
              <a:custGeom>
                <a:avLst/>
                <a:gdLst>
                  <a:gd name="T0" fmla="*/ 9 w 15"/>
                  <a:gd name="T1" fmla="*/ 14 h 15"/>
                  <a:gd name="T2" fmla="*/ 14 w 15"/>
                  <a:gd name="T3" fmla="*/ 14 h 15"/>
                  <a:gd name="T4" fmla="*/ 14 w 15"/>
                  <a:gd name="T5" fmla="*/ 14 h 15"/>
                  <a:gd name="T6" fmla="*/ 14 w 15"/>
                  <a:gd name="T7" fmla="*/ 10 h 15"/>
                  <a:gd name="T8" fmla="*/ 6 w 15"/>
                  <a:gd name="T9" fmla="*/ 1 h 15"/>
                  <a:gd name="T10" fmla="*/ 1 w 15"/>
                  <a:gd name="T11" fmla="*/ 1 h 15"/>
                  <a:gd name="T12" fmla="*/ 1 w 15"/>
                  <a:gd name="T13" fmla="*/ 1 h 15"/>
                  <a:gd name="T14" fmla="*/ 1 w 15"/>
                  <a:gd name="T15" fmla="*/ 5 h 15"/>
                  <a:gd name="T16" fmla="*/ 9 w 15"/>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5">
                    <a:moveTo>
                      <a:pt x="9" y="14"/>
                    </a:moveTo>
                    <a:cubicBezTo>
                      <a:pt x="11" y="15"/>
                      <a:pt x="12" y="15"/>
                      <a:pt x="14" y="14"/>
                    </a:cubicBezTo>
                    <a:cubicBezTo>
                      <a:pt x="14" y="14"/>
                      <a:pt x="14" y="14"/>
                      <a:pt x="14" y="14"/>
                    </a:cubicBezTo>
                    <a:cubicBezTo>
                      <a:pt x="15" y="13"/>
                      <a:pt x="15" y="11"/>
                      <a:pt x="14" y="10"/>
                    </a:cubicBezTo>
                    <a:cubicBezTo>
                      <a:pt x="6" y="1"/>
                      <a:pt x="6" y="1"/>
                      <a:pt x="6" y="1"/>
                    </a:cubicBezTo>
                    <a:cubicBezTo>
                      <a:pt x="5" y="0"/>
                      <a:pt x="3" y="0"/>
                      <a:pt x="1" y="1"/>
                    </a:cubicBezTo>
                    <a:cubicBezTo>
                      <a:pt x="1" y="1"/>
                      <a:pt x="1" y="1"/>
                      <a:pt x="1" y="1"/>
                    </a:cubicBezTo>
                    <a:cubicBezTo>
                      <a:pt x="0" y="2"/>
                      <a:pt x="0" y="4"/>
                      <a:pt x="1" y="5"/>
                    </a:cubicBezTo>
                    <a:lnTo>
                      <a:pt x="9"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36"/>
              <p:cNvSpPr/>
              <p:nvPr/>
            </p:nvSpPr>
            <p:spPr bwMode="auto">
              <a:xfrm>
                <a:off x="983617" y="2889727"/>
                <a:ext cx="109538" cy="109538"/>
              </a:xfrm>
              <a:custGeom>
                <a:avLst/>
                <a:gdLst>
                  <a:gd name="T0" fmla="*/ 31 w 37"/>
                  <a:gd name="T1" fmla="*/ 7 h 37"/>
                  <a:gd name="T2" fmla="*/ 7 w 37"/>
                  <a:gd name="T3" fmla="*/ 6 h 37"/>
                  <a:gd name="T4" fmla="*/ 6 w 37"/>
                  <a:gd name="T5" fmla="*/ 30 h 37"/>
                  <a:gd name="T6" fmla="*/ 30 w 37"/>
                  <a:gd name="T7" fmla="*/ 31 h 37"/>
                  <a:gd name="T8" fmla="*/ 31 w 37"/>
                  <a:gd name="T9" fmla="*/ 7 h 37"/>
                </a:gdLst>
                <a:ahLst/>
                <a:cxnLst>
                  <a:cxn ang="0">
                    <a:pos x="T0" y="T1"/>
                  </a:cxn>
                  <a:cxn ang="0">
                    <a:pos x="T2" y="T3"/>
                  </a:cxn>
                  <a:cxn ang="0">
                    <a:pos x="T4" y="T5"/>
                  </a:cxn>
                  <a:cxn ang="0">
                    <a:pos x="T6" y="T7"/>
                  </a:cxn>
                  <a:cxn ang="0">
                    <a:pos x="T8" y="T9"/>
                  </a:cxn>
                </a:cxnLst>
                <a:rect l="0" t="0" r="r" b="b"/>
                <a:pathLst>
                  <a:path w="37" h="37">
                    <a:moveTo>
                      <a:pt x="31" y="7"/>
                    </a:moveTo>
                    <a:cubicBezTo>
                      <a:pt x="25" y="0"/>
                      <a:pt x="14" y="0"/>
                      <a:pt x="7" y="6"/>
                    </a:cubicBezTo>
                    <a:cubicBezTo>
                      <a:pt x="1" y="12"/>
                      <a:pt x="0" y="23"/>
                      <a:pt x="6" y="30"/>
                    </a:cubicBezTo>
                    <a:cubicBezTo>
                      <a:pt x="12" y="36"/>
                      <a:pt x="23" y="37"/>
                      <a:pt x="30" y="31"/>
                    </a:cubicBezTo>
                    <a:cubicBezTo>
                      <a:pt x="36" y="25"/>
                      <a:pt x="37" y="14"/>
                      <a:pt x="3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Freeform 37"/>
              <p:cNvSpPr/>
              <p:nvPr/>
            </p:nvSpPr>
            <p:spPr bwMode="auto">
              <a:xfrm>
                <a:off x="1039180" y="2957989"/>
                <a:ext cx="138113" cy="339725"/>
              </a:xfrm>
              <a:custGeom>
                <a:avLst/>
                <a:gdLst>
                  <a:gd name="T0" fmla="*/ 10 w 46"/>
                  <a:gd name="T1" fmla="*/ 0 h 114"/>
                  <a:gd name="T2" fmla="*/ 46 w 46"/>
                  <a:gd name="T3" fmla="*/ 91 h 114"/>
                  <a:gd name="T4" fmla="*/ 44 w 46"/>
                  <a:gd name="T5" fmla="*/ 113 h 114"/>
                  <a:gd name="T6" fmla="*/ 0 w 46"/>
                  <a:gd name="T7" fmla="*/ 6 h 114"/>
                  <a:gd name="T8" fmla="*/ 10 w 46"/>
                  <a:gd name="T9" fmla="*/ 0 h 114"/>
                </a:gdLst>
                <a:ahLst/>
                <a:cxnLst>
                  <a:cxn ang="0">
                    <a:pos x="T0" y="T1"/>
                  </a:cxn>
                  <a:cxn ang="0">
                    <a:pos x="T2" y="T3"/>
                  </a:cxn>
                  <a:cxn ang="0">
                    <a:pos x="T4" y="T5"/>
                  </a:cxn>
                  <a:cxn ang="0">
                    <a:pos x="T6" y="T7"/>
                  </a:cxn>
                  <a:cxn ang="0">
                    <a:pos x="T8" y="T9"/>
                  </a:cxn>
                </a:cxnLst>
                <a:rect l="0" t="0" r="r" b="b"/>
                <a:pathLst>
                  <a:path w="46" h="114">
                    <a:moveTo>
                      <a:pt x="10" y="0"/>
                    </a:moveTo>
                    <a:cubicBezTo>
                      <a:pt x="11" y="1"/>
                      <a:pt x="46" y="91"/>
                      <a:pt x="46" y="91"/>
                    </a:cubicBezTo>
                    <a:cubicBezTo>
                      <a:pt x="46" y="91"/>
                      <a:pt x="45" y="111"/>
                      <a:pt x="44" y="113"/>
                    </a:cubicBezTo>
                    <a:cubicBezTo>
                      <a:pt x="43" y="114"/>
                      <a:pt x="0" y="6"/>
                      <a:pt x="0" y="6"/>
                    </a:cubicBezTo>
                    <a:lnTo>
                      <a:pt x="1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5" name="Freeform 38"/>
              <p:cNvSpPr/>
              <p:nvPr/>
            </p:nvSpPr>
            <p:spPr bwMode="auto">
              <a:xfrm>
                <a:off x="1051880" y="2945289"/>
                <a:ext cx="327025" cy="149225"/>
              </a:xfrm>
              <a:custGeom>
                <a:avLst/>
                <a:gdLst>
                  <a:gd name="T0" fmla="*/ 2 w 206"/>
                  <a:gd name="T1" fmla="*/ 23 h 94"/>
                  <a:gd name="T2" fmla="*/ 167 w 206"/>
                  <a:gd name="T3" fmla="*/ 92 h 94"/>
                  <a:gd name="T4" fmla="*/ 206 w 206"/>
                  <a:gd name="T5" fmla="*/ 94 h 94"/>
                  <a:gd name="T6" fmla="*/ 175 w 206"/>
                  <a:gd name="T7" fmla="*/ 72 h 94"/>
                  <a:gd name="T8" fmla="*/ 11 w 206"/>
                  <a:gd name="T9" fmla="*/ 0 h 94"/>
                  <a:gd name="T10" fmla="*/ 0 w 206"/>
                  <a:gd name="T11" fmla="*/ 23 h 94"/>
                  <a:gd name="T12" fmla="*/ 2 w 206"/>
                  <a:gd name="T13" fmla="*/ 23 h 94"/>
                </a:gdLst>
                <a:ahLst/>
                <a:cxnLst>
                  <a:cxn ang="0">
                    <a:pos x="T0" y="T1"/>
                  </a:cxn>
                  <a:cxn ang="0">
                    <a:pos x="T2" y="T3"/>
                  </a:cxn>
                  <a:cxn ang="0">
                    <a:pos x="T4" y="T5"/>
                  </a:cxn>
                  <a:cxn ang="0">
                    <a:pos x="T6" y="T7"/>
                  </a:cxn>
                  <a:cxn ang="0">
                    <a:pos x="T8" y="T9"/>
                  </a:cxn>
                  <a:cxn ang="0">
                    <a:pos x="T10" y="T11"/>
                  </a:cxn>
                  <a:cxn ang="0">
                    <a:pos x="T12" y="T13"/>
                  </a:cxn>
                </a:cxnLst>
                <a:rect l="0" t="0" r="r" b="b"/>
                <a:pathLst>
                  <a:path w="206" h="94">
                    <a:moveTo>
                      <a:pt x="2" y="23"/>
                    </a:moveTo>
                    <a:lnTo>
                      <a:pt x="167" y="92"/>
                    </a:lnTo>
                    <a:lnTo>
                      <a:pt x="206" y="94"/>
                    </a:lnTo>
                    <a:lnTo>
                      <a:pt x="175" y="72"/>
                    </a:lnTo>
                    <a:lnTo>
                      <a:pt x="11" y="0"/>
                    </a:lnTo>
                    <a:lnTo>
                      <a:pt x="0" y="23"/>
                    </a:lnTo>
                    <a:lnTo>
                      <a:pt x="2"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Freeform 39"/>
              <p:cNvSpPr/>
              <p:nvPr/>
            </p:nvSpPr>
            <p:spPr bwMode="auto">
              <a:xfrm>
                <a:off x="1051880" y="2945289"/>
                <a:ext cx="327025" cy="149225"/>
              </a:xfrm>
              <a:custGeom>
                <a:avLst/>
                <a:gdLst>
                  <a:gd name="T0" fmla="*/ 2 w 206"/>
                  <a:gd name="T1" fmla="*/ 23 h 94"/>
                  <a:gd name="T2" fmla="*/ 167 w 206"/>
                  <a:gd name="T3" fmla="*/ 92 h 94"/>
                  <a:gd name="T4" fmla="*/ 206 w 206"/>
                  <a:gd name="T5" fmla="*/ 94 h 94"/>
                  <a:gd name="T6" fmla="*/ 175 w 206"/>
                  <a:gd name="T7" fmla="*/ 72 h 94"/>
                  <a:gd name="T8" fmla="*/ 11 w 206"/>
                  <a:gd name="T9" fmla="*/ 0 h 94"/>
                  <a:gd name="T10" fmla="*/ 0 w 206"/>
                  <a:gd name="T11" fmla="*/ 23 h 94"/>
                </a:gdLst>
                <a:ahLst/>
                <a:cxnLst>
                  <a:cxn ang="0">
                    <a:pos x="T0" y="T1"/>
                  </a:cxn>
                  <a:cxn ang="0">
                    <a:pos x="T2" y="T3"/>
                  </a:cxn>
                  <a:cxn ang="0">
                    <a:pos x="T4" y="T5"/>
                  </a:cxn>
                  <a:cxn ang="0">
                    <a:pos x="T6" y="T7"/>
                  </a:cxn>
                  <a:cxn ang="0">
                    <a:pos x="T8" y="T9"/>
                  </a:cxn>
                  <a:cxn ang="0">
                    <a:pos x="T10" y="T11"/>
                  </a:cxn>
                </a:cxnLst>
                <a:rect l="0" t="0" r="r" b="b"/>
                <a:pathLst>
                  <a:path w="206" h="94">
                    <a:moveTo>
                      <a:pt x="2" y="23"/>
                    </a:moveTo>
                    <a:lnTo>
                      <a:pt x="167" y="92"/>
                    </a:lnTo>
                    <a:lnTo>
                      <a:pt x="206" y="94"/>
                    </a:lnTo>
                    <a:lnTo>
                      <a:pt x="175" y="72"/>
                    </a:lnTo>
                    <a:lnTo>
                      <a:pt x="11" y="0"/>
                    </a:lnTo>
                    <a:lnTo>
                      <a:pt x="0" y="23"/>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7" name="Freeform 40"/>
              <p:cNvSpPr/>
              <p:nvPr/>
            </p:nvSpPr>
            <p:spPr bwMode="auto">
              <a:xfrm>
                <a:off x="974092" y="2880202"/>
                <a:ext cx="44450" cy="47625"/>
              </a:xfrm>
              <a:custGeom>
                <a:avLst/>
                <a:gdLst>
                  <a:gd name="T0" fmla="*/ 10 w 15"/>
                  <a:gd name="T1" fmla="*/ 15 h 16"/>
                  <a:gd name="T2" fmla="*/ 14 w 15"/>
                  <a:gd name="T3" fmla="*/ 15 h 16"/>
                  <a:gd name="T4" fmla="*/ 14 w 15"/>
                  <a:gd name="T5" fmla="*/ 15 h 16"/>
                  <a:gd name="T6" fmla="*/ 14 w 15"/>
                  <a:gd name="T7" fmla="*/ 10 h 16"/>
                  <a:gd name="T8" fmla="*/ 6 w 15"/>
                  <a:gd name="T9" fmla="*/ 1 h 16"/>
                  <a:gd name="T10" fmla="*/ 2 w 15"/>
                  <a:gd name="T11" fmla="*/ 1 h 16"/>
                  <a:gd name="T12" fmla="*/ 2 w 15"/>
                  <a:gd name="T13" fmla="*/ 1 h 16"/>
                  <a:gd name="T14" fmla="*/ 1 w 15"/>
                  <a:gd name="T15" fmla="*/ 6 h 16"/>
                  <a:gd name="T16" fmla="*/ 10 w 15"/>
                  <a:gd name="T17"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0" y="15"/>
                    </a:moveTo>
                    <a:cubicBezTo>
                      <a:pt x="11" y="16"/>
                      <a:pt x="13" y="16"/>
                      <a:pt x="14" y="15"/>
                    </a:cubicBezTo>
                    <a:cubicBezTo>
                      <a:pt x="14" y="15"/>
                      <a:pt x="14" y="15"/>
                      <a:pt x="14" y="15"/>
                    </a:cubicBezTo>
                    <a:cubicBezTo>
                      <a:pt x="15" y="14"/>
                      <a:pt x="15" y="12"/>
                      <a:pt x="14" y="10"/>
                    </a:cubicBezTo>
                    <a:cubicBezTo>
                      <a:pt x="6" y="1"/>
                      <a:pt x="6" y="1"/>
                      <a:pt x="6" y="1"/>
                    </a:cubicBezTo>
                    <a:cubicBezTo>
                      <a:pt x="5" y="0"/>
                      <a:pt x="3" y="0"/>
                      <a:pt x="2" y="1"/>
                    </a:cubicBezTo>
                    <a:cubicBezTo>
                      <a:pt x="2" y="1"/>
                      <a:pt x="2" y="1"/>
                      <a:pt x="2" y="1"/>
                    </a:cubicBezTo>
                    <a:cubicBezTo>
                      <a:pt x="0" y="2"/>
                      <a:pt x="0" y="4"/>
                      <a:pt x="1" y="6"/>
                    </a:cubicBezTo>
                    <a:lnTo>
                      <a:pt x="10"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8" name="Freeform 41"/>
              <p:cNvSpPr/>
              <p:nvPr/>
            </p:nvSpPr>
            <p:spPr bwMode="auto">
              <a:xfrm>
                <a:off x="3156905" y="3935889"/>
                <a:ext cx="114300" cy="114300"/>
              </a:xfrm>
              <a:custGeom>
                <a:avLst/>
                <a:gdLst>
                  <a:gd name="T0" fmla="*/ 33 w 38"/>
                  <a:gd name="T1" fmla="*/ 28 h 38"/>
                  <a:gd name="T2" fmla="*/ 28 w 38"/>
                  <a:gd name="T3" fmla="*/ 5 h 38"/>
                  <a:gd name="T4" fmla="*/ 5 w 38"/>
                  <a:gd name="T5" fmla="*/ 10 h 38"/>
                  <a:gd name="T6" fmla="*/ 10 w 38"/>
                  <a:gd name="T7" fmla="*/ 33 h 38"/>
                  <a:gd name="T8" fmla="*/ 33 w 38"/>
                  <a:gd name="T9" fmla="*/ 28 h 38"/>
                </a:gdLst>
                <a:ahLst/>
                <a:cxnLst>
                  <a:cxn ang="0">
                    <a:pos x="T0" y="T1"/>
                  </a:cxn>
                  <a:cxn ang="0">
                    <a:pos x="T2" y="T3"/>
                  </a:cxn>
                  <a:cxn ang="0">
                    <a:pos x="T4" y="T5"/>
                  </a:cxn>
                  <a:cxn ang="0">
                    <a:pos x="T6" y="T7"/>
                  </a:cxn>
                  <a:cxn ang="0">
                    <a:pos x="T8" y="T9"/>
                  </a:cxn>
                </a:cxnLst>
                <a:rect l="0" t="0" r="r" b="b"/>
                <a:pathLst>
                  <a:path w="38" h="38">
                    <a:moveTo>
                      <a:pt x="33" y="28"/>
                    </a:moveTo>
                    <a:cubicBezTo>
                      <a:pt x="38" y="21"/>
                      <a:pt x="35" y="10"/>
                      <a:pt x="28" y="5"/>
                    </a:cubicBezTo>
                    <a:cubicBezTo>
                      <a:pt x="20" y="0"/>
                      <a:pt x="10" y="3"/>
                      <a:pt x="5" y="10"/>
                    </a:cubicBezTo>
                    <a:cubicBezTo>
                      <a:pt x="0" y="18"/>
                      <a:pt x="2" y="28"/>
                      <a:pt x="10" y="33"/>
                    </a:cubicBezTo>
                    <a:cubicBezTo>
                      <a:pt x="17" y="38"/>
                      <a:pt x="28" y="36"/>
                      <a:pt x="33"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9" name="Freeform 42"/>
              <p:cNvSpPr/>
              <p:nvPr/>
            </p:nvSpPr>
            <p:spPr bwMode="auto">
              <a:xfrm>
                <a:off x="2904492" y="4002564"/>
                <a:ext cx="303213" cy="211138"/>
              </a:xfrm>
              <a:custGeom>
                <a:avLst/>
                <a:gdLst>
                  <a:gd name="T0" fmla="*/ 102 w 102"/>
                  <a:gd name="T1" fmla="*/ 9 h 71"/>
                  <a:gd name="T2" fmla="*/ 23 w 102"/>
                  <a:gd name="T3" fmla="*/ 66 h 71"/>
                  <a:gd name="T4" fmla="*/ 2 w 102"/>
                  <a:gd name="T5" fmla="*/ 70 h 71"/>
                  <a:gd name="T6" fmla="*/ 94 w 102"/>
                  <a:gd name="T7" fmla="*/ 0 h 71"/>
                  <a:gd name="T8" fmla="*/ 102 w 102"/>
                  <a:gd name="T9" fmla="*/ 9 h 71"/>
                </a:gdLst>
                <a:ahLst/>
                <a:cxnLst>
                  <a:cxn ang="0">
                    <a:pos x="T0" y="T1"/>
                  </a:cxn>
                  <a:cxn ang="0">
                    <a:pos x="T2" y="T3"/>
                  </a:cxn>
                  <a:cxn ang="0">
                    <a:pos x="T4" y="T5"/>
                  </a:cxn>
                  <a:cxn ang="0">
                    <a:pos x="T6" y="T7"/>
                  </a:cxn>
                  <a:cxn ang="0">
                    <a:pos x="T8" y="T9"/>
                  </a:cxn>
                </a:cxnLst>
                <a:rect l="0" t="0" r="r" b="b"/>
                <a:pathLst>
                  <a:path w="102" h="71">
                    <a:moveTo>
                      <a:pt x="102" y="9"/>
                    </a:moveTo>
                    <a:cubicBezTo>
                      <a:pt x="102" y="10"/>
                      <a:pt x="23" y="66"/>
                      <a:pt x="23" y="66"/>
                    </a:cubicBezTo>
                    <a:cubicBezTo>
                      <a:pt x="23" y="66"/>
                      <a:pt x="3" y="71"/>
                      <a:pt x="2" y="70"/>
                    </a:cubicBezTo>
                    <a:cubicBezTo>
                      <a:pt x="0" y="69"/>
                      <a:pt x="94" y="0"/>
                      <a:pt x="94" y="0"/>
                    </a:cubicBezTo>
                    <a:lnTo>
                      <a:pt x="102"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0" name="Freeform 43"/>
              <p:cNvSpPr/>
              <p:nvPr/>
            </p:nvSpPr>
            <p:spPr bwMode="auto">
              <a:xfrm>
                <a:off x="3139442" y="4013677"/>
                <a:ext cx="77788" cy="349250"/>
              </a:xfrm>
              <a:custGeom>
                <a:avLst/>
                <a:gdLst>
                  <a:gd name="T0" fmla="*/ 26 w 49"/>
                  <a:gd name="T1" fmla="*/ 2 h 220"/>
                  <a:gd name="T2" fmla="*/ 0 w 49"/>
                  <a:gd name="T3" fmla="*/ 182 h 220"/>
                  <a:gd name="T4" fmla="*/ 7 w 49"/>
                  <a:gd name="T5" fmla="*/ 220 h 220"/>
                  <a:gd name="T6" fmla="*/ 22 w 49"/>
                  <a:gd name="T7" fmla="*/ 184 h 220"/>
                  <a:gd name="T8" fmla="*/ 49 w 49"/>
                  <a:gd name="T9" fmla="*/ 8 h 220"/>
                  <a:gd name="T10" fmla="*/ 26 w 49"/>
                  <a:gd name="T11" fmla="*/ 0 h 220"/>
                  <a:gd name="T12" fmla="*/ 26 w 49"/>
                  <a:gd name="T13" fmla="*/ 2 h 220"/>
                </a:gdLst>
                <a:ahLst/>
                <a:cxnLst>
                  <a:cxn ang="0">
                    <a:pos x="T0" y="T1"/>
                  </a:cxn>
                  <a:cxn ang="0">
                    <a:pos x="T2" y="T3"/>
                  </a:cxn>
                  <a:cxn ang="0">
                    <a:pos x="T4" y="T5"/>
                  </a:cxn>
                  <a:cxn ang="0">
                    <a:pos x="T6" y="T7"/>
                  </a:cxn>
                  <a:cxn ang="0">
                    <a:pos x="T8" y="T9"/>
                  </a:cxn>
                  <a:cxn ang="0">
                    <a:pos x="T10" y="T11"/>
                  </a:cxn>
                  <a:cxn ang="0">
                    <a:pos x="T12" y="T13"/>
                  </a:cxn>
                </a:cxnLst>
                <a:rect l="0" t="0" r="r" b="b"/>
                <a:pathLst>
                  <a:path w="49" h="220">
                    <a:moveTo>
                      <a:pt x="26" y="2"/>
                    </a:moveTo>
                    <a:lnTo>
                      <a:pt x="0" y="182"/>
                    </a:lnTo>
                    <a:lnTo>
                      <a:pt x="7" y="220"/>
                    </a:lnTo>
                    <a:lnTo>
                      <a:pt x="22" y="184"/>
                    </a:lnTo>
                    <a:lnTo>
                      <a:pt x="49" y="8"/>
                    </a:lnTo>
                    <a:lnTo>
                      <a:pt x="26" y="0"/>
                    </a:lnTo>
                    <a:lnTo>
                      <a:pt x="26"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1" name="Freeform 44"/>
              <p:cNvSpPr/>
              <p:nvPr/>
            </p:nvSpPr>
            <p:spPr bwMode="auto">
              <a:xfrm>
                <a:off x="3139442" y="4013677"/>
                <a:ext cx="77788" cy="349250"/>
              </a:xfrm>
              <a:custGeom>
                <a:avLst/>
                <a:gdLst>
                  <a:gd name="T0" fmla="*/ 26 w 49"/>
                  <a:gd name="T1" fmla="*/ 2 h 220"/>
                  <a:gd name="T2" fmla="*/ 0 w 49"/>
                  <a:gd name="T3" fmla="*/ 182 h 220"/>
                  <a:gd name="T4" fmla="*/ 7 w 49"/>
                  <a:gd name="T5" fmla="*/ 220 h 220"/>
                  <a:gd name="T6" fmla="*/ 22 w 49"/>
                  <a:gd name="T7" fmla="*/ 184 h 220"/>
                  <a:gd name="T8" fmla="*/ 49 w 49"/>
                  <a:gd name="T9" fmla="*/ 8 h 220"/>
                  <a:gd name="T10" fmla="*/ 26 w 49"/>
                  <a:gd name="T11" fmla="*/ 0 h 220"/>
                </a:gdLst>
                <a:ahLst/>
                <a:cxnLst>
                  <a:cxn ang="0">
                    <a:pos x="T0" y="T1"/>
                  </a:cxn>
                  <a:cxn ang="0">
                    <a:pos x="T2" y="T3"/>
                  </a:cxn>
                  <a:cxn ang="0">
                    <a:pos x="T4" y="T5"/>
                  </a:cxn>
                  <a:cxn ang="0">
                    <a:pos x="T6" y="T7"/>
                  </a:cxn>
                  <a:cxn ang="0">
                    <a:pos x="T8" y="T9"/>
                  </a:cxn>
                  <a:cxn ang="0">
                    <a:pos x="T10" y="T11"/>
                  </a:cxn>
                </a:cxnLst>
                <a:rect l="0" t="0" r="r" b="b"/>
                <a:pathLst>
                  <a:path w="49" h="220">
                    <a:moveTo>
                      <a:pt x="26" y="2"/>
                    </a:moveTo>
                    <a:lnTo>
                      <a:pt x="0" y="182"/>
                    </a:lnTo>
                    <a:lnTo>
                      <a:pt x="7" y="220"/>
                    </a:lnTo>
                    <a:lnTo>
                      <a:pt x="22" y="184"/>
                    </a:lnTo>
                    <a:lnTo>
                      <a:pt x="49" y="8"/>
                    </a:lnTo>
                    <a:lnTo>
                      <a:pt x="26"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2" name="Freeform 45"/>
              <p:cNvSpPr/>
              <p:nvPr/>
            </p:nvSpPr>
            <p:spPr bwMode="auto">
              <a:xfrm>
                <a:off x="3220405" y="3918427"/>
                <a:ext cx="41275" cy="50800"/>
              </a:xfrm>
              <a:custGeom>
                <a:avLst/>
                <a:gdLst>
                  <a:gd name="T0" fmla="*/ 1 w 14"/>
                  <a:gd name="T1" fmla="*/ 12 h 17"/>
                  <a:gd name="T2" fmla="*/ 2 w 14"/>
                  <a:gd name="T3" fmla="*/ 16 h 17"/>
                  <a:gd name="T4" fmla="*/ 2 w 14"/>
                  <a:gd name="T5" fmla="*/ 16 h 17"/>
                  <a:gd name="T6" fmla="*/ 6 w 14"/>
                  <a:gd name="T7" fmla="*/ 15 h 17"/>
                  <a:gd name="T8" fmla="*/ 13 w 14"/>
                  <a:gd name="T9" fmla="*/ 5 h 17"/>
                  <a:gd name="T10" fmla="*/ 12 w 14"/>
                  <a:gd name="T11" fmla="*/ 1 h 17"/>
                  <a:gd name="T12" fmla="*/ 12 w 14"/>
                  <a:gd name="T13" fmla="*/ 1 h 17"/>
                  <a:gd name="T14" fmla="*/ 8 w 14"/>
                  <a:gd name="T15" fmla="*/ 2 h 17"/>
                  <a:gd name="T16" fmla="*/ 1 w 14"/>
                  <a:gd name="T1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7">
                    <a:moveTo>
                      <a:pt x="1" y="12"/>
                    </a:moveTo>
                    <a:cubicBezTo>
                      <a:pt x="0" y="13"/>
                      <a:pt x="1" y="15"/>
                      <a:pt x="2" y="16"/>
                    </a:cubicBezTo>
                    <a:cubicBezTo>
                      <a:pt x="2" y="16"/>
                      <a:pt x="2" y="16"/>
                      <a:pt x="2" y="16"/>
                    </a:cubicBezTo>
                    <a:cubicBezTo>
                      <a:pt x="4" y="17"/>
                      <a:pt x="5" y="17"/>
                      <a:pt x="6" y="15"/>
                    </a:cubicBezTo>
                    <a:cubicBezTo>
                      <a:pt x="13" y="5"/>
                      <a:pt x="13" y="5"/>
                      <a:pt x="13" y="5"/>
                    </a:cubicBezTo>
                    <a:cubicBezTo>
                      <a:pt x="14" y="4"/>
                      <a:pt x="14" y="2"/>
                      <a:pt x="12" y="1"/>
                    </a:cubicBezTo>
                    <a:cubicBezTo>
                      <a:pt x="12" y="1"/>
                      <a:pt x="12" y="1"/>
                      <a:pt x="12" y="1"/>
                    </a:cubicBezTo>
                    <a:cubicBezTo>
                      <a:pt x="11" y="0"/>
                      <a:pt x="9" y="0"/>
                      <a:pt x="8" y="2"/>
                    </a:cubicBezTo>
                    <a:lnTo>
                      <a:pt x="1"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3" name="Freeform 46"/>
              <p:cNvSpPr>
                <a:spLocks noEditPoints="1"/>
              </p:cNvSpPr>
              <p:nvPr/>
            </p:nvSpPr>
            <p:spPr bwMode="auto">
              <a:xfrm>
                <a:off x="4379280" y="2873852"/>
                <a:ext cx="179388" cy="488950"/>
              </a:xfrm>
              <a:custGeom>
                <a:avLst/>
                <a:gdLst>
                  <a:gd name="T0" fmla="*/ 30 w 60"/>
                  <a:gd name="T1" fmla="*/ 0 h 164"/>
                  <a:gd name="T2" fmla="*/ 60 w 60"/>
                  <a:gd name="T3" fmla="*/ 82 h 164"/>
                  <a:gd name="T4" fmla="*/ 30 w 60"/>
                  <a:gd name="T5" fmla="*/ 164 h 164"/>
                  <a:gd name="T6" fmla="*/ 0 w 60"/>
                  <a:gd name="T7" fmla="*/ 82 h 164"/>
                  <a:gd name="T8" fmla="*/ 30 w 60"/>
                  <a:gd name="T9" fmla="*/ 0 h 164"/>
                  <a:gd name="T10" fmla="*/ 30 w 60"/>
                  <a:gd name="T11" fmla="*/ 151 h 164"/>
                  <a:gd name="T12" fmla="*/ 55 w 60"/>
                  <a:gd name="T13" fmla="*/ 82 h 164"/>
                  <a:gd name="T14" fmla="*/ 30 w 60"/>
                  <a:gd name="T15" fmla="*/ 14 h 164"/>
                  <a:gd name="T16" fmla="*/ 4 w 60"/>
                  <a:gd name="T17" fmla="*/ 82 h 164"/>
                  <a:gd name="T18" fmla="*/ 30 w 60"/>
                  <a:gd name="T19" fmla="*/ 15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164">
                    <a:moveTo>
                      <a:pt x="30" y="0"/>
                    </a:moveTo>
                    <a:cubicBezTo>
                      <a:pt x="46" y="0"/>
                      <a:pt x="60" y="37"/>
                      <a:pt x="60" y="82"/>
                    </a:cubicBezTo>
                    <a:cubicBezTo>
                      <a:pt x="60" y="128"/>
                      <a:pt x="46" y="164"/>
                      <a:pt x="30" y="164"/>
                    </a:cubicBezTo>
                    <a:cubicBezTo>
                      <a:pt x="13" y="164"/>
                      <a:pt x="0" y="128"/>
                      <a:pt x="0" y="82"/>
                    </a:cubicBezTo>
                    <a:cubicBezTo>
                      <a:pt x="0" y="37"/>
                      <a:pt x="13" y="0"/>
                      <a:pt x="30" y="0"/>
                    </a:cubicBezTo>
                    <a:close/>
                    <a:moveTo>
                      <a:pt x="30" y="151"/>
                    </a:moveTo>
                    <a:cubicBezTo>
                      <a:pt x="44" y="151"/>
                      <a:pt x="55" y="120"/>
                      <a:pt x="55" y="82"/>
                    </a:cubicBezTo>
                    <a:cubicBezTo>
                      <a:pt x="55" y="44"/>
                      <a:pt x="44" y="14"/>
                      <a:pt x="30" y="14"/>
                    </a:cubicBezTo>
                    <a:cubicBezTo>
                      <a:pt x="16" y="14"/>
                      <a:pt x="4" y="44"/>
                      <a:pt x="4" y="82"/>
                    </a:cubicBezTo>
                    <a:cubicBezTo>
                      <a:pt x="4" y="120"/>
                      <a:pt x="16" y="151"/>
                      <a:pt x="30"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47"/>
              <p:cNvSpPr>
                <a:spLocks noEditPoints="1"/>
              </p:cNvSpPr>
              <p:nvPr/>
            </p:nvSpPr>
            <p:spPr bwMode="auto">
              <a:xfrm>
                <a:off x="4225292" y="3029427"/>
                <a:ext cx="485775" cy="179388"/>
              </a:xfrm>
              <a:custGeom>
                <a:avLst/>
                <a:gdLst>
                  <a:gd name="T0" fmla="*/ 0 w 163"/>
                  <a:gd name="T1" fmla="*/ 30 h 60"/>
                  <a:gd name="T2" fmla="*/ 82 w 163"/>
                  <a:gd name="T3" fmla="*/ 0 h 60"/>
                  <a:gd name="T4" fmla="*/ 163 w 163"/>
                  <a:gd name="T5" fmla="*/ 30 h 60"/>
                  <a:gd name="T6" fmla="*/ 82 w 163"/>
                  <a:gd name="T7" fmla="*/ 60 h 60"/>
                  <a:gd name="T8" fmla="*/ 0 w 163"/>
                  <a:gd name="T9" fmla="*/ 30 h 60"/>
                  <a:gd name="T10" fmla="*/ 150 w 163"/>
                  <a:gd name="T11" fmla="*/ 30 h 60"/>
                  <a:gd name="T12" fmla="*/ 82 w 163"/>
                  <a:gd name="T13" fmla="*/ 5 h 60"/>
                  <a:gd name="T14" fmla="*/ 13 w 163"/>
                  <a:gd name="T15" fmla="*/ 30 h 60"/>
                  <a:gd name="T16" fmla="*/ 82 w 163"/>
                  <a:gd name="T17" fmla="*/ 56 h 60"/>
                  <a:gd name="T18" fmla="*/ 150 w 163"/>
                  <a:gd name="T1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60">
                    <a:moveTo>
                      <a:pt x="0" y="30"/>
                    </a:moveTo>
                    <a:cubicBezTo>
                      <a:pt x="0" y="14"/>
                      <a:pt x="36" y="0"/>
                      <a:pt x="82" y="0"/>
                    </a:cubicBezTo>
                    <a:cubicBezTo>
                      <a:pt x="127" y="0"/>
                      <a:pt x="163" y="14"/>
                      <a:pt x="163" y="30"/>
                    </a:cubicBezTo>
                    <a:cubicBezTo>
                      <a:pt x="163" y="47"/>
                      <a:pt x="127" y="60"/>
                      <a:pt x="82" y="60"/>
                    </a:cubicBezTo>
                    <a:cubicBezTo>
                      <a:pt x="36" y="60"/>
                      <a:pt x="0" y="47"/>
                      <a:pt x="0" y="30"/>
                    </a:cubicBezTo>
                    <a:close/>
                    <a:moveTo>
                      <a:pt x="150" y="30"/>
                    </a:moveTo>
                    <a:cubicBezTo>
                      <a:pt x="150" y="16"/>
                      <a:pt x="119" y="5"/>
                      <a:pt x="82" y="5"/>
                    </a:cubicBezTo>
                    <a:cubicBezTo>
                      <a:pt x="44" y="5"/>
                      <a:pt x="13" y="16"/>
                      <a:pt x="13" y="30"/>
                    </a:cubicBezTo>
                    <a:cubicBezTo>
                      <a:pt x="13" y="44"/>
                      <a:pt x="44" y="56"/>
                      <a:pt x="82" y="56"/>
                    </a:cubicBezTo>
                    <a:cubicBezTo>
                      <a:pt x="119" y="56"/>
                      <a:pt x="150" y="44"/>
                      <a:pt x="15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5" name="Freeform 48"/>
              <p:cNvSpPr>
                <a:spLocks noEditPoints="1"/>
              </p:cNvSpPr>
              <p:nvPr/>
            </p:nvSpPr>
            <p:spPr bwMode="auto">
              <a:xfrm>
                <a:off x="4260217" y="2913539"/>
                <a:ext cx="414338" cy="414338"/>
              </a:xfrm>
              <a:custGeom>
                <a:avLst/>
                <a:gdLst>
                  <a:gd name="T0" fmla="*/ 12 w 139"/>
                  <a:gd name="T1" fmla="*/ 11 h 139"/>
                  <a:gd name="T2" fmla="*/ 91 w 139"/>
                  <a:gd name="T3" fmla="*/ 48 h 139"/>
                  <a:gd name="T4" fmla="*/ 127 w 139"/>
                  <a:gd name="T5" fmla="*/ 127 h 139"/>
                  <a:gd name="T6" fmla="*/ 48 w 139"/>
                  <a:gd name="T7" fmla="*/ 91 h 139"/>
                  <a:gd name="T8" fmla="*/ 12 w 139"/>
                  <a:gd name="T9" fmla="*/ 11 h 139"/>
                  <a:gd name="T10" fmla="*/ 118 w 139"/>
                  <a:gd name="T11" fmla="*/ 118 h 139"/>
                  <a:gd name="T12" fmla="*/ 87 w 139"/>
                  <a:gd name="T13" fmla="*/ 51 h 139"/>
                  <a:gd name="T14" fmla="*/ 21 w 139"/>
                  <a:gd name="T15" fmla="*/ 21 h 139"/>
                  <a:gd name="T16" fmla="*/ 52 w 139"/>
                  <a:gd name="T17" fmla="*/ 87 h 139"/>
                  <a:gd name="T18" fmla="*/ 118 w 139"/>
                  <a:gd name="T19" fmla="*/ 118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39">
                    <a:moveTo>
                      <a:pt x="12" y="11"/>
                    </a:moveTo>
                    <a:cubicBezTo>
                      <a:pt x="24" y="0"/>
                      <a:pt x="59" y="16"/>
                      <a:pt x="91" y="48"/>
                    </a:cubicBezTo>
                    <a:cubicBezTo>
                      <a:pt x="123" y="80"/>
                      <a:pt x="139" y="115"/>
                      <a:pt x="127" y="127"/>
                    </a:cubicBezTo>
                    <a:cubicBezTo>
                      <a:pt x="116" y="139"/>
                      <a:pt x="80" y="123"/>
                      <a:pt x="48" y="91"/>
                    </a:cubicBezTo>
                    <a:cubicBezTo>
                      <a:pt x="16" y="59"/>
                      <a:pt x="0" y="23"/>
                      <a:pt x="12" y="11"/>
                    </a:cubicBezTo>
                    <a:close/>
                    <a:moveTo>
                      <a:pt x="118" y="118"/>
                    </a:moveTo>
                    <a:cubicBezTo>
                      <a:pt x="128" y="108"/>
                      <a:pt x="114" y="78"/>
                      <a:pt x="87" y="51"/>
                    </a:cubicBezTo>
                    <a:cubicBezTo>
                      <a:pt x="61" y="25"/>
                      <a:pt x="31" y="11"/>
                      <a:pt x="21" y="21"/>
                    </a:cubicBezTo>
                    <a:cubicBezTo>
                      <a:pt x="11" y="31"/>
                      <a:pt x="25" y="60"/>
                      <a:pt x="52" y="87"/>
                    </a:cubicBezTo>
                    <a:cubicBezTo>
                      <a:pt x="79" y="114"/>
                      <a:pt x="108" y="128"/>
                      <a:pt x="118" y="1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6" name="Freeform 49"/>
              <p:cNvSpPr>
                <a:spLocks noEditPoints="1"/>
              </p:cNvSpPr>
              <p:nvPr/>
            </p:nvSpPr>
            <p:spPr bwMode="auto">
              <a:xfrm>
                <a:off x="4260217" y="2913539"/>
                <a:ext cx="414338" cy="414338"/>
              </a:xfrm>
              <a:custGeom>
                <a:avLst/>
                <a:gdLst>
                  <a:gd name="T0" fmla="*/ 12 w 139"/>
                  <a:gd name="T1" fmla="*/ 127 h 139"/>
                  <a:gd name="T2" fmla="*/ 48 w 139"/>
                  <a:gd name="T3" fmla="*/ 48 h 139"/>
                  <a:gd name="T4" fmla="*/ 127 w 139"/>
                  <a:gd name="T5" fmla="*/ 11 h 139"/>
                  <a:gd name="T6" fmla="*/ 91 w 139"/>
                  <a:gd name="T7" fmla="*/ 91 h 139"/>
                  <a:gd name="T8" fmla="*/ 12 w 139"/>
                  <a:gd name="T9" fmla="*/ 127 h 139"/>
                  <a:gd name="T10" fmla="*/ 118 w 139"/>
                  <a:gd name="T11" fmla="*/ 21 h 139"/>
                  <a:gd name="T12" fmla="*/ 52 w 139"/>
                  <a:gd name="T13" fmla="*/ 51 h 139"/>
                  <a:gd name="T14" fmla="*/ 21 w 139"/>
                  <a:gd name="T15" fmla="*/ 118 h 139"/>
                  <a:gd name="T16" fmla="*/ 87 w 139"/>
                  <a:gd name="T17" fmla="*/ 87 h 139"/>
                  <a:gd name="T18" fmla="*/ 118 w 139"/>
                  <a:gd name="T19" fmla="*/ 21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39">
                    <a:moveTo>
                      <a:pt x="12" y="127"/>
                    </a:moveTo>
                    <a:cubicBezTo>
                      <a:pt x="0" y="115"/>
                      <a:pt x="16" y="80"/>
                      <a:pt x="48" y="48"/>
                    </a:cubicBezTo>
                    <a:cubicBezTo>
                      <a:pt x="80" y="16"/>
                      <a:pt x="116" y="0"/>
                      <a:pt x="127" y="11"/>
                    </a:cubicBezTo>
                    <a:cubicBezTo>
                      <a:pt x="139" y="23"/>
                      <a:pt x="123" y="59"/>
                      <a:pt x="91" y="91"/>
                    </a:cubicBezTo>
                    <a:cubicBezTo>
                      <a:pt x="59" y="123"/>
                      <a:pt x="24" y="139"/>
                      <a:pt x="12" y="127"/>
                    </a:cubicBezTo>
                    <a:close/>
                    <a:moveTo>
                      <a:pt x="118" y="21"/>
                    </a:moveTo>
                    <a:cubicBezTo>
                      <a:pt x="108" y="11"/>
                      <a:pt x="79" y="25"/>
                      <a:pt x="52" y="51"/>
                    </a:cubicBezTo>
                    <a:cubicBezTo>
                      <a:pt x="25" y="78"/>
                      <a:pt x="11" y="108"/>
                      <a:pt x="21" y="118"/>
                    </a:cubicBezTo>
                    <a:cubicBezTo>
                      <a:pt x="31" y="128"/>
                      <a:pt x="61" y="114"/>
                      <a:pt x="87" y="87"/>
                    </a:cubicBezTo>
                    <a:cubicBezTo>
                      <a:pt x="114" y="60"/>
                      <a:pt x="128" y="31"/>
                      <a:pt x="118"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7" name="Oval 50"/>
              <p:cNvSpPr>
                <a:spLocks noChangeArrowheads="1"/>
              </p:cNvSpPr>
              <p:nvPr/>
            </p:nvSpPr>
            <p:spPr bwMode="auto">
              <a:xfrm>
                <a:off x="4430080" y="3083402"/>
                <a:ext cx="74613" cy="746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8" name="Freeform 51"/>
              <p:cNvSpPr>
                <a:spLocks noEditPoints="1"/>
              </p:cNvSpPr>
              <p:nvPr/>
            </p:nvSpPr>
            <p:spPr bwMode="auto">
              <a:xfrm>
                <a:off x="2345692" y="4261327"/>
                <a:ext cx="182563" cy="488950"/>
              </a:xfrm>
              <a:custGeom>
                <a:avLst/>
                <a:gdLst>
                  <a:gd name="T0" fmla="*/ 30 w 61"/>
                  <a:gd name="T1" fmla="*/ 0 h 164"/>
                  <a:gd name="T2" fmla="*/ 61 w 61"/>
                  <a:gd name="T3" fmla="*/ 82 h 164"/>
                  <a:gd name="T4" fmla="*/ 30 w 61"/>
                  <a:gd name="T5" fmla="*/ 164 h 164"/>
                  <a:gd name="T6" fmla="*/ 0 w 61"/>
                  <a:gd name="T7" fmla="*/ 82 h 164"/>
                  <a:gd name="T8" fmla="*/ 30 w 61"/>
                  <a:gd name="T9" fmla="*/ 0 h 164"/>
                  <a:gd name="T10" fmla="*/ 30 w 61"/>
                  <a:gd name="T11" fmla="*/ 151 h 164"/>
                  <a:gd name="T12" fmla="*/ 56 w 61"/>
                  <a:gd name="T13" fmla="*/ 82 h 164"/>
                  <a:gd name="T14" fmla="*/ 30 w 61"/>
                  <a:gd name="T15" fmla="*/ 13 h 164"/>
                  <a:gd name="T16" fmla="*/ 5 w 61"/>
                  <a:gd name="T17" fmla="*/ 82 h 164"/>
                  <a:gd name="T18" fmla="*/ 30 w 61"/>
                  <a:gd name="T19" fmla="*/ 15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164">
                    <a:moveTo>
                      <a:pt x="30" y="0"/>
                    </a:moveTo>
                    <a:cubicBezTo>
                      <a:pt x="47" y="0"/>
                      <a:pt x="61" y="37"/>
                      <a:pt x="61" y="82"/>
                    </a:cubicBezTo>
                    <a:cubicBezTo>
                      <a:pt x="61" y="127"/>
                      <a:pt x="47" y="164"/>
                      <a:pt x="30" y="164"/>
                    </a:cubicBezTo>
                    <a:cubicBezTo>
                      <a:pt x="14" y="164"/>
                      <a:pt x="0" y="127"/>
                      <a:pt x="0" y="82"/>
                    </a:cubicBezTo>
                    <a:cubicBezTo>
                      <a:pt x="0" y="37"/>
                      <a:pt x="14" y="0"/>
                      <a:pt x="30" y="0"/>
                    </a:cubicBezTo>
                    <a:close/>
                    <a:moveTo>
                      <a:pt x="30" y="151"/>
                    </a:moveTo>
                    <a:cubicBezTo>
                      <a:pt x="44" y="151"/>
                      <a:pt x="56" y="120"/>
                      <a:pt x="56" y="82"/>
                    </a:cubicBezTo>
                    <a:cubicBezTo>
                      <a:pt x="56" y="44"/>
                      <a:pt x="44" y="13"/>
                      <a:pt x="30" y="13"/>
                    </a:cubicBezTo>
                    <a:cubicBezTo>
                      <a:pt x="16" y="13"/>
                      <a:pt x="5" y="44"/>
                      <a:pt x="5" y="82"/>
                    </a:cubicBezTo>
                    <a:cubicBezTo>
                      <a:pt x="5" y="120"/>
                      <a:pt x="16" y="151"/>
                      <a:pt x="30"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9" name="Freeform 52"/>
              <p:cNvSpPr>
                <a:spLocks noEditPoints="1"/>
              </p:cNvSpPr>
              <p:nvPr/>
            </p:nvSpPr>
            <p:spPr bwMode="auto">
              <a:xfrm>
                <a:off x="2193292" y="4416902"/>
                <a:ext cx="487363" cy="179388"/>
              </a:xfrm>
              <a:custGeom>
                <a:avLst/>
                <a:gdLst>
                  <a:gd name="T0" fmla="*/ 0 w 163"/>
                  <a:gd name="T1" fmla="*/ 30 h 60"/>
                  <a:gd name="T2" fmla="*/ 81 w 163"/>
                  <a:gd name="T3" fmla="*/ 0 h 60"/>
                  <a:gd name="T4" fmla="*/ 163 w 163"/>
                  <a:gd name="T5" fmla="*/ 30 h 60"/>
                  <a:gd name="T6" fmla="*/ 81 w 163"/>
                  <a:gd name="T7" fmla="*/ 60 h 60"/>
                  <a:gd name="T8" fmla="*/ 0 w 163"/>
                  <a:gd name="T9" fmla="*/ 30 h 60"/>
                  <a:gd name="T10" fmla="*/ 150 w 163"/>
                  <a:gd name="T11" fmla="*/ 30 h 60"/>
                  <a:gd name="T12" fmla="*/ 81 w 163"/>
                  <a:gd name="T13" fmla="*/ 5 h 60"/>
                  <a:gd name="T14" fmla="*/ 13 w 163"/>
                  <a:gd name="T15" fmla="*/ 30 h 60"/>
                  <a:gd name="T16" fmla="*/ 81 w 163"/>
                  <a:gd name="T17" fmla="*/ 55 h 60"/>
                  <a:gd name="T18" fmla="*/ 150 w 163"/>
                  <a:gd name="T1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60">
                    <a:moveTo>
                      <a:pt x="0" y="30"/>
                    </a:moveTo>
                    <a:cubicBezTo>
                      <a:pt x="0" y="13"/>
                      <a:pt x="36" y="0"/>
                      <a:pt x="81" y="0"/>
                    </a:cubicBezTo>
                    <a:cubicBezTo>
                      <a:pt x="127" y="0"/>
                      <a:pt x="163" y="13"/>
                      <a:pt x="163" y="30"/>
                    </a:cubicBezTo>
                    <a:cubicBezTo>
                      <a:pt x="163" y="47"/>
                      <a:pt x="127" y="60"/>
                      <a:pt x="81" y="60"/>
                    </a:cubicBezTo>
                    <a:cubicBezTo>
                      <a:pt x="36" y="60"/>
                      <a:pt x="0" y="47"/>
                      <a:pt x="0" y="30"/>
                    </a:cubicBezTo>
                    <a:close/>
                    <a:moveTo>
                      <a:pt x="150" y="30"/>
                    </a:moveTo>
                    <a:cubicBezTo>
                      <a:pt x="150" y="16"/>
                      <a:pt x="119" y="5"/>
                      <a:pt x="81" y="5"/>
                    </a:cubicBezTo>
                    <a:cubicBezTo>
                      <a:pt x="44" y="5"/>
                      <a:pt x="13" y="16"/>
                      <a:pt x="13" y="30"/>
                    </a:cubicBezTo>
                    <a:cubicBezTo>
                      <a:pt x="13" y="44"/>
                      <a:pt x="44" y="55"/>
                      <a:pt x="81" y="55"/>
                    </a:cubicBezTo>
                    <a:cubicBezTo>
                      <a:pt x="119" y="55"/>
                      <a:pt x="150" y="44"/>
                      <a:pt x="15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0" name="Freeform 53"/>
              <p:cNvSpPr>
                <a:spLocks noEditPoints="1"/>
              </p:cNvSpPr>
              <p:nvPr/>
            </p:nvSpPr>
            <p:spPr bwMode="auto">
              <a:xfrm>
                <a:off x="2229805" y="4297839"/>
                <a:ext cx="414338" cy="417513"/>
              </a:xfrm>
              <a:custGeom>
                <a:avLst/>
                <a:gdLst>
                  <a:gd name="T0" fmla="*/ 12 w 139"/>
                  <a:gd name="T1" fmla="*/ 12 h 140"/>
                  <a:gd name="T2" fmla="*/ 91 w 139"/>
                  <a:gd name="T3" fmla="*/ 49 h 140"/>
                  <a:gd name="T4" fmla="*/ 127 w 139"/>
                  <a:gd name="T5" fmla="*/ 128 h 140"/>
                  <a:gd name="T6" fmla="*/ 48 w 139"/>
                  <a:gd name="T7" fmla="*/ 91 h 140"/>
                  <a:gd name="T8" fmla="*/ 12 w 139"/>
                  <a:gd name="T9" fmla="*/ 12 h 140"/>
                  <a:gd name="T10" fmla="*/ 118 w 139"/>
                  <a:gd name="T11" fmla="*/ 119 h 140"/>
                  <a:gd name="T12" fmla="*/ 87 w 139"/>
                  <a:gd name="T13" fmla="*/ 52 h 140"/>
                  <a:gd name="T14" fmla="*/ 21 w 139"/>
                  <a:gd name="T15" fmla="*/ 22 h 140"/>
                  <a:gd name="T16" fmla="*/ 52 w 139"/>
                  <a:gd name="T17" fmla="*/ 88 h 140"/>
                  <a:gd name="T18" fmla="*/ 118 w 139"/>
                  <a:gd name="T19" fmla="*/ 11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
                    </a:moveTo>
                    <a:cubicBezTo>
                      <a:pt x="23" y="0"/>
                      <a:pt x="59" y="17"/>
                      <a:pt x="91" y="49"/>
                    </a:cubicBezTo>
                    <a:cubicBezTo>
                      <a:pt x="123" y="81"/>
                      <a:pt x="139" y="116"/>
                      <a:pt x="127" y="128"/>
                    </a:cubicBezTo>
                    <a:cubicBezTo>
                      <a:pt x="115" y="140"/>
                      <a:pt x="80" y="123"/>
                      <a:pt x="48" y="91"/>
                    </a:cubicBezTo>
                    <a:cubicBezTo>
                      <a:pt x="16" y="59"/>
                      <a:pt x="0" y="24"/>
                      <a:pt x="12" y="12"/>
                    </a:cubicBezTo>
                    <a:close/>
                    <a:moveTo>
                      <a:pt x="118" y="119"/>
                    </a:moveTo>
                    <a:cubicBezTo>
                      <a:pt x="128" y="109"/>
                      <a:pt x="114" y="79"/>
                      <a:pt x="87" y="52"/>
                    </a:cubicBezTo>
                    <a:cubicBezTo>
                      <a:pt x="60" y="25"/>
                      <a:pt x="31" y="12"/>
                      <a:pt x="21" y="22"/>
                    </a:cubicBezTo>
                    <a:cubicBezTo>
                      <a:pt x="11" y="31"/>
                      <a:pt x="25" y="61"/>
                      <a:pt x="52" y="88"/>
                    </a:cubicBezTo>
                    <a:cubicBezTo>
                      <a:pt x="78" y="115"/>
                      <a:pt x="108" y="128"/>
                      <a:pt x="118"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1" name="Freeform 54"/>
              <p:cNvSpPr>
                <a:spLocks noEditPoints="1"/>
              </p:cNvSpPr>
              <p:nvPr/>
            </p:nvSpPr>
            <p:spPr bwMode="auto">
              <a:xfrm>
                <a:off x="2229805" y="4297839"/>
                <a:ext cx="414338" cy="417513"/>
              </a:xfrm>
              <a:custGeom>
                <a:avLst/>
                <a:gdLst>
                  <a:gd name="T0" fmla="*/ 12 w 139"/>
                  <a:gd name="T1" fmla="*/ 128 h 140"/>
                  <a:gd name="T2" fmla="*/ 48 w 139"/>
                  <a:gd name="T3" fmla="*/ 49 h 140"/>
                  <a:gd name="T4" fmla="*/ 127 w 139"/>
                  <a:gd name="T5" fmla="*/ 12 h 140"/>
                  <a:gd name="T6" fmla="*/ 91 w 139"/>
                  <a:gd name="T7" fmla="*/ 91 h 140"/>
                  <a:gd name="T8" fmla="*/ 12 w 139"/>
                  <a:gd name="T9" fmla="*/ 128 h 140"/>
                  <a:gd name="T10" fmla="*/ 118 w 139"/>
                  <a:gd name="T11" fmla="*/ 22 h 140"/>
                  <a:gd name="T12" fmla="*/ 52 w 139"/>
                  <a:gd name="T13" fmla="*/ 52 h 140"/>
                  <a:gd name="T14" fmla="*/ 21 w 139"/>
                  <a:gd name="T15" fmla="*/ 119 h 140"/>
                  <a:gd name="T16" fmla="*/ 87 w 139"/>
                  <a:gd name="T17" fmla="*/ 88 h 140"/>
                  <a:gd name="T18" fmla="*/ 118 w 139"/>
                  <a:gd name="T19" fmla="*/ 2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8"/>
                    </a:moveTo>
                    <a:cubicBezTo>
                      <a:pt x="0" y="116"/>
                      <a:pt x="16" y="81"/>
                      <a:pt x="48" y="49"/>
                    </a:cubicBezTo>
                    <a:cubicBezTo>
                      <a:pt x="80" y="17"/>
                      <a:pt x="115" y="0"/>
                      <a:pt x="127" y="12"/>
                    </a:cubicBezTo>
                    <a:cubicBezTo>
                      <a:pt x="139" y="24"/>
                      <a:pt x="123" y="59"/>
                      <a:pt x="91" y="91"/>
                    </a:cubicBezTo>
                    <a:cubicBezTo>
                      <a:pt x="59" y="123"/>
                      <a:pt x="23" y="140"/>
                      <a:pt x="12" y="128"/>
                    </a:cubicBezTo>
                    <a:close/>
                    <a:moveTo>
                      <a:pt x="118" y="22"/>
                    </a:moveTo>
                    <a:cubicBezTo>
                      <a:pt x="108" y="12"/>
                      <a:pt x="78" y="25"/>
                      <a:pt x="52" y="52"/>
                    </a:cubicBezTo>
                    <a:cubicBezTo>
                      <a:pt x="25" y="79"/>
                      <a:pt x="11" y="109"/>
                      <a:pt x="21" y="119"/>
                    </a:cubicBezTo>
                    <a:cubicBezTo>
                      <a:pt x="31" y="128"/>
                      <a:pt x="60" y="115"/>
                      <a:pt x="87" y="88"/>
                    </a:cubicBezTo>
                    <a:cubicBezTo>
                      <a:pt x="114" y="61"/>
                      <a:pt x="128" y="31"/>
                      <a:pt x="118"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2" name="Oval 55"/>
              <p:cNvSpPr>
                <a:spLocks noChangeArrowheads="1"/>
              </p:cNvSpPr>
              <p:nvPr/>
            </p:nvSpPr>
            <p:spPr bwMode="auto">
              <a:xfrm>
                <a:off x="2399667" y="4467702"/>
                <a:ext cx="74613" cy="777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3" name="Freeform 56"/>
              <p:cNvSpPr>
                <a:spLocks noEditPoints="1"/>
              </p:cNvSpPr>
              <p:nvPr/>
            </p:nvSpPr>
            <p:spPr bwMode="auto">
              <a:xfrm>
                <a:off x="1167767" y="2226152"/>
                <a:ext cx="179388" cy="490538"/>
              </a:xfrm>
              <a:custGeom>
                <a:avLst/>
                <a:gdLst>
                  <a:gd name="T0" fmla="*/ 30 w 60"/>
                  <a:gd name="T1" fmla="*/ 0 h 164"/>
                  <a:gd name="T2" fmla="*/ 60 w 60"/>
                  <a:gd name="T3" fmla="*/ 82 h 164"/>
                  <a:gd name="T4" fmla="*/ 30 w 60"/>
                  <a:gd name="T5" fmla="*/ 164 h 164"/>
                  <a:gd name="T6" fmla="*/ 0 w 60"/>
                  <a:gd name="T7" fmla="*/ 82 h 164"/>
                  <a:gd name="T8" fmla="*/ 30 w 60"/>
                  <a:gd name="T9" fmla="*/ 0 h 164"/>
                  <a:gd name="T10" fmla="*/ 30 w 60"/>
                  <a:gd name="T11" fmla="*/ 151 h 164"/>
                  <a:gd name="T12" fmla="*/ 55 w 60"/>
                  <a:gd name="T13" fmla="*/ 82 h 164"/>
                  <a:gd name="T14" fmla="*/ 30 w 60"/>
                  <a:gd name="T15" fmla="*/ 13 h 164"/>
                  <a:gd name="T16" fmla="*/ 5 w 60"/>
                  <a:gd name="T17" fmla="*/ 82 h 164"/>
                  <a:gd name="T18" fmla="*/ 30 w 60"/>
                  <a:gd name="T19" fmla="*/ 15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164">
                    <a:moveTo>
                      <a:pt x="30" y="0"/>
                    </a:moveTo>
                    <a:cubicBezTo>
                      <a:pt x="46" y="0"/>
                      <a:pt x="60" y="37"/>
                      <a:pt x="60" y="82"/>
                    </a:cubicBezTo>
                    <a:cubicBezTo>
                      <a:pt x="60" y="127"/>
                      <a:pt x="46" y="164"/>
                      <a:pt x="30" y="164"/>
                    </a:cubicBezTo>
                    <a:cubicBezTo>
                      <a:pt x="13" y="164"/>
                      <a:pt x="0" y="127"/>
                      <a:pt x="0" y="82"/>
                    </a:cubicBezTo>
                    <a:cubicBezTo>
                      <a:pt x="0" y="37"/>
                      <a:pt x="13" y="0"/>
                      <a:pt x="30" y="0"/>
                    </a:cubicBezTo>
                    <a:close/>
                    <a:moveTo>
                      <a:pt x="30" y="151"/>
                    </a:moveTo>
                    <a:cubicBezTo>
                      <a:pt x="44" y="151"/>
                      <a:pt x="55" y="120"/>
                      <a:pt x="55" y="82"/>
                    </a:cubicBezTo>
                    <a:cubicBezTo>
                      <a:pt x="55" y="44"/>
                      <a:pt x="44" y="13"/>
                      <a:pt x="30" y="13"/>
                    </a:cubicBezTo>
                    <a:cubicBezTo>
                      <a:pt x="16" y="13"/>
                      <a:pt x="5" y="44"/>
                      <a:pt x="5" y="82"/>
                    </a:cubicBezTo>
                    <a:cubicBezTo>
                      <a:pt x="5" y="120"/>
                      <a:pt x="16" y="151"/>
                      <a:pt x="30"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4" name="Freeform 57"/>
              <p:cNvSpPr>
                <a:spLocks noEditPoints="1"/>
              </p:cNvSpPr>
              <p:nvPr/>
            </p:nvSpPr>
            <p:spPr bwMode="auto">
              <a:xfrm>
                <a:off x="1012192" y="2381727"/>
                <a:ext cx="490538" cy="179388"/>
              </a:xfrm>
              <a:custGeom>
                <a:avLst/>
                <a:gdLst>
                  <a:gd name="T0" fmla="*/ 0 w 164"/>
                  <a:gd name="T1" fmla="*/ 30 h 60"/>
                  <a:gd name="T2" fmla="*/ 82 w 164"/>
                  <a:gd name="T3" fmla="*/ 0 h 60"/>
                  <a:gd name="T4" fmla="*/ 164 w 164"/>
                  <a:gd name="T5" fmla="*/ 30 h 60"/>
                  <a:gd name="T6" fmla="*/ 82 w 164"/>
                  <a:gd name="T7" fmla="*/ 60 h 60"/>
                  <a:gd name="T8" fmla="*/ 0 w 164"/>
                  <a:gd name="T9" fmla="*/ 30 h 60"/>
                  <a:gd name="T10" fmla="*/ 150 w 164"/>
                  <a:gd name="T11" fmla="*/ 30 h 60"/>
                  <a:gd name="T12" fmla="*/ 82 w 164"/>
                  <a:gd name="T13" fmla="*/ 5 h 60"/>
                  <a:gd name="T14" fmla="*/ 13 w 164"/>
                  <a:gd name="T15" fmla="*/ 30 h 60"/>
                  <a:gd name="T16" fmla="*/ 82 w 164"/>
                  <a:gd name="T17" fmla="*/ 55 h 60"/>
                  <a:gd name="T18" fmla="*/ 150 w 164"/>
                  <a:gd name="T1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4" h="60">
                    <a:moveTo>
                      <a:pt x="0" y="30"/>
                    </a:moveTo>
                    <a:cubicBezTo>
                      <a:pt x="0" y="13"/>
                      <a:pt x="37" y="0"/>
                      <a:pt x="82" y="0"/>
                    </a:cubicBezTo>
                    <a:cubicBezTo>
                      <a:pt x="127" y="0"/>
                      <a:pt x="164" y="13"/>
                      <a:pt x="164" y="30"/>
                    </a:cubicBezTo>
                    <a:cubicBezTo>
                      <a:pt x="164" y="47"/>
                      <a:pt x="127" y="60"/>
                      <a:pt x="82" y="60"/>
                    </a:cubicBezTo>
                    <a:cubicBezTo>
                      <a:pt x="37" y="60"/>
                      <a:pt x="0" y="47"/>
                      <a:pt x="0" y="30"/>
                    </a:cubicBezTo>
                    <a:close/>
                    <a:moveTo>
                      <a:pt x="150" y="30"/>
                    </a:moveTo>
                    <a:cubicBezTo>
                      <a:pt x="150" y="16"/>
                      <a:pt x="120" y="5"/>
                      <a:pt x="82" y="5"/>
                    </a:cubicBezTo>
                    <a:cubicBezTo>
                      <a:pt x="44" y="5"/>
                      <a:pt x="13" y="16"/>
                      <a:pt x="13" y="30"/>
                    </a:cubicBezTo>
                    <a:cubicBezTo>
                      <a:pt x="13" y="44"/>
                      <a:pt x="44" y="55"/>
                      <a:pt x="82" y="55"/>
                    </a:cubicBezTo>
                    <a:cubicBezTo>
                      <a:pt x="120" y="55"/>
                      <a:pt x="150" y="44"/>
                      <a:pt x="15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Freeform 58"/>
              <p:cNvSpPr>
                <a:spLocks noEditPoints="1"/>
              </p:cNvSpPr>
              <p:nvPr/>
            </p:nvSpPr>
            <p:spPr bwMode="auto">
              <a:xfrm>
                <a:off x="1048705" y="2262664"/>
                <a:ext cx="414338" cy="417513"/>
              </a:xfrm>
              <a:custGeom>
                <a:avLst/>
                <a:gdLst>
                  <a:gd name="T0" fmla="*/ 12 w 139"/>
                  <a:gd name="T1" fmla="*/ 12 h 140"/>
                  <a:gd name="T2" fmla="*/ 91 w 139"/>
                  <a:gd name="T3" fmla="*/ 49 h 140"/>
                  <a:gd name="T4" fmla="*/ 128 w 139"/>
                  <a:gd name="T5" fmla="*/ 128 h 140"/>
                  <a:gd name="T6" fmla="*/ 48 w 139"/>
                  <a:gd name="T7" fmla="*/ 91 h 140"/>
                  <a:gd name="T8" fmla="*/ 12 w 139"/>
                  <a:gd name="T9" fmla="*/ 12 h 140"/>
                  <a:gd name="T10" fmla="*/ 118 w 139"/>
                  <a:gd name="T11" fmla="*/ 119 h 140"/>
                  <a:gd name="T12" fmla="*/ 88 w 139"/>
                  <a:gd name="T13" fmla="*/ 52 h 140"/>
                  <a:gd name="T14" fmla="*/ 21 w 139"/>
                  <a:gd name="T15" fmla="*/ 22 h 140"/>
                  <a:gd name="T16" fmla="*/ 52 w 139"/>
                  <a:gd name="T17" fmla="*/ 88 h 140"/>
                  <a:gd name="T18" fmla="*/ 118 w 139"/>
                  <a:gd name="T19" fmla="*/ 11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
                    </a:moveTo>
                    <a:cubicBezTo>
                      <a:pt x="24" y="0"/>
                      <a:pt x="59" y="17"/>
                      <a:pt x="91" y="49"/>
                    </a:cubicBezTo>
                    <a:cubicBezTo>
                      <a:pt x="123" y="81"/>
                      <a:pt x="139" y="116"/>
                      <a:pt x="128" y="128"/>
                    </a:cubicBezTo>
                    <a:cubicBezTo>
                      <a:pt x="116" y="140"/>
                      <a:pt x="80" y="123"/>
                      <a:pt x="48" y="91"/>
                    </a:cubicBezTo>
                    <a:cubicBezTo>
                      <a:pt x="17" y="59"/>
                      <a:pt x="0" y="24"/>
                      <a:pt x="12" y="12"/>
                    </a:cubicBezTo>
                    <a:close/>
                    <a:moveTo>
                      <a:pt x="118" y="119"/>
                    </a:moveTo>
                    <a:cubicBezTo>
                      <a:pt x="128" y="109"/>
                      <a:pt x="114" y="79"/>
                      <a:pt x="88" y="52"/>
                    </a:cubicBezTo>
                    <a:cubicBezTo>
                      <a:pt x="61" y="25"/>
                      <a:pt x="31" y="12"/>
                      <a:pt x="21" y="22"/>
                    </a:cubicBezTo>
                    <a:cubicBezTo>
                      <a:pt x="12" y="31"/>
                      <a:pt x="25" y="61"/>
                      <a:pt x="52" y="88"/>
                    </a:cubicBezTo>
                    <a:cubicBezTo>
                      <a:pt x="79" y="115"/>
                      <a:pt x="108" y="128"/>
                      <a:pt x="118"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59"/>
              <p:cNvSpPr>
                <a:spLocks noEditPoints="1"/>
              </p:cNvSpPr>
              <p:nvPr/>
            </p:nvSpPr>
            <p:spPr bwMode="auto">
              <a:xfrm>
                <a:off x="1048705" y="2262664"/>
                <a:ext cx="414338" cy="417513"/>
              </a:xfrm>
              <a:custGeom>
                <a:avLst/>
                <a:gdLst>
                  <a:gd name="T0" fmla="*/ 12 w 139"/>
                  <a:gd name="T1" fmla="*/ 128 h 140"/>
                  <a:gd name="T2" fmla="*/ 48 w 139"/>
                  <a:gd name="T3" fmla="*/ 49 h 140"/>
                  <a:gd name="T4" fmla="*/ 128 w 139"/>
                  <a:gd name="T5" fmla="*/ 12 h 140"/>
                  <a:gd name="T6" fmla="*/ 91 w 139"/>
                  <a:gd name="T7" fmla="*/ 91 h 140"/>
                  <a:gd name="T8" fmla="*/ 12 w 139"/>
                  <a:gd name="T9" fmla="*/ 128 h 140"/>
                  <a:gd name="T10" fmla="*/ 118 w 139"/>
                  <a:gd name="T11" fmla="*/ 22 h 140"/>
                  <a:gd name="T12" fmla="*/ 52 w 139"/>
                  <a:gd name="T13" fmla="*/ 52 h 140"/>
                  <a:gd name="T14" fmla="*/ 21 w 139"/>
                  <a:gd name="T15" fmla="*/ 119 h 140"/>
                  <a:gd name="T16" fmla="*/ 88 w 139"/>
                  <a:gd name="T17" fmla="*/ 88 h 140"/>
                  <a:gd name="T18" fmla="*/ 118 w 139"/>
                  <a:gd name="T19" fmla="*/ 2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8"/>
                    </a:moveTo>
                    <a:cubicBezTo>
                      <a:pt x="0" y="116"/>
                      <a:pt x="17" y="81"/>
                      <a:pt x="48" y="49"/>
                    </a:cubicBezTo>
                    <a:cubicBezTo>
                      <a:pt x="80" y="17"/>
                      <a:pt x="116" y="0"/>
                      <a:pt x="128" y="12"/>
                    </a:cubicBezTo>
                    <a:cubicBezTo>
                      <a:pt x="139" y="24"/>
                      <a:pt x="123" y="59"/>
                      <a:pt x="91" y="91"/>
                    </a:cubicBezTo>
                    <a:cubicBezTo>
                      <a:pt x="59" y="123"/>
                      <a:pt x="24" y="140"/>
                      <a:pt x="12" y="128"/>
                    </a:cubicBezTo>
                    <a:close/>
                    <a:moveTo>
                      <a:pt x="118" y="22"/>
                    </a:moveTo>
                    <a:cubicBezTo>
                      <a:pt x="108" y="12"/>
                      <a:pt x="79" y="25"/>
                      <a:pt x="52" y="52"/>
                    </a:cubicBezTo>
                    <a:cubicBezTo>
                      <a:pt x="25" y="79"/>
                      <a:pt x="12" y="109"/>
                      <a:pt x="21" y="119"/>
                    </a:cubicBezTo>
                    <a:cubicBezTo>
                      <a:pt x="31" y="128"/>
                      <a:pt x="61" y="115"/>
                      <a:pt x="88" y="88"/>
                    </a:cubicBezTo>
                    <a:cubicBezTo>
                      <a:pt x="114" y="61"/>
                      <a:pt x="128" y="31"/>
                      <a:pt x="118"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Oval 60"/>
              <p:cNvSpPr>
                <a:spLocks noChangeArrowheads="1"/>
              </p:cNvSpPr>
              <p:nvPr/>
            </p:nvSpPr>
            <p:spPr bwMode="auto">
              <a:xfrm>
                <a:off x="1218567" y="2432527"/>
                <a:ext cx="74613" cy="777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61"/>
              <p:cNvSpPr>
                <a:spLocks noEditPoints="1"/>
              </p:cNvSpPr>
              <p:nvPr/>
            </p:nvSpPr>
            <p:spPr bwMode="auto">
              <a:xfrm>
                <a:off x="1605917" y="3358039"/>
                <a:ext cx="409575" cy="411163"/>
              </a:xfrm>
              <a:custGeom>
                <a:avLst/>
                <a:gdLst>
                  <a:gd name="T0" fmla="*/ 44 w 137"/>
                  <a:gd name="T1" fmla="*/ 14 h 138"/>
                  <a:gd name="T2" fmla="*/ 124 w 137"/>
                  <a:gd name="T3" fmla="*/ 44 h 138"/>
                  <a:gd name="T4" fmla="*/ 94 w 137"/>
                  <a:gd name="T5" fmla="*/ 124 h 138"/>
                  <a:gd name="T6" fmla="*/ 14 w 137"/>
                  <a:gd name="T7" fmla="*/ 94 h 138"/>
                  <a:gd name="T8" fmla="*/ 44 w 137"/>
                  <a:gd name="T9" fmla="*/ 14 h 138"/>
                  <a:gd name="T10" fmla="*/ 89 w 137"/>
                  <a:gd name="T11" fmla="*/ 114 h 138"/>
                  <a:gd name="T12" fmla="*/ 113 w 137"/>
                  <a:gd name="T13" fmla="*/ 49 h 138"/>
                  <a:gd name="T14" fmla="*/ 48 w 137"/>
                  <a:gd name="T15" fmla="*/ 24 h 138"/>
                  <a:gd name="T16" fmla="*/ 24 w 137"/>
                  <a:gd name="T17" fmla="*/ 89 h 138"/>
                  <a:gd name="T18" fmla="*/ 89 w 137"/>
                  <a:gd name="T19" fmla="*/ 11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7" h="138">
                    <a:moveTo>
                      <a:pt x="44" y="14"/>
                    </a:moveTo>
                    <a:cubicBezTo>
                      <a:pt x="74" y="0"/>
                      <a:pt x="110" y="14"/>
                      <a:pt x="124" y="44"/>
                    </a:cubicBezTo>
                    <a:cubicBezTo>
                      <a:pt x="137" y="74"/>
                      <a:pt x="124" y="110"/>
                      <a:pt x="94" y="124"/>
                    </a:cubicBezTo>
                    <a:cubicBezTo>
                      <a:pt x="63" y="138"/>
                      <a:pt x="27" y="124"/>
                      <a:pt x="14" y="94"/>
                    </a:cubicBezTo>
                    <a:cubicBezTo>
                      <a:pt x="0" y="64"/>
                      <a:pt x="13" y="28"/>
                      <a:pt x="44" y="14"/>
                    </a:cubicBezTo>
                    <a:close/>
                    <a:moveTo>
                      <a:pt x="89" y="114"/>
                    </a:moveTo>
                    <a:cubicBezTo>
                      <a:pt x="114" y="103"/>
                      <a:pt x="124" y="73"/>
                      <a:pt x="113" y="49"/>
                    </a:cubicBezTo>
                    <a:cubicBezTo>
                      <a:pt x="102" y="24"/>
                      <a:pt x="73" y="13"/>
                      <a:pt x="48" y="24"/>
                    </a:cubicBezTo>
                    <a:cubicBezTo>
                      <a:pt x="24" y="35"/>
                      <a:pt x="13" y="65"/>
                      <a:pt x="24" y="89"/>
                    </a:cubicBezTo>
                    <a:cubicBezTo>
                      <a:pt x="35" y="114"/>
                      <a:pt x="64" y="125"/>
                      <a:pt x="89"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Freeform 62"/>
              <p:cNvSpPr/>
              <p:nvPr/>
            </p:nvSpPr>
            <p:spPr bwMode="auto">
              <a:xfrm>
                <a:off x="1853567" y="3700939"/>
                <a:ext cx="119063" cy="179388"/>
              </a:xfrm>
              <a:custGeom>
                <a:avLst/>
                <a:gdLst>
                  <a:gd name="T0" fmla="*/ 47 w 75"/>
                  <a:gd name="T1" fmla="*/ 113 h 113"/>
                  <a:gd name="T2" fmla="*/ 75 w 75"/>
                  <a:gd name="T3" fmla="*/ 99 h 113"/>
                  <a:gd name="T4" fmla="*/ 28 w 75"/>
                  <a:gd name="T5" fmla="*/ 0 h 113"/>
                  <a:gd name="T6" fmla="*/ 0 w 75"/>
                  <a:gd name="T7" fmla="*/ 11 h 113"/>
                  <a:gd name="T8" fmla="*/ 47 w 75"/>
                  <a:gd name="T9" fmla="*/ 113 h 113"/>
                </a:gdLst>
                <a:ahLst/>
                <a:cxnLst>
                  <a:cxn ang="0">
                    <a:pos x="T0" y="T1"/>
                  </a:cxn>
                  <a:cxn ang="0">
                    <a:pos x="T2" y="T3"/>
                  </a:cxn>
                  <a:cxn ang="0">
                    <a:pos x="T4" y="T5"/>
                  </a:cxn>
                  <a:cxn ang="0">
                    <a:pos x="T6" y="T7"/>
                  </a:cxn>
                  <a:cxn ang="0">
                    <a:pos x="T8" y="T9"/>
                  </a:cxn>
                </a:cxnLst>
                <a:rect l="0" t="0" r="r" b="b"/>
                <a:pathLst>
                  <a:path w="75" h="113">
                    <a:moveTo>
                      <a:pt x="47" y="113"/>
                    </a:moveTo>
                    <a:lnTo>
                      <a:pt x="75" y="99"/>
                    </a:lnTo>
                    <a:lnTo>
                      <a:pt x="28" y="0"/>
                    </a:lnTo>
                    <a:lnTo>
                      <a:pt x="0" y="11"/>
                    </a:lnTo>
                    <a:lnTo>
                      <a:pt x="47" y="1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Freeform 63"/>
              <p:cNvSpPr/>
              <p:nvPr/>
            </p:nvSpPr>
            <p:spPr bwMode="auto">
              <a:xfrm>
                <a:off x="1871030" y="3751739"/>
                <a:ext cx="158750" cy="238125"/>
              </a:xfrm>
              <a:custGeom>
                <a:avLst/>
                <a:gdLst>
                  <a:gd name="T0" fmla="*/ 26 w 53"/>
                  <a:gd name="T1" fmla="*/ 71 h 80"/>
                  <a:gd name="T2" fmla="*/ 43 w 53"/>
                  <a:gd name="T3" fmla="*/ 77 h 80"/>
                  <a:gd name="T4" fmla="*/ 43 w 53"/>
                  <a:gd name="T5" fmla="*/ 77 h 80"/>
                  <a:gd name="T6" fmla="*/ 50 w 53"/>
                  <a:gd name="T7" fmla="*/ 60 h 80"/>
                  <a:gd name="T8" fmla="*/ 27 w 53"/>
                  <a:gd name="T9" fmla="*/ 9 h 80"/>
                  <a:gd name="T10" fmla="*/ 10 w 53"/>
                  <a:gd name="T11" fmla="*/ 3 h 80"/>
                  <a:gd name="T12" fmla="*/ 10 w 53"/>
                  <a:gd name="T13" fmla="*/ 3 h 80"/>
                  <a:gd name="T14" fmla="*/ 3 w 53"/>
                  <a:gd name="T15" fmla="*/ 20 h 80"/>
                  <a:gd name="T16" fmla="*/ 26 w 53"/>
                  <a:gd name="T17" fmla="*/ 7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80">
                    <a:moveTo>
                      <a:pt x="26" y="71"/>
                    </a:moveTo>
                    <a:cubicBezTo>
                      <a:pt x="29" y="77"/>
                      <a:pt x="37" y="80"/>
                      <a:pt x="43" y="77"/>
                    </a:cubicBezTo>
                    <a:cubicBezTo>
                      <a:pt x="43" y="77"/>
                      <a:pt x="43" y="77"/>
                      <a:pt x="43" y="77"/>
                    </a:cubicBezTo>
                    <a:cubicBezTo>
                      <a:pt x="50" y="74"/>
                      <a:pt x="53" y="67"/>
                      <a:pt x="50" y="60"/>
                    </a:cubicBezTo>
                    <a:cubicBezTo>
                      <a:pt x="27" y="9"/>
                      <a:pt x="27" y="9"/>
                      <a:pt x="27" y="9"/>
                    </a:cubicBezTo>
                    <a:cubicBezTo>
                      <a:pt x="24" y="3"/>
                      <a:pt x="16" y="0"/>
                      <a:pt x="10" y="3"/>
                    </a:cubicBezTo>
                    <a:cubicBezTo>
                      <a:pt x="10" y="3"/>
                      <a:pt x="10" y="3"/>
                      <a:pt x="10" y="3"/>
                    </a:cubicBezTo>
                    <a:cubicBezTo>
                      <a:pt x="3" y="6"/>
                      <a:pt x="0" y="14"/>
                      <a:pt x="3" y="20"/>
                    </a:cubicBezTo>
                    <a:lnTo>
                      <a:pt x="26" y="7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Freeform 64"/>
              <p:cNvSpPr>
                <a:spLocks noEditPoints="1"/>
              </p:cNvSpPr>
              <p:nvPr/>
            </p:nvSpPr>
            <p:spPr bwMode="auto">
              <a:xfrm>
                <a:off x="3488692" y="3554889"/>
                <a:ext cx="401638" cy="404813"/>
              </a:xfrm>
              <a:custGeom>
                <a:avLst/>
                <a:gdLst>
                  <a:gd name="T0" fmla="*/ 105 w 135"/>
                  <a:gd name="T1" fmla="*/ 21 h 136"/>
                  <a:gd name="T2" fmla="*/ 114 w 135"/>
                  <a:gd name="T3" fmla="*/ 106 h 136"/>
                  <a:gd name="T4" fmla="*/ 29 w 135"/>
                  <a:gd name="T5" fmla="*/ 115 h 136"/>
                  <a:gd name="T6" fmla="*/ 21 w 135"/>
                  <a:gd name="T7" fmla="*/ 30 h 136"/>
                  <a:gd name="T8" fmla="*/ 105 w 135"/>
                  <a:gd name="T9" fmla="*/ 21 h 136"/>
                  <a:gd name="T10" fmla="*/ 36 w 135"/>
                  <a:gd name="T11" fmla="*/ 106 h 136"/>
                  <a:gd name="T12" fmla="*/ 106 w 135"/>
                  <a:gd name="T13" fmla="*/ 99 h 136"/>
                  <a:gd name="T14" fmla="*/ 98 w 135"/>
                  <a:gd name="T15" fmla="*/ 30 h 136"/>
                  <a:gd name="T16" fmla="*/ 29 w 135"/>
                  <a:gd name="T17" fmla="*/ 37 h 136"/>
                  <a:gd name="T18" fmla="*/ 36 w 135"/>
                  <a:gd name="T19" fmla="*/ 10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36">
                    <a:moveTo>
                      <a:pt x="105" y="21"/>
                    </a:moveTo>
                    <a:cubicBezTo>
                      <a:pt x="131" y="42"/>
                      <a:pt x="135" y="80"/>
                      <a:pt x="114" y="106"/>
                    </a:cubicBezTo>
                    <a:cubicBezTo>
                      <a:pt x="93" y="132"/>
                      <a:pt x="55" y="136"/>
                      <a:pt x="29" y="115"/>
                    </a:cubicBezTo>
                    <a:cubicBezTo>
                      <a:pt x="4" y="94"/>
                      <a:pt x="0" y="56"/>
                      <a:pt x="21" y="30"/>
                    </a:cubicBezTo>
                    <a:cubicBezTo>
                      <a:pt x="42" y="4"/>
                      <a:pt x="80" y="0"/>
                      <a:pt x="105" y="21"/>
                    </a:cubicBezTo>
                    <a:close/>
                    <a:moveTo>
                      <a:pt x="36" y="106"/>
                    </a:moveTo>
                    <a:cubicBezTo>
                      <a:pt x="58" y="123"/>
                      <a:pt x="88" y="120"/>
                      <a:pt x="106" y="99"/>
                    </a:cubicBezTo>
                    <a:cubicBezTo>
                      <a:pt x="123" y="78"/>
                      <a:pt x="119" y="47"/>
                      <a:pt x="98" y="30"/>
                    </a:cubicBezTo>
                    <a:cubicBezTo>
                      <a:pt x="77" y="13"/>
                      <a:pt x="46" y="16"/>
                      <a:pt x="29" y="37"/>
                    </a:cubicBezTo>
                    <a:cubicBezTo>
                      <a:pt x="12" y="58"/>
                      <a:pt x="15" y="89"/>
                      <a:pt x="36"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65"/>
              <p:cNvSpPr/>
              <p:nvPr/>
            </p:nvSpPr>
            <p:spPr bwMode="auto">
              <a:xfrm>
                <a:off x="3458530" y="3867627"/>
                <a:ext cx="149225" cy="166688"/>
              </a:xfrm>
              <a:custGeom>
                <a:avLst/>
                <a:gdLst>
                  <a:gd name="T0" fmla="*/ 0 w 94"/>
                  <a:gd name="T1" fmla="*/ 85 h 105"/>
                  <a:gd name="T2" fmla="*/ 24 w 94"/>
                  <a:gd name="T3" fmla="*/ 105 h 105"/>
                  <a:gd name="T4" fmla="*/ 94 w 94"/>
                  <a:gd name="T5" fmla="*/ 19 h 105"/>
                  <a:gd name="T6" fmla="*/ 69 w 94"/>
                  <a:gd name="T7" fmla="*/ 0 h 105"/>
                  <a:gd name="T8" fmla="*/ 0 w 94"/>
                  <a:gd name="T9" fmla="*/ 85 h 105"/>
                </a:gdLst>
                <a:ahLst/>
                <a:cxnLst>
                  <a:cxn ang="0">
                    <a:pos x="T0" y="T1"/>
                  </a:cxn>
                  <a:cxn ang="0">
                    <a:pos x="T2" y="T3"/>
                  </a:cxn>
                  <a:cxn ang="0">
                    <a:pos x="T4" y="T5"/>
                  </a:cxn>
                  <a:cxn ang="0">
                    <a:pos x="T6" y="T7"/>
                  </a:cxn>
                  <a:cxn ang="0">
                    <a:pos x="T8" y="T9"/>
                  </a:cxn>
                </a:cxnLst>
                <a:rect l="0" t="0" r="r" b="b"/>
                <a:pathLst>
                  <a:path w="94" h="105">
                    <a:moveTo>
                      <a:pt x="0" y="85"/>
                    </a:moveTo>
                    <a:lnTo>
                      <a:pt x="24" y="105"/>
                    </a:lnTo>
                    <a:lnTo>
                      <a:pt x="94" y="19"/>
                    </a:lnTo>
                    <a:lnTo>
                      <a:pt x="69" y="0"/>
                    </a:lnTo>
                    <a:lnTo>
                      <a:pt x="0" y="8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66"/>
              <p:cNvSpPr/>
              <p:nvPr/>
            </p:nvSpPr>
            <p:spPr bwMode="auto">
              <a:xfrm>
                <a:off x="3380742" y="3912077"/>
                <a:ext cx="190500" cy="214313"/>
              </a:xfrm>
              <a:custGeom>
                <a:avLst/>
                <a:gdLst>
                  <a:gd name="T0" fmla="*/ 5 w 64"/>
                  <a:gd name="T1" fmla="*/ 49 h 72"/>
                  <a:gd name="T2" fmla="*/ 6 w 64"/>
                  <a:gd name="T3" fmla="*/ 68 h 72"/>
                  <a:gd name="T4" fmla="*/ 6 w 64"/>
                  <a:gd name="T5" fmla="*/ 68 h 72"/>
                  <a:gd name="T6" fmla="*/ 25 w 64"/>
                  <a:gd name="T7" fmla="*/ 66 h 72"/>
                  <a:gd name="T8" fmla="*/ 60 w 64"/>
                  <a:gd name="T9" fmla="*/ 23 h 72"/>
                  <a:gd name="T10" fmla="*/ 58 w 64"/>
                  <a:gd name="T11" fmla="*/ 4 h 72"/>
                  <a:gd name="T12" fmla="*/ 58 w 64"/>
                  <a:gd name="T13" fmla="*/ 4 h 72"/>
                  <a:gd name="T14" fmla="*/ 40 w 64"/>
                  <a:gd name="T15" fmla="*/ 6 h 72"/>
                  <a:gd name="T16" fmla="*/ 5 w 64"/>
                  <a:gd name="T17" fmla="*/ 4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2">
                    <a:moveTo>
                      <a:pt x="5" y="49"/>
                    </a:moveTo>
                    <a:cubicBezTo>
                      <a:pt x="0" y="55"/>
                      <a:pt x="1" y="63"/>
                      <a:pt x="6" y="68"/>
                    </a:cubicBezTo>
                    <a:cubicBezTo>
                      <a:pt x="6" y="68"/>
                      <a:pt x="6" y="68"/>
                      <a:pt x="6" y="68"/>
                    </a:cubicBezTo>
                    <a:cubicBezTo>
                      <a:pt x="12" y="72"/>
                      <a:pt x="20" y="71"/>
                      <a:pt x="25" y="66"/>
                    </a:cubicBezTo>
                    <a:cubicBezTo>
                      <a:pt x="60" y="23"/>
                      <a:pt x="60" y="23"/>
                      <a:pt x="60" y="23"/>
                    </a:cubicBezTo>
                    <a:cubicBezTo>
                      <a:pt x="64" y="17"/>
                      <a:pt x="63" y="9"/>
                      <a:pt x="58" y="4"/>
                    </a:cubicBezTo>
                    <a:cubicBezTo>
                      <a:pt x="58" y="4"/>
                      <a:pt x="58" y="4"/>
                      <a:pt x="58" y="4"/>
                    </a:cubicBezTo>
                    <a:cubicBezTo>
                      <a:pt x="52" y="0"/>
                      <a:pt x="44" y="1"/>
                      <a:pt x="40" y="6"/>
                    </a:cubicBezTo>
                    <a:lnTo>
                      <a:pt x="5"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67"/>
              <p:cNvSpPr>
                <a:spLocks noEditPoints="1"/>
              </p:cNvSpPr>
              <p:nvPr/>
            </p:nvSpPr>
            <p:spPr bwMode="auto">
              <a:xfrm>
                <a:off x="1439230" y="2632552"/>
                <a:ext cx="325438" cy="623888"/>
              </a:xfrm>
              <a:custGeom>
                <a:avLst/>
                <a:gdLst>
                  <a:gd name="T0" fmla="*/ 205 w 205"/>
                  <a:gd name="T1" fmla="*/ 0 h 393"/>
                  <a:gd name="T2" fmla="*/ 205 w 205"/>
                  <a:gd name="T3" fmla="*/ 393 h 393"/>
                  <a:gd name="T4" fmla="*/ 0 w 205"/>
                  <a:gd name="T5" fmla="*/ 393 h 393"/>
                  <a:gd name="T6" fmla="*/ 205 w 205"/>
                  <a:gd name="T7" fmla="*/ 0 h 393"/>
                  <a:gd name="T8" fmla="*/ 175 w 205"/>
                  <a:gd name="T9" fmla="*/ 152 h 393"/>
                  <a:gd name="T10" fmla="*/ 68 w 205"/>
                  <a:gd name="T11" fmla="*/ 340 h 393"/>
                  <a:gd name="T12" fmla="*/ 175 w 205"/>
                  <a:gd name="T13" fmla="*/ 340 h 393"/>
                  <a:gd name="T14" fmla="*/ 175 w 205"/>
                  <a:gd name="T15" fmla="*/ 152 h 3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393">
                    <a:moveTo>
                      <a:pt x="205" y="0"/>
                    </a:moveTo>
                    <a:lnTo>
                      <a:pt x="205" y="393"/>
                    </a:lnTo>
                    <a:lnTo>
                      <a:pt x="0" y="393"/>
                    </a:lnTo>
                    <a:lnTo>
                      <a:pt x="205" y="0"/>
                    </a:lnTo>
                    <a:close/>
                    <a:moveTo>
                      <a:pt x="175" y="152"/>
                    </a:moveTo>
                    <a:lnTo>
                      <a:pt x="68" y="340"/>
                    </a:lnTo>
                    <a:lnTo>
                      <a:pt x="175" y="340"/>
                    </a:lnTo>
                    <a:lnTo>
                      <a:pt x="175" y="1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Rectangle 68"/>
              <p:cNvSpPr>
                <a:spLocks noChangeArrowheads="1"/>
              </p:cNvSpPr>
              <p:nvPr/>
            </p:nvSpPr>
            <p:spPr bwMode="auto">
              <a:xfrm>
                <a:off x="1847217" y="2645252"/>
                <a:ext cx="84138" cy="611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6" name="Freeform 69"/>
              <p:cNvSpPr>
                <a:spLocks noEditPoints="1"/>
              </p:cNvSpPr>
              <p:nvPr/>
            </p:nvSpPr>
            <p:spPr bwMode="auto">
              <a:xfrm>
                <a:off x="2858455" y="4478814"/>
                <a:ext cx="388938" cy="173038"/>
              </a:xfrm>
              <a:custGeom>
                <a:avLst/>
                <a:gdLst>
                  <a:gd name="T0" fmla="*/ 245 w 245"/>
                  <a:gd name="T1" fmla="*/ 0 h 109"/>
                  <a:gd name="T2" fmla="*/ 57 w 245"/>
                  <a:gd name="T3" fmla="*/ 109 h 109"/>
                  <a:gd name="T4" fmla="*/ 0 w 245"/>
                  <a:gd name="T5" fmla="*/ 10 h 109"/>
                  <a:gd name="T6" fmla="*/ 245 w 245"/>
                  <a:gd name="T7" fmla="*/ 0 h 109"/>
                  <a:gd name="T8" fmla="*/ 164 w 245"/>
                  <a:gd name="T9" fmla="*/ 28 h 109"/>
                  <a:gd name="T10" fmla="*/ 44 w 245"/>
                  <a:gd name="T11" fmla="*/ 28 h 109"/>
                  <a:gd name="T12" fmla="*/ 74 w 245"/>
                  <a:gd name="T13" fmla="*/ 79 h 109"/>
                  <a:gd name="T14" fmla="*/ 164 w 245"/>
                  <a:gd name="T15" fmla="*/ 28 h 1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5" h="109">
                    <a:moveTo>
                      <a:pt x="245" y="0"/>
                    </a:moveTo>
                    <a:lnTo>
                      <a:pt x="57" y="109"/>
                    </a:lnTo>
                    <a:lnTo>
                      <a:pt x="0" y="10"/>
                    </a:lnTo>
                    <a:lnTo>
                      <a:pt x="245" y="0"/>
                    </a:lnTo>
                    <a:close/>
                    <a:moveTo>
                      <a:pt x="164" y="28"/>
                    </a:moveTo>
                    <a:lnTo>
                      <a:pt x="44" y="28"/>
                    </a:lnTo>
                    <a:lnTo>
                      <a:pt x="74" y="79"/>
                    </a:lnTo>
                    <a:lnTo>
                      <a:pt x="164"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70"/>
              <p:cNvSpPr/>
              <p:nvPr/>
            </p:nvSpPr>
            <p:spPr bwMode="auto">
              <a:xfrm>
                <a:off x="2972755" y="4523264"/>
                <a:ext cx="315913" cy="209550"/>
              </a:xfrm>
              <a:custGeom>
                <a:avLst/>
                <a:gdLst>
                  <a:gd name="T0" fmla="*/ 0 w 199"/>
                  <a:gd name="T1" fmla="*/ 106 h 132"/>
                  <a:gd name="T2" fmla="*/ 15 w 199"/>
                  <a:gd name="T3" fmla="*/ 132 h 132"/>
                  <a:gd name="T4" fmla="*/ 199 w 199"/>
                  <a:gd name="T5" fmla="*/ 25 h 132"/>
                  <a:gd name="T6" fmla="*/ 184 w 199"/>
                  <a:gd name="T7" fmla="*/ 0 h 132"/>
                  <a:gd name="T8" fmla="*/ 0 w 199"/>
                  <a:gd name="T9" fmla="*/ 106 h 132"/>
                </a:gdLst>
                <a:ahLst/>
                <a:cxnLst>
                  <a:cxn ang="0">
                    <a:pos x="T0" y="T1"/>
                  </a:cxn>
                  <a:cxn ang="0">
                    <a:pos x="T2" y="T3"/>
                  </a:cxn>
                  <a:cxn ang="0">
                    <a:pos x="T4" y="T5"/>
                  </a:cxn>
                  <a:cxn ang="0">
                    <a:pos x="T6" y="T7"/>
                  </a:cxn>
                  <a:cxn ang="0">
                    <a:pos x="T8" y="T9"/>
                  </a:cxn>
                </a:cxnLst>
                <a:rect l="0" t="0" r="r" b="b"/>
                <a:pathLst>
                  <a:path w="199" h="132">
                    <a:moveTo>
                      <a:pt x="0" y="106"/>
                    </a:moveTo>
                    <a:lnTo>
                      <a:pt x="15" y="132"/>
                    </a:lnTo>
                    <a:lnTo>
                      <a:pt x="199" y="25"/>
                    </a:lnTo>
                    <a:lnTo>
                      <a:pt x="184" y="0"/>
                    </a:lnTo>
                    <a:lnTo>
                      <a:pt x="0" y="10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71"/>
              <p:cNvSpPr/>
              <p:nvPr/>
            </p:nvSpPr>
            <p:spPr bwMode="auto">
              <a:xfrm>
                <a:off x="2101217" y="1316514"/>
                <a:ext cx="277813" cy="254000"/>
              </a:xfrm>
              <a:custGeom>
                <a:avLst/>
                <a:gdLst>
                  <a:gd name="T0" fmla="*/ 48 w 93"/>
                  <a:gd name="T1" fmla="*/ 85 h 85"/>
                  <a:gd name="T2" fmla="*/ 93 w 93"/>
                  <a:gd name="T3" fmla="*/ 85 h 85"/>
                  <a:gd name="T4" fmla="*/ 93 w 93"/>
                  <a:gd name="T5" fmla="*/ 17 h 85"/>
                  <a:gd name="T6" fmla="*/ 47 w 93"/>
                  <a:gd name="T7" fmla="*/ 17 h 85"/>
                  <a:gd name="T8" fmla="*/ 0 w 93"/>
                  <a:gd name="T9" fmla="*/ 17 h 85"/>
                  <a:gd name="T10" fmla="*/ 0 w 93"/>
                  <a:gd name="T11" fmla="*/ 85 h 85"/>
                  <a:gd name="T12" fmla="*/ 48 w 93"/>
                  <a:gd name="T13" fmla="*/ 85 h 85"/>
                </a:gdLst>
                <a:ahLst/>
                <a:cxnLst>
                  <a:cxn ang="0">
                    <a:pos x="T0" y="T1"/>
                  </a:cxn>
                  <a:cxn ang="0">
                    <a:pos x="T2" y="T3"/>
                  </a:cxn>
                  <a:cxn ang="0">
                    <a:pos x="T4" y="T5"/>
                  </a:cxn>
                  <a:cxn ang="0">
                    <a:pos x="T6" y="T7"/>
                  </a:cxn>
                  <a:cxn ang="0">
                    <a:pos x="T8" y="T9"/>
                  </a:cxn>
                  <a:cxn ang="0">
                    <a:pos x="T10" y="T11"/>
                  </a:cxn>
                  <a:cxn ang="0">
                    <a:pos x="T12" y="T13"/>
                  </a:cxn>
                </a:cxnLst>
                <a:rect l="0" t="0" r="r" b="b"/>
                <a:pathLst>
                  <a:path w="93" h="85">
                    <a:moveTo>
                      <a:pt x="48" y="85"/>
                    </a:moveTo>
                    <a:cubicBezTo>
                      <a:pt x="48" y="85"/>
                      <a:pt x="64" y="69"/>
                      <a:pt x="93" y="85"/>
                    </a:cubicBezTo>
                    <a:cubicBezTo>
                      <a:pt x="93" y="17"/>
                      <a:pt x="93" y="17"/>
                      <a:pt x="93" y="17"/>
                    </a:cubicBezTo>
                    <a:cubicBezTo>
                      <a:pt x="93" y="17"/>
                      <a:pt x="63" y="0"/>
                      <a:pt x="47" y="17"/>
                    </a:cubicBezTo>
                    <a:cubicBezTo>
                      <a:pt x="0" y="17"/>
                      <a:pt x="0" y="17"/>
                      <a:pt x="0" y="17"/>
                    </a:cubicBezTo>
                    <a:cubicBezTo>
                      <a:pt x="0" y="85"/>
                      <a:pt x="0" y="85"/>
                      <a:pt x="0" y="85"/>
                    </a:cubicBezTo>
                    <a:lnTo>
                      <a:pt x="48" y="8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72"/>
              <p:cNvSpPr/>
              <p:nvPr/>
            </p:nvSpPr>
            <p:spPr bwMode="auto">
              <a:xfrm>
                <a:off x="1898017" y="2259489"/>
                <a:ext cx="274638" cy="257175"/>
              </a:xfrm>
              <a:custGeom>
                <a:avLst/>
                <a:gdLst>
                  <a:gd name="T0" fmla="*/ 47 w 92"/>
                  <a:gd name="T1" fmla="*/ 86 h 86"/>
                  <a:gd name="T2" fmla="*/ 92 w 92"/>
                  <a:gd name="T3" fmla="*/ 85 h 86"/>
                  <a:gd name="T4" fmla="*/ 92 w 92"/>
                  <a:gd name="T5" fmla="*/ 17 h 86"/>
                  <a:gd name="T6" fmla="*/ 46 w 92"/>
                  <a:gd name="T7" fmla="*/ 17 h 86"/>
                  <a:gd name="T8" fmla="*/ 0 w 92"/>
                  <a:gd name="T9" fmla="*/ 17 h 86"/>
                  <a:gd name="T10" fmla="*/ 0 w 92"/>
                  <a:gd name="T11" fmla="*/ 85 h 86"/>
                  <a:gd name="T12" fmla="*/ 47 w 92"/>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92" h="86">
                    <a:moveTo>
                      <a:pt x="47" y="86"/>
                    </a:moveTo>
                    <a:cubicBezTo>
                      <a:pt x="47" y="86"/>
                      <a:pt x="63" y="70"/>
                      <a:pt x="92" y="85"/>
                    </a:cubicBezTo>
                    <a:cubicBezTo>
                      <a:pt x="92" y="17"/>
                      <a:pt x="92" y="17"/>
                      <a:pt x="92" y="17"/>
                    </a:cubicBezTo>
                    <a:cubicBezTo>
                      <a:pt x="92" y="17"/>
                      <a:pt x="62" y="0"/>
                      <a:pt x="46" y="17"/>
                    </a:cubicBezTo>
                    <a:cubicBezTo>
                      <a:pt x="0" y="17"/>
                      <a:pt x="0" y="17"/>
                      <a:pt x="0" y="17"/>
                    </a:cubicBezTo>
                    <a:cubicBezTo>
                      <a:pt x="0" y="85"/>
                      <a:pt x="0" y="85"/>
                      <a:pt x="0" y="85"/>
                    </a:cubicBezTo>
                    <a:lnTo>
                      <a:pt x="47" y="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73"/>
              <p:cNvSpPr/>
              <p:nvPr/>
            </p:nvSpPr>
            <p:spPr bwMode="auto">
              <a:xfrm>
                <a:off x="3715705" y="2686527"/>
                <a:ext cx="342900" cy="330200"/>
              </a:xfrm>
              <a:custGeom>
                <a:avLst/>
                <a:gdLst>
                  <a:gd name="T0" fmla="*/ 37 w 115"/>
                  <a:gd name="T1" fmla="*/ 83 h 111"/>
                  <a:gd name="T2" fmla="*/ 73 w 115"/>
                  <a:gd name="T3" fmla="*/ 111 h 111"/>
                  <a:gd name="T4" fmla="*/ 115 w 115"/>
                  <a:gd name="T5" fmla="*/ 58 h 111"/>
                  <a:gd name="T6" fmla="*/ 79 w 115"/>
                  <a:gd name="T7" fmla="*/ 29 h 111"/>
                  <a:gd name="T8" fmla="*/ 43 w 115"/>
                  <a:gd name="T9" fmla="*/ 0 h 111"/>
                  <a:gd name="T10" fmla="*/ 0 w 115"/>
                  <a:gd name="T11" fmla="*/ 53 h 111"/>
                  <a:gd name="T12" fmla="*/ 37 w 11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115" h="111">
                    <a:moveTo>
                      <a:pt x="37" y="83"/>
                    </a:moveTo>
                    <a:cubicBezTo>
                      <a:pt x="37" y="83"/>
                      <a:pt x="59" y="81"/>
                      <a:pt x="73" y="111"/>
                    </a:cubicBezTo>
                    <a:cubicBezTo>
                      <a:pt x="115" y="58"/>
                      <a:pt x="115" y="58"/>
                      <a:pt x="115" y="58"/>
                    </a:cubicBezTo>
                    <a:cubicBezTo>
                      <a:pt x="115" y="58"/>
                      <a:pt x="102" y="26"/>
                      <a:pt x="79" y="29"/>
                    </a:cubicBezTo>
                    <a:cubicBezTo>
                      <a:pt x="43" y="0"/>
                      <a:pt x="43" y="0"/>
                      <a:pt x="43" y="0"/>
                    </a:cubicBezTo>
                    <a:cubicBezTo>
                      <a:pt x="0" y="53"/>
                      <a:pt x="0" y="53"/>
                      <a:pt x="0" y="53"/>
                    </a:cubicBezTo>
                    <a:lnTo>
                      <a:pt x="37"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Freeform 74"/>
              <p:cNvSpPr/>
              <p:nvPr/>
            </p:nvSpPr>
            <p:spPr bwMode="auto">
              <a:xfrm>
                <a:off x="2528255" y="3959702"/>
                <a:ext cx="277813" cy="257175"/>
              </a:xfrm>
              <a:custGeom>
                <a:avLst/>
                <a:gdLst>
                  <a:gd name="T0" fmla="*/ 48 w 93"/>
                  <a:gd name="T1" fmla="*/ 86 h 86"/>
                  <a:gd name="T2" fmla="*/ 93 w 93"/>
                  <a:gd name="T3" fmla="*/ 86 h 86"/>
                  <a:gd name="T4" fmla="*/ 93 w 93"/>
                  <a:gd name="T5" fmla="*/ 18 h 86"/>
                  <a:gd name="T6" fmla="*/ 46 w 93"/>
                  <a:gd name="T7" fmla="*/ 18 h 86"/>
                  <a:gd name="T8" fmla="*/ 0 w 93"/>
                  <a:gd name="T9" fmla="*/ 18 h 86"/>
                  <a:gd name="T10" fmla="*/ 0 w 93"/>
                  <a:gd name="T11" fmla="*/ 86 h 86"/>
                  <a:gd name="T12" fmla="*/ 48 w 93"/>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93" h="86">
                    <a:moveTo>
                      <a:pt x="48" y="86"/>
                    </a:moveTo>
                    <a:cubicBezTo>
                      <a:pt x="48" y="86"/>
                      <a:pt x="64" y="70"/>
                      <a:pt x="93" y="86"/>
                    </a:cubicBezTo>
                    <a:cubicBezTo>
                      <a:pt x="93" y="18"/>
                      <a:pt x="93" y="18"/>
                      <a:pt x="93" y="18"/>
                    </a:cubicBezTo>
                    <a:cubicBezTo>
                      <a:pt x="93" y="18"/>
                      <a:pt x="63" y="0"/>
                      <a:pt x="46" y="18"/>
                    </a:cubicBezTo>
                    <a:cubicBezTo>
                      <a:pt x="0" y="18"/>
                      <a:pt x="0" y="18"/>
                      <a:pt x="0" y="18"/>
                    </a:cubicBezTo>
                    <a:cubicBezTo>
                      <a:pt x="0" y="86"/>
                      <a:pt x="0" y="86"/>
                      <a:pt x="0" y="86"/>
                    </a:cubicBezTo>
                    <a:lnTo>
                      <a:pt x="48" y="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Freeform 75"/>
              <p:cNvSpPr/>
              <p:nvPr/>
            </p:nvSpPr>
            <p:spPr bwMode="auto">
              <a:xfrm>
                <a:off x="3472817" y="1797527"/>
                <a:ext cx="93663" cy="20638"/>
              </a:xfrm>
              <a:custGeom>
                <a:avLst/>
                <a:gdLst>
                  <a:gd name="T0" fmla="*/ 0 w 31"/>
                  <a:gd name="T1" fmla="*/ 4 h 7"/>
                  <a:gd name="T2" fmla="*/ 5 w 31"/>
                  <a:gd name="T3" fmla="*/ 7 h 7"/>
                  <a:gd name="T4" fmla="*/ 26 w 31"/>
                  <a:gd name="T5" fmla="*/ 7 h 7"/>
                  <a:gd name="T6" fmla="*/ 31 w 31"/>
                  <a:gd name="T7" fmla="*/ 4 h 7"/>
                  <a:gd name="T8" fmla="*/ 31 w 31"/>
                  <a:gd name="T9" fmla="*/ 4 h 7"/>
                  <a:gd name="T10" fmla="*/ 26 w 31"/>
                  <a:gd name="T11" fmla="*/ 0 h 7"/>
                  <a:gd name="T12" fmla="*/ 5 w 31"/>
                  <a:gd name="T13" fmla="*/ 0 h 7"/>
                  <a:gd name="T14" fmla="*/ 0 w 31"/>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7">
                    <a:moveTo>
                      <a:pt x="0" y="4"/>
                    </a:moveTo>
                    <a:cubicBezTo>
                      <a:pt x="0" y="6"/>
                      <a:pt x="2" y="7"/>
                      <a:pt x="5" y="7"/>
                    </a:cubicBezTo>
                    <a:cubicBezTo>
                      <a:pt x="26" y="7"/>
                      <a:pt x="26" y="7"/>
                      <a:pt x="26" y="7"/>
                    </a:cubicBezTo>
                    <a:cubicBezTo>
                      <a:pt x="29" y="7"/>
                      <a:pt x="31" y="6"/>
                      <a:pt x="31" y="4"/>
                    </a:cubicBezTo>
                    <a:cubicBezTo>
                      <a:pt x="31" y="4"/>
                      <a:pt x="31" y="4"/>
                      <a:pt x="31" y="4"/>
                    </a:cubicBezTo>
                    <a:cubicBezTo>
                      <a:pt x="31" y="1"/>
                      <a:pt x="29" y="0"/>
                      <a:pt x="26" y="0"/>
                    </a:cubicBezTo>
                    <a:cubicBezTo>
                      <a:pt x="5" y="0"/>
                      <a:pt x="5" y="0"/>
                      <a:pt x="5" y="0"/>
                    </a:cubicBezTo>
                    <a:cubicBezTo>
                      <a:pt x="2" y="0"/>
                      <a:pt x="0" y="1"/>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76"/>
              <p:cNvSpPr/>
              <p:nvPr/>
            </p:nvSpPr>
            <p:spPr bwMode="auto">
              <a:xfrm>
                <a:off x="3472817" y="1821339"/>
                <a:ext cx="93663" cy="20638"/>
              </a:xfrm>
              <a:custGeom>
                <a:avLst/>
                <a:gdLst>
                  <a:gd name="T0" fmla="*/ 0 w 31"/>
                  <a:gd name="T1" fmla="*/ 4 h 7"/>
                  <a:gd name="T2" fmla="*/ 5 w 31"/>
                  <a:gd name="T3" fmla="*/ 7 h 7"/>
                  <a:gd name="T4" fmla="*/ 26 w 31"/>
                  <a:gd name="T5" fmla="*/ 7 h 7"/>
                  <a:gd name="T6" fmla="*/ 31 w 31"/>
                  <a:gd name="T7" fmla="*/ 4 h 7"/>
                  <a:gd name="T8" fmla="*/ 31 w 31"/>
                  <a:gd name="T9" fmla="*/ 4 h 7"/>
                  <a:gd name="T10" fmla="*/ 26 w 31"/>
                  <a:gd name="T11" fmla="*/ 0 h 7"/>
                  <a:gd name="T12" fmla="*/ 5 w 31"/>
                  <a:gd name="T13" fmla="*/ 0 h 7"/>
                  <a:gd name="T14" fmla="*/ 0 w 31"/>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7">
                    <a:moveTo>
                      <a:pt x="0" y="4"/>
                    </a:moveTo>
                    <a:cubicBezTo>
                      <a:pt x="0" y="6"/>
                      <a:pt x="2" y="7"/>
                      <a:pt x="5" y="7"/>
                    </a:cubicBezTo>
                    <a:cubicBezTo>
                      <a:pt x="26" y="7"/>
                      <a:pt x="26" y="7"/>
                      <a:pt x="26" y="7"/>
                    </a:cubicBezTo>
                    <a:cubicBezTo>
                      <a:pt x="29" y="7"/>
                      <a:pt x="31" y="6"/>
                      <a:pt x="31" y="4"/>
                    </a:cubicBezTo>
                    <a:cubicBezTo>
                      <a:pt x="31" y="4"/>
                      <a:pt x="31" y="4"/>
                      <a:pt x="31" y="4"/>
                    </a:cubicBezTo>
                    <a:cubicBezTo>
                      <a:pt x="31" y="1"/>
                      <a:pt x="29" y="0"/>
                      <a:pt x="26" y="0"/>
                    </a:cubicBezTo>
                    <a:cubicBezTo>
                      <a:pt x="5" y="0"/>
                      <a:pt x="5" y="0"/>
                      <a:pt x="5" y="0"/>
                    </a:cubicBezTo>
                    <a:cubicBezTo>
                      <a:pt x="2" y="0"/>
                      <a:pt x="0" y="1"/>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77"/>
              <p:cNvSpPr/>
              <p:nvPr/>
            </p:nvSpPr>
            <p:spPr bwMode="auto">
              <a:xfrm>
                <a:off x="3491867" y="1845152"/>
                <a:ext cx="55563" cy="20638"/>
              </a:xfrm>
              <a:custGeom>
                <a:avLst/>
                <a:gdLst>
                  <a:gd name="T0" fmla="*/ 0 w 19"/>
                  <a:gd name="T1" fmla="*/ 4 h 7"/>
                  <a:gd name="T2" fmla="*/ 3 w 19"/>
                  <a:gd name="T3" fmla="*/ 7 h 7"/>
                  <a:gd name="T4" fmla="*/ 16 w 19"/>
                  <a:gd name="T5" fmla="*/ 7 h 7"/>
                  <a:gd name="T6" fmla="*/ 19 w 19"/>
                  <a:gd name="T7" fmla="*/ 4 h 7"/>
                  <a:gd name="T8" fmla="*/ 19 w 19"/>
                  <a:gd name="T9" fmla="*/ 4 h 7"/>
                  <a:gd name="T10" fmla="*/ 16 w 19"/>
                  <a:gd name="T11" fmla="*/ 0 h 7"/>
                  <a:gd name="T12" fmla="*/ 3 w 19"/>
                  <a:gd name="T13" fmla="*/ 0 h 7"/>
                  <a:gd name="T14" fmla="*/ 0 w 19"/>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7">
                    <a:moveTo>
                      <a:pt x="0" y="4"/>
                    </a:moveTo>
                    <a:cubicBezTo>
                      <a:pt x="0" y="6"/>
                      <a:pt x="2" y="7"/>
                      <a:pt x="3" y="7"/>
                    </a:cubicBezTo>
                    <a:cubicBezTo>
                      <a:pt x="16" y="7"/>
                      <a:pt x="16" y="7"/>
                      <a:pt x="16" y="7"/>
                    </a:cubicBezTo>
                    <a:cubicBezTo>
                      <a:pt x="18" y="7"/>
                      <a:pt x="19" y="6"/>
                      <a:pt x="19" y="4"/>
                    </a:cubicBezTo>
                    <a:cubicBezTo>
                      <a:pt x="19" y="4"/>
                      <a:pt x="19" y="4"/>
                      <a:pt x="19" y="4"/>
                    </a:cubicBezTo>
                    <a:cubicBezTo>
                      <a:pt x="19" y="1"/>
                      <a:pt x="18" y="0"/>
                      <a:pt x="16" y="0"/>
                    </a:cubicBezTo>
                    <a:cubicBezTo>
                      <a:pt x="3" y="0"/>
                      <a:pt x="3" y="0"/>
                      <a:pt x="3" y="0"/>
                    </a:cubicBezTo>
                    <a:cubicBezTo>
                      <a:pt x="2" y="0"/>
                      <a:pt x="0" y="1"/>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Freeform 78"/>
              <p:cNvSpPr>
                <a:spLocks noEditPoints="1"/>
              </p:cNvSpPr>
              <p:nvPr/>
            </p:nvSpPr>
            <p:spPr bwMode="auto">
              <a:xfrm>
                <a:off x="3323592" y="1438752"/>
                <a:ext cx="396875" cy="352425"/>
              </a:xfrm>
              <a:custGeom>
                <a:avLst/>
                <a:gdLst>
                  <a:gd name="T0" fmla="*/ 65 w 133"/>
                  <a:gd name="T1" fmla="*/ 0 h 118"/>
                  <a:gd name="T2" fmla="*/ 65 w 133"/>
                  <a:gd name="T3" fmla="*/ 0 h 118"/>
                  <a:gd name="T4" fmla="*/ 66 w 133"/>
                  <a:gd name="T5" fmla="*/ 0 h 118"/>
                  <a:gd name="T6" fmla="*/ 68 w 133"/>
                  <a:gd name="T7" fmla="*/ 0 h 118"/>
                  <a:gd name="T8" fmla="*/ 68 w 133"/>
                  <a:gd name="T9" fmla="*/ 0 h 118"/>
                  <a:gd name="T10" fmla="*/ 99 w 133"/>
                  <a:gd name="T11" fmla="*/ 82 h 118"/>
                  <a:gd name="T12" fmla="*/ 82 w 133"/>
                  <a:gd name="T13" fmla="*/ 118 h 118"/>
                  <a:gd name="T14" fmla="*/ 66 w 133"/>
                  <a:gd name="T15" fmla="*/ 118 h 118"/>
                  <a:gd name="T16" fmla="*/ 64 w 133"/>
                  <a:gd name="T17" fmla="*/ 118 h 118"/>
                  <a:gd name="T18" fmla="*/ 49 w 133"/>
                  <a:gd name="T19" fmla="*/ 118 h 118"/>
                  <a:gd name="T20" fmla="*/ 33 w 133"/>
                  <a:gd name="T21" fmla="*/ 82 h 118"/>
                  <a:gd name="T22" fmla="*/ 65 w 133"/>
                  <a:gd name="T23" fmla="*/ 0 h 118"/>
                  <a:gd name="T24" fmla="*/ 33 w 133"/>
                  <a:gd name="T25" fmla="*/ 60 h 118"/>
                  <a:gd name="T26" fmla="*/ 52 w 133"/>
                  <a:gd name="T27" fmla="*/ 13 h 118"/>
                  <a:gd name="T28" fmla="*/ 33 w 133"/>
                  <a:gd name="T29" fmla="*/ 6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8">
                    <a:moveTo>
                      <a:pt x="65" y="0"/>
                    </a:moveTo>
                    <a:cubicBezTo>
                      <a:pt x="65" y="0"/>
                      <a:pt x="65" y="0"/>
                      <a:pt x="65" y="0"/>
                    </a:cubicBezTo>
                    <a:cubicBezTo>
                      <a:pt x="65" y="0"/>
                      <a:pt x="66" y="0"/>
                      <a:pt x="66" y="0"/>
                    </a:cubicBezTo>
                    <a:cubicBezTo>
                      <a:pt x="67" y="0"/>
                      <a:pt x="65" y="0"/>
                      <a:pt x="68" y="0"/>
                    </a:cubicBezTo>
                    <a:cubicBezTo>
                      <a:pt x="68" y="0"/>
                      <a:pt x="68" y="0"/>
                      <a:pt x="68" y="0"/>
                    </a:cubicBezTo>
                    <a:cubicBezTo>
                      <a:pt x="133" y="1"/>
                      <a:pt x="117" y="66"/>
                      <a:pt x="99" y="82"/>
                    </a:cubicBezTo>
                    <a:cubicBezTo>
                      <a:pt x="81" y="98"/>
                      <a:pt x="82" y="118"/>
                      <a:pt x="82" y="118"/>
                    </a:cubicBezTo>
                    <a:cubicBezTo>
                      <a:pt x="66" y="118"/>
                      <a:pt x="66" y="118"/>
                      <a:pt x="66" y="118"/>
                    </a:cubicBezTo>
                    <a:cubicBezTo>
                      <a:pt x="64" y="118"/>
                      <a:pt x="64" y="118"/>
                      <a:pt x="64" y="118"/>
                    </a:cubicBezTo>
                    <a:cubicBezTo>
                      <a:pt x="49" y="118"/>
                      <a:pt x="49" y="118"/>
                      <a:pt x="49" y="118"/>
                    </a:cubicBezTo>
                    <a:cubicBezTo>
                      <a:pt x="49" y="118"/>
                      <a:pt x="51" y="98"/>
                      <a:pt x="33" y="82"/>
                    </a:cubicBezTo>
                    <a:cubicBezTo>
                      <a:pt x="15" y="66"/>
                      <a:pt x="0" y="1"/>
                      <a:pt x="65" y="0"/>
                    </a:cubicBezTo>
                    <a:close/>
                    <a:moveTo>
                      <a:pt x="33" y="60"/>
                    </a:moveTo>
                    <a:cubicBezTo>
                      <a:pt x="22" y="29"/>
                      <a:pt x="52" y="13"/>
                      <a:pt x="52" y="13"/>
                    </a:cubicBezTo>
                    <a:cubicBezTo>
                      <a:pt x="8" y="20"/>
                      <a:pt x="33" y="60"/>
                      <a:pt x="33"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 name="Freeform 79"/>
              <p:cNvSpPr/>
              <p:nvPr/>
            </p:nvSpPr>
            <p:spPr bwMode="auto">
              <a:xfrm>
                <a:off x="1609092" y="2086452"/>
                <a:ext cx="95250" cy="20638"/>
              </a:xfrm>
              <a:custGeom>
                <a:avLst/>
                <a:gdLst>
                  <a:gd name="T0" fmla="*/ 0 w 32"/>
                  <a:gd name="T1" fmla="*/ 3 h 7"/>
                  <a:gd name="T2" fmla="*/ 6 w 32"/>
                  <a:gd name="T3" fmla="*/ 7 h 7"/>
                  <a:gd name="T4" fmla="*/ 27 w 32"/>
                  <a:gd name="T5" fmla="*/ 7 h 7"/>
                  <a:gd name="T6" fmla="*/ 32 w 32"/>
                  <a:gd name="T7" fmla="*/ 3 h 7"/>
                  <a:gd name="T8" fmla="*/ 32 w 32"/>
                  <a:gd name="T9" fmla="*/ 3 h 7"/>
                  <a:gd name="T10" fmla="*/ 27 w 32"/>
                  <a:gd name="T11" fmla="*/ 0 h 7"/>
                  <a:gd name="T12" fmla="*/ 6 w 32"/>
                  <a:gd name="T13" fmla="*/ 0 h 7"/>
                  <a:gd name="T14" fmla="*/ 0 w 32"/>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7">
                    <a:moveTo>
                      <a:pt x="0" y="3"/>
                    </a:moveTo>
                    <a:cubicBezTo>
                      <a:pt x="0" y="5"/>
                      <a:pt x="3" y="7"/>
                      <a:pt x="6" y="7"/>
                    </a:cubicBezTo>
                    <a:cubicBezTo>
                      <a:pt x="27" y="7"/>
                      <a:pt x="27" y="7"/>
                      <a:pt x="27" y="7"/>
                    </a:cubicBezTo>
                    <a:cubicBezTo>
                      <a:pt x="29" y="7"/>
                      <a:pt x="32" y="5"/>
                      <a:pt x="32" y="3"/>
                    </a:cubicBezTo>
                    <a:cubicBezTo>
                      <a:pt x="32" y="3"/>
                      <a:pt x="32" y="3"/>
                      <a:pt x="32" y="3"/>
                    </a:cubicBezTo>
                    <a:cubicBezTo>
                      <a:pt x="32" y="1"/>
                      <a:pt x="29" y="0"/>
                      <a:pt x="27" y="0"/>
                    </a:cubicBezTo>
                    <a:cubicBezTo>
                      <a:pt x="6" y="0"/>
                      <a:pt x="6" y="0"/>
                      <a:pt x="6" y="0"/>
                    </a:cubicBezTo>
                    <a:cubicBezTo>
                      <a:pt x="3"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Freeform 80"/>
              <p:cNvSpPr/>
              <p:nvPr/>
            </p:nvSpPr>
            <p:spPr bwMode="auto">
              <a:xfrm>
                <a:off x="1609092" y="2110264"/>
                <a:ext cx="95250" cy="20638"/>
              </a:xfrm>
              <a:custGeom>
                <a:avLst/>
                <a:gdLst>
                  <a:gd name="T0" fmla="*/ 0 w 32"/>
                  <a:gd name="T1" fmla="*/ 3 h 7"/>
                  <a:gd name="T2" fmla="*/ 6 w 32"/>
                  <a:gd name="T3" fmla="*/ 7 h 7"/>
                  <a:gd name="T4" fmla="*/ 27 w 32"/>
                  <a:gd name="T5" fmla="*/ 7 h 7"/>
                  <a:gd name="T6" fmla="*/ 32 w 32"/>
                  <a:gd name="T7" fmla="*/ 3 h 7"/>
                  <a:gd name="T8" fmla="*/ 32 w 32"/>
                  <a:gd name="T9" fmla="*/ 3 h 7"/>
                  <a:gd name="T10" fmla="*/ 27 w 32"/>
                  <a:gd name="T11" fmla="*/ 0 h 7"/>
                  <a:gd name="T12" fmla="*/ 6 w 32"/>
                  <a:gd name="T13" fmla="*/ 0 h 7"/>
                  <a:gd name="T14" fmla="*/ 0 w 32"/>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7">
                    <a:moveTo>
                      <a:pt x="0" y="3"/>
                    </a:moveTo>
                    <a:cubicBezTo>
                      <a:pt x="0" y="5"/>
                      <a:pt x="3" y="7"/>
                      <a:pt x="6" y="7"/>
                    </a:cubicBezTo>
                    <a:cubicBezTo>
                      <a:pt x="27" y="7"/>
                      <a:pt x="27" y="7"/>
                      <a:pt x="27" y="7"/>
                    </a:cubicBezTo>
                    <a:cubicBezTo>
                      <a:pt x="29" y="7"/>
                      <a:pt x="32" y="5"/>
                      <a:pt x="32" y="3"/>
                    </a:cubicBezTo>
                    <a:cubicBezTo>
                      <a:pt x="32" y="3"/>
                      <a:pt x="32" y="3"/>
                      <a:pt x="32" y="3"/>
                    </a:cubicBezTo>
                    <a:cubicBezTo>
                      <a:pt x="32" y="1"/>
                      <a:pt x="29" y="0"/>
                      <a:pt x="27" y="0"/>
                    </a:cubicBezTo>
                    <a:cubicBezTo>
                      <a:pt x="6" y="0"/>
                      <a:pt x="6" y="0"/>
                      <a:pt x="6" y="0"/>
                    </a:cubicBezTo>
                    <a:cubicBezTo>
                      <a:pt x="3"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 name="Freeform 81"/>
              <p:cNvSpPr/>
              <p:nvPr/>
            </p:nvSpPr>
            <p:spPr bwMode="auto">
              <a:xfrm>
                <a:off x="1629730" y="2134077"/>
                <a:ext cx="57150" cy="20638"/>
              </a:xfrm>
              <a:custGeom>
                <a:avLst/>
                <a:gdLst>
                  <a:gd name="T0" fmla="*/ 0 w 19"/>
                  <a:gd name="T1" fmla="*/ 3 h 7"/>
                  <a:gd name="T2" fmla="*/ 3 w 19"/>
                  <a:gd name="T3" fmla="*/ 7 h 7"/>
                  <a:gd name="T4" fmla="*/ 15 w 19"/>
                  <a:gd name="T5" fmla="*/ 7 h 7"/>
                  <a:gd name="T6" fmla="*/ 19 w 19"/>
                  <a:gd name="T7" fmla="*/ 3 h 7"/>
                  <a:gd name="T8" fmla="*/ 19 w 19"/>
                  <a:gd name="T9" fmla="*/ 3 h 7"/>
                  <a:gd name="T10" fmla="*/ 15 w 19"/>
                  <a:gd name="T11" fmla="*/ 0 h 7"/>
                  <a:gd name="T12" fmla="*/ 3 w 19"/>
                  <a:gd name="T13" fmla="*/ 0 h 7"/>
                  <a:gd name="T14" fmla="*/ 0 w 19"/>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7">
                    <a:moveTo>
                      <a:pt x="0" y="3"/>
                    </a:moveTo>
                    <a:cubicBezTo>
                      <a:pt x="0" y="5"/>
                      <a:pt x="1" y="7"/>
                      <a:pt x="3" y="7"/>
                    </a:cubicBezTo>
                    <a:cubicBezTo>
                      <a:pt x="15" y="7"/>
                      <a:pt x="15" y="7"/>
                      <a:pt x="15" y="7"/>
                    </a:cubicBezTo>
                    <a:cubicBezTo>
                      <a:pt x="17" y="7"/>
                      <a:pt x="19" y="5"/>
                      <a:pt x="19" y="3"/>
                    </a:cubicBezTo>
                    <a:cubicBezTo>
                      <a:pt x="19" y="3"/>
                      <a:pt x="19" y="3"/>
                      <a:pt x="19" y="3"/>
                    </a:cubicBezTo>
                    <a:cubicBezTo>
                      <a:pt x="19" y="1"/>
                      <a:pt x="17" y="0"/>
                      <a:pt x="15" y="0"/>
                    </a:cubicBezTo>
                    <a:cubicBezTo>
                      <a:pt x="3" y="0"/>
                      <a:pt x="3" y="0"/>
                      <a:pt x="3" y="0"/>
                    </a:cubicBezTo>
                    <a:cubicBezTo>
                      <a:pt x="1"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 name="Freeform 82"/>
              <p:cNvSpPr>
                <a:spLocks noEditPoints="1"/>
              </p:cNvSpPr>
              <p:nvPr/>
            </p:nvSpPr>
            <p:spPr bwMode="auto">
              <a:xfrm>
                <a:off x="1459867" y="1726089"/>
                <a:ext cx="396875" cy="354013"/>
              </a:xfrm>
              <a:custGeom>
                <a:avLst/>
                <a:gdLst>
                  <a:gd name="T0" fmla="*/ 66 w 133"/>
                  <a:gd name="T1" fmla="*/ 0 h 119"/>
                  <a:gd name="T2" fmla="*/ 66 w 133"/>
                  <a:gd name="T3" fmla="*/ 0 h 119"/>
                  <a:gd name="T4" fmla="*/ 67 w 133"/>
                  <a:gd name="T5" fmla="*/ 0 h 119"/>
                  <a:gd name="T6" fmla="*/ 68 w 133"/>
                  <a:gd name="T7" fmla="*/ 0 h 119"/>
                  <a:gd name="T8" fmla="*/ 68 w 133"/>
                  <a:gd name="T9" fmla="*/ 0 h 119"/>
                  <a:gd name="T10" fmla="*/ 100 w 133"/>
                  <a:gd name="T11" fmla="*/ 83 h 119"/>
                  <a:gd name="T12" fmla="*/ 82 w 133"/>
                  <a:gd name="T13" fmla="*/ 119 h 119"/>
                  <a:gd name="T14" fmla="*/ 67 w 133"/>
                  <a:gd name="T15" fmla="*/ 119 h 119"/>
                  <a:gd name="T16" fmla="*/ 64 w 133"/>
                  <a:gd name="T17" fmla="*/ 119 h 119"/>
                  <a:gd name="T18" fmla="*/ 50 w 133"/>
                  <a:gd name="T19" fmla="*/ 119 h 119"/>
                  <a:gd name="T20" fmla="*/ 33 w 133"/>
                  <a:gd name="T21" fmla="*/ 83 h 119"/>
                  <a:gd name="T22" fmla="*/ 66 w 133"/>
                  <a:gd name="T23" fmla="*/ 0 h 119"/>
                  <a:gd name="T24" fmla="*/ 34 w 133"/>
                  <a:gd name="T25" fmla="*/ 61 h 119"/>
                  <a:gd name="T26" fmla="*/ 53 w 133"/>
                  <a:gd name="T27" fmla="*/ 13 h 119"/>
                  <a:gd name="T28" fmla="*/ 34 w 133"/>
                  <a:gd name="T29" fmla="*/ 61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9">
                    <a:moveTo>
                      <a:pt x="66" y="0"/>
                    </a:moveTo>
                    <a:cubicBezTo>
                      <a:pt x="66" y="0"/>
                      <a:pt x="66" y="0"/>
                      <a:pt x="66" y="0"/>
                    </a:cubicBezTo>
                    <a:cubicBezTo>
                      <a:pt x="66" y="0"/>
                      <a:pt x="66" y="0"/>
                      <a:pt x="67" y="0"/>
                    </a:cubicBezTo>
                    <a:cubicBezTo>
                      <a:pt x="67" y="0"/>
                      <a:pt x="66" y="0"/>
                      <a:pt x="68" y="0"/>
                    </a:cubicBezTo>
                    <a:cubicBezTo>
                      <a:pt x="68" y="0"/>
                      <a:pt x="68" y="0"/>
                      <a:pt x="68" y="0"/>
                    </a:cubicBezTo>
                    <a:cubicBezTo>
                      <a:pt x="133" y="2"/>
                      <a:pt x="117" y="67"/>
                      <a:pt x="100" y="83"/>
                    </a:cubicBezTo>
                    <a:cubicBezTo>
                      <a:pt x="82" y="99"/>
                      <a:pt x="82" y="119"/>
                      <a:pt x="82" y="119"/>
                    </a:cubicBezTo>
                    <a:cubicBezTo>
                      <a:pt x="67" y="119"/>
                      <a:pt x="67" y="119"/>
                      <a:pt x="67" y="119"/>
                    </a:cubicBezTo>
                    <a:cubicBezTo>
                      <a:pt x="64" y="119"/>
                      <a:pt x="64" y="119"/>
                      <a:pt x="64" y="119"/>
                    </a:cubicBezTo>
                    <a:cubicBezTo>
                      <a:pt x="50" y="119"/>
                      <a:pt x="50" y="119"/>
                      <a:pt x="50" y="119"/>
                    </a:cubicBezTo>
                    <a:cubicBezTo>
                      <a:pt x="50" y="119"/>
                      <a:pt x="51" y="99"/>
                      <a:pt x="33" y="83"/>
                    </a:cubicBezTo>
                    <a:cubicBezTo>
                      <a:pt x="16" y="67"/>
                      <a:pt x="0" y="2"/>
                      <a:pt x="66" y="0"/>
                    </a:cubicBezTo>
                    <a:close/>
                    <a:moveTo>
                      <a:pt x="34" y="61"/>
                    </a:moveTo>
                    <a:cubicBezTo>
                      <a:pt x="23" y="30"/>
                      <a:pt x="53" y="13"/>
                      <a:pt x="53" y="13"/>
                    </a:cubicBezTo>
                    <a:cubicBezTo>
                      <a:pt x="8" y="21"/>
                      <a:pt x="34" y="61"/>
                      <a:pt x="3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 name="Freeform 83"/>
              <p:cNvSpPr/>
              <p:nvPr/>
            </p:nvSpPr>
            <p:spPr bwMode="auto">
              <a:xfrm>
                <a:off x="4001455" y="4210527"/>
                <a:ext cx="92075" cy="23813"/>
              </a:xfrm>
              <a:custGeom>
                <a:avLst/>
                <a:gdLst>
                  <a:gd name="T0" fmla="*/ 0 w 31"/>
                  <a:gd name="T1" fmla="*/ 4 h 8"/>
                  <a:gd name="T2" fmla="*/ 5 w 31"/>
                  <a:gd name="T3" fmla="*/ 8 h 8"/>
                  <a:gd name="T4" fmla="*/ 26 w 31"/>
                  <a:gd name="T5" fmla="*/ 8 h 8"/>
                  <a:gd name="T6" fmla="*/ 31 w 31"/>
                  <a:gd name="T7" fmla="*/ 4 h 8"/>
                  <a:gd name="T8" fmla="*/ 31 w 31"/>
                  <a:gd name="T9" fmla="*/ 4 h 8"/>
                  <a:gd name="T10" fmla="*/ 26 w 31"/>
                  <a:gd name="T11" fmla="*/ 0 h 8"/>
                  <a:gd name="T12" fmla="*/ 5 w 31"/>
                  <a:gd name="T13" fmla="*/ 0 h 8"/>
                  <a:gd name="T14" fmla="*/ 0 w 31"/>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8">
                    <a:moveTo>
                      <a:pt x="0" y="4"/>
                    </a:moveTo>
                    <a:cubicBezTo>
                      <a:pt x="0" y="6"/>
                      <a:pt x="2" y="8"/>
                      <a:pt x="5" y="8"/>
                    </a:cubicBezTo>
                    <a:cubicBezTo>
                      <a:pt x="26" y="8"/>
                      <a:pt x="26" y="8"/>
                      <a:pt x="26" y="8"/>
                    </a:cubicBezTo>
                    <a:cubicBezTo>
                      <a:pt x="29" y="8"/>
                      <a:pt x="31" y="6"/>
                      <a:pt x="31" y="4"/>
                    </a:cubicBezTo>
                    <a:cubicBezTo>
                      <a:pt x="31" y="4"/>
                      <a:pt x="31" y="4"/>
                      <a:pt x="31" y="4"/>
                    </a:cubicBezTo>
                    <a:cubicBezTo>
                      <a:pt x="31" y="2"/>
                      <a:pt x="29" y="0"/>
                      <a:pt x="26" y="0"/>
                    </a:cubicBezTo>
                    <a:cubicBezTo>
                      <a:pt x="5" y="0"/>
                      <a:pt x="5" y="0"/>
                      <a:pt x="5"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 name="Freeform 84"/>
              <p:cNvSpPr/>
              <p:nvPr/>
            </p:nvSpPr>
            <p:spPr bwMode="auto">
              <a:xfrm>
                <a:off x="4001455" y="4234339"/>
                <a:ext cx="92075" cy="23813"/>
              </a:xfrm>
              <a:custGeom>
                <a:avLst/>
                <a:gdLst>
                  <a:gd name="T0" fmla="*/ 0 w 31"/>
                  <a:gd name="T1" fmla="*/ 4 h 8"/>
                  <a:gd name="T2" fmla="*/ 5 w 31"/>
                  <a:gd name="T3" fmla="*/ 8 h 8"/>
                  <a:gd name="T4" fmla="*/ 26 w 31"/>
                  <a:gd name="T5" fmla="*/ 8 h 8"/>
                  <a:gd name="T6" fmla="*/ 31 w 31"/>
                  <a:gd name="T7" fmla="*/ 4 h 8"/>
                  <a:gd name="T8" fmla="*/ 31 w 31"/>
                  <a:gd name="T9" fmla="*/ 4 h 8"/>
                  <a:gd name="T10" fmla="*/ 26 w 31"/>
                  <a:gd name="T11" fmla="*/ 0 h 8"/>
                  <a:gd name="T12" fmla="*/ 5 w 31"/>
                  <a:gd name="T13" fmla="*/ 0 h 8"/>
                  <a:gd name="T14" fmla="*/ 0 w 31"/>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8">
                    <a:moveTo>
                      <a:pt x="0" y="4"/>
                    </a:moveTo>
                    <a:cubicBezTo>
                      <a:pt x="0" y="6"/>
                      <a:pt x="2" y="8"/>
                      <a:pt x="5" y="8"/>
                    </a:cubicBezTo>
                    <a:cubicBezTo>
                      <a:pt x="26" y="8"/>
                      <a:pt x="26" y="8"/>
                      <a:pt x="26" y="8"/>
                    </a:cubicBezTo>
                    <a:cubicBezTo>
                      <a:pt x="29" y="8"/>
                      <a:pt x="31" y="6"/>
                      <a:pt x="31" y="4"/>
                    </a:cubicBezTo>
                    <a:cubicBezTo>
                      <a:pt x="31" y="4"/>
                      <a:pt x="31" y="4"/>
                      <a:pt x="31" y="4"/>
                    </a:cubicBezTo>
                    <a:cubicBezTo>
                      <a:pt x="31" y="2"/>
                      <a:pt x="29" y="0"/>
                      <a:pt x="26" y="0"/>
                    </a:cubicBezTo>
                    <a:cubicBezTo>
                      <a:pt x="5" y="0"/>
                      <a:pt x="5" y="0"/>
                      <a:pt x="5"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2" name="Freeform 85"/>
              <p:cNvSpPr/>
              <p:nvPr/>
            </p:nvSpPr>
            <p:spPr bwMode="auto">
              <a:xfrm>
                <a:off x="4018917" y="4258152"/>
                <a:ext cx="57150" cy="23813"/>
              </a:xfrm>
              <a:custGeom>
                <a:avLst/>
                <a:gdLst>
                  <a:gd name="T0" fmla="*/ 0 w 19"/>
                  <a:gd name="T1" fmla="*/ 4 h 8"/>
                  <a:gd name="T2" fmla="*/ 3 w 19"/>
                  <a:gd name="T3" fmla="*/ 8 h 8"/>
                  <a:gd name="T4" fmla="*/ 16 w 19"/>
                  <a:gd name="T5" fmla="*/ 8 h 8"/>
                  <a:gd name="T6" fmla="*/ 19 w 19"/>
                  <a:gd name="T7" fmla="*/ 4 h 8"/>
                  <a:gd name="T8" fmla="*/ 19 w 19"/>
                  <a:gd name="T9" fmla="*/ 4 h 8"/>
                  <a:gd name="T10" fmla="*/ 16 w 19"/>
                  <a:gd name="T11" fmla="*/ 0 h 8"/>
                  <a:gd name="T12" fmla="*/ 3 w 19"/>
                  <a:gd name="T13" fmla="*/ 0 h 8"/>
                  <a:gd name="T14" fmla="*/ 0 w 19"/>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8">
                    <a:moveTo>
                      <a:pt x="0" y="4"/>
                    </a:moveTo>
                    <a:cubicBezTo>
                      <a:pt x="0" y="6"/>
                      <a:pt x="2" y="8"/>
                      <a:pt x="3" y="8"/>
                    </a:cubicBezTo>
                    <a:cubicBezTo>
                      <a:pt x="16" y="8"/>
                      <a:pt x="16" y="8"/>
                      <a:pt x="16" y="8"/>
                    </a:cubicBezTo>
                    <a:cubicBezTo>
                      <a:pt x="18" y="8"/>
                      <a:pt x="19" y="6"/>
                      <a:pt x="19" y="4"/>
                    </a:cubicBezTo>
                    <a:cubicBezTo>
                      <a:pt x="19" y="4"/>
                      <a:pt x="19" y="4"/>
                      <a:pt x="19" y="4"/>
                    </a:cubicBezTo>
                    <a:cubicBezTo>
                      <a:pt x="19" y="2"/>
                      <a:pt x="18" y="0"/>
                      <a:pt x="16" y="0"/>
                    </a:cubicBezTo>
                    <a:cubicBezTo>
                      <a:pt x="3" y="0"/>
                      <a:pt x="3" y="0"/>
                      <a:pt x="3"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3" name="Freeform 86"/>
              <p:cNvSpPr>
                <a:spLocks noEditPoints="1"/>
              </p:cNvSpPr>
              <p:nvPr/>
            </p:nvSpPr>
            <p:spPr bwMode="auto">
              <a:xfrm>
                <a:off x="3852230" y="3853339"/>
                <a:ext cx="396875" cy="354013"/>
              </a:xfrm>
              <a:custGeom>
                <a:avLst/>
                <a:gdLst>
                  <a:gd name="T0" fmla="*/ 65 w 133"/>
                  <a:gd name="T1" fmla="*/ 0 h 119"/>
                  <a:gd name="T2" fmla="*/ 65 w 133"/>
                  <a:gd name="T3" fmla="*/ 0 h 119"/>
                  <a:gd name="T4" fmla="*/ 66 w 133"/>
                  <a:gd name="T5" fmla="*/ 0 h 119"/>
                  <a:gd name="T6" fmla="*/ 68 w 133"/>
                  <a:gd name="T7" fmla="*/ 0 h 119"/>
                  <a:gd name="T8" fmla="*/ 68 w 133"/>
                  <a:gd name="T9" fmla="*/ 0 h 119"/>
                  <a:gd name="T10" fmla="*/ 99 w 133"/>
                  <a:gd name="T11" fmla="*/ 82 h 119"/>
                  <a:gd name="T12" fmla="*/ 82 w 133"/>
                  <a:gd name="T13" fmla="*/ 119 h 119"/>
                  <a:gd name="T14" fmla="*/ 66 w 133"/>
                  <a:gd name="T15" fmla="*/ 119 h 119"/>
                  <a:gd name="T16" fmla="*/ 64 w 133"/>
                  <a:gd name="T17" fmla="*/ 119 h 119"/>
                  <a:gd name="T18" fmla="*/ 49 w 133"/>
                  <a:gd name="T19" fmla="*/ 119 h 119"/>
                  <a:gd name="T20" fmla="*/ 33 w 133"/>
                  <a:gd name="T21" fmla="*/ 82 h 119"/>
                  <a:gd name="T22" fmla="*/ 65 w 133"/>
                  <a:gd name="T23" fmla="*/ 0 h 119"/>
                  <a:gd name="T24" fmla="*/ 34 w 133"/>
                  <a:gd name="T25" fmla="*/ 60 h 119"/>
                  <a:gd name="T26" fmla="*/ 52 w 133"/>
                  <a:gd name="T27" fmla="*/ 13 h 119"/>
                  <a:gd name="T28" fmla="*/ 34 w 133"/>
                  <a:gd name="T29" fmla="*/ 6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9">
                    <a:moveTo>
                      <a:pt x="65" y="0"/>
                    </a:moveTo>
                    <a:cubicBezTo>
                      <a:pt x="65" y="0"/>
                      <a:pt x="65" y="0"/>
                      <a:pt x="65" y="0"/>
                    </a:cubicBezTo>
                    <a:cubicBezTo>
                      <a:pt x="65" y="0"/>
                      <a:pt x="66" y="0"/>
                      <a:pt x="66" y="0"/>
                    </a:cubicBezTo>
                    <a:cubicBezTo>
                      <a:pt x="67" y="0"/>
                      <a:pt x="65" y="0"/>
                      <a:pt x="68" y="0"/>
                    </a:cubicBezTo>
                    <a:cubicBezTo>
                      <a:pt x="68" y="0"/>
                      <a:pt x="68" y="0"/>
                      <a:pt x="68" y="0"/>
                    </a:cubicBezTo>
                    <a:cubicBezTo>
                      <a:pt x="133" y="2"/>
                      <a:pt x="117" y="67"/>
                      <a:pt x="99" y="82"/>
                    </a:cubicBezTo>
                    <a:cubicBezTo>
                      <a:pt x="81" y="99"/>
                      <a:pt x="82" y="119"/>
                      <a:pt x="82" y="119"/>
                    </a:cubicBezTo>
                    <a:cubicBezTo>
                      <a:pt x="66" y="119"/>
                      <a:pt x="66" y="119"/>
                      <a:pt x="66" y="119"/>
                    </a:cubicBezTo>
                    <a:cubicBezTo>
                      <a:pt x="64" y="119"/>
                      <a:pt x="64" y="119"/>
                      <a:pt x="64" y="119"/>
                    </a:cubicBezTo>
                    <a:cubicBezTo>
                      <a:pt x="49" y="119"/>
                      <a:pt x="49" y="119"/>
                      <a:pt x="49" y="119"/>
                    </a:cubicBezTo>
                    <a:cubicBezTo>
                      <a:pt x="49" y="119"/>
                      <a:pt x="51" y="99"/>
                      <a:pt x="33" y="82"/>
                    </a:cubicBezTo>
                    <a:cubicBezTo>
                      <a:pt x="15" y="67"/>
                      <a:pt x="0" y="2"/>
                      <a:pt x="65" y="0"/>
                    </a:cubicBezTo>
                    <a:close/>
                    <a:moveTo>
                      <a:pt x="34" y="60"/>
                    </a:moveTo>
                    <a:cubicBezTo>
                      <a:pt x="22" y="30"/>
                      <a:pt x="52" y="13"/>
                      <a:pt x="52" y="13"/>
                    </a:cubicBezTo>
                    <a:cubicBezTo>
                      <a:pt x="8" y="20"/>
                      <a:pt x="34" y="60"/>
                      <a:pt x="34"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 name="Freeform 87"/>
              <p:cNvSpPr>
                <a:spLocks noEditPoints="1"/>
              </p:cNvSpPr>
              <p:nvPr/>
            </p:nvSpPr>
            <p:spPr bwMode="auto">
              <a:xfrm>
                <a:off x="2972755" y="1868964"/>
                <a:ext cx="434975" cy="438150"/>
              </a:xfrm>
              <a:custGeom>
                <a:avLst/>
                <a:gdLst>
                  <a:gd name="T0" fmla="*/ 53 w 146"/>
                  <a:gd name="T1" fmla="*/ 71 h 147"/>
                  <a:gd name="T2" fmla="*/ 56 w 146"/>
                  <a:gd name="T3" fmla="*/ 63 h 147"/>
                  <a:gd name="T4" fmla="*/ 56 w 146"/>
                  <a:gd name="T5" fmla="*/ 28 h 147"/>
                  <a:gd name="T6" fmla="*/ 52 w 146"/>
                  <a:gd name="T7" fmla="*/ 24 h 147"/>
                  <a:gd name="T8" fmla="*/ 52 w 146"/>
                  <a:gd name="T9" fmla="*/ 24 h 147"/>
                  <a:gd name="T10" fmla="*/ 52 w 146"/>
                  <a:gd name="T11" fmla="*/ 9 h 147"/>
                  <a:gd name="T12" fmla="*/ 52 w 146"/>
                  <a:gd name="T13" fmla="*/ 9 h 147"/>
                  <a:gd name="T14" fmla="*/ 52 w 146"/>
                  <a:gd name="T15" fmla="*/ 8 h 147"/>
                  <a:gd name="T16" fmla="*/ 73 w 146"/>
                  <a:gd name="T17" fmla="*/ 0 h 147"/>
                  <a:gd name="T18" fmla="*/ 94 w 146"/>
                  <a:gd name="T19" fmla="*/ 8 h 147"/>
                  <a:gd name="T20" fmla="*/ 94 w 146"/>
                  <a:gd name="T21" fmla="*/ 9 h 147"/>
                  <a:gd name="T22" fmla="*/ 95 w 146"/>
                  <a:gd name="T23" fmla="*/ 9 h 147"/>
                  <a:gd name="T24" fmla="*/ 95 w 146"/>
                  <a:gd name="T25" fmla="*/ 24 h 147"/>
                  <a:gd name="T26" fmla="*/ 94 w 146"/>
                  <a:gd name="T27" fmla="*/ 24 h 147"/>
                  <a:gd name="T28" fmla="*/ 88 w 146"/>
                  <a:gd name="T29" fmla="*/ 28 h 147"/>
                  <a:gd name="T30" fmla="*/ 88 w 146"/>
                  <a:gd name="T31" fmla="*/ 63 h 147"/>
                  <a:gd name="T32" fmla="*/ 93 w 146"/>
                  <a:gd name="T33" fmla="*/ 71 h 147"/>
                  <a:gd name="T34" fmla="*/ 126 w 146"/>
                  <a:gd name="T35" fmla="*/ 135 h 147"/>
                  <a:gd name="T36" fmla="*/ 73 w 146"/>
                  <a:gd name="T37" fmla="*/ 147 h 147"/>
                  <a:gd name="T38" fmla="*/ 20 w 146"/>
                  <a:gd name="T39" fmla="*/ 135 h 147"/>
                  <a:gd name="T40" fmla="*/ 53 w 146"/>
                  <a:gd name="T41" fmla="*/ 71 h 147"/>
                  <a:gd name="T42" fmla="*/ 54 w 146"/>
                  <a:gd name="T43" fmla="*/ 136 h 147"/>
                  <a:gd name="T44" fmla="*/ 30 w 146"/>
                  <a:gd name="T45" fmla="*/ 119 h 147"/>
                  <a:gd name="T46" fmla="*/ 50 w 146"/>
                  <a:gd name="T47" fmla="*/ 85 h 147"/>
                  <a:gd name="T48" fmla="*/ 23 w 146"/>
                  <a:gd name="T49" fmla="*/ 121 h 147"/>
                  <a:gd name="T50" fmla="*/ 54 w 146"/>
                  <a:gd name="T51" fmla="*/ 13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47">
                    <a:moveTo>
                      <a:pt x="53" y="71"/>
                    </a:moveTo>
                    <a:cubicBezTo>
                      <a:pt x="53" y="71"/>
                      <a:pt x="56" y="69"/>
                      <a:pt x="56" y="63"/>
                    </a:cubicBezTo>
                    <a:cubicBezTo>
                      <a:pt x="56" y="57"/>
                      <a:pt x="56" y="35"/>
                      <a:pt x="56" y="28"/>
                    </a:cubicBezTo>
                    <a:cubicBezTo>
                      <a:pt x="54" y="27"/>
                      <a:pt x="53" y="25"/>
                      <a:pt x="52" y="24"/>
                    </a:cubicBezTo>
                    <a:cubicBezTo>
                      <a:pt x="52" y="24"/>
                      <a:pt x="52" y="24"/>
                      <a:pt x="52" y="24"/>
                    </a:cubicBezTo>
                    <a:cubicBezTo>
                      <a:pt x="52" y="9"/>
                      <a:pt x="52" y="9"/>
                      <a:pt x="52" y="9"/>
                    </a:cubicBezTo>
                    <a:cubicBezTo>
                      <a:pt x="52" y="9"/>
                      <a:pt x="52" y="9"/>
                      <a:pt x="52" y="9"/>
                    </a:cubicBezTo>
                    <a:cubicBezTo>
                      <a:pt x="52" y="8"/>
                      <a:pt x="52" y="8"/>
                      <a:pt x="52" y="8"/>
                    </a:cubicBezTo>
                    <a:cubicBezTo>
                      <a:pt x="52" y="4"/>
                      <a:pt x="62" y="0"/>
                      <a:pt x="73" y="0"/>
                    </a:cubicBezTo>
                    <a:cubicBezTo>
                      <a:pt x="85" y="0"/>
                      <a:pt x="94" y="4"/>
                      <a:pt x="94" y="8"/>
                    </a:cubicBezTo>
                    <a:cubicBezTo>
                      <a:pt x="94" y="8"/>
                      <a:pt x="94" y="8"/>
                      <a:pt x="94" y="9"/>
                    </a:cubicBezTo>
                    <a:cubicBezTo>
                      <a:pt x="95" y="9"/>
                      <a:pt x="95" y="9"/>
                      <a:pt x="95" y="9"/>
                    </a:cubicBezTo>
                    <a:cubicBezTo>
                      <a:pt x="95" y="24"/>
                      <a:pt x="95" y="24"/>
                      <a:pt x="95" y="24"/>
                    </a:cubicBezTo>
                    <a:cubicBezTo>
                      <a:pt x="94" y="24"/>
                      <a:pt x="94" y="24"/>
                      <a:pt x="94" y="24"/>
                    </a:cubicBezTo>
                    <a:cubicBezTo>
                      <a:pt x="94" y="26"/>
                      <a:pt x="92" y="27"/>
                      <a:pt x="88" y="28"/>
                    </a:cubicBezTo>
                    <a:cubicBezTo>
                      <a:pt x="88" y="36"/>
                      <a:pt x="88" y="57"/>
                      <a:pt x="88" y="63"/>
                    </a:cubicBezTo>
                    <a:cubicBezTo>
                      <a:pt x="88" y="69"/>
                      <a:pt x="93" y="71"/>
                      <a:pt x="93" y="71"/>
                    </a:cubicBezTo>
                    <a:cubicBezTo>
                      <a:pt x="100" y="76"/>
                      <a:pt x="146" y="121"/>
                      <a:pt x="126" y="135"/>
                    </a:cubicBezTo>
                    <a:cubicBezTo>
                      <a:pt x="108" y="147"/>
                      <a:pt x="79" y="147"/>
                      <a:pt x="73" y="147"/>
                    </a:cubicBezTo>
                    <a:cubicBezTo>
                      <a:pt x="67" y="147"/>
                      <a:pt x="37" y="147"/>
                      <a:pt x="20" y="135"/>
                    </a:cubicBezTo>
                    <a:cubicBezTo>
                      <a:pt x="0" y="121"/>
                      <a:pt x="45" y="76"/>
                      <a:pt x="53" y="71"/>
                    </a:cubicBezTo>
                    <a:close/>
                    <a:moveTo>
                      <a:pt x="54" y="136"/>
                    </a:moveTo>
                    <a:cubicBezTo>
                      <a:pt x="54" y="136"/>
                      <a:pt x="31" y="131"/>
                      <a:pt x="30" y="119"/>
                    </a:cubicBezTo>
                    <a:cubicBezTo>
                      <a:pt x="29" y="108"/>
                      <a:pt x="50" y="85"/>
                      <a:pt x="50" y="85"/>
                    </a:cubicBezTo>
                    <a:cubicBezTo>
                      <a:pt x="50" y="85"/>
                      <a:pt x="23" y="106"/>
                      <a:pt x="23" y="121"/>
                    </a:cubicBezTo>
                    <a:cubicBezTo>
                      <a:pt x="23" y="136"/>
                      <a:pt x="54" y="136"/>
                      <a:pt x="54"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5" name="Freeform 88"/>
              <p:cNvSpPr>
                <a:spLocks noEditPoints="1"/>
              </p:cNvSpPr>
              <p:nvPr/>
            </p:nvSpPr>
            <p:spPr bwMode="auto">
              <a:xfrm>
                <a:off x="2009142" y="3762852"/>
                <a:ext cx="431800" cy="441325"/>
              </a:xfrm>
              <a:custGeom>
                <a:avLst/>
                <a:gdLst>
                  <a:gd name="T0" fmla="*/ 52 w 145"/>
                  <a:gd name="T1" fmla="*/ 71 h 148"/>
                  <a:gd name="T2" fmla="*/ 55 w 145"/>
                  <a:gd name="T3" fmla="*/ 63 h 148"/>
                  <a:gd name="T4" fmla="*/ 55 w 145"/>
                  <a:gd name="T5" fmla="*/ 28 h 148"/>
                  <a:gd name="T6" fmla="*/ 52 w 145"/>
                  <a:gd name="T7" fmla="*/ 24 h 148"/>
                  <a:gd name="T8" fmla="*/ 51 w 145"/>
                  <a:gd name="T9" fmla="*/ 24 h 148"/>
                  <a:gd name="T10" fmla="*/ 51 w 145"/>
                  <a:gd name="T11" fmla="*/ 9 h 148"/>
                  <a:gd name="T12" fmla="*/ 52 w 145"/>
                  <a:gd name="T13" fmla="*/ 9 h 148"/>
                  <a:gd name="T14" fmla="*/ 52 w 145"/>
                  <a:gd name="T15" fmla="*/ 8 h 148"/>
                  <a:gd name="T16" fmla="*/ 73 w 145"/>
                  <a:gd name="T17" fmla="*/ 0 h 148"/>
                  <a:gd name="T18" fmla="*/ 94 w 145"/>
                  <a:gd name="T19" fmla="*/ 8 h 148"/>
                  <a:gd name="T20" fmla="*/ 94 w 145"/>
                  <a:gd name="T21" fmla="*/ 9 h 148"/>
                  <a:gd name="T22" fmla="*/ 94 w 145"/>
                  <a:gd name="T23" fmla="*/ 9 h 148"/>
                  <a:gd name="T24" fmla="*/ 94 w 145"/>
                  <a:gd name="T25" fmla="*/ 24 h 148"/>
                  <a:gd name="T26" fmla="*/ 94 w 145"/>
                  <a:gd name="T27" fmla="*/ 24 h 148"/>
                  <a:gd name="T28" fmla="*/ 88 w 145"/>
                  <a:gd name="T29" fmla="*/ 29 h 148"/>
                  <a:gd name="T30" fmla="*/ 88 w 145"/>
                  <a:gd name="T31" fmla="*/ 63 h 148"/>
                  <a:gd name="T32" fmla="*/ 92 w 145"/>
                  <a:gd name="T33" fmla="*/ 71 h 148"/>
                  <a:gd name="T34" fmla="*/ 126 w 145"/>
                  <a:gd name="T35" fmla="*/ 135 h 148"/>
                  <a:gd name="T36" fmla="*/ 72 w 145"/>
                  <a:gd name="T37" fmla="*/ 147 h 148"/>
                  <a:gd name="T38" fmla="*/ 19 w 145"/>
                  <a:gd name="T39" fmla="*/ 135 h 148"/>
                  <a:gd name="T40" fmla="*/ 52 w 145"/>
                  <a:gd name="T41" fmla="*/ 71 h 148"/>
                  <a:gd name="T42" fmla="*/ 53 w 145"/>
                  <a:gd name="T43" fmla="*/ 136 h 148"/>
                  <a:gd name="T44" fmla="*/ 30 w 145"/>
                  <a:gd name="T45" fmla="*/ 120 h 148"/>
                  <a:gd name="T46" fmla="*/ 50 w 145"/>
                  <a:gd name="T47" fmla="*/ 85 h 148"/>
                  <a:gd name="T48" fmla="*/ 23 w 145"/>
                  <a:gd name="T49" fmla="*/ 121 h 148"/>
                  <a:gd name="T50" fmla="*/ 53 w 145"/>
                  <a:gd name="T51" fmla="*/ 13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5" h="148">
                    <a:moveTo>
                      <a:pt x="52" y="71"/>
                    </a:moveTo>
                    <a:cubicBezTo>
                      <a:pt x="52" y="71"/>
                      <a:pt x="55" y="70"/>
                      <a:pt x="55" y="63"/>
                    </a:cubicBezTo>
                    <a:cubicBezTo>
                      <a:pt x="55" y="57"/>
                      <a:pt x="55" y="36"/>
                      <a:pt x="55" y="28"/>
                    </a:cubicBezTo>
                    <a:cubicBezTo>
                      <a:pt x="53" y="27"/>
                      <a:pt x="52" y="26"/>
                      <a:pt x="52" y="24"/>
                    </a:cubicBezTo>
                    <a:cubicBezTo>
                      <a:pt x="51" y="24"/>
                      <a:pt x="51" y="24"/>
                      <a:pt x="51" y="24"/>
                    </a:cubicBezTo>
                    <a:cubicBezTo>
                      <a:pt x="51" y="9"/>
                      <a:pt x="51" y="9"/>
                      <a:pt x="51" y="9"/>
                    </a:cubicBezTo>
                    <a:cubicBezTo>
                      <a:pt x="52" y="9"/>
                      <a:pt x="52" y="9"/>
                      <a:pt x="52" y="9"/>
                    </a:cubicBezTo>
                    <a:cubicBezTo>
                      <a:pt x="52" y="9"/>
                      <a:pt x="52" y="8"/>
                      <a:pt x="52" y="8"/>
                    </a:cubicBezTo>
                    <a:cubicBezTo>
                      <a:pt x="52" y="4"/>
                      <a:pt x="61" y="0"/>
                      <a:pt x="73" y="0"/>
                    </a:cubicBezTo>
                    <a:cubicBezTo>
                      <a:pt x="84" y="0"/>
                      <a:pt x="94" y="4"/>
                      <a:pt x="94" y="8"/>
                    </a:cubicBezTo>
                    <a:cubicBezTo>
                      <a:pt x="94" y="8"/>
                      <a:pt x="94" y="9"/>
                      <a:pt x="94" y="9"/>
                    </a:cubicBezTo>
                    <a:cubicBezTo>
                      <a:pt x="94" y="9"/>
                      <a:pt x="94" y="9"/>
                      <a:pt x="94" y="9"/>
                    </a:cubicBezTo>
                    <a:cubicBezTo>
                      <a:pt x="94" y="24"/>
                      <a:pt x="94" y="24"/>
                      <a:pt x="94" y="24"/>
                    </a:cubicBezTo>
                    <a:cubicBezTo>
                      <a:pt x="94" y="24"/>
                      <a:pt x="94" y="24"/>
                      <a:pt x="94" y="24"/>
                    </a:cubicBezTo>
                    <a:cubicBezTo>
                      <a:pt x="93" y="26"/>
                      <a:pt x="92" y="27"/>
                      <a:pt x="88" y="29"/>
                    </a:cubicBezTo>
                    <a:cubicBezTo>
                      <a:pt x="88" y="36"/>
                      <a:pt x="88" y="57"/>
                      <a:pt x="88" y="63"/>
                    </a:cubicBezTo>
                    <a:cubicBezTo>
                      <a:pt x="88" y="70"/>
                      <a:pt x="92" y="71"/>
                      <a:pt x="92" y="71"/>
                    </a:cubicBezTo>
                    <a:cubicBezTo>
                      <a:pt x="100" y="76"/>
                      <a:pt x="145" y="121"/>
                      <a:pt x="126" y="135"/>
                    </a:cubicBezTo>
                    <a:cubicBezTo>
                      <a:pt x="108" y="148"/>
                      <a:pt x="78" y="147"/>
                      <a:pt x="72" y="147"/>
                    </a:cubicBezTo>
                    <a:cubicBezTo>
                      <a:pt x="66" y="147"/>
                      <a:pt x="37" y="148"/>
                      <a:pt x="19" y="135"/>
                    </a:cubicBezTo>
                    <a:cubicBezTo>
                      <a:pt x="0" y="121"/>
                      <a:pt x="44" y="76"/>
                      <a:pt x="52" y="71"/>
                    </a:cubicBezTo>
                    <a:close/>
                    <a:moveTo>
                      <a:pt x="53" y="136"/>
                    </a:moveTo>
                    <a:cubicBezTo>
                      <a:pt x="53" y="136"/>
                      <a:pt x="31" y="131"/>
                      <a:pt x="30" y="120"/>
                    </a:cubicBezTo>
                    <a:cubicBezTo>
                      <a:pt x="29" y="108"/>
                      <a:pt x="50" y="85"/>
                      <a:pt x="50" y="85"/>
                    </a:cubicBezTo>
                    <a:cubicBezTo>
                      <a:pt x="50" y="85"/>
                      <a:pt x="22" y="107"/>
                      <a:pt x="23" y="121"/>
                    </a:cubicBezTo>
                    <a:cubicBezTo>
                      <a:pt x="23" y="136"/>
                      <a:pt x="53" y="136"/>
                      <a:pt x="53"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21" name="组合 120"/>
            <p:cNvGrpSpPr/>
            <p:nvPr/>
          </p:nvGrpSpPr>
          <p:grpSpPr>
            <a:xfrm>
              <a:off x="1890" y="2819"/>
              <a:ext cx="2688" cy="2685"/>
              <a:chOff x="3805238" y="2005013"/>
              <a:chExt cx="1706563" cy="1704975"/>
            </a:xfrm>
          </p:grpSpPr>
          <p:sp>
            <p:nvSpPr>
              <p:cNvPr id="128" name="Oval 7"/>
              <p:cNvSpPr>
                <a:spLocks noChangeArrowheads="1"/>
              </p:cNvSpPr>
              <p:nvPr/>
            </p:nvSpPr>
            <p:spPr bwMode="auto">
              <a:xfrm>
                <a:off x="3805238" y="2005013"/>
                <a:ext cx="1706563" cy="1704975"/>
              </a:xfrm>
              <a:prstGeom prst="ellipse">
                <a:avLst/>
              </a:prstGeom>
              <a:solidFill>
                <a:srgbClr val="3C4157"/>
              </a:solidFill>
              <a:ln>
                <a:noFill/>
              </a:ln>
            </p:spPr>
            <p:txBody>
              <a:bodyPr vert="horz" wrap="square" lIns="91440" tIns="45720" rIns="91440" bIns="45720" numCol="1" anchor="t" anchorCtr="0" compatLnSpc="1"/>
              <a:lstStyle/>
              <a:p>
                <a:endParaRPr lang="zh-CN" altLang="en-US"/>
              </a:p>
            </p:txBody>
          </p:sp>
          <p:sp>
            <p:nvSpPr>
              <p:cNvPr id="129" name="Oval 8"/>
              <p:cNvSpPr>
                <a:spLocks noChangeArrowheads="1"/>
              </p:cNvSpPr>
              <p:nvPr/>
            </p:nvSpPr>
            <p:spPr bwMode="auto">
              <a:xfrm>
                <a:off x="3973513" y="2173288"/>
                <a:ext cx="1368425" cy="1368425"/>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sp>
            <p:nvSpPr>
              <p:cNvPr id="130" name="Oval 9"/>
              <p:cNvSpPr>
                <a:spLocks noChangeArrowheads="1"/>
              </p:cNvSpPr>
              <p:nvPr/>
            </p:nvSpPr>
            <p:spPr bwMode="auto">
              <a:xfrm>
                <a:off x="4102100" y="2305050"/>
                <a:ext cx="1109663" cy="1104900"/>
              </a:xfrm>
              <a:prstGeom prst="ellipse">
                <a:avLst/>
              </a:prstGeom>
              <a:solidFill>
                <a:srgbClr val="3C4157"/>
              </a:solidFill>
              <a:ln>
                <a:noFill/>
              </a:ln>
            </p:spPr>
            <p:txBody>
              <a:bodyPr vert="horz" wrap="square" lIns="91440" tIns="45720" rIns="91440" bIns="45720" numCol="1" anchor="t" anchorCtr="0" compatLnSpc="1"/>
              <a:lstStyle/>
              <a:p>
                <a:endParaRPr lang="zh-CN" altLang="en-US"/>
              </a:p>
            </p:txBody>
          </p:sp>
          <p:sp>
            <p:nvSpPr>
              <p:cNvPr id="131" name="Oval 10"/>
              <p:cNvSpPr>
                <a:spLocks noChangeArrowheads="1"/>
              </p:cNvSpPr>
              <p:nvPr/>
            </p:nvSpPr>
            <p:spPr bwMode="auto">
              <a:xfrm>
                <a:off x="4210050" y="2409825"/>
                <a:ext cx="895350" cy="895350"/>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sp>
            <p:nvSpPr>
              <p:cNvPr id="132" name="Oval 11"/>
              <p:cNvSpPr>
                <a:spLocks noChangeArrowheads="1"/>
              </p:cNvSpPr>
              <p:nvPr/>
            </p:nvSpPr>
            <p:spPr bwMode="auto">
              <a:xfrm>
                <a:off x="4416425" y="2616200"/>
                <a:ext cx="479425" cy="482600"/>
              </a:xfrm>
              <a:prstGeom prst="ellipse">
                <a:avLst/>
              </a:prstGeom>
              <a:solidFill>
                <a:srgbClr val="3C4157"/>
              </a:solidFill>
              <a:ln>
                <a:noFill/>
              </a:ln>
            </p:spPr>
            <p:txBody>
              <a:bodyPr vert="horz" wrap="square" lIns="91440" tIns="45720" rIns="91440" bIns="45720" numCol="1" anchor="t" anchorCtr="0" compatLnSpc="1"/>
              <a:lstStyle/>
              <a:p>
                <a:endParaRPr lang="zh-CN" altLang="en-US"/>
              </a:p>
            </p:txBody>
          </p:sp>
        </p:grpSp>
        <p:grpSp>
          <p:nvGrpSpPr>
            <p:cNvPr id="122" name="组合 121"/>
            <p:cNvGrpSpPr/>
            <p:nvPr/>
          </p:nvGrpSpPr>
          <p:grpSpPr>
            <a:xfrm>
              <a:off x="1557" y="2229"/>
              <a:ext cx="1725" cy="2025"/>
              <a:chOff x="3560763" y="1570038"/>
              <a:chExt cx="1095375" cy="1285875"/>
            </a:xfrm>
          </p:grpSpPr>
          <p:sp>
            <p:nvSpPr>
              <p:cNvPr id="123" name="Freeform 12"/>
              <p:cNvSpPr/>
              <p:nvPr/>
            </p:nvSpPr>
            <p:spPr bwMode="auto">
              <a:xfrm>
                <a:off x="4446588" y="2611438"/>
                <a:ext cx="209550" cy="244475"/>
              </a:xfrm>
              <a:custGeom>
                <a:avLst/>
                <a:gdLst>
                  <a:gd name="T0" fmla="*/ 21 w 56"/>
                  <a:gd name="T1" fmla="*/ 8 h 65"/>
                  <a:gd name="T2" fmla="*/ 56 w 56"/>
                  <a:gd name="T3" fmla="*/ 65 h 65"/>
                  <a:gd name="T4" fmla="*/ 6 w 56"/>
                  <a:gd name="T5" fmla="*/ 21 h 65"/>
                  <a:gd name="T6" fmla="*/ 21 w 56"/>
                  <a:gd name="T7" fmla="*/ 8 h 65"/>
                </a:gdLst>
                <a:ahLst/>
                <a:cxnLst>
                  <a:cxn ang="0">
                    <a:pos x="T0" y="T1"/>
                  </a:cxn>
                  <a:cxn ang="0">
                    <a:pos x="T2" y="T3"/>
                  </a:cxn>
                  <a:cxn ang="0">
                    <a:pos x="T4" y="T5"/>
                  </a:cxn>
                  <a:cxn ang="0">
                    <a:pos x="T6" y="T7"/>
                  </a:cxn>
                </a:cxnLst>
                <a:rect l="0" t="0" r="r" b="b"/>
                <a:pathLst>
                  <a:path w="56" h="65">
                    <a:moveTo>
                      <a:pt x="21" y="8"/>
                    </a:moveTo>
                    <a:cubicBezTo>
                      <a:pt x="56" y="65"/>
                      <a:pt x="56" y="65"/>
                      <a:pt x="56" y="65"/>
                    </a:cubicBezTo>
                    <a:cubicBezTo>
                      <a:pt x="6" y="21"/>
                      <a:pt x="6" y="21"/>
                      <a:pt x="6" y="21"/>
                    </a:cubicBezTo>
                    <a:cubicBezTo>
                      <a:pt x="0" y="15"/>
                      <a:pt x="17" y="0"/>
                      <a:pt x="21" y="8"/>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13"/>
              <p:cNvSpPr/>
              <p:nvPr/>
            </p:nvSpPr>
            <p:spPr bwMode="auto">
              <a:xfrm>
                <a:off x="3714750" y="1724025"/>
                <a:ext cx="908050" cy="1057275"/>
              </a:xfrm>
              <a:custGeom>
                <a:avLst/>
                <a:gdLst>
                  <a:gd name="T0" fmla="*/ 212 w 242"/>
                  <a:gd name="T1" fmla="*/ 219 h 282"/>
                  <a:gd name="T2" fmla="*/ 0 w 242"/>
                  <a:gd name="T3" fmla="*/ 0 h 282"/>
                  <a:gd name="T4" fmla="*/ 177 w 242"/>
                  <a:gd name="T5" fmla="*/ 248 h 282"/>
                  <a:gd name="T6" fmla="*/ 212 w 242"/>
                  <a:gd name="T7" fmla="*/ 219 h 282"/>
                </a:gdLst>
                <a:ahLst/>
                <a:cxnLst>
                  <a:cxn ang="0">
                    <a:pos x="T0" y="T1"/>
                  </a:cxn>
                  <a:cxn ang="0">
                    <a:pos x="T2" y="T3"/>
                  </a:cxn>
                  <a:cxn ang="0">
                    <a:pos x="T4" y="T5"/>
                  </a:cxn>
                  <a:cxn ang="0">
                    <a:pos x="T6" y="T7"/>
                  </a:cxn>
                </a:cxnLst>
                <a:rect l="0" t="0" r="r" b="b"/>
                <a:pathLst>
                  <a:path w="242" h="282">
                    <a:moveTo>
                      <a:pt x="212" y="219"/>
                    </a:moveTo>
                    <a:cubicBezTo>
                      <a:pt x="0" y="0"/>
                      <a:pt x="0" y="0"/>
                      <a:pt x="0" y="0"/>
                    </a:cubicBezTo>
                    <a:cubicBezTo>
                      <a:pt x="177" y="248"/>
                      <a:pt x="177" y="248"/>
                      <a:pt x="177" y="248"/>
                    </a:cubicBezTo>
                    <a:cubicBezTo>
                      <a:pt x="201" y="282"/>
                      <a:pt x="242" y="250"/>
                      <a:pt x="212" y="219"/>
                    </a:cubicBezTo>
                    <a:close/>
                  </a:path>
                </a:pathLst>
              </a:custGeom>
              <a:solidFill>
                <a:srgbClr val="02A6A6"/>
              </a:solidFill>
              <a:ln>
                <a:noFill/>
              </a:ln>
            </p:spPr>
            <p:txBody>
              <a:bodyPr vert="horz" wrap="square" lIns="91440" tIns="45720" rIns="91440" bIns="45720" numCol="1" anchor="t" anchorCtr="0" compatLnSpc="1"/>
              <a:lstStyle/>
              <a:p>
                <a:endParaRPr lang="zh-CN" altLang="en-US"/>
              </a:p>
            </p:txBody>
          </p:sp>
          <p:sp>
            <p:nvSpPr>
              <p:cNvPr id="125" name="Freeform 14"/>
              <p:cNvSpPr/>
              <p:nvPr/>
            </p:nvSpPr>
            <p:spPr bwMode="auto">
              <a:xfrm>
                <a:off x="3714750" y="1724025"/>
                <a:ext cx="850900" cy="966788"/>
              </a:xfrm>
              <a:custGeom>
                <a:avLst/>
                <a:gdLst>
                  <a:gd name="T0" fmla="*/ 0 w 227"/>
                  <a:gd name="T1" fmla="*/ 0 h 258"/>
                  <a:gd name="T2" fmla="*/ 214 w 227"/>
                  <a:gd name="T3" fmla="*/ 258 h 258"/>
                  <a:gd name="T4" fmla="*/ 212 w 227"/>
                  <a:gd name="T5" fmla="*/ 219 h 258"/>
                  <a:gd name="T6" fmla="*/ 0 w 227"/>
                  <a:gd name="T7" fmla="*/ 0 h 258"/>
                </a:gdLst>
                <a:ahLst/>
                <a:cxnLst>
                  <a:cxn ang="0">
                    <a:pos x="T0" y="T1"/>
                  </a:cxn>
                  <a:cxn ang="0">
                    <a:pos x="T2" y="T3"/>
                  </a:cxn>
                  <a:cxn ang="0">
                    <a:pos x="T4" y="T5"/>
                  </a:cxn>
                  <a:cxn ang="0">
                    <a:pos x="T6" y="T7"/>
                  </a:cxn>
                </a:cxnLst>
                <a:rect l="0" t="0" r="r" b="b"/>
                <a:pathLst>
                  <a:path w="227" h="258">
                    <a:moveTo>
                      <a:pt x="0" y="0"/>
                    </a:moveTo>
                    <a:cubicBezTo>
                      <a:pt x="214" y="258"/>
                      <a:pt x="214" y="258"/>
                      <a:pt x="214" y="258"/>
                    </a:cubicBezTo>
                    <a:cubicBezTo>
                      <a:pt x="224" y="250"/>
                      <a:pt x="227" y="235"/>
                      <a:pt x="212" y="219"/>
                    </a:cubicBezTo>
                    <a:lnTo>
                      <a:pt x="0" y="0"/>
                    </a:lnTo>
                    <a:close/>
                  </a:path>
                </a:pathLst>
              </a:custGeom>
              <a:solidFill>
                <a:srgbClr val="03CCCE"/>
              </a:solidFill>
              <a:ln w="6350">
                <a:noFill/>
              </a:ln>
            </p:spPr>
            <p:txBody>
              <a:bodyPr vert="horz" wrap="square" lIns="91440" tIns="45720" rIns="91440" bIns="45720" numCol="1" anchor="t" anchorCtr="0" compatLnSpc="1"/>
              <a:lstStyle/>
              <a:p>
                <a:endParaRPr lang="zh-CN" altLang="en-US"/>
              </a:p>
            </p:txBody>
          </p:sp>
          <p:sp>
            <p:nvSpPr>
              <p:cNvPr id="126" name="Freeform 15"/>
              <p:cNvSpPr/>
              <p:nvPr/>
            </p:nvSpPr>
            <p:spPr bwMode="auto">
              <a:xfrm>
                <a:off x="3714750" y="1570038"/>
                <a:ext cx="244475" cy="382588"/>
              </a:xfrm>
              <a:custGeom>
                <a:avLst/>
                <a:gdLst>
                  <a:gd name="T0" fmla="*/ 50 w 65"/>
                  <a:gd name="T1" fmla="*/ 102 h 102"/>
                  <a:gd name="T2" fmla="*/ 50 w 65"/>
                  <a:gd name="T3" fmla="*/ 20 h 102"/>
                  <a:gd name="T4" fmla="*/ 0 w 65"/>
                  <a:gd name="T5" fmla="*/ 41 h 102"/>
                  <a:gd name="T6" fmla="*/ 50 w 65"/>
                  <a:gd name="T7" fmla="*/ 102 h 102"/>
                </a:gdLst>
                <a:ahLst/>
                <a:cxnLst>
                  <a:cxn ang="0">
                    <a:pos x="T0" y="T1"/>
                  </a:cxn>
                  <a:cxn ang="0">
                    <a:pos x="T2" y="T3"/>
                  </a:cxn>
                  <a:cxn ang="0">
                    <a:pos x="T4" y="T5"/>
                  </a:cxn>
                  <a:cxn ang="0">
                    <a:pos x="T6" y="T7"/>
                  </a:cxn>
                </a:cxnLst>
                <a:rect l="0" t="0" r="r" b="b"/>
                <a:pathLst>
                  <a:path w="65" h="102">
                    <a:moveTo>
                      <a:pt x="50" y="102"/>
                    </a:moveTo>
                    <a:cubicBezTo>
                      <a:pt x="56" y="86"/>
                      <a:pt x="65" y="40"/>
                      <a:pt x="50" y="20"/>
                    </a:cubicBezTo>
                    <a:cubicBezTo>
                      <a:pt x="35" y="0"/>
                      <a:pt x="6" y="4"/>
                      <a:pt x="0" y="41"/>
                    </a:cubicBezTo>
                    <a:lnTo>
                      <a:pt x="50" y="102"/>
                    </a:lnTo>
                    <a:close/>
                  </a:path>
                </a:pathLst>
              </a:custGeom>
              <a:solidFill>
                <a:srgbClr val="596181"/>
              </a:solidFill>
              <a:ln>
                <a:noFill/>
              </a:ln>
            </p:spPr>
            <p:txBody>
              <a:bodyPr vert="horz" wrap="square" lIns="91440" tIns="45720" rIns="91440" bIns="45720" numCol="1" anchor="t" anchorCtr="0" compatLnSpc="1"/>
              <a:lstStyle/>
              <a:p>
                <a:endParaRPr lang="zh-CN" altLang="en-US"/>
              </a:p>
            </p:txBody>
          </p:sp>
          <p:sp>
            <p:nvSpPr>
              <p:cNvPr id="127" name="Freeform 16"/>
              <p:cNvSpPr/>
              <p:nvPr/>
            </p:nvSpPr>
            <p:spPr bwMode="auto">
              <a:xfrm>
                <a:off x="3560763" y="1724025"/>
                <a:ext cx="341313" cy="234950"/>
              </a:xfrm>
              <a:custGeom>
                <a:avLst/>
                <a:gdLst>
                  <a:gd name="T0" fmla="*/ 91 w 91"/>
                  <a:gd name="T1" fmla="*/ 61 h 63"/>
                  <a:gd name="T2" fmla="*/ 16 w 91"/>
                  <a:gd name="T3" fmla="*/ 40 h 63"/>
                  <a:gd name="T4" fmla="*/ 41 w 91"/>
                  <a:gd name="T5" fmla="*/ 0 h 63"/>
                  <a:gd name="T6" fmla="*/ 91 w 91"/>
                  <a:gd name="T7" fmla="*/ 61 h 63"/>
                </a:gdLst>
                <a:ahLst/>
                <a:cxnLst>
                  <a:cxn ang="0">
                    <a:pos x="T0" y="T1"/>
                  </a:cxn>
                  <a:cxn ang="0">
                    <a:pos x="T2" y="T3"/>
                  </a:cxn>
                  <a:cxn ang="0">
                    <a:pos x="T4" y="T5"/>
                  </a:cxn>
                  <a:cxn ang="0">
                    <a:pos x="T6" y="T7"/>
                  </a:cxn>
                </a:cxnLst>
                <a:rect l="0" t="0" r="r" b="b"/>
                <a:pathLst>
                  <a:path w="91" h="63">
                    <a:moveTo>
                      <a:pt x="91" y="61"/>
                    </a:moveTo>
                    <a:cubicBezTo>
                      <a:pt x="75" y="63"/>
                      <a:pt x="33" y="59"/>
                      <a:pt x="16" y="40"/>
                    </a:cubicBezTo>
                    <a:cubicBezTo>
                      <a:pt x="0" y="22"/>
                      <a:pt x="8" y="0"/>
                      <a:pt x="41" y="0"/>
                    </a:cubicBezTo>
                    <a:lnTo>
                      <a:pt x="91" y="61"/>
                    </a:lnTo>
                    <a:close/>
                  </a:path>
                </a:pathLst>
              </a:custGeom>
              <a:solidFill>
                <a:srgbClr val="3C4157"/>
              </a:solidFill>
              <a:ln>
                <a:noFill/>
              </a:ln>
            </p:spPr>
            <p:txBody>
              <a:bodyPr vert="horz" wrap="square" lIns="91440" tIns="45720" rIns="91440" bIns="45720" numCol="1" anchor="t" anchorCtr="0" compatLnSpc="1"/>
              <a:lstStyle/>
              <a:p>
                <a:endParaRPr lang="zh-CN" altLang="en-US"/>
              </a:p>
            </p:txBody>
          </p:sp>
        </p:grpSp>
      </p:grpSp>
      <p:sp>
        <p:nvSpPr>
          <p:cNvPr id="103" name="文本框 102"/>
          <p:cNvSpPr txBox="1"/>
          <p:nvPr/>
        </p:nvSpPr>
        <p:spPr>
          <a:xfrm>
            <a:off x="1751527" y="1347705"/>
            <a:ext cx="1710741" cy="378288"/>
          </a:xfrm>
          <a:prstGeom prst="rect">
            <a:avLst/>
          </a:prstGeom>
          <a:noFill/>
        </p:spPr>
        <p:txBody>
          <a:bodyPr wrap="square" rtlCol="0">
            <a:spAutoFit/>
          </a:bodyPr>
          <a:lstStyle/>
          <a:p>
            <a:r>
              <a:rPr lang="zh-CN" altLang="en-US" b="1" dirty="0" smtClean="0"/>
              <a:t>已有效果展示</a:t>
            </a:r>
            <a:endParaRPr lang="zh-CN" altLang="en-US" b="1" dirty="0"/>
          </a:p>
        </p:txBody>
      </p:sp>
      <p:pic>
        <p:nvPicPr>
          <p:cNvPr id="20" name="图片 19"/>
          <p:cNvPicPr>
            <a:picLocks noChangeAspect="1"/>
          </p:cNvPicPr>
          <p:nvPr/>
        </p:nvPicPr>
        <p:blipFill>
          <a:blip r:embed="rId2"/>
          <a:stretch>
            <a:fillRect/>
          </a:stretch>
        </p:blipFill>
        <p:spPr>
          <a:xfrm>
            <a:off x="1876830" y="1861370"/>
            <a:ext cx="4342857" cy="3619048"/>
          </a:xfrm>
          <a:prstGeom prst="rect">
            <a:avLst/>
          </a:prstGeom>
        </p:spPr>
      </p:pic>
      <p:pic>
        <p:nvPicPr>
          <p:cNvPr id="21" name="图片 20"/>
          <p:cNvPicPr>
            <a:picLocks noChangeAspect="1"/>
          </p:cNvPicPr>
          <p:nvPr/>
        </p:nvPicPr>
        <p:blipFill>
          <a:blip r:embed="rId3"/>
          <a:stretch>
            <a:fillRect/>
          </a:stretch>
        </p:blipFill>
        <p:spPr>
          <a:xfrm>
            <a:off x="6603376" y="1830503"/>
            <a:ext cx="4342857" cy="3628571"/>
          </a:xfrm>
          <a:prstGeom prst="rect">
            <a:avLst/>
          </a:prstGeom>
        </p:spPr>
      </p:pic>
      <p:sp>
        <p:nvSpPr>
          <p:cNvPr id="23" name="文本框 22"/>
          <p:cNvSpPr txBox="1"/>
          <p:nvPr/>
        </p:nvSpPr>
        <p:spPr>
          <a:xfrm>
            <a:off x="3462269" y="5624752"/>
            <a:ext cx="1171978" cy="369332"/>
          </a:xfrm>
          <a:prstGeom prst="rect">
            <a:avLst/>
          </a:prstGeom>
          <a:noFill/>
        </p:spPr>
        <p:txBody>
          <a:bodyPr wrap="square" rtlCol="0">
            <a:spAutoFit/>
          </a:bodyPr>
          <a:lstStyle/>
          <a:p>
            <a:r>
              <a:rPr lang="zh-CN" altLang="en-US" dirty="0" smtClean="0"/>
              <a:t>有雾图像</a:t>
            </a:r>
            <a:endParaRPr lang="zh-CN" altLang="en-US" dirty="0"/>
          </a:p>
        </p:txBody>
      </p:sp>
      <p:sp>
        <p:nvSpPr>
          <p:cNvPr id="216" name="文本框 215"/>
          <p:cNvSpPr txBox="1"/>
          <p:nvPr/>
        </p:nvSpPr>
        <p:spPr>
          <a:xfrm>
            <a:off x="7929090" y="5624752"/>
            <a:ext cx="1910367" cy="368286"/>
          </a:xfrm>
          <a:prstGeom prst="rect">
            <a:avLst/>
          </a:prstGeom>
          <a:noFill/>
        </p:spPr>
        <p:txBody>
          <a:bodyPr wrap="square" rtlCol="0">
            <a:spAutoFit/>
          </a:bodyPr>
          <a:lstStyle/>
          <a:p>
            <a:r>
              <a:rPr lang="zh-CN" altLang="en-US" dirty="0" smtClean="0"/>
              <a:t>暗通道去雾图像</a:t>
            </a:r>
            <a:endParaRPr lang="zh-CN" altLang="en-US" dirty="0"/>
          </a:p>
        </p:txBody>
      </p:sp>
    </p:spTree>
    <p:extLst>
      <p:ext uri="{BB962C8B-B14F-4D97-AF65-F5344CB8AC3E}">
        <p14:creationId xmlns:p14="http://schemas.microsoft.com/office/powerpoint/2010/main" val="1968054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57700" y="166255"/>
            <a:ext cx="2818532" cy="437120"/>
          </a:xfrm>
        </p:spPr>
        <p:txBody>
          <a:bodyPr>
            <a:normAutofit fontScale="90000"/>
          </a:bodyPr>
          <a:lstStyle/>
          <a:p>
            <a:r>
              <a:rPr lang="zh-CN" altLang="en-US" dirty="0" smtClean="0"/>
              <a:t>研究内容与改进思路</a:t>
            </a:r>
            <a:endParaRPr lang="zh-CN" altLang="en-US" dirty="0"/>
          </a:p>
        </p:txBody>
      </p:sp>
      <p:sp>
        <p:nvSpPr>
          <p:cNvPr id="10" name="矩形 9"/>
          <p:cNvSpPr/>
          <p:nvPr/>
        </p:nvSpPr>
        <p:spPr>
          <a:xfrm>
            <a:off x="2751809" y="3060684"/>
            <a:ext cx="184731" cy="369332"/>
          </a:xfrm>
          <a:prstGeom prst="rect">
            <a:avLst/>
          </a:prstGeom>
        </p:spPr>
        <p:txBody>
          <a:bodyPr wrap="none">
            <a:spAutoFit/>
          </a:bodyPr>
          <a:lstStyle/>
          <a:p>
            <a:endParaRPr lang="zh-CN" altLang="en-US" dirty="0"/>
          </a:p>
        </p:txBody>
      </p:sp>
      <p:grpSp>
        <p:nvGrpSpPr>
          <p:cNvPr id="119" name="组合 118"/>
          <p:cNvGrpSpPr/>
          <p:nvPr/>
        </p:nvGrpSpPr>
        <p:grpSpPr>
          <a:xfrm>
            <a:off x="206095" y="913732"/>
            <a:ext cx="1313612" cy="1186191"/>
            <a:chOff x="815" y="1713"/>
            <a:chExt cx="5076" cy="4724"/>
          </a:xfrm>
        </p:grpSpPr>
        <p:grpSp>
          <p:nvGrpSpPr>
            <p:cNvPr id="120" name="组合 119"/>
            <p:cNvGrpSpPr/>
            <p:nvPr/>
          </p:nvGrpSpPr>
          <p:grpSpPr>
            <a:xfrm>
              <a:off x="815" y="1713"/>
              <a:ext cx="5076" cy="4725"/>
              <a:chOff x="974092" y="1272064"/>
              <a:chExt cx="3736975" cy="3478213"/>
            </a:xfrm>
            <a:solidFill>
              <a:srgbClr val="EAEAEA"/>
            </a:solidFill>
          </p:grpSpPr>
          <p:sp>
            <p:nvSpPr>
              <p:cNvPr id="133" name="Freeform 6"/>
              <p:cNvSpPr>
                <a:spLocks noEditPoints="1"/>
              </p:cNvSpPr>
              <p:nvPr/>
            </p:nvSpPr>
            <p:spPr bwMode="auto">
              <a:xfrm>
                <a:off x="2077405" y="1719739"/>
                <a:ext cx="1001713" cy="658813"/>
              </a:xfrm>
              <a:custGeom>
                <a:avLst/>
                <a:gdLst>
                  <a:gd name="T0" fmla="*/ 16 w 336"/>
                  <a:gd name="T1" fmla="*/ 49 h 221"/>
                  <a:gd name="T2" fmla="*/ 87 w 336"/>
                  <a:gd name="T3" fmla="*/ 0 h 221"/>
                  <a:gd name="T4" fmla="*/ 173 w 336"/>
                  <a:gd name="T5" fmla="*/ 216 h 221"/>
                  <a:gd name="T6" fmla="*/ 77 w 336"/>
                  <a:gd name="T7" fmla="*/ 128 h 221"/>
                  <a:gd name="T8" fmla="*/ 16 w 336"/>
                  <a:gd name="T9" fmla="*/ 49 h 221"/>
                  <a:gd name="T10" fmla="*/ 202 w 336"/>
                  <a:gd name="T11" fmla="*/ 39 h 221"/>
                  <a:gd name="T12" fmla="*/ 187 w 336"/>
                  <a:gd name="T13" fmla="*/ 54 h 221"/>
                  <a:gd name="T14" fmla="*/ 202 w 336"/>
                  <a:gd name="T15" fmla="*/ 69 h 221"/>
                  <a:gd name="T16" fmla="*/ 216 w 336"/>
                  <a:gd name="T17" fmla="*/ 54 h 221"/>
                  <a:gd name="T18" fmla="*/ 202 w 336"/>
                  <a:gd name="T19" fmla="*/ 39 h 221"/>
                  <a:gd name="T20" fmla="*/ 235 w 336"/>
                  <a:gd name="T21" fmla="*/ 97 h 221"/>
                  <a:gd name="T22" fmla="*/ 216 w 336"/>
                  <a:gd name="T23" fmla="*/ 78 h 221"/>
                  <a:gd name="T24" fmla="*/ 197 w 336"/>
                  <a:gd name="T25" fmla="*/ 97 h 221"/>
                  <a:gd name="T26" fmla="*/ 216 w 336"/>
                  <a:gd name="T27" fmla="*/ 117 h 221"/>
                  <a:gd name="T28" fmla="*/ 235 w 336"/>
                  <a:gd name="T29" fmla="*/ 97 h 221"/>
                  <a:gd name="T30" fmla="*/ 203 w 336"/>
                  <a:gd name="T31" fmla="*/ 168 h 221"/>
                  <a:gd name="T32" fmla="*/ 225 w 336"/>
                  <a:gd name="T33" fmla="*/ 145 h 221"/>
                  <a:gd name="T34" fmla="*/ 203 w 336"/>
                  <a:gd name="T35" fmla="*/ 123 h 221"/>
                  <a:gd name="T36" fmla="*/ 181 w 336"/>
                  <a:gd name="T37" fmla="*/ 145 h 221"/>
                  <a:gd name="T38" fmla="*/ 203 w 336"/>
                  <a:gd name="T39" fmla="*/ 168 h 221"/>
                  <a:gd name="T40" fmla="*/ 163 w 336"/>
                  <a:gd name="T41" fmla="*/ 205 h 221"/>
                  <a:gd name="T42" fmla="*/ 187 w 336"/>
                  <a:gd name="T43" fmla="*/ 181 h 221"/>
                  <a:gd name="T44" fmla="*/ 163 w 336"/>
                  <a:gd name="T45" fmla="*/ 157 h 221"/>
                  <a:gd name="T46" fmla="*/ 139 w 336"/>
                  <a:gd name="T47" fmla="*/ 181 h 221"/>
                  <a:gd name="T48" fmla="*/ 163 w 336"/>
                  <a:gd name="T49" fmla="*/ 205 h 221"/>
                  <a:gd name="T50" fmla="*/ 65 w 336"/>
                  <a:gd name="T51" fmla="*/ 94 h 221"/>
                  <a:gd name="T52" fmla="*/ 94 w 336"/>
                  <a:gd name="T53" fmla="*/ 65 h 221"/>
                  <a:gd name="T54" fmla="*/ 65 w 336"/>
                  <a:gd name="T55" fmla="*/ 36 h 221"/>
                  <a:gd name="T56" fmla="*/ 36 w 336"/>
                  <a:gd name="T57" fmla="*/ 65 h 221"/>
                  <a:gd name="T58" fmla="*/ 65 w 336"/>
                  <a:gd name="T59" fmla="*/ 94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36" h="221">
                    <a:moveTo>
                      <a:pt x="16" y="49"/>
                    </a:moveTo>
                    <a:cubicBezTo>
                      <a:pt x="32" y="5"/>
                      <a:pt x="87" y="0"/>
                      <a:pt x="87" y="0"/>
                    </a:cubicBezTo>
                    <a:cubicBezTo>
                      <a:pt x="336" y="4"/>
                      <a:pt x="237" y="212"/>
                      <a:pt x="173" y="216"/>
                    </a:cubicBezTo>
                    <a:cubicBezTo>
                      <a:pt x="108" y="221"/>
                      <a:pt x="118" y="144"/>
                      <a:pt x="77" y="128"/>
                    </a:cubicBezTo>
                    <a:cubicBezTo>
                      <a:pt x="36" y="111"/>
                      <a:pt x="0" y="92"/>
                      <a:pt x="16" y="49"/>
                    </a:cubicBezTo>
                    <a:close/>
                    <a:moveTo>
                      <a:pt x="202" y="39"/>
                    </a:moveTo>
                    <a:cubicBezTo>
                      <a:pt x="194" y="39"/>
                      <a:pt x="187" y="46"/>
                      <a:pt x="187" y="54"/>
                    </a:cubicBezTo>
                    <a:cubicBezTo>
                      <a:pt x="187" y="62"/>
                      <a:pt x="194" y="69"/>
                      <a:pt x="202" y="69"/>
                    </a:cubicBezTo>
                    <a:cubicBezTo>
                      <a:pt x="210" y="69"/>
                      <a:pt x="216" y="62"/>
                      <a:pt x="216" y="54"/>
                    </a:cubicBezTo>
                    <a:cubicBezTo>
                      <a:pt x="216" y="46"/>
                      <a:pt x="210" y="39"/>
                      <a:pt x="202" y="39"/>
                    </a:cubicBezTo>
                    <a:close/>
                    <a:moveTo>
                      <a:pt x="235" y="97"/>
                    </a:moveTo>
                    <a:cubicBezTo>
                      <a:pt x="235" y="87"/>
                      <a:pt x="227" y="78"/>
                      <a:pt x="216" y="78"/>
                    </a:cubicBezTo>
                    <a:cubicBezTo>
                      <a:pt x="205" y="78"/>
                      <a:pt x="197" y="87"/>
                      <a:pt x="197" y="97"/>
                    </a:cubicBezTo>
                    <a:cubicBezTo>
                      <a:pt x="197" y="108"/>
                      <a:pt x="205" y="117"/>
                      <a:pt x="216" y="117"/>
                    </a:cubicBezTo>
                    <a:cubicBezTo>
                      <a:pt x="227" y="117"/>
                      <a:pt x="235" y="108"/>
                      <a:pt x="235" y="97"/>
                    </a:cubicBezTo>
                    <a:close/>
                    <a:moveTo>
                      <a:pt x="203" y="168"/>
                    </a:moveTo>
                    <a:cubicBezTo>
                      <a:pt x="215" y="168"/>
                      <a:pt x="225" y="158"/>
                      <a:pt x="225" y="145"/>
                    </a:cubicBezTo>
                    <a:cubicBezTo>
                      <a:pt x="225" y="133"/>
                      <a:pt x="215" y="123"/>
                      <a:pt x="203" y="123"/>
                    </a:cubicBezTo>
                    <a:cubicBezTo>
                      <a:pt x="190" y="123"/>
                      <a:pt x="181" y="133"/>
                      <a:pt x="181" y="145"/>
                    </a:cubicBezTo>
                    <a:cubicBezTo>
                      <a:pt x="181" y="158"/>
                      <a:pt x="190" y="168"/>
                      <a:pt x="203" y="168"/>
                    </a:cubicBezTo>
                    <a:close/>
                    <a:moveTo>
                      <a:pt x="163" y="205"/>
                    </a:moveTo>
                    <a:cubicBezTo>
                      <a:pt x="176" y="205"/>
                      <a:pt x="187" y="195"/>
                      <a:pt x="187" y="181"/>
                    </a:cubicBezTo>
                    <a:cubicBezTo>
                      <a:pt x="187" y="168"/>
                      <a:pt x="176" y="157"/>
                      <a:pt x="163" y="157"/>
                    </a:cubicBezTo>
                    <a:cubicBezTo>
                      <a:pt x="150" y="157"/>
                      <a:pt x="139" y="168"/>
                      <a:pt x="139" y="181"/>
                    </a:cubicBezTo>
                    <a:cubicBezTo>
                      <a:pt x="139" y="195"/>
                      <a:pt x="150" y="205"/>
                      <a:pt x="163" y="205"/>
                    </a:cubicBezTo>
                    <a:close/>
                    <a:moveTo>
                      <a:pt x="65" y="94"/>
                    </a:moveTo>
                    <a:cubicBezTo>
                      <a:pt x="81" y="94"/>
                      <a:pt x="94" y="81"/>
                      <a:pt x="94" y="65"/>
                    </a:cubicBezTo>
                    <a:cubicBezTo>
                      <a:pt x="94" y="49"/>
                      <a:pt x="81" y="36"/>
                      <a:pt x="65" y="36"/>
                    </a:cubicBezTo>
                    <a:cubicBezTo>
                      <a:pt x="49" y="36"/>
                      <a:pt x="36" y="49"/>
                      <a:pt x="36" y="65"/>
                    </a:cubicBezTo>
                    <a:cubicBezTo>
                      <a:pt x="36" y="81"/>
                      <a:pt x="49" y="94"/>
                      <a:pt x="65" y="9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7"/>
              <p:cNvSpPr/>
              <p:nvPr/>
            </p:nvSpPr>
            <p:spPr bwMode="auto">
              <a:xfrm>
                <a:off x="2691767" y="1272064"/>
                <a:ext cx="450850" cy="200025"/>
              </a:xfrm>
              <a:custGeom>
                <a:avLst/>
                <a:gdLst>
                  <a:gd name="T0" fmla="*/ 143 w 284"/>
                  <a:gd name="T1" fmla="*/ 126 h 126"/>
                  <a:gd name="T2" fmla="*/ 284 w 284"/>
                  <a:gd name="T3" fmla="*/ 64 h 126"/>
                  <a:gd name="T4" fmla="*/ 139 w 284"/>
                  <a:gd name="T5" fmla="*/ 0 h 126"/>
                  <a:gd name="T6" fmla="*/ 0 w 284"/>
                  <a:gd name="T7" fmla="*/ 62 h 126"/>
                  <a:gd name="T8" fmla="*/ 143 w 284"/>
                  <a:gd name="T9" fmla="*/ 126 h 126"/>
                </a:gdLst>
                <a:ahLst/>
                <a:cxnLst>
                  <a:cxn ang="0">
                    <a:pos x="T0" y="T1"/>
                  </a:cxn>
                  <a:cxn ang="0">
                    <a:pos x="T2" y="T3"/>
                  </a:cxn>
                  <a:cxn ang="0">
                    <a:pos x="T4" y="T5"/>
                  </a:cxn>
                  <a:cxn ang="0">
                    <a:pos x="T6" y="T7"/>
                  </a:cxn>
                  <a:cxn ang="0">
                    <a:pos x="T8" y="T9"/>
                  </a:cxn>
                </a:cxnLst>
                <a:rect l="0" t="0" r="r" b="b"/>
                <a:pathLst>
                  <a:path w="284" h="126">
                    <a:moveTo>
                      <a:pt x="143" y="126"/>
                    </a:moveTo>
                    <a:lnTo>
                      <a:pt x="284" y="64"/>
                    </a:lnTo>
                    <a:lnTo>
                      <a:pt x="139" y="0"/>
                    </a:lnTo>
                    <a:lnTo>
                      <a:pt x="0" y="62"/>
                    </a:lnTo>
                    <a:lnTo>
                      <a:pt x="143" y="1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Rectangle 8"/>
              <p:cNvSpPr>
                <a:spLocks noChangeArrowheads="1"/>
              </p:cNvSpPr>
              <p:nvPr/>
            </p:nvSpPr>
            <p:spPr bwMode="auto">
              <a:xfrm>
                <a:off x="2698117" y="1367314"/>
                <a:ext cx="14288"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6" name="Oval 9"/>
              <p:cNvSpPr>
                <a:spLocks noChangeArrowheads="1"/>
              </p:cNvSpPr>
              <p:nvPr/>
            </p:nvSpPr>
            <p:spPr bwMode="auto">
              <a:xfrm>
                <a:off x="2682242" y="1495902"/>
                <a:ext cx="46038" cy="444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10"/>
              <p:cNvSpPr/>
              <p:nvPr/>
            </p:nvSpPr>
            <p:spPr bwMode="auto">
              <a:xfrm>
                <a:off x="2701292" y="1522889"/>
                <a:ext cx="31750" cy="98425"/>
              </a:xfrm>
              <a:custGeom>
                <a:avLst/>
                <a:gdLst>
                  <a:gd name="T0" fmla="*/ 5 w 11"/>
                  <a:gd name="T1" fmla="*/ 1 h 33"/>
                  <a:gd name="T2" fmla="*/ 8 w 11"/>
                  <a:gd name="T3" fmla="*/ 33 h 33"/>
                  <a:gd name="T4" fmla="*/ 0 w 11"/>
                  <a:gd name="T5" fmla="*/ 33 h 33"/>
                  <a:gd name="T6" fmla="*/ 0 w 11"/>
                  <a:gd name="T7" fmla="*/ 0 h 33"/>
                  <a:gd name="T8" fmla="*/ 5 w 11"/>
                  <a:gd name="T9" fmla="*/ 1 h 33"/>
                </a:gdLst>
                <a:ahLst/>
                <a:cxnLst>
                  <a:cxn ang="0">
                    <a:pos x="T0" y="T1"/>
                  </a:cxn>
                  <a:cxn ang="0">
                    <a:pos x="T2" y="T3"/>
                  </a:cxn>
                  <a:cxn ang="0">
                    <a:pos x="T4" y="T5"/>
                  </a:cxn>
                  <a:cxn ang="0">
                    <a:pos x="T6" y="T7"/>
                  </a:cxn>
                  <a:cxn ang="0">
                    <a:pos x="T8" y="T9"/>
                  </a:cxn>
                </a:cxnLst>
                <a:rect l="0" t="0" r="r" b="b"/>
                <a:pathLst>
                  <a:path w="11" h="33">
                    <a:moveTo>
                      <a:pt x="5" y="1"/>
                    </a:moveTo>
                    <a:cubicBezTo>
                      <a:pt x="5" y="1"/>
                      <a:pt x="11" y="14"/>
                      <a:pt x="8" y="33"/>
                    </a:cubicBezTo>
                    <a:cubicBezTo>
                      <a:pt x="0" y="33"/>
                      <a:pt x="0" y="33"/>
                      <a:pt x="0" y="33"/>
                    </a:cubicBezTo>
                    <a:cubicBezTo>
                      <a:pt x="0" y="0"/>
                      <a:pt x="0" y="0"/>
                      <a:pt x="0" y="0"/>
                    </a:cubicBezTo>
                    <a:cubicBezTo>
                      <a:pt x="0" y="0"/>
                      <a:pt x="5" y="2"/>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11"/>
              <p:cNvSpPr/>
              <p:nvPr/>
            </p:nvSpPr>
            <p:spPr bwMode="auto">
              <a:xfrm>
                <a:off x="2674305" y="1522889"/>
                <a:ext cx="33338" cy="98425"/>
              </a:xfrm>
              <a:custGeom>
                <a:avLst/>
                <a:gdLst>
                  <a:gd name="T0" fmla="*/ 6 w 11"/>
                  <a:gd name="T1" fmla="*/ 1 h 33"/>
                  <a:gd name="T2" fmla="*/ 3 w 11"/>
                  <a:gd name="T3" fmla="*/ 33 h 33"/>
                  <a:gd name="T4" fmla="*/ 11 w 11"/>
                  <a:gd name="T5" fmla="*/ 33 h 33"/>
                  <a:gd name="T6" fmla="*/ 11 w 11"/>
                  <a:gd name="T7" fmla="*/ 0 h 33"/>
                  <a:gd name="T8" fmla="*/ 6 w 11"/>
                  <a:gd name="T9" fmla="*/ 1 h 33"/>
                </a:gdLst>
                <a:ahLst/>
                <a:cxnLst>
                  <a:cxn ang="0">
                    <a:pos x="T0" y="T1"/>
                  </a:cxn>
                  <a:cxn ang="0">
                    <a:pos x="T2" y="T3"/>
                  </a:cxn>
                  <a:cxn ang="0">
                    <a:pos x="T4" y="T5"/>
                  </a:cxn>
                  <a:cxn ang="0">
                    <a:pos x="T6" y="T7"/>
                  </a:cxn>
                  <a:cxn ang="0">
                    <a:pos x="T8" y="T9"/>
                  </a:cxn>
                </a:cxnLst>
                <a:rect l="0" t="0" r="r" b="b"/>
                <a:pathLst>
                  <a:path w="11" h="33">
                    <a:moveTo>
                      <a:pt x="6" y="1"/>
                    </a:moveTo>
                    <a:cubicBezTo>
                      <a:pt x="6" y="1"/>
                      <a:pt x="0" y="14"/>
                      <a:pt x="3" y="33"/>
                    </a:cubicBezTo>
                    <a:cubicBezTo>
                      <a:pt x="11" y="33"/>
                      <a:pt x="11" y="33"/>
                      <a:pt x="11" y="33"/>
                    </a:cubicBezTo>
                    <a:cubicBezTo>
                      <a:pt x="11" y="0"/>
                      <a:pt x="11" y="0"/>
                      <a:pt x="11" y="0"/>
                    </a:cubicBezTo>
                    <a:cubicBezTo>
                      <a:pt x="11" y="0"/>
                      <a:pt x="6" y="2"/>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12"/>
              <p:cNvSpPr/>
              <p:nvPr/>
            </p:nvSpPr>
            <p:spPr bwMode="auto">
              <a:xfrm>
                <a:off x="2793367" y="1433989"/>
                <a:ext cx="258763" cy="193675"/>
              </a:xfrm>
              <a:custGeom>
                <a:avLst/>
                <a:gdLst>
                  <a:gd name="T0" fmla="*/ 0 w 87"/>
                  <a:gd name="T1" fmla="*/ 0 h 65"/>
                  <a:gd name="T2" fmla="*/ 43 w 87"/>
                  <a:gd name="T3" fmla="*/ 20 h 65"/>
                  <a:gd name="T4" fmla="*/ 87 w 87"/>
                  <a:gd name="T5" fmla="*/ 0 h 65"/>
                  <a:gd name="T6" fmla="*/ 87 w 87"/>
                  <a:gd name="T7" fmla="*/ 50 h 65"/>
                  <a:gd name="T8" fmla="*/ 45 w 87"/>
                  <a:gd name="T9" fmla="*/ 65 h 65"/>
                  <a:gd name="T10" fmla="*/ 45 w 87"/>
                  <a:gd name="T11" fmla="*/ 65 h 65"/>
                  <a:gd name="T12" fmla="*/ 43 w 87"/>
                  <a:gd name="T13" fmla="*/ 65 h 65"/>
                  <a:gd name="T14" fmla="*/ 42 w 87"/>
                  <a:gd name="T15" fmla="*/ 65 h 65"/>
                  <a:gd name="T16" fmla="*/ 42 w 87"/>
                  <a:gd name="T17" fmla="*/ 65 h 65"/>
                  <a:gd name="T18" fmla="*/ 0 w 87"/>
                  <a:gd name="T19" fmla="*/ 50 h 65"/>
                  <a:gd name="T20" fmla="*/ 0 w 87"/>
                  <a:gd name="T2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65">
                    <a:moveTo>
                      <a:pt x="0" y="0"/>
                    </a:moveTo>
                    <a:cubicBezTo>
                      <a:pt x="0" y="0"/>
                      <a:pt x="36" y="17"/>
                      <a:pt x="43" y="20"/>
                    </a:cubicBezTo>
                    <a:cubicBezTo>
                      <a:pt x="50" y="17"/>
                      <a:pt x="87" y="0"/>
                      <a:pt x="87" y="0"/>
                    </a:cubicBezTo>
                    <a:cubicBezTo>
                      <a:pt x="87" y="50"/>
                      <a:pt x="87" y="50"/>
                      <a:pt x="87" y="50"/>
                    </a:cubicBezTo>
                    <a:cubicBezTo>
                      <a:pt x="75" y="63"/>
                      <a:pt x="52" y="65"/>
                      <a:pt x="45" y="65"/>
                    </a:cubicBezTo>
                    <a:cubicBezTo>
                      <a:pt x="45" y="65"/>
                      <a:pt x="45" y="65"/>
                      <a:pt x="45" y="65"/>
                    </a:cubicBezTo>
                    <a:cubicBezTo>
                      <a:pt x="45" y="65"/>
                      <a:pt x="44" y="65"/>
                      <a:pt x="43" y="65"/>
                    </a:cubicBezTo>
                    <a:cubicBezTo>
                      <a:pt x="43" y="65"/>
                      <a:pt x="42" y="65"/>
                      <a:pt x="42" y="65"/>
                    </a:cubicBezTo>
                    <a:cubicBezTo>
                      <a:pt x="42" y="65"/>
                      <a:pt x="42" y="65"/>
                      <a:pt x="42" y="65"/>
                    </a:cubicBezTo>
                    <a:cubicBezTo>
                      <a:pt x="35" y="65"/>
                      <a:pt x="12" y="63"/>
                      <a:pt x="0" y="5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13"/>
              <p:cNvSpPr/>
              <p:nvPr/>
            </p:nvSpPr>
            <p:spPr bwMode="auto">
              <a:xfrm>
                <a:off x="3485517" y="2167414"/>
                <a:ext cx="450850" cy="203200"/>
              </a:xfrm>
              <a:custGeom>
                <a:avLst/>
                <a:gdLst>
                  <a:gd name="T0" fmla="*/ 143 w 284"/>
                  <a:gd name="T1" fmla="*/ 128 h 128"/>
                  <a:gd name="T2" fmla="*/ 284 w 284"/>
                  <a:gd name="T3" fmla="*/ 64 h 128"/>
                  <a:gd name="T4" fmla="*/ 139 w 284"/>
                  <a:gd name="T5" fmla="*/ 0 h 128"/>
                  <a:gd name="T6" fmla="*/ 0 w 284"/>
                  <a:gd name="T7" fmla="*/ 62 h 128"/>
                  <a:gd name="T8" fmla="*/ 143 w 284"/>
                  <a:gd name="T9" fmla="*/ 128 h 128"/>
                </a:gdLst>
                <a:ahLst/>
                <a:cxnLst>
                  <a:cxn ang="0">
                    <a:pos x="T0" y="T1"/>
                  </a:cxn>
                  <a:cxn ang="0">
                    <a:pos x="T2" y="T3"/>
                  </a:cxn>
                  <a:cxn ang="0">
                    <a:pos x="T4" y="T5"/>
                  </a:cxn>
                  <a:cxn ang="0">
                    <a:pos x="T6" y="T7"/>
                  </a:cxn>
                  <a:cxn ang="0">
                    <a:pos x="T8" y="T9"/>
                  </a:cxn>
                </a:cxnLst>
                <a:rect l="0" t="0" r="r" b="b"/>
                <a:pathLst>
                  <a:path w="284" h="128">
                    <a:moveTo>
                      <a:pt x="143" y="128"/>
                    </a:moveTo>
                    <a:lnTo>
                      <a:pt x="284" y="64"/>
                    </a:lnTo>
                    <a:lnTo>
                      <a:pt x="139" y="0"/>
                    </a:lnTo>
                    <a:lnTo>
                      <a:pt x="0" y="62"/>
                    </a:lnTo>
                    <a:lnTo>
                      <a:pt x="143" y="1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Rectangle 14"/>
              <p:cNvSpPr>
                <a:spLocks noChangeArrowheads="1"/>
              </p:cNvSpPr>
              <p:nvPr/>
            </p:nvSpPr>
            <p:spPr bwMode="auto">
              <a:xfrm>
                <a:off x="3491867" y="2262664"/>
                <a:ext cx="14288" cy="149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2" name="Oval 15"/>
              <p:cNvSpPr>
                <a:spLocks noChangeArrowheads="1"/>
              </p:cNvSpPr>
              <p:nvPr/>
            </p:nvSpPr>
            <p:spPr bwMode="auto">
              <a:xfrm>
                <a:off x="3475992" y="2394427"/>
                <a:ext cx="44450" cy="444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16"/>
              <p:cNvSpPr/>
              <p:nvPr/>
            </p:nvSpPr>
            <p:spPr bwMode="auto">
              <a:xfrm>
                <a:off x="3495042" y="2418239"/>
                <a:ext cx="31750" cy="98425"/>
              </a:xfrm>
              <a:custGeom>
                <a:avLst/>
                <a:gdLst>
                  <a:gd name="T0" fmla="*/ 5 w 11"/>
                  <a:gd name="T1" fmla="*/ 2 h 33"/>
                  <a:gd name="T2" fmla="*/ 8 w 11"/>
                  <a:gd name="T3" fmla="*/ 33 h 33"/>
                  <a:gd name="T4" fmla="*/ 0 w 11"/>
                  <a:gd name="T5" fmla="*/ 33 h 33"/>
                  <a:gd name="T6" fmla="*/ 0 w 11"/>
                  <a:gd name="T7" fmla="*/ 0 h 33"/>
                  <a:gd name="T8" fmla="*/ 5 w 11"/>
                  <a:gd name="T9" fmla="*/ 2 h 33"/>
                </a:gdLst>
                <a:ahLst/>
                <a:cxnLst>
                  <a:cxn ang="0">
                    <a:pos x="T0" y="T1"/>
                  </a:cxn>
                  <a:cxn ang="0">
                    <a:pos x="T2" y="T3"/>
                  </a:cxn>
                  <a:cxn ang="0">
                    <a:pos x="T4" y="T5"/>
                  </a:cxn>
                  <a:cxn ang="0">
                    <a:pos x="T6" y="T7"/>
                  </a:cxn>
                  <a:cxn ang="0">
                    <a:pos x="T8" y="T9"/>
                  </a:cxn>
                </a:cxnLst>
                <a:rect l="0" t="0" r="r" b="b"/>
                <a:pathLst>
                  <a:path w="11" h="33">
                    <a:moveTo>
                      <a:pt x="5" y="2"/>
                    </a:moveTo>
                    <a:cubicBezTo>
                      <a:pt x="5" y="2"/>
                      <a:pt x="11" y="14"/>
                      <a:pt x="8" y="33"/>
                    </a:cubicBezTo>
                    <a:cubicBezTo>
                      <a:pt x="0" y="33"/>
                      <a:pt x="0" y="33"/>
                      <a:pt x="0" y="33"/>
                    </a:cubicBezTo>
                    <a:cubicBezTo>
                      <a:pt x="0" y="0"/>
                      <a:pt x="0" y="0"/>
                      <a:pt x="0" y="0"/>
                    </a:cubicBezTo>
                    <a:cubicBezTo>
                      <a:pt x="0" y="0"/>
                      <a:pt x="5" y="3"/>
                      <a:pt x="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17"/>
              <p:cNvSpPr/>
              <p:nvPr/>
            </p:nvSpPr>
            <p:spPr bwMode="auto">
              <a:xfrm>
                <a:off x="3468055" y="2418239"/>
                <a:ext cx="31750" cy="98425"/>
              </a:xfrm>
              <a:custGeom>
                <a:avLst/>
                <a:gdLst>
                  <a:gd name="T0" fmla="*/ 6 w 11"/>
                  <a:gd name="T1" fmla="*/ 2 h 33"/>
                  <a:gd name="T2" fmla="*/ 3 w 11"/>
                  <a:gd name="T3" fmla="*/ 33 h 33"/>
                  <a:gd name="T4" fmla="*/ 11 w 11"/>
                  <a:gd name="T5" fmla="*/ 33 h 33"/>
                  <a:gd name="T6" fmla="*/ 11 w 11"/>
                  <a:gd name="T7" fmla="*/ 0 h 33"/>
                  <a:gd name="T8" fmla="*/ 6 w 11"/>
                  <a:gd name="T9" fmla="*/ 2 h 33"/>
                </a:gdLst>
                <a:ahLst/>
                <a:cxnLst>
                  <a:cxn ang="0">
                    <a:pos x="T0" y="T1"/>
                  </a:cxn>
                  <a:cxn ang="0">
                    <a:pos x="T2" y="T3"/>
                  </a:cxn>
                  <a:cxn ang="0">
                    <a:pos x="T4" y="T5"/>
                  </a:cxn>
                  <a:cxn ang="0">
                    <a:pos x="T6" y="T7"/>
                  </a:cxn>
                  <a:cxn ang="0">
                    <a:pos x="T8" y="T9"/>
                  </a:cxn>
                </a:cxnLst>
                <a:rect l="0" t="0" r="r" b="b"/>
                <a:pathLst>
                  <a:path w="11" h="33">
                    <a:moveTo>
                      <a:pt x="6" y="2"/>
                    </a:moveTo>
                    <a:cubicBezTo>
                      <a:pt x="6" y="2"/>
                      <a:pt x="0" y="14"/>
                      <a:pt x="3" y="33"/>
                    </a:cubicBezTo>
                    <a:cubicBezTo>
                      <a:pt x="11" y="33"/>
                      <a:pt x="11" y="33"/>
                      <a:pt x="11" y="33"/>
                    </a:cubicBezTo>
                    <a:cubicBezTo>
                      <a:pt x="11" y="0"/>
                      <a:pt x="11" y="0"/>
                      <a:pt x="11" y="0"/>
                    </a:cubicBezTo>
                    <a:cubicBezTo>
                      <a:pt x="11" y="0"/>
                      <a:pt x="6" y="3"/>
                      <a:pt x="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18"/>
              <p:cNvSpPr/>
              <p:nvPr/>
            </p:nvSpPr>
            <p:spPr bwMode="auto">
              <a:xfrm>
                <a:off x="3587117" y="2327752"/>
                <a:ext cx="258763" cy="193675"/>
              </a:xfrm>
              <a:custGeom>
                <a:avLst/>
                <a:gdLst>
                  <a:gd name="T0" fmla="*/ 0 w 87"/>
                  <a:gd name="T1" fmla="*/ 0 h 65"/>
                  <a:gd name="T2" fmla="*/ 43 w 87"/>
                  <a:gd name="T3" fmla="*/ 21 h 65"/>
                  <a:gd name="T4" fmla="*/ 87 w 87"/>
                  <a:gd name="T5" fmla="*/ 0 h 65"/>
                  <a:gd name="T6" fmla="*/ 87 w 87"/>
                  <a:gd name="T7" fmla="*/ 51 h 65"/>
                  <a:gd name="T8" fmla="*/ 45 w 87"/>
                  <a:gd name="T9" fmla="*/ 65 h 65"/>
                  <a:gd name="T10" fmla="*/ 45 w 87"/>
                  <a:gd name="T11" fmla="*/ 65 h 65"/>
                  <a:gd name="T12" fmla="*/ 43 w 87"/>
                  <a:gd name="T13" fmla="*/ 65 h 65"/>
                  <a:gd name="T14" fmla="*/ 42 w 87"/>
                  <a:gd name="T15" fmla="*/ 65 h 65"/>
                  <a:gd name="T16" fmla="*/ 42 w 87"/>
                  <a:gd name="T17" fmla="*/ 65 h 65"/>
                  <a:gd name="T18" fmla="*/ 0 w 87"/>
                  <a:gd name="T19" fmla="*/ 51 h 65"/>
                  <a:gd name="T20" fmla="*/ 0 w 87"/>
                  <a:gd name="T2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65">
                    <a:moveTo>
                      <a:pt x="0" y="0"/>
                    </a:moveTo>
                    <a:cubicBezTo>
                      <a:pt x="0" y="1"/>
                      <a:pt x="36" y="18"/>
                      <a:pt x="43" y="21"/>
                    </a:cubicBezTo>
                    <a:cubicBezTo>
                      <a:pt x="50" y="18"/>
                      <a:pt x="87" y="1"/>
                      <a:pt x="87" y="0"/>
                    </a:cubicBezTo>
                    <a:cubicBezTo>
                      <a:pt x="87" y="51"/>
                      <a:pt x="87" y="51"/>
                      <a:pt x="87" y="51"/>
                    </a:cubicBezTo>
                    <a:cubicBezTo>
                      <a:pt x="75" y="63"/>
                      <a:pt x="52" y="65"/>
                      <a:pt x="45" y="65"/>
                    </a:cubicBezTo>
                    <a:cubicBezTo>
                      <a:pt x="45" y="65"/>
                      <a:pt x="45" y="65"/>
                      <a:pt x="45" y="65"/>
                    </a:cubicBezTo>
                    <a:cubicBezTo>
                      <a:pt x="45" y="65"/>
                      <a:pt x="44" y="65"/>
                      <a:pt x="43" y="65"/>
                    </a:cubicBezTo>
                    <a:cubicBezTo>
                      <a:pt x="43" y="65"/>
                      <a:pt x="42" y="65"/>
                      <a:pt x="42" y="65"/>
                    </a:cubicBezTo>
                    <a:cubicBezTo>
                      <a:pt x="42" y="65"/>
                      <a:pt x="42" y="65"/>
                      <a:pt x="42" y="65"/>
                    </a:cubicBezTo>
                    <a:cubicBezTo>
                      <a:pt x="35" y="65"/>
                      <a:pt x="12" y="63"/>
                      <a:pt x="0" y="51"/>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19"/>
              <p:cNvSpPr>
                <a:spLocks noEditPoints="1"/>
              </p:cNvSpPr>
              <p:nvPr/>
            </p:nvSpPr>
            <p:spPr bwMode="auto">
              <a:xfrm>
                <a:off x="3676017" y="3137377"/>
                <a:ext cx="325438" cy="323850"/>
              </a:xfrm>
              <a:custGeom>
                <a:avLst/>
                <a:gdLst>
                  <a:gd name="T0" fmla="*/ 39 w 109"/>
                  <a:gd name="T1" fmla="*/ 53 h 109"/>
                  <a:gd name="T2" fmla="*/ 42 w 109"/>
                  <a:gd name="T3" fmla="*/ 46 h 109"/>
                  <a:gd name="T4" fmla="*/ 42 w 109"/>
                  <a:gd name="T5" fmla="*/ 21 h 109"/>
                  <a:gd name="T6" fmla="*/ 39 w 109"/>
                  <a:gd name="T7" fmla="*/ 17 h 109"/>
                  <a:gd name="T8" fmla="*/ 39 w 109"/>
                  <a:gd name="T9" fmla="*/ 17 h 109"/>
                  <a:gd name="T10" fmla="*/ 39 w 109"/>
                  <a:gd name="T11" fmla="*/ 6 h 109"/>
                  <a:gd name="T12" fmla="*/ 39 w 109"/>
                  <a:gd name="T13" fmla="*/ 6 h 109"/>
                  <a:gd name="T14" fmla="*/ 39 w 109"/>
                  <a:gd name="T15" fmla="*/ 6 h 109"/>
                  <a:gd name="T16" fmla="*/ 55 w 109"/>
                  <a:gd name="T17" fmla="*/ 0 h 109"/>
                  <a:gd name="T18" fmla="*/ 70 w 109"/>
                  <a:gd name="T19" fmla="*/ 6 h 109"/>
                  <a:gd name="T20" fmla="*/ 70 w 109"/>
                  <a:gd name="T21" fmla="*/ 6 h 109"/>
                  <a:gd name="T22" fmla="*/ 71 w 109"/>
                  <a:gd name="T23" fmla="*/ 6 h 109"/>
                  <a:gd name="T24" fmla="*/ 71 w 109"/>
                  <a:gd name="T25" fmla="*/ 17 h 109"/>
                  <a:gd name="T26" fmla="*/ 70 w 109"/>
                  <a:gd name="T27" fmla="*/ 17 h 109"/>
                  <a:gd name="T28" fmla="*/ 66 w 109"/>
                  <a:gd name="T29" fmla="*/ 21 h 109"/>
                  <a:gd name="T30" fmla="*/ 66 w 109"/>
                  <a:gd name="T31" fmla="*/ 46 h 109"/>
                  <a:gd name="T32" fmla="*/ 69 w 109"/>
                  <a:gd name="T33" fmla="*/ 53 h 109"/>
                  <a:gd name="T34" fmla="*/ 94 w 109"/>
                  <a:gd name="T35" fmla="*/ 100 h 109"/>
                  <a:gd name="T36" fmla="*/ 55 w 109"/>
                  <a:gd name="T37" fmla="*/ 109 h 109"/>
                  <a:gd name="T38" fmla="*/ 15 w 109"/>
                  <a:gd name="T39" fmla="*/ 100 h 109"/>
                  <a:gd name="T40" fmla="*/ 39 w 109"/>
                  <a:gd name="T41" fmla="*/ 53 h 109"/>
                  <a:gd name="T42" fmla="*/ 40 w 109"/>
                  <a:gd name="T43" fmla="*/ 101 h 109"/>
                  <a:gd name="T44" fmla="*/ 23 w 109"/>
                  <a:gd name="T45" fmla="*/ 89 h 109"/>
                  <a:gd name="T46" fmla="*/ 38 w 109"/>
                  <a:gd name="T47" fmla="*/ 63 h 109"/>
                  <a:gd name="T48" fmla="*/ 17 w 109"/>
                  <a:gd name="T49" fmla="*/ 90 h 109"/>
                  <a:gd name="T50" fmla="*/ 40 w 109"/>
                  <a:gd name="T51" fmla="*/ 101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9" h="109">
                    <a:moveTo>
                      <a:pt x="39" y="53"/>
                    </a:moveTo>
                    <a:cubicBezTo>
                      <a:pt x="39" y="53"/>
                      <a:pt x="42" y="51"/>
                      <a:pt x="42" y="46"/>
                    </a:cubicBezTo>
                    <a:cubicBezTo>
                      <a:pt x="42" y="42"/>
                      <a:pt x="42" y="26"/>
                      <a:pt x="42" y="21"/>
                    </a:cubicBezTo>
                    <a:cubicBezTo>
                      <a:pt x="40" y="20"/>
                      <a:pt x="39" y="19"/>
                      <a:pt x="39" y="17"/>
                    </a:cubicBezTo>
                    <a:cubicBezTo>
                      <a:pt x="39" y="17"/>
                      <a:pt x="39" y="17"/>
                      <a:pt x="39" y="17"/>
                    </a:cubicBezTo>
                    <a:cubicBezTo>
                      <a:pt x="39" y="6"/>
                      <a:pt x="39" y="6"/>
                      <a:pt x="39" y="6"/>
                    </a:cubicBezTo>
                    <a:cubicBezTo>
                      <a:pt x="39" y="6"/>
                      <a:pt x="39" y="6"/>
                      <a:pt x="39" y="6"/>
                    </a:cubicBezTo>
                    <a:cubicBezTo>
                      <a:pt x="39" y="6"/>
                      <a:pt x="39" y="6"/>
                      <a:pt x="39" y="6"/>
                    </a:cubicBezTo>
                    <a:cubicBezTo>
                      <a:pt x="39" y="2"/>
                      <a:pt x="46" y="0"/>
                      <a:pt x="55" y="0"/>
                    </a:cubicBezTo>
                    <a:cubicBezTo>
                      <a:pt x="63" y="0"/>
                      <a:pt x="70" y="2"/>
                      <a:pt x="70" y="6"/>
                    </a:cubicBezTo>
                    <a:cubicBezTo>
                      <a:pt x="70" y="6"/>
                      <a:pt x="70" y="6"/>
                      <a:pt x="70" y="6"/>
                    </a:cubicBezTo>
                    <a:cubicBezTo>
                      <a:pt x="71" y="6"/>
                      <a:pt x="71" y="6"/>
                      <a:pt x="71" y="6"/>
                    </a:cubicBezTo>
                    <a:cubicBezTo>
                      <a:pt x="71" y="17"/>
                      <a:pt x="71" y="17"/>
                      <a:pt x="71" y="17"/>
                    </a:cubicBezTo>
                    <a:cubicBezTo>
                      <a:pt x="70" y="17"/>
                      <a:pt x="70" y="17"/>
                      <a:pt x="70" y="17"/>
                    </a:cubicBezTo>
                    <a:cubicBezTo>
                      <a:pt x="70" y="19"/>
                      <a:pt x="69" y="20"/>
                      <a:pt x="66" y="21"/>
                    </a:cubicBezTo>
                    <a:cubicBezTo>
                      <a:pt x="66" y="26"/>
                      <a:pt x="66" y="42"/>
                      <a:pt x="66" y="46"/>
                    </a:cubicBezTo>
                    <a:cubicBezTo>
                      <a:pt x="66" y="51"/>
                      <a:pt x="69" y="53"/>
                      <a:pt x="69" y="53"/>
                    </a:cubicBezTo>
                    <a:cubicBezTo>
                      <a:pt x="75" y="56"/>
                      <a:pt x="109" y="90"/>
                      <a:pt x="94" y="100"/>
                    </a:cubicBezTo>
                    <a:cubicBezTo>
                      <a:pt x="81" y="109"/>
                      <a:pt x="59" y="109"/>
                      <a:pt x="55" y="109"/>
                    </a:cubicBezTo>
                    <a:cubicBezTo>
                      <a:pt x="50" y="109"/>
                      <a:pt x="28" y="109"/>
                      <a:pt x="15" y="100"/>
                    </a:cubicBezTo>
                    <a:cubicBezTo>
                      <a:pt x="0" y="90"/>
                      <a:pt x="34" y="56"/>
                      <a:pt x="39" y="53"/>
                    </a:cubicBezTo>
                    <a:close/>
                    <a:moveTo>
                      <a:pt x="40" y="101"/>
                    </a:moveTo>
                    <a:cubicBezTo>
                      <a:pt x="40" y="101"/>
                      <a:pt x="24" y="97"/>
                      <a:pt x="23" y="89"/>
                    </a:cubicBezTo>
                    <a:cubicBezTo>
                      <a:pt x="22" y="80"/>
                      <a:pt x="38" y="63"/>
                      <a:pt x="38" y="63"/>
                    </a:cubicBezTo>
                    <a:cubicBezTo>
                      <a:pt x="38" y="63"/>
                      <a:pt x="17" y="79"/>
                      <a:pt x="17" y="90"/>
                    </a:cubicBezTo>
                    <a:cubicBezTo>
                      <a:pt x="18" y="101"/>
                      <a:pt x="40" y="101"/>
                      <a:pt x="40" y="1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20"/>
              <p:cNvSpPr>
                <a:spLocks noEditPoints="1"/>
              </p:cNvSpPr>
              <p:nvPr/>
            </p:nvSpPr>
            <p:spPr bwMode="auto">
              <a:xfrm>
                <a:off x="4218942" y="2242027"/>
                <a:ext cx="403225" cy="404813"/>
              </a:xfrm>
              <a:custGeom>
                <a:avLst/>
                <a:gdLst>
                  <a:gd name="T0" fmla="*/ 67 w 135"/>
                  <a:gd name="T1" fmla="*/ 0 h 136"/>
                  <a:gd name="T2" fmla="*/ 135 w 135"/>
                  <a:gd name="T3" fmla="*/ 68 h 136"/>
                  <a:gd name="T4" fmla="*/ 67 w 135"/>
                  <a:gd name="T5" fmla="*/ 136 h 136"/>
                  <a:gd name="T6" fmla="*/ 0 w 135"/>
                  <a:gd name="T7" fmla="*/ 68 h 136"/>
                  <a:gd name="T8" fmla="*/ 67 w 135"/>
                  <a:gd name="T9" fmla="*/ 0 h 136"/>
                  <a:gd name="T10" fmla="*/ 67 w 135"/>
                  <a:gd name="T11" fmla="*/ 133 h 136"/>
                  <a:gd name="T12" fmla="*/ 132 w 135"/>
                  <a:gd name="T13" fmla="*/ 68 h 136"/>
                  <a:gd name="T14" fmla="*/ 67 w 135"/>
                  <a:gd name="T15" fmla="*/ 3 h 136"/>
                  <a:gd name="T16" fmla="*/ 3 w 135"/>
                  <a:gd name="T17" fmla="*/ 68 h 136"/>
                  <a:gd name="T18" fmla="*/ 67 w 135"/>
                  <a:gd name="T19" fmla="*/ 13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36">
                    <a:moveTo>
                      <a:pt x="67" y="0"/>
                    </a:moveTo>
                    <a:cubicBezTo>
                      <a:pt x="105" y="0"/>
                      <a:pt x="135" y="30"/>
                      <a:pt x="135" y="68"/>
                    </a:cubicBezTo>
                    <a:cubicBezTo>
                      <a:pt x="135" y="105"/>
                      <a:pt x="105" y="136"/>
                      <a:pt x="67" y="136"/>
                    </a:cubicBezTo>
                    <a:cubicBezTo>
                      <a:pt x="30" y="136"/>
                      <a:pt x="0" y="105"/>
                      <a:pt x="0" y="68"/>
                    </a:cubicBezTo>
                    <a:cubicBezTo>
                      <a:pt x="0" y="30"/>
                      <a:pt x="30" y="0"/>
                      <a:pt x="67" y="0"/>
                    </a:cubicBezTo>
                    <a:close/>
                    <a:moveTo>
                      <a:pt x="67" y="133"/>
                    </a:moveTo>
                    <a:cubicBezTo>
                      <a:pt x="103" y="133"/>
                      <a:pt x="132" y="104"/>
                      <a:pt x="132" y="68"/>
                    </a:cubicBezTo>
                    <a:cubicBezTo>
                      <a:pt x="132" y="32"/>
                      <a:pt x="103" y="3"/>
                      <a:pt x="67" y="3"/>
                    </a:cubicBezTo>
                    <a:cubicBezTo>
                      <a:pt x="32" y="3"/>
                      <a:pt x="3" y="32"/>
                      <a:pt x="3" y="68"/>
                    </a:cubicBezTo>
                    <a:cubicBezTo>
                      <a:pt x="3" y="104"/>
                      <a:pt x="32" y="133"/>
                      <a:pt x="67" y="1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21"/>
              <p:cNvSpPr/>
              <p:nvPr/>
            </p:nvSpPr>
            <p:spPr bwMode="auto">
              <a:xfrm>
                <a:off x="4180842" y="2249964"/>
                <a:ext cx="452438" cy="396875"/>
              </a:xfrm>
              <a:custGeom>
                <a:avLst/>
                <a:gdLst>
                  <a:gd name="T0" fmla="*/ 108 w 152"/>
                  <a:gd name="T1" fmla="*/ 10 h 133"/>
                  <a:gd name="T2" fmla="*/ 111 w 152"/>
                  <a:gd name="T3" fmla="*/ 15 h 133"/>
                  <a:gd name="T4" fmla="*/ 114 w 152"/>
                  <a:gd name="T5" fmla="*/ 19 h 133"/>
                  <a:gd name="T6" fmla="*/ 116 w 152"/>
                  <a:gd name="T7" fmla="*/ 17 h 133"/>
                  <a:gd name="T8" fmla="*/ 117 w 152"/>
                  <a:gd name="T9" fmla="*/ 21 h 133"/>
                  <a:gd name="T10" fmla="*/ 124 w 152"/>
                  <a:gd name="T11" fmla="*/ 23 h 133"/>
                  <a:gd name="T12" fmla="*/ 128 w 152"/>
                  <a:gd name="T13" fmla="*/ 27 h 133"/>
                  <a:gd name="T14" fmla="*/ 134 w 152"/>
                  <a:gd name="T15" fmla="*/ 35 h 133"/>
                  <a:gd name="T16" fmla="*/ 137 w 152"/>
                  <a:gd name="T17" fmla="*/ 41 h 133"/>
                  <a:gd name="T18" fmla="*/ 134 w 152"/>
                  <a:gd name="T19" fmla="*/ 44 h 133"/>
                  <a:gd name="T20" fmla="*/ 134 w 152"/>
                  <a:gd name="T21" fmla="*/ 46 h 133"/>
                  <a:gd name="T22" fmla="*/ 137 w 152"/>
                  <a:gd name="T23" fmla="*/ 44 h 133"/>
                  <a:gd name="T24" fmla="*/ 139 w 152"/>
                  <a:gd name="T25" fmla="*/ 40 h 133"/>
                  <a:gd name="T26" fmla="*/ 141 w 152"/>
                  <a:gd name="T27" fmla="*/ 46 h 133"/>
                  <a:gd name="T28" fmla="*/ 140 w 152"/>
                  <a:gd name="T29" fmla="*/ 55 h 133"/>
                  <a:gd name="T30" fmla="*/ 136 w 152"/>
                  <a:gd name="T31" fmla="*/ 53 h 133"/>
                  <a:gd name="T32" fmla="*/ 130 w 152"/>
                  <a:gd name="T33" fmla="*/ 59 h 133"/>
                  <a:gd name="T34" fmla="*/ 124 w 152"/>
                  <a:gd name="T35" fmla="*/ 65 h 133"/>
                  <a:gd name="T36" fmla="*/ 118 w 152"/>
                  <a:gd name="T37" fmla="*/ 70 h 133"/>
                  <a:gd name="T38" fmla="*/ 111 w 152"/>
                  <a:gd name="T39" fmla="*/ 78 h 133"/>
                  <a:gd name="T40" fmla="*/ 113 w 152"/>
                  <a:gd name="T41" fmla="*/ 90 h 133"/>
                  <a:gd name="T42" fmla="*/ 119 w 152"/>
                  <a:gd name="T43" fmla="*/ 103 h 133"/>
                  <a:gd name="T44" fmla="*/ 117 w 152"/>
                  <a:gd name="T45" fmla="*/ 113 h 133"/>
                  <a:gd name="T46" fmla="*/ 121 w 152"/>
                  <a:gd name="T47" fmla="*/ 114 h 133"/>
                  <a:gd name="T48" fmla="*/ 130 w 152"/>
                  <a:gd name="T49" fmla="*/ 99 h 133"/>
                  <a:gd name="T50" fmla="*/ 141 w 152"/>
                  <a:gd name="T51" fmla="*/ 75 h 133"/>
                  <a:gd name="T52" fmla="*/ 144 w 152"/>
                  <a:gd name="T53" fmla="*/ 58 h 133"/>
                  <a:gd name="T54" fmla="*/ 103 w 152"/>
                  <a:gd name="T55" fmla="*/ 122 h 133"/>
                  <a:gd name="T56" fmla="*/ 92 w 152"/>
                  <a:gd name="T57" fmla="*/ 121 h 133"/>
                  <a:gd name="T58" fmla="*/ 78 w 152"/>
                  <a:gd name="T59" fmla="*/ 119 h 133"/>
                  <a:gd name="T60" fmla="*/ 79 w 152"/>
                  <a:gd name="T61" fmla="*/ 125 h 133"/>
                  <a:gd name="T62" fmla="*/ 71 w 152"/>
                  <a:gd name="T63" fmla="*/ 124 h 133"/>
                  <a:gd name="T64" fmla="*/ 59 w 152"/>
                  <a:gd name="T65" fmla="*/ 123 h 133"/>
                  <a:gd name="T66" fmla="*/ 60 w 152"/>
                  <a:gd name="T67" fmla="*/ 1 h 133"/>
                  <a:gd name="T68" fmla="*/ 20 w 152"/>
                  <a:gd name="T69" fmla="*/ 42 h 133"/>
                  <a:gd name="T70" fmla="*/ 26 w 152"/>
                  <a:gd name="T71" fmla="*/ 39 h 133"/>
                  <a:gd name="T72" fmla="*/ 31 w 152"/>
                  <a:gd name="T73" fmla="*/ 49 h 133"/>
                  <a:gd name="T74" fmla="*/ 38 w 152"/>
                  <a:gd name="T75" fmla="*/ 39 h 133"/>
                  <a:gd name="T76" fmla="*/ 35 w 152"/>
                  <a:gd name="T77" fmla="*/ 50 h 133"/>
                  <a:gd name="T78" fmla="*/ 28 w 152"/>
                  <a:gd name="T79" fmla="*/ 52 h 133"/>
                  <a:gd name="T80" fmla="*/ 31 w 152"/>
                  <a:gd name="T81" fmla="*/ 67 h 133"/>
                  <a:gd name="T82" fmla="*/ 35 w 152"/>
                  <a:gd name="T83" fmla="*/ 82 h 133"/>
                  <a:gd name="T84" fmla="*/ 40 w 152"/>
                  <a:gd name="T85" fmla="*/ 91 h 133"/>
                  <a:gd name="T86" fmla="*/ 54 w 152"/>
                  <a:gd name="T87" fmla="*/ 103 h 133"/>
                  <a:gd name="T88" fmla="*/ 57 w 152"/>
                  <a:gd name="T89" fmla="*/ 93 h 133"/>
                  <a:gd name="T90" fmla="*/ 57 w 152"/>
                  <a:gd name="T91" fmla="*/ 80 h 133"/>
                  <a:gd name="T92" fmla="*/ 62 w 152"/>
                  <a:gd name="T93" fmla="*/ 67 h 133"/>
                  <a:gd name="T94" fmla="*/ 68 w 152"/>
                  <a:gd name="T95" fmla="*/ 60 h 133"/>
                  <a:gd name="T96" fmla="*/ 86 w 152"/>
                  <a:gd name="T97" fmla="*/ 60 h 133"/>
                  <a:gd name="T98" fmla="*/ 92 w 152"/>
                  <a:gd name="T99" fmla="*/ 51 h 133"/>
                  <a:gd name="T100" fmla="*/ 85 w 152"/>
                  <a:gd name="T101" fmla="*/ 33 h 133"/>
                  <a:gd name="T102" fmla="*/ 72 w 152"/>
                  <a:gd name="T103" fmla="*/ 27 h 133"/>
                  <a:gd name="T104" fmla="*/ 65 w 152"/>
                  <a:gd name="T105" fmla="*/ 31 h 133"/>
                  <a:gd name="T106" fmla="*/ 54 w 152"/>
                  <a:gd name="T107" fmla="*/ 31 h 133"/>
                  <a:gd name="T108" fmla="*/ 44 w 152"/>
                  <a:gd name="T109" fmla="*/ 29 h 133"/>
                  <a:gd name="T110" fmla="*/ 53 w 152"/>
                  <a:gd name="T111" fmla="*/ 25 h 133"/>
                  <a:gd name="T112" fmla="*/ 54 w 152"/>
                  <a:gd name="T113" fmla="*/ 21 h 133"/>
                  <a:gd name="T114" fmla="*/ 67 w 152"/>
                  <a:gd name="T115" fmla="*/ 21 h 133"/>
                  <a:gd name="T116" fmla="*/ 78 w 152"/>
                  <a:gd name="T117" fmla="*/ 25 h 133"/>
                  <a:gd name="T118" fmla="*/ 80 w 152"/>
                  <a:gd name="T119" fmla="*/ 14 h 133"/>
                  <a:gd name="T120" fmla="*/ 88 w 152"/>
                  <a:gd name="T121" fmla="*/ 7 h 133"/>
                  <a:gd name="T122" fmla="*/ 79 w 152"/>
                  <a:gd name="T123" fmla="*/ 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2" h="133">
                    <a:moveTo>
                      <a:pt x="90" y="0"/>
                    </a:moveTo>
                    <a:cubicBezTo>
                      <a:pt x="90" y="0"/>
                      <a:pt x="113" y="3"/>
                      <a:pt x="128" y="21"/>
                    </a:cubicBezTo>
                    <a:cubicBezTo>
                      <a:pt x="128" y="21"/>
                      <a:pt x="117" y="8"/>
                      <a:pt x="109" y="8"/>
                    </a:cubicBezTo>
                    <a:cubicBezTo>
                      <a:pt x="108" y="9"/>
                      <a:pt x="108" y="9"/>
                      <a:pt x="108" y="9"/>
                    </a:cubicBezTo>
                    <a:cubicBezTo>
                      <a:pt x="108" y="9"/>
                      <a:pt x="108" y="10"/>
                      <a:pt x="108" y="10"/>
                    </a:cubicBezTo>
                    <a:cubicBezTo>
                      <a:pt x="108" y="10"/>
                      <a:pt x="109" y="11"/>
                      <a:pt x="109" y="12"/>
                    </a:cubicBezTo>
                    <a:cubicBezTo>
                      <a:pt x="109" y="12"/>
                      <a:pt x="109" y="13"/>
                      <a:pt x="109" y="13"/>
                    </a:cubicBezTo>
                    <a:cubicBezTo>
                      <a:pt x="110" y="14"/>
                      <a:pt x="110" y="14"/>
                      <a:pt x="110" y="14"/>
                    </a:cubicBezTo>
                    <a:cubicBezTo>
                      <a:pt x="110" y="14"/>
                      <a:pt x="110" y="14"/>
                      <a:pt x="110" y="14"/>
                    </a:cubicBezTo>
                    <a:cubicBezTo>
                      <a:pt x="111" y="15"/>
                      <a:pt x="111" y="15"/>
                      <a:pt x="111" y="15"/>
                    </a:cubicBezTo>
                    <a:cubicBezTo>
                      <a:pt x="111" y="16"/>
                      <a:pt x="111" y="16"/>
                      <a:pt x="111" y="16"/>
                    </a:cubicBezTo>
                    <a:cubicBezTo>
                      <a:pt x="111" y="18"/>
                      <a:pt x="111" y="18"/>
                      <a:pt x="111" y="18"/>
                    </a:cubicBezTo>
                    <a:cubicBezTo>
                      <a:pt x="111" y="18"/>
                      <a:pt x="111" y="18"/>
                      <a:pt x="111" y="18"/>
                    </a:cubicBezTo>
                    <a:cubicBezTo>
                      <a:pt x="112" y="19"/>
                      <a:pt x="112" y="19"/>
                      <a:pt x="112" y="19"/>
                    </a:cubicBezTo>
                    <a:cubicBezTo>
                      <a:pt x="112" y="19"/>
                      <a:pt x="113" y="19"/>
                      <a:pt x="114" y="19"/>
                    </a:cubicBezTo>
                    <a:cubicBezTo>
                      <a:pt x="114" y="19"/>
                      <a:pt x="114" y="18"/>
                      <a:pt x="114" y="18"/>
                    </a:cubicBezTo>
                    <a:cubicBezTo>
                      <a:pt x="113" y="17"/>
                      <a:pt x="113" y="17"/>
                      <a:pt x="113" y="17"/>
                    </a:cubicBezTo>
                    <a:cubicBezTo>
                      <a:pt x="113" y="17"/>
                      <a:pt x="113" y="17"/>
                      <a:pt x="113" y="17"/>
                    </a:cubicBezTo>
                    <a:cubicBezTo>
                      <a:pt x="114" y="16"/>
                      <a:pt x="113" y="16"/>
                      <a:pt x="114" y="16"/>
                    </a:cubicBezTo>
                    <a:cubicBezTo>
                      <a:pt x="115" y="16"/>
                      <a:pt x="116" y="17"/>
                      <a:pt x="116" y="17"/>
                    </a:cubicBezTo>
                    <a:cubicBezTo>
                      <a:pt x="117" y="18"/>
                      <a:pt x="117" y="18"/>
                      <a:pt x="117" y="18"/>
                    </a:cubicBezTo>
                    <a:cubicBezTo>
                      <a:pt x="117" y="18"/>
                      <a:pt x="118" y="19"/>
                      <a:pt x="117" y="19"/>
                    </a:cubicBezTo>
                    <a:cubicBezTo>
                      <a:pt x="117" y="19"/>
                      <a:pt x="117" y="19"/>
                      <a:pt x="117" y="19"/>
                    </a:cubicBezTo>
                    <a:cubicBezTo>
                      <a:pt x="117" y="19"/>
                      <a:pt x="116" y="20"/>
                      <a:pt x="116" y="20"/>
                    </a:cubicBezTo>
                    <a:cubicBezTo>
                      <a:pt x="116" y="21"/>
                      <a:pt x="117" y="21"/>
                      <a:pt x="117" y="21"/>
                    </a:cubicBezTo>
                    <a:cubicBezTo>
                      <a:pt x="117" y="21"/>
                      <a:pt x="117" y="22"/>
                      <a:pt x="118" y="22"/>
                    </a:cubicBezTo>
                    <a:cubicBezTo>
                      <a:pt x="119" y="21"/>
                      <a:pt x="119" y="21"/>
                      <a:pt x="120" y="21"/>
                    </a:cubicBezTo>
                    <a:cubicBezTo>
                      <a:pt x="120" y="21"/>
                      <a:pt x="121" y="21"/>
                      <a:pt x="121" y="21"/>
                    </a:cubicBezTo>
                    <a:cubicBezTo>
                      <a:pt x="122" y="21"/>
                      <a:pt x="122" y="21"/>
                      <a:pt x="122" y="21"/>
                    </a:cubicBezTo>
                    <a:cubicBezTo>
                      <a:pt x="122" y="22"/>
                      <a:pt x="124" y="23"/>
                      <a:pt x="124" y="23"/>
                    </a:cubicBezTo>
                    <a:cubicBezTo>
                      <a:pt x="124" y="23"/>
                      <a:pt x="124" y="23"/>
                      <a:pt x="124" y="23"/>
                    </a:cubicBezTo>
                    <a:cubicBezTo>
                      <a:pt x="124" y="23"/>
                      <a:pt x="125" y="25"/>
                      <a:pt x="125" y="25"/>
                    </a:cubicBezTo>
                    <a:cubicBezTo>
                      <a:pt x="125" y="25"/>
                      <a:pt x="125" y="25"/>
                      <a:pt x="126" y="25"/>
                    </a:cubicBezTo>
                    <a:cubicBezTo>
                      <a:pt x="127" y="26"/>
                      <a:pt x="127" y="26"/>
                      <a:pt x="127" y="26"/>
                    </a:cubicBezTo>
                    <a:cubicBezTo>
                      <a:pt x="128" y="27"/>
                      <a:pt x="128" y="27"/>
                      <a:pt x="128" y="27"/>
                    </a:cubicBezTo>
                    <a:cubicBezTo>
                      <a:pt x="128" y="27"/>
                      <a:pt x="129" y="28"/>
                      <a:pt x="129" y="28"/>
                    </a:cubicBezTo>
                    <a:cubicBezTo>
                      <a:pt x="130" y="29"/>
                      <a:pt x="131" y="30"/>
                      <a:pt x="132" y="30"/>
                    </a:cubicBezTo>
                    <a:cubicBezTo>
                      <a:pt x="132" y="30"/>
                      <a:pt x="132" y="31"/>
                      <a:pt x="133" y="32"/>
                    </a:cubicBezTo>
                    <a:cubicBezTo>
                      <a:pt x="133" y="32"/>
                      <a:pt x="133" y="33"/>
                      <a:pt x="133" y="34"/>
                    </a:cubicBezTo>
                    <a:cubicBezTo>
                      <a:pt x="133" y="34"/>
                      <a:pt x="134" y="35"/>
                      <a:pt x="134" y="35"/>
                    </a:cubicBezTo>
                    <a:cubicBezTo>
                      <a:pt x="134" y="36"/>
                      <a:pt x="134" y="37"/>
                      <a:pt x="135" y="37"/>
                    </a:cubicBezTo>
                    <a:cubicBezTo>
                      <a:pt x="135" y="37"/>
                      <a:pt x="135" y="38"/>
                      <a:pt x="136" y="38"/>
                    </a:cubicBezTo>
                    <a:cubicBezTo>
                      <a:pt x="136" y="38"/>
                      <a:pt x="137" y="38"/>
                      <a:pt x="138" y="39"/>
                    </a:cubicBezTo>
                    <a:cubicBezTo>
                      <a:pt x="138" y="39"/>
                      <a:pt x="138" y="40"/>
                      <a:pt x="138" y="40"/>
                    </a:cubicBezTo>
                    <a:cubicBezTo>
                      <a:pt x="138" y="40"/>
                      <a:pt x="138" y="41"/>
                      <a:pt x="137" y="41"/>
                    </a:cubicBezTo>
                    <a:cubicBezTo>
                      <a:pt x="137" y="41"/>
                      <a:pt x="136" y="41"/>
                      <a:pt x="136" y="41"/>
                    </a:cubicBezTo>
                    <a:cubicBezTo>
                      <a:pt x="136" y="41"/>
                      <a:pt x="136" y="42"/>
                      <a:pt x="136" y="42"/>
                    </a:cubicBezTo>
                    <a:cubicBezTo>
                      <a:pt x="136" y="43"/>
                      <a:pt x="137" y="44"/>
                      <a:pt x="136" y="44"/>
                    </a:cubicBezTo>
                    <a:cubicBezTo>
                      <a:pt x="136" y="44"/>
                      <a:pt x="135" y="44"/>
                      <a:pt x="135" y="44"/>
                    </a:cubicBezTo>
                    <a:cubicBezTo>
                      <a:pt x="134" y="44"/>
                      <a:pt x="134" y="44"/>
                      <a:pt x="134" y="44"/>
                    </a:cubicBezTo>
                    <a:cubicBezTo>
                      <a:pt x="133" y="45"/>
                      <a:pt x="133" y="45"/>
                      <a:pt x="133" y="45"/>
                    </a:cubicBezTo>
                    <a:cubicBezTo>
                      <a:pt x="132" y="45"/>
                      <a:pt x="132" y="45"/>
                      <a:pt x="132" y="45"/>
                    </a:cubicBezTo>
                    <a:cubicBezTo>
                      <a:pt x="132" y="45"/>
                      <a:pt x="132" y="46"/>
                      <a:pt x="133" y="46"/>
                    </a:cubicBezTo>
                    <a:cubicBezTo>
                      <a:pt x="133" y="47"/>
                      <a:pt x="133" y="47"/>
                      <a:pt x="133" y="47"/>
                    </a:cubicBezTo>
                    <a:cubicBezTo>
                      <a:pt x="134" y="47"/>
                      <a:pt x="133" y="47"/>
                      <a:pt x="134" y="46"/>
                    </a:cubicBezTo>
                    <a:cubicBezTo>
                      <a:pt x="134" y="46"/>
                      <a:pt x="134" y="46"/>
                      <a:pt x="134" y="46"/>
                    </a:cubicBezTo>
                    <a:cubicBezTo>
                      <a:pt x="135" y="45"/>
                      <a:pt x="135" y="46"/>
                      <a:pt x="136" y="46"/>
                    </a:cubicBezTo>
                    <a:cubicBezTo>
                      <a:pt x="136" y="46"/>
                      <a:pt x="136" y="46"/>
                      <a:pt x="137" y="45"/>
                    </a:cubicBezTo>
                    <a:cubicBezTo>
                      <a:pt x="137" y="45"/>
                      <a:pt x="137" y="46"/>
                      <a:pt x="137" y="45"/>
                    </a:cubicBezTo>
                    <a:cubicBezTo>
                      <a:pt x="137" y="44"/>
                      <a:pt x="137" y="44"/>
                      <a:pt x="137" y="44"/>
                    </a:cubicBezTo>
                    <a:cubicBezTo>
                      <a:pt x="137" y="43"/>
                      <a:pt x="137" y="43"/>
                      <a:pt x="138" y="43"/>
                    </a:cubicBezTo>
                    <a:cubicBezTo>
                      <a:pt x="138" y="43"/>
                      <a:pt x="138" y="43"/>
                      <a:pt x="138" y="43"/>
                    </a:cubicBezTo>
                    <a:cubicBezTo>
                      <a:pt x="139" y="42"/>
                      <a:pt x="139" y="42"/>
                      <a:pt x="139" y="42"/>
                    </a:cubicBezTo>
                    <a:cubicBezTo>
                      <a:pt x="139" y="42"/>
                      <a:pt x="140" y="42"/>
                      <a:pt x="140" y="42"/>
                    </a:cubicBezTo>
                    <a:cubicBezTo>
                      <a:pt x="140" y="41"/>
                      <a:pt x="139" y="40"/>
                      <a:pt x="139" y="40"/>
                    </a:cubicBezTo>
                    <a:cubicBezTo>
                      <a:pt x="139" y="40"/>
                      <a:pt x="139" y="39"/>
                      <a:pt x="139" y="39"/>
                    </a:cubicBezTo>
                    <a:cubicBezTo>
                      <a:pt x="139" y="38"/>
                      <a:pt x="139" y="36"/>
                      <a:pt x="139" y="36"/>
                    </a:cubicBezTo>
                    <a:cubicBezTo>
                      <a:pt x="139" y="36"/>
                      <a:pt x="141" y="41"/>
                      <a:pt x="142" y="44"/>
                    </a:cubicBezTo>
                    <a:cubicBezTo>
                      <a:pt x="142" y="44"/>
                      <a:pt x="141" y="44"/>
                      <a:pt x="141" y="44"/>
                    </a:cubicBezTo>
                    <a:cubicBezTo>
                      <a:pt x="141" y="45"/>
                      <a:pt x="141" y="45"/>
                      <a:pt x="141" y="46"/>
                    </a:cubicBezTo>
                    <a:cubicBezTo>
                      <a:pt x="141" y="46"/>
                      <a:pt x="141" y="46"/>
                      <a:pt x="141" y="48"/>
                    </a:cubicBezTo>
                    <a:cubicBezTo>
                      <a:pt x="141" y="49"/>
                      <a:pt x="140" y="50"/>
                      <a:pt x="141" y="50"/>
                    </a:cubicBezTo>
                    <a:cubicBezTo>
                      <a:pt x="141" y="51"/>
                      <a:pt x="141" y="52"/>
                      <a:pt x="141" y="52"/>
                    </a:cubicBezTo>
                    <a:cubicBezTo>
                      <a:pt x="141" y="53"/>
                      <a:pt x="141" y="54"/>
                      <a:pt x="141" y="55"/>
                    </a:cubicBezTo>
                    <a:cubicBezTo>
                      <a:pt x="140" y="55"/>
                      <a:pt x="140" y="55"/>
                      <a:pt x="140" y="55"/>
                    </a:cubicBezTo>
                    <a:cubicBezTo>
                      <a:pt x="140" y="56"/>
                      <a:pt x="141" y="57"/>
                      <a:pt x="140" y="56"/>
                    </a:cubicBezTo>
                    <a:cubicBezTo>
                      <a:pt x="139" y="54"/>
                      <a:pt x="139" y="54"/>
                      <a:pt x="139" y="54"/>
                    </a:cubicBezTo>
                    <a:cubicBezTo>
                      <a:pt x="138" y="53"/>
                      <a:pt x="138" y="53"/>
                      <a:pt x="138" y="53"/>
                    </a:cubicBezTo>
                    <a:cubicBezTo>
                      <a:pt x="138" y="53"/>
                      <a:pt x="138" y="52"/>
                      <a:pt x="137" y="53"/>
                    </a:cubicBezTo>
                    <a:cubicBezTo>
                      <a:pt x="136" y="53"/>
                      <a:pt x="136" y="53"/>
                      <a:pt x="136" y="53"/>
                    </a:cubicBezTo>
                    <a:cubicBezTo>
                      <a:pt x="135" y="53"/>
                      <a:pt x="136" y="55"/>
                      <a:pt x="136" y="55"/>
                    </a:cubicBezTo>
                    <a:cubicBezTo>
                      <a:pt x="135" y="55"/>
                      <a:pt x="133" y="54"/>
                      <a:pt x="133" y="54"/>
                    </a:cubicBezTo>
                    <a:cubicBezTo>
                      <a:pt x="133" y="54"/>
                      <a:pt x="132" y="54"/>
                      <a:pt x="132" y="55"/>
                    </a:cubicBezTo>
                    <a:cubicBezTo>
                      <a:pt x="132" y="56"/>
                      <a:pt x="131" y="57"/>
                      <a:pt x="131" y="57"/>
                    </a:cubicBezTo>
                    <a:cubicBezTo>
                      <a:pt x="131" y="57"/>
                      <a:pt x="131" y="58"/>
                      <a:pt x="130" y="59"/>
                    </a:cubicBezTo>
                    <a:cubicBezTo>
                      <a:pt x="130" y="59"/>
                      <a:pt x="129" y="60"/>
                      <a:pt x="129" y="60"/>
                    </a:cubicBezTo>
                    <a:cubicBezTo>
                      <a:pt x="128" y="60"/>
                      <a:pt x="127" y="60"/>
                      <a:pt x="126" y="60"/>
                    </a:cubicBezTo>
                    <a:cubicBezTo>
                      <a:pt x="126" y="60"/>
                      <a:pt x="126" y="61"/>
                      <a:pt x="126" y="61"/>
                    </a:cubicBezTo>
                    <a:cubicBezTo>
                      <a:pt x="125" y="62"/>
                      <a:pt x="124" y="63"/>
                      <a:pt x="124" y="63"/>
                    </a:cubicBezTo>
                    <a:cubicBezTo>
                      <a:pt x="124" y="63"/>
                      <a:pt x="124" y="65"/>
                      <a:pt x="124" y="65"/>
                    </a:cubicBezTo>
                    <a:cubicBezTo>
                      <a:pt x="125" y="66"/>
                      <a:pt x="124" y="66"/>
                      <a:pt x="124" y="66"/>
                    </a:cubicBezTo>
                    <a:cubicBezTo>
                      <a:pt x="123" y="66"/>
                      <a:pt x="122" y="67"/>
                      <a:pt x="122" y="67"/>
                    </a:cubicBezTo>
                    <a:cubicBezTo>
                      <a:pt x="122" y="67"/>
                      <a:pt x="123" y="68"/>
                      <a:pt x="122" y="68"/>
                    </a:cubicBezTo>
                    <a:cubicBezTo>
                      <a:pt x="121" y="69"/>
                      <a:pt x="119" y="69"/>
                      <a:pt x="119" y="69"/>
                    </a:cubicBezTo>
                    <a:cubicBezTo>
                      <a:pt x="119" y="69"/>
                      <a:pt x="120" y="70"/>
                      <a:pt x="118" y="70"/>
                    </a:cubicBezTo>
                    <a:cubicBezTo>
                      <a:pt x="117" y="70"/>
                      <a:pt x="116" y="70"/>
                      <a:pt x="115" y="70"/>
                    </a:cubicBezTo>
                    <a:cubicBezTo>
                      <a:pt x="115" y="71"/>
                      <a:pt x="115" y="72"/>
                      <a:pt x="114" y="73"/>
                    </a:cubicBezTo>
                    <a:cubicBezTo>
                      <a:pt x="112" y="74"/>
                      <a:pt x="111" y="74"/>
                      <a:pt x="111" y="74"/>
                    </a:cubicBezTo>
                    <a:cubicBezTo>
                      <a:pt x="110" y="74"/>
                      <a:pt x="110" y="74"/>
                      <a:pt x="110" y="75"/>
                    </a:cubicBezTo>
                    <a:cubicBezTo>
                      <a:pt x="110" y="77"/>
                      <a:pt x="110" y="77"/>
                      <a:pt x="111" y="78"/>
                    </a:cubicBezTo>
                    <a:cubicBezTo>
                      <a:pt x="112" y="78"/>
                      <a:pt x="112" y="80"/>
                      <a:pt x="113" y="81"/>
                    </a:cubicBezTo>
                    <a:cubicBezTo>
                      <a:pt x="113" y="81"/>
                      <a:pt x="114" y="82"/>
                      <a:pt x="113" y="83"/>
                    </a:cubicBezTo>
                    <a:cubicBezTo>
                      <a:pt x="113" y="84"/>
                      <a:pt x="112" y="85"/>
                      <a:pt x="112" y="85"/>
                    </a:cubicBezTo>
                    <a:cubicBezTo>
                      <a:pt x="112" y="86"/>
                      <a:pt x="112" y="87"/>
                      <a:pt x="112" y="88"/>
                    </a:cubicBezTo>
                    <a:cubicBezTo>
                      <a:pt x="113" y="89"/>
                      <a:pt x="113" y="90"/>
                      <a:pt x="113" y="90"/>
                    </a:cubicBezTo>
                    <a:cubicBezTo>
                      <a:pt x="113" y="90"/>
                      <a:pt x="112" y="91"/>
                      <a:pt x="113" y="91"/>
                    </a:cubicBezTo>
                    <a:cubicBezTo>
                      <a:pt x="114" y="92"/>
                      <a:pt x="115" y="93"/>
                      <a:pt x="116" y="93"/>
                    </a:cubicBezTo>
                    <a:cubicBezTo>
                      <a:pt x="116" y="94"/>
                      <a:pt x="118" y="95"/>
                      <a:pt x="118" y="95"/>
                    </a:cubicBezTo>
                    <a:cubicBezTo>
                      <a:pt x="118" y="95"/>
                      <a:pt x="117" y="97"/>
                      <a:pt x="118" y="98"/>
                    </a:cubicBezTo>
                    <a:cubicBezTo>
                      <a:pt x="118" y="98"/>
                      <a:pt x="120" y="103"/>
                      <a:pt x="119" y="103"/>
                    </a:cubicBezTo>
                    <a:cubicBezTo>
                      <a:pt x="118" y="104"/>
                      <a:pt x="118" y="105"/>
                      <a:pt x="118" y="106"/>
                    </a:cubicBezTo>
                    <a:cubicBezTo>
                      <a:pt x="119" y="107"/>
                      <a:pt x="119" y="107"/>
                      <a:pt x="119" y="107"/>
                    </a:cubicBezTo>
                    <a:cubicBezTo>
                      <a:pt x="119" y="108"/>
                      <a:pt x="121" y="107"/>
                      <a:pt x="120" y="109"/>
                    </a:cubicBezTo>
                    <a:cubicBezTo>
                      <a:pt x="119" y="110"/>
                      <a:pt x="119" y="110"/>
                      <a:pt x="118" y="111"/>
                    </a:cubicBezTo>
                    <a:cubicBezTo>
                      <a:pt x="118" y="112"/>
                      <a:pt x="118" y="112"/>
                      <a:pt x="117" y="113"/>
                    </a:cubicBezTo>
                    <a:cubicBezTo>
                      <a:pt x="117" y="114"/>
                      <a:pt x="116" y="115"/>
                      <a:pt x="116" y="116"/>
                    </a:cubicBezTo>
                    <a:cubicBezTo>
                      <a:pt x="115" y="116"/>
                      <a:pt x="114" y="117"/>
                      <a:pt x="114" y="117"/>
                    </a:cubicBezTo>
                    <a:cubicBezTo>
                      <a:pt x="114" y="118"/>
                      <a:pt x="112" y="120"/>
                      <a:pt x="114" y="118"/>
                    </a:cubicBezTo>
                    <a:cubicBezTo>
                      <a:pt x="116" y="117"/>
                      <a:pt x="115" y="118"/>
                      <a:pt x="117" y="116"/>
                    </a:cubicBezTo>
                    <a:cubicBezTo>
                      <a:pt x="119" y="114"/>
                      <a:pt x="120" y="115"/>
                      <a:pt x="121" y="114"/>
                    </a:cubicBezTo>
                    <a:cubicBezTo>
                      <a:pt x="122" y="113"/>
                      <a:pt x="120" y="117"/>
                      <a:pt x="122" y="112"/>
                    </a:cubicBezTo>
                    <a:cubicBezTo>
                      <a:pt x="124" y="107"/>
                      <a:pt x="125" y="107"/>
                      <a:pt x="125" y="106"/>
                    </a:cubicBezTo>
                    <a:cubicBezTo>
                      <a:pt x="126" y="105"/>
                      <a:pt x="126" y="106"/>
                      <a:pt x="127" y="104"/>
                    </a:cubicBezTo>
                    <a:cubicBezTo>
                      <a:pt x="128" y="101"/>
                      <a:pt x="127" y="103"/>
                      <a:pt x="128" y="101"/>
                    </a:cubicBezTo>
                    <a:cubicBezTo>
                      <a:pt x="130" y="99"/>
                      <a:pt x="130" y="102"/>
                      <a:pt x="130" y="99"/>
                    </a:cubicBezTo>
                    <a:cubicBezTo>
                      <a:pt x="131" y="96"/>
                      <a:pt x="131" y="98"/>
                      <a:pt x="132" y="94"/>
                    </a:cubicBezTo>
                    <a:cubicBezTo>
                      <a:pt x="133" y="91"/>
                      <a:pt x="131" y="91"/>
                      <a:pt x="133" y="89"/>
                    </a:cubicBezTo>
                    <a:cubicBezTo>
                      <a:pt x="135" y="87"/>
                      <a:pt x="135" y="88"/>
                      <a:pt x="136" y="87"/>
                    </a:cubicBezTo>
                    <a:cubicBezTo>
                      <a:pt x="136" y="86"/>
                      <a:pt x="135" y="87"/>
                      <a:pt x="137" y="84"/>
                    </a:cubicBezTo>
                    <a:cubicBezTo>
                      <a:pt x="139" y="81"/>
                      <a:pt x="141" y="80"/>
                      <a:pt x="141" y="75"/>
                    </a:cubicBezTo>
                    <a:cubicBezTo>
                      <a:pt x="141" y="70"/>
                      <a:pt x="141" y="69"/>
                      <a:pt x="141" y="69"/>
                    </a:cubicBezTo>
                    <a:cubicBezTo>
                      <a:pt x="141" y="69"/>
                      <a:pt x="143" y="67"/>
                      <a:pt x="142" y="64"/>
                    </a:cubicBezTo>
                    <a:cubicBezTo>
                      <a:pt x="142" y="61"/>
                      <a:pt x="141" y="62"/>
                      <a:pt x="142" y="61"/>
                    </a:cubicBezTo>
                    <a:cubicBezTo>
                      <a:pt x="142" y="61"/>
                      <a:pt x="142" y="61"/>
                      <a:pt x="143" y="60"/>
                    </a:cubicBezTo>
                    <a:cubicBezTo>
                      <a:pt x="144" y="58"/>
                      <a:pt x="144" y="59"/>
                      <a:pt x="144" y="58"/>
                    </a:cubicBezTo>
                    <a:cubicBezTo>
                      <a:pt x="144" y="57"/>
                      <a:pt x="145" y="56"/>
                      <a:pt x="145" y="56"/>
                    </a:cubicBezTo>
                    <a:cubicBezTo>
                      <a:pt x="145" y="56"/>
                      <a:pt x="145" y="56"/>
                      <a:pt x="145" y="56"/>
                    </a:cubicBezTo>
                    <a:cubicBezTo>
                      <a:pt x="145" y="56"/>
                      <a:pt x="152" y="122"/>
                      <a:pt x="87" y="131"/>
                    </a:cubicBezTo>
                    <a:cubicBezTo>
                      <a:pt x="87" y="131"/>
                      <a:pt x="102" y="128"/>
                      <a:pt x="103" y="125"/>
                    </a:cubicBezTo>
                    <a:cubicBezTo>
                      <a:pt x="103" y="125"/>
                      <a:pt x="103" y="122"/>
                      <a:pt x="103" y="122"/>
                    </a:cubicBezTo>
                    <a:cubicBezTo>
                      <a:pt x="102" y="122"/>
                      <a:pt x="101" y="123"/>
                      <a:pt x="100" y="122"/>
                    </a:cubicBezTo>
                    <a:cubicBezTo>
                      <a:pt x="99" y="121"/>
                      <a:pt x="98" y="120"/>
                      <a:pt x="98" y="120"/>
                    </a:cubicBezTo>
                    <a:cubicBezTo>
                      <a:pt x="98" y="121"/>
                      <a:pt x="98" y="121"/>
                      <a:pt x="98" y="121"/>
                    </a:cubicBezTo>
                    <a:cubicBezTo>
                      <a:pt x="98" y="121"/>
                      <a:pt x="99" y="122"/>
                      <a:pt x="96" y="121"/>
                    </a:cubicBezTo>
                    <a:cubicBezTo>
                      <a:pt x="93" y="121"/>
                      <a:pt x="93" y="121"/>
                      <a:pt x="92" y="121"/>
                    </a:cubicBezTo>
                    <a:cubicBezTo>
                      <a:pt x="91" y="120"/>
                      <a:pt x="90" y="118"/>
                      <a:pt x="89" y="119"/>
                    </a:cubicBezTo>
                    <a:cubicBezTo>
                      <a:pt x="88" y="121"/>
                      <a:pt x="90" y="120"/>
                      <a:pt x="88" y="121"/>
                    </a:cubicBezTo>
                    <a:cubicBezTo>
                      <a:pt x="87" y="121"/>
                      <a:pt x="84" y="120"/>
                      <a:pt x="84" y="120"/>
                    </a:cubicBezTo>
                    <a:cubicBezTo>
                      <a:pt x="84" y="120"/>
                      <a:pt x="80" y="121"/>
                      <a:pt x="79" y="120"/>
                    </a:cubicBezTo>
                    <a:cubicBezTo>
                      <a:pt x="79" y="120"/>
                      <a:pt x="79" y="119"/>
                      <a:pt x="78" y="119"/>
                    </a:cubicBezTo>
                    <a:cubicBezTo>
                      <a:pt x="77" y="119"/>
                      <a:pt x="77" y="120"/>
                      <a:pt x="77" y="120"/>
                    </a:cubicBezTo>
                    <a:cubicBezTo>
                      <a:pt x="79" y="122"/>
                      <a:pt x="79" y="122"/>
                      <a:pt x="79" y="122"/>
                    </a:cubicBezTo>
                    <a:cubicBezTo>
                      <a:pt x="82" y="123"/>
                      <a:pt x="82" y="123"/>
                      <a:pt x="82" y="123"/>
                    </a:cubicBezTo>
                    <a:cubicBezTo>
                      <a:pt x="82" y="123"/>
                      <a:pt x="83" y="124"/>
                      <a:pt x="82" y="124"/>
                    </a:cubicBezTo>
                    <a:cubicBezTo>
                      <a:pt x="81" y="125"/>
                      <a:pt x="80" y="125"/>
                      <a:pt x="79" y="125"/>
                    </a:cubicBezTo>
                    <a:cubicBezTo>
                      <a:pt x="78" y="125"/>
                      <a:pt x="76" y="127"/>
                      <a:pt x="75" y="126"/>
                    </a:cubicBezTo>
                    <a:cubicBezTo>
                      <a:pt x="74" y="124"/>
                      <a:pt x="74" y="124"/>
                      <a:pt x="74" y="123"/>
                    </a:cubicBezTo>
                    <a:cubicBezTo>
                      <a:pt x="73" y="123"/>
                      <a:pt x="73" y="122"/>
                      <a:pt x="72" y="122"/>
                    </a:cubicBezTo>
                    <a:cubicBezTo>
                      <a:pt x="71" y="122"/>
                      <a:pt x="70" y="122"/>
                      <a:pt x="70" y="122"/>
                    </a:cubicBezTo>
                    <a:cubicBezTo>
                      <a:pt x="71" y="124"/>
                      <a:pt x="71" y="124"/>
                      <a:pt x="71" y="124"/>
                    </a:cubicBezTo>
                    <a:cubicBezTo>
                      <a:pt x="71" y="124"/>
                      <a:pt x="69" y="124"/>
                      <a:pt x="69" y="124"/>
                    </a:cubicBezTo>
                    <a:cubicBezTo>
                      <a:pt x="68" y="124"/>
                      <a:pt x="68" y="125"/>
                      <a:pt x="67" y="124"/>
                    </a:cubicBezTo>
                    <a:cubicBezTo>
                      <a:pt x="65" y="123"/>
                      <a:pt x="65" y="123"/>
                      <a:pt x="64" y="123"/>
                    </a:cubicBezTo>
                    <a:cubicBezTo>
                      <a:pt x="63" y="123"/>
                      <a:pt x="62" y="122"/>
                      <a:pt x="61" y="122"/>
                    </a:cubicBezTo>
                    <a:cubicBezTo>
                      <a:pt x="61" y="123"/>
                      <a:pt x="60" y="123"/>
                      <a:pt x="59" y="123"/>
                    </a:cubicBezTo>
                    <a:cubicBezTo>
                      <a:pt x="59" y="123"/>
                      <a:pt x="56" y="124"/>
                      <a:pt x="56" y="124"/>
                    </a:cubicBezTo>
                    <a:cubicBezTo>
                      <a:pt x="55" y="124"/>
                      <a:pt x="53" y="124"/>
                      <a:pt x="53" y="124"/>
                    </a:cubicBezTo>
                    <a:cubicBezTo>
                      <a:pt x="53" y="124"/>
                      <a:pt x="60" y="131"/>
                      <a:pt x="76" y="131"/>
                    </a:cubicBezTo>
                    <a:cubicBezTo>
                      <a:pt x="76" y="131"/>
                      <a:pt x="40" y="133"/>
                      <a:pt x="20" y="98"/>
                    </a:cubicBezTo>
                    <a:cubicBezTo>
                      <a:pt x="0" y="62"/>
                      <a:pt x="14" y="17"/>
                      <a:pt x="60" y="1"/>
                    </a:cubicBezTo>
                    <a:cubicBezTo>
                      <a:pt x="60" y="1"/>
                      <a:pt x="26" y="14"/>
                      <a:pt x="16" y="48"/>
                    </a:cubicBezTo>
                    <a:cubicBezTo>
                      <a:pt x="17" y="48"/>
                      <a:pt x="17" y="48"/>
                      <a:pt x="17" y="48"/>
                    </a:cubicBezTo>
                    <a:cubicBezTo>
                      <a:pt x="18" y="47"/>
                      <a:pt x="18" y="48"/>
                      <a:pt x="18" y="46"/>
                    </a:cubicBezTo>
                    <a:cubicBezTo>
                      <a:pt x="19" y="45"/>
                      <a:pt x="19" y="45"/>
                      <a:pt x="19" y="44"/>
                    </a:cubicBezTo>
                    <a:cubicBezTo>
                      <a:pt x="20" y="43"/>
                      <a:pt x="20" y="44"/>
                      <a:pt x="20" y="42"/>
                    </a:cubicBezTo>
                    <a:cubicBezTo>
                      <a:pt x="21" y="41"/>
                      <a:pt x="21" y="42"/>
                      <a:pt x="22" y="41"/>
                    </a:cubicBezTo>
                    <a:cubicBezTo>
                      <a:pt x="23" y="40"/>
                      <a:pt x="23" y="38"/>
                      <a:pt x="24" y="38"/>
                    </a:cubicBezTo>
                    <a:cubicBezTo>
                      <a:pt x="24" y="37"/>
                      <a:pt x="26" y="37"/>
                      <a:pt x="26" y="37"/>
                    </a:cubicBezTo>
                    <a:cubicBezTo>
                      <a:pt x="27" y="37"/>
                      <a:pt x="26" y="36"/>
                      <a:pt x="27" y="37"/>
                    </a:cubicBezTo>
                    <a:cubicBezTo>
                      <a:pt x="27" y="37"/>
                      <a:pt x="26" y="39"/>
                      <a:pt x="26" y="39"/>
                    </a:cubicBezTo>
                    <a:cubicBezTo>
                      <a:pt x="26" y="41"/>
                      <a:pt x="26" y="41"/>
                      <a:pt x="26" y="41"/>
                    </a:cubicBezTo>
                    <a:cubicBezTo>
                      <a:pt x="26" y="41"/>
                      <a:pt x="25" y="43"/>
                      <a:pt x="25" y="44"/>
                    </a:cubicBezTo>
                    <a:cubicBezTo>
                      <a:pt x="25" y="45"/>
                      <a:pt x="26" y="46"/>
                      <a:pt x="26" y="46"/>
                    </a:cubicBezTo>
                    <a:cubicBezTo>
                      <a:pt x="26" y="46"/>
                      <a:pt x="26" y="48"/>
                      <a:pt x="27" y="49"/>
                    </a:cubicBezTo>
                    <a:cubicBezTo>
                      <a:pt x="27" y="49"/>
                      <a:pt x="31" y="49"/>
                      <a:pt x="31" y="49"/>
                    </a:cubicBezTo>
                    <a:cubicBezTo>
                      <a:pt x="31" y="49"/>
                      <a:pt x="32" y="48"/>
                      <a:pt x="33" y="47"/>
                    </a:cubicBezTo>
                    <a:cubicBezTo>
                      <a:pt x="33" y="46"/>
                      <a:pt x="35" y="46"/>
                      <a:pt x="35" y="45"/>
                    </a:cubicBezTo>
                    <a:cubicBezTo>
                      <a:pt x="36" y="45"/>
                      <a:pt x="35" y="44"/>
                      <a:pt x="36" y="43"/>
                    </a:cubicBezTo>
                    <a:cubicBezTo>
                      <a:pt x="37" y="41"/>
                      <a:pt x="36" y="42"/>
                      <a:pt x="37" y="41"/>
                    </a:cubicBezTo>
                    <a:cubicBezTo>
                      <a:pt x="38" y="39"/>
                      <a:pt x="38" y="39"/>
                      <a:pt x="38" y="39"/>
                    </a:cubicBezTo>
                    <a:cubicBezTo>
                      <a:pt x="38" y="39"/>
                      <a:pt x="41" y="39"/>
                      <a:pt x="40" y="40"/>
                    </a:cubicBezTo>
                    <a:cubicBezTo>
                      <a:pt x="39" y="42"/>
                      <a:pt x="40" y="43"/>
                      <a:pt x="40" y="44"/>
                    </a:cubicBezTo>
                    <a:cubicBezTo>
                      <a:pt x="39" y="44"/>
                      <a:pt x="38" y="43"/>
                      <a:pt x="38" y="44"/>
                    </a:cubicBezTo>
                    <a:cubicBezTo>
                      <a:pt x="37" y="46"/>
                      <a:pt x="37" y="46"/>
                      <a:pt x="37" y="47"/>
                    </a:cubicBezTo>
                    <a:cubicBezTo>
                      <a:pt x="36" y="47"/>
                      <a:pt x="36" y="49"/>
                      <a:pt x="35" y="50"/>
                    </a:cubicBezTo>
                    <a:cubicBezTo>
                      <a:pt x="35" y="50"/>
                      <a:pt x="33" y="50"/>
                      <a:pt x="33" y="50"/>
                    </a:cubicBezTo>
                    <a:cubicBezTo>
                      <a:pt x="33" y="51"/>
                      <a:pt x="34" y="52"/>
                      <a:pt x="33" y="53"/>
                    </a:cubicBezTo>
                    <a:cubicBezTo>
                      <a:pt x="32" y="53"/>
                      <a:pt x="32" y="53"/>
                      <a:pt x="31" y="53"/>
                    </a:cubicBezTo>
                    <a:cubicBezTo>
                      <a:pt x="31" y="53"/>
                      <a:pt x="31" y="53"/>
                      <a:pt x="30" y="53"/>
                    </a:cubicBezTo>
                    <a:cubicBezTo>
                      <a:pt x="29" y="52"/>
                      <a:pt x="28" y="52"/>
                      <a:pt x="28" y="52"/>
                    </a:cubicBezTo>
                    <a:cubicBezTo>
                      <a:pt x="28" y="52"/>
                      <a:pt x="26" y="53"/>
                      <a:pt x="26" y="54"/>
                    </a:cubicBezTo>
                    <a:cubicBezTo>
                      <a:pt x="26" y="54"/>
                      <a:pt x="27" y="57"/>
                      <a:pt x="27" y="57"/>
                    </a:cubicBezTo>
                    <a:cubicBezTo>
                      <a:pt x="28" y="60"/>
                      <a:pt x="28" y="60"/>
                      <a:pt x="28" y="60"/>
                    </a:cubicBezTo>
                    <a:cubicBezTo>
                      <a:pt x="28" y="60"/>
                      <a:pt x="28" y="64"/>
                      <a:pt x="29" y="64"/>
                    </a:cubicBezTo>
                    <a:cubicBezTo>
                      <a:pt x="29" y="64"/>
                      <a:pt x="30" y="66"/>
                      <a:pt x="31" y="67"/>
                    </a:cubicBezTo>
                    <a:cubicBezTo>
                      <a:pt x="31" y="67"/>
                      <a:pt x="31" y="70"/>
                      <a:pt x="31" y="70"/>
                    </a:cubicBezTo>
                    <a:cubicBezTo>
                      <a:pt x="33" y="72"/>
                      <a:pt x="33" y="72"/>
                      <a:pt x="33" y="72"/>
                    </a:cubicBezTo>
                    <a:cubicBezTo>
                      <a:pt x="33" y="72"/>
                      <a:pt x="33" y="74"/>
                      <a:pt x="33" y="75"/>
                    </a:cubicBezTo>
                    <a:cubicBezTo>
                      <a:pt x="33" y="75"/>
                      <a:pt x="32" y="78"/>
                      <a:pt x="33" y="79"/>
                    </a:cubicBezTo>
                    <a:cubicBezTo>
                      <a:pt x="33" y="80"/>
                      <a:pt x="35" y="82"/>
                      <a:pt x="35" y="82"/>
                    </a:cubicBezTo>
                    <a:cubicBezTo>
                      <a:pt x="35" y="82"/>
                      <a:pt x="32" y="84"/>
                      <a:pt x="34" y="84"/>
                    </a:cubicBezTo>
                    <a:cubicBezTo>
                      <a:pt x="35" y="84"/>
                      <a:pt x="36" y="86"/>
                      <a:pt x="36" y="87"/>
                    </a:cubicBezTo>
                    <a:cubicBezTo>
                      <a:pt x="37" y="87"/>
                      <a:pt x="37" y="88"/>
                      <a:pt x="37" y="88"/>
                    </a:cubicBezTo>
                    <a:cubicBezTo>
                      <a:pt x="38" y="88"/>
                      <a:pt x="40" y="89"/>
                      <a:pt x="40" y="89"/>
                    </a:cubicBezTo>
                    <a:cubicBezTo>
                      <a:pt x="40" y="90"/>
                      <a:pt x="40" y="91"/>
                      <a:pt x="40" y="91"/>
                    </a:cubicBezTo>
                    <a:cubicBezTo>
                      <a:pt x="42" y="95"/>
                      <a:pt x="42" y="95"/>
                      <a:pt x="42" y="95"/>
                    </a:cubicBezTo>
                    <a:cubicBezTo>
                      <a:pt x="45" y="98"/>
                      <a:pt x="45" y="98"/>
                      <a:pt x="45" y="98"/>
                    </a:cubicBezTo>
                    <a:cubicBezTo>
                      <a:pt x="45" y="98"/>
                      <a:pt x="45" y="99"/>
                      <a:pt x="46" y="99"/>
                    </a:cubicBezTo>
                    <a:cubicBezTo>
                      <a:pt x="46" y="100"/>
                      <a:pt x="50" y="101"/>
                      <a:pt x="50" y="101"/>
                    </a:cubicBezTo>
                    <a:cubicBezTo>
                      <a:pt x="51" y="102"/>
                      <a:pt x="53" y="103"/>
                      <a:pt x="54" y="103"/>
                    </a:cubicBezTo>
                    <a:cubicBezTo>
                      <a:pt x="54" y="103"/>
                      <a:pt x="53" y="105"/>
                      <a:pt x="54" y="103"/>
                    </a:cubicBezTo>
                    <a:cubicBezTo>
                      <a:pt x="56" y="101"/>
                      <a:pt x="55" y="102"/>
                      <a:pt x="56" y="100"/>
                    </a:cubicBezTo>
                    <a:cubicBezTo>
                      <a:pt x="57" y="97"/>
                      <a:pt x="57" y="99"/>
                      <a:pt x="57" y="97"/>
                    </a:cubicBezTo>
                    <a:cubicBezTo>
                      <a:pt x="57" y="95"/>
                      <a:pt x="57" y="97"/>
                      <a:pt x="57" y="95"/>
                    </a:cubicBezTo>
                    <a:cubicBezTo>
                      <a:pt x="57" y="93"/>
                      <a:pt x="56" y="95"/>
                      <a:pt x="57" y="93"/>
                    </a:cubicBezTo>
                    <a:cubicBezTo>
                      <a:pt x="58" y="91"/>
                      <a:pt x="58" y="91"/>
                      <a:pt x="59" y="90"/>
                    </a:cubicBezTo>
                    <a:cubicBezTo>
                      <a:pt x="61" y="89"/>
                      <a:pt x="62" y="90"/>
                      <a:pt x="61" y="88"/>
                    </a:cubicBezTo>
                    <a:cubicBezTo>
                      <a:pt x="60" y="86"/>
                      <a:pt x="60" y="88"/>
                      <a:pt x="60" y="86"/>
                    </a:cubicBezTo>
                    <a:cubicBezTo>
                      <a:pt x="60" y="84"/>
                      <a:pt x="60" y="84"/>
                      <a:pt x="59" y="83"/>
                    </a:cubicBezTo>
                    <a:cubicBezTo>
                      <a:pt x="58" y="82"/>
                      <a:pt x="57" y="82"/>
                      <a:pt x="57" y="80"/>
                    </a:cubicBezTo>
                    <a:cubicBezTo>
                      <a:pt x="57" y="79"/>
                      <a:pt x="57" y="79"/>
                      <a:pt x="57" y="78"/>
                    </a:cubicBezTo>
                    <a:cubicBezTo>
                      <a:pt x="58" y="77"/>
                      <a:pt x="59" y="76"/>
                      <a:pt x="59" y="75"/>
                    </a:cubicBezTo>
                    <a:cubicBezTo>
                      <a:pt x="59" y="75"/>
                      <a:pt x="59" y="75"/>
                      <a:pt x="60" y="74"/>
                    </a:cubicBezTo>
                    <a:cubicBezTo>
                      <a:pt x="61" y="72"/>
                      <a:pt x="62" y="72"/>
                      <a:pt x="62" y="72"/>
                    </a:cubicBezTo>
                    <a:cubicBezTo>
                      <a:pt x="62" y="72"/>
                      <a:pt x="62" y="68"/>
                      <a:pt x="62" y="67"/>
                    </a:cubicBezTo>
                    <a:cubicBezTo>
                      <a:pt x="62" y="66"/>
                      <a:pt x="62" y="68"/>
                      <a:pt x="62" y="66"/>
                    </a:cubicBezTo>
                    <a:cubicBezTo>
                      <a:pt x="61" y="64"/>
                      <a:pt x="61" y="63"/>
                      <a:pt x="61" y="63"/>
                    </a:cubicBezTo>
                    <a:cubicBezTo>
                      <a:pt x="61" y="63"/>
                      <a:pt x="64" y="61"/>
                      <a:pt x="64" y="61"/>
                    </a:cubicBezTo>
                    <a:cubicBezTo>
                      <a:pt x="65" y="61"/>
                      <a:pt x="65" y="63"/>
                      <a:pt x="67" y="62"/>
                    </a:cubicBezTo>
                    <a:cubicBezTo>
                      <a:pt x="68" y="61"/>
                      <a:pt x="68" y="60"/>
                      <a:pt x="68" y="60"/>
                    </a:cubicBezTo>
                    <a:cubicBezTo>
                      <a:pt x="69" y="59"/>
                      <a:pt x="70" y="59"/>
                      <a:pt x="70" y="60"/>
                    </a:cubicBezTo>
                    <a:cubicBezTo>
                      <a:pt x="71" y="60"/>
                      <a:pt x="73" y="60"/>
                      <a:pt x="74" y="61"/>
                    </a:cubicBezTo>
                    <a:cubicBezTo>
                      <a:pt x="76" y="62"/>
                      <a:pt x="76" y="61"/>
                      <a:pt x="78" y="61"/>
                    </a:cubicBezTo>
                    <a:cubicBezTo>
                      <a:pt x="80" y="61"/>
                      <a:pt x="82" y="62"/>
                      <a:pt x="83" y="61"/>
                    </a:cubicBezTo>
                    <a:cubicBezTo>
                      <a:pt x="85" y="60"/>
                      <a:pt x="85" y="62"/>
                      <a:pt x="86" y="60"/>
                    </a:cubicBezTo>
                    <a:cubicBezTo>
                      <a:pt x="86" y="58"/>
                      <a:pt x="86" y="59"/>
                      <a:pt x="87" y="58"/>
                    </a:cubicBezTo>
                    <a:cubicBezTo>
                      <a:pt x="88" y="57"/>
                      <a:pt x="89" y="58"/>
                      <a:pt x="89" y="56"/>
                    </a:cubicBezTo>
                    <a:cubicBezTo>
                      <a:pt x="89" y="55"/>
                      <a:pt x="88" y="55"/>
                      <a:pt x="89" y="54"/>
                    </a:cubicBezTo>
                    <a:cubicBezTo>
                      <a:pt x="90" y="53"/>
                      <a:pt x="89" y="55"/>
                      <a:pt x="90" y="53"/>
                    </a:cubicBezTo>
                    <a:cubicBezTo>
                      <a:pt x="92" y="51"/>
                      <a:pt x="93" y="52"/>
                      <a:pt x="92" y="51"/>
                    </a:cubicBezTo>
                    <a:cubicBezTo>
                      <a:pt x="92" y="49"/>
                      <a:pt x="91" y="50"/>
                      <a:pt x="91" y="48"/>
                    </a:cubicBezTo>
                    <a:cubicBezTo>
                      <a:pt x="91" y="46"/>
                      <a:pt x="88" y="49"/>
                      <a:pt x="90" y="45"/>
                    </a:cubicBezTo>
                    <a:cubicBezTo>
                      <a:pt x="92" y="42"/>
                      <a:pt x="92" y="42"/>
                      <a:pt x="90" y="40"/>
                    </a:cubicBezTo>
                    <a:cubicBezTo>
                      <a:pt x="89" y="37"/>
                      <a:pt x="87" y="36"/>
                      <a:pt x="87" y="35"/>
                    </a:cubicBezTo>
                    <a:cubicBezTo>
                      <a:pt x="86" y="35"/>
                      <a:pt x="86" y="33"/>
                      <a:pt x="85" y="33"/>
                    </a:cubicBezTo>
                    <a:cubicBezTo>
                      <a:pt x="84" y="32"/>
                      <a:pt x="85" y="32"/>
                      <a:pt x="83" y="32"/>
                    </a:cubicBezTo>
                    <a:cubicBezTo>
                      <a:pt x="82" y="32"/>
                      <a:pt x="80" y="31"/>
                      <a:pt x="80" y="30"/>
                    </a:cubicBezTo>
                    <a:cubicBezTo>
                      <a:pt x="79" y="30"/>
                      <a:pt x="77" y="28"/>
                      <a:pt x="77" y="28"/>
                    </a:cubicBezTo>
                    <a:cubicBezTo>
                      <a:pt x="76" y="28"/>
                      <a:pt x="76" y="28"/>
                      <a:pt x="75" y="28"/>
                    </a:cubicBezTo>
                    <a:cubicBezTo>
                      <a:pt x="74" y="28"/>
                      <a:pt x="73" y="27"/>
                      <a:pt x="72" y="27"/>
                    </a:cubicBezTo>
                    <a:cubicBezTo>
                      <a:pt x="71" y="27"/>
                      <a:pt x="73" y="28"/>
                      <a:pt x="71" y="27"/>
                    </a:cubicBezTo>
                    <a:cubicBezTo>
                      <a:pt x="68" y="27"/>
                      <a:pt x="69" y="27"/>
                      <a:pt x="68" y="27"/>
                    </a:cubicBezTo>
                    <a:cubicBezTo>
                      <a:pt x="67" y="27"/>
                      <a:pt x="68" y="27"/>
                      <a:pt x="67" y="27"/>
                    </a:cubicBezTo>
                    <a:cubicBezTo>
                      <a:pt x="66" y="27"/>
                      <a:pt x="66" y="25"/>
                      <a:pt x="66" y="27"/>
                    </a:cubicBezTo>
                    <a:cubicBezTo>
                      <a:pt x="65" y="30"/>
                      <a:pt x="67" y="31"/>
                      <a:pt x="65" y="31"/>
                    </a:cubicBezTo>
                    <a:cubicBezTo>
                      <a:pt x="63" y="31"/>
                      <a:pt x="65" y="31"/>
                      <a:pt x="63" y="31"/>
                    </a:cubicBezTo>
                    <a:cubicBezTo>
                      <a:pt x="61" y="31"/>
                      <a:pt x="61" y="31"/>
                      <a:pt x="60" y="32"/>
                    </a:cubicBezTo>
                    <a:cubicBezTo>
                      <a:pt x="60" y="32"/>
                      <a:pt x="59" y="33"/>
                      <a:pt x="58" y="33"/>
                    </a:cubicBezTo>
                    <a:cubicBezTo>
                      <a:pt x="56" y="33"/>
                      <a:pt x="58" y="35"/>
                      <a:pt x="56" y="33"/>
                    </a:cubicBezTo>
                    <a:cubicBezTo>
                      <a:pt x="54" y="31"/>
                      <a:pt x="58" y="30"/>
                      <a:pt x="54" y="31"/>
                    </a:cubicBezTo>
                    <a:cubicBezTo>
                      <a:pt x="51" y="31"/>
                      <a:pt x="50" y="32"/>
                      <a:pt x="50" y="32"/>
                    </a:cubicBezTo>
                    <a:cubicBezTo>
                      <a:pt x="49" y="31"/>
                      <a:pt x="49" y="32"/>
                      <a:pt x="47" y="31"/>
                    </a:cubicBezTo>
                    <a:cubicBezTo>
                      <a:pt x="46" y="30"/>
                      <a:pt x="46" y="30"/>
                      <a:pt x="45" y="31"/>
                    </a:cubicBezTo>
                    <a:cubicBezTo>
                      <a:pt x="44" y="31"/>
                      <a:pt x="44" y="32"/>
                      <a:pt x="44" y="31"/>
                    </a:cubicBezTo>
                    <a:cubicBezTo>
                      <a:pt x="43" y="30"/>
                      <a:pt x="42" y="30"/>
                      <a:pt x="44" y="29"/>
                    </a:cubicBezTo>
                    <a:cubicBezTo>
                      <a:pt x="46" y="28"/>
                      <a:pt x="46" y="29"/>
                      <a:pt x="46" y="28"/>
                    </a:cubicBezTo>
                    <a:cubicBezTo>
                      <a:pt x="47" y="27"/>
                      <a:pt x="45" y="27"/>
                      <a:pt x="47" y="27"/>
                    </a:cubicBezTo>
                    <a:cubicBezTo>
                      <a:pt x="49" y="26"/>
                      <a:pt x="48" y="26"/>
                      <a:pt x="50" y="26"/>
                    </a:cubicBezTo>
                    <a:cubicBezTo>
                      <a:pt x="51" y="25"/>
                      <a:pt x="53" y="27"/>
                      <a:pt x="53" y="26"/>
                    </a:cubicBezTo>
                    <a:cubicBezTo>
                      <a:pt x="53" y="25"/>
                      <a:pt x="56" y="27"/>
                      <a:pt x="53" y="25"/>
                    </a:cubicBezTo>
                    <a:cubicBezTo>
                      <a:pt x="51" y="22"/>
                      <a:pt x="52" y="21"/>
                      <a:pt x="50" y="22"/>
                    </a:cubicBezTo>
                    <a:cubicBezTo>
                      <a:pt x="49" y="22"/>
                      <a:pt x="49" y="24"/>
                      <a:pt x="48" y="23"/>
                    </a:cubicBezTo>
                    <a:cubicBezTo>
                      <a:pt x="47" y="22"/>
                      <a:pt x="45" y="21"/>
                      <a:pt x="47" y="20"/>
                    </a:cubicBezTo>
                    <a:cubicBezTo>
                      <a:pt x="49" y="18"/>
                      <a:pt x="47" y="19"/>
                      <a:pt x="49" y="18"/>
                    </a:cubicBezTo>
                    <a:cubicBezTo>
                      <a:pt x="51" y="17"/>
                      <a:pt x="53" y="22"/>
                      <a:pt x="54" y="21"/>
                    </a:cubicBezTo>
                    <a:cubicBezTo>
                      <a:pt x="55" y="21"/>
                      <a:pt x="56" y="20"/>
                      <a:pt x="56" y="20"/>
                    </a:cubicBezTo>
                    <a:cubicBezTo>
                      <a:pt x="57" y="21"/>
                      <a:pt x="57" y="22"/>
                      <a:pt x="57" y="24"/>
                    </a:cubicBezTo>
                    <a:cubicBezTo>
                      <a:pt x="57" y="25"/>
                      <a:pt x="56" y="25"/>
                      <a:pt x="58" y="24"/>
                    </a:cubicBezTo>
                    <a:cubicBezTo>
                      <a:pt x="60" y="23"/>
                      <a:pt x="56" y="24"/>
                      <a:pt x="60" y="22"/>
                    </a:cubicBezTo>
                    <a:cubicBezTo>
                      <a:pt x="65" y="20"/>
                      <a:pt x="66" y="21"/>
                      <a:pt x="67" y="21"/>
                    </a:cubicBezTo>
                    <a:cubicBezTo>
                      <a:pt x="68" y="22"/>
                      <a:pt x="69" y="22"/>
                      <a:pt x="69" y="22"/>
                    </a:cubicBezTo>
                    <a:cubicBezTo>
                      <a:pt x="69" y="23"/>
                      <a:pt x="68" y="24"/>
                      <a:pt x="69" y="23"/>
                    </a:cubicBezTo>
                    <a:cubicBezTo>
                      <a:pt x="71" y="22"/>
                      <a:pt x="73" y="23"/>
                      <a:pt x="73" y="23"/>
                    </a:cubicBezTo>
                    <a:cubicBezTo>
                      <a:pt x="73" y="23"/>
                      <a:pt x="74" y="23"/>
                      <a:pt x="75" y="24"/>
                    </a:cubicBezTo>
                    <a:cubicBezTo>
                      <a:pt x="75" y="24"/>
                      <a:pt x="77" y="25"/>
                      <a:pt x="78" y="25"/>
                    </a:cubicBezTo>
                    <a:cubicBezTo>
                      <a:pt x="79" y="24"/>
                      <a:pt x="81" y="25"/>
                      <a:pt x="79" y="23"/>
                    </a:cubicBezTo>
                    <a:cubicBezTo>
                      <a:pt x="77" y="21"/>
                      <a:pt x="79" y="22"/>
                      <a:pt x="76" y="21"/>
                    </a:cubicBezTo>
                    <a:cubicBezTo>
                      <a:pt x="73" y="20"/>
                      <a:pt x="69" y="19"/>
                      <a:pt x="73" y="19"/>
                    </a:cubicBezTo>
                    <a:cubicBezTo>
                      <a:pt x="76" y="18"/>
                      <a:pt x="71" y="18"/>
                      <a:pt x="76" y="16"/>
                    </a:cubicBezTo>
                    <a:cubicBezTo>
                      <a:pt x="80" y="14"/>
                      <a:pt x="80" y="16"/>
                      <a:pt x="80" y="14"/>
                    </a:cubicBezTo>
                    <a:cubicBezTo>
                      <a:pt x="80" y="11"/>
                      <a:pt x="80" y="10"/>
                      <a:pt x="81" y="11"/>
                    </a:cubicBezTo>
                    <a:cubicBezTo>
                      <a:pt x="82" y="11"/>
                      <a:pt x="85" y="11"/>
                      <a:pt x="86" y="11"/>
                    </a:cubicBezTo>
                    <a:cubicBezTo>
                      <a:pt x="87" y="12"/>
                      <a:pt x="86" y="13"/>
                      <a:pt x="88" y="11"/>
                    </a:cubicBezTo>
                    <a:cubicBezTo>
                      <a:pt x="90" y="10"/>
                      <a:pt x="91" y="12"/>
                      <a:pt x="90" y="10"/>
                    </a:cubicBezTo>
                    <a:cubicBezTo>
                      <a:pt x="89" y="8"/>
                      <a:pt x="89" y="8"/>
                      <a:pt x="88" y="7"/>
                    </a:cubicBezTo>
                    <a:cubicBezTo>
                      <a:pt x="87" y="6"/>
                      <a:pt x="87" y="2"/>
                      <a:pt x="84" y="3"/>
                    </a:cubicBezTo>
                    <a:cubicBezTo>
                      <a:pt x="81" y="5"/>
                      <a:pt x="82" y="4"/>
                      <a:pt x="79" y="4"/>
                    </a:cubicBezTo>
                    <a:cubicBezTo>
                      <a:pt x="77" y="5"/>
                      <a:pt x="76" y="4"/>
                      <a:pt x="76" y="4"/>
                    </a:cubicBezTo>
                    <a:cubicBezTo>
                      <a:pt x="76" y="3"/>
                      <a:pt x="79" y="2"/>
                      <a:pt x="79" y="2"/>
                    </a:cubicBezTo>
                    <a:cubicBezTo>
                      <a:pt x="79" y="2"/>
                      <a:pt x="80" y="2"/>
                      <a:pt x="79" y="2"/>
                    </a:cubicBezTo>
                    <a:cubicBezTo>
                      <a:pt x="79" y="1"/>
                      <a:pt x="78" y="0"/>
                      <a:pt x="78" y="0"/>
                    </a:cubicBezTo>
                    <a:cubicBezTo>
                      <a:pt x="79" y="0"/>
                      <a:pt x="79" y="0"/>
                      <a:pt x="79" y="0"/>
                    </a:cubicBezTo>
                    <a:cubicBezTo>
                      <a:pt x="79" y="0"/>
                      <a:pt x="88" y="0"/>
                      <a:pt x="9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22"/>
              <p:cNvSpPr>
                <a:spLocks noEditPoints="1"/>
              </p:cNvSpPr>
              <p:nvPr/>
            </p:nvSpPr>
            <p:spPr bwMode="auto">
              <a:xfrm>
                <a:off x="1105855" y="3437414"/>
                <a:ext cx="404813" cy="406400"/>
              </a:xfrm>
              <a:custGeom>
                <a:avLst/>
                <a:gdLst>
                  <a:gd name="T0" fmla="*/ 68 w 136"/>
                  <a:gd name="T1" fmla="*/ 0 h 136"/>
                  <a:gd name="T2" fmla="*/ 136 w 136"/>
                  <a:gd name="T3" fmla="*/ 68 h 136"/>
                  <a:gd name="T4" fmla="*/ 68 w 136"/>
                  <a:gd name="T5" fmla="*/ 136 h 136"/>
                  <a:gd name="T6" fmla="*/ 0 w 136"/>
                  <a:gd name="T7" fmla="*/ 68 h 136"/>
                  <a:gd name="T8" fmla="*/ 68 w 136"/>
                  <a:gd name="T9" fmla="*/ 0 h 136"/>
                  <a:gd name="T10" fmla="*/ 68 w 136"/>
                  <a:gd name="T11" fmla="*/ 133 h 136"/>
                  <a:gd name="T12" fmla="*/ 133 w 136"/>
                  <a:gd name="T13" fmla="*/ 68 h 136"/>
                  <a:gd name="T14" fmla="*/ 68 w 136"/>
                  <a:gd name="T15" fmla="*/ 3 h 136"/>
                  <a:gd name="T16" fmla="*/ 3 w 136"/>
                  <a:gd name="T17" fmla="*/ 68 h 136"/>
                  <a:gd name="T18" fmla="*/ 68 w 136"/>
                  <a:gd name="T19" fmla="*/ 13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6" h="136">
                    <a:moveTo>
                      <a:pt x="68" y="0"/>
                    </a:moveTo>
                    <a:cubicBezTo>
                      <a:pt x="105" y="0"/>
                      <a:pt x="136" y="31"/>
                      <a:pt x="136" y="68"/>
                    </a:cubicBezTo>
                    <a:cubicBezTo>
                      <a:pt x="136" y="106"/>
                      <a:pt x="105" y="136"/>
                      <a:pt x="68" y="136"/>
                    </a:cubicBezTo>
                    <a:cubicBezTo>
                      <a:pt x="31" y="136"/>
                      <a:pt x="0" y="106"/>
                      <a:pt x="0" y="68"/>
                    </a:cubicBezTo>
                    <a:cubicBezTo>
                      <a:pt x="0" y="31"/>
                      <a:pt x="31" y="0"/>
                      <a:pt x="68" y="0"/>
                    </a:cubicBezTo>
                    <a:close/>
                    <a:moveTo>
                      <a:pt x="68" y="133"/>
                    </a:moveTo>
                    <a:cubicBezTo>
                      <a:pt x="104" y="133"/>
                      <a:pt x="133" y="104"/>
                      <a:pt x="133" y="68"/>
                    </a:cubicBezTo>
                    <a:cubicBezTo>
                      <a:pt x="133" y="32"/>
                      <a:pt x="104" y="3"/>
                      <a:pt x="68" y="3"/>
                    </a:cubicBezTo>
                    <a:cubicBezTo>
                      <a:pt x="32" y="3"/>
                      <a:pt x="3" y="32"/>
                      <a:pt x="3" y="68"/>
                    </a:cubicBezTo>
                    <a:cubicBezTo>
                      <a:pt x="3" y="104"/>
                      <a:pt x="32" y="133"/>
                      <a:pt x="68" y="1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23"/>
              <p:cNvSpPr/>
              <p:nvPr/>
            </p:nvSpPr>
            <p:spPr bwMode="auto">
              <a:xfrm>
                <a:off x="1066167" y="3446939"/>
                <a:ext cx="454025" cy="396875"/>
              </a:xfrm>
              <a:custGeom>
                <a:avLst/>
                <a:gdLst>
                  <a:gd name="T0" fmla="*/ 109 w 152"/>
                  <a:gd name="T1" fmla="*/ 10 h 133"/>
                  <a:gd name="T2" fmla="*/ 111 w 152"/>
                  <a:gd name="T3" fmla="*/ 15 h 133"/>
                  <a:gd name="T4" fmla="*/ 114 w 152"/>
                  <a:gd name="T5" fmla="*/ 19 h 133"/>
                  <a:gd name="T6" fmla="*/ 117 w 152"/>
                  <a:gd name="T7" fmla="*/ 17 h 133"/>
                  <a:gd name="T8" fmla="*/ 117 w 152"/>
                  <a:gd name="T9" fmla="*/ 22 h 133"/>
                  <a:gd name="T10" fmla="*/ 124 w 152"/>
                  <a:gd name="T11" fmla="*/ 23 h 133"/>
                  <a:gd name="T12" fmla="*/ 128 w 152"/>
                  <a:gd name="T13" fmla="*/ 27 h 133"/>
                  <a:gd name="T14" fmla="*/ 134 w 152"/>
                  <a:gd name="T15" fmla="*/ 36 h 133"/>
                  <a:gd name="T16" fmla="*/ 138 w 152"/>
                  <a:gd name="T17" fmla="*/ 41 h 133"/>
                  <a:gd name="T18" fmla="*/ 135 w 152"/>
                  <a:gd name="T19" fmla="*/ 45 h 133"/>
                  <a:gd name="T20" fmla="*/ 134 w 152"/>
                  <a:gd name="T21" fmla="*/ 47 h 133"/>
                  <a:gd name="T22" fmla="*/ 137 w 152"/>
                  <a:gd name="T23" fmla="*/ 44 h 133"/>
                  <a:gd name="T24" fmla="*/ 140 w 152"/>
                  <a:gd name="T25" fmla="*/ 40 h 133"/>
                  <a:gd name="T26" fmla="*/ 141 w 152"/>
                  <a:gd name="T27" fmla="*/ 46 h 133"/>
                  <a:gd name="T28" fmla="*/ 141 w 152"/>
                  <a:gd name="T29" fmla="*/ 56 h 133"/>
                  <a:gd name="T30" fmla="*/ 136 w 152"/>
                  <a:gd name="T31" fmla="*/ 53 h 133"/>
                  <a:gd name="T32" fmla="*/ 131 w 152"/>
                  <a:gd name="T33" fmla="*/ 59 h 133"/>
                  <a:gd name="T34" fmla="*/ 125 w 152"/>
                  <a:gd name="T35" fmla="*/ 65 h 133"/>
                  <a:gd name="T36" fmla="*/ 119 w 152"/>
                  <a:gd name="T37" fmla="*/ 71 h 133"/>
                  <a:gd name="T38" fmla="*/ 111 w 152"/>
                  <a:gd name="T39" fmla="*/ 78 h 133"/>
                  <a:gd name="T40" fmla="*/ 114 w 152"/>
                  <a:gd name="T41" fmla="*/ 90 h 133"/>
                  <a:gd name="T42" fmla="*/ 120 w 152"/>
                  <a:gd name="T43" fmla="*/ 104 h 133"/>
                  <a:gd name="T44" fmla="*/ 118 w 152"/>
                  <a:gd name="T45" fmla="*/ 114 h 133"/>
                  <a:gd name="T46" fmla="*/ 122 w 152"/>
                  <a:gd name="T47" fmla="*/ 114 h 133"/>
                  <a:gd name="T48" fmla="*/ 131 w 152"/>
                  <a:gd name="T49" fmla="*/ 99 h 133"/>
                  <a:gd name="T50" fmla="*/ 141 w 152"/>
                  <a:gd name="T51" fmla="*/ 75 h 133"/>
                  <a:gd name="T52" fmla="*/ 145 w 152"/>
                  <a:gd name="T53" fmla="*/ 58 h 133"/>
                  <a:gd name="T54" fmla="*/ 103 w 152"/>
                  <a:gd name="T55" fmla="*/ 123 h 133"/>
                  <a:gd name="T56" fmla="*/ 93 w 152"/>
                  <a:gd name="T57" fmla="*/ 121 h 133"/>
                  <a:gd name="T58" fmla="*/ 79 w 152"/>
                  <a:gd name="T59" fmla="*/ 119 h 133"/>
                  <a:gd name="T60" fmla="*/ 80 w 152"/>
                  <a:gd name="T61" fmla="*/ 125 h 133"/>
                  <a:gd name="T62" fmla="*/ 72 w 152"/>
                  <a:gd name="T63" fmla="*/ 124 h 133"/>
                  <a:gd name="T64" fmla="*/ 60 w 152"/>
                  <a:gd name="T65" fmla="*/ 123 h 133"/>
                  <a:gd name="T66" fmla="*/ 61 w 152"/>
                  <a:gd name="T67" fmla="*/ 2 h 133"/>
                  <a:gd name="T68" fmla="*/ 21 w 152"/>
                  <a:gd name="T69" fmla="*/ 43 h 133"/>
                  <a:gd name="T70" fmla="*/ 26 w 152"/>
                  <a:gd name="T71" fmla="*/ 39 h 133"/>
                  <a:gd name="T72" fmla="*/ 31 w 152"/>
                  <a:gd name="T73" fmla="*/ 50 h 133"/>
                  <a:gd name="T74" fmla="*/ 39 w 152"/>
                  <a:gd name="T75" fmla="*/ 40 h 133"/>
                  <a:gd name="T76" fmla="*/ 36 w 152"/>
                  <a:gd name="T77" fmla="*/ 50 h 133"/>
                  <a:gd name="T78" fmla="*/ 28 w 152"/>
                  <a:gd name="T79" fmla="*/ 53 h 133"/>
                  <a:gd name="T80" fmla="*/ 31 w 152"/>
                  <a:gd name="T81" fmla="*/ 67 h 133"/>
                  <a:gd name="T82" fmla="*/ 35 w 152"/>
                  <a:gd name="T83" fmla="*/ 82 h 133"/>
                  <a:gd name="T84" fmla="*/ 40 w 152"/>
                  <a:gd name="T85" fmla="*/ 92 h 133"/>
                  <a:gd name="T86" fmla="*/ 54 w 152"/>
                  <a:gd name="T87" fmla="*/ 103 h 133"/>
                  <a:gd name="T88" fmla="*/ 58 w 152"/>
                  <a:gd name="T89" fmla="*/ 93 h 133"/>
                  <a:gd name="T90" fmla="*/ 57 w 152"/>
                  <a:gd name="T91" fmla="*/ 81 h 133"/>
                  <a:gd name="T92" fmla="*/ 62 w 152"/>
                  <a:gd name="T93" fmla="*/ 68 h 133"/>
                  <a:gd name="T94" fmla="*/ 69 w 152"/>
                  <a:gd name="T95" fmla="*/ 60 h 133"/>
                  <a:gd name="T96" fmla="*/ 86 w 152"/>
                  <a:gd name="T97" fmla="*/ 60 h 133"/>
                  <a:gd name="T98" fmla="*/ 93 w 152"/>
                  <a:gd name="T99" fmla="*/ 51 h 133"/>
                  <a:gd name="T100" fmla="*/ 86 w 152"/>
                  <a:gd name="T101" fmla="*/ 33 h 133"/>
                  <a:gd name="T102" fmla="*/ 73 w 152"/>
                  <a:gd name="T103" fmla="*/ 28 h 133"/>
                  <a:gd name="T104" fmla="*/ 65 w 152"/>
                  <a:gd name="T105" fmla="*/ 31 h 133"/>
                  <a:gd name="T106" fmla="*/ 55 w 152"/>
                  <a:gd name="T107" fmla="*/ 31 h 133"/>
                  <a:gd name="T108" fmla="*/ 44 w 152"/>
                  <a:gd name="T109" fmla="*/ 29 h 133"/>
                  <a:gd name="T110" fmla="*/ 54 w 152"/>
                  <a:gd name="T111" fmla="*/ 25 h 133"/>
                  <a:gd name="T112" fmla="*/ 55 w 152"/>
                  <a:gd name="T113" fmla="*/ 21 h 133"/>
                  <a:gd name="T114" fmla="*/ 68 w 152"/>
                  <a:gd name="T115" fmla="*/ 22 h 133"/>
                  <a:gd name="T116" fmla="*/ 78 w 152"/>
                  <a:gd name="T117" fmla="*/ 25 h 133"/>
                  <a:gd name="T118" fmla="*/ 81 w 152"/>
                  <a:gd name="T119" fmla="*/ 14 h 133"/>
                  <a:gd name="T120" fmla="*/ 88 w 152"/>
                  <a:gd name="T121" fmla="*/ 7 h 133"/>
                  <a:gd name="T122" fmla="*/ 80 w 152"/>
                  <a:gd name="T123" fmla="*/ 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2" h="133">
                    <a:moveTo>
                      <a:pt x="91" y="0"/>
                    </a:moveTo>
                    <a:cubicBezTo>
                      <a:pt x="91" y="0"/>
                      <a:pt x="113" y="3"/>
                      <a:pt x="129" y="21"/>
                    </a:cubicBezTo>
                    <a:cubicBezTo>
                      <a:pt x="129" y="21"/>
                      <a:pt x="117" y="9"/>
                      <a:pt x="110" y="9"/>
                    </a:cubicBezTo>
                    <a:cubicBezTo>
                      <a:pt x="108" y="9"/>
                      <a:pt x="108" y="9"/>
                      <a:pt x="108" y="9"/>
                    </a:cubicBezTo>
                    <a:cubicBezTo>
                      <a:pt x="108" y="9"/>
                      <a:pt x="108" y="10"/>
                      <a:pt x="109" y="10"/>
                    </a:cubicBezTo>
                    <a:cubicBezTo>
                      <a:pt x="109" y="11"/>
                      <a:pt x="110" y="12"/>
                      <a:pt x="110" y="12"/>
                    </a:cubicBezTo>
                    <a:cubicBezTo>
                      <a:pt x="110" y="12"/>
                      <a:pt x="110" y="13"/>
                      <a:pt x="110" y="13"/>
                    </a:cubicBezTo>
                    <a:cubicBezTo>
                      <a:pt x="110" y="14"/>
                      <a:pt x="110" y="14"/>
                      <a:pt x="110" y="14"/>
                    </a:cubicBezTo>
                    <a:cubicBezTo>
                      <a:pt x="110" y="14"/>
                      <a:pt x="111" y="14"/>
                      <a:pt x="111" y="15"/>
                    </a:cubicBezTo>
                    <a:cubicBezTo>
                      <a:pt x="111" y="15"/>
                      <a:pt x="111" y="15"/>
                      <a:pt x="111" y="15"/>
                    </a:cubicBezTo>
                    <a:cubicBezTo>
                      <a:pt x="111" y="16"/>
                      <a:pt x="111" y="17"/>
                      <a:pt x="111" y="17"/>
                    </a:cubicBezTo>
                    <a:cubicBezTo>
                      <a:pt x="111" y="18"/>
                      <a:pt x="111" y="18"/>
                      <a:pt x="111" y="18"/>
                    </a:cubicBezTo>
                    <a:cubicBezTo>
                      <a:pt x="112" y="19"/>
                      <a:pt x="112" y="19"/>
                      <a:pt x="112" y="19"/>
                    </a:cubicBezTo>
                    <a:cubicBezTo>
                      <a:pt x="113" y="19"/>
                      <a:pt x="113" y="19"/>
                      <a:pt x="113" y="19"/>
                    </a:cubicBezTo>
                    <a:cubicBezTo>
                      <a:pt x="113" y="19"/>
                      <a:pt x="114" y="20"/>
                      <a:pt x="114" y="19"/>
                    </a:cubicBezTo>
                    <a:cubicBezTo>
                      <a:pt x="115" y="19"/>
                      <a:pt x="115" y="18"/>
                      <a:pt x="115" y="18"/>
                    </a:cubicBezTo>
                    <a:cubicBezTo>
                      <a:pt x="113" y="17"/>
                      <a:pt x="113" y="17"/>
                      <a:pt x="113" y="17"/>
                    </a:cubicBezTo>
                    <a:cubicBezTo>
                      <a:pt x="113" y="17"/>
                      <a:pt x="113" y="17"/>
                      <a:pt x="114" y="17"/>
                    </a:cubicBezTo>
                    <a:cubicBezTo>
                      <a:pt x="114" y="17"/>
                      <a:pt x="114" y="16"/>
                      <a:pt x="115" y="16"/>
                    </a:cubicBezTo>
                    <a:cubicBezTo>
                      <a:pt x="115" y="16"/>
                      <a:pt x="117" y="17"/>
                      <a:pt x="117" y="17"/>
                    </a:cubicBezTo>
                    <a:cubicBezTo>
                      <a:pt x="118" y="18"/>
                      <a:pt x="118" y="18"/>
                      <a:pt x="118" y="18"/>
                    </a:cubicBezTo>
                    <a:cubicBezTo>
                      <a:pt x="118" y="18"/>
                      <a:pt x="118" y="19"/>
                      <a:pt x="118" y="19"/>
                    </a:cubicBezTo>
                    <a:cubicBezTo>
                      <a:pt x="118" y="19"/>
                      <a:pt x="117" y="20"/>
                      <a:pt x="117" y="20"/>
                    </a:cubicBezTo>
                    <a:cubicBezTo>
                      <a:pt x="117" y="20"/>
                      <a:pt x="117" y="20"/>
                      <a:pt x="117" y="21"/>
                    </a:cubicBezTo>
                    <a:cubicBezTo>
                      <a:pt x="117" y="21"/>
                      <a:pt x="117" y="22"/>
                      <a:pt x="117" y="22"/>
                    </a:cubicBezTo>
                    <a:cubicBezTo>
                      <a:pt x="117" y="22"/>
                      <a:pt x="118" y="22"/>
                      <a:pt x="118" y="22"/>
                    </a:cubicBezTo>
                    <a:cubicBezTo>
                      <a:pt x="119" y="22"/>
                      <a:pt x="120" y="22"/>
                      <a:pt x="120" y="21"/>
                    </a:cubicBezTo>
                    <a:cubicBezTo>
                      <a:pt x="121" y="21"/>
                      <a:pt x="121" y="21"/>
                      <a:pt x="122" y="21"/>
                    </a:cubicBezTo>
                    <a:cubicBezTo>
                      <a:pt x="122" y="21"/>
                      <a:pt x="122" y="22"/>
                      <a:pt x="122" y="22"/>
                    </a:cubicBezTo>
                    <a:cubicBezTo>
                      <a:pt x="123" y="22"/>
                      <a:pt x="124" y="23"/>
                      <a:pt x="124" y="23"/>
                    </a:cubicBezTo>
                    <a:cubicBezTo>
                      <a:pt x="124" y="23"/>
                      <a:pt x="125" y="23"/>
                      <a:pt x="125" y="23"/>
                    </a:cubicBezTo>
                    <a:cubicBezTo>
                      <a:pt x="125" y="24"/>
                      <a:pt x="125" y="25"/>
                      <a:pt x="125" y="25"/>
                    </a:cubicBezTo>
                    <a:cubicBezTo>
                      <a:pt x="125" y="25"/>
                      <a:pt x="126" y="26"/>
                      <a:pt x="127" y="26"/>
                    </a:cubicBezTo>
                    <a:cubicBezTo>
                      <a:pt x="128" y="26"/>
                      <a:pt x="128" y="26"/>
                      <a:pt x="128" y="26"/>
                    </a:cubicBezTo>
                    <a:cubicBezTo>
                      <a:pt x="128" y="27"/>
                      <a:pt x="128" y="27"/>
                      <a:pt x="128" y="27"/>
                    </a:cubicBezTo>
                    <a:cubicBezTo>
                      <a:pt x="128" y="27"/>
                      <a:pt x="129" y="28"/>
                      <a:pt x="130" y="29"/>
                    </a:cubicBezTo>
                    <a:cubicBezTo>
                      <a:pt x="130" y="29"/>
                      <a:pt x="132" y="31"/>
                      <a:pt x="132" y="31"/>
                    </a:cubicBezTo>
                    <a:cubicBezTo>
                      <a:pt x="132" y="31"/>
                      <a:pt x="133" y="31"/>
                      <a:pt x="133" y="32"/>
                    </a:cubicBezTo>
                    <a:cubicBezTo>
                      <a:pt x="134" y="33"/>
                      <a:pt x="133" y="34"/>
                      <a:pt x="134" y="34"/>
                    </a:cubicBezTo>
                    <a:cubicBezTo>
                      <a:pt x="134" y="34"/>
                      <a:pt x="134" y="35"/>
                      <a:pt x="134" y="36"/>
                    </a:cubicBezTo>
                    <a:cubicBezTo>
                      <a:pt x="134" y="36"/>
                      <a:pt x="135" y="37"/>
                      <a:pt x="135" y="37"/>
                    </a:cubicBezTo>
                    <a:cubicBezTo>
                      <a:pt x="135" y="38"/>
                      <a:pt x="136" y="38"/>
                      <a:pt x="136" y="38"/>
                    </a:cubicBezTo>
                    <a:cubicBezTo>
                      <a:pt x="136" y="38"/>
                      <a:pt x="138" y="39"/>
                      <a:pt x="138" y="39"/>
                    </a:cubicBezTo>
                    <a:cubicBezTo>
                      <a:pt x="139" y="39"/>
                      <a:pt x="139" y="40"/>
                      <a:pt x="139" y="40"/>
                    </a:cubicBezTo>
                    <a:cubicBezTo>
                      <a:pt x="139" y="41"/>
                      <a:pt x="138" y="41"/>
                      <a:pt x="138" y="41"/>
                    </a:cubicBezTo>
                    <a:cubicBezTo>
                      <a:pt x="138" y="41"/>
                      <a:pt x="137" y="41"/>
                      <a:pt x="137" y="41"/>
                    </a:cubicBezTo>
                    <a:cubicBezTo>
                      <a:pt x="137" y="41"/>
                      <a:pt x="137" y="43"/>
                      <a:pt x="137" y="43"/>
                    </a:cubicBezTo>
                    <a:cubicBezTo>
                      <a:pt x="137" y="43"/>
                      <a:pt x="137" y="44"/>
                      <a:pt x="137" y="44"/>
                    </a:cubicBezTo>
                    <a:cubicBezTo>
                      <a:pt x="136" y="44"/>
                      <a:pt x="136" y="44"/>
                      <a:pt x="136" y="44"/>
                    </a:cubicBezTo>
                    <a:cubicBezTo>
                      <a:pt x="135" y="45"/>
                      <a:pt x="135" y="45"/>
                      <a:pt x="135" y="45"/>
                    </a:cubicBezTo>
                    <a:cubicBezTo>
                      <a:pt x="133" y="45"/>
                      <a:pt x="133" y="45"/>
                      <a:pt x="133" y="45"/>
                    </a:cubicBezTo>
                    <a:cubicBezTo>
                      <a:pt x="133" y="46"/>
                      <a:pt x="133" y="46"/>
                      <a:pt x="133" y="46"/>
                    </a:cubicBezTo>
                    <a:cubicBezTo>
                      <a:pt x="133" y="46"/>
                      <a:pt x="133" y="47"/>
                      <a:pt x="133" y="47"/>
                    </a:cubicBezTo>
                    <a:cubicBezTo>
                      <a:pt x="133" y="47"/>
                      <a:pt x="134" y="48"/>
                      <a:pt x="134" y="47"/>
                    </a:cubicBezTo>
                    <a:cubicBezTo>
                      <a:pt x="134" y="47"/>
                      <a:pt x="134" y="47"/>
                      <a:pt x="134" y="47"/>
                    </a:cubicBezTo>
                    <a:cubicBezTo>
                      <a:pt x="134" y="46"/>
                      <a:pt x="134" y="46"/>
                      <a:pt x="135" y="46"/>
                    </a:cubicBezTo>
                    <a:cubicBezTo>
                      <a:pt x="135" y="46"/>
                      <a:pt x="136" y="46"/>
                      <a:pt x="136" y="46"/>
                    </a:cubicBezTo>
                    <a:cubicBezTo>
                      <a:pt x="136" y="46"/>
                      <a:pt x="137" y="46"/>
                      <a:pt x="137" y="46"/>
                    </a:cubicBezTo>
                    <a:cubicBezTo>
                      <a:pt x="138" y="45"/>
                      <a:pt x="138" y="46"/>
                      <a:pt x="138" y="45"/>
                    </a:cubicBezTo>
                    <a:cubicBezTo>
                      <a:pt x="138" y="44"/>
                      <a:pt x="137" y="44"/>
                      <a:pt x="137" y="44"/>
                    </a:cubicBezTo>
                    <a:cubicBezTo>
                      <a:pt x="138" y="44"/>
                      <a:pt x="138" y="43"/>
                      <a:pt x="138" y="43"/>
                    </a:cubicBezTo>
                    <a:cubicBezTo>
                      <a:pt x="139" y="43"/>
                      <a:pt x="138" y="43"/>
                      <a:pt x="139" y="43"/>
                    </a:cubicBezTo>
                    <a:cubicBezTo>
                      <a:pt x="139" y="42"/>
                      <a:pt x="139" y="42"/>
                      <a:pt x="140" y="42"/>
                    </a:cubicBezTo>
                    <a:cubicBezTo>
                      <a:pt x="140" y="42"/>
                      <a:pt x="140" y="42"/>
                      <a:pt x="140" y="42"/>
                    </a:cubicBezTo>
                    <a:cubicBezTo>
                      <a:pt x="140" y="41"/>
                      <a:pt x="140" y="41"/>
                      <a:pt x="140" y="40"/>
                    </a:cubicBezTo>
                    <a:cubicBezTo>
                      <a:pt x="140" y="40"/>
                      <a:pt x="140" y="39"/>
                      <a:pt x="140" y="39"/>
                    </a:cubicBezTo>
                    <a:cubicBezTo>
                      <a:pt x="140" y="39"/>
                      <a:pt x="139" y="37"/>
                      <a:pt x="139" y="37"/>
                    </a:cubicBezTo>
                    <a:cubicBezTo>
                      <a:pt x="139" y="37"/>
                      <a:pt x="141" y="41"/>
                      <a:pt x="142" y="44"/>
                    </a:cubicBezTo>
                    <a:cubicBezTo>
                      <a:pt x="142" y="44"/>
                      <a:pt x="141" y="44"/>
                      <a:pt x="141" y="44"/>
                    </a:cubicBezTo>
                    <a:cubicBezTo>
                      <a:pt x="141" y="45"/>
                      <a:pt x="141" y="45"/>
                      <a:pt x="141" y="46"/>
                    </a:cubicBezTo>
                    <a:cubicBezTo>
                      <a:pt x="141" y="46"/>
                      <a:pt x="141" y="46"/>
                      <a:pt x="141" y="48"/>
                    </a:cubicBezTo>
                    <a:cubicBezTo>
                      <a:pt x="141" y="50"/>
                      <a:pt x="141" y="50"/>
                      <a:pt x="141" y="51"/>
                    </a:cubicBezTo>
                    <a:cubicBezTo>
                      <a:pt x="141" y="51"/>
                      <a:pt x="142" y="52"/>
                      <a:pt x="142" y="52"/>
                    </a:cubicBezTo>
                    <a:cubicBezTo>
                      <a:pt x="142" y="53"/>
                      <a:pt x="141" y="55"/>
                      <a:pt x="141" y="55"/>
                    </a:cubicBezTo>
                    <a:cubicBezTo>
                      <a:pt x="141" y="55"/>
                      <a:pt x="141" y="55"/>
                      <a:pt x="141" y="56"/>
                    </a:cubicBezTo>
                    <a:cubicBezTo>
                      <a:pt x="140" y="56"/>
                      <a:pt x="141" y="57"/>
                      <a:pt x="140" y="56"/>
                    </a:cubicBezTo>
                    <a:cubicBezTo>
                      <a:pt x="140" y="55"/>
                      <a:pt x="139" y="54"/>
                      <a:pt x="139" y="54"/>
                    </a:cubicBezTo>
                    <a:cubicBezTo>
                      <a:pt x="139" y="54"/>
                      <a:pt x="139" y="54"/>
                      <a:pt x="139" y="54"/>
                    </a:cubicBezTo>
                    <a:cubicBezTo>
                      <a:pt x="139" y="54"/>
                      <a:pt x="139" y="53"/>
                      <a:pt x="138" y="53"/>
                    </a:cubicBezTo>
                    <a:cubicBezTo>
                      <a:pt x="137" y="53"/>
                      <a:pt x="137" y="53"/>
                      <a:pt x="136" y="53"/>
                    </a:cubicBezTo>
                    <a:cubicBezTo>
                      <a:pt x="136" y="54"/>
                      <a:pt x="137" y="55"/>
                      <a:pt x="136" y="55"/>
                    </a:cubicBezTo>
                    <a:cubicBezTo>
                      <a:pt x="136" y="55"/>
                      <a:pt x="134" y="54"/>
                      <a:pt x="134" y="54"/>
                    </a:cubicBezTo>
                    <a:cubicBezTo>
                      <a:pt x="133" y="55"/>
                      <a:pt x="133" y="55"/>
                      <a:pt x="132" y="55"/>
                    </a:cubicBezTo>
                    <a:cubicBezTo>
                      <a:pt x="132" y="56"/>
                      <a:pt x="132" y="57"/>
                      <a:pt x="132" y="57"/>
                    </a:cubicBezTo>
                    <a:cubicBezTo>
                      <a:pt x="131" y="58"/>
                      <a:pt x="131" y="58"/>
                      <a:pt x="131" y="59"/>
                    </a:cubicBezTo>
                    <a:cubicBezTo>
                      <a:pt x="131" y="60"/>
                      <a:pt x="129" y="60"/>
                      <a:pt x="129" y="60"/>
                    </a:cubicBezTo>
                    <a:cubicBezTo>
                      <a:pt x="129" y="60"/>
                      <a:pt x="127" y="60"/>
                      <a:pt x="127" y="61"/>
                    </a:cubicBezTo>
                    <a:cubicBezTo>
                      <a:pt x="126" y="61"/>
                      <a:pt x="127" y="62"/>
                      <a:pt x="126" y="62"/>
                    </a:cubicBezTo>
                    <a:cubicBezTo>
                      <a:pt x="125" y="62"/>
                      <a:pt x="125" y="64"/>
                      <a:pt x="125" y="64"/>
                    </a:cubicBezTo>
                    <a:cubicBezTo>
                      <a:pt x="125" y="64"/>
                      <a:pt x="125" y="65"/>
                      <a:pt x="125" y="65"/>
                    </a:cubicBezTo>
                    <a:cubicBezTo>
                      <a:pt x="125" y="66"/>
                      <a:pt x="125" y="67"/>
                      <a:pt x="125" y="67"/>
                    </a:cubicBezTo>
                    <a:cubicBezTo>
                      <a:pt x="124" y="67"/>
                      <a:pt x="123" y="67"/>
                      <a:pt x="123" y="67"/>
                    </a:cubicBezTo>
                    <a:cubicBezTo>
                      <a:pt x="123" y="67"/>
                      <a:pt x="123" y="68"/>
                      <a:pt x="122" y="68"/>
                    </a:cubicBezTo>
                    <a:cubicBezTo>
                      <a:pt x="121" y="69"/>
                      <a:pt x="120" y="69"/>
                      <a:pt x="120" y="69"/>
                    </a:cubicBezTo>
                    <a:cubicBezTo>
                      <a:pt x="119" y="70"/>
                      <a:pt x="120" y="71"/>
                      <a:pt x="119" y="71"/>
                    </a:cubicBezTo>
                    <a:cubicBezTo>
                      <a:pt x="118" y="70"/>
                      <a:pt x="116" y="70"/>
                      <a:pt x="116" y="71"/>
                    </a:cubicBezTo>
                    <a:cubicBezTo>
                      <a:pt x="115" y="71"/>
                      <a:pt x="116" y="72"/>
                      <a:pt x="114" y="73"/>
                    </a:cubicBezTo>
                    <a:cubicBezTo>
                      <a:pt x="112" y="74"/>
                      <a:pt x="112" y="74"/>
                      <a:pt x="111" y="74"/>
                    </a:cubicBezTo>
                    <a:cubicBezTo>
                      <a:pt x="111" y="75"/>
                      <a:pt x="110" y="74"/>
                      <a:pt x="110" y="76"/>
                    </a:cubicBezTo>
                    <a:cubicBezTo>
                      <a:pt x="111" y="77"/>
                      <a:pt x="111" y="78"/>
                      <a:pt x="111" y="78"/>
                    </a:cubicBezTo>
                    <a:cubicBezTo>
                      <a:pt x="112" y="79"/>
                      <a:pt x="113" y="80"/>
                      <a:pt x="113" y="81"/>
                    </a:cubicBezTo>
                    <a:cubicBezTo>
                      <a:pt x="114" y="82"/>
                      <a:pt x="114" y="82"/>
                      <a:pt x="114" y="83"/>
                    </a:cubicBezTo>
                    <a:cubicBezTo>
                      <a:pt x="113" y="84"/>
                      <a:pt x="113" y="85"/>
                      <a:pt x="113" y="86"/>
                    </a:cubicBezTo>
                    <a:cubicBezTo>
                      <a:pt x="113" y="86"/>
                      <a:pt x="113" y="88"/>
                      <a:pt x="113" y="88"/>
                    </a:cubicBezTo>
                    <a:cubicBezTo>
                      <a:pt x="113" y="89"/>
                      <a:pt x="114" y="90"/>
                      <a:pt x="114" y="90"/>
                    </a:cubicBezTo>
                    <a:cubicBezTo>
                      <a:pt x="114" y="90"/>
                      <a:pt x="113" y="91"/>
                      <a:pt x="114" y="92"/>
                    </a:cubicBezTo>
                    <a:cubicBezTo>
                      <a:pt x="114" y="93"/>
                      <a:pt x="116" y="94"/>
                      <a:pt x="116" y="94"/>
                    </a:cubicBezTo>
                    <a:cubicBezTo>
                      <a:pt x="117" y="94"/>
                      <a:pt x="118" y="95"/>
                      <a:pt x="118" y="95"/>
                    </a:cubicBezTo>
                    <a:cubicBezTo>
                      <a:pt x="118" y="95"/>
                      <a:pt x="118" y="98"/>
                      <a:pt x="118" y="98"/>
                    </a:cubicBezTo>
                    <a:cubicBezTo>
                      <a:pt x="118" y="99"/>
                      <a:pt x="121" y="103"/>
                      <a:pt x="120" y="104"/>
                    </a:cubicBezTo>
                    <a:cubicBezTo>
                      <a:pt x="119" y="105"/>
                      <a:pt x="119" y="106"/>
                      <a:pt x="119" y="106"/>
                    </a:cubicBezTo>
                    <a:cubicBezTo>
                      <a:pt x="119" y="107"/>
                      <a:pt x="120" y="107"/>
                      <a:pt x="120" y="107"/>
                    </a:cubicBezTo>
                    <a:cubicBezTo>
                      <a:pt x="120" y="108"/>
                      <a:pt x="122" y="108"/>
                      <a:pt x="121" y="109"/>
                    </a:cubicBezTo>
                    <a:cubicBezTo>
                      <a:pt x="120" y="110"/>
                      <a:pt x="119" y="111"/>
                      <a:pt x="119" y="112"/>
                    </a:cubicBezTo>
                    <a:cubicBezTo>
                      <a:pt x="118" y="112"/>
                      <a:pt x="118" y="113"/>
                      <a:pt x="118" y="114"/>
                    </a:cubicBezTo>
                    <a:cubicBezTo>
                      <a:pt x="117" y="114"/>
                      <a:pt x="117" y="115"/>
                      <a:pt x="116" y="116"/>
                    </a:cubicBezTo>
                    <a:cubicBezTo>
                      <a:pt x="115" y="116"/>
                      <a:pt x="115" y="117"/>
                      <a:pt x="115" y="118"/>
                    </a:cubicBezTo>
                    <a:cubicBezTo>
                      <a:pt x="115" y="118"/>
                      <a:pt x="113" y="120"/>
                      <a:pt x="115" y="119"/>
                    </a:cubicBezTo>
                    <a:cubicBezTo>
                      <a:pt x="117" y="117"/>
                      <a:pt x="115" y="119"/>
                      <a:pt x="117" y="117"/>
                    </a:cubicBezTo>
                    <a:cubicBezTo>
                      <a:pt x="120" y="115"/>
                      <a:pt x="120" y="116"/>
                      <a:pt x="122" y="114"/>
                    </a:cubicBezTo>
                    <a:cubicBezTo>
                      <a:pt x="123" y="113"/>
                      <a:pt x="121" y="117"/>
                      <a:pt x="123" y="112"/>
                    </a:cubicBezTo>
                    <a:cubicBezTo>
                      <a:pt x="125" y="107"/>
                      <a:pt x="125" y="108"/>
                      <a:pt x="126" y="107"/>
                    </a:cubicBezTo>
                    <a:cubicBezTo>
                      <a:pt x="126" y="105"/>
                      <a:pt x="126" y="107"/>
                      <a:pt x="128" y="104"/>
                    </a:cubicBezTo>
                    <a:cubicBezTo>
                      <a:pt x="129" y="101"/>
                      <a:pt x="128" y="103"/>
                      <a:pt x="129" y="101"/>
                    </a:cubicBezTo>
                    <a:cubicBezTo>
                      <a:pt x="130" y="100"/>
                      <a:pt x="130" y="102"/>
                      <a:pt x="131" y="99"/>
                    </a:cubicBezTo>
                    <a:cubicBezTo>
                      <a:pt x="132" y="96"/>
                      <a:pt x="132" y="98"/>
                      <a:pt x="132" y="95"/>
                    </a:cubicBezTo>
                    <a:cubicBezTo>
                      <a:pt x="133" y="91"/>
                      <a:pt x="132" y="91"/>
                      <a:pt x="134" y="89"/>
                    </a:cubicBezTo>
                    <a:cubicBezTo>
                      <a:pt x="136" y="88"/>
                      <a:pt x="135" y="89"/>
                      <a:pt x="136" y="87"/>
                    </a:cubicBezTo>
                    <a:cubicBezTo>
                      <a:pt x="137" y="86"/>
                      <a:pt x="136" y="87"/>
                      <a:pt x="138" y="84"/>
                    </a:cubicBezTo>
                    <a:cubicBezTo>
                      <a:pt x="139" y="82"/>
                      <a:pt x="141" y="80"/>
                      <a:pt x="141" y="75"/>
                    </a:cubicBezTo>
                    <a:cubicBezTo>
                      <a:pt x="141" y="70"/>
                      <a:pt x="141" y="70"/>
                      <a:pt x="141" y="70"/>
                    </a:cubicBezTo>
                    <a:cubicBezTo>
                      <a:pt x="141" y="70"/>
                      <a:pt x="144" y="68"/>
                      <a:pt x="143" y="65"/>
                    </a:cubicBezTo>
                    <a:cubicBezTo>
                      <a:pt x="142" y="62"/>
                      <a:pt x="142" y="63"/>
                      <a:pt x="142" y="62"/>
                    </a:cubicBezTo>
                    <a:cubicBezTo>
                      <a:pt x="142" y="61"/>
                      <a:pt x="143" y="61"/>
                      <a:pt x="144" y="60"/>
                    </a:cubicBezTo>
                    <a:cubicBezTo>
                      <a:pt x="144" y="59"/>
                      <a:pt x="144" y="59"/>
                      <a:pt x="145" y="58"/>
                    </a:cubicBezTo>
                    <a:cubicBezTo>
                      <a:pt x="145" y="57"/>
                      <a:pt x="145" y="56"/>
                      <a:pt x="145" y="56"/>
                    </a:cubicBezTo>
                    <a:cubicBezTo>
                      <a:pt x="146" y="56"/>
                      <a:pt x="146" y="56"/>
                      <a:pt x="146" y="56"/>
                    </a:cubicBezTo>
                    <a:cubicBezTo>
                      <a:pt x="146" y="56"/>
                      <a:pt x="152" y="122"/>
                      <a:pt x="87" y="132"/>
                    </a:cubicBezTo>
                    <a:cubicBezTo>
                      <a:pt x="87" y="132"/>
                      <a:pt x="102" y="128"/>
                      <a:pt x="104" y="125"/>
                    </a:cubicBezTo>
                    <a:cubicBezTo>
                      <a:pt x="104" y="125"/>
                      <a:pt x="104" y="123"/>
                      <a:pt x="103" y="123"/>
                    </a:cubicBezTo>
                    <a:cubicBezTo>
                      <a:pt x="103" y="123"/>
                      <a:pt x="102" y="123"/>
                      <a:pt x="101" y="122"/>
                    </a:cubicBezTo>
                    <a:cubicBezTo>
                      <a:pt x="100" y="121"/>
                      <a:pt x="99" y="121"/>
                      <a:pt x="99" y="121"/>
                    </a:cubicBezTo>
                    <a:cubicBezTo>
                      <a:pt x="99" y="122"/>
                      <a:pt x="99" y="122"/>
                      <a:pt x="99" y="122"/>
                    </a:cubicBezTo>
                    <a:cubicBezTo>
                      <a:pt x="99" y="122"/>
                      <a:pt x="100" y="122"/>
                      <a:pt x="97" y="121"/>
                    </a:cubicBezTo>
                    <a:cubicBezTo>
                      <a:pt x="94" y="121"/>
                      <a:pt x="94" y="121"/>
                      <a:pt x="93" y="121"/>
                    </a:cubicBezTo>
                    <a:cubicBezTo>
                      <a:pt x="91" y="120"/>
                      <a:pt x="90" y="118"/>
                      <a:pt x="90" y="119"/>
                    </a:cubicBezTo>
                    <a:cubicBezTo>
                      <a:pt x="89" y="121"/>
                      <a:pt x="90" y="120"/>
                      <a:pt x="89" y="121"/>
                    </a:cubicBezTo>
                    <a:cubicBezTo>
                      <a:pt x="88" y="121"/>
                      <a:pt x="85" y="121"/>
                      <a:pt x="85" y="121"/>
                    </a:cubicBezTo>
                    <a:cubicBezTo>
                      <a:pt x="85" y="121"/>
                      <a:pt x="80" y="121"/>
                      <a:pt x="80" y="120"/>
                    </a:cubicBezTo>
                    <a:cubicBezTo>
                      <a:pt x="79" y="120"/>
                      <a:pt x="79" y="119"/>
                      <a:pt x="79" y="119"/>
                    </a:cubicBezTo>
                    <a:cubicBezTo>
                      <a:pt x="78" y="119"/>
                      <a:pt x="77" y="121"/>
                      <a:pt x="77" y="121"/>
                    </a:cubicBezTo>
                    <a:cubicBezTo>
                      <a:pt x="80" y="122"/>
                      <a:pt x="80" y="122"/>
                      <a:pt x="80" y="122"/>
                    </a:cubicBezTo>
                    <a:cubicBezTo>
                      <a:pt x="82" y="124"/>
                      <a:pt x="82" y="124"/>
                      <a:pt x="82" y="124"/>
                    </a:cubicBezTo>
                    <a:cubicBezTo>
                      <a:pt x="82" y="124"/>
                      <a:pt x="83" y="124"/>
                      <a:pt x="82" y="125"/>
                    </a:cubicBezTo>
                    <a:cubicBezTo>
                      <a:pt x="82" y="125"/>
                      <a:pt x="81" y="125"/>
                      <a:pt x="80" y="125"/>
                    </a:cubicBezTo>
                    <a:cubicBezTo>
                      <a:pt x="79" y="125"/>
                      <a:pt x="76" y="127"/>
                      <a:pt x="76" y="126"/>
                    </a:cubicBezTo>
                    <a:cubicBezTo>
                      <a:pt x="75" y="125"/>
                      <a:pt x="75" y="125"/>
                      <a:pt x="74" y="124"/>
                    </a:cubicBezTo>
                    <a:cubicBezTo>
                      <a:pt x="74" y="123"/>
                      <a:pt x="74" y="122"/>
                      <a:pt x="73" y="122"/>
                    </a:cubicBezTo>
                    <a:cubicBezTo>
                      <a:pt x="72" y="122"/>
                      <a:pt x="71" y="122"/>
                      <a:pt x="71" y="122"/>
                    </a:cubicBezTo>
                    <a:cubicBezTo>
                      <a:pt x="72" y="124"/>
                      <a:pt x="72" y="124"/>
                      <a:pt x="72" y="124"/>
                    </a:cubicBezTo>
                    <a:cubicBezTo>
                      <a:pt x="72" y="124"/>
                      <a:pt x="70" y="124"/>
                      <a:pt x="69" y="124"/>
                    </a:cubicBezTo>
                    <a:cubicBezTo>
                      <a:pt x="68" y="124"/>
                      <a:pt x="68" y="126"/>
                      <a:pt x="67" y="124"/>
                    </a:cubicBezTo>
                    <a:cubicBezTo>
                      <a:pt x="66" y="123"/>
                      <a:pt x="66" y="123"/>
                      <a:pt x="65" y="123"/>
                    </a:cubicBezTo>
                    <a:cubicBezTo>
                      <a:pt x="64" y="123"/>
                      <a:pt x="62" y="123"/>
                      <a:pt x="62" y="123"/>
                    </a:cubicBezTo>
                    <a:cubicBezTo>
                      <a:pt x="61" y="123"/>
                      <a:pt x="60" y="123"/>
                      <a:pt x="60" y="123"/>
                    </a:cubicBezTo>
                    <a:cubicBezTo>
                      <a:pt x="59" y="123"/>
                      <a:pt x="57" y="125"/>
                      <a:pt x="57" y="124"/>
                    </a:cubicBezTo>
                    <a:cubicBezTo>
                      <a:pt x="56" y="124"/>
                      <a:pt x="53" y="124"/>
                      <a:pt x="53" y="124"/>
                    </a:cubicBezTo>
                    <a:cubicBezTo>
                      <a:pt x="53" y="124"/>
                      <a:pt x="61" y="131"/>
                      <a:pt x="77" y="132"/>
                    </a:cubicBezTo>
                    <a:cubicBezTo>
                      <a:pt x="77" y="132"/>
                      <a:pt x="41" y="133"/>
                      <a:pt x="21" y="98"/>
                    </a:cubicBezTo>
                    <a:cubicBezTo>
                      <a:pt x="0" y="63"/>
                      <a:pt x="14" y="18"/>
                      <a:pt x="61" y="2"/>
                    </a:cubicBezTo>
                    <a:cubicBezTo>
                      <a:pt x="61" y="2"/>
                      <a:pt x="26" y="15"/>
                      <a:pt x="17" y="48"/>
                    </a:cubicBezTo>
                    <a:cubicBezTo>
                      <a:pt x="17" y="49"/>
                      <a:pt x="17" y="49"/>
                      <a:pt x="17" y="49"/>
                    </a:cubicBezTo>
                    <a:cubicBezTo>
                      <a:pt x="18" y="48"/>
                      <a:pt x="18" y="48"/>
                      <a:pt x="19" y="47"/>
                    </a:cubicBezTo>
                    <a:cubicBezTo>
                      <a:pt x="20" y="45"/>
                      <a:pt x="19" y="45"/>
                      <a:pt x="20" y="44"/>
                    </a:cubicBezTo>
                    <a:cubicBezTo>
                      <a:pt x="20" y="43"/>
                      <a:pt x="20" y="44"/>
                      <a:pt x="21" y="43"/>
                    </a:cubicBezTo>
                    <a:cubicBezTo>
                      <a:pt x="22" y="42"/>
                      <a:pt x="22" y="42"/>
                      <a:pt x="23" y="41"/>
                    </a:cubicBezTo>
                    <a:cubicBezTo>
                      <a:pt x="23" y="41"/>
                      <a:pt x="24" y="39"/>
                      <a:pt x="24" y="38"/>
                    </a:cubicBezTo>
                    <a:cubicBezTo>
                      <a:pt x="25" y="37"/>
                      <a:pt x="26" y="37"/>
                      <a:pt x="27" y="37"/>
                    </a:cubicBezTo>
                    <a:cubicBezTo>
                      <a:pt x="27" y="37"/>
                      <a:pt x="27" y="36"/>
                      <a:pt x="27" y="37"/>
                    </a:cubicBezTo>
                    <a:cubicBezTo>
                      <a:pt x="28" y="38"/>
                      <a:pt x="26" y="39"/>
                      <a:pt x="26" y="39"/>
                    </a:cubicBezTo>
                    <a:cubicBezTo>
                      <a:pt x="26" y="41"/>
                      <a:pt x="26" y="41"/>
                      <a:pt x="26" y="41"/>
                    </a:cubicBezTo>
                    <a:cubicBezTo>
                      <a:pt x="26" y="41"/>
                      <a:pt x="25" y="44"/>
                      <a:pt x="25" y="44"/>
                    </a:cubicBezTo>
                    <a:cubicBezTo>
                      <a:pt x="25" y="45"/>
                      <a:pt x="26" y="47"/>
                      <a:pt x="26" y="47"/>
                    </a:cubicBezTo>
                    <a:cubicBezTo>
                      <a:pt x="26" y="47"/>
                      <a:pt x="27" y="49"/>
                      <a:pt x="27" y="49"/>
                    </a:cubicBezTo>
                    <a:cubicBezTo>
                      <a:pt x="28" y="49"/>
                      <a:pt x="31" y="50"/>
                      <a:pt x="31" y="50"/>
                    </a:cubicBezTo>
                    <a:cubicBezTo>
                      <a:pt x="31" y="50"/>
                      <a:pt x="32" y="49"/>
                      <a:pt x="33" y="47"/>
                    </a:cubicBezTo>
                    <a:cubicBezTo>
                      <a:pt x="34" y="46"/>
                      <a:pt x="36" y="46"/>
                      <a:pt x="36" y="46"/>
                    </a:cubicBezTo>
                    <a:cubicBezTo>
                      <a:pt x="36" y="45"/>
                      <a:pt x="36" y="44"/>
                      <a:pt x="36" y="43"/>
                    </a:cubicBezTo>
                    <a:cubicBezTo>
                      <a:pt x="37" y="42"/>
                      <a:pt x="36" y="42"/>
                      <a:pt x="38" y="41"/>
                    </a:cubicBezTo>
                    <a:cubicBezTo>
                      <a:pt x="39" y="40"/>
                      <a:pt x="39" y="40"/>
                      <a:pt x="39" y="40"/>
                    </a:cubicBezTo>
                    <a:cubicBezTo>
                      <a:pt x="39" y="40"/>
                      <a:pt x="42" y="39"/>
                      <a:pt x="41" y="40"/>
                    </a:cubicBezTo>
                    <a:cubicBezTo>
                      <a:pt x="40" y="42"/>
                      <a:pt x="41" y="44"/>
                      <a:pt x="40" y="44"/>
                    </a:cubicBezTo>
                    <a:cubicBezTo>
                      <a:pt x="39" y="44"/>
                      <a:pt x="39" y="43"/>
                      <a:pt x="38" y="45"/>
                    </a:cubicBezTo>
                    <a:cubicBezTo>
                      <a:pt x="38" y="46"/>
                      <a:pt x="38" y="47"/>
                      <a:pt x="37" y="47"/>
                    </a:cubicBezTo>
                    <a:cubicBezTo>
                      <a:pt x="37" y="48"/>
                      <a:pt x="36" y="50"/>
                      <a:pt x="36" y="50"/>
                    </a:cubicBezTo>
                    <a:cubicBezTo>
                      <a:pt x="35" y="50"/>
                      <a:pt x="34" y="50"/>
                      <a:pt x="34" y="51"/>
                    </a:cubicBezTo>
                    <a:cubicBezTo>
                      <a:pt x="34" y="51"/>
                      <a:pt x="35" y="53"/>
                      <a:pt x="34" y="53"/>
                    </a:cubicBezTo>
                    <a:cubicBezTo>
                      <a:pt x="33" y="53"/>
                      <a:pt x="32" y="54"/>
                      <a:pt x="32" y="54"/>
                    </a:cubicBezTo>
                    <a:cubicBezTo>
                      <a:pt x="31" y="53"/>
                      <a:pt x="32" y="54"/>
                      <a:pt x="30" y="53"/>
                    </a:cubicBezTo>
                    <a:cubicBezTo>
                      <a:pt x="29" y="53"/>
                      <a:pt x="28" y="53"/>
                      <a:pt x="28" y="53"/>
                    </a:cubicBezTo>
                    <a:cubicBezTo>
                      <a:pt x="28" y="53"/>
                      <a:pt x="27" y="54"/>
                      <a:pt x="27" y="54"/>
                    </a:cubicBezTo>
                    <a:cubicBezTo>
                      <a:pt x="27" y="55"/>
                      <a:pt x="27" y="57"/>
                      <a:pt x="27" y="57"/>
                    </a:cubicBezTo>
                    <a:cubicBezTo>
                      <a:pt x="29" y="60"/>
                      <a:pt x="29" y="60"/>
                      <a:pt x="29" y="60"/>
                    </a:cubicBezTo>
                    <a:cubicBezTo>
                      <a:pt x="29" y="60"/>
                      <a:pt x="28" y="65"/>
                      <a:pt x="29" y="65"/>
                    </a:cubicBezTo>
                    <a:cubicBezTo>
                      <a:pt x="30" y="65"/>
                      <a:pt x="31" y="67"/>
                      <a:pt x="31" y="67"/>
                    </a:cubicBezTo>
                    <a:cubicBezTo>
                      <a:pt x="32" y="67"/>
                      <a:pt x="32" y="70"/>
                      <a:pt x="32" y="70"/>
                    </a:cubicBezTo>
                    <a:cubicBezTo>
                      <a:pt x="33" y="72"/>
                      <a:pt x="33" y="72"/>
                      <a:pt x="33" y="72"/>
                    </a:cubicBezTo>
                    <a:cubicBezTo>
                      <a:pt x="33" y="72"/>
                      <a:pt x="34" y="75"/>
                      <a:pt x="33" y="75"/>
                    </a:cubicBezTo>
                    <a:cubicBezTo>
                      <a:pt x="33" y="76"/>
                      <a:pt x="33" y="78"/>
                      <a:pt x="33" y="79"/>
                    </a:cubicBezTo>
                    <a:cubicBezTo>
                      <a:pt x="34" y="81"/>
                      <a:pt x="35" y="82"/>
                      <a:pt x="35" y="82"/>
                    </a:cubicBezTo>
                    <a:cubicBezTo>
                      <a:pt x="35" y="82"/>
                      <a:pt x="33" y="84"/>
                      <a:pt x="34" y="84"/>
                    </a:cubicBezTo>
                    <a:cubicBezTo>
                      <a:pt x="35" y="85"/>
                      <a:pt x="37" y="87"/>
                      <a:pt x="37" y="87"/>
                    </a:cubicBezTo>
                    <a:cubicBezTo>
                      <a:pt x="37" y="88"/>
                      <a:pt x="37" y="89"/>
                      <a:pt x="38" y="89"/>
                    </a:cubicBezTo>
                    <a:cubicBezTo>
                      <a:pt x="39" y="89"/>
                      <a:pt x="40" y="89"/>
                      <a:pt x="40" y="89"/>
                    </a:cubicBezTo>
                    <a:cubicBezTo>
                      <a:pt x="40" y="90"/>
                      <a:pt x="40" y="92"/>
                      <a:pt x="40" y="92"/>
                    </a:cubicBezTo>
                    <a:cubicBezTo>
                      <a:pt x="43" y="95"/>
                      <a:pt x="43" y="95"/>
                      <a:pt x="43" y="95"/>
                    </a:cubicBezTo>
                    <a:cubicBezTo>
                      <a:pt x="45" y="98"/>
                      <a:pt x="45" y="98"/>
                      <a:pt x="45" y="98"/>
                    </a:cubicBezTo>
                    <a:cubicBezTo>
                      <a:pt x="45" y="98"/>
                      <a:pt x="45" y="100"/>
                      <a:pt x="46" y="100"/>
                    </a:cubicBezTo>
                    <a:cubicBezTo>
                      <a:pt x="47" y="100"/>
                      <a:pt x="50" y="101"/>
                      <a:pt x="51" y="102"/>
                    </a:cubicBezTo>
                    <a:cubicBezTo>
                      <a:pt x="51" y="102"/>
                      <a:pt x="53" y="103"/>
                      <a:pt x="54" y="103"/>
                    </a:cubicBezTo>
                    <a:cubicBezTo>
                      <a:pt x="55" y="103"/>
                      <a:pt x="54" y="105"/>
                      <a:pt x="55" y="103"/>
                    </a:cubicBezTo>
                    <a:cubicBezTo>
                      <a:pt x="56" y="101"/>
                      <a:pt x="55" y="102"/>
                      <a:pt x="56" y="100"/>
                    </a:cubicBezTo>
                    <a:cubicBezTo>
                      <a:pt x="57" y="97"/>
                      <a:pt x="57" y="99"/>
                      <a:pt x="57" y="97"/>
                    </a:cubicBezTo>
                    <a:cubicBezTo>
                      <a:pt x="57" y="96"/>
                      <a:pt x="57" y="97"/>
                      <a:pt x="57" y="96"/>
                    </a:cubicBezTo>
                    <a:cubicBezTo>
                      <a:pt x="58" y="94"/>
                      <a:pt x="57" y="95"/>
                      <a:pt x="58" y="93"/>
                    </a:cubicBezTo>
                    <a:cubicBezTo>
                      <a:pt x="59" y="91"/>
                      <a:pt x="59" y="92"/>
                      <a:pt x="60" y="90"/>
                    </a:cubicBezTo>
                    <a:cubicBezTo>
                      <a:pt x="61" y="89"/>
                      <a:pt x="62" y="90"/>
                      <a:pt x="61" y="88"/>
                    </a:cubicBezTo>
                    <a:cubicBezTo>
                      <a:pt x="61" y="86"/>
                      <a:pt x="61" y="88"/>
                      <a:pt x="61" y="86"/>
                    </a:cubicBezTo>
                    <a:cubicBezTo>
                      <a:pt x="60" y="84"/>
                      <a:pt x="61" y="84"/>
                      <a:pt x="59" y="83"/>
                    </a:cubicBezTo>
                    <a:cubicBezTo>
                      <a:pt x="58" y="82"/>
                      <a:pt x="57" y="82"/>
                      <a:pt x="57" y="81"/>
                    </a:cubicBezTo>
                    <a:cubicBezTo>
                      <a:pt x="57" y="79"/>
                      <a:pt x="57" y="79"/>
                      <a:pt x="58" y="78"/>
                    </a:cubicBezTo>
                    <a:cubicBezTo>
                      <a:pt x="58" y="77"/>
                      <a:pt x="59" y="76"/>
                      <a:pt x="59" y="76"/>
                    </a:cubicBezTo>
                    <a:cubicBezTo>
                      <a:pt x="60" y="75"/>
                      <a:pt x="60" y="76"/>
                      <a:pt x="61" y="74"/>
                    </a:cubicBezTo>
                    <a:cubicBezTo>
                      <a:pt x="61" y="73"/>
                      <a:pt x="62" y="72"/>
                      <a:pt x="62" y="72"/>
                    </a:cubicBezTo>
                    <a:cubicBezTo>
                      <a:pt x="62" y="72"/>
                      <a:pt x="62" y="69"/>
                      <a:pt x="62" y="68"/>
                    </a:cubicBezTo>
                    <a:cubicBezTo>
                      <a:pt x="62" y="66"/>
                      <a:pt x="63" y="68"/>
                      <a:pt x="62" y="66"/>
                    </a:cubicBezTo>
                    <a:cubicBezTo>
                      <a:pt x="62" y="64"/>
                      <a:pt x="62" y="63"/>
                      <a:pt x="62" y="63"/>
                    </a:cubicBezTo>
                    <a:cubicBezTo>
                      <a:pt x="62" y="63"/>
                      <a:pt x="64" y="61"/>
                      <a:pt x="65" y="62"/>
                    </a:cubicBezTo>
                    <a:cubicBezTo>
                      <a:pt x="66" y="62"/>
                      <a:pt x="66" y="63"/>
                      <a:pt x="67" y="62"/>
                    </a:cubicBezTo>
                    <a:cubicBezTo>
                      <a:pt x="69" y="61"/>
                      <a:pt x="68" y="60"/>
                      <a:pt x="69" y="60"/>
                    </a:cubicBezTo>
                    <a:cubicBezTo>
                      <a:pt x="69" y="60"/>
                      <a:pt x="70" y="59"/>
                      <a:pt x="71" y="60"/>
                    </a:cubicBezTo>
                    <a:cubicBezTo>
                      <a:pt x="72" y="61"/>
                      <a:pt x="73" y="61"/>
                      <a:pt x="75" y="61"/>
                    </a:cubicBezTo>
                    <a:cubicBezTo>
                      <a:pt x="76" y="62"/>
                      <a:pt x="77" y="62"/>
                      <a:pt x="79" y="62"/>
                    </a:cubicBezTo>
                    <a:cubicBezTo>
                      <a:pt x="80" y="62"/>
                      <a:pt x="83" y="62"/>
                      <a:pt x="84" y="62"/>
                    </a:cubicBezTo>
                    <a:cubicBezTo>
                      <a:pt x="85" y="61"/>
                      <a:pt x="86" y="62"/>
                      <a:pt x="86" y="60"/>
                    </a:cubicBezTo>
                    <a:cubicBezTo>
                      <a:pt x="87" y="59"/>
                      <a:pt x="86" y="59"/>
                      <a:pt x="88" y="58"/>
                    </a:cubicBezTo>
                    <a:cubicBezTo>
                      <a:pt x="89" y="57"/>
                      <a:pt x="89" y="58"/>
                      <a:pt x="89" y="57"/>
                    </a:cubicBezTo>
                    <a:cubicBezTo>
                      <a:pt x="90" y="55"/>
                      <a:pt x="89" y="56"/>
                      <a:pt x="90" y="54"/>
                    </a:cubicBezTo>
                    <a:cubicBezTo>
                      <a:pt x="91" y="53"/>
                      <a:pt x="89" y="55"/>
                      <a:pt x="91" y="53"/>
                    </a:cubicBezTo>
                    <a:cubicBezTo>
                      <a:pt x="93" y="51"/>
                      <a:pt x="93" y="53"/>
                      <a:pt x="93" y="51"/>
                    </a:cubicBezTo>
                    <a:cubicBezTo>
                      <a:pt x="92" y="50"/>
                      <a:pt x="92" y="51"/>
                      <a:pt x="92" y="49"/>
                    </a:cubicBezTo>
                    <a:cubicBezTo>
                      <a:pt x="92" y="47"/>
                      <a:pt x="89" y="49"/>
                      <a:pt x="91" y="46"/>
                    </a:cubicBezTo>
                    <a:cubicBezTo>
                      <a:pt x="92" y="42"/>
                      <a:pt x="93" y="43"/>
                      <a:pt x="91" y="40"/>
                    </a:cubicBezTo>
                    <a:cubicBezTo>
                      <a:pt x="89" y="37"/>
                      <a:pt x="87" y="36"/>
                      <a:pt x="87" y="36"/>
                    </a:cubicBezTo>
                    <a:cubicBezTo>
                      <a:pt x="87" y="35"/>
                      <a:pt x="86" y="33"/>
                      <a:pt x="86" y="33"/>
                    </a:cubicBezTo>
                    <a:cubicBezTo>
                      <a:pt x="85" y="33"/>
                      <a:pt x="85" y="32"/>
                      <a:pt x="84" y="32"/>
                    </a:cubicBezTo>
                    <a:cubicBezTo>
                      <a:pt x="83" y="32"/>
                      <a:pt x="81" y="32"/>
                      <a:pt x="80" y="31"/>
                    </a:cubicBezTo>
                    <a:cubicBezTo>
                      <a:pt x="79" y="30"/>
                      <a:pt x="78" y="28"/>
                      <a:pt x="77" y="28"/>
                    </a:cubicBezTo>
                    <a:cubicBezTo>
                      <a:pt x="77" y="28"/>
                      <a:pt x="77" y="28"/>
                      <a:pt x="76" y="28"/>
                    </a:cubicBezTo>
                    <a:cubicBezTo>
                      <a:pt x="74" y="28"/>
                      <a:pt x="74" y="28"/>
                      <a:pt x="73" y="28"/>
                    </a:cubicBezTo>
                    <a:cubicBezTo>
                      <a:pt x="72" y="28"/>
                      <a:pt x="74" y="28"/>
                      <a:pt x="71" y="28"/>
                    </a:cubicBezTo>
                    <a:cubicBezTo>
                      <a:pt x="69" y="27"/>
                      <a:pt x="69" y="27"/>
                      <a:pt x="69" y="27"/>
                    </a:cubicBezTo>
                    <a:cubicBezTo>
                      <a:pt x="68" y="27"/>
                      <a:pt x="68" y="27"/>
                      <a:pt x="67" y="27"/>
                    </a:cubicBezTo>
                    <a:cubicBezTo>
                      <a:pt x="66" y="28"/>
                      <a:pt x="66" y="25"/>
                      <a:pt x="66" y="28"/>
                    </a:cubicBezTo>
                    <a:cubicBezTo>
                      <a:pt x="66" y="30"/>
                      <a:pt x="67" y="31"/>
                      <a:pt x="65" y="31"/>
                    </a:cubicBezTo>
                    <a:cubicBezTo>
                      <a:pt x="63" y="31"/>
                      <a:pt x="65" y="31"/>
                      <a:pt x="63" y="31"/>
                    </a:cubicBezTo>
                    <a:cubicBezTo>
                      <a:pt x="61" y="31"/>
                      <a:pt x="62" y="32"/>
                      <a:pt x="61" y="32"/>
                    </a:cubicBezTo>
                    <a:cubicBezTo>
                      <a:pt x="60" y="33"/>
                      <a:pt x="60" y="33"/>
                      <a:pt x="58" y="33"/>
                    </a:cubicBezTo>
                    <a:cubicBezTo>
                      <a:pt x="57" y="33"/>
                      <a:pt x="59" y="35"/>
                      <a:pt x="57" y="33"/>
                    </a:cubicBezTo>
                    <a:cubicBezTo>
                      <a:pt x="55" y="31"/>
                      <a:pt x="58" y="31"/>
                      <a:pt x="55" y="31"/>
                    </a:cubicBezTo>
                    <a:cubicBezTo>
                      <a:pt x="51" y="31"/>
                      <a:pt x="51" y="32"/>
                      <a:pt x="50" y="32"/>
                    </a:cubicBezTo>
                    <a:cubicBezTo>
                      <a:pt x="50" y="32"/>
                      <a:pt x="49" y="32"/>
                      <a:pt x="48" y="31"/>
                    </a:cubicBezTo>
                    <a:cubicBezTo>
                      <a:pt x="46" y="31"/>
                      <a:pt x="46" y="31"/>
                      <a:pt x="45" y="31"/>
                    </a:cubicBezTo>
                    <a:cubicBezTo>
                      <a:pt x="45" y="31"/>
                      <a:pt x="45" y="33"/>
                      <a:pt x="44" y="31"/>
                    </a:cubicBezTo>
                    <a:cubicBezTo>
                      <a:pt x="44" y="30"/>
                      <a:pt x="42" y="30"/>
                      <a:pt x="44" y="29"/>
                    </a:cubicBezTo>
                    <a:cubicBezTo>
                      <a:pt x="46" y="28"/>
                      <a:pt x="47" y="30"/>
                      <a:pt x="47" y="28"/>
                    </a:cubicBezTo>
                    <a:cubicBezTo>
                      <a:pt x="47" y="27"/>
                      <a:pt x="45" y="27"/>
                      <a:pt x="47" y="27"/>
                    </a:cubicBezTo>
                    <a:cubicBezTo>
                      <a:pt x="49" y="27"/>
                      <a:pt x="49" y="27"/>
                      <a:pt x="50" y="26"/>
                    </a:cubicBezTo>
                    <a:cubicBezTo>
                      <a:pt x="52" y="26"/>
                      <a:pt x="53" y="28"/>
                      <a:pt x="54" y="26"/>
                    </a:cubicBezTo>
                    <a:cubicBezTo>
                      <a:pt x="54" y="25"/>
                      <a:pt x="57" y="27"/>
                      <a:pt x="54" y="25"/>
                    </a:cubicBezTo>
                    <a:cubicBezTo>
                      <a:pt x="51" y="23"/>
                      <a:pt x="52" y="22"/>
                      <a:pt x="51" y="22"/>
                    </a:cubicBezTo>
                    <a:cubicBezTo>
                      <a:pt x="49" y="23"/>
                      <a:pt x="50" y="24"/>
                      <a:pt x="48" y="23"/>
                    </a:cubicBezTo>
                    <a:cubicBezTo>
                      <a:pt x="47" y="22"/>
                      <a:pt x="45" y="22"/>
                      <a:pt x="47" y="20"/>
                    </a:cubicBezTo>
                    <a:cubicBezTo>
                      <a:pt x="49" y="19"/>
                      <a:pt x="48" y="19"/>
                      <a:pt x="50" y="19"/>
                    </a:cubicBezTo>
                    <a:cubicBezTo>
                      <a:pt x="52" y="18"/>
                      <a:pt x="54" y="22"/>
                      <a:pt x="55" y="21"/>
                    </a:cubicBezTo>
                    <a:cubicBezTo>
                      <a:pt x="56" y="21"/>
                      <a:pt x="56" y="20"/>
                      <a:pt x="57" y="21"/>
                    </a:cubicBezTo>
                    <a:cubicBezTo>
                      <a:pt x="57" y="21"/>
                      <a:pt x="57" y="23"/>
                      <a:pt x="58" y="24"/>
                    </a:cubicBezTo>
                    <a:cubicBezTo>
                      <a:pt x="58" y="25"/>
                      <a:pt x="57" y="26"/>
                      <a:pt x="59" y="25"/>
                    </a:cubicBezTo>
                    <a:cubicBezTo>
                      <a:pt x="61" y="24"/>
                      <a:pt x="56" y="24"/>
                      <a:pt x="61" y="22"/>
                    </a:cubicBezTo>
                    <a:cubicBezTo>
                      <a:pt x="65" y="21"/>
                      <a:pt x="67" y="21"/>
                      <a:pt x="68" y="22"/>
                    </a:cubicBezTo>
                    <a:cubicBezTo>
                      <a:pt x="68" y="22"/>
                      <a:pt x="69" y="22"/>
                      <a:pt x="70" y="23"/>
                    </a:cubicBezTo>
                    <a:cubicBezTo>
                      <a:pt x="70" y="23"/>
                      <a:pt x="68" y="24"/>
                      <a:pt x="70" y="23"/>
                    </a:cubicBezTo>
                    <a:cubicBezTo>
                      <a:pt x="72" y="22"/>
                      <a:pt x="74" y="24"/>
                      <a:pt x="74" y="24"/>
                    </a:cubicBezTo>
                    <a:cubicBezTo>
                      <a:pt x="74" y="24"/>
                      <a:pt x="74" y="23"/>
                      <a:pt x="75" y="24"/>
                    </a:cubicBezTo>
                    <a:cubicBezTo>
                      <a:pt x="76" y="25"/>
                      <a:pt x="77" y="25"/>
                      <a:pt x="78" y="25"/>
                    </a:cubicBezTo>
                    <a:cubicBezTo>
                      <a:pt x="79" y="25"/>
                      <a:pt x="81" y="25"/>
                      <a:pt x="80" y="23"/>
                    </a:cubicBezTo>
                    <a:cubicBezTo>
                      <a:pt x="78" y="21"/>
                      <a:pt x="79" y="22"/>
                      <a:pt x="77" y="21"/>
                    </a:cubicBezTo>
                    <a:cubicBezTo>
                      <a:pt x="74" y="20"/>
                      <a:pt x="70" y="20"/>
                      <a:pt x="73" y="19"/>
                    </a:cubicBezTo>
                    <a:cubicBezTo>
                      <a:pt x="77" y="18"/>
                      <a:pt x="72" y="18"/>
                      <a:pt x="76" y="16"/>
                    </a:cubicBezTo>
                    <a:cubicBezTo>
                      <a:pt x="81" y="14"/>
                      <a:pt x="81" y="17"/>
                      <a:pt x="81" y="14"/>
                    </a:cubicBezTo>
                    <a:cubicBezTo>
                      <a:pt x="80" y="11"/>
                      <a:pt x="81" y="11"/>
                      <a:pt x="82" y="11"/>
                    </a:cubicBezTo>
                    <a:cubicBezTo>
                      <a:pt x="83" y="11"/>
                      <a:pt x="86" y="12"/>
                      <a:pt x="87" y="12"/>
                    </a:cubicBezTo>
                    <a:cubicBezTo>
                      <a:pt x="88" y="12"/>
                      <a:pt x="86" y="13"/>
                      <a:pt x="88" y="12"/>
                    </a:cubicBezTo>
                    <a:cubicBezTo>
                      <a:pt x="91" y="10"/>
                      <a:pt x="91" y="12"/>
                      <a:pt x="91" y="10"/>
                    </a:cubicBezTo>
                    <a:cubicBezTo>
                      <a:pt x="90" y="9"/>
                      <a:pt x="90" y="8"/>
                      <a:pt x="88" y="7"/>
                    </a:cubicBezTo>
                    <a:cubicBezTo>
                      <a:pt x="87" y="6"/>
                      <a:pt x="87" y="2"/>
                      <a:pt x="84" y="4"/>
                    </a:cubicBezTo>
                    <a:cubicBezTo>
                      <a:pt x="81" y="5"/>
                      <a:pt x="82" y="5"/>
                      <a:pt x="80" y="5"/>
                    </a:cubicBezTo>
                    <a:cubicBezTo>
                      <a:pt x="77" y="5"/>
                      <a:pt x="76" y="5"/>
                      <a:pt x="76" y="4"/>
                    </a:cubicBezTo>
                    <a:cubicBezTo>
                      <a:pt x="76" y="4"/>
                      <a:pt x="79" y="2"/>
                      <a:pt x="79" y="2"/>
                    </a:cubicBezTo>
                    <a:cubicBezTo>
                      <a:pt x="79" y="2"/>
                      <a:pt x="80" y="2"/>
                      <a:pt x="80" y="2"/>
                    </a:cubicBezTo>
                    <a:cubicBezTo>
                      <a:pt x="79" y="2"/>
                      <a:pt x="79" y="1"/>
                      <a:pt x="79" y="1"/>
                    </a:cubicBezTo>
                    <a:cubicBezTo>
                      <a:pt x="80" y="0"/>
                      <a:pt x="80" y="0"/>
                      <a:pt x="80" y="0"/>
                    </a:cubicBezTo>
                    <a:cubicBezTo>
                      <a:pt x="80" y="0"/>
                      <a:pt x="88" y="0"/>
                      <a:pt x="9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24"/>
              <p:cNvSpPr>
                <a:spLocks noEditPoints="1"/>
              </p:cNvSpPr>
              <p:nvPr/>
            </p:nvSpPr>
            <p:spPr bwMode="auto">
              <a:xfrm>
                <a:off x="3323592" y="4204177"/>
                <a:ext cx="492125" cy="325438"/>
              </a:xfrm>
              <a:custGeom>
                <a:avLst/>
                <a:gdLst>
                  <a:gd name="T0" fmla="*/ 7 w 165"/>
                  <a:gd name="T1" fmla="*/ 24 h 109"/>
                  <a:gd name="T2" fmla="*/ 42 w 165"/>
                  <a:gd name="T3" fmla="*/ 0 h 109"/>
                  <a:gd name="T4" fmla="*/ 84 w 165"/>
                  <a:gd name="T5" fmla="*/ 107 h 109"/>
                  <a:gd name="T6" fmla="*/ 37 w 165"/>
                  <a:gd name="T7" fmla="*/ 63 h 109"/>
                  <a:gd name="T8" fmla="*/ 7 w 165"/>
                  <a:gd name="T9" fmla="*/ 24 h 109"/>
                  <a:gd name="T10" fmla="*/ 99 w 165"/>
                  <a:gd name="T11" fmla="*/ 20 h 109"/>
                  <a:gd name="T12" fmla="*/ 92 w 165"/>
                  <a:gd name="T13" fmla="*/ 27 h 109"/>
                  <a:gd name="T14" fmla="*/ 99 w 165"/>
                  <a:gd name="T15" fmla="*/ 34 h 109"/>
                  <a:gd name="T16" fmla="*/ 106 w 165"/>
                  <a:gd name="T17" fmla="*/ 27 h 109"/>
                  <a:gd name="T18" fmla="*/ 99 w 165"/>
                  <a:gd name="T19" fmla="*/ 20 h 109"/>
                  <a:gd name="T20" fmla="*/ 115 w 165"/>
                  <a:gd name="T21" fmla="*/ 48 h 109"/>
                  <a:gd name="T22" fmla="*/ 106 w 165"/>
                  <a:gd name="T23" fmla="*/ 39 h 109"/>
                  <a:gd name="T24" fmla="*/ 96 w 165"/>
                  <a:gd name="T25" fmla="*/ 48 h 109"/>
                  <a:gd name="T26" fmla="*/ 106 w 165"/>
                  <a:gd name="T27" fmla="*/ 58 h 109"/>
                  <a:gd name="T28" fmla="*/ 115 w 165"/>
                  <a:gd name="T29" fmla="*/ 48 h 109"/>
                  <a:gd name="T30" fmla="*/ 99 w 165"/>
                  <a:gd name="T31" fmla="*/ 83 h 109"/>
                  <a:gd name="T32" fmla="*/ 110 w 165"/>
                  <a:gd name="T33" fmla="*/ 72 h 109"/>
                  <a:gd name="T34" fmla="*/ 99 w 165"/>
                  <a:gd name="T35" fmla="*/ 61 h 109"/>
                  <a:gd name="T36" fmla="*/ 88 w 165"/>
                  <a:gd name="T37" fmla="*/ 72 h 109"/>
                  <a:gd name="T38" fmla="*/ 99 w 165"/>
                  <a:gd name="T39" fmla="*/ 83 h 109"/>
                  <a:gd name="T40" fmla="*/ 80 w 165"/>
                  <a:gd name="T41" fmla="*/ 101 h 109"/>
                  <a:gd name="T42" fmla="*/ 91 w 165"/>
                  <a:gd name="T43" fmla="*/ 90 h 109"/>
                  <a:gd name="T44" fmla="*/ 80 w 165"/>
                  <a:gd name="T45" fmla="*/ 78 h 109"/>
                  <a:gd name="T46" fmla="*/ 68 w 165"/>
                  <a:gd name="T47" fmla="*/ 90 h 109"/>
                  <a:gd name="T48" fmla="*/ 80 w 165"/>
                  <a:gd name="T49" fmla="*/ 101 h 109"/>
                  <a:gd name="T50" fmla="*/ 32 w 165"/>
                  <a:gd name="T51" fmla="*/ 47 h 109"/>
                  <a:gd name="T52" fmla="*/ 46 w 165"/>
                  <a:gd name="T53" fmla="*/ 32 h 109"/>
                  <a:gd name="T54" fmla="*/ 32 w 165"/>
                  <a:gd name="T55" fmla="*/ 18 h 109"/>
                  <a:gd name="T56" fmla="*/ 17 w 165"/>
                  <a:gd name="T57" fmla="*/ 32 h 109"/>
                  <a:gd name="T58" fmla="*/ 32 w 165"/>
                  <a:gd name="T59" fmla="*/ 4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5" h="109">
                    <a:moveTo>
                      <a:pt x="7" y="24"/>
                    </a:moveTo>
                    <a:cubicBezTo>
                      <a:pt x="15" y="3"/>
                      <a:pt x="42" y="0"/>
                      <a:pt x="42" y="0"/>
                    </a:cubicBezTo>
                    <a:cubicBezTo>
                      <a:pt x="165" y="2"/>
                      <a:pt x="116" y="104"/>
                      <a:pt x="84" y="107"/>
                    </a:cubicBezTo>
                    <a:cubicBezTo>
                      <a:pt x="53" y="109"/>
                      <a:pt x="58" y="71"/>
                      <a:pt x="37" y="63"/>
                    </a:cubicBezTo>
                    <a:cubicBezTo>
                      <a:pt x="17" y="55"/>
                      <a:pt x="0" y="46"/>
                      <a:pt x="7" y="24"/>
                    </a:cubicBezTo>
                    <a:close/>
                    <a:moveTo>
                      <a:pt x="99" y="20"/>
                    </a:moveTo>
                    <a:cubicBezTo>
                      <a:pt x="95" y="20"/>
                      <a:pt x="92" y="23"/>
                      <a:pt x="92" y="27"/>
                    </a:cubicBezTo>
                    <a:cubicBezTo>
                      <a:pt x="92" y="31"/>
                      <a:pt x="95" y="34"/>
                      <a:pt x="99" y="34"/>
                    </a:cubicBezTo>
                    <a:cubicBezTo>
                      <a:pt x="103" y="34"/>
                      <a:pt x="106" y="31"/>
                      <a:pt x="106" y="27"/>
                    </a:cubicBezTo>
                    <a:cubicBezTo>
                      <a:pt x="106" y="23"/>
                      <a:pt x="103" y="20"/>
                      <a:pt x="99" y="20"/>
                    </a:cubicBezTo>
                    <a:close/>
                    <a:moveTo>
                      <a:pt x="115" y="48"/>
                    </a:moveTo>
                    <a:cubicBezTo>
                      <a:pt x="115" y="43"/>
                      <a:pt x="111" y="39"/>
                      <a:pt x="106" y="39"/>
                    </a:cubicBezTo>
                    <a:cubicBezTo>
                      <a:pt x="100" y="39"/>
                      <a:pt x="96" y="43"/>
                      <a:pt x="96" y="48"/>
                    </a:cubicBezTo>
                    <a:cubicBezTo>
                      <a:pt x="96" y="54"/>
                      <a:pt x="100" y="58"/>
                      <a:pt x="106" y="58"/>
                    </a:cubicBezTo>
                    <a:cubicBezTo>
                      <a:pt x="111" y="58"/>
                      <a:pt x="115" y="54"/>
                      <a:pt x="115" y="48"/>
                    </a:cubicBezTo>
                    <a:close/>
                    <a:moveTo>
                      <a:pt x="99" y="83"/>
                    </a:moveTo>
                    <a:cubicBezTo>
                      <a:pt x="105" y="83"/>
                      <a:pt x="110" y="78"/>
                      <a:pt x="110" y="72"/>
                    </a:cubicBezTo>
                    <a:cubicBezTo>
                      <a:pt x="110" y="66"/>
                      <a:pt x="105" y="61"/>
                      <a:pt x="99" y="61"/>
                    </a:cubicBezTo>
                    <a:cubicBezTo>
                      <a:pt x="93" y="61"/>
                      <a:pt x="88" y="66"/>
                      <a:pt x="88" y="72"/>
                    </a:cubicBezTo>
                    <a:cubicBezTo>
                      <a:pt x="88" y="78"/>
                      <a:pt x="93" y="83"/>
                      <a:pt x="99" y="83"/>
                    </a:cubicBezTo>
                    <a:close/>
                    <a:moveTo>
                      <a:pt x="80" y="101"/>
                    </a:moveTo>
                    <a:cubicBezTo>
                      <a:pt x="86" y="101"/>
                      <a:pt x="91" y="96"/>
                      <a:pt x="91" y="90"/>
                    </a:cubicBezTo>
                    <a:cubicBezTo>
                      <a:pt x="91" y="83"/>
                      <a:pt x="86" y="78"/>
                      <a:pt x="80" y="78"/>
                    </a:cubicBezTo>
                    <a:cubicBezTo>
                      <a:pt x="73" y="78"/>
                      <a:pt x="68" y="83"/>
                      <a:pt x="68" y="90"/>
                    </a:cubicBezTo>
                    <a:cubicBezTo>
                      <a:pt x="68" y="96"/>
                      <a:pt x="73" y="101"/>
                      <a:pt x="80" y="101"/>
                    </a:cubicBezTo>
                    <a:close/>
                    <a:moveTo>
                      <a:pt x="32" y="47"/>
                    </a:moveTo>
                    <a:cubicBezTo>
                      <a:pt x="39" y="47"/>
                      <a:pt x="46" y="40"/>
                      <a:pt x="46" y="32"/>
                    </a:cubicBezTo>
                    <a:cubicBezTo>
                      <a:pt x="46" y="25"/>
                      <a:pt x="39" y="18"/>
                      <a:pt x="32" y="18"/>
                    </a:cubicBezTo>
                    <a:cubicBezTo>
                      <a:pt x="24" y="18"/>
                      <a:pt x="17" y="25"/>
                      <a:pt x="17" y="32"/>
                    </a:cubicBezTo>
                    <a:cubicBezTo>
                      <a:pt x="17" y="40"/>
                      <a:pt x="24" y="47"/>
                      <a:pt x="3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25"/>
              <p:cNvSpPr>
                <a:spLocks noEditPoints="1"/>
              </p:cNvSpPr>
              <p:nvPr/>
            </p:nvSpPr>
            <p:spPr bwMode="auto">
              <a:xfrm>
                <a:off x="1239205" y="3966052"/>
                <a:ext cx="677863" cy="604838"/>
              </a:xfrm>
              <a:custGeom>
                <a:avLst/>
                <a:gdLst>
                  <a:gd name="T0" fmla="*/ 200 w 227"/>
                  <a:gd name="T1" fmla="*/ 185 h 203"/>
                  <a:gd name="T2" fmla="*/ 140 w 227"/>
                  <a:gd name="T3" fmla="*/ 183 h 203"/>
                  <a:gd name="T4" fmla="*/ 181 w 227"/>
                  <a:gd name="T5" fmla="*/ 25 h 203"/>
                  <a:gd name="T6" fmla="*/ 198 w 227"/>
                  <a:gd name="T7" fmla="*/ 115 h 203"/>
                  <a:gd name="T8" fmla="*/ 200 w 227"/>
                  <a:gd name="T9" fmla="*/ 185 h 203"/>
                  <a:gd name="T10" fmla="*/ 91 w 227"/>
                  <a:gd name="T11" fmla="*/ 113 h 203"/>
                  <a:gd name="T12" fmla="*/ 105 w 227"/>
                  <a:gd name="T13" fmla="*/ 110 h 203"/>
                  <a:gd name="T14" fmla="*/ 103 w 227"/>
                  <a:gd name="T15" fmla="*/ 96 h 203"/>
                  <a:gd name="T16" fmla="*/ 89 w 227"/>
                  <a:gd name="T17" fmla="*/ 98 h 203"/>
                  <a:gd name="T18" fmla="*/ 91 w 227"/>
                  <a:gd name="T19" fmla="*/ 113 h 203"/>
                  <a:gd name="T20" fmla="*/ 96 w 227"/>
                  <a:gd name="T21" fmla="*/ 66 h 203"/>
                  <a:gd name="T22" fmla="*/ 99 w 227"/>
                  <a:gd name="T23" fmla="*/ 85 h 203"/>
                  <a:gd name="T24" fmla="*/ 118 w 227"/>
                  <a:gd name="T25" fmla="*/ 82 h 203"/>
                  <a:gd name="T26" fmla="*/ 115 w 227"/>
                  <a:gd name="T27" fmla="*/ 63 h 203"/>
                  <a:gd name="T28" fmla="*/ 96 w 227"/>
                  <a:gd name="T29" fmla="*/ 66 h 203"/>
                  <a:gd name="T30" fmla="*/ 144 w 227"/>
                  <a:gd name="T31" fmla="*/ 40 h 203"/>
                  <a:gd name="T32" fmla="*/ 122 w 227"/>
                  <a:gd name="T33" fmla="*/ 43 h 203"/>
                  <a:gd name="T34" fmla="*/ 125 w 227"/>
                  <a:gd name="T35" fmla="*/ 65 h 203"/>
                  <a:gd name="T36" fmla="*/ 147 w 227"/>
                  <a:gd name="T37" fmla="*/ 62 h 203"/>
                  <a:gd name="T38" fmla="*/ 144 w 227"/>
                  <a:gd name="T39" fmla="*/ 40 h 203"/>
                  <a:gd name="T40" fmla="*/ 182 w 227"/>
                  <a:gd name="T41" fmla="*/ 35 h 203"/>
                  <a:gd name="T42" fmla="*/ 159 w 227"/>
                  <a:gd name="T43" fmla="*/ 39 h 203"/>
                  <a:gd name="T44" fmla="*/ 162 w 227"/>
                  <a:gd name="T45" fmla="*/ 62 h 203"/>
                  <a:gd name="T46" fmla="*/ 186 w 227"/>
                  <a:gd name="T47" fmla="*/ 58 h 203"/>
                  <a:gd name="T48" fmla="*/ 182 w 227"/>
                  <a:gd name="T49" fmla="*/ 35 h 203"/>
                  <a:gd name="T50" fmla="*/ 191 w 227"/>
                  <a:gd name="T51" fmla="*/ 139 h 203"/>
                  <a:gd name="T52" fmla="*/ 163 w 227"/>
                  <a:gd name="T53" fmla="*/ 143 h 203"/>
                  <a:gd name="T54" fmla="*/ 167 w 227"/>
                  <a:gd name="T55" fmla="*/ 172 h 203"/>
                  <a:gd name="T56" fmla="*/ 195 w 227"/>
                  <a:gd name="T57" fmla="*/ 167 h 203"/>
                  <a:gd name="T58" fmla="*/ 191 w 227"/>
                  <a:gd name="T59" fmla="*/ 139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7" h="203">
                    <a:moveTo>
                      <a:pt x="200" y="185"/>
                    </a:moveTo>
                    <a:cubicBezTo>
                      <a:pt x="173" y="203"/>
                      <a:pt x="140" y="183"/>
                      <a:pt x="140" y="183"/>
                    </a:cubicBezTo>
                    <a:cubicBezTo>
                      <a:pt x="0" y="76"/>
                      <a:pt x="143" y="0"/>
                      <a:pt x="181" y="25"/>
                    </a:cubicBezTo>
                    <a:cubicBezTo>
                      <a:pt x="220" y="49"/>
                      <a:pt x="182" y="88"/>
                      <a:pt x="198" y="115"/>
                    </a:cubicBezTo>
                    <a:cubicBezTo>
                      <a:pt x="215" y="141"/>
                      <a:pt x="227" y="167"/>
                      <a:pt x="200" y="185"/>
                    </a:cubicBezTo>
                    <a:close/>
                    <a:moveTo>
                      <a:pt x="91" y="113"/>
                    </a:moveTo>
                    <a:cubicBezTo>
                      <a:pt x="96" y="116"/>
                      <a:pt x="102" y="115"/>
                      <a:pt x="105" y="110"/>
                    </a:cubicBezTo>
                    <a:cubicBezTo>
                      <a:pt x="109" y="106"/>
                      <a:pt x="108" y="99"/>
                      <a:pt x="103" y="96"/>
                    </a:cubicBezTo>
                    <a:cubicBezTo>
                      <a:pt x="99" y="93"/>
                      <a:pt x="92" y="94"/>
                      <a:pt x="89" y="98"/>
                    </a:cubicBezTo>
                    <a:cubicBezTo>
                      <a:pt x="86" y="103"/>
                      <a:pt x="86" y="109"/>
                      <a:pt x="91" y="113"/>
                    </a:cubicBezTo>
                    <a:close/>
                    <a:moveTo>
                      <a:pt x="96" y="66"/>
                    </a:moveTo>
                    <a:cubicBezTo>
                      <a:pt x="92" y="72"/>
                      <a:pt x="93" y="80"/>
                      <a:pt x="99" y="85"/>
                    </a:cubicBezTo>
                    <a:cubicBezTo>
                      <a:pt x="105" y="89"/>
                      <a:pt x="114" y="88"/>
                      <a:pt x="118" y="82"/>
                    </a:cubicBezTo>
                    <a:cubicBezTo>
                      <a:pt x="123" y="76"/>
                      <a:pt x="121" y="67"/>
                      <a:pt x="115" y="63"/>
                    </a:cubicBezTo>
                    <a:cubicBezTo>
                      <a:pt x="109" y="58"/>
                      <a:pt x="101" y="60"/>
                      <a:pt x="96" y="66"/>
                    </a:cubicBezTo>
                    <a:close/>
                    <a:moveTo>
                      <a:pt x="144" y="40"/>
                    </a:moveTo>
                    <a:cubicBezTo>
                      <a:pt x="137" y="35"/>
                      <a:pt x="128" y="36"/>
                      <a:pt x="122" y="43"/>
                    </a:cubicBezTo>
                    <a:cubicBezTo>
                      <a:pt x="117" y="50"/>
                      <a:pt x="119" y="60"/>
                      <a:pt x="125" y="65"/>
                    </a:cubicBezTo>
                    <a:cubicBezTo>
                      <a:pt x="132" y="70"/>
                      <a:pt x="142" y="68"/>
                      <a:pt x="147" y="62"/>
                    </a:cubicBezTo>
                    <a:cubicBezTo>
                      <a:pt x="152" y="55"/>
                      <a:pt x="151" y="45"/>
                      <a:pt x="144" y="40"/>
                    </a:cubicBezTo>
                    <a:close/>
                    <a:moveTo>
                      <a:pt x="182" y="35"/>
                    </a:moveTo>
                    <a:cubicBezTo>
                      <a:pt x="175" y="29"/>
                      <a:pt x="165" y="31"/>
                      <a:pt x="159" y="39"/>
                    </a:cubicBezTo>
                    <a:cubicBezTo>
                      <a:pt x="153" y="46"/>
                      <a:pt x="155" y="57"/>
                      <a:pt x="162" y="62"/>
                    </a:cubicBezTo>
                    <a:cubicBezTo>
                      <a:pt x="170" y="68"/>
                      <a:pt x="180" y="66"/>
                      <a:pt x="186" y="58"/>
                    </a:cubicBezTo>
                    <a:cubicBezTo>
                      <a:pt x="191" y="51"/>
                      <a:pt x="190" y="40"/>
                      <a:pt x="182" y="35"/>
                    </a:cubicBezTo>
                    <a:close/>
                    <a:moveTo>
                      <a:pt x="191" y="139"/>
                    </a:moveTo>
                    <a:cubicBezTo>
                      <a:pt x="182" y="132"/>
                      <a:pt x="169" y="134"/>
                      <a:pt x="163" y="143"/>
                    </a:cubicBezTo>
                    <a:cubicBezTo>
                      <a:pt x="156" y="152"/>
                      <a:pt x="158" y="165"/>
                      <a:pt x="167" y="172"/>
                    </a:cubicBezTo>
                    <a:cubicBezTo>
                      <a:pt x="176" y="178"/>
                      <a:pt x="189" y="176"/>
                      <a:pt x="195" y="167"/>
                    </a:cubicBezTo>
                    <a:cubicBezTo>
                      <a:pt x="202" y="158"/>
                      <a:pt x="200" y="146"/>
                      <a:pt x="191" y="1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26"/>
              <p:cNvSpPr/>
              <p:nvPr/>
            </p:nvSpPr>
            <p:spPr bwMode="auto">
              <a:xfrm>
                <a:off x="4082417" y="1713389"/>
                <a:ext cx="112713" cy="114300"/>
              </a:xfrm>
              <a:custGeom>
                <a:avLst/>
                <a:gdLst>
                  <a:gd name="T0" fmla="*/ 34 w 38"/>
                  <a:gd name="T1" fmla="*/ 26 h 38"/>
                  <a:gd name="T2" fmla="*/ 27 w 38"/>
                  <a:gd name="T3" fmla="*/ 4 h 38"/>
                  <a:gd name="T4" fmla="*/ 4 w 38"/>
                  <a:gd name="T5" fmla="*/ 11 h 38"/>
                  <a:gd name="T6" fmla="*/ 12 w 38"/>
                  <a:gd name="T7" fmla="*/ 34 h 38"/>
                  <a:gd name="T8" fmla="*/ 34 w 38"/>
                  <a:gd name="T9" fmla="*/ 26 h 38"/>
                </a:gdLst>
                <a:ahLst/>
                <a:cxnLst>
                  <a:cxn ang="0">
                    <a:pos x="T0" y="T1"/>
                  </a:cxn>
                  <a:cxn ang="0">
                    <a:pos x="T2" y="T3"/>
                  </a:cxn>
                  <a:cxn ang="0">
                    <a:pos x="T4" y="T5"/>
                  </a:cxn>
                  <a:cxn ang="0">
                    <a:pos x="T6" y="T7"/>
                  </a:cxn>
                  <a:cxn ang="0">
                    <a:pos x="T8" y="T9"/>
                  </a:cxn>
                </a:cxnLst>
                <a:rect l="0" t="0" r="r" b="b"/>
                <a:pathLst>
                  <a:path w="38" h="38">
                    <a:moveTo>
                      <a:pt x="34" y="26"/>
                    </a:moveTo>
                    <a:cubicBezTo>
                      <a:pt x="38" y="18"/>
                      <a:pt x="35" y="8"/>
                      <a:pt x="27" y="4"/>
                    </a:cubicBezTo>
                    <a:cubicBezTo>
                      <a:pt x="19" y="0"/>
                      <a:pt x="9" y="3"/>
                      <a:pt x="4" y="11"/>
                    </a:cubicBezTo>
                    <a:cubicBezTo>
                      <a:pt x="0" y="20"/>
                      <a:pt x="4" y="30"/>
                      <a:pt x="12" y="34"/>
                    </a:cubicBezTo>
                    <a:cubicBezTo>
                      <a:pt x="20" y="38"/>
                      <a:pt x="30" y="35"/>
                      <a:pt x="34"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27"/>
              <p:cNvSpPr/>
              <p:nvPr/>
            </p:nvSpPr>
            <p:spPr bwMode="auto">
              <a:xfrm>
                <a:off x="3855405" y="1781652"/>
                <a:ext cx="282575" cy="239713"/>
              </a:xfrm>
              <a:custGeom>
                <a:avLst/>
                <a:gdLst>
                  <a:gd name="T0" fmla="*/ 95 w 95"/>
                  <a:gd name="T1" fmla="*/ 8 h 80"/>
                  <a:gd name="T2" fmla="*/ 23 w 95"/>
                  <a:gd name="T3" fmla="*/ 73 h 80"/>
                  <a:gd name="T4" fmla="*/ 2 w 95"/>
                  <a:gd name="T5" fmla="*/ 79 h 80"/>
                  <a:gd name="T6" fmla="*/ 86 w 95"/>
                  <a:gd name="T7" fmla="*/ 0 h 80"/>
                  <a:gd name="T8" fmla="*/ 95 w 95"/>
                  <a:gd name="T9" fmla="*/ 8 h 80"/>
                </a:gdLst>
                <a:ahLst/>
                <a:cxnLst>
                  <a:cxn ang="0">
                    <a:pos x="T0" y="T1"/>
                  </a:cxn>
                  <a:cxn ang="0">
                    <a:pos x="T2" y="T3"/>
                  </a:cxn>
                  <a:cxn ang="0">
                    <a:pos x="T4" y="T5"/>
                  </a:cxn>
                  <a:cxn ang="0">
                    <a:pos x="T6" y="T7"/>
                  </a:cxn>
                  <a:cxn ang="0">
                    <a:pos x="T8" y="T9"/>
                  </a:cxn>
                </a:cxnLst>
                <a:rect l="0" t="0" r="r" b="b"/>
                <a:pathLst>
                  <a:path w="95" h="80">
                    <a:moveTo>
                      <a:pt x="95" y="8"/>
                    </a:moveTo>
                    <a:cubicBezTo>
                      <a:pt x="94" y="8"/>
                      <a:pt x="23" y="73"/>
                      <a:pt x="23" y="73"/>
                    </a:cubicBezTo>
                    <a:cubicBezTo>
                      <a:pt x="23" y="73"/>
                      <a:pt x="3" y="80"/>
                      <a:pt x="2" y="79"/>
                    </a:cubicBezTo>
                    <a:cubicBezTo>
                      <a:pt x="0" y="79"/>
                      <a:pt x="86" y="0"/>
                      <a:pt x="86" y="0"/>
                    </a:cubicBezTo>
                    <a:lnTo>
                      <a:pt x="95"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28"/>
              <p:cNvSpPr/>
              <p:nvPr/>
            </p:nvSpPr>
            <p:spPr bwMode="auto">
              <a:xfrm>
                <a:off x="4099880" y="1794352"/>
                <a:ext cx="47625" cy="349250"/>
              </a:xfrm>
              <a:custGeom>
                <a:avLst/>
                <a:gdLst>
                  <a:gd name="T0" fmla="*/ 6 w 30"/>
                  <a:gd name="T1" fmla="*/ 2 h 220"/>
                  <a:gd name="T2" fmla="*/ 0 w 30"/>
                  <a:gd name="T3" fmla="*/ 182 h 220"/>
                  <a:gd name="T4" fmla="*/ 11 w 30"/>
                  <a:gd name="T5" fmla="*/ 220 h 220"/>
                  <a:gd name="T6" fmla="*/ 22 w 30"/>
                  <a:gd name="T7" fmla="*/ 182 h 220"/>
                  <a:gd name="T8" fmla="*/ 30 w 30"/>
                  <a:gd name="T9" fmla="*/ 4 h 220"/>
                  <a:gd name="T10" fmla="*/ 6 w 30"/>
                  <a:gd name="T11" fmla="*/ 0 h 220"/>
                  <a:gd name="T12" fmla="*/ 6 w 30"/>
                  <a:gd name="T13" fmla="*/ 2 h 220"/>
                </a:gdLst>
                <a:ahLst/>
                <a:cxnLst>
                  <a:cxn ang="0">
                    <a:pos x="T0" y="T1"/>
                  </a:cxn>
                  <a:cxn ang="0">
                    <a:pos x="T2" y="T3"/>
                  </a:cxn>
                  <a:cxn ang="0">
                    <a:pos x="T4" y="T5"/>
                  </a:cxn>
                  <a:cxn ang="0">
                    <a:pos x="T6" y="T7"/>
                  </a:cxn>
                  <a:cxn ang="0">
                    <a:pos x="T8" y="T9"/>
                  </a:cxn>
                  <a:cxn ang="0">
                    <a:pos x="T10" y="T11"/>
                  </a:cxn>
                  <a:cxn ang="0">
                    <a:pos x="T12" y="T13"/>
                  </a:cxn>
                </a:cxnLst>
                <a:rect l="0" t="0" r="r" b="b"/>
                <a:pathLst>
                  <a:path w="30" h="220">
                    <a:moveTo>
                      <a:pt x="6" y="2"/>
                    </a:moveTo>
                    <a:lnTo>
                      <a:pt x="0" y="182"/>
                    </a:lnTo>
                    <a:lnTo>
                      <a:pt x="11" y="220"/>
                    </a:lnTo>
                    <a:lnTo>
                      <a:pt x="22" y="182"/>
                    </a:lnTo>
                    <a:lnTo>
                      <a:pt x="30" y="4"/>
                    </a:lnTo>
                    <a:lnTo>
                      <a:pt x="6" y="0"/>
                    </a:lnTo>
                    <a:lnTo>
                      <a:pt x="6"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29"/>
              <p:cNvSpPr/>
              <p:nvPr/>
            </p:nvSpPr>
            <p:spPr bwMode="auto">
              <a:xfrm>
                <a:off x="4099880" y="1794352"/>
                <a:ext cx="47625" cy="349250"/>
              </a:xfrm>
              <a:custGeom>
                <a:avLst/>
                <a:gdLst>
                  <a:gd name="T0" fmla="*/ 6 w 30"/>
                  <a:gd name="T1" fmla="*/ 2 h 220"/>
                  <a:gd name="T2" fmla="*/ 0 w 30"/>
                  <a:gd name="T3" fmla="*/ 182 h 220"/>
                  <a:gd name="T4" fmla="*/ 11 w 30"/>
                  <a:gd name="T5" fmla="*/ 220 h 220"/>
                  <a:gd name="T6" fmla="*/ 22 w 30"/>
                  <a:gd name="T7" fmla="*/ 182 h 220"/>
                  <a:gd name="T8" fmla="*/ 30 w 30"/>
                  <a:gd name="T9" fmla="*/ 4 h 220"/>
                  <a:gd name="T10" fmla="*/ 6 w 30"/>
                  <a:gd name="T11" fmla="*/ 0 h 220"/>
                </a:gdLst>
                <a:ahLst/>
                <a:cxnLst>
                  <a:cxn ang="0">
                    <a:pos x="T0" y="T1"/>
                  </a:cxn>
                  <a:cxn ang="0">
                    <a:pos x="T2" y="T3"/>
                  </a:cxn>
                  <a:cxn ang="0">
                    <a:pos x="T4" y="T5"/>
                  </a:cxn>
                  <a:cxn ang="0">
                    <a:pos x="T6" y="T7"/>
                  </a:cxn>
                  <a:cxn ang="0">
                    <a:pos x="T8" y="T9"/>
                  </a:cxn>
                  <a:cxn ang="0">
                    <a:pos x="T10" y="T11"/>
                  </a:cxn>
                </a:cxnLst>
                <a:rect l="0" t="0" r="r" b="b"/>
                <a:pathLst>
                  <a:path w="30" h="220">
                    <a:moveTo>
                      <a:pt x="6" y="2"/>
                    </a:moveTo>
                    <a:lnTo>
                      <a:pt x="0" y="182"/>
                    </a:lnTo>
                    <a:lnTo>
                      <a:pt x="11" y="220"/>
                    </a:lnTo>
                    <a:lnTo>
                      <a:pt x="22" y="182"/>
                    </a:lnTo>
                    <a:lnTo>
                      <a:pt x="30" y="4"/>
                    </a:lnTo>
                    <a:lnTo>
                      <a:pt x="6"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30"/>
              <p:cNvSpPr/>
              <p:nvPr/>
            </p:nvSpPr>
            <p:spPr bwMode="auto">
              <a:xfrm>
                <a:off x="4144330" y="1689577"/>
                <a:ext cx="36513" cy="53975"/>
              </a:xfrm>
              <a:custGeom>
                <a:avLst/>
                <a:gdLst>
                  <a:gd name="T0" fmla="*/ 0 w 12"/>
                  <a:gd name="T1" fmla="*/ 13 h 18"/>
                  <a:gd name="T2" fmla="*/ 2 w 12"/>
                  <a:gd name="T3" fmla="*/ 17 h 18"/>
                  <a:gd name="T4" fmla="*/ 2 w 12"/>
                  <a:gd name="T5" fmla="*/ 17 h 18"/>
                  <a:gd name="T6" fmla="*/ 6 w 12"/>
                  <a:gd name="T7" fmla="*/ 16 h 18"/>
                  <a:gd name="T8" fmla="*/ 11 w 12"/>
                  <a:gd name="T9" fmla="*/ 5 h 18"/>
                  <a:gd name="T10" fmla="*/ 10 w 12"/>
                  <a:gd name="T11" fmla="*/ 1 h 18"/>
                  <a:gd name="T12" fmla="*/ 10 w 12"/>
                  <a:gd name="T13" fmla="*/ 1 h 18"/>
                  <a:gd name="T14" fmla="*/ 6 w 12"/>
                  <a:gd name="T15" fmla="*/ 2 h 18"/>
                  <a:gd name="T16" fmla="*/ 0 w 12"/>
                  <a:gd name="T17"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8">
                    <a:moveTo>
                      <a:pt x="0" y="13"/>
                    </a:moveTo>
                    <a:cubicBezTo>
                      <a:pt x="0" y="15"/>
                      <a:pt x="0" y="17"/>
                      <a:pt x="2" y="17"/>
                    </a:cubicBezTo>
                    <a:cubicBezTo>
                      <a:pt x="2" y="17"/>
                      <a:pt x="2" y="17"/>
                      <a:pt x="2" y="17"/>
                    </a:cubicBezTo>
                    <a:cubicBezTo>
                      <a:pt x="3" y="18"/>
                      <a:pt x="5" y="18"/>
                      <a:pt x="6" y="16"/>
                    </a:cubicBezTo>
                    <a:cubicBezTo>
                      <a:pt x="11" y="5"/>
                      <a:pt x="11" y="5"/>
                      <a:pt x="11" y="5"/>
                    </a:cubicBezTo>
                    <a:cubicBezTo>
                      <a:pt x="12" y="4"/>
                      <a:pt x="11" y="2"/>
                      <a:pt x="10" y="1"/>
                    </a:cubicBezTo>
                    <a:cubicBezTo>
                      <a:pt x="10" y="1"/>
                      <a:pt x="10" y="1"/>
                      <a:pt x="10" y="1"/>
                    </a:cubicBezTo>
                    <a:cubicBezTo>
                      <a:pt x="8" y="0"/>
                      <a:pt x="7" y="1"/>
                      <a:pt x="6" y="2"/>
                    </a:cubicBezTo>
                    <a:lnTo>
                      <a:pt x="0"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31"/>
              <p:cNvSpPr/>
              <p:nvPr/>
            </p:nvSpPr>
            <p:spPr bwMode="auto">
              <a:xfrm>
                <a:off x="4225292" y="3542189"/>
                <a:ext cx="109538" cy="111125"/>
              </a:xfrm>
              <a:custGeom>
                <a:avLst/>
                <a:gdLst>
                  <a:gd name="T0" fmla="*/ 31 w 37"/>
                  <a:gd name="T1" fmla="*/ 8 h 37"/>
                  <a:gd name="T2" fmla="*/ 7 w 37"/>
                  <a:gd name="T3" fmla="*/ 7 h 37"/>
                  <a:gd name="T4" fmla="*/ 6 w 37"/>
                  <a:gd name="T5" fmla="*/ 30 h 37"/>
                  <a:gd name="T6" fmla="*/ 30 w 37"/>
                  <a:gd name="T7" fmla="*/ 31 h 37"/>
                  <a:gd name="T8" fmla="*/ 31 w 37"/>
                  <a:gd name="T9" fmla="*/ 8 h 37"/>
                </a:gdLst>
                <a:ahLst/>
                <a:cxnLst>
                  <a:cxn ang="0">
                    <a:pos x="T0" y="T1"/>
                  </a:cxn>
                  <a:cxn ang="0">
                    <a:pos x="T2" y="T3"/>
                  </a:cxn>
                  <a:cxn ang="0">
                    <a:pos x="T4" y="T5"/>
                  </a:cxn>
                  <a:cxn ang="0">
                    <a:pos x="T6" y="T7"/>
                  </a:cxn>
                  <a:cxn ang="0">
                    <a:pos x="T8" y="T9"/>
                  </a:cxn>
                </a:cxnLst>
                <a:rect l="0" t="0" r="r" b="b"/>
                <a:pathLst>
                  <a:path w="37" h="37">
                    <a:moveTo>
                      <a:pt x="31" y="8"/>
                    </a:moveTo>
                    <a:cubicBezTo>
                      <a:pt x="25" y="1"/>
                      <a:pt x="14" y="0"/>
                      <a:pt x="7" y="7"/>
                    </a:cubicBezTo>
                    <a:cubicBezTo>
                      <a:pt x="0" y="13"/>
                      <a:pt x="0" y="23"/>
                      <a:pt x="6" y="30"/>
                    </a:cubicBezTo>
                    <a:cubicBezTo>
                      <a:pt x="12" y="37"/>
                      <a:pt x="23" y="37"/>
                      <a:pt x="30" y="31"/>
                    </a:cubicBezTo>
                    <a:cubicBezTo>
                      <a:pt x="36" y="25"/>
                      <a:pt x="37" y="15"/>
                      <a:pt x="31"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32"/>
              <p:cNvSpPr/>
              <p:nvPr/>
            </p:nvSpPr>
            <p:spPr bwMode="auto">
              <a:xfrm>
                <a:off x="4280855" y="3613627"/>
                <a:ext cx="134938" cy="338138"/>
              </a:xfrm>
              <a:custGeom>
                <a:avLst/>
                <a:gdLst>
                  <a:gd name="T0" fmla="*/ 10 w 45"/>
                  <a:gd name="T1" fmla="*/ 0 h 113"/>
                  <a:gd name="T2" fmla="*/ 45 w 45"/>
                  <a:gd name="T3" fmla="*/ 90 h 113"/>
                  <a:gd name="T4" fmla="*/ 44 w 45"/>
                  <a:gd name="T5" fmla="*/ 112 h 113"/>
                  <a:gd name="T6" fmla="*/ 0 w 45"/>
                  <a:gd name="T7" fmla="*/ 5 h 113"/>
                  <a:gd name="T8" fmla="*/ 10 w 45"/>
                  <a:gd name="T9" fmla="*/ 0 h 113"/>
                </a:gdLst>
                <a:ahLst/>
                <a:cxnLst>
                  <a:cxn ang="0">
                    <a:pos x="T0" y="T1"/>
                  </a:cxn>
                  <a:cxn ang="0">
                    <a:pos x="T2" y="T3"/>
                  </a:cxn>
                  <a:cxn ang="0">
                    <a:pos x="T4" y="T5"/>
                  </a:cxn>
                  <a:cxn ang="0">
                    <a:pos x="T6" y="T7"/>
                  </a:cxn>
                  <a:cxn ang="0">
                    <a:pos x="T8" y="T9"/>
                  </a:cxn>
                </a:cxnLst>
                <a:rect l="0" t="0" r="r" b="b"/>
                <a:pathLst>
                  <a:path w="45" h="113">
                    <a:moveTo>
                      <a:pt x="10" y="0"/>
                    </a:moveTo>
                    <a:cubicBezTo>
                      <a:pt x="11" y="0"/>
                      <a:pt x="45" y="90"/>
                      <a:pt x="45" y="90"/>
                    </a:cubicBezTo>
                    <a:cubicBezTo>
                      <a:pt x="45" y="90"/>
                      <a:pt x="45" y="111"/>
                      <a:pt x="44" y="112"/>
                    </a:cubicBezTo>
                    <a:cubicBezTo>
                      <a:pt x="43" y="113"/>
                      <a:pt x="0" y="5"/>
                      <a:pt x="0" y="5"/>
                    </a:cubicBezTo>
                    <a:lnTo>
                      <a:pt x="1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33"/>
              <p:cNvSpPr/>
              <p:nvPr/>
            </p:nvSpPr>
            <p:spPr bwMode="auto">
              <a:xfrm>
                <a:off x="4290380" y="3602514"/>
                <a:ext cx="331788" cy="149225"/>
              </a:xfrm>
              <a:custGeom>
                <a:avLst/>
                <a:gdLst>
                  <a:gd name="T0" fmla="*/ 4 w 209"/>
                  <a:gd name="T1" fmla="*/ 22 h 94"/>
                  <a:gd name="T2" fmla="*/ 169 w 209"/>
                  <a:gd name="T3" fmla="*/ 92 h 94"/>
                  <a:gd name="T4" fmla="*/ 209 w 209"/>
                  <a:gd name="T5" fmla="*/ 94 h 94"/>
                  <a:gd name="T6" fmla="*/ 177 w 209"/>
                  <a:gd name="T7" fmla="*/ 71 h 94"/>
                  <a:gd name="T8" fmla="*/ 13 w 209"/>
                  <a:gd name="T9" fmla="*/ 0 h 94"/>
                  <a:gd name="T10" fmla="*/ 0 w 209"/>
                  <a:gd name="T11" fmla="*/ 20 h 94"/>
                  <a:gd name="T12" fmla="*/ 4 w 209"/>
                  <a:gd name="T13" fmla="*/ 22 h 94"/>
                </a:gdLst>
                <a:ahLst/>
                <a:cxnLst>
                  <a:cxn ang="0">
                    <a:pos x="T0" y="T1"/>
                  </a:cxn>
                  <a:cxn ang="0">
                    <a:pos x="T2" y="T3"/>
                  </a:cxn>
                  <a:cxn ang="0">
                    <a:pos x="T4" y="T5"/>
                  </a:cxn>
                  <a:cxn ang="0">
                    <a:pos x="T6" y="T7"/>
                  </a:cxn>
                  <a:cxn ang="0">
                    <a:pos x="T8" y="T9"/>
                  </a:cxn>
                  <a:cxn ang="0">
                    <a:pos x="T10" y="T11"/>
                  </a:cxn>
                  <a:cxn ang="0">
                    <a:pos x="T12" y="T13"/>
                  </a:cxn>
                </a:cxnLst>
                <a:rect l="0" t="0" r="r" b="b"/>
                <a:pathLst>
                  <a:path w="209" h="94">
                    <a:moveTo>
                      <a:pt x="4" y="22"/>
                    </a:moveTo>
                    <a:lnTo>
                      <a:pt x="169" y="92"/>
                    </a:lnTo>
                    <a:lnTo>
                      <a:pt x="209" y="94"/>
                    </a:lnTo>
                    <a:lnTo>
                      <a:pt x="177" y="71"/>
                    </a:lnTo>
                    <a:lnTo>
                      <a:pt x="13" y="0"/>
                    </a:lnTo>
                    <a:lnTo>
                      <a:pt x="0" y="20"/>
                    </a:lnTo>
                    <a:lnTo>
                      <a:pt x="4"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Freeform 34"/>
              <p:cNvSpPr/>
              <p:nvPr/>
            </p:nvSpPr>
            <p:spPr bwMode="auto">
              <a:xfrm>
                <a:off x="4290380" y="3602514"/>
                <a:ext cx="331788" cy="149225"/>
              </a:xfrm>
              <a:custGeom>
                <a:avLst/>
                <a:gdLst>
                  <a:gd name="T0" fmla="*/ 4 w 209"/>
                  <a:gd name="T1" fmla="*/ 22 h 94"/>
                  <a:gd name="T2" fmla="*/ 169 w 209"/>
                  <a:gd name="T3" fmla="*/ 92 h 94"/>
                  <a:gd name="T4" fmla="*/ 209 w 209"/>
                  <a:gd name="T5" fmla="*/ 94 h 94"/>
                  <a:gd name="T6" fmla="*/ 177 w 209"/>
                  <a:gd name="T7" fmla="*/ 71 h 94"/>
                  <a:gd name="T8" fmla="*/ 13 w 209"/>
                  <a:gd name="T9" fmla="*/ 0 h 94"/>
                  <a:gd name="T10" fmla="*/ 0 w 209"/>
                  <a:gd name="T11" fmla="*/ 20 h 94"/>
                </a:gdLst>
                <a:ahLst/>
                <a:cxnLst>
                  <a:cxn ang="0">
                    <a:pos x="T0" y="T1"/>
                  </a:cxn>
                  <a:cxn ang="0">
                    <a:pos x="T2" y="T3"/>
                  </a:cxn>
                  <a:cxn ang="0">
                    <a:pos x="T4" y="T5"/>
                  </a:cxn>
                  <a:cxn ang="0">
                    <a:pos x="T6" y="T7"/>
                  </a:cxn>
                  <a:cxn ang="0">
                    <a:pos x="T8" y="T9"/>
                  </a:cxn>
                  <a:cxn ang="0">
                    <a:pos x="T10" y="T11"/>
                  </a:cxn>
                </a:cxnLst>
                <a:rect l="0" t="0" r="r" b="b"/>
                <a:pathLst>
                  <a:path w="209" h="94">
                    <a:moveTo>
                      <a:pt x="4" y="22"/>
                    </a:moveTo>
                    <a:lnTo>
                      <a:pt x="169" y="92"/>
                    </a:lnTo>
                    <a:lnTo>
                      <a:pt x="209" y="94"/>
                    </a:lnTo>
                    <a:lnTo>
                      <a:pt x="177" y="71"/>
                    </a:lnTo>
                    <a:lnTo>
                      <a:pt x="13" y="0"/>
                    </a:lnTo>
                    <a:lnTo>
                      <a:pt x="0" y="2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Freeform 35"/>
              <p:cNvSpPr/>
              <p:nvPr/>
            </p:nvSpPr>
            <p:spPr bwMode="auto">
              <a:xfrm>
                <a:off x="4215767" y="3535839"/>
                <a:ext cx="44450" cy="46038"/>
              </a:xfrm>
              <a:custGeom>
                <a:avLst/>
                <a:gdLst>
                  <a:gd name="T0" fmla="*/ 9 w 15"/>
                  <a:gd name="T1" fmla="*/ 14 h 15"/>
                  <a:gd name="T2" fmla="*/ 14 w 15"/>
                  <a:gd name="T3" fmla="*/ 14 h 15"/>
                  <a:gd name="T4" fmla="*/ 14 w 15"/>
                  <a:gd name="T5" fmla="*/ 14 h 15"/>
                  <a:gd name="T6" fmla="*/ 14 w 15"/>
                  <a:gd name="T7" fmla="*/ 10 h 15"/>
                  <a:gd name="T8" fmla="*/ 6 w 15"/>
                  <a:gd name="T9" fmla="*/ 1 h 15"/>
                  <a:gd name="T10" fmla="*/ 1 w 15"/>
                  <a:gd name="T11" fmla="*/ 1 h 15"/>
                  <a:gd name="T12" fmla="*/ 1 w 15"/>
                  <a:gd name="T13" fmla="*/ 1 h 15"/>
                  <a:gd name="T14" fmla="*/ 1 w 15"/>
                  <a:gd name="T15" fmla="*/ 5 h 15"/>
                  <a:gd name="T16" fmla="*/ 9 w 15"/>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5">
                    <a:moveTo>
                      <a:pt x="9" y="14"/>
                    </a:moveTo>
                    <a:cubicBezTo>
                      <a:pt x="11" y="15"/>
                      <a:pt x="12" y="15"/>
                      <a:pt x="14" y="14"/>
                    </a:cubicBezTo>
                    <a:cubicBezTo>
                      <a:pt x="14" y="14"/>
                      <a:pt x="14" y="14"/>
                      <a:pt x="14" y="14"/>
                    </a:cubicBezTo>
                    <a:cubicBezTo>
                      <a:pt x="15" y="13"/>
                      <a:pt x="15" y="11"/>
                      <a:pt x="14" y="10"/>
                    </a:cubicBezTo>
                    <a:cubicBezTo>
                      <a:pt x="6" y="1"/>
                      <a:pt x="6" y="1"/>
                      <a:pt x="6" y="1"/>
                    </a:cubicBezTo>
                    <a:cubicBezTo>
                      <a:pt x="5" y="0"/>
                      <a:pt x="3" y="0"/>
                      <a:pt x="1" y="1"/>
                    </a:cubicBezTo>
                    <a:cubicBezTo>
                      <a:pt x="1" y="1"/>
                      <a:pt x="1" y="1"/>
                      <a:pt x="1" y="1"/>
                    </a:cubicBezTo>
                    <a:cubicBezTo>
                      <a:pt x="0" y="2"/>
                      <a:pt x="0" y="4"/>
                      <a:pt x="1" y="5"/>
                    </a:cubicBezTo>
                    <a:lnTo>
                      <a:pt x="9"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36"/>
              <p:cNvSpPr/>
              <p:nvPr/>
            </p:nvSpPr>
            <p:spPr bwMode="auto">
              <a:xfrm>
                <a:off x="983617" y="2889727"/>
                <a:ext cx="109538" cy="109538"/>
              </a:xfrm>
              <a:custGeom>
                <a:avLst/>
                <a:gdLst>
                  <a:gd name="T0" fmla="*/ 31 w 37"/>
                  <a:gd name="T1" fmla="*/ 7 h 37"/>
                  <a:gd name="T2" fmla="*/ 7 w 37"/>
                  <a:gd name="T3" fmla="*/ 6 h 37"/>
                  <a:gd name="T4" fmla="*/ 6 w 37"/>
                  <a:gd name="T5" fmla="*/ 30 h 37"/>
                  <a:gd name="T6" fmla="*/ 30 w 37"/>
                  <a:gd name="T7" fmla="*/ 31 h 37"/>
                  <a:gd name="T8" fmla="*/ 31 w 37"/>
                  <a:gd name="T9" fmla="*/ 7 h 37"/>
                </a:gdLst>
                <a:ahLst/>
                <a:cxnLst>
                  <a:cxn ang="0">
                    <a:pos x="T0" y="T1"/>
                  </a:cxn>
                  <a:cxn ang="0">
                    <a:pos x="T2" y="T3"/>
                  </a:cxn>
                  <a:cxn ang="0">
                    <a:pos x="T4" y="T5"/>
                  </a:cxn>
                  <a:cxn ang="0">
                    <a:pos x="T6" y="T7"/>
                  </a:cxn>
                  <a:cxn ang="0">
                    <a:pos x="T8" y="T9"/>
                  </a:cxn>
                </a:cxnLst>
                <a:rect l="0" t="0" r="r" b="b"/>
                <a:pathLst>
                  <a:path w="37" h="37">
                    <a:moveTo>
                      <a:pt x="31" y="7"/>
                    </a:moveTo>
                    <a:cubicBezTo>
                      <a:pt x="25" y="0"/>
                      <a:pt x="14" y="0"/>
                      <a:pt x="7" y="6"/>
                    </a:cubicBezTo>
                    <a:cubicBezTo>
                      <a:pt x="1" y="12"/>
                      <a:pt x="0" y="23"/>
                      <a:pt x="6" y="30"/>
                    </a:cubicBezTo>
                    <a:cubicBezTo>
                      <a:pt x="12" y="36"/>
                      <a:pt x="23" y="37"/>
                      <a:pt x="30" y="31"/>
                    </a:cubicBezTo>
                    <a:cubicBezTo>
                      <a:pt x="36" y="25"/>
                      <a:pt x="37" y="14"/>
                      <a:pt x="3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Freeform 37"/>
              <p:cNvSpPr/>
              <p:nvPr/>
            </p:nvSpPr>
            <p:spPr bwMode="auto">
              <a:xfrm>
                <a:off x="1039180" y="2957989"/>
                <a:ext cx="138113" cy="339725"/>
              </a:xfrm>
              <a:custGeom>
                <a:avLst/>
                <a:gdLst>
                  <a:gd name="T0" fmla="*/ 10 w 46"/>
                  <a:gd name="T1" fmla="*/ 0 h 114"/>
                  <a:gd name="T2" fmla="*/ 46 w 46"/>
                  <a:gd name="T3" fmla="*/ 91 h 114"/>
                  <a:gd name="T4" fmla="*/ 44 w 46"/>
                  <a:gd name="T5" fmla="*/ 113 h 114"/>
                  <a:gd name="T6" fmla="*/ 0 w 46"/>
                  <a:gd name="T7" fmla="*/ 6 h 114"/>
                  <a:gd name="T8" fmla="*/ 10 w 46"/>
                  <a:gd name="T9" fmla="*/ 0 h 114"/>
                </a:gdLst>
                <a:ahLst/>
                <a:cxnLst>
                  <a:cxn ang="0">
                    <a:pos x="T0" y="T1"/>
                  </a:cxn>
                  <a:cxn ang="0">
                    <a:pos x="T2" y="T3"/>
                  </a:cxn>
                  <a:cxn ang="0">
                    <a:pos x="T4" y="T5"/>
                  </a:cxn>
                  <a:cxn ang="0">
                    <a:pos x="T6" y="T7"/>
                  </a:cxn>
                  <a:cxn ang="0">
                    <a:pos x="T8" y="T9"/>
                  </a:cxn>
                </a:cxnLst>
                <a:rect l="0" t="0" r="r" b="b"/>
                <a:pathLst>
                  <a:path w="46" h="114">
                    <a:moveTo>
                      <a:pt x="10" y="0"/>
                    </a:moveTo>
                    <a:cubicBezTo>
                      <a:pt x="11" y="1"/>
                      <a:pt x="46" y="91"/>
                      <a:pt x="46" y="91"/>
                    </a:cubicBezTo>
                    <a:cubicBezTo>
                      <a:pt x="46" y="91"/>
                      <a:pt x="45" y="111"/>
                      <a:pt x="44" y="113"/>
                    </a:cubicBezTo>
                    <a:cubicBezTo>
                      <a:pt x="43" y="114"/>
                      <a:pt x="0" y="6"/>
                      <a:pt x="0" y="6"/>
                    </a:cubicBezTo>
                    <a:lnTo>
                      <a:pt x="1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5" name="Freeform 38"/>
              <p:cNvSpPr/>
              <p:nvPr/>
            </p:nvSpPr>
            <p:spPr bwMode="auto">
              <a:xfrm>
                <a:off x="1051880" y="2945289"/>
                <a:ext cx="327025" cy="149225"/>
              </a:xfrm>
              <a:custGeom>
                <a:avLst/>
                <a:gdLst>
                  <a:gd name="T0" fmla="*/ 2 w 206"/>
                  <a:gd name="T1" fmla="*/ 23 h 94"/>
                  <a:gd name="T2" fmla="*/ 167 w 206"/>
                  <a:gd name="T3" fmla="*/ 92 h 94"/>
                  <a:gd name="T4" fmla="*/ 206 w 206"/>
                  <a:gd name="T5" fmla="*/ 94 h 94"/>
                  <a:gd name="T6" fmla="*/ 175 w 206"/>
                  <a:gd name="T7" fmla="*/ 72 h 94"/>
                  <a:gd name="T8" fmla="*/ 11 w 206"/>
                  <a:gd name="T9" fmla="*/ 0 h 94"/>
                  <a:gd name="T10" fmla="*/ 0 w 206"/>
                  <a:gd name="T11" fmla="*/ 23 h 94"/>
                  <a:gd name="T12" fmla="*/ 2 w 206"/>
                  <a:gd name="T13" fmla="*/ 23 h 94"/>
                </a:gdLst>
                <a:ahLst/>
                <a:cxnLst>
                  <a:cxn ang="0">
                    <a:pos x="T0" y="T1"/>
                  </a:cxn>
                  <a:cxn ang="0">
                    <a:pos x="T2" y="T3"/>
                  </a:cxn>
                  <a:cxn ang="0">
                    <a:pos x="T4" y="T5"/>
                  </a:cxn>
                  <a:cxn ang="0">
                    <a:pos x="T6" y="T7"/>
                  </a:cxn>
                  <a:cxn ang="0">
                    <a:pos x="T8" y="T9"/>
                  </a:cxn>
                  <a:cxn ang="0">
                    <a:pos x="T10" y="T11"/>
                  </a:cxn>
                  <a:cxn ang="0">
                    <a:pos x="T12" y="T13"/>
                  </a:cxn>
                </a:cxnLst>
                <a:rect l="0" t="0" r="r" b="b"/>
                <a:pathLst>
                  <a:path w="206" h="94">
                    <a:moveTo>
                      <a:pt x="2" y="23"/>
                    </a:moveTo>
                    <a:lnTo>
                      <a:pt x="167" y="92"/>
                    </a:lnTo>
                    <a:lnTo>
                      <a:pt x="206" y="94"/>
                    </a:lnTo>
                    <a:lnTo>
                      <a:pt x="175" y="72"/>
                    </a:lnTo>
                    <a:lnTo>
                      <a:pt x="11" y="0"/>
                    </a:lnTo>
                    <a:lnTo>
                      <a:pt x="0" y="23"/>
                    </a:lnTo>
                    <a:lnTo>
                      <a:pt x="2"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Freeform 39"/>
              <p:cNvSpPr/>
              <p:nvPr/>
            </p:nvSpPr>
            <p:spPr bwMode="auto">
              <a:xfrm>
                <a:off x="1051880" y="2945289"/>
                <a:ext cx="327025" cy="149225"/>
              </a:xfrm>
              <a:custGeom>
                <a:avLst/>
                <a:gdLst>
                  <a:gd name="T0" fmla="*/ 2 w 206"/>
                  <a:gd name="T1" fmla="*/ 23 h 94"/>
                  <a:gd name="T2" fmla="*/ 167 w 206"/>
                  <a:gd name="T3" fmla="*/ 92 h 94"/>
                  <a:gd name="T4" fmla="*/ 206 w 206"/>
                  <a:gd name="T5" fmla="*/ 94 h 94"/>
                  <a:gd name="T6" fmla="*/ 175 w 206"/>
                  <a:gd name="T7" fmla="*/ 72 h 94"/>
                  <a:gd name="T8" fmla="*/ 11 w 206"/>
                  <a:gd name="T9" fmla="*/ 0 h 94"/>
                  <a:gd name="T10" fmla="*/ 0 w 206"/>
                  <a:gd name="T11" fmla="*/ 23 h 94"/>
                </a:gdLst>
                <a:ahLst/>
                <a:cxnLst>
                  <a:cxn ang="0">
                    <a:pos x="T0" y="T1"/>
                  </a:cxn>
                  <a:cxn ang="0">
                    <a:pos x="T2" y="T3"/>
                  </a:cxn>
                  <a:cxn ang="0">
                    <a:pos x="T4" y="T5"/>
                  </a:cxn>
                  <a:cxn ang="0">
                    <a:pos x="T6" y="T7"/>
                  </a:cxn>
                  <a:cxn ang="0">
                    <a:pos x="T8" y="T9"/>
                  </a:cxn>
                  <a:cxn ang="0">
                    <a:pos x="T10" y="T11"/>
                  </a:cxn>
                </a:cxnLst>
                <a:rect l="0" t="0" r="r" b="b"/>
                <a:pathLst>
                  <a:path w="206" h="94">
                    <a:moveTo>
                      <a:pt x="2" y="23"/>
                    </a:moveTo>
                    <a:lnTo>
                      <a:pt x="167" y="92"/>
                    </a:lnTo>
                    <a:lnTo>
                      <a:pt x="206" y="94"/>
                    </a:lnTo>
                    <a:lnTo>
                      <a:pt x="175" y="72"/>
                    </a:lnTo>
                    <a:lnTo>
                      <a:pt x="11" y="0"/>
                    </a:lnTo>
                    <a:lnTo>
                      <a:pt x="0" y="23"/>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7" name="Freeform 40"/>
              <p:cNvSpPr/>
              <p:nvPr/>
            </p:nvSpPr>
            <p:spPr bwMode="auto">
              <a:xfrm>
                <a:off x="974092" y="2880202"/>
                <a:ext cx="44450" cy="47625"/>
              </a:xfrm>
              <a:custGeom>
                <a:avLst/>
                <a:gdLst>
                  <a:gd name="T0" fmla="*/ 10 w 15"/>
                  <a:gd name="T1" fmla="*/ 15 h 16"/>
                  <a:gd name="T2" fmla="*/ 14 w 15"/>
                  <a:gd name="T3" fmla="*/ 15 h 16"/>
                  <a:gd name="T4" fmla="*/ 14 w 15"/>
                  <a:gd name="T5" fmla="*/ 15 h 16"/>
                  <a:gd name="T6" fmla="*/ 14 w 15"/>
                  <a:gd name="T7" fmla="*/ 10 h 16"/>
                  <a:gd name="T8" fmla="*/ 6 w 15"/>
                  <a:gd name="T9" fmla="*/ 1 h 16"/>
                  <a:gd name="T10" fmla="*/ 2 w 15"/>
                  <a:gd name="T11" fmla="*/ 1 h 16"/>
                  <a:gd name="T12" fmla="*/ 2 w 15"/>
                  <a:gd name="T13" fmla="*/ 1 h 16"/>
                  <a:gd name="T14" fmla="*/ 1 w 15"/>
                  <a:gd name="T15" fmla="*/ 6 h 16"/>
                  <a:gd name="T16" fmla="*/ 10 w 15"/>
                  <a:gd name="T17"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0" y="15"/>
                    </a:moveTo>
                    <a:cubicBezTo>
                      <a:pt x="11" y="16"/>
                      <a:pt x="13" y="16"/>
                      <a:pt x="14" y="15"/>
                    </a:cubicBezTo>
                    <a:cubicBezTo>
                      <a:pt x="14" y="15"/>
                      <a:pt x="14" y="15"/>
                      <a:pt x="14" y="15"/>
                    </a:cubicBezTo>
                    <a:cubicBezTo>
                      <a:pt x="15" y="14"/>
                      <a:pt x="15" y="12"/>
                      <a:pt x="14" y="10"/>
                    </a:cubicBezTo>
                    <a:cubicBezTo>
                      <a:pt x="6" y="1"/>
                      <a:pt x="6" y="1"/>
                      <a:pt x="6" y="1"/>
                    </a:cubicBezTo>
                    <a:cubicBezTo>
                      <a:pt x="5" y="0"/>
                      <a:pt x="3" y="0"/>
                      <a:pt x="2" y="1"/>
                    </a:cubicBezTo>
                    <a:cubicBezTo>
                      <a:pt x="2" y="1"/>
                      <a:pt x="2" y="1"/>
                      <a:pt x="2" y="1"/>
                    </a:cubicBezTo>
                    <a:cubicBezTo>
                      <a:pt x="0" y="2"/>
                      <a:pt x="0" y="4"/>
                      <a:pt x="1" y="6"/>
                    </a:cubicBezTo>
                    <a:lnTo>
                      <a:pt x="10"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8" name="Freeform 41"/>
              <p:cNvSpPr/>
              <p:nvPr/>
            </p:nvSpPr>
            <p:spPr bwMode="auto">
              <a:xfrm>
                <a:off x="3156905" y="3935889"/>
                <a:ext cx="114300" cy="114300"/>
              </a:xfrm>
              <a:custGeom>
                <a:avLst/>
                <a:gdLst>
                  <a:gd name="T0" fmla="*/ 33 w 38"/>
                  <a:gd name="T1" fmla="*/ 28 h 38"/>
                  <a:gd name="T2" fmla="*/ 28 w 38"/>
                  <a:gd name="T3" fmla="*/ 5 h 38"/>
                  <a:gd name="T4" fmla="*/ 5 w 38"/>
                  <a:gd name="T5" fmla="*/ 10 h 38"/>
                  <a:gd name="T6" fmla="*/ 10 w 38"/>
                  <a:gd name="T7" fmla="*/ 33 h 38"/>
                  <a:gd name="T8" fmla="*/ 33 w 38"/>
                  <a:gd name="T9" fmla="*/ 28 h 38"/>
                </a:gdLst>
                <a:ahLst/>
                <a:cxnLst>
                  <a:cxn ang="0">
                    <a:pos x="T0" y="T1"/>
                  </a:cxn>
                  <a:cxn ang="0">
                    <a:pos x="T2" y="T3"/>
                  </a:cxn>
                  <a:cxn ang="0">
                    <a:pos x="T4" y="T5"/>
                  </a:cxn>
                  <a:cxn ang="0">
                    <a:pos x="T6" y="T7"/>
                  </a:cxn>
                  <a:cxn ang="0">
                    <a:pos x="T8" y="T9"/>
                  </a:cxn>
                </a:cxnLst>
                <a:rect l="0" t="0" r="r" b="b"/>
                <a:pathLst>
                  <a:path w="38" h="38">
                    <a:moveTo>
                      <a:pt x="33" y="28"/>
                    </a:moveTo>
                    <a:cubicBezTo>
                      <a:pt x="38" y="21"/>
                      <a:pt x="35" y="10"/>
                      <a:pt x="28" y="5"/>
                    </a:cubicBezTo>
                    <a:cubicBezTo>
                      <a:pt x="20" y="0"/>
                      <a:pt x="10" y="3"/>
                      <a:pt x="5" y="10"/>
                    </a:cubicBezTo>
                    <a:cubicBezTo>
                      <a:pt x="0" y="18"/>
                      <a:pt x="2" y="28"/>
                      <a:pt x="10" y="33"/>
                    </a:cubicBezTo>
                    <a:cubicBezTo>
                      <a:pt x="17" y="38"/>
                      <a:pt x="28" y="36"/>
                      <a:pt x="33"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9" name="Freeform 42"/>
              <p:cNvSpPr/>
              <p:nvPr/>
            </p:nvSpPr>
            <p:spPr bwMode="auto">
              <a:xfrm>
                <a:off x="2904492" y="4002564"/>
                <a:ext cx="303213" cy="211138"/>
              </a:xfrm>
              <a:custGeom>
                <a:avLst/>
                <a:gdLst>
                  <a:gd name="T0" fmla="*/ 102 w 102"/>
                  <a:gd name="T1" fmla="*/ 9 h 71"/>
                  <a:gd name="T2" fmla="*/ 23 w 102"/>
                  <a:gd name="T3" fmla="*/ 66 h 71"/>
                  <a:gd name="T4" fmla="*/ 2 w 102"/>
                  <a:gd name="T5" fmla="*/ 70 h 71"/>
                  <a:gd name="T6" fmla="*/ 94 w 102"/>
                  <a:gd name="T7" fmla="*/ 0 h 71"/>
                  <a:gd name="T8" fmla="*/ 102 w 102"/>
                  <a:gd name="T9" fmla="*/ 9 h 71"/>
                </a:gdLst>
                <a:ahLst/>
                <a:cxnLst>
                  <a:cxn ang="0">
                    <a:pos x="T0" y="T1"/>
                  </a:cxn>
                  <a:cxn ang="0">
                    <a:pos x="T2" y="T3"/>
                  </a:cxn>
                  <a:cxn ang="0">
                    <a:pos x="T4" y="T5"/>
                  </a:cxn>
                  <a:cxn ang="0">
                    <a:pos x="T6" y="T7"/>
                  </a:cxn>
                  <a:cxn ang="0">
                    <a:pos x="T8" y="T9"/>
                  </a:cxn>
                </a:cxnLst>
                <a:rect l="0" t="0" r="r" b="b"/>
                <a:pathLst>
                  <a:path w="102" h="71">
                    <a:moveTo>
                      <a:pt x="102" y="9"/>
                    </a:moveTo>
                    <a:cubicBezTo>
                      <a:pt x="102" y="10"/>
                      <a:pt x="23" y="66"/>
                      <a:pt x="23" y="66"/>
                    </a:cubicBezTo>
                    <a:cubicBezTo>
                      <a:pt x="23" y="66"/>
                      <a:pt x="3" y="71"/>
                      <a:pt x="2" y="70"/>
                    </a:cubicBezTo>
                    <a:cubicBezTo>
                      <a:pt x="0" y="69"/>
                      <a:pt x="94" y="0"/>
                      <a:pt x="94" y="0"/>
                    </a:cubicBezTo>
                    <a:lnTo>
                      <a:pt x="102"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0" name="Freeform 43"/>
              <p:cNvSpPr/>
              <p:nvPr/>
            </p:nvSpPr>
            <p:spPr bwMode="auto">
              <a:xfrm>
                <a:off x="3139442" y="4013677"/>
                <a:ext cx="77788" cy="349250"/>
              </a:xfrm>
              <a:custGeom>
                <a:avLst/>
                <a:gdLst>
                  <a:gd name="T0" fmla="*/ 26 w 49"/>
                  <a:gd name="T1" fmla="*/ 2 h 220"/>
                  <a:gd name="T2" fmla="*/ 0 w 49"/>
                  <a:gd name="T3" fmla="*/ 182 h 220"/>
                  <a:gd name="T4" fmla="*/ 7 w 49"/>
                  <a:gd name="T5" fmla="*/ 220 h 220"/>
                  <a:gd name="T6" fmla="*/ 22 w 49"/>
                  <a:gd name="T7" fmla="*/ 184 h 220"/>
                  <a:gd name="T8" fmla="*/ 49 w 49"/>
                  <a:gd name="T9" fmla="*/ 8 h 220"/>
                  <a:gd name="T10" fmla="*/ 26 w 49"/>
                  <a:gd name="T11" fmla="*/ 0 h 220"/>
                  <a:gd name="T12" fmla="*/ 26 w 49"/>
                  <a:gd name="T13" fmla="*/ 2 h 220"/>
                </a:gdLst>
                <a:ahLst/>
                <a:cxnLst>
                  <a:cxn ang="0">
                    <a:pos x="T0" y="T1"/>
                  </a:cxn>
                  <a:cxn ang="0">
                    <a:pos x="T2" y="T3"/>
                  </a:cxn>
                  <a:cxn ang="0">
                    <a:pos x="T4" y="T5"/>
                  </a:cxn>
                  <a:cxn ang="0">
                    <a:pos x="T6" y="T7"/>
                  </a:cxn>
                  <a:cxn ang="0">
                    <a:pos x="T8" y="T9"/>
                  </a:cxn>
                  <a:cxn ang="0">
                    <a:pos x="T10" y="T11"/>
                  </a:cxn>
                  <a:cxn ang="0">
                    <a:pos x="T12" y="T13"/>
                  </a:cxn>
                </a:cxnLst>
                <a:rect l="0" t="0" r="r" b="b"/>
                <a:pathLst>
                  <a:path w="49" h="220">
                    <a:moveTo>
                      <a:pt x="26" y="2"/>
                    </a:moveTo>
                    <a:lnTo>
                      <a:pt x="0" y="182"/>
                    </a:lnTo>
                    <a:lnTo>
                      <a:pt x="7" y="220"/>
                    </a:lnTo>
                    <a:lnTo>
                      <a:pt x="22" y="184"/>
                    </a:lnTo>
                    <a:lnTo>
                      <a:pt x="49" y="8"/>
                    </a:lnTo>
                    <a:lnTo>
                      <a:pt x="26" y="0"/>
                    </a:lnTo>
                    <a:lnTo>
                      <a:pt x="26"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1" name="Freeform 44"/>
              <p:cNvSpPr/>
              <p:nvPr/>
            </p:nvSpPr>
            <p:spPr bwMode="auto">
              <a:xfrm>
                <a:off x="3139442" y="4013677"/>
                <a:ext cx="77788" cy="349250"/>
              </a:xfrm>
              <a:custGeom>
                <a:avLst/>
                <a:gdLst>
                  <a:gd name="T0" fmla="*/ 26 w 49"/>
                  <a:gd name="T1" fmla="*/ 2 h 220"/>
                  <a:gd name="T2" fmla="*/ 0 w 49"/>
                  <a:gd name="T3" fmla="*/ 182 h 220"/>
                  <a:gd name="T4" fmla="*/ 7 w 49"/>
                  <a:gd name="T5" fmla="*/ 220 h 220"/>
                  <a:gd name="T6" fmla="*/ 22 w 49"/>
                  <a:gd name="T7" fmla="*/ 184 h 220"/>
                  <a:gd name="T8" fmla="*/ 49 w 49"/>
                  <a:gd name="T9" fmla="*/ 8 h 220"/>
                  <a:gd name="T10" fmla="*/ 26 w 49"/>
                  <a:gd name="T11" fmla="*/ 0 h 220"/>
                </a:gdLst>
                <a:ahLst/>
                <a:cxnLst>
                  <a:cxn ang="0">
                    <a:pos x="T0" y="T1"/>
                  </a:cxn>
                  <a:cxn ang="0">
                    <a:pos x="T2" y="T3"/>
                  </a:cxn>
                  <a:cxn ang="0">
                    <a:pos x="T4" y="T5"/>
                  </a:cxn>
                  <a:cxn ang="0">
                    <a:pos x="T6" y="T7"/>
                  </a:cxn>
                  <a:cxn ang="0">
                    <a:pos x="T8" y="T9"/>
                  </a:cxn>
                  <a:cxn ang="0">
                    <a:pos x="T10" y="T11"/>
                  </a:cxn>
                </a:cxnLst>
                <a:rect l="0" t="0" r="r" b="b"/>
                <a:pathLst>
                  <a:path w="49" h="220">
                    <a:moveTo>
                      <a:pt x="26" y="2"/>
                    </a:moveTo>
                    <a:lnTo>
                      <a:pt x="0" y="182"/>
                    </a:lnTo>
                    <a:lnTo>
                      <a:pt x="7" y="220"/>
                    </a:lnTo>
                    <a:lnTo>
                      <a:pt x="22" y="184"/>
                    </a:lnTo>
                    <a:lnTo>
                      <a:pt x="49" y="8"/>
                    </a:lnTo>
                    <a:lnTo>
                      <a:pt x="26"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2" name="Freeform 45"/>
              <p:cNvSpPr/>
              <p:nvPr/>
            </p:nvSpPr>
            <p:spPr bwMode="auto">
              <a:xfrm>
                <a:off x="3220405" y="3918427"/>
                <a:ext cx="41275" cy="50800"/>
              </a:xfrm>
              <a:custGeom>
                <a:avLst/>
                <a:gdLst>
                  <a:gd name="T0" fmla="*/ 1 w 14"/>
                  <a:gd name="T1" fmla="*/ 12 h 17"/>
                  <a:gd name="T2" fmla="*/ 2 w 14"/>
                  <a:gd name="T3" fmla="*/ 16 h 17"/>
                  <a:gd name="T4" fmla="*/ 2 w 14"/>
                  <a:gd name="T5" fmla="*/ 16 h 17"/>
                  <a:gd name="T6" fmla="*/ 6 w 14"/>
                  <a:gd name="T7" fmla="*/ 15 h 17"/>
                  <a:gd name="T8" fmla="*/ 13 w 14"/>
                  <a:gd name="T9" fmla="*/ 5 h 17"/>
                  <a:gd name="T10" fmla="*/ 12 w 14"/>
                  <a:gd name="T11" fmla="*/ 1 h 17"/>
                  <a:gd name="T12" fmla="*/ 12 w 14"/>
                  <a:gd name="T13" fmla="*/ 1 h 17"/>
                  <a:gd name="T14" fmla="*/ 8 w 14"/>
                  <a:gd name="T15" fmla="*/ 2 h 17"/>
                  <a:gd name="T16" fmla="*/ 1 w 14"/>
                  <a:gd name="T1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7">
                    <a:moveTo>
                      <a:pt x="1" y="12"/>
                    </a:moveTo>
                    <a:cubicBezTo>
                      <a:pt x="0" y="13"/>
                      <a:pt x="1" y="15"/>
                      <a:pt x="2" y="16"/>
                    </a:cubicBezTo>
                    <a:cubicBezTo>
                      <a:pt x="2" y="16"/>
                      <a:pt x="2" y="16"/>
                      <a:pt x="2" y="16"/>
                    </a:cubicBezTo>
                    <a:cubicBezTo>
                      <a:pt x="4" y="17"/>
                      <a:pt x="5" y="17"/>
                      <a:pt x="6" y="15"/>
                    </a:cubicBezTo>
                    <a:cubicBezTo>
                      <a:pt x="13" y="5"/>
                      <a:pt x="13" y="5"/>
                      <a:pt x="13" y="5"/>
                    </a:cubicBezTo>
                    <a:cubicBezTo>
                      <a:pt x="14" y="4"/>
                      <a:pt x="14" y="2"/>
                      <a:pt x="12" y="1"/>
                    </a:cubicBezTo>
                    <a:cubicBezTo>
                      <a:pt x="12" y="1"/>
                      <a:pt x="12" y="1"/>
                      <a:pt x="12" y="1"/>
                    </a:cubicBezTo>
                    <a:cubicBezTo>
                      <a:pt x="11" y="0"/>
                      <a:pt x="9" y="0"/>
                      <a:pt x="8" y="2"/>
                    </a:cubicBezTo>
                    <a:lnTo>
                      <a:pt x="1"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3" name="Freeform 46"/>
              <p:cNvSpPr>
                <a:spLocks noEditPoints="1"/>
              </p:cNvSpPr>
              <p:nvPr/>
            </p:nvSpPr>
            <p:spPr bwMode="auto">
              <a:xfrm>
                <a:off x="4379280" y="2873852"/>
                <a:ext cx="179388" cy="488950"/>
              </a:xfrm>
              <a:custGeom>
                <a:avLst/>
                <a:gdLst>
                  <a:gd name="T0" fmla="*/ 30 w 60"/>
                  <a:gd name="T1" fmla="*/ 0 h 164"/>
                  <a:gd name="T2" fmla="*/ 60 w 60"/>
                  <a:gd name="T3" fmla="*/ 82 h 164"/>
                  <a:gd name="T4" fmla="*/ 30 w 60"/>
                  <a:gd name="T5" fmla="*/ 164 h 164"/>
                  <a:gd name="T6" fmla="*/ 0 w 60"/>
                  <a:gd name="T7" fmla="*/ 82 h 164"/>
                  <a:gd name="T8" fmla="*/ 30 w 60"/>
                  <a:gd name="T9" fmla="*/ 0 h 164"/>
                  <a:gd name="T10" fmla="*/ 30 w 60"/>
                  <a:gd name="T11" fmla="*/ 151 h 164"/>
                  <a:gd name="T12" fmla="*/ 55 w 60"/>
                  <a:gd name="T13" fmla="*/ 82 h 164"/>
                  <a:gd name="T14" fmla="*/ 30 w 60"/>
                  <a:gd name="T15" fmla="*/ 14 h 164"/>
                  <a:gd name="T16" fmla="*/ 4 w 60"/>
                  <a:gd name="T17" fmla="*/ 82 h 164"/>
                  <a:gd name="T18" fmla="*/ 30 w 60"/>
                  <a:gd name="T19" fmla="*/ 15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164">
                    <a:moveTo>
                      <a:pt x="30" y="0"/>
                    </a:moveTo>
                    <a:cubicBezTo>
                      <a:pt x="46" y="0"/>
                      <a:pt x="60" y="37"/>
                      <a:pt x="60" y="82"/>
                    </a:cubicBezTo>
                    <a:cubicBezTo>
                      <a:pt x="60" y="128"/>
                      <a:pt x="46" y="164"/>
                      <a:pt x="30" y="164"/>
                    </a:cubicBezTo>
                    <a:cubicBezTo>
                      <a:pt x="13" y="164"/>
                      <a:pt x="0" y="128"/>
                      <a:pt x="0" y="82"/>
                    </a:cubicBezTo>
                    <a:cubicBezTo>
                      <a:pt x="0" y="37"/>
                      <a:pt x="13" y="0"/>
                      <a:pt x="30" y="0"/>
                    </a:cubicBezTo>
                    <a:close/>
                    <a:moveTo>
                      <a:pt x="30" y="151"/>
                    </a:moveTo>
                    <a:cubicBezTo>
                      <a:pt x="44" y="151"/>
                      <a:pt x="55" y="120"/>
                      <a:pt x="55" y="82"/>
                    </a:cubicBezTo>
                    <a:cubicBezTo>
                      <a:pt x="55" y="44"/>
                      <a:pt x="44" y="14"/>
                      <a:pt x="30" y="14"/>
                    </a:cubicBezTo>
                    <a:cubicBezTo>
                      <a:pt x="16" y="14"/>
                      <a:pt x="4" y="44"/>
                      <a:pt x="4" y="82"/>
                    </a:cubicBezTo>
                    <a:cubicBezTo>
                      <a:pt x="4" y="120"/>
                      <a:pt x="16" y="151"/>
                      <a:pt x="30"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47"/>
              <p:cNvSpPr>
                <a:spLocks noEditPoints="1"/>
              </p:cNvSpPr>
              <p:nvPr/>
            </p:nvSpPr>
            <p:spPr bwMode="auto">
              <a:xfrm>
                <a:off x="4225292" y="3029427"/>
                <a:ext cx="485775" cy="179388"/>
              </a:xfrm>
              <a:custGeom>
                <a:avLst/>
                <a:gdLst>
                  <a:gd name="T0" fmla="*/ 0 w 163"/>
                  <a:gd name="T1" fmla="*/ 30 h 60"/>
                  <a:gd name="T2" fmla="*/ 82 w 163"/>
                  <a:gd name="T3" fmla="*/ 0 h 60"/>
                  <a:gd name="T4" fmla="*/ 163 w 163"/>
                  <a:gd name="T5" fmla="*/ 30 h 60"/>
                  <a:gd name="T6" fmla="*/ 82 w 163"/>
                  <a:gd name="T7" fmla="*/ 60 h 60"/>
                  <a:gd name="T8" fmla="*/ 0 w 163"/>
                  <a:gd name="T9" fmla="*/ 30 h 60"/>
                  <a:gd name="T10" fmla="*/ 150 w 163"/>
                  <a:gd name="T11" fmla="*/ 30 h 60"/>
                  <a:gd name="T12" fmla="*/ 82 w 163"/>
                  <a:gd name="T13" fmla="*/ 5 h 60"/>
                  <a:gd name="T14" fmla="*/ 13 w 163"/>
                  <a:gd name="T15" fmla="*/ 30 h 60"/>
                  <a:gd name="T16" fmla="*/ 82 w 163"/>
                  <a:gd name="T17" fmla="*/ 56 h 60"/>
                  <a:gd name="T18" fmla="*/ 150 w 163"/>
                  <a:gd name="T1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60">
                    <a:moveTo>
                      <a:pt x="0" y="30"/>
                    </a:moveTo>
                    <a:cubicBezTo>
                      <a:pt x="0" y="14"/>
                      <a:pt x="36" y="0"/>
                      <a:pt x="82" y="0"/>
                    </a:cubicBezTo>
                    <a:cubicBezTo>
                      <a:pt x="127" y="0"/>
                      <a:pt x="163" y="14"/>
                      <a:pt x="163" y="30"/>
                    </a:cubicBezTo>
                    <a:cubicBezTo>
                      <a:pt x="163" y="47"/>
                      <a:pt x="127" y="60"/>
                      <a:pt x="82" y="60"/>
                    </a:cubicBezTo>
                    <a:cubicBezTo>
                      <a:pt x="36" y="60"/>
                      <a:pt x="0" y="47"/>
                      <a:pt x="0" y="30"/>
                    </a:cubicBezTo>
                    <a:close/>
                    <a:moveTo>
                      <a:pt x="150" y="30"/>
                    </a:moveTo>
                    <a:cubicBezTo>
                      <a:pt x="150" y="16"/>
                      <a:pt x="119" y="5"/>
                      <a:pt x="82" y="5"/>
                    </a:cubicBezTo>
                    <a:cubicBezTo>
                      <a:pt x="44" y="5"/>
                      <a:pt x="13" y="16"/>
                      <a:pt x="13" y="30"/>
                    </a:cubicBezTo>
                    <a:cubicBezTo>
                      <a:pt x="13" y="44"/>
                      <a:pt x="44" y="56"/>
                      <a:pt x="82" y="56"/>
                    </a:cubicBezTo>
                    <a:cubicBezTo>
                      <a:pt x="119" y="56"/>
                      <a:pt x="150" y="44"/>
                      <a:pt x="15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5" name="Freeform 48"/>
              <p:cNvSpPr>
                <a:spLocks noEditPoints="1"/>
              </p:cNvSpPr>
              <p:nvPr/>
            </p:nvSpPr>
            <p:spPr bwMode="auto">
              <a:xfrm>
                <a:off x="4260217" y="2913539"/>
                <a:ext cx="414338" cy="414338"/>
              </a:xfrm>
              <a:custGeom>
                <a:avLst/>
                <a:gdLst>
                  <a:gd name="T0" fmla="*/ 12 w 139"/>
                  <a:gd name="T1" fmla="*/ 11 h 139"/>
                  <a:gd name="T2" fmla="*/ 91 w 139"/>
                  <a:gd name="T3" fmla="*/ 48 h 139"/>
                  <a:gd name="T4" fmla="*/ 127 w 139"/>
                  <a:gd name="T5" fmla="*/ 127 h 139"/>
                  <a:gd name="T6" fmla="*/ 48 w 139"/>
                  <a:gd name="T7" fmla="*/ 91 h 139"/>
                  <a:gd name="T8" fmla="*/ 12 w 139"/>
                  <a:gd name="T9" fmla="*/ 11 h 139"/>
                  <a:gd name="T10" fmla="*/ 118 w 139"/>
                  <a:gd name="T11" fmla="*/ 118 h 139"/>
                  <a:gd name="T12" fmla="*/ 87 w 139"/>
                  <a:gd name="T13" fmla="*/ 51 h 139"/>
                  <a:gd name="T14" fmla="*/ 21 w 139"/>
                  <a:gd name="T15" fmla="*/ 21 h 139"/>
                  <a:gd name="T16" fmla="*/ 52 w 139"/>
                  <a:gd name="T17" fmla="*/ 87 h 139"/>
                  <a:gd name="T18" fmla="*/ 118 w 139"/>
                  <a:gd name="T19" fmla="*/ 118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39">
                    <a:moveTo>
                      <a:pt x="12" y="11"/>
                    </a:moveTo>
                    <a:cubicBezTo>
                      <a:pt x="24" y="0"/>
                      <a:pt x="59" y="16"/>
                      <a:pt x="91" y="48"/>
                    </a:cubicBezTo>
                    <a:cubicBezTo>
                      <a:pt x="123" y="80"/>
                      <a:pt x="139" y="115"/>
                      <a:pt x="127" y="127"/>
                    </a:cubicBezTo>
                    <a:cubicBezTo>
                      <a:pt x="116" y="139"/>
                      <a:pt x="80" y="123"/>
                      <a:pt x="48" y="91"/>
                    </a:cubicBezTo>
                    <a:cubicBezTo>
                      <a:pt x="16" y="59"/>
                      <a:pt x="0" y="23"/>
                      <a:pt x="12" y="11"/>
                    </a:cubicBezTo>
                    <a:close/>
                    <a:moveTo>
                      <a:pt x="118" y="118"/>
                    </a:moveTo>
                    <a:cubicBezTo>
                      <a:pt x="128" y="108"/>
                      <a:pt x="114" y="78"/>
                      <a:pt x="87" y="51"/>
                    </a:cubicBezTo>
                    <a:cubicBezTo>
                      <a:pt x="61" y="25"/>
                      <a:pt x="31" y="11"/>
                      <a:pt x="21" y="21"/>
                    </a:cubicBezTo>
                    <a:cubicBezTo>
                      <a:pt x="11" y="31"/>
                      <a:pt x="25" y="60"/>
                      <a:pt x="52" y="87"/>
                    </a:cubicBezTo>
                    <a:cubicBezTo>
                      <a:pt x="79" y="114"/>
                      <a:pt x="108" y="128"/>
                      <a:pt x="118" y="1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6" name="Freeform 49"/>
              <p:cNvSpPr>
                <a:spLocks noEditPoints="1"/>
              </p:cNvSpPr>
              <p:nvPr/>
            </p:nvSpPr>
            <p:spPr bwMode="auto">
              <a:xfrm>
                <a:off x="4260217" y="2913539"/>
                <a:ext cx="414338" cy="414338"/>
              </a:xfrm>
              <a:custGeom>
                <a:avLst/>
                <a:gdLst>
                  <a:gd name="T0" fmla="*/ 12 w 139"/>
                  <a:gd name="T1" fmla="*/ 127 h 139"/>
                  <a:gd name="T2" fmla="*/ 48 w 139"/>
                  <a:gd name="T3" fmla="*/ 48 h 139"/>
                  <a:gd name="T4" fmla="*/ 127 w 139"/>
                  <a:gd name="T5" fmla="*/ 11 h 139"/>
                  <a:gd name="T6" fmla="*/ 91 w 139"/>
                  <a:gd name="T7" fmla="*/ 91 h 139"/>
                  <a:gd name="T8" fmla="*/ 12 w 139"/>
                  <a:gd name="T9" fmla="*/ 127 h 139"/>
                  <a:gd name="T10" fmla="*/ 118 w 139"/>
                  <a:gd name="T11" fmla="*/ 21 h 139"/>
                  <a:gd name="T12" fmla="*/ 52 w 139"/>
                  <a:gd name="T13" fmla="*/ 51 h 139"/>
                  <a:gd name="T14" fmla="*/ 21 w 139"/>
                  <a:gd name="T15" fmla="*/ 118 h 139"/>
                  <a:gd name="T16" fmla="*/ 87 w 139"/>
                  <a:gd name="T17" fmla="*/ 87 h 139"/>
                  <a:gd name="T18" fmla="*/ 118 w 139"/>
                  <a:gd name="T19" fmla="*/ 21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39">
                    <a:moveTo>
                      <a:pt x="12" y="127"/>
                    </a:moveTo>
                    <a:cubicBezTo>
                      <a:pt x="0" y="115"/>
                      <a:pt x="16" y="80"/>
                      <a:pt x="48" y="48"/>
                    </a:cubicBezTo>
                    <a:cubicBezTo>
                      <a:pt x="80" y="16"/>
                      <a:pt x="116" y="0"/>
                      <a:pt x="127" y="11"/>
                    </a:cubicBezTo>
                    <a:cubicBezTo>
                      <a:pt x="139" y="23"/>
                      <a:pt x="123" y="59"/>
                      <a:pt x="91" y="91"/>
                    </a:cubicBezTo>
                    <a:cubicBezTo>
                      <a:pt x="59" y="123"/>
                      <a:pt x="24" y="139"/>
                      <a:pt x="12" y="127"/>
                    </a:cubicBezTo>
                    <a:close/>
                    <a:moveTo>
                      <a:pt x="118" y="21"/>
                    </a:moveTo>
                    <a:cubicBezTo>
                      <a:pt x="108" y="11"/>
                      <a:pt x="79" y="25"/>
                      <a:pt x="52" y="51"/>
                    </a:cubicBezTo>
                    <a:cubicBezTo>
                      <a:pt x="25" y="78"/>
                      <a:pt x="11" y="108"/>
                      <a:pt x="21" y="118"/>
                    </a:cubicBezTo>
                    <a:cubicBezTo>
                      <a:pt x="31" y="128"/>
                      <a:pt x="61" y="114"/>
                      <a:pt x="87" y="87"/>
                    </a:cubicBezTo>
                    <a:cubicBezTo>
                      <a:pt x="114" y="60"/>
                      <a:pt x="128" y="31"/>
                      <a:pt x="118"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7" name="Oval 50"/>
              <p:cNvSpPr>
                <a:spLocks noChangeArrowheads="1"/>
              </p:cNvSpPr>
              <p:nvPr/>
            </p:nvSpPr>
            <p:spPr bwMode="auto">
              <a:xfrm>
                <a:off x="4430080" y="3083402"/>
                <a:ext cx="74613" cy="746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8" name="Freeform 51"/>
              <p:cNvSpPr>
                <a:spLocks noEditPoints="1"/>
              </p:cNvSpPr>
              <p:nvPr/>
            </p:nvSpPr>
            <p:spPr bwMode="auto">
              <a:xfrm>
                <a:off x="2345692" y="4261327"/>
                <a:ext cx="182563" cy="488950"/>
              </a:xfrm>
              <a:custGeom>
                <a:avLst/>
                <a:gdLst>
                  <a:gd name="T0" fmla="*/ 30 w 61"/>
                  <a:gd name="T1" fmla="*/ 0 h 164"/>
                  <a:gd name="T2" fmla="*/ 61 w 61"/>
                  <a:gd name="T3" fmla="*/ 82 h 164"/>
                  <a:gd name="T4" fmla="*/ 30 w 61"/>
                  <a:gd name="T5" fmla="*/ 164 h 164"/>
                  <a:gd name="T6" fmla="*/ 0 w 61"/>
                  <a:gd name="T7" fmla="*/ 82 h 164"/>
                  <a:gd name="T8" fmla="*/ 30 w 61"/>
                  <a:gd name="T9" fmla="*/ 0 h 164"/>
                  <a:gd name="T10" fmla="*/ 30 w 61"/>
                  <a:gd name="T11" fmla="*/ 151 h 164"/>
                  <a:gd name="T12" fmla="*/ 56 w 61"/>
                  <a:gd name="T13" fmla="*/ 82 h 164"/>
                  <a:gd name="T14" fmla="*/ 30 w 61"/>
                  <a:gd name="T15" fmla="*/ 13 h 164"/>
                  <a:gd name="T16" fmla="*/ 5 w 61"/>
                  <a:gd name="T17" fmla="*/ 82 h 164"/>
                  <a:gd name="T18" fmla="*/ 30 w 61"/>
                  <a:gd name="T19" fmla="*/ 15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164">
                    <a:moveTo>
                      <a:pt x="30" y="0"/>
                    </a:moveTo>
                    <a:cubicBezTo>
                      <a:pt x="47" y="0"/>
                      <a:pt x="61" y="37"/>
                      <a:pt x="61" y="82"/>
                    </a:cubicBezTo>
                    <a:cubicBezTo>
                      <a:pt x="61" y="127"/>
                      <a:pt x="47" y="164"/>
                      <a:pt x="30" y="164"/>
                    </a:cubicBezTo>
                    <a:cubicBezTo>
                      <a:pt x="14" y="164"/>
                      <a:pt x="0" y="127"/>
                      <a:pt x="0" y="82"/>
                    </a:cubicBezTo>
                    <a:cubicBezTo>
                      <a:pt x="0" y="37"/>
                      <a:pt x="14" y="0"/>
                      <a:pt x="30" y="0"/>
                    </a:cubicBezTo>
                    <a:close/>
                    <a:moveTo>
                      <a:pt x="30" y="151"/>
                    </a:moveTo>
                    <a:cubicBezTo>
                      <a:pt x="44" y="151"/>
                      <a:pt x="56" y="120"/>
                      <a:pt x="56" y="82"/>
                    </a:cubicBezTo>
                    <a:cubicBezTo>
                      <a:pt x="56" y="44"/>
                      <a:pt x="44" y="13"/>
                      <a:pt x="30" y="13"/>
                    </a:cubicBezTo>
                    <a:cubicBezTo>
                      <a:pt x="16" y="13"/>
                      <a:pt x="5" y="44"/>
                      <a:pt x="5" y="82"/>
                    </a:cubicBezTo>
                    <a:cubicBezTo>
                      <a:pt x="5" y="120"/>
                      <a:pt x="16" y="151"/>
                      <a:pt x="30"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9" name="Freeform 52"/>
              <p:cNvSpPr>
                <a:spLocks noEditPoints="1"/>
              </p:cNvSpPr>
              <p:nvPr/>
            </p:nvSpPr>
            <p:spPr bwMode="auto">
              <a:xfrm>
                <a:off x="2193292" y="4416902"/>
                <a:ext cx="487363" cy="179388"/>
              </a:xfrm>
              <a:custGeom>
                <a:avLst/>
                <a:gdLst>
                  <a:gd name="T0" fmla="*/ 0 w 163"/>
                  <a:gd name="T1" fmla="*/ 30 h 60"/>
                  <a:gd name="T2" fmla="*/ 81 w 163"/>
                  <a:gd name="T3" fmla="*/ 0 h 60"/>
                  <a:gd name="T4" fmla="*/ 163 w 163"/>
                  <a:gd name="T5" fmla="*/ 30 h 60"/>
                  <a:gd name="T6" fmla="*/ 81 w 163"/>
                  <a:gd name="T7" fmla="*/ 60 h 60"/>
                  <a:gd name="T8" fmla="*/ 0 w 163"/>
                  <a:gd name="T9" fmla="*/ 30 h 60"/>
                  <a:gd name="T10" fmla="*/ 150 w 163"/>
                  <a:gd name="T11" fmla="*/ 30 h 60"/>
                  <a:gd name="T12" fmla="*/ 81 w 163"/>
                  <a:gd name="T13" fmla="*/ 5 h 60"/>
                  <a:gd name="T14" fmla="*/ 13 w 163"/>
                  <a:gd name="T15" fmla="*/ 30 h 60"/>
                  <a:gd name="T16" fmla="*/ 81 w 163"/>
                  <a:gd name="T17" fmla="*/ 55 h 60"/>
                  <a:gd name="T18" fmla="*/ 150 w 163"/>
                  <a:gd name="T1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60">
                    <a:moveTo>
                      <a:pt x="0" y="30"/>
                    </a:moveTo>
                    <a:cubicBezTo>
                      <a:pt x="0" y="13"/>
                      <a:pt x="36" y="0"/>
                      <a:pt x="81" y="0"/>
                    </a:cubicBezTo>
                    <a:cubicBezTo>
                      <a:pt x="127" y="0"/>
                      <a:pt x="163" y="13"/>
                      <a:pt x="163" y="30"/>
                    </a:cubicBezTo>
                    <a:cubicBezTo>
                      <a:pt x="163" y="47"/>
                      <a:pt x="127" y="60"/>
                      <a:pt x="81" y="60"/>
                    </a:cubicBezTo>
                    <a:cubicBezTo>
                      <a:pt x="36" y="60"/>
                      <a:pt x="0" y="47"/>
                      <a:pt x="0" y="30"/>
                    </a:cubicBezTo>
                    <a:close/>
                    <a:moveTo>
                      <a:pt x="150" y="30"/>
                    </a:moveTo>
                    <a:cubicBezTo>
                      <a:pt x="150" y="16"/>
                      <a:pt x="119" y="5"/>
                      <a:pt x="81" y="5"/>
                    </a:cubicBezTo>
                    <a:cubicBezTo>
                      <a:pt x="44" y="5"/>
                      <a:pt x="13" y="16"/>
                      <a:pt x="13" y="30"/>
                    </a:cubicBezTo>
                    <a:cubicBezTo>
                      <a:pt x="13" y="44"/>
                      <a:pt x="44" y="55"/>
                      <a:pt x="81" y="55"/>
                    </a:cubicBezTo>
                    <a:cubicBezTo>
                      <a:pt x="119" y="55"/>
                      <a:pt x="150" y="44"/>
                      <a:pt x="15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0" name="Freeform 53"/>
              <p:cNvSpPr>
                <a:spLocks noEditPoints="1"/>
              </p:cNvSpPr>
              <p:nvPr/>
            </p:nvSpPr>
            <p:spPr bwMode="auto">
              <a:xfrm>
                <a:off x="2229805" y="4297839"/>
                <a:ext cx="414338" cy="417513"/>
              </a:xfrm>
              <a:custGeom>
                <a:avLst/>
                <a:gdLst>
                  <a:gd name="T0" fmla="*/ 12 w 139"/>
                  <a:gd name="T1" fmla="*/ 12 h 140"/>
                  <a:gd name="T2" fmla="*/ 91 w 139"/>
                  <a:gd name="T3" fmla="*/ 49 h 140"/>
                  <a:gd name="T4" fmla="*/ 127 w 139"/>
                  <a:gd name="T5" fmla="*/ 128 h 140"/>
                  <a:gd name="T6" fmla="*/ 48 w 139"/>
                  <a:gd name="T7" fmla="*/ 91 h 140"/>
                  <a:gd name="T8" fmla="*/ 12 w 139"/>
                  <a:gd name="T9" fmla="*/ 12 h 140"/>
                  <a:gd name="T10" fmla="*/ 118 w 139"/>
                  <a:gd name="T11" fmla="*/ 119 h 140"/>
                  <a:gd name="T12" fmla="*/ 87 w 139"/>
                  <a:gd name="T13" fmla="*/ 52 h 140"/>
                  <a:gd name="T14" fmla="*/ 21 w 139"/>
                  <a:gd name="T15" fmla="*/ 22 h 140"/>
                  <a:gd name="T16" fmla="*/ 52 w 139"/>
                  <a:gd name="T17" fmla="*/ 88 h 140"/>
                  <a:gd name="T18" fmla="*/ 118 w 139"/>
                  <a:gd name="T19" fmla="*/ 11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
                    </a:moveTo>
                    <a:cubicBezTo>
                      <a:pt x="23" y="0"/>
                      <a:pt x="59" y="17"/>
                      <a:pt x="91" y="49"/>
                    </a:cubicBezTo>
                    <a:cubicBezTo>
                      <a:pt x="123" y="81"/>
                      <a:pt x="139" y="116"/>
                      <a:pt x="127" y="128"/>
                    </a:cubicBezTo>
                    <a:cubicBezTo>
                      <a:pt x="115" y="140"/>
                      <a:pt x="80" y="123"/>
                      <a:pt x="48" y="91"/>
                    </a:cubicBezTo>
                    <a:cubicBezTo>
                      <a:pt x="16" y="59"/>
                      <a:pt x="0" y="24"/>
                      <a:pt x="12" y="12"/>
                    </a:cubicBezTo>
                    <a:close/>
                    <a:moveTo>
                      <a:pt x="118" y="119"/>
                    </a:moveTo>
                    <a:cubicBezTo>
                      <a:pt x="128" y="109"/>
                      <a:pt x="114" y="79"/>
                      <a:pt x="87" y="52"/>
                    </a:cubicBezTo>
                    <a:cubicBezTo>
                      <a:pt x="60" y="25"/>
                      <a:pt x="31" y="12"/>
                      <a:pt x="21" y="22"/>
                    </a:cubicBezTo>
                    <a:cubicBezTo>
                      <a:pt x="11" y="31"/>
                      <a:pt x="25" y="61"/>
                      <a:pt x="52" y="88"/>
                    </a:cubicBezTo>
                    <a:cubicBezTo>
                      <a:pt x="78" y="115"/>
                      <a:pt x="108" y="128"/>
                      <a:pt x="118"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1" name="Freeform 54"/>
              <p:cNvSpPr>
                <a:spLocks noEditPoints="1"/>
              </p:cNvSpPr>
              <p:nvPr/>
            </p:nvSpPr>
            <p:spPr bwMode="auto">
              <a:xfrm>
                <a:off x="2229805" y="4297839"/>
                <a:ext cx="414338" cy="417513"/>
              </a:xfrm>
              <a:custGeom>
                <a:avLst/>
                <a:gdLst>
                  <a:gd name="T0" fmla="*/ 12 w 139"/>
                  <a:gd name="T1" fmla="*/ 128 h 140"/>
                  <a:gd name="T2" fmla="*/ 48 w 139"/>
                  <a:gd name="T3" fmla="*/ 49 h 140"/>
                  <a:gd name="T4" fmla="*/ 127 w 139"/>
                  <a:gd name="T5" fmla="*/ 12 h 140"/>
                  <a:gd name="T6" fmla="*/ 91 w 139"/>
                  <a:gd name="T7" fmla="*/ 91 h 140"/>
                  <a:gd name="T8" fmla="*/ 12 w 139"/>
                  <a:gd name="T9" fmla="*/ 128 h 140"/>
                  <a:gd name="T10" fmla="*/ 118 w 139"/>
                  <a:gd name="T11" fmla="*/ 22 h 140"/>
                  <a:gd name="T12" fmla="*/ 52 w 139"/>
                  <a:gd name="T13" fmla="*/ 52 h 140"/>
                  <a:gd name="T14" fmla="*/ 21 w 139"/>
                  <a:gd name="T15" fmla="*/ 119 h 140"/>
                  <a:gd name="T16" fmla="*/ 87 w 139"/>
                  <a:gd name="T17" fmla="*/ 88 h 140"/>
                  <a:gd name="T18" fmla="*/ 118 w 139"/>
                  <a:gd name="T19" fmla="*/ 2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8"/>
                    </a:moveTo>
                    <a:cubicBezTo>
                      <a:pt x="0" y="116"/>
                      <a:pt x="16" y="81"/>
                      <a:pt x="48" y="49"/>
                    </a:cubicBezTo>
                    <a:cubicBezTo>
                      <a:pt x="80" y="17"/>
                      <a:pt x="115" y="0"/>
                      <a:pt x="127" y="12"/>
                    </a:cubicBezTo>
                    <a:cubicBezTo>
                      <a:pt x="139" y="24"/>
                      <a:pt x="123" y="59"/>
                      <a:pt x="91" y="91"/>
                    </a:cubicBezTo>
                    <a:cubicBezTo>
                      <a:pt x="59" y="123"/>
                      <a:pt x="23" y="140"/>
                      <a:pt x="12" y="128"/>
                    </a:cubicBezTo>
                    <a:close/>
                    <a:moveTo>
                      <a:pt x="118" y="22"/>
                    </a:moveTo>
                    <a:cubicBezTo>
                      <a:pt x="108" y="12"/>
                      <a:pt x="78" y="25"/>
                      <a:pt x="52" y="52"/>
                    </a:cubicBezTo>
                    <a:cubicBezTo>
                      <a:pt x="25" y="79"/>
                      <a:pt x="11" y="109"/>
                      <a:pt x="21" y="119"/>
                    </a:cubicBezTo>
                    <a:cubicBezTo>
                      <a:pt x="31" y="128"/>
                      <a:pt x="60" y="115"/>
                      <a:pt x="87" y="88"/>
                    </a:cubicBezTo>
                    <a:cubicBezTo>
                      <a:pt x="114" y="61"/>
                      <a:pt x="128" y="31"/>
                      <a:pt x="118"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2" name="Oval 55"/>
              <p:cNvSpPr>
                <a:spLocks noChangeArrowheads="1"/>
              </p:cNvSpPr>
              <p:nvPr/>
            </p:nvSpPr>
            <p:spPr bwMode="auto">
              <a:xfrm>
                <a:off x="2399667" y="4467702"/>
                <a:ext cx="74613" cy="777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3" name="Freeform 56"/>
              <p:cNvSpPr>
                <a:spLocks noEditPoints="1"/>
              </p:cNvSpPr>
              <p:nvPr/>
            </p:nvSpPr>
            <p:spPr bwMode="auto">
              <a:xfrm>
                <a:off x="1167767" y="2226152"/>
                <a:ext cx="179388" cy="490538"/>
              </a:xfrm>
              <a:custGeom>
                <a:avLst/>
                <a:gdLst>
                  <a:gd name="T0" fmla="*/ 30 w 60"/>
                  <a:gd name="T1" fmla="*/ 0 h 164"/>
                  <a:gd name="T2" fmla="*/ 60 w 60"/>
                  <a:gd name="T3" fmla="*/ 82 h 164"/>
                  <a:gd name="T4" fmla="*/ 30 w 60"/>
                  <a:gd name="T5" fmla="*/ 164 h 164"/>
                  <a:gd name="T6" fmla="*/ 0 w 60"/>
                  <a:gd name="T7" fmla="*/ 82 h 164"/>
                  <a:gd name="T8" fmla="*/ 30 w 60"/>
                  <a:gd name="T9" fmla="*/ 0 h 164"/>
                  <a:gd name="T10" fmla="*/ 30 w 60"/>
                  <a:gd name="T11" fmla="*/ 151 h 164"/>
                  <a:gd name="T12" fmla="*/ 55 w 60"/>
                  <a:gd name="T13" fmla="*/ 82 h 164"/>
                  <a:gd name="T14" fmla="*/ 30 w 60"/>
                  <a:gd name="T15" fmla="*/ 13 h 164"/>
                  <a:gd name="T16" fmla="*/ 5 w 60"/>
                  <a:gd name="T17" fmla="*/ 82 h 164"/>
                  <a:gd name="T18" fmla="*/ 30 w 60"/>
                  <a:gd name="T19" fmla="*/ 15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164">
                    <a:moveTo>
                      <a:pt x="30" y="0"/>
                    </a:moveTo>
                    <a:cubicBezTo>
                      <a:pt x="46" y="0"/>
                      <a:pt x="60" y="37"/>
                      <a:pt x="60" y="82"/>
                    </a:cubicBezTo>
                    <a:cubicBezTo>
                      <a:pt x="60" y="127"/>
                      <a:pt x="46" y="164"/>
                      <a:pt x="30" y="164"/>
                    </a:cubicBezTo>
                    <a:cubicBezTo>
                      <a:pt x="13" y="164"/>
                      <a:pt x="0" y="127"/>
                      <a:pt x="0" y="82"/>
                    </a:cubicBezTo>
                    <a:cubicBezTo>
                      <a:pt x="0" y="37"/>
                      <a:pt x="13" y="0"/>
                      <a:pt x="30" y="0"/>
                    </a:cubicBezTo>
                    <a:close/>
                    <a:moveTo>
                      <a:pt x="30" y="151"/>
                    </a:moveTo>
                    <a:cubicBezTo>
                      <a:pt x="44" y="151"/>
                      <a:pt x="55" y="120"/>
                      <a:pt x="55" y="82"/>
                    </a:cubicBezTo>
                    <a:cubicBezTo>
                      <a:pt x="55" y="44"/>
                      <a:pt x="44" y="13"/>
                      <a:pt x="30" y="13"/>
                    </a:cubicBezTo>
                    <a:cubicBezTo>
                      <a:pt x="16" y="13"/>
                      <a:pt x="5" y="44"/>
                      <a:pt x="5" y="82"/>
                    </a:cubicBezTo>
                    <a:cubicBezTo>
                      <a:pt x="5" y="120"/>
                      <a:pt x="16" y="151"/>
                      <a:pt x="30"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4" name="Freeform 57"/>
              <p:cNvSpPr>
                <a:spLocks noEditPoints="1"/>
              </p:cNvSpPr>
              <p:nvPr/>
            </p:nvSpPr>
            <p:spPr bwMode="auto">
              <a:xfrm>
                <a:off x="1012192" y="2381727"/>
                <a:ext cx="490538" cy="179388"/>
              </a:xfrm>
              <a:custGeom>
                <a:avLst/>
                <a:gdLst>
                  <a:gd name="T0" fmla="*/ 0 w 164"/>
                  <a:gd name="T1" fmla="*/ 30 h 60"/>
                  <a:gd name="T2" fmla="*/ 82 w 164"/>
                  <a:gd name="T3" fmla="*/ 0 h 60"/>
                  <a:gd name="T4" fmla="*/ 164 w 164"/>
                  <a:gd name="T5" fmla="*/ 30 h 60"/>
                  <a:gd name="T6" fmla="*/ 82 w 164"/>
                  <a:gd name="T7" fmla="*/ 60 h 60"/>
                  <a:gd name="T8" fmla="*/ 0 w 164"/>
                  <a:gd name="T9" fmla="*/ 30 h 60"/>
                  <a:gd name="T10" fmla="*/ 150 w 164"/>
                  <a:gd name="T11" fmla="*/ 30 h 60"/>
                  <a:gd name="T12" fmla="*/ 82 w 164"/>
                  <a:gd name="T13" fmla="*/ 5 h 60"/>
                  <a:gd name="T14" fmla="*/ 13 w 164"/>
                  <a:gd name="T15" fmla="*/ 30 h 60"/>
                  <a:gd name="T16" fmla="*/ 82 w 164"/>
                  <a:gd name="T17" fmla="*/ 55 h 60"/>
                  <a:gd name="T18" fmla="*/ 150 w 164"/>
                  <a:gd name="T1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4" h="60">
                    <a:moveTo>
                      <a:pt x="0" y="30"/>
                    </a:moveTo>
                    <a:cubicBezTo>
                      <a:pt x="0" y="13"/>
                      <a:pt x="37" y="0"/>
                      <a:pt x="82" y="0"/>
                    </a:cubicBezTo>
                    <a:cubicBezTo>
                      <a:pt x="127" y="0"/>
                      <a:pt x="164" y="13"/>
                      <a:pt x="164" y="30"/>
                    </a:cubicBezTo>
                    <a:cubicBezTo>
                      <a:pt x="164" y="47"/>
                      <a:pt x="127" y="60"/>
                      <a:pt x="82" y="60"/>
                    </a:cubicBezTo>
                    <a:cubicBezTo>
                      <a:pt x="37" y="60"/>
                      <a:pt x="0" y="47"/>
                      <a:pt x="0" y="30"/>
                    </a:cubicBezTo>
                    <a:close/>
                    <a:moveTo>
                      <a:pt x="150" y="30"/>
                    </a:moveTo>
                    <a:cubicBezTo>
                      <a:pt x="150" y="16"/>
                      <a:pt x="120" y="5"/>
                      <a:pt x="82" y="5"/>
                    </a:cubicBezTo>
                    <a:cubicBezTo>
                      <a:pt x="44" y="5"/>
                      <a:pt x="13" y="16"/>
                      <a:pt x="13" y="30"/>
                    </a:cubicBezTo>
                    <a:cubicBezTo>
                      <a:pt x="13" y="44"/>
                      <a:pt x="44" y="55"/>
                      <a:pt x="82" y="55"/>
                    </a:cubicBezTo>
                    <a:cubicBezTo>
                      <a:pt x="120" y="55"/>
                      <a:pt x="150" y="44"/>
                      <a:pt x="15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Freeform 58"/>
              <p:cNvSpPr>
                <a:spLocks noEditPoints="1"/>
              </p:cNvSpPr>
              <p:nvPr/>
            </p:nvSpPr>
            <p:spPr bwMode="auto">
              <a:xfrm>
                <a:off x="1048705" y="2262664"/>
                <a:ext cx="414338" cy="417513"/>
              </a:xfrm>
              <a:custGeom>
                <a:avLst/>
                <a:gdLst>
                  <a:gd name="T0" fmla="*/ 12 w 139"/>
                  <a:gd name="T1" fmla="*/ 12 h 140"/>
                  <a:gd name="T2" fmla="*/ 91 w 139"/>
                  <a:gd name="T3" fmla="*/ 49 h 140"/>
                  <a:gd name="T4" fmla="*/ 128 w 139"/>
                  <a:gd name="T5" fmla="*/ 128 h 140"/>
                  <a:gd name="T6" fmla="*/ 48 w 139"/>
                  <a:gd name="T7" fmla="*/ 91 h 140"/>
                  <a:gd name="T8" fmla="*/ 12 w 139"/>
                  <a:gd name="T9" fmla="*/ 12 h 140"/>
                  <a:gd name="T10" fmla="*/ 118 w 139"/>
                  <a:gd name="T11" fmla="*/ 119 h 140"/>
                  <a:gd name="T12" fmla="*/ 88 w 139"/>
                  <a:gd name="T13" fmla="*/ 52 h 140"/>
                  <a:gd name="T14" fmla="*/ 21 w 139"/>
                  <a:gd name="T15" fmla="*/ 22 h 140"/>
                  <a:gd name="T16" fmla="*/ 52 w 139"/>
                  <a:gd name="T17" fmla="*/ 88 h 140"/>
                  <a:gd name="T18" fmla="*/ 118 w 139"/>
                  <a:gd name="T19" fmla="*/ 11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
                    </a:moveTo>
                    <a:cubicBezTo>
                      <a:pt x="24" y="0"/>
                      <a:pt x="59" y="17"/>
                      <a:pt x="91" y="49"/>
                    </a:cubicBezTo>
                    <a:cubicBezTo>
                      <a:pt x="123" y="81"/>
                      <a:pt x="139" y="116"/>
                      <a:pt x="128" y="128"/>
                    </a:cubicBezTo>
                    <a:cubicBezTo>
                      <a:pt x="116" y="140"/>
                      <a:pt x="80" y="123"/>
                      <a:pt x="48" y="91"/>
                    </a:cubicBezTo>
                    <a:cubicBezTo>
                      <a:pt x="17" y="59"/>
                      <a:pt x="0" y="24"/>
                      <a:pt x="12" y="12"/>
                    </a:cubicBezTo>
                    <a:close/>
                    <a:moveTo>
                      <a:pt x="118" y="119"/>
                    </a:moveTo>
                    <a:cubicBezTo>
                      <a:pt x="128" y="109"/>
                      <a:pt x="114" y="79"/>
                      <a:pt x="88" y="52"/>
                    </a:cubicBezTo>
                    <a:cubicBezTo>
                      <a:pt x="61" y="25"/>
                      <a:pt x="31" y="12"/>
                      <a:pt x="21" y="22"/>
                    </a:cubicBezTo>
                    <a:cubicBezTo>
                      <a:pt x="12" y="31"/>
                      <a:pt x="25" y="61"/>
                      <a:pt x="52" y="88"/>
                    </a:cubicBezTo>
                    <a:cubicBezTo>
                      <a:pt x="79" y="115"/>
                      <a:pt x="108" y="128"/>
                      <a:pt x="118"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59"/>
              <p:cNvSpPr>
                <a:spLocks noEditPoints="1"/>
              </p:cNvSpPr>
              <p:nvPr/>
            </p:nvSpPr>
            <p:spPr bwMode="auto">
              <a:xfrm>
                <a:off x="1048705" y="2262664"/>
                <a:ext cx="414338" cy="417513"/>
              </a:xfrm>
              <a:custGeom>
                <a:avLst/>
                <a:gdLst>
                  <a:gd name="T0" fmla="*/ 12 w 139"/>
                  <a:gd name="T1" fmla="*/ 128 h 140"/>
                  <a:gd name="T2" fmla="*/ 48 w 139"/>
                  <a:gd name="T3" fmla="*/ 49 h 140"/>
                  <a:gd name="T4" fmla="*/ 128 w 139"/>
                  <a:gd name="T5" fmla="*/ 12 h 140"/>
                  <a:gd name="T6" fmla="*/ 91 w 139"/>
                  <a:gd name="T7" fmla="*/ 91 h 140"/>
                  <a:gd name="T8" fmla="*/ 12 w 139"/>
                  <a:gd name="T9" fmla="*/ 128 h 140"/>
                  <a:gd name="T10" fmla="*/ 118 w 139"/>
                  <a:gd name="T11" fmla="*/ 22 h 140"/>
                  <a:gd name="T12" fmla="*/ 52 w 139"/>
                  <a:gd name="T13" fmla="*/ 52 h 140"/>
                  <a:gd name="T14" fmla="*/ 21 w 139"/>
                  <a:gd name="T15" fmla="*/ 119 h 140"/>
                  <a:gd name="T16" fmla="*/ 88 w 139"/>
                  <a:gd name="T17" fmla="*/ 88 h 140"/>
                  <a:gd name="T18" fmla="*/ 118 w 139"/>
                  <a:gd name="T19" fmla="*/ 2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8"/>
                    </a:moveTo>
                    <a:cubicBezTo>
                      <a:pt x="0" y="116"/>
                      <a:pt x="17" y="81"/>
                      <a:pt x="48" y="49"/>
                    </a:cubicBezTo>
                    <a:cubicBezTo>
                      <a:pt x="80" y="17"/>
                      <a:pt x="116" y="0"/>
                      <a:pt x="128" y="12"/>
                    </a:cubicBezTo>
                    <a:cubicBezTo>
                      <a:pt x="139" y="24"/>
                      <a:pt x="123" y="59"/>
                      <a:pt x="91" y="91"/>
                    </a:cubicBezTo>
                    <a:cubicBezTo>
                      <a:pt x="59" y="123"/>
                      <a:pt x="24" y="140"/>
                      <a:pt x="12" y="128"/>
                    </a:cubicBezTo>
                    <a:close/>
                    <a:moveTo>
                      <a:pt x="118" y="22"/>
                    </a:moveTo>
                    <a:cubicBezTo>
                      <a:pt x="108" y="12"/>
                      <a:pt x="79" y="25"/>
                      <a:pt x="52" y="52"/>
                    </a:cubicBezTo>
                    <a:cubicBezTo>
                      <a:pt x="25" y="79"/>
                      <a:pt x="12" y="109"/>
                      <a:pt x="21" y="119"/>
                    </a:cubicBezTo>
                    <a:cubicBezTo>
                      <a:pt x="31" y="128"/>
                      <a:pt x="61" y="115"/>
                      <a:pt x="88" y="88"/>
                    </a:cubicBezTo>
                    <a:cubicBezTo>
                      <a:pt x="114" y="61"/>
                      <a:pt x="128" y="31"/>
                      <a:pt x="118"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Oval 60"/>
              <p:cNvSpPr>
                <a:spLocks noChangeArrowheads="1"/>
              </p:cNvSpPr>
              <p:nvPr/>
            </p:nvSpPr>
            <p:spPr bwMode="auto">
              <a:xfrm>
                <a:off x="1218567" y="2432527"/>
                <a:ext cx="74613" cy="777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61"/>
              <p:cNvSpPr>
                <a:spLocks noEditPoints="1"/>
              </p:cNvSpPr>
              <p:nvPr/>
            </p:nvSpPr>
            <p:spPr bwMode="auto">
              <a:xfrm>
                <a:off x="1605917" y="3358039"/>
                <a:ext cx="409575" cy="411163"/>
              </a:xfrm>
              <a:custGeom>
                <a:avLst/>
                <a:gdLst>
                  <a:gd name="T0" fmla="*/ 44 w 137"/>
                  <a:gd name="T1" fmla="*/ 14 h 138"/>
                  <a:gd name="T2" fmla="*/ 124 w 137"/>
                  <a:gd name="T3" fmla="*/ 44 h 138"/>
                  <a:gd name="T4" fmla="*/ 94 w 137"/>
                  <a:gd name="T5" fmla="*/ 124 h 138"/>
                  <a:gd name="T6" fmla="*/ 14 w 137"/>
                  <a:gd name="T7" fmla="*/ 94 h 138"/>
                  <a:gd name="T8" fmla="*/ 44 w 137"/>
                  <a:gd name="T9" fmla="*/ 14 h 138"/>
                  <a:gd name="T10" fmla="*/ 89 w 137"/>
                  <a:gd name="T11" fmla="*/ 114 h 138"/>
                  <a:gd name="T12" fmla="*/ 113 w 137"/>
                  <a:gd name="T13" fmla="*/ 49 h 138"/>
                  <a:gd name="T14" fmla="*/ 48 w 137"/>
                  <a:gd name="T15" fmla="*/ 24 h 138"/>
                  <a:gd name="T16" fmla="*/ 24 w 137"/>
                  <a:gd name="T17" fmla="*/ 89 h 138"/>
                  <a:gd name="T18" fmla="*/ 89 w 137"/>
                  <a:gd name="T19" fmla="*/ 11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7" h="138">
                    <a:moveTo>
                      <a:pt x="44" y="14"/>
                    </a:moveTo>
                    <a:cubicBezTo>
                      <a:pt x="74" y="0"/>
                      <a:pt x="110" y="14"/>
                      <a:pt x="124" y="44"/>
                    </a:cubicBezTo>
                    <a:cubicBezTo>
                      <a:pt x="137" y="74"/>
                      <a:pt x="124" y="110"/>
                      <a:pt x="94" y="124"/>
                    </a:cubicBezTo>
                    <a:cubicBezTo>
                      <a:pt x="63" y="138"/>
                      <a:pt x="27" y="124"/>
                      <a:pt x="14" y="94"/>
                    </a:cubicBezTo>
                    <a:cubicBezTo>
                      <a:pt x="0" y="64"/>
                      <a:pt x="13" y="28"/>
                      <a:pt x="44" y="14"/>
                    </a:cubicBezTo>
                    <a:close/>
                    <a:moveTo>
                      <a:pt x="89" y="114"/>
                    </a:moveTo>
                    <a:cubicBezTo>
                      <a:pt x="114" y="103"/>
                      <a:pt x="124" y="73"/>
                      <a:pt x="113" y="49"/>
                    </a:cubicBezTo>
                    <a:cubicBezTo>
                      <a:pt x="102" y="24"/>
                      <a:pt x="73" y="13"/>
                      <a:pt x="48" y="24"/>
                    </a:cubicBezTo>
                    <a:cubicBezTo>
                      <a:pt x="24" y="35"/>
                      <a:pt x="13" y="65"/>
                      <a:pt x="24" y="89"/>
                    </a:cubicBezTo>
                    <a:cubicBezTo>
                      <a:pt x="35" y="114"/>
                      <a:pt x="64" y="125"/>
                      <a:pt x="89"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Freeform 62"/>
              <p:cNvSpPr/>
              <p:nvPr/>
            </p:nvSpPr>
            <p:spPr bwMode="auto">
              <a:xfrm>
                <a:off x="1853567" y="3700939"/>
                <a:ext cx="119063" cy="179388"/>
              </a:xfrm>
              <a:custGeom>
                <a:avLst/>
                <a:gdLst>
                  <a:gd name="T0" fmla="*/ 47 w 75"/>
                  <a:gd name="T1" fmla="*/ 113 h 113"/>
                  <a:gd name="T2" fmla="*/ 75 w 75"/>
                  <a:gd name="T3" fmla="*/ 99 h 113"/>
                  <a:gd name="T4" fmla="*/ 28 w 75"/>
                  <a:gd name="T5" fmla="*/ 0 h 113"/>
                  <a:gd name="T6" fmla="*/ 0 w 75"/>
                  <a:gd name="T7" fmla="*/ 11 h 113"/>
                  <a:gd name="T8" fmla="*/ 47 w 75"/>
                  <a:gd name="T9" fmla="*/ 113 h 113"/>
                </a:gdLst>
                <a:ahLst/>
                <a:cxnLst>
                  <a:cxn ang="0">
                    <a:pos x="T0" y="T1"/>
                  </a:cxn>
                  <a:cxn ang="0">
                    <a:pos x="T2" y="T3"/>
                  </a:cxn>
                  <a:cxn ang="0">
                    <a:pos x="T4" y="T5"/>
                  </a:cxn>
                  <a:cxn ang="0">
                    <a:pos x="T6" y="T7"/>
                  </a:cxn>
                  <a:cxn ang="0">
                    <a:pos x="T8" y="T9"/>
                  </a:cxn>
                </a:cxnLst>
                <a:rect l="0" t="0" r="r" b="b"/>
                <a:pathLst>
                  <a:path w="75" h="113">
                    <a:moveTo>
                      <a:pt x="47" y="113"/>
                    </a:moveTo>
                    <a:lnTo>
                      <a:pt x="75" y="99"/>
                    </a:lnTo>
                    <a:lnTo>
                      <a:pt x="28" y="0"/>
                    </a:lnTo>
                    <a:lnTo>
                      <a:pt x="0" y="11"/>
                    </a:lnTo>
                    <a:lnTo>
                      <a:pt x="47" y="1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Freeform 63"/>
              <p:cNvSpPr/>
              <p:nvPr/>
            </p:nvSpPr>
            <p:spPr bwMode="auto">
              <a:xfrm>
                <a:off x="1871030" y="3751739"/>
                <a:ext cx="158750" cy="238125"/>
              </a:xfrm>
              <a:custGeom>
                <a:avLst/>
                <a:gdLst>
                  <a:gd name="T0" fmla="*/ 26 w 53"/>
                  <a:gd name="T1" fmla="*/ 71 h 80"/>
                  <a:gd name="T2" fmla="*/ 43 w 53"/>
                  <a:gd name="T3" fmla="*/ 77 h 80"/>
                  <a:gd name="T4" fmla="*/ 43 w 53"/>
                  <a:gd name="T5" fmla="*/ 77 h 80"/>
                  <a:gd name="T6" fmla="*/ 50 w 53"/>
                  <a:gd name="T7" fmla="*/ 60 h 80"/>
                  <a:gd name="T8" fmla="*/ 27 w 53"/>
                  <a:gd name="T9" fmla="*/ 9 h 80"/>
                  <a:gd name="T10" fmla="*/ 10 w 53"/>
                  <a:gd name="T11" fmla="*/ 3 h 80"/>
                  <a:gd name="T12" fmla="*/ 10 w 53"/>
                  <a:gd name="T13" fmla="*/ 3 h 80"/>
                  <a:gd name="T14" fmla="*/ 3 w 53"/>
                  <a:gd name="T15" fmla="*/ 20 h 80"/>
                  <a:gd name="T16" fmla="*/ 26 w 53"/>
                  <a:gd name="T17" fmla="*/ 7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80">
                    <a:moveTo>
                      <a:pt x="26" y="71"/>
                    </a:moveTo>
                    <a:cubicBezTo>
                      <a:pt x="29" y="77"/>
                      <a:pt x="37" y="80"/>
                      <a:pt x="43" y="77"/>
                    </a:cubicBezTo>
                    <a:cubicBezTo>
                      <a:pt x="43" y="77"/>
                      <a:pt x="43" y="77"/>
                      <a:pt x="43" y="77"/>
                    </a:cubicBezTo>
                    <a:cubicBezTo>
                      <a:pt x="50" y="74"/>
                      <a:pt x="53" y="67"/>
                      <a:pt x="50" y="60"/>
                    </a:cubicBezTo>
                    <a:cubicBezTo>
                      <a:pt x="27" y="9"/>
                      <a:pt x="27" y="9"/>
                      <a:pt x="27" y="9"/>
                    </a:cubicBezTo>
                    <a:cubicBezTo>
                      <a:pt x="24" y="3"/>
                      <a:pt x="16" y="0"/>
                      <a:pt x="10" y="3"/>
                    </a:cubicBezTo>
                    <a:cubicBezTo>
                      <a:pt x="10" y="3"/>
                      <a:pt x="10" y="3"/>
                      <a:pt x="10" y="3"/>
                    </a:cubicBezTo>
                    <a:cubicBezTo>
                      <a:pt x="3" y="6"/>
                      <a:pt x="0" y="14"/>
                      <a:pt x="3" y="20"/>
                    </a:cubicBezTo>
                    <a:lnTo>
                      <a:pt x="26" y="7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Freeform 64"/>
              <p:cNvSpPr>
                <a:spLocks noEditPoints="1"/>
              </p:cNvSpPr>
              <p:nvPr/>
            </p:nvSpPr>
            <p:spPr bwMode="auto">
              <a:xfrm>
                <a:off x="3488692" y="3554889"/>
                <a:ext cx="401638" cy="404813"/>
              </a:xfrm>
              <a:custGeom>
                <a:avLst/>
                <a:gdLst>
                  <a:gd name="T0" fmla="*/ 105 w 135"/>
                  <a:gd name="T1" fmla="*/ 21 h 136"/>
                  <a:gd name="T2" fmla="*/ 114 w 135"/>
                  <a:gd name="T3" fmla="*/ 106 h 136"/>
                  <a:gd name="T4" fmla="*/ 29 w 135"/>
                  <a:gd name="T5" fmla="*/ 115 h 136"/>
                  <a:gd name="T6" fmla="*/ 21 w 135"/>
                  <a:gd name="T7" fmla="*/ 30 h 136"/>
                  <a:gd name="T8" fmla="*/ 105 w 135"/>
                  <a:gd name="T9" fmla="*/ 21 h 136"/>
                  <a:gd name="T10" fmla="*/ 36 w 135"/>
                  <a:gd name="T11" fmla="*/ 106 h 136"/>
                  <a:gd name="T12" fmla="*/ 106 w 135"/>
                  <a:gd name="T13" fmla="*/ 99 h 136"/>
                  <a:gd name="T14" fmla="*/ 98 w 135"/>
                  <a:gd name="T15" fmla="*/ 30 h 136"/>
                  <a:gd name="T16" fmla="*/ 29 w 135"/>
                  <a:gd name="T17" fmla="*/ 37 h 136"/>
                  <a:gd name="T18" fmla="*/ 36 w 135"/>
                  <a:gd name="T19" fmla="*/ 10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36">
                    <a:moveTo>
                      <a:pt x="105" y="21"/>
                    </a:moveTo>
                    <a:cubicBezTo>
                      <a:pt x="131" y="42"/>
                      <a:pt x="135" y="80"/>
                      <a:pt x="114" y="106"/>
                    </a:cubicBezTo>
                    <a:cubicBezTo>
                      <a:pt x="93" y="132"/>
                      <a:pt x="55" y="136"/>
                      <a:pt x="29" y="115"/>
                    </a:cubicBezTo>
                    <a:cubicBezTo>
                      <a:pt x="4" y="94"/>
                      <a:pt x="0" y="56"/>
                      <a:pt x="21" y="30"/>
                    </a:cubicBezTo>
                    <a:cubicBezTo>
                      <a:pt x="42" y="4"/>
                      <a:pt x="80" y="0"/>
                      <a:pt x="105" y="21"/>
                    </a:cubicBezTo>
                    <a:close/>
                    <a:moveTo>
                      <a:pt x="36" y="106"/>
                    </a:moveTo>
                    <a:cubicBezTo>
                      <a:pt x="58" y="123"/>
                      <a:pt x="88" y="120"/>
                      <a:pt x="106" y="99"/>
                    </a:cubicBezTo>
                    <a:cubicBezTo>
                      <a:pt x="123" y="78"/>
                      <a:pt x="119" y="47"/>
                      <a:pt x="98" y="30"/>
                    </a:cubicBezTo>
                    <a:cubicBezTo>
                      <a:pt x="77" y="13"/>
                      <a:pt x="46" y="16"/>
                      <a:pt x="29" y="37"/>
                    </a:cubicBezTo>
                    <a:cubicBezTo>
                      <a:pt x="12" y="58"/>
                      <a:pt x="15" y="89"/>
                      <a:pt x="36"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65"/>
              <p:cNvSpPr/>
              <p:nvPr/>
            </p:nvSpPr>
            <p:spPr bwMode="auto">
              <a:xfrm>
                <a:off x="3458530" y="3867627"/>
                <a:ext cx="149225" cy="166688"/>
              </a:xfrm>
              <a:custGeom>
                <a:avLst/>
                <a:gdLst>
                  <a:gd name="T0" fmla="*/ 0 w 94"/>
                  <a:gd name="T1" fmla="*/ 85 h 105"/>
                  <a:gd name="T2" fmla="*/ 24 w 94"/>
                  <a:gd name="T3" fmla="*/ 105 h 105"/>
                  <a:gd name="T4" fmla="*/ 94 w 94"/>
                  <a:gd name="T5" fmla="*/ 19 h 105"/>
                  <a:gd name="T6" fmla="*/ 69 w 94"/>
                  <a:gd name="T7" fmla="*/ 0 h 105"/>
                  <a:gd name="T8" fmla="*/ 0 w 94"/>
                  <a:gd name="T9" fmla="*/ 85 h 105"/>
                </a:gdLst>
                <a:ahLst/>
                <a:cxnLst>
                  <a:cxn ang="0">
                    <a:pos x="T0" y="T1"/>
                  </a:cxn>
                  <a:cxn ang="0">
                    <a:pos x="T2" y="T3"/>
                  </a:cxn>
                  <a:cxn ang="0">
                    <a:pos x="T4" y="T5"/>
                  </a:cxn>
                  <a:cxn ang="0">
                    <a:pos x="T6" y="T7"/>
                  </a:cxn>
                  <a:cxn ang="0">
                    <a:pos x="T8" y="T9"/>
                  </a:cxn>
                </a:cxnLst>
                <a:rect l="0" t="0" r="r" b="b"/>
                <a:pathLst>
                  <a:path w="94" h="105">
                    <a:moveTo>
                      <a:pt x="0" y="85"/>
                    </a:moveTo>
                    <a:lnTo>
                      <a:pt x="24" y="105"/>
                    </a:lnTo>
                    <a:lnTo>
                      <a:pt x="94" y="19"/>
                    </a:lnTo>
                    <a:lnTo>
                      <a:pt x="69" y="0"/>
                    </a:lnTo>
                    <a:lnTo>
                      <a:pt x="0" y="8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66"/>
              <p:cNvSpPr/>
              <p:nvPr/>
            </p:nvSpPr>
            <p:spPr bwMode="auto">
              <a:xfrm>
                <a:off x="3380742" y="3912077"/>
                <a:ext cx="190500" cy="214313"/>
              </a:xfrm>
              <a:custGeom>
                <a:avLst/>
                <a:gdLst>
                  <a:gd name="T0" fmla="*/ 5 w 64"/>
                  <a:gd name="T1" fmla="*/ 49 h 72"/>
                  <a:gd name="T2" fmla="*/ 6 w 64"/>
                  <a:gd name="T3" fmla="*/ 68 h 72"/>
                  <a:gd name="T4" fmla="*/ 6 w 64"/>
                  <a:gd name="T5" fmla="*/ 68 h 72"/>
                  <a:gd name="T6" fmla="*/ 25 w 64"/>
                  <a:gd name="T7" fmla="*/ 66 h 72"/>
                  <a:gd name="T8" fmla="*/ 60 w 64"/>
                  <a:gd name="T9" fmla="*/ 23 h 72"/>
                  <a:gd name="T10" fmla="*/ 58 w 64"/>
                  <a:gd name="T11" fmla="*/ 4 h 72"/>
                  <a:gd name="T12" fmla="*/ 58 w 64"/>
                  <a:gd name="T13" fmla="*/ 4 h 72"/>
                  <a:gd name="T14" fmla="*/ 40 w 64"/>
                  <a:gd name="T15" fmla="*/ 6 h 72"/>
                  <a:gd name="T16" fmla="*/ 5 w 64"/>
                  <a:gd name="T17" fmla="*/ 4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2">
                    <a:moveTo>
                      <a:pt x="5" y="49"/>
                    </a:moveTo>
                    <a:cubicBezTo>
                      <a:pt x="0" y="55"/>
                      <a:pt x="1" y="63"/>
                      <a:pt x="6" y="68"/>
                    </a:cubicBezTo>
                    <a:cubicBezTo>
                      <a:pt x="6" y="68"/>
                      <a:pt x="6" y="68"/>
                      <a:pt x="6" y="68"/>
                    </a:cubicBezTo>
                    <a:cubicBezTo>
                      <a:pt x="12" y="72"/>
                      <a:pt x="20" y="71"/>
                      <a:pt x="25" y="66"/>
                    </a:cubicBezTo>
                    <a:cubicBezTo>
                      <a:pt x="60" y="23"/>
                      <a:pt x="60" y="23"/>
                      <a:pt x="60" y="23"/>
                    </a:cubicBezTo>
                    <a:cubicBezTo>
                      <a:pt x="64" y="17"/>
                      <a:pt x="63" y="9"/>
                      <a:pt x="58" y="4"/>
                    </a:cubicBezTo>
                    <a:cubicBezTo>
                      <a:pt x="58" y="4"/>
                      <a:pt x="58" y="4"/>
                      <a:pt x="58" y="4"/>
                    </a:cubicBezTo>
                    <a:cubicBezTo>
                      <a:pt x="52" y="0"/>
                      <a:pt x="44" y="1"/>
                      <a:pt x="40" y="6"/>
                    </a:cubicBezTo>
                    <a:lnTo>
                      <a:pt x="5"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67"/>
              <p:cNvSpPr>
                <a:spLocks noEditPoints="1"/>
              </p:cNvSpPr>
              <p:nvPr/>
            </p:nvSpPr>
            <p:spPr bwMode="auto">
              <a:xfrm>
                <a:off x="1439230" y="2632552"/>
                <a:ext cx="325438" cy="623888"/>
              </a:xfrm>
              <a:custGeom>
                <a:avLst/>
                <a:gdLst>
                  <a:gd name="T0" fmla="*/ 205 w 205"/>
                  <a:gd name="T1" fmla="*/ 0 h 393"/>
                  <a:gd name="T2" fmla="*/ 205 w 205"/>
                  <a:gd name="T3" fmla="*/ 393 h 393"/>
                  <a:gd name="T4" fmla="*/ 0 w 205"/>
                  <a:gd name="T5" fmla="*/ 393 h 393"/>
                  <a:gd name="T6" fmla="*/ 205 w 205"/>
                  <a:gd name="T7" fmla="*/ 0 h 393"/>
                  <a:gd name="T8" fmla="*/ 175 w 205"/>
                  <a:gd name="T9" fmla="*/ 152 h 393"/>
                  <a:gd name="T10" fmla="*/ 68 w 205"/>
                  <a:gd name="T11" fmla="*/ 340 h 393"/>
                  <a:gd name="T12" fmla="*/ 175 w 205"/>
                  <a:gd name="T13" fmla="*/ 340 h 393"/>
                  <a:gd name="T14" fmla="*/ 175 w 205"/>
                  <a:gd name="T15" fmla="*/ 152 h 3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393">
                    <a:moveTo>
                      <a:pt x="205" y="0"/>
                    </a:moveTo>
                    <a:lnTo>
                      <a:pt x="205" y="393"/>
                    </a:lnTo>
                    <a:lnTo>
                      <a:pt x="0" y="393"/>
                    </a:lnTo>
                    <a:lnTo>
                      <a:pt x="205" y="0"/>
                    </a:lnTo>
                    <a:close/>
                    <a:moveTo>
                      <a:pt x="175" y="152"/>
                    </a:moveTo>
                    <a:lnTo>
                      <a:pt x="68" y="340"/>
                    </a:lnTo>
                    <a:lnTo>
                      <a:pt x="175" y="340"/>
                    </a:lnTo>
                    <a:lnTo>
                      <a:pt x="175" y="1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Rectangle 68"/>
              <p:cNvSpPr>
                <a:spLocks noChangeArrowheads="1"/>
              </p:cNvSpPr>
              <p:nvPr/>
            </p:nvSpPr>
            <p:spPr bwMode="auto">
              <a:xfrm>
                <a:off x="1847217" y="2645252"/>
                <a:ext cx="84138" cy="611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6" name="Freeform 69"/>
              <p:cNvSpPr>
                <a:spLocks noEditPoints="1"/>
              </p:cNvSpPr>
              <p:nvPr/>
            </p:nvSpPr>
            <p:spPr bwMode="auto">
              <a:xfrm>
                <a:off x="2858455" y="4478814"/>
                <a:ext cx="388938" cy="173038"/>
              </a:xfrm>
              <a:custGeom>
                <a:avLst/>
                <a:gdLst>
                  <a:gd name="T0" fmla="*/ 245 w 245"/>
                  <a:gd name="T1" fmla="*/ 0 h 109"/>
                  <a:gd name="T2" fmla="*/ 57 w 245"/>
                  <a:gd name="T3" fmla="*/ 109 h 109"/>
                  <a:gd name="T4" fmla="*/ 0 w 245"/>
                  <a:gd name="T5" fmla="*/ 10 h 109"/>
                  <a:gd name="T6" fmla="*/ 245 w 245"/>
                  <a:gd name="T7" fmla="*/ 0 h 109"/>
                  <a:gd name="T8" fmla="*/ 164 w 245"/>
                  <a:gd name="T9" fmla="*/ 28 h 109"/>
                  <a:gd name="T10" fmla="*/ 44 w 245"/>
                  <a:gd name="T11" fmla="*/ 28 h 109"/>
                  <a:gd name="T12" fmla="*/ 74 w 245"/>
                  <a:gd name="T13" fmla="*/ 79 h 109"/>
                  <a:gd name="T14" fmla="*/ 164 w 245"/>
                  <a:gd name="T15" fmla="*/ 28 h 1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5" h="109">
                    <a:moveTo>
                      <a:pt x="245" y="0"/>
                    </a:moveTo>
                    <a:lnTo>
                      <a:pt x="57" y="109"/>
                    </a:lnTo>
                    <a:lnTo>
                      <a:pt x="0" y="10"/>
                    </a:lnTo>
                    <a:lnTo>
                      <a:pt x="245" y="0"/>
                    </a:lnTo>
                    <a:close/>
                    <a:moveTo>
                      <a:pt x="164" y="28"/>
                    </a:moveTo>
                    <a:lnTo>
                      <a:pt x="44" y="28"/>
                    </a:lnTo>
                    <a:lnTo>
                      <a:pt x="74" y="79"/>
                    </a:lnTo>
                    <a:lnTo>
                      <a:pt x="164"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70"/>
              <p:cNvSpPr/>
              <p:nvPr/>
            </p:nvSpPr>
            <p:spPr bwMode="auto">
              <a:xfrm>
                <a:off x="2972755" y="4523264"/>
                <a:ext cx="315913" cy="209550"/>
              </a:xfrm>
              <a:custGeom>
                <a:avLst/>
                <a:gdLst>
                  <a:gd name="T0" fmla="*/ 0 w 199"/>
                  <a:gd name="T1" fmla="*/ 106 h 132"/>
                  <a:gd name="T2" fmla="*/ 15 w 199"/>
                  <a:gd name="T3" fmla="*/ 132 h 132"/>
                  <a:gd name="T4" fmla="*/ 199 w 199"/>
                  <a:gd name="T5" fmla="*/ 25 h 132"/>
                  <a:gd name="T6" fmla="*/ 184 w 199"/>
                  <a:gd name="T7" fmla="*/ 0 h 132"/>
                  <a:gd name="T8" fmla="*/ 0 w 199"/>
                  <a:gd name="T9" fmla="*/ 106 h 132"/>
                </a:gdLst>
                <a:ahLst/>
                <a:cxnLst>
                  <a:cxn ang="0">
                    <a:pos x="T0" y="T1"/>
                  </a:cxn>
                  <a:cxn ang="0">
                    <a:pos x="T2" y="T3"/>
                  </a:cxn>
                  <a:cxn ang="0">
                    <a:pos x="T4" y="T5"/>
                  </a:cxn>
                  <a:cxn ang="0">
                    <a:pos x="T6" y="T7"/>
                  </a:cxn>
                  <a:cxn ang="0">
                    <a:pos x="T8" y="T9"/>
                  </a:cxn>
                </a:cxnLst>
                <a:rect l="0" t="0" r="r" b="b"/>
                <a:pathLst>
                  <a:path w="199" h="132">
                    <a:moveTo>
                      <a:pt x="0" y="106"/>
                    </a:moveTo>
                    <a:lnTo>
                      <a:pt x="15" y="132"/>
                    </a:lnTo>
                    <a:lnTo>
                      <a:pt x="199" y="25"/>
                    </a:lnTo>
                    <a:lnTo>
                      <a:pt x="184" y="0"/>
                    </a:lnTo>
                    <a:lnTo>
                      <a:pt x="0" y="10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71"/>
              <p:cNvSpPr/>
              <p:nvPr/>
            </p:nvSpPr>
            <p:spPr bwMode="auto">
              <a:xfrm>
                <a:off x="2101217" y="1316514"/>
                <a:ext cx="277813" cy="254000"/>
              </a:xfrm>
              <a:custGeom>
                <a:avLst/>
                <a:gdLst>
                  <a:gd name="T0" fmla="*/ 48 w 93"/>
                  <a:gd name="T1" fmla="*/ 85 h 85"/>
                  <a:gd name="T2" fmla="*/ 93 w 93"/>
                  <a:gd name="T3" fmla="*/ 85 h 85"/>
                  <a:gd name="T4" fmla="*/ 93 w 93"/>
                  <a:gd name="T5" fmla="*/ 17 h 85"/>
                  <a:gd name="T6" fmla="*/ 47 w 93"/>
                  <a:gd name="T7" fmla="*/ 17 h 85"/>
                  <a:gd name="T8" fmla="*/ 0 w 93"/>
                  <a:gd name="T9" fmla="*/ 17 h 85"/>
                  <a:gd name="T10" fmla="*/ 0 w 93"/>
                  <a:gd name="T11" fmla="*/ 85 h 85"/>
                  <a:gd name="T12" fmla="*/ 48 w 93"/>
                  <a:gd name="T13" fmla="*/ 85 h 85"/>
                </a:gdLst>
                <a:ahLst/>
                <a:cxnLst>
                  <a:cxn ang="0">
                    <a:pos x="T0" y="T1"/>
                  </a:cxn>
                  <a:cxn ang="0">
                    <a:pos x="T2" y="T3"/>
                  </a:cxn>
                  <a:cxn ang="0">
                    <a:pos x="T4" y="T5"/>
                  </a:cxn>
                  <a:cxn ang="0">
                    <a:pos x="T6" y="T7"/>
                  </a:cxn>
                  <a:cxn ang="0">
                    <a:pos x="T8" y="T9"/>
                  </a:cxn>
                  <a:cxn ang="0">
                    <a:pos x="T10" y="T11"/>
                  </a:cxn>
                  <a:cxn ang="0">
                    <a:pos x="T12" y="T13"/>
                  </a:cxn>
                </a:cxnLst>
                <a:rect l="0" t="0" r="r" b="b"/>
                <a:pathLst>
                  <a:path w="93" h="85">
                    <a:moveTo>
                      <a:pt x="48" y="85"/>
                    </a:moveTo>
                    <a:cubicBezTo>
                      <a:pt x="48" y="85"/>
                      <a:pt x="64" y="69"/>
                      <a:pt x="93" y="85"/>
                    </a:cubicBezTo>
                    <a:cubicBezTo>
                      <a:pt x="93" y="17"/>
                      <a:pt x="93" y="17"/>
                      <a:pt x="93" y="17"/>
                    </a:cubicBezTo>
                    <a:cubicBezTo>
                      <a:pt x="93" y="17"/>
                      <a:pt x="63" y="0"/>
                      <a:pt x="47" y="17"/>
                    </a:cubicBezTo>
                    <a:cubicBezTo>
                      <a:pt x="0" y="17"/>
                      <a:pt x="0" y="17"/>
                      <a:pt x="0" y="17"/>
                    </a:cubicBezTo>
                    <a:cubicBezTo>
                      <a:pt x="0" y="85"/>
                      <a:pt x="0" y="85"/>
                      <a:pt x="0" y="85"/>
                    </a:cubicBezTo>
                    <a:lnTo>
                      <a:pt x="48" y="8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72"/>
              <p:cNvSpPr/>
              <p:nvPr/>
            </p:nvSpPr>
            <p:spPr bwMode="auto">
              <a:xfrm>
                <a:off x="1898017" y="2259489"/>
                <a:ext cx="274638" cy="257175"/>
              </a:xfrm>
              <a:custGeom>
                <a:avLst/>
                <a:gdLst>
                  <a:gd name="T0" fmla="*/ 47 w 92"/>
                  <a:gd name="T1" fmla="*/ 86 h 86"/>
                  <a:gd name="T2" fmla="*/ 92 w 92"/>
                  <a:gd name="T3" fmla="*/ 85 h 86"/>
                  <a:gd name="T4" fmla="*/ 92 w 92"/>
                  <a:gd name="T5" fmla="*/ 17 h 86"/>
                  <a:gd name="T6" fmla="*/ 46 w 92"/>
                  <a:gd name="T7" fmla="*/ 17 h 86"/>
                  <a:gd name="T8" fmla="*/ 0 w 92"/>
                  <a:gd name="T9" fmla="*/ 17 h 86"/>
                  <a:gd name="T10" fmla="*/ 0 w 92"/>
                  <a:gd name="T11" fmla="*/ 85 h 86"/>
                  <a:gd name="T12" fmla="*/ 47 w 92"/>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92" h="86">
                    <a:moveTo>
                      <a:pt x="47" y="86"/>
                    </a:moveTo>
                    <a:cubicBezTo>
                      <a:pt x="47" y="86"/>
                      <a:pt x="63" y="70"/>
                      <a:pt x="92" y="85"/>
                    </a:cubicBezTo>
                    <a:cubicBezTo>
                      <a:pt x="92" y="17"/>
                      <a:pt x="92" y="17"/>
                      <a:pt x="92" y="17"/>
                    </a:cubicBezTo>
                    <a:cubicBezTo>
                      <a:pt x="92" y="17"/>
                      <a:pt x="62" y="0"/>
                      <a:pt x="46" y="17"/>
                    </a:cubicBezTo>
                    <a:cubicBezTo>
                      <a:pt x="0" y="17"/>
                      <a:pt x="0" y="17"/>
                      <a:pt x="0" y="17"/>
                    </a:cubicBezTo>
                    <a:cubicBezTo>
                      <a:pt x="0" y="85"/>
                      <a:pt x="0" y="85"/>
                      <a:pt x="0" y="85"/>
                    </a:cubicBezTo>
                    <a:lnTo>
                      <a:pt x="47" y="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73"/>
              <p:cNvSpPr/>
              <p:nvPr/>
            </p:nvSpPr>
            <p:spPr bwMode="auto">
              <a:xfrm>
                <a:off x="3715705" y="2686527"/>
                <a:ext cx="342900" cy="330200"/>
              </a:xfrm>
              <a:custGeom>
                <a:avLst/>
                <a:gdLst>
                  <a:gd name="T0" fmla="*/ 37 w 115"/>
                  <a:gd name="T1" fmla="*/ 83 h 111"/>
                  <a:gd name="T2" fmla="*/ 73 w 115"/>
                  <a:gd name="T3" fmla="*/ 111 h 111"/>
                  <a:gd name="T4" fmla="*/ 115 w 115"/>
                  <a:gd name="T5" fmla="*/ 58 h 111"/>
                  <a:gd name="T6" fmla="*/ 79 w 115"/>
                  <a:gd name="T7" fmla="*/ 29 h 111"/>
                  <a:gd name="T8" fmla="*/ 43 w 115"/>
                  <a:gd name="T9" fmla="*/ 0 h 111"/>
                  <a:gd name="T10" fmla="*/ 0 w 115"/>
                  <a:gd name="T11" fmla="*/ 53 h 111"/>
                  <a:gd name="T12" fmla="*/ 37 w 11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115" h="111">
                    <a:moveTo>
                      <a:pt x="37" y="83"/>
                    </a:moveTo>
                    <a:cubicBezTo>
                      <a:pt x="37" y="83"/>
                      <a:pt x="59" y="81"/>
                      <a:pt x="73" y="111"/>
                    </a:cubicBezTo>
                    <a:cubicBezTo>
                      <a:pt x="115" y="58"/>
                      <a:pt x="115" y="58"/>
                      <a:pt x="115" y="58"/>
                    </a:cubicBezTo>
                    <a:cubicBezTo>
                      <a:pt x="115" y="58"/>
                      <a:pt x="102" y="26"/>
                      <a:pt x="79" y="29"/>
                    </a:cubicBezTo>
                    <a:cubicBezTo>
                      <a:pt x="43" y="0"/>
                      <a:pt x="43" y="0"/>
                      <a:pt x="43" y="0"/>
                    </a:cubicBezTo>
                    <a:cubicBezTo>
                      <a:pt x="0" y="53"/>
                      <a:pt x="0" y="53"/>
                      <a:pt x="0" y="53"/>
                    </a:cubicBezTo>
                    <a:lnTo>
                      <a:pt x="37"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Freeform 74"/>
              <p:cNvSpPr/>
              <p:nvPr/>
            </p:nvSpPr>
            <p:spPr bwMode="auto">
              <a:xfrm>
                <a:off x="2528255" y="3959702"/>
                <a:ext cx="277813" cy="257175"/>
              </a:xfrm>
              <a:custGeom>
                <a:avLst/>
                <a:gdLst>
                  <a:gd name="T0" fmla="*/ 48 w 93"/>
                  <a:gd name="T1" fmla="*/ 86 h 86"/>
                  <a:gd name="T2" fmla="*/ 93 w 93"/>
                  <a:gd name="T3" fmla="*/ 86 h 86"/>
                  <a:gd name="T4" fmla="*/ 93 w 93"/>
                  <a:gd name="T5" fmla="*/ 18 h 86"/>
                  <a:gd name="T6" fmla="*/ 46 w 93"/>
                  <a:gd name="T7" fmla="*/ 18 h 86"/>
                  <a:gd name="T8" fmla="*/ 0 w 93"/>
                  <a:gd name="T9" fmla="*/ 18 h 86"/>
                  <a:gd name="T10" fmla="*/ 0 w 93"/>
                  <a:gd name="T11" fmla="*/ 86 h 86"/>
                  <a:gd name="T12" fmla="*/ 48 w 93"/>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93" h="86">
                    <a:moveTo>
                      <a:pt x="48" y="86"/>
                    </a:moveTo>
                    <a:cubicBezTo>
                      <a:pt x="48" y="86"/>
                      <a:pt x="64" y="70"/>
                      <a:pt x="93" y="86"/>
                    </a:cubicBezTo>
                    <a:cubicBezTo>
                      <a:pt x="93" y="18"/>
                      <a:pt x="93" y="18"/>
                      <a:pt x="93" y="18"/>
                    </a:cubicBezTo>
                    <a:cubicBezTo>
                      <a:pt x="93" y="18"/>
                      <a:pt x="63" y="0"/>
                      <a:pt x="46" y="18"/>
                    </a:cubicBezTo>
                    <a:cubicBezTo>
                      <a:pt x="0" y="18"/>
                      <a:pt x="0" y="18"/>
                      <a:pt x="0" y="18"/>
                    </a:cubicBezTo>
                    <a:cubicBezTo>
                      <a:pt x="0" y="86"/>
                      <a:pt x="0" y="86"/>
                      <a:pt x="0" y="86"/>
                    </a:cubicBezTo>
                    <a:lnTo>
                      <a:pt x="48" y="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Freeform 75"/>
              <p:cNvSpPr/>
              <p:nvPr/>
            </p:nvSpPr>
            <p:spPr bwMode="auto">
              <a:xfrm>
                <a:off x="3472817" y="1797527"/>
                <a:ext cx="93663" cy="20638"/>
              </a:xfrm>
              <a:custGeom>
                <a:avLst/>
                <a:gdLst>
                  <a:gd name="T0" fmla="*/ 0 w 31"/>
                  <a:gd name="T1" fmla="*/ 4 h 7"/>
                  <a:gd name="T2" fmla="*/ 5 w 31"/>
                  <a:gd name="T3" fmla="*/ 7 h 7"/>
                  <a:gd name="T4" fmla="*/ 26 w 31"/>
                  <a:gd name="T5" fmla="*/ 7 h 7"/>
                  <a:gd name="T6" fmla="*/ 31 w 31"/>
                  <a:gd name="T7" fmla="*/ 4 h 7"/>
                  <a:gd name="T8" fmla="*/ 31 w 31"/>
                  <a:gd name="T9" fmla="*/ 4 h 7"/>
                  <a:gd name="T10" fmla="*/ 26 w 31"/>
                  <a:gd name="T11" fmla="*/ 0 h 7"/>
                  <a:gd name="T12" fmla="*/ 5 w 31"/>
                  <a:gd name="T13" fmla="*/ 0 h 7"/>
                  <a:gd name="T14" fmla="*/ 0 w 31"/>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7">
                    <a:moveTo>
                      <a:pt x="0" y="4"/>
                    </a:moveTo>
                    <a:cubicBezTo>
                      <a:pt x="0" y="6"/>
                      <a:pt x="2" y="7"/>
                      <a:pt x="5" y="7"/>
                    </a:cubicBezTo>
                    <a:cubicBezTo>
                      <a:pt x="26" y="7"/>
                      <a:pt x="26" y="7"/>
                      <a:pt x="26" y="7"/>
                    </a:cubicBezTo>
                    <a:cubicBezTo>
                      <a:pt x="29" y="7"/>
                      <a:pt x="31" y="6"/>
                      <a:pt x="31" y="4"/>
                    </a:cubicBezTo>
                    <a:cubicBezTo>
                      <a:pt x="31" y="4"/>
                      <a:pt x="31" y="4"/>
                      <a:pt x="31" y="4"/>
                    </a:cubicBezTo>
                    <a:cubicBezTo>
                      <a:pt x="31" y="1"/>
                      <a:pt x="29" y="0"/>
                      <a:pt x="26" y="0"/>
                    </a:cubicBezTo>
                    <a:cubicBezTo>
                      <a:pt x="5" y="0"/>
                      <a:pt x="5" y="0"/>
                      <a:pt x="5" y="0"/>
                    </a:cubicBezTo>
                    <a:cubicBezTo>
                      <a:pt x="2" y="0"/>
                      <a:pt x="0" y="1"/>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76"/>
              <p:cNvSpPr/>
              <p:nvPr/>
            </p:nvSpPr>
            <p:spPr bwMode="auto">
              <a:xfrm>
                <a:off x="3472817" y="1821339"/>
                <a:ext cx="93663" cy="20638"/>
              </a:xfrm>
              <a:custGeom>
                <a:avLst/>
                <a:gdLst>
                  <a:gd name="T0" fmla="*/ 0 w 31"/>
                  <a:gd name="T1" fmla="*/ 4 h 7"/>
                  <a:gd name="T2" fmla="*/ 5 w 31"/>
                  <a:gd name="T3" fmla="*/ 7 h 7"/>
                  <a:gd name="T4" fmla="*/ 26 w 31"/>
                  <a:gd name="T5" fmla="*/ 7 h 7"/>
                  <a:gd name="T6" fmla="*/ 31 w 31"/>
                  <a:gd name="T7" fmla="*/ 4 h 7"/>
                  <a:gd name="T8" fmla="*/ 31 w 31"/>
                  <a:gd name="T9" fmla="*/ 4 h 7"/>
                  <a:gd name="T10" fmla="*/ 26 w 31"/>
                  <a:gd name="T11" fmla="*/ 0 h 7"/>
                  <a:gd name="T12" fmla="*/ 5 w 31"/>
                  <a:gd name="T13" fmla="*/ 0 h 7"/>
                  <a:gd name="T14" fmla="*/ 0 w 31"/>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7">
                    <a:moveTo>
                      <a:pt x="0" y="4"/>
                    </a:moveTo>
                    <a:cubicBezTo>
                      <a:pt x="0" y="6"/>
                      <a:pt x="2" y="7"/>
                      <a:pt x="5" y="7"/>
                    </a:cubicBezTo>
                    <a:cubicBezTo>
                      <a:pt x="26" y="7"/>
                      <a:pt x="26" y="7"/>
                      <a:pt x="26" y="7"/>
                    </a:cubicBezTo>
                    <a:cubicBezTo>
                      <a:pt x="29" y="7"/>
                      <a:pt x="31" y="6"/>
                      <a:pt x="31" y="4"/>
                    </a:cubicBezTo>
                    <a:cubicBezTo>
                      <a:pt x="31" y="4"/>
                      <a:pt x="31" y="4"/>
                      <a:pt x="31" y="4"/>
                    </a:cubicBezTo>
                    <a:cubicBezTo>
                      <a:pt x="31" y="1"/>
                      <a:pt x="29" y="0"/>
                      <a:pt x="26" y="0"/>
                    </a:cubicBezTo>
                    <a:cubicBezTo>
                      <a:pt x="5" y="0"/>
                      <a:pt x="5" y="0"/>
                      <a:pt x="5" y="0"/>
                    </a:cubicBezTo>
                    <a:cubicBezTo>
                      <a:pt x="2" y="0"/>
                      <a:pt x="0" y="1"/>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77"/>
              <p:cNvSpPr/>
              <p:nvPr/>
            </p:nvSpPr>
            <p:spPr bwMode="auto">
              <a:xfrm>
                <a:off x="3491867" y="1845152"/>
                <a:ext cx="55563" cy="20638"/>
              </a:xfrm>
              <a:custGeom>
                <a:avLst/>
                <a:gdLst>
                  <a:gd name="T0" fmla="*/ 0 w 19"/>
                  <a:gd name="T1" fmla="*/ 4 h 7"/>
                  <a:gd name="T2" fmla="*/ 3 w 19"/>
                  <a:gd name="T3" fmla="*/ 7 h 7"/>
                  <a:gd name="T4" fmla="*/ 16 w 19"/>
                  <a:gd name="T5" fmla="*/ 7 h 7"/>
                  <a:gd name="T6" fmla="*/ 19 w 19"/>
                  <a:gd name="T7" fmla="*/ 4 h 7"/>
                  <a:gd name="T8" fmla="*/ 19 w 19"/>
                  <a:gd name="T9" fmla="*/ 4 h 7"/>
                  <a:gd name="T10" fmla="*/ 16 w 19"/>
                  <a:gd name="T11" fmla="*/ 0 h 7"/>
                  <a:gd name="T12" fmla="*/ 3 w 19"/>
                  <a:gd name="T13" fmla="*/ 0 h 7"/>
                  <a:gd name="T14" fmla="*/ 0 w 19"/>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7">
                    <a:moveTo>
                      <a:pt x="0" y="4"/>
                    </a:moveTo>
                    <a:cubicBezTo>
                      <a:pt x="0" y="6"/>
                      <a:pt x="2" y="7"/>
                      <a:pt x="3" y="7"/>
                    </a:cubicBezTo>
                    <a:cubicBezTo>
                      <a:pt x="16" y="7"/>
                      <a:pt x="16" y="7"/>
                      <a:pt x="16" y="7"/>
                    </a:cubicBezTo>
                    <a:cubicBezTo>
                      <a:pt x="18" y="7"/>
                      <a:pt x="19" y="6"/>
                      <a:pt x="19" y="4"/>
                    </a:cubicBezTo>
                    <a:cubicBezTo>
                      <a:pt x="19" y="4"/>
                      <a:pt x="19" y="4"/>
                      <a:pt x="19" y="4"/>
                    </a:cubicBezTo>
                    <a:cubicBezTo>
                      <a:pt x="19" y="1"/>
                      <a:pt x="18" y="0"/>
                      <a:pt x="16" y="0"/>
                    </a:cubicBezTo>
                    <a:cubicBezTo>
                      <a:pt x="3" y="0"/>
                      <a:pt x="3" y="0"/>
                      <a:pt x="3" y="0"/>
                    </a:cubicBezTo>
                    <a:cubicBezTo>
                      <a:pt x="2" y="0"/>
                      <a:pt x="0" y="1"/>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Freeform 78"/>
              <p:cNvSpPr>
                <a:spLocks noEditPoints="1"/>
              </p:cNvSpPr>
              <p:nvPr/>
            </p:nvSpPr>
            <p:spPr bwMode="auto">
              <a:xfrm>
                <a:off x="3323592" y="1438752"/>
                <a:ext cx="396875" cy="352425"/>
              </a:xfrm>
              <a:custGeom>
                <a:avLst/>
                <a:gdLst>
                  <a:gd name="T0" fmla="*/ 65 w 133"/>
                  <a:gd name="T1" fmla="*/ 0 h 118"/>
                  <a:gd name="T2" fmla="*/ 65 w 133"/>
                  <a:gd name="T3" fmla="*/ 0 h 118"/>
                  <a:gd name="T4" fmla="*/ 66 w 133"/>
                  <a:gd name="T5" fmla="*/ 0 h 118"/>
                  <a:gd name="T6" fmla="*/ 68 w 133"/>
                  <a:gd name="T7" fmla="*/ 0 h 118"/>
                  <a:gd name="T8" fmla="*/ 68 w 133"/>
                  <a:gd name="T9" fmla="*/ 0 h 118"/>
                  <a:gd name="T10" fmla="*/ 99 w 133"/>
                  <a:gd name="T11" fmla="*/ 82 h 118"/>
                  <a:gd name="T12" fmla="*/ 82 w 133"/>
                  <a:gd name="T13" fmla="*/ 118 h 118"/>
                  <a:gd name="T14" fmla="*/ 66 w 133"/>
                  <a:gd name="T15" fmla="*/ 118 h 118"/>
                  <a:gd name="T16" fmla="*/ 64 w 133"/>
                  <a:gd name="T17" fmla="*/ 118 h 118"/>
                  <a:gd name="T18" fmla="*/ 49 w 133"/>
                  <a:gd name="T19" fmla="*/ 118 h 118"/>
                  <a:gd name="T20" fmla="*/ 33 w 133"/>
                  <a:gd name="T21" fmla="*/ 82 h 118"/>
                  <a:gd name="T22" fmla="*/ 65 w 133"/>
                  <a:gd name="T23" fmla="*/ 0 h 118"/>
                  <a:gd name="T24" fmla="*/ 33 w 133"/>
                  <a:gd name="T25" fmla="*/ 60 h 118"/>
                  <a:gd name="T26" fmla="*/ 52 w 133"/>
                  <a:gd name="T27" fmla="*/ 13 h 118"/>
                  <a:gd name="T28" fmla="*/ 33 w 133"/>
                  <a:gd name="T29" fmla="*/ 6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8">
                    <a:moveTo>
                      <a:pt x="65" y="0"/>
                    </a:moveTo>
                    <a:cubicBezTo>
                      <a:pt x="65" y="0"/>
                      <a:pt x="65" y="0"/>
                      <a:pt x="65" y="0"/>
                    </a:cubicBezTo>
                    <a:cubicBezTo>
                      <a:pt x="65" y="0"/>
                      <a:pt x="66" y="0"/>
                      <a:pt x="66" y="0"/>
                    </a:cubicBezTo>
                    <a:cubicBezTo>
                      <a:pt x="67" y="0"/>
                      <a:pt x="65" y="0"/>
                      <a:pt x="68" y="0"/>
                    </a:cubicBezTo>
                    <a:cubicBezTo>
                      <a:pt x="68" y="0"/>
                      <a:pt x="68" y="0"/>
                      <a:pt x="68" y="0"/>
                    </a:cubicBezTo>
                    <a:cubicBezTo>
                      <a:pt x="133" y="1"/>
                      <a:pt x="117" y="66"/>
                      <a:pt x="99" y="82"/>
                    </a:cubicBezTo>
                    <a:cubicBezTo>
                      <a:pt x="81" y="98"/>
                      <a:pt x="82" y="118"/>
                      <a:pt x="82" y="118"/>
                    </a:cubicBezTo>
                    <a:cubicBezTo>
                      <a:pt x="66" y="118"/>
                      <a:pt x="66" y="118"/>
                      <a:pt x="66" y="118"/>
                    </a:cubicBezTo>
                    <a:cubicBezTo>
                      <a:pt x="64" y="118"/>
                      <a:pt x="64" y="118"/>
                      <a:pt x="64" y="118"/>
                    </a:cubicBezTo>
                    <a:cubicBezTo>
                      <a:pt x="49" y="118"/>
                      <a:pt x="49" y="118"/>
                      <a:pt x="49" y="118"/>
                    </a:cubicBezTo>
                    <a:cubicBezTo>
                      <a:pt x="49" y="118"/>
                      <a:pt x="51" y="98"/>
                      <a:pt x="33" y="82"/>
                    </a:cubicBezTo>
                    <a:cubicBezTo>
                      <a:pt x="15" y="66"/>
                      <a:pt x="0" y="1"/>
                      <a:pt x="65" y="0"/>
                    </a:cubicBezTo>
                    <a:close/>
                    <a:moveTo>
                      <a:pt x="33" y="60"/>
                    </a:moveTo>
                    <a:cubicBezTo>
                      <a:pt x="22" y="29"/>
                      <a:pt x="52" y="13"/>
                      <a:pt x="52" y="13"/>
                    </a:cubicBezTo>
                    <a:cubicBezTo>
                      <a:pt x="8" y="20"/>
                      <a:pt x="33" y="60"/>
                      <a:pt x="33"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 name="Freeform 79"/>
              <p:cNvSpPr/>
              <p:nvPr/>
            </p:nvSpPr>
            <p:spPr bwMode="auto">
              <a:xfrm>
                <a:off x="1609092" y="2086452"/>
                <a:ext cx="95250" cy="20638"/>
              </a:xfrm>
              <a:custGeom>
                <a:avLst/>
                <a:gdLst>
                  <a:gd name="T0" fmla="*/ 0 w 32"/>
                  <a:gd name="T1" fmla="*/ 3 h 7"/>
                  <a:gd name="T2" fmla="*/ 6 w 32"/>
                  <a:gd name="T3" fmla="*/ 7 h 7"/>
                  <a:gd name="T4" fmla="*/ 27 w 32"/>
                  <a:gd name="T5" fmla="*/ 7 h 7"/>
                  <a:gd name="T6" fmla="*/ 32 w 32"/>
                  <a:gd name="T7" fmla="*/ 3 h 7"/>
                  <a:gd name="T8" fmla="*/ 32 w 32"/>
                  <a:gd name="T9" fmla="*/ 3 h 7"/>
                  <a:gd name="T10" fmla="*/ 27 w 32"/>
                  <a:gd name="T11" fmla="*/ 0 h 7"/>
                  <a:gd name="T12" fmla="*/ 6 w 32"/>
                  <a:gd name="T13" fmla="*/ 0 h 7"/>
                  <a:gd name="T14" fmla="*/ 0 w 32"/>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7">
                    <a:moveTo>
                      <a:pt x="0" y="3"/>
                    </a:moveTo>
                    <a:cubicBezTo>
                      <a:pt x="0" y="5"/>
                      <a:pt x="3" y="7"/>
                      <a:pt x="6" y="7"/>
                    </a:cubicBezTo>
                    <a:cubicBezTo>
                      <a:pt x="27" y="7"/>
                      <a:pt x="27" y="7"/>
                      <a:pt x="27" y="7"/>
                    </a:cubicBezTo>
                    <a:cubicBezTo>
                      <a:pt x="29" y="7"/>
                      <a:pt x="32" y="5"/>
                      <a:pt x="32" y="3"/>
                    </a:cubicBezTo>
                    <a:cubicBezTo>
                      <a:pt x="32" y="3"/>
                      <a:pt x="32" y="3"/>
                      <a:pt x="32" y="3"/>
                    </a:cubicBezTo>
                    <a:cubicBezTo>
                      <a:pt x="32" y="1"/>
                      <a:pt x="29" y="0"/>
                      <a:pt x="27" y="0"/>
                    </a:cubicBezTo>
                    <a:cubicBezTo>
                      <a:pt x="6" y="0"/>
                      <a:pt x="6" y="0"/>
                      <a:pt x="6" y="0"/>
                    </a:cubicBezTo>
                    <a:cubicBezTo>
                      <a:pt x="3"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Freeform 80"/>
              <p:cNvSpPr/>
              <p:nvPr/>
            </p:nvSpPr>
            <p:spPr bwMode="auto">
              <a:xfrm>
                <a:off x="1609092" y="2110264"/>
                <a:ext cx="95250" cy="20638"/>
              </a:xfrm>
              <a:custGeom>
                <a:avLst/>
                <a:gdLst>
                  <a:gd name="T0" fmla="*/ 0 w 32"/>
                  <a:gd name="T1" fmla="*/ 3 h 7"/>
                  <a:gd name="T2" fmla="*/ 6 w 32"/>
                  <a:gd name="T3" fmla="*/ 7 h 7"/>
                  <a:gd name="T4" fmla="*/ 27 w 32"/>
                  <a:gd name="T5" fmla="*/ 7 h 7"/>
                  <a:gd name="T6" fmla="*/ 32 w 32"/>
                  <a:gd name="T7" fmla="*/ 3 h 7"/>
                  <a:gd name="T8" fmla="*/ 32 w 32"/>
                  <a:gd name="T9" fmla="*/ 3 h 7"/>
                  <a:gd name="T10" fmla="*/ 27 w 32"/>
                  <a:gd name="T11" fmla="*/ 0 h 7"/>
                  <a:gd name="T12" fmla="*/ 6 w 32"/>
                  <a:gd name="T13" fmla="*/ 0 h 7"/>
                  <a:gd name="T14" fmla="*/ 0 w 32"/>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7">
                    <a:moveTo>
                      <a:pt x="0" y="3"/>
                    </a:moveTo>
                    <a:cubicBezTo>
                      <a:pt x="0" y="5"/>
                      <a:pt x="3" y="7"/>
                      <a:pt x="6" y="7"/>
                    </a:cubicBezTo>
                    <a:cubicBezTo>
                      <a:pt x="27" y="7"/>
                      <a:pt x="27" y="7"/>
                      <a:pt x="27" y="7"/>
                    </a:cubicBezTo>
                    <a:cubicBezTo>
                      <a:pt x="29" y="7"/>
                      <a:pt x="32" y="5"/>
                      <a:pt x="32" y="3"/>
                    </a:cubicBezTo>
                    <a:cubicBezTo>
                      <a:pt x="32" y="3"/>
                      <a:pt x="32" y="3"/>
                      <a:pt x="32" y="3"/>
                    </a:cubicBezTo>
                    <a:cubicBezTo>
                      <a:pt x="32" y="1"/>
                      <a:pt x="29" y="0"/>
                      <a:pt x="27" y="0"/>
                    </a:cubicBezTo>
                    <a:cubicBezTo>
                      <a:pt x="6" y="0"/>
                      <a:pt x="6" y="0"/>
                      <a:pt x="6" y="0"/>
                    </a:cubicBezTo>
                    <a:cubicBezTo>
                      <a:pt x="3"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 name="Freeform 81"/>
              <p:cNvSpPr/>
              <p:nvPr/>
            </p:nvSpPr>
            <p:spPr bwMode="auto">
              <a:xfrm>
                <a:off x="1629730" y="2134077"/>
                <a:ext cx="57150" cy="20638"/>
              </a:xfrm>
              <a:custGeom>
                <a:avLst/>
                <a:gdLst>
                  <a:gd name="T0" fmla="*/ 0 w 19"/>
                  <a:gd name="T1" fmla="*/ 3 h 7"/>
                  <a:gd name="T2" fmla="*/ 3 w 19"/>
                  <a:gd name="T3" fmla="*/ 7 h 7"/>
                  <a:gd name="T4" fmla="*/ 15 w 19"/>
                  <a:gd name="T5" fmla="*/ 7 h 7"/>
                  <a:gd name="T6" fmla="*/ 19 w 19"/>
                  <a:gd name="T7" fmla="*/ 3 h 7"/>
                  <a:gd name="T8" fmla="*/ 19 w 19"/>
                  <a:gd name="T9" fmla="*/ 3 h 7"/>
                  <a:gd name="T10" fmla="*/ 15 w 19"/>
                  <a:gd name="T11" fmla="*/ 0 h 7"/>
                  <a:gd name="T12" fmla="*/ 3 w 19"/>
                  <a:gd name="T13" fmla="*/ 0 h 7"/>
                  <a:gd name="T14" fmla="*/ 0 w 19"/>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7">
                    <a:moveTo>
                      <a:pt x="0" y="3"/>
                    </a:moveTo>
                    <a:cubicBezTo>
                      <a:pt x="0" y="5"/>
                      <a:pt x="1" y="7"/>
                      <a:pt x="3" y="7"/>
                    </a:cubicBezTo>
                    <a:cubicBezTo>
                      <a:pt x="15" y="7"/>
                      <a:pt x="15" y="7"/>
                      <a:pt x="15" y="7"/>
                    </a:cubicBezTo>
                    <a:cubicBezTo>
                      <a:pt x="17" y="7"/>
                      <a:pt x="19" y="5"/>
                      <a:pt x="19" y="3"/>
                    </a:cubicBezTo>
                    <a:cubicBezTo>
                      <a:pt x="19" y="3"/>
                      <a:pt x="19" y="3"/>
                      <a:pt x="19" y="3"/>
                    </a:cubicBezTo>
                    <a:cubicBezTo>
                      <a:pt x="19" y="1"/>
                      <a:pt x="17" y="0"/>
                      <a:pt x="15" y="0"/>
                    </a:cubicBezTo>
                    <a:cubicBezTo>
                      <a:pt x="3" y="0"/>
                      <a:pt x="3" y="0"/>
                      <a:pt x="3" y="0"/>
                    </a:cubicBezTo>
                    <a:cubicBezTo>
                      <a:pt x="1"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 name="Freeform 82"/>
              <p:cNvSpPr>
                <a:spLocks noEditPoints="1"/>
              </p:cNvSpPr>
              <p:nvPr/>
            </p:nvSpPr>
            <p:spPr bwMode="auto">
              <a:xfrm>
                <a:off x="1459867" y="1726089"/>
                <a:ext cx="396875" cy="354013"/>
              </a:xfrm>
              <a:custGeom>
                <a:avLst/>
                <a:gdLst>
                  <a:gd name="T0" fmla="*/ 66 w 133"/>
                  <a:gd name="T1" fmla="*/ 0 h 119"/>
                  <a:gd name="T2" fmla="*/ 66 w 133"/>
                  <a:gd name="T3" fmla="*/ 0 h 119"/>
                  <a:gd name="T4" fmla="*/ 67 w 133"/>
                  <a:gd name="T5" fmla="*/ 0 h 119"/>
                  <a:gd name="T6" fmla="*/ 68 w 133"/>
                  <a:gd name="T7" fmla="*/ 0 h 119"/>
                  <a:gd name="T8" fmla="*/ 68 w 133"/>
                  <a:gd name="T9" fmla="*/ 0 h 119"/>
                  <a:gd name="T10" fmla="*/ 100 w 133"/>
                  <a:gd name="T11" fmla="*/ 83 h 119"/>
                  <a:gd name="T12" fmla="*/ 82 w 133"/>
                  <a:gd name="T13" fmla="*/ 119 h 119"/>
                  <a:gd name="T14" fmla="*/ 67 w 133"/>
                  <a:gd name="T15" fmla="*/ 119 h 119"/>
                  <a:gd name="T16" fmla="*/ 64 w 133"/>
                  <a:gd name="T17" fmla="*/ 119 h 119"/>
                  <a:gd name="T18" fmla="*/ 50 w 133"/>
                  <a:gd name="T19" fmla="*/ 119 h 119"/>
                  <a:gd name="T20" fmla="*/ 33 w 133"/>
                  <a:gd name="T21" fmla="*/ 83 h 119"/>
                  <a:gd name="T22" fmla="*/ 66 w 133"/>
                  <a:gd name="T23" fmla="*/ 0 h 119"/>
                  <a:gd name="T24" fmla="*/ 34 w 133"/>
                  <a:gd name="T25" fmla="*/ 61 h 119"/>
                  <a:gd name="T26" fmla="*/ 53 w 133"/>
                  <a:gd name="T27" fmla="*/ 13 h 119"/>
                  <a:gd name="T28" fmla="*/ 34 w 133"/>
                  <a:gd name="T29" fmla="*/ 61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9">
                    <a:moveTo>
                      <a:pt x="66" y="0"/>
                    </a:moveTo>
                    <a:cubicBezTo>
                      <a:pt x="66" y="0"/>
                      <a:pt x="66" y="0"/>
                      <a:pt x="66" y="0"/>
                    </a:cubicBezTo>
                    <a:cubicBezTo>
                      <a:pt x="66" y="0"/>
                      <a:pt x="66" y="0"/>
                      <a:pt x="67" y="0"/>
                    </a:cubicBezTo>
                    <a:cubicBezTo>
                      <a:pt x="67" y="0"/>
                      <a:pt x="66" y="0"/>
                      <a:pt x="68" y="0"/>
                    </a:cubicBezTo>
                    <a:cubicBezTo>
                      <a:pt x="68" y="0"/>
                      <a:pt x="68" y="0"/>
                      <a:pt x="68" y="0"/>
                    </a:cubicBezTo>
                    <a:cubicBezTo>
                      <a:pt x="133" y="2"/>
                      <a:pt x="117" y="67"/>
                      <a:pt x="100" y="83"/>
                    </a:cubicBezTo>
                    <a:cubicBezTo>
                      <a:pt x="82" y="99"/>
                      <a:pt x="82" y="119"/>
                      <a:pt x="82" y="119"/>
                    </a:cubicBezTo>
                    <a:cubicBezTo>
                      <a:pt x="67" y="119"/>
                      <a:pt x="67" y="119"/>
                      <a:pt x="67" y="119"/>
                    </a:cubicBezTo>
                    <a:cubicBezTo>
                      <a:pt x="64" y="119"/>
                      <a:pt x="64" y="119"/>
                      <a:pt x="64" y="119"/>
                    </a:cubicBezTo>
                    <a:cubicBezTo>
                      <a:pt x="50" y="119"/>
                      <a:pt x="50" y="119"/>
                      <a:pt x="50" y="119"/>
                    </a:cubicBezTo>
                    <a:cubicBezTo>
                      <a:pt x="50" y="119"/>
                      <a:pt x="51" y="99"/>
                      <a:pt x="33" y="83"/>
                    </a:cubicBezTo>
                    <a:cubicBezTo>
                      <a:pt x="16" y="67"/>
                      <a:pt x="0" y="2"/>
                      <a:pt x="66" y="0"/>
                    </a:cubicBezTo>
                    <a:close/>
                    <a:moveTo>
                      <a:pt x="34" y="61"/>
                    </a:moveTo>
                    <a:cubicBezTo>
                      <a:pt x="23" y="30"/>
                      <a:pt x="53" y="13"/>
                      <a:pt x="53" y="13"/>
                    </a:cubicBezTo>
                    <a:cubicBezTo>
                      <a:pt x="8" y="21"/>
                      <a:pt x="34" y="61"/>
                      <a:pt x="3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 name="Freeform 83"/>
              <p:cNvSpPr/>
              <p:nvPr/>
            </p:nvSpPr>
            <p:spPr bwMode="auto">
              <a:xfrm>
                <a:off x="4001455" y="4210527"/>
                <a:ext cx="92075" cy="23813"/>
              </a:xfrm>
              <a:custGeom>
                <a:avLst/>
                <a:gdLst>
                  <a:gd name="T0" fmla="*/ 0 w 31"/>
                  <a:gd name="T1" fmla="*/ 4 h 8"/>
                  <a:gd name="T2" fmla="*/ 5 w 31"/>
                  <a:gd name="T3" fmla="*/ 8 h 8"/>
                  <a:gd name="T4" fmla="*/ 26 w 31"/>
                  <a:gd name="T5" fmla="*/ 8 h 8"/>
                  <a:gd name="T6" fmla="*/ 31 w 31"/>
                  <a:gd name="T7" fmla="*/ 4 h 8"/>
                  <a:gd name="T8" fmla="*/ 31 w 31"/>
                  <a:gd name="T9" fmla="*/ 4 h 8"/>
                  <a:gd name="T10" fmla="*/ 26 w 31"/>
                  <a:gd name="T11" fmla="*/ 0 h 8"/>
                  <a:gd name="T12" fmla="*/ 5 w 31"/>
                  <a:gd name="T13" fmla="*/ 0 h 8"/>
                  <a:gd name="T14" fmla="*/ 0 w 31"/>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8">
                    <a:moveTo>
                      <a:pt x="0" y="4"/>
                    </a:moveTo>
                    <a:cubicBezTo>
                      <a:pt x="0" y="6"/>
                      <a:pt x="2" y="8"/>
                      <a:pt x="5" y="8"/>
                    </a:cubicBezTo>
                    <a:cubicBezTo>
                      <a:pt x="26" y="8"/>
                      <a:pt x="26" y="8"/>
                      <a:pt x="26" y="8"/>
                    </a:cubicBezTo>
                    <a:cubicBezTo>
                      <a:pt x="29" y="8"/>
                      <a:pt x="31" y="6"/>
                      <a:pt x="31" y="4"/>
                    </a:cubicBezTo>
                    <a:cubicBezTo>
                      <a:pt x="31" y="4"/>
                      <a:pt x="31" y="4"/>
                      <a:pt x="31" y="4"/>
                    </a:cubicBezTo>
                    <a:cubicBezTo>
                      <a:pt x="31" y="2"/>
                      <a:pt x="29" y="0"/>
                      <a:pt x="26" y="0"/>
                    </a:cubicBezTo>
                    <a:cubicBezTo>
                      <a:pt x="5" y="0"/>
                      <a:pt x="5" y="0"/>
                      <a:pt x="5"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 name="Freeform 84"/>
              <p:cNvSpPr/>
              <p:nvPr/>
            </p:nvSpPr>
            <p:spPr bwMode="auto">
              <a:xfrm>
                <a:off x="4001455" y="4234339"/>
                <a:ext cx="92075" cy="23813"/>
              </a:xfrm>
              <a:custGeom>
                <a:avLst/>
                <a:gdLst>
                  <a:gd name="T0" fmla="*/ 0 w 31"/>
                  <a:gd name="T1" fmla="*/ 4 h 8"/>
                  <a:gd name="T2" fmla="*/ 5 w 31"/>
                  <a:gd name="T3" fmla="*/ 8 h 8"/>
                  <a:gd name="T4" fmla="*/ 26 w 31"/>
                  <a:gd name="T5" fmla="*/ 8 h 8"/>
                  <a:gd name="T6" fmla="*/ 31 w 31"/>
                  <a:gd name="T7" fmla="*/ 4 h 8"/>
                  <a:gd name="T8" fmla="*/ 31 w 31"/>
                  <a:gd name="T9" fmla="*/ 4 h 8"/>
                  <a:gd name="T10" fmla="*/ 26 w 31"/>
                  <a:gd name="T11" fmla="*/ 0 h 8"/>
                  <a:gd name="T12" fmla="*/ 5 w 31"/>
                  <a:gd name="T13" fmla="*/ 0 h 8"/>
                  <a:gd name="T14" fmla="*/ 0 w 31"/>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8">
                    <a:moveTo>
                      <a:pt x="0" y="4"/>
                    </a:moveTo>
                    <a:cubicBezTo>
                      <a:pt x="0" y="6"/>
                      <a:pt x="2" y="8"/>
                      <a:pt x="5" y="8"/>
                    </a:cubicBezTo>
                    <a:cubicBezTo>
                      <a:pt x="26" y="8"/>
                      <a:pt x="26" y="8"/>
                      <a:pt x="26" y="8"/>
                    </a:cubicBezTo>
                    <a:cubicBezTo>
                      <a:pt x="29" y="8"/>
                      <a:pt x="31" y="6"/>
                      <a:pt x="31" y="4"/>
                    </a:cubicBezTo>
                    <a:cubicBezTo>
                      <a:pt x="31" y="4"/>
                      <a:pt x="31" y="4"/>
                      <a:pt x="31" y="4"/>
                    </a:cubicBezTo>
                    <a:cubicBezTo>
                      <a:pt x="31" y="2"/>
                      <a:pt x="29" y="0"/>
                      <a:pt x="26" y="0"/>
                    </a:cubicBezTo>
                    <a:cubicBezTo>
                      <a:pt x="5" y="0"/>
                      <a:pt x="5" y="0"/>
                      <a:pt x="5"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2" name="Freeform 85"/>
              <p:cNvSpPr/>
              <p:nvPr/>
            </p:nvSpPr>
            <p:spPr bwMode="auto">
              <a:xfrm>
                <a:off x="4018917" y="4258152"/>
                <a:ext cx="57150" cy="23813"/>
              </a:xfrm>
              <a:custGeom>
                <a:avLst/>
                <a:gdLst>
                  <a:gd name="T0" fmla="*/ 0 w 19"/>
                  <a:gd name="T1" fmla="*/ 4 h 8"/>
                  <a:gd name="T2" fmla="*/ 3 w 19"/>
                  <a:gd name="T3" fmla="*/ 8 h 8"/>
                  <a:gd name="T4" fmla="*/ 16 w 19"/>
                  <a:gd name="T5" fmla="*/ 8 h 8"/>
                  <a:gd name="T6" fmla="*/ 19 w 19"/>
                  <a:gd name="T7" fmla="*/ 4 h 8"/>
                  <a:gd name="T8" fmla="*/ 19 w 19"/>
                  <a:gd name="T9" fmla="*/ 4 h 8"/>
                  <a:gd name="T10" fmla="*/ 16 w 19"/>
                  <a:gd name="T11" fmla="*/ 0 h 8"/>
                  <a:gd name="T12" fmla="*/ 3 w 19"/>
                  <a:gd name="T13" fmla="*/ 0 h 8"/>
                  <a:gd name="T14" fmla="*/ 0 w 19"/>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8">
                    <a:moveTo>
                      <a:pt x="0" y="4"/>
                    </a:moveTo>
                    <a:cubicBezTo>
                      <a:pt x="0" y="6"/>
                      <a:pt x="2" y="8"/>
                      <a:pt x="3" y="8"/>
                    </a:cubicBezTo>
                    <a:cubicBezTo>
                      <a:pt x="16" y="8"/>
                      <a:pt x="16" y="8"/>
                      <a:pt x="16" y="8"/>
                    </a:cubicBezTo>
                    <a:cubicBezTo>
                      <a:pt x="18" y="8"/>
                      <a:pt x="19" y="6"/>
                      <a:pt x="19" y="4"/>
                    </a:cubicBezTo>
                    <a:cubicBezTo>
                      <a:pt x="19" y="4"/>
                      <a:pt x="19" y="4"/>
                      <a:pt x="19" y="4"/>
                    </a:cubicBezTo>
                    <a:cubicBezTo>
                      <a:pt x="19" y="2"/>
                      <a:pt x="18" y="0"/>
                      <a:pt x="16" y="0"/>
                    </a:cubicBezTo>
                    <a:cubicBezTo>
                      <a:pt x="3" y="0"/>
                      <a:pt x="3" y="0"/>
                      <a:pt x="3"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3" name="Freeform 86"/>
              <p:cNvSpPr>
                <a:spLocks noEditPoints="1"/>
              </p:cNvSpPr>
              <p:nvPr/>
            </p:nvSpPr>
            <p:spPr bwMode="auto">
              <a:xfrm>
                <a:off x="3852230" y="3853339"/>
                <a:ext cx="396875" cy="354013"/>
              </a:xfrm>
              <a:custGeom>
                <a:avLst/>
                <a:gdLst>
                  <a:gd name="T0" fmla="*/ 65 w 133"/>
                  <a:gd name="T1" fmla="*/ 0 h 119"/>
                  <a:gd name="T2" fmla="*/ 65 w 133"/>
                  <a:gd name="T3" fmla="*/ 0 h 119"/>
                  <a:gd name="T4" fmla="*/ 66 w 133"/>
                  <a:gd name="T5" fmla="*/ 0 h 119"/>
                  <a:gd name="T6" fmla="*/ 68 w 133"/>
                  <a:gd name="T7" fmla="*/ 0 h 119"/>
                  <a:gd name="T8" fmla="*/ 68 w 133"/>
                  <a:gd name="T9" fmla="*/ 0 h 119"/>
                  <a:gd name="T10" fmla="*/ 99 w 133"/>
                  <a:gd name="T11" fmla="*/ 82 h 119"/>
                  <a:gd name="T12" fmla="*/ 82 w 133"/>
                  <a:gd name="T13" fmla="*/ 119 h 119"/>
                  <a:gd name="T14" fmla="*/ 66 w 133"/>
                  <a:gd name="T15" fmla="*/ 119 h 119"/>
                  <a:gd name="T16" fmla="*/ 64 w 133"/>
                  <a:gd name="T17" fmla="*/ 119 h 119"/>
                  <a:gd name="T18" fmla="*/ 49 w 133"/>
                  <a:gd name="T19" fmla="*/ 119 h 119"/>
                  <a:gd name="T20" fmla="*/ 33 w 133"/>
                  <a:gd name="T21" fmla="*/ 82 h 119"/>
                  <a:gd name="T22" fmla="*/ 65 w 133"/>
                  <a:gd name="T23" fmla="*/ 0 h 119"/>
                  <a:gd name="T24" fmla="*/ 34 w 133"/>
                  <a:gd name="T25" fmla="*/ 60 h 119"/>
                  <a:gd name="T26" fmla="*/ 52 w 133"/>
                  <a:gd name="T27" fmla="*/ 13 h 119"/>
                  <a:gd name="T28" fmla="*/ 34 w 133"/>
                  <a:gd name="T29" fmla="*/ 6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9">
                    <a:moveTo>
                      <a:pt x="65" y="0"/>
                    </a:moveTo>
                    <a:cubicBezTo>
                      <a:pt x="65" y="0"/>
                      <a:pt x="65" y="0"/>
                      <a:pt x="65" y="0"/>
                    </a:cubicBezTo>
                    <a:cubicBezTo>
                      <a:pt x="65" y="0"/>
                      <a:pt x="66" y="0"/>
                      <a:pt x="66" y="0"/>
                    </a:cubicBezTo>
                    <a:cubicBezTo>
                      <a:pt x="67" y="0"/>
                      <a:pt x="65" y="0"/>
                      <a:pt x="68" y="0"/>
                    </a:cubicBezTo>
                    <a:cubicBezTo>
                      <a:pt x="68" y="0"/>
                      <a:pt x="68" y="0"/>
                      <a:pt x="68" y="0"/>
                    </a:cubicBezTo>
                    <a:cubicBezTo>
                      <a:pt x="133" y="2"/>
                      <a:pt x="117" y="67"/>
                      <a:pt x="99" y="82"/>
                    </a:cubicBezTo>
                    <a:cubicBezTo>
                      <a:pt x="81" y="99"/>
                      <a:pt x="82" y="119"/>
                      <a:pt x="82" y="119"/>
                    </a:cubicBezTo>
                    <a:cubicBezTo>
                      <a:pt x="66" y="119"/>
                      <a:pt x="66" y="119"/>
                      <a:pt x="66" y="119"/>
                    </a:cubicBezTo>
                    <a:cubicBezTo>
                      <a:pt x="64" y="119"/>
                      <a:pt x="64" y="119"/>
                      <a:pt x="64" y="119"/>
                    </a:cubicBezTo>
                    <a:cubicBezTo>
                      <a:pt x="49" y="119"/>
                      <a:pt x="49" y="119"/>
                      <a:pt x="49" y="119"/>
                    </a:cubicBezTo>
                    <a:cubicBezTo>
                      <a:pt x="49" y="119"/>
                      <a:pt x="51" y="99"/>
                      <a:pt x="33" y="82"/>
                    </a:cubicBezTo>
                    <a:cubicBezTo>
                      <a:pt x="15" y="67"/>
                      <a:pt x="0" y="2"/>
                      <a:pt x="65" y="0"/>
                    </a:cubicBezTo>
                    <a:close/>
                    <a:moveTo>
                      <a:pt x="34" y="60"/>
                    </a:moveTo>
                    <a:cubicBezTo>
                      <a:pt x="22" y="30"/>
                      <a:pt x="52" y="13"/>
                      <a:pt x="52" y="13"/>
                    </a:cubicBezTo>
                    <a:cubicBezTo>
                      <a:pt x="8" y="20"/>
                      <a:pt x="34" y="60"/>
                      <a:pt x="34"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 name="Freeform 87"/>
              <p:cNvSpPr>
                <a:spLocks noEditPoints="1"/>
              </p:cNvSpPr>
              <p:nvPr/>
            </p:nvSpPr>
            <p:spPr bwMode="auto">
              <a:xfrm>
                <a:off x="2972755" y="1868964"/>
                <a:ext cx="434975" cy="438150"/>
              </a:xfrm>
              <a:custGeom>
                <a:avLst/>
                <a:gdLst>
                  <a:gd name="T0" fmla="*/ 53 w 146"/>
                  <a:gd name="T1" fmla="*/ 71 h 147"/>
                  <a:gd name="T2" fmla="*/ 56 w 146"/>
                  <a:gd name="T3" fmla="*/ 63 h 147"/>
                  <a:gd name="T4" fmla="*/ 56 w 146"/>
                  <a:gd name="T5" fmla="*/ 28 h 147"/>
                  <a:gd name="T6" fmla="*/ 52 w 146"/>
                  <a:gd name="T7" fmla="*/ 24 h 147"/>
                  <a:gd name="T8" fmla="*/ 52 w 146"/>
                  <a:gd name="T9" fmla="*/ 24 h 147"/>
                  <a:gd name="T10" fmla="*/ 52 w 146"/>
                  <a:gd name="T11" fmla="*/ 9 h 147"/>
                  <a:gd name="T12" fmla="*/ 52 w 146"/>
                  <a:gd name="T13" fmla="*/ 9 h 147"/>
                  <a:gd name="T14" fmla="*/ 52 w 146"/>
                  <a:gd name="T15" fmla="*/ 8 h 147"/>
                  <a:gd name="T16" fmla="*/ 73 w 146"/>
                  <a:gd name="T17" fmla="*/ 0 h 147"/>
                  <a:gd name="T18" fmla="*/ 94 w 146"/>
                  <a:gd name="T19" fmla="*/ 8 h 147"/>
                  <a:gd name="T20" fmla="*/ 94 w 146"/>
                  <a:gd name="T21" fmla="*/ 9 h 147"/>
                  <a:gd name="T22" fmla="*/ 95 w 146"/>
                  <a:gd name="T23" fmla="*/ 9 h 147"/>
                  <a:gd name="T24" fmla="*/ 95 w 146"/>
                  <a:gd name="T25" fmla="*/ 24 h 147"/>
                  <a:gd name="T26" fmla="*/ 94 w 146"/>
                  <a:gd name="T27" fmla="*/ 24 h 147"/>
                  <a:gd name="T28" fmla="*/ 88 w 146"/>
                  <a:gd name="T29" fmla="*/ 28 h 147"/>
                  <a:gd name="T30" fmla="*/ 88 w 146"/>
                  <a:gd name="T31" fmla="*/ 63 h 147"/>
                  <a:gd name="T32" fmla="*/ 93 w 146"/>
                  <a:gd name="T33" fmla="*/ 71 h 147"/>
                  <a:gd name="T34" fmla="*/ 126 w 146"/>
                  <a:gd name="T35" fmla="*/ 135 h 147"/>
                  <a:gd name="T36" fmla="*/ 73 w 146"/>
                  <a:gd name="T37" fmla="*/ 147 h 147"/>
                  <a:gd name="T38" fmla="*/ 20 w 146"/>
                  <a:gd name="T39" fmla="*/ 135 h 147"/>
                  <a:gd name="T40" fmla="*/ 53 w 146"/>
                  <a:gd name="T41" fmla="*/ 71 h 147"/>
                  <a:gd name="T42" fmla="*/ 54 w 146"/>
                  <a:gd name="T43" fmla="*/ 136 h 147"/>
                  <a:gd name="T44" fmla="*/ 30 w 146"/>
                  <a:gd name="T45" fmla="*/ 119 h 147"/>
                  <a:gd name="T46" fmla="*/ 50 w 146"/>
                  <a:gd name="T47" fmla="*/ 85 h 147"/>
                  <a:gd name="T48" fmla="*/ 23 w 146"/>
                  <a:gd name="T49" fmla="*/ 121 h 147"/>
                  <a:gd name="T50" fmla="*/ 54 w 146"/>
                  <a:gd name="T51" fmla="*/ 13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47">
                    <a:moveTo>
                      <a:pt x="53" y="71"/>
                    </a:moveTo>
                    <a:cubicBezTo>
                      <a:pt x="53" y="71"/>
                      <a:pt x="56" y="69"/>
                      <a:pt x="56" y="63"/>
                    </a:cubicBezTo>
                    <a:cubicBezTo>
                      <a:pt x="56" y="57"/>
                      <a:pt x="56" y="35"/>
                      <a:pt x="56" y="28"/>
                    </a:cubicBezTo>
                    <a:cubicBezTo>
                      <a:pt x="54" y="27"/>
                      <a:pt x="53" y="25"/>
                      <a:pt x="52" y="24"/>
                    </a:cubicBezTo>
                    <a:cubicBezTo>
                      <a:pt x="52" y="24"/>
                      <a:pt x="52" y="24"/>
                      <a:pt x="52" y="24"/>
                    </a:cubicBezTo>
                    <a:cubicBezTo>
                      <a:pt x="52" y="9"/>
                      <a:pt x="52" y="9"/>
                      <a:pt x="52" y="9"/>
                    </a:cubicBezTo>
                    <a:cubicBezTo>
                      <a:pt x="52" y="9"/>
                      <a:pt x="52" y="9"/>
                      <a:pt x="52" y="9"/>
                    </a:cubicBezTo>
                    <a:cubicBezTo>
                      <a:pt x="52" y="8"/>
                      <a:pt x="52" y="8"/>
                      <a:pt x="52" y="8"/>
                    </a:cubicBezTo>
                    <a:cubicBezTo>
                      <a:pt x="52" y="4"/>
                      <a:pt x="62" y="0"/>
                      <a:pt x="73" y="0"/>
                    </a:cubicBezTo>
                    <a:cubicBezTo>
                      <a:pt x="85" y="0"/>
                      <a:pt x="94" y="4"/>
                      <a:pt x="94" y="8"/>
                    </a:cubicBezTo>
                    <a:cubicBezTo>
                      <a:pt x="94" y="8"/>
                      <a:pt x="94" y="8"/>
                      <a:pt x="94" y="9"/>
                    </a:cubicBezTo>
                    <a:cubicBezTo>
                      <a:pt x="95" y="9"/>
                      <a:pt x="95" y="9"/>
                      <a:pt x="95" y="9"/>
                    </a:cubicBezTo>
                    <a:cubicBezTo>
                      <a:pt x="95" y="24"/>
                      <a:pt x="95" y="24"/>
                      <a:pt x="95" y="24"/>
                    </a:cubicBezTo>
                    <a:cubicBezTo>
                      <a:pt x="94" y="24"/>
                      <a:pt x="94" y="24"/>
                      <a:pt x="94" y="24"/>
                    </a:cubicBezTo>
                    <a:cubicBezTo>
                      <a:pt x="94" y="26"/>
                      <a:pt x="92" y="27"/>
                      <a:pt x="88" y="28"/>
                    </a:cubicBezTo>
                    <a:cubicBezTo>
                      <a:pt x="88" y="36"/>
                      <a:pt x="88" y="57"/>
                      <a:pt x="88" y="63"/>
                    </a:cubicBezTo>
                    <a:cubicBezTo>
                      <a:pt x="88" y="69"/>
                      <a:pt x="93" y="71"/>
                      <a:pt x="93" y="71"/>
                    </a:cubicBezTo>
                    <a:cubicBezTo>
                      <a:pt x="100" y="76"/>
                      <a:pt x="146" y="121"/>
                      <a:pt x="126" y="135"/>
                    </a:cubicBezTo>
                    <a:cubicBezTo>
                      <a:pt x="108" y="147"/>
                      <a:pt x="79" y="147"/>
                      <a:pt x="73" y="147"/>
                    </a:cubicBezTo>
                    <a:cubicBezTo>
                      <a:pt x="67" y="147"/>
                      <a:pt x="37" y="147"/>
                      <a:pt x="20" y="135"/>
                    </a:cubicBezTo>
                    <a:cubicBezTo>
                      <a:pt x="0" y="121"/>
                      <a:pt x="45" y="76"/>
                      <a:pt x="53" y="71"/>
                    </a:cubicBezTo>
                    <a:close/>
                    <a:moveTo>
                      <a:pt x="54" y="136"/>
                    </a:moveTo>
                    <a:cubicBezTo>
                      <a:pt x="54" y="136"/>
                      <a:pt x="31" y="131"/>
                      <a:pt x="30" y="119"/>
                    </a:cubicBezTo>
                    <a:cubicBezTo>
                      <a:pt x="29" y="108"/>
                      <a:pt x="50" y="85"/>
                      <a:pt x="50" y="85"/>
                    </a:cubicBezTo>
                    <a:cubicBezTo>
                      <a:pt x="50" y="85"/>
                      <a:pt x="23" y="106"/>
                      <a:pt x="23" y="121"/>
                    </a:cubicBezTo>
                    <a:cubicBezTo>
                      <a:pt x="23" y="136"/>
                      <a:pt x="54" y="136"/>
                      <a:pt x="54"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5" name="Freeform 88"/>
              <p:cNvSpPr>
                <a:spLocks noEditPoints="1"/>
              </p:cNvSpPr>
              <p:nvPr/>
            </p:nvSpPr>
            <p:spPr bwMode="auto">
              <a:xfrm>
                <a:off x="2009142" y="3762852"/>
                <a:ext cx="431800" cy="441325"/>
              </a:xfrm>
              <a:custGeom>
                <a:avLst/>
                <a:gdLst>
                  <a:gd name="T0" fmla="*/ 52 w 145"/>
                  <a:gd name="T1" fmla="*/ 71 h 148"/>
                  <a:gd name="T2" fmla="*/ 55 w 145"/>
                  <a:gd name="T3" fmla="*/ 63 h 148"/>
                  <a:gd name="T4" fmla="*/ 55 w 145"/>
                  <a:gd name="T5" fmla="*/ 28 h 148"/>
                  <a:gd name="T6" fmla="*/ 52 w 145"/>
                  <a:gd name="T7" fmla="*/ 24 h 148"/>
                  <a:gd name="T8" fmla="*/ 51 w 145"/>
                  <a:gd name="T9" fmla="*/ 24 h 148"/>
                  <a:gd name="T10" fmla="*/ 51 w 145"/>
                  <a:gd name="T11" fmla="*/ 9 h 148"/>
                  <a:gd name="T12" fmla="*/ 52 w 145"/>
                  <a:gd name="T13" fmla="*/ 9 h 148"/>
                  <a:gd name="T14" fmla="*/ 52 w 145"/>
                  <a:gd name="T15" fmla="*/ 8 h 148"/>
                  <a:gd name="T16" fmla="*/ 73 w 145"/>
                  <a:gd name="T17" fmla="*/ 0 h 148"/>
                  <a:gd name="T18" fmla="*/ 94 w 145"/>
                  <a:gd name="T19" fmla="*/ 8 h 148"/>
                  <a:gd name="T20" fmla="*/ 94 w 145"/>
                  <a:gd name="T21" fmla="*/ 9 h 148"/>
                  <a:gd name="T22" fmla="*/ 94 w 145"/>
                  <a:gd name="T23" fmla="*/ 9 h 148"/>
                  <a:gd name="T24" fmla="*/ 94 w 145"/>
                  <a:gd name="T25" fmla="*/ 24 h 148"/>
                  <a:gd name="T26" fmla="*/ 94 w 145"/>
                  <a:gd name="T27" fmla="*/ 24 h 148"/>
                  <a:gd name="T28" fmla="*/ 88 w 145"/>
                  <a:gd name="T29" fmla="*/ 29 h 148"/>
                  <a:gd name="T30" fmla="*/ 88 w 145"/>
                  <a:gd name="T31" fmla="*/ 63 h 148"/>
                  <a:gd name="T32" fmla="*/ 92 w 145"/>
                  <a:gd name="T33" fmla="*/ 71 h 148"/>
                  <a:gd name="T34" fmla="*/ 126 w 145"/>
                  <a:gd name="T35" fmla="*/ 135 h 148"/>
                  <a:gd name="T36" fmla="*/ 72 w 145"/>
                  <a:gd name="T37" fmla="*/ 147 h 148"/>
                  <a:gd name="T38" fmla="*/ 19 w 145"/>
                  <a:gd name="T39" fmla="*/ 135 h 148"/>
                  <a:gd name="T40" fmla="*/ 52 w 145"/>
                  <a:gd name="T41" fmla="*/ 71 h 148"/>
                  <a:gd name="T42" fmla="*/ 53 w 145"/>
                  <a:gd name="T43" fmla="*/ 136 h 148"/>
                  <a:gd name="T44" fmla="*/ 30 w 145"/>
                  <a:gd name="T45" fmla="*/ 120 h 148"/>
                  <a:gd name="T46" fmla="*/ 50 w 145"/>
                  <a:gd name="T47" fmla="*/ 85 h 148"/>
                  <a:gd name="T48" fmla="*/ 23 w 145"/>
                  <a:gd name="T49" fmla="*/ 121 h 148"/>
                  <a:gd name="T50" fmla="*/ 53 w 145"/>
                  <a:gd name="T51" fmla="*/ 13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5" h="148">
                    <a:moveTo>
                      <a:pt x="52" y="71"/>
                    </a:moveTo>
                    <a:cubicBezTo>
                      <a:pt x="52" y="71"/>
                      <a:pt x="55" y="70"/>
                      <a:pt x="55" y="63"/>
                    </a:cubicBezTo>
                    <a:cubicBezTo>
                      <a:pt x="55" y="57"/>
                      <a:pt x="55" y="36"/>
                      <a:pt x="55" y="28"/>
                    </a:cubicBezTo>
                    <a:cubicBezTo>
                      <a:pt x="53" y="27"/>
                      <a:pt x="52" y="26"/>
                      <a:pt x="52" y="24"/>
                    </a:cubicBezTo>
                    <a:cubicBezTo>
                      <a:pt x="51" y="24"/>
                      <a:pt x="51" y="24"/>
                      <a:pt x="51" y="24"/>
                    </a:cubicBezTo>
                    <a:cubicBezTo>
                      <a:pt x="51" y="9"/>
                      <a:pt x="51" y="9"/>
                      <a:pt x="51" y="9"/>
                    </a:cubicBezTo>
                    <a:cubicBezTo>
                      <a:pt x="52" y="9"/>
                      <a:pt x="52" y="9"/>
                      <a:pt x="52" y="9"/>
                    </a:cubicBezTo>
                    <a:cubicBezTo>
                      <a:pt x="52" y="9"/>
                      <a:pt x="52" y="8"/>
                      <a:pt x="52" y="8"/>
                    </a:cubicBezTo>
                    <a:cubicBezTo>
                      <a:pt x="52" y="4"/>
                      <a:pt x="61" y="0"/>
                      <a:pt x="73" y="0"/>
                    </a:cubicBezTo>
                    <a:cubicBezTo>
                      <a:pt x="84" y="0"/>
                      <a:pt x="94" y="4"/>
                      <a:pt x="94" y="8"/>
                    </a:cubicBezTo>
                    <a:cubicBezTo>
                      <a:pt x="94" y="8"/>
                      <a:pt x="94" y="9"/>
                      <a:pt x="94" y="9"/>
                    </a:cubicBezTo>
                    <a:cubicBezTo>
                      <a:pt x="94" y="9"/>
                      <a:pt x="94" y="9"/>
                      <a:pt x="94" y="9"/>
                    </a:cubicBezTo>
                    <a:cubicBezTo>
                      <a:pt x="94" y="24"/>
                      <a:pt x="94" y="24"/>
                      <a:pt x="94" y="24"/>
                    </a:cubicBezTo>
                    <a:cubicBezTo>
                      <a:pt x="94" y="24"/>
                      <a:pt x="94" y="24"/>
                      <a:pt x="94" y="24"/>
                    </a:cubicBezTo>
                    <a:cubicBezTo>
                      <a:pt x="93" y="26"/>
                      <a:pt x="92" y="27"/>
                      <a:pt x="88" y="29"/>
                    </a:cubicBezTo>
                    <a:cubicBezTo>
                      <a:pt x="88" y="36"/>
                      <a:pt x="88" y="57"/>
                      <a:pt x="88" y="63"/>
                    </a:cubicBezTo>
                    <a:cubicBezTo>
                      <a:pt x="88" y="70"/>
                      <a:pt x="92" y="71"/>
                      <a:pt x="92" y="71"/>
                    </a:cubicBezTo>
                    <a:cubicBezTo>
                      <a:pt x="100" y="76"/>
                      <a:pt x="145" y="121"/>
                      <a:pt x="126" y="135"/>
                    </a:cubicBezTo>
                    <a:cubicBezTo>
                      <a:pt x="108" y="148"/>
                      <a:pt x="78" y="147"/>
                      <a:pt x="72" y="147"/>
                    </a:cubicBezTo>
                    <a:cubicBezTo>
                      <a:pt x="66" y="147"/>
                      <a:pt x="37" y="148"/>
                      <a:pt x="19" y="135"/>
                    </a:cubicBezTo>
                    <a:cubicBezTo>
                      <a:pt x="0" y="121"/>
                      <a:pt x="44" y="76"/>
                      <a:pt x="52" y="71"/>
                    </a:cubicBezTo>
                    <a:close/>
                    <a:moveTo>
                      <a:pt x="53" y="136"/>
                    </a:moveTo>
                    <a:cubicBezTo>
                      <a:pt x="53" y="136"/>
                      <a:pt x="31" y="131"/>
                      <a:pt x="30" y="120"/>
                    </a:cubicBezTo>
                    <a:cubicBezTo>
                      <a:pt x="29" y="108"/>
                      <a:pt x="50" y="85"/>
                      <a:pt x="50" y="85"/>
                    </a:cubicBezTo>
                    <a:cubicBezTo>
                      <a:pt x="50" y="85"/>
                      <a:pt x="22" y="107"/>
                      <a:pt x="23" y="121"/>
                    </a:cubicBezTo>
                    <a:cubicBezTo>
                      <a:pt x="23" y="136"/>
                      <a:pt x="53" y="136"/>
                      <a:pt x="53"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21" name="组合 120"/>
            <p:cNvGrpSpPr/>
            <p:nvPr/>
          </p:nvGrpSpPr>
          <p:grpSpPr>
            <a:xfrm>
              <a:off x="1890" y="2819"/>
              <a:ext cx="2688" cy="2685"/>
              <a:chOff x="3805238" y="2005013"/>
              <a:chExt cx="1706563" cy="1704975"/>
            </a:xfrm>
          </p:grpSpPr>
          <p:sp>
            <p:nvSpPr>
              <p:cNvPr id="128" name="Oval 7"/>
              <p:cNvSpPr>
                <a:spLocks noChangeArrowheads="1"/>
              </p:cNvSpPr>
              <p:nvPr/>
            </p:nvSpPr>
            <p:spPr bwMode="auto">
              <a:xfrm>
                <a:off x="3805238" y="2005013"/>
                <a:ext cx="1706563" cy="1704975"/>
              </a:xfrm>
              <a:prstGeom prst="ellipse">
                <a:avLst/>
              </a:prstGeom>
              <a:solidFill>
                <a:srgbClr val="3C4157"/>
              </a:solidFill>
              <a:ln>
                <a:noFill/>
              </a:ln>
            </p:spPr>
            <p:txBody>
              <a:bodyPr vert="horz" wrap="square" lIns="91440" tIns="45720" rIns="91440" bIns="45720" numCol="1" anchor="t" anchorCtr="0" compatLnSpc="1"/>
              <a:lstStyle/>
              <a:p>
                <a:endParaRPr lang="zh-CN" altLang="en-US"/>
              </a:p>
            </p:txBody>
          </p:sp>
          <p:sp>
            <p:nvSpPr>
              <p:cNvPr id="129" name="Oval 8"/>
              <p:cNvSpPr>
                <a:spLocks noChangeArrowheads="1"/>
              </p:cNvSpPr>
              <p:nvPr/>
            </p:nvSpPr>
            <p:spPr bwMode="auto">
              <a:xfrm>
                <a:off x="3973513" y="2173288"/>
                <a:ext cx="1368425" cy="1368425"/>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sp>
            <p:nvSpPr>
              <p:cNvPr id="130" name="Oval 9"/>
              <p:cNvSpPr>
                <a:spLocks noChangeArrowheads="1"/>
              </p:cNvSpPr>
              <p:nvPr/>
            </p:nvSpPr>
            <p:spPr bwMode="auto">
              <a:xfrm>
                <a:off x="4102100" y="2305050"/>
                <a:ext cx="1109663" cy="1104900"/>
              </a:xfrm>
              <a:prstGeom prst="ellipse">
                <a:avLst/>
              </a:prstGeom>
              <a:solidFill>
                <a:srgbClr val="3C4157"/>
              </a:solidFill>
              <a:ln>
                <a:noFill/>
              </a:ln>
            </p:spPr>
            <p:txBody>
              <a:bodyPr vert="horz" wrap="square" lIns="91440" tIns="45720" rIns="91440" bIns="45720" numCol="1" anchor="t" anchorCtr="0" compatLnSpc="1"/>
              <a:lstStyle/>
              <a:p>
                <a:endParaRPr lang="zh-CN" altLang="en-US"/>
              </a:p>
            </p:txBody>
          </p:sp>
          <p:sp>
            <p:nvSpPr>
              <p:cNvPr id="131" name="Oval 10"/>
              <p:cNvSpPr>
                <a:spLocks noChangeArrowheads="1"/>
              </p:cNvSpPr>
              <p:nvPr/>
            </p:nvSpPr>
            <p:spPr bwMode="auto">
              <a:xfrm>
                <a:off x="4210050" y="2409825"/>
                <a:ext cx="895350" cy="895350"/>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sp>
            <p:nvSpPr>
              <p:cNvPr id="132" name="Oval 11"/>
              <p:cNvSpPr>
                <a:spLocks noChangeArrowheads="1"/>
              </p:cNvSpPr>
              <p:nvPr/>
            </p:nvSpPr>
            <p:spPr bwMode="auto">
              <a:xfrm>
                <a:off x="4416425" y="2616200"/>
                <a:ext cx="479425" cy="482600"/>
              </a:xfrm>
              <a:prstGeom prst="ellipse">
                <a:avLst/>
              </a:prstGeom>
              <a:solidFill>
                <a:srgbClr val="3C4157"/>
              </a:solidFill>
              <a:ln>
                <a:noFill/>
              </a:ln>
            </p:spPr>
            <p:txBody>
              <a:bodyPr vert="horz" wrap="square" lIns="91440" tIns="45720" rIns="91440" bIns="45720" numCol="1" anchor="t" anchorCtr="0" compatLnSpc="1"/>
              <a:lstStyle/>
              <a:p>
                <a:endParaRPr lang="zh-CN" altLang="en-US"/>
              </a:p>
            </p:txBody>
          </p:sp>
        </p:grpSp>
        <p:grpSp>
          <p:nvGrpSpPr>
            <p:cNvPr id="122" name="组合 121"/>
            <p:cNvGrpSpPr/>
            <p:nvPr/>
          </p:nvGrpSpPr>
          <p:grpSpPr>
            <a:xfrm>
              <a:off x="1557" y="2229"/>
              <a:ext cx="1725" cy="2025"/>
              <a:chOff x="3560763" y="1570038"/>
              <a:chExt cx="1095375" cy="1285875"/>
            </a:xfrm>
          </p:grpSpPr>
          <p:sp>
            <p:nvSpPr>
              <p:cNvPr id="123" name="Freeform 12"/>
              <p:cNvSpPr/>
              <p:nvPr/>
            </p:nvSpPr>
            <p:spPr bwMode="auto">
              <a:xfrm>
                <a:off x="4446588" y="2611438"/>
                <a:ext cx="209550" cy="244475"/>
              </a:xfrm>
              <a:custGeom>
                <a:avLst/>
                <a:gdLst>
                  <a:gd name="T0" fmla="*/ 21 w 56"/>
                  <a:gd name="T1" fmla="*/ 8 h 65"/>
                  <a:gd name="T2" fmla="*/ 56 w 56"/>
                  <a:gd name="T3" fmla="*/ 65 h 65"/>
                  <a:gd name="T4" fmla="*/ 6 w 56"/>
                  <a:gd name="T5" fmla="*/ 21 h 65"/>
                  <a:gd name="T6" fmla="*/ 21 w 56"/>
                  <a:gd name="T7" fmla="*/ 8 h 65"/>
                </a:gdLst>
                <a:ahLst/>
                <a:cxnLst>
                  <a:cxn ang="0">
                    <a:pos x="T0" y="T1"/>
                  </a:cxn>
                  <a:cxn ang="0">
                    <a:pos x="T2" y="T3"/>
                  </a:cxn>
                  <a:cxn ang="0">
                    <a:pos x="T4" y="T5"/>
                  </a:cxn>
                  <a:cxn ang="0">
                    <a:pos x="T6" y="T7"/>
                  </a:cxn>
                </a:cxnLst>
                <a:rect l="0" t="0" r="r" b="b"/>
                <a:pathLst>
                  <a:path w="56" h="65">
                    <a:moveTo>
                      <a:pt x="21" y="8"/>
                    </a:moveTo>
                    <a:cubicBezTo>
                      <a:pt x="56" y="65"/>
                      <a:pt x="56" y="65"/>
                      <a:pt x="56" y="65"/>
                    </a:cubicBezTo>
                    <a:cubicBezTo>
                      <a:pt x="6" y="21"/>
                      <a:pt x="6" y="21"/>
                      <a:pt x="6" y="21"/>
                    </a:cubicBezTo>
                    <a:cubicBezTo>
                      <a:pt x="0" y="15"/>
                      <a:pt x="17" y="0"/>
                      <a:pt x="21" y="8"/>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13"/>
              <p:cNvSpPr/>
              <p:nvPr/>
            </p:nvSpPr>
            <p:spPr bwMode="auto">
              <a:xfrm>
                <a:off x="3714750" y="1724025"/>
                <a:ext cx="908050" cy="1057275"/>
              </a:xfrm>
              <a:custGeom>
                <a:avLst/>
                <a:gdLst>
                  <a:gd name="T0" fmla="*/ 212 w 242"/>
                  <a:gd name="T1" fmla="*/ 219 h 282"/>
                  <a:gd name="T2" fmla="*/ 0 w 242"/>
                  <a:gd name="T3" fmla="*/ 0 h 282"/>
                  <a:gd name="T4" fmla="*/ 177 w 242"/>
                  <a:gd name="T5" fmla="*/ 248 h 282"/>
                  <a:gd name="T6" fmla="*/ 212 w 242"/>
                  <a:gd name="T7" fmla="*/ 219 h 282"/>
                </a:gdLst>
                <a:ahLst/>
                <a:cxnLst>
                  <a:cxn ang="0">
                    <a:pos x="T0" y="T1"/>
                  </a:cxn>
                  <a:cxn ang="0">
                    <a:pos x="T2" y="T3"/>
                  </a:cxn>
                  <a:cxn ang="0">
                    <a:pos x="T4" y="T5"/>
                  </a:cxn>
                  <a:cxn ang="0">
                    <a:pos x="T6" y="T7"/>
                  </a:cxn>
                </a:cxnLst>
                <a:rect l="0" t="0" r="r" b="b"/>
                <a:pathLst>
                  <a:path w="242" h="282">
                    <a:moveTo>
                      <a:pt x="212" y="219"/>
                    </a:moveTo>
                    <a:cubicBezTo>
                      <a:pt x="0" y="0"/>
                      <a:pt x="0" y="0"/>
                      <a:pt x="0" y="0"/>
                    </a:cubicBezTo>
                    <a:cubicBezTo>
                      <a:pt x="177" y="248"/>
                      <a:pt x="177" y="248"/>
                      <a:pt x="177" y="248"/>
                    </a:cubicBezTo>
                    <a:cubicBezTo>
                      <a:pt x="201" y="282"/>
                      <a:pt x="242" y="250"/>
                      <a:pt x="212" y="219"/>
                    </a:cubicBezTo>
                    <a:close/>
                  </a:path>
                </a:pathLst>
              </a:custGeom>
              <a:solidFill>
                <a:srgbClr val="02A6A6"/>
              </a:solidFill>
              <a:ln>
                <a:noFill/>
              </a:ln>
            </p:spPr>
            <p:txBody>
              <a:bodyPr vert="horz" wrap="square" lIns="91440" tIns="45720" rIns="91440" bIns="45720" numCol="1" anchor="t" anchorCtr="0" compatLnSpc="1"/>
              <a:lstStyle/>
              <a:p>
                <a:endParaRPr lang="zh-CN" altLang="en-US"/>
              </a:p>
            </p:txBody>
          </p:sp>
          <p:sp>
            <p:nvSpPr>
              <p:cNvPr id="125" name="Freeform 14"/>
              <p:cNvSpPr/>
              <p:nvPr/>
            </p:nvSpPr>
            <p:spPr bwMode="auto">
              <a:xfrm>
                <a:off x="3714750" y="1724025"/>
                <a:ext cx="850900" cy="966788"/>
              </a:xfrm>
              <a:custGeom>
                <a:avLst/>
                <a:gdLst>
                  <a:gd name="T0" fmla="*/ 0 w 227"/>
                  <a:gd name="T1" fmla="*/ 0 h 258"/>
                  <a:gd name="T2" fmla="*/ 214 w 227"/>
                  <a:gd name="T3" fmla="*/ 258 h 258"/>
                  <a:gd name="T4" fmla="*/ 212 w 227"/>
                  <a:gd name="T5" fmla="*/ 219 h 258"/>
                  <a:gd name="T6" fmla="*/ 0 w 227"/>
                  <a:gd name="T7" fmla="*/ 0 h 258"/>
                </a:gdLst>
                <a:ahLst/>
                <a:cxnLst>
                  <a:cxn ang="0">
                    <a:pos x="T0" y="T1"/>
                  </a:cxn>
                  <a:cxn ang="0">
                    <a:pos x="T2" y="T3"/>
                  </a:cxn>
                  <a:cxn ang="0">
                    <a:pos x="T4" y="T5"/>
                  </a:cxn>
                  <a:cxn ang="0">
                    <a:pos x="T6" y="T7"/>
                  </a:cxn>
                </a:cxnLst>
                <a:rect l="0" t="0" r="r" b="b"/>
                <a:pathLst>
                  <a:path w="227" h="258">
                    <a:moveTo>
                      <a:pt x="0" y="0"/>
                    </a:moveTo>
                    <a:cubicBezTo>
                      <a:pt x="214" y="258"/>
                      <a:pt x="214" y="258"/>
                      <a:pt x="214" y="258"/>
                    </a:cubicBezTo>
                    <a:cubicBezTo>
                      <a:pt x="224" y="250"/>
                      <a:pt x="227" y="235"/>
                      <a:pt x="212" y="219"/>
                    </a:cubicBezTo>
                    <a:lnTo>
                      <a:pt x="0" y="0"/>
                    </a:lnTo>
                    <a:close/>
                  </a:path>
                </a:pathLst>
              </a:custGeom>
              <a:solidFill>
                <a:srgbClr val="03CCCE"/>
              </a:solidFill>
              <a:ln w="6350">
                <a:noFill/>
              </a:ln>
            </p:spPr>
            <p:txBody>
              <a:bodyPr vert="horz" wrap="square" lIns="91440" tIns="45720" rIns="91440" bIns="45720" numCol="1" anchor="t" anchorCtr="0" compatLnSpc="1"/>
              <a:lstStyle/>
              <a:p>
                <a:endParaRPr lang="zh-CN" altLang="en-US"/>
              </a:p>
            </p:txBody>
          </p:sp>
          <p:sp>
            <p:nvSpPr>
              <p:cNvPr id="126" name="Freeform 15"/>
              <p:cNvSpPr/>
              <p:nvPr/>
            </p:nvSpPr>
            <p:spPr bwMode="auto">
              <a:xfrm>
                <a:off x="3714750" y="1570038"/>
                <a:ext cx="244475" cy="382588"/>
              </a:xfrm>
              <a:custGeom>
                <a:avLst/>
                <a:gdLst>
                  <a:gd name="T0" fmla="*/ 50 w 65"/>
                  <a:gd name="T1" fmla="*/ 102 h 102"/>
                  <a:gd name="T2" fmla="*/ 50 w 65"/>
                  <a:gd name="T3" fmla="*/ 20 h 102"/>
                  <a:gd name="T4" fmla="*/ 0 w 65"/>
                  <a:gd name="T5" fmla="*/ 41 h 102"/>
                  <a:gd name="T6" fmla="*/ 50 w 65"/>
                  <a:gd name="T7" fmla="*/ 102 h 102"/>
                </a:gdLst>
                <a:ahLst/>
                <a:cxnLst>
                  <a:cxn ang="0">
                    <a:pos x="T0" y="T1"/>
                  </a:cxn>
                  <a:cxn ang="0">
                    <a:pos x="T2" y="T3"/>
                  </a:cxn>
                  <a:cxn ang="0">
                    <a:pos x="T4" y="T5"/>
                  </a:cxn>
                  <a:cxn ang="0">
                    <a:pos x="T6" y="T7"/>
                  </a:cxn>
                </a:cxnLst>
                <a:rect l="0" t="0" r="r" b="b"/>
                <a:pathLst>
                  <a:path w="65" h="102">
                    <a:moveTo>
                      <a:pt x="50" y="102"/>
                    </a:moveTo>
                    <a:cubicBezTo>
                      <a:pt x="56" y="86"/>
                      <a:pt x="65" y="40"/>
                      <a:pt x="50" y="20"/>
                    </a:cubicBezTo>
                    <a:cubicBezTo>
                      <a:pt x="35" y="0"/>
                      <a:pt x="6" y="4"/>
                      <a:pt x="0" y="41"/>
                    </a:cubicBezTo>
                    <a:lnTo>
                      <a:pt x="50" y="102"/>
                    </a:lnTo>
                    <a:close/>
                  </a:path>
                </a:pathLst>
              </a:custGeom>
              <a:solidFill>
                <a:srgbClr val="596181"/>
              </a:solidFill>
              <a:ln>
                <a:noFill/>
              </a:ln>
            </p:spPr>
            <p:txBody>
              <a:bodyPr vert="horz" wrap="square" lIns="91440" tIns="45720" rIns="91440" bIns="45720" numCol="1" anchor="t" anchorCtr="0" compatLnSpc="1"/>
              <a:lstStyle/>
              <a:p>
                <a:endParaRPr lang="zh-CN" altLang="en-US"/>
              </a:p>
            </p:txBody>
          </p:sp>
          <p:sp>
            <p:nvSpPr>
              <p:cNvPr id="127" name="Freeform 16"/>
              <p:cNvSpPr/>
              <p:nvPr/>
            </p:nvSpPr>
            <p:spPr bwMode="auto">
              <a:xfrm>
                <a:off x="3560763" y="1724025"/>
                <a:ext cx="341313" cy="234950"/>
              </a:xfrm>
              <a:custGeom>
                <a:avLst/>
                <a:gdLst>
                  <a:gd name="T0" fmla="*/ 91 w 91"/>
                  <a:gd name="T1" fmla="*/ 61 h 63"/>
                  <a:gd name="T2" fmla="*/ 16 w 91"/>
                  <a:gd name="T3" fmla="*/ 40 h 63"/>
                  <a:gd name="T4" fmla="*/ 41 w 91"/>
                  <a:gd name="T5" fmla="*/ 0 h 63"/>
                  <a:gd name="T6" fmla="*/ 91 w 91"/>
                  <a:gd name="T7" fmla="*/ 61 h 63"/>
                </a:gdLst>
                <a:ahLst/>
                <a:cxnLst>
                  <a:cxn ang="0">
                    <a:pos x="T0" y="T1"/>
                  </a:cxn>
                  <a:cxn ang="0">
                    <a:pos x="T2" y="T3"/>
                  </a:cxn>
                  <a:cxn ang="0">
                    <a:pos x="T4" y="T5"/>
                  </a:cxn>
                  <a:cxn ang="0">
                    <a:pos x="T6" y="T7"/>
                  </a:cxn>
                </a:cxnLst>
                <a:rect l="0" t="0" r="r" b="b"/>
                <a:pathLst>
                  <a:path w="91" h="63">
                    <a:moveTo>
                      <a:pt x="91" y="61"/>
                    </a:moveTo>
                    <a:cubicBezTo>
                      <a:pt x="75" y="63"/>
                      <a:pt x="33" y="59"/>
                      <a:pt x="16" y="40"/>
                    </a:cubicBezTo>
                    <a:cubicBezTo>
                      <a:pt x="0" y="22"/>
                      <a:pt x="8" y="0"/>
                      <a:pt x="41" y="0"/>
                    </a:cubicBezTo>
                    <a:lnTo>
                      <a:pt x="91" y="61"/>
                    </a:lnTo>
                    <a:close/>
                  </a:path>
                </a:pathLst>
              </a:custGeom>
              <a:solidFill>
                <a:srgbClr val="3C4157"/>
              </a:solidFill>
              <a:ln>
                <a:noFill/>
              </a:ln>
            </p:spPr>
            <p:txBody>
              <a:bodyPr vert="horz" wrap="square" lIns="91440" tIns="45720" rIns="91440" bIns="45720" numCol="1" anchor="t" anchorCtr="0" compatLnSpc="1"/>
              <a:lstStyle/>
              <a:p>
                <a:endParaRPr lang="zh-CN" altLang="en-US"/>
              </a:p>
            </p:txBody>
          </p:sp>
        </p:grpSp>
      </p:grpSp>
      <p:pic>
        <p:nvPicPr>
          <p:cNvPr id="4" name="图片 3"/>
          <p:cNvPicPr>
            <a:picLocks noChangeAspect="1"/>
          </p:cNvPicPr>
          <p:nvPr/>
        </p:nvPicPr>
        <p:blipFill>
          <a:blip r:embed="rId2"/>
          <a:stretch>
            <a:fillRect/>
          </a:stretch>
        </p:blipFill>
        <p:spPr>
          <a:xfrm>
            <a:off x="1064908" y="1845124"/>
            <a:ext cx="4704166" cy="3977253"/>
          </a:xfrm>
          <a:prstGeom prst="rect">
            <a:avLst/>
          </a:prstGeom>
        </p:spPr>
      </p:pic>
      <p:sp>
        <p:nvSpPr>
          <p:cNvPr id="5" name="矩形 4"/>
          <p:cNvSpPr/>
          <p:nvPr/>
        </p:nvSpPr>
        <p:spPr>
          <a:xfrm>
            <a:off x="2969464" y="1932307"/>
            <a:ext cx="2692592" cy="189271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0685" y="1855953"/>
            <a:ext cx="5152323" cy="3937519"/>
          </a:xfrm>
          <a:prstGeom prst="rect">
            <a:avLst/>
          </a:prstGeom>
        </p:spPr>
      </p:pic>
      <p:sp>
        <p:nvSpPr>
          <p:cNvPr id="109" name="矩形 108"/>
          <p:cNvSpPr/>
          <p:nvPr/>
        </p:nvSpPr>
        <p:spPr>
          <a:xfrm>
            <a:off x="8530991" y="1914978"/>
            <a:ext cx="2692592" cy="189271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2253803" y="5950465"/>
            <a:ext cx="2537138" cy="369332"/>
          </a:xfrm>
          <a:prstGeom prst="rect">
            <a:avLst/>
          </a:prstGeom>
          <a:noFill/>
        </p:spPr>
        <p:txBody>
          <a:bodyPr wrap="square" rtlCol="0">
            <a:spAutoFit/>
          </a:bodyPr>
          <a:lstStyle/>
          <a:p>
            <a:r>
              <a:rPr lang="zh-CN" altLang="en-US" dirty="0" smtClean="0"/>
              <a:t>导向滤波去雾图像</a:t>
            </a:r>
            <a:endParaRPr lang="zh-CN" altLang="en-US" dirty="0"/>
          </a:p>
        </p:txBody>
      </p:sp>
      <p:sp>
        <p:nvSpPr>
          <p:cNvPr id="8" name="文本框 7"/>
          <p:cNvSpPr txBox="1"/>
          <p:nvPr/>
        </p:nvSpPr>
        <p:spPr>
          <a:xfrm>
            <a:off x="7973194" y="5852497"/>
            <a:ext cx="2240924" cy="369332"/>
          </a:xfrm>
          <a:prstGeom prst="rect">
            <a:avLst/>
          </a:prstGeom>
          <a:noFill/>
        </p:spPr>
        <p:txBody>
          <a:bodyPr wrap="square" rtlCol="0">
            <a:spAutoFit/>
          </a:bodyPr>
          <a:lstStyle/>
          <a:p>
            <a:r>
              <a:rPr lang="zh-CN" altLang="en-US" dirty="0" smtClean="0"/>
              <a:t>我们目前的改进方法</a:t>
            </a:r>
            <a:endParaRPr lang="zh-CN" altLang="en-US" dirty="0"/>
          </a:p>
        </p:txBody>
      </p:sp>
      <p:sp>
        <p:nvSpPr>
          <p:cNvPr id="112" name="文本框 111"/>
          <p:cNvSpPr txBox="1"/>
          <p:nvPr/>
        </p:nvSpPr>
        <p:spPr>
          <a:xfrm>
            <a:off x="1751527" y="1347705"/>
            <a:ext cx="1710741" cy="378288"/>
          </a:xfrm>
          <a:prstGeom prst="rect">
            <a:avLst/>
          </a:prstGeom>
          <a:noFill/>
        </p:spPr>
        <p:txBody>
          <a:bodyPr wrap="square" rtlCol="0">
            <a:spAutoFit/>
          </a:bodyPr>
          <a:lstStyle/>
          <a:p>
            <a:r>
              <a:rPr lang="zh-CN" altLang="en-US" b="1" dirty="0" smtClean="0"/>
              <a:t>已有效果展示</a:t>
            </a:r>
            <a:endParaRPr lang="zh-CN" altLang="en-US" b="1" dirty="0"/>
          </a:p>
        </p:txBody>
      </p:sp>
    </p:spTree>
    <p:extLst>
      <p:ext uri="{BB962C8B-B14F-4D97-AF65-F5344CB8AC3E}">
        <p14:creationId xmlns:p14="http://schemas.microsoft.com/office/powerpoint/2010/main" val="597512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5474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进度安排</a:t>
            </a:r>
            <a:endParaRPr lang="zh-CN" altLang="en-US" dirty="0"/>
          </a:p>
        </p:txBody>
      </p:sp>
      <p:graphicFrame>
        <p:nvGraphicFramePr>
          <p:cNvPr id="16" name="表格 15"/>
          <p:cNvGraphicFramePr>
            <a:graphicFrameLocks noGrp="1"/>
          </p:cNvGraphicFramePr>
          <p:nvPr>
            <p:extLst>
              <p:ext uri="{D42A27DB-BD31-4B8C-83A1-F6EECF244321}">
                <p14:modId xmlns:p14="http://schemas.microsoft.com/office/powerpoint/2010/main" val="580019130"/>
              </p:ext>
            </p:extLst>
          </p:nvPr>
        </p:nvGraphicFramePr>
        <p:xfrm>
          <a:off x="2024062" y="1357002"/>
          <a:ext cx="8143875" cy="4723164"/>
        </p:xfrm>
        <a:graphic>
          <a:graphicData uri="http://schemas.openxmlformats.org/drawingml/2006/table">
            <a:tbl>
              <a:tblPr/>
              <a:tblGrid>
                <a:gridCol w="1857375"/>
                <a:gridCol w="4143375"/>
                <a:gridCol w="2143125"/>
              </a:tblGrid>
              <a:tr h="527050">
                <a:tc>
                  <a:txBody>
                    <a:bodyPr/>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fontAlgn="base">
                        <a:lnSpc>
                          <a:spcPct val="100000"/>
                        </a:lnSpc>
                        <a:spcBef>
                          <a:spcPts val="425"/>
                        </a:spcBef>
                        <a:spcAft>
                          <a:spcPct val="0"/>
                        </a:spcAft>
                        <a:buFont typeface="Arial" panose="020B0604020202020204" pitchFamily="34" charset="0"/>
                        <a:buNone/>
                      </a:pPr>
                      <a:r>
                        <a:rPr lang="zh-CN" altLang="en-US" sz="2000" b="1" dirty="0">
                          <a:solidFill>
                            <a:schemeClr val="bg1"/>
                          </a:solidFill>
                          <a:latin typeface="楷体" panose="02010609060101010101" pitchFamily="49" charset="-122"/>
                          <a:ea typeface="楷体" panose="02010609060101010101" pitchFamily="49" charset="-122"/>
                          <a:sym typeface="Arial" panose="020B0604020202020204" pitchFamily="34" charset="0"/>
                        </a:rPr>
                        <a:t>工</a:t>
                      </a:r>
                      <a:r>
                        <a:rPr lang="zh-CN" altLang="en-US" sz="2000" b="1" dirty="0" smtClean="0">
                          <a:solidFill>
                            <a:schemeClr val="bg1"/>
                          </a:solidFill>
                          <a:latin typeface="楷体" panose="02010609060101010101" pitchFamily="49" charset="-122"/>
                          <a:ea typeface="楷体" panose="02010609060101010101" pitchFamily="49" charset="-122"/>
                          <a:sym typeface="Arial" panose="020B0604020202020204" pitchFamily="34" charset="0"/>
                        </a:rPr>
                        <a:t>作简介 </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tx2">
                        <a:lumMod val="40000"/>
                        <a:lumOff val="60000"/>
                      </a:schemeClr>
                    </a:solidFill>
                  </a:tcPr>
                </a:tc>
                <a:tc>
                  <a:txBody>
                    <a:bodyPr/>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fontAlgn="base">
                        <a:lnSpc>
                          <a:spcPct val="100000"/>
                        </a:lnSpc>
                        <a:spcBef>
                          <a:spcPts val="425"/>
                        </a:spcBef>
                        <a:spcAft>
                          <a:spcPct val="0"/>
                        </a:spcAft>
                        <a:buFont typeface="Arial" panose="020B0604020202020204" pitchFamily="34" charset="0"/>
                        <a:buNone/>
                      </a:pPr>
                      <a:r>
                        <a:rPr lang="zh-CN" altLang="en-US" sz="2000" b="1" dirty="0">
                          <a:solidFill>
                            <a:schemeClr val="bg1"/>
                          </a:solidFill>
                          <a:latin typeface="楷体" panose="02010609060101010101" pitchFamily="49" charset="-122"/>
                          <a:ea typeface="楷体" panose="02010609060101010101" pitchFamily="49" charset="-122"/>
                          <a:sym typeface="Arial" panose="020B0604020202020204" pitchFamily="34" charset="0"/>
                        </a:rPr>
                        <a:t>阶段工作和预计指标 </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tx2">
                        <a:lumMod val="40000"/>
                        <a:lumOff val="60000"/>
                      </a:schemeClr>
                    </a:solidFill>
                  </a:tcPr>
                </a:tc>
                <a:tc>
                  <a:txBody>
                    <a:bodyPr/>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fontAlgn="base">
                        <a:lnSpc>
                          <a:spcPct val="100000"/>
                        </a:lnSpc>
                        <a:spcBef>
                          <a:spcPts val="425"/>
                        </a:spcBef>
                        <a:spcAft>
                          <a:spcPct val="0"/>
                        </a:spcAft>
                        <a:buFont typeface="Arial" panose="020B0604020202020204" pitchFamily="34" charset="0"/>
                        <a:buNone/>
                      </a:pPr>
                      <a:r>
                        <a:rPr lang="zh-CN" altLang="en-US" sz="2000" b="1">
                          <a:solidFill>
                            <a:schemeClr val="bg1"/>
                          </a:solidFill>
                          <a:latin typeface="楷体" panose="02010609060101010101" pitchFamily="49" charset="-122"/>
                          <a:ea typeface="楷体" panose="02010609060101010101" pitchFamily="49" charset="-122"/>
                          <a:sym typeface="Arial" panose="020B0604020202020204" pitchFamily="34" charset="0"/>
                        </a:rPr>
                        <a:t>起止时间 </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tx2">
                        <a:lumMod val="40000"/>
                        <a:lumOff val="60000"/>
                      </a:schemeClr>
                    </a:solidFill>
                  </a:tcPr>
                </a:tc>
              </a:tr>
              <a:tr h="900712">
                <a:tc>
                  <a:txBody>
                    <a:bodyPr/>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fontAlgn="base">
                        <a:lnSpc>
                          <a:spcPct val="100000"/>
                        </a:lnSpc>
                        <a:spcBef>
                          <a:spcPts val="425"/>
                        </a:spcBef>
                        <a:spcAft>
                          <a:spcPct val="0"/>
                        </a:spcAft>
                        <a:buFont typeface="Arial" panose="020B0604020202020204" pitchFamily="34" charset="0"/>
                        <a:buNone/>
                      </a:pPr>
                      <a:endParaRPr lang="en-US" altLang="zh-CN" sz="2000" dirty="0" smtClean="0">
                        <a:solidFill>
                          <a:schemeClr val="bg1"/>
                        </a:solidFill>
                        <a:latin typeface="楷体" panose="02010609060101010101" pitchFamily="49" charset="-122"/>
                        <a:ea typeface="楷体" panose="02010609060101010101" pitchFamily="49" charset="-122"/>
                        <a:sym typeface="Arial" panose="020B0604020202020204" pitchFamily="34" charset="0"/>
                      </a:endParaRPr>
                    </a:p>
                    <a:p>
                      <a:pPr marL="0" lvl="0" indent="0" algn="ctr" fontAlgn="base">
                        <a:lnSpc>
                          <a:spcPct val="100000"/>
                        </a:lnSpc>
                        <a:spcBef>
                          <a:spcPts val="425"/>
                        </a:spcBef>
                        <a:spcAft>
                          <a:spcPct val="0"/>
                        </a:spcAft>
                        <a:buFont typeface="Arial" panose="020B0604020202020204" pitchFamily="34" charset="0"/>
                        <a:buNone/>
                      </a:pPr>
                      <a:r>
                        <a:rPr lang="zh-CN" altLang="en-US" sz="2000" dirty="0" smtClean="0">
                          <a:solidFill>
                            <a:schemeClr val="bg1"/>
                          </a:solidFill>
                          <a:latin typeface="楷体" panose="02010609060101010101" pitchFamily="49" charset="-122"/>
                          <a:ea typeface="楷体" panose="02010609060101010101" pitchFamily="49" charset="-122"/>
                          <a:sym typeface="Arial" panose="020B0604020202020204" pitchFamily="34" charset="0"/>
                        </a:rPr>
                        <a:t>查询</a:t>
                      </a:r>
                      <a:r>
                        <a:rPr lang="en-US" altLang="x-none" sz="2000" dirty="0">
                          <a:solidFill>
                            <a:schemeClr val="bg1"/>
                          </a:solidFill>
                          <a:latin typeface="楷体" panose="02010609060101010101" pitchFamily="49" charset="-122"/>
                          <a:ea typeface="楷体" panose="02010609060101010101" pitchFamily="49" charset="-122"/>
                          <a:sym typeface="Arial" panose="020B0604020202020204" pitchFamily="34" charset="0"/>
                        </a:rPr>
                        <a:t>,</a:t>
                      </a:r>
                      <a:r>
                        <a:rPr lang="zh-CN" altLang="en-US" sz="2000" dirty="0">
                          <a:solidFill>
                            <a:schemeClr val="bg1"/>
                          </a:solidFill>
                          <a:latin typeface="楷体" panose="02010609060101010101" pitchFamily="49" charset="-122"/>
                          <a:ea typeface="楷体" panose="02010609060101010101" pitchFamily="49" charset="-122"/>
                          <a:sym typeface="Arial" panose="020B0604020202020204" pitchFamily="34" charset="0"/>
                        </a:rPr>
                        <a:t>搜集资料 </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tx2">
                        <a:lumMod val="40000"/>
                        <a:lumOff val="60000"/>
                      </a:schemeClr>
                    </a:solidFill>
                  </a:tcPr>
                </a:tc>
                <a:tc>
                  <a:txBody>
                    <a:bodyPr/>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l" fontAlgn="base">
                        <a:lnSpc>
                          <a:spcPct val="100000"/>
                        </a:lnSpc>
                        <a:spcBef>
                          <a:spcPts val="425"/>
                        </a:spcBef>
                        <a:spcAft>
                          <a:spcPct val="0"/>
                        </a:spcAft>
                        <a:buFont typeface="Arial" panose="020B0604020202020204" pitchFamily="34" charset="0"/>
                        <a:buNone/>
                      </a:pPr>
                      <a:r>
                        <a:rPr lang="zh-CN" altLang="en-US" sz="2000" dirty="0" smtClean="0">
                          <a:solidFill>
                            <a:schemeClr val="bg1"/>
                          </a:solidFill>
                          <a:latin typeface="楷体" panose="02010609060101010101" pitchFamily="49" charset="-122"/>
                          <a:ea typeface="楷体" panose="02010609060101010101" pitchFamily="49" charset="-122"/>
                          <a:sym typeface="Arial" panose="020B0604020202020204" pitchFamily="34" charset="0"/>
                        </a:rPr>
                        <a:t>查找相关论文</a:t>
                      </a:r>
                      <a:r>
                        <a:rPr lang="en-US" altLang="x-none" sz="2000" dirty="0" smtClean="0">
                          <a:solidFill>
                            <a:schemeClr val="bg1"/>
                          </a:solidFill>
                          <a:latin typeface="楷体" panose="02010609060101010101" pitchFamily="49" charset="-122"/>
                          <a:ea typeface="楷体" panose="02010609060101010101" pitchFamily="49" charset="-122"/>
                          <a:sym typeface="Arial" panose="020B0604020202020204" pitchFamily="34" charset="0"/>
                        </a:rPr>
                        <a:t>,</a:t>
                      </a:r>
                      <a:r>
                        <a:rPr lang="zh-CN" altLang="en-US" sz="2000" dirty="0" smtClean="0">
                          <a:solidFill>
                            <a:schemeClr val="bg1"/>
                          </a:solidFill>
                          <a:latin typeface="楷体" panose="02010609060101010101" pitchFamily="49" charset="-122"/>
                          <a:ea typeface="楷体" panose="02010609060101010101" pitchFamily="49" charset="-122"/>
                          <a:sym typeface="Arial" panose="020B0604020202020204" pitchFamily="34" charset="0"/>
                        </a:rPr>
                        <a:t>基础知识储备</a:t>
                      </a:r>
                      <a:r>
                        <a:rPr lang="en-US" altLang="x-none" sz="2000" dirty="0" smtClean="0">
                          <a:solidFill>
                            <a:schemeClr val="bg1"/>
                          </a:solidFill>
                          <a:latin typeface="楷体" panose="02010609060101010101" pitchFamily="49" charset="-122"/>
                          <a:ea typeface="楷体" panose="02010609060101010101" pitchFamily="49" charset="-122"/>
                          <a:sym typeface="Arial" panose="020B0604020202020204" pitchFamily="34" charset="0"/>
                        </a:rPr>
                        <a:t>,</a:t>
                      </a:r>
                      <a:r>
                        <a:rPr lang="zh-CN" altLang="en-US" sz="2000" dirty="0" smtClean="0">
                          <a:solidFill>
                            <a:schemeClr val="bg1"/>
                          </a:solidFill>
                          <a:latin typeface="楷体" panose="02010609060101010101" pitchFamily="49" charset="-122"/>
                          <a:ea typeface="楷体" panose="02010609060101010101" pitchFamily="49" charset="-122"/>
                          <a:sym typeface="Arial" panose="020B0604020202020204" pitchFamily="34" charset="0"/>
                        </a:rPr>
                        <a:t>并初</a:t>
                      </a:r>
                      <a:r>
                        <a:rPr lang="zh-CN" altLang="en-US" sz="2000" dirty="0">
                          <a:solidFill>
                            <a:schemeClr val="bg1"/>
                          </a:solidFill>
                          <a:latin typeface="楷体" panose="02010609060101010101" pitchFamily="49" charset="-122"/>
                          <a:ea typeface="楷体" panose="02010609060101010101" pitchFamily="49" charset="-122"/>
                          <a:sym typeface="Arial" panose="020B0604020202020204" pitchFamily="34" charset="0"/>
                        </a:rPr>
                        <a:t>步形</a:t>
                      </a:r>
                      <a:r>
                        <a:rPr lang="zh-CN" altLang="en-US" sz="2000" dirty="0" smtClean="0">
                          <a:solidFill>
                            <a:schemeClr val="bg1"/>
                          </a:solidFill>
                          <a:latin typeface="楷体" panose="02010609060101010101" pitchFamily="49" charset="-122"/>
                          <a:ea typeface="楷体" panose="02010609060101010101" pitchFamily="49" charset="-122"/>
                          <a:sym typeface="Arial" panose="020B0604020202020204" pitchFamily="34" charset="0"/>
                        </a:rPr>
                        <a:t>成整体框架</a:t>
                      </a:r>
                      <a:r>
                        <a:rPr lang="en-US" altLang="x-none" sz="2000" dirty="0" smtClean="0">
                          <a:solidFill>
                            <a:schemeClr val="bg1"/>
                          </a:solidFill>
                          <a:latin typeface="楷体" panose="02010609060101010101" pitchFamily="49" charset="-122"/>
                          <a:ea typeface="楷体" panose="02010609060101010101" pitchFamily="49" charset="-122"/>
                          <a:sym typeface="Arial" panose="020B0604020202020204" pitchFamily="34" charset="0"/>
                        </a:rPr>
                        <a:t>,</a:t>
                      </a:r>
                      <a:r>
                        <a:rPr lang="zh-CN" altLang="en-US" sz="2000" dirty="0">
                          <a:solidFill>
                            <a:schemeClr val="bg1"/>
                          </a:solidFill>
                          <a:latin typeface="楷体" panose="02010609060101010101" pitchFamily="49" charset="-122"/>
                          <a:ea typeface="楷体" panose="02010609060101010101" pitchFamily="49" charset="-122"/>
                          <a:sym typeface="Arial" panose="020B0604020202020204" pitchFamily="34" charset="0"/>
                        </a:rPr>
                        <a:t>保证理论上的正确性</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tx2">
                        <a:lumMod val="40000"/>
                        <a:lumOff val="60000"/>
                      </a:schemeClr>
                    </a:solidFill>
                  </a:tcPr>
                </a:tc>
                <a:tc>
                  <a:txBody>
                    <a:bodyPr/>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fontAlgn="base">
                        <a:lnSpc>
                          <a:spcPct val="100000"/>
                        </a:lnSpc>
                        <a:spcBef>
                          <a:spcPts val="425"/>
                        </a:spcBef>
                        <a:spcAft>
                          <a:spcPct val="0"/>
                        </a:spcAft>
                        <a:buFont typeface="Arial" panose="020B0604020202020204" pitchFamily="34" charset="0"/>
                        <a:buNone/>
                      </a:pPr>
                      <a:endParaRPr lang="en-US" altLang="x-none" sz="2000" dirty="0" smtClean="0">
                        <a:solidFill>
                          <a:schemeClr val="bg1"/>
                        </a:solidFill>
                        <a:latin typeface="楷体" panose="02010609060101010101" pitchFamily="49" charset="-122"/>
                        <a:ea typeface="楷体" panose="02010609060101010101" pitchFamily="49" charset="-122"/>
                        <a:sym typeface="Arial" panose="020B0604020202020204" pitchFamily="34" charset="0"/>
                      </a:endParaRPr>
                    </a:p>
                    <a:p>
                      <a:pPr marL="0" lvl="0" indent="0" algn="ctr" fontAlgn="base">
                        <a:lnSpc>
                          <a:spcPct val="100000"/>
                        </a:lnSpc>
                        <a:spcBef>
                          <a:spcPts val="425"/>
                        </a:spcBef>
                        <a:spcAft>
                          <a:spcPct val="0"/>
                        </a:spcAft>
                        <a:buFont typeface="Arial" panose="020B0604020202020204" pitchFamily="34" charset="0"/>
                        <a:buNone/>
                      </a:pPr>
                      <a:r>
                        <a:rPr lang="en-US" altLang="x-none" sz="2000" dirty="0" smtClean="0">
                          <a:solidFill>
                            <a:schemeClr val="bg1"/>
                          </a:solidFill>
                          <a:latin typeface="楷体" panose="02010609060101010101" pitchFamily="49" charset="-122"/>
                          <a:ea typeface="楷体" panose="02010609060101010101" pitchFamily="49" charset="-122"/>
                          <a:sym typeface="Arial" panose="020B0604020202020204" pitchFamily="34" charset="0"/>
                        </a:rPr>
                        <a:t>2018.09-2018.12</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tx2">
                        <a:lumMod val="40000"/>
                        <a:lumOff val="60000"/>
                      </a:schemeClr>
                    </a:solidFill>
                  </a:tcPr>
                </a:tc>
              </a:tr>
              <a:tr h="1123968">
                <a:tc>
                  <a:txBody>
                    <a:bodyPr/>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fontAlgn="base">
                        <a:lnSpc>
                          <a:spcPct val="100000"/>
                        </a:lnSpc>
                        <a:spcBef>
                          <a:spcPts val="425"/>
                        </a:spcBef>
                        <a:spcAft>
                          <a:spcPct val="0"/>
                        </a:spcAft>
                        <a:buFont typeface="Arial" panose="020B0604020202020204" pitchFamily="34" charset="0"/>
                        <a:buNone/>
                      </a:pPr>
                      <a:endParaRPr lang="en-US" altLang="zh-CN" sz="2000" dirty="0" smtClean="0">
                        <a:solidFill>
                          <a:schemeClr val="bg1"/>
                        </a:solidFill>
                        <a:latin typeface="楷体" panose="02010609060101010101" pitchFamily="49" charset="-122"/>
                        <a:ea typeface="楷体" panose="02010609060101010101" pitchFamily="49" charset="-122"/>
                        <a:sym typeface="Arial" panose="020B0604020202020204" pitchFamily="34" charset="0"/>
                      </a:endParaRPr>
                    </a:p>
                    <a:p>
                      <a:pPr marL="0" lvl="0" indent="0" algn="ctr" fontAlgn="base">
                        <a:lnSpc>
                          <a:spcPct val="100000"/>
                        </a:lnSpc>
                        <a:spcBef>
                          <a:spcPts val="425"/>
                        </a:spcBef>
                        <a:spcAft>
                          <a:spcPct val="0"/>
                        </a:spcAft>
                        <a:buFont typeface="Arial" panose="020B0604020202020204" pitchFamily="34" charset="0"/>
                        <a:buNone/>
                      </a:pPr>
                      <a:r>
                        <a:rPr lang="zh-CN" altLang="en-US" sz="2000" dirty="0" smtClean="0">
                          <a:solidFill>
                            <a:schemeClr val="bg1"/>
                          </a:solidFill>
                          <a:latin typeface="楷体" panose="02010609060101010101" pitchFamily="49" charset="-122"/>
                          <a:ea typeface="楷体" panose="02010609060101010101" pitchFamily="49" charset="-122"/>
                          <a:sym typeface="Arial" panose="020B0604020202020204" pitchFamily="34" charset="0"/>
                        </a:rPr>
                        <a:t>实</a:t>
                      </a:r>
                      <a:r>
                        <a:rPr lang="zh-CN" altLang="en-US" sz="2000" dirty="0">
                          <a:solidFill>
                            <a:schemeClr val="bg1"/>
                          </a:solidFill>
                          <a:latin typeface="楷体" panose="02010609060101010101" pitchFamily="49" charset="-122"/>
                          <a:ea typeface="楷体" panose="02010609060101010101" pitchFamily="49" charset="-122"/>
                          <a:sym typeface="Arial" panose="020B0604020202020204" pitchFamily="34" charset="0"/>
                        </a:rPr>
                        <a:t>验</a:t>
                      </a:r>
                      <a:r>
                        <a:rPr lang="en-US" altLang="x-none" sz="2000" dirty="0">
                          <a:solidFill>
                            <a:schemeClr val="bg1"/>
                          </a:solidFill>
                          <a:latin typeface="楷体" panose="02010609060101010101" pitchFamily="49" charset="-122"/>
                          <a:ea typeface="楷体" panose="02010609060101010101" pitchFamily="49" charset="-122"/>
                          <a:sym typeface="Arial" panose="020B0604020202020204" pitchFamily="34" charset="0"/>
                        </a:rPr>
                        <a:t>,</a:t>
                      </a:r>
                      <a:r>
                        <a:rPr lang="zh-CN" altLang="en-US" sz="2000" dirty="0">
                          <a:solidFill>
                            <a:schemeClr val="bg1"/>
                          </a:solidFill>
                          <a:latin typeface="楷体" panose="02010609060101010101" pitchFamily="49" charset="-122"/>
                          <a:ea typeface="楷体" panose="02010609060101010101" pitchFamily="49" charset="-122"/>
                          <a:sym typeface="Arial" panose="020B0604020202020204" pitchFamily="34" charset="0"/>
                        </a:rPr>
                        <a:t>分析阶段 </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tx2">
                        <a:lumMod val="40000"/>
                        <a:lumOff val="60000"/>
                      </a:schemeClr>
                    </a:solidFill>
                  </a:tcPr>
                </a:tc>
                <a:tc>
                  <a:txBody>
                    <a:bodyPr/>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l" fontAlgn="base">
                        <a:lnSpc>
                          <a:spcPct val="100000"/>
                        </a:lnSpc>
                        <a:spcBef>
                          <a:spcPts val="425"/>
                        </a:spcBef>
                        <a:spcAft>
                          <a:spcPct val="0"/>
                        </a:spcAft>
                        <a:buFont typeface="Arial" panose="020B0604020202020204" pitchFamily="34" charset="0"/>
                        <a:buNone/>
                      </a:pPr>
                      <a:r>
                        <a:rPr lang="zh-CN" altLang="en-US" sz="2000" dirty="0" smtClean="0">
                          <a:solidFill>
                            <a:schemeClr val="bg1"/>
                          </a:solidFill>
                          <a:latin typeface="楷体" panose="02010609060101010101" pitchFamily="49" charset="-122"/>
                          <a:ea typeface="楷体" panose="02010609060101010101" pitchFamily="49" charset="-122"/>
                          <a:sym typeface="Times New Roman" panose="02020603050405020304" pitchFamily="18" charset="0"/>
                        </a:rPr>
                        <a:t>对比分析各种滤波算法的效果，并且确定新的保边滤波的可行性，最后通过原型平台</a:t>
                      </a:r>
                      <a:r>
                        <a:rPr lang="zh-CN" altLang="en-US" sz="2000" smtClean="0">
                          <a:solidFill>
                            <a:schemeClr val="bg1"/>
                          </a:solidFill>
                          <a:latin typeface="楷体" panose="02010609060101010101" pitchFamily="49" charset="-122"/>
                          <a:ea typeface="楷体" panose="02010609060101010101" pitchFamily="49" charset="-122"/>
                          <a:sym typeface="Times New Roman" panose="02020603050405020304" pitchFamily="18" charset="0"/>
                        </a:rPr>
                        <a:t>呈现效果；；</a:t>
                      </a:r>
                      <a:endParaRPr lang="zh-CN" altLang="en-US" sz="2000" dirty="0" smtClean="0">
                        <a:solidFill>
                          <a:schemeClr val="bg1"/>
                        </a:solidFill>
                        <a:latin typeface="楷体" panose="02010609060101010101" pitchFamily="49" charset="-122"/>
                        <a:ea typeface="楷体" panose="02010609060101010101" pitchFamily="49" charset="-122"/>
                        <a:sym typeface="Times New Roman" panose="02020603050405020304" pitchFamily="18"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tx2">
                        <a:lumMod val="40000"/>
                        <a:lumOff val="60000"/>
                      </a:schemeClr>
                    </a:solidFill>
                  </a:tcPr>
                </a:tc>
                <a:tc>
                  <a:txBody>
                    <a:bodyPr/>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fontAlgn="base">
                        <a:lnSpc>
                          <a:spcPct val="100000"/>
                        </a:lnSpc>
                        <a:spcBef>
                          <a:spcPts val="425"/>
                        </a:spcBef>
                        <a:spcAft>
                          <a:spcPct val="0"/>
                        </a:spcAft>
                        <a:buFont typeface="Arial" panose="020B0604020202020204" pitchFamily="34" charset="0"/>
                        <a:buNone/>
                      </a:pPr>
                      <a:endParaRPr lang="en-US" altLang="x-none" sz="2000" dirty="0" smtClean="0">
                        <a:solidFill>
                          <a:schemeClr val="bg1"/>
                        </a:solidFill>
                        <a:latin typeface="楷体" panose="02010609060101010101" pitchFamily="49" charset="-122"/>
                        <a:ea typeface="楷体" panose="02010609060101010101" pitchFamily="49" charset="-122"/>
                        <a:sym typeface="Arial" panose="020B0604020202020204" pitchFamily="34" charset="0"/>
                      </a:endParaRPr>
                    </a:p>
                    <a:p>
                      <a:pPr marL="0" lvl="0" indent="0" algn="ctr" fontAlgn="base">
                        <a:lnSpc>
                          <a:spcPct val="100000"/>
                        </a:lnSpc>
                        <a:spcBef>
                          <a:spcPts val="425"/>
                        </a:spcBef>
                        <a:spcAft>
                          <a:spcPct val="0"/>
                        </a:spcAft>
                        <a:buFont typeface="Arial" panose="020B0604020202020204" pitchFamily="34" charset="0"/>
                        <a:buNone/>
                      </a:pPr>
                      <a:r>
                        <a:rPr lang="en-US" altLang="x-none" sz="2000" dirty="0" smtClean="0">
                          <a:solidFill>
                            <a:schemeClr val="bg1"/>
                          </a:solidFill>
                          <a:latin typeface="楷体" panose="02010609060101010101" pitchFamily="49" charset="-122"/>
                          <a:ea typeface="楷体" panose="02010609060101010101" pitchFamily="49" charset="-122"/>
                          <a:sym typeface="Arial" panose="020B0604020202020204" pitchFamily="34" charset="0"/>
                        </a:rPr>
                        <a:t>2019.01-2019.07</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tx2">
                        <a:lumMod val="40000"/>
                        <a:lumOff val="60000"/>
                      </a:schemeClr>
                    </a:solidFill>
                  </a:tcPr>
                </a:tc>
              </a:tr>
              <a:tr h="961547">
                <a:tc>
                  <a:txBody>
                    <a:bodyPr/>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fontAlgn="base">
                        <a:lnSpc>
                          <a:spcPct val="100000"/>
                        </a:lnSpc>
                        <a:spcBef>
                          <a:spcPts val="425"/>
                        </a:spcBef>
                        <a:spcAft>
                          <a:spcPct val="0"/>
                        </a:spcAft>
                        <a:buFont typeface="Arial" panose="020B0604020202020204" pitchFamily="34" charset="0"/>
                        <a:buNone/>
                      </a:pPr>
                      <a:r>
                        <a:rPr lang="zh-CN" altLang="en-US" sz="2000" dirty="0" smtClean="0">
                          <a:solidFill>
                            <a:schemeClr val="bg1"/>
                          </a:solidFill>
                          <a:latin typeface="楷体" panose="02010609060101010101" pitchFamily="49" charset="-122"/>
                          <a:ea typeface="楷体" panose="02010609060101010101" pitchFamily="49" charset="-122"/>
                          <a:sym typeface="Arial" panose="020B0604020202020204" pitchFamily="34" charset="0"/>
                        </a:rPr>
                        <a:t>总</a:t>
                      </a:r>
                      <a:r>
                        <a:rPr lang="zh-CN" altLang="en-US" sz="2000" dirty="0">
                          <a:solidFill>
                            <a:schemeClr val="bg1"/>
                          </a:solidFill>
                          <a:latin typeface="楷体" panose="02010609060101010101" pitchFamily="49" charset="-122"/>
                          <a:ea typeface="楷体" panose="02010609060101010101" pitchFamily="49" charset="-122"/>
                          <a:sym typeface="Arial" panose="020B0604020202020204" pitchFamily="34" charset="0"/>
                        </a:rPr>
                        <a:t>结</a:t>
                      </a:r>
                      <a:r>
                        <a:rPr lang="en-US" altLang="x-none" sz="2000" dirty="0">
                          <a:solidFill>
                            <a:schemeClr val="bg1"/>
                          </a:solidFill>
                          <a:latin typeface="楷体" panose="02010609060101010101" pitchFamily="49" charset="-122"/>
                          <a:ea typeface="楷体" panose="02010609060101010101" pitchFamily="49" charset="-122"/>
                          <a:sym typeface="Arial" panose="020B0604020202020204" pitchFamily="34" charset="0"/>
                        </a:rPr>
                        <a:t>,</a:t>
                      </a:r>
                      <a:r>
                        <a:rPr lang="zh-CN" altLang="en-US" sz="2000" dirty="0">
                          <a:solidFill>
                            <a:schemeClr val="bg1"/>
                          </a:solidFill>
                          <a:latin typeface="楷体" panose="02010609060101010101" pitchFamily="49" charset="-122"/>
                          <a:ea typeface="楷体" panose="02010609060101010101" pitchFamily="49" charset="-122"/>
                          <a:sym typeface="Arial" panose="020B0604020202020204" pitchFamily="34" charset="0"/>
                        </a:rPr>
                        <a:t>写论</a:t>
                      </a:r>
                      <a:r>
                        <a:rPr lang="zh-CN" altLang="en-US" sz="2000" dirty="0" smtClean="0">
                          <a:solidFill>
                            <a:schemeClr val="bg1"/>
                          </a:solidFill>
                          <a:latin typeface="楷体" panose="02010609060101010101" pitchFamily="49" charset="-122"/>
                          <a:ea typeface="楷体" panose="02010609060101010101" pitchFamily="49" charset="-122"/>
                          <a:sym typeface="Arial" panose="020B0604020202020204" pitchFamily="34" charset="0"/>
                        </a:rPr>
                        <a:t>文</a:t>
                      </a:r>
                    </a:p>
                    <a:p>
                      <a:pPr marL="0" lvl="0" indent="0" algn="ctr" fontAlgn="base">
                        <a:lnSpc>
                          <a:spcPct val="100000"/>
                        </a:lnSpc>
                        <a:spcBef>
                          <a:spcPts val="425"/>
                        </a:spcBef>
                        <a:spcAft>
                          <a:spcPct val="0"/>
                        </a:spcAft>
                        <a:buFont typeface="Arial" panose="020B0604020202020204" pitchFamily="34" charset="0"/>
                        <a:buNone/>
                      </a:pPr>
                      <a:r>
                        <a:rPr lang="zh-CN" altLang="en-US" sz="2000" dirty="0" smtClean="0">
                          <a:solidFill>
                            <a:schemeClr val="bg1"/>
                          </a:solidFill>
                          <a:latin typeface="楷体" panose="02010609060101010101" pitchFamily="49" charset="-122"/>
                          <a:ea typeface="楷体" panose="02010609060101010101" pitchFamily="49" charset="-122"/>
                          <a:sym typeface="Arial" panose="020B0604020202020204" pitchFamily="34" charset="0"/>
                        </a:rPr>
                        <a:t>阶</a:t>
                      </a:r>
                      <a:r>
                        <a:rPr lang="zh-CN" altLang="en-US" sz="2000" dirty="0">
                          <a:solidFill>
                            <a:schemeClr val="bg1"/>
                          </a:solidFill>
                          <a:latin typeface="楷体" panose="02010609060101010101" pitchFamily="49" charset="-122"/>
                          <a:ea typeface="楷体" panose="02010609060101010101" pitchFamily="49" charset="-122"/>
                          <a:sym typeface="Arial" panose="020B0604020202020204" pitchFamily="34" charset="0"/>
                        </a:rPr>
                        <a:t>段 </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tx2">
                        <a:lumMod val="40000"/>
                        <a:lumOff val="60000"/>
                      </a:schemeClr>
                    </a:solidFill>
                  </a:tcPr>
                </a:tc>
                <a:tc>
                  <a:txBody>
                    <a:bodyPr/>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l" fontAlgn="base">
                        <a:lnSpc>
                          <a:spcPct val="100000"/>
                        </a:lnSpc>
                        <a:spcBef>
                          <a:spcPts val="425"/>
                        </a:spcBef>
                        <a:spcAft>
                          <a:spcPct val="0"/>
                        </a:spcAft>
                        <a:buFont typeface="Arial" panose="020B0604020202020204" pitchFamily="34" charset="0"/>
                        <a:buNone/>
                      </a:pPr>
                      <a:r>
                        <a:rPr lang="zh-CN" altLang="en-US" sz="2000" dirty="0">
                          <a:solidFill>
                            <a:schemeClr val="bg1"/>
                          </a:solidFill>
                          <a:latin typeface="楷体" panose="02010609060101010101" pitchFamily="49" charset="-122"/>
                          <a:ea typeface="楷体" panose="02010609060101010101" pitchFamily="49" charset="-122"/>
                          <a:sym typeface="Arial" panose="020B0604020202020204" pitchFamily="34" charset="0"/>
                        </a:rPr>
                        <a:t>对所查找的资料以及最终的实验方法和获得的结果进行分析总结，</a:t>
                      </a:r>
                      <a:r>
                        <a:rPr lang="zh-CN" altLang="en-US" sz="2000" dirty="0" smtClean="0">
                          <a:solidFill>
                            <a:schemeClr val="bg1"/>
                          </a:solidFill>
                          <a:latin typeface="楷体" panose="02010609060101010101" pitchFamily="49" charset="-122"/>
                          <a:ea typeface="楷体" panose="02010609060101010101" pitchFamily="49" charset="-122"/>
                          <a:sym typeface="Arial" panose="020B0604020202020204" pitchFamily="34" charset="0"/>
                        </a:rPr>
                        <a:t>并撰写论文</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tx2">
                        <a:lumMod val="40000"/>
                        <a:lumOff val="60000"/>
                      </a:schemeClr>
                    </a:solidFill>
                  </a:tcPr>
                </a:tc>
                <a:tc>
                  <a:txBody>
                    <a:bodyPr/>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fontAlgn="base">
                        <a:lnSpc>
                          <a:spcPct val="100000"/>
                        </a:lnSpc>
                        <a:spcBef>
                          <a:spcPts val="425"/>
                        </a:spcBef>
                        <a:spcAft>
                          <a:spcPct val="0"/>
                        </a:spcAft>
                        <a:buFont typeface="Arial" panose="020B0604020202020204" pitchFamily="34" charset="0"/>
                        <a:buNone/>
                      </a:pPr>
                      <a:endParaRPr lang="zh-CN" altLang="en-US" sz="2000" dirty="0">
                        <a:solidFill>
                          <a:schemeClr val="bg1"/>
                        </a:solidFill>
                        <a:latin typeface="楷体" panose="02010609060101010101" pitchFamily="49" charset="-122"/>
                        <a:ea typeface="楷体" panose="02010609060101010101" pitchFamily="49" charset="-122"/>
                        <a:sym typeface="Arial" panose="020B0604020202020204" pitchFamily="34" charset="0"/>
                      </a:endParaRPr>
                    </a:p>
                    <a:p>
                      <a:pPr marL="0" lvl="0" indent="0" algn="ctr" fontAlgn="base">
                        <a:lnSpc>
                          <a:spcPct val="100000"/>
                        </a:lnSpc>
                        <a:spcBef>
                          <a:spcPts val="425"/>
                        </a:spcBef>
                        <a:spcAft>
                          <a:spcPct val="0"/>
                        </a:spcAft>
                        <a:buFont typeface="Arial" panose="020B0604020202020204" pitchFamily="34" charset="0"/>
                        <a:buNone/>
                      </a:pPr>
                      <a:r>
                        <a:rPr lang="en-US" altLang="x-none" sz="2000" dirty="0" smtClean="0">
                          <a:solidFill>
                            <a:schemeClr val="bg1"/>
                          </a:solidFill>
                          <a:latin typeface="楷体" panose="02010609060101010101" pitchFamily="49" charset="-122"/>
                          <a:ea typeface="楷体" panose="02010609060101010101" pitchFamily="49" charset="-122"/>
                          <a:sym typeface="Arial" panose="020B0604020202020204" pitchFamily="34" charset="0"/>
                        </a:rPr>
                        <a:t>2019.08-2020.01</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tx2">
                        <a:lumMod val="40000"/>
                        <a:lumOff val="60000"/>
                      </a:schemeClr>
                    </a:solidFill>
                  </a:tcPr>
                </a:tc>
              </a:tr>
              <a:tr h="523497">
                <a:tc>
                  <a:txBody>
                    <a:bodyPr/>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fontAlgn="base">
                        <a:lnSpc>
                          <a:spcPct val="100000"/>
                        </a:lnSpc>
                        <a:spcBef>
                          <a:spcPts val="425"/>
                        </a:spcBef>
                        <a:spcAft>
                          <a:spcPct val="0"/>
                        </a:spcAft>
                        <a:buFont typeface="Arial" panose="020B0604020202020204" pitchFamily="34" charset="0"/>
                        <a:buNone/>
                      </a:pPr>
                      <a:r>
                        <a:rPr lang="zh-CN" altLang="en-US" sz="2000">
                          <a:solidFill>
                            <a:schemeClr val="bg1"/>
                          </a:solidFill>
                          <a:latin typeface="楷体" panose="02010609060101010101" pitchFamily="49" charset="-122"/>
                          <a:ea typeface="楷体" panose="02010609060101010101" pitchFamily="49" charset="-122"/>
                          <a:sym typeface="Arial" panose="020B0604020202020204" pitchFamily="34" charset="0"/>
                        </a:rPr>
                        <a:t>论文审阅 </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tx2">
                        <a:lumMod val="40000"/>
                        <a:lumOff val="60000"/>
                      </a:schemeClr>
                    </a:solidFill>
                  </a:tcPr>
                </a:tc>
                <a:tc>
                  <a:txBody>
                    <a:bodyPr/>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fontAlgn="base">
                        <a:lnSpc>
                          <a:spcPct val="100000"/>
                        </a:lnSpc>
                        <a:spcBef>
                          <a:spcPts val="425"/>
                        </a:spcBef>
                        <a:spcAft>
                          <a:spcPct val="0"/>
                        </a:spcAft>
                        <a:buFont typeface="Arial" panose="020B0604020202020204" pitchFamily="34" charset="0"/>
                        <a:buNone/>
                      </a:pPr>
                      <a:r>
                        <a:rPr lang="zh-CN" altLang="en-US" sz="2000">
                          <a:solidFill>
                            <a:schemeClr val="bg1"/>
                          </a:solidFill>
                          <a:latin typeface="楷体" panose="02010609060101010101" pitchFamily="49" charset="-122"/>
                          <a:ea typeface="楷体" panose="02010609060101010101" pitchFamily="49" charset="-122"/>
                          <a:sym typeface="Arial" panose="020B0604020202020204" pitchFamily="34" charset="0"/>
                        </a:rPr>
                        <a:t>论文的修改、送审 </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tx2">
                        <a:lumMod val="40000"/>
                        <a:lumOff val="60000"/>
                      </a:schemeClr>
                    </a:solidFill>
                  </a:tcPr>
                </a:tc>
                <a:tc>
                  <a:txBody>
                    <a:bodyPr/>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fontAlgn="base">
                        <a:lnSpc>
                          <a:spcPct val="100000"/>
                        </a:lnSpc>
                        <a:spcBef>
                          <a:spcPts val="425"/>
                        </a:spcBef>
                        <a:spcAft>
                          <a:spcPct val="0"/>
                        </a:spcAft>
                        <a:buFont typeface="Arial" panose="020B0604020202020204" pitchFamily="34" charset="0"/>
                        <a:buNone/>
                      </a:pPr>
                      <a:r>
                        <a:rPr lang="en-US" altLang="x-none" sz="2000" dirty="0" smtClean="0">
                          <a:solidFill>
                            <a:schemeClr val="bg1"/>
                          </a:solidFill>
                          <a:latin typeface="楷体" panose="02010609060101010101" pitchFamily="49" charset="-122"/>
                          <a:ea typeface="楷体" panose="02010609060101010101" pitchFamily="49" charset="-122"/>
                          <a:sym typeface="Arial" panose="020B0604020202020204" pitchFamily="34" charset="0"/>
                        </a:rPr>
                        <a:t>2020.04-2020.06</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tx2">
                        <a:lumMod val="40000"/>
                        <a:lumOff val="60000"/>
                      </a:schemeClr>
                    </a:solidFill>
                  </a:tcPr>
                </a:tc>
              </a:tr>
              <a:tr h="536969">
                <a:tc>
                  <a:txBody>
                    <a:bodyPr/>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fontAlgn="base">
                        <a:lnSpc>
                          <a:spcPct val="100000"/>
                        </a:lnSpc>
                        <a:spcBef>
                          <a:spcPts val="425"/>
                        </a:spcBef>
                        <a:spcAft>
                          <a:spcPct val="0"/>
                        </a:spcAft>
                        <a:buFont typeface="Arial" panose="020B0604020202020204" pitchFamily="34" charset="0"/>
                        <a:buNone/>
                      </a:pPr>
                      <a:r>
                        <a:rPr lang="zh-CN" altLang="en-US" sz="2000">
                          <a:solidFill>
                            <a:schemeClr val="bg1"/>
                          </a:solidFill>
                          <a:latin typeface="楷体" panose="02010609060101010101" pitchFamily="49" charset="-122"/>
                          <a:ea typeface="楷体" panose="02010609060101010101" pitchFamily="49" charset="-122"/>
                          <a:sym typeface="Arial" panose="020B0604020202020204" pitchFamily="34" charset="0"/>
                        </a:rPr>
                        <a:t>论文答辩 </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tx2">
                        <a:lumMod val="40000"/>
                        <a:lumOff val="60000"/>
                      </a:schemeClr>
                    </a:solidFill>
                  </a:tcPr>
                </a:tc>
                <a:tc>
                  <a:txBody>
                    <a:bodyPr/>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fontAlgn="base">
                        <a:lnSpc>
                          <a:spcPct val="100000"/>
                        </a:lnSpc>
                        <a:spcBef>
                          <a:spcPts val="425"/>
                        </a:spcBef>
                        <a:spcAft>
                          <a:spcPct val="0"/>
                        </a:spcAft>
                        <a:buFont typeface="Arial" panose="020B0604020202020204" pitchFamily="34" charset="0"/>
                        <a:buNone/>
                      </a:pPr>
                      <a:r>
                        <a:rPr lang="zh-CN" altLang="en-US" sz="2000" dirty="0">
                          <a:solidFill>
                            <a:schemeClr val="bg1"/>
                          </a:solidFill>
                          <a:latin typeface="楷体" panose="02010609060101010101" pitchFamily="49" charset="-122"/>
                          <a:ea typeface="楷体" panose="02010609060101010101" pitchFamily="49" charset="-122"/>
                          <a:sym typeface="Arial" panose="020B0604020202020204" pitchFamily="34" charset="0"/>
                        </a:rPr>
                        <a:t>实验演示及答辩 </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tx2">
                        <a:lumMod val="40000"/>
                        <a:lumOff val="60000"/>
                      </a:schemeClr>
                    </a:solidFill>
                  </a:tcPr>
                </a:tc>
                <a:tc>
                  <a:txBody>
                    <a:bodyPr/>
                    <a:lst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Calibri" panose="020F0502020204030204" charset="0"/>
                          <a:ea typeface="宋体" panose="02010600030101010101" pitchFamily="2" charset="-122"/>
                          <a:sym typeface="Calibri" panose="020F0502020204030204" charset="0"/>
                        </a:defRPr>
                      </a:lvl1pPr>
                      <a:lvl2pPr marL="742950" lvl="1" indent="-285750" algn="l" defTabSz="914400" eaLnBrk="1"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宋体" panose="02010600030101010101" pitchFamily="2" charset="-122"/>
                          <a:sym typeface="Calibri" panose="020F0502020204030204" charset="0"/>
                        </a:defRPr>
                      </a:lvl2pPr>
                      <a:lvl3pPr marL="1143000" lvl="2" indent="-228600" algn="l" defTabSz="914400" eaLnBrk="1"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宋体" panose="02010600030101010101" pitchFamily="2" charset="-122"/>
                          <a:sym typeface="Calibri" panose="020F0502020204030204" charset="0"/>
                        </a:defRPr>
                      </a:lvl3pPr>
                      <a:lvl4pPr marL="1600200" lvl="3" indent="-228600" algn="l" defTabSz="914400" eaLnBrk="1"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4pPr>
                      <a:lvl5pPr marL="2057400" lvl="4" indent="-228600" algn="l" defTabSz="914400" eaLnBrk="1"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宋体" panose="02010600030101010101" pitchFamily="2" charset="-122"/>
                          <a:sym typeface="Calibri" panose="020F0502020204030204" charset="0"/>
                        </a:defRPr>
                      </a:lvl5pPr>
                    </a:lstStyle>
                    <a:p>
                      <a:pPr marL="0" lvl="0" indent="0" algn="ctr" fontAlgn="base">
                        <a:lnSpc>
                          <a:spcPct val="100000"/>
                        </a:lnSpc>
                        <a:spcBef>
                          <a:spcPts val="425"/>
                        </a:spcBef>
                        <a:spcAft>
                          <a:spcPct val="0"/>
                        </a:spcAft>
                        <a:buFont typeface="Arial" panose="020B0604020202020204" pitchFamily="34" charset="0"/>
                        <a:buNone/>
                      </a:pPr>
                      <a:r>
                        <a:rPr lang="en-US" altLang="x-none" sz="2000" dirty="0" smtClean="0">
                          <a:solidFill>
                            <a:schemeClr val="bg1"/>
                          </a:solidFill>
                          <a:latin typeface="楷体" panose="02010609060101010101" pitchFamily="49" charset="-122"/>
                          <a:ea typeface="楷体" panose="02010609060101010101" pitchFamily="49" charset="-122"/>
                          <a:sym typeface="Arial" panose="020B0604020202020204" pitchFamily="34" charset="0"/>
                        </a:rPr>
                        <a:t>2020.06-2020.06</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tx2">
                        <a:lumMod val="40000"/>
                        <a:lumOff val="60000"/>
                      </a:schemeClr>
                    </a:solidFill>
                  </a:tcPr>
                </a:tc>
              </a:tr>
            </a:tbl>
          </a:graphicData>
        </a:graphic>
      </p:graphicFrame>
    </p:spTree>
    <p:extLst>
      <p:ext uri="{BB962C8B-B14F-4D97-AF65-F5344CB8AC3E}">
        <p14:creationId xmlns:p14="http://schemas.microsoft.com/office/powerpoint/2010/main" val="1886855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参考文献</a:t>
            </a:r>
            <a:endParaRPr lang="zh-CN" altLang="en-US" dirty="0"/>
          </a:p>
        </p:txBody>
      </p:sp>
      <p:sp>
        <p:nvSpPr>
          <p:cNvPr id="3" name="文本框 2"/>
          <p:cNvSpPr txBox="1"/>
          <p:nvPr/>
        </p:nvSpPr>
        <p:spPr>
          <a:xfrm>
            <a:off x="1419828" y="1225689"/>
            <a:ext cx="9691869" cy="5632311"/>
          </a:xfrm>
          <a:prstGeom prst="rect">
            <a:avLst/>
          </a:prstGeom>
          <a:noFill/>
        </p:spPr>
        <p:txBody>
          <a:bodyPr wrap="square" rtlCol="0">
            <a:spAutoFit/>
          </a:bodyPr>
          <a:lstStyle/>
          <a:p>
            <a:pPr>
              <a:lnSpc>
                <a:spcPct val="150000"/>
              </a:lnSpc>
            </a:pPr>
            <a:r>
              <a:rPr lang="en-US" altLang="zh-CN" sz="1600" dirty="0"/>
              <a:t>[1] He K , Sun J , Tang X . Single image haze removal using dark channel prior[C]// IEEE Conference on Computer Vision &amp; Pattern Recognition. IEEE, 2009</a:t>
            </a:r>
            <a:r>
              <a:rPr lang="en-US" altLang="zh-CN" sz="1600" dirty="0" smtClean="0"/>
              <a:t>.</a:t>
            </a:r>
          </a:p>
          <a:p>
            <a:pPr>
              <a:lnSpc>
                <a:spcPct val="150000"/>
              </a:lnSpc>
            </a:pPr>
            <a:r>
              <a:rPr lang="en-US" altLang="zh-CN" sz="1600" dirty="0" smtClean="0"/>
              <a:t>[</a:t>
            </a:r>
            <a:r>
              <a:rPr lang="en-US" altLang="zh-CN" sz="1600" dirty="0"/>
              <a:t>2</a:t>
            </a:r>
            <a:r>
              <a:rPr lang="en-US" altLang="zh-CN" sz="1600" dirty="0" smtClean="0"/>
              <a:t>] He </a:t>
            </a:r>
            <a:r>
              <a:rPr lang="en-US" altLang="zh-CN" sz="1600" dirty="0"/>
              <a:t>K , Sun J , Tang X . Guided Image Filtering[J]. IEEE Transactions on Software Engineering, 2013, 35(6):1397-1409</a:t>
            </a:r>
            <a:r>
              <a:rPr lang="en-US" altLang="zh-CN" sz="1600" dirty="0" smtClean="0"/>
              <a:t>.</a:t>
            </a:r>
          </a:p>
          <a:p>
            <a:pPr>
              <a:lnSpc>
                <a:spcPct val="150000"/>
              </a:lnSpc>
            </a:pPr>
            <a:r>
              <a:rPr lang="en-US" altLang="zh-CN" sz="1600" dirty="0" smtClean="0"/>
              <a:t>[3] </a:t>
            </a:r>
            <a:r>
              <a:rPr lang="zh-CN" altLang="en-US" sz="1600" dirty="0" smtClean="0"/>
              <a:t>蒋建国</a:t>
            </a:r>
            <a:r>
              <a:rPr lang="en-US" altLang="zh-CN" sz="1600" dirty="0"/>
              <a:t>, </a:t>
            </a:r>
            <a:r>
              <a:rPr lang="zh-CN" altLang="en-US" sz="1600" dirty="0"/>
              <a:t>侯天峰</a:t>
            </a:r>
            <a:r>
              <a:rPr lang="en-US" altLang="zh-CN" sz="1600" dirty="0"/>
              <a:t>, </a:t>
            </a:r>
            <a:r>
              <a:rPr lang="zh-CN" altLang="en-US" sz="1600" dirty="0"/>
              <a:t>齐美彬</a:t>
            </a:r>
            <a:r>
              <a:rPr lang="en-US" altLang="zh-CN" sz="1600" dirty="0"/>
              <a:t>. </a:t>
            </a:r>
            <a:r>
              <a:rPr lang="zh-CN" altLang="en-US" sz="1600" dirty="0"/>
              <a:t>改进的基于暗原色先验的图像去雾算法</a:t>
            </a:r>
            <a:r>
              <a:rPr lang="en-US" altLang="zh-CN" sz="1600" dirty="0"/>
              <a:t>[J]. </a:t>
            </a:r>
            <a:r>
              <a:rPr lang="zh-CN" altLang="en-US" sz="1600" dirty="0"/>
              <a:t>电路与系统学报</a:t>
            </a:r>
            <a:r>
              <a:rPr lang="en-US" altLang="zh-CN" sz="1600" dirty="0"/>
              <a:t>, 2011, 16(2):7-12</a:t>
            </a:r>
            <a:r>
              <a:rPr lang="en-US" altLang="zh-CN" sz="1600" dirty="0" smtClean="0"/>
              <a:t>.</a:t>
            </a:r>
          </a:p>
          <a:p>
            <a:pPr>
              <a:lnSpc>
                <a:spcPct val="150000"/>
              </a:lnSpc>
            </a:pPr>
            <a:r>
              <a:rPr lang="en-US" altLang="zh-CN" sz="1600" dirty="0" smtClean="0"/>
              <a:t>[4]  </a:t>
            </a:r>
            <a:r>
              <a:rPr lang="en-US" altLang="zh-CN" sz="1600" dirty="0" err="1" smtClean="0"/>
              <a:t>Cai</a:t>
            </a:r>
            <a:r>
              <a:rPr lang="en-US" altLang="zh-CN" sz="1600" dirty="0" smtClean="0"/>
              <a:t> </a:t>
            </a:r>
            <a:r>
              <a:rPr lang="en-US" altLang="zh-CN" sz="1600" dirty="0"/>
              <a:t>B , Xu X , </a:t>
            </a:r>
            <a:r>
              <a:rPr lang="en-US" altLang="zh-CN" sz="1600" dirty="0" err="1"/>
              <a:t>Jia</a:t>
            </a:r>
            <a:r>
              <a:rPr lang="en-US" altLang="zh-CN" sz="1600" dirty="0"/>
              <a:t> K , et al. </a:t>
            </a:r>
            <a:r>
              <a:rPr lang="en-US" altLang="zh-CN" sz="1600" dirty="0" err="1"/>
              <a:t>DehazeNet</a:t>
            </a:r>
            <a:r>
              <a:rPr lang="en-US" altLang="zh-CN" sz="1600" dirty="0"/>
              <a:t>: An End-to-End System for Single Image Haze Removal[J]. IEEE Transactions on Image Processing, 2016, 25(11):5187-5198</a:t>
            </a:r>
            <a:r>
              <a:rPr lang="en-US" altLang="zh-CN" sz="1600" dirty="0" smtClean="0"/>
              <a:t>.</a:t>
            </a:r>
            <a:endParaRPr lang="en-US" altLang="zh-CN" sz="1600" dirty="0"/>
          </a:p>
          <a:p>
            <a:pPr>
              <a:lnSpc>
                <a:spcPct val="150000"/>
              </a:lnSpc>
            </a:pPr>
            <a:r>
              <a:rPr lang="en-US" altLang="zh-CN" sz="1600" dirty="0" smtClean="0"/>
              <a:t>[</a:t>
            </a:r>
            <a:r>
              <a:rPr lang="en-US" altLang="zh-CN" sz="1600" dirty="0"/>
              <a:t>5</a:t>
            </a:r>
            <a:r>
              <a:rPr lang="en-US" altLang="zh-CN" sz="1600" dirty="0" smtClean="0"/>
              <a:t>] </a:t>
            </a:r>
            <a:r>
              <a:rPr lang="en-US" altLang="zh-CN" sz="1600" dirty="0"/>
              <a:t>Li Z , Zheng J , Zhu Z , et al. Weighted Guided Image Filtering[J]. IEEE Transactions on Image Processing, 2014, 24(1):120-129</a:t>
            </a:r>
            <a:r>
              <a:rPr lang="en-US" altLang="zh-CN" sz="1600" dirty="0" smtClean="0"/>
              <a:t>.</a:t>
            </a:r>
          </a:p>
          <a:p>
            <a:pPr>
              <a:lnSpc>
                <a:spcPct val="150000"/>
              </a:lnSpc>
            </a:pPr>
            <a:r>
              <a:rPr lang="en-US" altLang="zh-CN" sz="1600" dirty="0" smtClean="0"/>
              <a:t>[6] Liu </a:t>
            </a:r>
            <a:r>
              <a:rPr lang="en-US" altLang="zh-CN" sz="1600" dirty="0"/>
              <a:t>R , Fan X , </a:t>
            </a:r>
            <a:r>
              <a:rPr lang="en-US" altLang="zh-CN" sz="1600" dirty="0" err="1"/>
              <a:t>Hou</a:t>
            </a:r>
            <a:r>
              <a:rPr lang="en-US" altLang="zh-CN" sz="1600" dirty="0"/>
              <a:t> M , et al. Learning Aggregated Transmission Propagation Networks for Haze Removal and Beyond[J]. IEEE Trans Neural </a:t>
            </a:r>
            <a:r>
              <a:rPr lang="en-US" altLang="zh-CN" sz="1600" dirty="0" err="1"/>
              <a:t>Netw</a:t>
            </a:r>
            <a:r>
              <a:rPr lang="en-US" altLang="zh-CN" sz="1600" dirty="0"/>
              <a:t> Learn Syst</a:t>
            </a:r>
            <a:r>
              <a:rPr lang="en-US" altLang="zh-CN" sz="1600" dirty="0" smtClean="0"/>
              <a:t>.</a:t>
            </a:r>
          </a:p>
          <a:p>
            <a:pPr>
              <a:lnSpc>
                <a:spcPct val="150000"/>
              </a:lnSpc>
            </a:pPr>
            <a:r>
              <a:rPr lang="en-US" altLang="zh-CN" sz="1600" dirty="0" smtClean="0"/>
              <a:t>[7]</a:t>
            </a:r>
            <a:r>
              <a:rPr lang="zh-CN" altLang="en-US" sz="1600" dirty="0"/>
              <a:t>杨爱萍</a:t>
            </a:r>
            <a:r>
              <a:rPr lang="en-US" altLang="zh-CN" sz="1600" dirty="0"/>
              <a:t>, </a:t>
            </a:r>
            <a:r>
              <a:rPr lang="zh-CN" altLang="en-US" sz="1600" dirty="0"/>
              <a:t>刘华平</a:t>
            </a:r>
            <a:r>
              <a:rPr lang="en-US" altLang="zh-CN" sz="1600" dirty="0"/>
              <a:t>, </a:t>
            </a:r>
            <a:r>
              <a:rPr lang="zh-CN" altLang="en-US" sz="1600" dirty="0"/>
              <a:t>何宇清</a:t>
            </a:r>
            <a:r>
              <a:rPr lang="en-US" altLang="zh-CN" sz="1600" dirty="0"/>
              <a:t>, et al. </a:t>
            </a:r>
            <a:r>
              <a:rPr lang="zh-CN" altLang="en-US" sz="1600" dirty="0"/>
              <a:t>基于暗原色融合和维纳滤波的单幅图像去雾</a:t>
            </a:r>
            <a:r>
              <a:rPr lang="en-US" altLang="zh-CN" sz="1600" dirty="0"/>
              <a:t>[J]. </a:t>
            </a:r>
            <a:r>
              <a:rPr lang="zh-CN" altLang="en-US" sz="1600" dirty="0"/>
              <a:t>天津大学学报：自然科学与工程技术版</a:t>
            </a:r>
            <a:r>
              <a:rPr lang="en-US" altLang="zh-CN" sz="1600" dirty="0"/>
              <a:t>, 2016, 49(6):574-580.</a:t>
            </a:r>
          </a:p>
          <a:p>
            <a:pPr>
              <a:lnSpc>
                <a:spcPct val="150000"/>
              </a:lnSpc>
            </a:pPr>
            <a:endParaRPr lang="en-US" altLang="zh-CN" sz="1600" dirty="0"/>
          </a:p>
          <a:p>
            <a:pPr>
              <a:lnSpc>
                <a:spcPct val="150000"/>
              </a:lnSpc>
            </a:pPr>
            <a:endParaRPr lang="en-US" altLang="zh-CN" sz="1600" dirty="0"/>
          </a:p>
        </p:txBody>
      </p:sp>
    </p:spTree>
    <p:extLst>
      <p:ext uri="{BB962C8B-B14F-4D97-AF65-F5344CB8AC3E}">
        <p14:creationId xmlns:p14="http://schemas.microsoft.com/office/powerpoint/2010/main" val="4276223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参考文献</a:t>
            </a:r>
            <a:endParaRPr lang="zh-CN" altLang="en-US" dirty="0"/>
          </a:p>
        </p:txBody>
      </p:sp>
      <p:sp>
        <p:nvSpPr>
          <p:cNvPr id="3" name="文本框 2"/>
          <p:cNvSpPr txBox="1"/>
          <p:nvPr/>
        </p:nvSpPr>
        <p:spPr>
          <a:xfrm>
            <a:off x="1419828" y="1067259"/>
            <a:ext cx="9691869" cy="2800767"/>
          </a:xfrm>
          <a:prstGeom prst="rect">
            <a:avLst/>
          </a:prstGeom>
          <a:noFill/>
        </p:spPr>
        <p:txBody>
          <a:bodyPr wrap="square" rtlCol="0">
            <a:spAutoFit/>
          </a:bodyPr>
          <a:lstStyle/>
          <a:p>
            <a:pPr>
              <a:lnSpc>
                <a:spcPct val="150000"/>
              </a:lnSpc>
            </a:pPr>
            <a:r>
              <a:rPr lang="en-US" altLang="zh-CN" sz="1600" dirty="0" smtClean="0"/>
              <a:t>[</a:t>
            </a:r>
            <a:r>
              <a:rPr lang="en-US" altLang="zh-CN" sz="1600" dirty="0"/>
              <a:t>8] </a:t>
            </a:r>
            <a:r>
              <a:rPr lang="zh-CN" altLang="en-US" sz="1600" dirty="0">
                <a:latin typeface="Calibri" panose="020F0502020204030204" pitchFamily="34" charset="0"/>
              </a:rPr>
              <a:t>Chen J , Adams A , Wadhwa N , et al. Bilateral Guided Upsampling[J]. Acm Transactions on Graphics, 2016, 35(6):203. </a:t>
            </a:r>
            <a:endParaRPr lang="en-US" altLang="zh-CN" sz="1600" dirty="0" smtClean="0">
              <a:latin typeface="Calibri" panose="020F0502020204030204" pitchFamily="34" charset="0"/>
            </a:endParaRPr>
          </a:p>
          <a:p>
            <a:pPr>
              <a:lnSpc>
                <a:spcPct val="150000"/>
              </a:lnSpc>
            </a:pPr>
            <a:r>
              <a:rPr lang="en-US" altLang="zh-CN" sz="1600" dirty="0" smtClean="0"/>
              <a:t>[</a:t>
            </a:r>
            <a:r>
              <a:rPr lang="en-US" altLang="zh-CN" sz="1600" dirty="0"/>
              <a:t>9</a:t>
            </a:r>
            <a:r>
              <a:rPr lang="en-US" altLang="zh-CN" sz="1600" dirty="0" smtClean="0"/>
              <a:t>] </a:t>
            </a:r>
            <a:r>
              <a:rPr lang="en-US" altLang="zh-CN" sz="1600" dirty="0">
                <a:latin typeface="Calibri" panose="020F0502020204030204" pitchFamily="34" charset="0"/>
              </a:rPr>
              <a:t>Hua K , Lo K , Wang Y F , et al. Extended Guided Filtering for Depth Map </a:t>
            </a:r>
            <a:r>
              <a:rPr lang="en-US" altLang="zh-CN" sz="1600" dirty="0" err="1">
                <a:latin typeface="Calibri" panose="020F0502020204030204" pitchFamily="34" charset="0"/>
              </a:rPr>
              <a:t>Upsampling</a:t>
            </a:r>
            <a:r>
              <a:rPr lang="en-US" altLang="zh-CN" sz="1600" dirty="0">
                <a:latin typeface="Calibri" panose="020F0502020204030204" pitchFamily="34" charset="0"/>
              </a:rPr>
              <a:t>[J]. IEEE </a:t>
            </a:r>
            <a:r>
              <a:rPr lang="en-US" altLang="zh-CN" sz="1600" dirty="0" err="1">
                <a:latin typeface="Calibri" panose="020F0502020204030204" pitchFamily="34" charset="0"/>
              </a:rPr>
              <a:t>MultiMedia</a:t>
            </a:r>
            <a:r>
              <a:rPr lang="en-US" altLang="zh-CN" sz="1600" dirty="0">
                <a:latin typeface="Calibri" panose="020F0502020204030204" pitchFamily="34" charset="0"/>
              </a:rPr>
              <a:t>, 2016, 23(2): 72-83</a:t>
            </a:r>
            <a:r>
              <a:rPr lang="en-US" altLang="zh-CN" sz="1600" dirty="0" smtClean="0">
                <a:latin typeface="Calibri" panose="020F0502020204030204" pitchFamily="34" charset="0"/>
              </a:rPr>
              <a:t>.</a:t>
            </a:r>
            <a:endParaRPr lang="en-US" altLang="zh-CN" sz="1600" dirty="0" smtClean="0"/>
          </a:p>
          <a:p>
            <a:r>
              <a:rPr lang="en-US" altLang="zh-CN" sz="1600" dirty="0" smtClean="0"/>
              <a:t>[10] </a:t>
            </a:r>
            <a:r>
              <a:rPr lang="en-US" altLang="zh-CN" sz="1600" dirty="0" err="1" smtClean="0"/>
              <a:t>Fattal</a:t>
            </a:r>
            <a:r>
              <a:rPr lang="en-US" altLang="zh-CN" sz="1600" dirty="0" smtClean="0"/>
              <a:t> R, </a:t>
            </a:r>
            <a:r>
              <a:rPr lang="en-US" altLang="zh-CN" sz="1600" dirty="0" err="1" smtClean="0"/>
              <a:t>Agrawala</a:t>
            </a:r>
            <a:r>
              <a:rPr lang="en-US" altLang="zh-CN" sz="1600" dirty="0" smtClean="0"/>
              <a:t> M, </a:t>
            </a:r>
            <a:r>
              <a:rPr lang="en-US" altLang="zh-CN" sz="1600" dirty="0" err="1" smtClean="0"/>
              <a:t>Rusinkiewicz</a:t>
            </a:r>
            <a:r>
              <a:rPr lang="en-US" altLang="zh-CN" sz="1600" dirty="0" smtClean="0"/>
              <a:t> S. Multiscale shape and detail enhancement from multi-light image collections[J]. </a:t>
            </a:r>
            <a:r>
              <a:rPr lang="en-US" altLang="zh-CN" sz="1600" dirty="0" err="1" smtClean="0"/>
              <a:t>Acm</a:t>
            </a:r>
            <a:r>
              <a:rPr lang="en-US" altLang="zh-CN" sz="1600" dirty="0" smtClean="0"/>
              <a:t> Transactions on Graphics, 2007, 26(3):51.</a:t>
            </a:r>
          </a:p>
          <a:p>
            <a:r>
              <a:rPr lang="en-US" altLang="zh-CN" sz="1600" dirty="0" smtClean="0"/>
              <a:t>[11] </a:t>
            </a:r>
            <a:r>
              <a:rPr lang="en-US" altLang="zh-CN" sz="1600" dirty="0" err="1">
                <a:latin typeface="Calibri" panose="020F0502020204030204" pitchFamily="34" charset="0"/>
              </a:rPr>
              <a:t>Zuo</a:t>
            </a:r>
            <a:r>
              <a:rPr lang="en-US" altLang="zh-CN" sz="1600" dirty="0">
                <a:latin typeface="Calibri" panose="020F0502020204030204" pitchFamily="34" charset="0"/>
              </a:rPr>
              <a:t> Y F, Wu Q, Zhang J, et al. Explicit edge inconsistency evaluation model for color-guided depth map enhancement[J]. IEEE Transactions on Circuits and Systems for Video Technology, 2018, 28(2): 439–453.</a:t>
            </a:r>
          </a:p>
          <a:p>
            <a:endParaRPr lang="en-US" altLang="zh-CN" sz="1600" dirty="0" smtClean="0"/>
          </a:p>
        </p:txBody>
      </p:sp>
    </p:spTree>
    <p:extLst>
      <p:ext uri="{BB962C8B-B14F-4D97-AF65-F5344CB8AC3E}">
        <p14:creationId xmlns:p14="http://schemas.microsoft.com/office/powerpoint/2010/main" val="4047295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0359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6709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91077" y="131094"/>
            <a:ext cx="2368260" cy="513141"/>
          </a:xfrm>
        </p:spPr>
        <p:txBody>
          <a:bodyPr>
            <a:normAutofit/>
          </a:bodyPr>
          <a:lstStyle/>
          <a:p>
            <a:r>
              <a:rPr lang="zh-CN" altLang="en-US" dirty="0" smtClean="0"/>
              <a:t>研究背景和意义</a:t>
            </a:r>
            <a:endParaRPr lang="zh-CN" altLang="en-US" dirty="0"/>
          </a:p>
        </p:txBody>
      </p:sp>
      <p:sp>
        <p:nvSpPr>
          <p:cNvPr id="18" name="矩形 22"/>
          <p:cNvSpPr/>
          <p:nvPr/>
        </p:nvSpPr>
        <p:spPr>
          <a:xfrm>
            <a:off x="1080294" y="3911284"/>
            <a:ext cx="10029825" cy="2133600"/>
          </a:xfrm>
          <a:prstGeom prst="rect">
            <a:avLst/>
          </a:prstGeom>
          <a:solidFill>
            <a:schemeClr val="bg1">
              <a:lumMod val="85000"/>
            </a:schemeClr>
          </a:solidFill>
          <a:ln w="9525">
            <a:noFill/>
          </a:ln>
        </p:spPr>
        <p:txBody>
          <a:bodyPr wrap="square" lIns="91440" tIns="45720" rIns="91440" bIns="45720" anchor="ctr">
            <a:spAutoFit/>
          </a:bodyPr>
          <a:lstStyle/>
          <a:p>
            <a:pPr algn="ctr"/>
            <a:endParaRPr lang="zh-CN" altLang="en-US" sz="2000">
              <a:solidFill>
                <a:srgbClr val="222B33"/>
              </a:solidFill>
              <a:latin typeface="微软雅黑" panose="020B0503020204020204" pitchFamily="34" charset="-122"/>
              <a:ea typeface="微软雅黑" panose="020B0503020204020204" pitchFamily="34" charset="-122"/>
            </a:endParaRPr>
          </a:p>
        </p:txBody>
      </p:sp>
      <p:sp>
        <p:nvSpPr>
          <p:cNvPr id="19" name="矩形 21"/>
          <p:cNvSpPr/>
          <p:nvPr/>
        </p:nvSpPr>
        <p:spPr>
          <a:xfrm>
            <a:off x="960294" y="1554504"/>
            <a:ext cx="10029825" cy="2132012"/>
          </a:xfrm>
          <a:prstGeom prst="rect">
            <a:avLst/>
          </a:prstGeom>
          <a:solidFill>
            <a:schemeClr val="bg1">
              <a:lumMod val="85000"/>
            </a:schemeClr>
          </a:solidFill>
          <a:ln w="9525">
            <a:noFill/>
          </a:ln>
        </p:spPr>
        <p:txBody>
          <a:bodyPr wrap="square" lIns="91440" tIns="45720" rIns="91440" bIns="45720" anchor="ctr">
            <a:spAutoFit/>
          </a:bodyPr>
          <a:lstStyle/>
          <a:p>
            <a:pPr algn="ctr"/>
            <a:endParaRPr lang="zh-CN" altLang="en-US" sz="2000">
              <a:solidFill>
                <a:srgbClr val="222B33"/>
              </a:solidFill>
              <a:latin typeface="微软雅黑" panose="020B0503020204020204" pitchFamily="34" charset="-122"/>
              <a:ea typeface="微软雅黑" panose="020B0503020204020204" pitchFamily="34" charset="-122"/>
            </a:endParaRPr>
          </a:p>
        </p:txBody>
      </p:sp>
      <p:sp>
        <p:nvSpPr>
          <p:cNvPr id="22" name="矩形 3"/>
          <p:cNvSpPr/>
          <p:nvPr/>
        </p:nvSpPr>
        <p:spPr>
          <a:xfrm>
            <a:off x="3161506" y="1582738"/>
            <a:ext cx="1210588" cy="400110"/>
          </a:xfrm>
          <a:prstGeom prst="rect">
            <a:avLst/>
          </a:prstGeom>
          <a:noFill/>
          <a:ln w="9525">
            <a:noFill/>
          </a:ln>
        </p:spPr>
        <p:txBody>
          <a:bodyPr wrap="none" anchor="t">
            <a:spAutoFit/>
          </a:bodyPr>
          <a:lstStyle/>
          <a:p>
            <a:r>
              <a:rPr lang="zh-CN" altLang="en-US" sz="2000" b="1" dirty="0" smtClean="0">
                <a:solidFill>
                  <a:srgbClr val="404040"/>
                </a:solidFill>
                <a:latin typeface="微软雅黑" panose="020B0503020204020204" pitchFamily="34" charset="-122"/>
                <a:ea typeface="微软雅黑" panose="020B0503020204020204" pitchFamily="34" charset="-122"/>
              </a:rPr>
              <a:t>研究背景</a:t>
            </a:r>
            <a:endParaRPr lang="zh-CN" altLang="en-US" sz="2000" b="1" dirty="0">
              <a:solidFill>
                <a:srgbClr val="404040"/>
              </a:solidFill>
              <a:latin typeface="微软雅黑" panose="020B0503020204020204" pitchFamily="34" charset="-122"/>
              <a:ea typeface="微软雅黑" panose="020B0503020204020204" pitchFamily="34" charset="-122"/>
            </a:endParaRPr>
          </a:p>
        </p:txBody>
      </p:sp>
      <p:sp>
        <p:nvSpPr>
          <p:cNvPr id="23" name="矩形 10"/>
          <p:cNvSpPr/>
          <p:nvPr/>
        </p:nvSpPr>
        <p:spPr>
          <a:xfrm>
            <a:off x="7592072" y="3896759"/>
            <a:ext cx="1210588" cy="400110"/>
          </a:xfrm>
          <a:prstGeom prst="rect">
            <a:avLst/>
          </a:prstGeom>
          <a:noFill/>
          <a:ln w="9525">
            <a:noFill/>
          </a:ln>
        </p:spPr>
        <p:txBody>
          <a:bodyPr wrap="none" anchor="t">
            <a:spAutoFit/>
          </a:bodyPr>
          <a:lstStyle/>
          <a:p>
            <a:pPr algn="r"/>
            <a:r>
              <a:rPr lang="zh-CN" altLang="en-US" sz="2000" b="1" dirty="0" smtClean="0">
                <a:solidFill>
                  <a:srgbClr val="404040"/>
                </a:solidFill>
                <a:latin typeface="微软雅黑" panose="020B0503020204020204" pitchFamily="34" charset="-122"/>
                <a:ea typeface="微软雅黑" panose="020B0503020204020204" pitchFamily="34" charset="-122"/>
              </a:rPr>
              <a:t>研究意义</a:t>
            </a:r>
            <a:endParaRPr lang="zh-CN" altLang="en-US" sz="2000" b="1" dirty="0">
              <a:solidFill>
                <a:srgbClr val="404040"/>
              </a:solidFill>
              <a:latin typeface="微软雅黑" panose="020B0503020204020204" pitchFamily="34" charset="-122"/>
              <a:ea typeface="微软雅黑" panose="020B0503020204020204" pitchFamily="34" charset="-122"/>
            </a:endParaRPr>
          </a:p>
        </p:txBody>
      </p:sp>
      <p:cxnSp>
        <p:nvCxnSpPr>
          <p:cNvPr id="24" name="直接连接符 23"/>
          <p:cNvCxnSpPr/>
          <p:nvPr/>
        </p:nvCxnSpPr>
        <p:spPr>
          <a:xfrm>
            <a:off x="3576931" y="1982848"/>
            <a:ext cx="314325"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5" name="PA_矩形 75"/>
          <p:cNvSpPr/>
          <p:nvPr>
            <p:custDataLst>
              <p:tags r:id="rId1"/>
            </p:custDataLst>
          </p:nvPr>
        </p:nvSpPr>
        <p:spPr>
          <a:xfrm>
            <a:off x="3263901" y="2160583"/>
            <a:ext cx="7592989" cy="1172629"/>
          </a:xfrm>
          <a:prstGeom prst="rect">
            <a:avLst/>
          </a:prstGeom>
          <a:noFill/>
          <a:ln w="9525">
            <a:noFill/>
          </a:ln>
        </p:spPr>
        <p:txBody>
          <a:bodyPr wrap="square" anchor="t">
            <a:spAutoFit/>
          </a:bodyPr>
          <a:lstStyle/>
          <a:p>
            <a:pPr>
              <a:lnSpc>
                <a:spcPct val="130000"/>
              </a:lnSpc>
            </a:pPr>
            <a:r>
              <a:rPr lang="zh-CN" altLang="en-US" dirty="0" smtClean="0">
                <a:solidFill>
                  <a:srgbClr val="595959"/>
                </a:solidFill>
                <a:latin typeface="微软雅黑" panose="020B0503020204020204" pitchFamily="34" charset="-122"/>
                <a:ea typeface="微软雅黑" panose="020B0503020204020204" pitchFamily="34" charset="-122"/>
              </a:rPr>
              <a:t>●</a:t>
            </a:r>
            <a:r>
              <a:rPr lang="zh-CN" altLang="en-US" sz="1600" dirty="0" smtClean="0">
                <a:solidFill>
                  <a:srgbClr val="595959"/>
                </a:solidFill>
                <a:latin typeface="微软雅黑" panose="020B0503020204020204" pitchFamily="34" charset="-122"/>
                <a:ea typeface="微软雅黑" panose="020B0503020204020204" pitchFamily="34" charset="-122"/>
              </a:rPr>
              <a:t> </a:t>
            </a:r>
            <a:r>
              <a:rPr lang="zh-CN" altLang="en-US" sz="1600" b="1" dirty="0" smtClean="0">
                <a:solidFill>
                  <a:srgbClr val="595959"/>
                </a:solidFill>
                <a:latin typeface="微软雅黑" panose="020B0503020204020204" pitchFamily="34" charset="-122"/>
                <a:ea typeface="微软雅黑" panose="020B0503020204020204" pitchFamily="34" charset="-122"/>
              </a:rPr>
              <a:t>获取清晰的图像得到关注</a:t>
            </a:r>
            <a:r>
              <a:rPr lang="en-US" altLang="zh-CN" sz="1600" dirty="0">
                <a:solidFill>
                  <a:srgbClr val="595959"/>
                </a:solidFill>
                <a:latin typeface="微软雅黑" panose="020B0503020204020204" pitchFamily="34" charset="-122"/>
                <a:ea typeface="微软雅黑" panose="020B0503020204020204" pitchFamily="34" charset="-122"/>
              </a:rPr>
              <a:t>—</a:t>
            </a:r>
            <a:r>
              <a:rPr lang="zh-CN" altLang="en-US" sz="1600" dirty="0" smtClean="0">
                <a:solidFill>
                  <a:srgbClr val="595959"/>
                </a:solidFill>
                <a:latin typeface="微软雅黑" panose="020B0503020204020204" pitchFamily="34" charset="-122"/>
                <a:ea typeface="微软雅黑" panose="020B0503020204020204" pitchFamily="34" charset="-122"/>
              </a:rPr>
              <a:t>消费</a:t>
            </a:r>
            <a:r>
              <a:rPr lang="zh-CN" altLang="en-US" sz="1600" dirty="0">
                <a:solidFill>
                  <a:srgbClr val="595959"/>
                </a:solidFill>
                <a:latin typeface="微软雅黑" panose="020B0503020204020204" pitchFamily="34" charset="-122"/>
                <a:ea typeface="微软雅黑" panose="020B0503020204020204" pitchFamily="34" charset="-122"/>
              </a:rPr>
              <a:t>／计算摄影</a:t>
            </a:r>
            <a:r>
              <a:rPr lang="zh-CN" altLang="en-US" sz="1600" dirty="0" smtClean="0">
                <a:solidFill>
                  <a:srgbClr val="595959"/>
                </a:solidFill>
                <a:latin typeface="微软雅黑" panose="020B0503020204020204" pitchFamily="34" charset="-122"/>
                <a:ea typeface="微软雅黑" panose="020B0503020204020204" pitchFamily="34" charset="-122"/>
              </a:rPr>
              <a:t>业</a:t>
            </a:r>
            <a:r>
              <a:rPr lang="zh-CN" altLang="en-US" sz="1600" dirty="0">
                <a:solidFill>
                  <a:srgbClr val="595959"/>
                </a:solidFill>
                <a:latin typeface="微软雅黑" panose="020B0503020204020204" pitchFamily="34" charset="-122"/>
                <a:ea typeface="微软雅黑" panose="020B0503020204020204" pitchFamily="34" charset="-122"/>
              </a:rPr>
              <a:t>，</a:t>
            </a:r>
            <a:r>
              <a:rPr lang="zh-CN" altLang="en-US" sz="1600" dirty="0" smtClean="0">
                <a:solidFill>
                  <a:srgbClr val="595959"/>
                </a:solidFill>
                <a:latin typeface="微软雅黑" panose="020B0503020204020204" pitchFamily="34" charset="-122"/>
                <a:ea typeface="微软雅黑" panose="020B0503020204020204" pitchFamily="34" charset="-122"/>
              </a:rPr>
              <a:t>计算机视觉，城市</a:t>
            </a:r>
            <a:r>
              <a:rPr lang="zh-CN" altLang="en-US" sz="1600" dirty="0">
                <a:solidFill>
                  <a:srgbClr val="595959"/>
                </a:solidFill>
                <a:latin typeface="微软雅黑" panose="020B0503020204020204" pitchFamily="34" charset="-122"/>
                <a:ea typeface="微软雅黑" panose="020B0503020204020204" pitchFamily="34" charset="-122"/>
              </a:rPr>
              <a:t>安全</a:t>
            </a:r>
            <a:r>
              <a:rPr lang="zh-CN" altLang="en-US" sz="1600" dirty="0" smtClean="0">
                <a:solidFill>
                  <a:srgbClr val="595959"/>
                </a:solidFill>
                <a:latin typeface="微软雅黑" panose="020B0503020204020204" pitchFamily="34" charset="-122"/>
                <a:ea typeface="微软雅黑" panose="020B0503020204020204" pitchFamily="34" charset="-122"/>
              </a:rPr>
              <a:t>监控等；</a:t>
            </a:r>
            <a:endParaRPr lang="en-US" altLang="zh-CN" sz="1600" dirty="0" smtClean="0">
              <a:solidFill>
                <a:srgbClr val="595959"/>
              </a:solidFill>
              <a:latin typeface="微软雅黑" panose="020B0503020204020204" pitchFamily="34" charset="-122"/>
              <a:ea typeface="微软雅黑" panose="020B0503020204020204" pitchFamily="34" charset="-122"/>
            </a:endParaRPr>
          </a:p>
          <a:p>
            <a:pPr>
              <a:lnSpc>
                <a:spcPct val="130000"/>
              </a:lnSpc>
            </a:pPr>
            <a:r>
              <a:rPr lang="zh-CN" altLang="en-US" dirty="0">
                <a:solidFill>
                  <a:srgbClr val="595959"/>
                </a:solidFill>
                <a:latin typeface="微软雅黑" panose="020B0503020204020204" pitchFamily="34" charset="-122"/>
                <a:ea typeface="微软雅黑" panose="020B0503020204020204" pitchFamily="34" charset="-122"/>
              </a:rPr>
              <a:t>● </a:t>
            </a:r>
            <a:r>
              <a:rPr lang="zh-CN" altLang="en-US" sz="1600" b="1" dirty="0">
                <a:solidFill>
                  <a:srgbClr val="595959"/>
                </a:solidFill>
                <a:latin typeface="微软雅黑" panose="020B0503020204020204" pitchFamily="34" charset="-122"/>
                <a:ea typeface="微软雅黑" panose="020B0503020204020204" pitchFamily="34" charset="-122"/>
              </a:rPr>
              <a:t>面临</a:t>
            </a:r>
            <a:r>
              <a:rPr lang="zh-CN" altLang="en-US" sz="1600" b="1" dirty="0" smtClean="0">
                <a:solidFill>
                  <a:srgbClr val="595959"/>
                </a:solidFill>
                <a:latin typeface="微软雅黑" panose="020B0503020204020204" pitchFamily="34" charset="-122"/>
                <a:ea typeface="微软雅黑" panose="020B0503020204020204" pitchFamily="34" charset="-122"/>
              </a:rPr>
              <a:t>问题</a:t>
            </a:r>
            <a:r>
              <a:rPr lang="en-US" altLang="zh-CN" sz="1600" dirty="0" smtClean="0">
                <a:solidFill>
                  <a:srgbClr val="595959"/>
                </a:solidFill>
                <a:latin typeface="微软雅黑" panose="020B0503020204020204" pitchFamily="34" charset="-122"/>
                <a:ea typeface="微软雅黑" panose="020B0503020204020204" pitchFamily="34" charset="-122"/>
              </a:rPr>
              <a:t>—</a:t>
            </a:r>
            <a:r>
              <a:rPr lang="zh-CN" altLang="en-US" sz="1600" dirty="0" smtClean="0">
                <a:solidFill>
                  <a:srgbClr val="595959"/>
                </a:solidFill>
                <a:latin typeface="微软雅黑" panose="020B0503020204020204" pitchFamily="34" charset="-122"/>
                <a:ea typeface="微软雅黑" panose="020B0503020204020204" pitchFamily="34" charset="-122"/>
              </a:rPr>
              <a:t>当前空气环境污染严重，拍摄的照片含有大量的“雾”；</a:t>
            </a:r>
            <a:endParaRPr lang="en-US" altLang="zh-CN" sz="1600" dirty="0" smtClean="0">
              <a:solidFill>
                <a:srgbClr val="595959"/>
              </a:solidFill>
              <a:latin typeface="微软雅黑" panose="020B0503020204020204" pitchFamily="34" charset="-122"/>
              <a:ea typeface="微软雅黑" panose="020B0503020204020204" pitchFamily="34" charset="-122"/>
            </a:endParaRPr>
          </a:p>
          <a:p>
            <a:pPr>
              <a:lnSpc>
                <a:spcPct val="130000"/>
              </a:lnSpc>
            </a:pPr>
            <a:r>
              <a:rPr lang="zh-CN" altLang="en-US" dirty="0" smtClean="0">
                <a:solidFill>
                  <a:srgbClr val="595959"/>
                </a:solidFill>
                <a:latin typeface="微软雅黑" panose="020B0503020204020204" pitchFamily="34" charset="-122"/>
                <a:ea typeface="微软雅黑" panose="020B0503020204020204" pitchFamily="34" charset="-122"/>
              </a:rPr>
              <a:t>● </a:t>
            </a:r>
            <a:r>
              <a:rPr lang="zh-CN" altLang="en-US" sz="1600" b="1" dirty="0">
                <a:solidFill>
                  <a:srgbClr val="595959"/>
                </a:solidFill>
                <a:latin typeface="微软雅黑" panose="020B0503020204020204" pitchFamily="34" charset="-122"/>
                <a:ea typeface="微软雅黑" panose="020B0503020204020204" pitchFamily="34" charset="-122"/>
              </a:rPr>
              <a:t>图像去雾</a:t>
            </a:r>
            <a:r>
              <a:rPr lang="zh-CN" altLang="en-US" sz="1600" b="1" dirty="0" smtClean="0">
                <a:solidFill>
                  <a:srgbClr val="595959"/>
                </a:solidFill>
                <a:latin typeface="微软雅黑" panose="020B0503020204020204" pitchFamily="34" charset="-122"/>
                <a:ea typeface="微软雅黑" panose="020B0503020204020204" pitchFamily="34" charset="-122"/>
              </a:rPr>
              <a:t>技术</a:t>
            </a:r>
            <a:r>
              <a:rPr lang="en-US" altLang="zh-CN" sz="1600" dirty="0">
                <a:solidFill>
                  <a:srgbClr val="595959"/>
                </a:solidFill>
                <a:latin typeface="微软雅黑" panose="020B0503020204020204" pitchFamily="34" charset="-122"/>
                <a:ea typeface="微软雅黑" panose="020B0503020204020204" pitchFamily="34" charset="-122"/>
              </a:rPr>
              <a:t>— </a:t>
            </a:r>
            <a:r>
              <a:rPr lang="zh-CN" altLang="en-US" sz="1600" dirty="0" smtClean="0">
                <a:solidFill>
                  <a:srgbClr val="595959"/>
                </a:solidFill>
                <a:latin typeface="微软雅黑" panose="020B0503020204020204" pitchFamily="34" charset="-122"/>
                <a:ea typeface="微软雅黑" panose="020B0503020204020204" pitchFamily="34" charset="-122"/>
              </a:rPr>
              <a:t>输入有雾的图像，恢复出无雾或少雾的图像；</a:t>
            </a:r>
            <a:endParaRPr lang="zh-CN" altLang="zh-CN" sz="1600" dirty="0">
              <a:solidFill>
                <a:srgbClr val="595959"/>
              </a:solidFill>
              <a:latin typeface="微软雅黑" panose="020B0503020204020204" pitchFamily="34" charset="-122"/>
              <a:ea typeface="微软雅黑" panose="020B0503020204020204" pitchFamily="34" charset="-122"/>
            </a:endParaRPr>
          </a:p>
        </p:txBody>
      </p:sp>
      <p:sp>
        <p:nvSpPr>
          <p:cNvPr id="27" name="PA_矩形 75"/>
          <p:cNvSpPr/>
          <p:nvPr>
            <p:custDataLst>
              <p:tags r:id="rId2"/>
            </p:custDataLst>
          </p:nvPr>
        </p:nvSpPr>
        <p:spPr>
          <a:xfrm>
            <a:off x="1373799" y="4436007"/>
            <a:ext cx="2517458" cy="1462517"/>
          </a:xfrm>
          <a:prstGeom prst="rect">
            <a:avLst/>
          </a:prstGeom>
          <a:noFill/>
          <a:ln w="9525">
            <a:noFill/>
          </a:ln>
        </p:spPr>
        <p:txBody>
          <a:bodyPr wrap="square" anchor="t">
            <a:spAutoFit/>
          </a:bodyPr>
          <a:lstStyle/>
          <a:p>
            <a:pPr>
              <a:lnSpc>
                <a:spcPct val="130000"/>
              </a:lnSpc>
            </a:pPr>
            <a:r>
              <a:rPr lang="zh-CN" altLang="en-US" dirty="0" smtClean="0">
                <a:solidFill>
                  <a:srgbClr val="595959"/>
                </a:solidFill>
                <a:latin typeface="微软雅黑" panose="020B0503020204020204" pitchFamily="34" charset="-122"/>
                <a:ea typeface="微软雅黑" panose="020B0503020204020204" pitchFamily="34" charset="-122"/>
              </a:rPr>
              <a:t>●</a:t>
            </a:r>
            <a:r>
              <a:rPr lang="zh-CN" altLang="en-US" sz="1600" dirty="0" smtClean="0">
                <a:solidFill>
                  <a:srgbClr val="595959"/>
                </a:solidFill>
                <a:latin typeface="微软雅黑" panose="020B0503020204020204" pitchFamily="34" charset="-122"/>
                <a:ea typeface="微软雅黑" panose="020B0503020204020204" pitchFamily="34" charset="-122"/>
              </a:rPr>
              <a:t> 消费</a:t>
            </a:r>
            <a:r>
              <a:rPr lang="zh-CN" altLang="en-US" sz="1600" dirty="0">
                <a:solidFill>
                  <a:srgbClr val="595959"/>
                </a:solidFill>
                <a:latin typeface="微软雅黑" panose="020B0503020204020204" pitchFamily="34" charset="-122"/>
                <a:ea typeface="微软雅黑" panose="020B0503020204020204" pitchFamily="34" charset="-122"/>
              </a:rPr>
              <a:t>／计算摄影</a:t>
            </a:r>
            <a:r>
              <a:rPr lang="zh-CN" altLang="en-US" sz="1600" dirty="0" smtClean="0">
                <a:solidFill>
                  <a:srgbClr val="595959"/>
                </a:solidFill>
                <a:latin typeface="微软雅黑" panose="020B0503020204020204" pitchFamily="34" charset="-122"/>
                <a:ea typeface="微软雅黑" panose="020B0503020204020204" pitchFamily="34" charset="-122"/>
              </a:rPr>
              <a:t>业；</a:t>
            </a:r>
            <a:endParaRPr lang="en-US" altLang="zh-CN" sz="1600" dirty="0" smtClean="0">
              <a:solidFill>
                <a:srgbClr val="595959"/>
              </a:solidFill>
              <a:latin typeface="微软雅黑" panose="020B0503020204020204" pitchFamily="34" charset="-122"/>
              <a:ea typeface="微软雅黑" panose="020B0503020204020204" pitchFamily="34" charset="-122"/>
            </a:endParaRPr>
          </a:p>
          <a:p>
            <a:pPr>
              <a:lnSpc>
                <a:spcPct val="130000"/>
              </a:lnSpc>
            </a:pPr>
            <a:r>
              <a:rPr lang="zh-CN" altLang="en-US" sz="1600" dirty="0">
                <a:solidFill>
                  <a:srgbClr val="595959"/>
                </a:solidFill>
                <a:latin typeface="微软雅黑" panose="020B0503020204020204" pitchFamily="34" charset="-122"/>
                <a:ea typeface="微软雅黑" panose="020B0503020204020204" pitchFamily="34" charset="-122"/>
              </a:rPr>
              <a:t>● </a:t>
            </a:r>
            <a:r>
              <a:rPr lang="zh-CN" altLang="en-US" sz="1600" dirty="0" smtClean="0">
                <a:solidFill>
                  <a:srgbClr val="595959"/>
                </a:solidFill>
                <a:latin typeface="微软雅黑" panose="020B0503020204020204" pitchFamily="34" charset="-122"/>
                <a:ea typeface="微软雅黑" panose="020B0503020204020204" pitchFamily="34" charset="-122"/>
              </a:rPr>
              <a:t>城市</a:t>
            </a:r>
            <a:r>
              <a:rPr lang="zh-CN" altLang="en-US" sz="1600" dirty="0">
                <a:solidFill>
                  <a:srgbClr val="595959"/>
                </a:solidFill>
                <a:latin typeface="微软雅黑" panose="020B0503020204020204" pitchFamily="34" charset="-122"/>
                <a:ea typeface="微软雅黑" panose="020B0503020204020204" pitchFamily="34" charset="-122"/>
              </a:rPr>
              <a:t>安全监控</a:t>
            </a:r>
            <a:r>
              <a:rPr lang="zh-CN" altLang="en-US" sz="1600" dirty="0" smtClean="0">
                <a:solidFill>
                  <a:srgbClr val="595959"/>
                </a:solidFill>
                <a:latin typeface="微软雅黑" panose="020B0503020204020204" pitchFamily="34" charset="-122"/>
                <a:ea typeface="微软雅黑" panose="020B0503020204020204" pitchFamily="34" charset="-122"/>
              </a:rPr>
              <a:t>；</a:t>
            </a:r>
            <a:endParaRPr lang="en-US" altLang="zh-CN" sz="1600" dirty="0" smtClean="0">
              <a:solidFill>
                <a:srgbClr val="595959"/>
              </a:solidFill>
              <a:latin typeface="微软雅黑" panose="020B0503020204020204" pitchFamily="34" charset="-122"/>
              <a:ea typeface="微软雅黑" panose="020B0503020204020204" pitchFamily="34" charset="-122"/>
            </a:endParaRPr>
          </a:p>
          <a:p>
            <a:pPr>
              <a:lnSpc>
                <a:spcPct val="130000"/>
              </a:lnSpc>
            </a:pPr>
            <a:r>
              <a:rPr lang="zh-CN" altLang="en-US" dirty="0" smtClean="0">
                <a:solidFill>
                  <a:srgbClr val="595959"/>
                </a:solidFill>
                <a:latin typeface="微软雅黑" panose="020B0503020204020204" pitchFamily="34" charset="-122"/>
                <a:ea typeface="微软雅黑" panose="020B0503020204020204" pitchFamily="34" charset="-122"/>
              </a:rPr>
              <a:t>●</a:t>
            </a:r>
            <a:r>
              <a:rPr lang="zh-CN" altLang="en-US" sz="1600" dirty="0" smtClean="0">
                <a:solidFill>
                  <a:srgbClr val="595959"/>
                </a:solidFill>
                <a:latin typeface="微软雅黑" panose="020B0503020204020204" pitchFamily="34" charset="-122"/>
                <a:ea typeface="微软雅黑" panose="020B0503020204020204" pitchFamily="34" charset="-122"/>
              </a:rPr>
              <a:t> 计算机图像处理；</a:t>
            </a:r>
            <a:endParaRPr lang="en-US" altLang="zh-CN" sz="1600" dirty="0">
              <a:solidFill>
                <a:srgbClr val="595959"/>
              </a:solidFill>
              <a:latin typeface="微软雅黑" panose="020B0503020204020204" pitchFamily="34" charset="-122"/>
              <a:ea typeface="微软雅黑" panose="020B0503020204020204" pitchFamily="34" charset="-122"/>
            </a:endParaRPr>
          </a:p>
          <a:p>
            <a:pPr>
              <a:lnSpc>
                <a:spcPct val="130000"/>
              </a:lnSpc>
            </a:pPr>
            <a:r>
              <a:rPr lang="en-US" altLang="zh-CN" sz="1600" dirty="0" smtClean="0">
                <a:solidFill>
                  <a:srgbClr val="595959"/>
                </a:solidFill>
                <a:latin typeface="微软雅黑" panose="020B0503020204020204" pitchFamily="34" charset="-122"/>
                <a:ea typeface="微软雅黑" panose="020B0503020204020204" pitchFamily="34" charset="-122"/>
              </a:rPr>
              <a:t>… …</a:t>
            </a:r>
            <a:endParaRPr lang="zh-CN" altLang="zh-CN" sz="1600" dirty="0">
              <a:solidFill>
                <a:srgbClr val="595959"/>
              </a:solidFill>
              <a:latin typeface="微软雅黑" panose="020B0503020204020204" pitchFamily="34" charset="-122"/>
              <a:ea typeface="微软雅黑" panose="020B0503020204020204" pitchFamily="34" charset="-122"/>
            </a:endParaRPr>
          </a:p>
        </p:txBody>
      </p:sp>
      <p:sp>
        <p:nvSpPr>
          <p:cNvPr id="28" name="矩形 8"/>
          <p:cNvSpPr/>
          <p:nvPr/>
        </p:nvSpPr>
        <p:spPr>
          <a:xfrm>
            <a:off x="936712" y="1578443"/>
            <a:ext cx="2132013" cy="2132012"/>
          </a:xfrm>
          <a:prstGeom prst="rect">
            <a:avLst/>
          </a:prstGeom>
          <a:solidFill>
            <a:schemeClr val="bg1">
              <a:lumMod val="50000"/>
              <a:alpha val="89000"/>
            </a:schemeClr>
          </a:solidFill>
          <a:ln w="9525">
            <a:noFill/>
          </a:ln>
        </p:spPr>
        <p:txBody>
          <a:bodyPr wrap="none" lIns="91440" tIns="45720" rIns="91440" bIns="45720" anchor="ctr">
            <a:spAutoFit/>
          </a:bodyPr>
          <a:lstStyle/>
          <a:p>
            <a:pPr algn="ctr"/>
            <a:endParaRPr lang="zh-CN" altLang="en-US" sz="2000">
              <a:solidFill>
                <a:srgbClr val="222B33"/>
              </a:solidFill>
              <a:latin typeface="微软雅黑" panose="020B0503020204020204" pitchFamily="34" charset="-122"/>
              <a:ea typeface="微软雅黑" panose="020B0503020204020204" pitchFamily="34" charset="-122"/>
            </a:endParaRPr>
          </a:p>
        </p:txBody>
      </p:sp>
      <p:sp>
        <p:nvSpPr>
          <p:cNvPr id="29" name="矩形 24"/>
          <p:cNvSpPr/>
          <p:nvPr/>
        </p:nvSpPr>
        <p:spPr>
          <a:xfrm>
            <a:off x="8995569" y="3911284"/>
            <a:ext cx="2114550" cy="2119312"/>
          </a:xfrm>
          <a:prstGeom prst="rect">
            <a:avLst/>
          </a:prstGeom>
          <a:solidFill>
            <a:schemeClr val="bg1">
              <a:lumMod val="50000"/>
              <a:alpha val="89999"/>
            </a:schemeClr>
          </a:solidFill>
          <a:ln w="9525">
            <a:noFill/>
          </a:ln>
        </p:spPr>
        <p:txBody>
          <a:bodyPr wrap="square" lIns="91440" tIns="45720" rIns="91440" bIns="45720" anchor="ctr">
            <a:spAutoFit/>
          </a:bodyPr>
          <a:lstStyle/>
          <a:p>
            <a:pPr algn="ctr"/>
            <a:endParaRPr lang="zh-CN" altLang="en-US" sz="2000">
              <a:solidFill>
                <a:srgbClr val="222B33"/>
              </a:solidFill>
              <a:latin typeface="微软雅黑" panose="020B0503020204020204" pitchFamily="34" charset="-122"/>
              <a:ea typeface="微软雅黑" panose="020B0503020204020204" pitchFamily="34" charset="-122"/>
            </a:endParaRPr>
          </a:p>
        </p:txBody>
      </p:sp>
      <p:sp>
        <p:nvSpPr>
          <p:cNvPr id="30" name="AutoShape 4"/>
          <p:cNvSpPr/>
          <p:nvPr/>
        </p:nvSpPr>
        <p:spPr bwMode="auto">
          <a:xfrm>
            <a:off x="9586913" y="4471988"/>
            <a:ext cx="931863" cy="9302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28" y="17466"/>
                </a:moveTo>
                <a:cubicBezTo>
                  <a:pt x="16669" y="16923"/>
                  <a:pt x="15846" y="16465"/>
                  <a:pt x="14963" y="16121"/>
                </a:cubicBezTo>
                <a:cubicBezTo>
                  <a:pt x="15595" y="14609"/>
                  <a:pt x="15967" y="12928"/>
                  <a:pt x="16010" y="11148"/>
                </a:cubicBezTo>
                <a:lnTo>
                  <a:pt x="20188" y="11148"/>
                </a:lnTo>
                <a:cubicBezTo>
                  <a:pt x="20097" y="13612"/>
                  <a:pt x="19065" y="15838"/>
                  <a:pt x="17428" y="17466"/>
                </a:cubicBezTo>
                <a:moveTo>
                  <a:pt x="1411" y="11148"/>
                </a:moveTo>
                <a:lnTo>
                  <a:pt x="5589" y="11148"/>
                </a:lnTo>
                <a:cubicBezTo>
                  <a:pt x="5632" y="12928"/>
                  <a:pt x="6004" y="14609"/>
                  <a:pt x="6636" y="16121"/>
                </a:cubicBezTo>
                <a:cubicBezTo>
                  <a:pt x="5753" y="16465"/>
                  <a:pt x="4931" y="16923"/>
                  <a:pt x="4171" y="17466"/>
                </a:cubicBezTo>
                <a:cubicBezTo>
                  <a:pt x="2534" y="15838"/>
                  <a:pt x="1502" y="13612"/>
                  <a:pt x="1411" y="11148"/>
                </a:cubicBezTo>
                <a:moveTo>
                  <a:pt x="3785" y="4553"/>
                </a:moveTo>
                <a:cubicBezTo>
                  <a:pt x="4579" y="5170"/>
                  <a:pt x="5448" y="5691"/>
                  <a:pt x="6388" y="6084"/>
                </a:cubicBezTo>
                <a:cubicBezTo>
                  <a:pt x="5901" y="7433"/>
                  <a:pt x="5627" y="8908"/>
                  <a:pt x="5589" y="10451"/>
                </a:cubicBezTo>
                <a:lnTo>
                  <a:pt x="1411" y="10451"/>
                </a:lnTo>
                <a:cubicBezTo>
                  <a:pt x="1494" y="8190"/>
                  <a:pt x="2376" y="6135"/>
                  <a:pt x="3785" y="4553"/>
                </a:cubicBezTo>
                <a:moveTo>
                  <a:pt x="11148" y="10451"/>
                </a:moveTo>
                <a:lnTo>
                  <a:pt x="11148" y="6950"/>
                </a:lnTo>
                <a:cubicBezTo>
                  <a:pt x="12339" y="6913"/>
                  <a:pt x="13484" y="6696"/>
                  <a:pt x="14558" y="6324"/>
                </a:cubicBezTo>
                <a:cubicBezTo>
                  <a:pt x="15018" y="7598"/>
                  <a:pt x="15276" y="8992"/>
                  <a:pt x="15314" y="10451"/>
                </a:cubicBezTo>
                <a:cubicBezTo>
                  <a:pt x="15314" y="10451"/>
                  <a:pt x="11148" y="10451"/>
                  <a:pt x="11148" y="10451"/>
                </a:cubicBezTo>
                <a:close/>
                <a:moveTo>
                  <a:pt x="14311" y="15882"/>
                </a:moveTo>
                <a:cubicBezTo>
                  <a:pt x="13309" y="15559"/>
                  <a:pt x="12247" y="15380"/>
                  <a:pt x="11148" y="15346"/>
                </a:cubicBezTo>
                <a:lnTo>
                  <a:pt x="11148" y="11148"/>
                </a:lnTo>
                <a:lnTo>
                  <a:pt x="15314" y="11148"/>
                </a:lnTo>
                <a:cubicBezTo>
                  <a:pt x="15270" y="12844"/>
                  <a:pt x="14914" y="14445"/>
                  <a:pt x="14311" y="15882"/>
                </a:cubicBezTo>
                <a:moveTo>
                  <a:pt x="14683" y="16757"/>
                </a:moveTo>
                <a:cubicBezTo>
                  <a:pt x="15476" y="17063"/>
                  <a:pt x="16218" y="17466"/>
                  <a:pt x="16904" y="17941"/>
                </a:cubicBezTo>
                <a:cubicBezTo>
                  <a:pt x="15632" y="19031"/>
                  <a:pt x="14067" y="19781"/>
                  <a:pt x="12344" y="20068"/>
                </a:cubicBezTo>
                <a:cubicBezTo>
                  <a:pt x="13280" y="19136"/>
                  <a:pt x="14076" y="18017"/>
                  <a:pt x="14683" y="16757"/>
                </a:cubicBezTo>
                <a:moveTo>
                  <a:pt x="11148" y="20188"/>
                </a:moveTo>
                <a:lnTo>
                  <a:pt x="11148" y="16043"/>
                </a:lnTo>
                <a:cubicBezTo>
                  <a:pt x="12146" y="16075"/>
                  <a:pt x="13113" y="16231"/>
                  <a:pt x="14025" y="16516"/>
                </a:cubicBezTo>
                <a:cubicBezTo>
                  <a:pt x="13314" y="17970"/>
                  <a:pt x="12343" y="19223"/>
                  <a:pt x="11185" y="20186"/>
                </a:cubicBezTo>
                <a:cubicBezTo>
                  <a:pt x="11185" y="20186"/>
                  <a:pt x="11148" y="20188"/>
                  <a:pt x="11148" y="20188"/>
                </a:cubicBezTo>
                <a:close/>
                <a:moveTo>
                  <a:pt x="9255" y="20068"/>
                </a:moveTo>
                <a:cubicBezTo>
                  <a:pt x="7532" y="19781"/>
                  <a:pt x="5967" y="19031"/>
                  <a:pt x="4695" y="17941"/>
                </a:cubicBezTo>
                <a:cubicBezTo>
                  <a:pt x="5381" y="17466"/>
                  <a:pt x="6123" y="17063"/>
                  <a:pt x="6916" y="16757"/>
                </a:cubicBezTo>
                <a:cubicBezTo>
                  <a:pt x="7523" y="18017"/>
                  <a:pt x="8319" y="19136"/>
                  <a:pt x="9255" y="20068"/>
                </a:cubicBezTo>
                <a:moveTo>
                  <a:pt x="10451" y="11148"/>
                </a:moveTo>
                <a:lnTo>
                  <a:pt x="10451" y="15346"/>
                </a:lnTo>
                <a:cubicBezTo>
                  <a:pt x="9352" y="15380"/>
                  <a:pt x="8290" y="15559"/>
                  <a:pt x="7288" y="15882"/>
                </a:cubicBezTo>
                <a:cubicBezTo>
                  <a:pt x="6685" y="14445"/>
                  <a:pt x="6329" y="12844"/>
                  <a:pt x="6285" y="11148"/>
                </a:cubicBezTo>
                <a:cubicBezTo>
                  <a:pt x="6285" y="11148"/>
                  <a:pt x="10451" y="11148"/>
                  <a:pt x="10451" y="11148"/>
                </a:cubicBezTo>
                <a:close/>
                <a:moveTo>
                  <a:pt x="7041" y="6324"/>
                </a:moveTo>
                <a:cubicBezTo>
                  <a:pt x="8115" y="6696"/>
                  <a:pt x="9260" y="6913"/>
                  <a:pt x="10451" y="6950"/>
                </a:cubicBezTo>
                <a:lnTo>
                  <a:pt x="10451" y="10451"/>
                </a:lnTo>
                <a:lnTo>
                  <a:pt x="6285" y="10451"/>
                </a:lnTo>
                <a:cubicBezTo>
                  <a:pt x="6324" y="8992"/>
                  <a:pt x="6581" y="7598"/>
                  <a:pt x="7041" y="6324"/>
                </a:cubicBezTo>
                <a:moveTo>
                  <a:pt x="6651" y="5442"/>
                </a:moveTo>
                <a:cubicBezTo>
                  <a:pt x="5790" y="5084"/>
                  <a:pt x="4993" y="4609"/>
                  <a:pt x="4263" y="4050"/>
                </a:cubicBezTo>
                <a:cubicBezTo>
                  <a:pt x="5606" y="2749"/>
                  <a:pt x="7332" y="1851"/>
                  <a:pt x="9255" y="1531"/>
                </a:cubicBezTo>
                <a:cubicBezTo>
                  <a:pt x="8175" y="2610"/>
                  <a:pt x="7286" y="3939"/>
                  <a:pt x="6651" y="5442"/>
                </a:cubicBezTo>
                <a:moveTo>
                  <a:pt x="10451" y="1411"/>
                </a:moveTo>
                <a:lnTo>
                  <a:pt x="10451" y="6253"/>
                </a:lnTo>
                <a:cubicBezTo>
                  <a:pt x="9352" y="6217"/>
                  <a:pt x="8296" y="6021"/>
                  <a:pt x="7303" y="5681"/>
                </a:cubicBezTo>
                <a:cubicBezTo>
                  <a:pt x="8029" y="3972"/>
                  <a:pt x="9101" y="2507"/>
                  <a:pt x="10415" y="1413"/>
                </a:cubicBezTo>
                <a:cubicBezTo>
                  <a:pt x="10427" y="1412"/>
                  <a:pt x="10439" y="1411"/>
                  <a:pt x="10451" y="1411"/>
                </a:cubicBezTo>
                <a:moveTo>
                  <a:pt x="12344" y="1531"/>
                </a:moveTo>
                <a:cubicBezTo>
                  <a:pt x="14267" y="1851"/>
                  <a:pt x="15993" y="2749"/>
                  <a:pt x="17336" y="4050"/>
                </a:cubicBezTo>
                <a:cubicBezTo>
                  <a:pt x="16606" y="4609"/>
                  <a:pt x="15809" y="5084"/>
                  <a:pt x="14948" y="5442"/>
                </a:cubicBezTo>
                <a:cubicBezTo>
                  <a:pt x="14313" y="3939"/>
                  <a:pt x="13424" y="2610"/>
                  <a:pt x="12344" y="1531"/>
                </a:cubicBezTo>
                <a:moveTo>
                  <a:pt x="11184" y="1413"/>
                </a:moveTo>
                <a:cubicBezTo>
                  <a:pt x="12498" y="2507"/>
                  <a:pt x="13570" y="3972"/>
                  <a:pt x="14296" y="5681"/>
                </a:cubicBezTo>
                <a:cubicBezTo>
                  <a:pt x="13303" y="6021"/>
                  <a:pt x="12247" y="6217"/>
                  <a:pt x="11148" y="6253"/>
                </a:cubicBezTo>
                <a:lnTo>
                  <a:pt x="11148" y="1411"/>
                </a:lnTo>
                <a:cubicBezTo>
                  <a:pt x="11160" y="1411"/>
                  <a:pt x="11172" y="1412"/>
                  <a:pt x="11184" y="1413"/>
                </a:cubicBezTo>
                <a:moveTo>
                  <a:pt x="10414" y="20186"/>
                </a:moveTo>
                <a:cubicBezTo>
                  <a:pt x="9256" y="19223"/>
                  <a:pt x="8285" y="17970"/>
                  <a:pt x="7574" y="16516"/>
                </a:cubicBezTo>
                <a:cubicBezTo>
                  <a:pt x="8486" y="16231"/>
                  <a:pt x="9453" y="16075"/>
                  <a:pt x="10451" y="16043"/>
                </a:cubicBezTo>
                <a:lnTo>
                  <a:pt x="10451" y="20188"/>
                </a:lnTo>
                <a:cubicBezTo>
                  <a:pt x="10451" y="20188"/>
                  <a:pt x="10414" y="20186"/>
                  <a:pt x="10414" y="20186"/>
                </a:cubicBezTo>
                <a:close/>
                <a:moveTo>
                  <a:pt x="20188" y="10451"/>
                </a:moveTo>
                <a:lnTo>
                  <a:pt x="16010" y="10451"/>
                </a:lnTo>
                <a:cubicBezTo>
                  <a:pt x="15972" y="8908"/>
                  <a:pt x="15698" y="7433"/>
                  <a:pt x="15211" y="6084"/>
                </a:cubicBezTo>
                <a:cubicBezTo>
                  <a:pt x="16151" y="5691"/>
                  <a:pt x="17020" y="5170"/>
                  <a:pt x="17814" y="4553"/>
                </a:cubicBezTo>
                <a:cubicBezTo>
                  <a:pt x="19223" y="6135"/>
                  <a:pt x="20105" y="8190"/>
                  <a:pt x="20188" y="10451"/>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rgbClr val="FFFFFF"/>
          </a:solidFill>
          <a:ln>
            <a:noFill/>
          </a:ln>
          <a:effectLst/>
        </p:spPr>
        <p:txBody>
          <a:bodyPr lIns="19050" tIns="19050" rIns="19050" bIns="1905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228600" fontAlgn="base" hangingPunct="0">
              <a:spcBef>
                <a:spcPct val="0"/>
              </a:spcBef>
              <a:spcAft>
                <a:spcPct val="0"/>
              </a:spcAft>
            </a:pPr>
            <a:endParaRPr lang="en-US" sz="1500" strike="noStrike" noProof="1">
              <a:solidFill>
                <a:srgbClr val="FFFFFF"/>
              </a:solidFill>
              <a:effectLst>
                <a:outerShdw blurRad="38100" dist="38100" dir="2700000" algn="tl">
                  <a:srgbClr val="000000"/>
                </a:outerShdw>
              </a:effectLst>
              <a:latin typeface="Gill Sans" charset="0"/>
              <a:sym typeface="Gill Sans" charset="0"/>
            </a:endParaRPr>
          </a:p>
        </p:txBody>
      </p:sp>
      <p:sp>
        <p:nvSpPr>
          <p:cNvPr id="31" name="AutoShape 117"/>
          <p:cNvSpPr/>
          <p:nvPr/>
        </p:nvSpPr>
        <p:spPr bwMode="auto">
          <a:xfrm>
            <a:off x="1468264" y="2327934"/>
            <a:ext cx="1087438" cy="815975"/>
          </a:xfrm>
          <a:custGeom>
            <a:avLst/>
            <a:gdLst>
              <a:gd name="T0" fmla="+- 0 10799 1"/>
              <a:gd name="T1" fmla="*/ T0 w 21596"/>
              <a:gd name="T2" fmla="*/ 10800 h 21600"/>
              <a:gd name="T3" fmla="+- 0 10799 1"/>
              <a:gd name="T4" fmla="*/ T3 w 21596"/>
              <a:gd name="T5" fmla="*/ 10800 h 21600"/>
              <a:gd name="T6" fmla="+- 0 10799 1"/>
              <a:gd name="T7" fmla="*/ T6 w 21596"/>
              <a:gd name="T8" fmla="*/ 10800 h 21600"/>
              <a:gd name="T9" fmla="+- 0 10799 1"/>
              <a:gd name="T10" fmla="*/ T9 w 21596"/>
              <a:gd name="T11" fmla="*/ 10800 h 21600"/>
            </a:gdLst>
            <a:ahLst/>
            <a:cxnLst>
              <a:cxn ang="0">
                <a:pos x="T1" y="T2"/>
              </a:cxn>
              <a:cxn ang="0">
                <a:pos x="T4" y="T5"/>
              </a:cxn>
              <a:cxn ang="0">
                <a:pos x="T7" y="T8"/>
              </a:cxn>
              <a:cxn ang="0">
                <a:pos x="T10" y="T11"/>
              </a:cxn>
            </a:cxnLst>
            <a:rect l="0" t="0" r="r" b="b"/>
            <a:pathLst>
              <a:path w="21596" h="21600">
                <a:moveTo>
                  <a:pt x="4511" y="2151"/>
                </a:moveTo>
                <a:lnTo>
                  <a:pt x="6064" y="3877"/>
                </a:lnTo>
                <a:lnTo>
                  <a:pt x="4246" y="6302"/>
                </a:lnTo>
                <a:lnTo>
                  <a:pt x="1353" y="6302"/>
                </a:lnTo>
                <a:cubicBezTo>
                  <a:pt x="1353" y="6302"/>
                  <a:pt x="4511" y="2151"/>
                  <a:pt x="4511" y="2151"/>
                </a:cubicBezTo>
                <a:close/>
                <a:moveTo>
                  <a:pt x="17348" y="6302"/>
                </a:moveTo>
                <a:lnTo>
                  <a:pt x="15531" y="3877"/>
                </a:lnTo>
                <a:lnTo>
                  <a:pt x="17082" y="2153"/>
                </a:lnTo>
                <a:lnTo>
                  <a:pt x="20191" y="6302"/>
                </a:lnTo>
                <a:cubicBezTo>
                  <a:pt x="20191" y="6302"/>
                  <a:pt x="17348" y="6302"/>
                  <a:pt x="17348" y="6302"/>
                </a:cubicBezTo>
                <a:close/>
                <a:moveTo>
                  <a:pt x="17264" y="7202"/>
                </a:moveTo>
                <a:lnTo>
                  <a:pt x="19663" y="7202"/>
                </a:lnTo>
                <a:lnTo>
                  <a:pt x="13021" y="16638"/>
                </a:lnTo>
                <a:cubicBezTo>
                  <a:pt x="13021" y="16638"/>
                  <a:pt x="17264" y="7202"/>
                  <a:pt x="17264" y="7202"/>
                </a:cubicBezTo>
                <a:close/>
                <a:moveTo>
                  <a:pt x="8574" y="16637"/>
                </a:moveTo>
                <a:lnTo>
                  <a:pt x="1933" y="7202"/>
                </a:lnTo>
                <a:lnTo>
                  <a:pt x="4330" y="7202"/>
                </a:lnTo>
                <a:cubicBezTo>
                  <a:pt x="4330" y="7202"/>
                  <a:pt x="8574" y="16637"/>
                  <a:pt x="8574" y="16637"/>
                </a:cubicBezTo>
                <a:close/>
                <a:moveTo>
                  <a:pt x="8429" y="7202"/>
                </a:moveTo>
                <a:lnTo>
                  <a:pt x="10084" y="18249"/>
                </a:lnTo>
                <a:lnTo>
                  <a:pt x="5117" y="7202"/>
                </a:lnTo>
                <a:cubicBezTo>
                  <a:pt x="5117" y="7202"/>
                  <a:pt x="8429" y="7202"/>
                  <a:pt x="8429" y="7202"/>
                </a:cubicBezTo>
                <a:close/>
                <a:moveTo>
                  <a:pt x="6584" y="4456"/>
                </a:moveTo>
                <a:lnTo>
                  <a:pt x="8246" y="6302"/>
                </a:lnTo>
                <a:lnTo>
                  <a:pt x="5200" y="6302"/>
                </a:lnTo>
                <a:cubicBezTo>
                  <a:pt x="5200" y="6302"/>
                  <a:pt x="6584" y="4456"/>
                  <a:pt x="6584" y="4456"/>
                </a:cubicBezTo>
                <a:close/>
                <a:moveTo>
                  <a:pt x="6543" y="3238"/>
                </a:moveTo>
                <a:lnTo>
                  <a:pt x="5250" y="1800"/>
                </a:lnTo>
                <a:lnTo>
                  <a:pt x="7621" y="1800"/>
                </a:lnTo>
                <a:cubicBezTo>
                  <a:pt x="7621" y="1800"/>
                  <a:pt x="6543" y="3238"/>
                  <a:pt x="6543" y="3238"/>
                </a:cubicBezTo>
                <a:close/>
                <a:moveTo>
                  <a:pt x="10797" y="3466"/>
                </a:moveTo>
                <a:lnTo>
                  <a:pt x="9299" y="1800"/>
                </a:lnTo>
                <a:lnTo>
                  <a:pt x="12296" y="1800"/>
                </a:lnTo>
                <a:cubicBezTo>
                  <a:pt x="12296" y="1800"/>
                  <a:pt x="10797" y="3466"/>
                  <a:pt x="10797" y="3466"/>
                </a:cubicBezTo>
                <a:close/>
                <a:moveTo>
                  <a:pt x="13974" y="1800"/>
                </a:moveTo>
                <a:lnTo>
                  <a:pt x="16345" y="1800"/>
                </a:lnTo>
                <a:lnTo>
                  <a:pt x="15052" y="3238"/>
                </a:lnTo>
                <a:cubicBezTo>
                  <a:pt x="15052" y="3238"/>
                  <a:pt x="13974" y="1800"/>
                  <a:pt x="13974" y="1800"/>
                </a:cubicBezTo>
                <a:close/>
                <a:moveTo>
                  <a:pt x="13349" y="6302"/>
                </a:moveTo>
                <a:lnTo>
                  <a:pt x="15011" y="4456"/>
                </a:lnTo>
                <a:lnTo>
                  <a:pt x="16394" y="6302"/>
                </a:lnTo>
                <a:cubicBezTo>
                  <a:pt x="16394" y="6302"/>
                  <a:pt x="13349" y="6302"/>
                  <a:pt x="13349" y="6302"/>
                </a:cubicBezTo>
                <a:close/>
                <a:moveTo>
                  <a:pt x="13166" y="7202"/>
                </a:moveTo>
                <a:lnTo>
                  <a:pt x="16478" y="7202"/>
                </a:lnTo>
                <a:lnTo>
                  <a:pt x="11511" y="18249"/>
                </a:lnTo>
                <a:cubicBezTo>
                  <a:pt x="11511" y="18249"/>
                  <a:pt x="13166" y="7202"/>
                  <a:pt x="13166" y="7202"/>
                </a:cubicBezTo>
                <a:close/>
                <a:moveTo>
                  <a:pt x="12478" y="7202"/>
                </a:moveTo>
                <a:lnTo>
                  <a:pt x="10797" y="18414"/>
                </a:lnTo>
                <a:lnTo>
                  <a:pt x="9117" y="7202"/>
                </a:lnTo>
                <a:cubicBezTo>
                  <a:pt x="9117" y="7202"/>
                  <a:pt x="12478" y="7202"/>
                  <a:pt x="12478" y="7202"/>
                </a:cubicBezTo>
                <a:close/>
                <a:moveTo>
                  <a:pt x="8773" y="5716"/>
                </a:moveTo>
                <a:lnTo>
                  <a:pt x="7064" y="3817"/>
                </a:lnTo>
                <a:lnTo>
                  <a:pt x="8426" y="2000"/>
                </a:lnTo>
                <a:lnTo>
                  <a:pt x="10270" y="4051"/>
                </a:lnTo>
                <a:cubicBezTo>
                  <a:pt x="10270" y="4051"/>
                  <a:pt x="8773" y="5716"/>
                  <a:pt x="8773" y="5716"/>
                </a:cubicBezTo>
                <a:close/>
                <a:moveTo>
                  <a:pt x="11325" y="4051"/>
                </a:moveTo>
                <a:lnTo>
                  <a:pt x="13169" y="2000"/>
                </a:lnTo>
                <a:lnTo>
                  <a:pt x="14531" y="3817"/>
                </a:lnTo>
                <a:lnTo>
                  <a:pt x="12822" y="5716"/>
                </a:lnTo>
                <a:cubicBezTo>
                  <a:pt x="12822" y="5716"/>
                  <a:pt x="11325" y="4051"/>
                  <a:pt x="11325" y="4051"/>
                </a:cubicBezTo>
                <a:close/>
                <a:moveTo>
                  <a:pt x="12296" y="6302"/>
                </a:moveTo>
                <a:lnTo>
                  <a:pt x="9299" y="6302"/>
                </a:lnTo>
                <a:lnTo>
                  <a:pt x="10797" y="4638"/>
                </a:lnTo>
                <a:cubicBezTo>
                  <a:pt x="10797" y="4638"/>
                  <a:pt x="12296" y="6302"/>
                  <a:pt x="12296" y="6302"/>
                </a:cubicBezTo>
                <a:close/>
                <a:moveTo>
                  <a:pt x="21200" y="5102"/>
                </a:moveTo>
                <a:lnTo>
                  <a:pt x="17771" y="527"/>
                </a:lnTo>
                <a:cubicBezTo>
                  <a:pt x="17518" y="189"/>
                  <a:pt x="17176" y="0"/>
                  <a:pt x="16817" y="0"/>
                </a:cubicBezTo>
                <a:lnTo>
                  <a:pt x="4779" y="0"/>
                </a:lnTo>
                <a:cubicBezTo>
                  <a:pt x="4420" y="0"/>
                  <a:pt x="4077" y="189"/>
                  <a:pt x="3824" y="527"/>
                </a:cubicBezTo>
                <a:lnTo>
                  <a:pt x="395" y="5102"/>
                </a:lnTo>
                <a:cubicBezTo>
                  <a:pt x="131" y="5455"/>
                  <a:pt x="-1" y="5921"/>
                  <a:pt x="-1" y="6387"/>
                </a:cubicBezTo>
                <a:cubicBezTo>
                  <a:pt x="1" y="6810"/>
                  <a:pt x="114" y="7233"/>
                  <a:pt x="341" y="7573"/>
                </a:cubicBezTo>
                <a:lnTo>
                  <a:pt x="9788" y="20995"/>
                </a:lnTo>
                <a:cubicBezTo>
                  <a:pt x="10045" y="21379"/>
                  <a:pt x="10412" y="21599"/>
                  <a:pt x="10797" y="21599"/>
                </a:cubicBezTo>
                <a:cubicBezTo>
                  <a:pt x="11183" y="21599"/>
                  <a:pt x="11550" y="21379"/>
                  <a:pt x="11807" y="20995"/>
                </a:cubicBezTo>
                <a:lnTo>
                  <a:pt x="21255" y="7573"/>
                </a:lnTo>
                <a:cubicBezTo>
                  <a:pt x="21485" y="7226"/>
                  <a:pt x="21598" y="6791"/>
                  <a:pt x="21595" y="6359"/>
                </a:cubicBezTo>
                <a:cubicBezTo>
                  <a:pt x="21593" y="5902"/>
                  <a:pt x="21459" y="5449"/>
                  <a:pt x="21200" y="5102"/>
                </a:cubicBezTo>
              </a:path>
            </a:pathLst>
          </a:custGeom>
          <a:solidFill>
            <a:srgbClr val="FFFFFF"/>
          </a:solidFill>
          <a:ln>
            <a:noFill/>
          </a:ln>
          <a:effectLst/>
        </p:spPr>
        <p:txBody>
          <a:bodyPr lIns="19050" tIns="19050" rIns="19050" bIns="1905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228600" fontAlgn="base" hangingPunct="0">
              <a:spcBef>
                <a:spcPct val="0"/>
              </a:spcBef>
              <a:spcAft>
                <a:spcPct val="0"/>
              </a:spcAft>
            </a:pPr>
            <a:endParaRPr lang="en-US" sz="1500" strike="noStrike" noProof="1">
              <a:solidFill>
                <a:srgbClr val="FFFFFF"/>
              </a:solidFill>
              <a:effectLst>
                <a:outerShdw blurRad="38100" dist="38100" dir="2700000" algn="tl">
                  <a:srgbClr val="000000"/>
                </a:outerShdw>
              </a:effectLst>
              <a:latin typeface="Gill Sans" charset="0"/>
              <a:sym typeface="Gill Sans" charset="0"/>
            </a:endParaRPr>
          </a:p>
        </p:txBody>
      </p:sp>
      <p:cxnSp>
        <p:nvCxnSpPr>
          <p:cNvPr id="15" name="直接连接符 14"/>
          <p:cNvCxnSpPr/>
          <p:nvPr/>
        </p:nvCxnSpPr>
        <p:spPr>
          <a:xfrm>
            <a:off x="8014728" y="4315903"/>
            <a:ext cx="314325"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8483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5805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0" y="145472"/>
            <a:ext cx="2402896" cy="478683"/>
          </a:xfrm>
        </p:spPr>
        <p:txBody>
          <a:bodyPr>
            <a:normAutofit/>
          </a:bodyPr>
          <a:lstStyle/>
          <a:p>
            <a:r>
              <a:rPr lang="zh-CN" altLang="en-US" dirty="0" smtClean="0"/>
              <a:t>国内外研究现状</a:t>
            </a:r>
            <a:endParaRPr lang="zh-CN" altLang="en-US" dirty="0"/>
          </a:p>
        </p:txBody>
      </p:sp>
      <p:sp>
        <p:nvSpPr>
          <p:cNvPr id="5" name="Freeform 8"/>
          <p:cNvSpPr>
            <a:spLocks/>
          </p:cNvSpPr>
          <p:nvPr/>
        </p:nvSpPr>
        <p:spPr bwMode="auto">
          <a:xfrm>
            <a:off x="3209345" y="2314904"/>
            <a:ext cx="3503612" cy="1309687"/>
          </a:xfrm>
          <a:custGeom>
            <a:avLst/>
            <a:gdLst>
              <a:gd name="T0" fmla="*/ 987 w 9385"/>
              <a:gd name="T1" fmla="*/ 1973 h 3491"/>
              <a:gd name="T2" fmla="*/ 6935 w 9385"/>
              <a:gd name="T3" fmla="*/ 1973 h 3491"/>
              <a:gd name="T4" fmla="*/ 9212 w 9385"/>
              <a:gd name="T5" fmla="*/ 3193 h 3491"/>
              <a:gd name="T6" fmla="*/ 9385 w 9385"/>
              <a:gd name="T7" fmla="*/ 3491 h 3491"/>
              <a:gd name="T8" fmla="*/ 9385 w 9385"/>
              <a:gd name="T9" fmla="*/ 2623 h 3491"/>
              <a:gd name="T10" fmla="*/ 6386 w 9385"/>
              <a:gd name="T11" fmla="*/ 0 h 3491"/>
              <a:gd name="T12" fmla="*/ 987 w 9385"/>
              <a:gd name="T13" fmla="*/ 0 h 3491"/>
              <a:gd name="T14" fmla="*/ 0 w 9385"/>
              <a:gd name="T15" fmla="*/ 986 h 3491"/>
              <a:gd name="T16" fmla="*/ 0 w 9385"/>
              <a:gd name="T17" fmla="*/ 986 h 3491"/>
              <a:gd name="T18" fmla="*/ 987 w 9385"/>
              <a:gd name="T19" fmla="*/ 1973 h 3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85" h="3491">
                <a:moveTo>
                  <a:pt x="987" y="1973"/>
                </a:moveTo>
                <a:lnTo>
                  <a:pt x="6935" y="1973"/>
                </a:lnTo>
                <a:cubicBezTo>
                  <a:pt x="8046" y="1973"/>
                  <a:pt x="8807" y="2497"/>
                  <a:pt x="9212" y="3193"/>
                </a:cubicBezTo>
                <a:lnTo>
                  <a:pt x="9385" y="3491"/>
                </a:lnTo>
                <a:lnTo>
                  <a:pt x="9385" y="2623"/>
                </a:lnTo>
                <a:cubicBezTo>
                  <a:pt x="9385" y="1089"/>
                  <a:pt x="8339" y="0"/>
                  <a:pt x="6386" y="0"/>
                </a:cubicBezTo>
                <a:lnTo>
                  <a:pt x="987" y="0"/>
                </a:lnTo>
                <a:cubicBezTo>
                  <a:pt x="444" y="0"/>
                  <a:pt x="0" y="444"/>
                  <a:pt x="0" y="986"/>
                </a:cubicBezTo>
                <a:lnTo>
                  <a:pt x="0" y="986"/>
                </a:lnTo>
                <a:cubicBezTo>
                  <a:pt x="0" y="1529"/>
                  <a:pt x="444" y="1973"/>
                  <a:pt x="987" y="1973"/>
                </a:cubicBezTo>
                <a:close/>
              </a:path>
            </a:pathLst>
          </a:custGeom>
          <a:solidFill>
            <a:srgbClr val="00B050"/>
          </a:solidFill>
          <a:ln>
            <a:noFill/>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zh-CN" altLang="en-US"/>
          </a:p>
        </p:txBody>
      </p:sp>
      <p:sp>
        <p:nvSpPr>
          <p:cNvPr id="7" name="Freeform 5"/>
          <p:cNvSpPr>
            <a:spLocks/>
          </p:cNvSpPr>
          <p:nvPr/>
        </p:nvSpPr>
        <p:spPr bwMode="auto">
          <a:xfrm>
            <a:off x="7203830" y="2965109"/>
            <a:ext cx="3531134" cy="1309688"/>
          </a:xfrm>
          <a:custGeom>
            <a:avLst/>
            <a:gdLst>
              <a:gd name="T0" fmla="*/ 8398 w 9385"/>
              <a:gd name="T1" fmla="*/ 1974 h 3491"/>
              <a:gd name="T2" fmla="*/ 2450 w 9385"/>
              <a:gd name="T3" fmla="*/ 1974 h 3491"/>
              <a:gd name="T4" fmla="*/ 173 w 9385"/>
              <a:gd name="T5" fmla="*/ 3194 h 3491"/>
              <a:gd name="T6" fmla="*/ 0 w 9385"/>
              <a:gd name="T7" fmla="*/ 3491 h 3491"/>
              <a:gd name="T8" fmla="*/ 0 w 9385"/>
              <a:gd name="T9" fmla="*/ 2623 h 3491"/>
              <a:gd name="T10" fmla="*/ 2999 w 9385"/>
              <a:gd name="T11" fmla="*/ 0 h 3491"/>
              <a:gd name="T12" fmla="*/ 8398 w 9385"/>
              <a:gd name="T13" fmla="*/ 0 h 3491"/>
              <a:gd name="T14" fmla="*/ 9385 w 9385"/>
              <a:gd name="T15" fmla="*/ 987 h 3491"/>
              <a:gd name="T16" fmla="*/ 9385 w 9385"/>
              <a:gd name="T17" fmla="*/ 987 h 3491"/>
              <a:gd name="T18" fmla="*/ 8398 w 9385"/>
              <a:gd name="T19" fmla="*/ 1974 h 3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85" h="3491">
                <a:moveTo>
                  <a:pt x="8398" y="1974"/>
                </a:moveTo>
                <a:lnTo>
                  <a:pt x="2450" y="1974"/>
                </a:lnTo>
                <a:cubicBezTo>
                  <a:pt x="1339" y="1974"/>
                  <a:pt x="578" y="2498"/>
                  <a:pt x="173" y="3194"/>
                </a:cubicBezTo>
                <a:lnTo>
                  <a:pt x="0" y="3491"/>
                </a:lnTo>
                <a:lnTo>
                  <a:pt x="0" y="2623"/>
                </a:lnTo>
                <a:cubicBezTo>
                  <a:pt x="0" y="1089"/>
                  <a:pt x="1046" y="0"/>
                  <a:pt x="2999" y="0"/>
                </a:cubicBezTo>
                <a:lnTo>
                  <a:pt x="8398" y="0"/>
                </a:lnTo>
                <a:cubicBezTo>
                  <a:pt x="8941" y="0"/>
                  <a:pt x="9385" y="444"/>
                  <a:pt x="9385" y="987"/>
                </a:cubicBezTo>
                <a:lnTo>
                  <a:pt x="9385" y="987"/>
                </a:lnTo>
                <a:cubicBezTo>
                  <a:pt x="9385" y="1530"/>
                  <a:pt x="8941" y="1974"/>
                  <a:pt x="8398" y="1974"/>
                </a:cubicBezTo>
                <a:close/>
              </a:path>
            </a:pathLst>
          </a:custGeom>
          <a:solidFill>
            <a:schemeClr val="tx1">
              <a:lumMod val="75000"/>
            </a:schemeClr>
          </a:solidFill>
          <a:ln>
            <a:noFill/>
          </a:ln>
        </p:spPr>
        <p:txBody>
          <a:bodyPr/>
          <a:lstStyle/>
          <a:p>
            <a:pPr fontAlgn="auto">
              <a:spcBef>
                <a:spcPts val="0"/>
              </a:spcBef>
              <a:spcAft>
                <a:spcPts val="0"/>
              </a:spcAft>
              <a:defRPr/>
            </a:pPr>
            <a:endParaRPr lang="zh-CN" altLang="en-US">
              <a:latin typeface="+mn-lt"/>
              <a:ea typeface="+mn-ea"/>
            </a:endParaRPr>
          </a:p>
        </p:txBody>
      </p:sp>
      <p:grpSp>
        <p:nvGrpSpPr>
          <p:cNvPr id="9" name="组合 8"/>
          <p:cNvGrpSpPr/>
          <p:nvPr/>
        </p:nvGrpSpPr>
        <p:grpSpPr>
          <a:xfrm>
            <a:off x="145474" y="820882"/>
            <a:ext cx="1704108" cy="1693718"/>
            <a:chOff x="815" y="1713"/>
            <a:chExt cx="5076" cy="4724"/>
          </a:xfrm>
        </p:grpSpPr>
        <p:grpSp>
          <p:nvGrpSpPr>
            <p:cNvPr id="10" name="组合 9"/>
            <p:cNvGrpSpPr/>
            <p:nvPr/>
          </p:nvGrpSpPr>
          <p:grpSpPr>
            <a:xfrm>
              <a:off x="815" y="1713"/>
              <a:ext cx="5076" cy="4725"/>
              <a:chOff x="974092" y="1272064"/>
              <a:chExt cx="3736975" cy="3478213"/>
            </a:xfrm>
            <a:solidFill>
              <a:srgbClr val="EAEAEA"/>
            </a:solidFill>
          </p:grpSpPr>
          <p:sp>
            <p:nvSpPr>
              <p:cNvPr id="23" name="Freeform 6"/>
              <p:cNvSpPr>
                <a:spLocks noEditPoints="1"/>
              </p:cNvSpPr>
              <p:nvPr/>
            </p:nvSpPr>
            <p:spPr bwMode="auto">
              <a:xfrm>
                <a:off x="2077405" y="1719739"/>
                <a:ext cx="1001713" cy="658813"/>
              </a:xfrm>
              <a:custGeom>
                <a:avLst/>
                <a:gdLst>
                  <a:gd name="T0" fmla="*/ 16 w 336"/>
                  <a:gd name="T1" fmla="*/ 49 h 221"/>
                  <a:gd name="T2" fmla="*/ 87 w 336"/>
                  <a:gd name="T3" fmla="*/ 0 h 221"/>
                  <a:gd name="T4" fmla="*/ 173 w 336"/>
                  <a:gd name="T5" fmla="*/ 216 h 221"/>
                  <a:gd name="T6" fmla="*/ 77 w 336"/>
                  <a:gd name="T7" fmla="*/ 128 h 221"/>
                  <a:gd name="T8" fmla="*/ 16 w 336"/>
                  <a:gd name="T9" fmla="*/ 49 h 221"/>
                  <a:gd name="T10" fmla="*/ 202 w 336"/>
                  <a:gd name="T11" fmla="*/ 39 h 221"/>
                  <a:gd name="T12" fmla="*/ 187 w 336"/>
                  <a:gd name="T13" fmla="*/ 54 h 221"/>
                  <a:gd name="T14" fmla="*/ 202 w 336"/>
                  <a:gd name="T15" fmla="*/ 69 h 221"/>
                  <a:gd name="T16" fmla="*/ 216 w 336"/>
                  <a:gd name="T17" fmla="*/ 54 h 221"/>
                  <a:gd name="T18" fmla="*/ 202 w 336"/>
                  <a:gd name="T19" fmla="*/ 39 h 221"/>
                  <a:gd name="T20" fmla="*/ 235 w 336"/>
                  <a:gd name="T21" fmla="*/ 97 h 221"/>
                  <a:gd name="T22" fmla="*/ 216 w 336"/>
                  <a:gd name="T23" fmla="*/ 78 h 221"/>
                  <a:gd name="T24" fmla="*/ 197 w 336"/>
                  <a:gd name="T25" fmla="*/ 97 h 221"/>
                  <a:gd name="T26" fmla="*/ 216 w 336"/>
                  <a:gd name="T27" fmla="*/ 117 h 221"/>
                  <a:gd name="T28" fmla="*/ 235 w 336"/>
                  <a:gd name="T29" fmla="*/ 97 h 221"/>
                  <a:gd name="T30" fmla="*/ 203 w 336"/>
                  <a:gd name="T31" fmla="*/ 168 h 221"/>
                  <a:gd name="T32" fmla="*/ 225 w 336"/>
                  <a:gd name="T33" fmla="*/ 145 h 221"/>
                  <a:gd name="T34" fmla="*/ 203 w 336"/>
                  <a:gd name="T35" fmla="*/ 123 h 221"/>
                  <a:gd name="T36" fmla="*/ 181 w 336"/>
                  <a:gd name="T37" fmla="*/ 145 h 221"/>
                  <a:gd name="T38" fmla="*/ 203 w 336"/>
                  <a:gd name="T39" fmla="*/ 168 h 221"/>
                  <a:gd name="T40" fmla="*/ 163 w 336"/>
                  <a:gd name="T41" fmla="*/ 205 h 221"/>
                  <a:gd name="T42" fmla="*/ 187 w 336"/>
                  <a:gd name="T43" fmla="*/ 181 h 221"/>
                  <a:gd name="T44" fmla="*/ 163 w 336"/>
                  <a:gd name="T45" fmla="*/ 157 h 221"/>
                  <a:gd name="T46" fmla="*/ 139 w 336"/>
                  <a:gd name="T47" fmla="*/ 181 h 221"/>
                  <a:gd name="T48" fmla="*/ 163 w 336"/>
                  <a:gd name="T49" fmla="*/ 205 h 221"/>
                  <a:gd name="T50" fmla="*/ 65 w 336"/>
                  <a:gd name="T51" fmla="*/ 94 h 221"/>
                  <a:gd name="T52" fmla="*/ 94 w 336"/>
                  <a:gd name="T53" fmla="*/ 65 h 221"/>
                  <a:gd name="T54" fmla="*/ 65 w 336"/>
                  <a:gd name="T55" fmla="*/ 36 h 221"/>
                  <a:gd name="T56" fmla="*/ 36 w 336"/>
                  <a:gd name="T57" fmla="*/ 65 h 221"/>
                  <a:gd name="T58" fmla="*/ 65 w 336"/>
                  <a:gd name="T59" fmla="*/ 94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36" h="221">
                    <a:moveTo>
                      <a:pt x="16" y="49"/>
                    </a:moveTo>
                    <a:cubicBezTo>
                      <a:pt x="32" y="5"/>
                      <a:pt x="87" y="0"/>
                      <a:pt x="87" y="0"/>
                    </a:cubicBezTo>
                    <a:cubicBezTo>
                      <a:pt x="336" y="4"/>
                      <a:pt x="237" y="212"/>
                      <a:pt x="173" y="216"/>
                    </a:cubicBezTo>
                    <a:cubicBezTo>
                      <a:pt x="108" y="221"/>
                      <a:pt x="118" y="144"/>
                      <a:pt x="77" y="128"/>
                    </a:cubicBezTo>
                    <a:cubicBezTo>
                      <a:pt x="36" y="111"/>
                      <a:pt x="0" y="92"/>
                      <a:pt x="16" y="49"/>
                    </a:cubicBezTo>
                    <a:close/>
                    <a:moveTo>
                      <a:pt x="202" y="39"/>
                    </a:moveTo>
                    <a:cubicBezTo>
                      <a:pt x="194" y="39"/>
                      <a:pt x="187" y="46"/>
                      <a:pt x="187" y="54"/>
                    </a:cubicBezTo>
                    <a:cubicBezTo>
                      <a:pt x="187" y="62"/>
                      <a:pt x="194" y="69"/>
                      <a:pt x="202" y="69"/>
                    </a:cubicBezTo>
                    <a:cubicBezTo>
                      <a:pt x="210" y="69"/>
                      <a:pt x="216" y="62"/>
                      <a:pt x="216" y="54"/>
                    </a:cubicBezTo>
                    <a:cubicBezTo>
                      <a:pt x="216" y="46"/>
                      <a:pt x="210" y="39"/>
                      <a:pt x="202" y="39"/>
                    </a:cubicBezTo>
                    <a:close/>
                    <a:moveTo>
                      <a:pt x="235" y="97"/>
                    </a:moveTo>
                    <a:cubicBezTo>
                      <a:pt x="235" y="87"/>
                      <a:pt x="227" y="78"/>
                      <a:pt x="216" y="78"/>
                    </a:cubicBezTo>
                    <a:cubicBezTo>
                      <a:pt x="205" y="78"/>
                      <a:pt x="197" y="87"/>
                      <a:pt x="197" y="97"/>
                    </a:cubicBezTo>
                    <a:cubicBezTo>
                      <a:pt x="197" y="108"/>
                      <a:pt x="205" y="117"/>
                      <a:pt x="216" y="117"/>
                    </a:cubicBezTo>
                    <a:cubicBezTo>
                      <a:pt x="227" y="117"/>
                      <a:pt x="235" y="108"/>
                      <a:pt x="235" y="97"/>
                    </a:cubicBezTo>
                    <a:close/>
                    <a:moveTo>
                      <a:pt x="203" y="168"/>
                    </a:moveTo>
                    <a:cubicBezTo>
                      <a:pt x="215" y="168"/>
                      <a:pt x="225" y="158"/>
                      <a:pt x="225" y="145"/>
                    </a:cubicBezTo>
                    <a:cubicBezTo>
                      <a:pt x="225" y="133"/>
                      <a:pt x="215" y="123"/>
                      <a:pt x="203" y="123"/>
                    </a:cubicBezTo>
                    <a:cubicBezTo>
                      <a:pt x="190" y="123"/>
                      <a:pt x="181" y="133"/>
                      <a:pt x="181" y="145"/>
                    </a:cubicBezTo>
                    <a:cubicBezTo>
                      <a:pt x="181" y="158"/>
                      <a:pt x="190" y="168"/>
                      <a:pt x="203" y="168"/>
                    </a:cubicBezTo>
                    <a:close/>
                    <a:moveTo>
                      <a:pt x="163" y="205"/>
                    </a:moveTo>
                    <a:cubicBezTo>
                      <a:pt x="176" y="205"/>
                      <a:pt x="187" y="195"/>
                      <a:pt x="187" y="181"/>
                    </a:cubicBezTo>
                    <a:cubicBezTo>
                      <a:pt x="187" y="168"/>
                      <a:pt x="176" y="157"/>
                      <a:pt x="163" y="157"/>
                    </a:cubicBezTo>
                    <a:cubicBezTo>
                      <a:pt x="150" y="157"/>
                      <a:pt x="139" y="168"/>
                      <a:pt x="139" y="181"/>
                    </a:cubicBezTo>
                    <a:cubicBezTo>
                      <a:pt x="139" y="195"/>
                      <a:pt x="150" y="205"/>
                      <a:pt x="163" y="205"/>
                    </a:cubicBezTo>
                    <a:close/>
                    <a:moveTo>
                      <a:pt x="65" y="94"/>
                    </a:moveTo>
                    <a:cubicBezTo>
                      <a:pt x="81" y="94"/>
                      <a:pt x="94" y="81"/>
                      <a:pt x="94" y="65"/>
                    </a:cubicBezTo>
                    <a:cubicBezTo>
                      <a:pt x="94" y="49"/>
                      <a:pt x="81" y="36"/>
                      <a:pt x="65" y="36"/>
                    </a:cubicBezTo>
                    <a:cubicBezTo>
                      <a:pt x="49" y="36"/>
                      <a:pt x="36" y="49"/>
                      <a:pt x="36" y="65"/>
                    </a:cubicBezTo>
                    <a:cubicBezTo>
                      <a:pt x="36" y="81"/>
                      <a:pt x="49" y="94"/>
                      <a:pt x="65" y="9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7"/>
              <p:cNvSpPr/>
              <p:nvPr/>
            </p:nvSpPr>
            <p:spPr bwMode="auto">
              <a:xfrm>
                <a:off x="2691767" y="1272064"/>
                <a:ext cx="450850" cy="200025"/>
              </a:xfrm>
              <a:custGeom>
                <a:avLst/>
                <a:gdLst>
                  <a:gd name="T0" fmla="*/ 143 w 284"/>
                  <a:gd name="T1" fmla="*/ 126 h 126"/>
                  <a:gd name="T2" fmla="*/ 284 w 284"/>
                  <a:gd name="T3" fmla="*/ 64 h 126"/>
                  <a:gd name="T4" fmla="*/ 139 w 284"/>
                  <a:gd name="T5" fmla="*/ 0 h 126"/>
                  <a:gd name="T6" fmla="*/ 0 w 284"/>
                  <a:gd name="T7" fmla="*/ 62 h 126"/>
                  <a:gd name="T8" fmla="*/ 143 w 284"/>
                  <a:gd name="T9" fmla="*/ 126 h 126"/>
                </a:gdLst>
                <a:ahLst/>
                <a:cxnLst>
                  <a:cxn ang="0">
                    <a:pos x="T0" y="T1"/>
                  </a:cxn>
                  <a:cxn ang="0">
                    <a:pos x="T2" y="T3"/>
                  </a:cxn>
                  <a:cxn ang="0">
                    <a:pos x="T4" y="T5"/>
                  </a:cxn>
                  <a:cxn ang="0">
                    <a:pos x="T6" y="T7"/>
                  </a:cxn>
                  <a:cxn ang="0">
                    <a:pos x="T8" y="T9"/>
                  </a:cxn>
                </a:cxnLst>
                <a:rect l="0" t="0" r="r" b="b"/>
                <a:pathLst>
                  <a:path w="284" h="126">
                    <a:moveTo>
                      <a:pt x="143" y="126"/>
                    </a:moveTo>
                    <a:lnTo>
                      <a:pt x="284" y="64"/>
                    </a:lnTo>
                    <a:lnTo>
                      <a:pt x="139" y="0"/>
                    </a:lnTo>
                    <a:lnTo>
                      <a:pt x="0" y="62"/>
                    </a:lnTo>
                    <a:lnTo>
                      <a:pt x="143" y="1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Rectangle 8"/>
              <p:cNvSpPr>
                <a:spLocks noChangeArrowheads="1"/>
              </p:cNvSpPr>
              <p:nvPr/>
            </p:nvSpPr>
            <p:spPr bwMode="auto">
              <a:xfrm>
                <a:off x="2698117" y="1367314"/>
                <a:ext cx="14288"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6" name="Oval 9"/>
              <p:cNvSpPr>
                <a:spLocks noChangeArrowheads="1"/>
              </p:cNvSpPr>
              <p:nvPr/>
            </p:nvSpPr>
            <p:spPr bwMode="auto">
              <a:xfrm>
                <a:off x="2682242" y="1495902"/>
                <a:ext cx="46038" cy="444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0"/>
              <p:cNvSpPr/>
              <p:nvPr/>
            </p:nvSpPr>
            <p:spPr bwMode="auto">
              <a:xfrm>
                <a:off x="2701292" y="1522889"/>
                <a:ext cx="31750" cy="98425"/>
              </a:xfrm>
              <a:custGeom>
                <a:avLst/>
                <a:gdLst>
                  <a:gd name="T0" fmla="*/ 5 w 11"/>
                  <a:gd name="T1" fmla="*/ 1 h 33"/>
                  <a:gd name="T2" fmla="*/ 8 w 11"/>
                  <a:gd name="T3" fmla="*/ 33 h 33"/>
                  <a:gd name="T4" fmla="*/ 0 w 11"/>
                  <a:gd name="T5" fmla="*/ 33 h 33"/>
                  <a:gd name="T6" fmla="*/ 0 w 11"/>
                  <a:gd name="T7" fmla="*/ 0 h 33"/>
                  <a:gd name="T8" fmla="*/ 5 w 11"/>
                  <a:gd name="T9" fmla="*/ 1 h 33"/>
                </a:gdLst>
                <a:ahLst/>
                <a:cxnLst>
                  <a:cxn ang="0">
                    <a:pos x="T0" y="T1"/>
                  </a:cxn>
                  <a:cxn ang="0">
                    <a:pos x="T2" y="T3"/>
                  </a:cxn>
                  <a:cxn ang="0">
                    <a:pos x="T4" y="T5"/>
                  </a:cxn>
                  <a:cxn ang="0">
                    <a:pos x="T6" y="T7"/>
                  </a:cxn>
                  <a:cxn ang="0">
                    <a:pos x="T8" y="T9"/>
                  </a:cxn>
                </a:cxnLst>
                <a:rect l="0" t="0" r="r" b="b"/>
                <a:pathLst>
                  <a:path w="11" h="33">
                    <a:moveTo>
                      <a:pt x="5" y="1"/>
                    </a:moveTo>
                    <a:cubicBezTo>
                      <a:pt x="5" y="1"/>
                      <a:pt x="11" y="14"/>
                      <a:pt x="8" y="33"/>
                    </a:cubicBezTo>
                    <a:cubicBezTo>
                      <a:pt x="0" y="33"/>
                      <a:pt x="0" y="33"/>
                      <a:pt x="0" y="33"/>
                    </a:cubicBezTo>
                    <a:cubicBezTo>
                      <a:pt x="0" y="0"/>
                      <a:pt x="0" y="0"/>
                      <a:pt x="0" y="0"/>
                    </a:cubicBezTo>
                    <a:cubicBezTo>
                      <a:pt x="0" y="0"/>
                      <a:pt x="5" y="2"/>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1"/>
              <p:cNvSpPr/>
              <p:nvPr/>
            </p:nvSpPr>
            <p:spPr bwMode="auto">
              <a:xfrm>
                <a:off x="2674305" y="1522889"/>
                <a:ext cx="33338" cy="98425"/>
              </a:xfrm>
              <a:custGeom>
                <a:avLst/>
                <a:gdLst>
                  <a:gd name="T0" fmla="*/ 6 w 11"/>
                  <a:gd name="T1" fmla="*/ 1 h 33"/>
                  <a:gd name="T2" fmla="*/ 3 w 11"/>
                  <a:gd name="T3" fmla="*/ 33 h 33"/>
                  <a:gd name="T4" fmla="*/ 11 w 11"/>
                  <a:gd name="T5" fmla="*/ 33 h 33"/>
                  <a:gd name="T6" fmla="*/ 11 w 11"/>
                  <a:gd name="T7" fmla="*/ 0 h 33"/>
                  <a:gd name="T8" fmla="*/ 6 w 11"/>
                  <a:gd name="T9" fmla="*/ 1 h 33"/>
                </a:gdLst>
                <a:ahLst/>
                <a:cxnLst>
                  <a:cxn ang="0">
                    <a:pos x="T0" y="T1"/>
                  </a:cxn>
                  <a:cxn ang="0">
                    <a:pos x="T2" y="T3"/>
                  </a:cxn>
                  <a:cxn ang="0">
                    <a:pos x="T4" y="T5"/>
                  </a:cxn>
                  <a:cxn ang="0">
                    <a:pos x="T6" y="T7"/>
                  </a:cxn>
                  <a:cxn ang="0">
                    <a:pos x="T8" y="T9"/>
                  </a:cxn>
                </a:cxnLst>
                <a:rect l="0" t="0" r="r" b="b"/>
                <a:pathLst>
                  <a:path w="11" h="33">
                    <a:moveTo>
                      <a:pt x="6" y="1"/>
                    </a:moveTo>
                    <a:cubicBezTo>
                      <a:pt x="6" y="1"/>
                      <a:pt x="0" y="14"/>
                      <a:pt x="3" y="33"/>
                    </a:cubicBezTo>
                    <a:cubicBezTo>
                      <a:pt x="11" y="33"/>
                      <a:pt x="11" y="33"/>
                      <a:pt x="11" y="33"/>
                    </a:cubicBezTo>
                    <a:cubicBezTo>
                      <a:pt x="11" y="0"/>
                      <a:pt x="11" y="0"/>
                      <a:pt x="11" y="0"/>
                    </a:cubicBezTo>
                    <a:cubicBezTo>
                      <a:pt x="11" y="0"/>
                      <a:pt x="6" y="2"/>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12"/>
              <p:cNvSpPr/>
              <p:nvPr/>
            </p:nvSpPr>
            <p:spPr bwMode="auto">
              <a:xfrm>
                <a:off x="2793367" y="1433989"/>
                <a:ext cx="258763" cy="193675"/>
              </a:xfrm>
              <a:custGeom>
                <a:avLst/>
                <a:gdLst>
                  <a:gd name="T0" fmla="*/ 0 w 87"/>
                  <a:gd name="T1" fmla="*/ 0 h 65"/>
                  <a:gd name="T2" fmla="*/ 43 w 87"/>
                  <a:gd name="T3" fmla="*/ 20 h 65"/>
                  <a:gd name="T4" fmla="*/ 87 w 87"/>
                  <a:gd name="T5" fmla="*/ 0 h 65"/>
                  <a:gd name="T6" fmla="*/ 87 w 87"/>
                  <a:gd name="T7" fmla="*/ 50 h 65"/>
                  <a:gd name="T8" fmla="*/ 45 w 87"/>
                  <a:gd name="T9" fmla="*/ 65 h 65"/>
                  <a:gd name="T10" fmla="*/ 45 w 87"/>
                  <a:gd name="T11" fmla="*/ 65 h 65"/>
                  <a:gd name="T12" fmla="*/ 43 w 87"/>
                  <a:gd name="T13" fmla="*/ 65 h 65"/>
                  <a:gd name="T14" fmla="*/ 42 w 87"/>
                  <a:gd name="T15" fmla="*/ 65 h 65"/>
                  <a:gd name="T16" fmla="*/ 42 w 87"/>
                  <a:gd name="T17" fmla="*/ 65 h 65"/>
                  <a:gd name="T18" fmla="*/ 0 w 87"/>
                  <a:gd name="T19" fmla="*/ 50 h 65"/>
                  <a:gd name="T20" fmla="*/ 0 w 87"/>
                  <a:gd name="T2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65">
                    <a:moveTo>
                      <a:pt x="0" y="0"/>
                    </a:moveTo>
                    <a:cubicBezTo>
                      <a:pt x="0" y="0"/>
                      <a:pt x="36" y="17"/>
                      <a:pt x="43" y="20"/>
                    </a:cubicBezTo>
                    <a:cubicBezTo>
                      <a:pt x="50" y="17"/>
                      <a:pt x="87" y="0"/>
                      <a:pt x="87" y="0"/>
                    </a:cubicBezTo>
                    <a:cubicBezTo>
                      <a:pt x="87" y="50"/>
                      <a:pt x="87" y="50"/>
                      <a:pt x="87" y="50"/>
                    </a:cubicBezTo>
                    <a:cubicBezTo>
                      <a:pt x="75" y="63"/>
                      <a:pt x="52" y="65"/>
                      <a:pt x="45" y="65"/>
                    </a:cubicBezTo>
                    <a:cubicBezTo>
                      <a:pt x="45" y="65"/>
                      <a:pt x="45" y="65"/>
                      <a:pt x="45" y="65"/>
                    </a:cubicBezTo>
                    <a:cubicBezTo>
                      <a:pt x="45" y="65"/>
                      <a:pt x="44" y="65"/>
                      <a:pt x="43" y="65"/>
                    </a:cubicBezTo>
                    <a:cubicBezTo>
                      <a:pt x="43" y="65"/>
                      <a:pt x="42" y="65"/>
                      <a:pt x="42" y="65"/>
                    </a:cubicBezTo>
                    <a:cubicBezTo>
                      <a:pt x="42" y="65"/>
                      <a:pt x="42" y="65"/>
                      <a:pt x="42" y="65"/>
                    </a:cubicBezTo>
                    <a:cubicBezTo>
                      <a:pt x="35" y="65"/>
                      <a:pt x="12" y="63"/>
                      <a:pt x="0" y="5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13"/>
              <p:cNvSpPr/>
              <p:nvPr/>
            </p:nvSpPr>
            <p:spPr bwMode="auto">
              <a:xfrm>
                <a:off x="3485517" y="2167414"/>
                <a:ext cx="450850" cy="203200"/>
              </a:xfrm>
              <a:custGeom>
                <a:avLst/>
                <a:gdLst>
                  <a:gd name="T0" fmla="*/ 143 w 284"/>
                  <a:gd name="T1" fmla="*/ 128 h 128"/>
                  <a:gd name="T2" fmla="*/ 284 w 284"/>
                  <a:gd name="T3" fmla="*/ 64 h 128"/>
                  <a:gd name="T4" fmla="*/ 139 w 284"/>
                  <a:gd name="T5" fmla="*/ 0 h 128"/>
                  <a:gd name="T6" fmla="*/ 0 w 284"/>
                  <a:gd name="T7" fmla="*/ 62 h 128"/>
                  <a:gd name="T8" fmla="*/ 143 w 284"/>
                  <a:gd name="T9" fmla="*/ 128 h 128"/>
                </a:gdLst>
                <a:ahLst/>
                <a:cxnLst>
                  <a:cxn ang="0">
                    <a:pos x="T0" y="T1"/>
                  </a:cxn>
                  <a:cxn ang="0">
                    <a:pos x="T2" y="T3"/>
                  </a:cxn>
                  <a:cxn ang="0">
                    <a:pos x="T4" y="T5"/>
                  </a:cxn>
                  <a:cxn ang="0">
                    <a:pos x="T6" y="T7"/>
                  </a:cxn>
                  <a:cxn ang="0">
                    <a:pos x="T8" y="T9"/>
                  </a:cxn>
                </a:cxnLst>
                <a:rect l="0" t="0" r="r" b="b"/>
                <a:pathLst>
                  <a:path w="284" h="128">
                    <a:moveTo>
                      <a:pt x="143" y="128"/>
                    </a:moveTo>
                    <a:lnTo>
                      <a:pt x="284" y="64"/>
                    </a:lnTo>
                    <a:lnTo>
                      <a:pt x="139" y="0"/>
                    </a:lnTo>
                    <a:lnTo>
                      <a:pt x="0" y="62"/>
                    </a:lnTo>
                    <a:lnTo>
                      <a:pt x="143" y="1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Rectangle 14"/>
              <p:cNvSpPr>
                <a:spLocks noChangeArrowheads="1"/>
              </p:cNvSpPr>
              <p:nvPr/>
            </p:nvSpPr>
            <p:spPr bwMode="auto">
              <a:xfrm>
                <a:off x="3491867" y="2262664"/>
                <a:ext cx="14288" cy="149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2" name="Oval 15"/>
              <p:cNvSpPr>
                <a:spLocks noChangeArrowheads="1"/>
              </p:cNvSpPr>
              <p:nvPr/>
            </p:nvSpPr>
            <p:spPr bwMode="auto">
              <a:xfrm>
                <a:off x="3475992" y="2394427"/>
                <a:ext cx="44450" cy="444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16"/>
              <p:cNvSpPr/>
              <p:nvPr/>
            </p:nvSpPr>
            <p:spPr bwMode="auto">
              <a:xfrm>
                <a:off x="3495042" y="2418239"/>
                <a:ext cx="31750" cy="98425"/>
              </a:xfrm>
              <a:custGeom>
                <a:avLst/>
                <a:gdLst>
                  <a:gd name="T0" fmla="*/ 5 w 11"/>
                  <a:gd name="T1" fmla="*/ 2 h 33"/>
                  <a:gd name="T2" fmla="*/ 8 w 11"/>
                  <a:gd name="T3" fmla="*/ 33 h 33"/>
                  <a:gd name="T4" fmla="*/ 0 w 11"/>
                  <a:gd name="T5" fmla="*/ 33 h 33"/>
                  <a:gd name="T6" fmla="*/ 0 w 11"/>
                  <a:gd name="T7" fmla="*/ 0 h 33"/>
                  <a:gd name="T8" fmla="*/ 5 w 11"/>
                  <a:gd name="T9" fmla="*/ 2 h 33"/>
                </a:gdLst>
                <a:ahLst/>
                <a:cxnLst>
                  <a:cxn ang="0">
                    <a:pos x="T0" y="T1"/>
                  </a:cxn>
                  <a:cxn ang="0">
                    <a:pos x="T2" y="T3"/>
                  </a:cxn>
                  <a:cxn ang="0">
                    <a:pos x="T4" y="T5"/>
                  </a:cxn>
                  <a:cxn ang="0">
                    <a:pos x="T6" y="T7"/>
                  </a:cxn>
                  <a:cxn ang="0">
                    <a:pos x="T8" y="T9"/>
                  </a:cxn>
                </a:cxnLst>
                <a:rect l="0" t="0" r="r" b="b"/>
                <a:pathLst>
                  <a:path w="11" h="33">
                    <a:moveTo>
                      <a:pt x="5" y="2"/>
                    </a:moveTo>
                    <a:cubicBezTo>
                      <a:pt x="5" y="2"/>
                      <a:pt x="11" y="14"/>
                      <a:pt x="8" y="33"/>
                    </a:cubicBezTo>
                    <a:cubicBezTo>
                      <a:pt x="0" y="33"/>
                      <a:pt x="0" y="33"/>
                      <a:pt x="0" y="33"/>
                    </a:cubicBezTo>
                    <a:cubicBezTo>
                      <a:pt x="0" y="0"/>
                      <a:pt x="0" y="0"/>
                      <a:pt x="0" y="0"/>
                    </a:cubicBezTo>
                    <a:cubicBezTo>
                      <a:pt x="0" y="0"/>
                      <a:pt x="5" y="3"/>
                      <a:pt x="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7"/>
              <p:cNvSpPr/>
              <p:nvPr/>
            </p:nvSpPr>
            <p:spPr bwMode="auto">
              <a:xfrm>
                <a:off x="3468055" y="2418239"/>
                <a:ext cx="31750" cy="98425"/>
              </a:xfrm>
              <a:custGeom>
                <a:avLst/>
                <a:gdLst>
                  <a:gd name="T0" fmla="*/ 6 w 11"/>
                  <a:gd name="T1" fmla="*/ 2 h 33"/>
                  <a:gd name="T2" fmla="*/ 3 w 11"/>
                  <a:gd name="T3" fmla="*/ 33 h 33"/>
                  <a:gd name="T4" fmla="*/ 11 w 11"/>
                  <a:gd name="T5" fmla="*/ 33 h 33"/>
                  <a:gd name="T6" fmla="*/ 11 w 11"/>
                  <a:gd name="T7" fmla="*/ 0 h 33"/>
                  <a:gd name="T8" fmla="*/ 6 w 11"/>
                  <a:gd name="T9" fmla="*/ 2 h 33"/>
                </a:gdLst>
                <a:ahLst/>
                <a:cxnLst>
                  <a:cxn ang="0">
                    <a:pos x="T0" y="T1"/>
                  </a:cxn>
                  <a:cxn ang="0">
                    <a:pos x="T2" y="T3"/>
                  </a:cxn>
                  <a:cxn ang="0">
                    <a:pos x="T4" y="T5"/>
                  </a:cxn>
                  <a:cxn ang="0">
                    <a:pos x="T6" y="T7"/>
                  </a:cxn>
                  <a:cxn ang="0">
                    <a:pos x="T8" y="T9"/>
                  </a:cxn>
                </a:cxnLst>
                <a:rect l="0" t="0" r="r" b="b"/>
                <a:pathLst>
                  <a:path w="11" h="33">
                    <a:moveTo>
                      <a:pt x="6" y="2"/>
                    </a:moveTo>
                    <a:cubicBezTo>
                      <a:pt x="6" y="2"/>
                      <a:pt x="0" y="14"/>
                      <a:pt x="3" y="33"/>
                    </a:cubicBezTo>
                    <a:cubicBezTo>
                      <a:pt x="11" y="33"/>
                      <a:pt x="11" y="33"/>
                      <a:pt x="11" y="33"/>
                    </a:cubicBezTo>
                    <a:cubicBezTo>
                      <a:pt x="11" y="0"/>
                      <a:pt x="11" y="0"/>
                      <a:pt x="11" y="0"/>
                    </a:cubicBezTo>
                    <a:cubicBezTo>
                      <a:pt x="11" y="0"/>
                      <a:pt x="6" y="3"/>
                      <a:pt x="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8"/>
              <p:cNvSpPr/>
              <p:nvPr/>
            </p:nvSpPr>
            <p:spPr bwMode="auto">
              <a:xfrm>
                <a:off x="3587117" y="2327752"/>
                <a:ext cx="258763" cy="193675"/>
              </a:xfrm>
              <a:custGeom>
                <a:avLst/>
                <a:gdLst>
                  <a:gd name="T0" fmla="*/ 0 w 87"/>
                  <a:gd name="T1" fmla="*/ 0 h 65"/>
                  <a:gd name="T2" fmla="*/ 43 w 87"/>
                  <a:gd name="T3" fmla="*/ 21 h 65"/>
                  <a:gd name="T4" fmla="*/ 87 w 87"/>
                  <a:gd name="T5" fmla="*/ 0 h 65"/>
                  <a:gd name="T6" fmla="*/ 87 w 87"/>
                  <a:gd name="T7" fmla="*/ 51 h 65"/>
                  <a:gd name="T8" fmla="*/ 45 w 87"/>
                  <a:gd name="T9" fmla="*/ 65 h 65"/>
                  <a:gd name="T10" fmla="*/ 45 w 87"/>
                  <a:gd name="T11" fmla="*/ 65 h 65"/>
                  <a:gd name="T12" fmla="*/ 43 w 87"/>
                  <a:gd name="T13" fmla="*/ 65 h 65"/>
                  <a:gd name="T14" fmla="*/ 42 w 87"/>
                  <a:gd name="T15" fmla="*/ 65 h 65"/>
                  <a:gd name="T16" fmla="*/ 42 w 87"/>
                  <a:gd name="T17" fmla="*/ 65 h 65"/>
                  <a:gd name="T18" fmla="*/ 0 w 87"/>
                  <a:gd name="T19" fmla="*/ 51 h 65"/>
                  <a:gd name="T20" fmla="*/ 0 w 87"/>
                  <a:gd name="T2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65">
                    <a:moveTo>
                      <a:pt x="0" y="0"/>
                    </a:moveTo>
                    <a:cubicBezTo>
                      <a:pt x="0" y="1"/>
                      <a:pt x="36" y="18"/>
                      <a:pt x="43" y="21"/>
                    </a:cubicBezTo>
                    <a:cubicBezTo>
                      <a:pt x="50" y="18"/>
                      <a:pt x="87" y="1"/>
                      <a:pt x="87" y="0"/>
                    </a:cubicBezTo>
                    <a:cubicBezTo>
                      <a:pt x="87" y="51"/>
                      <a:pt x="87" y="51"/>
                      <a:pt x="87" y="51"/>
                    </a:cubicBezTo>
                    <a:cubicBezTo>
                      <a:pt x="75" y="63"/>
                      <a:pt x="52" y="65"/>
                      <a:pt x="45" y="65"/>
                    </a:cubicBezTo>
                    <a:cubicBezTo>
                      <a:pt x="45" y="65"/>
                      <a:pt x="45" y="65"/>
                      <a:pt x="45" y="65"/>
                    </a:cubicBezTo>
                    <a:cubicBezTo>
                      <a:pt x="45" y="65"/>
                      <a:pt x="44" y="65"/>
                      <a:pt x="43" y="65"/>
                    </a:cubicBezTo>
                    <a:cubicBezTo>
                      <a:pt x="43" y="65"/>
                      <a:pt x="42" y="65"/>
                      <a:pt x="42" y="65"/>
                    </a:cubicBezTo>
                    <a:cubicBezTo>
                      <a:pt x="42" y="65"/>
                      <a:pt x="42" y="65"/>
                      <a:pt x="42" y="65"/>
                    </a:cubicBezTo>
                    <a:cubicBezTo>
                      <a:pt x="35" y="65"/>
                      <a:pt x="12" y="63"/>
                      <a:pt x="0" y="51"/>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9"/>
              <p:cNvSpPr>
                <a:spLocks noEditPoints="1"/>
              </p:cNvSpPr>
              <p:nvPr/>
            </p:nvSpPr>
            <p:spPr bwMode="auto">
              <a:xfrm>
                <a:off x="3676017" y="3137377"/>
                <a:ext cx="325438" cy="323850"/>
              </a:xfrm>
              <a:custGeom>
                <a:avLst/>
                <a:gdLst>
                  <a:gd name="T0" fmla="*/ 39 w 109"/>
                  <a:gd name="T1" fmla="*/ 53 h 109"/>
                  <a:gd name="T2" fmla="*/ 42 w 109"/>
                  <a:gd name="T3" fmla="*/ 46 h 109"/>
                  <a:gd name="T4" fmla="*/ 42 w 109"/>
                  <a:gd name="T5" fmla="*/ 21 h 109"/>
                  <a:gd name="T6" fmla="*/ 39 w 109"/>
                  <a:gd name="T7" fmla="*/ 17 h 109"/>
                  <a:gd name="T8" fmla="*/ 39 w 109"/>
                  <a:gd name="T9" fmla="*/ 17 h 109"/>
                  <a:gd name="T10" fmla="*/ 39 w 109"/>
                  <a:gd name="T11" fmla="*/ 6 h 109"/>
                  <a:gd name="T12" fmla="*/ 39 w 109"/>
                  <a:gd name="T13" fmla="*/ 6 h 109"/>
                  <a:gd name="T14" fmla="*/ 39 w 109"/>
                  <a:gd name="T15" fmla="*/ 6 h 109"/>
                  <a:gd name="T16" fmla="*/ 55 w 109"/>
                  <a:gd name="T17" fmla="*/ 0 h 109"/>
                  <a:gd name="T18" fmla="*/ 70 w 109"/>
                  <a:gd name="T19" fmla="*/ 6 h 109"/>
                  <a:gd name="T20" fmla="*/ 70 w 109"/>
                  <a:gd name="T21" fmla="*/ 6 h 109"/>
                  <a:gd name="T22" fmla="*/ 71 w 109"/>
                  <a:gd name="T23" fmla="*/ 6 h 109"/>
                  <a:gd name="T24" fmla="*/ 71 w 109"/>
                  <a:gd name="T25" fmla="*/ 17 h 109"/>
                  <a:gd name="T26" fmla="*/ 70 w 109"/>
                  <a:gd name="T27" fmla="*/ 17 h 109"/>
                  <a:gd name="T28" fmla="*/ 66 w 109"/>
                  <a:gd name="T29" fmla="*/ 21 h 109"/>
                  <a:gd name="T30" fmla="*/ 66 w 109"/>
                  <a:gd name="T31" fmla="*/ 46 h 109"/>
                  <a:gd name="T32" fmla="*/ 69 w 109"/>
                  <a:gd name="T33" fmla="*/ 53 h 109"/>
                  <a:gd name="T34" fmla="*/ 94 w 109"/>
                  <a:gd name="T35" fmla="*/ 100 h 109"/>
                  <a:gd name="T36" fmla="*/ 55 w 109"/>
                  <a:gd name="T37" fmla="*/ 109 h 109"/>
                  <a:gd name="T38" fmla="*/ 15 w 109"/>
                  <a:gd name="T39" fmla="*/ 100 h 109"/>
                  <a:gd name="T40" fmla="*/ 39 w 109"/>
                  <a:gd name="T41" fmla="*/ 53 h 109"/>
                  <a:gd name="T42" fmla="*/ 40 w 109"/>
                  <a:gd name="T43" fmla="*/ 101 h 109"/>
                  <a:gd name="T44" fmla="*/ 23 w 109"/>
                  <a:gd name="T45" fmla="*/ 89 h 109"/>
                  <a:gd name="T46" fmla="*/ 38 w 109"/>
                  <a:gd name="T47" fmla="*/ 63 h 109"/>
                  <a:gd name="T48" fmla="*/ 17 w 109"/>
                  <a:gd name="T49" fmla="*/ 90 h 109"/>
                  <a:gd name="T50" fmla="*/ 40 w 109"/>
                  <a:gd name="T51" fmla="*/ 101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9" h="109">
                    <a:moveTo>
                      <a:pt x="39" y="53"/>
                    </a:moveTo>
                    <a:cubicBezTo>
                      <a:pt x="39" y="53"/>
                      <a:pt x="42" y="51"/>
                      <a:pt x="42" y="46"/>
                    </a:cubicBezTo>
                    <a:cubicBezTo>
                      <a:pt x="42" y="42"/>
                      <a:pt x="42" y="26"/>
                      <a:pt x="42" y="21"/>
                    </a:cubicBezTo>
                    <a:cubicBezTo>
                      <a:pt x="40" y="20"/>
                      <a:pt x="39" y="19"/>
                      <a:pt x="39" y="17"/>
                    </a:cubicBezTo>
                    <a:cubicBezTo>
                      <a:pt x="39" y="17"/>
                      <a:pt x="39" y="17"/>
                      <a:pt x="39" y="17"/>
                    </a:cubicBezTo>
                    <a:cubicBezTo>
                      <a:pt x="39" y="6"/>
                      <a:pt x="39" y="6"/>
                      <a:pt x="39" y="6"/>
                    </a:cubicBezTo>
                    <a:cubicBezTo>
                      <a:pt x="39" y="6"/>
                      <a:pt x="39" y="6"/>
                      <a:pt x="39" y="6"/>
                    </a:cubicBezTo>
                    <a:cubicBezTo>
                      <a:pt x="39" y="6"/>
                      <a:pt x="39" y="6"/>
                      <a:pt x="39" y="6"/>
                    </a:cubicBezTo>
                    <a:cubicBezTo>
                      <a:pt x="39" y="2"/>
                      <a:pt x="46" y="0"/>
                      <a:pt x="55" y="0"/>
                    </a:cubicBezTo>
                    <a:cubicBezTo>
                      <a:pt x="63" y="0"/>
                      <a:pt x="70" y="2"/>
                      <a:pt x="70" y="6"/>
                    </a:cubicBezTo>
                    <a:cubicBezTo>
                      <a:pt x="70" y="6"/>
                      <a:pt x="70" y="6"/>
                      <a:pt x="70" y="6"/>
                    </a:cubicBezTo>
                    <a:cubicBezTo>
                      <a:pt x="71" y="6"/>
                      <a:pt x="71" y="6"/>
                      <a:pt x="71" y="6"/>
                    </a:cubicBezTo>
                    <a:cubicBezTo>
                      <a:pt x="71" y="17"/>
                      <a:pt x="71" y="17"/>
                      <a:pt x="71" y="17"/>
                    </a:cubicBezTo>
                    <a:cubicBezTo>
                      <a:pt x="70" y="17"/>
                      <a:pt x="70" y="17"/>
                      <a:pt x="70" y="17"/>
                    </a:cubicBezTo>
                    <a:cubicBezTo>
                      <a:pt x="70" y="19"/>
                      <a:pt x="69" y="20"/>
                      <a:pt x="66" y="21"/>
                    </a:cubicBezTo>
                    <a:cubicBezTo>
                      <a:pt x="66" y="26"/>
                      <a:pt x="66" y="42"/>
                      <a:pt x="66" y="46"/>
                    </a:cubicBezTo>
                    <a:cubicBezTo>
                      <a:pt x="66" y="51"/>
                      <a:pt x="69" y="53"/>
                      <a:pt x="69" y="53"/>
                    </a:cubicBezTo>
                    <a:cubicBezTo>
                      <a:pt x="75" y="56"/>
                      <a:pt x="109" y="90"/>
                      <a:pt x="94" y="100"/>
                    </a:cubicBezTo>
                    <a:cubicBezTo>
                      <a:pt x="81" y="109"/>
                      <a:pt x="59" y="109"/>
                      <a:pt x="55" y="109"/>
                    </a:cubicBezTo>
                    <a:cubicBezTo>
                      <a:pt x="50" y="109"/>
                      <a:pt x="28" y="109"/>
                      <a:pt x="15" y="100"/>
                    </a:cubicBezTo>
                    <a:cubicBezTo>
                      <a:pt x="0" y="90"/>
                      <a:pt x="34" y="56"/>
                      <a:pt x="39" y="53"/>
                    </a:cubicBezTo>
                    <a:close/>
                    <a:moveTo>
                      <a:pt x="40" y="101"/>
                    </a:moveTo>
                    <a:cubicBezTo>
                      <a:pt x="40" y="101"/>
                      <a:pt x="24" y="97"/>
                      <a:pt x="23" y="89"/>
                    </a:cubicBezTo>
                    <a:cubicBezTo>
                      <a:pt x="22" y="80"/>
                      <a:pt x="38" y="63"/>
                      <a:pt x="38" y="63"/>
                    </a:cubicBezTo>
                    <a:cubicBezTo>
                      <a:pt x="38" y="63"/>
                      <a:pt x="17" y="79"/>
                      <a:pt x="17" y="90"/>
                    </a:cubicBezTo>
                    <a:cubicBezTo>
                      <a:pt x="18" y="101"/>
                      <a:pt x="40" y="101"/>
                      <a:pt x="40" y="1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20"/>
              <p:cNvSpPr>
                <a:spLocks noEditPoints="1"/>
              </p:cNvSpPr>
              <p:nvPr/>
            </p:nvSpPr>
            <p:spPr bwMode="auto">
              <a:xfrm>
                <a:off x="4218942" y="2242027"/>
                <a:ext cx="403225" cy="404813"/>
              </a:xfrm>
              <a:custGeom>
                <a:avLst/>
                <a:gdLst>
                  <a:gd name="T0" fmla="*/ 67 w 135"/>
                  <a:gd name="T1" fmla="*/ 0 h 136"/>
                  <a:gd name="T2" fmla="*/ 135 w 135"/>
                  <a:gd name="T3" fmla="*/ 68 h 136"/>
                  <a:gd name="T4" fmla="*/ 67 w 135"/>
                  <a:gd name="T5" fmla="*/ 136 h 136"/>
                  <a:gd name="T6" fmla="*/ 0 w 135"/>
                  <a:gd name="T7" fmla="*/ 68 h 136"/>
                  <a:gd name="T8" fmla="*/ 67 w 135"/>
                  <a:gd name="T9" fmla="*/ 0 h 136"/>
                  <a:gd name="T10" fmla="*/ 67 w 135"/>
                  <a:gd name="T11" fmla="*/ 133 h 136"/>
                  <a:gd name="T12" fmla="*/ 132 w 135"/>
                  <a:gd name="T13" fmla="*/ 68 h 136"/>
                  <a:gd name="T14" fmla="*/ 67 w 135"/>
                  <a:gd name="T15" fmla="*/ 3 h 136"/>
                  <a:gd name="T16" fmla="*/ 3 w 135"/>
                  <a:gd name="T17" fmla="*/ 68 h 136"/>
                  <a:gd name="T18" fmla="*/ 67 w 135"/>
                  <a:gd name="T19" fmla="*/ 13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36">
                    <a:moveTo>
                      <a:pt x="67" y="0"/>
                    </a:moveTo>
                    <a:cubicBezTo>
                      <a:pt x="105" y="0"/>
                      <a:pt x="135" y="30"/>
                      <a:pt x="135" y="68"/>
                    </a:cubicBezTo>
                    <a:cubicBezTo>
                      <a:pt x="135" y="105"/>
                      <a:pt x="105" y="136"/>
                      <a:pt x="67" y="136"/>
                    </a:cubicBezTo>
                    <a:cubicBezTo>
                      <a:pt x="30" y="136"/>
                      <a:pt x="0" y="105"/>
                      <a:pt x="0" y="68"/>
                    </a:cubicBezTo>
                    <a:cubicBezTo>
                      <a:pt x="0" y="30"/>
                      <a:pt x="30" y="0"/>
                      <a:pt x="67" y="0"/>
                    </a:cubicBezTo>
                    <a:close/>
                    <a:moveTo>
                      <a:pt x="67" y="133"/>
                    </a:moveTo>
                    <a:cubicBezTo>
                      <a:pt x="103" y="133"/>
                      <a:pt x="132" y="104"/>
                      <a:pt x="132" y="68"/>
                    </a:cubicBezTo>
                    <a:cubicBezTo>
                      <a:pt x="132" y="32"/>
                      <a:pt x="103" y="3"/>
                      <a:pt x="67" y="3"/>
                    </a:cubicBezTo>
                    <a:cubicBezTo>
                      <a:pt x="32" y="3"/>
                      <a:pt x="3" y="32"/>
                      <a:pt x="3" y="68"/>
                    </a:cubicBezTo>
                    <a:cubicBezTo>
                      <a:pt x="3" y="104"/>
                      <a:pt x="32" y="133"/>
                      <a:pt x="67" y="1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21"/>
              <p:cNvSpPr/>
              <p:nvPr/>
            </p:nvSpPr>
            <p:spPr bwMode="auto">
              <a:xfrm>
                <a:off x="4180842" y="2249964"/>
                <a:ext cx="452438" cy="396875"/>
              </a:xfrm>
              <a:custGeom>
                <a:avLst/>
                <a:gdLst>
                  <a:gd name="T0" fmla="*/ 108 w 152"/>
                  <a:gd name="T1" fmla="*/ 10 h 133"/>
                  <a:gd name="T2" fmla="*/ 111 w 152"/>
                  <a:gd name="T3" fmla="*/ 15 h 133"/>
                  <a:gd name="T4" fmla="*/ 114 w 152"/>
                  <a:gd name="T5" fmla="*/ 19 h 133"/>
                  <a:gd name="T6" fmla="*/ 116 w 152"/>
                  <a:gd name="T7" fmla="*/ 17 h 133"/>
                  <a:gd name="T8" fmla="*/ 117 w 152"/>
                  <a:gd name="T9" fmla="*/ 21 h 133"/>
                  <a:gd name="T10" fmla="*/ 124 w 152"/>
                  <a:gd name="T11" fmla="*/ 23 h 133"/>
                  <a:gd name="T12" fmla="*/ 128 w 152"/>
                  <a:gd name="T13" fmla="*/ 27 h 133"/>
                  <a:gd name="T14" fmla="*/ 134 w 152"/>
                  <a:gd name="T15" fmla="*/ 35 h 133"/>
                  <a:gd name="T16" fmla="*/ 137 w 152"/>
                  <a:gd name="T17" fmla="*/ 41 h 133"/>
                  <a:gd name="T18" fmla="*/ 134 w 152"/>
                  <a:gd name="T19" fmla="*/ 44 h 133"/>
                  <a:gd name="T20" fmla="*/ 134 w 152"/>
                  <a:gd name="T21" fmla="*/ 46 h 133"/>
                  <a:gd name="T22" fmla="*/ 137 w 152"/>
                  <a:gd name="T23" fmla="*/ 44 h 133"/>
                  <a:gd name="T24" fmla="*/ 139 w 152"/>
                  <a:gd name="T25" fmla="*/ 40 h 133"/>
                  <a:gd name="T26" fmla="*/ 141 w 152"/>
                  <a:gd name="T27" fmla="*/ 46 h 133"/>
                  <a:gd name="T28" fmla="*/ 140 w 152"/>
                  <a:gd name="T29" fmla="*/ 55 h 133"/>
                  <a:gd name="T30" fmla="*/ 136 w 152"/>
                  <a:gd name="T31" fmla="*/ 53 h 133"/>
                  <a:gd name="T32" fmla="*/ 130 w 152"/>
                  <a:gd name="T33" fmla="*/ 59 h 133"/>
                  <a:gd name="T34" fmla="*/ 124 w 152"/>
                  <a:gd name="T35" fmla="*/ 65 h 133"/>
                  <a:gd name="T36" fmla="*/ 118 w 152"/>
                  <a:gd name="T37" fmla="*/ 70 h 133"/>
                  <a:gd name="T38" fmla="*/ 111 w 152"/>
                  <a:gd name="T39" fmla="*/ 78 h 133"/>
                  <a:gd name="T40" fmla="*/ 113 w 152"/>
                  <a:gd name="T41" fmla="*/ 90 h 133"/>
                  <a:gd name="T42" fmla="*/ 119 w 152"/>
                  <a:gd name="T43" fmla="*/ 103 h 133"/>
                  <a:gd name="T44" fmla="*/ 117 w 152"/>
                  <a:gd name="T45" fmla="*/ 113 h 133"/>
                  <a:gd name="T46" fmla="*/ 121 w 152"/>
                  <a:gd name="T47" fmla="*/ 114 h 133"/>
                  <a:gd name="T48" fmla="*/ 130 w 152"/>
                  <a:gd name="T49" fmla="*/ 99 h 133"/>
                  <a:gd name="T50" fmla="*/ 141 w 152"/>
                  <a:gd name="T51" fmla="*/ 75 h 133"/>
                  <a:gd name="T52" fmla="*/ 144 w 152"/>
                  <a:gd name="T53" fmla="*/ 58 h 133"/>
                  <a:gd name="T54" fmla="*/ 103 w 152"/>
                  <a:gd name="T55" fmla="*/ 122 h 133"/>
                  <a:gd name="T56" fmla="*/ 92 w 152"/>
                  <a:gd name="T57" fmla="*/ 121 h 133"/>
                  <a:gd name="T58" fmla="*/ 78 w 152"/>
                  <a:gd name="T59" fmla="*/ 119 h 133"/>
                  <a:gd name="T60" fmla="*/ 79 w 152"/>
                  <a:gd name="T61" fmla="*/ 125 h 133"/>
                  <a:gd name="T62" fmla="*/ 71 w 152"/>
                  <a:gd name="T63" fmla="*/ 124 h 133"/>
                  <a:gd name="T64" fmla="*/ 59 w 152"/>
                  <a:gd name="T65" fmla="*/ 123 h 133"/>
                  <a:gd name="T66" fmla="*/ 60 w 152"/>
                  <a:gd name="T67" fmla="*/ 1 h 133"/>
                  <a:gd name="T68" fmla="*/ 20 w 152"/>
                  <a:gd name="T69" fmla="*/ 42 h 133"/>
                  <a:gd name="T70" fmla="*/ 26 w 152"/>
                  <a:gd name="T71" fmla="*/ 39 h 133"/>
                  <a:gd name="T72" fmla="*/ 31 w 152"/>
                  <a:gd name="T73" fmla="*/ 49 h 133"/>
                  <a:gd name="T74" fmla="*/ 38 w 152"/>
                  <a:gd name="T75" fmla="*/ 39 h 133"/>
                  <a:gd name="T76" fmla="*/ 35 w 152"/>
                  <a:gd name="T77" fmla="*/ 50 h 133"/>
                  <a:gd name="T78" fmla="*/ 28 w 152"/>
                  <a:gd name="T79" fmla="*/ 52 h 133"/>
                  <a:gd name="T80" fmla="*/ 31 w 152"/>
                  <a:gd name="T81" fmla="*/ 67 h 133"/>
                  <a:gd name="T82" fmla="*/ 35 w 152"/>
                  <a:gd name="T83" fmla="*/ 82 h 133"/>
                  <a:gd name="T84" fmla="*/ 40 w 152"/>
                  <a:gd name="T85" fmla="*/ 91 h 133"/>
                  <a:gd name="T86" fmla="*/ 54 w 152"/>
                  <a:gd name="T87" fmla="*/ 103 h 133"/>
                  <a:gd name="T88" fmla="*/ 57 w 152"/>
                  <a:gd name="T89" fmla="*/ 93 h 133"/>
                  <a:gd name="T90" fmla="*/ 57 w 152"/>
                  <a:gd name="T91" fmla="*/ 80 h 133"/>
                  <a:gd name="T92" fmla="*/ 62 w 152"/>
                  <a:gd name="T93" fmla="*/ 67 h 133"/>
                  <a:gd name="T94" fmla="*/ 68 w 152"/>
                  <a:gd name="T95" fmla="*/ 60 h 133"/>
                  <a:gd name="T96" fmla="*/ 86 w 152"/>
                  <a:gd name="T97" fmla="*/ 60 h 133"/>
                  <a:gd name="T98" fmla="*/ 92 w 152"/>
                  <a:gd name="T99" fmla="*/ 51 h 133"/>
                  <a:gd name="T100" fmla="*/ 85 w 152"/>
                  <a:gd name="T101" fmla="*/ 33 h 133"/>
                  <a:gd name="T102" fmla="*/ 72 w 152"/>
                  <a:gd name="T103" fmla="*/ 27 h 133"/>
                  <a:gd name="T104" fmla="*/ 65 w 152"/>
                  <a:gd name="T105" fmla="*/ 31 h 133"/>
                  <a:gd name="T106" fmla="*/ 54 w 152"/>
                  <a:gd name="T107" fmla="*/ 31 h 133"/>
                  <a:gd name="T108" fmla="*/ 44 w 152"/>
                  <a:gd name="T109" fmla="*/ 29 h 133"/>
                  <a:gd name="T110" fmla="*/ 53 w 152"/>
                  <a:gd name="T111" fmla="*/ 25 h 133"/>
                  <a:gd name="T112" fmla="*/ 54 w 152"/>
                  <a:gd name="T113" fmla="*/ 21 h 133"/>
                  <a:gd name="T114" fmla="*/ 67 w 152"/>
                  <a:gd name="T115" fmla="*/ 21 h 133"/>
                  <a:gd name="T116" fmla="*/ 78 w 152"/>
                  <a:gd name="T117" fmla="*/ 25 h 133"/>
                  <a:gd name="T118" fmla="*/ 80 w 152"/>
                  <a:gd name="T119" fmla="*/ 14 h 133"/>
                  <a:gd name="T120" fmla="*/ 88 w 152"/>
                  <a:gd name="T121" fmla="*/ 7 h 133"/>
                  <a:gd name="T122" fmla="*/ 79 w 152"/>
                  <a:gd name="T123" fmla="*/ 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2" h="133">
                    <a:moveTo>
                      <a:pt x="90" y="0"/>
                    </a:moveTo>
                    <a:cubicBezTo>
                      <a:pt x="90" y="0"/>
                      <a:pt x="113" y="3"/>
                      <a:pt x="128" y="21"/>
                    </a:cubicBezTo>
                    <a:cubicBezTo>
                      <a:pt x="128" y="21"/>
                      <a:pt x="117" y="8"/>
                      <a:pt x="109" y="8"/>
                    </a:cubicBezTo>
                    <a:cubicBezTo>
                      <a:pt x="108" y="9"/>
                      <a:pt x="108" y="9"/>
                      <a:pt x="108" y="9"/>
                    </a:cubicBezTo>
                    <a:cubicBezTo>
                      <a:pt x="108" y="9"/>
                      <a:pt x="108" y="10"/>
                      <a:pt x="108" y="10"/>
                    </a:cubicBezTo>
                    <a:cubicBezTo>
                      <a:pt x="108" y="10"/>
                      <a:pt x="109" y="11"/>
                      <a:pt x="109" y="12"/>
                    </a:cubicBezTo>
                    <a:cubicBezTo>
                      <a:pt x="109" y="12"/>
                      <a:pt x="109" y="13"/>
                      <a:pt x="109" y="13"/>
                    </a:cubicBezTo>
                    <a:cubicBezTo>
                      <a:pt x="110" y="14"/>
                      <a:pt x="110" y="14"/>
                      <a:pt x="110" y="14"/>
                    </a:cubicBezTo>
                    <a:cubicBezTo>
                      <a:pt x="110" y="14"/>
                      <a:pt x="110" y="14"/>
                      <a:pt x="110" y="14"/>
                    </a:cubicBezTo>
                    <a:cubicBezTo>
                      <a:pt x="111" y="15"/>
                      <a:pt x="111" y="15"/>
                      <a:pt x="111" y="15"/>
                    </a:cubicBezTo>
                    <a:cubicBezTo>
                      <a:pt x="111" y="16"/>
                      <a:pt x="111" y="16"/>
                      <a:pt x="111" y="16"/>
                    </a:cubicBezTo>
                    <a:cubicBezTo>
                      <a:pt x="111" y="18"/>
                      <a:pt x="111" y="18"/>
                      <a:pt x="111" y="18"/>
                    </a:cubicBezTo>
                    <a:cubicBezTo>
                      <a:pt x="111" y="18"/>
                      <a:pt x="111" y="18"/>
                      <a:pt x="111" y="18"/>
                    </a:cubicBezTo>
                    <a:cubicBezTo>
                      <a:pt x="112" y="19"/>
                      <a:pt x="112" y="19"/>
                      <a:pt x="112" y="19"/>
                    </a:cubicBezTo>
                    <a:cubicBezTo>
                      <a:pt x="112" y="19"/>
                      <a:pt x="113" y="19"/>
                      <a:pt x="114" y="19"/>
                    </a:cubicBezTo>
                    <a:cubicBezTo>
                      <a:pt x="114" y="19"/>
                      <a:pt x="114" y="18"/>
                      <a:pt x="114" y="18"/>
                    </a:cubicBezTo>
                    <a:cubicBezTo>
                      <a:pt x="113" y="17"/>
                      <a:pt x="113" y="17"/>
                      <a:pt x="113" y="17"/>
                    </a:cubicBezTo>
                    <a:cubicBezTo>
                      <a:pt x="113" y="17"/>
                      <a:pt x="113" y="17"/>
                      <a:pt x="113" y="17"/>
                    </a:cubicBezTo>
                    <a:cubicBezTo>
                      <a:pt x="114" y="16"/>
                      <a:pt x="113" y="16"/>
                      <a:pt x="114" y="16"/>
                    </a:cubicBezTo>
                    <a:cubicBezTo>
                      <a:pt x="115" y="16"/>
                      <a:pt x="116" y="17"/>
                      <a:pt x="116" y="17"/>
                    </a:cubicBezTo>
                    <a:cubicBezTo>
                      <a:pt x="117" y="18"/>
                      <a:pt x="117" y="18"/>
                      <a:pt x="117" y="18"/>
                    </a:cubicBezTo>
                    <a:cubicBezTo>
                      <a:pt x="117" y="18"/>
                      <a:pt x="118" y="19"/>
                      <a:pt x="117" y="19"/>
                    </a:cubicBezTo>
                    <a:cubicBezTo>
                      <a:pt x="117" y="19"/>
                      <a:pt x="117" y="19"/>
                      <a:pt x="117" y="19"/>
                    </a:cubicBezTo>
                    <a:cubicBezTo>
                      <a:pt x="117" y="19"/>
                      <a:pt x="116" y="20"/>
                      <a:pt x="116" y="20"/>
                    </a:cubicBezTo>
                    <a:cubicBezTo>
                      <a:pt x="116" y="21"/>
                      <a:pt x="117" y="21"/>
                      <a:pt x="117" y="21"/>
                    </a:cubicBezTo>
                    <a:cubicBezTo>
                      <a:pt x="117" y="21"/>
                      <a:pt x="117" y="22"/>
                      <a:pt x="118" y="22"/>
                    </a:cubicBezTo>
                    <a:cubicBezTo>
                      <a:pt x="119" y="21"/>
                      <a:pt x="119" y="21"/>
                      <a:pt x="120" y="21"/>
                    </a:cubicBezTo>
                    <a:cubicBezTo>
                      <a:pt x="120" y="21"/>
                      <a:pt x="121" y="21"/>
                      <a:pt x="121" y="21"/>
                    </a:cubicBezTo>
                    <a:cubicBezTo>
                      <a:pt x="122" y="21"/>
                      <a:pt x="122" y="21"/>
                      <a:pt x="122" y="21"/>
                    </a:cubicBezTo>
                    <a:cubicBezTo>
                      <a:pt x="122" y="22"/>
                      <a:pt x="124" y="23"/>
                      <a:pt x="124" y="23"/>
                    </a:cubicBezTo>
                    <a:cubicBezTo>
                      <a:pt x="124" y="23"/>
                      <a:pt x="124" y="23"/>
                      <a:pt x="124" y="23"/>
                    </a:cubicBezTo>
                    <a:cubicBezTo>
                      <a:pt x="124" y="23"/>
                      <a:pt x="125" y="25"/>
                      <a:pt x="125" y="25"/>
                    </a:cubicBezTo>
                    <a:cubicBezTo>
                      <a:pt x="125" y="25"/>
                      <a:pt x="125" y="25"/>
                      <a:pt x="126" y="25"/>
                    </a:cubicBezTo>
                    <a:cubicBezTo>
                      <a:pt x="127" y="26"/>
                      <a:pt x="127" y="26"/>
                      <a:pt x="127" y="26"/>
                    </a:cubicBezTo>
                    <a:cubicBezTo>
                      <a:pt x="128" y="27"/>
                      <a:pt x="128" y="27"/>
                      <a:pt x="128" y="27"/>
                    </a:cubicBezTo>
                    <a:cubicBezTo>
                      <a:pt x="128" y="27"/>
                      <a:pt x="129" y="28"/>
                      <a:pt x="129" y="28"/>
                    </a:cubicBezTo>
                    <a:cubicBezTo>
                      <a:pt x="130" y="29"/>
                      <a:pt x="131" y="30"/>
                      <a:pt x="132" y="30"/>
                    </a:cubicBezTo>
                    <a:cubicBezTo>
                      <a:pt x="132" y="30"/>
                      <a:pt x="132" y="31"/>
                      <a:pt x="133" y="32"/>
                    </a:cubicBezTo>
                    <a:cubicBezTo>
                      <a:pt x="133" y="32"/>
                      <a:pt x="133" y="33"/>
                      <a:pt x="133" y="34"/>
                    </a:cubicBezTo>
                    <a:cubicBezTo>
                      <a:pt x="133" y="34"/>
                      <a:pt x="134" y="35"/>
                      <a:pt x="134" y="35"/>
                    </a:cubicBezTo>
                    <a:cubicBezTo>
                      <a:pt x="134" y="36"/>
                      <a:pt x="134" y="37"/>
                      <a:pt x="135" y="37"/>
                    </a:cubicBezTo>
                    <a:cubicBezTo>
                      <a:pt x="135" y="37"/>
                      <a:pt x="135" y="38"/>
                      <a:pt x="136" y="38"/>
                    </a:cubicBezTo>
                    <a:cubicBezTo>
                      <a:pt x="136" y="38"/>
                      <a:pt x="137" y="38"/>
                      <a:pt x="138" y="39"/>
                    </a:cubicBezTo>
                    <a:cubicBezTo>
                      <a:pt x="138" y="39"/>
                      <a:pt x="138" y="40"/>
                      <a:pt x="138" y="40"/>
                    </a:cubicBezTo>
                    <a:cubicBezTo>
                      <a:pt x="138" y="40"/>
                      <a:pt x="138" y="41"/>
                      <a:pt x="137" y="41"/>
                    </a:cubicBezTo>
                    <a:cubicBezTo>
                      <a:pt x="137" y="41"/>
                      <a:pt x="136" y="41"/>
                      <a:pt x="136" y="41"/>
                    </a:cubicBezTo>
                    <a:cubicBezTo>
                      <a:pt x="136" y="41"/>
                      <a:pt x="136" y="42"/>
                      <a:pt x="136" y="42"/>
                    </a:cubicBezTo>
                    <a:cubicBezTo>
                      <a:pt x="136" y="43"/>
                      <a:pt x="137" y="44"/>
                      <a:pt x="136" y="44"/>
                    </a:cubicBezTo>
                    <a:cubicBezTo>
                      <a:pt x="136" y="44"/>
                      <a:pt x="135" y="44"/>
                      <a:pt x="135" y="44"/>
                    </a:cubicBezTo>
                    <a:cubicBezTo>
                      <a:pt x="134" y="44"/>
                      <a:pt x="134" y="44"/>
                      <a:pt x="134" y="44"/>
                    </a:cubicBezTo>
                    <a:cubicBezTo>
                      <a:pt x="133" y="45"/>
                      <a:pt x="133" y="45"/>
                      <a:pt x="133" y="45"/>
                    </a:cubicBezTo>
                    <a:cubicBezTo>
                      <a:pt x="132" y="45"/>
                      <a:pt x="132" y="45"/>
                      <a:pt x="132" y="45"/>
                    </a:cubicBezTo>
                    <a:cubicBezTo>
                      <a:pt x="132" y="45"/>
                      <a:pt x="132" y="46"/>
                      <a:pt x="133" y="46"/>
                    </a:cubicBezTo>
                    <a:cubicBezTo>
                      <a:pt x="133" y="47"/>
                      <a:pt x="133" y="47"/>
                      <a:pt x="133" y="47"/>
                    </a:cubicBezTo>
                    <a:cubicBezTo>
                      <a:pt x="134" y="47"/>
                      <a:pt x="133" y="47"/>
                      <a:pt x="134" y="46"/>
                    </a:cubicBezTo>
                    <a:cubicBezTo>
                      <a:pt x="134" y="46"/>
                      <a:pt x="134" y="46"/>
                      <a:pt x="134" y="46"/>
                    </a:cubicBezTo>
                    <a:cubicBezTo>
                      <a:pt x="135" y="45"/>
                      <a:pt x="135" y="46"/>
                      <a:pt x="136" y="46"/>
                    </a:cubicBezTo>
                    <a:cubicBezTo>
                      <a:pt x="136" y="46"/>
                      <a:pt x="136" y="46"/>
                      <a:pt x="137" y="45"/>
                    </a:cubicBezTo>
                    <a:cubicBezTo>
                      <a:pt x="137" y="45"/>
                      <a:pt x="137" y="46"/>
                      <a:pt x="137" y="45"/>
                    </a:cubicBezTo>
                    <a:cubicBezTo>
                      <a:pt x="137" y="44"/>
                      <a:pt x="137" y="44"/>
                      <a:pt x="137" y="44"/>
                    </a:cubicBezTo>
                    <a:cubicBezTo>
                      <a:pt x="137" y="43"/>
                      <a:pt x="137" y="43"/>
                      <a:pt x="138" y="43"/>
                    </a:cubicBezTo>
                    <a:cubicBezTo>
                      <a:pt x="138" y="43"/>
                      <a:pt x="138" y="43"/>
                      <a:pt x="138" y="43"/>
                    </a:cubicBezTo>
                    <a:cubicBezTo>
                      <a:pt x="139" y="42"/>
                      <a:pt x="139" y="42"/>
                      <a:pt x="139" y="42"/>
                    </a:cubicBezTo>
                    <a:cubicBezTo>
                      <a:pt x="139" y="42"/>
                      <a:pt x="140" y="42"/>
                      <a:pt x="140" y="42"/>
                    </a:cubicBezTo>
                    <a:cubicBezTo>
                      <a:pt x="140" y="41"/>
                      <a:pt x="139" y="40"/>
                      <a:pt x="139" y="40"/>
                    </a:cubicBezTo>
                    <a:cubicBezTo>
                      <a:pt x="139" y="40"/>
                      <a:pt x="139" y="39"/>
                      <a:pt x="139" y="39"/>
                    </a:cubicBezTo>
                    <a:cubicBezTo>
                      <a:pt x="139" y="38"/>
                      <a:pt x="139" y="36"/>
                      <a:pt x="139" y="36"/>
                    </a:cubicBezTo>
                    <a:cubicBezTo>
                      <a:pt x="139" y="36"/>
                      <a:pt x="141" y="41"/>
                      <a:pt x="142" y="44"/>
                    </a:cubicBezTo>
                    <a:cubicBezTo>
                      <a:pt x="142" y="44"/>
                      <a:pt x="141" y="44"/>
                      <a:pt x="141" y="44"/>
                    </a:cubicBezTo>
                    <a:cubicBezTo>
                      <a:pt x="141" y="45"/>
                      <a:pt x="141" y="45"/>
                      <a:pt x="141" y="46"/>
                    </a:cubicBezTo>
                    <a:cubicBezTo>
                      <a:pt x="141" y="46"/>
                      <a:pt x="141" y="46"/>
                      <a:pt x="141" y="48"/>
                    </a:cubicBezTo>
                    <a:cubicBezTo>
                      <a:pt x="141" y="49"/>
                      <a:pt x="140" y="50"/>
                      <a:pt x="141" y="50"/>
                    </a:cubicBezTo>
                    <a:cubicBezTo>
                      <a:pt x="141" y="51"/>
                      <a:pt x="141" y="52"/>
                      <a:pt x="141" y="52"/>
                    </a:cubicBezTo>
                    <a:cubicBezTo>
                      <a:pt x="141" y="53"/>
                      <a:pt x="141" y="54"/>
                      <a:pt x="141" y="55"/>
                    </a:cubicBezTo>
                    <a:cubicBezTo>
                      <a:pt x="140" y="55"/>
                      <a:pt x="140" y="55"/>
                      <a:pt x="140" y="55"/>
                    </a:cubicBezTo>
                    <a:cubicBezTo>
                      <a:pt x="140" y="56"/>
                      <a:pt x="141" y="57"/>
                      <a:pt x="140" y="56"/>
                    </a:cubicBezTo>
                    <a:cubicBezTo>
                      <a:pt x="139" y="54"/>
                      <a:pt x="139" y="54"/>
                      <a:pt x="139" y="54"/>
                    </a:cubicBezTo>
                    <a:cubicBezTo>
                      <a:pt x="138" y="53"/>
                      <a:pt x="138" y="53"/>
                      <a:pt x="138" y="53"/>
                    </a:cubicBezTo>
                    <a:cubicBezTo>
                      <a:pt x="138" y="53"/>
                      <a:pt x="138" y="52"/>
                      <a:pt x="137" y="53"/>
                    </a:cubicBezTo>
                    <a:cubicBezTo>
                      <a:pt x="136" y="53"/>
                      <a:pt x="136" y="53"/>
                      <a:pt x="136" y="53"/>
                    </a:cubicBezTo>
                    <a:cubicBezTo>
                      <a:pt x="135" y="53"/>
                      <a:pt x="136" y="55"/>
                      <a:pt x="136" y="55"/>
                    </a:cubicBezTo>
                    <a:cubicBezTo>
                      <a:pt x="135" y="55"/>
                      <a:pt x="133" y="54"/>
                      <a:pt x="133" y="54"/>
                    </a:cubicBezTo>
                    <a:cubicBezTo>
                      <a:pt x="133" y="54"/>
                      <a:pt x="132" y="54"/>
                      <a:pt x="132" y="55"/>
                    </a:cubicBezTo>
                    <a:cubicBezTo>
                      <a:pt x="132" y="56"/>
                      <a:pt x="131" y="57"/>
                      <a:pt x="131" y="57"/>
                    </a:cubicBezTo>
                    <a:cubicBezTo>
                      <a:pt x="131" y="57"/>
                      <a:pt x="131" y="58"/>
                      <a:pt x="130" y="59"/>
                    </a:cubicBezTo>
                    <a:cubicBezTo>
                      <a:pt x="130" y="59"/>
                      <a:pt x="129" y="60"/>
                      <a:pt x="129" y="60"/>
                    </a:cubicBezTo>
                    <a:cubicBezTo>
                      <a:pt x="128" y="60"/>
                      <a:pt x="127" y="60"/>
                      <a:pt x="126" y="60"/>
                    </a:cubicBezTo>
                    <a:cubicBezTo>
                      <a:pt x="126" y="60"/>
                      <a:pt x="126" y="61"/>
                      <a:pt x="126" y="61"/>
                    </a:cubicBezTo>
                    <a:cubicBezTo>
                      <a:pt x="125" y="62"/>
                      <a:pt x="124" y="63"/>
                      <a:pt x="124" y="63"/>
                    </a:cubicBezTo>
                    <a:cubicBezTo>
                      <a:pt x="124" y="63"/>
                      <a:pt x="124" y="65"/>
                      <a:pt x="124" y="65"/>
                    </a:cubicBezTo>
                    <a:cubicBezTo>
                      <a:pt x="125" y="66"/>
                      <a:pt x="124" y="66"/>
                      <a:pt x="124" y="66"/>
                    </a:cubicBezTo>
                    <a:cubicBezTo>
                      <a:pt x="123" y="66"/>
                      <a:pt x="122" y="67"/>
                      <a:pt x="122" y="67"/>
                    </a:cubicBezTo>
                    <a:cubicBezTo>
                      <a:pt x="122" y="67"/>
                      <a:pt x="123" y="68"/>
                      <a:pt x="122" y="68"/>
                    </a:cubicBezTo>
                    <a:cubicBezTo>
                      <a:pt x="121" y="69"/>
                      <a:pt x="119" y="69"/>
                      <a:pt x="119" y="69"/>
                    </a:cubicBezTo>
                    <a:cubicBezTo>
                      <a:pt x="119" y="69"/>
                      <a:pt x="120" y="70"/>
                      <a:pt x="118" y="70"/>
                    </a:cubicBezTo>
                    <a:cubicBezTo>
                      <a:pt x="117" y="70"/>
                      <a:pt x="116" y="70"/>
                      <a:pt x="115" y="70"/>
                    </a:cubicBezTo>
                    <a:cubicBezTo>
                      <a:pt x="115" y="71"/>
                      <a:pt x="115" y="72"/>
                      <a:pt x="114" y="73"/>
                    </a:cubicBezTo>
                    <a:cubicBezTo>
                      <a:pt x="112" y="74"/>
                      <a:pt x="111" y="74"/>
                      <a:pt x="111" y="74"/>
                    </a:cubicBezTo>
                    <a:cubicBezTo>
                      <a:pt x="110" y="74"/>
                      <a:pt x="110" y="74"/>
                      <a:pt x="110" y="75"/>
                    </a:cubicBezTo>
                    <a:cubicBezTo>
                      <a:pt x="110" y="77"/>
                      <a:pt x="110" y="77"/>
                      <a:pt x="111" y="78"/>
                    </a:cubicBezTo>
                    <a:cubicBezTo>
                      <a:pt x="112" y="78"/>
                      <a:pt x="112" y="80"/>
                      <a:pt x="113" y="81"/>
                    </a:cubicBezTo>
                    <a:cubicBezTo>
                      <a:pt x="113" y="81"/>
                      <a:pt x="114" y="82"/>
                      <a:pt x="113" y="83"/>
                    </a:cubicBezTo>
                    <a:cubicBezTo>
                      <a:pt x="113" y="84"/>
                      <a:pt x="112" y="85"/>
                      <a:pt x="112" y="85"/>
                    </a:cubicBezTo>
                    <a:cubicBezTo>
                      <a:pt x="112" y="86"/>
                      <a:pt x="112" y="87"/>
                      <a:pt x="112" y="88"/>
                    </a:cubicBezTo>
                    <a:cubicBezTo>
                      <a:pt x="113" y="89"/>
                      <a:pt x="113" y="90"/>
                      <a:pt x="113" y="90"/>
                    </a:cubicBezTo>
                    <a:cubicBezTo>
                      <a:pt x="113" y="90"/>
                      <a:pt x="112" y="91"/>
                      <a:pt x="113" y="91"/>
                    </a:cubicBezTo>
                    <a:cubicBezTo>
                      <a:pt x="114" y="92"/>
                      <a:pt x="115" y="93"/>
                      <a:pt x="116" y="93"/>
                    </a:cubicBezTo>
                    <a:cubicBezTo>
                      <a:pt x="116" y="94"/>
                      <a:pt x="118" y="95"/>
                      <a:pt x="118" y="95"/>
                    </a:cubicBezTo>
                    <a:cubicBezTo>
                      <a:pt x="118" y="95"/>
                      <a:pt x="117" y="97"/>
                      <a:pt x="118" y="98"/>
                    </a:cubicBezTo>
                    <a:cubicBezTo>
                      <a:pt x="118" y="98"/>
                      <a:pt x="120" y="103"/>
                      <a:pt x="119" y="103"/>
                    </a:cubicBezTo>
                    <a:cubicBezTo>
                      <a:pt x="118" y="104"/>
                      <a:pt x="118" y="105"/>
                      <a:pt x="118" y="106"/>
                    </a:cubicBezTo>
                    <a:cubicBezTo>
                      <a:pt x="119" y="107"/>
                      <a:pt x="119" y="107"/>
                      <a:pt x="119" y="107"/>
                    </a:cubicBezTo>
                    <a:cubicBezTo>
                      <a:pt x="119" y="108"/>
                      <a:pt x="121" y="107"/>
                      <a:pt x="120" y="109"/>
                    </a:cubicBezTo>
                    <a:cubicBezTo>
                      <a:pt x="119" y="110"/>
                      <a:pt x="119" y="110"/>
                      <a:pt x="118" y="111"/>
                    </a:cubicBezTo>
                    <a:cubicBezTo>
                      <a:pt x="118" y="112"/>
                      <a:pt x="118" y="112"/>
                      <a:pt x="117" y="113"/>
                    </a:cubicBezTo>
                    <a:cubicBezTo>
                      <a:pt x="117" y="114"/>
                      <a:pt x="116" y="115"/>
                      <a:pt x="116" y="116"/>
                    </a:cubicBezTo>
                    <a:cubicBezTo>
                      <a:pt x="115" y="116"/>
                      <a:pt x="114" y="117"/>
                      <a:pt x="114" y="117"/>
                    </a:cubicBezTo>
                    <a:cubicBezTo>
                      <a:pt x="114" y="118"/>
                      <a:pt x="112" y="120"/>
                      <a:pt x="114" y="118"/>
                    </a:cubicBezTo>
                    <a:cubicBezTo>
                      <a:pt x="116" y="117"/>
                      <a:pt x="115" y="118"/>
                      <a:pt x="117" y="116"/>
                    </a:cubicBezTo>
                    <a:cubicBezTo>
                      <a:pt x="119" y="114"/>
                      <a:pt x="120" y="115"/>
                      <a:pt x="121" y="114"/>
                    </a:cubicBezTo>
                    <a:cubicBezTo>
                      <a:pt x="122" y="113"/>
                      <a:pt x="120" y="117"/>
                      <a:pt x="122" y="112"/>
                    </a:cubicBezTo>
                    <a:cubicBezTo>
                      <a:pt x="124" y="107"/>
                      <a:pt x="125" y="107"/>
                      <a:pt x="125" y="106"/>
                    </a:cubicBezTo>
                    <a:cubicBezTo>
                      <a:pt x="126" y="105"/>
                      <a:pt x="126" y="106"/>
                      <a:pt x="127" y="104"/>
                    </a:cubicBezTo>
                    <a:cubicBezTo>
                      <a:pt x="128" y="101"/>
                      <a:pt x="127" y="103"/>
                      <a:pt x="128" y="101"/>
                    </a:cubicBezTo>
                    <a:cubicBezTo>
                      <a:pt x="130" y="99"/>
                      <a:pt x="130" y="102"/>
                      <a:pt x="130" y="99"/>
                    </a:cubicBezTo>
                    <a:cubicBezTo>
                      <a:pt x="131" y="96"/>
                      <a:pt x="131" y="98"/>
                      <a:pt x="132" y="94"/>
                    </a:cubicBezTo>
                    <a:cubicBezTo>
                      <a:pt x="133" y="91"/>
                      <a:pt x="131" y="91"/>
                      <a:pt x="133" y="89"/>
                    </a:cubicBezTo>
                    <a:cubicBezTo>
                      <a:pt x="135" y="87"/>
                      <a:pt x="135" y="88"/>
                      <a:pt x="136" y="87"/>
                    </a:cubicBezTo>
                    <a:cubicBezTo>
                      <a:pt x="136" y="86"/>
                      <a:pt x="135" y="87"/>
                      <a:pt x="137" y="84"/>
                    </a:cubicBezTo>
                    <a:cubicBezTo>
                      <a:pt x="139" y="81"/>
                      <a:pt x="141" y="80"/>
                      <a:pt x="141" y="75"/>
                    </a:cubicBezTo>
                    <a:cubicBezTo>
                      <a:pt x="141" y="70"/>
                      <a:pt x="141" y="69"/>
                      <a:pt x="141" y="69"/>
                    </a:cubicBezTo>
                    <a:cubicBezTo>
                      <a:pt x="141" y="69"/>
                      <a:pt x="143" y="67"/>
                      <a:pt x="142" y="64"/>
                    </a:cubicBezTo>
                    <a:cubicBezTo>
                      <a:pt x="142" y="61"/>
                      <a:pt x="141" y="62"/>
                      <a:pt x="142" y="61"/>
                    </a:cubicBezTo>
                    <a:cubicBezTo>
                      <a:pt x="142" y="61"/>
                      <a:pt x="142" y="61"/>
                      <a:pt x="143" y="60"/>
                    </a:cubicBezTo>
                    <a:cubicBezTo>
                      <a:pt x="144" y="58"/>
                      <a:pt x="144" y="59"/>
                      <a:pt x="144" y="58"/>
                    </a:cubicBezTo>
                    <a:cubicBezTo>
                      <a:pt x="144" y="57"/>
                      <a:pt x="145" y="56"/>
                      <a:pt x="145" y="56"/>
                    </a:cubicBezTo>
                    <a:cubicBezTo>
                      <a:pt x="145" y="56"/>
                      <a:pt x="145" y="56"/>
                      <a:pt x="145" y="56"/>
                    </a:cubicBezTo>
                    <a:cubicBezTo>
                      <a:pt x="145" y="56"/>
                      <a:pt x="152" y="122"/>
                      <a:pt x="87" y="131"/>
                    </a:cubicBezTo>
                    <a:cubicBezTo>
                      <a:pt x="87" y="131"/>
                      <a:pt x="102" y="128"/>
                      <a:pt x="103" y="125"/>
                    </a:cubicBezTo>
                    <a:cubicBezTo>
                      <a:pt x="103" y="125"/>
                      <a:pt x="103" y="122"/>
                      <a:pt x="103" y="122"/>
                    </a:cubicBezTo>
                    <a:cubicBezTo>
                      <a:pt x="102" y="122"/>
                      <a:pt x="101" y="123"/>
                      <a:pt x="100" y="122"/>
                    </a:cubicBezTo>
                    <a:cubicBezTo>
                      <a:pt x="99" y="121"/>
                      <a:pt x="98" y="120"/>
                      <a:pt x="98" y="120"/>
                    </a:cubicBezTo>
                    <a:cubicBezTo>
                      <a:pt x="98" y="121"/>
                      <a:pt x="98" y="121"/>
                      <a:pt x="98" y="121"/>
                    </a:cubicBezTo>
                    <a:cubicBezTo>
                      <a:pt x="98" y="121"/>
                      <a:pt x="99" y="122"/>
                      <a:pt x="96" y="121"/>
                    </a:cubicBezTo>
                    <a:cubicBezTo>
                      <a:pt x="93" y="121"/>
                      <a:pt x="93" y="121"/>
                      <a:pt x="92" y="121"/>
                    </a:cubicBezTo>
                    <a:cubicBezTo>
                      <a:pt x="91" y="120"/>
                      <a:pt x="90" y="118"/>
                      <a:pt x="89" y="119"/>
                    </a:cubicBezTo>
                    <a:cubicBezTo>
                      <a:pt x="88" y="121"/>
                      <a:pt x="90" y="120"/>
                      <a:pt x="88" y="121"/>
                    </a:cubicBezTo>
                    <a:cubicBezTo>
                      <a:pt x="87" y="121"/>
                      <a:pt x="84" y="120"/>
                      <a:pt x="84" y="120"/>
                    </a:cubicBezTo>
                    <a:cubicBezTo>
                      <a:pt x="84" y="120"/>
                      <a:pt x="80" y="121"/>
                      <a:pt x="79" y="120"/>
                    </a:cubicBezTo>
                    <a:cubicBezTo>
                      <a:pt x="79" y="120"/>
                      <a:pt x="79" y="119"/>
                      <a:pt x="78" y="119"/>
                    </a:cubicBezTo>
                    <a:cubicBezTo>
                      <a:pt x="77" y="119"/>
                      <a:pt x="77" y="120"/>
                      <a:pt x="77" y="120"/>
                    </a:cubicBezTo>
                    <a:cubicBezTo>
                      <a:pt x="79" y="122"/>
                      <a:pt x="79" y="122"/>
                      <a:pt x="79" y="122"/>
                    </a:cubicBezTo>
                    <a:cubicBezTo>
                      <a:pt x="82" y="123"/>
                      <a:pt x="82" y="123"/>
                      <a:pt x="82" y="123"/>
                    </a:cubicBezTo>
                    <a:cubicBezTo>
                      <a:pt x="82" y="123"/>
                      <a:pt x="83" y="124"/>
                      <a:pt x="82" y="124"/>
                    </a:cubicBezTo>
                    <a:cubicBezTo>
                      <a:pt x="81" y="125"/>
                      <a:pt x="80" y="125"/>
                      <a:pt x="79" y="125"/>
                    </a:cubicBezTo>
                    <a:cubicBezTo>
                      <a:pt x="78" y="125"/>
                      <a:pt x="76" y="127"/>
                      <a:pt x="75" y="126"/>
                    </a:cubicBezTo>
                    <a:cubicBezTo>
                      <a:pt x="74" y="124"/>
                      <a:pt x="74" y="124"/>
                      <a:pt x="74" y="123"/>
                    </a:cubicBezTo>
                    <a:cubicBezTo>
                      <a:pt x="73" y="123"/>
                      <a:pt x="73" y="122"/>
                      <a:pt x="72" y="122"/>
                    </a:cubicBezTo>
                    <a:cubicBezTo>
                      <a:pt x="71" y="122"/>
                      <a:pt x="70" y="122"/>
                      <a:pt x="70" y="122"/>
                    </a:cubicBezTo>
                    <a:cubicBezTo>
                      <a:pt x="71" y="124"/>
                      <a:pt x="71" y="124"/>
                      <a:pt x="71" y="124"/>
                    </a:cubicBezTo>
                    <a:cubicBezTo>
                      <a:pt x="71" y="124"/>
                      <a:pt x="69" y="124"/>
                      <a:pt x="69" y="124"/>
                    </a:cubicBezTo>
                    <a:cubicBezTo>
                      <a:pt x="68" y="124"/>
                      <a:pt x="68" y="125"/>
                      <a:pt x="67" y="124"/>
                    </a:cubicBezTo>
                    <a:cubicBezTo>
                      <a:pt x="65" y="123"/>
                      <a:pt x="65" y="123"/>
                      <a:pt x="64" y="123"/>
                    </a:cubicBezTo>
                    <a:cubicBezTo>
                      <a:pt x="63" y="123"/>
                      <a:pt x="62" y="122"/>
                      <a:pt x="61" y="122"/>
                    </a:cubicBezTo>
                    <a:cubicBezTo>
                      <a:pt x="61" y="123"/>
                      <a:pt x="60" y="123"/>
                      <a:pt x="59" y="123"/>
                    </a:cubicBezTo>
                    <a:cubicBezTo>
                      <a:pt x="59" y="123"/>
                      <a:pt x="56" y="124"/>
                      <a:pt x="56" y="124"/>
                    </a:cubicBezTo>
                    <a:cubicBezTo>
                      <a:pt x="55" y="124"/>
                      <a:pt x="53" y="124"/>
                      <a:pt x="53" y="124"/>
                    </a:cubicBezTo>
                    <a:cubicBezTo>
                      <a:pt x="53" y="124"/>
                      <a:pt x="60" y="131"/>
                      <a:pt x="76" y="131"/>
                    </a:cubicBezTo>
                    <a:cubicBezTo>
                      <a:pt x="76" y="131"/>
                      <a:pt x="40" y="133"/>
                      <a:pt x="20" y="98"/>
                    </a:cubicBezTo>
                    <a:cubicBezTo>
                      <a:pt x="0" y="62"/>
                      <a:pt x="14" y="17"/>
                      <a:pt x="60" y="1"/>
                    </a:cubicBezTo>
                    <a:cubicBezTo>
                      <a:pt x="60" y="1"/>
                      <a:pt x="26" y="14"/>
                      <a:pt x="16" y="48"/>
                    </a:cubicBezTo>
                    <a:cubicBezTo>
                      <a:pt x="17" y="48"/>
                      <a:pt x="17" y="48"/>
                      <a:pt x="17" y="48"/>
                    </a:cubicBezTo>
                    <a:cubicBezTo>
                      <a:pt x="18" y="47"/>
                      <a:pt x="18" y="48"/>
                      <a:pt x="18" y="46"/>
                    </a:cubicBezTo>
                    <a:cubicBezTo>
                      <a:pt x="19" y="45"/>
                      <a:pt x="19" y="45"/>
                      <a:pt x="19" y="44"/>
                    </a:cubicBezTo>
                    <a:cubicBezTo>
                      <a:pt x="20" y="43"/>
                      <a:pt x="20" y="44"/>
                      <a:pt x="20" y="42"/>
                    </a:cubicBezTo>
                    <a:cubicBezTo>
                      <a:pt x="21" y="41"/>
                      <a:pt x="21" y="42"/>
                      <a:pt x="22" y="41"/>
                    </a:cubicBezTo>
                    <a:cubicBezTo>
                      <a:pt x="23" y="40"/>
                      <a:pt x="23" y="38"/>
                      <a:pt x="24" y="38"/>
                    </a:cubicBezTo>
                    <a:cubicBezTo>
                      <a:pt x="24" y="37"/>
                      <a:pt x="26" y="37"/>
                      <a:pt x="26" y="37"/>
                    </a:cubicBezTo>
                    <a:cubicBezTo>
                      <a:pt x="27" y="37"/>
                      <a:pt x="26" y="36"/>
                      <a:pt x="27" y="37"/>
                    </a:cubicBezTo>
                    <a:cubicBezTo>
                      <a:pt x="27" y="37"/>
                      <a:pt x="26" y="39"/>
                      <a:pt x="26" y="39"/>
                    </a:cubicBezTo>
                    <a:cubicBezTo>
                      <a:pt x="26" y="41"/>
                      <a:pt x="26" y="41"/>
                      <a:pt x="26" y="41"/>
                    </a:cubicBezTo>
                    <a:cubicBezTo>
                      <a:pt x="26" y="41"/>
                      <a:pt x="25" y="43"/>
                      <a:pt x="25" y="44"/>
                    </a:cubicBezTo>
                    <a:cubicBezTo>
                      <a:pt x="25" y="45"/>
                      <a:pt x="26" y="46"/>
                      <a:pt x="26" y="46"/>
                    </a:cubicBezTo>
                    <a:cubicBezTo>
                      <a:pt x="26" y="46"/>
                      <a:pt x="26" y="48"/>
                      <a:pt x="27" y="49"/>
                    </a:cubicBezTo>
                    <a:cubicBezTo>
                      <a:pt x="27" y="49"/>
                      <a:pt x="31" y="49"/>
                      <a:pt x="31" y="49"/>
                    </a:cubicBezTo>
                    <a:cubicBezTo>
                      <a:pt x="31" y="49"/>
                      <a:pt x="32" y="48"/>
                      <a:pt x="33" y="47"/>
                    </a:cubicBezTo>
                    <a:cubicBezTo>
                      <a:pt x="33" y="46"/>
                      <a:pt x="35" y="46"/>
                      <a:pt x="35" y="45"/>
                    </a:cubicBezTo>
                    <a:cubicBezTo>
                      <a:pt x="36" y="45"/>
                      <a:pt x="35" y="44"/>
                      <a:pt x="36" y="43"/>
                    </a:cubicBezTo>
                    <a:cubicBezTo>
                      <a:pt x="37" y="41"/>
                      <a:pt x="36" y="42"/>
                      <a:pt x="37" y="41"/>
                    </a:cubicBezTo>
                    <a:cubicBezTo>
                      <a:pt x="38" y="39"/>
                      <a:pt x="38" y="39"/>
                      <a:pt x="38" y="39"/>
                    </a:cubicBezTo>
                    <a:cubicBezTo>
                      <a:pt x="38" y="39"/>
                      <a:pt x="41" y="39"/>
                      <a:pt x="40" y="40"/>
                    </a:cubicBezTo>
                    <a:cubicBezTo>
                      <a:pt x="39" y="42"/>
                      <a:pt x="40" y="43"/>
                      <a:pt x="40" y="44"/>
                    </a:cubicBezTo>
                    <a:cubicBezTo>
                      <a:pt x="39" y="44"/>
                      <a:pt x="38" y="43"/>
                      <a:pt x="38" y="44"/>
                    </a:cubicBezTo>
                    <a:cubicBezTo>
                      <a:pt x="37" y="46"/>
                      <a:pt x="37" y="46"/>
                      <a:pt x="37" y="47"/>
                    </a:cubicBezTo>
                    <a:cubicBezTo>
                      <a:pt x="36" y="47"/>
                      <a:pt x="36" y="49"/>
                      <a:pt x="35" y="50"/>
                    </a:cubicBezTo>
                    <a:cubicBezTo>
                      <a:pt x="35" y="50"/>
                      <a:pt x="33" y="50"/>
                      <a:pt x="33" y="50"/>
                    </a:cubicBezTo>
                    <a:cubicBezTo>
                      <a:pt x="33" y="51"/>
                      <a:pt x="34" y="52"/>
                      <a:pt x="33" y="53"/>
                    </a:cubicBezTo>
                    <a:cubicBezTo>
                      <a:pt x="32" y="53"/>
                      <a:pt x="32" y="53"/>
                      <a:pt x="31" y="53"/>
                    </a:cubicBezTo>
                    <a:cubicBezTo>
                      <a:pt x="31" y="53"/>
                      <a:pt x="31" y="53"/>
                      <a:pt x="30" y="53"/>
                    </a:cubicBezTo>
                    <a:cubicBezTo>
                      <a:pt x="29" y="52"/>
                      <a:pt x="28" y="52"/>
                      <a:pt x="28" y="52"/>
                    </a:cubicBezTo>
                    <a:cubicBezTo>
                      <a:pt x="28" y="52"/>
                      <a:pt x="26" y="53"/>
                      <a:pt x="26" y="54"/>
                    </a:cubicBezTo>
                    <a:cubicBezTo>
                      <a:pt x="26" y="54"/>
                      <a:pt x="27" y="57"/>
                      <a:pt x="27" y="57"/>
                    </a:cubicBezTo>
                    <a:cubicBezTo>
                      <a:pt x="28" y="60"/>
                      <a:pt x="28" y="60"/>
                      <a:pt x="28" y="60"/>
                    </a:cubicBezTo>
                    <a:cubicBezTo>
                      <a:pt x="28" y="60"/>
                      <a:pt x="28" y="64"/>
                      <a:pt x="29" y="64"/>
                    </a:cubicBezTo>
                    <a:cubicBezTo>
                      <a:pt x="29" y="64"/>
                      <a:pt x="30" y="66"/>
                      <a:pt x="31" y="67"/>
                    </a:cubicBezTo>
                    <a:cubicBezTo>
                      <a:pt x="31" y="67"/>
                      <a:pt x="31" y="70"/>
                      <a:pt x="31" y="70"/>
                    </a:cubicBezTo>
                    <a:cubicBezTo>
                      <a:pt x="33" y="72"/>
                      <a:pt x="33" y="72"/>
                      <a:pt x="33" y="72"/>
                    </a:cubicBezTo>
                    <a:cubicBezTo>
                      <a:pt x="33" y="72"/>
                      <a:pt x="33" y="74"/>
                      <a:pt x="33" y="75"/>
                    </a:cubicBezTo>
                    <a:cubicBezTo>
                      <a:pt x="33" y="75"/>
                      <a:pt x="32" y="78"/>
                      <a:pt x="33" y="79"/>
                    </a:cubicBezTo>
                    <a:cubicBezTo>
                      <a:pt x="33" y="80"/>
                      <a:pt x="35" y="82"/>
                      <a:pt x="35" y="82"/>
                    </a:cubicBezTo>
                    <a:cubicBezTo>
                      <a:pt x="35" y="82"/>
                      <a:pt x="32" y="84"/>
                      <a:pt x="34" y="84"/>
                    </a:cubicBezTo>
                    <a:cubicBezTo>
                      <a:pt x="35" y="84"/>
                      <a:pt x="36" y="86"/>
                      <a:pt x="36" y="87"/>
                    </a:cubicBezTo>
                    <a:cubicBezTo>
                      <a:pt x="37" y="87"/>
                      <a:pt x="37" y="88"/>
                      <a:pt x="37" y="88"/>
                    </a:cubicBezTo>
                    <a:cubicBezTo>
                      <a:pt x="38" y="88"/>
                      <a:pt x="40" y="89"/>
                      <a:pt x="40" y="89"/>
                    </a:cubicBezTo>
                    <a:cubicBezTo>
                      <a:pt x="40" y="90"/>
                      <a:pt x="40" y="91"/>
                      <a:pt x="40" y="91"/>
                    </a:cubicBezTo>
                    <a:cubicBezTo>
                      <a:pt x="42" y="95"/>
                      <a:pt x="42" y="95"/>
                      <a:pt x="42" y="95"/>
                    </a:cubicBezTo>
                    <a:cubicBezTo>
                      <a:pt x="45" y="98"/>
                      <a:pt x="45" y="98"/>
                      <a:pt x="45" y="98"/>
                    </a:cubicBezTo>
                    <a:cubicBezTo>
                      <a:pt x="45" y="98"/>
                      <a:pt x="45" y="99"/>
                      <a:pt x="46" y="99"/>
                    </a:cubicBezTo>
                    <a:cubicBezTo>
                      <a:pt x="46" y="100"/>
                      <a:pt x="50" y="101"/>
                      <a:pt x="50" y="101"/>
                    </a:cubicBezTo>
                    <a:cubicBezTo>
                      <a:pt x="51" y="102"/>
                      <a:pt x="53" y="103"/>
                      <a:pt x="54" y="103"/>
                    </a:cubicBezTo>
                    <a:cubicBezTo>
                      <a:pt x="54" y="103"/>
                      <a:pt x="53" y="105"/>
                      <a:pt x="54" y="103"/>
                    </a:cubicBezTo>
                    <a:cubicBezTo>
                      <a:pt x="56" y="101"/>
                      <a:pt x="55" y="102"/>
                      <a:pt x="56" y="100"/>
                    </a:cubicBezTo>
                    <a:cubicBezTo>
                      <a:pt x="57" y="97"/>
                      <a:pt x="57" y="99"/>
                      <a:pt x="57" y="97"/>
                    </a:cubicBezTo>
                    <a:cubicBezTo>
                      <a:pt x="57" y="95"/>
                      <a:pt x="57" y="97"/>
                      <a:pt x="57" y="95"/>
                    </a:cubicBezTo>
                    <a:cubicBezTo>
                      <a:pt x="57" y="93"/>
                      <a:pt x="56" y="95"/>
                      <a:pt x="57" y="93"/>
                    </a:cubicBezTo>
                    <a:cubicBezTo>
                      <a:pt x="58" y="91"/>
                      <a:pt x="58" y="91"/>
                      <a:pt x="59" y="90"/>
                    </a:cubicBezTo>
                    <a:cubicBezTo>
                      <a:pt x="61" y="89"/>
                      <a:pt x="62" y="90"/>
                      <a:pt x="61" y="88"/>
                    </a:cubicBezTo>
                    <a:cubicBezTo>
                      <a:pt x="60" y="86"/>
                      <a:pt x="60" y="88"/>
                      <a:pt x="60" y="86"/>
                    </a:cubicBezTo>
                    <a:cubicBezTo>
                      <a:pt x="60" y="84"/>
                      <a:pt x="60" y="84"/>
                      <a:pt x="59" y="83"/>
                    </a:cubicBezTo>
                    <a:cubicBezTo>
                      <a:pt x="58" y="82"/>
                      <a:pt x="57" y="82"/>
                      <a:pt x="57" y="80"/>
                    </a:cubicBezTo>
                    <a:cubicBezTo>
                      <a:pt x="57" y="79"/>
                      <a:pt x="57" y="79"/>
                      <a:pt x="57" y="78"/>
                    </a:cubicBezTo>
                    <a:cubicBezTo>
                      <a:pt x="58" y="77"/>
                      <a:pt x="59" y="76"/>
                      <a:pt x="59" y="75"/>
                    </a:cubicBezTo>
                    <a:cubicBezTo>
                      <a:pt x="59" y="75"/>
                      <a:pt x="59" y="75"/>
                      <a:pt x="60" y="74"/>
                    </a:cubicBezTo>
                    <a:cubicBezTo>
                      <a:pt x="61" y="72"/>
                      <a:pt x="62" y="72"/>
                      <a:pt x="62" y="72"/>
                    </a:cubicBezTo>
                    <a:cubicBezTo>
                      <a:pt x="62" y="72"/>
                      <a:pt x="62" y="68"/>
                      <a:pt x="62" y="67"/>
                    </a:cubicBezTo>
                    <a:cubicBezTo>
                      <a:pt x="62" y="66"/>
                      <a:pt x="62" y="68"/>
                      <a:pt x="62" y="66"/>
                    </a:cubicBezTo>
                    <a:cubicBezTo>
                      <a:pt x="61" y="64"/>
                      <a:pt x="61" y="63"/>
                      <a:pt x="61" y="63"/>
                    </a:cubicBezTo>
                    <a:cubicBezTo>
                      <a:pt x="61" y="63"/>
                      <a:pt x="64" y="61"/>
                      <a:pt x="64" y="61"/>
                    </a:cubicBezTo>
                    <a:cubicBezTo>
                      <a:pt x="65" y="61"/>
                      <a:pt x="65" y="63"/>
                      <a:pt x="67" y="62"/>
                    </a:cubicBezTo>
                    <a:cubicBezTo>
                      <a:pt x="68" y="61"/>
                      <a:pt x="68" y="60"/>
                      <a:pt x="68" y="60"/>
                    </a:cubicBezTo>
                    <a:cubicBezTo>
                      <a:pt x="69" y="59"/>
                      <a:pt x="70" y="59"/>
                      <a:pt x="70" y="60"/>
                    </a:cubicBezTo>
                    <a:cubicBezTo>
                      <a:pt x="71" y="60"/>
                      <a:pt x="73" y="60"/>
                      <a:pt x="74" y="61"/>
                    </a:cubicBezTo>
                    <a:cubicBezTo>
                      <a:pt x="76" y="62"/>
                      <a:pt x="76" y="61"/>
                      <a:pt x="78" y="61"/>
                    </a:cubicBezTo>
                    <a:cubicBezTo>
                      <a:pt x="80" y="61"/>
                      <a:pt x="82" y="62"/>
                      <a:pt x="83" y="61"/>
                    </a:cubicBezTo>
                    <a:cubicBezTo>
                      <a:pt x="85" y="60"/>
                      <a:pt x="85" y="62"/>
                      <a:pt x="86" y="60"/>
                    </a:cubicBezTo>
                    <a:cubicBezTo>
                      <a:pt x="86" y="58"/>
                      <a:pt x="86" y="59"/>
                      <a:pt x="87" y="58"/>
                    </a:cubicBezTo>
                    <a:cubicBezTo>
                      <a:pt x="88" y="57"/>
                      <a:pt x="89" y="58"/>
                      <a:pt x="89" y="56"/>
                    </a:cubicBezTo>
                    <a:cubicBezTo>
                      <a:pt x="89" y="55"/>
                      <a:pt x="88" y="55"/>
                      <a:pt x="89" y="54"/>
                    </a:cubicBezTo>
                    <a:cubicBezTo>
                      <a:pt x="90" y="53"/>
                      <a:pt x="89" y="55"/>
                      <a:pt x="90" y="53"/>
                    </a:cubicBezTo>
                    <a:cubicBezTo>
                      <a:pt x="92" y="51"/>
                      <a:pt x="93" y="52"/>
                      <a:pt x="92" y="51"/>
                    </a:cubicBezTo>
                    <a:cubicBezTo>
                      <a:pt x="92" y="49"/>
                      <a:pt x="91" y="50"/>
                      <a:pt x="91" y="48"/>
                    </a:cubicBezTo>
                    <a:cubicBezTo>
                      <a:pt x="91" y="46"/>
                      <a:pt x="88" y="49"/>
                      <a:pt x="90" y="45"/>
                    </a:cubicBezTo>
                    <a:cubicBezTo>
                      <a:pt x="92" y="42"/>
                      <a:pt x="92" y="42"/>
                      <a:pt x="90" y="40"/>
                    </a:cubicBezTo>
                    <a:cubicBezTo>
                      <a:pt x="89" y="37"/>
                      <a:pt x="87" y="36"/>
                      <a:pt x="87" y="35"/>
                    </a:cubicBezTo>
                    <a:cubicBezTo>
                      <a:pt x="86" y="35"/>
                      <a:pt x="86" y="33"/>
                      <a:pt x="85" y="33"/>
                    </a:cubicBezTo>
                    <a:cubicBezTo>
                      <a:pt x="84" y="32"/>
                      <a:pt x="85" y="32"/>
                      <a:pt x="83" y="32"/>
                    </a:cubicBezTo>
                    <a:cubicBezTo>
                      <a:pt x="82" y="32"/>
                      <a:pt x="80" y="31"/>
                      <a:pt x="80" y="30"/>
                    </a:cubicBezTo>
                    <a:cubicBezTo>
                      <a:pt x="79" y="30"/>
                      <a:pt x="77" y="28"/>
                      <a:pt x="77" y="28"/>
                    </a:cubicBezTo>
                    <a:cubicBezTo>
                      <a:pt x="76" y="28"/>
                      <a:pt x="76" y="28"/>
                      <a:pt x="75" y="28"/>
                    </a:cubicBezTo>
                    <a:cubicBezTo>
                      <a:pt x="74" y="28"/>
                      <a:pt x="73" y="27"/>
                      <a:pt x="72" y="27"/>
                    </a:cubicBezTo>
                    <a:cubicBezTo>
                      <a:pt x="71" y="27"/>
                      <a:pt x="73" y="28"/>
                      <a:pt x="71" y="27"/>
                    </a:cubicBezTo>
                    <a:cubicBezTo>
                      <a:pt x="68" y="27"/>
                      <a:pt x="69" y="27"/>
                      <a:pt x="68" y="27"/>
                    </a:cubicBezTo>
                    <a:cubicBezTo>
                      <a:pt x="67" y="27"/>
                      <a:pt x="68" y="27"/>
                      <a:pt x="67" y="27"/>
                    </a:cubicBezTo>
                    <a:cubicBezTo>
                      <a:pt x="66" y="27"/>
                      <a:pt x="66" y="25"/>
                      <a:pt x="66" y="27"/>
                    </a:cubicBezTo>
                    <a:cubicBezTo>
                      <a:pt x="65" y="30"/>
                      <a:pt x="67" y="31"/>
                      <a:pt x="65" y="31"/>
                    </a:cubicBezTo>
                    <a:cubicBezTo>
                      <a:pt x="63" y="31"/>
                      <a:pt x="65" y="31"/>
                      <a:pt x="63" y="31"/>
                    </a:cubicBezTo>
                    <a:cubicBezTo>
                      <a:pt x="61" y="31"/>
                      <a:pt x="61" y="31"/>
                      <a:pt x="60" y="32"/>
                    </a:cubicBezTo>
                    <a:cubicBezTo>
                      <a:pt x="60" y="32"/>
                      <a:pt x="59" y="33"/>
                      <a:pt x="58" y="33"/>
                    </a:cubicBezTo>
                    <a:cubicBezTo>
                      <a:pt x="56" y="33"/>
                      <a:pt x="58" y="35"/>
                      <a:pt x="56" y="33"/>
                    </a:cubicBezTo>
                    <a:cubicBezTo>
                      <a:pt x="54" y="31"/>
                      <a:pt x="58" y="30"/>
                      <a:pt x="54" y="31"/>
                    </a:cubicBezTo>
                    <a:cubicBezTo>
                      <a:pt x="51" y="31"/>
                      <a:pt x="50" y="32"/>
                      <a:pt x="50" y="32"/>
                    </a:cubicBezTo>
                    <a:cubicBezTo>
                      <a:pt x="49" y="31"/>
                      <a:pt x="49" y="32"/>
                      <a:pt x="47" y="31"/>
                    </a:cubicBezTo>
                    <a:cubicBezTo>
                      <a:pt x="46" y="30"/>
                      <a:pt x="46" y="30"/>
                      <a:pt x="45" y="31"/>
                    </a:cubicBezTo>
                    <a:cubicBezTo>
                      <a:pt x="44" y="31"/>
                      <a:pt x="44" y="32"/>
                      <a:pt x="44" y="31"/>
                    </a:cubicBezTo>
                    <a:cubicBezTo>
                      <a:pt x="43" y="30"/>
                      <a:pt x="42" y="30"/>
                      <a:pt x="44" y="29"/>
                    </a:cubicBezTo>
                    <a:cubicBezTo>
                      <a:pt x="46" y="28"/>
                      <a:pt x="46" y="29"/>
                      <a:pt x="46" y="28"/>
                    </a:cubicBezTo>
                    <a:cubicBezTo>
                      <a:pt x="47" y="27"/>
                      <a:pt x="45" y="27"/>
                      <a:pt x="47" y="27"/>
                    </a:cubicBezTo>
                    <a:cubicBezTo>
                      <a:pt x="49" y="26"/>
                      <a:pt x="48" y="26"/>
                      <a:pt x="50" y="26"/>
                    </a:cubicBezTo>
                    <a:cubicBezTo>
                      <a:pt x="51" y="25"/>
                      <a:pt x="53" y="27"/>
                      <a:pt x="53" y="26"/>
                    </a:cubicBezTo>
                    <a:cubicBezTo>
                      <a:pt x="53" y="25"/>
                      <a:pt x="56" y="27"/>
                      <a:pt x="53" y="25"/>
                    </a:cubicBezTo>
                    <a:cubicBezTo>
                      <a:pt x="51" y="22"/>
                      <a:pt x="52" y="21"/>
                      <a:pt x="50" y="22"/>
                    </a:cubicBezTo>
                    <a:cubicBezTo>
                      <a:pt x="49" y="22"/>
                      <a:pt x="49" y="24"/>
                      <a:pt x="48" y="23"/>
                    </a:cubicBezTo>
                    <a:cubicBezTo>
                      <a:pt x="47" y="22"/>
                      <a:pt x="45" y="21"/>
                      <a:pt x="47" y="20"/>
                    </a:cubicBezTo>
                    <a:cubicBezTo>
                      <a:pt x="49" y="18"/>
                      <a:pt x="47" y="19"/>
                      <a:pt x="49" y="18"/>
                    </a:cubicBezTo>
                    <a:cubicBezTo>
                      <a:pt x="51" y="17"/>
                      <a:pt x="53" y="22"/>
                      <a:pt x="54" y="21"/>
                    </a:cubicBezTo>
                    <a:cubicBezTo>
                      <a:pt x="55" y="21"/>
                      <a:pt x="56" y="20"/>
                      <a:pt x="56" y="20"/>
                    </a:cubicBezTo>
                    <a:cubicBezTo>
                      <a:pt x="57" y="21"/>
                      <a:pt x="57" y="22"/>
                      <a:pt x="57" y="24"/>
                    </a:cubicBezTo>
                    <a:cubicBezTo>
                      <a:pt x="57" y="25"/>
                      <a:pt x="56" y="25"/>
                      <a:pt x="58" y="24"/>
                    </a:cubicBezTo>
                    <a:cubicBezTo>
                      <a:pt x="60" y="23"/>
                      <a:pt x="56" y="24"/>
                      <a:pt x="60" y="22"/>
                    </a:cubicBezTo>
                    <a:cubicBezTo>
                      <a:pt x="65" y="20"/>
                      <a:pt x="66" y="21"/>
                      <a:pt x="67" y="21"/>
                    </a:cubicBezTo>
                    <a:cubicBezTo>
                      <a:pt x="68" y="22"/>
                      <a:pt x="69" y="22"/>
                      <a:pt x="69" y="22"/>
                    </a:cubicBezTo>
                    <a:cubicBezTo>
                      <a:pt x="69" y="23"/>
                      <a:pt x="68" y="24"/>
                      <a:pt x="69" y="23"/>
                    </a:cubicBezTo>
                    <a:cubicBezTo>
                      <a:pt x="71" y="22"/>
                      <a:pt x="73" y="23"/>
                      <a:pt x="73" y="23"/>
                    </a:cubicBezTo>
                    <a:cubicBezTo>
                      <a:pt x="73" y="23"/>
                      <a:pt x="74" y="23"/>
                      <a:pt x="75" y="24"/>
                    </a:cubicBezTo>
                    <a:cubicBezTo>
                      <a:pt x="75" y="24"/>
                      <a:pt x="77" y="25"/>
                      <a:pt x="78" y="25"/>
                    </a:cubicBezTo>
                    <a:cubicBezTo>
                      <a:pt x="79" y="24"/>
                      <a:pt x="81" y="25"/>
                      <a:pt x="79" y="23"/>
                    </a:cubicBezTo>
                    <a:cubicBezTo>
                      <a:pt x="77" y="21"/>
                      <a:pt x="79" y="22"/>
                      <a:pt x="76" y="21"/>
                    </a:cubicBezTo>
                    <a:cubicBezTo>
                      <a:pt x="73" y="20"/>
                      <a:pt x="69" y="19"/>
                      <a:pt x="73" y="19"/>
                    </a:cubicBezTo>
                    <a:cubicBezTo>
                      <a:pt x="76" y="18"/>
                      <a:pt x="71" y="18"/>
                      <a:pt x="76" y="16"/>
                    </a:cubicBezTo>
                    <a:cubicBezTo>
                      <a:pt x="80" y="14"/>
                      <a:pt x="80" y="16"/>
                      <a:pt x="80" y="14"/>
                    </a:cubicBezTo>
                    <a:cubicBezTo>
                      <a:pt x="80" y="11"/>
                      <a:pt x="80" y="10"/>
                      <a:pt x="81" y="11"/>
                    </a:cubicBezTo>
                    <a:cubicBezTo>
                      <a:pt x="82" y="11"/>
                      <a:pt x="85" y="11"/>
                      <a:pt x="86" y="11"/>
                    </a:cubicBezTo>
                    <a:cubicBezTo>
                      <a:pt x="87" y="12"/>
                      <a:pt x="86" y="13"/>
                      <a:pt x="88" y="11"/>
                    </a:cubicBezTo>
                    <a:cubicBezTo>
                      <a:pt x="90" y="10"/>
                      <a:pt x="91" y="12"/>
                      <a:pt x="90" y="10"/>
                    </a:cubicBezTo>
                    <a:cubicBezTo>
                      <a:pt x="89" y="8"/>
                      <a:pt x="89" y="8"/>
                      <a:pt x="88" y="7"/>
                    </a:cubicBezTo>
                    <a:cubicBezTo>
                      <a:pt x="87" y="6"/>
                      <a:pt x="87" y="2"/>
                      <a:pt x="84" y="3"/>
                    </a:cubicBezTo>
                    <a:cubicBezTo>
                      <a:pt x="81" y="5"/>
                      <a:pt x="82" y="4"/>
                      <a:pt x="79" y="4"/>
                    </a:cubicBezTo>
                    <a:cubicBezTo>
                      <a:pt x="77" y="5"/>
                      <a:pt x="76" y="4"/>
                      <a:pt x="76" y="4"/>
                    </a:cubicBezTo>
                    <a:cubicBezTo>
                      <a:pt x="76" y="3"/>
                      <a:pt x="79" y="2"/>
                      <a:pt x="79" y="2"/>
                    </a:cubicBezTo>
                    <a:cubicBezTo>
                      <a:pt x="79" y="2"/>
                      <a:pt x="80" y="2"/>
                      <a:pt x="79" y="2"/>
                    </a:cubicBezTo>
                    <a:cubicBezTo>
                      <a:pt x="79" y="1"/>
                      <a:pt x="78" y="0"/>
                      <a:pt x="78" y="0"/>
                    </a:cubicBezTo>
                    <a:cubicBezTo>
                      <a:pt x="79" y="0"/>
                      <a:pt x="79" y="0"/>
                      <a:pt x="79" y="0"/>
                    </a:cubicBezTo>
                    <a:cubicBezTo>
                      <a:pt x="79" y="0"/>
                      <a:pt x="88" y="0"/>
                      <a:pt x="9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22"/>
              <p:cNvSpPr>
                <a:spLocks noEditPoints="1"/>
              </p:cNvSpPr>
              <p:nvPr/>
            </p:nvSpPr>
            <p:spPr bwMode="auto">
              <a:xfrm>
                <a:off x="1105855" y="3437414"/>
                <a:ext cx="404813" cy="406400"/>
              </a:xfrm>
              <a:custGeom>
                <a:avLst/>
                <a:gdLst>
                  <a:gd name="T0" fmla="*/ 68 w 136"/>
                  <a:gd name="T1" fmla="*/ 0 h 136"/>
                  <a:gd name="T2" fmla="*/ 136 w 136"/>
                  <a:gd name="T3" fmla="*/ 68 h 136"/>
                  <a:gd name="T4" fmla="*/ 68 w 136"/>
                  <a:gd name="T5" fmla="*/ 136 h 136"/>
                  <a:gd name="T6" fmla="*/ 0 w 136"/>
                  <a:gd name="T7" fmla="*/ 68 h 136"/>
                  <a:gd name="T8" fmla="*/ 68 w 136"/>
                  <a:gd name="T9" fmla="*/ 0 h 136"/>
                  <a:gd name="T10" fmla="*/ 68 w 136"/>
                  <a:gd name="T11" fmla="*/ 133 h 136"/>
                  <a:gd name="T12" fmla="*/ 133 w 136"/>
                  <a:gd name="T13" fmla="*/ 68 h 136"/>
                  <a:gd name="T14" fmla="*/ 68 w 136"/>
                  <a:gd name="T15" fmla="*/ 3 h 136"/>
                  <a:gd name="T16" fmla="*/ 3 w 136"/>
                  <a:gd name="T17" fmla="*/ 68 h 136"/>
                  <a:gd name="T18" fmla="*/ 68 w 136"/>
                  <a:gd name="T19" fmla="*/ 13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6" h="136">
                    <a:moveTo>
                      <a:pt x="68" y="0"/>
                    </a:moveTo>
                    <a:cubicBezTo>
                      <a:pt x="105" y="0"/>
                      <a:pt x="136" y="31"/>
                      <a:pt x="136" y="68"/>
                    </a:cubicBezTo>
                    <a:cubicBezTo>
                      <a:pt x="136" y="106"/>
                      <a:pt x="105" y="136"/>
                      <a:pt x="68" y="136"/>
                    </a:cubicBezTo>
                    <a:cubicBezTo>
                      <a:pt x="31" y="136"/>
                      <a:pt x="0" y="106"/>
                      <a:pt x="0" y="68"/>
                    </a:cubicBezTo>
                    <a:cubicBezTo>
                      <a:pt x="0" y="31"/>
                      <a:pt x="31" y="0"/>
                      <a:pt x="68" y="0"/>
                    </a:cubicBezTo>
                    <a:close/>
                    <a:moveTo>
                      <a:pt x="68" y="133"/>
                    </a:moveTo>
                    <a:cubicBezTo>
                      <a:pt x="104" y="133"/>
                      <a:pt x="133" y="104"/>
                      <a:pt x="133" y="68"/>
                    </a:cubicBezTo>
                    <a:cubicBezTo>
                      <a:pt x="133" y="32"/>
                      <a:pt x="104" y="3"/>
                      <a:pt x="68" y="3"/>
                    </a:cubicBezTo>
                    <a:cubicBezTo>
                      <a:pt x="32" y="3"/>
                      <a:pt x="3" y="32"/>
                      <a:pt x="3" y="68"/>
                    </a:cubicBezTo>
                    <a:cubicBezTo>
                      <a:pt x="3" y="104"/>
                      <a:pt x="32" y="133"/>
                      <a:pt x="68" y="1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23"/>
              <p:cNvSpPr/>
              <p:nvPr/>
            </p:nvSpPr>
            <p:spPr bwMode="auto">
              <a:xfrm>
                <a:off x="1066167" y="3446939"/>
                <a:ext cx="454025" cy="396875"/>
              </a:xfrm>
              <a:custGeom>
                <a:avLst/>
                <a:gdLst>
                  <a:gd name="T0" fmla="*/ 109 w 152"/>
                  <a:gd name="T1" fmla="*/ 10 h 133"/>
                  <a:gd name="T2" fmla="*/ 111 w 152"/>
                  <a:gd name="T3" fmla="*/ 15 h 133"/>
                  <a:gd name="T4" fmla="*/ 114 w 152"/>
                  <a:gd name="T5" fmla="*/ 19 h 133"/>
                  <a:gd name="T6" fmla="*/ 117 w 152"/>
                  <a:gd name="T7" fmla="*/ 17 h 133"/>
                  <a:gd name="T8" fmla="*/ 117 w 152"/>
                  <a:gd name="T9" fmla="*/ 22 h 133"/>
                  <a:gd name="T10" fmla="*/ 124 w 152"/>
                  <a:gd name="T11" fmla="*/ 23 h 133"/>
                  <a:gd name="T12" fmla="*/ 128 w 152"/>
                  <a:gd name="T13" fmla="*/ 27 h 133"/>
                  <a:gd name="T14" fmla="*/ 134 w 152"/>
                  <a:gd name="T15" fmla="*/ 36 h 133"/>
                  <a:gd name="T16" fmla="*/ 138 w 152"/>
                  <a:gd name="T17" fmla="*/ 41 h 133"/>
                  <a:gd name="T18" fmla="*/ 135 w 152"/>
                  <a:gd name="T19" fmla="*/ 45 h 133"/>
                  <a:gd name="T20" fmla="*/ 134 w 152"/>
                  <a:gd name="T21" fmla="*/ 47 h 133"/>
                  <a:gd name="T22" fmla="*/ 137 w 152"/>
                  <a:gd name="T23" fmla="*/ 44 h 133"/>
                  <a:gd name="T24" fmla="*/ 140 w 152"/>
                  <a:gd name="T25" fmla="*/ 40 h 133"/>
                  <a:gd name="T26" fmla="*/ 141 w 152"/>
                  <a:gd name="T27" fmla="*/ 46 h 133"/>
                  <a:gd name="T28" fmla="*/ 141 w 152"/>
                  <a:gd name="T29" fmla="*/ 56 h 133"/>
                  <a:gd name="T30" fmla="*/ 136 w 152"/>
                  <a:gd name="T31" fmla="*/ 53 h 133"/>
                  <a:gd name="T32" fmla="*/ 131 w 152"/>
                  <a:gd name="T33" fmla="*/ 59 h 133"/>
                  <a:gd name="T34" fmla="*/ 125 w 152"/>
                  <a:gd name="T35" fmla="*/ 65 h 133"/>
                  <a:gd name="T36" fmla="*/ 119 w 152"/>
                  <a:gd name="T37" fmla="*/ 71 h 133"/>
                  <a:gd name="T38" fmla="*/ 111 w 152"/>
                  <a:gd name="T39" fmla="*/ 78 h 133"/>
                  <a:gd name="T40" fmla="*/ 114 w 152"/>
                  <a:gd name="T41" fmla="*/ 90 h 133"/>
                  <a:gd name="T42" fmla="*/ 120 w 152"/>
                  <a:gd name="T43" fmla="*/ 104 h 133"/>
                  <a:gd name="T44" fmla="*/ 118 w 152"/>
                  <a:gd name="T45" fmla="*/ 114 h 133"/>
                  <a:gd name="T46" fmla="*/ 122 w 152"/>
                  <a:gd name="T47" fmla="*/ 114 h 133"/>
                  <a:gd name="T48" fmla="*/ 131 w 152"/>
                  <a:gd name="T49" fmla="*/ 99 h 133"/>
                  <a:gd name="T50" fmla="*/ 141 w 152"/>
                  <a:gd name="T51" fmla="*/ 75 h 133"/>
                  <a:gd name="T52" fmla="*/ 145 w 152"/>
                  <a:gd name="T53" fmla="*/ 58 h 133"/>
                  <a:gd name="T54" fmla="*/ 103 w 152"/>
                  <a:gd name="T55" fmla="*/ 123 h 133"/>
                  <a:gd name="T56" fmla="*/ 93 w 152"/>
                  <a:gd name="T57" fmla="*/ 121 h 133"/>
                  <a:gd name="T58" fmla="*/ 79 w 152"/>
                  <a:gd name="T59" fmla="*/ 119 h 133"/>
                  <a:gd name="T60" fmla="*/ 80 w 152"/>
                  <a:gd name="T61" fmla="*/ 125 h 133"/>
                  <a:gd name="T62" fmla="*/ 72 w 152"/>
                  <a:gd name="T63" fmla="*/ 124 h 133"/>
                  <a:gd name="T64" fmla="*/ 60 w 152"/>
                  <a:gd name="T65" fmla="*/ 123 h 133"/>
                  <a:gd name="T66" fmla="*/ 61 w 152"/>
                  <a:gd name="T67" fmla="*/ 2 h 133"/>
                  <a:gd name="T68" fmla="*/ 21 w 152"/>
                  <a:gd name="T69" fmla="*/ 43 h 133"/>
                  <a:gd name="T70" fmla="*/ 26 w 152"/>
                  <a:gd name="T71" fmla="*/ 39 h 133"/>
                  <a:gd name="T72" fmla="*/ 31 w 152"/>
                  <a:gd name="T73" fmla="*/ 50 h 133"/>
                  <a:gd name="T74" fmla="*/ 39 w 152"/>
                  <a:gd name="T75" fmla="*/ 40 h 133"/>
                  <a:gd name="T76" fmla="*/ 36 w 152"/>
                  <a:gd name="T77" fmla="*/ 50 h 133"/>
                  <a:gd name="T78" fmla="*/ 28 w 152"/>
                  <a:gd name="T79" fmla="*/ 53 h 133"/>
                  <a:gd name="T80" fmla="*/ 31 w 152"/>
                  <a:gd name="T81" fmla="*/ 67 h 133"/>
                  <a:gd name="T82" fmla="*/ 35 w 152"/>
                  <a:gd name="T83" fmla="*/ 82 h 133"/>
                  <a:gd name="T84" fmla="*/ 40 w 152"/>
                  <a:gd name="T85" fmla="*/ 92 h 133"/>
                  <a:gd name="T86" fmla="*/ 54 w 152"/>
                  <a:gd name="T87" fmla="*/ 103 h 133"/>
                  <a:gd name="T88" fmla="*/ 58 w 152"/>
                  <a:gd name="T89" fmla="*/ 93 h 133"/>
                  <a:gd name="T90" fmla="*/ 57 w 152"/>
                  <a:gd name="T91" fmla="*/ 81 h 133"/>
                  <a:gd name="T92" fmla="*/ 62 w 152"/>
                  <a:gd name="T93" fmla="*/ 68 h 133"/>
                  <a:gd name="T94" fmla="*/ 69 w 152"/>
                  <a:gd name="T95" fmla="*/ 60 h 133"/>
                  <a:gd name="T96" fmla="*/ 86 w 152"/>
                  <a:gd name="T97" fmla="*/ 60 h 133"/>
                  <a:gd name="T98" fmla="*/ 93 w 152"/>
                  <a:gd name="T99" fmla="*/ 51 h 133"/>
                  <a:gd name="T100" fmla="*/ 86 w 152"/>
                  <a:gd name="T101" fmla="*/ 33 h 133"/>
                  <a:gd name="T102" fmla="*/ 73 w 152"/>
                  <a:gd name="T103" fmla="*/ 28 h 133"/>
                  <a:gd name="T104" fmla="*/ 65 w 152"/>
                  <a:gd name="T105" fmla="*/ 31 h 133"/>
                  <a:gd name="T106" fmla="*/ 55 w 152"/>
                  <a:gd name="T107" fmla="*/ 31 h 133"/>
                  <a:gd name="T108" fmla="*/ 44 w 152"/>
                  <a:gd name="T109" fmla="*/ 29 h 133"/>
                  <a:gd name="T110" fmla="*/ 54 w 152"/>
                  <a:gd name="T111" fmla="*/ 25 h 133"/>
                  <a:gd name="T112" fmla="*/ 55 w 152"/>
                  <a:gd name="T113" fmla="*/ 21 h 133"/>
                  <a:gd name="T114" fmla="*/ 68 w 152"/>
                  <a:gd name="T115" fmla="*/ 22 h 133"/>
                  <a:gd name="T116" fmla="*/ 78 w 152"/>
                  <a:gd name="T117" fmla="*/ 25 h 133"/>
                  <a:gd name="T118" fmla="*/ 81 w 152"/>
                  <a:gd name="T119" fmla="*/ 14 h 133"/>
                  <a:gd name="T120" fmla="*/ 88 w 152"/>
                  <a:gd name="T121" fmla="*/ 7 h 133"/>
                  <a:gd name="T122" fmla="*/ 80 w 152"/>
                  <a:gd name="T123" fmla="*/ 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2" h="133">
                    <a:moveTo>
                      <a:pt x="91" y="0"/>
                    </a:moveTo>
                    <a:cubicBezTo>
                      <a:pt x="91" y="0"/>
                      <a:pt x="113" y="3"/>
                      <a:pt x="129" y="21"/>
                    </a:cubicBezTo>
                    <a:cubicBezTo>
                      <a:pt x="129" y="21"/>
                      <a:pt x="117" y="9"/>
                      <a:pt x="110" y="9"/>
                    </a:cubicBezTo>
                    <a:cubicBezTo>
                      <a:pt x="108" y="9"/>
                      <a:pt x="108" y="9"/>
                      <a:pt x="108" y="9"/>
                    </a:cubicBezTo>
                    <a:cubicBezTo>
                      <a:pt x="108" y="9"/>
                      <a:pt x="108" y="10"/>
                      <a:pt x="109" y="10"/>
                    </a:cubicBezTo>
                    <a:cubicBezTo>
                      <a:pt x="109" y="11"/>
                      <a:pt x="110" y="12"/>
                      <a:pt x="110" y="12"/>
                    </a:cubicBezTo>
                    <a:cubicBezTo>
                      <a:pt x="110" y="12"/>
                      <a:pt x="110" y="13"/>
                      <a:pt x="110" y="13"/>
                    </a:cubicBezTo>
                    <a:cubicBezTo>
                      <a:pt x="110" y="14"/>
                      <a:pt x="110" y="14"/>
                      <a:pt x="110" y="14"/>
                    </a:cubicBezTo>
                    <a:cubicBezTo>
                      <a:pt x="110" y="14"/>
                      <a:pt x="111" y="14"/>
                      <a:pt x="111" y="15"/>
                    </a:cubicBezTo>
                    <a:cubicBezTo>
                      <a:pt x="111" y="15"/>
                      <a:pt x="111" y="15"/>
                      <a:pt x="111" y="15"/>
                    </a:cubicBezTo>
                    <a:cubicBezTo>
                      <a:pt x="111" y="16"/>
                      <a:pt x="111" y="17"/>
                      <a:pt x="111" y="17"/>
                    </a:cubicBezTo>
                    <a:cubicBezTo>
                      <a:pt x="111" y="18"/>
                      <a:pt x="111" y="18"/>
                      <a:pt x="111" y="18"/>
                    </a:cubicBezTo>
                    <a:cubicBezTo>
                      <a:pt x="112" y="19"/>
                      <a:pt x="112" y="19"/>
                      <a:pt x="112" y="19"/>
                    </a:cubicBezTo>
                    <a:cubicBezTo>
                      <a:pt x="113" y="19"/>
                      <a:pt x="113" y="19"/>
                      <a:pt x="113" y="19"/>
                    </a:cubicBezTo>
                    <a:cubicBezTo>
                      <a:pt x="113" y="19"/>
                      <a:pt x="114" y="20"/>
                      <a:pt x="114" y="19"/>
                    </a:cubicBezTo>
                    <a:cubicBezTo>
                      <a:pt x="115" y="19"/>
                      <a:pt x="115" y="18"/>
                      <a:pt x="115" y="18"/>
                    </a:cubicBezTo>
                    <a:cubicBezTo>
                      <a:pt x="113" y="17"/>
                      <a:pt x="113" y="17"/>
                      <a:pt x="113" y="17"/>
                    </a:cubicBezTo>
                    <a:cubicBezTo>
                      <a:pt x="113" y="17"/>
                      <a:pt x="113" y="17"/>
                      <a:pt x="114" y="17"/>
                    </a:cubicBezTo>
                    <a:cubicBezTo>
                      <a:pt x="114" y="17"/>
                      <a:pt x="114" y="16"/>
                      <a:pt x="115" y="16"/>
                    </a:cubicBezTo>
                    <a:cubicBezTo>
                      <a:pt x="115" y="16"/>
                      <a:pt x="117" y="17"/>
                      <a:pt x="117" y="17"/>
                    </a:cubicBezTo>
                    <a:cubicBezTo>
                      <a:pt x="118" y="18"/>
                      <a:pt x="118" y="18"/>
                      <a:pt x="118" y="18"/>
                    </a:cubicBezTo>
                    <a:cubicBezTo>
                      <a:pt x="118" y="18"/>
                      <a:pt x="118" y="19"/>
                      <a:pt x="118" y="19"/>
                    </a:cubicBezTo>
                    <a:cubicBezTo>
                      <a:pt x="118" y="19"/>
                      <a:pt x="117" y="20"/>
                      <a:pt x="117" y="20"/>
                    </a:cubicBezTo>
                    <a:cubicBezTo>
                      <a:pt x="117" y="20"/>
                      <a:pt x="117" y="20"/>
                      <a:pt x="117" y="21"/>
                    </a:cubicBezTo>
                    <a:cubicBezTo>
                      <a:pt x="117" y="21"/>
                      <a:pt x="117" y="22"/>
                      <a:pt x="117" y="22"/>
                    </a:cubicBezTo>
                    <a:cubicBezTo>
                      <a:pt x="117" y="22"/>
                      <a:pt x="118" y="22"/>
                      <a:pt x="118" y="22"/>
                    </a:cubicBezTo>
                    <a:cubicBezTo>
                      <a:pt x="119" y="22"/>
                      <a:pt x="120" y="22"/>
                      <a:pt x="120" y="21"/>
                    </a:cubicBezTo>
                    <a:cubicBezTo>
                      <a:pt x="121" y="21"/>
                      <a:pt x="121" y="21"/>
                      <a:pt x="122" y="21"/>
                    </a:cubicBezTo>
                    <a:cubicBezTo>
                      <a:pt x="122" y="21"/>
                      <a:pt x="122" y="22"/>
                      <a:pt x="122" y="22"/>
                    </a:cubicBezTo>
                    <a:cubicBezTo>
                      <a:pt x="123" y="22"/>
                      <a:pt x="124" y="23"/>
                      <a:pt x="124" y="23"/>
                    </a:cubicBezTo>
                    <a:cubicBezTo>
                      <a:pt x="124" y="23"/>
                      <a:pt x="125" y="23"/>
                      <a:pt x="125" y="23"/>
                    </a:cubicBezTo>
                    <a:cubicBezTo>
                      <a:pt x="125" y="24"/>
                      <a:pt x="125" y="25"/>
                      <a:pt x="125" y="25"/>
                    </a:cubicBezTo>
                    <a:cubicBezTo>
                      <a:pt x="125" y="25"/>
                      <a:pt x="126" y="26"/>
                      <a:pt x="127" y="26"/>
                    </a:cubicBezTo>
                    <a:cubicBezTo>
                      <a:pt x="128" y="26"/>
                      <a:pt x="128" y="26"/>
                      <a:pt x="128" y="26"/>
                    </a:cubicBezTo>
                    <a:cubicBezTo>
                      <a:pt x="128" y="27"/>
                      <a:pt x="128" y="27"/>
                      <a:pt x="128" y="27"/>
                    </a:cubicBezTo>
                    <a:cubicBezTo>
                      <a:pt x="128" y="27"/>
                      <a:pt x="129" y="28"/>
                      <a:pt x="130" y="29"/>
                    </a:cubicBezTo>
                    <a:cubicBezTo>
                      <a:pt x="130" y="29"/>
                      <a:pt x="132" y="31"/>
                      <a:pt x="132" y="31"/>
                    </a:cubicBezTo>
                    <a:cubicBezTo>
                      <a:pt x="132" y="31"/>
                      <a:pt x="133" y="31"/>
                      <a:pt x="133" y="32"/>
                    </a:cubicBezTo>
                    <a:cubicBezTo>
                      <a:pt x="134" y="33"/>
                      <a:pt x="133" y="34"/>
                      <a:pt x="134" y="34"/>
                    </a:cubicBezTo>
                    <a:cubicBezTo>
                      <a:pt x="134" y="34"/>
                      <a:pt x="134" y="35"/>
                      <a:pt x="134" y="36"/>
                    </a:cubicBezTo>
                    <a:cubicBezTo>
                      <a:pt x="134" y="36"/>
                      <a:pt x="135" y="37"/>
                      <a:pt x="135" y="37"/>
                    </a:cubicBezTo>
                    <a:cubicBezTo>
                      <a:pt x="135" y="38"/>
                      <a:pt x="136" y="38"/>
                      <a:pt x="136" y="38"/>
                    </a:cubicBezTo>
                    <a:cubicBezTo>
                      <a:pt x="136" y="38"/>
                      <a:pt x="138" y="39"/>
                      <a:pt x="138" y="39"/>
                    </a:cubicBezTo>
                    <a:cubicBezTo>
                      <a:pt x="139" y="39"/>
                      <a:pt x="139" y="40"/>
                      <a:pt x="139" y="40"/>
                    </a:cubicBezTo>
                    <a:cubicBezTo>
                      <a:pt x="139" y="41"/>
                      <a:pt x="138" y="41"/>
                      <a:pt x="138" y="41"/>
                    </a:cubicBezTo>
                    <a:cubicBezTo>
                      <a:pt x="138" y="41"/>
                      <a:pt x="137" y="41"/>
                      <a:pt x="137" y="41"/>
                    </a:cubicBezTo>
                    <a:cubicBezTo>
                      <a:pt x="137" y="41"/>
                      <a:pt x="137" y="43"/>
                      <a:pt x="137" y="43"/>
                    </a:cubicBezTo>
                    <a:cubicBezTo>
                      <a:pt x="137" y="43"/>
                      <a:pt x="137" y="44"/>
                      <a:pt x="137" y="44"/>
                    </a:cubicBezTo>
                    <a:cubicBezTo>
                      <a:pt x="136" y="44"/>
                      <a:pt x="136" y="44"/>
                      <a:pt x="136" y="44"/>
                    </a:cubicBezTo>
                    <a:cubicBezTo>
                      <a:pt x="135" y="45"/>
                      <a:pt x="135" y="45"/>
                      <a:pt x="135" y="45"/>
                    </a:cubicBezTo>
                    <a:cubicBezTo>
                      <a:pt x="133" y="45"/>
                      <a:pt x="133" y="45"/>
                      <a:pt x="133" y="45"/>
                    </a:cubicBezTo>
                    <a:cubicBezTo>
                      <a:pt x="133" y="46"/>
                      <a:pt x="133" y="46"/>
                      <a:pt x="133" y="46"/>
                    </a:cubicBezTo>
                    <a:cubicBezTo>
                      <a:pt x="133" y="46"/>
                      <a:pt x="133" y="47"/>
                      <a:pt x="133" y="47"/>
                    </a:cubicBezTo>
                    <a:cubicBezTo>
                      <a:pt x="133" y="47"/>
                      <a:pt x="134" y="48"/>
                      <a:pt x="134" y="47"/>
                    </a:cubicBezTo>
                    <a:cubicBezTo>
                      <a:pt x="134" y="47"/>
                      <a:pt x="134" y="47"/>
                      <a:pt x="134" y="47"/>
                    </a:cubicBezTo>
                    <a:cubicBezTo>
                      <a:pt x="134" y="46"/>
                      <a:pt x="134" y="46"/>
                      <a:pt x="135" y="46"/>
                    </a:cubicBezTo>
                    <a:cubicBezTo>
                      <a:pt x="135" y="46"/>
                      <a:pt x="136" y="46"/>
                      <a:pt x="136" y="46"/>
                    </a:cubicBezTo>
                    <a:cubicBezTo>
                      <a:pt x="136" y="46"/>
                      <a:pt x="137" y="46"/>
                      <a:pt x="137" y="46"/>
                    </a:cubicBezTo>
                    <a:cubicBezTo>
                      <a:pt x="138" y="45"/>
                      <a:pt x="138" y="46"/>
                      <a:pt x="138" y="45"/>
                    </a:cubicBezTo>
                    <a:cubicBezTo>
                      <a:pt x="138" y="44"/>
                      <a:pt x="137" y="44"/>
                      <a:pt x="137" y="44"/>
                    </a:cubicBezTo>
                    <a:cubicBezTo>
                      <a:pt x="138" y="44"/>
                      <a:pt x="138" y="43"/>
                      <a:pt x="138" y="43"/>
                    </a:cubicBezTo>
                    <a:cubicBezTo>
                      <a:pt x="139" y="43"/>
                      <a:pt x="138" y="43"/>
                      <a:pt x="139" y="43"/>
                    </a:cubicBezTo>
                    <a:cubicBezTo>
                      <a:pt x="139" y="42"/>
                      <a:pt x="139" y="42"/>
                      <a:pt x="140" y="42"/>
                    </a:cubicBezTo>
                    <a:cubicBezTo>
                      <a:pt x="140" y="42"/>
                      <a:pt x="140" y="42"/>
                      <a:pt x="140" y="42"/>
                    </a:cubicBezTo>
                    <a:cubicBezTo>
                      <a:pt x="140" y="41"/>
                      <a:pt x="140" y="41"/>
                      <a:pt x="140" y="40"/>
                    </a:cubicBezTo>
                    <a:cubicBezTo>
                      <a:pt x="140" y="40"/>
                      <a:pt x="140" y="39"/>
                      <a:pt x="140" y="39"/>
                    </a:cubicBezTo>
                    <a:cubicBezTo>
                      <a:pt x="140" y="39"/>
                      <a:pt x="139" y="37"/>
                      <a:pt x="139" y="37"/>
                    </a:cubicBezTo>
                    <a:cubicBezTo>
                      <a:pt x="139" y="37"/>
                      <a:pt x="141" y="41"/>
                      <a:pt x="142" y="44"/>
                    </a:cubicBezTo>
                    <a:cubicBezTo>
                      <a:pt x="142" y="44"/>
                      <a:pt x="141" y="44"/>
                      <a:pt x="141" y="44"/>
                    </a:cubicBezTo>
                    <a:cubicBezTo>
                      <a:pt x="141" y="45"/>
                      <a:pt x="141" y="45"/>
                      <a:pt x="141" y="46"/>
                    </a:cubicBezTo>
                    <a:cubicBezTo>
                      <a:pt x="141" y="46"/>
                      <a:pt x="141" y="46"/>
                      <a:pt x="141" y="48"/>
                    </a:cubicBezTo>
                    <a:cubicBezTo>
                      <a:pt x="141" y="50"/>
                      <a:pt x="141" y="50"/>
                      <a:pt x="141" y="51"/>
                    </a:cubicBezTo>
                    <a:cubicBezTo>
                      <a:pt x="141" y="51"/>
                      <a:pt x="142" y="52"/>
                      <a:pt x="142" y="52"/>
                    </a:cubicBezTo>
                    <a:cubicBezTo>
                      <a:pt x="142" y="53"/>
                      <a:pt x="141" y="55"/>
                      <a:pt x="141" y="55"/>
                    </a:cubicBezTo>
                    <a:cubicBezTo>
                      <a:pt x="141" y="55"/>
                      <a:pt x="141" y="55"/>
                      <a:pt x="141" y="56"/>
                    </a:cubicBezTo>
                    <a:cubicBezTo>
                      <a:pt x="140" y="56"/>
                      <a:pt x="141" y="57"/>
                      <a:pt x="140" y="56"/>
                    </a:cubicBezTo>
                    <a:cubicBezTo>
                      <a:pt x="140" y="55"/>
                      <a:pt x="139" y="54"/>
                      <a:pt x="139" y="54"/>
                    </a:cubicBezTo>
                    <a:cubicBezTo>
                      <a:pt x="139" y="54"/>
                      <a:pt x="139" y="54"/>
                      <a:pt x="139" y="54"/>
                    </a:cubicBezTo>
                    <a:cubicBezTo>
                      <a:pt x="139" y="54"/>
                      <a:pt x="139" y="53"/>
                      <a:pt x="138" y="53"/>
                    </a:cubicBezTo>
                    <a:cubicBezTo>
                      <a:pt x="137" y="53"/>
                      <a:pt x="137" y="53"/>
                      <a:pt x="136" y="53"/>
                    </a:cubicBezTo>
                    <a:cubicBezTo>
                      <a:pt x="136" y="54"/>
                      <a:pt x="137" y="55"/>
                      <a:pt x="136" y="55"/>
                    </a:cubicBezTo>
                    <a:cubicBezTo>
                      <a:pt x="136" y="55"/>
                      <a:pt x="134" y="54"/>
                      <a:pt x="134" y="54"/>
                    </a:cubicBezTo>
                    <a:cubicBezTo>
                      <a:pt x="133" y="55"/>
                      <a:pt x="133" y="55"/>
                      <a:pt x="132" y="55"/>
                    </a:cubicBezTo>
                    <a:cubicBezTo>
                      <a:pt x="132" y="56"/>
                      <a:pt x="132" y="57"/>
                      <a:pt x="132" y="57"/>
                    </a:cubicBezTo>
                    <a:cubicBezTo>
                      <a:pt x="131" y="58"/>
                      <a:pt x="131" y="58"/>
                      <a:pt x="131" y="59"/>
                    </a:cubicBezTo>
                    <a:cubicBezTo>
                      <a:pt x="131" y="60"/>
                      <a:pt x="129" y="60"/>
                      <a:pt x="129" y="60"/>
                    </a:cubicBezTo>
                    <a:cubicBezTo>
                      <a:pt x="129" y="60"/>
                      <a:pt x="127" y="60"/>
                      <a:pt x="127" y="61"/>
                    </a:cubicBezTo>
                    <a:cubicBezTo>
                      <a:pt x="126" y="61"/>
                      <a:pt x="127" y="62"/>
                      <a:pt x="126" y="62"/>
                    </a:cubicBezTo>
                    <a:cubicBezTo>
                      <a:pt x="125" y="62"/>
                      <a:pt x="125" y="64"/>
                      <a:pt x="125" y="64"/>
                    </a:cubicBezTo>
                    <a:cubicBezTo>
                      <a:pt x="125" y="64"/>
                      <a:pt x="125" y="65"/>
                      <a:pt x="125" y="65"/>
                    </a:cubicBezTo>
                    <a:cubicBezTo>
                      <a:pt x="125" y="66"/>
                      <a:pt x="125" y="67"/>
                      <a:pt x="125" y="67"/>
                    </a:cubicBezTo>
                    <a:cubicBezTo>
                      <a:pt x="124" y="67"/>
                      <a:pt x="123" y="67"/>
                      <a:pt x="123" y="67"/>
                    </a:cubicBezTo>
                    <a:cubicBezTo>
                      <a:pt x="123" y="67"/>
                      <a:pt x="123" y="68"/>
                      <a:pt x="122" y="68"/>
                    </a:cubicBezTo>
                    <a:cubicBezTo>
                      <a:pt x="121" y="69"/>
                      <a:pt x="120" y="69"/>
                      <a:pt x="120" y="69"/>
                    </a:cubicBezTo>
                    <a:cubicBezTo>
                      <a:pt x="119" y="70"/>
                      <a:pt x="120" y="71"/>
                      <a:pt x="119" y="71"/>
                    </a:cubicBezTo>
                    <a:cubicBezTo>
                      <a:pt x="118" y="70"/>
                      <a:pt x="116" y="70"/>
                      <a:pt x="116" y="71"/>
                    </a:cubicBezTo>
                    <a:cubicBezTo>
                      <a:pt x="115" y="71"/>
                      <a:pt x="116" y="72"/>
                      <a:pt x="114" y="73"/>
                    </a:cubicBezTo>
                    <a:cubicBezTo>
                      <a:pt x="112" y="74"/>
                      <a:pt x="112" y="74"/>
                      <a:pt x="111" y="74"/>
                    </a:cubicBezTo>
                    <a:cubicBezTo>
                      <a:pt x="111" y="75"/>
                      <a:pt x="110" y="74"/>
                      <a:pt x="110" y="76"/>
                    </a:cubicBezTo>
                    <a:cubicBezTo>
                      <a:pt x="111" y="77"/>
                      <a:pt x="111" y="78"/>
                      <a:pt x="111" y="78"/>
                    </a:cubicBezTo>
                    <a:cubicBezTo>
                      <a:pt x="112" y="79"/>
                      <a:pt x="113" y="80"/>
                      <a:pt x="113" y="81"/>
                    </a:cubicBezTo>
                    <a:cubicBezTo>
                      <a:pt x="114" y="82"/>
                      <a:pt x="114" y="82"/>
                      <a:pt x="114" y="83"/>
                    </a:cubicBezTo>
                    <a:cubicBezTo>
                      <a:pt x="113" y="84"/>
                      <a:pt x="113" y="85"/>
                      <a:pt x="113" y="86"/>
                    </a:cubicBezTo>
                    <a:cubicBezTo>
                      <a:pt x="113" y="86"/>
                      <a:pt x="113" y="88"/>
                      <a:pt x="113" y="88"/>
                    </a:cubicBezTo>
                    <a:cubicBezTo>
                      <a:pt x="113" y="89"/>
                      <a:pt x="114" y="90"/>
                      <a:pt x="114" y="90"/>
                    </a:cubicBezTo>
                    <a:cubicBezTo>
                      <a:pt x="114" y="90"/>
                      <a:pt x="113" y="91"/>
                      <a:pt x="114" y="92"/>
                    </a:cubicBezTo>
                    <a:cubicBezTo>
                      <a:pt x="114" y="93"/>
                      <a:pt x="116" y="94"/>
                      <a:pt x="116" y="94"/>
                    </a:cubicBezTo>
                    <a:cubicBezTo>
                      <a:pt x="117" y="94"/>
                      <a:pt x="118" y="95"/>
                      <a:pt x="118" y="95"/>
                    </a:cubicBezTo>
                    <a:cubicBezTo>
                      <a:pt x="118" y="95"/>
                      <a:pt x="118" y="98"/>
                      <a:pt x="118" y="98"/>
                    </a:cubicBezTo>
                    <a:cubicBezTo>
                      <a:pt x="118" y="99"/>
                      <a:pt x="121" y="103"/>
                      <a:pt x="120" y="104"/>
                    </a:cubicBezTo>
                    <a:cubicBezTo>
                      <a:pt x="119" y="105"/>
                      <a:pt x="119" y="106"/>
                      <a:pt x="119" y="106"/>
                    </a:cubicBezTo>
                    <a:cubicBezTo>
                      <a:pt x="119" y="107"/>
                      <a:pt x="120" y="107"/>
                      <a:pt x="120" y="107"/>
                    </a:cubicBezTo>
                    <a:cubicBezTo>
                      <a:pt x="120" y="108"/>
                      <a:pt x="122" y="108"/>
                      <a:pt x="121" y="109"/>
                    </a:cubicBezTo>
                    <a:cubicBezTo>
                      <a:pt x="120" y="110"/>
                      <a:pt x="119" y="111"/>
                      <a:pt x="119" y="112"/>
                    </a:cubicBezTo>
                    <a:cubicBezTo>
                      <a:pt x="118" y="112"/>
                      <a:pt x="118" y="113"/>
                      <a:pt x="118" y="114"/>
                    </a:cubicBezTo>
                    <a:cubicBezTo>
                      <a:pt x="117" y="114"/>
                      <a:pt x="117" y="115"/>
                      <a:pt x="116" y="116"/>
                    </a:cubicBezTo>
                    <a:cubicBezTo>
                      <a:pt x="115" y="116"/>
                      <a:pt x="115" y="117"/>
                      <a:pt x="115" y="118"/>
                    </a:cubicBezTo>
                    <a:cubicBezTo>
                      <a:pt x="115" y="118"/>
                      <a:pt x="113" y="120"/>
                      <a:pt x="115" y="119"/>
                    </a:cubicBezTo>
                    <a:cubicBezTo>
                      <a:pt x="117" y="117"/>
                      <a:pt x="115" y="119"/>
                      <a:pt x="117" y="117"/>
                    </a:cubicBezTo>
                    <a:cubicBezTo>
                      <a:pt x="120" y="115"/>
                      <a:pt x="120" y="116"/>
                      <a:pt x="122" y="114"/>
                    </a:cubicBezTo>
                    <a:cubicBezTo>
                      <a:pt x="123" y="113"/>
                      <a:pt x="121" y="117"/>
                      <a:pt x="123" y="112"/>
                    </a:cubicBezTo>
                    <a:cubicBezTo>
                      <a:pt x="125" y="107"/>
                      <a:pt x="125" y="108"/>
                      <a:pt x="126" y="107"/>
                    </a:cubicBezTo>
                    <a:cubicBezTo>
                      <a:pt x="126" y="105"/>
                      <a:pt x="126" y="107"/>
                      <a:pt x="128" y="104"/>
                    </a:cubicBezTo>
                    <a:cubicBezTo>
                      <a:pt x="129" y="101"/>
                      <a:pt x="128" y="103"/>
                      <a:pt x="129" y="101"/>
                    </a:cubicBezTo>
                    <a:cubicBezTo>
                      <a:pt x="130" y="100"/>
                      <a:pt x="130" y="102"/>
                      <a:pt x="131" y="99"/>
                    </a:cubicBezTo>
                    <a:cubicBezTo>
                      <a:pt x="132" y="96"/>
                      <a:pt x="132" y="98"/>
                      <a:pt x="132" y="95"/>
                    </a:cubicBezTo>
                    <a:cubicBezTo>
                      <a:pt x="133" y="91"/>
                      <a:pt x="132" y="91"/>
                      <a:pt x="134" y="89"/>
                    </a:cubicBezTo>
                    <a:cubicBezTo>
                      <a:pt x="136" y="88"/>
                      <a:pt x="135" y="89"/>
                      <a:pt x="136" y="87"/>
                    </a:cubicBezTo>
                    <a:cubicBezTo>
                      <a:pt x="137" y="86"/>
                      <a:pt x="136" y="87"/>
                      <a:pt x="138" y="84"/>
                    </a:cubicBezTo>
                    <a:cubicBezTo>
                      <a:pt x="139" y="82"/>
                      <a:pt x="141" y="80"/>
                      <a:pt x="141" y="75"/>
                    </a:cubicBezTo>
                    <a:cubicBezTo>
                      <a:pt x="141" y="70"/>
                      <a:pt x="141" y="70"/>
                      <a:pt x="141" y="70"/>
                    </a:cubicBezTo>
                    <a:cubicBezTo>
                      <a:pt x="141" y="70"/>
                      <a:pt x="144" y="68"/>
                      <a:pt x="143" y="65"/>
                    </a:cubicBezTo>
                    <a:cubicBezTo>
                      <a:pt x="142" y="62"/>
                      <a:pt x="142" y="63"/>
                      <a:pt x="142" y="62"/>
                    </a:cubicBezTo>
                    <a:cubicBezTo>
                      <a:pt x="142" y="61"/>
                      <a:pt x="143" y="61"/>
                      <a:pt x="144" y="60"/>
                    </a:cubicBezTo>
                    <a:cubicBezTo>
                      <a:pt x="144" y="59"/>
                      <a:pt x="144" y="59"/>
                      <a:pt x="145" y="58"/>
                    </a:cubicBezTo>
                    <a:cubicBezTo>
                      <a:pt x="145" y="57"/>
                      <a:pt x="145" y="56"/>
                      <a:pt x="145" y="56"/>
                    </a:cubicBezTo>
                    <a:cubicBezTo>
                      <a:pt x="146" y="56"/>
                      <a:pt x="146" y="56"/>
                      <a:pt x="146" y="56"/>
                    </a:cubicBezTo>
                    <a:cubicBezTo>
                      <a:pt x="146" y="56"/>
                      <a:pt x="152" y="122"/>
                      <a:pt x="87" y="132"/>
                    </a:cubicBezTo>
                    <a:cubicBezTo>
                      <a:pt x="87" y="132"/>
                      <a:pt x="102" y="128"/>
                      <a:pt x="104" y="125"/>
                    </a:cubicBezTo>
                    <a:cubicBezTo>
                      <a:pt x="104" y="125"/>
                      <a:pt x="104" y="123"/>
                      <a:pt x="103" y="123"/>
                    </a:cubicBezTo>
                    <a:cubicBezTo>
                      <a:pt x="103" y="123"/>
                      <a:pt x="102" y="123"/>
                      <a:pt x="101" y="122"/>
                    </a:cubicBezTo>
                    <a:cubicBezTo>
                      <a:pt x="100" y="121"/>
                      <a:pt x="99" y="121"/>
                      <a:pt x="99" y="121"/>
                    </a:cubicBezTo>
                    <a:cubicBezTo>
                      <a:pt x="99" y="122"/>
                      <a:pt x="99" y="122"/>
                      <a:pt x="99" y="122"/>
                    </a:cubicBezTo>
                    <a:cubicBezTo>
                      <a:pt x="99" y="122"/>
                      <a:pt x="100" y="122"/>
                      <a:pt x="97" y="121"/>
                    </a:cubicBezTo>
                    <a:cubicBezTo>
                      <a:pt x="94" y="121"/>
                      <a:pt x="94" y="121"/>
                      <a:pt x="93" y="121"/>
                    </a:cubicBezTo>
                    <a:cubicBezTo>
                      <a:pt x="91" y="120"/>
                      <a:pt x="90" y="118"/>
                      <a:pt x="90" y="119"/>
                    </a:cubicBezTo>
                    <a:cubicBezTo>
                      <a:pt x="89" y="121"/>
                      <a:pt x="90" y="120"/>
                      <a:pt x="89" y="121"/>
                    </a:cubicBezTo>
                    <a:cubicBezTo>
                      <a:pt x="88" y="121"/>
                      <a:pt x="85" y="121"/>
                      <a:pt x="85" y="121"/>
                    </a:cubicBezTo>
                    <a:cubicBezTo>
                      <a:pt x="85" y="121"/>
                      <a:pt x="80" y="121"/>
                      <a:pt x="80" y="120"/>
                    </a:cubicBezTo>
                    <a:cubicBezTo>
                      <a:pt x="79" y="120"/>
                      <a:pt x="79" y="119"/>
                      <a:pt x="79" y="119"/>
                    </a:cubicBezTo>
                    <a:cubicBezTo>
                      <a:pt x="78" y="119"/>
                      <a:pt x="77" y="121"/>
                      <a:pt x="77" y="121"/>
                    </a:cubicBezTo>
                    <a:cubicBezTo>
                      <a:pt x="80" y="122"/>
                      <a:pt x="80" y="122"/>
                      <a:pt x="80" y="122"/>
                    </a:cubicBezTo>
                    <a:cubicBezTo>
                      <a:pt x="82" y="124"/>
                      <a:pt x="82" y="124"/>
                      <a:pt x="82" y="124"/>
                    </a:cubicBezTo>
                    <a:cubicBezTo>
                      <a:pt x="82" y="124"/>
                      <a:pt x="83" y="124"/>
                      <a:pt x="82" y="125"/>
                    </a:cubicBezTo>
                    <a:cubicBezTo>
                      <a:pt x="82" y="125"/>
                      <a:pt x="81" y="125"/>
                      <a:pt x="80" y="125"/>
                    </a:cubicBezTo>
                    <a:cubicBezTo>
                      <a:pt x="79" y="125"/>
                      <a:pt x="76" y="127"/>
                      <a:pt x="76" y="126"/>
                    </a:cubicBezTo>
                    <a:cubicBezTo>
                      <a:pt x="75" y="125"/>
                      <a:pt x="75" y="125"/>
                      <a:pt x="74" y="124"/>
                    </a:cubicBezTo>
                    <a:cubicBezTo>
                      <a:pt x="74" y="123"/>
                      <a:pt x="74" y="122"/>
                      <a:pt x="73" y="122"/>
                    </a:cubicBezTo>
                    <a:cubicBezTo>
                      <a:pt x="72" y="122"/>
                      <a:pt x="71" y="122"/>
                      <a:pt x="71" y="122"/>
                    </a:cubicBezTo>
                    <a:cubicBezTo>
                      <a:pt x="72" y="124"/>
                      <a:pt x="72" y="124"/>
                      <a:pt x="72" y="124"/>
                    </a:cubicBezTo>
                    <a:cubicBezTo>
                      <a:pt x="72" y="124"/>
                      <a:pt x="70" y="124"/>
                      <a:pt x="69" y="124"/>
                    </a:cubicBezTo>
                    <a:cubicBezTo>
                      <a:pt x="68" y="124"/>
                      <a:pt x="68" y="126"/>
                      <a:pt x="67" y="124"/>
                    </a:cubicBezTo>
                    <a:cubicBezTo>
                      <a:pt x="66" y="123"/>
                      <a:pt x="66" y="123"/>
                      <a:pt x="65" y="123"/>
                    </a:cubicBezTo>
                    <a:cubicBezTo>
                      <a:pt x="64" y="123"/>
                      <a:pt x="62" y="123"/>
                      <a:pt x="62" y="123"/>
                    </a:cubicBezTo>
                    <a:cubicBezTo>
                      <a:pt x="61" y="123"/>
                      <a:pt x="60" y="123"/>
                      <a:pt x="60" y="123"/>
                    </a:cubicBezTo>
                    <a:cubicBezTo>
                      <a:pt x="59" y="123"/>
                      <a:pt x="57" y="125"/>
                      <a:pt x="57" y="124"/>
                    </a:cubicBezTo>
                    <a:cubicBezTo>
                      <a:pt x="56" y="124"/>
                      <a:pt x="53" y="124"/>
                      <a:pt x="53" y="124"/>
                    </a:cubicBezTo>
                    <a:cubicBezTo>
                      <a:pt x="53" y="124"/>
                      <a:pt x="61" y="131"/>
                      <a:pt x="77" y="132"/>
                    </a:cubicBezTo>
                    <a:cubicBezTo>
                      <a:pt x="77" y="132"/>
                      <a:pt x="41" y="133"/>
                      <a:pt x="21" y="98"/>
                    </a:cubicBezTo>
                    <a:cubicBezTo>
                      <a:pt x="0" y="63"/>
                      <a:pt x="14" y="18"/>
                      <a:pt x="61" y="2"/>
                    </a:cubicBezTo>
                    <a:cubicBezTo>
                      <a:pt x="61" y="2"/>
                      <a:pt x="26" y="15"/>
                      <a:pt x="17" y="48"/>
                    </a:cubicBezTo>
                    <a:cubicBezTo>
                      <a:pt x="17" y="49"/>
                      <a:pt x="17" y="49"/>
                      <a:pt x="17" y="49"/>
                    </a:cubicBezTo>
                    <a:cubicBezTo>
                      <a:pt x="18" y="48"/>
                      <a:pt x="18" y="48"/>
                      <a:pt x="19" y="47"/>
                    </a:cubicBezTo>
                    <a:cubicBezTo>
                      <a:pt x="20" y="45"/>
                      <a:pt x="19" y="45"/>
                      <a:pt x="20" y="44"/>
                    </a:cubicBezTo>
                    <a:cubicBezTo>
                      <a:pt x="20" y="43"/>
                      <a:pt x="20" y="44"/>
                      <a:pt x="21" y="43"/>
                    </a:cubicBezTo>
                    <a:cubicBezTo>
                      <a:pt x="22" y="42"/>
                      <a:pt x="22" y="42"/>
                      <a:pt x="23" y="41"/>
                    </a:cubicBezTo>
                    <a:cubicBezTo>
                      <a:pt x="23" y="41"/>
                      <a:pt x="24" y="39"/>
                      <a:pt x="24" y="38"/>
                    </a:cubicBezTo>
                    <a:cubicBezTo>
                      <a:pt x="25" y="37"/>
                      <a:pt x="26" y="37"/>
                      <a:pt x="27" y="37"/>
                    </a:cubicBezTo>
                    <a:cubicBezTo>
                      <a:pt x="27" y="37"/>
                      <a:pt x="27" y="36"/>
                      <a:pt x="27" y="37"/>
                    </a:cubicBezTo>
                    <a:cubicBezTo>
                      <a:pt x="28" y="38"/>
                      <a:pt x="26" y="39"/>
                      <a:pt x="26" y="39"/>
                    </a:cubicBezTo>
                    <a:cubicBezTo>
                      <a:pt x="26" y="41"/>
                      <a:pt x="26" y="41"/>
                      <a:pt x="26" y="41"/>
                    </a:cubicBezTo>
                    <a:cubicBezTo>
                      <a:pt x="26" y="41"/>
                      <a:pt x="25" y="44"/>
                      <a:pt x="25" y="44"/>
                    </a:cubicBezTo>
                    <a:cubicBezTo>
                      <a:pt x="25" y="45"/>
                      <a:pt x="26" y="47"/>
                      <a:pt x="26" y="47"/>
                    </a:cubicBezTo>
                    <a:cubicBezTo>
                      <a:pt x="26" y="47"/>
                      <a:pt x="27" y="49"/>
                      <a:pt x="27" y="49"/>
                    </a:cubicBezTo>
                    <a:cubicBezTo>
                      <a:pt x="28" y="49"/>
                      <a:pt x="31" y="50"/>
                      <a:pt x="31" y="50"/>
                    </a:cubicBezTo>
                    <a:cubicBezTo>
                      <a:pt x="31" y="50"/>
                      <a:pt x="32" y="49"/>
                      <a:pt x="33" y="47"/>
                    </a:cubicBezTo>
                    <a:cubicBezTo>
                      <a:pt x="34" y="46"/>
                      <a:pt x="36" y="46"/>
                      <a:pt x="36" y="46"/>
                    </a:cubicBezTo>
                    <a:cubicBezTo>
                      <a:pt x="36" y="45"/>
                      <a:pt x="36" y="44"/>
                      <a:pt x="36" y="43"/>
                    </a:cubicBezTo>
                    <a:cubicBezTo>
                      <a:pt x="37" y="42"/>
                      <a:pt x="36" y="42"/>
                      <a:pt x="38" y="41"/>
                    </a:cubicBezTo>
                    <a:cubicBezTo>
                      <a:pt x="39" y="40"/>
                      <a:pt x="39" y="40"/>
                      <a:pt x="39" y="40"/>
                    </a:cubicBezTo>
                    <a:cubicBezTo>
                      <a:pt x="39" y="40"/>
                      <a:pt x="42" y="39"/>
                      <a:pt x="41" y="40"/>
                    </a:cubicBezTo>
                    <a:cubicBezTo>
                      <a:pt x="40" y="42"/>
                      <a:pt x="41" y="44"/>
                      <a:pt x="40" y="44"/>
                    </a:cubicBezTo>
                    <a:cubicBezTo>
                      <a:pt x="39" y="44"/>
                      <a:pt x="39" y="43"/>
                      <a:pt x="38" y="45"/>
                    </a:cubicBezTo>
                    <a:cubicBezTo>
                      <a:pt x="38" y="46"/>
                      <a:pt x="38" y="47"/>
                      <a:pt x="37" y="47"/>
                    </a:cubicBezTo>
                    <a:cubicBezTo>
                      <a:pt x="37" y="48"/>
                      <a:pt x="36" y="50"/>
                      <a:pt x="36" y="50"/>
                    </a:cubicBezTo>
                    <a:cubicBezTo>
                      <a:pt x="35" y="50"/>
                      <a:pt x="34" y="50"/>
                      <a:pt x="34" y="51"/>
                    </a:cubicBezTo>
                    <a:cubicBezTo>
                      <a:pt x="34" y="51"/>
                      <a:pt x="35" y="53"/>
                      <a:pt x="34" y="53"/>
                    </a:cubicBezTo>
                    <a:cubicBezTo>
                      <a:pt x="33" y="53"/>
                      <a:pt x="32" y="54"/>
                      <a:pt x="32" y="54"/>
                    </a:cubicBezTo>
                    <a:cubicBezTo>
                      <a:pt x="31" y="53"/>
                      <a:pt x="32" y="54"/>
                      <a:pt x="30" y="53"/>
                    </a:cubicBezTo>
                    <a:cubicBezTo>
                      <a:pt x="29" y="53"/>
                      <a:pt x="28" y="53"/>
                      <a:pt x="28" y="53"/>
                    </a:cubicBezTo>
                    <a:cubicBezTo>
                      <a:pt x="28" y="53"/>
                      <a:pt x="27" y="54"/>
                      <a:pt x="27" y="54"/>
                    </a:cubicBezTo>
                    <a:cubicBezTo>
                      <a:pt x="27" y="55"/>
                      <a:pt x="27" y="57"/>
                      <a:pt x="27" y="57"/>
                    </a:cubicBezTo>
                    <a:cubicBezTo>
                      <a:pt x="29" y="60"/>
                      <a:pt x="29" y="60"/>
                      <a:pt x="29" y="60"/>
                    </a:cubicBezTo>
                    <a:cubicBezTo>
                      <a:pt x="29" y="60"/>
                      <a:pt x="28" y="65"/>
                      <a:pt x="29" y="65"/>
                    </a:cubicBezTo>
                    <a:cubicBezTo>
                      <a:pt x="30" y="65"/>
                      <a:pt x="31" y="67"/>
                      <a:pt x="31" y="67"/>
                    </a:cubicBezTo>
                    <a:cubicBezTo>
                      <a:pt x="32" y="67"/>
                      <a:pt x="32" y="70"/>
                      <a:pt x="32" y="70"/>
                    </a:cubicBezTo>
                    <a:cubicBezTo>
                      <a:pt x="33" y="72"/>
                      <a:pt x="33" y="72"/>
                      <a:pt x="33" y="72"/>
                    </a:cubicBezTo>
                    <a:cubicBezTo>
                      <a:pt x="33" y="72"/>
                      <a:pt x="34" y="75"/>
                      <a:pt x="33" y="75"/>
                    </a:cubicBezTo>
                    <a:cubicBezTo>
                      <a:pt x="33" y="76"/>
                      <a:pt x="33" y="78"/>
                      <a:pt x="33" y="79"/>
                    </a:cubicBezTo>
                    <a:cubicBezTo>
                      <a:pt x="34" y="81"/>
                      <a:pt x="35" y="82"/>
                      <a:pt x="35" y="82"/>
                    </a:cubicBezTo>
                    <a:cubicBezTo>
                      <a:pt x="35" y="82"/>
                      <a:pt x="33" y="84"/>
                      <a:pt x="34" y="84"/>
                    </a:cubicBezTo>
                    <a:cubicBezTo>
                      <a:pt x="35" y="85"/>
                      <a:pt x="37" y="87"/>
                      <a:pt x="37" y="87"/>
                    </a:cubicBezTo>
                    <a:cubicBezTo>
                      <a:pt x="37" y="88"/>
                      <a:pt x="37" y="89"/>
                      <a:pt x="38" y="89"/>
                    </a:cubicBezTo>
                    <a:cubicBezTo>
                      <a:pt x="39" y="89"/>
                      <a:pt x="40" y="89"/>
                      <a:pt x="40" y="89"/>
                    </a:cubicBezTo>
                    <a:cubicBezTo>
                      <a:pt x="40" y="90"/>
                      <a:pt x="40" y="92"/>
                      <a:pt x="40" y="92"/>
                    </a:cubicBezTo>
                    <a:cubicBezTo>
                      <a:pt x="43" y="95"/>
                      <a:pt x="43" y="95"/>
                      <a:pt x="43" y="95"/>
                    </a:cubicBezTo>
                    <a:cubicBezTo>
                      <a:pt x="45" y="98"/>
                      <a:pt x="45" y="98"/>
                      <a:pt x="45" y="98"/>
                    </a:cubicBezTo>
                    <a:cubicBezTo>
                      <a:pt x="45" y="98"/>
                      <a:pt x="45" y="100"/>
                      <a:pt x="46" y="100"/>
                    </a:cubicBezTo>
                    <a:cubicBezTo>
                      <a:pt x="47" y="100"/>
                      <a:pt x="50" y="101"/>
                      <a:pt x="51" y="102"/>
                    </a:cubicBezTo>
                    <a:cubicBezTo>
                      <a:pt x="51" y="102"/>
                      <a:pt x="53" y="103"/>
                      <a:pt x="54" y="103"/>
                    </a:cubicBezTo>
                    <a:cubicBezTo>
                      <a:pt x="55" y="103"/>
                      <a:pt x="54" y="105"/>
                      <a:pt x="55" y="103"/>
                    </a:cubicBezTo>
                    <a:cubicBezTo>
                      <a:pt x="56" y="101"/>
                      <a:pt x="55" y="102"/>
                      <a:pt x="56" y="100"/>
                    </a:cubicBezTo>
                    <a:cubicBezTo>
                      <a:pt x="57" y="97"/>
                      <a:pt x="57" y="99"/>
                      <a:pt x="57" y="97"/>
                    </a:cubicBezTo>
                    <a:cubicBezTo>
                      <a:pt x="57" y="96"/>
                      <a:pt x="57" y="97"/>
                      <a:pt x="57" y="96"/>
                    </a:cubicBezTo>
                    <a:cubicBezTo>
                      <a:pt x="58" y="94"/>
                      <a:pt x="57" y="95"/>
                      <a:pt x="58" y="93"/>
                    </a:cubicBezTo>
                    <a:cubicBezTo>
                      <a:pt x="59" y="91"/>
                      <a:pt x="59" y="92"/>
                      <a:pt x="60" y="90"/>
                    </a:cubicBezTo>
                    <a:cubicBezTo>
                      <a:pt x="61" y="89"/>
                      <a:pt x="62" y="90"/>
                      <a:pt x="61" y="88"/>
                    </a:cubicBezTo>
                    <a:cubicBezTo>
                      <a:pt x="61" y="86"/>
                      <a:pt x="61" y="88"/>
                      <a:pt x="61" y="86"/>
                    </a:cubicBezTo>
                    <a:cubicBezTo>
                      <a:pt x="60" y="84"/>
                      <a:pt x="61" y="84"/>
                      <a:pt x="59" y="83"/>
                    </a:cubicBezTo>
                    <a:cubicBezTo>
                      <a:pt x="58" y="82"/>
                      <a:pt x="57" y="82"/>
                      <a:pt x="57" y="81"/>
                    </a:cubicBezTo>
                    <a:cubicBezTo>
                      <a:pt x="57" y="79"/>
                      <a:pt x="57" y="79"/>
                      <a:pt x="58" y="78"/>
                    </a:cubicBezTo>
                    <a:cubicBezTo>
                      <a:pt x="58" y="77"/>
                      <a:pt x="59" y="76"/>
                      <a:pt x="59" y="76"/>
                    </a:cubicBezTo>
                    <a:cubicBezTo>
                      <a:pt x="60" y="75"/>
                      <a:pt x="60" y="76"/>
                      <a:pt x="61" y="74"/>
                    </a:cubicBezTo>
                    <a:cubicBezTo>
                      <a:pt x="61" y="73"/>
                      <a:pt x="62" y="72"/>
                      <a:pt x="62" y="72"/>
                    </a:cubicBezTo>
                    <a:cubicBezTo>
                      <a:pt x="62" y="72"/>
                      <a:pt x="62" y="69"/>
                      <a:pt x="62" y="68"/>
                    </a:cubicBezTo>
                    <a:cubicBezTo>
                      <a:pt x="62" y="66"/>
                      <a:pt x="63" y="68"/>
                      <a:pt x="62" y="66"/>
                    </a:cubicBezTo>
                    <a:cubicBezTo>
                      <a:pt x="62" y="64"/>
                      <a:pt x="62" y="63"/>
                      <a:pt x="62" y="63"/>
                    </a:cubicBezTo>
                    <a:cubicBezTo>
                      <a:pt x="62" y="63"/>
                      <a:pt x="64" y="61"/>
                      <a:pt x="65" y="62"/>
                    </a:cubicBezTo>
                    <a:cubicBezTo>
                      <a:pt x="66" y="62"/>
                      <a:pt x="66" y="63"/>
                      <a:pt x="67" y="62"/>
                    </a:cubicBezTo>
                    <a:cubicBezTo>
                      <a:pt x="69" y="61"/>
                      <a:pt x="68" y="60"/>
                      <a:pt x="69" y="60"/>
                    </a:cubicBezTo>
                    <a:cubicBezTo>
                      <a:pt x="69" y="60"/>
                      <a:pt x="70" y="59"/>
                      <a:pt x="71" y="60"/>
                    </a:cubicBezTo>
                    <a:cubicBezTo>
                      <a:pt x="72" y="61"/>
                      <a:pt x="73" y="61"/>
                      <a:pt x="75" y="61"/>
                    </a:cubicBezTo>
                    <a:cubicBezTo>
                      <a:pt x="76" y="62"/>
                      <a:pt x="77" y="62"/>
                      <a:pt x="79" y="62"/>
                    </a:cubicBezTo>
                    <a:cubicBezTo>
                      <a:pt x="80" y="62"/>
                      <a:pt x="83" y="62"/>
                      <a:pt x="84" y="62"/>
                    </a:cubicBezTo>
                    <a:cubicBezTo>
                      <a:pt x="85" y="61"/>
                      <a:pt x="86" y="62"/>
                      <a:pt x="86" y="60"/>
                    </a:cubicBezTo>
                    <a:cubicBezTo>
                      <a:pt x="87" y="59"/>
                      <a:pt x="86" y="59"/>
                      <a:pt x="88" y="58"/>
                    </a:cubicBezTo>
                    <a:cubicBezTo>
                      <a:pt x="89" y="57"/>
                      <a:pt x="89" y="58"/>
                      <a:pt x="89" y="57"/>
                    </a:cubicBezTo>
                    <a:cubicBezTo>
                      <a:pt x="90" y="55"/>
                      <a:pt x="89" y="56"/>
                      <a:pt x="90" y="54"/>
                    </a:cubicBezTo>
                    <a:cubicBezTo>
                      <a:pt x="91" y="53"/>
                      <a:pt x="89" y="55"/>
                      <a:pt x="91" y="53"/>
                    </a:cubicBezTo>
                    <a:cubicBezTo>
                      <a:pt x="93" y="51"/>
                      <a:pt x="93" y="53"/>
                      <a:pt x="93" y="51"/>
                    </a:cubicBezTo>
                    <a:cubicBezTo>
                      <a:pt x="92" y="50"/>
                      <a:pt x="92" y="51"/>
                      <a:pt x="92" y="49"/>
                    </a:cubicBezTo>
                    <a:cubicBezTo>
                      <a:pt x="92" y="47"/>
                      <a:pt x="89" y="49"/>
                      <a:pt x="91" y="46"/>
                    </a:cubicBezTo>
                    <a:cubicBezTo>
                      <a:pt x="92" y="42"/>
                      <a:pt x="93" y="43"/>
                      <a:pt x="91" y="40"/>
                    </a:cubicBezTo>
                    <a:cubicBezTo>
                      <a:pt x="89" y="37"/>
                      <a:pt x="87" y="36"/>
                      <a:pt x="87" y="36"/>
                    </a:cubicBezTo>
                    <a:cubicBezTo>
                      <a:pt x="87" y="35"/>
                      <a:pt x="86" y="33"/>
                      <a:pt x="86" y="33"/>
                    </a:cubicBezTo>
                    <a:cubicBezTo>
                      <a:pt x="85" y="33"/>
                      <a:pt x="85" y="32"/>
                      <a:pt x="84" y="32"/>
                    </a:cubicBezTo>
                    <a:cubicBezTo>
                      <a:pt x="83" y="32"/>
                      <a:pt x="81" y="32"/>
                      <a:pt x="80" y="31"/>
                    </a:cubicBezTo>
                    <a:cubicBezTo>
                      <a:pt x="79" y="30"/>
                      <a:pt x="78" y="28"/>
                      <a:pt x="77" y="28"/>
                    </a:cubicBezTo>
                    <a:cubicBezTo>
                      <a:pt x="77" y="28"/>
                      <a:pt x="77" y="28"/>
                      <a:pt x="76" y="28"/>
                    </a:cubicBezTo>
                    <a:cubicBezTo>
                      <a:pt x="74" y="28"/>
                      <a:pt x="74" y="28"/>
                      <a:pt x="73" y="28"/>
                    </a:cubicBezTo>
                    <a:cubicBezTo>
                      <a:pt x="72" y="28"/>
                      <a:pt x="74" y="28"/>
                      <a:pt x="71" y="28"/>
                    </a:cubicBezTo>
                    <a:cubicBezTo>
                      <a:pt x="69" y="27"/>
                      <a:pt x="69" y="27"/>
                      <a:pt x="69" y="27"/>
                    </a:cubicBezTo>
                    <a:cubicBezTo>
                      <a:pt x="68" y="27"/>
                      <a:pt x="68" y="27"/>
                      <a:pt x="67" y="27"/>
                    </a:cubicBezTo>
                    <a:cubicBezTo>
                      <a:pt x="66" y="28"/>
                      <a:pt x="66" y="25"/>
                      <a:pt x="66" y="28"/>
                    </a:cubicBezTo>
                    <a:cubicBezTo>
                      <a:pt x="66" y="30"/>
                      <a:pt x="67" y="31"/>
                      <a:pt x="65" y="31"/>
                    </a:cubicBezTo>
                    <a:cubicBezTo>
                      <a:pt x="63" y="31"/>
                      <a:pt x="65" y="31"/>
                      <a:pt x="63" y="31"/>
                    </a:cubicBezTo>
                    <a:cubicBezTo>
                      <a:pt x="61" y="31"/>
                      <a:pt x="62" y="32"/>
                      <a:pt x="61" y="32"/>
                    </a:cubicBezTo>
                    <a:cubicBezTo>
                      <a:pt x="60" y="33"/>
                      <a:pt x="60" y="33"/>
                      <a:pt x="58" y="33"/>
                    </a:cubicBezTo>
                    <a:cubicBezTo>
                      <a:pt x="57" y="33"/>
                      <a:pt x="59" y="35"/>
                      <a:pt x="57" y="33"/>
                    </a:cubicBezTo>
                    <a:cubicBezTo>
                      <a:pt x="55" y="31"/>
                      <a:pt x="58" y="31"/>
                      <a:pt x="55" y="31"/>
                    </a:cubicBezTo>
                    <a:cubicBezTo>
                      <a:pt x="51" y="31"/>
                      <a:pt x="51" y="32"/>
                      <a:pt x="50" y="32"/>
                    </a:cubicBezTo>
                    <a:cubicBezTo>
                      <a:pt x="50" y="32"/>
                      <a:pt x="49" y="32"/>
                      <a:pt x="48" y="31"/>
                    </a:cubicBezTo>
                    <a:cubicBezTo>
                      <a:pt x="46" y="31"/>
                      <a:pt x="46" y="31"/>
                      <a:pt x="45" y="31"/>
                    </a:cubicBezTo>
                    <a:cubicBezTo>
                      <a:pt x="45" y="31"/>
                      <a:pt x="45" y="33"/>
                      <a:pt x="44" y="31"/>
                    </a:cubicBezTo>
                    <a:cubicBezTo>
                      <a:pt x="44" y="30"/>
                      <a:pt x="42" y="30"/>
                      <a:pt x="44" y="29"/>
                    </a:cubicBezTo>
                    <a:cubicBezTo>
                      <a:pt x="46" y="28"/>
                      <a:pt x="47" y="30"/>
                      <a:pt x="47" y="28"/>
                    </a:cubicBezTo>
                    <a:cubicBezTo>
                      <a:pt x="47" y="27"/>
                      <a:pt x="45" y="27"/>
                      <a:pt x="47" y="27"/>
                    </a:cubicBezTo>
                    <a:cubicBezTo>
                      <a:pt x="49" y="27"/>
                      <a:pt x="49" y="27"/>
                      <a:pt x="50" y="26"/>
                    </a:cubicBezTo>
                    <a:cubicBezTo>
                      <a:pt x="52" y="26"/>
                      <a:pt x="53" y="28"/>
                      <a:pt x="54" y="26"/>
                    </a:cubicBezTo>
                    <a:cubicBezTo>
                      <a:pt x="54" y="25"/>
                      <a:pt x="57" y="27"/>
                      <a:pt x="54" y="25"/>
                    </a:cubicBezTo>
                    <a:cubicBezTo>
                      <a:pt x="51" y="23"/>
                      <a:pt x="52" y="22"/>
                      <a:pt x="51" y="22"/>
                    </a:cubicBezTo>
                    <a:cubicBezTo>
                      <a:pt x="49" y="23"/>
                      <a:pt x="50" y="24"/>
                      <a:pt x="48" y="23"/>
                    </a:cubicBezTo>
                    <a:cubicBezTo>
                      <a:pt x="47" y="22"/>
                      <a:pt x="45" y="22"/>
                      <a:pt x="47" y="20"/>
                    </a:cubicBezTo>
                    <a:cubicBezTo>
                      <a:pt x="49" y="19"/>
                      <a:pt x="48" y="19"/>
                      <a:pt x="50" y="19"/>
                    </a:cubicBezTo>
                    <a:cubicBezTo>
                      <a:pt x="52" y="18"/>
                      <a:pt x="54" y="22"/>
                      <a:pt x="55" y="21"/>
                    </a:cubicBezTo>
                    <a:cubicBezTo>
                      <a:pt x="56" y="21"/>
                      <a:pt x="56" y="20"/>
                      <a:pt x="57" y="21"/>
                    </a:cubicBezTo>
                    <a:cubicBezTo>
                      <a:pt x="57" y="21"/>
                      <a:pt x="57" y="23"/>
                      <a:pt x="58" y="24"/>
                    </a:cubicBezTo>
                    <a:cubicBezTo>
                      <a:pt x="58" y="25"/>
                      <a:pt x="57" y="26"/>
                      <a:pt x="59" y="25"/>
                    </a:cubicBezTo>
                    <a:cubicBezTo>
                      <a:pt x="61" y="24"/>
                      <a:pt x="56" y="24"/>
                      <a:pt x="61" y="22"/>
                    </a:cubicBezTo>
                    <a:cubicBezTo>
                      <a:pt x="65" y="21"/>
                      <a:pt x="67" y="21"/>
                      <a:pt x="68" y="22"/>
                    </a:cubicBezTo>
                    <a:cubicBezTo>
                      <a:pt x="68" y="22"/>
                      <a:pt x="69" y="22"/>
                      <a:pt x="70" y="23"/>
                    </a:cubicBezTo>
                    <a:cubicBezTo>
                      <a:pt x="70" y="23"/>
                      <a:pt x="68" y="24"/>
                      <a:pt x="70" y="23"/>
                    </a:cubicBezTo>
                    <a:cubicBezTo>
                      <a:pt x="72" y="22"/>
                      <a:pt x="74" y="24"/>
                      <a:pt x="74" y="24"/>
                    </a:cubicBezTo>
                    <a:cubicBezTo>
                      <a:pt x="74" y="24"/>
                      <a:pt x="74" y="23"/>
                      <a:pt x="75" y="24"/>
                    </a:cubicBezTo>
                    <a:cubicBezTo>
                      <a:pt x="76" y="25"/>
                      <a:pt x="77" y="25"/>
                      <a:pt x="78" y="25"/>
                    </a:cubicBezTo>
                    <a:cubicBezTo>
                      <a:pt x="79" y="25"/>
                      <a:pt x="81" y="25"/>
                      <a:pt x="80" y="23"/>
                    </a:cubicBezTo>
                    <a:cubicBezTo>
                      <a:pt x="78" y="21"/>
                      <a:pt x="79" y="22"/>
                      <a:pt x="77" y="21"/>
                    </a:cubicBezTo>
                    <a:cubicBezTo>
                      <a:pt x="74" y="20"/>
                      <a:pt x="70" y="20"/>
                      <a:pt x="73" y="19"/>
                    </a:cubicBezTo>
                    <a:cubicBezTo>
                      <a:pt x="77" y="18"/>
                      <a:pt x="72" y="18"/>
                      <a:pt x="76" y="16"/>
                    </a:cubicBezTo>
                    <a:cubicBezTo>
                      <a:pt x="81" y="14"/>
                      <a:pt x="81" y="17"/>
                      <a:pt x="81" y="14"/>
                    </a:cubicBezTo>
                    <a:cubicBezTo>
                      <a:pt x="80" y="11"/>
                      <a:pt x="81" y="11"/>
                      <a:pt x="82" y="11"/>
                    </a:cubicBezTo>
                    <a:cubicBezTo>
                      <a:pt x="83" y="11"/>
                      <a:pt x="86" y="12"/>
                      <a:pt x="87" y="12"/>
                    </a:cubicBezTo>
                    <a:cubicBezTo>
                      <a:pt x="88" y="12"/>
                      <a:pt x="86" y="13"/>
                      <a:pt x="88" y="12"/>
                    </a:cubicBezTo>
                    <a:cubicBezTo>
                      <a:pt x="91" y="10"/>
                      <a:pt x="91" y="12"/>
                      <a:pt x="91" y="10"/>
                    </a:cubicBezTo>
                    <a:cubicBezTo>
                      <a:pt x="90" y="9"/>
                      <a:pt x="90" y="8"/>
                      <a:pt x="88" y="7"/>
                    </a:cubicBezTo>
                    <a:cubicBezTo>
                      <a:pt x="87" y="6"/>
                      <a:pt x="87" y="2"/>
                      <a:pt x="84" y="4"/>
                    </a:cubicBezTo>
                    <a:cubicBezTo>
                      <a:pt x="81" y="5"/>
                      <a:pt x="82" y="5"/>
                      <a:pt x="80" y="5"/>
                    </a:cubicBezTo>
                    <a:cubicBezTo>
                      <a:pt x="77" y="5"/>
                      <a:pt x="76" y="5"/>
                      <a:pt x="76" y="4"/>
                    </a:cubicBezTo>
                    <a:cubicBezTo>
                      <a:pt x="76" y="4"/>
                      <a:pt x="79" y="2"/>
                      <a:pt x="79" y="2"/>
                    </a:cubicBezTo>
                    <a:cubicBezTo>
                      <a:pt x="79" y="2"/>
                      <a:pt x="80" y="2"/>
                      <a:pt x="80" y="2"/>
                    </a:cubicBezTo>
                    <a:cubicBezTo>
                      <a:pt x="79" y="2"/>
                      <a:pt x="79" y="1"/>
                      <a:pt x="79" y="1"/>
                    </a:cubicBezTo>
                    <a:cubicBezTo>
                      <a:pt x="80" y="0"/>
                      <a:pt x="80" y="0"/>
                      <a:pt x="80" y="0"/>
                    </a:cubicBezTo>
                    <a:cubicBezTo>
                      <a:pt x="80" y="0"/>
                      <a:pt x="88" y="0"/>
                      <a:pt x="9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24"/>
              <p:cNvSpPr>
                <a:spLocks noEditPoints="1"/>
              </p:cNvSpPr>
              <p:nvPr/>
            </p:nvSpPr>
            <p:spPr bwMode="auto">
              <a:xfrm>
                <a:off x="3323592" y="4204177"/>
                <a:ext cx="492125" cy="325438"/>
              </a:xfrm>
              <a:custGeom>
                <a:avLst/>
                <a:gdLst>
                  <a:gd name="T0" fmla="*/ 7 w 165"/>
                  <a:gd name="T1" fmla="*/ 24 h 109"/>
                  <a:gd name="T2" fmla="*/ 42 w 165"/>
                  <a:gd name="T3" fmla="*/ 0 h 109"/>
                  <a:gd name="T4" fmla="*/ 84 w 165"/>
                  <a:gd name="T5" fmla="*/ 107 h 109"/>
                  <a:gd name="T6" fmla="*/ 37 w 165"/>
                  <a:gd name="T7" fmla="*/ 63 h 109"/>
                  <a:gd name="T8" fmla="*/ 7 w 165"/>
                  <a:gd name="T9" fmla="*/ 24 h 109"/>
                  <a:gd name="T10" fmla="*/ 99 w 165"/>
                  <a:gd name="T11" fmla="*/ 20 h 109"/>
                  <a:gd name="T12" fmla="*/ 92 w 165"/>
                  <a:gd name="T13" fmla="*/ 27 h 109"/>
                  <a:gd name="T14" fmla="*/ 99 w 165"/>
                  <a:gd name="T15" fmla="*/ 34 h 109"/>
                  <a:gd name="T16" fmla="*/ 106 w 165"/>
                  <a:gd name="T17" fmla="*/ 27 h 109"/>
                  <a:gd name="T18" fmla="*/ 99 w 165"/>
                  <a:gd name="T19" fmla="*/ 20 h 109"/>
                  <a:gd name="T20" fmla="*/ 115 w 165"/>
                  <a:gd name="T21" fmla="*/ 48 h 109"/>
                  <a:gd name="T22" fmla="*/ 106 w 165"/>
                  <a:gd name="T23" fmla="*/ 39 h 109"/>
                  <a:gd name="T24" fmla="*/ 96 w 165"/>
                  <a:gd name="T25" fmla="*/ 48 h 109"/>
                  <a:gd name="T26" fmla="*/ 106 w 165"/>
                  <a:gd name="T27" fmla="*/ 58 h 109"/>
                  <a:gd name="T28" fmla="*/ 115 w 165"/>
                  <a:gd name="T29" fmla="*/ 48 h 109"/>
                  <a:gd name="T30" fmla="*/ 99 w 165"/>
                  <a:gd name="T31" fmla="*/ 83 h 109"/>
                  <a:gd name="T32" fmla="*/ 110 w 165"/>
                  <a:gd name="T33" fmla="*/ 72 h 109"/>
                  <a:gd name="T34" fmla="*/ 99 w 165"/>
                  <a:gd name="T35" fmla="*/ 61 h 109"/>
                  <a:gd name="T36" fmla="*/ 88 w 165"/>
                  <a:gd name="T37" fmla="*/ 72 h 109"/>
                  <a:gd name="T38" fmla="*/ 99 w 165"/>
                  <a:gd name="T39" fmla="*/ 83 h 109"/>
                  <a:gd name="T40" fmla="*/ 80 w 165"/>
                  <a:gd name="T41" fmla="*/ 101 h 109"/>
                  <a:gd name="T42" fmla="*/ 91 w 165"/>
                  <a:gd name="T43" fmla="*/ 90 h 109"/>
                  <a:gd name="T44" fmla="*/ 80 w 165"/>
                  <a:gd name="T45" fmla="*/ 78 h 109"/>
                  <a:gd name="T46" fmla="*/ 68 w 165"/>
                  <a:gd name="T47" fmla="*/ 90 h 109"/>
                  <a:gd name="T48" fmla="*/ 80 w 165"/>
                  <a:gd name="T49" fmla="*/ 101 h 109"/>
                  <a:gd name="T50" fmla="*/ 32 w 165"/>
                  <a:gd name="T51" fmla="*/ 47 h 109"/>
                  <a:gd name="T52" fmla="*/ 46 w 165"/>
                  <a:gd name="T53" fmla="*/ 32 h 109"/>
                  <a:gd name="T54" fmla="*/ 32 w 165"/>
                  <a:gd name="T55" fmla="*/ 18 h 109"/>
                  <a:gd name="T56" fmla="*/ 17 w 165"/>
                  <a:gd name="T57" fmla="*/ 32 h 109"/>
                  <a:gd name="T58" fmla="*/ 32 w 165"/>
                  <a:gd name="T59" fmla="*/ 4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5" h="109">
                    <a:moveTo>
                      <a:pt x="7" y="24"/>
                    </a:moveTo>
                    <a:cubicBezTo>
                      <a:pt x="15" y="3"/>
                      <a:pt x="42" y="0"/>
                      <a:pt x="42" y="0"/>
                    </a:cubicBezTo>
                    <a:cubicBezTo>
                      <a:pt x="165" y="2"/>
                      <a:pt x="116" y="104"/>
                      <a:pt x="84" y="107"/>
                    </a:cubicBezTo>
                    <a:cubicBezTo>
                      <a:pt x="53" y="109"/>
                      <a:pt x="58" y="71"/>
                      <a:pt x="37" y="63"/>
                    </a:cubicBezTo>
                    <a:cubicBezTo>
                      <a:pt x="17" y="55"/>
                      <a:pt x="0" y="46"/>
                      <a:pt x="7" y="24"/>
                    </a:cubicBezTo>
                    <a:close/>
                    <a:moveTo>
                      <a:pt x="99" y="20"/>
                    </a:moveTo>
                    <a:cubicBezTo>
                      <a:pt x="95" y="20"/>
                      <a:pt x="92" y="23"/>
                      <a:pt x="92" y="27"/>
                    </a:cubicBezTo>
                    <a:cubicBezTo>
                      <a:pt x="92" y="31"/>
                      <a:pt x="95" y="34"/>
                      <a:pt x="99" y="34"/>
                    </a:cubicBezTo>
                    <a:cubicBezTo>
                      <a:pt x="103" y="34"/>
                      <a:pt x="106" y="31"/>
                      <a:pt x="106" y="27"/>
                    </a:cubicBezTo>
                    <a:cubicBezTo>
                      <a:pt x="106" y="23"/>
                      <a:pt x="103" y="20"/>
                      <a:pt x="99" y="20"/>
                    </a:cubicBezTo>
                    <a:close/>
                    <a:moveTo>
                      <a:pt x="115" y="48"/>
                    </a:moveTo>
                    <a:cubicBezTo>
                      <a:pt x="115" y="43"/>
                      <a:pt x="111" y="39"/>
                      <a:pt x="106" y="39"/>
                    </a:cubicBezTo>
                    <a:cubicBezTo>
                      <a:pt x="100" y="39"/>
                      <a:pt x="96" y="43"/>
                      <a:pt x="96" y="48"/>
                    </a:cubicBezTo>
                    <a:cubicBezTo>
                      <a:pt x="96" y="54"/>
                      <a:pt x="100" y="58"/>
                      <a:pt x="106" y="58"/>
                    </a:cubicBezTo>
                    <a:cubicBezTo>
                      <a:pt x="111" y="58"/>
                      <a:pt x="115" y="54"/>
                      <a:pt x="115" y="48"/>
                    </a:cubicBezTo>
                    <a:close/>
                    <a:moveTo>
                      <a:pt x="99" y="83"/>
                    </a:moveTo>
                    <a:cubicBezTo>
                      <a:pt x="105" y="83"/>
                      <a:pt x="110" y="78"/>
                      <a:pt x="110" y="72"/>
                    </a:cubicBezTo>
                    <a:cubicBezTo>
                      <a:pt x="110" y="66"/>
                      <a:pt x="105" y="61"/>
                      <a:pt x="99" y="61"/>
                    </a:cubicBezTo>
                    <a:cubicBezTo>
                      <a:pt x="93" y="61"/>
                      <a:pt x="88" y="66"/>
                      <a:pt x="88" y="72"/>
                    </a:cubicBezTo>
                    <a:cubicBezTo>
                      <a:pt x="88" y="78"/>
                      <a:pt x="93" y="83"/>
                      <a:pt x="99" y="83"/>
                    </a:cubicBezTo>
                    <a:close/>
                    <a:moveTo>
                      <a:pt x="80" y="101"/>
                    </a:moveTo>
                    <a:cubicBezTo>
                      <a:pt x="86" y="101"/>
                      <a:pt x="91" y="96"/>
                      <a:pt x="91" y="90"/>
                    </a:cubicBezTo>
                    <a:cubicBezTo>
                      <a:pt x="91" y="83"/>
                      <a:pt x="86" y="78"/>
                      <a:pt x="80" y="78"/>
                    </a:cubicBezTo>
                    <a:cubicBezTo>
                      <a:pt x="73" y="78"/>
                      <a:pt x="68" y="83"/>
                      <a:pt x="68" y="90"/>
                    </a:cubicBezTo>
                    <a:cubicBezTo>
                      <a:pt x="68" y="96"/>
                      <a:pt x="73" y="101"/>
                      <a:pt x="80" y="101"/>
                    </a:cubicBezTo>
                    <a:close/>
                    <a:moveTo>
                      <a:pt x="32" y="47"/>
                    </a:moveTo>
                    <a:cubicBezTo>
                      <a:pt x="39" y="47"/>
                      <a:pt x="46" y="40"/>
                      <a:pt x="46" y="32"/>
                    </a:cubicBezTo>
                    <a:cubicBezTo>
                      <a:pt x="46" y="25"/>
                      <a:pt x="39" y="18"/>
                      <a:pt x="32" y="18"/>
                    </a:cubicBezTo>
                    <a:cubicBezTo>
                      <a:pt x="24" y="18"/>
                      <a:pt x="17" y="25"/>
                      <a:pt x="17" y="32"/>
                    </a:cubicBezTo>
                    <a:cubicBezTo>
                      <a:pt x="17" y="40"/>
                      <a:pt x="24" y="47"/>
                      <a:pt x="3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25"/>
              <p:cNvSpPr>
                <a:spLocks noEditPoints="1"/>
              </p:cNvSpPr>
              <p:nvPr/>
            </p:nvSpPr>
            <p:spPr bwMode="auto">
              <a:xfrm>
                <a:off x="1239205" y="3966052"/>
                <a:ext cx="677863" cy="604838"/>
              </a:xfrm>
              <a:custGeom>
                <a:avLst/>
                <a:gdLst>
                  <a:gd name="T0" fmla="*/ 200 w 227"/>
                  <a:gd name="T1" fmla="*/ 185 h 203"/>
                  <a:gd name="T2" fmla="*/ 140 w 227"/>
                  <a:gd name="T3" fmla="*/ 183 h 203"/>
                  <a:gd name="T4" fmla="*/ 181 w 227"/>
                  <a:gd name="T5" fmla="*/ 25 h 203"/>
                  <a:gd name="T6" fmla="*/ 198 w 227"/>
                  <a:gd name="T7" fmla="*/ 115 h 203"/>
                  <a:gd name="T8" fmla="*/ 200 w 227"/>
                  <a:gd name="T9" fmla="*/ 185 h 203"/>
                  <a:gd name="T10" fmla="*/ 91 w 227"/>
                  <a:gd name="T11" fmla="*/ 113 h 203"/>
                  <a:gd name="T12" fmla="*/ 105 w 227"/>
                  <a:gd name="T13" fmla="*/ 110 h 203"/>
                  <a:gd name="T14" fmla="*/ 103 w 227"/>
                  <a:gd name="T15" fmla="*/ 96 h 203"/>
                  <a:gd name="T16" fmla="*/ 89 w 227"/>
                  <a:gd name="T17" fmla="*/ 98 h 203"/>
                  <a:gd name="T18" fmla="*/ 91 w 227"/>
                  <a:gd name="T19" fmla="*/ 113 h 203"/>
                  <a:gd name="T20" fmla="*/ 96 w 227"/>
                  <a:gd name="T21" fmla="*/ 66 h 203"/>
                  <a:gd name="T22" fmla="*/ 99 w 227"/>
                  <a:gd name="T23" fmla="*/ 85 h 203"/>
                  <a:gd name="T24" fmla="*/ 118 w 227"/>
                  <a:gd name="T25" fmla="*/ 82 h 203"/>
                  <a:gd name="T26" fmla="*/ 115 w 227"/>
                  <a:gd name="T27" fmla="*/ 63 h 203"/>
                  <a:gd name="T28" fmla="*/ 96 w 227"/>
                  <a:gd name="T29" fmla="*/ 66 h 203"/>
                  <a:gd name="T30" fmla="*/ 144 w 227"/>
                  <a:gd name="T31" fmla="*/ 40 h 203"/>
                  <a:gd name="T32" fmla="*/ 122 w 227"/>
                  <a:gd name="T33" fmla="*/ 43 h 203"/>
                  <a:gd name="T34" fmla="*/ 125 w 227"/>
                  <a:gd name="T35" fmla="*/ 65 h 203"/>
                  <a:gd name="T36" fmla="*/ 147 w 227"/>
                  <a:gd name="T37" fmla="*/ 62 h 203"/>
                  <a:gd name="T38" fmla="*/ 144 w 227"/>
                  <a:gd name="T39" fmla="*/ 40 h 203"/>
                  <a:gd name="T40" fmla="*/ 182 w 227"/>
                  <a:gd name="T41" fmla="*/ 35 h 203"/>
                  <a:gd name="T42" fmla="*/ 159 w 227"/>
                  <a:gd name="T43" fmla="*/ 39 h 203"/>
                  <a:gd name="T44" fmla="*/ 162 w 227"/>
                  <a:gd name="T45" fmla="*/ 62 h 203"/>
                  <a:gd name="T46" fmla="*/ 186 w 227"/>
                  <a:gd name="T47" fmla="*/ 58 h 203"/>
                  <a:gd name="T48" fmla="*/ 182 w 227"/>
                  <a:gd name="T49" fmla="*/ 35 h 203"/>
                  <a:gd name="T50" fmla="*/ 191 w 227"/>
                  <a:gd name="T51" fmla="*/ 139 h 203"/>
                  <a:gd name="T52" fmla="*/ 163 w 227"/>
                  <a:gd name="T53" fmla="*/ 143 h 203"/>
                  <a:gd name="T54" fmla="*/ 167 w 227"/>
                  <a:gd name="T55" fmla="*/ 172 h 203"/>
                  <a:gd name="T56" fmla="*/ 195 w 227"/>
                  <a:gd name="T57" fmla="*/ 167 h 203"/>
                  <a:gd name="T58" fmla="*/ 191 w 227"/>
                  <a:gd name="T59" fmla="*/ 139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7" h="203">
                    <a:moveTo>
                      <a:pt x="200" y="185"/>
                    </a:moveTo>
                    <a:cubicBezTo>
                      <a:pt x="173" y="203"/>
                      <a:pt x="140" y="183"/>
                      <a:pt x="140" y="183"/>
                    </a:cubicBezTo>
                    <a:cubicBezTo>
                      <a:pt x="0" y="76"/>
                      <a:pt x="143" y="0"/>
                      <a:pt x="181" y="25"/>
                    </a:cubicBezTo>
                    <a:cubicBezTo>
                      <a:pt x="220" y="49"/>
                      <a:pt x="182" y="88"/>
                      <a:pt x="198" y="115"/>
                    </a:cubicBezTo>
                    <a:cubicBezTo>
                      <a:pt x="215" y="141"/>
                      <a:pt x="227" y="167"/>
                      <a:pt x="200" y="185"/>
                    </a:cubicBezTo>
                    <a:close/>
                    <a:moveTo>
                      <a:pt x="91" y="113"/>
                    </a:moveTo>
                    <a:cubicBezTo>
                      <a:pt x="96" y="116"/>
                      <a:pt x="102" y="115"/>
                      <a:pt x="105" y="110"/>
                    </a:cubicBezTo>
                    <a:cubicBezTo>
                      <a:pt x="109" y="106"/>
                      <a:pt x="108" y="99"/>
                      <a:pt x="103" y="96"/>
                    </a:cubicBezTo>
                    <a:cubicBezTo>
                      <a:pt x="99" y="93"/>
                      <a:pt x="92" y="94"/>
                      <a:pt x="89" y="98"/>
                    </a:cubicBezTo>
                    <a:cubicBezTo>
                      <a:pt x="86" y="103"/>
                      <a:pt x="86" y="109"/>
                      <a:pt x="91" y="113"/>
                    </a:cubicBezTo>
                    <a:close/>
                    <a:moveTo>
                      <a:pt x="96" y="66"/>
                    </a:moveTo>
                    <a:cubicBezTo>
                      <a:pt x="92" y="72"/>
                      <a:pt x="93" y="80"/>
                      <a:pt x="99" y="85"/>
                    </a:cubicBezTo>
                    <a:cubicBezTo>
                      <a:pt x="105" y="89"/>
                      <a:pt x="114" y="88"/>
                      <a:pt x="118" y="82"/>
                    </a:cubicBezTo>
                    <a:cubicBezTo>
                      <a:pt x="123" y="76"/>
                      <a:pt x="121" y="67"/>
                      <a:pt x="115" y="63"/>
                    </a:cubicBezTo>
                    <a:cubicBezTo>
                      <a:pt x="109" y="58"/>
                      <a:pt x="101" y="60"/>
                      <a:pt x="96" y="66"/>
                    </a:cubicBezTo>
                    <a:close/>
                    <a:moveTo>
                      <a:pt x="144" y="40"/>
                    </a:moveTo>
                    <a:cubicBezTo>
                      <a:pt x="137" y="35"/>
                      <a:pt x="128" y="36"/>
                      <a:pt x="122" y="43"/>
                    </a:cubicBezTo>
                    <a:cubicBezTo>
                      <a:pt x="117" y="50"/>
                      <a:pt x="119" y="60"/>
                      <a:pt x="125" y="65"/>
                    </a:cubicBezTo>
                    <a:cubicBezTo>
                      <a:pt x="132" y="70"/>
                      <a:pt x="142" y="68"/>
                      <a:pt x="147" y="62"/>
                    </a:cubicBezTo>
                    <a:cubicBezTo>
                      <a:pt x="152" y="55"/>
                      <a:pt x="151" y="45"/>
                      <a:pt x="144" y="40"/>
                    </a:cubicBezTo>
                    <a:close/>
                    <a:moveTo>
                      <a:pt x="182" y="35"/>
                    </a:moveTo>
                    <a:cubicBezTo>
                      <a:pt x="175" y="29"/>
                      <a:pt x="165" y="31"/>
                      <a:pt x="159" y="39"/>
                    </a:cubicBezTo>
                    <a:cubicBezTo>
                      <a:pt x="153" y="46"/>
                      <a:pt x="155" y="57"/>
                      <a:pt x="162" y="62"/>
                    </a:cubicBezTo>
                    <a:cubicBezTo>
                      <a:pt x="170" y="68"/>
                      <a:pt x="180" y="66"/>
                      <a:pt x="186" y="58"/>
                    </a:cubicBezTo>
                    <a:cubicBezTo>
                      <a:pt x="191" y="51"/>
                      <a:pt x="190" y="40"/>
                      <a:pt x="182" y="35"/>
                    </a:cubicBezTo>
                    <a:close/>
                    <a:moveTo>
                      <a:pt x="191" y="139"/>
                    </a:moveTo>
                    <a:cubicBezTo>
                      <a:pt x="182" y="132"/>
                      <a:pt x="169" y="134"/>
                      <a:pt x="163" y="143"/>
                    </a:cubicBezTo>
                    <a:cubicBezTo>
                      <a:pt x="156" y="152"/>
                      <a:pt x="158" y="165"/>
                      <a:pt x="167" y="172"/>
                    </a:cubicBezTo>
                    <a:cubicBezTo>
                      <a:pt x="176" y="178"/>
                      <a:pt x="189" y="176"/>
                      <a:pt x="195" y="167"/>
                    </a:cubicBezTo>
                    <a:cubicBezTo>
                      <a:pt x="202" y="158"/>
                      <a:pt x="200" y="146"/>
                      <a:pt x="191" y="1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26"/>
              <p:cNvSpPr/>
              <p:nvPr/>
            </p:nvSpPr>
            <p:spPr bwMode="auto">
              <a:xfrm>
                <a:off x="4082417" y="1713389"/>
                <a:ext cx="112713" cy="114300"/>
              </a:xfrm>
              <a:custGeom>
                <a:avLst/>
                <a:gdLst>
                  <a:gd name="T0" fmla="*/ 34 w 38"/>
                  <a:gd name="T1" fmla="*/ 26 h 38"/>
                  <a:gd name="T2" fmla="*/ 27 w 38"/>
                  <a:gd name="T3" fmla="*/ 4 h 38"/>
                  <a:gd name="T4" fmla="*/ 4 w 38"/>
                  <a:gd name="T5" fmla="*/ 11 h 38"/>
                  <a:gd name="T6" fmla="*/ 12 w 38"/>
                  <a:gd name="T7" fmla="*/ 34 h 38"/>
                  <a:gd name="T8" fmla="*/ 34 w 38"/>
                  <a:gd name="T9" fmla="*/ 26 h 38"/>
                </a:gdLst>
                <a:ahLst/>
                <a:cxnLst>
                  <a:cxn ang="0">
                    <a:pos x="T0" y="T1"/>
                  </a:cxn>
                  <a:cxn ang="0">
                    <a:pos x="T2" y="T3"/>
                  </a:cxn>
                  <a:cxn ang="0">
                    <a:pos x="T4" y="T5"/>
                  </a:cxn>
                  <a:cxn ang="0">
                    <a:pos x="T6" y="T7"/>
                  </a:cxn>
                  <a:cxn ang="0">
                    <a:pos x="T8" y="T9"/>
                  </a:cxn>
                </a:cxnLst>
                <a:rect l="0" t="0" r="r" b="b"/>
                <a:pathLst>
                  <a:path w="38" h="38">
                    <a:moveTo>
                      <a:pt x="34" y="26"/>
                    </a:moveTo>
                    <a:cubicBezTo>
                      <a:pt x="38" y="18"/>
                      <a:pt x="35" y="8"/>
                      <a:pt x="27" y="4"/>
                    </a:cubicBezTo>
                    <a:cubicBezTo>
                      <a:pt x="19" y="0"/>
                      <a:pt x="9" y="3"/>
                      <a:pt x="4" y="11"/>
                    </a:cubicBezTo>
                    <a:cubicBezTo>
                      <a:pt x="0" y="20"/>
                      <a:pt x="4" y="30"/>
                      <a:pt x="12" y="34"/>
                    </a:cubicBezTo>
                    <a:cubicBezTo>
                      <a:pt x="20" y="38"/>
                      <a:pt x="30" y="35"/>
                      <a:pt x="34"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27"/>
              <p:cNvSpPr/>
              <p:nvPr/>
            </p:nvSpPr>
            <p:spPr bwMode="auto">
              <a:xfrm>
                <a:off x="3855405" y="1781652"/>
                <a:ext cx="282575" cy="239713"/>
              </a:xfrm>
              <a:custGeom>
                <a:avLst/>
                <a:gdLst>
                  <a:gd name="T0" fmla="*/ 95 w 95"/>
                  <a:gd name="T1" fmla="*/ 8 h 80"/>
                  <a:gd name="T2" fmla="*/ 23 w 95"/>
                  <a:gd name="T3" fmla="*/ 73 h 80"/>
                  <a:gd name="T4" fmla="*/ 2 w 95"/>
                  <a:gd name="T5" fmla="*/ 79 h 80"/>
                  <a:gd name="T6" fmla="*/ 86 w 95"/>
                  <a:gd name="T7" fmla="*/ 0 h 80"/>
                  <a:gd name="T8" fmla="*/ 95 w 95"/>
                  <a:gd name="T9" fmla="*/ 8 h 80"/>
                </a:gdLst>
                <a:ahLst/>
                <a:cxnLst>
                  <a:cxn ang="0">
                    <a:pos x="T0" y="T1"/>
                  </a:cxn>
                  <a:cxn ang="0">
                    <a:pos x="T2" y="T3"/>
                  </a:cxn>
                  <a:cxn ang="0">
                    <a:pos x="T4" y="T5"/>
                  </a:cxn>
                  <a:cxn ang="0">
                    <a:pos x="T6" y="T7"/>
                  </a:cxn>
                  <a:cxn ang="0">
                    <a:pos x="T8" y="T9"/>
                  </a:cxn>
                </a:cxnLst>
                <a:rect l="0" t="0" r="r" b="b"/>
                <a:pathLst>
                  <a:path w="95" h="80">
                    <a:moveTo>
                      <a:pt x="95" y="8"/>
                    </a:moveTo>
                    <a:cubicBezTo>
                      <a:pt x="94" y="8"/>
                      <a:pt x="23" y="73"/>
                      <a:pt x="23" y="73"/>
                    </a:cubicBezTo>
                    <a:cubicBezTo>
                      <a:pt x="23" y="73"/>
                      <a:pt x="3" y="80"/>
                      <a:pt x="2" y="79"/>
                    </a:cubicBezTo>
                    <a:cubicBezTo>
                      <a:pt x="0" y="79"/>
                      <a:pt x="86" y="0"/>
                      <a:pt x="86" y="0"/>
                    </a:cubicBezTo>
                    <a:lnTo>
                      <a:pt x="95"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28"/>
              <p:cNvSpPr/>
              <p:nvPr/>
            </p:nvSpPr>
            <p:spPr bwMode="auto">
              <a:xfrm>
                <a:off x="4099880" y="1794352"/>
                <a:ext cx="47625" cy="349250"/>
              </a:xfrm>
              <a:custGeom>
                <a:avLst/>
                <a:gdLst>
                  <a:gd name="T0" fmla="*/ 6 w 30"/>
                  <a:gd name="T1" fmla="*/ 2 h 220"/>
                  <a:gd name="T2" fmla="*/ 0 w 30"/>
                  <a:gd name="T3" fmla="*/ 182 h 220"/>
                  <a:gd name="T4" fmla="*/ 11 w 30"/>
                  <a:gd name="T5" fmla="*/ 220 h 220"/>
                  <a:gd name="T6" fmla="*/ 22 w 30"/>
                  <a:gd name="T7" fmla="*/ 182 h 220"/>
                  <a:gd name="T8" fmla="*/ 30 w 30"/>
                  <a:gd name="T9" fmla="*/ 4 h 220"/>
                  <a:gd name="T10" fmla="*/ 6 w 30"/>
                  <a:gd name="T11" fmla="*/ 0 h 220"/>
                  <a:gd name="T12" fmla="*/ 6 w 30"/>
                  <a:gd name="T13" fmla="*/ 2 h 220"/>
                </a:gdLst>
                <a:ahLst/>
                <a:cxnLst>
                  <a:cxn ang="0">
                    <a:pos x="T0" y="T1"/>
                  </a:cxn>
                  <a:cxn ang="0">
                    <a:pos x="T2" y="T3"/>
                  </a:cxn>
                  <a:cxn ang="0">
                    <a:pos x="T4" y="T5"/>
                  </a:cxn>
                  <a:cxn ang="0">
                    <a:pos x="T6" y="T7"/>
                  </a:cxn>
                  <a:cxn ang="0">
                    <a:pos x="T8" y="T9"/>
                  </a:cxn>
                  <a:cxn ang="0">
                    <a:pos x="T10" y="T11"/>
                  </a:cxn>
                  <a:cxn ang="0">
                    <a:pos x="T12" y="T13"/>
                  </a:cxn>
                </a:cxnLst>
                <a:rect l="0" t="0" r="r" b="b"/>
                <a:pathLst>
                  <a:path w="30" h="220">
                    <a:moveTo>
                      <a:pt x="6" y="2"/>
                    </a:moveTo>
                    <a:lnTo>
                      <a:pt x="0" y="182"/>
                    </a:lnTo>
                    <a:lnTo>
                      <a:pt x="11" y="220"/>
                    </a:lnTo>
                    <a:lnTo>
                      <a:pt x="22" y="182"/>
                    </a:lnTo>
                    <a:lnTo>
                      <a:pt x="30" y="4"/>
                    </a:lnTo>
                    <a:lnTo>
                      <a:pt x="6" y="0"/>
                    </a:lnTo>
                    <a:lnTo>
                      <a:pt x="6"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29"/>
              <p:cNvSpPr/>
              <p:nvPr/>
            </p:nvSpPr>
            <p:spPr bwMode="auto">
              <a:xfrm>
                <a:off x="4099880" y="1794352"/>
                <a:ext cx="47625" cy="349250"/>
              </a:xfrm>
              <a:custGeom>
                <a:avLst/>
                <a:gdLst>
                  <a:gd name="T0" fmla="*/ 6 w 30"/>
                  <a:gd name="T1" fmla="*/ 2 h 220"/>
                  <a:gd name="T2" fmla="*/ 0 w 30"/>
                  <a:gd name="T3" fmla="*/ 182 h 220"/>
                  <a:gd name="T4" fmla="*/ 11 w 30"/>
                  <a:gd name="T5" fmla="*/ 220 h 220"/>
                  <a:gd name="T6" fmla="*/ 22 w 30"/>
                  <a:gd name="T7" fmla="*/ 182 h 220"/>
                  <a:gd name="T8" fmla="*/ 30 w 30"/>
                  <a:gd name="T9" fmla="*/ 4 h 220"/>
                  <a:gd name="T10" fmla="*/ 6 w 30"/>
                  <a:gd name="T11" fmla="*/ 0 h 220"/>
                </a:gdLst>
                <a:ahLst/>
                <a:cxnLst>
                  <a:cxn ang="0">
                    <a:pos x="T0" y="T1"/>
                  </a:cxn>
                  <a:cxn ang="0">
                    <a:pos x="T2" y="T3"/>
                  </a:cxn>
                  <a:cxn ang="0">
                    <a:pos x="T4" y="T5"/>
                  </a:cxn>
                  <a:cxn ang="0">
                    <a:pos x="T6" y="T7"/>
                  </a:cxn>
                  <a:cxn ang="0">
                    <a:pos x="T8" y="T9"/>
                  </a:cxn>
                  <a:cxn ang="0">
                    <a:pos x="T10" y="T11"/>
                  </a:cxn>
                </a:cxnLst>
                <a:rect l="0" t="0" r="r" b="b"/>
                <a:pathLst>
                  <a:path w="30" h="220">
                    <a:moveTo>
                      <a:pt x="6" y="2"/>
                    </a:moveTo>
                    <a:lnTo>
                      <a:pt x="0" y="182"/>
                    </a:lnTo>
                    <a:lnTo>
                      <a:pt x="11" y="220"/>
                    </a:lnTo>
                    <a:lnTo>
                      <a:pt x="22" y="182"/>
                    </a:lnTo>
                    <a:lnTo>
                      <a:pt x="30" y="4"/>
                    </a:lnTo>
                    <a:lnTo>
                      <a:pt x="6"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30"/>
              <p:cNvSpPr/>
              <p:nvPr/>
            </p:nvSpPr>
            <p:spPr bwMode="auto">
              <a:xfrm>
                <a:off x="4144330" y="1689577"/>
                <a:ext cx="36513" cy="53975"/>
              </a:xfrm>
              <a:custGeom>
                <a:avLst/>
                <a:gdLst>
                  <a:gd name="T0" fmla="*/ 0 w 12"/>
                  <a:gd name="T1" fmla="*/ 13 h 18"/>
                  <a:gd name="T2" fmla="*/ 2 w 12"/>
                  <a:gd name="T3" fmla="*/ 17 h 18"/>
                  <a:gd name="T4" fmla="*/ 2 w 12"/>
                  <a:gd name="T5" fmla="*/ 17 h 18"/>
                  <a:gd name="T6" fmla="*/ 6 w 12"/>
                  <a:gd name="T7" fmla="*/ 16 h 18"/>
                  <a:gd name="T8" fmla="*/ 11 w 12"/>
                  <a:gd name="T9" fmla="*/ 5 h 18"/>
                  <a:gd name="T10" fmla="*/ 10 w 12"/>
                  <a:gd name="T11" fmla="*/ 1 h 18"/>
                  <a:gd name="T12" fmla="*/ 10 w 12"/>
                  <a:gd name="T13" fmla="*/ 1 h 18"/>
                  <a:gd name="T14" fmla="*/ 6 w 12"/>
                  <a:gd name="T15" fmla="*/ 2 h 18"/>
                  <a:gd name="T16" fmla="*/ 0 w 12"/>
                  <a:gd name="T17"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8">
                    <a:moveTo>
                      <a:pt x="0" y="13"/>
                    </a:moveTo>
                    <a:cubicBezTo>
                      <a:pt x="0" y="15"/>
                      <a:pt x="0" y="17"/>
                      <a:pt x="2" y="17"/>
                    </a:cubicBezTo>
                    <a:cubicBezTo>
                      <a:pt x="2" y="17"/>
                      <a:pt x="2" y="17"/>
                      <a:pt x="2" y="17"/>
                    </a:cubicBezTo>
                    <a:cubicBezTo>
                      <a:pt x="3" y="18"/>
                      <a:pt x="5" y="18"/>
                      <a:pt x="6" y="16"/>
                    </a:cubicBezTo>
                    <a:cubicBezTo>
                      <a:pt x="11" y="5"/>
                      <a:pt x="11" y="5"/>
                      <a:pt x="11" y="5"/>
                    </a:cubicBezTo>
                    <a:cubicBezTo>
                      <a:pt x="12" y="4"/>
                      <a:pt x="11" y="2"/>
                      <a:pt x="10" y="1"/>
                    </a:cubicBezTo>
                    <a:cubicBezTo>
                      <a:pt x="10" y="1"/>
                      <a:pt x="10" y="1"/>
                      <a:pt x="10" y="1"/>
                    </a:cubicBezTo>
                    <a:cubicBezTo>
                      <a:pt x="8" y="0"/>
                      <a:pt x="7" y="1"/>
                      <a:pt x="6" y="2"/>
                    </a:cubicBezTo>
                    <a:lnTo>
                      <a:pt x="0"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31"/>
              <p:cNvSpPr/>
              <p:nvPr/>
            </p:nvSpPr>
            <p:spPr bwMode="auto">
              <a:xfrm>
                <a:off x="4225292" y="3542189"/>
                <a:ext cx="109538" cy="111125"/>
              </a:xfrm>
              <a:custGeom>
                <a:avLst/>
                <a:gdLst>
                  <a:gd name="T0" fmla="*/ 31 w 37"/>
                  <a:gd name="T1" fmla="*/ 8 h 37"/>
                  <a:gd name="T2" fmla="*/ 7 w 37"/>
                  <a:gd name="T3" fmla="*/ 7 h 37"/>
                  <a:gd name="T4" fmla="*/ 6 w 37"/>
                  <a:gd name="T5" fmla="*/ 30 h 37"/>
                  <a:gd name="T6" fmla="*/ 30 w 37"/>
                  <a:gd name="T7" fmla="*/ 31 h 37"/>
                  <a:gd name="T8" fmla="*/ 31 w 37"/>
                  <a:gd name="T9" fmla="*/ 8 h 37"/>
                </a:gdLst>
                <a:ahLst/>
                <a:cxnLst>
                  <a:cxn ang="0">
                    <a:pos x="T0" y="T1"/>
                  </a:cxn>
                  <a:cxn ang="0">
                    <a:pos x="T2" y="T3"/>
                  </a:cxn>
                  <a:cxn ang="0">
                    <a:pos x="T4" y="T5"/>
                  </a:cxn>
                  <a:cxn ang="0">
                    <a:pos x="T6" y="T7"/>
                  </a:cxn>
                  <a:cxn ang="0">
                    <a:pos x="T8" y="T9"/>
                  </a:cxn>
                </a:cxnLst>
                <a:rect l="0" t="0" r="r" b="b"/>
                <a:pathLst>
                  <a:path w="37" h="37">
                    <a:moveTo>
                      <a:pt x="31" y="8"/>
                    </a:moveTo>
                    <a:cubicBezTo>
                      <a:pt x="25" y="1"/>
                      <a:pt x="14" y="0"/>
                      <a:pt x="7" y="7"/>
                    </a:cubicBezTo>
                    <a:cubicBezTo>
                      <a:pt x="0" y="13"/>
                      <a:pt x="0" y="23"/>
                      <a:pt x="6" y="30"/>
                    </a:cubicBezTo>
                    <a:cubicBezTo>
                      <a:pt x="12" y="37"/>
                      <a:pt x="23" y="37"/>
                      <a:pt x="30" y="31"/>
                    </a:cubicBezTo>
                    <a:cubicBezTo>
                      <a:pt x="36" y="25"/>
                      <a:pt x="37" y="15"/>
                      <a:pt x="31"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32"/>
              <p:cNvSpPr/>
              <p:nvPr/>
            </p:nvSpPr>
            <p:spPr bwMode="auto">
              <a:xfrm>
                <a:off x="4280855" y="3613627"/>
                <a:ext cx="134938" cy="338138"/>
              </a:xfrm>
              <a:custGeom>
                <a:avLst/>
                <a:gdLst>
                  <a:gd name="T0" fmla="*/ 10 w 45"/>
                  <a:gd name="T1" fmla="*/ 0 h 113"/>
                  <a:gd name="T2" fmla="*/ 45 w 45"/>
                  <a:gd name="T3" fmla="*/ 90 h 113"/>
                  <a:gd name="T4" fmla="*/ 44 w 45"/>
                  <a:gd name="T5" fmla="*/ 112 h 113"/>
                  <a:gd name="T6" fmla="*/ 0 w 45"/>
                  <a:gd name="T7" fmla="*/ 5 h 113"/>
                  <a:gd name="T8" fmla="*/ 10 w 45"/>
                  <a:gd name="T9" fmla="*/ 0 h 113"/>
                </a:gdLst>
                <a:ahLst/>
                <a:cxnLst>
                  <a:cxn ang="0">
                    <a:pos x="T0" y="T1"/>
                  </a:cxn>
                  <a:cxn ang="0">
                    <a:pos x="T2" y="T3"/>
                  </a:cxn>
                  <a:cxn ang="0">
                    <a:pos x="T4" y="T5"/>
                  </a:cxn>
                  <a:cxn ang="0">
                    <a:pos x="T6" y="T7"/>
                  </a:cxn>
                  <a:cxn ang="0">
                    <a:pos x="T8" y="T9"/>
                  </a:cxn>
                </a:cxnLst>
                <a:rect l="0" t="0" r="r" b="b"/>
                <a:pathLst>
                  <a:path w="45" h="113">
                    <a:moveTo>
                      <a:pt x="10" y="0"/>
                    </a:moveTo>
                    <a:cubicBezTo>
                      <a:pt x="11" y="0"/>
                      <a:pt x="45" y="90"/>
                      <a:pt x="45" y="90"/>
                    </a:cubicBezTo>
                    <a:cubicBezTo>
                      <a:pt x="45" y="90"/>
                      <a:pt x="45" y="111"/>
                      <a:pt x="44" y="112"/>
                    </a:cubicBezTo>
                    <a:cubicBezTo>
                      <a:pt x="43" y="113"/>
                      <a:pt x="0" y="5"/>
                      <a:pt x="0" y="5"/>
                    </a:cubicBezTo>
                    <a:lnTo>
                      <a:pt x="1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33"/>
              <p:cNvSpPr/>
              <p:nvPr/>
            </p:nvSpPr>
            <p:spPr bwMode="auto">
              <a:xfrm>
                <a:off x="4290380" y="3602514"/>
                <a:ext cx="331788" cy="149225"/>
              </a:xfrm>
              <a:custGeom>
                <a:avLst/>
                <a:gdLst>
                  <a:gd name="T0" fmla="*/ 4 w 209"/>
                  <a:gd name="T1" fmla="*/ 22 h 94"/>
                  <a:gd name="T2" fmla="*/ 169 w 209"/>
                  <a:gd name="T3" fmla="*/ 92 h 94"/>
                  <a:gd name="T4" fmla="*/ 209 w 209"/>
                  <a:gd name="T5" fmla="*/ 94 h 94"/>
                  <a:gd name="T6" fmla="*/ 177 w 209"/>
                  <a:gd name="T7" fmla="*/ 71 h 94"/>
                  <a:gd name="T8" fmla="*/ 13 w 209"/>
                  <a:gd name="T9" fmla="*/ 0 h 94"/>
                  <a:gd name="T10" fmla="*/ 0 w 209"/>
                  <a:gd name="T11" fmla="*/ 20 h 94"/>
                  <a:gd name="T12" fmla="*/ 4 w 209"/>
                  <a:gd name="T13" fmla="*/ 22 h 94"/>
                </a:gdLst>
                <a:ahLst/>
                <a:cxnLst>
                  <a:cxn ang="0">
                    <a:pos x="T0" y="T1"/>
                  </a:cxn>
                  <a:cxn ang="0">
                    <a:pos x="T2" y="T3"/>
                  </a:cxn>
                  <a:cxn ang="0">
                    <a:pos x="T4" y="T5"/>
                  </a:cxn>
                  <a:cxn ang="0">
                    <a:pos x="T6" y="T7"/>
                  </a:cxn>
                  <a:cxn ang="0">
                    <a:pos x="T8" y="T9"/>
                  </a:cxn>
                  <a:cxn ang="0">
                    <a:pos x="T10" y="T11"/>
                  </a:cxn>
                  <a:cxn ang="0">
                    <a:pos x="T12" y="T13"/>
                  </a:cxn>
                </a:cxnLst>
                <a:rect l="0" t="0" r="r" b="b"/>
                <a:pathLst>
                  <a:path w="209" h="94">
                    <a:moveTo>
                      <a:pt x="4" y="22"/>
                    </a:moveTo>
                    <a:lnTo>
                      <a:pt x="169" y="92"/>
                    </a:lnTo>
                    <a:lnTo>
                      <a:pt x="209" y="94"/>
                    </a:lnTo>
                    <a:lnTo>
                      <a:pt x="177" y="71"/>
                    </a:lnTo>
                    <a:lnTo>
                      <a:pt x="13" y="0"/>
                    </a:lnTo>
                    <a:lnTo>
                      <a:pt x="0" y="20"/>
                    </a:lnTo>
                    <a:lnTo>
                      <a:pt x="4"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34"/>
              <p:cNvSpPr/>
              <p:nvPr/>
            </p:nvSpPr>
            <p:spPr bwMode="auto">
              <a:xfrm>
                <a:off x="4290380" y="3602514"/>
                <a:ext cx="331788" cy="149225"/>
              </a:xfrm>
              <a:custGeom>
                <a:avLst/>
                <a:gdLst>
                  <a:gd name="T0" fmla="*/ 4 w 209"/>
                  <a:gd name="T1" fmla="*/ 22 h 94"/>
                  <a:gd name="T2" fmla="*/ 169 w 209"/>
                  <a:gd name="T3" fmla="*/ 92 h 94"/>
                  <a:gd name="T4" fmla="*/ 209 w 209"/>
                  <a:gd name="T5" fmla="*/ 94 h 94"/>
                  <a:gd name="T6" fmla="*/ 177 w 209"/>
                  <a:gd name="T7" fmla="*/ 71 h 94"/>
                  <a:gd name="T8" fmla="*/ 13 w 209"/>
                  <a:gd name="T9" fmla="*/ 0 h 94"/>
                  <a:gd name="T10" fmla="*/ 0 w 209"/>
                  <a:gd name="T11" fmla="*/ 20 h 94"/>
                </a:gdLst>
                <a:ahLst/>
                <a:cxnLst>
                  <a:cxn ang="0">
                    <a:pos x="T0" y="T1"/>
                  </a:cxn>
                  <a:cxn ang="0">
                    <a:pos x="T2" y="T3"/>
                  </a:cxn>
                  <a:cxn ang="0">
                    <a:pos x="T4" y="T5"/>
                  </a:cxn>
                  <a:cxn ang="0">
                    <a:pos x="T6" y="T7"/>
                  </a:cxn>
                  <a:cxn ang="0">
                    <a:pos x="T8" y="T9"/>
                  </a:cxn>
                  <a:cxn ang="0">
                    <a:pos x="T10" y="T11"/>
                  </a:cxn>
                </a:cxnLst>
                <a:rect l="0" t="0" r="r" b="b"/>
                <a:pathLst>
                  <a:path w="209" h="94">
                    <a:moveTo>
                      <a:pt x="4" y="22"/>
                    </a:moveTo>
                    <a:lnTo>
                      <a:pt x="169" y="92"/>
                    </a:lnTo>
                    <a:lnTo>
                      <a:pt x="209" y="94"/>
                    </a:lnTo>
                    <a:lnTo>
                      <a:pt x="177" y="71"/>
                    </a:lnTo>
                    <a:lnTo>
                      <a:pt x="13" y="0"/>
                    </a:lnTo>
                    <a:lnTo>
                      <a:pt x="0" y="2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35"/>
              <p:cNvSpPr/>
              <p:nvPr/>
            </p:nvSpPr>
            <p:spPr bwMode="auto">
              <a:xfrm>
                <a:off x="4215767" y="3535839"/>
                <a:ext cx="44450" cy="46038"/>
              </a:xfrm>
              <a:custGeom>
                <a:avLst/>
                <a:gdLst>
                  <a:gd name="T0" fmla="*/ 9 w 15"/>
                  <a:gd name="T1" fmla="*/ 14 h 15"/>
                  <a:gd name="T2" fmla="*/ 14 w 15"/>
                  <a:gd name="T3" fmla="*/ 14 h 15"/>
                  <a:gd name="T4" fmla="*/ 14 w 15"/>
                  <a:gd name="T5" fmla="*/ 14 h 15"/>
                  <a:gd name="T6" fmla="*/ 14 w 15"/>
                  <a:gd name="T7" fmla="*/ 10 h 15"/>
                  <a:gd name="T8" fmla="*/ 6 w 15"/>
                  <a:gd name="T9" fmla="*/ 1 h 15"/>
                  <a:gd name="T10" fmla="*/ 1 w 15"/>
                  <a:gd name="T11" fmla="*/ 1 h 15"/>
                  <a:gd name="T12" fmla="*/ 1 w 15"/>
                  <a:gd name="T13" fmla="*/ 1 h 15"/>
                  <a:gd name="T14" fmla="*/ 1 w 15"/>
                  <a:gd name="T15" fmla="*/ 5 h 15"/>
                  <a:gd name="T16" fmla="*/ 9 w 15"/>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5">
                    <a:moveTo>
                      <a:pt x="9" y="14"/>
                    </a:moveTo>
                    <a:cubicBezTo>
                      <a:pt x="11" y="15"/>
                      <a:pt x="12" y="15"/>
                      <a:pt x="14" y="14"/>
                    </a:cubicBezTo>
                    <a:cubicBezTo>
                      <a:pt x="14" y="14"/>
                      <a:pt x="14" y="14"/>
                      <a:pt x="14" y="14"/>
                    </a:cubicBezTo>
                    <a:cubicBezTo>
                      <a:pt x="15" y="13"/>
                      <a:pt x="15" y="11"/>
                      <a:pt x="14" y="10"/>
                    </a:cubicBezTo>
                    <a:cubicBezTo>
                      <a:pt x="6" y="1"/>
                      <a:pt x="6" y="1"/>
                      <a:pt x="6" y="1"/>
                    </a:cubicBezTo>
                    <a:cubicBezTo>
                      <a:pt x="5" y="0"/>
                      <a:pt x="3" y="0"/>
                      <a:pt x="1" y="1"/>
                    </a:cubicBezTo>
                    <a:cubicBezTo>
                      <a:pt x="1" y="1"/>
                      <a:pt x="1" y="1"/>
                      <a:pt x="1" y="1"/>
                    </a:cubicBezTo>
                    <a:cubicBezTo>
                      <a:pt x="0" y="2"/>
                      <a:pt x="0" y="4"/>
                      <a:pt x="1" y="5"/>
                    </a:cubicBezTo>
                    <a:lnTo>
                      <a:pt x="9"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36"/>
              <p:cNvSpPr/>
              <p:nvPr/>
            </p:nvSpPr>
            <p:spPr bwMode="auto">
              <a:xfrm>
                <a:off x="983617" y="2889727"/>
                <a:ext cx="109538" cy="109538"/>
              </a:xfrm>
              <a:custGeom>
                <a:avLst/>
                <a:gdLst>
                  <a:gd name="T0" fmla="*/ 31 w 37"/>
                  <a:gd name="T1" fmla="*/ 7 h 37"/>
                  <a:gd name="T2" fmla="*/ 7 w 37"/>
                  <a:gd name="T3" fmla="*/ 6 h 37"/>
                  <a:gd name="T4" fmla="*/ 6 w 37"/>
                  <a:gd name="T5" fmla="*/ 30 h 37"/>
                  <a:gd name="T6" fmla="*/ 30 w 37"/>
                  <a:gd name="T7" fmla="*/ 31 h 37"/>
                  <a:gd name="T8" fmla="*/ 31 w 37"/>
                  <a:gd name="T9" fmla="*/ 7 h 37"/>
                </a:gdLst>
                <a:ahLst/>
                <a:cxnLst>
                  <a:cxn ang="0">
                    <a:pos x="T0" y="T1"/>
                  </a:cxn>
                  <a:cxn ang="0">
                    <a:pos x="T2" y="T3"/>
                  </a:cxn>
                  <a:cxn ang="0">
                    <a:pos x="T4" y="T5"/>
                  </a:cxn>
                  <a:cxn ang="0">
                    <a:pos x="T6" y="T7"/>
                  </a:cxn>
                  <a:cxn ang="0">
                    <a:pos x="T8" y="T9"/>
                  </a:cxn>
                </a:cxnLst>
                <a:rect l="0" t="0" r="r" b="b"/>
                <a:pathLst>
                  <a:path w="37" h="37">
                    <a:moveTo>
                      <a:pt x="31" y="7"/>
                    </a:moveTo>
                    <a:cubicBezTo>
                      <a:pt x="25" y="0"/>
                      <a:pt x="14" y="0"/>
                      <a:pt x="7" y="6"/>
                    </a:cubicBezTo>
                    <a:cubicBezTo>
                      <a:pt x="1" y="12"/>
                      <a:pt x="0" y="23"/>
                      <a:pt x="6" y="30"/>
                    </a:cubicBezTo>
                    <a:cubicBezTo>
                      <a:pt x="12" y="36"/>
                      <a:pt x="23" y="37"/>
                      <a:pt x="30" y="31"/>
                    </a:cubicBezTo>
                    <a:cubicBezTo>
                      <a:pt x="36" y="25"/>
                      <a:pt x="37" y="14"/>
                      <a:pt x="3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37"/>
              <p:cNvSpPr/>
              <p:nvPr/>
            </p:nvSpPr>
            <p:spPr bwMode="auto">
              <a:xfrm>
                <a:off x="1039180" y="2957989"/>
                <a:ext cx="138113" cy="339725"/>
              </a:xfrm>
              <a:custGeom>
                <a:avLst/>
                <a:gdLst>
                  <a:gd name="T0" fmla="*/ 10 w 46"/>
                  <a:gd name="T1" fmla="*/ 0 h 114"/>
                  <a:gd name="T2" fmla="*/ 46 w 46"/>
                  <a:gd name="T3" fmla="*/ 91 h 114"/>
                  <a:gd name="T4" fmla="*/ 44 w 46"/>
                  <a:gd name="T5" fmla="*/ 113 h 114"/>
                  <a:gd name="T6" fmla="*/ 0 w 46"/>
                  <a:gd name="T7" fmla="*/ 6 h 114"/>
                  <a:gd name="T8" fmla="*/ 10 w 46"/>
                  <a:gd name="T9" fmla="*/ 0 h 114"/>
                </a:gdLst>
                <a:ahLst/>
                <a:cxnLst>
                  <a:cxn ang="0">
                    <a:pos x="T0" y="T1"/>
                  </a:cxn>
                  <a:cxn ang="0">
                    <a:pos x="T2" y="T3"/>
                  </a:cxn>
                  <a:cxn ang="0">
                    <a:pos x="T4" y="T5"/>
                  </a:cxn>
                  <a:cxn ang="0">
                    <a:pos x="T6" y="T7"/>
                  </a:cxn>
                  <a:cxn ang="0">
                    <a:pos x="T8" y="T9"/>
                  </a:cxn>
                </a:cxnLst>
                <a:rect l="0" t="0" r="r" b="b"/>
                <a:pathLst>
                  <a:path w="46" h="114">
                    <a:moveTo>
                      <a:pt x="10" y="0"/>
                    </a:moveTo>
                    <a:cubicBezTo>
                      <a:pt x="11" y="1"/>
                      <a:pt x="46" y="91"/>
                      <a:pt x="46" y="91"/>
                    </a:cubicBezTo>
                    <a:cubicBezTo>
                      <a:pt x="46" y="91"/>
                      <a:pt x="45" y="111"/>
                      <a:pt x="44" y="113"/>
                    </a:cubicBezTo>
                    <a:cubicBezTo>
                      <a:pt x="43" y="114"/>
                      <a:pt x="0" y="6"/>
                      <a:pt x="0" y="6"/>
                    </a:cubicBezTo>
                    <a:lnTo>
                      <a:pt x="1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38"/>
              <p:cNvSpPr/>
              <p:nvPr/>
            </p:nvSpPr>
            <p:spPr bwMode="auto">
              <a:xfrm>
                <a:off x="1051880" y="2945289"/>
                <a:ext cx="327025" cy="149225"/>
              </a:xfrm>
              <a:custGeom>
                <a:avLst/>
                <a:gdLst>
                  <a:gd name="T0" fmla="*/ 2 w 206"/>
                  <a:gd name="T1" fmla="*/ 23 h 94"/>
                  <a:gd name="T2" fmla="*/ 167 w 206"/>
                  <a:gd name="T3" fmla="*/ 92 h 94"/>
                  <a:gd name="T4" fmla="*/ 206 w 206"/>
                  <a:gd name="T5" fmla="*/ 94 h 94"/>
                  <a:gd name="T6" fmla="*/ 175 w 206"/>
                  <a:gd name="T7" fmla="*/ 72 h 94"/>
                  <a:gd name="T8" fmla="*/ 11 w 206"/>
                  <a:gd name="T9" fmla="*/ 0 h 94"/>
                  <a:gd name="T10" fmla="*/ 0 w 206"/>
                  <a:gd name="T11" fmla="*/ 23 h 94"/>
                  <a:gd name="T12" fmla="*/ 2 w 206"/>
                  <a:gd name="T13" fmla="*/ 23 h 94"/>
                </a:gdLst>
                <a:ahLst/>
                <a:cxnLst>
                  <a:cxn ang="0">
                    <a:pos x="T0" y="T1"/>
                  </a:cxn>
                  <a:cxn ang="0">
                    <a:pos x="T2" y="T3"/>
                  </a:cxn>
                  <a:cxn ang="0">
                    <a:pos x="T4" y="T5"/>
                  </a:cxn>
                  <a:cxn ang="0">
                    <a:pos x="T6" y="T7"/>
                  </a:cxn>
                  <a:cxn ang="0">
                    <a:pos x="T8" y="T9"/>
                  </a:cxn>
                  <a:cxn ang="0">
                    <a:pos x="T10" y="T11"/>
                  </a:cxn>
                  <a:cxn ang="0">
                    <a:pos x="T12" y="T13"/>
                  </a:cxn>
                </a:cxnLst>
                <a:rect l="0" t="0" r="r" b="b"/>
                <a:pathLst>
                  <a:path w="206" h="94">
                    <a:moveTo>
                      <a:pt x="2" y="23"/>
                    </a:moveTo>
                    <a:lnTo>
                      <a:pt x="167" y="92"/>
                    </a:lnTo>
                    <a:lnTo>
                      <a:pt x="206" y="94"/>
                    </a:lnTo>
                    <a:lnTo>
                      <a:pt x="175" y="72"/>
                    </a:lnTo>
                    <a:lnTo>
                      <a:pt x="11" y="0"/>
                    </a:lnTo>
                    <a:lnTo>
                      <a:pt x="0" y="23"/>
                    </a:lnTo>
                    <a:lnTo>
                      <a:pt x="2"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39"/>
              <p:cNvSpPr/>
              <p:nvPr/>
            </p:nvSpPr>
            <p:spPr bwMode="auto">
              <a:xfrm>
                <a:off x="1051880" y="2945289"/>
                <a:ext cx="327025" cy="149225"/>
              </a:xfrm>
              <a:custGeom>
                <a:avLst/>
                <a:gdLst>
                  <a:gd name="T0" fmla="*/ 2 w 206"/>
                  <a:gd name="T1" fmla="*/ 23 h 94"/>
                  <a:gd name="T2" fmla="*/ 167 w 206"/>
                  <a:gd name="T3" fmla="*/ 92 h 94"/>
                  <a:gd name="T4" fmla="*/ 206 w 206"/>
                  <a:gd name="T5" fmla="*/ 94 h 94"/>
                  <a:gd name="T6" fmla="*/ 175 w 206"/>
                  <a:gd name="T7" fmla="*/ 72 h 94"/>
                  <a:gd name="T8" fmla="*/ 11 w 206"/>
                  <a:gd name="T9" fmla="*/ 0 h 94"/>
                  <a:gd name="T10" fmla="*/ 0 w 206"/>
                  <a:gd name="T11" fmla="*/ 23 h 94"/>
                </a:gdLst>
                <a:ahLst/>
                <a:cxnLst>
                  <a:cxn ang="0">
                    <a:pos x="T0" y="T1"/>
                  </a:cxn>
                  <a:cxn ang="0">
                    <a:pos x="T2" y="T3"/>
                  </a:cxn>
                  <a:cxn ang="0">
                    <a:pos x="T4" y="T5"/>
                  </a:cxn>
                  <a:cxn ang="0">
                    <a:pos x="T6" y="T7"/>
                  </a:cxn>
                  <a:cxn ang="0">
                    <a:pos x="T8" y="T9"/>
                  </a:cxn>
                  <a:cxn ang="0">
                    <a:pos x="T10" y="T11"/>
                  </a:cxn>
                </a:cxnLst>
                <a:rect l="0" t="0" r="r" b="b"/>
                <a:pathLst>
                  <a:path w="206" h="94">
                    <a:moveTo>
                      <a:pt x="2" y="23"/>
                    </a:moveTo>
                    <a:lnTo>
                      <a:pt x="167" y="92"/>
                    </a:lnTo>
                    <a:lnTo>
                      <a:pt x="206" y="94"/>
                    </a:lnTo>
                    <a:lnTo>
                      <a:pt x="175" y="72"/>
                    </a:lnTo>
                    <a:lnTo>
                      <a:pt x="11" y="0"/>
                    </a:lnTo>
                    <a:lnTo>
                      <a:pt x="0" y="23"/>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40"/>
              <p:cNvSpPr/>
              <p:nvPr/>
            </p:nvSpPr>
            <p:spPr bwMode="auto">
              <a:xfrm>
                <a:off x="974092" y="2880202"/>
                <a:ext cx="44450" cy="47625"/>
              </a:xfrm>
              <a:custGeom>
                <a:avLst/>
                <a:gdLst>
                  <a:gd name="T0" fmla="*/ 10 w 15"/>
                  <a:gd name="T1" fmla="*/ 15 h 16"/>
                  <a:gd name="T2" fmla="*/ 14 w 15"/>
                  <a:gd name="T3" fmla="*/ 15 h 16"/>
                  <a:gd name="T4" fmla="*/ 14 w 15"/>
                  <a:gd name="T5" fmla="*/ 15 h 16"/>
                  <a:gd name="T6" fmla="*/ 14 w 15"/>
                  <a:gd name="T7" fmla="*/ 10 h 16"/>
                  <a:gd name="T8" fmla="*/ 6 w 15"/>
                  <a:gd name="T9" fmla="*/ 1 h 16"/>
                  <a:gd name="T10" fmla="*/ 2 w 15"/>
                  <a:gd name="T11" fmla="*/ 1 h 16"/>
                  <a:gd name="T12" fmla="*/ 2 w 15"/>
                  <a:gd name="T13" fmla="*/ 1 h 16"/>
                  <a:gd name="T14" fmla="*/ 1 w 15"/>
                  <a:gd name="T15" fmla="*/ 6 h 16"/>
                  <a:gd name="T16" fmla="*/ 10 w 15"/>
                  <a:gd name="T17"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0" y="15"/>
                    </a:moveTo>
                    <a:cubicBezTo>
                      <a:pt x="11" y="16"/>
                      <a:pt x="13" y="16"/>
                      <a:pt x="14" y="15"/>
                    </a:cubicBezTo>
                    <a:cubicBezTo>
                      <a:pt x="14" y="15"/>
                      <a:pt x="14" y="15"/>
                      <a:pt x="14" y="15"/>
                    </a:cubicBezTo>
                    <a:cubicBezTo>
                      <a:pt x="15" y="14"/>
                      <a:pt x="15" y="12"/>
                      <a:pt x="14" y="10"/>
                    </a:cubicBezTo>
                    <a:cubicBezTo>
                      <a:pt x="6" y="1"/>
                      <a:pt x="6" y="1"/>
                      <a:pt x="6" y="1"/>
                    </a:cubicBezTo>
                    <a:cubicBezTo>
                      <a:pt x="5" y="0"/>
                      <a:pt x="3" y="0"/>
                      <a:pt x="2" y="1"/>
                    </a:cubicBezTo>
                    <a:cubicBezTo>
                      <a:pt x="2" y="1"/>
                      <a:pt x="2" y="1"/>
                      <a:pt x="2" y="1"/>
                    </a:cubicBezTo>
                    <a:cubicBezTo>
                      <a:pt x="0" y="2"/>
                      <a:pt x="0" y="4"/>
                      <a:pt x="1" y="6"/>
                    </a:cubicBezTo>
                    <a:lnTo>
                      <a:pt x="10"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41"/>
              <p:cNvSpPr/>
              <p:nvPr/>
            </p:nvSpPr>
            <p:spPr bwMode="auto">
              <a:xfrm>
                <a:off x="3156905" y="3935889"/>
                <a:ext cx="114300" cy="114300"/>
              </a:xfrm>
              <a:custGeom>
                <a:avLst/>
                <a:gdLst>
                  <a:gd name="T0" fmla="*/ 33 w 38"/>
                  <a:gd name="T1" fmla="*/ 28 h 38"/>
                  <a:gd name="T2" fmla="*/ 28 w 38"/>
                  <a:gd name="T3" fmla="*/ 5 h 38"/>
                  <a:gd name="T4" fmla="*/ 5 w 38"/>
                  <a:gd name="T5" fmla="*/ 10 h 38"/>
                  <a:gd name="T6" fmla="*/ 10 w 38"/>
                  <a:gd name="T7" fmla="*/ 33 h 38"/>
                  <a:gd name="T8" fmla="*/ 33 w 38"/>
                  <a:gd name="T9" fmla="*/ 28 h 38"/>
                </a:gdLst>
                <a:ahLst/>
                <a:cxnLst>
                  <a:cxn ang="0">
                    <a:pos x="T0" y="T1"/>
                  </a:cxn>
                  <a:cxn ang="0">
                    <a:pos x="T2" y="T3"/>
                  </a:cxn>
                  <a:cxn ang="0">
                    <a:pos x="T4" y="T5"/>
                  </a:cxn>
                  <a:cxn ang="0">
                    <a:pos x="T6" y="T7"/>
                  </a:cxn>
                  <a:cxn ang="0">
                    <a:pos x="T8" y="T9"/>
                  </a:cxn>
                </a:cxnLst>
                <a:rect l="0" t="0" r="r" b="b"/>
                <a:pathLst>
                  <a:path w="38" h="38">
                    <a:moveTo>
                      <a:pt x="33" y="28"/>
                    </a:moveTo>
                    <a:cubicBezTo>
                      <a:pt x="38" y="21"/>
                      <a:pt x="35" y="10"/>
                      <a:pt x="28" y="5"/>
                    </a:cubicBezTo>
                    <a:cubicBezTo>
                      <a:pt x="20" y="0"/>
                      <a:pt x="10" y="3"/>
                      <a:pt x="5" y="10"/>
                    </a:cubicBezTo>
                    <a:cubicBezTo>
                      <a:pt x="0" y="18"/>
                      <a:pt x="2" y="28"/>
                      <a:pt x="10" y="33"/>
                    </a:cubicBezTo>
                    <a:cubicBezTo>
                      <a:pt x="17" y="38"/>
                      <a:pt x="28" y="36"/>
                      <a:pt x="33"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42"/>
              <p:cNvSpPr/>
              <p:nvPr/>
            </p:nvSpPr>
            <p:spPr bwMode="auto">
              <a:xfrm>
                <a:off x="2904492" y="4002564"/>
                <a:ext cx="303213" cy="211138"/>
              </a:xfrm>
              <a:custGeom>
                <a:avLst/>
                <a:gdLst>
                  <a:gd name="T0" fmla="*/ 102 w 102"/>
                  <a:gd name="T1" fmla="*/ 9 h 71"/>
                  <a:gd name="T2" fmla="*/ 23 w 102"/>
                  <a:gd name="T3" fmla="*/ 66 h 71"/>
                  <a:gd name="T4" fmla="*/ 2 w 102"/>
                  <a:gd name="T5" fmla="*/ 70 h 71"/>
                  <a:gd name="T6" fmla="*/ 94 w 102"/>
                  <a:gd name="T7" fmla="*/ 0 h 71"/>
                  <a:gd name="T8" fmla="*/ 102 w 102"/>
                  <a:gd name="T9" fmla="*/ 9 h 71"/>
                </a:gdLst>
                <a:ahLst/>
                <a:cxnLst>
                  <a:cxn ang="0">
                    <a:pos x="T0" y="T1"/>
                  </a:cxn>
                  <a:cxn ang="0">
                    <a:pos x="T2" y="T3"/>
                  </a:cxn>
                  <a:cxn ang="0">
                    <a:pos x="T4" y="T5"/>
                  </a:cxn>
                  <a:cxn ang="0">
                    <a:pos x="T6" y="T7"/>
                  </a:cxn>
                  <a:cxn ang="0">
                    <a:pos x="T8" y="T9"/>
                  </a:cxn>
                </a:cxnLst>
                <a:rect l="0" t="0" r="r" b="b"/>
                <a:pathLst>
                  <a:path w="102" h="71">
                    <a:moveTo>
                      <a:pt x="102" y="9"/>
                    </a:moveTo>
                    <a:cubicBezTo>
                      <a:pt x="102" y="10"/>
                      <a:pt x="23" y="66"/>
                      <a:pt x="23" y="66"/>
                    </a:cubicBezTo>
                    <a:cubicBezTo>
                      <a:pt x="23" y="66"/>
                      <a:pt x="3" y="71"/>
                      <a:pt x="2" y="70"/>
                    </a:cubicBezTo>
                    <a:cubicBezTo>
                      <a:pt x="0" y="69"/>
                      <a:pt x="94" y="0"/>
                      <a:pt x="94" y="0"/>
                    </a:cubicBezTo>
                    <a:lnTo>
                      <a:pt x="102"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43"/>
              <p:cNvSpPr/>
              <p:nvPr/>
            </p:nvSpPr>
            <p:spPr bwMode="auto">
              <a:xfrm>
                <a:off x="3139442" y="4013677"/>
                <a:ext cx="77788" cy="349250"/>
              </a:xfrm>
              <a:custGeom>
                <a:avLst/>
                <a:gdLst>
                  <a:gd name="T0" fmla="*/ 26 w 49"/>
                  <a:gd name="T1" fmla="*/ 2 h 220"/>
                  <a:gd name="T2" fmla="*/ 0 w 49"/>
                  <a:gd name="T3" fmla="*/ 182 h 220"/>
                  <a:gd name="T4" fmla="*/ 7 w 49"/>
                  <a:gd name="T5" fmla="*/ 220 h 220"/>
                  <a:gd name="T6" fmla="*/ 22 w 49"/>
                  <a:gd name="T7" fmla="*/ 184 h 220"/>
                  <a:gd name="T8" fmla="*/ 49 w 49"/>
                  <a:gd name="T9" fmla="*/ 8 h 220"/>
                  <a:gd name="T10" fmla="*/ 26 w 49"/>
                  <a:gd name="T11" fmla="*/ 0 h 220"/>
                  <a:gd name="T12" fmla="*/ 26 w 49"/>
                  <a:gd name="T13" fmla="*/ 2 h 220"/>
                </a:gdLst>
                <a:ahLst/>
                <a:cxnLst>
                  <a:cxn ang="0">
                    <a:pos x="T0" y="T1"/>
                  </a:cxn>
                  <a:cxn ang="0">
                    <a:pos x="T2" y="T3"/>
                  </a:cxn>
                  <a:cxn ang="0">
                    <a:pos x="T4" y="T5"/>
                  </a:cxn>
                  <a:cxn ang="0">
                    <a:pos x="T6" y="T7"/>
                  </a:cxn>
                  <a:cxn ang="0">
                    <a:pos x="T8" y="T9"/>
                  </a:cxn>
                  <a:cxn ang="0">
                    <a:pos x="T10" y="T11"/>
                  </a:cxn>
                  <a:cxn ang="0">
                    <a:pos x="T12" y="T13"/>
                  </a:cxn>
                </a:cxnLst>
                <a:rect l="0" t="0" r="r" b="b"/>
                <a:pathLst>
                  <a:path w="49" h="220">
                    <a:moveTo>
                      <a:pt x="26" y="2"/>
                    </a:moveTo>
                    <a:lnTo>
                      <a:pt x="0" y="182"/>
                    </a:lnTo>
                    <a:lnTo>
                      <a:pt x="7" y="220"/>
                    </a:lnTo>
                    <a:lnTo>
                      <a:pt x="22" y="184"/>
                    </a:lnTo>
                    <a:lnTo>
                      <a:pt x="49" y="8"/>
                    </a:lnTo>
                    <a:lnTo>
                      <a:pt x="26" y="0"/>
                    </a:lnTo>
                    <a:lnTo>
                      <a:pt x="26"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44"/>
              <p:cNvSpPr/>
              <p:nvPr/>
            </p:nvSpPr>
            <p:spPr bwMode="auto">
              <a:xfrm>
                <a:off x="3139442" y="4013677"/>
                <a:ext cx="77788" cy="349250"/>
              </a:xfrm>
              <a:custGeom>
                <a:avLst/>
                <a:gdLst>
                  <a:gd name="T0" fmla="*/ 26 w 49"/>
                  <a:gd name="T1" fmla="*/ 2 h 220"/>
                  <a:gd name="T2" fmla="*/ 0 w 49"/>
                  <a:gd name="T3" fmla="*/ 182 h 220"/>
                  <a:gd name="T4" fmla="*/ 7 w 49"/>
                  <a:gd name="T5" fmla="*/ 220 h 220"/>
                  <a:gd name="T6" fmla="*/ 22 w 49"/>
                  <a:gd name="T7" fmla="*/ 184 h 220"/>
                  <a:gd name="T8" fmla="*/ 49 w 49"/>
                  <a:gd name="T9" fmla="*/ 8 h 220"/>
                  <a:gd name="T10" fmla="*/ 26 w 49"/>
                  <a:gd name="T11" fmla="*/ 0 h 220"/>
                </a:gdLst>
                <a:ahLst/>
                <a:cxnLst>
                  <a:cxn ang="0">
                    <a:pos x="T0" y="T1"/>
                  </a:cxn>
                  <a:cxn ang="0">
                    <a:pos x="T2" y="T3"/>
                  </a:cxn>
                  <a:cxn ang="0">
                    <a:pos x="T4" y="T5"/>
                  </a:cxn>
                  <a:cxn ang="0">
                    <a:pos x="T6" y="T7"/>
                  </a:cxn>
                  <a:cxn ang="0">
                    <a:pos x="T8" y="T9"/>
                  </a:cxn>
                  <a:cxn ang="0">
                    <a:pos x="T10" y="T11"/>
                  </a:cxn>
                </a:cxnLst>
                <a:rect l="0" t="0" r="r" b="b"/>
                <a:pathLst>
                  <a:path w="49" h="220">
                    <a:moveTo>
                      <a:pt x="26" y="2"/>
                    </a:moveTo>
                    <a:lnTo>
                      <a:pt x="0" y="182"/>
                    </a:lnTo>
                    <a:lnTo>
                      <a:pt x="7" y="220"/>
                    </a:lnTo>
                    <a:lnTo>
                      <a:pt x="22" y="184"/>
                    </a:lnTo>
                    <a:lnTo>
                      <a:pt x="49" y="8"/>
                    </a:lnTo>
                    <a:lnTo>
                      <a:pt x="26"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45"/>
              <p:cNvSpPr/>
              <p:nvPr/>
            </p:nvSpPr>
            <p:spPr bwMode="auto">
              <a:xfrm>
                <a:off x="3220405" y="3918427"/>
                <a:ext cx="41275" cy="50800"/>
              </a:xfrm>
              <a:custGeom>
                <a:avLst/>
                <a:gdLst>
                  <a:gd name="T0" fmla="*/ 1 w 14"/>
                  <a:gd name="T1" fmla="*/ 12 h 17"/>
                  <a:gd name="T2" fmla="*/ 2 w 14"/>
                  <a:gd name="T3" fmla="*/ 16 h 17"/>
                  <a:gd name="T4" fmla="*/ 2 w 14"/>
                  <a:gd name="T5" fmla="*/ 16 h 17"/>
                  <a:gd name="T6" fmla="*/ 6 w 14"/>
                  <a:gd name="T7" fmla="*/ 15 h 17"/>
                  <a:gd name="T8" fmla="*/ 13 w 14"/>
                  <a:gd name="T9" fmla="*/ 5 h 17"/>
                  <a:gd name="T10" fmla="*/ 12 w 14"/>
                  <a:gd name="T11" fmla="*/ 1 h 17"/>
                  <a:gd name="T12" fmla="*/ 12 w 14"/>
                  <a:gd name="T13" fmla="*/ 1 h 17"/>
                  <a:gd name="T14" fmla="*/ 8 w 14"/>
                  <a:gd name="T15" fmla="*/ 2 h 17"/>
                  <a:gd name="T16" fmla="*/ 1 w 14"/>
                  <a:gd name="T1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7">
                    <a:moveTo>
                      <a:pt x="1" y="12"/>
                    </a:moveTo>
                    <a:cubicBezTo>
                      <a:pt x="0" y="13"/>
                      <a:pt x="1" y="15"/>
                      <a:pt x="2" y="16"/>
                    </a:cubicBezTo>
                    <a:cubicBezTo>
                      <a:pt x="2" y="16"/>
                      <a:pt x="2" y="16"/>
                      <a:pt x="2" y="16"/>
                    </a:cubicBezTo>
                    <a:cubicBezTo>
                      <a:pt x="4" y="17"/>
                      <a:pt x="5" y="17"/>
                      <a:pt x="6" y="15"/>
                    </a:cubicBezTo>
                    <a:cubicBezTo>
                      <a:pt x="13" y="5"/>
                      <a:pt x="13" y="5"/>
                      <a:pt x="13" y="5"/>
                    </a:cubicBezTo>
                    <a:cubicBezTo>
                      <a:pt x="14" y="4"/>
                      <a:pt x="14" y="2"/>
                      <a:pt x="12" y="1"/>
                    </a:cubicBezTo>
                    <a:cubicBezTo>
                      <a:pt x="12" y="1"/>
                      <a:pt x="12" y="1"/>
                      <a:pt x="12" y="1"/>
                    </a:cubicBezTo>
                    <a:cubicBezTo>
                      <a:pt x="11" y="0"/>
                      <a:pt x="9" y="0"/>
                      <a:pt x="8" y="2"/>
                    </a:cubicBezTo>
                    <a:lnTo>
                      <a:pt x="1"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46"/>
              <p:cNvSpPr>
                <a:spLocks noEditPoints="1"/>
              </p:cNvSpPr>
              <p:nvPr/>
            </p:nvSpPr>
            <p:spPr bwMode="auto">
              <a:xfrm>
                <a:off x="4379280" y="2873852"/>
                <a:ext cx="179388" cy="488950"/>
              </a:xfrm>
              <a:custGeom>
                <a:avLst/>
                <a:gdLst>
                  <a:gd name="T0" fmla="*/ 30 w 60"/>
                  <a:gd name="T1" fmla="*/ 0 h 164"/>
                  <a:gd name="T2" fmla="*/ 60 w 60"/>
                  <a:gd name="T3" fmla="*/ 82 h 164"/>
                  <a:gd name="T4" fmla="*/ 30 w 60"/>
                  <a:gd name="T5" fmla="*/ 164 h 164"/>
                  <a:gd name="T6" fmla="*/ 0 w 60"/>
                  <a:gd name="T7" fmla="*/ 82 h 164"/>
                  <a:gd name="T8" fmla="*/ 30 w 60"/>
                  <a:gd name="T9" fmla="*/ 0 h 164"/>
                  <a:gd name="T10" fmla="*/ 30 w 60"/>
                  <a:gd name="T11" fmla="*/ 151 h 164"/>
                  <a:gd name="T12" fmla="*/ 55 w 60"/>
                  <a:gd name="T13" fmla="*/ 82 h 164"/>
                  <a:gd name="T14" fmla="*/ 30 w 60"/>
                  <a:gd name="T15" fmla="*/ 14 h 164"/>
                  <a:gd name="T16" fmla="*/ 4 w 60"/>
                  <a:gd name="T17" fmla="*/ 82 h 164"/>
                  <a:gd name="T18" fmla="*/ 30 w 60"/>
                  <a:gd name="T19" fmla="*/ 15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164">
                    <a:moveTo>
                      <a:pt x="30" y="0"/>
                    </a:moveTo>
                    <a:cubicBezTo>
                      <a:pt x="46" y="0"/>
                      <a:pt x="60" y="37"/>
                      <a:pt x="60" y="82"/>
                    </a:cubicBezTo>
                    <a:cubicBezTo>
                      <a:pt x="60" y="128"/>
                      <a:pt x="46" y="164"/>
                      <a:pt x="30" y="164"/>
                    </a:cubicBezTo>
                    <a:cubicBezTo>
                      <a:pt x="13" y="164"/>
                      <a:pt x="0" y="128"/>
                      <a:pt x="0" y="82"/>
                    </a:cubicBezTo>
                    <a:cubicBezTo>
                      <a:pt x="0" y="37"/>
                      <a:pt x="13" y="0"/>
                      <a:pt x="30" y="0"/>
                    </a:cubicBezTo>
                    <a:close/>
                    <a:moveTo>
                      <a:pt x="30" y="151"/>
                    </a:moveTo>
                    <a:cubicBezTo>
                      <a:pt x="44" y="151"/>
                      <a:pt x="55" y="120"/>
                      <a:pt x="55" y="82"/>
                    </a:cubicBezTo>
                    <a:cubicBezTo>
                      <a:pt x="55" y="44"/>
                      <a:pt x="44" y="14"/>
                      <a:pt x="30" y="14"/>
                    </a:cubicBezTo>
                    <a:cubicBezTo>
                      <a:pt x="16" y="14"/>
                      <a:pt x="4" y="44"/>
                      <a:pt x="4" y="82"/>
                    </a:cubicBezTo>
                    <a:cubicBezTo>
                      <a:pt x="4" y="120"/>
                      <a:pt x="16" y="151"/>
                      <a:pt x="30"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47"/>
              <p:cNvSpPr>
                <a:spLocks noEditPoints="1"/>
              </p:cNvSpPr>
              <p:nvPr/>
            </p:nvSpPr>
            <p:spPr bwMode="auto">
              <a:xfrm>
                <a:off x="4225292" y="3029427"/>
                <a:ext cx="485775" cy="179388"/>
              </a:xfrm>
              <a:custGeom>
                <a:avLst/>
                <a:gdLst>
                  <a:gd name="T0" fmla="*/ 0 w 163"/>
                  <a:gd name="T1" fmla="*/ 30 h 60"/>
                  <a:gd name="T2" fmla="*/ 82 w 163"/>
                  <a:gd name="T3" fmla="*/ 0 h 60"/>
                  <a:gd name="T4" fmla="*/ 163 w 163"/>
                  <a:gd name="T5" fmla="*/ 30 h 60"/>
                  <a:gd name="T6" fmla="*/ 82 w 163"/>
                  <a:gd name="T7" fmla="*/ 60 h 60"/>
                  <a:gd name="T8" fmla="*/ 0 w 163"/>
                  <a:gd name="T9" fmla="*/ 30 h 60"/>
                  <a:gd name="T10" fmla="*/ 150 w 163"/>
                  <a:gd name="T11" fmla="*/ 30 h 60"/>
                  <a:gd name="T12" fmla="*/ 82 w 163"/>
                  <a:gd name="T13" fmla="*/ 5 h 60"/>
                  <a:gd name="T14" fmla="*/ 13 w 163"/>
                  <a:gd name="T15" fmla="*/ 30 h 60"/>
                  <a:gd name="T16" fmla="*/ 82 w 163"/>
                  <a:gd name="T17" fmla="*/ 56 h 60"/>
                  <a:gd name="T18" fmla="*/ 150 w 163"/>
                  <a:gd name="T1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60">
                    <a:moveTo>
                      <a:pt x="0" y="30"/>
                    </a:moveTo>
                    <a:cubicBezTo>
                      <a:pt x="0" y="14"/>
                      <a:pt x="36" y="0"/>
                      <a:pt x="82" y="0"/>
                    </a:cubicBezTo>
                    <a:cubicBezTo>
                      <a:pt x="127" y="0"/>
                      <a:pt x="163" y="14"/>
                      <a:pt x="163" y="30"/>
                    </a:cubicBezTo>
                    <a:cubicBezTo>
                      <a:pt x="163" y="47"/>
                      <a:pt x="127" y="60"/>
                      <a:pt x="82" y="60"/>
                    </a:cubicBezTo>
                    <a:cubicBezTo>
                      <a:pt x="36" y="60"/>
                      <a:pt x="0" y="47"/>
                      <a:pt x="0" y="30"/>
                    </a:cubicBezTo>
                    <a:close/>
                    <a:moveTo>
                      <a:pt x="150" y="30"/>
                    </a:moveTo>
                    <a:cubicBezTo>
                      <a:pt x="150" y="16"/>
                      <a:pt x="119" y="5"/>
                      <a:pt x="82" y="5"/>
                    </a:cubicBezTo>
                    <a:cubicBezTo>
                      <a:pt x="44" y="5"/>
                      <a:pt x="13" y="16"/>
                      <a:pt x="13" y="30"/>
                    </a:cubicBezTo>
                    <a:cubicBezTo>
                      <a:pt x="13" y="44"/>
                      <a:pt x="44" y="56"/>
                      <a:pt x="82" y="56"/>
                    </a:cubicBezTo>
                    <a:cubicBezTo>
                      <a:pt x="119" y="56"/>
                      <a:pt x="150" y="44"/>
                      <a:pt x="15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48"/>
              <p:cNvSpPr>
                <a:spLocks noEditPoints="1"/>
              </p:cNvSpPr>
              <p:nvPr/>
            </p:nvSpPr>
            <p:spPr bwMode="auto">
              <a:xfrm>
                <a:off x="4260217" y="2913539"/>
                <a:ext cx="414338" cy="414338"/>
              </a:xfrm>
              <a:custGeom>
                <a:avLst/>
                <a:gdLst>
                  <a:gd name="T0" fmla="*/ 12 w 139"/>
                  <a:gd name="T1" fmla="*/ 11 h 139"/>
                  <a:gd name="T2" fmla="*/ 91 w 139"/>
                  <a:gd name="T3" fmla="*/ 48 h 139"/>
                  <a:gd name="T4" fmla="*/ 127 w 139"/>
                  <a:gd name="T5" fmla="*/ 127 h 139"/>
                  <a:gd name="T6" fmla="*/ 48 w 139"/>
                  <a:gd name="T7" fmla="*/ 91 h 139"/>
                  <a:gd name="T8" fmla="*/ 12 w 139"/>
                  <a:gd name="T9" fmla="*/ 11 h 139"/>
                  <a:gd name="T10" fmla="*/ 118 w 139"/>
                  <a:gd name="T11" fmla="*/ 118 h 139"/>
                  <a:gd name="T12" fmla="*/ 87 w 139"/>
                  <a:gd name="T13" fmla="*/ 51 h 139"/>
                  <a:gd name="T14" fmla="*/ 21 w 139"/>
                  <a:gd name="T15" fmla="*/ 21 h 139"/>
                  <a:gd name="T16" fmla="*/ 52 w 139"/>
                  <a:gd name="T17" fmla="*/ 87 h 139"/>
                  <a:gd name="T18" fmla="*/ 118 w 139"/>
                  <a:gd name="T19" fmla="*/ 118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39">
                    <a:moveTo>
                      <a:pt x="12" y="11"/>
                    </a:moveTo>
                    <a:cubicBezTo>
                      <a:pt x="24" y="0"/>
                      <a:pt x="59" y="16"/>
                      <a:pt x="91" y="48"/>
                    </a:cubicBezTo>
                    <a:cubicBezTo>
                      <a:pt x="123" y="80"/>
                      <a:pt x="139" y="115"/>
                      <a:pt x="127" y="127"/>
                    </a:cubicBezTo>
                    <a:cubicBezTo>
                      <a:pt x="116" y="139"/>
                      <a:pt x="80" y="123"/>
                      <a:pt x="48" y="91"/>
                    </a:cubicBezTo>
                    <a:cubicBezTo>
                      <a:pt x="16" y="59"/>
                      <a:pt x="0" y="23"/>
                      <a:pt x="12" y="11"/>
                    </a:cubicBezTo>
                    <a:close/>
                    <a:moveTo>
                      <a:pt x="118" y="118"/>
                    </a:moveTo>
                    <a:cubicBezTo>
                      <a:pt x="128" y="108"/>
                      <a:pt x="114" y="78"/>
                      <a:pt x="87" y="51"/>
                    </a:cubicBezTo>
                    <a:cubicBezTo>
                      <a:pt x="61" y="25"/>
                      <a:pt x="31" y="11"/>
                      <a:pt x="21" y="21"/>
                    </a:cubicBezTo>
                    <a:cubicBezTo>
                      <a:pt x="11" y="31"/>
                      <a:pt x="25" y="60"/>
                      <a:pt x="52" y="87"/>
                    </a:cubicBezTo>
                    <a:cubicBezTo>
                      <a:pt x="79" y="114"/>
                      <a:pt x="108" y="128"/>
                      <a:pt x="118" y="1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49"/>
              <p:cNvSpPr>
                <a:spLocks noEditPoints="1"/>
              </p:cNvSpPr>
              <p:nvPr/>
            </p:nvSpPr>
            <p:spPr bwMode="auto">
              <a:xfrm>
                <a:off x="4260217" y="2913539"/>
                <a:ext cx="414338" cy="414338"/>
              </a:xfrm>
              <a:custGeom>
                <a:avLst/>
                <a:gdLst>
                  <a:gd name="T0" fmla="*/ 12 w 139"/>
                  <a:gd name="T1" fmla="*/ 127 h 139"/>
                  <a:gd name="T2" fmla="*/ 48 w 139"/>
                  <a:gd name="T3" fmla="*/ 48 h 139"/>
                  <a:gd name="T4" fmla="*/ 127 w 139"/>
                  <a:gd name="T5" fmla="*/ 11 h 139"/>
                  <a:gd name="T6" fmla="*/ 91 w 139"/>
                  <a:gd name="T7" fmla="*/ 91 h 139"/>
                  <a:gd name="T8" fmla="*/ 12 w 139"/>
                  <a:gd name="T9" fmla="*/ 127 h 139"/>
                  <a:gd name="T10" fmla="*/ 118 w 139"/>
                  <a:gd name="T11" fmla="*/ 21 h 139"/>
                  <a:gd name="T12" fmla="*/ 52 w 139"/>
                  <a:gd name="T13" fmla="*/ 51 h 139"/>
                  <a:gd name="T14" fmla="*/ 21 w 139"/>
                  <a:gd name="T15" fmla="*/ 118 h 139"/>
                  <a:gd name="T16" fmla="*/ 87 w 139"/>
                  <a:gd name="T17" fmla="*/ 87 h 139"/>
                  <a:gd name="T18" fmla="*/ 118 w 139"/>
                  <a:gd name="T19" fmla="*/ 21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39">
                    <a:moveTo>
                      <a:pt x="12" y="127"/>
                    </a:moveTo>
                    <a:cubicBezTo>
                      <a:pt x="0" y="115"/>
                      <a:pt x="16" y="80"/>
                      <a:pt x="48" y="48"/>
                    </a:cubicBezTo>
                    <a:cubicBezTo>
                      <a:pt x="80" y="16"/>
                      <a:pt x="116" y="0"/>
                      <a:pt x="127" y="11"/>
                    </a:cubicBezTo>
                    <a:cubicBezTo>
                      <a:pt x="139" y="23"/>
                      <a:pt x="123" y="59"/>
                      <a:pt x="91" y="91"/>
                    </a:cubicBezTo>
                    <a:cubicBezTo>
                      <a:pt x="59" y="123"/>
                      <a:pt x="24" y="139"/>
                      <a:pt x="12" y="127"/>
                    </a:cubicBezTo>
                    <a:close/>
                    <a:moveTo>
                      <a:pt x="118" y="21"/>
                    </a:moveTo>
                    <a:cubicBezTo>
                      <a:pt x="108" y="11"/>
                      <a:pt x="79" y="25"/>
                      <a:pt x="52" y="51"/>
                    </a:cubicBezTo>
                    <a:cubicBezTo>
                      <a:pt x="25" y="78"/>
                      <a:pt x="11" y="108"/>
                      <a:pt x="21" y="118"/>
                    </a:cubicBezTo>
                    <a:cubicBezTo>
                      <a:pt x="31" y="128"/>
                      <a:pt x="61" y="114"/>
                      <a:pt x="87" y="87"/>
                    </a:cubicBezTo>
                    <a:cubicBezTo>
                      <a:pt x="114" y="60"/>
                      <a:pt x="128" y="31"/>
                      <a:pt x="118"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Oval 50"/>
              <p:cNvSpPr>
                <a:spLocks noChangeArrowheads="1"/>
              </p:cNvSpPr>
              <p:nvPr/>
            </p:nvSpPr>
            <p:spPr bwMode="auto">
              <a:xfrm>
                <a:off x="4430080" y="3083402"/>
                <a:ext cx="74613" cy="746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51"/>
              <p:cNvSpPr>
                <a:spLocks noEditPoints="1"/>
              </p:cNvSpPr>
              <p:nvPr/>
            </p:nvSpPr>
            <p:spPr bwMode="auto">
              <a:xfrm>
                <a:off x="2345692" y="4261327"/>
                <a:ext cx="182563" cy="488950"/>
              </a:xfrm>
              <a:custGeom>
                <a:avLst/>
                <a:gdLst>
                  <a:gd name="T0" fmla="*/ 30 w 61"/>
                  <a:gd name="T1" fmla="*/ 0 h 164"/>
                  <a:gd name="T2" fmla="*/ 61 w 61"/>
                  <a:gd name="T3" fmla="*/ 82 h 164"/>
                  <a:gd name="T4" fmla="*/ 30 w 61"/>
                  <a:gd name="T5" fmla="*/ 164 h 164"/>
                  <a:gd name="T6" fmla="*/ 0 w 61"/>
                  <a:gd name="T7" fmla="*/ 82 h 164"/>
                  <a:gd name="T8" fmla="*/ 30 w 61"/>
                  <a:gd name="T9" fmla="*/ 0 h 164"/>
                  <a:gd name="T10" fmla="*/ 30 w 61"/>
                  <a:gd name="T11" fmla="*/ 151 h 164"/>
                  <a:gd name="T12" fmla="*/ 56 w 61"/>
                  <a:gd name="T13" fmla="*/ 82 h 164"/>
                  <a:gd name="T14" fmla="*/ 30 w 61"/>
                  <a:gd name="T15" fmla="*/ 13 h 164"/>
                  <a:gd name="T16" fmla="*/ 5 w 61"/>
                  <a:gd name="T17" fmla="*/ 82 h 164"/>
                  <a:gd name="T18" fmla="*/ 30 w 61"/>
                  <a:gd name="T19" fmla="*/ 15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164">
                    <a:moveTo>
                      <a:pt x="30" y="0"/>
                    </a:moveTo>
                    <a:cubicBezTo>
                      <a:pt x="47" y="0"/>
                      <a:pt x="61" y="37"/>
                      <a:pt x="61" y="82"/>
                    </a:cubicBezTo>
                    <a:cubicBezTo>
                      <a:pt x="61" y="127"/>
                      <a:pt x="47" y="164"/>
                      <a:pt x="30" y="164"/>
                    </a:cubicBezTo>
                    <a:cubicBezTo>
                      <a:pt x="14" y="164"/>
                      <a:pt x="0" y="127"/>
                      <a:pt x="0" y="82"/>
                    </a:cubicBezTo>
                    <a:cubicBezTo>
                      <a:pt x="0" y="37"/>
                      <a:pt x="14" y="0"/>
                      <a:pt x="30" y="0"/>
                    </a:cubicBezTo>
                    <a:close/>
                    <a:moveTo>
                      <a:pt x="30" y="151"/>
                    </a:moveTo>
                    <a:cubicBezTo>
                      <a:pt x="44" y="151"/>
                      <a:pt x="56" y="120"/>
                      <a:pt x="56" y="82"/>
                    </a:cubicBezTo>
                    <a:cubicBezTo>
                      <a:pt x="56" y="44"/>
                      <a:pt x="44" y="13"/>
                      <a:pt x="30" y="13"/>
                    </a:cubicBezTo>
                    <a:cubicBezTo>
                      <a:pt x="16" y="13"/>
                      <a:pt x="5" y="44"/>
                      <a:pt x="5" y="82"/>
                    </a:cubicBezTo>
                    <a:cubicBezTo>
                      <a:pt x="5" y="120"/>
                      <a:pt x="16" y="151"/>
                      <a:pt x="30"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52"/>
              <p:cNvSpPr>
                <a:spLocks noEditPoints="1"/>
              </p:cNvSpPr>
              <p:nvPr/>
            </p:nvSpPr>
            <p:spPr bwMode="auto">
              <a:xfrm>
                <a:off x="2193292" y="4416902"/>
                <a:ext cx="487363" cy="179388"/>
              </a:xfrm>
              <a:custGeom>
                <a:avLst/>
                <a:gdLst>
                  <a:gd name="T0" fmla="*/ 0 w 163"/>
                  <a:gd name="T1" fmla="*/ 30 h 60"/>
                  <a:gd name="T2" fmla="*/ 81 w 163"/>
                  <a:gd name="T3" fmla="*/ 0 h 60"/>
                  <a:gd name="T4" fmla="*/ 163 w 163"/>
                  <a:gd name="T5" fmla="*/ 30 h 60"/>
                  <a:gd name="T6" fmla="*/ 81 w 163"/>
                  <a:gd name="T7" fmla="*/ 60 h 60"/>
                  <a:gd name="T8" fmla="*/ 0 w 163"/>
                  <a:gd name="T9" fmla="*/ 30 h 60"/>
                  <a:gd name="T10" fmla="*/ 150 w 163"/>
                  <a:gd name="T11" fmla="*/ 30 h 60"/>
                  <a:gd name="T12" fmla="*/ 81 w 163"/>
                  <a:gd name="T13" fmla="*/ 5 h 60"/>
                  <a:gd name="T14" fmla="*/ 13 w 163"/>
                  <a:gd name="T15" fmla="*/ 30 h 60"/>
                  <a:gd name="T16" fmla="*/ 81 w 163"/>
                  <a:gd name="T17" fmla="*/ 55 h 60"/>
                  <a:gd name="T18" fmla="*/ 150 w 163"/>
                  <a:gd name="T1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60">
                    <a:moveTo>
                      <a:pt x="0" y="30"/>
                    </a:moveTo>
                    <a:cubicBezTo>
                      <a:pt x="0" y="13"/>
                      <a:pt x="36" y="0"/>
                      <a:pt x="81" y="0"/>
                    </a:cubicBezTo>
                    <a:cubicBezTo>
                      <a:pt x="127" y="0"/>
                      <a:pt x="163" y="13"/>
                      <a:pt x="163" y="30"/>
                    </a:cubicBezTo>
                    <a:cubicBezTo>
                      <a:pt x="163" y="47"/>
                      <a:pt x="127" y="60"/>
                      <a:pt x="81" y="60"/>
                    </a:cubicBezTo>
                    <a:cubicBezTo>
                      <a:pt x="36" y="60"/>
                      <a:pt x="0" y="47"/>
                      <a:pt x="0" y="30"/>
                    </a:cubicBezTo>
                    <a:close/>
                    <a:moveTo>
                      <a:pt x="150" y="30"/>
                    </a:moveTo>
                    <a:cubicBezTo>
                      <a:pt x="150" y="16"/>
                      <a:pt x="119" y="5"/>
                      <a:pt x="81" y="5"/>
                    </a:cubicBezTo>
                    <a:cubicBezTo>
                      <a:pt x="44" y="5"/>
                      <a:pt x="13" y="16"/>
                      <a:pt x="13" y="30"/>
                    </a:cubicBezTo>
                    <a:cubicBezTo>
                      <a:pt x="13" y="44"/>
                      <a:pt x="44" y="55"/>
                      <a:pt x="81" y="55"/>
                    </a:cubicBezTo>
                    <a:cubicBezTo>
                      <a:pt x="119" y="55"/>
                      <a:pt x="150" y="44"/>
                      <a:pt x="15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53"/>
              <p:cNvSpPr>
                <a:spLocks noEditPoints="1"/>
              </p:cNvSpPr>
              <p:nvPr/>
            </p:nvSpPr>
            <p:spPr bwMode="auto">
              <a:xfrm>
                <a:off x="2229805" y="4297839"/>
                <a:ext cx="414338" cy="417513"/>
              </a:xfrm>
              <a:custGeom>
                <a:avLst/>
                <a:gdLst>
                  <a:gd name="T0" fmla="*/ 12 w 139"/>
                  <a:gd name="T1" fmla="*/ 12 h 140"/>
                  <a:gd name="T2" fmla="*/ 91 w 139"/>
                  <a:gd name="T3" fmla="*/ 49 h 140"/>
                  <a:gd name="T4" fmla="*/ 127 w 139"/>
                  <a:gd name="T5" fmla="*/ 128 h 140"/>
                  <a:gd name="T6" fmla="*/ 48 w 139"/>
                  <a:gd name="T7" fmla="*/ 91 h 140"/>
                  <a:gd name="T8" fmla="*/ 12 w 139"/>
                  <a:gd name="T9" fmla="*/ 12 h 140"/>
                  <a:gd name="T10" fmla="*/ 118 w 139"/>
                  <a:gd name="T11" fmla="*/ 119 h 140"/>
                  <a:gd name="T12" fmla="*/ 87 w 139"/>
                  <a:gd name="T13" fmla="*/ 52 h 140"/>
                  <a:gd name="T14" fmla="*/ 21 w 139"/>
                  <a:gd name="T15" fmla="*/ 22 h 140"/>
                  <a:gd name="T16" fmla="*/ 52 w 139"/>
                  <a:gd name="T17" fmla="*/ 88 h 140"/>
                  <a:gd name="T18" fmla="*/ 118 w 139"/>
                  <a:gd name="T19" fmla="*/ 11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
                    </a:moveTo>
                    <a:cubicBezTo>
                      <a:pt x="23" y="0"/>
                      <a:pt x="59" y="17"/>
                      <a:pt x="91" y="49"/>
                    </a:cubicBezTo>
                    <a:cubicBezTo>
                      <a:pt x="123" y="81"/>
                      <a:pt x="139" y="116"/>
                      <a:pt x="127" y="128"/>
                    </a:cubicBezTo>
                    <a:cubicBezTo>
                      <a:pt x="115" y="140"/>
                      <a:pt x="80" y="123"/>
                      <a:pt x="48" y="91"/>
                    </a:cubicBezTo>
                    <a:cubicBezTo>
                      <a:pt x="16" y="59"/>
                      <a:pt x="0" y="24"/>
                      <a:pt x="12" y="12"/>
                    </a:cubicBezTo>
                    <a:close/>
                    <a:moveTo>
                      <a:pt x="118" y="119"/>
                    </a:moveTo>
                    <a:cubicBezTo>
                      <a:pt x="128" y="109"/>
                      <a:pt x="114" y="79"/>
                      <a:pt x="87" y="52"/>
                    </a:cubicBezTo>
                    <a:cubicBezTo>
                      <a:pt x="60" y="25"/>
                      <a:pt x="31" y="12"/>
                      <a:pt x="21" y="22"/>
                    </a:cubicBezTo>
                    <a:cubicBezTo>
                      <a:pt x="11" y="31"/>
                      <a:pt x="25" y="61"/>
                      <a:pt x="52" y="88"/>
                    </a:cubicBezTo>
                    <a:cubicBezTo>
                      <a:pt x="78" y="115"/>
                      <a:pt x="108" y="128"/>
                      <a:pt x="118"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54"/>
              <p:cNvSpPr>
                <a:spLocks noEditPoints="1"/>
              </p:cNvSpPr>
              <p:nvPr/>
            </p:nvSpPr>
            <p:spPr bwMode="auto">
              <a:xfrm>
                <a:off x="2229805" y="4297839"/>
                <a:ext cx="414338" cy="417513"/>
              </a:xfrm>
              <a:custGeom>
                <a:avLst/>
                <a:gdLst>
                  <a:gd name="T0" fmla="*/ 12 w 139"/>
                  <a:gd name="T1" fmla="*/ 128 h 140"/>
                  <a:gd name="T2" fmla="*/ 48 w 139"/>
                  <a:gd name="T3" fmla="*/ 49 h 140"/>
                  <a:gd name="T4" fmla="*/ 127 w 139"/>
                  <a:gd name="T5" fmla="*/ 12 h 140"/>
                  <a:gd name="T6" fmla="*/ 91 w 139"/>
                  <a:gd name="T7" fmla="*/ 91 h 140"/>
                  <a:gd name="T8" fmla="*/ 12 w 139"/>
                  <a:gd name="T9" fmla="*/ 128 h 140"/>
                  <a:gd name="T10" fmla="*/ 118 w 139"/>
                  <a:gd name="T11" fmla="*/ 22 h 140"/>
                  <a:gd name="T12" fmla="*/ 52 w 139"/>
                  <a:gd name="T13" fmla="*/ 52 h 140"/>
                  <a:gd name="T14" fmla="*/ 21 w 139"/>
                  <a:gd name="T15" fmla="*/ 119 h 140"/>
                  <a:gd name="T16" fmla="*/ 87 w 139"/>
                  <a:gd name="T17" fmla="*/ 88 h 140"/>
                  <a:gd name="T18" fmla="*/ 118 w 139"/>
                  <a:gd name="T19" fmla="*/ 2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8"/>
                    </a:moveTo>
                    <a:cubicBezTo>
                      <a:pt x="0" y="116"/>
                      <a:pt x="16" y="81"/>
                      <a:pt x="48" y="49"/>
                    </a:cubicBezTo>
                    <a:cubicBezTo>
                      <a:pt x="80" y="17"/>
                      <a:pt x="115" y="0"/>
                      <a:pt x="127" y="12"/>
                    </a:cubicBezTo>
                    <a:cubicBezTo>
                      <a:pt x="139" y="24"/>
                      <a:pt x="123" y="59"/>
                      <a:pt x="91" y="91"/>
                    </a:cubicBezTo>
                    <a:cubicBezTo>
                      <a:pt x="59" y="123"/>
                      <a:pt x="23" y="140"/>
                      <a:pt x="12" y="128"/>
                    </a:cubicBezTo>
                    <a:close/>
                    <a:moveTo>
                      <a:pt x="118" y="22"/>
                    </a:moveTo>
                    <a:cubicBezTo>
                      <a:pt x="108" y="12"/>
                      <a:pt x="78" y="25"/>
                      <a:pt x="52" y="52"/>
                    </a:cubicBezTo>
                    <a:cubicBezTo>
                      <a:pt x="25" y="79"/>
                      <a:pt x="11" y="109"/>
                      <a:pt x="21" y="119"/>
                    </a:cubicBezTo>
                    <a:cubicBezTo>
                      <a:pt x="31" y="128"/>
                      <a:pt x="60" y="115"/>
                      <a:pt x="87" y="88"/>
                    </a:cubicBezTo>
                    <a:cubicBezTo>
                      <a:pt x="114" y="61"/>
                      <a:pt x="128" y="31"/>
                      <a:pt x="118"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Oval 55"/>
              <p:cNvSpPr>
                <a:spLocks noChangeArrowheads="1"/>
              </p:cNvSpPr>
              <p:nvPr/>
            </p:nvSpPr>
            <p:spPr bwMode="auto">
              <a:xfrm>
                <a:off x="2399667" y="4467702"/>
                <a:ext cx="74613" cy="777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56"/>
              <p:cNvSpPr>
                <a:spLocks noEditPoints="1"/>
              </p:cNvSpPr>
              <p:nvPr/>
            </p:nvSpPr>
            <p:spPr bwMode="auto">
              <a:xfrm>
                <a:off x="1167767" y="2226152"/>
                <a:ext cx="179388" cy="490538"/>
              </a:xfrm>
              <a:custGeom>
                <a:avLst/>
                <a:gdLst>
                  <a:gd name="T0" fmla="*/ 30 w 60"/>
                  <a:gd name="T1" fmla="*/ 0 h 164"/>
                  <a:gd name="T2" fmla="*/ 60 w 60"/>
                  <a:gd name="T3" fmla="*/ 82 h 164"/>
                  <a:gd name="T4" fmla="*/ 30 w 60"/>
                  <a:gd name="T5" fmla="*/ 164 h 164"/>
                  <a:gd name="T6" fmla="*/ 0 w 60"/>
                  <a:gd name="T7" fmla="*/ 82 h 164"/>
                  <a:gd name="T8" fmla="*/ 30 w 60"/>
                  <a:gd name="T9" fmla="*/ 0 h 164"/>
                  <a:gd name="T10" fmla="*/ 30 w 60"/>
                  <a:gd name="T11" fmla="*/ 151 h 164"/>
                  <a:gd name="T12" fmla="*/ 55 w 60"/>
                  <a:gd name="T13" fmla="*/ 82 h 164"/>
                  <a:gd name="T14" fmla="*/ 30 w 60"/>
                  <a:gd name="T15" fmla="*/ 13 h 164"/>
                  <a:gd name="T16" fmla="*/ 5 w 60"/>
                  <a:gd name="T17" fmla="*/ 82 h 164"/>
                  <a:gd name="T18" fmla="*/ 30 w 60"/>
                  <a:gd name="T19" fmla="*/ 15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164">
                    <a:moveTo>
                      <a:pt x="30" y="0"/>
                    </a:moveTo>
                    <a:cubicBezTo>
                      <a:pt x="46" y="0"/>
                      <a:pt x="60" y="37"/>
                      <a:pt x="60" y="82"/>
                    </a:cubicBezTo>
                    <a:cubicBezTo>
                      <a:pt x="60" y="127"/>
                      <a:pt x="46" y="164"/>
                      <a:pt x="30" y="164"/>
                    </a:cubicBezTo>
                    <a:cubicBezTo>
                      <a:pt x="13" y="164"/>
                      <a:pt x="0" y="127"/>
                      <a:pt x="0" y="82"/>
                    </a:cubicBezTo>
                    <a:cubicBezTo>
                      <a:pt x="0" y="37"/>
                      <a:pt x="13" y="0"/>
                      <a:pt x="30" y="0"/>
                    </a:cubicBezTo>
                    <a:close/>
                    <a:moveTo>
                      <a:pt x="30" y="151"/>
                    </a:moveTo>
                    <a:cubicBezTo>
                      <a:pt x="44" y="151"/>
                      <a:pt x="55" y="120"/>
                      <a:pt x="55" y="82"/>
                    </a:cubicBezTo>
                    <a:cubicBezTo>
                      <a:pt x="55" y="44"/>
                      <a:pt x="44" y="13"/>
                      <a:pt x="30" y="13"/>
                    </a:cubicBezTo>
                    <a:cubicBezTo>
                      <a:pt x="16" y="13"/>
                      <a:pt x="5" y="44"/>
                      <a:pt x="5" y="82"/>
                    </a:cubicBezTo>
                    <a:cubicBezTo>
                      <a:pt x="5" y="120"/>
                      <a:pt x="16" y="151"/>
                      <a:pt x="30"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57"/>
              <p:cNvSpPr>
                <a:spLocks noEditPoints="1"/>
              </p:cNvSpPr>
              <p:nvPr/>
            </p:nvSpPr>
            <p:spPr bwMode="auto">
              <a:xfrm>
                <a:off x="1012192" y="2381727"/>
                <a:ext cx="490538" cy="179388"/>
              </a:xfrm>
              <a:custGeom>
                <a:avLst/>
                <a:gdLst>
                  <a:gd name="T0" fmla="*/ 0 w 164"/>
                  <a:gd name="T1" fmla="*/ 30 h 60"/>
                  <a:gd name="T2" fmla="*/ 82 w 164"/>
                  <a:gd name="T3" fmla="*/ 0 h 60"/>
                  <a:gd name="T4" fmla="*/ 164 w 164"/>
                  <a:gd name="T5" fmla="*/ 30 h 60"/>
                  <a:gd name="T6" fmla="*/ 82 w 164"/>
                  <a:gd name="T7" fmla="*/ 60 h 60"/>
                  <a:gd name="T8" fmla="*/ 0 w 164"/>
                  <a:gd name="T9" fmla="*/ 30 h 60"/>
                  <a:gd name="T10" fmla="*/ 150 w 164"/>
                  <a:gd name="T11" fmla="*/ 30 h 60"/>
                  <a:gd name="T12" fmla="*/ 82 w 164"/>
                  <a:gd name="T13" fmla="*/ 5 h 60"/>
                  <a:gd name="T14" fmla="*/ 13 w 164"/>
                  <a:gd name="T15" fmla="*/ 30 h 60"/>
                  <a:gd name="T16" fmla="*/ 82 w 164"/>
                  <a:gd name="T17" fmla="*/ 55 h 60"/>
                  <a:gd name="T18" fmla="*/ 150 w 164"/>
                  <a:gd name="T1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4" h="60">
                    <a:moveTo>
                      <a:pt x="0" y="30"/>
                    </a:moveTo>
                    <a:cubicBezTo>
                      <a:pt x="0" y="13"/>
                      <a:pt x="37" y="0"/>
                      <a:pt x="82" y="0"/>
                    </a:cubicBezTo>
                    <a:cubicBezTo>
                      <a:pt x="127" y="0"/>
                      <a:pt x="164" y="13"/>
                      <a:pt x="164" y="30"/>
                    </a:cubicBezTo>
                    <a:cubicBezTo>
                      <a:pt x="164" y="47"/>
                      <a:pt x="127" y="60"/>
                      <a:pt x="82" y="60"/>
                    </a:cubicBezTo>
                    <a:cubicBezTo>
                      <a:pt x="37" y="60"/>
                      <a:pt x="0" y="47"/>
                      <a:pt x="0" y="30"/>
                    </a:cubicBezTo>
                    <a:close/>
                    <a:moveTo>
                      <a:pt x="150" y="30"/>
                    </a:moveTo>
                    <a:cubicBezTo>
                      <a:pt x="150" y="16"/>
                      <a:pt x="120" y="5"/>
                      <a:pt x="82" y="5"/>
                    </a:cubicBezTo>
                    <a:cubicBezTo>
                      <a:pt x="44" y="5"/>
                      <a:pt x="13" y="16"/>
                      <a:pt x="13" y="30"/>
                    </a:cubicBezTo>
                    <a:cubicBezTo>
                      <a:pt x="13" y="44"/>
                      <a:pt x="44" y="55"/>
                      <a:pt x="82" y="55"/>
                    </a:cubicBezTo>
                    <a:cubicBezTo>
                      <a:pt x="120" y="55"/>
                      <a:pt x="150" y="44"/>
                      <a:pt x="15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58"/>
              <p:cNvSpPr>
                <a:spLocks noEditPoints="1"/>
              </p:cNvSpPr>
              <p:nvPr/>
            </p:nvSpPr>
            <p:spPr bwMode="auto">
              <a:xfrm>
                <a:off x="1048705" y="2262664"/>
                <a:ext cx="414338" cy="417513"/>
              </a:xfrm>
              <a:custGeom>
                <a:avLst/>
                <a:gdLst>
                  <a:gd name="T0" fmla="*/ 12 w 139"/>
                  <a:gd name="T1" fmla="*/ 12 h 140"/>
                  <a:gd name="T2" fmla="*/ 91 w 139"/>
                  <a:gd name="T3" fmla="*/ 49 h 140"/>
                  <a:gd name="T4" fmla="*/ 128 w 139"/>
                  <a:gd name="T5" fmla="*/ 128 h 140"/>
                  <a:gd name="T6" fmla="*/ 48 w 139"/>
                  <a:gd name="T7" fmla="*/ 91 h 140"/>
                  <a:gd name="T8" fmla="*/ 12 w 139"/>
                  <a:gd name="T9" fmla="*/ 12 h 140"/>
                  <a:gd name="T10" fmla="*/ 118 w 139"/>
                  <a:gd name="T11" fmla="*/ 119 h 140"/>
                  <a:gd name="T12" fmla="*/ 88 w 139"/>
                  <a:gd name="T13" fmla="*/ 52 h 140"/>
                  <a:gd name="T14" fmla="*/ 21 w 139"/>
                  <a:gd name="T15" fmla="*/ 22 h 140"/>
                  <a:gd name="T16" fmla="*/ 52 w 139"/>
                  <a:gd name="T17" fmla="*/ 88 h 140"/>
                  <a:gd name="T18" fmla="*/ 118 w 139"/>
                  <a:gd name="T19" fmla="*/ 11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
                    </a:moveTo>
                    <a:cubicBezTo>
                      <a:pt x="24" y="0"/>
                      <a:pt x="59" y="17"/>
                      <a:pt x="91" y="49"/>
                    </a:cubicBezTo>
                    <a:cubicBezTo>
                      <a:pt x="123" y="81"/>
                      <a:pt x="139" y="116"/>
                      <a:pt x="128" y="128"/>
                    </a:cubicBezTo>
                    <a:cubicBezTo>
                      <a:pt x="116" y="140"/>
                      <a:pt x="80" y="123"/>
                      <a:pt x="48" y="91"/>
                    </a:cubicBezTo>
                    <a:cubicBezTo>
                      <a:pt x="17" y="59"/>
                      <a:pt x="0" y="24"/>
                      <a:pt x="12" y="12"/>
                    </a:cubicBezTo>
                    <a:close/>
                    <a:moveTo>
                      <a:pt x="118" y="119"/>
                    </a:moveTo>
                    <a:cubicBezTo>
                      <a:pt x="128" y="109"/>
                      <a:pt x="114" y="79"/>
                      <a:pt x="88" y="52"/>
                    </a:cubicBezTo>
                    <a:cubicBezTo>
                      <a:pt x="61" y="25"/>
                      <a:pt x="31" y="12"/>
                      <a:pt x="21" y="22"/>
                    </a:cubicBezTo>
                    <a:cubicBezTo>
                      <a:pt x="12" y="31"/>
                      <a:pt x="25" y="61"/>
                      <a:pt x="52" y="88"/>
                    </a:cubicBezTo>
                    <a:cubicBezTo>
                      <a:pt x="79" y="115"/>
                      <a:pt x="108" y="128"/>
                      <a:pt x="118"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59"/>
              <p:cNvSpPr>
                <a:spLocks noEditPoints="1"/>
              </p:cNvSpPr>
              <p:nvPr/>
            </p:nvSpPr>
            <p:spPr bwMode="auto">
              <a:xfrm>
                <a:off x="1048705" y="2262664"/>
                <a:ext cx="414338" cy="417513"/>
              </a:xfrm>
              <a:custGeom>
                <a:avLst/>
                <a:gdLst>
                  <a:gd name="T0" fmla="*/ 12 w 139"/>
                  <a:gd name="T1" fmla="*/ 128 h 140"/>
                  <a:gd name="T2" fmla="*/ 48 w 139"/>
                  <a:gd name="T3" fmla="*/ 49 h 140"/>
                  <a:gd name="T4" fmla="*/ 128 w 139"/>
                  <a:gd name="T5" fmla="*/ 12 h 140"/>
                  <a:gd name="T6" fmla="*/ 91 w 139"/>
                  <a:gd name="T7" fmla="*/ 91 h 140"/>
                  <a:gd name="T8" fmla="*/ 12 w 139"/>
                  <a:gd name="T9" fmla="*/ 128 h 140"/>
                  <a:gd name="T10" fmla="*/ 118 w 139"/>
                  <a:gd name="T11" fmla="*/ 22 h 140"/>
                  <a:gd name="T12" fmla="*/ 52 w 139"/>
                  <a:gd name="T13" fmla="*/ 52 h 140"/>
                  <a:gd name="T14" fmla="*/ 21 w 139"/>
                  <a:gd name="T15" fmla="*/ 119 h 140"/>
                  <a:gd name="T16" fmla="*/ 88 w 139"/>
                  <a:gd name="T17" fmla="*/ 88 h 140"/>
                  <a:gd name="T18" fmla="*/ 118 w 139"/>
                  <a:gd name="T19" fmla="*/ 2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8"/>
                    </a:moveTo>
                    <a:cubicBezTo>
                      <a:pt x="0" y="116"/>
                      <a:pt x="17" y="81"/>
                      <a:pt x="48" y="49"/>
                    </a:cubicBezTo>
                    <a:cubicBezTo>
                      <a:pt x="80" y="17"/>
                      <a:pt x="116" y="0"/>
                      <a:pt x="128" y="12"/>
                    </a:cubicBezTo>
                    <a:cubicBezTo>
                      <a:pt x="139" y="24"/>
                      <a:pt x="123" y="59"/>
                      <a:pt x="91" y="91"/>
                    </a:cubicBezTo>
                    <a:cubicBezTo>
                      <a:pt x="59" y="123"/>
                      <a:pt x="24" y="140"/>
                      <a:pt x="12" y="128"/>
                    </a:cubicBezTo>
                    <a:close/>
                    <a:moveTo>
                      <a:pt x="118" y="22"/>
                    </a:moveTo>
                    <a:cubicBezTo>
                      <a:pt x="108" y="12"/>
                      <a:pt x="79" y="25"/>
                      <a:pt x="52" y="52"/>
                    </a:cubicBezTo>
                    <a:cubicBezTo>
                      <a:pt x="25" y="79"/>
                      <a:pt x="12" y="109"/>
                      <a:pt x="21" y="119"/>
                    </a:cubicBezTo>
                    <a:cubicBezTo>
                      <a:pt x="31" y="128"/>
                      <a:pt x="61" y="115"/>
                      <a:pt x="88" y="88"/>
                    </a:cubicBezTo>
                    <a:cubicBezTo>
                      <a:pt x="114" y="61"/>
                      <a:pt x="128" y="31"/>
                      <a:pt x="118"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Oval 60"/>
              <p:cNvSpPr>
                <a:spLocks noChangeArrowheads="1"/>
              </p:cNvSpPr>
              <p:nvPr/>
            </p:nvSpPr>
            <p:spPr bwMode="auto">
              <a:xfrm>
                <a:off x="1218567" y="2432527"/>
                <a:ext cx="74613" cy="777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61"/>
              <p:cNvSpPr>
                <a:spLocks noEditPoints="1"/>
              </p:cNvSpPr>
              <p:nvPr/>
            </p:nvSpPr>
            <p:spPr bwMode="auto">
              <a:xfrm>
                <a:off x="1605917" y="3358039"/>
                <a:ext cx="409575" cy="411163"/>
              </a:xfrm>
              <a:custGeom>
                <a:avLst/>
                <a:gdLst>
                  <a:gd name="T0" fmla="*/ 44 w 137"/>
                  <a:gd name="T1" fmla="*/ 14 h 138"/>
                  <a:gd name="T2" fmla="*/ 124 w 137"/>
                  <a:gd name="T3" fmla="*/ 44 h 138"/>
                  <a:gd name="T4" fmla="*/ 94 w 137"/>
                  <a:gd name="T5" fmla="*/ 124 h 138"/>
                  <a:gd name="T6" fmla="*/ 14 w 137"/>
                  <a:gd name="T7" fmla="*/ 94 h 138"/>
                  <a:gd name="T8" fmla="*/ 44 w 137"/>
                  <a:gd name="T9" fmla="*/ 14 h 138"/>
                  <a:gd name="T10" fmla="*/ 89 w 137"/>
                  <a:gd name="T11" fmla="*/ 114 h 138"/>
                  <a:gd name="T12" fmla="*/ 113 w 137"/>
                  <a:gd name="T13" fmla="*/ 49 h 138"/>
                  <a:gd name="T14" fmla="*/ 48 w 137"/>
                  <a:gd name="T15" fmla="*/ 24 h 138"/>
                  <a:gd name="T16" fmla="*/ 24 w 137"/>
                  <a:gd name="T17" fmla="*/ 89 h 138"/>
                  <a:gd name="T18" fmla="*/ 89 w 137"/>
                  <a:gd name="T19" fmla="*/ 11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7" h="138">
                    <a:moveTo>
                      <a:pt x="44" y="14"/>
                    </a:moveTo>
                    <a:cubicBezTo>
                      <a:pt x="74" y="0"/>
                      <a:pt x="110" y="14"/>
                      <a:pt x="124" y="44"/>
                    </a:cubicBezTo>
                    <a:cubicBezTo>
                      <a:pt x="137" y="74"/>
                      <a:pt x="124" y="110"/>
                      <a:pt x="94" y="124"/>
                    </a:cubicBezTo>
                    <a:cubicBezTo>
                      <a:pt x="63" y="138"/>
                      <a:pt x="27" y="124"/>
                      <a:pt x="14" y="94"/>
                    </a:cubicBezTo>
                    <a:cubicBezTo>
                      <a:pt x="0" y="64"/>
                      <a:pt x="13" y="28"/>
                      <a:pt x="44" y="14"/>
                    </a:cubicBezTo>
                    <a:close/>
                    <a:moveTo>
                      <a:pt x="89" y="114"/>
                    </a:moveTo>
                    <a:cubicBezTo>
                      <a:pt x="114" y="103"/>
                      <a:pt x="124" y="73"/>
                      <a:pt x="113" y="49"/>
                    </a:cubicBezTo>
                    <a:cubicBezTo>
                      <a:pt x="102" y="24"/>
                      <a:pt x="73" y="13"/>
                      <a:pt x="48" y="24"/>
                    </a:cubicBezTo>
                    <a:cubicBezTo>
                      <a:pt x="24" y="35"/>
                      <a:pt x="13" y="65"/>
                      <a:pt x="24" y="89"/>
                    </a:cubicBezTo>
                    <a:cubicBezTo>
                      <a:pt x="35" y="114"/>
                      <a:pt x="64" y="125"/>
                      <a:pt x="89"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62"/>
              <p:cNvSpPr/>
              <p:nvPr/>
            </p:nvSpPr>
            <p:spPr bwMode="auto">
              <a:xfrm>
                <a:off x="1853567" y="3700939"/>
                <a:ext cx="119063" cy="179388"/>
              </a:xfrm>
              <a:custGeom>
                <a:avLst/>
                <a:gdLst>
                  <a:gd name="T0" fmla="*/ 47 w 75"/>
                  <a:gd name="T1" fmla="*/ 113 h 113"/>
                  <a:gd name="T2" fmla="*/ 75 w 75"/>
                  <a:gd name="T3" fmla="*/ 99 h 113"/>
                  <a:gd name="T4" fmla="*/ 28 w 75"/>
                  <a:gd name="T5" fmla="*/ 0 h 113"/>
                  <a:gd name="T6" fmla="*/ 0 w 75"/>
                  <a:gd name="T7" fmla="*/ 11 h 113"/>
                  <a:gd name="T8" fmla="*/ 47 w 75"/>
                  <a:gd name="T9" fmla="*/ 113 h 113"/>
                </a:gdLst>
                <a:ahLst/>
                <a:cxnLst>
                  <a:cxn ang="0">
                    <a:pos x="T0" y="T1"/>
                  </a:cxn>
                  <a:cxn ang="0">
                    <a:pos x="T2" y="T3"/>
                  </a:cxn>
                  <a:cxn ang="0">
                    <a:pos x="T4" y="T5"/>
                  </a:cxn>
                  <a:cxn ang="0">
                    <a:pos x="T6" y="T7"/>
                  </a:cxn>
                  <a:cxn ang="0">
                    <a:pos x="T8" y="T9"/>
                  </a:cxn>
                </a:cxnLst>
                <a:rect l="0" t="0" r="r" b="b"/>
                <a:pathLst>
                  <a:path w="75" h="113">
                    <a:moveTo>
                      <a:pt x="47" y="113"/>
                    </a:moveTo>
                    <a:lnTo>
                      <a:pt x="75" y="99"/>
                    </a:lnTo>
                    <a:lnTo>
                      <a:pt x="28" y="0"/>
                    </a:lnTo>
                    <a:lnTo>
                      <a:pt x="0" y="11"/>
                    </a:lnTo>
                    <a:lnTo>
                      <a:pt x="47" y="1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63"/>
              <p:cNvSpPr/>
              <p:nvPr/>
            </p:nvSpPr>
            <p:spPr bwMode="auto">
              <a:xfrm>
                <a:off x="1871030" y="3751739"/>
                <a:ext cx="158750" cy="238125"/>
              </a:xfrm>
              <a:custGeom>
                <a:avLst/>
                <a:gdLst>
                  <a:gd name="T0" fmla="*/ 26 w 53"/>
                  <a:gd name="T1" fmla="*/ 71 h 80"/>
                  <a:gd name="T2" fmla="*/ 43 w 53"/>
                  <a:gd name="T3" fmla="*/ 77 h 80"/>
                  <a:gd name="T4" fmla="*/ 43 w 53"/>
                  <a:gd name="T5" fmla="*/ 77 h 80"/>
                  <a:gd name="T6" fmla="*/ 50 w 53"/>
                  <a:gd name="T7" fmla="*/ 60 h 80"/>
                  <a:gd name="T8" fmla="*/ 27 w 53"/>
                  <a:gd name="T9" fmla="*/ 9 h 80"/>
                  <a:gd name="T10" fmla="*/ 10 w 53"/>
                  <a:gd name="T11" fmla="*/ 3 h 80"/>
                  <a:gd name="T12" fmla="*/ 10 w 53"/>
                  <a:gd name="T13" fmla="*/ 3 h 80"/>
                  <a:gd name="T14" fmla="*/ 3 w 53"/>
                  <a:gd name="T15" fmla="*/ 20 h 80"/>
                  <a:gd name="T16" fmla="*/ 26 w 53"/>
                  <a:gd name="T17" fmla="*/ 7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80">
                    <a:moveTo>
                      <a:pt x="26" y="71"/>
                    </a:moveTo>
                    <a:cubicBezTo>
                      <a:pt x="29" y="77"/>
                      <a:pt x="37" y="80"/>
                      <a:pt x="43" y="77"/>
                    </a:cubicBezTo>
                    <a:cubicBezTo>
                      <a:pt x="43" y="77"/>
                      <a:pt x="43" y="77"/>
                      <a:pt x="43" y="77"/>
                    </a:cubicBezTo>
                    <a:cubicBezTo>
                      <a:pt x="50" y="74"/>
                      <a:pt x="53" y="67"/>
                      <a:pt x="50" y="60"/>
                    </a:cubicBezTo>
                    <a:cubicBezTo>
                      <a:pt x="27" y="9"/>
                      <a:pt x="27" y="9"/>
                      <a:pt x="27" y="9"/>
                    </a:cubicBezTo>
                    <a:cubicBezTo>
                      <a:pt x="24" y="3"/>
                      <a:pt x="16" y="0"/>
                      <a:pt x="10" y="3"/>
                    </a:cubicBezTo>
                    <a:cubicBezTo>
                      <a:pt x="10" y="3"/>
                      <a:pt x="10" y="3"/>
                      <a:pt x="10" y="3"/>
                    </a:cubicBezTo>
                    <a:cubicBezTo>
                      <a:pt x="3" y="6"/>
                      <a:pt x="0" y="14"/>
                      <a:pt x="3" y="20"/>
                    </a:cubicBezTo>
                    <a:lnTo>
                      <a:pt x="26" y="7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64"/>
              <p:cNvSpPr>
                <a:spLocks noEditPoints="1"/>
              </p:cNvSpPr>
              <p:nvPr/>
            </p:nvSpPr>
            <p:spPr bwMode="auto">
              <a:xfrm>
                <a:off x="3488692" y="3554889"/>
                <a:ext cx="401638" cy="404813"/>
              </a:xfrm>
              <a:custGeom>
                <a:avLst/>
                <a:gdLst>
                  <a:gd name="T0" fmla="*/ 105 w 135"/>
                  <a:gd name="T1" fmla="*/ 21 h 136"/>
                  <a:gd name="T2" fmla="*/ 114 w 135"/>
                  <a:gd name="T3" fmla="*/ 106 h 136"/>
                  <a:gd name="T4" fmla="*/ 29 w 135"/>
                  <a:gd name="T5" fmla="*/ 115 h 136"/>
                  <a:gd name="T6" fmla="*/ 21 w 135"/>
                  <a:gd name="T7" fmla="*/ 30 h 136"/>
                  <a:gd name="T8" fmla="*/ 105 w 135"/>
                  <a:gd name="T9" fmla="*/ 21 h 136"/>
                  <a:gd name="T10" fmla="*/ 36 w 135"/>
                  <a:gd name="T11" fmla="*/ 106 h 136"/>
                  <a:gd name="T12" fmla="*/ 106 w 135"/>
                  <a:gd name="T13" fmla="*/ 99 h 136"/>
                  <a:gd name="T14" fmla="*/ 98 w 135"/>
                  <a:gd name="T15" fmla="*/ 30 h 136"/>
                  <a:gd name="T16" fmla="*/ 29 w 135"/>
                  <a:gd name="T17" fmla="*/ 37 h 136"/>
                  <a:gd name="T18" fmla="*/ 36 w 135"/>
                  <a:gd name="T19" fmla="*/ 10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36">
                    <a:moveTo>
                      <a:pt x="105" y="21"/>
                    </a:moveTo>
                    <a:cubicBezTo>
                      <a:pt x="131" y="42"/>
                      <a:pt x="135" y="80"/>
                      <a:pt x="114" y="106"/>
                    </a:cubicBezTo>
                    <a:cubicBezTo>
                      <a:pt x="93" y="132"/>
                      <a:pt x="55" y="136"/>
                      <a:pt x="29" y="115"/>
                    </a:cubicBezTo>
                    <a:cubicBezTo>
                      <a:pt x="4" y="94"/>
                      <a:pt x="0" y="56"/>
                      <a:pt x="21" y="30"/>
                    </a:cubicBezTo>
                    <a:cubicBezTo>
                      <a:pt x="42" y="4"/>
                      <a:pt x="80" y="0"/>
                      <a:pt x="105" y="21"/>
                    </a:cubicBezTo>
                    <a:close/>
                    <a:moveTo>
                      <a:pt x="36" y="106"/>
                    </a:moveTo>
                    <a:cubicBezTo>
                      <a:pt x="58" y="123"/>
                      <a:pt x="88" y="120"/>
                      <a:pt x="106" y="99"/>
                    </a:cubicBezTo>
                    <a:cubicBezTo>
                      <a:pt x="123" y="78"/>
                      <a:pt x="119" y="47"/>
                      <a:pt x="98" y="30"/>
                    </a:cubicBezTo>
                    <a:cubicBezTo>
                      <a:pt x="77" y="13"/>
                      <a:pt x="46" y="16"/>
                      <a:pt x="29" y="37"/>
                    </a:cubicBezTo>
                    <a:cubicBezTo>
                      <a:pt x="12" y="58"/>
                      <a:pt x="15" y="89"/>
                      <a:pt x="36"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65"/>
              <p:cNvSpPr/>
              <p:nvPr/>
            </p:nvSpPr>
            <p:spPr bwMode="auto">
              <a:xfrm>
                <a:off x="3458530" y="3867627"/>
                <a:ext cx="149225" cy="166688"/>
              </a:xfrm>
              <a:custGeom>
                <a:avLst/>
                <a:gdLst>
                  <a:gd name="T0" fmla="*/ 0 w 94"/>
                  <a:gd name="T1" fmla="*/ 85 h 105"/>
                  <a:gd name="T2" fmla="*/ 24 w 94"/>
                  <a:gd name="T3" fmla="*/ 105 h 105"/>
                  <a:gd name="T4" fmla="*/ 94 w 94"/>
                  <a:gd name="T5" fmla="*/ 19 h 105"/>
                  <a:gd name="T6" fmla="*/ 69 w 94"/>
                  <a:gd name="T7" fmla="*/ 0 h 105"/>
                  <a:gd name="T8" fmla="*/ 0 w 94"/>
                  <a:gd name="T9" fmla="*/ 85 h 105"/>
                </a:gdLst>
                <a:ahLst/>
                <a:cxnLst>
                  <a:cxn ang="0">
                    <a:pos x="T0" y="T1"/>
                  </a:cxn>
                  <a:cxn ang="0">
                    <a:pos x="T2" y="T3"/>
                  </a:cxn>
                  <a:cxn ang="0">
                    <a:pos x="T4" y="T5"/>
                  </a:cxn>
                  <a:cxn ang="0">
                    <a:pos x="T6" y="T7"/>
                  </a:cxn>
                  <a:cxn ang="0">
                    <a:pos x="T8" y="T9"/>
                  </a:cxn>
                </a:cxnLst>
                <a:rect l="0" t="0" r="r" b="b"/>
                <a:pathLst>
                  <a:path w="94" h="105">
                    <a:moveTo>
                      <a:pt x="0" y="85"/>
                    </a:moveTo>
                    <a:lnTo>
                      <a:pt x="24" y="105"/>
                    </a:lnTo>
                    <a:lnTo>
                      <a:pt x="94" y="19"/>
                    </a:lnTo>
                    <a:lnTo>
                      <a:pt x="69" y="0"/>
                    </a:lnTo>
                    <a:lnTo>
                      <a:pt x="0" y="8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66"/>
              <p:cNvSpPr/>
              <p:nvPr/>
            </p:nvSpPr>
            <p:spPr bwMode="auto">
              <a:xfrm>
                <a:off x="3380742" y="3912077"/>
                <a:ext cx="190500" cy="214313"/>
              </a:xfrm>
              <a:custGeom>
                <a:avLst/>
                <a:gdLst>
                  <a:gd name="T0" fmla="*/ 5 w 64"/>
                  <a:gd name="T1" fmla="*/ 49 h 72"/>
                  <a:gd name="T2" fmla="*/ 6 w 64"/>
                  <a:gd name="T3" fmla="*/ 68 h 72"/>
                  <a:gd name="T4" fmla="*/ 6 w 64"/>
                  <a:gd name="T5" fmla="*/ 68 h 72"/>
                  <a:gd name="T6" fmla="*/ 25 w 64"/>
                  <a:gd name="T7" fmla="*/ 66 h 72"/>
                  <a:gd name="T8" fmla="*/ 60 w 64"/>
                  <a:gd name="T9" fmla="*/ 23 h 72"/>
                  <a:gd name="T10" fmla="*/ 58 w 64"/>
                  <a:gd name="T11" fmla="*/ 4 h 72"/>
                  <a:gd name="T12" fmla="*/ 58 w 64"/>
                  <a:gd name="T13" fmla="*/ 4 h 72"/>
                  <a:gd name="T14" fmla="*/ 40 w 64"/>
                  <a:gd name="T15" fmla="*/ 6 h 72"/>
                  <a:gd name="T16" fmla="*/ 5 w 64"/>
                  <a:gd name="T17" fmla="*/ 4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2">
                    <a:moveTo>
                      <a:pt x="5" y="49"/>
                    </a:moveTo>
                    <a:cubicBezTo>
                      <a:pt x="0" y="55"/>
                      <a:pt x="1" y="63"/>
                      <a:pt x="6" y="68"/>
                    </a:cubicBezTo>
                    <a:cubicBezTo>
                      <a:pt x="6" y="68"/>
                      <a:pt x="6" y="68"/>
                      <a:pt x="6" y="68"/>
                    </a:cubicBezTo>
                    <a:cubicBezTo>
                      <a:pt x="12" y="72"/>
                      <a:pt x="20" y="71"/>
                      <a:pt x="25" y="66"/>
                    </a:cubicBezTo>
                    <a:cubicBezTo>
                      <a:pt x="60" y="23"/>
                      <a:pt x="60" y="23"/>
                      <a:pt x="60" y="23"/>
                    </a:cubicBezTo>
                    <a:cubicBezTo>
                      <a:pt x="64" y="17"/>
                      <a:pt x="63" y="9"/>
                      <a:pt x="58" y="4"/>
                    </a:cubicBezTo>
                    <a:cubicBezTo>
                      <a:pt x="58" y="4"/>
                      <a:pt x="58" y="4"/>
                      <a:pt x="58" y="4"/>
                    </a:cubicBezTo>
                    <a:cubicBezTo>
                      <a:pt x="52" y="0"/>
                      <a:pt x="44" y="1"/>
                      <a:pt x="40" y="6"/>
                    </a:cubicBezTo>
                    <a:lnTo>
                      <a:pt x="5"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67"/>
              <p:cNvSpPr>
                <a:spLocks noEditPoints="1"/>
              </p:cNvSpPr>
              <p:nvPr/>
            </p:nvSpPr>
            <p:spPr bwMode="auto">
              <a:xfrm>
                <a:off x="1439230" y="2632552"/>
                <a:ext cx="325438" cy="623888"/>
              </a:xfrm>
              <a:custGeom>
                <a:avLst/>
                <a:gdLst>
                  <a:gd name="T0" fmla="*/ 205 w 205"/>
                  <a:gd name="T1" fmla="*/ 0 h 393"/>
                  <a:gd name="T2" fmla="*/ 205 w 205"/>
                  <a:gd name="T3" fmla="*/ 393 h 393"/>
                  <a:gd name="T4" fmla="*/ 0 w 205"/>
                  <a:gd name="T5" fmla="*/ 393 h 393"/>
                  <a:gd name="T6" fmla="*/ 205 w 205"/>
                  <a:gd name="T7" fmla="*/ 0 h 393"/>
                  <a:gd name="T8" fmla="*/ 175 w 205"/>
                  <a:gd name="T9" fmla="*/ 152 h 393"/>
                  <a:gd name="T10" fmla="*/ 68 w 205"/>
                  <a:gd name="T11" fmla="*/ 340 h 393"/>
                  <a:gd name="T12" fmla="*/ 175 w 205"/>
                  <a:gd name="T13" fmla="*/ 340 h 393"/>
                  <a:gd name="T14" fmla="*/ 175 w 205"/>
                  <a:gd name="T15" fmla="*/ 152 h 3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393">
                    <a:moveTo>
                      <a:pt x="205" y="0"/>
                    </a:moveTo>
                    <a:lnTo>
                      <a:pt x="205" y="393"/>
                    </a:lnTo>
                    <a:lnTo>
                      <a:pt x="0" y="393"/>
                    </a:lnTo>
                    <a:lnTo>
                      <a:pt x="205" y="0"/>
                    </a:lnTo>
                    <a:close/>
                    <a:moveTo>
                      <a:pt x="175" y="152"/>
                    </a:moveTo>
                    <a:lnTo>
                      <a:pt x="68" y="340"/>
                    </a:lnTo>
                    <a:lnTo>
                      <a:pt x="175" y="340"/>
                    </a:lnTo>
                    <a:lnTo>
                      <a:pt x="175" y="1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Rectangle 68"/>
              <p:cNvSpPr>
                <a:spLocks noChangeArrowheads="1"/>
              </p:cNvSpPr>
              <p:nvPr/>
            </p:nvSpPr>
            <p:spPr bwMode="auto">
              <a:xfrm>
                <a:off x="1847217" y="2645252"/>
                <a:ext cx="84138" cy="611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6" name="Freeform 69"/>
              <p:cNvSpPr>
                <a:spLocks noEditPoints="1"/>
              </p:cNvSpPr>
              <p:nvPr/>
            </p:nvSpPr>
            <p:spPr bwMode="auto">
              <a:xfrm>
                <a:off x="2858455" y="4478814"/>
                <a:ext cx="388938" cy="173038"/>
              </a:xfrm>
              <a:custGeom>
                <a:avLst/>
                <a:gdLst>
                  <a:gd name="T0" fmla="*/ 245 w 245"/>
                  <a:gd name="T1" fmla="*/ 0 h 109"/>
                  <a:gd name="T2" fmla="*/ 57 w 245"/>
                  <a:gd name="T3" fmla="*/ 109 h 109"/>
                  <a:gd name="T4" fmla="*/ 0 w 245"/>
                  <a:gd name="T5" fmla="*/ 10 h 109"/>
                  <a:gd name="T6" fmla="*/ 245 w 245"/>
                  <a:gd name="T7" fmla="*/ 0 h 109"/>
                  <a:gd name="T8" fmla="*/ 164 w 245"/>
                  <a:gd name="T9" fmla="*/ 28 h 109"/>
                  <a:gd name="T10" fmla="*/ 44 w 245"/>
                  <a:gd name="T11" fmla="*/ 28 h 109"/>
                  <a:gd name="T12" fmla="*/ 74 w 245"/>
                  <a:gd name="T13" fmla="*/ 79 h 109"/>
                  <a:gd name="T14" fmla="*/ 164 w 245"/>
                  <a:gd name="T15" fmla="*/ 28 h 1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5" h="109">
                    <a:moveTo>
                      <a:pt x="245" y="0"/>
                    </a:moveTo>
                    <a:lnTo>
                      <a:pt x="57" y="109"/>
                    </a:lnTo>
                    <a:lnTo>
                      <a:pt x="0" y="10"/>
                    </a:lnTo>
                    <a:lnTo>
                      <a:pt x="245" y="0"/>
                    </a:lnTo>
                    <a:close/>
                    <a:moveTo>
                      <a:pt x="164" y="28"/>
                    </a:moveTo>
                    <a:lnTo>
                      <a:pt x="44" y="28"/>
                    </a:lnTo>
                    <a:lnTo>
                      <a:pt x="74" y="79"/>
                    </a:lnTo>
                    <a:lnTo>
                      <a:pt x="164"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70"/>
              <p:cNvSpPr/>
              <p:nvPr/>
            </p:nvSpPr>
            <p:spPr bwMode="auto">
              <a:xfrm>
                <a:off x="2972755" y="4523264"/>
                <a:ext cx="315913" cy="209550"/>
              </a:xfrm>
              <a:custGeom>
                <a:avLst/>
                <a:gdLst>
                  <a:gd name="T0" fmla="*/ 0 w 199"/>
                  <a:gd name="T1" fmla="*/ 106 h 132"/>
                  <a:gd name="T2" fmla="*/ 15 w 199"/>
                  <a:gd name="T3" fmla="*/ 132 h 132"/>
                  <a:gd name="T4" fmla="*/ 199 w 199"/>
                  <a:gd name="T5" fmla="*/ 25 h 132"/>
                  <a:gd name="T6" fmla="*/ 184 w 199"/>
                  <a:gd name="T7" fmla="*/ 0 h 132"/>
                  <a:gd name="T8" fmla="*/ 0 w 199"/>
                  <a:gd name="T9" fmla="*/ 106 h 132"/>
                </a:gdLst>
                <a:ahLst/>
                <a:cxnLst>
                  <a:cxn ang="0">
                    <a:pos x="T0" y="T1"/>
                  </a:cxn>
                  <a:cxn ang="0">
                    <a:pos x="T2" y="T3"/>
                  </a:cxn>
                  <a:cxn ang="0">
                    <a:pos x="T4" y="T5"/>
                  </a:cxn>
                  <a:cxn ang="0">
                    <a:pos x="T6" y="T7"/>
                  </a:cxn>
                  <a:cxn ang="0">
                    <a:pos x="T8" y="T9"/>
                  </a:cxn>
                </a:cxnLst>
                <a:rect l="0" t="0" r="r" b="b"/>
                <a:pathLst>
                  <a:path w="199" h="132">
                    <a:moveTo>
                      <a:pt x="0" y="106"/>
                    </a:moveTo>
                    <a:lnTo>
                      <a:pt x="15" y="132"/>
                    </a:lnTo>
                    <a:lnTo>
                      <a:pt x="199" y="25"/>
                    </a:lnTo>
                    <a:lnTo>
                      <a:pt x="184" y="0"/>
                    </a:lnTo>
                    <a:lnTo>
                      <a:pt x="0" y="10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71"/>
              <p:cNvSpPr/>
              <p:nvPr/>
            </p:nvSpPr>
            <p:spPr bwMode="auto">
              <a:xfrm>
                <a:off x="2101217" y="1316514"/>
                <a:ext cx="277813" cy="254000"/>
              </a:xfrm>
              <a:custGeom>
                <a:avLst/>
                <a:gdLst>
                  <a:gd name="T0" fmla="*/ 48 w 93"/>
                  <a:gd name="T1" fmla="*/ 85 h 85"/>
                  <a:gd name="T2" fmla="*/ 93 w 93"/>
                  <a:gd name="T3" fmla="*/ 85 h 85"/>
                  <a:gd name="T4" fmla="*/ 93 w 93"/>
                  <a:gd name="T5" fmla="*/ 17 h 85"/>
                  <a:gd name="T6" fmla="*/ 47 w 93"/>
                  <a:gd name="T7" fmla="*/ 17 h 85"/>
                  <a:gd name="T8" fmla="*/ 0 w 93"/>
                  <a:gd name="T9" fmla="*/ 17 h 85"/>
                  <a:gd name="T10" fmla="*/ 0 w 93"/>
                  <a:gd name="T11" fmla="*/ 85 h 85"/>
                  <a:gd name="T12" fmla="*/ 48 w 93"/>
                  <a:gd name="T13" fmla="*/ 85 h 85"/>
                </a:gdLst>
                <a:ahLst/>
                <a:cxnLst>
                  <a:cxn ang="0">
                    <a:pos x="T0" y="T1"/>
                  </a:cxn>
                  <a:cxn ang="0">
                    <a:pos x="T2" y="T3"/>
                  </a:cxn>
                  <a:cxn ang="0">
                    <a:pos x="T4" y="T5"/>
                  </a:cxn>
                  <a:cxn ang="0">
                    <a:pos x="T6" y="T7"/>
                  </a:cxn>
                  <a:cxn ang="0">
                    <a:pos x="T8" y="T9"/>
                  </a:cxn>
                  <a:cxn ang="0">
                    <a:pos x="T10" y="T11"/>
                  </a:cxn>
                  <a:cxn ang="0">
                    <a:pos x="T12" y="T13"/>
                  </a:cxn>
                </a:cxnLst>
                <a:rect l="0" t="0" r="r" b="b"/>
                <a:pathLst>
                  <a:path w="93" h="85">
                    <a:moveTo>
                      <a:pt x="48" y="85"/>
                    </a:moveTo>
                    <a:cubicBezTo>
                      <a:pt x="48" y="85"/>
                      <a:pt x="64" y="69"/>
                      <a:pt x="93" y="85"/>
                    </a:cubicBezTo>
                    <a:cubicBezTo>
                      <a:pt x="93" y="17"/>
                      <a:pt x="93" y="17"/>
                      <a:pt x="93" y="17"/>
                    </a:cubicBezTo>
                    <a:cubicBezTo>
                      <a:pt x="93" y="17"/>
                      <a:pt x="63" y="0"/>
                      <a:pt x="47" y="17"/>
                    </a:cubicBezTo>
                    <a:cubicBezTo>
                      <a:pt x="0" y="17"/>
                      <a:pt x="0" y="17"/>
                      <a:pt x="0" y="17"/>
                    </a:cubicBezTo>
                    <a:cubicBezTo>
                      <a:pt x="0" y="85"/>
                      <a:pt x="0" y="85"/>
                      <a:pt x="0" y="85"/>
                    </a:cubicBezTo>
                    <a:lnTo>
                      <a:pt x="48" y="8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72"/>
              <p:cNvSpPr/>
              <p:nvPr/>
            </p:nvSpPr>
            <p:spPr bwMode="auto">
              <a:xfrm>
                <a:off x="1898017" y="2259489"/>
                <a:ext cx="274638" cy="257175"/>
              </a:xfrm>
              <a:custGeom>
                <a:avLst/>
                <a:gdLst>
                  <a:gd name="T0" fmla="*/ 47 w 92"/>
                  <a:gd name="T1" fmla="*/ 86 h 86"/>
                  <a:gd name="T2" fmla="*/ 92 w 92"/>
                  <a:gd name="T3" fmla="*/ 85 h 86"/>
                  <a:gd name="T4" fmla="*/ 92 w 92"/>
                  <a:gd name="T5" fmla="*/ 17 h 86"/>
                  <a:gd name="T6" fmla="*/ 46 w 92"/>
                  <a:gd name="T7" fmla="*/ 17 h 86"/>
                  <a:gd name="T8" fmla="*/ 0 w 92"/>
                  <a:gd name="T9" fmla="*/ 17 h 86"/>
                  <a:gd name="T10" fmla="*/ 0 w 92"/>
                  <a:gd name="T11" fmla="*/ 85 h 86"/>
                  <a:gd name="T12" fmla="*/ 47 w 92"/>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92" h="86">
                    <a:moveTo>
                      <a:pt x="47" y="86"/>
                    </a:moveTo>
                    <a:cubicBezTo>
                      <a:pt x="47" y="86"/>
                      <a:pt x="63" y="70"/>
                      <a:pt x="92" y="85"/>
                    </a:cubicBezTo>
                    <a:cubicBezTo>
                      <a:pt x="92" y="17"/>
                      <a:pt x="92" y="17"/>
                      <a:pt x="92" y="17"/>
                    </a:cubicBezTo>
                    <a:cubicBezTo>
                      <a:pt x="92" y="17"/>
                      <a:pt x="62" y="0"/>
                      <a:pt x="46" y="17"/>
                    </a:cubicBezTo>
                    <a:cubicBezTo>
                      <a:pt x="0" y="17"/>
                      <a:pt x="0" y="17"/>
                      <a:pt x="0" y="17"/>
                    </a:cubicBezTo>
                    <a:cubicBezTo>
                      <a:pt x="0" y="85"/>
                      <a:pt x="0" y="85"/>
                      <a:pt x="0" y="85"/>
                    </a:cubicBezTo>
                    <a:lnTo>
                      <a:pt x="47" y="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73"/>
              <p:cNvSpPr/>
              <p:nvPr/>
            </p:nvSpPr>
            <p:spPr bwMode="auto">
              <a:xfrm>
                <a:off x="3715705" y="2686527"/>
                <a:ext cx="342900" cy="330200"/>
              </a:xfrm>
              <a:custGeom>
                <a:avLst/>
                <a:gdLst>
                  <a:gd name="T0" fmla="*/ 37 w 115"/>
                  <a:gd name="T1" fmla="*/ 83 h 111"/>
                  <a:gd name="T2" fmla="*/ 73 w 115"/>
                  <a:gd name="T3" fmla="*/ 111 h 111"/>
                  <a:gd name="T4" fmla="*/ 115 w 115"/>
                  <a:gd name="T5" fmla="*/ 58 h 111"/>
                  <a:gd name="T6" fmla="*/ 79 w 115"/>
                  <a:gd name="T7" fmla="*/ 29 h 111"/>
                  <a:gd name="T8" fmla="*/ 43 w 115"/>
                  <a:gd name="T9" fmla="*/ 0 h 111"/>
                  <a:gd name="T10" fmla="*/ 0 w 115"/>
                  <a:gd name="T11" fmla="*/ 53 h 111"/>
                  <a:gd name="T12" fmla="*/ 37 w 11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115" h="111">
                    <a:moveTo>
                      <a:pt x="37" y="83"/>
                    </a:moveTo>
                    <a:cubicBezTo>
                      <a:pt x="37" y="83"/>
                      <a:pt x="59" y="81"/>
                      <a:pt x="73" y="111"/>
                    </a:cubicBezTo>
                    <a:cubicBezTo>
                      <a:pt x="115" y="58"/>
                      <a:pt x="115" y="58"/>
                      <a:pt x="115" y="58"/>
                    </a:cubicBezTo>
                    <a:cubicBezTo>
                      <a:pt x="115" y="58"/>
                      <a:pt x="102" y="26"/>
                      <a:pt x="79" y="29"/>
                    </a:cubicBezTo>
                    <a:cubicBezTo>
                      <a:pt x="43" y="0"/>
                      <a:pt x="43" y="0"/>
                      <a:pt x="43" y="0"/>
                    </a:cubicBezTo>
                    <a:cubicBezTo>
                      <a:pt x="0" y="53"/>
                      <a:pt x="0" y="53"/>
                      <a:pt x="0" y="53"/>
                    </a:cubicBezTo>
                    <a:lnTo>
                      <a:pt x="37"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74"/>
              <p:cNvSpPr/>
              <p:nvPr/>
            </p:nvSpPr>
            <p:spPr bwMode="auto">
              <a:xfrm>
                <a:off x="2528255" y="3959702"/>
                <a:ext cx="277813" cy="257175"/>
              </a:xfrm>
              <a:custGeom>
                <a:avLst/>
                <a:gdLst>
                  <a:gd name="T0" fmla="*/ 48 w 93"/>
                  <a:gd name="T1" fmla="*/ 86 h 86"/>
                  <a:gd name="T2" fmla="*/ 93 w 93"/>
                  <a:gd name="T3" fmla="*/ 86 h 86"/>
                  <a:gd name="T4" fmla="*/ 93 w 93"/>
                  <a:gd name="T5" fmla="*/ 18 h 86"/>
                  <a:gd name="T6" fmla="*/ 46 w 93"/>
                  <a:gd name="T7" fmla="*/ 18 h 86"/>
                  <a:gd name="T8" fmla="*/ 0 w 93"/>
                  <a:gd name="T9" fmla="*/ 18 h 86"/>
                  <a:gd name="T10" fmla="*/ 0 w 93"/>
                  <a:gd name="T11" fmla="*/ 86 h 86"/>
                  <a:gd name="T12" fmla="*/ 48 w 93"/>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93" h="86">
                    <a:moveTo>
                      <a:pt x="48" y="86"/>
                    </a:moveTo>
                    <a:cubicBezTo>
                      <a:pt x="48" y="86"/>
                      <a:pt x="64" y="70"/>
                      <a:pt x="93" y="86"/>
                    </a:cubicBezTo>
                    <a:cubicBezTo>
                      <a:pt x="93" y="18"/>
                      <a:pt x="93" y="18"/>
                      <a:pt x="93" y="18"/>
                    </a:cubicBezTo>
                    <a:cubicBezTo>
                      <a:pt x="93" y="18"/>
                      <a:pt x="63" y="0"/>
                      <a:pt x="46" y="18"/>
                    </a:cubicBezTo>
                    <a:cubicBezTo>
                      <a:pt x="0" y="18"/>
                      <a:pt x="0" y="18"/>
                      <a:pt x="0" y="18"/>
                    </a:cubicBezTo>
                    <a:cubicBezTo>
                      <a:pt x="0" y="86"/>
                      <a:pt x="0" y="86"/>
                      <a:pt x="0" y="86"/>
                    </a:cubicBezTo>
                    <a:lnTo>
                      <a:pt x="48" y="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75"/>
              <p:cNvSpPr/>
              <p:nvPr/>
            </p:nvSpPr>
            <p:spPr bwMode="auto">
              <a:xfrm>
                <a:off x="3472817" y="1797527"/>
                <a:ext cx="93663" cy="20638"/>
              </a:xfrm>
              <a:custGeom>
                <a:avLst/>
                <a:gdLst>
                  <a:gd name="T0" fmla="*/ 0 w 31"/>
                  <a:gd name="T1" fmla="*/ 4 h 7"/>
                  <a:gd name="T2" fmla="*/ 5 w 31"/>
                  <a:gd name="T3" fmla="*/ 7 h 7"/>
                  <a:gd name="T4" fmla="*/ 26 w 31"/>
                  <a:gd name="T5" fmla="*/ 7 h 7"/>
                  <a:gd name="T6" fmla="*/ 31 w 31"/>
                  <a:gd name="T7" fmla="*/ 4 h 7"/>
                  <a:gd name="T8" fmla="*/ 31 w 31"/>
                  <a:gd name="T9" fmla="*/ 4 h 7"/>
                  <a:gd name="T10" fmla="*/ 26 w 31"/>
                  <a:gd name="T11" fmla="*/ 0 h 7"/>
                  <a:gd name="T12" fmla="*/ 5 w 31"/>
                  <a:gd name="T13" fmla="*/ 0 h 7"/>
                  <a:gd name="T14" fmla="*/ 0 w 31"/>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7">
                    <a:moveTo>
                      <a:pt x="0" y="4"/>
                    </a:moveTo>
                    <a:cubicBezTo>
                      <a:pt x="0" y="6"/>
                      <a:pt x="2" y="7"/>
                      <a:pt x="5" y="7"/>
                    </a:cubicBezTo>
                    <a:cubicBezTo>
                      <a:pt x="26" y="7"/>
                      <a:pt x="26" y="7"/>
                      <a:pt x="26" y="7"/>
                    </a:cubicBezTo>
                    <a:cubicBezTo>
                      <a:pt x="29" y="7"/>
                      <a:pt x="31" y="6"/>
                      <a:pt x="31" y="4"/>
                    </a:cubicBezTo>
                    <a:cubicBezTo>
                      <a:pt x="31" y="4"/>
                      <a:pt x="31" y="4"/>
                      <a:pt x="31" y="4"/>
                    </a:cubicBezTo>
                    <a:cubicBezTo>
                      <a:pt x="31" y="1"/>
                      <a:pt x="29" y="0"/>
                      <a:pt x="26" y="0"/>
                    </a:cubicBezTo>
                    <a:cubicBezTo>
                      <a:pt x="5" y="0"/>
                      <a:pt x="5" y="0"/>
                      <a:pt x="5" y="0"/>
                    </a:cubicBezTo>
                    <a:cubicBezTo>
                      <a:pt x="2" y="0"/>
                      <a:pt x="0" y="1"/>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76"/>
              <p:cNvSpPr/>
              <p:nvPr/>
            </p:nvSpPr>
            <p:spPr bwMode="auto">
              <a:xfrm>
                <a:off x="3472817" y="1821339"/>
                <a:ext cx="93663" cy="20638"/>
              </a:xfrm>
              <a:custGeom>
                <a:avLst/>
                <a:gdLst>
                  <a:gd name="T0" fmla="*/ 0 w 31"/>
                  <a:gd name="T1" fmla="*/ 4 h 7"/>
                  <a:gd name="T2" fmla="*/ 5 w 31"/>
                  <a:gd name="T3" fmla="*/ 7 h 7"/>
                  <a:gd name="T4" fmla="*/ 26 w 31"/>
                  <a:gd name="T5" fmla="*/ 7 h 7"/>
                  <a:gd name="T6" fmla="*/ 31 w 31"/>
                  <a:gd name="T7" fmla="*/ 4 h 7"/>
                  <a:gd name="T8" fmla="*/ 31 w 31"/>
                  <a:gd name="T9" fmla="*/ 4 h 7"/>
                  <a:gd name="T10" fmla="*/ 26 w 31"/>
                  <a:gd name="T11" fmla="*/ 0 h 7"/>
                  <a:gd name="T12" fmla="*/ 5 w 31"/>
                  <a:gd name="T13" fmla="*/ 0 h 7"/>
                  <a:gd name="T14" fmla="*/ 0 w 31"/>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7">
                    <a:moveTo>
                      <a:pt x="0" y="4"/>
                    </a:moveTo>
                    <a:cubicBezTo>
                      <a:pt x="0" y="6"/>
                      <a:pt x="2" y="7"/>
                      <a:pt x="5" y="7"/>
                    </a:cubicBezTo>
                    <a:cubicBezTo>
                      <a:pt x="26" y="7"/>
                      <a:pt x="26" y="7"/>
                      <a:pt x="26" y="7"/>
                    </a:cubicBezTo>
                    <a:cubicBezTo>
                      <a:pt x="29" y="7"/>
                      <a:pt x="31" y="6"/>
                      <a:pt x="31" y="4"/>
                    </a:cubicBezTo>
                    <a:cubicBezTo>
                      <a:pt x="31" y="4"/>
                      <a:pt x="31" y="4"/>
                      <a:pt x="31" y="4"/>
                    </a:cubicBezTo>
                    <a:cubicBezTo>
                      <a:pt x="31" y="1"/>
                      <a:pt x="29" y="0"/>
                      <a:pt x="26" y="0"/>
                    </a:cubicBezTo>
                    <a:cubicBezTo>
                      <a:pt x="5" y="0"/>
                      <a:pt x="5" y="0"/>
                      <a:pt x="5" y="0"/>
                    </a:cubicBezTo>
                    <a:cubicBezTo>
                      <a:pt x="2" y="0"/>
                      <a:pt x="0" y="1"/>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77"/>
              <p:cNvSpPr/>
              <p:nvPr/>
            </p:nvSpPr>
            <p:spPr bwMode="auto">
              <a:xfrm>
                <a:off x="3491867" y="1845152"/>
                <a:ext cx="55563" cy="20638"/>
              </a:xfrm>
              <a:custGeom>
                <a:avLst/>
                <a:gdLst>
                  <a:gd name="T0" fmla="*/ 0 w 19"/>
                  <a:gd name="T1" fmla="*/ 4 h 7"/>
                  <a:gd name="T2" fmla="*/ 3 w 19"/>
                  <a:gd name="T3" fmla="*/ 7 h 7"/>
                  <a:gd name="T4" fmla="*/ 16 w 19"/>
                  <a:gd name="T5" fmla="*/ 7 h 7"/>
                  <a:gd name="T6" fmla="*/ 19 w 19"/>
                  <a:gd name="T7" fmla="*/ 4 h 7"/>
                  <a:gd name="T8" fmla="*/ 19 w 19"/>
                  <a:gd name="T9" fmla="*/ 4 h 7"/>
                  <a:gd name="T10" fmla="*/ 16 w 19"/>
                  <a:gd name="T11" fmla="*/ 0 h 7"/>
                  <a:gd name="T12" fmla="*/ 3 w 19"/>
                  <a:gd name="T13" fmla="*/ 0 h 7"/>
                  <a:gd name="T14" fmla="*/ 0 w 19"/>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7">
                    <a:moveTo>
                      <a:pt x="0" y="4"/>
                    </a:moveTo>
                    <a:cubicBezTo>
                      <a:pt x="0" y="6"/>
                      <a:pt x="2" y="7"/>
                      <a:pt x="3" y="7"/>
                    </a:cubicBezTo>
                    <a:cubicBezTo>
                      <a:pt x="16" y="7"/>
                      <a:pt x="16" y="7"/>
                      <a:pt x="16" y="7"/>
                    </a:cubicBezTo>
                    <a:cubicBezTo>
                      <a:pt x="18" y="7"/>
                      <a:pt x="19" y="6"/>
                      <a:pt x="19" y="4"/>
                    </a:cubicBezTo>
                    <a:cubicBezTo>
                      <a:pt x="19" y="4"/>
                      <a:pt x="19" y="4"/>
                      <a:pt x="19" y="4"/>
                    </a:cubicBezTo>
                    <a:cubicBezTo>
                      <a:pt x="19" y="1"/>
                      <a:pt x="18" y="0"/>
                      <a:pt x="16" y="0"/>
                    </a:cubicBezTo>
                    <a:cubicBezTo>
                      <a:pt x="3" y="0"/>
                      <a:pt x="3" y="0"/>
                      <a:pt x="3" y="0"/>
                    </a:cubicBezTo>
                    <a:cubicBezTo>
                      <a:pt x="2" y="0"/>
                      <a:pt x="0" y="1"/>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78"/>
              <p:cNvSpPr>
                <a:spLocks noEditPoints="1"/>
              </p:cNvSpPr>
              <p:nvPr/>
            </p:nvSpPr>
            <p:spPr bwMode="auto">
              <a:xfrm>
                <a:off x="3323592" y="1438752"/>
                <a:ext cx="396875" cy="352425"/>
              </a:xfrm>
              <a:custGeom>
                <a:avLst/>
                <a:gdLst>
                  <a:gd name="T0" fmla="*/ 65 w 133"/>
                  <a:gd name="T1" fmla="*/ 0 h 118"/>
                  <a:gd name="T2" fmla="*/ 65 w 133"/>
                  <a:gd name="T3" fmla="*/ 0 h 118"/>
                  <a:gd name="T4" fmla="*/ 66 w 133"/>
                  <a:gd name="T5" fmla="*/ 0 h 118"/>
                  <a:gd name="T6" fmla="*/ 68 w 133"/>
                  <a:gd name="T7" fmla="*/ 0 h 118"/>
                  <a:gd name="T8" fmla="*/ 68 w 133"/>
                  <a:gd name="T9" fmla="*/ 0 h 118"/>
                  <a:gd name="T10" fmla="*/ 99 w 133"/>
                  <a:gd name="T11" fmla="*/ 82 h 118"/>
                  <a:gd name="T12" fmla="*/ 82 w 133"/>
                  <a:gd name="T13" fmla="*/ 118 h 118"/>
                  <a:gd name="T14" fmla="*/ 66 w 133"/>
                  <a:gd name="T15" fmla="*/ 118 h 118"/>
                  <a:gd name="T16" fmla="*/ 64 w 133"/>
                  <a:gd name="T17" fmla="*/ 118 h 118"/>
                  <a:gd name="T18" fmla="*/ 49 w 133"/>
                  <a:gd name="T19" fmla="*/ 118 h 118"/>
                  <a:gd name="T20" fmla="*/ 33 w 133"/>
                  <a:gd name="T21" fmla="*/ 82 h 118"/>
                  <a:gd name="T22" fmla="*/ 65 w 133"/>
                  <a:gd name="T23" fmla="*/ 0 h 118"/>
                  <a:gd name="T24" fmla="*/ 33 w 133"/>
                  <a:gd name="T25" fmla="*/ 60 h 118"/>
                  <a:gd name="T26" fmla="*/ 52 w 133"/>
                  <a:gd name="T27" fmla="*/ 13 h 118"/>
                  <a:gd name="T28" fmla="*/ 33 w 133"/>
                  <a:gd name="T29" fmla="*/ 6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8">
                    <a:moveTo>
                      <a:pt x="65" y="0"/>
                    </a:moveTo>
                    <a:cubicBezTo>
                      <a:pt x="65" y="0"/>
                      <a:pt x="65" y="0"/>
                      <a:pt x="65" y="0"/>
                    </a:cubicBezTo>
                    <a:cubicBezTo>
                      <a:pt x="65" y="0"/>
                      <a:pt x="66" y="0"/>
                      <a:pt x="66" y="0"/>
                    </a:cubicBezTo>
                    <a:cubicBezTo>
                      <a:pt x="67" y="0"/>
                      <a:pt x="65" y="0"/>
                      <a:pt x="68" y="0"/>
                    </a:cubicBezTo>
                    <a:cubicBezTo>
                      <a:pt x="68" y="0"/>
                      <a:pt x="68" y="0"/>
                      <a:pt x="68" y="0"/>
                    </a:cubicBezTo>
                    <a:cubicBezTo>
                      <a:pt x="133" y="1"/>
                      <a:pt x="117" y="66"/>
                      <a:pt x="99" y="82"/>
                    </a:cubicBezTo>
                    <a:cubicBezTo>
                      <a:pt x="81" y="98"/>
                      <a:pt x="82" y="118"/>
                      <a:pt x="82" y="118"/>
                    </a:cubicBezTo>
                    <a:cubicBezTo>
                      <a:pt x="66" y="118"/>
                      <a:pt x="66" y="118"/>
                      <a:pt x="66" y="118"/>
                    </a:cubicBezTo>
                    <a:cubicBezTo>
                      <a:pt x="64" y="118"/>
                      <a:pt x="64" y="118"/>
                      <a:pt x="64" y="118"/>
                    </a:cubicBezTo>
                    <a:cubicBezTo>
                      <a:pt x="49" y="118"/>
                      <a:pt x="49" y="118"/>
                      <a:pt x="49" y="118"/>
                    </a:cubicBezTo>
                    <a:cubicBezTo>
                      <a:pt x="49" y="118"/>
                      <a:pt x="51" y="98"/>
                      <a:pt x="33" y="82"/>
                    </a:cubicBezTo>
                    <a:cubicBezTo>
                      <a:pt x="15" y="66"/>
                      <a:pt x="0" y="1"/>
                      <a:pt x="65" y="0"/>
                    </a:cubicBezTo>
                    <a:close/>
                    <a:moveTo>
                      <a:pt x="33" y="60"/>
                    </a:moveTo>
                    <a:cubicBezTo>
                      <a:pt x="22" y="29"/>
                      <a:pt x="52" y="13"/>
                      <a:pt x="52" y="13"/>
                    </a:cubicBezTo>
                    <a:cubicBezTo>
                      <a:pt x="8" y="20"/>
                      <a:pt x="33" y="60"/>
                      <a:pt x="33"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79"/>
              <p:cNvSpPr/>
              <p:nvPr/>
            </p:nvSpPr>
            <p:spPr bwMode="auto">
              <a:xfrm>
                <a:off x="1609092" y="2086452"/>
                <a:ext cx="95250" cy="20638"/>
              </a:xfrm>
              <a:custGeom>
                <a:avLst/>
                <a:gdLst>
                  <a:gd name="T0" fmla="*/ 0 w 32"/>
                  <a:gd name="T1" fmla="*/ 3 h 7"/>
                  <a:gd name="T2" fmla="*/ 6 w 32"/>
                  <a:gd name="T3" fmla="*/ 7 h 7"/>
                  <a:gd name="T4" fmla="*/ 27 w 32"/>
                  <a:gd name="T5" fmla="*/ 7 h 7"/>
                  <a:gd name="T6" fmla="*/ 32 w 32"/>
                  <a:gd name="T7" fmla="*/ 3 h 7"/>
                  <a:gd name="T8" fmla="*/ 32 w 32"/>
                  <a:gd name="T9" fmla="*/ 3 h 7"/>
                  <a:gd name="T10" fmla="*/ 27 w 32"/>
                  <a:gd name="T11" fmla="*/ 0 h 7"/>
                  <a:gd name="T12" fmla="*/ 6 w 32"/>
                  <a:gd name="T13" fmla="*/ 0 h 7"/>
                  <a:gd name="T14" fmla="*/ 0 w 32"/>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7">
                    <a:moveTo>
                      <a:pt x="0" y="3"/>
                    </a:moveTo>
                    <a:cubicBezTo>
                      <a:pt x="0" y="5"/>
                      <a:pt x="3" y="7"/>
                      <a:pt x="6" y="7"/>
                    </a:cubicBezTo>
                    <a:cubicBezTo>
                      <a:pt x="27" y="7"/>
                      <a:pt x="27" y="7"/>
                      <a:pt x="27" y="7"/>
                    </a:cubicBezTo>
                    <a:cubicBezTo>
                      <a:pt x="29" y="7"/>
                      <a:pt x="32" y="5"/>
                      <a:pt x="32" y="3"/>
                    </a:cubicBezTo>
                    <a:cubicBezTo>
                      <a:pt x="32" y="3"/>
                      <a:pt x="32" y="3"/>
                      <a:pt x="32" y="3"/>
                    </a:cubicBezTo>
                    <a:cubicBezTo>
                      <a:pt x="32" y="1"/>
                      <a:pt x="29" y="0"/>
                      <a:pt x="27" y="0"/>
                    </a:cubicBezTo>
                    <a:cubicBezTo>
                      <a:pt x="6" y="0"/>
                      <a:pt x="6" y="0"/>
                      <a:pt x="6" y="0"/>
                    </a:cubicBezTo>
                    <a:cubicBezTo>
                      <a:pt x="3"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80"/>
              <p:cNvSpPr/>
              <p:nvPr/>
            </p:nvSpPr>
            <p:spPr bwMode="auto">
              <a:xfrm>
                <a:off x="1609092" y="2110264"/>
                <a:ext cx="95250" cy="20638"/>
              </a:xfrm>
              <a:custGeom>
                <a:avLst/>
                <a:gdLst>
                  <a:gd name="T0" fmla="*/ 0 w 32"/>
                  <a:gd name="T1" fmla="*/ 3 h 7"/>
                  <a:gd name="T2" fmla="*/ 6 w 32"/>
                  <a:gd name="T3" fmla="*/ 7 h 7"/>
                  <a:gd name="T4" fmla="*/ 27 w 32"/>
                  <a:gd name="T5" fmla="*/ 7 h 7"/>
                  <a:gd name="T6" fmla="*/ 32 w 32"/>
                  <a:gd name="T7" fmla="*/ 3 h 7"/>
                  <a:gd name="T8" fmla="*/ 32 w 32"/>
                  <a:gd name="T9" fmla="*/ 3 h 7"/>
                  <a:gd name="T10" fmla="*/ 27 w 32"/>
                  <a:gd name="T11" fmla="*/ 0 h 7"/>
                  <a:gd name="T12" fmla="*/ 6 w 32"/>
                  <a:gd name="T13" fmla="*/ 0 h 7"/>
                  <a:gd name="T14" fmla="*/ 0 w 32"/>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7">
                    <a:moveTo>
                      <a:pt x="0" y="3"/>
                    </a:moveTo>
                    <a:cubicBezTo>
                      <a:pt x="0" y="5"/>
                      <a:pt x="3" y="7"/>
                      <a:pt x="6" y="7"/>
                    </a:cubicBezTo>
                    <a:cubicBezTo>
                      <a:pt x="27" y="7"/>
                      <a:pt x="27" y="7"/>
                      <a:pt x="27" y="7"/>
                    </a:cubicBezTo>
                    <a:cubicBezTo>
                      <a:pt x="29" y="7"/>
                      <a:pt x="32" y="5"/>
                      <a:pt x="32" y="3"/>
                    </a:cubicBezTo>
                    <a:cubicBezTo>
                      <a:pt x="32" y="3"/>
                      <a:pt x="32" y="3"/>
                      <a:pt x="32" y="3"/>
                    </a:cubicBezTo>
                    <a:cubicBezTo>
                      <a:pt x="32" y="1"/>
                      <a:pt x="29" y="0"/>
                      <a:pt x="27" y="0"/>
                    </a:cubicBezTo>
                    <a:cubicBezTo>
                      <a:pt x="6" y="0"/>
                      <a:pt x="6" y="0"/>
                      <a:pt x="6" y="0"/>
                    </a:cubicBezTo>
                    <a:cubicBezTo>
                      <a:pt x="3"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81"/>
              <p:cNvSpPr/>
              <p:nvPr/>
            </p:nvSpPr>
            <p:spPr bwMode="auto">
              <a:xfrm>
                <a:off x="1629730" y="2134077"/>
                <a:ext cx="57150" cy="20638"/>
              </a:xfrm>
              <a:custGeom>
                <a:avLst/>
                <a:gdLst>
                  <a:gd name="T0" fmla="*/ 0 w 19"/>
                  <a:gd name="T1" fmla="*/ 3 h 7"/>
                  <a:gd name="T2" fmla="*/ 3 w 19"/>
                  <a:gd name="T3" fmla="*/ 7 h 7"/>
                  <a:gd name="T4" fmla="*/ 15 w 19"/>
                  <a:gd name="T5" fmla="*/ 7 h 7"/>
                  <a:gd name="T6" fmla="*/ 19 w 19"/>
                  <a:gd name="T7" fmla="*/ 3 h 7"/>
                  <a:gd name="T8" fmla="*/ 19 w 19"/>
                  <a:gd name="T9" fmla="*/ 3 h 7"/>
                  <a:gd name="T10" fmla="*/ 15 w 19"/>
                  <a:gd name="T11" fmla="*/ 0 h 7"/>
                  <a:gd name="T12" fmla="*/ 3 w 19"/>
                  <a:gd name="T13" fmla="*/ 0 h 7"/>
                  <a:gd name="T14" fmla="*/ 0 w 19"/>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7">
                    <a:moveTo>
                      <a:pt x="0" y="3"/>
                    </a:moveTo>
                    <a:cubicBezTo>
                      <a:pt x="0" y="5"/>
                      <a:pt x="1" y="7"/>
                      <a:pt x="3" y="7"/>
                    </a:cubicBezTo>
                    <a:cubicBezTo>
                      <a:pt x="15" y="7"/>
                      <a:pt x="15" y="7"/>
                      <a:pt x="15" y="7"/>
                    </a:cubicBezTo>
                    <a:cubicBezTo>
                      <a:pt x="17" y="7"/>
                      <a:pt x="19" y="5"/>
                      <a:pt x="19" y="3"/>
                    </a:cubicBezTo>
                    <a:cubicBezTo>
                      <a:pt x="19" y="3"/>
                      <a:pt x="19" y="3"/>
                      <a:pt x="19" y="3"/>
                    </a:cubicBezTo>
                    <a:cubicBezTo>
                      <a:pt x="19" y="1"/>
                      <a:pt x="17" y="0"/>
                      <a:pt x="15" y="0"/>
                    </a:cubicBezTo>
                    <a:cubicBezTo>
                      <a:pt x="3" y="0"/>
                      <a:pt x="3" y="0"/>
                      <a:pt x="3" y="0"/>
                    </a:cubicBezTo>
                    <a:cubicBezTo>
                      <a:pt x="1"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82"/>
              <p:cNvSpPr>
                <a:spLocks noEditPoints="1"/>
              </p:cNvSpPr>
              <p:nvPr/>
            </p:nvSpPr>
            <p:spPr bwMode="auto">
              <a:xfrm>
                <a:off x="1459867" y="1726089"/>
                <a:ext cx="396875" cy="354013"/>
              </a:xfrm>
              <a:custGeom>
                <a:avLst/>
                <a:gdLst>
                  <a:gd name="T0" fmla="*/ 66 w 133"/>
                  <a:gd name="T1" fmla="*/ 0 h 119"/>
                  <a:gd name="T2" fmla="*/ 66 w 133"/>
                  <a:gd name="T3" fmla="*/ 0 h 119"/>
                  <a:gd name="T4" fmla="*/ 67 w 133"/>
                  <a:gd name="T5" fmla="*/ 0 h 119"/>
                  <a:gd name="T6" fmla="*/ 68 w 133"/>
                  <a:gd name="T7" fmla="*/ 0 h 119"/>
                  <a:gd name="T8" fmla="*/ 68 w 133"/>
                  <a:gd name="T9" fmla="*/ 0 h 119"/>
                  <a:gd name="T10" fmla="*/ 100 w 133"/>
                  <a:gd name="T11" fmla="*/ 83 h 119"/>
                  <a:gd name="T12" fmla="*/ 82 w 133"/>
                  <a:gd name="T13" fmla="*/ 119 h 119"/>
                  <a:gd name="T14" fmla="*/ 67 w 133"/>
                  <a:gd name="T15" fmla="*/ 119 h 119"/>
                  <a:gd name="T16" fmla="*/ 64 w 133"/>
                  <a:gd name="T17" fmla="*/ 119 h 119"/>
                  <a:gd name="T18" fmla="*/ 50 w 133"/>
                  <a:gd name="T19" fmla="*/ 119 h 119"/>
                  <a:gd name="T20" fmla="*/ 33 w 133"/>
                  <a:gd name="T21" fmla="*/ 83 h 119"/>
                  <a:gd name="T22" fmla="*/ 66 w 133"/>
                  <a:gd name="T23" fmla="*/ 0 h 119"/>
                  <a:gd name="T24" fmla="*/ 34 w 133"/>
                  <a:gd name="T25" fmla="*/ 61 h 119"/>
                  <a:gd name="T26" fmla="*/ 53 w 133"/>
                  <a:gd name="T27" fmla="*/ 13 h 119"/>
                  <a:gd name="T28" fmla="*/ 34 w 133"/>
                  <a:gd name="T29" fmla="*/ 61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9">
                    <a:moveTo>
                      <a:pt x="66" y="0"/>
                    </a:moveTo>
                    <a:cubicBezTo>
                      <a:pt x="66" y="0"/>
                      <a:pt x="66" y="0"/>
                      <a:pt x="66" y="0"/>
                    </a:cubicBezTo>
                    <a:cubicBezTo>
                      <a:pt x="66" y="0"/>
                      <a:pt x="66" y="0"/>
                      <a:pt x="67" y="0"/>
                    </a:cubicBezTo>
                    <a:cubicBezTo>
                      <a:pt x="67" y="0"/>
                      <a:pt x="66" y="0"/>
                      <a:pt x="68" y="0"/>
                    </a:cubicBezTo>
                    <a:cubicBezTo>
                      <a:pt x="68" y="0"/>
                      <a:pt x="68" y="0"/>
                      <a:pt x="68" y="0"/>
                    </a:cubicBezTo>
                    <a:cubicBezTo>
                      <a:pt x="133" y="2"/>
                      <a:pt x="117" y="67"/>
                      <a:pt x="100" y="83"/>
                    </a:cubicBezTo>
                    <a:cubicBezTo>
                      <a:pt x="82" y="99"/>
                      <a:pt x="82" y="119"/>
                      <a:pt x="82" y="119"/>
                    </a:cubicBezTo>
                    <a:cubicBezTo>
                      <a:pt x="67" y="119"/>
                      <a:pt x="67" y="119"/>
                      <a:pt x="67" y="119"/>
                    </a:cubicBezTo>
                    <a:cubicBezTo>
                      <a:pt x="64" y="119"/>
                      <a:pt x="64" y="119"/>
                      <a:pt x="64" y="119"/>
                    </a:cubicBezTo>
                    <a:cubicBezTo>
                      <a:pt x="50" y="119"/>
                      <a:pt x="50" y="119"/>
                      <a:pt x="50" y="119"/>
                    </a:cubicBezTo>
                    <a:cubicBezTo>
                      <a:pt x="50" y="119"/>
                      <a:pt x="51" y="99"/>
                      <a:pt x="33" y="83"/>
                    </a:cubicBezTo>
                    <a:cubicBezTo>
                      <a:pt x="16" y="67"/>
                      <a:pt x="0" y="2"/>
                      <a:pt x="66" y="0"/>
                    </a:cubicBezTo>
                    <a:close/>
                    <a:moveTo>
                      <a:pt x="34" y="61"/>
                    </a:moveTo>
                    <a:cubicBezTo>
                      <a:pt x="23" y="30"/>
                      <a:pt x="53" y="13"/>
                      <a:pt x="53" y="13"/>
                    </a:cubicBezTo>
                    <a:cubicBezTo>
                      <a:pt x="8" y="21"/>
                      <a:pt x="34" y="61"/>
                      <a:pt x="3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83"/>
              <p:cNvSpPr/>
              <p:nvPr/>
            </p:nvSpPr>
            <p:spPr bwMode="auto">
              <a:xfrm>
                <a:off x="4001455" y="4210527"/>
                <a:ext cx="92075" cy="23813"/>
              </a:xfrm>
              <a:custGeom>
                <a:avLst/>
                <a:gdLst>
                  <a:gd name="T0" fmla="*/ 0 w 31"/>
                  <a:gd name="T1" fmla="*/ 4 h 8"/>
                  <a:gd name="T2" fmla="*/ 5 w 31"/>
                  <a:gd name="T3" fmla="*/ 8 h 8"/>
                  <a:gd name="T4" fmla="*/ 26 w 31"/>
                  <a:gd name="T5" fmla="*/ 8 h 8"/>
                  <a:gd name="T6" fmla="*/ 31 w 31"/>
                  <a:gd name="T7" fmla="*/ 4 h 8"/>
                  <a:gd name="T8" fmla="*/ 31 w 31"/>
                  <a:gd name="T9" fmla="*/ 4 h 8"/>
                  <a:gd name="T10" fmla="*/ 26 w 31"/>
                  <a:gd name="T11" fmla="*/ 0 h 8"/>
                  <a:gd name="T12" fmla="*/ 5 w 31"/>
                  <a:gd name="T13" fmla="*/ 0 h 8"/>
                  <a:gd name="T14" fmla="*/ 0 w 31"/>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8">
                    <a:moveTo>
                      <a:pt x="0" y="4"/>
                    </a:moveTo>
                    <a:cubicBezTo>
                      <a:pt x="0" y="6"/>
                      <a:pt x="2" y="8"/>
                      <a:pt x="5" y="8"/>
                    </a:cubicBezTo>
                    <a:cubicBezTo>
                      <a:pt x="26" y="8"/>
                      <a:pt x="26" y="8"/>
                      <a:pt x="26" y="8"/>
                    </a:cubicBezTo>
                    <a:cubicBezTo>
                      <a:pt x="29" y="8"/>
                      <a:pt x="31" y="6"/>
                      <a:pt x="31" y="4"/>
                    </a:cubicBezTo>
                    <a:cubicBezTo>
                      <a:pt x="31" y="4"/>
                      <a:pt x="31" y="4"/>
                      <a:pt x="31" y="4"/>
                    </a:cubicBezTo>
                    <a:cubicBezTo>
                      <a:pt x="31" y="2"/>
                      <a:pt x="29" y="0"/>
                      <a:pt x="26" y="0"/>
                    </a:cubicBezTo>
                    <a:cubicBezTo>
                      <a:pt x="5" y="0"/>
                      <a:pt x="5" y="0"/>
                      <a:pt x="5"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84"/>
              <p:cNvSpPr/>
              <p:nvPr/>
            </p:nvSpPr>
            <p:spPr bwMode="auto">
              <a:xfrm>
                <a:off x="4001455" y="4234339"/>
                <a:ext cx="92075" cy="23813"/>
              </a:xfrm>
              <a:custGeom>
                <a:avLst/>
                <a:gdLst>
                  <a:gd name="T0" fmla="*/ 0 w 31"/>
                  <a:gd name="T1" fmla="*/ 4 h 8"/>
                  <a:gd name="T2" fmla="*/ 5 w 31"/>
                  <a:gd name="T3" fmla="*/ 8 h 8"/>
                  <a:gd name="T4" fmla="*/ 26 w 31"/>
                  <a:gd name="T5" fmla="*/ 8 h 8"/>
                  <a:gd name="T6" fmla="*/ 31 w 31"/>
                  <a:gd name="T7" fmla="*/ 4 h 8"/>
                  <a:gd name="T8" fmla="*/ 31 w 31"/>
                  <a:gd name="T9" fmla="*/ 4 h 8"/>
                  <a:gd name="T10" fmla="*/ 26 w 31"/>
                  <a:gd name="T11" fmla="*/ 0 h 8"/>
                  <a:gd name="T12" fmla="*/ 5 w 31"/>
                  <a:gd name="T13" fmla="*/ 0 h 8"/>
                  <a:gd name="T14" fmla="*/ 0 w 31"/>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8">
                    <a:moveTo>
                      <a:pt x="0" y="4"/>
                    </a:moveTo>
                    <a:cubicBezTo>
                      <a:pt x="0" y="6"/>
                      <a:pt x="2" y="8"/>
                      <a:pt x="5" y="8"/>
                    </a:cubicBezTo>
                    <a:cubicBezTo>
                      <a:pt x="26" y="8"/>
                      <a:pt x="26" y="8"/>
                      <a:pt x="26" y="8"/>
                    </a:cubicBezTo>
                    <a:cubicBezTo>
                      <a:pt x="29" y="8"/>
                      <a:pt x="31" y="6"/>
                      <a:pt x="31" y="4"/>
                    </a:cubicBezTo>
                    <a:cubicBezTo>
                      <a:pt x="31" y="4"/>
                      <a:pt x="31" y="4"/>
                      <a:pt x="31" y="4"/>
                    </a:cubicBezTo>
                    <a:cubicBezTo>
                      <a:pt x="31" y="2"/>
                      <a:pt x="29" y="0"/>
                      <a:pt x="26" y="0"/>
                    </a:cubicBezTo>
                    <a:cubicBezTo>
                      <a:pt x="5" y="0"/>
                      <a:pt x="5" y="0"/>
                      <a:pt x="5"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85"/>
              <p:cNvSpPr/>
              <p:nvPr/>
            </p:nvSpPr>
            <p:spPr bwMode="auto">
              <a:xfrm>
                <a:off x="4018917" y="4258152"/>
                <a:ext cx="57150" cy="23813"/>
              </a:xfrm>
              <a:custGeom>
                <a:avLst/>
                <a:gdLst>
                  <a:gd name="T0" fmla="*/ 0 w 19"/>
                  <a:gd name="T1" fmla="*/ 4 h 8"/>
                  <a:gd name="T2" fmla="*/ 3 w 19"/>
                  <a:gd name="T3" fmla="*/ 8 h 8"/>
                  <a:gd name="T4" fmla="*/ 16 w 19"/>
                  <a:gd name="T5" fmla="*/ 8 h 8"/>
                  <a:gd name="T6" fmla="*/ 19 w 19"/>
                  <a:gd name="T7" fmla="*/ 4 h 8"/>
                  <a:gd name="T8" fmla="*/ 19 w 19"/>
                  <a:gd name="T9" fmla="*/ 4 h 8"/>
                  <a:gd name="T10" fmla="*/ 16 w 19"/>
                  <a:gd name="T11" fmla="*/ 0 h 8"/>
                  <a:gd name="T12" fmla="*/ 3 w 19"/>
                  <a:gd name="T13" fmla="*/ 0 h 8"/>
                  <a:gd name="T14" fmla="*/ 0 w 19"/>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8">
                    <a:moveTo>
                      <a:pt x="0" y="4"/>
                    </a:moveTo>
                    <a:cubicBezTo>
                      <a:pt x="0" y="6"/>
                      <a:pt x="2" y="8"/>
                      <a:pt x="3" y="8"/>
                    </a:cubicBezTo>
                    <a:cubicBezTo>
                      <a:pt x="16" y="8"/>
                      <a:pt x="16" y="8"/>
                      <a:pt x="16" y="8"/>
                    </a:cubicBezTo>
                    <a:cubicBezTo>
                      <a:pt x="18" y="8"/>
                      <a:pt x="19" y="6"/>
                      <a:pt x="19" y="4"/>
                    </a:cubicBezTo>
                    <a:cubicBezTo>
                      <a:pt x="19" y="4"/>
                      <a:pt x="19" y="4"/>
                      <a:pt x="19" y="4"/>
                    </a:cubicBezTo>
                    <a:cubicBezTo>
                      <a:pt x="19" y="2"/>
                      <a:pt x="18" y="0"/>
                      <a:pt x="16" y="0"/>
                    </a:cubicBezTo>
                    <a:cubicBezTo>
                      <a:pt x="3" y="0"/>
                      <a:pt x="3" y="0"/>
                      <a:pt x="3"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86"/>
              <p:cNvSpPr>
                <a:spLocks noEditPoints="1"/>
              </p:cNvSpPr>
              <p:nvPr/>
            </p:nvSpPr>
            <p:spPr bwMode="auto">
              <a:xfrm>
                <a:off x="3852230" y="3853339"/>
                <a:ext cx="396875" cy="354013"/>
              </a:xfrm>
              <a:custGeom>
                <a:avLst/>
                <a:gdLst>
                  <a:gd name="T0" fmla="*/ 65 w 133"/>
                  <a:gd name="T1" fmla="*/ 0 h 119"/>
                  <a:gd name="T2" fmla="*/ 65 w 133"/>
                  <a:gd name="T3" fmla="*/ 0 h 119"/>
                  <a:gd name="T4" fmla="*/ 66 w 133"/>
                  <a:gd name="T5" fmla="*/ 0 h 119"/>
                  <a:gd name="T6" fmla="*/ 68 w 133"/>
                  <a:gd name="T7" fmla="*/ 0 h 119"/>
                  <a:gd name="T8" fmla="*/ 68 w 133"/>
                  <a:gd name="T9" fmla="*/ 0 h 119"/>
                  <a:gd name="T10" fmla="*/ 99 w 133"/>
                  <a:gd name="T11" fmla="*/ 82 h 119"/>
                  <a:gd name="T12" fmla="*/ 82 w 133"/>
                  <a:gd name="T13" fmla="*/ 119 h 119"/>
                  <a:gd name="T14" fmla="*/ 66 w 133"/>
                  <a:gd name="T15" fmla="*/ 119 h 119"/>
                  <a:gd name="T16" fmla="*/ 64 w 133"/>
                  <a:gd name="T17" fmla="*/ 119 h 119"/>
                  <a:gd name="T18" fmla="*/ 49 w 133"/>
                  <a:gd name="T19" fmla="*/ 119 h 119"/>
                  <a:gd name="T20" fmla="*/ 33 w 133"/>
                  <a:gd name="T21" fmla="*/ 82 h 119"/>
                  <a:gd name="T22" fmla="*/ 65 w 133"/>
                  <a:gd name="T23" fmla="*/ 0 h 119"/>
                  <a:gd name="T24" fmla="*/ 34 w 133"/>
                  <a:gd name="T25" fmla="*/ 60 h 119"/>
                  <a:gd name="T26" fmla="*/ 52 w 133"/>
                  <a:gd name="T27" fmla="*/ 13 h 119"/>
                  <a:gd name="T28" fmla="*/ 34 w 133"/>
                  <a:gd name="T29" fmla="*/ 6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9">
                    <a:moveTo>
                      <a:pt x="65" y="0"/>
                    </a:moveTo>
                    <a:cubicBezTo>
                      <a:pt x="65" y="0"/>
                      <a:pt x="65" y="0"/>
                      <a:pt x="65" y="0"/>
                    </a:cubicBezTo>
                    <a:cubicBezTo>
                      <a:pt x="65" y="0"/>
                      <a:pt x="66" y="0"/>
                      <a:pt x="66" y="0"/>
                    </a:cubicBezTo>
                    <a:cubicBezTo>
                      <a:pt x="67" y="0"/>
                      <a:pt x="65" y="0"/>
                      <a:pt x="68" y="0"/>
                    </a:cubicBezTo>
                    <a:cubicBezTo>
                      <a:pt x="68" y="0"/>
                      <a:pt x="68" y="0"/>
                      <a:pt x="68" y="0"/>
                    </a:cubicBezTo>
                    <a:cubicBezTo>
                      <a:pt x="133" y="2"/>
                      <a:pt x="117" y="67"/>
                      <a:pt x="99" y="82"/>
                    </a:cubicBezTo>
                    <a:cubicBezTo>
                      <a:pt x="81" y="99"/>
                      <a:pt x="82" y="119"/>
                      <a:pt x="82" y="119"/>
                    </a:cubicBezTo>
                    <a:cubicBezTo>
                      <a:pt x="66" y="119"/>
                      <a:pt x="66" y="119"/>
                      <a:pt x="66" y="119"/>
                    </a:cubicBezTo>
                    <a:cubicBezTo>
                      <a:pt x="64" y="119"/>
                      <a:pt x="64" y="119"/>
                      <a:pt x="64" y="119"/>
                    </a:cubicBezTo>
                    <a:cubicBezTo>
                      <a:pt x="49" y="119"/>
                      <a:pt x="49" y="119"/>
                      <a:pt x="49" y="119"/>
                    </a:cubicBezTo>
                    <a:cubicBezTo>
                      <a:pt x="49" y="119"/>
                      <a:pt x="51" y="99"/>
                      <a:pt x="33" y="82"/>
                    </a:cubicBezTo>
                    <a:cubicBezTo>
                      <a:pt x="15" y="67"/>
                      <a:pt x="0" y="2"/>
                      <a:pt x="65" y="0"/>
                    </a:cubicBezTo>
                    <a:close/>
                    <a:moveTo>
                      <a:pt x="34" y="60"/>
                    </a:moveTo>
                    <a:cubicBezTo>
                      <a:pt x="22" y="30"/>
                      <a:pt x="52" y="13"/>
                      <a:pt x="52" y="13"/>
                    </a:cubicBezTo>
                    <a:cubicBezTo>
                      <a:pt x="8" y="20"/>
                      <a:pt x="34" y="60"/>
                      <a:pt x="34"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87"/>
              <p:cNvSpPr>
                <a:spLocks noEditPoints="1"/>
              </p:cNvSpPr>
              <p:nvPr/>
            </p:nvSpPr>
            <p:spPr bwMode="auto">
              <a:xfrm>
                <a:off x="2972755" y="1868964"/>
                <a:ext cx="434975" cy="438150"/>
              </a:xfrm>
              <a:custGeom>
                <a:avLst/>
                <a:gdLst>
                  <a:gd name="T0" fmla="*/ 53 w 146"/>
                  <a:gd name="T1" fmla="*/ 71 h 147"/>
                  <a:gd name="T2" fmla="*/ 56 w 146"/>
                  <a:gd name="T3" fmla="*/ 63 h 147"/>
                  <a:gd name="T4" fmla="*/ 56 w 146"/>
                  <a:gd name="T5" fmla="*/ 28 h 147"/>
                  <a:gd name="T6" fmla="*/ 52 w 146"/>
                  <a:gd name="T7" fmla="*/ 24 h 147"/>
                  <a:gd name="T8" fmla="*/ 52 w 146"/>
                  <a:gd name="T9" fmla="*/ 24 h 147"/>
                  <a:gd name="T10" fmla="*/ 52 w 146"/>
                  <a:gd name="T11" fmla="*/ 9 h 147"/>
                  <a:gd name="T12" fmla="*/ 52 w 146"/>
                  <a:gd name="T13" fmla="*/ 9 h 147"/>
                  <a:gd name="T14" fmla="*/ 52 w 146"/>
                  <a:gd name="T15" fmla="*/ 8 h 147"/>
                  <a:gd name="T16" fmla="*/ 73 w 146"/>
                  <a:gd name="T17" fmla="*/ 0 h 147"/>
                  <a:gd name="T18" fmla="*/ 94 w 146"/>
                  <a:gd name="T19" fmla="*/ 8 h 147"/>
                  <a:gd name="T20" fmla="*/ 94 w 146"/>
                  <a:gd name="T21" fmla="*/ 9 h 147"/>
                  <a:gd name="T22" fmla="*/ 95 w 146"/>
                  <a:gd name="T23" fmla="*/ 9 h 147"/>
                  <a:gd name="T24" fmla="*/ 95 w 146"/>
                  <a:gd name="T25" fmla="*/ 24 h 147"/>
                  <a:gd name="T26" fmla="*/ 94 w 146"/>
                  <a:gd name="T27" fmla="*/ 24 h 147"/>
                  <a:gd name="T28" fmla="*/ 88 w 146"/>
                  <a:gd name="T29" fmla="*/ 28 h 147"/>
                  <a:gd name="T30" fmla="*/ 88 w 146"/>
                  <a:gd name="T31" fmla="*/ 63 h 147"/>
                  <a:gd name="T32" fmla="*/ 93 w 146"/>
                  <a:gd name="T33" fmla="*/ 71 h 147"/>
                  <a:gd name="T34" fmla="*/ 126 w 146"/>
                  <a:gd name="T35" fmla="*/ 135 h 147"/>
                  <a:gd name="T36" fmla="*/ 73 w 146"/>
                  <a:gd name="T37" fmla="*/ 147 h 147"/>
                  <a:gd name="T38" fmla="*/ 20 w 146"/>
                  <a:gd name="T39" fmla="*/ 135 h 147"/>
                  <a:gd name="T40" fmla="*/ 53 w 146"/>
                  <a:gd name="T41" fmla="*/ 71 h 147"/>
                  <a:gd name="T42" fmla="*/ 54 w 146"/>
                  <a:gd name="T43" fmla="*/ 136 h 147"/>
                  <a:gd name="T44" fmla="*/ 30 w 146"/>
                  <a:gd name="T45" fmla="*/ 119 h 147"/>
                  <a:gd name="T46" fmla="*/ 50 w 146"/>
                  <a:gd name="T47" fmla="*/ 85 h 147"/>
                  <a:gd name="T48" fmla="*/ 23 w 146"/>
                  <a:gd name="T49" fmla="*/ 121 h 147"/>
                  <a:gd name="T50" fmla="*/ 54 w 146"/>
                  <a:gd name="T51" fmla="*/ 13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47">
                    <a:moveTo>
                      <a:pt x="53" y="71"/>
                    </a:moveTo>
                    <a:cubicBezTo>
                      <a:pt x="53" y="71"/>
                      <a:pt x="56" y="69"/>
                      <a:pt x="56" y="63"/>
                    </a:cubicBezTo>
                    <a:cubicBezTo>
                      <a:pt x="56" y="57"/>
                      <a:pt x="56" y="35"/>
                      <a:pt x="56" y="28"/>
                    </a:cubicBezTo>
                    <a:cubicBezTo>
                      <a:pt x="54" y="27"/>
                      <a:pt x="53" y="25"/>
                      <a:pt x="52" y="24"/>
                    </a:cubicBezTo>
                    <a:cubicBezTo>
                      <a:pt x="52" y="24"/>
                      <a:pt x="52" y="24"/>
                      <a:pt x="52" y="24"/>
                    </a:cubicBezTo>
                    <a:cubicBezTo>
                      <a:pt x="52" y="9"/>
                      <a:pt x="52" y="9"/>
                      <a:pt x="52" y="9"/>
                    </a:cubicBezTo>
                    <a:cubicBezTo>
                      <a:pt x="52" y="9"/>
                      <a:pt x="52" y="9"/>
                      <a:pt x="52" y="9"/>
                    </a:cubicBezTo>
                    <a:cubicBezTo>
                      <a:pt x="52" y="8"/>
                      <a:pt x="52" y="8"/>
                      <a:pt x="52" y="8"/>
                    </a:cubicBezTo>
                    <a:cubicBezTo>
                      <a:pt x="52" y="4"/>
                      <a:pt x="62" y="0"/>
                      <a:pt x="73" y="0"/>
                    </a:cubicBezTo>
                    <a:cubicBezTo>
                      <a:pt x="85" y="0"/>
                      <a:pt x="94" y="4"/>
                      <a:pt x="94" y="8"/>
                    </a:cubicBezTo>
                    <a:cubicBezTo>
                      <a:pt x="94" y="8"/>
                      <a:pt x="94" y="8"/>
                      <a:pt x="94" y="9"/>
                    </a:cubicBezTo>
                    <a:cubicBezTo>
                      <a:pt x="95" y="9"/>
                      <a:pt x="95" y="9"/>
                      <a:pt x="95" y="9"/>
                    </a:cubicBezTo>
                    <a:cubicBezTo>
                      <a:pt x="95" y="24"/>
                      <a:pt x="95" y="24"/>
                      <a:pt x="95" y="24"/>
                    </a:cubicBezTo>
                    <a:cubicBezTo>
                      <a:pt x="94" y="24"/>
                      <a:pt x="94" y="24"/>
                      <a:pt x="94" y="24"/>
                    </a:cubicBezTo>
                    <a:cubicBezTo>
                      <a:pt x="94" y="26"/>
                      <a:pt x="92" y="27"/>
                      <a:pt x="88" y="28"/>
                    </a:cubicBezTo>
                    <a:cubicBezTo>
                      <a:pt x="88" y="36"/>
                      <a:pt x="88" y="57"/>
                      <a:pt x="88" y="63"/>
                    </a:cubicBezTo>
                    <a:cubicBezTo>
                      <a:pt x="88" y="69"/>
                      <a:pt x="93" y="71"/>
                      <a:pt x="93" y="71"/>
                    </a:cubicBezTo>
                    <a:cubicBezTo>
                      <a:pt x="100" y="76"/>
                      <a:pt x="146" y="121"/>
                      <a:pt x="126" y="135"/>
                    </a:cubicBezTo>
                    <a:cubicBezTo>
                      <a:pt x="108" y="147"/>
                      <a:pt x="79" y="147"/>
                      <a:pt x="73" y="147"/>
                    </a:cubicBezTo>
                    <a:cubicBezTo>
                      <a:pt x="67" y="147"/>
                      <a:pt x="37" y="147"/>
                      <a:pt x="20" y="135"/>
                    </a:cubicBezTo>
                    <a:cubicBezTo>
                      <a:pt x="0" y="121"/>
                      <a:pt x="45" y="76"/>
                      <a:pt x="53" y="71"/>
                    </a:cubicBezTo>
                    <a:close/>
                    <a:moveTo>
                      <a:pt x="54" y="136"/>
                    </a:moveTo>
                    <a:cubicBezTo>
                      <a:pt x="54" y="136"/>
                      <a:pt x="31" y="131"/>
                      <a:pt x="30" y="119"/>
                    </a:cubicBezTo>
                    <a:cubicBezTo>
                      <a:pt x="29" y="108"/>
                      <a:pt x="50" y="85"/>
                      <a:pt x="50" y="85"/>
                    </a:cubicBezTo>
                    <a:cubicBezTo>
                      <a:pt x="50" y="85"/>
                      <a:pt x="23" y="106"/>
                      <a:pt x="23" y="121"/>
                    </a:cubicBezTo>
                    <a:cubicBezTo>
                      <a:pt x="23" y="136"/>
                      <a:pt x="54" y="136"/>
                      <a:pt x="54"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88"/>
              <p:cNvSpPr>
                <a:spLocks noEditPoints="1"/>
              </p:cNvSpPr>
              <p:nvPr/>
            </p:nvSpPr>
            <p:spPr bwMode="auto">
              <a:xfrm>
                <a:off x="2009142" y="3762852"/>
                <a:ext cx="431800" cy="441325"/>
              </a:xfrm>
              <a:custGeom>
                <a:avLst/>
                <a:gdLst>
                  <a:gd name="T0" fmla="*/ 52 w 145"/>
                  <a:gd name="T1" fmla="*/ 71 h 148"/>
                  <a:gd name="T2" fmla="*/ 55 w 145"/>
                  <a:gd name="T3" fmla="*/ 63 h 148"/>
                  <a:gd name="T4" fmla="*/ 55 w 145"/>
                  <a:gd name="T5" fmla="*/ 28 h 148"/>
                  <a:gd name="T6" fmla="*/ 52 w 145"/>
                  <a:gd name="T7" fmla="*/ 24 h 148"/>
                  <a:gd name="T8" fmla="*/ 51 w 145"/>
                  <a:gd name="T9" fmla="*/ 24 h 148"/>
                  <a:gd name="T10" fmla="*/ 51 w 145"/>
                  <a:gd name="T11" fmla="*/ 9 h 148"/>
                  <a:gd name="T12" fmla="*/ 52 w 145"/>
                  <a:gd name="T13" fmla="*/ 9 h 148"/>
                  <a:gd name="T14" fmla="*/ 52 w 145"/>
                  <a:gd name="T15" fmla="*/ 8 h 148"/>
                  <a:gd name="T16" fmla="*/ 73 w 145"/>
                  <a:gd name="T17" fmla="*/ 0 h 148"/>
                  <a:gd name="T18" fmla="*/ 94 w 145"/>
                  <a:gd name="T19" fmla="*/ 8 h 148"/>
                  <a:gd name="T20" fmla="*/ 94 w 145"/>
                  <a:gd name="T21" fmla="*/ 9 h 148"/>
                  <a:gd name="T22" fmla="*/ 94 w 145"/>
                  <a:gd name="T23" fmla="*/ 9 h 148"/>
                  <a:gd name="T24" fmla="*/ 94 w 145"/>
                  <a:gd name="T25" fmla="*/ 24 h 148"/>
                  <a:gd name="T26" fmla="*/ 94 w 145"/>
                  <a:gd name="T27" fmla="*/ 24 h 148"/>
                  <a:gd name="T28" fmla="*/ 88 w 145"/>
                  <a:gd name="T29" fmla="*/ 29 h 148"/>
                  <a:gd name="T30" fmla="*/ 88 w 145"/>
                  <a:gd name="T31" fmla="*/ 63 h 148"/>
                  <a:gd name="T32" fmla="*/ 92 w 145"/>
                  <a:gd name="T33" fmla="*/ 71 h 148"/>
                  <a:gd name="T34" fmla="*/ 126 w 145"/>
                  <a:gd name="T35" fmla="*/ 135 h 148"/>
                  <a:gd name="T36" fmla="*/ 72 w 145"/>
                  <a:gd name="T37" fmla="*/ 147 h 148"/>
                  <a:gd name="T38" fmla="*/ 19 w 145"/>
                  <a:gd name="T39" fmla="*/ 135 h 148"/>
                  <a:gd name="T40" fmla="*/ 52 w 145"/>
                  <a:gd name="T41" fmla="*/ 71 h 148"/>
                  <a:gd name="T42" fmla="*/ 53 w 145"/>
                  <a:gd name="T43" fmla="*/ 136 h 148"/>
                  <a:gd name="T44" fmla="*/ 30 w 145"/>
                  <a:gd name="T45" fmla="*/ 120 h 148"/>
                  <a:gd name="T46" fmla="*/ 50 w 145"/>
                  <a:gd name="T47" fmla="*/ 85 h 148"/>
                  <a:gd name="T48" fmla="*/ 23 w 145"/>
                  <a:gd name="T49" fmla="*/ 121 h 148"/>
                  <a:gd name="T50" fmla="*/ 53 w 145"/>
                  <a:gd name="T51" fmla="*/ 13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5" h="148">
                    <a:moveTo>
                      <a:pt x="52" y="71"/>
                    </a:moveTo>
                    <a:cubicBezTo>
                      <a:pt x="52" y="71"/>
                      <a:pt x="55" y="70"/>
                      <a:pt x="55" y="63"/>
                    </a:cubicBezTo>
                    <a:cubicBezTo>
                      <a:pt x="55" y="57"/>
                      <a:pt x="55" y="36"/>
                      <a:pt x="55" y="28"/>
                    </a:cubicBezTo>
                    <a:cubicBezTo>
                      <a:pt x="53" y="27"/>
                      <a:pt x="52" y="26"/>
                      <a:pt x="52" y="24"/>
                    </a:cubicBezTo>
                    <a:cubicBezTo>
                      <a:pt x="51" y="24"/>
                      <a:pt x="51" y="24"/>
                      <a:pt x="51" y="24"/>
                    </a:cubicBezTo>
                    <a:cubicBezTo>
                      <a:pt x="51" y="9"/>
                      <a:pt x="51" y="9"/>
                      <a:pt x="51" y="9"/>
                    </a:cubicBezTo>
                    <a:cubicBezTo>
                      <a:pt x="52" y="9"/>
                      <a:pt x="52" y="9"/>
                      <a:pt x="52" y="9"/>
                    </a:cubicBezTo>
                    <a:cubicBezTo>
                      <a:pt x="52" y="9"/>
                      <a:pt x="52" y="8"/>
                      <a:pt x="52" y="8"/>
                    </a:cubicBezTo>
                    <a:cubicBezTo>
                      <a:pt x="52" y="4"/>
                      <a:pt x="61" y="0"/>
                      <a:pt x="73" y="0"/>
                    </a:cubicBezTo>
                    <a:cubicBezTo>
                      <a:pt x="84" y="0"/>
                      <a:pt x="94" y="4"/>
                      <a:pt x="94" y="8"/>
                    </a:cubicBezTo>
                    <a:cubicBezTo>
                      <a:pt x="94" y="8"/>
                      <a:pt x="94" y="9"/>
                      <a:pt x="94" y="9"/>
                    </a:cubicBezTo>
                    <a:cubicBezTo>
                      <a:pt x="94" y="9"/>
                      <a:pt x="94" y="9"/>
                      <a:pt x="94" y="9"/>
                    </a:cubicBezTo>
                    <a:cubicBezTo>
                      <a:pt x="94" y="24"/>
                      <a:pt x="94" y="24"/>
                      <a:pt x="94" y="24"/>
                    </a:cubicBezTo>
                    <a:cubicBezTo>
                      <a:pt x="94" y="24"/>
                      <a:pt x="94" y="24"/>
                      <a:pt x="94" y="24"/>
                    </a:cubicBezTo>
                    <a:cubicBezTo>
                      <a:pt x="93" y="26"/>
                      <a:pt x="92" y="27"/>
                      <a:pt x="88" y="29"/>
                    </a:cubicBezTo>
                    <a:cubicBezTo>
                      <a:pt x="88" y="36"/>
                      <a:pt x="88" y="57"/>
                      <a:pt x="88" y="63"/>
                    </a:cubicBezTo>
                    <a:cubicBezTo>
                      <a:pt x="88" y="70"/>
                      <a:pt x="92" y="71"/>
                      <a:pt x="92" y="71"/>
                    </a:cubicBezTo>
                    <a:cubicBezTo>
                      <a:pt x="100" y="76"/>
                      <a:pt x="145" y="121"/>
                      <a:pt x="126" y="135"/>
                    </a:cubicBezTo>
                    <a:cubicBezTo>
                      <a:pt x="108" y="148"/>
                      <a:pt x="78" y="147"/>
                      <a:pt x="72" y="147"/>
                    </a:cubicBezTo>
                    <a:cubicBezTo>
                      <a:pt x="66" y="147"/>
                      <a:pt x="37" y="148"/>
                      <a:pt x="19" y="135"/>
                    </a:cubicBezTo>
                    <a:cubicBezTo>
                      <a:pt x="0" y="121"/>
                      <a:pt x="44" y="76"/>
                      <a:pt x="52" y="71"/>
                    </a:cubicBezTo>
                    <a:close/>
                    <a:moveTo>
                      <a:pt x="53" y="136"/>
                    </a:moveTo>
                    <a:cubicBezTo>
                      <a:pt x="53" y="136"/>
                      <a:pt x="31" y="131"/>
                      <a:pt x="30" y="120"/>
                    </a:cubicBezTo>
                    <a:cubicBezTo>
                      <a:pt x="29" y="108"/>
                      <a:pt x="50" y="85"/>
                      <a:pt x="50" y="85"/>
                    </a:cubicBezTo>
                    <a:cubicBezTo>
                      <a:pt x="50" y="85"/>
                      <a:pt x="22" y="107"/>
                      <a:pt x="23" y="121"/>
                    </a:cubicBezTo>
                    <a:cubicBezTo>
                      <a:pt x="23" y="136"/>
                      <a:pt x="53" y="136"/>
                      <a:pt x="53"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1" name="组合 10"/>
            <p:cNvGrpSpPr/>
            <p:nvPr/>
          </p:nvGrpSpPr>
          <p:grpSpPr>
            <a:xfrm>
              <a:off x="1890" y="2819"/>
              <a:ext cx="2688" cy="2685"/>
              <a:chOff x="3805238" y="2005013"/>
              <a:chExt cx="1706563" cy="1704975"/>
            </a:xfrm>
          </p:grpSpPr>
          <p:sp>
            <p:nvSpPr>
              <p:cNvPr id="18" name="Oval 7"/>
              <p:cNvSpPr>
                <a:spLocks noChangeArrowheads="1"/>
              </p:cNvSpPr>
              <p:nvPr/>
            </p:nvSpPr>
            <p:spPr bwMode="auto">
              <a:xfrm>
                <a:off x="3805238" y="2005013"/>
                <a:ext cx="1706563" cy="1704975"/>
              </a:xfrm>
              <a:prstGeom prst="ellipse">
                <a:avLst/>
              </a:prstGeom>
              <a:solidFill>
                <a:srgbClr val="3C4157"/>
              </a:solidFill>
              <a:ln>
                <a:noFill/>
              </a:ln>
            </p:spPr>
            <p:txBody>
              <a:bodyPr vert="horz" wrap="square" lIns="91440" tIns="45720" rIns="91440" bIns="45720" numCol="1" anchor="t" anchorCtr="0" compatLnSpc="1"/>
              <a:lstStyle/>
              <a:p>
                <a:endParaRPr lang="zh-CN" altLang="en-US"/>
              </a:p>
            </p:txBody>
          </p:sp>
          <p:sp>
            <p:nvSpPr>
              <p:cNvPr id="19" name="Oval 8"/>
              <p:cNvSpPr>
                <a:spLocks noChangeArrowheads="1"/>
              </p:cNvSpPr>
              <p:nvPr/>
            </p:nvSpPr>
            <p:spPr bwMode="auto">
              <a:xfrm>
                <a:off x="3973513" y="2173288"/>
                <a:ext cx="1368425" cy="1368425"/>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sp>
            <p:nvSpPr>
              <p:cNvPr id="20" name="Oval 9"/>
              <p:cNvSpPr>
                <a:spLocks noChangeArrowheads="1"/>
              </p:cNvSpPr>
              <p:nvPr/>
            </p:nvSpPr>
            <p:spPr bwMode="auto">
              <a:xfrm>
                <a:off x="4102100" y="2305050"/>
                <a:ext cx="1109663" cy="1104900"/>
              </a:xfrm>
              <a:prstGeom prst="ellipse">
                <a:avLst/>
              </a:prstGeom>
              <a:solidFill>
                <a:srgbClr val="3C4157"/>
              </a:solidFill>
              <a:ln>
                <a:noFill/>
              </a:ln>
            </p:spPr>
            <p:txBody>
              <a:bodyPr vert="horz" wrap="square" lIns="91440" tIns="45720" rIns="91440" bIns="45720" numCol="1" anchor="t" anchorCtr="0" compatLnSpc="1"/>
              <a:lstStyle/>
              <a:p>
                <a:endParaRPr lang="zh-CN" altLang="en-US"/>
              </a:p>
            </p:txBody>
          </p:sp>
          <p:sp>
            <p:nvSpPr>
              <p:cNvPr id="21" name="Oval 10"/>
              <p:cNvSpPr>
                <a:spLocks noChangeArrowheads="1"/>
              </p:cNvSpPr>
              <p:nvPr/>
            </p:nvSpPr>
            <p:spPr bwMode="auto">
              <a:xfrm>
                <a:off x="4210050" y="2409825"/>
                <a:ext cx="895350" cy="895350"/>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sp>
            <p:nvSpPr>
              <p:cNvPr id="22" name="Oval 11"/>
              <p:cNvSpPr>
                <a:spLocks noChangeArrowheads="1"/>
              </p:cNvSpPr>
              <p:nvPr/>
            </p:nvSpPr>
            <p:spPr bwMode="auto">
              <a:xfrm>
                <a:off x="4416425" y="2616200"/>
                <a:ext cx="479425" cy="482600"/>
              </a:xfrm>
              <a:prstGeom prst="ellipse">
                <a:avLst/>
              </a:prstGeom>
              <a:solidFill>
                <a:srgbClr val="3C4157"/>
              </a:solidFill>
              <a:ln>
                <a:noFill/>
              </a:ln>
            </p:spPr>
            <p:txBody>
              <a:bodyPr vert="horz" wrap="square" lIns="91440" tIns="45720" rIns="91440" bIns="45720" numCol="1" anchor="t" anchorCtr="0" compatLnSpc="1"/>
              <a:lstStyle/>
              <a:p>
                <a:endParaRPr lang="zh-CN" altLang="en-US"/>
              </a:p>
            </p:txBody>
          </p:sp>
        </p:grpSp>
        <p:grpSp>
          <p:nvGrpSpPr>
            <p:cNvPr id="12" name="组合 11"/>
            <p:cNvGrpSpPr/>
            <p:nvPr/>
          </p:nvGrpSpPr>
          <p:grpSpPr>
            <a:xfrm>
              <a:off x="1557" y="2229"/>
              <a:ext cx="1725" cy="2025"/>
              <a:chOff x="3560763" y="1570038"/>
              <a:chExt cx="1095375" cy="1285875"/>
            </a:xfrm>
          </p:grpSpPr>
          <p:sp>
            <p:nvSpPr>
              <p:cNvPr id="13" name="Freeform 12"/>
              <p:cNvSpPr/>
              <p:nvPr/>
            </p:nvSpPr>
            <p:spPr bwMode="auto">
              <a:xfrm>
                <a:off x="4446588" y="2611438"/>
                <a:ext cx="209550" cy="244475"/>
              </a:xfrm>
              <a:custGeom>
                <a:avLst/>
                <a:gdLst>
                  <a:gd name="T0" fmla="*/ 21 w 56"/>
                  <a:gd name="T1" fmla="*/ 8 h 65"/>
                  <a:gd name="T2" fmla="*/ 56 w 56"/>
                  <a:gd name="T3" fmla="*/ 65 h 65"/>
                  <a:gd name="T4" fmla="*/ 6 w 56"/>
                  <a:gd name="T5" fmla="*/ 21 h 65"/>
                  <a:gd name="T6" fmla="*/ 21 w 56"/>
                  <a:gd name="T7" fmla="*/ 8 h 65"/>
                </a:gdLst>
                <a:ahLst/>
                <a:cxnLst>
                  <a:cxn ang="0">
                    <a:pos x="T0" y="T1"/>
                  </a:cxn>
                  <a:cxn ang="0">
                    <a:pos x="T2" y="T3"/>
                  </a:cxn>
                  <a:cxn ang="0">
                    <a:pos x="T4" y="T5"/>
                  </a:cxn>
                  <a:cxn ang="0">
                    <a:pos x="T6" y="T7"/>
                  </a:cxn>
                </a:cxnLst>
                <a:rect l="0" t="0" r="r" b="b"/>
                <a:pathLst>
                  <a:path w="56" h="65">
                    <a:moveTo>
                      <a:pt x="21" y="8"/>
                    </a:moveTo>
                    <a:cubicBezTo>
                      <a:pt x="56" y="65"/>
                      <a:pt x="56" y="65"/>
                      <a:pt x="56" y="65"/>
                    </a:cubicBezTo>
                    <a:cubicBezTo>
                      <a:pt x="6" y="21"/>
                      <a:pt x="6" y="21"/>
                      <a:pt x="6" y="21"/>
                    </a:cubicBezTo>
                    <a:cubicBezTo>
                      <a:pt x="0" y="15"/>
                      <a:pt x="17" y="0"/>
                      <a:pt x="21" y="8"/>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3"/>
              <p:cNvSpPr/>
              <p:nvPr/>
            </p:nvSpPr>
            <p:spPr bwMode="auto">
              <a:xfrm>
                <a:off x="3714750" y="1724025"/>
                <a:ext cx="908050" cy="1057275"/>
              </a:xfrm>
              <a:custGeom>
                <a:avLst/>
                <a:gdLst>
                  <a:gd name="T0" fmla="*/ 212 w 242"/>
                  <a:gd name="T1" fmla="*/ 219 h 282"/>
                  <a:gd name="T2" fmla="*/ 0 w 242"/>
                  <a:gd name="T3" fmla="*/ 0 h 282"/>
                  <a:gd name="T4" fmla="*/ 177 w 242"/>
                  <a:gd name="T5" fmla="*/ 248 h 282"/>
                  <a:gd name="T6" fmla="*/ 212 w 242"/>
                  <a:gd name="T7" fmla="*/ 219 h 282"/>
                </a:gdLst>
                <a:ahLst/>
                <a:cxnLst>
                  <a:cxn ang="0">
                    <a:pos x="T0" y="T1"/>
                  </a:cxn>
                  <a:cxn ang="0">
                    <a:pos x="T2" y="T3"/>
                  </a:cxn>
                  <a:cxn ang="0">
                    <a:pos x="T4" y="T5"/>
                  </a:cxn>
                  <a:cxn ang="0">
                    <a:pos x="T6" y="T7"/>
                  </a:cxn>
                </a:cxnLst>
                <a:rect l="0" t="0" r="r" b="b"/>
                <a:pathLst>
                  <a:path w="242" h="282">
                    <a:moveTo>
                      <a:pt x="212" y="219"/>
                    </a:moveTo>
                    <a:cubicBezTo>
                      <a:pt x="0" y="0"/>
                      <a:pt x="0" y="0"/>
                      <a:pt x="0" y="0"/>
                    </a:cubicBezTo>
                    <a:cubicBezTo>
                      <a:pt x="177" y="248"/>
                      <a:pt x="177" y="248"/>
                      <a:pt x="177" y="248"/>
                    </a:cubicBezTo>
                    <a:cubicBezTo>
                      <a:pt x="201" y="282"/>
                      <a:pt x="242" y="250"/>
                      <a:pt x="212" y="219"/>
                    </a:cubicBezTo>
                    <a:close/>
                  </a:path>
                </a:pathLst>
              </a:custGeom>
              <a:solidFill>
                <a:srgbClr val="02A6A6"/>
              </a:solidFill>
              <a:ln>
                <a:noFill/>
              </a:ln>
            </p:spPr>
            <p:txBody>
              <a:bodyPr vert="horz" wrap="square" lIns="91440" tIns="45720" rIns="91440" bIns="45720" numCol="1" anchor="t" anchorCtr="0" compatLnSpc="1"/>
              <a:lstStyle/>
              <a:p>
                <a:endParaRPr lang="zh-CN" altLang="en-US"/>
              </a:p>
            </p:txBody>
          </p:sp>
          <p:sp>
            <p:nvSpPr>
              <p:cNvPr id="15" name="Freeform 14"/>
              <p:cNvSpPr/>
              <p:nvPr/>
            </p:nvSpPr>
            <p:spPr bwMode="auto">
              <a:xfrm>
                <a:off x="3714750" y="1724025"/>
                <a:ext cx="850900" cy="966788"/>
              </a:xfrm>
              <a:custGeom>
                <a:avLst/>
                <a:gdLst>
                  <a:gd name="T0" fmla="*/ 0 w 227"/>
                  <a:gd name="T1" fmla="*/ 0 h 258"/>
                  <a:gd name="T2" fmla="*/ 214 w 227"/>
                  <a:gd name="T3" fmla="*/ 258 h 258"/>
                  <a:gd name="T4" fmla="*/ 212 w 227"/>
                  <a:gd name="T5" fmla="*/ 219 h 258"/>
                  <a:gd name="T6" fmla="*/ 0 w 227"/>
                  <a:gd name="T7" fmla="*/ 0 h 258"/>
                </a:gdLst>
                <a:ahLst/>
                <a:cxnLst>
                  <a:cxn ang="0">
                    <a:pos x="T0" y="T1"/>
                  </a:cxn>
                  <a:cxn ang="0">
                    <a:pos x="T2" y="T3"/>
                  </a:cxn>
                  <a:cxn ang="0">
                    <a:pos x="T4" y="T5"/>
                  </a:cxn>
                  <a:cxn ang="0">
                    <a:pos x="T6" y="T7"/>
                  </a:cxn>
                </a:cxnLst>
                <a:rect l="0" t="0" r="r" b="b"/>
                <a:pathLst>
                  <a:path w="227" h="258">
                    <a:moveTo>
                      <a:pt x="0" y="0"/>
                    </a:moveTo>
                    <a:cubicBezTo>
                      <a:pt x="214" y="258"/>
                      <a:pt x="214" y="258"/>
                      <a:pt x="214" y="258"/>
                    </a:cubicBezTo>
                    <a:cubicBezTo>
                      <a:pt x="224" y="250"/>
                      <a:pt x="227" y="235"/>
                      <a:pt x="212" y="219"/>
                    </a:cubicBezTo>
                    <a:lnTo>
                      <a:pt x="0" y="0"/>
                    </a:lnTo>
                    <a:close/>
                  </a:path>
                </a:pathLst>
              </a:custGeom>
              <a:solidFill>
                <a:srgbClr val="03CCCE"/>
              </a:solidFill>
              <a:ln w="6350">
                <a:noFill/>
              </a:ln>
            </p:spPr>
            <p:txBody>
              <a:bodyPr vert="horz" wrap="square" lIns="91440" tIns="45720" rIns="91440" bIns="45720" numCol="1" anchor="t" anchorCtr="0" compatLnSpc="1"/>
              <a:lstStyle/>
              <a:p>
                <a:endParaRPr lang="zh-CN" altLang="en-US"/>
              </a:p>
            </p:txBody>
          </p:sp>
          <p:sp>
            <p:nvSpPr>
              <p:cNvPr id="16" name="Freeform 15"/>
              <p:cNvSpPr/>
              <p:nvPr/>
            </p:nvSpPr>
            <p:spPr bwMode="auto">
              <a:xfrm>
                <a:off x="3714750" y="1570038"/>
                <a:ext cx="244475" cy="382588"/>
              </a:xfrm>
              <a:custGeom>
                <a:avLst/>
                <a:gdLst>
                  <a:gd name="T0" fmla="*/ 50 w 65"/>
                  <a:gd name="T1" fmla="*/ 102 h 102"/>
                  <a:gd name="T2" fmla="*/ 50 w 65"/>
                  <a:gd name="T3" fmla="*/ 20 h 102"/>
                  <a:gd name="T4" fmla="*/ 0 w 65"/>
                  <a:gd name="T5" fmla="*/ 41 h 102"/>
                  <a:gd name="T6" fmla="*/ 50 w 65"/>
                  <a:gd name="T7" fmla="*/ 102 h 102"/>
                </a:gdLst>
                <a:ahLst/>
                <a:cxnLst>
                  <a:cxn ang="0">
                    <a:pos x="T0" y="T1"/>
                  </a:cxn>
                  <a:cxn ang="0">
                    <a:pos x="T2" y="T3"/>
                  </a:cxn>
                  <a:cxn ang="0">
                    <a:pos x="T4" y="T5"/>
                  </a:cxn>
                  <a:cxn ang="0">
                    <a:pos x="T6" y="T7"/>
                  </a:cxn>
                </a:cxnLst>
                <a:rect l="0" t="0" r="r" b="b"/>
                <a:pathLst>
                  <a:path w="65" h="102">
                    <a:moveTo>
                      <a:pt x="50" y="102"/>
                    </a:moveTo>
                    <a:cubicBezTo>
                      <a:pt x="56" y="86"/>
                      <a:pt x="65" y="40"/>
                      <a:pt x="50" y="20"/>
                    </a:cubicBezTo>
                    <a:cubicBezTo>
                      <a:pt x="35" y="0"/>
                      <a:pt x="6" y="4"/>
                      <a:pt x="0" y="41"/>
                    </a:cubicBezTo>
                    <a:lnTo>
                      <a:pt x="50" y="102"/>
                    </a:lnTo>
                    <a:close/>
                  </a:path>
                </a:pathLst>
              </a:custGeom>
              <a:solidFill>
                <a:srgbClr val="596181"/>
              </a:solidFill>
              <a:ln>
                <a:noFill/>
              </a:ln>
            </p:spPr>
            <p:txBody>
              <a:bodyPr vert="horz" wrap="square" lIns="91440" tIns="45720" rIns="91440" bIns="45720" numCol="1" anchor="t" anchorCtr="0" compatLnSpc="1"/>
              <a:lstStyle/>
              <a:p>
                <a:endParaRPr lang="zh-CN" altLang="en-US"/>
              </a:p>
            </p:txBody>
          </p:sp>
          <p:sp>
            <p:nvSpPr>
              <p:cNvPr id="17" name="Freeform 16"/>
              <p:cNvSpPr/>
              <p:nvPr/>
            </p:nvSpPr>
            <p:spPr bwMode="auto">
              <a:xfrm>
                <a:off x="3560763" y="1724025"/>
                <a:ext cx="341313" cy="234950"/>
              </a:xfrm>
              <a:custGeom>
                <a:avLst/>
                <a:gdLst>
                  <a:gd name="T0" fmla="*/ 91 w 91"/>
                  <a:gd name="T1" fmla="*/ 61 h 63"/>
                  <a:gd name="T2" fmla="*/ 16 w 91"/>
                  <a:gd name="T3" fmla="*/ 40 h 63"/>
                  <a:gd name="T4" fmla="*/ 41 w 91"/>
                  <a:gd name="T5" fmla="*/ 0 h 63"/>
                  <a:gd name="T6" fmla="*/ 91 w 91"/>
                  <a:gd name="T7" fmla="*/ 61 h 63"/>
                </a:gdLst>
                <a:ahLst/>
                <a:cxnLst>
                  <a:cxn ang="0">
                    <a:pos x="T0" y="T1"/>
                  </a:cxn>
                  <a:cxn ang="0">
                    <a:pos x="T2" y="T3"/>
                  </a:cxn>
                  <a:cxn ang="0">
                    <a:pos x="T4" y="T5"/>
                  </a:cxn>
                  <a:cxn ang="0">
                    <a:pos x="T6" y="T7"/>
                  </a:cxn>
                </a:cxnLst>
                <a:rect l="0" t="0" r="r" b="b"/>
                <a:pathLst>
                  <a:path w="91" h="63">
                    <a:moveTo>
                      <a:pt x="91" y="61"/>
                    </a:moveTo>
                    <a:cubicBezTo>
                      <a:pt x="75" y="63"/>
                      <a:pt x="33" y="59"/>
                      <a:pt x="16" y="40"/>
                    </a:cubicBezTo>
                    <a:cubicBezTo>
                      <a:pt x="0" y="22"/>
                      <a:pt x="8" y="0"/>
                      <a:pt x="41" y="0"/>
                    </a:cubicBezTo>
                    <a:lnTo>
                      <a:pt x="91" y="61"/>
                    </a:lnTo>
                    <a:close/>
                  </a:path>
                </a:pathLst>
              </a:custGeom>
              <a:solidFill>
                <a:srgbClr val="3C4157"/>
              </a:solidFill>
              <a:ln>
                <a:noFill/>
              </a:ln>
            </p:spPr>
            <p:txBody>
              <a:bodyPr vert="horz" wrap="square" lIns="91440" tIns="45720" rIns="91440" bIns="45720" numCol="1" anchor="t" anchorCtr="0" compatLnSpc="1"/>
              <a:lstStyle/>
              <a:p>
                <a:endParaRPr lang="zh-CN" altLang="en-US"/>
              </a:p>
            </p:txBody>
          </p:sp>
        </p:grpSp>
      </p:grpSp>
      <p:sp>
        <p:nvSpPr>
          <p:cNvPr id="107" name="文本框 106"/>
          <p:cNvSpPr txBox="1"/>
          <p:nvPr/>
        </p:nvSpPr>
        <p:spPr>
          <a:xfrm>
            <a:off x="1849582" y="1304162"/>
            <a:ext cx="7455000" cy="677108"/>
          </a:xfrm>
          <a:prstGeom prst="rect">
            <a:avLst/>
          </a:prstGeom>
          <a:noFill/>
        </p:spPr>
        <p:txBody>
          <a:bodyPr wrap="square" rtlCol="0">
            <a:spAutoFit/>
          </a:bodyPr>
          <a:lstStyle/>
          <a:p>
            <a:r>
              <a:rPr lang="zh-CN" altLang="en-US" sz="2000" dirty="0" smtClean="0"/>
              <a:t>●</a:t>
            </a:r>
            <a:r>
              <a:rPr lang="zh-CN" altLang="en-US" dirty="0" smtClean="0"/>
              <a:t> 图像</a:t>
            </a:r>
            <a:r>
              <a:rPr lang="zh-CN" altLang="en-US" dirty="0"/>
              <a:t>去雾的研究算法有很多，但是主要分为两类：基于图像增强的去雾算法和基于</a:t>
            </a:r>
            <a:r>
              <a:rPr lang="zh-CN" altLang="en-US" dirty="0" smtClean="0"/>
              <a:t>图像恢复的</a:t>
            </a:r>
            <a:r>
              <a:rPr lang="zh-CN" altLang="en-US" dirty="0"/>
              <a:t>去雾算法。 </a:t>
            </a:r>
          </a:p>
        </p:txBody>
      </p:sp>
      <p:sp>
        <p:nvSpPr>
          <p:cNvPr id="205" name="文本框 204"/>
          <p:cNvSpPr txBox="1"/>
          <p:nvPr/>
        </p:nvSpPr>
        <p:spPr>
          <a:xfrm>
            <a:off x="1840171" y="2114849"/>
            <a:ext cx="1552567" cy="400110"/>
          </a:xfrm>
          <a:prstGeom prst="rect">
            <a:avLst/>
          </a:prstGeom>
          <a:noFill/>
        </p:spPr>
        <p:txBody>
          <a:bodyPr wrap="square" rtlCol="0">
            <a:spAutoFit/>
          </a:bodyPr>
          <a:lstStyle/>
          <a:p>
            <a:r>
              <a:rPr lang="zh-CN" altLang="en-US" sz="2000" dirty="0" smtClean="0"/>
              <a:t>●</a:t>
            </a:r>
            <a:r>
              <a:rPr lang="zh-CN" altLang="en-US" dirty="0" smtClean="0"/>
              <a:t> 代表算法：</a:t>
            </a:r>
            <a:endParaRPr lang="zh-CN" altLang="en-US" dirty="0"/>
          </a:p>
        </p:txBody>
      </p:sp>
      <p:sp>
        <p:nvSpPr>
          <p:cNvPr id="207" name="文本框 206"/>
          <p:cNvSpPr txBox="1"/>
          <p:nvPr/>
        </p:nvSpPr>
        <p:spPr>
          <a:xfrm>
            <a:off x="4173989" y="2506453"/>
            <a:ext cx="1175846" cy="369332"/>
          </a:xfrm>
          <a:prstGeom prst="rect">
            <a:avLst/>
          </a:prstGeom>
          <a:noFill/>
        </p:spPr>
        <p:txBody>
          <a:bodyPr wrap="square" rtlCol="0">
            <a:spAutoFit/>
          </a:bodyPr>
          <a:lstStyle/>
          <a:p>
            <a:r>
              <a:rPr lang="zh-CN" altLang="en-US" dirty="0" smtClean="0"/>
              <a:t>图像增强</a:t>
            </a:r>
            <a:endParaRPr lang="zh-CN" altLang="en-US" dirty="0"/>
          </a:p>
        </p:txBody>
      </p:sp>
      <p:sp>
        <p:nvSpPr>
          <p:cNvPr id="208" name="文本框 207"/>
          <p:cNvSpPr txBox="1"/>
          <p:nvPr/>
        </p:nvSpPr>
        <p:spPr>
          <a:xfrm>
            <a:off x="8552352" y="3149775"/>
            <a:ext cx="1175846" cy="369332"/>
          </a:xfrm>
          <a:prstGeom prst="rect">
            <a:avLst/>
          </a:prstGeom>
          <a:noFill/>
        </p:spPr>
        <p:txBody>
          <a:bodyPr wrap="square" rtlCol="0">
            <a:spAutoFit/>
          </a:bodyPr>
          <a:lstStyle/>
          <a:p>
            <a:r>
              <a:rPr lang="zh-CN" altLang="en-US" dirty="0" smtClean="0">
                <a:solidFill>
                  <a:schemeClr val="bg1"/>
                </a:solidFill>
              </a:rPr>
              <a:t>图像恢复</a:t>
            </a:r>
            <a:endParaRPr lang="zh-CN" altLang="en-US" dirty="0">
              <a:solidFill>
                <a:schemeClr val="bg1"/>
              </a:solidFill>
            </a:endParaRPr>
          </a:p>
        </p:txBody>
      </p:sp>
      <p:sp>
        <p:nvSpPr>
          <p:cNvPr id="209" name="文本框 208"/>
          <p:cNvSpPr txBox="1"/>
          <p:nvPr/>
        </p:nvSpPr>
        <p:spPr>
          <a:xfrm>
            <a:off x="3953025" y="3483922"/>
            <a:ext cx="2016251" cy="2308324"/>
          </a:xfrm>
          <a:prstGeom prst="rect">
            <a:avLst/>
          </a:prstGeom>
          <a:noFill/>
        </p:spPr>
        <p:txBody>
          <a:bodyPr wrap="square" rtlCol="0">
            <a:spAutoFit/>
          </a:bodyPr>
          <a:lstStyle/>
          <a:p>
            <a:r>
              <a:rPr lang="en-US" altLang="zh-CN" dirty="0" smtClean="0"/>
              <a:t>a. </a:t>
            </a:r>
            <a:r>
              <a:rPr lang="zh-CN" altLang="en-US" dirty="0" smtClean="0"/>
              <a:t>直方图均衡化；</a:t>
            </a:r>
            <a:endParaRPr lang="en-US" altLang="zh-CN" dirty="0" smtClean="0"/>
          </a:p>
          <a:p>
            <a:r>
              <a:rPr lang="zh-CN" altLang="en-US" dirty="0"/>
              <a:t/>
            </a:r>
            <a:br>
              <a:rPr lang="zh-CN" altLang="en-US" dirty="0"/>
            </a:br>
            <a:r>
              <a:rPr lang="en-US" altLang="zh-CN" dirty="0" smtClean="0"/>
              <a:t>b. </a:t>
            </a:r>
            <a:r>
              <a:rPr lang="en-US" altLang="zh-CN" dirty="0" err="1"/>
              <a:t>Retinex</a:t>
            </a:r>
            <a:r>
              <a:rPr lang="zh-CN" altLang="en-US" dirty="0" smtClean="0"/>
              <a:t>算法；</a:t>
            </a:r>
            <a:endParaRPr lang="en-US" altLang="zh-CN" dirty="0" smtClean="0"/>
          </a:p>
          <a:p>
            <a:r>
              <a:rPr lang="zh-CN" altLang="en-US" dirty="0"/>
              <a:t/>
            </a:r>
            <a:br>
              <a:rPr lang="zh-CN" altLang="en-US" dirty="0"/>
            </a:br>
            <a:r>
              <a:rPr lang="en-US" altLang="zh-CN" dirty="0" smtClean="0"/>
              <a:t>c. </a:t>
            </a:r>
            <a:r>
              <a:rPr lang="zh-CN" altLang="en-US" dirty="0" smtClean="0"/>
              <a:t>小波变换； </a:t>
            </a:r>
            <a:endParaRPr lang="en-US" altLang="zh-CN" dirty="0" smtClean="0"/>
          </a:p>
          <a:p>
            <a:r>
              <a:rPr lang="zh-CN" altLang="en-US" dirty="0"/>
              <a:t/>
            </a:r>
            <a:br>
              <a:rPr lang="zh-CN" altLang="en-US" dirty="0"/>
            </a:br>
            <a:r>
              <a:rPr lang="en-US" altLang="zh-CN" dirty="0" smtClean="0"/>
              <a:t>d. </a:t>
            </a:r>
            <a:r>
              <a:rPr lang="zh-CN" altLang="en-US" dirty="0" smtClean="0"/>
              <a:t>同态滤波；</a:t>
            </a:r>
            <a:endParaRPr lang="en-US" altLang="zh-CN" dirty="0" smtClean="0"/>
          </a:p>
          <a:p>
            <a:r>
              <a:rPr lang="en-US" altLang="zh-CN" dirty="0" smtClean="0"/>
              <a:t>… …</a:t>
            </a:r>
            <a:endParaRPr lang="zh-CN" altLang="en-US" dirty="0"/>
          </a:p>
        </p:txBody>
      </p:sp>
      <p:sp>
        <p:nvSpPr>
          <p:cNvPr id="210" name="圆角矩形 209"/>
          <p:cNvSpPr/>
          <p:nvPr/>
        </p:nvSpPr>
        <p:spPr>
          <a:xfrm>
            <a:off x="3533709" y="3189898"/>
            <a:ext cx="2663355" cy="2691510"/>
          </a:xfrm>
          <a:prstGeom prst="roundRect">
            <a:avLst/>
          </a:prstGeom>
          <a:no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1" name="文本框 210"/>
          <p:cNvSpPr txBox="1"/>
          <p:nvPr/>
        </p:nvSpPr>
        <p:spPr>
          <a:xfrm>
            <a:off x="7680288" y="4127082"/>
            <a:ext cx="3091879" cy="2308324"/>
          </a:xfrm>
          <a:prstGeom prst="rect">
            <a:avLst/>
          </a:prstGeom>
          <a:noFill/>
        </p:spPr>
        <p:txBody>
          <a:bodyPr wrap="square" rtlCol="0">
            <a:spAutoFit/>
          </a:bodyPr>
          <a:lstStyle/>
          <a:p>
            <a:r>
              <a:rPr lang="en-US" altLang="zh-CN" dirty="0" smtClean="0"/>
              <a:t>a. </a:t>
            </a:r>
            <a:r>
              <a:rPr lang="zh-CN" altLang="en-US" dirty="0" smtClean="0"/>
              <a:t>暗</a:t>
            </a:r>
            <a:r>
              <a:rPr lang="zh-CN" altLang="en-US" dirty="0"/>
              <a:t>通道</a:t>
            </a:r>
            <a:r>
              <a:rPr lang="zh-CN" altLang="en-US" dirty="0" smtClean="0"/>
              <a:t>先验</a:t>
            </a:r>
            <a:r>
              <a:rPr lang="en-US" altLang="zh-CN" dirty="0" smtClean="0"/>
              <a:t>(He)</a:t>
            </a:r>
            <a:r>
              <a:rPr lang="zh-CN" altLang="en-US" dirty="0" smtClean="0"/>
              <a:t>； </a:t>
            </a:r>
            <a:endParaRPr lang="en-US" altLang="zh-CN" dirty="0" smtClean="0"/>
          </a:p>
          <a:p>
            <a:endParaRPr lang="en-US" altLang="zh-CN" dirty="0"/>
          </a:p>
          <a:p>
            <a:r>
              <a:rPr lang="en-US" altLang="zh-CN" dirty="0"/>
              <a:t>b</a:t>
            </a:r>
            <a:r>
              <a:rPr lang="en-US" altLang="zh-CN" dirty="0" smtClean="0"/>
              <a:t>. </a:t>
            </a:r>
            <a:r>
              <a:rPr lang="zh-CN" altLang="en-US" dirty="0" smtClean="0"/>
              <a:t>最大化局部对比度</a:t>
            </a:r>
            <a:r>
              <a:rPr lang="en-US" altLang="zh-CN" dirty="0" smtClean="0"/>
              <a:t>(Tan)</a:t>
            </a:r>
            <a:r>
              <a:rPr lang="zh-CN" altLang="en-US" dirty="0" smtClean="0"/>
              <a:t>；</a:t>
            </a:r>
            <a:endParaRPr lang="en-US" altLang="zh-CN" dirty="0" smtClean="0"/>
          </a:p>
          <a:p>
            <a:endParaRPr lang="en-US" altLang="zh-CN" dirty="0" smtClean="0"/>
          </a:p>
          <a:p>
            <a:r>
              <a:rPr lang="en-US" altLang="zh-CN" dirty="0" smtClean="0"/>
              <a:t>c. </a:t>
            </a:r>
            <a:r>
              <a:rPr lang="zh-CN" altLang="en-US" dirty="0"/>
              <a:t>最小</a:t>
            </a:r>
            <a:r>
              <a:rPr lang="zh-CN" altLang="en-US" dirty="0" smtClean="0"/>
              <a:t>化代价函数</a:t>
            </a:r>
            <a:r>
              <a:rPr lang="en-US" altLang="zh-CN" dirty="0" smtClean="0"/>
              <a:t>(Kim)</a:t>
            </a:r>
            <a:r>
              <a:rPr lang="zh-CN" altLang="en-US" dirty="0" smtClean="0"/>
              <a:t>；</a:t>
            </a:r>
            <a:endParaRPr lang="en-US" altLang="zh-CN" dirty="0" smtClean="0"/>
          </a:p>
          <a:p>
            <a:r>
              <a:rPr lang="zh-CN" altLang="en-US" dirty="0"/>
              <a:t/>
            </a:r>
            <a:br>
              <a:rPr lang="zh-CN" altLang="en-US" dirty="0"/>
            </a:br>
            <a:r>
              <a:rPr lang="en-US" altLang="zh-CN" dirty="0"/>
              <a:t>d</a:t>
            </a:r>
            <a:r>
              <a:rPr lang="en-US" altLang="zh-CN" dirty="0" smtClean="0"/>
              <a:t>. </a:t>
            </a:r>
            <a:r>
              <a:rPr lang="zh-CN" altLang="en-US" dirty="0"/>
              <a:t>贝叶斯去雾</a:t>
            </a:r>
            <a:r>
              <a:rPr lang="zh-CN" altLang="en-US" dirty="0" smtClean="0"/>
              <a:t>算法；</a:t>
            </a:r>
            <a:endParaRPr lang="en-US" altLang="zh-CN" dirty="0" smtClean="0"/>
          </a:p>
          <a:p>
            <a:r>
              <a:rPr lang="en-US" altLang="zh-CN" dirty="0" smtClean="0"/>
              <a:t>… …</a:t>
            </a:r>
            <a:endParaRPr lang="zh-CN" altLang="en-US" dirty="0"/>
          </a:p>
        </p:txBody>
      </p:sp>
      <p:sp>
        <p:nvSpPr>
          <p:cNvPr id="212" name="圆角矩形 211"/>
          <p:cNvSpPr/>
          <p:nvPr/>
        </p:nvSpPr>
        <p:spPr>
          <a:xfrm>
            <a:off x="7488207" y="3922012"/>
            <a:ext cx="3072470" cy="2749244"/>
          </a:xfrm>
          <a:prstGeom prst="roundRect">
            <a:avLst/>
          </a:prstGeom>
          <a:no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54812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35409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26535" y="115910"/>
            <a:ext cx="5486400" cy="502276"/>
          </a:xfrm>
        </p:spPr>
        <p:txBody>
          <a:bodyPr>
            <a:normAutofit/>
          </a:bodyPr>
          <a:lstStyle/>
          <a:p>
            <a:r>
              <a:rPr lang="zh-CN" altLang="en-US" dirty="0" smtClean="0"/>
              <a:t>研究内容</a:t>
            </a:r>
            <a:r>
              <a:rPr lang="en-US" altLang="zh-CN" dirty="0" smtClean="0"/>
              <a:t>—</a:t>
            </a:r>
            <a:r>
              <a:rPr lang="zh-CN" altLang="en-US" dirty="0" smtClean="0"/>
              <a:t>大气散射模型</a:t>
            </a:r>
            <a:endParaRPr lang="zh-CN" altLang="en-US" dirty="0"/>
          </a:p>
        </p:txBody>
      </p:sp>
      <p:sp>
        <p:nvSpPr>
          <p:cNvPr id="9" name="椭圆 8"/>
          <p:cNvSpPr/>
          <p:nvPr/>
        </p:nvSpPr>
        <p:spPr>
          <a:xfrm>
            <a:off x="1044142" y="1256722"/>
            <a:ext cx="556058" cy="551296"/>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r>
              <a:rPr lang="en-US" altLang="zh-CN" sz="2400" b="1" noProof="1">
                <a:latin typeface="微软雅黑 Light" panose="020B0502040204020203" pitchFamily="34" charset="-122"/>
                <a:ea typeface="微软雅黑 Light" panose="020B0502040204020203" pitchFamily="34" charset="-122"/>
              </a:rPr>
              <a:t>1</a:t>
            </a:r>
            <a:endParaRPr lang="zh-CN" altLang="en-US" sz="2400" b="1" strike="noStrike" noProof="1">
              <a:latin typeface="微软雅黑 Light" panose="020B0502040204020203" pitchFamily="34" charset="-122"/>
              <a:ea typeface="微软雅黑 Light" panose="020B0502040204020203" pitchFamily="34" charset="-122"/>
            </a:endParaRPr>
          </a:p>
        </p:txBody>
      </p:sp>
      <p:sp>
        <p:nvSpPr>
          <p:cNvPr id="4" name="文本框 3"/>
          <p:cNvSpPr txBox="1"/>
          <p:nvPr/>
        </p:nvSpPr>
        <p:spPr>
          <a:xfrm>
            <a:off x="1766455" y="1347704"/>
            <a:ext cx="2826327" cy="369332"/>
          </a:xfrm>
          <a:prstGeom prst="rect">
            <a:avLst/>
          </a:prstGeom>
          <a:noFill/>
        </p:spPr>
        <p:txBody>
          <a:bodyPr wrap="square" rtlCol="0">
            <a:spAutoFit/>
          </a:bodyPr>
          <a:lstStyle/>
          <a:p>
            <a:r>
              <a:rPr lang="zh-CN" altLang="en-US" b="1" dirty="0" smtClean="0"/>
              <a:t>核心模型：</a:t>
            </a:r>
            <a:r>
              <a:rPr lang="zh-CN" altLang="en-US" b="1" dirty="0"/>
              <a:t>大气散射模型</a:t>
            </a:r>
          </a:p>
        </p:txBody>
      </p:sp>
      <p:pic>
        <p:nvPicPr>
          <p:cNvPr id="7" name="图片 6"/>
          <p:cNvPicPr>
            <a:picLocks noChangeAspect="1"/>
          </p:cNvPicPr>
          <p:nvPr/>
        </p:nvPicPr>
        <p:blipFill>
          <a:blip r:embed="rId3" cstate="print"/>
          <a:stretch>
            <a:fillRect/>
          </a:stretch>
        </p:blipFill>
        <p:spPr>
          <a:xfrm>
            <a:off x="3302141" y="1717036"/>
            <a:ext cx="5545646" cy="2700001"/>
          </a:xfrm>
          <a:prstGeom prst="rect">
            <a:avLst/>
          </a:prstGeom>
        </p:spPr>
      </p:pic>
      <mc:AlternateContent xmlns:mc="http://schemas.openxmlformats.org/markup-compatibility/2006" xmlns:a14="http://schemas.microsoft.com/office/drawing/2010/main">
        <mc:Choice Requires="a14">
          <p:sp>
            <p:nvSpPr>
              <p:cNvPr id="8" name="文本框 7"/>
              <p:cNvSpPr txBox="1"/>
              <p:nvPr/>
            </p:nvSpPr>
            <p:spPr>
              <a:xfrm>
                <a:off x="4341869" y="4509370"/>
                <a:ext cx="305019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𝐼</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𝐽</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(1−</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m:oMathPara>
                </a14:m>
                <a:endParaRPr lang="zh-CN" alt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4341869" y="4509370"/>
                <a:ext cx="3050194" cy="276999"/>
              </a:xfrm>
              <a:prstGeom prst="rect">
                <a:avLst/>
              </a:prstGeom>
              <a:blipFill rotWithShape="0">
                <a:blip r:embed="rId4"/>
                <a:stretch>
                  <a:fillRect l="-1198" t="-2222" r="-2196" b="-37778"/>
                </a:stretch>
              </a:blipFill>
            </p:spPr>
            <p:txBody>
              <a:bodyPr/>
              <a:lstStyle/>
              <a:p>
                <a:r>
                  <a:rPr lang="zh-CN" altLang="en-US">
                    <a:noFill/>
                  </a:rPr>
                  <a:t> </a:t>
                </a:r>
              </a:p>
            </p:txBody>
          </p:sp>
        </mc:Fallback>
      </mc:AlternateContent>
      <p:sp>
        <p:nvSpPr>
          <p:cNvPr id="12" name="文本框 11"/>
          <p:cNvSpPr txBox="1"/>
          <p:nvPr/>
        </p:nvSpPr>
        <p:spPr>
          <a:xfrm>
            <a:off x="4169915" y="4910011"/>
            <a:ext cx="3428210" cy="1241374"/>
          </a:xfrm>
          <a:prstGeom prst="rect">
            <a:avLst/>
          </a:prstGeom>
          <a:noFill/>
        </p:spPr>
        <p:txBody>
          <a:bodyPr wrap="square" rtlCol="0">
            <a:spAutoFit/>
          </a:bodyPr>
          <a:lstStyle/>
          <a:p>
            <a:r>
              <a:rPr lang="zh-CN" altLang="en-US" dirty="0" smtClean="0"/>
              <a:t>● </a:t>
            </a:r>
            <a:r>
              <a:rPr lang="en-US" altLang="zh-CN" i="1" dirty="0">
                <a:latin typeface="Cambria Math" panose="02040503050406030204" pitchFamily="18" charset="0"/>
              </a:rPr>
              <a:t>I(x)</a:t>
            </a:r>
            <a:r>
              <a:rPr lang="zh-CN" altLang="en-US" sz="1600" dirty="0" smtClean="0"/>
              <a:t>：待</a:t>
            </a:r>
            <a:r>
              <a:rPr lang="zh-CN" altLang="en-US" sz="1600" dirty="0"/>
              <a:t>去雾的</a:t>
            </a:r>
            <a:r>
              <a:rPr lang="zh-CN" altLang="en-US" sz="1600" dirty="0" smtClean="0"/>
              <a:t>图像</a:t>
            </a:r>
            <a:r>
              <a:rPr lang="zh-CN" altLang="en-US" sz="1600" dirty="0"/>
              <a:t>；</a:t>
            </a:r>
            <a:br>
              <a:rPr lang="zh-CN" altLang="en-US" sz="1600" dirty="0"/>
            </a:br>
            <a:r>
              <a:rPr lang="zh-CN" altLang="en-US" sz="1600" dirty="0"/>
              <a:t>● </a:t>
            </a:r>
            <a:r>
              <a:rPr lang="en-US" altLang="zh-CN" i="1" dirty="0">
                <a:latin typeface="Cambria Math" panose="02040503050406030204" pitchFamily="18" charset="0"/>
              </a:rPr>
              <a:t>J(x)</a:t>
            </a:r>
            <a:r>
              <a:rPr lang="zh-CN" altLang="en-US" sz="1600" dirty="0" smtClean="0"/>
              <a:t>：无</a:t>
            </a:r>
            <a:r>
              <a:rPr lang="zh-CN" altLang="en-US" sz="1600" dirty="0"/>
              <a:t>雾</a:t>
            </a:r>
            <a:r>
              <a:rPr lang="zh-CN" altLang="en-US" sz="1600" dirty="0" smtClean="0"/>
              <a:t>图像</a:t>
            </a:r>
            <a:r>
              <a:rPr lang="zh-CN" altLang="en-US" sz="1600" dirty="0"/>
              <a:t>；</a:t>
            </a:r>
            <a:br>
              <a:rPr lang="zh-CN" altLang="en-US" sz="1600" dirty="0"/>
            </a:br>
            <a:r>
              <a:rPr lang="zh-CN" altLang="en-US" sz="1600" dirty="0"/>
              <a:t>● </a:t>
            </a:r>
            <a:r>
              <a:rPr lang="zh-CN" altLang="en-US" sz="1600" dirty="0" smtClean="0"/>
              <a:t> </a:t>
            </a:r>
            <a:r>
              <a:rPr lang="en-US" altLang="zh-CN" i="1" dirty="0">
                <a:latin typeface="Cambria Math" panose="02040503050406030204" pitchFamily="18" charset="0"/>
              </a:rPr>
              <a:t>A</a:t>
            </a:r>
            <a:r>
              <a:rPr lang="zh-CN" altLang="en-US" sz="1600" dirty="0" smtClean="0"/>
              <a:t>：全局大气光；</a:t>
            </a:r>
            <a:r>
              <a:rPr lang="zh-CN" altLang="en-US" sz="1600" dirty="0"/>
              <a:t/>
            </a:r>
            <a:br>
              <a:rPr lang="zh-CN" altLang="en-US" sz="1600" dirty="0"/>
            </a:br>
            <a:r>
              <a:rPr lang="zh-CN" altLang="en-US" sz="1600" dirty="0"/>
              <a:t>● </a:t>
            </a:r>
            <a:r>
              <a:rPr lang="en-US" altLang="zh-CN" i="1" dirty="0">
                <a:latin typeface="Cambria Math" panose="02040503050406030204" pitchFamily="18" charset="0"/>
              </a:rPr>
              <a:t>t(x)</a:t>
            </a:r>
            <a:r>
              <a:rPr lang="en-US" altLang="zh-CN" sz="1600" dirty="0" smtClean="0"/>
              <a:t> </a:t>
            </a:r>
            <a:r>
              <a:rPr lang="zh-CN" altLang="en-US" sz="1600" dirty="0" smtClean="0"/>
              <a:t>：透射率（</a:t>
            </a:r>
            <a:r>
              <a:rPr lang="zh-CN" altLang="en-US" sz="1600" dirty="0"/>
              <a:t>大气传递系数</a:t>
            </a:r>
            <a:r>
              <a:rPr lang="zh-CN" altLang="en-US" sz="1600" dirty="0" smtClean="0"/>
              <a:t>）；</a:t>
            </a:r>
            <a:endParaRPr lang="zh-CN" altLang="en-US" sz="1600" dirty="0"/>
          </a:p>
        </p:txBody>
      </p:sp>
    </p:spTree>
    <p:extLst>
      <p:ext uri="{BB962C8B-B14F-4D97-AF65-F5344CB8AC3E}">
        <p14:creationId xmlns:p14="http://schemas.microsoft.com/office/powerpoint/2010/main" val="4068063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13000" y="232151"/>
            <a:ext cx="3849173" cy="369593"/>
          </a:xfrm>
        </p:spPr>
        <p:txBody>
          <a:bodyPr>
            <a:normAutofit fontScale="90000"/>
          </a:bodyPr>
          <a:lstStyle/>
          <a:p>
            <a:r>
              <a:rPr lang="zh-CN" altLang="en-US" dirty="0" smtClean="0"/>
              <a:t>研究内容</a:t>
            </a:r>
            <a:r>
              <a:rPr lang="en-US" altLang="zh-CN" dirty="0" smtClean="0"/>
              <a:t>—</a:t>
            </a:r>
            <a:r>
              <a:rPr lang="zh-CN" altLang="en-US" dirty="0" smtClean="0"/>
              <a:t>暗通道先验</a:t>
            </a:r>
            <a:endParaRPr lang="zh-CN" altLang="en-US" dirty="0"/>
          </a:p>
        </p:txBody>
      </p:sp>
      <p:sp>
        <p:nvSpPr>
          <p:cNvPr id="9" name="椭圆 8"/>
          <p:cNvSpPr/>
          <p:nvPr/>
        </p:nvSpPr>
        <p:spPr>
          <a:xfrm>
            <a:off x="1044142" y="1256722"/>
            <a:ext cx="556058" cy="551296"/>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r>
              <a:rPr lang="en-US" altLang="zh-CN" sz="2400" b="1" noProof="1">
                <a:latin typeface="微软雅黑 Light" panose="020B0502040204020203" pitchFamily="34" charset="-122"/>
                <a:ea typeface="微软雅黑 Light" panose="020B0502040204020203" pitchFamily="34" charset="-122"/>
              </a:rPr>
              <a:t>2</a:t>
            </a:r>
            <a:endParaRPr lang="zh-CN" altLang="en-US" sz="2400" b="1" strike="noStrike" noProof="1">
              <a:latin typeface="微软雅黑 Light" panose="020B0502040204020203" pitchFamily="34" charset="-122"/>
              <a:ea typeface="微软雅黑 Light" panose="020B0502040204020203" pitchFamily="34" charset="-122"/>
            </a:endParaRPr>
          </a:p>
        </p:txBody>
      </p:sp>
      <p:sp>
        <p:nvSpPr>
          <p:cNvPr id="4" name="文本框 3"/>
          <p:cNvSpPr txBox="1"/>
          <p:nvPr/>
        </p:nvSpPr>
        <p:spPr>
          <a:xfrm>
            <a:off x="1766455" y="1347704"/>
            <a:ext cx="2826327" cy="369332"/>
          </a:xfrm>
          <a:prstGeom prst="rect">
            <a:avLst/>
          </a:prstGeom>
          <a:noFill/>
        </p:spPr>
        <p:txBody>
          <a:bodyPr wrap="square" rtlCol="0">
            <a:spAutoFit/>
          </a:bodyPr>
          <a:lstStyle/>
          <a:p>
            <a:r>
              <a:rPr lang="zh-CN" altLang="en-US" b="1" dirty="0" smtClean="0"/>
              <a:t>暗通道先验</a:t>
            </a:r>
            <a:endParaRPr lang="zh-CN" altLang="en-US" b="1" dirty="0"/>
          </a:p>
        </p:txBody>
      </p:sp>
      <p:grpSp>
        <p:nvGrpSpPr>
          <p:cNvPr id="23" name="组合 22"/>
          <p:cNvGrpSpPr>
            <a:grpSpLocks/>
          </p:cNvGrpSpPr>
          <p:nvPr/>
        </p:nvGrpSpPr>
        <p:grpSpPr bwMode="auto">
          <a:xfrm>
            <a:off x="1767659" y="2462996"/>
            <a:ext cx="815975" cy="791871"/>
            <a:chOff x="4706187" y="1590674"/>
            <a:chExt cx="612000" cy="612000"/>
          </a:xfrm>
        </p:grpSpPr>
        <p:sp>
          <p:nvSpPr>
            <p:cNvPr id="24" name="椭圆 42"/>
            <p:cNvSpPr>
              <a:spLocks noChangeArrowheads="1"/>
            </p:cNvSpPr>
            <p:nvPr/>
          </p:nvSpPr>
          <p:spPr bwMode="auto">
            <a:xfrm>
              <a:off x="4706187" y="1590674"/>
              <a:ext cx="612000" cy="612000"/>
            </a:xfrm>
            <a:prstGeom prst="ellipse">
              <a:avLst/>
            </a:prstGeom>
            <a:solidFill>
              <a:schemeClr val="accent3">
                <a:lumMod val="50000"/>
              </a:schemeClr>
            </a:solidFill>
            <a:ln w="19050">
              <a:solidFill>
                <a:schemeClr val="bg1"/>
              </a:solidFill>
              <a:bevel/>
              <a:headEnd/>
              <a:tailEnd/>
            </a:ln>
          </p:spPr>
          <p:txBody>
            <a:bodyPr anchor="ctr"/>
            <a:lstStyle/>
            <a:p>
              <a:pPr algn="ctr" fontAlgn="auto">
                <a:spcBef>
                  <a:spcPts val="0"/>
                </a:spcBef>
                <a:spcAft>
                  <a:spcPts val="0"/>
                </a:spcAft>
                <a:defRPr/>
              </a:pPr>
              <a:endParaRPr lang="zh-CN" altLang="zh-CN" sz="2400">
                <a:solidFill>
                  <a:schemeClr val="tx1">
                    <a:lumMod val="50000"/>
                  </a:schemeClr>
                </a:solidFill>
                <a:latin typeface="宋体" pitchFamily="2" charset="-122"/>
                <a:ea typeface="+mn-ea"/>
                <a:sym typeface="宋体" pitchFamily="2" charset="-122"/>
              </a:endParaRPr>
            </a:p>
          </p:txBody>
        </p:sp>
        <p:grpSp>
          <p:nvGrpSpPr>
            <p:cNvPr id="25" name="组合 43"/>
            <p:cNvGrpSpPr>
              <a:grpSpLocks/>
            </p:cNvGrpSpPr>
            <p:nvPr/>
          </p:nvGrpSpPr>
          <p:grpSpPr bwMode="auto">
            <a:xfrm>
              <a:off x="4905375" y="1739500"/>
              <a:ext cx="248843" cy="278602"/>
              <a:chOff x="0" y="0"/>
              <a:chExt cx="402656" cy="450303"/>
            </a:xfrm>
            <a:solidFill>
              <a:schemeClr val="bg1"/>
            </a:solidFill>
          </p:grpSpPr>
          <p:sp>
            <p:nvSpPr>
              <p:cNvPr id="26" name="Freeform 108"/>
              <p:cNvSpPr>
                <a:spLocks noEditPoints="1" noChangeArrowheads="1"/>
              </p:cNvSpPr>
              <p:nvPr/>
            </p:nvSpPr>
            <p:spPr bwMode="auto">
              <a:xfrm>
                <a:off x="69134" y="167228"/>
                <a:ext cx="56988" cy="57923"/>
              </a:xfrm>
              <a:custGeom>
                <a:avLst/>
                <a:gdLst>
                  <a:gd name="T0" fmla="*/ 62454464 w 26"/>
                  <a:gd name="T1" fmla="*/ 0 h 26"/>
                  <a:gd name="T2" fmla="*/ 0 w 26"/>
                  <a:gd name="T3" fmla="*/ 64521766 h 26"/>
                  <a:gd name="T4" fmla="*/ 62454464 w 26"/>
                  <a:gd name="T5" fmla="*/ 129041305 h 26"/>
                  <a:gd name="T6" fmla="*/ 124908929 w 26"/>
                  <a:gd name="T7" fmla="*/ 64521766 h 26"/>
                  <a:gd name="T8" fmla="*/ 62454464 w 26"/>
                  <a:gd name="T9" fmla="*/ 0 h 26"/>
                  <a:gd name="T10" fmla="*/ 62454464 w 26"/>
                  <a:gd name="T11" fmla="*/ 114152866 h 26"/>
                  <a:gd name="T12" fmla="*/ 14413580 w 26"/>
                  <a:gd name="T13" fmla="*/ 64521766 h 26"/>
                  <a:gd name="T14" fmla="*/ 62454464 w 26"/>
                  <a:gd name="T15" fmla="*/ 14888439 h 26"/>
                  <a:gd name="T16" fmla="*/ 110495348 w 26"/>
                  <a:gd name="T17" fmla="*/ 64521766 h 26"/>
                  <a:gd name="T18" fmla="*/ 62454464 w 26"/>
                  <a:gd name="T19" fmla="*/ 114152866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6"/>
                  <a:gd name="T32" fmla="*/ 26 w 26"/>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fontAlgn="auto">
                  <a:spcBef>
                    <a:spcPts val="0"/>
                  </a:spcBef>
                  <a:spcAft>
                    <a:spcPts val="0"/>
                  </a:spcAft>
                  <a:defRPr/>
                </a:pPr>
                <a:endParaRPr lang="zh-CN" altLang="en-US" sz="2400">
                  <a:solidFill>
                    <a:schemeClr val="tx1">
                      <a:lumMod val="50000"/>
                    </a:schemeClr>
                  </a:solidFill>
                  <a:latin typeface="+mn-lt"/>
                  <a:ea typeface="+mn-ea"/>
                </a:endParaRPr>
              </a:p>
            </p:txBody>
          </p:sp>
          <p:sp>
            <p:nvSpPr>
              <p:cNvPr id="27" name="Freeform 109"/>
              <p:cNvSpPr>
                <a:spLocks noEditPoints="1" noChangeArrowheads="1"/>
              </p:cNvSpPr>
              <p:nvPr/>
            </p:nvSpPr>
            <p:spPr bwMode="auto">
              <a:xfrm>
                <a:off x="197125" y="129859"/>
                <a:ext cx="48580" cy="48580"/>
              </a:xfrm>
              <a:custGeom>
                <a:avLst/>
                <a:gdLst>
                  <a:gd name="T0" fmla="*/ 53636736 w 22"/>
                  <a:gd name="T1" fmla="*/ 0 h 22"/>
                  <a:gd name="T2" fmla="*/ 0 w 22"/>
                  <a:gd name="T3" fmla="*/ 53636736 h 22"/>
                  <a:gd name="T4" fmla="*/ 53636736 w 22"/>
                  <a:gd name="T5" fmla="*/ 107273473 h 22"/>
                  <a:gd name="T6" fmla="*/ 107273473 w 22"/>
                  <a:gd name="T7" fmla="*/ 53636736 h 22"/>
                  <a:gd name="T8" fmla="*/ 53636736 w 22"/>
                  <a:gd name="T9" fmla="*/ 0 h 22"/>
                  <a:gd name="T10" fmla="*/ 53636736 w 22"/>
                  <a:gd name="T11" fmla="*/ 82892937 h 22"/>
                  <a:gd name="T12" fmla="*/ 24380535 w 22"/>
                  <a:gd name="T13" fmla="*/ 53636736 h 22"/>
                  <a:gd name="T14" fmla="*/ 53636736 w 22"/>
                  <a:gd name="T15" fmla="*/ 24380535 h 22"/>
                  <a:gd name="T16" fmla="*/ 82892937 w 22"/>
                  <a:gd name="T17" fmla="*/ 53636736 h 22"/>
                  <a:gd name="T18" fmla="*/ 53636736 w 22"/>
                  <a:gd name="T19" fmla="*/ 82892937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22"/>
                  <a:gd name="T32" fmla="*/ 22 w 22"/>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fontAlgn="auto">
                  <a:spcBef>
                    <a:spcPts val="0"/>
                  </a:spcBef>
                  <a:spcAft>
                    <a:spcPts val="0"/>
                  </a:spcAft>
                  <a:defRPr/>
                </a:pPr>
                <a:endParaRPr lang="zh-CN" altLang="en-US" sz="2400">
                  <a:solidFill>
                    <a:schemeClr val="tx1">
                      <a:lumMod val="50000"/>
                    </a:schemeClr>
                  </a:solidFill>
                  <a:latin typeface="+mn-lt"/>
                  <a:ea typeface="+mn-ea"/>
                </a:endParaRPr>
              </a:p>
            </p:txBody>
          </p:sp>
          <p:sp>
            <p:nvSpPr>
              <p:cNvPr id="28" name="Freeform 110"/>
              <p:cNvSpPr>
                <a:spLocks noEditPoints="1" noChangeArrowheads="1"/>
              </p:cNvSpPr>
              <p:nvPr/>
            </p:nvSpPr>
            <p:spPr bwMode="auto">
              <a:xfrm>
                <a:off x="82213" y="181242"/>
                <a:ext cx="30830" cy="30830"/>
              </a:xfrm>
              <a:custGeom>
                <a:avLst/>
                <a:gdLst>
                  <a:gd name="T0" fmla="*/ 33946032 w 14"/>
                  <a:gd name="T1" fmla="*/ 0 h 14"/>
                  <a:gd name="T2" fmla="*/ 0 w 14"/>
                  <a:gd name="T3" fmla="*/ 33946032 h 14"/>
                  <a:gd name="T4" fmla="*/ 33946032 w 14"/>
                  <a:gd name="T5" fmla="*/ 67892064 h 14"/>
                  <a:gd name="T6" fmla="*/ 67892064 w 14"/>
                  <a:gd name="T7" fmla="*/ 33946032 h 14"/>
                  <a:gd name="T8" fmla="*/ 33946032 w 14"/>
                  <a:gd name="T9" fmla="*/ 0 h 14"/>
                  <a:gd name="T10" fmla="*/ 33946032 w 14"/>
                  <a:gd name="T11" fmla="*/ 48493388 h 14"/>
                  <a:gd name="T12" fmla="*/ 19398676 w 14"/>
                  <a:gd name="T13" fmla="*/ 33946032 h 14"/>
                  <a:gd name="T14" fmla="*/ 33946032 w 14"/>
                  <a:gd name="T15" fmla="*/ 14547356 h 14"/>
                  <a:gd name="T16" fmla="*/ 53344709 w 14"/>
                  <a:gd name="T17" fmla="*/ 33946032 h 14"/>
                  <a:gd name="T18" fmla="*/ 33946032 w 14"/>
                  <a:gd name="T19" fmla="*/ 48493388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14"/>
                  <a:gd name="T32" fmla="*/ 14 w 14"/>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fontAlgn="auto">
                  <a:spcBef>
                    <a:spcPts val="0"/>
                  </a:spcBef>
                  <a:spcAft>
                    <a:spcPts val="0"/>
                  </a:spcAft>
                  <a:defRPr/>
                </a:pPr>
                <a:endParaRPr lang="zh-CN" altLang="en-US" sz="2400">
                  <a:solidFill>
                    <a:schemeClr val="tx1">
                      <a:lumMod val="50000"/>
                    </a:schemeClr>
                  </a:solidFill>
                  <a:latin typeface="+mn-lt"/>
                  <a:ea typeface="+mn-ea"/>
                </a:endParaRPr>
              </a:p>
            </p:txBody>
          </p:sp>
          <p:sp>
            <p:nvSpPr>
              <p:cNvPr id="29" name="Freeform 111"/>
              <p:cNvSpPr>
                <a:spLocks noEditPoints="1" noChangeArrowheads="1"/>
              </p:cNvSpPr>
              <p:nvPr/>
            </p:nvSpPr>
            <p:spPr bwMode="auto">
              <a:xfrm>
                <a:off x="172834" y="105568"/>
                <a:ext cx="97161" cy="97161"/>
              </a:xfrm>
              <a:custGeom>
                <a:avLst/>
                <a:gdLst>
                  <a:gd name="T0" fmla="*/ 107276785 w 44"/>
                  <a:gd name="T1" fmla="*/ 0 h 44"/>
                  <a:gd name="T2" fmla="*/ 0 w 44"/>
                  <a:gd name="T3" fmla="*/ 107276785 h 44"/>
                  <a:gd name="T4" fmla="*/ 107276785 w 44"/>
                  <a:gd name="T5" fmla="*/ 214551362 h 44"/>
                  <a:gd name="T6" fmla="*/ 214551362 w 44"/>
                  <a:gd name="T7" fmla="*/ 107276785 h 44"/>
                  <a:gd name="T8" fmla="*/ 107276785 w 44"/>
                  <a:gd name="T9" fmla="*/ 0 h 44"/>
                  <a:gd name="T10" fmla="*/ 107276785 w 44"/>
                  <a:gd name="T11" fmla="*/ 190170575 h 44"/>
                  <a:gd name="T12" fmla="*/ 24380786 w 44"/>
                  <a:gd name="T13" fmla="*/ 107276785 h 44"/>
                  <a:gd name="T14" fmla="*/ 107276785 w 44"/>
                  <a:gd name="T15" fmla="*/ 29256502 h 44"/>
                  <a:gd name="T16" fmla="*/ 190170575 w 44"/>
                  <a:gd name="T17" fmla="*/ 107276785 h 44"/>
                  <a:gd name="T18" fmla="*/ 107276785 w 44"/>
                  <a:gd name="T19" fmla="*/ 190170575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4"/>
                  <a:gd name="T32" fmla="*/ 44 w 44"/>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fontAlgn="auto">
                  <a:spcBef>
                    <a:spcPts val="0"/>
                  </a:spcBef>
                  <a:spcAft>
                    <a:spcPts val="0"/>
                  </a:spcAft>
                  <a:defRPr/>
                </a:pPr>
                <a:endParaRPr lang="zh-CN" altLang="en-US" sz="2400">
                  <a:solidFill>
                    <a:schemeClr val="tx1">
                      <a:lumMod val="50000"/>
                    </a:schemeClr>
                  </a:solidFill>
                  <a:latin typeface="+mn-lt"/>
                  <a:ea typeface="+mn-ea"/>
                </a:endParaRPr>
              </a:p>
            </p:txBody>
          </p:sp>
          <p:sp>
            <p:nvSpPr>
              <p:cNvPr id="30" name="Freeform 112"/>
              <p:cNvSpPr>
                <a:spLocks noEditPoints="1" noChangeArrowheads="1"/>
              </p:cNvSpPr>
              <p:nvPr/>
            </p:nvSpPr>
            <p:spPr bwMode="auto">
              <a:xfrm>
                <a:off x="0" y="0"/>
                <a:ext cx="402656" cy="450303"/>
              </a:xfrm>
              <a:custGeom>
                <a:avLst/>
                <a:gdLst>
                  <a:gd name="T0" fmla="*/ 768466764 w 182"/>
                  <a:gd name="T1" fmla="*/ 467756656 h 204"/>
                  <a:gd name="T2" fmla="*/ 748889275 w 182"/>
                  <a:gd name="T3" fmla="*/ 233879432 h 204"/>
                  <a:gd name="T4" fmla="*/ 381786472 w 182"/>
                  <a:gd name="T5" fmla="*/ 0 h 204"/>
                  <a:gd name="T6" fmla="*/ 4893819 w 182"/>
                  <a:gd name="T7" fmla="*/ 384925185 h 204"/>
                  <a:gd name="T8" fmla="*/ 0 w 182"/>
                  <a:gd name="T9" fmla="*/ 993984274 h 204"/>
                  <a:gd name="T10" fmla="*/ 553101113 w 182"/>
                  <a:gd name="T11" fmla="*/ 857555709 h 204"/>
                  <a:gd name="T12" fmla="*/ 719519723 w 182"/>
                  <a:gd name="T13" fmla="*/ 857555709 h 204"/>
                  <a:gd name="T14" fmla="*/ 719519723 w 182"/>
                  <a:gd name="T15" fmla="*/ 857555709 h 204"/>
                  <a:gd name="T16" fmla="*/ 763572945 w 182"/>
                  <a:gd name="T17" fmla="*/ 735744333 h 204"/>
                  <a:gd name="T18" fmla="*/ 714625904 w 182"/>
                  <a:gd name="T19" fmla="*/ 706507748 h 204"/>
                  <a:gd name="T20" fmla="*/ 763572945 w 182"/>
                  <a:gd name="T21" fmla="*/ 682145031 h 204"/>
                  <a:gd name="T22" fmla="*/ 758676913 w 182"/>
                  <a:gd name="T23" fmla="*/ 672401711 h 204"/>
                  <a:gd name="T24" fmla="*/ 832097474 w 182"/>
                  <a:gd name="T25" fmla="*/ 540844806 h 204"/>
                  <a:gd name="T26" fmla="*/ 303472093 w 182"/>
                  <a:gd name="T27" fmla="*/ 453139467 h 204"/>
                  <a:gd name="T28" fmla="*/ 303472093 w 182"/>
                  <a:gd name="T29" fmla="*/ 496993240 h 204"/>
                  <a:gd name="T30" fmla="*/ 264312690 w 182"/>
                  <a:gd name="T31" fmla="*/ 511610429 h 204"/>
                  <a:gd name="T32" fmla="*/ 234945351 w 182"/>
                  <a:gd name="T33" fmla="*/ 535970938 h 204"/>
                  <a:gd name="T34" fmla="*/ 195788161 w 182"/>
                  <a:gd name="T35" fmla="*/ 521353750 h 204"/>
                  <a:gd name="T36" fmla="*/ 156630972 w 182"/>
                  <a:gd name="T37" fmla="*/ 521353750 h 204"/>
                  <a:gd name="T38" fmla="*/ 137051271 w 182"/>
                  <a:gd name="T39" fmla="*/ 482373845 h 204"/>
                  <a:gd name="T40" fmla="*/ 107683931 w 182"/>
                  <a:gd name="T41" fmla="*/ 453139467 h 204"/>
                  <a:gd name="T42" fmla="*/ 127261420 w 182"/>
                  <a:gd name="T43" fmla="*/ 414159562 h 204"/>
                  <a:gd name="T44" fmla="*/ 127261420 w 182"/>
                  <a:gd name="T45" fmla="*/ 370307996 h 204"/>
                  <a:gd name="T46" fmla="*/ 166418610 w 182"/>
                  <a:gd name="T47" fmla="*/ 355690808 h 204"/>
                  <a:gd name="T48" fmla="*/ 195788161 w 182"/>
                  <a:gd name="T49" fmla="*/ 331328091 h 204"/>
                  <a:gd name="T50" fmla="*/ 234945351 w 182"/>
                  <a:gd name="T51" fmla="*/ 345945280 h 204"/>
                  <a:gd name="T52" fmla="*/ 278998572 w 182"/>
                  <a:gd name="T53" fmla="*/ 345945280 h 204"/>
                  <a:gd name="T54" fmla="*/ 293682242 w 182"/>
                  <a:gd name="T55" fmla="*/ 384925185 h 204"/>
                  <a:gd name="T56" fmla="*/ 323049581 w 182"/>
                  <a:gd name="T57" fmla="*/ 414159562 h 204"/>
                  <a:gd name="T58" fmla="*/ 665678864 w 182"/>
                  <a:gd name="T59" fmla="*/ 375179657 h 204"/>
                  <a:gd name="T60" fmla="*/ 616731823 w 182"/>
                  <a:gd name="T61" fmla="*/ 423905090 h 204"/>
                  <a:gd name="T62" fmla="*/ 592258303 w 182"/>
                  <a:gd name="T63" fmla="*/ 487247712 h 204"/>
                  <a:gd name="T64" fmla="*/ 523731562 w 182"/>
                  <a:gd name="T65" fmla="*/ 487247712 h 204"/>
                  <a:gd name="T66" fmla="*/ 460100852 w 182"/>
                  <a:gd name="T67" fmla="*/ 511610429 h 204"/>
                  <a:gd name="T68" fmla="*/ 406259992 w 182"/>
                  <a:gd name="T69" fmla="*/ 467756656 h 204"/>
                  <a:gd name="T70" fmla="*/ 342629282 w 182"/>
                  <a:gd name="T71" fmla="*/ 443393939 h 204"/>
                  <a:gd name="T72" fmla="*/ 342629282 w 182"/>
                  <a:gd name="T73" fmla="*/ 375179657 h 204"/>
                  <a:gd name="T74" fmla="*/ 313259731 w 182"/>
                  <a:gd name="T75" fmla="*/ 311839242 h 204"/>
                  <a:gd name="T76" fmla="*/ 362206771 w 182"/>
                  <a:gd name="T77" fmla="*/ 258239941 h 204"/>
                  <a:gd name="T78" fmla="*/ 386680291 w 182"/>
                  <a:gd name="T79" fmla="*/ 194899526 h 204"/>
                  <a:gd name="T80" fmla="*/ 460100852 w 182"/>
                  <a:gd name="T81" fmla="*/ 194899526 h 204"/>
                  <a:gd name="T82" fmla="*/ 523731562 w 182"/>
                  <a:gd name="T83" fmla="*/ 170536810 h 204"/>
                  <a:gd name="T84" fmla="*/ 572678602 w 182"/>
                  <a:gd name="T85" fmla="*/ 214388375 h 204"/>
                  <a:gd name="T86" fmla="*/ 636309312 w 182"/>
                  <a:gd name="T87" fmla="*/ 238751092 h 204"/>
                  <a:gd name="T88" fmla="*/ 636309312 w 182"/>
                  <a:gd name="T89" fmla="*/ 311839242 h 204"/>
                  <a:gd name="T90" fmla="*/ 665678864 w 182"/>
                  <a:gd name="T91" fmla="*/ 375179657 h 20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2"/>
                  <a:gd name="T139" fmla="*/ 0 h 204"/>
                  <a:gd name="T140" fmla="*/ 182 w 182"/>
                  <a:gd name="T141" fmla="*/ 204 h 20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fontAlgn="auto">
                  <a:spcBef>
                    <a:spcPts val="0"/>
                  </a:spcBef>
                  <a:spcAft>
                    <a:spcPts val="0"/>
                  </a:spcAft>
                  <a:defRPr/>
                </a:pPr>
                <a:endParaRPr lang="zh-CN" altLang="en-US" sz="2400">
                  <a:solidFill>
                    <a:schemeClr val="tx1">
                      <a:lumMod val="50000"/>
                    </a:schemeClr>
                  </a:solidFill>
                  <a:latin typeface="+mn-lt"/>
                  <a:ea typeface="+mn-ea"/>
                </a:endParaRPr>
              </a:p>
            </p:txBody>
          </p:sp>
        </p:grpSp>
      </p:grpSp>
      <p:grpSp>
        <p:nvGrpSpPr>
          <p:cNvPr id="31" name="组合 30"/>
          <p:cNvGrpSpPr>
            <a:grpSpLocks/>
          </p:cNvGrpSpPr>
          <p:nvPr/>
        </p:nvGrpSpPr>
        <p:grpSpPr bwMode="auto">
          <a:xfrm>
            <a:off x="1807688" y="4243023"/>
            <a:ext cx="815975" cy="791871"/>
            <a:chOff x="4706187" y="1590674"/>
            <a:chExt cx="612000" cy="612000"/>
          </a:xfrm>
        </p:grpSpPr>
        <p:sp>
          <p:nvSpPr>
            <p:cNvPr id="32" name="椭圆 42"/>
            <p:cNvSpPr>
              <a:spLocks noChangeArrowheads="1"/>
            </p:cNvSpPr>
            <p:nvPr/>
          </p:nvSpPr>
          <p:spPr bwMode="auto">
            <a:xfrm>
              <a:off x="4706187" y="1590674"/>
              <a:ext cx="612000" cy="612000"/>
            </a:xfrm>
            <a:prstGeom prst="ellipse">
              <a:avLst/>
            </a:prstGeom>
            <a:solidFill>
              <a:schemeClr val="accent3">
                <a:lumMod val="50000"/>
              </a:schemeClr>
            </a:solidFill>
            <a:ln w="19050">
              <a:solidFill>
                <a:schemeClr val="bg1"/>
              </a:solidFill>
              <a:bevel/>
              <a:headEnd/>
              <a:tailEnd/>
            </a:ln>
          </p:spPr>
          <p:txBody>
            <a:bodyPr anchor="ctr"/>
            <a:lstStyle/>
            <a:p>
              <a:pPr algn="ctr" fontAlgn="auto">
                <a:spcBef>
                  <a:spcPts val="0"/>
                </a:spcBef>
                <a:spcAft>
                  <a:spcPts val="0"/>
                </a:spcAft>
                <a:defRPr/>
              </a:pPr>
              <a:endParaRPr lang="zh-CN" altLang="zh-CN" sz="2400">
                <a:solidFill>
                  <a:schemeClr val="tx1">
                    <a:lumMod val="50000"/>
                  </a:schemeClr>
                </a:solidFill>
                <a:latin typeface="宋体" pitchFamily="2" charset="-122"/>
                <a:ea typeface="+mn-ea"/>
                <a:sym typeface="宋体" pitchFamily="2" charset="-122"/>
              </a:endParaRPr>
            </a:p>
          </p:txBody>
        </p:sp>
        <p:grpSp>
          <p:nvGrpSpPr>
            <p:cNvPr id="33" name="组合 43"/>
            <p:cNvGrpSpPr>
              <a:grpSpLocks/>
            </p:cNvGrpSpPr>
            <p:nvPr/>
          </p:nvGrpSpPr>
          <p:grpSpPr bwMode="auto">
            <a:xfrm>
              <a:off x="4905375" y="1739500"/>
              <a:ext cx="248843" cy="278602"/>
              <a:chOff x="0" y="0"/>
              <a:chExt cx="402656" cy="450303"/>
            </a:xfrm>
            <a:solidFill>
              <a:schemeClr val="bg1"/>
            </a:solidFill>
          </p:grpSpPr>
          <p:sp>
            <p:nvSpPr>
              <p:cNvPr id="34" name="Freeform 108"/>
              <p:cNvSpPr>
                <a:spLocks noEditPoints="1" noChangeArrowheads="1"/>
              </p:cNvSpPr>
              <p:nvPr/>
            </p:nvSpPr>
            <p:spPr bwMode="auto">
              <a:xfrm>
                <a:off x="69134" y="167228"/>
                <a:ext cx="56988" cy="57923"/>
              </a:xfrm>
              <a:custGeom>
                <a:avLst/>
                <a:gdLst>
                  <a:gd name="T0" fmla="*/ 62454464 w 26"/>
                  <a:gd name="T1" fmla="*/ 0 h 26"/>
                  <a:gd name="T2" fmla="*/ 0 w 26"/>
                  <a:gd name="T3" fmla="*/ 64521766 h 26"/>
                  <a:gd name="T4" fmla="*/ 62454464 w 26"/>
                  <a:gd name="T5" fmla="*/ 129041305 h 26"/>
                  <a:gd name="T6" fmla="*/ 124908929 w 26"/>
                  <a:gd name="T7" fmla="*/ 64521766 h 26"/>
                  <a:gd name="T8" fmla="*/ 62454464 w 26"/>
                  <a:gd name="T9" fmla="*/ 0 h 26"/>
                  <a:gd name="T10" fmla="*/ 62454464 w 26"/>
                  <a:gd name="T11" fmla="*/ 114152866 h 26"/>
                  <a:gd name="T12" fmla="*/ 14413580 w 26"/>
                  <a:gd name="T13" fmla="*/ 64521766 h 26"/>
                  <a:gd name="T14" fmla="*/ 62454464 w 26"/>
                  <a:gd name="T15" fmla="*/ 14888439 h 26"/>
                  <a:gd name="T16" fmla="*/ 110495348 w 26"/>
                  <a:gd name="T17" fmla="*/ 64521766 h 26"/>
                  <a:gd name="T18" fmla="*/ 62454464 w 26"/>
                  <a:gd name="T19" fmla="*/ 114152866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6"/>
                  <a:gd name="T32" fmla="*/ 26 w 26"/>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fontAlgn="auto">
                  <a:spcBef>
                    <a:spcPts val="0"/>
                  </a:spcBef>
                  <a:spcAft>
                    <a:spcPts val="0"/>
                  </a:spcAft>
                  <a:defRPr/>
                </a:pPr>
                <a:endParaRPr lang="zh-CN" altLang="en-US" sz="2400">
                  <a:solidFill>
                    <a:schemeClr val="tx1">
                      <a:lumMod val="50000"/>
                    </a:schemeClr>
                  </a:solidFill>
                  <a:latin typeface="+mn-lt"/>
                  <a:ea typeface="+mn-ea"/>
                </a:endParaRPr>
              </a:p>
            </p:txBody>
          </p:sp>
          <p:sp>
            <p:nvSpPr>
              <p:cNvPr id="35" name="Freeform 109"/>
              <p:cNvSpPr>
                <a:spLocks noEditPoints="1" noChangeArrowheads="1"/>
              </p:cNvSpPr>
              <p:nvPr/>
            </p:nvSpPr>
            <p:spPr bwMode="auto">
              <a:xfrm>
                <a:off x="197125" y="129859"/>
                <a:ext cx="48580" cy="48580"/>
              </a:xfrm>
              <a:custGeom>
                <a:avLst/>
                <a:gdLst>
                  <a:gd name="T0" fmla="*/ 53636736 w 22"/>
                  <a:gd name="T1" fmla="*/ 0 h 22"/>
                  <a:gd name="T2" fmla="*/ 0 w 22"/>
                  <a:gd name="T3" fmla="*/ 53636736 h 22"/>
                  <a:gd name="T4" fmla="*/ 53636736 w 22"/>
                  <a:gd name="T5" fmla="*/ 107273473 h 22"/>
                  <a:gd name="T6" fmla="*/ 107273473 w 22"/>
                  <a:gd name="T7" fmla="*/ 53636736 h 22"/>
                  <a:gd name="T8" fmla="*/ 53636736 w 22"/>
                  <a:gd name="T9" fmla="*/ 0 h 22"/>
                  <a:gd name="T10" fmla="*/ 53636736 w 22"/>
                  <a:gd name="T11" fmla="*/ 82892937 h 22"/>
                  <a:gd name="T12" fmla="*/ 24380535 w 22"/>
                  <a:gd name="T13" fmla="*/ 53636736 h 22"/>
                  <a:gd name="T14" fmla="*/ 53636736 w 22"/>
                  <a:gd name="T15" fmla="*/ 24380535 h 22"/>
                  <a:gd name="T16" fmla="*/ 82892937 w 22"/>
                  <a:gd name="T17" fmla="*/ 53636736 h 22"/>
                  <a:gd name="T18" fmla="*/ 53636736 w 22"/>
                  <a:gd name="T19" fmla="*/ 82892937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22"/>
                  <a:gd name="T32" fmla="*/ 22 w 22"/>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fontAlgn="auto">
                  <a:spcBef>
                    <a:spcPts val="0"/>
                  </a:spcBef>
                  <a:spcAft>
                    <a:spcPts val="0"/>
                  </a:spcAft>
                  <a:defRPr/>
                </a:pPr>
                <a:endParaRPr lang="zh-CN" altLang="en-US" sz="2400">
                  <a:solidFill>
                    <a:schemeClr val="tx1">
                      <a:lumMod val="50000"/>
                    </a:schemeClr>
                  </a:solidFill>
                  <a:latin typeface="+mn-lt"/>
                  <a:ea typeface="+mn-ea"/>
                </a:endParaRPr>
              </a:p>
            </p:txBody>
          </p:sp>
          <p:sp>
            <p:nvSpPr>
              <p:cNvPr id="36" name="Freeform 110"/>
              <p:cNvSpPr>
                <a:spLocks noEditPoints="1" noChangeArrowheads="1"/>
              </p:cNvSpPr>
              <p:nvPr/>
            </p:nvSpPr>
            <p:spPr bwMode="auto">
              <a:xfrm>
                <a:off x="82213" y="181242"/>
                <a:ext cx="30830" cy="30830"/>
              </a:xfrm>
              <a:custGeom>
                <a:avLst/>
                <a:gdLst>
                  <a:gd name="T0" fmla="*/ 33946032 w 14"/>
                  <a:gd name="T1" fmla="*/ 0 h 14"/>
                  <a:gd name="T2" fmla="*/ 0 w 14"/>
                  <a:gd name="T3" fmla="*/ 33946032 h 14"/>
                  <a:gd name="T4" fmla="*/ 33946032 w 14"/>
                  <a:gd name="T5" fmla="*/ 67892064 h 14"/>
                  <a:gd name="T6" fmla="*/ 67892064 w 14"/>
                  <a:gd name="T7" fmla="*/ 33946032 h 14"/>
                  <a:gd name="T8" fmla="*/ 33946032 w 14"/>
                  <a:gd name="T9" fmla="*/ 0 h 14"/>
                  <a:gd name="T10" fmla="*/ 33946032 w 14"/>
                  <a:gd name="T11" fmla="*/ 48493388 h 14"/>
                  <a:gd name="T12" fmla="*/ 19398676 w 14"/>
                  <a:gd name="T13" fmla="*/ 33946032 h 14"/>
                  <a:gd name="T14" fmla="*/ 33946032 w 14"/>
                  <a:gd name="T15" fmla="*/ 14547356 h 14"/>
                  <a:gd name="T16" fmla="*/ 53344709 w 14"/>
                  <a:gd name="T17" fmla="*/ 33946032 h 14"/>
                  <a:gd name="T18" fmla="*/ 33946032 w 14"/>
                  <a:gd name="T19" fmla="*/ 48493388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14"/>
                  <a:gd name="T32" fmla="*/ 14 w 14"/>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fontAlgn="auto">
                  <a:spcBef>
                    <a:spcPts val="0"/>
                  </a:spcBef>
                  <a:spcAft>
                    <a:spcPts val="0"/>
                  </a:spcAft>
                  <a:defRPr/>
                </a:pPr>
                <a:endParaRPr lang="zh-CN" altLang="en-US" sz="2400">
                  <a:solidFill>
                    <a:schemeClr val="tx1">
                      <a:lumMod val="50000"/>
                    </a:schemeClr>
                  </a:solidFill>
                  <a:latin typeface="+mn-lt"/>
                  <a:ea typeface="+mn-ea"/>
                </a:endParaRPr>
              </a:p>
            </p:txBody>
          </p:sp>
          <p:sp>
            <p:nvSpPr>
              <p:cNvPr id="37" name="Freeform 111"/>
              <p:cNvSpPr>
                <a:spLocks noEditPoints="1" noChangeArrowheads="1"/>
              </p:cNvSpPr>
              <p:nvPr/>
            </p:nvSpPr>
            <p:spPr bwMode="auto">
              <a:xfrm>
                <a:off x="172834" y="105568"/>
                <a:ext cx="97161" cy="97161"/>
              </a:xfrm>
              <a:custGeom>
                <a:avLst/>
                <a:gdLst>
                  <a:gd name="T0" fmla="*/ 107276785 w 44"/>
                  <a:gd name="T1" fmla="*/ 0 h 44"/>
                  <a:gd name="T2" fmla="*/ 0 w 44"/>
                  <a:gd name="T3" fmla="*/ 107276785 h 44"/>
                  <a:gd name="T4" fmla="*/ 107276785 w 44"/>
                  <a:gd name="T5" fmla="*/ 214551362 h 44"/>
                  <a:gd name="T6" fmla="*/ 214551362 w 44"/>
                  <a:gd name="T7" fmla="*/ 107276785 h 44"/>
                  <a:gd name="T8" fmla="*/ 107276785 w 44"/>
                  <a:gd name="T9" fmla="*/ 0 h 44"/>
                  <a:gd name="T10" fmla="*/ 107276785 w 44"/>
                  <a:gd name="T11" fmla="*/ 190170575 h 44"/>
                  <a:gd name="T12" fmla="*/ 24380786 w 44"/>
                  <a:gd name="T13" fmla="*/ 107276785 h 44"/>
                  <a:gd name="T14" fmla="*/ 107276785 w 44"/>
                  <a:gd name="T15" fmla="*/ 29256502 h 44"/>
                  <a:gd name="T16" fmla="*/ 190170575 w 44"/>
                  <a:gd name="T17" fmla="*/ 107276785 h 44"/>
                  <a:gd name="T18" fmla="*/ 107276785 w 44"/>
                  <a:gd name="T19" fmla="*/ 190170575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4"/>
                  <a:gd name="T32" fmla="*/ 44 w 44"/>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fontAlgn="auto">
                  <a:spcBef>
                    <a:spcPts val="0"/>
                  </a:spcBef>
                  <a:spcAft>
                    <a:spcPts val="0"/>
                  </a:spcAft>
                  <a:defRPr/>
                </a:pPr>
                <a:endParaRPr lang="zh-CN" altLang="en-US" sz="2400">
                  <a:solidFill>
                    <a:schemeClr val="tx1">
                      <a:lumMod val="50000"/>
                    </a:schemeClr>
                  </a:solidFill>
                  <a:latin typeface="+mn-lt"/>
                  <a:ea typeface="+mn-ea"/>
                </a:endParaRPr>
              </a:p>
            </p:txBody>
          </p:sp>
          <p:sp>
            <p:nvSpPr>
              <p:cNvPr id="38" name="Freeform 112"/>
              <p:cNvSpPr>
                <a:spLocks noEditPoints="1" noChangeArrowheads="1"/>
              </p:cNvSpPr>
              <p:nvPr/>
            </p:nvSpPr>
            <p:spPr bwMode="auto">
              <a:xfrm>
                <a:off x="0" y="0"/>
                <a:ext cx="402656" cy="450303"/>
              </a:xfrm>
              <a:custGeom>
                <a:avLst/>
                <a:gdLst>
                  <a:gd name="T0" fmla="*/ 768466764 w 182"/>
                  <a:gd name="T1" fmla="*/ 467756656 h 204"/>
                  <a:gd name="T2" fmla="*/ 748889275 w 182"/>
                  <a:gd name="T3" fmla="*/ 233879432 h 204"/>
                  <a:gd name="T4" fmla="*/ 381786472 w 182"/>
                  <a:gd name="T5" fmla="*/ 0 h 204"/>
                  <a:gd name="T6" fmla="*/ 4893819 w 182"/>
                  <a:gd name="T7" fmla="*/ 384925185 h 204"/>
                  <a:gd name="T8" fmla="*/ 0 w 182"/>
                  <a:gd name="T9" fmla="*/ 993984274 h 204"/>
                  <a:gd name="T10" fmla="*/ 553101113 w 182"/>
                  <a:gd name="T11" fmla="*/ 857555709 h 204"/>
                  <a:gd name="T12" fmla="*/ 719519723 w 182"/>
                  <a:gd name="T13" fmla="*/ 857555709 h 204"/>
                  <a:gd name="T14" fmla="*/ 719519723 w 182"/>
                  <a:gd name="T15" fmla="*/ 857555709 h 204"/>
                  <a:gd name="T16" fmla="*/ 763572945 w 182"/>
                  <a:gd name="T17" fmla="*/ 735744333 h 204"/>
                  <a:gd name="T18" fmla="*/ 714625904 w 182"/>
                  <a:gd name="T19" fmla="*/ 706507748 h 204"/>
                  <a:gd name="T20" fmla="*/ 763572945 w 182"/>
                  <a:gd name="T21" fmla="*/ 682145031 h 204"/>
                  <a:gd name="T22" fmla="*/ 758676913 w 182"/>
                  <a:gd name="T23" fmla="*/ 672401711 h 204"/>
                  <a:gd name="T24" fmla="*/ 832097474 w 182"/>
                  <a:gd name="T25" fmla="*/ 540844806 h 204"/>
                  <a:gd name="T26" fmla="*/ 303472093 w 182"/>
                  <a:gd name="T27" fmla="*/ 453139467 h 204"/>
                  <a:gd name="T28" fmla="*/ 303472093 w 182"/>
                  <a:gd name="T29" fmla="*/ 496993240 h 204"/>
                  <a:gd name="T30" fmla="*/ 264312690 w 182"/>
                  <a:gd name="T31" fmla="*/ 511610429 h 204"/>
                  <a:gd name="T32" fmla="*/ 234945351 w 182"/>
                  <a:gd name="T33" fmla="*/ 535970938 h 204"/>
                  <a:gd name="T34" fmla="*/ 195788161 w 182"/>
                  <a:gd name="T35" fmla="*/ 521353750 h 204"/>
                  <a:gd name="T36" fmla="*/ 156630972 w 182"/>
                  <a:gd name="T37" fmla="*/ 521353750 h 204"/>
                  <a:gd name="T38" fmla="*/ 137051271 w 182"/>
                  <a:gd name="T39" fmla="*/ 482373845 h 204"/>
                  <a:gd name="T40" fmla="*/ 107683931 w 182"/>
                  <a:gd name="T41" fmla="*/ 453139467 h 204"/>
                  <a:gd name="T42" fmla="*/ 127261420 w 182"/>
                  <a:gd name="T43" fmla="*/ 414159562 h 204"/>
                  <a:gd name="T44" fmla="*/ 127261420 w 182"/>
                  <a:gd name="T45" fmla="*/ 370307996 h 204"/>
                  <a:gd name="T46" fmla="*/ 166418610 w 182"/>
                  <a:gd name="T47" fmla="*/ 355690808 h 204"/>
                  <a:gd name="T48" fmla="*/ 195788161 w 182"/>
                  <a:gd name="T49" fmla="*/ 331328091 h 204"/>
                  <a:gd name="T50" fmla="*/ 234945351 w 182"/>
                  <a:gd name="T51" fmla="*/ 345945280 h 204"/>
                  <a:gd name="T52" fmla="*/ 278998572 w 182"/>
                  <a:gd name="T53" fmla="*/ 345945280 h 204"/>
                  <a:gd name="T54" fmla="*/ 293682242 w 182"/>
                  <a:gd name="T55" fmla="*/ 384925185 h 204"/>
                  <a:gd name="T56" fmla="*/ 323049581 w 182"/>
                  <a:gd name="T57" fmla="*/ 414159562 h 204"/>
                  <a:gd name="T58" fmla="*/ 665678864 w 182"/>
                  <a:gd name="T59" fmla="*/ 375179657 h 204"/>
                  <a:gd name="T60" fmla="*/ 616731823 w 182"/>
                  <a:gd name="T61" fmla="*/ 423905090 h 204"/>
                  <a:gd name="T62" fmla="*/ 592258303 w 182"/>
                  <a:gd name="T63" fmla="*/ 487247712 h 204"/>
                  <a:gd name="T64" fmla="*/ 523731562 w 182"/>
                  <a:gd name="T65" fmla="*/ 487247712 h 204"/>
                  <a:gd name="T66" fmla="*/ 460100852 w 182"/>
                  <a:gd name="T67" fmla="*/ 511610429 h 204"/>
                  <a:gd name="T68" fmla="*/ 406259992 w 182"/>
                  <a:gd name="T69" fmla="*/ 467756656 h 204"/>
                  <a:gd name="T70" fmla="*/ 342629282 w 182"/>
                  <a:gd name="T71" fmla="*/ 443393939 h 204"/>
                  <a:gd name="T72" fmla="*/ 342629282 w 182"/>
                  <a:gd name="T73" fmla="*/ 375179657 h 204"/>
                  <a:gd name="T74" fmla="*/ 313259731 w 182"/>
                  <a:gd name="T75" fmla="*/ 311839242 h 204"/>
                  <a:gd name="T76" fmla="*/ 362206771 w 182"/>
                  <a:gd name="T77" fmla="*/ 258239941 h 204"/>
                  <a:gd name="T78" fmla="*/ 386680291 w 182"/>
                  <a:gd name="T79" fmla="*/ 194899526 h 204"/>
                  <a:gd name="T80" fmla="*/ 460100852 w 182"/>
                  <a:gd name="T81" fmla="*/ 194899526 h 204"/>
                  <a:gd name="T82" fmla="*/ 523731562 w 182"/>
                  <a:gd name="T83" fmla="*/ 170536810 h 204"/>
                  <a:gd name="T84" fmla="*/ 572678602 w 182"/>
                  <a:gd name="T85" fmla="*/ 214388375 h 204"/>
                  <a:gd name="T86" fmla="*/ 636309312 w 182"/>
                  <a:gd name="T87" fmla="*/ 238751092 h 204"/>
                  <a:gd name="T88" fmla="*/ 636309312 w 182"/>
                  <a:gd name="T89" fmla="*/ 311839242 h 204"/>
                  <a:gd name="T90" fmla="*/ 665678864 w 182"/>
                  <a:gd name="T91" fmla="*/ 375179657 h 20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2"/>
                  <a:gd name="T139" fmla="*/ 0 h 204"/>
                  <a:gd name="T140" fmla="*/ 182 w 182"/>
                  <a:gd name="T141" fmla="*/ 204 h 20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fontAlgn="auto">
                  <a:spcBef>
                    <a:spcPts val="0"/>
                  </a:spcBef>
                  <a:spcAft>
                    <a:spcPts val="0"/>
                  </a:spcAft>
                  <a:defRPr/>
                </a:pPr>
                <a:endParaRPr lang="zh-CN" altLang="en-US" sz="2400">
                  <a:solidFill>
                    <a:schemeClr val="tx1">
                      <a:lumMod val="50000"/>
                    </a:schemeClr>
                  </a:solidFill>
                  <a:latin typeface="+mn-lt"/>
                  <a:ea typeface="+mn-ea"/>
                </a:endParaRPr>
              </a:p>
            </p:txBody>
          </p:sp>
        </p:grpSp>
      </p:grpSp>
      <p:sp>
        <p:nvSpPr>
          <p:cNvPr id="39" name="文本框 38"/>
          <p:cNvSpPr txBox="1"/>
          <p:nvPr/>
        </p:nvSpPr>
        <p:spPr>
          <a:xfrm>
            <a:off x="2849210" y="2534071"/>
            <a:ext cx="6837218" cy="400110"/>
          </a:xfrm>
          <a:prstGeom prst="rect">
            <a:avLst/>
          </a:prstGeom>
          <a:noFill/>
        </p:spPr>
        <p:txBody>
          <a:bodyPr wrap="square" rtlCol="0">
            <a:spAutoFit/>
          </a:bodyPr>
          <a:lstStyle/>
          <a:p>
            <a:r>
              <a:rPr lang="zh-CN" altLang="en-US" sz="2000" dirty="0" smtClean="0"/>
              <a:t>● </a:t>
            </a:r>
            <a:r>
              <a:rPr lang="zh-CN" altLang="en-US" b="1" dirty="0" smtClean="0"/>
              <a:t>定义：</a:t>
            </a:r>
            <a:endParaRPr lang="zh-CN" altLang="en-US" b="1" dirty="0"/>
          </a:p>
        </p:txBody>
      </p:sp>
      <mc:AlternateContent xmlns:mc="http://schemas.openxmlformats.org/markup-compatibility/2006" xmlns:a14="http://schemas.microsoft.com/office/drawing/2010/main">
        <mc:Choice Requires="a14">
          <p:sp>
            <p:nvSpPr>
              <p:cNvPr id="5" name="文本框 4"/>
              <p:cNvSpPr txBox="1"/>
              <p:nvPr/>
            </p:nvSpPr>
            <p:spPr>
              <a:xfrm>
                <a:off x="2582430" y="3153327"/>
                <a:ext cx="6504709" cy="49994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        </m:t>
                          </m:r>
                          <m:r>
                            <a:rPr lang="en-US" altLang="zh-CN" i="1">
                              <a:latin typeface="Cambria Math" panose="02040503050406030204" pitchFamily="18" charset="0"/>
                            </a:rPr>
                            <m:t>𝐽</m:t>
                          </m:r>
                        </m:e>
                        <m:sup>
                          <m:r>
                            <a:rPr lang="en-US" altLang="zh-CN" i="1">
                              <a:latin typeface="Cambria Math" panose="02040503050406030204" pitchFamily="18" charset="0"/>
                            </a:rPr>
                            <m:t>𝑑𝑎𝑟𝑘</m:t>
                          </m:r>
                        </m:sup>
                      </m:sSup>
                      <m:d>
                        <m:dPr>
                          <m:ctrlPr>
                            <a:rPr lang="zh-CN"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func>
                        <m:funcPr>
                          <m:ctrlPr>
                            <a:rPr lang="zh-CN" altLang="zh-CN" i="1">
                              <a:latin typeface="Cambria Math" panose="02040503050406030204" pitchFamily="18" charset="0"/>
                            </a:rPr>
                          </m:ctrlPr>
                        </m:funcPr>
                        <m:fName>
                          <m:limLow>
                            <m:limLowPr>
                              <m:ctrlPr>
                                <a:rPr lang="zh-CN" altLang="zh-CN" i="1">
                                  <a:latin typeface="Cambria Math" panose="02040503050406030204" pitchFamily="18" charset="0"/>
                                </a:rPr>
                              </m:ctrlPr>
                            </m:limLowPr>
                            <m:e>
                              <m:r>
                                <m:rPr>
                                  <m:sty m:val="p"/>
                                </m:rPr>
                                <a:rPr lang="en-US" altLang="zh-CN">
                                  <a:latin typeface="Cambria Math" panose="02040503050406030204" pitchFamily="18" charset="0"/>
                                </a:rPr>
                                <m:t>min</m:t>
                              </m:r>
                            </m:e>
                            <m:lim>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𝛺</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lim>
                          </m:limLow>
                        </m:fName>
                        <m:e>
                          <m:r>
                            <a:rPr lang="en-US" altLang="zh-CN" i="1">
                              <a:latin typeface="Cambria Math" panose="02040503050406030204" pitchFamily="18" charset="0"/>
                            </a:rPr>
                            <m:t>(</m:t>
                          </m:r>
                          <m:func>
                            <m:funcPr>
                              <m:ctrlPr>
                                <a:rPr lang="zh-CN" altLang="zh-CN" i="1">
                                  <a:latin typeface="Cambria Math" panose="02040503050406030204" pitchFamily="18" charset="0"/>
                                </a:rPr>
                              </m:ctrlPr>
                            </m:funcPr>
                            <m:fName>
                              <m:limLow>
                                <m:limLowPr>
                                  <m:ctrlPr>
                                    <a:rPr lang="zh-CN" altLang="zh-CN" i="1">
                                      <a:latin typeface="Cambria Math" panose="02040503050406030204" pitchFamily="18" charset="0"/>
                                    </a:rPr>
                                  </m:ctrlPr>
                                </m:limLowPr>
                                <m:e>
                                  <m:r>
                                    <m:rPr>
                                      <m:sty m:val="p"/>
                                    </m:rPr>
                                    <a:rPr lang="en-US" altLang="zh-CN">
                                      <a:latin typeface="Cambria Math" panose="02040503050406030204" pitchFamily="18" charset="0"/>
                                    </a:rPr>
                                    <m:t>min</m:t>
                                  </m:r>
                                </m:e>
                                <m:lim>
                                  <m:r>
                                    <a:rPr lang="en-US" altLang="zh-CN" i="1">
                                      <a:latin typeface="Cambria Math" panose="02040503050406030204" pitchFamily="18" charset="0"/>
                                    </a:rPr>
                                    <m:t>𝑐</m:t>
                                  </m:r>
                                  <m:r>
                                    <a:rPr lang="en-US" altLang="zh-CN" i="1">
                                      <a:latin typeface="Cambria Math" panose="02040503050406030204" pitchFamily="18" charset="0"/>
                                    </a:rPr>
                                    <m:t>∈{</m:t>
                                  </m:r>
                                  <m:r>
                                    <a:rPr lang="en-US" altLang="zh-CN" i="1">
                                      <a:latin typeface="Cambria Math" panose="02040503050406030204" pitchFamily="18" charset="0"/>
                                    </a:rPr>
                                    <m:t>𝑟</m:t>
                                  </m:r>
                                  <m:r>
                                    <a:rPr lang="en-US" altLang="zh-CN" i="1">
                                      <a:latin typeface="Cambria Math" panose="02040503050406030204" pitchFamily="18" charset="0"/>
                                    </a:rPr>
                                    <m:t>,</m:t>
                                  </m:r>
                                  <m:r>
                                    <a:rPr lang="en-US" altLang="zh-CN" i="1">
                                      <a:latin typeface="Cambria Math" panose="02040503050406030204" pitchFamily="18" charset="0"/>
                                    </a:rPr>
                                    <m:t>𝑔</m:t>
                                  </m:r>
                                  <m:r>
                                    <a:rPr lang="en-US" altLang="zh-CN" i="1">
                                      <a:latin typeface="Cambria Math" panose="02040503050406030204" pitchFamily="18" charset="0"/>
                                    </a:rPr>
                                    <m:t>,</m:t>
                                  </m:r>
                                  <m:r>
                                    <a:rPr lang="en-US" altLang="zh-CN" i="1">
                                      <a:latin typeface="Cambria Math" panose="02040503050406030204" pitchFamily="18" charset="0"/>
                                    </a:rPr>
                                    <m:t>𝑏</m:t>
                                  </m:r>
                                  <m:r>
                                    <a:rPr lang="en-US" altLang="zh-CN" i="1">
                                      <a:latin typeface="Cambria Math" panose="02040503050406030204" pitchFamily="18" charset="0"/>
                                    </a:rPr>
                                    <m:t>}</m:t>
                                  </m:r>
                                </m:lim>
                              </m:limLow>
                            </m:fName>
                            <m:e>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𝐽</m:t>
                                  </m:r>
                                </m:e>
                                <m:sup>
                                  <m:r>
                                    <a:rPr lang="en-US" altLang="zh-CN" i="1">
                                      <a:latin typeface="Cambria Math" panose="02040503050406030204" pitchFamily="18" charset="0"/>
                                    </a:rPr>
                                    <m:t>𝑐</m:t>
                                  </m:r>
                                </m:sup>
                              </m:sSup>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e>
                          </m:func>
                          <m:r>
                            <a:rPr lang="en-US" altLang="zh-CN" i="1">
                              <a:latin typeface="Cambria Math" panose="02040503050406030204" pitchFamily="18" charset="0"/>
                            </a:rPr>
                            <m:t>)</m:t>
                          </m:r>
                        </m:e>
                      </m:func>
                    </m:oMath>
                  </m:oMathPara>
                </a14:m>
                <a:endParaRPr lang="zh-CN" altLang="en-US" dirty="0"/>
              </a:p>
            </p:txBody>
          </p:sp>
        </mc:Choice>
        <mc:Fallback xmlns="">
          <p:sp>
            <p:nvSpPr>
              <p:cNvPr id="5" name="文本框 4"/>
              <p:cNvSpPr txBox="1">
                <a:spLocks noRot="1" noChangeAspect="1" noMove="1" noResize="1" noEditPoints="1" noAdjustHandles="1" noChangeArrowheads="1" noChangeShapeType="1" noTextEdit="1"/>
              </p:cNvSpPr>
              <p:nvPr/>
            </p:nvSpPr>
            <p:spPr>
              <a:xfrm>
                <a:off x="2582430" y="3153327"/>
                <a:ext cx="6504709" cy="499945"/>
              </a:xfrm>
              <a:prstGeom prst="rect">
                <a:avLst/>
              </a:prstGeom>
              <a:blipFill rotWithShape="0">
                <a:blip r:embed="rId3"/>
                <a:stretch>
                  <a:fillRect b="-609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4094040" y="3961860"/>
                <a:ext cx="4087091" cy="707886"/>
              </a:xfrm>
              <a:prstGeom prst="rect">
                <a:avLst/>
              </a:prstGeom>
              <a:noFill/>
            </p:spPr>
            <p:txBody>
              <a:bodyPr wrap="square" rtlCol="0">
                <a:spAutoFit/>
              </a:bodyPr>
              <a:lstStyle/>
              <a:p>
                <a:r>
                  <a:rPr lang="zh-CN" altLang="en-US" sz="2000" b="0" dirty="0" smtClean="0"/>
                  <a:t>◆</a:t>
                </a:r>
                <a14:m>
                  <m:oMath xmlns:m="http://schemas.openxmlformats.org/officeDocument/2006/math">
                    <m:r>
                      <a:rPr lang="en-US" altLang="zh-CN" b="0" i="0" smtClean="0">
                        <a:latin typeface="Cambria Math" panose="02040503050406030204" pitchFamily="18" charset="0"/>
                      </a:rPr>
                      <m:t>  </m:t>
                    </m:r>
                    <m:r>
                      <a:rPr lang="en-US" altLang="zh-CN" b="0" i="1" smtClean="0">
                        <a:latin typeface="Cambria Math" panose="02040503050406030204" pitchFamily="18" charset="0"/>
                      </a:rPr>
                      <m:t> </m:t>
                    </m:r>
                    <m:sSup>
                      <m:sSupPr>
                        <m:ctrlPr>
                          <a:rPr lang="zh-CN" altLang="zh-CN" i="1">
                            <a:latin typeface="Cambria Math" panose="02040503050406030204" pitchFamily="18" charset="0"/>
                          </a:rPr>
                        </m:ctrlPr>
                      </m:sSupPr>
                      <m:e>
                        <m:r>
                          <a:rPr lang="en-US" altLang="zh-CN" i="1">
                            <a:latin typeface="Cambria Math" panose="02040503050406030204" pitchFamily="18" charset="0"/>
                          </a:rPr>
                          <m:t>𝐽</m:t>
                        </m:r>
                      </m:e>
                      <m:sup>
                        <m:r>
                          <a:rPr lang="en-US" altLang="zh-CN" i="1">
                            <a:latin typeface="Cambria Math" panose="02040503050406030204" pitchFamily="18" charset="0"/>
                          </a:rPr>
                          <m:t>𝑐</m:t>
                        </m:r>
                      </m:sup>
                    </m:sSup>
                  </m:oMath>
                </a14:m>
                <a:r>
                  <a:rPr lang="zh-CN" altLang="en-US" dirty="0" smtClean="0"/>
                  <a:t>：彩色</a:t>
                </a:r>
                <a:r>
                  <a:rPr lang="zh-CN" altLang="en-US" dirty="0"/>
                  <a:t>图像的每个通道 </a:t>
                </a:r>
                <a:r>
                  <a:rPr lang="zh-CN" altLang="en-US" dirty="0" smtClean="0"/>
                  <a:t>；</a:t>
                </a:r>
                <a:br>
                  <a:rPr lang="zh-CN" altLang="en-US" dirty="0" smtClean="0"/>
                </a:br>
                <a:r>
                  <a:rPr lang="zh-CN" altLang="en-US" sz="2000" dirty="0" smtClean="0"/>
                  <a:t>◆</a:t>
                </a:r>
                <a:r>
                  <a:rPr lang="zh-CN" altLang="en-US" dirty="0" smtClean="0"/>
                  <a:t>  </a:t>
                </a:r>
                <a14:m>
                  <m:oMath xmlns:m="http://schemas.openxmlformats.org/officeDocument/2006/math">
                    <m:r>
                      <m:rPr>
                        <m:sty m:val="p"/>
                      </m:rPr>
                      <a:rPr lang="el-GR" altLang="zh-CN" i="1" smtClean="0">
                        <a:latin typeface="Cambria Math" panose="02040503050406030204" pitchFamily="18" charset="0"/>
                        <a:ea typeface="Cambria Math" panose="02040503050406030204" pitchFamily="18" charset="0"/>
                      </a:rPr>
                      <m:t>Ω</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oMath>
                </a14:m>
                <a:r>
                  <a:rPr lang="zh-CN" altLang="en-US" dirty="0" smtClean="0"/>
                  <a:t>：以像素</a:t>
                </a:r>
                <a:r>
                  <a:rPr lang="en-US" altLang="zh-CN" dirty="0"/>
                  <a:t>x</a:t>
                </a:r>
                <a:r>
                  <a:rPr lang="zh-CN" altLang="en-US" dirty="0" smtClean="0"/>
                  <a:t>为</a:t>
                </a:r>
                <a:r>
                  <a:rPr lang="zh-CN" altLang="en-US" dirty="0"/>
                  <a:t>中心的一个窗口 </a:t>
                </a:r>
                <a:r>
                  <a:rPr lang="zh-CN" altLang="en-US" dirty="0" smtClean="0"/>
                  <a:t>；</a:t>
                </a:r>
                <a:endParaRPr lang="zh-CN" altLang="en-US" dirty="0"/>
              </a:p>
            </p:txBody>
          </p:sp>
        </mc:Choice>
        <mc:Fallback xmlns="">
          <p:sp>
            <p:nvSpPr>
              <p:cNvPr id="6" name="文本框 5"/>
              <p:cNvSpPr txBox="1">
                <a:spLocks noRot="1" noChangeAspect="1" noMove="1" noResize="1" noEditPoints="1" noAdjustHandles="1" noChangeArrowheads="1" noChangeShapeType="1" noTextEdit="1"/>
              </p:cNvSpPr>
              <p:nvPr/>
            </p:nvSpPr>
            <p:spPr>
              <a:xfrm>
                <a:off x="4094040" y="3961860"/>
                <a:ext cx="4087091" cy="707886"/>
              </a:xfrm>
              <a:prstGeom prst="rect">
                <a:avLst/>
              </a:prstGeom>
              <a:blipFill rotWithShape="0">
                <a:blip r:embed="rId4"/>
                <a:stretch>
                  <a:fillRect l="-1642" t="-5172" r="-896" b="-1465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2623663" y="5034894"/>
                <a:ext cx="8792482" cy="1261884"/>
              </a:xfrm>
              <a:prstGeom prst="rect">
                <a:avLst/>
              </a:prstGeom>
              <a:noFill/>
            </p:spPr>
            <p:txBody>
              <a:bodyPr wrap="square" rtlCol="0">
                <a:spAutoFit/>
              </a:bodyPr>
              <a:lstStyle/>
              <a:p>
                <a:r>
                  <a:rPr lang="zh-CN" altLang="en-US" sz="2000" dirty="0" smtClean="0"/>
                  <a:t>◆ </a:t>
                </a:r>
                <a:r>
                  <a:rPr lang="zh-CN" altLang="en-US" b="1" dirty="0" smtClean="0"/>
                  <a:t>意义</a:t>
                </a:r>
                <a:r>
                  <a:rPr lang="en-US" altLang="zh-CN" dirty="0"/>
                  <a:t>:</a:t>
                </a:r>
                <a:r>
                  <a:rPr lang="zh-CN" altLang="en-US" dirty="0"/>
                  <a:t>首先求出每个像素</a:t>
                </a:r>
                <a:r>
                  <a:rPr lang="en-US" altLang="zh-CN" dirty="0"/>
                  <a:t>RGB</a:t>
                </a:r>
                <a:r>
                  <a:rPr lang="zh-CN" altLang="en-US" dirty="0"/>
                  <a:t>分量中的最小值，存入一副和原始图像大小相同的灰度图中，然后再对这幅灰度图进行最小值</a:t>
                </a:r>
                <a:r>
                  <a:rPr lang="zh-CN" altLang="en-US" dirty="0" smtClean="0"/>
                  <a:t>滤波；</a:t>
                </a:r>
                <a:endParaRPr lang="en-US" altLang="zh-CN" dirty="0" smtClean="0"/>
              </a:p>
              <a:p>
                <a:endParaRPr lang="en-US" altLang="zh-CN" dirty="0" smtClean="0"/>
              </a:p>
              <a:p>
                <a:r>
                  <a:rPr lang="zh-CN" altLang="en-US" sz="2000" dirty="0" smtClean="0"/>
                  <a:t>◆</a:t>
                </a:r>
                <a:r>
                  <a:rPr lang="zh-CN" altLang="en-US" dirty="0" smtClean="0"/>
                  <a:t> 暗</a:t>
                </a:r>
                <a:r>
                  <a:rPr lang="zh-CN" altLang="en-US" dirty="0"/>
                  <a:t>通道先验的理论指出：</a:t>
                </a:r>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        </m:t>
                        </m:r>
                        <m:r>
                          <a:rPr lang="en-US" altLang="zh-CN" i="1">
                            <a:latin typeface="Cambria Math" panose="02040503050406030204" pitchFamily="18" charset="0"/>
                          </a:rPr>
                          <m:t>𝐽</m:t>
                        </m:r>
                      </m:e>
                      <m:sup>
                        <m:r>
                          <a:rPr lang="en-US" altLang="zh-CN" i="1">
                            <a:latin typeface="Cambria Math" panose="02040503050406030204" pitchFamily="18" charset="0"/>
                          </a:rPr>
                          <m:t>𝑑𝑎𝑟𝑘</m:t>
                        </m:r>
                      </m:sup>
                    </m:sSup>
                  </m:oMath>
                </a14:m>
                <a:r>
                  <a:rPr lang="en-US" altLang="zh-CN" dirty="0"/>
                  <a:t>→</a:t>
                </a:r>
                <a:r>
                  <a:rPr lang="en-US" altLang="zh-CN" dirty="0" smtClean="0"/>
                  <a:t>0</a:t>
                </a:r>
                <a:r>
                  <a:rPr lang="zh-CN" altLang="en-US" dirty="0" smtClean="0"/>
                  <a:t>；</a:t>
                </a:r>
                <a:endParaRPr lang="zh-CN" alt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2623663" y="5034894"/>
                <a:ext cx="8792482" cy="1261884"/>
              </a:xfrm>
              <a:prstGeom prst="rect">
                <a:avLst/>
              </a:prstGeom>
              <a:blipFill rotWithShape="0">
                <a:blip r:embed="rId5"/>
                <a:stretch>
                  <a:fillRect l="-693" t="-2899" b="-77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49535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A" val="v3.0.0"/>
</p:tagLst>
</file>

<file path=ppt/tags/tag2.xml><?xml version="1.0" encoding="utf-8"?>
<p:tagLst xmlns:a="http://schemas.openxmlformats.org/drawingml/2006/main" xmlns:r="http://schemas.openxmlformats.org/officeDocument/2006/relationships" xmlns:p="http://schemas.openxmlformats.org/presentationml/2006/main">
  <p:tag name="PA" val="v3.0.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Times New Roman"/>
        <a:ea typeface="微软雅黑"/>
        <a:cs typeface=""/>
      </a:majorFont>
      <a:minorFont>
        <a:latin typeface="Times New Roman"/>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5896</TotalTime>
  <Words>1750</Words>
  <Application>Microsoft Office PowerPoint</Application>
  <PresentationFormat>宽屏</PresentationFormat>
  <Paragraphs>193</Paragraphs>
  <Slides>26</Slides>
  <Notes>10</Notes>
  <HiddenSlides>0</HiddenSlides>
  <MMClips>0</MMClips>
  <ScaleCrop>false</ScaleCrop>
  <HeadingPairs>
    <vt:vector size="6" baseType="variant">
      <vt:variant>
        <vt:lpstr>已用的字体</vt:lpstr>
      </vt:variant>
      <vt:variant>
        <vt:i4>17</vt:i4>
      </vt:variant>
      <vt:variant>
        <vt:lpstr>主题</vt:lpstr>
      </vt:variant>
      <vt:variant>
        <vt:i4>3</vt:i4>
      </vt:variant>
      <vt:variant>
        <vt:lpstr>幻灯片标题</vt:lpstr>
      </vt:variant>
      <vt:variant>
        <vt:i4>26</vt:i4>
      </vt:variant>
    </vt:vector>
  </HeadingPairs>
  <TitlesOfParts>
    <vt:vector size="46" baseType="lpstr">
      <vt:lpstr>-apple-system</vt:lpstr>
      <vt:lpstr>Arial Unicode MS</vt:lpstr>
      <vt:lpstr>Gill Sans</vt:lpstr>
      <vt:lpstr>MathJax_Main</vt:lpstr>
      <vt:lpstr>MathJax_Math</vt:lpstr>
      <vt:lpstr>汉仪菱心体简</vt:lpstr>
      <vt:lpstr>楷体</vt:lpstr>
      <vt:lpstr>宋体</vt:lpstr>
      <vt:lpstr>微软雅黑</vt:lpstr>
      <vt:lpstr>微软雅黑 Light</vt:lpstr>
      <vt:lpstr>幼圆</vt:lpstr>
      <vt:lpstr>Arial</vt:lpstr>
      <vt:lpstr>Broadway</vt:lpstr>
      <vt:lpstr>Calibri</vt:lpstr>
      <vt:lpstr>Calibri Light</vt:lpstr>
      <vt:lpstr>Cambria Math</vt:lpstr>
      <vt:lpstr>Times New Roman</vt:lpstr>
      <vt:lpstr>Office 主题</vt:lpstr>
      <vt:lpstr>1_自定义设计方案</vt:lpstr>
      <vt:lpstr>自定义设计方案</vt:lpstr>
      <vt:lpstr>PowerPoint 演示文稿</vt:lpstr>
      <vt:lpstr>PowerPoint 演示文稿</vt:lpstr>
      <vt:lpstr>PowerPoint 演示文稿</vt:lpstr>
      <vt:lpstr>研究背景和意义</vt:lpstr>
      <vt:lpstr>PowerPoint 演示文稿</vt:lpstr>
      <vt:lpstr>国内外研究现状</vt:lpstr>
      <vt:lpstr>PowerPoint 演示文稿</vt:lpstr>
      <vt:lpstr>研究内容—大气散射模型</vt:lpstr>
      <vt:lpstr>研究内容—暗通道先验</vt:lpstr>
      <vt:lpstr>研究内容—暗通道先验</vt:lpstr>
      <vt:lpstr>研究内容—暗通道先验</vt:lpstr>
      <vt:lpstr>改进思路</vt:lpstr>
      <vt:lpstr>改进思路</vt:lpstr>
      <vt:lpstr>改进思路1—保边滤波</vt:lpstr>
      <vt:lpstr>改进思路1—保边滤波</vt:lpstr>
      <vt:lpstr>改进思路1—保边滤波</vt:lpstr>
      <vt:lpstr>改进思路2—容差机制</vt:lpstr>
      <vt:lpstr>研究内容与改进思路</vt:lpstr>
      <vt:lpstr>研究内容—预期成果</vt:lpstr>
      <vt:lpstr>研究内容与改进思路</vt:lpstr>
      <vt:lpstr>研究内容与改进思路</vt:lpstr>
      <vt:lpstr>PowerPoint 演示文稿</vt:lpstr>
      <vt:lpstr>进度安排</vt:lpstr>
      <vt:lpstr>参考文献</vt:lpstr>
      <vt:lpstr>参考文献</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图像去雾</dc:title>
  <dc:creator>GREKIT</dc:creator>
  <cp:keywords>硕士开题PPT</cp:keywords>
  <cp:lastModifiedBy>SUN</cp:lastModifiedBy>
  <cp:revision>447</cp:revision>
  <dcterms:created xsi:type="dcterms:W3CDTF">2014-11-22T22:14:47Z</dcterms:created>
  <dcterms:modified xsi:type="dcterms:W3CDTF">2019-10-07T02:36:59Z</dcterms:modified>
</cp:coreProperties>
</file>