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D63C5-C076-449E-AE95-FC05F14F854F}" v="1" dt="2021-01-21T13:42:10.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émy TRULLIER" userId="6a7aa6db-e2f0-41b5-b206-e3597263f90b" providerId="ADAL" clId="{45ED63C5-C076-449E-AE95-FC05F14F854F}"/>
    <pc:docChg chg="undo redo custSel addSld delSld modSld sldOrd">
      <pc:chgData name="Jérémy TRULLIER" userId="6a7aa6db-e2f0-41b5-b206-e3597263f90b" providerId="ADAL" clId="{45ED63C5-C076-449E-AE95-FC05F14F854F}" dt="2021-01-21T13:48:57.983" v="468" actId="20577"/>
      <pc:docMkLst>
        <pc:docMk/>
      </pc:docMkLst>
      <pc:sldChg chg="modSp mod">
        <pc:chgData name="Jérémy TRULLIER" userId="6a7aa6db-e2f0-41b5-b206-e3597263f90b" providerId="ADAL" clId="{45ED63C5-C076-449E-AE95-FC05F14F854F}" dt="2021-01-21T13:36:29.136" v="50" actId="20577"/>
        <pc:sldMkLst>
          <pc:docMk/>
          <pc:sldMk cId="3331006366" sldId="256"/>
        </pc:sldMkLst>
        <pc:spChg chg="mod">
          <ac:chgData name="Jérémy TRULLIER" userId="6a7aa6db-e2f0-41b5-b206-e3597263f90b" providerId="ADAL" clId="{45ED63C5-C076-449E-AE95-FC05F14F854F}" dt="2021-01-21T13:36:29.136" v="50" actId="20577"/>
          <ac:spMkLst>
            <pc:docMk/>
            <pc:sldMk cId="3331006366" sldId="256"/>
            <ac:spMk id="2" creationId="{4358C756-4317-430F-A888-19D3024FD7EB}"/>
          </ac:spMkLst>
        </pc:spChg>
      </pc:sldChg>
      <pc:sldChg chg="modSp new add del mod">
        <pc:chgData name="Jérémy TRULLIER" userId="6a7aa6db-e2f0-41b5-b206-e3597263f90b" providerId="ADAL" clId="{45ED63C5-C076-449E-AE95-FC05F14F854F}" dt="2021-01-21T13:37:59.707" v="112" actId="27636"/>
        <pc:sldMkLst>
          <pc:docMk/>
          <pc:sldMk cId="4230867386" sldId="257"/>
        </pc:sldMkLst>
        <pc:spChg chg="mod">
          <ac:chgData name="Jérémy TRULLIER" userId="6a7aa6db-e2f0-41b5-b206-e3597263f90b" providerId="ADAL" clId="{45ED63C5-C076-449E-AE95-FC05F14F854F}" dt="2021-01-21T13:36:34.105" v="65" actId="20577"/>
          <ac:spMkLst>
            <pc:docMk/>
            <pc:sldMk cId="4230867386" sldId="257"/>
            <ac:spMk id="2" creationId="{27BBD474-BE96-46E9-9446-E60C08D648EB}"/>
          </ac:spMkLst>
        </pc:spChg>
        <pc:spChg chg="mod">
          <ac:chgData name="Jérémy TRULLIER" userId="6a7aa6db-e2f0-41b5-b206-e3597263f90b" providerId="ADAL" clId="{45ED63C5-C076-449E-AE95-FC05F14F854F}" dt="2021-01-21T13:37:59.707" v="112" actId="27636"/>
          <ac:spMkLst>
            <pc:docMk/>
            <pc:sldMk cId="4230867386" sldId="257"/>
            <ac:spMk id="3" creationId="{C43A733F-16DA-443E-9F54-BE2995CB3A24}"/>
          </ac:spMkLst>
        </pc:spChg>
      </pc:sldChg>
      <pc:sldChg chg="modSp new mod">
        <pc:chgData name="Jérémy TRULLIER" userId="6a7aa6db-e2f0-41b5-b206-e3597263f90b" providerId="ADAL" clId="{45ED63C5-C076-449E-AE95-FC05F14F854F}" dt="2021-01-21T13:38:11.371" v="113" actId="108"/>
        <pc:sldMkLst>
          <pc:docMk/>
          <pc:sldMk cId="1571169250" sldId="258"/>
        </pc:sldMkLst>
        <pc:spChg chg="mod">
          <ac:chgData name="Jérémy TRULLIER" userId="6a7aa6db-e2f0-41b5-b206-e3597263f90b" providerId="ADAL" clId="{45ED63C5-C076-449E-AE95-FC05F14F854F}" dt="2021-01-21T13:37:37.727" v="98" actId="20577"/>
          <ac:spMkLst>
            <pc:docMk/>
            <pc:sldMk cId="1571169250" sldId="258"/>
            <ac:spMk id="2" creationId="{6D660640-BC03-42B5-AE57-0291F3D71B5F}"/>
          </ac:spMkLst>
        </pc:spChg>
        <pc:spChg chg="mod">
          <ac:chgData name="Jérémy TRULLIER" userId="6a7aa6db-e2f0-41b5-b206-e3597263f90b" providerId="ADAL" clId="{45ED63C5-C076-449E-AE95-FC05F14F854F}" dt="2021-01-21T13:38:11.371" v="113" actId="108"/>
          <ac:spMkLst>
            <pc:docMk/>
            <pc:sldMk cId="1571169250" sldId="258"/>
            <ac:spMk id="3" creationId="{3D1BEE22-4E5E-46B9-AB50-DD3E2B91E626}"/>
          </ac:spMkLst>
        </pc:spChg>
      </pc:sldChg>
      <pc:sldChg chg="modSp new del mod">
        <pc:chgData name="Jérémy TRULLIER" userId="6a7aa6db-e2f0-41b5-b206-e3597263f90b" providerId="ADAL" clId="{45ED63C5-C076-449E-AE95-FC05F14F854F}" dt="2021-01-21T13:38:41.712" v="128" actId="47"/>
        <pc:sldMkLst>
          <pc:docMk/>
          <pc:sldMk cId="1283043606" sldId="259"/>
        </pc:sldMkLst>
        <pc:spChg chg="mod">
          <ac:chgData name="Jérémy TRULLIER" userId="6a7aa6db-e2f0-41b5-b206-e3597263f90b" providerId="ADAL" clId="{45ED63C5-C076-449E-AE95-FC05F14F854F}" dt="2021-01-21T13:38:40.369" v="127" actId="108"/>
          <ac:spMkLst>
            <pc:docMk/>
            <pc:sldMk cId="1283043606" sldId="259"/>
            <ac:spMk id="2" creationId="{9E7EBD3E-7EAB-449C-B495-689614588455}"/>
          </ac:spMkLst>
        </pc:spChg>
      </pc:sldChg>
      <pc:sldChg chg="modSp new mod">
        <pc:chgData name="Jérémy TRULLIER" userId="6a7aa6db-e2f0-41b5-b206-e3597263f90b" providerId="ADAL" clId="{45ED63C5-C076-449E-AE95-FC05F14F854F}" dt="2021-01-21T13:39:02.918" v="203" actId="20577"/>
        <pc:sldMkLst>
          <pc:docMk/>
          <pc:sldMk cId="1693984874" sldId="259"/>
        </pc:sldMkLst>
        <pc:spChg chg="mod">
          <ac:chgData name="Jérémy TRULLIER" userId="6a7aa6db-e2f0-41b5-b206-e3597263f90b" providerId="ADAL" clId="{45ED63C5-C076-449E-AE95-FC05F14F854F}" dt="2021-01-21T13:39:02.918" v="203" actId="20577"/>
          <ac:spMkLst>
            <pc:docMk/>
            <pc:sldMk cId="1693984874" sldId="259"/>
            <ac:spMk id="2" creationId="{C7773C39-AA86-4D3B-8D07-4406B6B4A9CD}"/>
          </ac:spMkLst>
        </pc:spChg>
      </pc:sldChg>
      <pc:sldChg chg="modSp new del mod">
        <pc:chgData name="Jérémy TRULLIER" userId="6a7aa6db-e2f0-41b5-b206-e3597263f90b" providerId="ADAL" clId="{45ED63C5-C076-449E-AE95-FC05F14F854F}" dt="2021-01-21T13:38:27.719" v="114" actId="47"/>
        <pc:sldMkLst>
          <pc:docMk/>
          <pc:sldMk cId="2270972228" sldId="259"/>
        </pc:sldMkLst>
        <pc:spChg chg="mod">
          <ac:chgData name="Jérémy TRULLIER" userId="6a7aa6db-e2f0-41b5-b206-e3597263f90b" providerId="ADAL" clId="{45ED63C5-C076-449E-AE95-FC05F14F854F}" dt="2021-01-21T13:37:54.625" v="110" actId="20577"/>
          <ac:spMkLst>
            <pc:docMk/>
            <pc:sldMk cId="2270972228" sldId="259"/>
            <ac:spMk id="3" creationId="{D060A24B-1D32-4021-9D9D-974517DCDA15}"/>
          </ac:spMkLst>
        </pc:spChg>
      </pc:sldChg>
      <pc:sldChg chg="modSp new mod">
        <pc:chgData name="Jérémy TRULLIER" userId="6a7aa6db-e2f0-41b5-b206-e3597263f90b" providerId="ADAL" clId="{45ED63C5-C076-449E-AE95-FC05F14F854F}" dt="2021-01-21T13:39:34.635" v="235" actId="27636"/>
        <pc:sldMkLst>
          <pc:docMk/>
          <pc:sldMk cId="3097109703" sldId="260"/>
        </pc:sldMkLst>
        <pc:spChg chg="mod">
          <ac:chgData name="Jérémy TRULLIER" userId="6a7aa6db-e2f0-41b5-b206-e3597263f90b" providerId="ADAL" clId="{45ED63C5-C076-449E-AE95-FC05F14F854F}" dt="2021-01-21T13:39:21.772" v="233" actId="20577"/>
          <ac:spMkLst>
            <pc:docMk/>
            <pc:sldMk cId="3097109703" sldId="260"/>
            <ac:spMk id="2" creationId="{4DC91ACE-9679-41C3-9098-8936CE218668}"/>
          </ac:spMkLst>
        </pc:spChg>
        <pc:spChg chg="mod">
          <ac:chgData name="Jérémy TRULLIER" userId="6a7aa6db-e2f0-41b5-b206-e3597263f90b" providerId="ADAL" clId="{45ED63C5-C076-449E-AE95-FC05F14F854F}" dt="2021-01-21T13:39:34.635" v="235" actId="27636"/>
          <ac:spMkLst>
            <pc:docMk/>
            <pc:sldMk cId="3097109703" sldId="260"/>
            <ac:spMk id="3" creationId="{2CDE4A03-0DF8-4E13-B7E5-D8E47020FEE5}"/>
          </ac:spMkLst>
        </pc:spChg>
      </pc:sldChg>
      <pc:sldChg chg="modSp new mod">
        <pc:chgData name="Jérémy TRULLIER" userId="6a7aa6db-e2f0-41b5-b206-e3597263f90b" providerId="ADAL" clId="{45ED63C5-C076-449E-AE95-FC05F14F854F}" dt="2021-01-21T13:40:01.732" v="238"/>
        <pc:sldMkLst>
          <pc:docMk/>
          <pc:sldMk cId="2616934629" sldId="261"/>
        </pc:sldMkLst>
        <pc:spChg chg="mod">
          <ac:chgData name="Jérémy TRULLIER" userId="6a7aa6db-e2f0-41b5-b206-e3597263f90b" providerId="ADAL" clId="{45ED63C5-C076-449E-AE95-FC05F14F854F}" dt="2021-01-21T13:39:50.774" v="237"/>
          <ac:spMkLst>
            <pc:docMk/>
            <pc:sldMk cId="2616934629" sldId="261"/>
            <ac:spMk id="2" creationId="{E9DBDBFD-4DAA-4159-9E1E-71D58253DE5C}"/>
          </ac:spMkLst>
        </pc:spChg>
        <pc:spChg chg="mod">
          <ac:chgData name="Jérémy TRULLIER" userId="6a7aa6db-e2f0-41b5-b206-e3597263f90b" providerId="ADAL" clId="{45ED63C5-C076-449E-AE95-FC05F14F854F}" dt="2021-01-21T13:40:01.732" v="238"/>
          <ac:spMkLst>
            <pc:docMk/>
            <pc:sldMk cId="2616934629" sldId="261"/>
            <ac:spMk id="3" creationId="{2C27A713-9142-481F-9E05-F8729AA3FC81}"/>
          </ac:spMkLst>
        </pc:spChg>
      </pc:sldChg>
      <pc:sldChg chg="modSp new mod">
        <pc:chgData name="Jérémy TRULLIER" userId="6a7aa6db-e2f0-41b5-b206-e3597263f90b" providerId="ADAL" clId="{45ED63C5-C076-449E-AE95-FC05F14F854F}" dt="2021-01-21T13:40:14.443" v="260" actId="20577"/>
        <pc:sldMkLst>
          <pc:docMk/>
          <pc:sldMk cId="1801494044" sldId="262"/>
        </pc:sldMkLst>
        <pc:spChg chg="mod">
          <ac:chgData name="Jérémy TRULLIER" userId="6a7aa6db-e2f0-41b5-b206-e3597263f90b" providerId="ADAL" clId="{45ED63C5-C076-449E-AE95-FC05F14F854F}" dt="2021-01-21T13:40:14.443" v="260" actId="20577"/>
          <ac:spMkLst>
            <pc:docMk/>
            <pc:sldMk cId="1801494044" sldId="262"/>
            <ac:spMk id="2" creationId="{A682D1BD-3196-463B-BA7F-5C11BA698A42}"/>
          </ac:spMkLst>
        </pc:spChg>
      </pc:sldChg>
      <pc:sldChg chg="modSp new mod">
        <pc:chgData name="Jérémy TRULLIER" userId="6a7aa6db-e2f0-41b5-b206-e3597263f90b" providerId="ADAL" clId="{45ED63C5-C076-449E-AE95-FC05F14F854F}" dt="2021-01-21T13:40:57.348" v="309" actId="27636"/>
        <pc:sldMkLst>
          <pc:docMk/>
          <pc:sldMk cId="3686820280" sldId="263"/>
        </pc:sldMkLst>
        <pc:spChg chg="mod">
          <ac:chgData name="Jérémy TRULLIER" userId="6a7aa6db-e2f0-41b5-b206-e3597263f90b" providerId="ADAL" clId="{45ED63C5-C076-449E-AE95-FC05F14F854F}" dt="2021-01-21T13:40:28.590" v="283" actId="20577"/>
          <ac:spMkLst>
            <pc:docMk/>
            <pc:sldMk cId="3686820280" sldId="263"/>
            <ac:spMk id="2" creationId="{0B6DA32D-0864-46BF-980A-F43C93BCCC20}"/>
          </ac:spMkLst>
        </pc:spChg>
        <pc:spChg chg="mod">
          <ac:chgData name="Jérémy TRULLIER" userId="6a7aa6db-e2f0-41b5-b206-e3597263f90b" providerId="ADAL" clId="{45ED63C5-C076-449E-AE95-FC05F14F854F}" dt="2021-01-21T13:40:57.348" v="309" actId="27636"/>
          <ac:spMkLst>
            <pc:docMk/>
            <pc:sldMk cId="3686820280" sldId="263"/>
            <ac:spMk id="3" creationId="{86357474-30C7-476A-B83A-FDB444D3215B}"/>
          </ac:spMkLst>
        </pc:spChg>
      </pc:sldChg>
      <pc:sldChg chg="modSp new mod">
        <pc:chgData name="Jérémy TRULLIER" userId="6a7aa6db-e2f0-41b5-b206-e3597263f90b" providerId="ADAL" clId="{45ED63C5-C076-449E-AE95-FC05F14F854F}" dt="2021-01-21T13:41:26.814" v="343"/>
        <pc:sldMkLst>
          <pc:docMk/>
          <pc:sldMk cId="1895323655" sldId="264"/>
        </pc:sldMkLst>
        <pc:spChg chg="mod">
          <ac:chgData name="Jérémy TRULLIER" userId="6a7aa6db-e2f0-41b5-b206-e3597263f90b" providerId="ADAL" clId="{45ED63C5-C076-449E-AE95-FC05F14F854F}" dt="2021-01-21T13:41:17.085" v="342" actId="20577"/>
          <ac:spMkLst>
            <pc:docMk/>
            <pc:sldMk cId="1895323655" sldId="264"/>
            <ac:spMk id="2" creationId="{2A650425-8EFC-4E44-BEBF-BDC462399BB3}"/>
          </ac:spMkLst>
        </pc:spChg>
        <pc:spChg chg="mod">
          <ac:chgData name="Jérémy TRULLIER" userId="6a7aa6db-e2f0-41b5-b206-e3597263f90b" providerId="ADAL" clId="{45ED63C5-C076-449E-AE95-FC05F14F854F}" dt="2021-01-21T13:41:26.814" v="343"/>
          <ac:spMkLst>
            <pc:docMk/>
            <pc:sldMk cId="1895323655" sldId="264"/>
            <ac:spMk id="3" creationId="{C75DBB25-F10E-4FBF-B740-DE5EC077D164}"/>
          </ac:spMkLst>
        </pc:spChg>
      </pc:sldChg>
      <pc:sldChg chg="addSp delSp modSp new mod">
        <pc:chgData name="Jérémy TRULLIER" userId="6a7aa6db-e2f0-41b5-b206-e3597263f90b" providerId="ADAL" clId="{45ED63C5-C076-449E-AE95-FC05F14F854F}" dt="2021-01-21T13:42:12.294" v="366" actId="27614"/>
        <pc:sldMkLst>
          <pc:docMk/>
          <pc:sldMk cId="1677142366" sldId="265"/>
        </pc:sldMkLst>
        <pc:spChg chg="mod">
          <ac:chgData name="Jérémy TRULLIER" userId="6a7aa6db-e2f0-41b5-b206-e3597263f90b" providerId="ADAL" clId="{45ED63C5-C076-449E-AE95-FC05F14F854F}" dt="2021-01-21T13:41:58.316" v="364" actId="20577"/>
          <ac:spMkLst>
            <pc:docMk/>
            <pc:sldMk cId="1677142366" sldId="265"/>
            <ac:spMk id="2" creationId="{223CF004-ED7B-4A90-8FEC-C5A5CDAB60C7}"/>
          </ac:spMkLst>
        </pc:spChg>
        <pc:spChg chg="del">
          <ac:chgData name="Jérémy TRULLIER" userId="6a7aa6db-e2f0-41b5-b206-e3597263f90b" providerId="ADAL" clId="{45ED63C5-C076-449E-AE95-FC05F14F854F}" dt="2021-01-21T13:42:10.801" v="365" actId="931"/>
          <ac:spMkLst>
            <pc:docMk/>
            <pc:sldMk cId="1677142366" sldId="265"/>
            <ac:spMk id="3" creationId="{2843B521-748C-4847-A16B-1E898E46E6A3}"/>
          </ac:spMkLst>
        </pc:spChg>
        <pc:picChg chg="add mod">
          <ac:chgData name="Jérémy TRULLIER" userId="6a7aa6db-e2f0-41b5-b206-e3597263f90b" providerId="ADAL" clId="{45ED63C5-C076-449E-AE95-FC05F14F854F}" dt="2021-01-21T13:42:12.294" v="366" actId="27614"/>
          <ac:picMkLst>
            <pc:docMk/>
            <pc:sldMk cId="1677142366" sldId="265"/>
            <ac:picMk id="6" creationId="{31EB3988-2D42-4466-A08D-3EC668CBCCFA}"/>
          </ac:picMkLst>
        </pc:picChg>
      </pc:sldChg>
      <pc:sldChg chg="modSp new mod ord">
        <pc:chgData name="Jérémy TRULLIER" userId="6a7aa6db-e2f0-41b5-b206-e3597263f90b" providerId="ADAL" clId="{45ED63C5-C076-449E-AE95-FC05F14F854F}" dt="2021-01-21T13:48:57.983" v="468" actId="20577"/>
        <pc:sldMkLst>
          <pc:docMk/>
          <pc:sldMk cId="723355951" sldId="266"/>
        </pc:sldMkLst>
        <pc:spChg chg="mod">
          <ac:chgData name="Jérémy TRULLIER" userId="6a7aa6db-e2f0-41b5-b206-e3597263f90b" providerId="ADAL" clId="{45ED63C5-C076-449E-AE95-FC05F14F854F}" dt="2021-01-21T13:48:36.967" v="414" actId="20577"/>
          <ac:spMkLst>
            <pc:docMk/>
            <pc:sldMk cId="723355951" sldId="266"/>
            <ac:spMk id="2" creationId="{E466BEE1-6F6A-4501-AA8B-EEE93328B24A}"/>
          </ac:spMkLst>
        </pc:spChg>
        <pc:spChg chg="mod">
          <ac:chgData name="Jérémy TRULLIER" userId="6a7aa6db-e2f0-41b5-b206-e3597263f90b" providerId="ADAL" clId="{45ED63C5-C076-449E-AE95-FC05F14F854F}" dt="2021-01-21T13:48:48.158" v="443" actId="20577"/>
          <ac:spMkLst>
            <pc:docMk/>
            <pc:sldMk cId="723355951" sldId="266"/>
            <ac:spMk id="3" creationId="{DCC71454-3B95-4F3F-BC5F-5811B845DA6D}"/>
          </ac:spMkLst>
        </pc:spChg>
        <pc:spChg chg="mod">
          <ac:chgData name="Jérémy TRULLIER" userId="6a7aa6db-e2f0-41b5-b206-e3597263f90b" providerId="ADAL" clId="{45ED63C5-C076-449E-AE95-FC05F14F854F}" dt="2021-01-21T13:48:57.983" v="468" actId="20577"/>
          <ac:spMkLst>
            <pc:docMk/>
            <pc:sldMk cId="723355951" sldId="266"/>
            <ac:spMk id="5" creationId="{AA5AED29-2C94-4808-AC94-38774BB228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8211AC-B6EF-42C4-A748-04083271188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9A260BE2-160C-49B2-9C50-A41FFC01D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81278C86-884F-4632-A2FF-D3FA69F34B3F}"/>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5" name="Espace réservé du pied de page 4">
            <a:extLst>
              <a:ext uri="{FF2B5EF4-FFF2-40B4-BE49-F238E27FC236}">
                <a16:creationId xmlns:a16="http://schemas.microsoft.com/office/drawing/2014/main" id="{19670E3E-34C1-4E06-91E2-0BA2175A5C5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987FB0FB-7710-46CA-9F48-2157B9F99120}"/>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387283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E391A-BA2F-4E40-A420-48E98A7452AF}"/>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AA7306B1-5C28-49CC-A392-FBDB44704CD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355CAC08-6FFF-42C9-82A3-CB414F6CB010}"/>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5" name="Espace réservé du pied de page 4">
            <a:extLst>
              <a:ext uri="{FF2B5EF4-FFF2-40B4-BE49-F238E27FC236}">
                <a16:creationId xmlns:a16="http://schemas.microsoft.com/office/drawing/2014/main" id="{514545A6-1CC7-4712-ACDA-458D1D229817}"/>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8D58F8F-3C64-448C-AF66-BEB40008CF73}"/>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240906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6942064-CE02-48C9-8E9B-814744E2203E}"/>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5BD71962-E69E-4A9E-8B0D-A6E42C9AC18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DFC4EE7-6207-4567-93D2-193D914DC80F}"/>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5" name="Espace réservé du pied de page 4">
            <a:extLst>
              <a:ext uri="{FF2B5EF4-FFF2-40B4-BE49-F238E27FC236}">
                <a16:creationId xmlns:a16="http://schemas.microsoft.com/office/drawing/2014/main" id="{04D8D451-32D5-4955-A90F-8DE9875030A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0A77AFE-1A3F-49FE-9395-F5D59CE6AEA3}"/>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23549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2DADB-8F87-4959-B63D-33EA229B148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452FEB6D-5C27-41AF-B29F-CCBCC07C1BC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C15FF0C-2407-4D58-8031-D1B608396ADF}"/>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5" name="Espace réservé du pied de page 4">
            <a:extLst>
              <a:ext uri="{FF2B5EF4-FFF2-40B4-BE49-F238E27FC236}">
                <a16:creationId xmlns:a16="http://schemas.microsoft.com/office/drawing/2014/main" id="{B56A5B0A-2502-4693-A8F1-BB6C4FF2B06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9324412-2BC7-414A-B408-39CFF3E99E67}"/>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525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53D96-A7FA-44C3-9FA5-51DA4A9A53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959600FD-8ADF-41FC-AC41-2075CEF12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4724240-B8BA-4B91-89AF-0688ACF846AB}"/>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5" name="Espace réservé du pied de page 4">
            <a:extLst>
              <a:ext uri="{FF2B5EF4-FFF2-40B4-BE49-F238E27FC236}">
                <a16:creationId xmlns:a16="http://schemas.microsoft.com/office/drawing/2014/main" id="{87FCA7D7-C17F-4C97-B386-F3F99E41D6BC}"/>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E433378-4EE0-45BA-BF58-3045FB92F738}"/>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12963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F98CC0-6D94-4C8A-831D-A94CC9F0DB06}"/>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45124D34-D9BB-4626-B190-CE8FAAF0C65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D2D1BB0-2007-4882-91F8-559EDD5F50D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B86B1E2-5D06-41C8-9EDA-9CE3F48DA65B}"/>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6" name="Espace réservé du pied de page 5">
            <a:extLst>
              <a:ext uri="{FF2B5EF4-FFF2-40B4-BE49-F238E27FC236}">
                <a16:creationId xmlns:a16="http://schemas.microsoft.com/office/drawing/2014/main" id="{FCB823E8-E3E3-4435-BC44-1D7369697B54}"/>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719DE241-11B3-43CD-B556-49C7B47A5C6C}"/>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6232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89C8E8-7FA2-42CE-93D2-7E1B56EF66C6}"/>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3CA4222-AAC3-4F1B-A349-DE5B1752B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CA0148D-99F6-44D0-996F-93C54EA3A68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146078FD-A4C0-4323-AE83-785585D6E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FD8FF56-A37C-4980-A0CF-31D96B447F5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7A51E4F1-889D-426B-96B2-DEA25488C37C}"/>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8" name="Espace réservé du pied de page 7">
            <a:extLst>
              <a:ext uri="{FF2B5EF4-FFF2-40B4-BE49-F238E27FC236}">
                <a16:creationId xmlns:a16="http://schemas.microsoft.com/office/drawing/2014/main" id="{172AE23E-77CC-4498-8599-975BA9108C91}"/>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CC4AA043-B219-4D45-9A51-9FA94BE9500B}"/>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186096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0C84B-338D-4536-8FBB-A0856199BAFE}"/>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8E45C34-26D9-4363-A0E1-9E4B2EE08079}"/>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4" name="Espace réservé du pied de page 3">
            <a:extLst>
              <a:ext uri="{FF2B5EF4-FFF2-40B4-BE49-F238E27FC236}">
                <a16:creationId xmlns:a16="http://schemas.microsoft.com/office/drawing/2014/main" id="{64D3A503-8596-485C-89BC-935E82805DF7}"/>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A8E3DD40-3EFE-419A-B7DF-4B3183A6657F}"/>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56180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B59A097-D17F-4DB1-AA23-F808991DA71B}"/>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3" name="Espace réservé du pied de page 2">
            <a:extLst>
              <a:ext uri="{FF2B5EF4-FFF2-40B4-BE49-F238E27FC236}">
                <a16:creationId xmlns:a16="http://schemas.microsoft.com/office/drawing/2014/main" id="{BBE7D98C-4ABF-44D9-B679-7C70F9E8E4A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8DE8BA5C-2099-489C-A66F-83290868F26E}"/>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15889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812FBB-6EAA-49AC-8F16-44F4BF25684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DD95557F-88D2-403A-8A48-439222C57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744051D1-D12C-43A0-9443-8BB82512D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726F292-AD1B-44EF-A1A1-515EDAF3BF28}"/>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6" name="Espace réservé du pied de page 5">
            <a:extLst>
              <a:ext uri="{FF2B5EF4-FFF2-40B4-BE49-F238E27FC236}">
                <a16:creationId xmlns:a16="http://schemas.microsoft.com/office/drawing/2014/main" id="{8630F2C0-2CFE-447B-A133-8AC1A896A22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DE5D3C55-92B0-4173-AF1E-2CFEA8B2F02B}"/>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187241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324F-4026-4DEE-92D0-000F8993955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46F5992-DBA3-4112-A5B0-08A3FF668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6BA732C-2F0A-4C82-9F1E-A964B9EDA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4FA53A4-4A80-4AA0-B8BA-0761B2EDEBC2}"/>
              </a:ext>
            </a:extLst>
          </p:cNvPr>
          <p:cNvSpPr>
            <a:spLocks noGrp="1"/>
          </p:cNvSpPr>
          <p:nvPr>
            <p:ph type="dt" sz="half" idx="10"/>
          </p:nvPr>
        </p:nvSpPr>
        <p:spPr/>
        <p:txBody>
          <a:bodyPr/>
          <a:lstStyle/>
          <a:p>
            <a:fld id="{BBB78614-F2E2-4486-8C6C-325A1615871C}" type="datetimeFigureOut">
              <a:rPr lang="en-GB" smtClean="0"/>
              <a:t>21/01/2021</a:t>
            </a:fld>
            <a:endParaRPr lang="en-GB"/>
          </a:p>
        </p:txBody>
      </p:sp>
      <p:sp>
        <p:nvSpPr>
          <p:cNvPr id="6" name="Espace réservé du pied de page 5">
            <a:extLst>
              <a:ext uri="{FF2B5EF4-FFF2-40B4-BE49-F238E27FC236}">
                <a16:creationId xmlns:a16="http://schemas.microsoft.com/office/drawing/2014/main" id="{284A9C9E-6E69-4A0F-AA6D-87D5DB5C75C6}"/>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F7CF408-90DF-40A0-8283-478F5CC835D8}"/>
              </a:ext>
            </a:extLst>
          </p:cNvPr>
          <p:cNvSpPr>
            <a:spLocks noGrp="1"/>
          </p:cNvSpPr>
          <p:nvPr>
            <p:ph type="sldNum" sz="quarter" idx="12"/>
          </p:nvPr>
        </p:nvSpPr>
        <p:spPr/>
        <p:txBody>
          <a:bodyPr/>
          <a:lstStyle/>
          <a:p>
            <a:fld id="{833555DA-5F00-406C-AA53-DAF3F80DB748}" type="slidenum">
              <a:rPr lang="en-GB" smtClean="0"/>
              <a:t>‹N°›</a:t>
            </a:fld>
            <a:endParaRPr lang="en-GB"/>
          </a:p>
        </p:txBody>
      </p:sp>
    </p:spTree>
    <p:extLst>
      <p:ext uri="{BB962C8B-B14F-4D97-AF65-F5344CB8AC3E}">
        <p14:creationId xmlns:p14="http://schemas.microsoft.com/office/powerpoint/2010/main" val="406026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C8C49F-E8E2-41B6-91D2-B77982558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A5E7B842-3B1A-4E97-B5C5-C67EBB858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0C4ED66-B8FE-4700-A8C5-E543FC3EE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78614-F2E2-4486-8C6C-325A1615871C}" type="datetimeFigureOut">
              <a:rPr lang="en-GB" smtClean="0"/>
              <a:t>21/01/2021</a:t>
            </a:fld>
            <a:endParaRPr lang="en-GB"/>
          </a:p>
        </p:txBody>
      </p:sp>
      <p:sp>
        <p:nvSpPr>
          <p:cNvPr id="5" name="Espace réservé du pied de page 4">
            <a:extLst>
              <a:ext uri="{FF2B5EF4-FFF2-40B4-BE49-F238E27FC236}">
                <a16:creationId xmlns:a16="http://schemas.microsoft.com/office/drawing/2014/main" id="{EE0EA8A8-B1A1-4635-AAEF-AAC520B2E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8740599-C6E8-471A-AD95-BC10B220D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555DA-5F00-406C-AA53-DAF3F80DB748}" type="slidenum">
              <a:rPr lang="en-GB" smtClean="0"/>
              <a:t>‹N°›</a:t>
            </a:fld>
            <a:endParaRPr lang="en-GB"/>
          </a:p>
        </p:txBody>
      </p:sp>
    </p:spTree>
    <p:extLst>
      <p:ext uri="{BB962C8B-B14F-4D97-AF65-F5344CB8AC3E}">
        <p14:creationId xmlns:p14="http://schemas.microsoft.com/office/powerpoint/2010/main" val="225724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58C756-4317-430F-A888-19D3024FD7EB}"/>
              </a:ext>
            </a:extLst>
          </p:cNvPr>
          <p:cNvSpPr>
            <a:spLocks noGrp="1"/>
          </p:cNvSpPr>
          <p:nvPr>
            <p:ph type="ctrTitle"/>
          </p:nvPr>
        </p:nvSpPr>
        <p:spPr/>
        <p:txBody>
          <a:bodyPr/>
          <a:lstStyle/>
          <a:p>
            <a:r>
              <a:rPr lang="fr-FR" dirty="0"/>
              <a:t>Walt Disney </a:t>
            </a:r>
            <a:r>
              <a:rPr lang="fr-FR" dirty="0" err="1"/>
              <a:t>Company</a:t>
            </a:r>
            <a:endParaRPr lang="en-GB" dirty="0"/>
          </a:p>
        </p:txBody>
      </p:sp>
      <p:sp>
        <p:nvSpPr>
          <p:cNvPr id="3" name="Sous-titre 2">
            <a:extLst>
              <a:ext uri="{FF2B5EF4-FFF2-40B4-BE49-F238E27FC236}">
                <a16:creationId xmlns:a16="http://schemas.microsoft.com/office/drawing/2014/main" id="{A5FF9519-64CB-499B-BF57-69020F0EC8B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100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50425-8EFC-4E44-BEBF-BDC462399BB3}"/>
              </a:ext>
            </a:extLst>
          </p:cNvPr>
          <p:cNvSpPr>
            <a:spLocks noGrp="1"/>
          </p:cNvSpPr>
          <p:nvPr>
            <p:ph type="title"/>
          </p:nvPr>
        </p:nvSpPr>
        <p:spPr/>
        <p:txBody>
          <a:bodyPr/>
          <a:lstStyle/>
          <a:p>
            <a:r>
              <a:rPr lang="fr-FR" dirty="0"/>
              <a:t>Programme de rachat d’actions</a:t>
            </a:r>
            <a:endParaRPr lang="en-GB" dirty="0"/>
          </a:p>
        </p:txBody>
      </p:sp>
      <p:sp>
        <p:nvSpPr>
          <p:cNvPr id="3" name="Espace réservé du contenu 2">
            <a:extLst>
              <a:ext uri="{FF2B5EF4-FFF2-40B4-BE49-F238E27FC236}">
                <a16:creationId xmlns:a16="http://schemas.microsoft.com/office/drawing/2014/main" id="{C75DBB25-F10E-4FBF-B740-DE5EC077D164}"/>
              </a:ext>
            </a:extLst>
          </p:cNvPr>
          <p:cNvSpPr>
            <a:spLocks noGrp="1"/>
          </p:cNvSpPr>
          <p:nvPr>
            <p:ph idx="1"/>
          </p:nvPr>
        </p:nvSpPr>
        <p:spPr/>
        <p:txBody>
          <a:bodyPr/>
          <a:lstStyle/>
          <a:p>
            <a:r>
              <a:rPr lang="fr-FR" dirty="0"/>
              <a:t>Le 23 novembre 2016, le site internet financier The </a:t>
            </a:r>
            <a:r>
              <a:rPr lang="fr-FR" dirty="0" err="1"/>
              <a:t>Motley</a:t>
            </a:r>
            <a:r>
              <a:rPr lang="fr-FR" dirty="0"/>
              <a:t> </a:t>
            </a:r>
            <a:r>
              <a:rPr lang="fr-FR" dirty="0" err="1"/>
              <a:t>Fool</a:t>
            </a:r>
            <a:r>
              <a:rPr lang="fr-FR" dirty="0"/>
              <a:t> annonce que la Walt Disney </a:t>
            </a:r>
            <a:r>
              <a:rPr lang="fr-FR" dirty="0" err="1"/>
              <a:t>Company</a:t>
            </a:r>
            <a:r>
              <a:rPr lang="fr-FR" dirty="0"/>
              <a:t> a racheté 74 millions de ses actions durant l'année fiscale 2016 soit plus de 7,5 milliards d'USD augmentant ainsi le prix des actions restantes. La société avait fait de même en 2015 pour un montant de 8,4 milliards d'USD soit 89 % de ses liquidités. Ces importantes dépenses pour réduire son volume d'actions ont divisé par trois les résultats financiers du groupe et réduit les dividendes versés.</a:t>
            </a:r>
            <a:endParaRPr lang="en-GB" dirty="0"/>
          </a:p>
        </p:txBody>
      </p:sp>
    </p:spTree>
    <p:extLst>
      <p:ext uri="{BB962C8B-B14F-4D97-AF65-F5344CB8AC3E}">
        <p14:creationId xmlns:p14="http://schemas.microsoft.com/office/powerpoint/2010/main" val="18953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3CF004-ED7B-4A90-8FEC-C5A5CDAB60C7}"/>
              </a:ext>
            </a:extLst>
          </p:cNvPr>
          <p:cNvSpPr>
            <a:spLocks noGrp="1"/>
          </p:cNvSpPr>
          <p:nvPr>
            <p:ph type="title"/>
          </p:nvPr>
        </p:nvSpPr>
        <p:spPr/>
        <p:txBody>
          <a:bodyPr/>
          <a:lstStyle/>
          <a:p>
            <a:r>
              <a:rPr lang="fr-FR" dirty="0"/>
              <a:t>Résultats financiers</a:t>
            </a:r>
            <a:endParaRPr lang="en-GB" dirty="0"/>
          </a:p>
        </p:txBody>
      </p:sp>
      <p:pic>
        <p:nvPicPr>
          <p:cNvPr id="6" name="Espace réservé pour une image  5" descr="Une image contenant texte&#10;&#10;Description générée automatiquement">
            <a:extLst>
              <a:ext uri="{FF2B5EF4-FFF2-40B4-BE49-F238E27FC236}">
                <a16:creationId xmlns:a16="http://schemas.microsoft.com/office/drawing/2014/main" id="{31EB3988-2D42-4466-A08D-3EC668CBCC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213" r="10213"/>
          <a:stretch>
            <a:fillRect/>
          </a:stretch>
        </p:blipFill>
        <p:spPr/>
      </p:pic>
      <p:sp>
        <p:nvSpPr>
          <p:cNvPr id="4" name="Espace réservé du texte 3">
            <a:extLst>
              <a:ext uri="{FF2B5EF4-FFF2-40B4-BE49-F238E27FC236}">
                <a16:creationId xmlns:a16="http://schemas.microsoft.com/office/drawing/2014/main" id="{6C98C022-862F-433F-A5AD-6B8802C0BB0B}"/>
              </a:ext>
            </a:extLst>
          </p:cNvPr>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67714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BBD474-BE96-46E9-9446-E60C08D648EB}"/>
              </a:ext>
            </a:extLst>
          </p:cNvPr>
          <p:cNvSpPr>
            <a:spLocks noGrp="1"/>
          </p:cNvSpPr>
          <p:nvPr>
            <p:ph type="title"/>
          </p:nvPr>
        </p:nvSpPr>
        <p:spPr/>
        <p:txBody>
          <a:bodyPr/>
          <a:lstStyle/>
          <a:p>
            <a:r>
              <a:rPr lang="fr-FR" dirty="0"/>
              <a:t>La compagnie</a:t>
            </a:r>
            <a:endParaRPr lang="en-GB" dirty="0"/>
          </a:p>
        </p:txBody>
      </p:sp>
      <p:sp>
        <p:nvSpPr>
          <p:cNvPr id="3" name="Espace réservé du contenu 2">
            <a:extLst>
              <a:ext uri="{FF2B5EF4-FFF2-40B4-BE49-F238E27FC236}">
                <a16:creationId xmlns:a16="http://schemas.microsoft.com/office/drawing/2014/main" id="{C43A733F-16DA-443E-9F54-BE2995CB3A24}"/>
              </a:ext>
            </a:extLst>
          </p:cNvPr>
          <p:cNvSpPr>
            <a:spLocks noGrp="1"/>
          </p:cNvSpPr>
          <p:nvPr>
            <p:ph idx="1"/>
          </p:nvPr>
        </p:nvSpPr>
        <p:spPr/>
        <p:txBody>
          <a:bodyPr>
            <a:normAutofit fontScale="92500" lnSpcReduction="10000"/>
          </a:bodyPr>
          <a:lstStyle/>
          <a:p>
            <a:r>
              <a:rPr lang="fr-FR" dirty="0"/>
              <a:t>The Walt Disney </a:t>
            </a:r>
            <a:r>
              <a:rPr lang="fr-FR" dirty="0" err="1"/>
              <a:t>Company</a:t>
            </a:r>
            <a:r>
              <a:rPr lang="fr-FR" dirty="0"/>
              <a:t> est une entreprise américaine créée en 1923 par Walt Disney sous le nom Disney Brothers Studios. Elle est, en 2012, le premier groupe de divertissement au monde, présent dans l'industrie des médias (journaux, radios, télévision, internet) avec des émissions, des séries télévisées, du cinéma avec des courts-métrages d'animation (dans lesquels figurent de célèbres personnages tels que Mickey Mouse, Donald Duck, Dingo, etc.), des longs métrages d'animation et des films en prises de vues réelles, dans l'industrie du tourisme et de loisirs (parcs d'attractions dont Disneyland et Walt Disney World </a:t>
            </a:r>
            <a:r>
              <a:rPr lang="fr-FR" dirty="0" err="1"/>
              <a:t>Resort</a:t>
            </a:r>
            <a:r>
              <a:rPr lang="fr-FR" dirty="0"/>
              <a:t>, hôtels, bateaux de croisière), ainsi que dans les produits dérivés de ses nombreuses productions (jeux et jouets, jeux vidéo, vêtements, etc.). </a:t>
            </a:r>
            <a:r>
              <a:rPr lang="en-GB" dirty="0"/>
              <a:t>Elle assure </a:t>
            </a:r>
            <a:r>
              <a:rPr lang="en-GB" dirty="0" err="1"/>
              <a:t>aussi</a:t>
            </a:r>
            <a:r>
              <a:rPr lang="en-GB" dirty="0"/>
              <a:t> la distribution de productions de tiers.</a:t>
            </a:r>
          </a:p>
          <a:p>
            <a:endParaRPr lang="en-GB" dirty="0"/>
          </a:p>
        </p:txBody>
      </p:sp>
    </p:spTree>
    <p:extLst>
      <p:ext uri="{BB962C8B-B14F-4D97-AF65-F5344CB8AC3E}">
        <p14:creationId xmlns:p14="http://schemas.microsoft.com/office/powerpoint/2010/main" val="423086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660640-BC03-42B5-AE57-0291F3D71B5F}"/>
              </a:ext>
            </a:extLst>
          </p:cNvPr>
          <p:cNvSpPr>
            <a:spLocks noGrp="1"/>
          </p:cNvSpPr>
          <p:nvPr>
            <p:ph type="title"/>
          </p:nvPr>
        </p:nvSpPr>
        <p:spPr/>
        <p:txBody>
          <a:bodyPr/>
          <a:lstStyle/>
          <a:p>
            <a:r>
              <a:rPr lang="fr-FR" dirty="0"/>
              <a:t>Direction Générale actuelle</a:t>
            </a:r>
            <a:endParaRPr lang="en-GB" dirty="0"/>
          </a:p>
        </p:txBody>
      </p:sp>
      <p:sp>
        <p:nvSpPr>
          <p:cNvPr id="3" name="Espace réservé du contenu 2">
            <a:extLst>
              <a:ext uri="{FF2B5EF4-FFF2-40B4-BE49-F238E27FC236}">
                <a16:creationId xmlns:a16="http://schemas.microsoft.com/office/drawing/2014/main" id="{3D1BEE22-4E5E-46B9-AB50-DD3E2B91E626}"/>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fr-FR" dirty="0"/>
              <a:t>Président du directoire : Bob </a:t>
            </a:r>
            <a:r>
              <a:rPr lang="fr-FR" dirty="0" err="1"/>
              <a:t>Chapek</a:t>
            </a:r>
            <a:endParaRPr lang="en-GB" dirty="0"/>
          </a:p>
          <a:p>
            <a:pPr marL="342900" lvl="0" indent="-342900" algn="just">
              <a:lnSpc>
                <a:spcPct val="107000"/>
              </a:lnSpc>
              <a:buFont typeface="Symbol" panose="05050102010706020507" pitchFamily="18" charset="2"/>
              <a:buChar char=""/>
            </a:pPr>
            <a:r>
              <a:rPr lang="fr-FR" dirty="0"/>
              <a:t>Responsable Financier : Christine McCarthy</a:t>
            </a:r>
            <a:endParaRPr lang="en-GB" dirty="0"/>
          </a:p>
          <a:p>
            <a:pPr marL="342900" lvl="0" indent="-342900" algn="just">
              <a:lnSpc>
                <a:spcPct val="107000"/>
              </a:lnSpc>
              <a:spcAft>
                <a:spcPts val="800"/>
              </a:spcAft>
              <a:buFont typeface="Symbol" panose="05050102010706020507" pitchFamily="18" charset="2"/>
              <a:buChar char=""/>
            </a:pPr>
            <a:r>
              <a:rPr lang="en-GB" dirty="0"/>
              <a:t>Adjoint de Robert </a:t>
            </a:r>
            <a:r>
              <a:rPr lang="en-GB" dirty="0" err="1"/>
              <a:t>Iger</a:t>
            </a:r>
            <a:r>
              <a:rPr lang="en-GB" dirty="0"/>
              <a:t> : Peter E. Murphy</a:t>
            </a:r>
          </a:p>
        </p:txBody>
      </p:sp>
    </p:spTree>
    <p:extLst>
      <p:ext uri="{BB962C8B-B14F-4D97-AF65-F5344CB8AC3E}">
        <p14:creationId xmlns:p14="http://schemas.microsoft.com/office/powerpoint/2010/main" val="157116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773C39-AA86-4D3B-8D07-4406B6B4A9CD}"/>
              </a:ext>
            </a:extLst>
          </p:cNvPr>
          <p:cNvSpPr>
            <a:spLocks noGrp="1"/>
          </p:cNvSpPr>
          <p:nvPr>
            <p:ph type="title"/>
          </p:nvPr>
        </p:nvSpPr>
        <p:spPr/>
        <p:txBody>
          <a:bodyPr/>
          <a:lstStyle/>
          <a:p>
            <a:r>
              <a:rPr lang="fr-FR" dirty="0"/>
              <a:t>Les différents groupes de studios</a:t>
            </a:r>
            <a:endParaRPr lang="en-GB" dirty="0"/>
          </a:p>
        </p:txBody>
      </p:sp>
      <p:sp>
        <p:nvSpPr>
          <p:cNvPr id="3" name="Espace réservé du texte 2">
            <a:extLst>
              <a:ext uri="{FF2B5EF4-FFF2-40B4-BE49-F238E27FC236}">
                <a16:creationId xmlns:a16="http://schemas.microsoft.com/office/drawing/2014/main" id="{045B6C95-4B04-4426-B16D-807281995C4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9398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C91ACE-9679-41C3-9098-8936CE218668}"/>
              </a:ext>
            </a:extLst>
          </p:cNvPr>
          <p:cNvSpPr>
            <a:spLocks noGrp="1"/>
          </p:cNvSpPr>
          <p:nvPr>
            <p:ph type="title"/>
          </p:nvPr>
        </p:nvSpPr>
        <p:spPr/>
        <p:txBody>
          <a:bodyPr/>
          <a:lstStyle/>
          <a:p>
            <a:r>
              <a:rPr lang="fr-FR" dirty="0"/>
              <a:t>Walt Disney Motion Pictures</a:t>
            </a:r>
            <a:endParaRPr lang="en-GB" dirty="0"/>
          </a:p>
        </p:txBody>
      </p:sp>
      <p:sp>
        <p:nvSpPr>
          <p:cNvPr id="3" name="Espace réservé du contenu 2">
            <a:extLst>
              <a:ext uri="{FF2B5EF4-FFF2-40B4-BE49-F238E27FC236}">
                <a16:creationId xmlns:a16="http://schemas.microsoft.com/office/drawing/2014/main" id="{2CDE4A03-0DF8-4E13-B7E5-D8E47020FEE5}"/>
              </a:ext>
            </a:extLst>
          </p:cNvPr>
          <p:cNvSpPr>
            <a:spLocks noGrp="1"/>
          </p:cNvSpPr>
          <p:nvPr>
            <p:ph idx="1"/>
          </p:nvPr>
        </p:nvSpPr>
        <p:spPr/>
        <p:txBody>
          <a:bodyPr>
            <a:normAutofit fontScale="92500"/>
          </a:bodyPr>
          <a:lstStyle/>
          <a:p>
            <a:r>
              <a:rPr lang="en-GB" dirty="0"/>
              <a:t>Le Walt Disney Motion Pictures Group </a:t>
            </a:r>
            <a:r>
              <a:rPr lang="en-GB" dirty="0" err="1"/>
              <a:t>regroupe</a:t>
            </a:r>
            <a:r>
              <a:rPr lang="en-GB" dirty="0"/>
              <a:t> les studios de </a:t>
            </a:r>
            <a:r>
              <a:rPr lang="en-GB" dirty="0" err="1"/>
              <a:t>cinéma</a:t>
            </a:r>
            <a:r>
              <a:rPr lang="en-GB" dirty="0"/>
              <a:t> avec Walt Disney Pictures (pour les longs </a:t>
            </a:r>
            <a:r>
              <a:rPr lang="en-GB" dirty="0" err="1"/>
              <a:t>métrages</a:t>
            </a:r>
            <a:r>
              <a:rPr lang="en-GB" dirty="0"/>
              <a:t>), Touchstone Pictures, Hollywood Pictures. Walt Disney Pictures </a:t>
            </a:r>
            <a:r>
              <a:rPr lang="en-GB" dirty="0" err="1"/>
              <a:t>est</a:t>
            </a:r>
            <a:r>
              <a:rPr lang="en-GB" dirty="0"/>
              <a:t> </a:t>
            </a:r>
            <a:r>
              <a:rPr lang="en-GB" dirty="0" err="1"/>
              <a:t>subdivisé</a:t>
            </a:r>
            <a:r>
              <a:rPr lang="en-GB" dirty="0"/>
              <a:t> </a:t>
            </a:r>
            <a:r>
              <a:rPr lang="en-GB" dirty="0" err="1"/>
              <a:t>en</a:t>
            </a:r>
            <a:r>
              <a:rPr lang="en-GB" dirty="0"/>
              <a:t> Walt Disney Animation Studios, Pixar Animation Studios et Disneynature. Le </a:t>
            </a:r>
            <a:r>
              <a:rPr lang="en-GB" dirty="0" err="1"/>
              <a:t>groupe</a:t>
            </a:r>
            <a:r>
              <a:rPr lang="en-GB" dirty="0"/>
              <a:t> </a:t>
            </a:r>
            <a:r>
              <a:rPr lang="en-GB" dirty="0" err="1"/>
              <a:t>possède</a:t>
            </a:r>
            <a:r>
              <a:rPr lang="en-GB" dirty="0"/>
              <a:t> </a:t>
            </a:r>
            <a:r>
              <a:rPr lang="en-GB" dirty="0" err="1"/>
              <a:t>ainsi</a:t>
            </a:r>
            <a:r>
              <a:rPr lang="en-GB" dirty="0"/>
              <a:t> un important catalogue de films </a:t>
            </a:r>
            <a:r>
              <a:rPr lang="en-GB" dirty="0" err="1"/>
              <a:t>dont</a:t>
            </a:r>
            <a:r>
              <a:rPr lang="en-GB" dirty="0"/>
              <a:t> la distribution </a:t>
            </a:r>
            <a:r>
              <a:rPr lang="en-GB" dirty="0" err="1"/>
              <a:t>est</a:t>
            </a:r>
            <a:r>
              <a:rPr lang="en-GB" dirty="0"/>
              <a:t> </a:t>
            </a:r>
            <a:r>
              <a:rPr lang="en-GB" dirty="0" err="1"/>
              <a:t>assurée</a:t>
            </a:r>
            <a:r>
              <a:rPr lang="en-GB" dirty="0"/>
              <a:t> par Walt Disney Studios Entertainment. Avec </a:t>
            </a:r>
            <a:r>
              <a:rPr lang="en-GB" dirty="0" err="1"/>
              <a:t>l'achat</a:t>
            </a:r>
            <a:r>
              <a:rPr lang="en-GB" dirty="0"/>
              <a:t> de 20th Century Fox, Disney met la main sur le catalogue de la Fox </a:t>
            </a:r>
            <a:r>
              <a:rPr lang="en-GB" dirty="0" err="1"/>
              <a:t>mais</a:t>
            </a:r>
            <a:r>
              <a:rPr lang="en-GB" dirty="0"/>
              <a:t> </a:t>
            </a:r>
            <a:r>
              <a:rPr lang="en-GB" dirty="0" err="1"/>
              <a:t>aussi</a:t>
            </a:r>
            <a:r>
              <a:rPr lang="en-GB" dirty="0"/>
              <a:t> Fox Searchlight Pictures, 20th Century Fox Animation, Blue Sky Studios et Fox Star Studios. Le </a:t>
            </a:r>
            <a:r>
              <a:rPr lang="en-GB" dirty="0" err="1"/>
              <a:t>groupe</a:t>
            </a:r>
            <a:r>
              <a:rPr lang="en-GB" dirty="0"/>
              <a:t> </a:t>
            </a:r>
            <a:r>
              <a:rPr lang="en-GB" dirty="0" err="1"/>
              <a:t>comprenait</a:t>
            </a:r>
            <a:r>
              <a:rPr lang="en-GB" dirty="0"/>
              <a:t> les studios Miramax Films et </a:t>
            </a:r>
            <a:r>
              <a:rPr lang="en-GB" dirty="0" err="1"/>
              <a:t>sa</a:t>
            </a:r>
            <a:r>
              <a:rPr lang="en-GB" dirty="0"/>
              <a:t> division Dimension Films </a:t>
            </a:r>
            <a:r>
              <a:rPr lang="en-GB" dirty="0" err="1"/>
              <a:t>mais</a:t>
            </a:r>
            <a:r>
              <a:rPr lang="en-GB" dirty="0"/>
              <a:t> Dimension a </a:t>
            </a:r>
            <a:r>
              <a:rPr lang="en-GB" dirty="0" err="1"/>
              <a:t>été</a:t>
            </a:r>
            <a:r>
              <a:rPr lang="en-GB" dirty="0"/>
              <a:t> </a:t>
            </a:r>
            <a:r>
              <a:rPr lang="en-GB" dirty="0" err="1"/>
              <a:t>revendu</a:t>
            </a:r>
            <a:r>
              <a:rPr lang="en-GB" dirty="0"/>
              <a:t> </a:t>
            </a:r>
            <a:r>
              <a:rPr lang="en-GB" dirty="0" err="1"/>
              <a:t>en</a:t>
            </a:r>
            <a:r>
              <a:rPr lang="en-GB" dirty="0"/>
              <a:t> 2005 </a:t>
            </a:r>
            <a:r>
              <a:rPr lang="en-GB" dirty="0" err="1"/>
              <a:t>puis</a:t>
            </a:r>
            <a:r>
              <a:rPr lang="en-GB" dirty="0"/>
              <a:t> Miramax </a:t>
            </a:r>
            <a:r>
              <a:rPr lang="en-GB" dirty="0" err="1"/>
              <a:t>en</a:t>
            </a:r>
            <a:r>
              <a:rPr lang="en-GB" dirty="0"/>
              <a:t> 2010. </a:t>
            </a:r>
            <a:r>
              <a:rPr lang="en-GB" dirty="0" err="1"/>
              <a:t>Cette</a:t>
            </a:r>
            <a:r>
              <a:rPr lang="en-GB" dirty="0"/>
              <a:t> division </a:t>
            </a:r>
            <a:r>
              <a:rPr lang="en-GB" dirty="0" err="1"/>
              <a:t>comporte</a:t>
            </a:r>
            <a:r>
              <a:rPr lang="en-GB" dirty="0"/>
              <a:t> </a:t>
            </a:r>
            <a:r>
              <a:rPr lang="en-GB" dirty="0" err="1"/>
              <a:t>aussi</a:t>
            </a:r>
            <a:r>
              <a:rPr lang="en-GB" dirty="0"/>
              <a:t> Marvel Studios et </a:t>
            </a:r>
            <a:r>
              <a:rPr lang="en-GB" dirty="0" err="1"/>
              <a:t>Lucasfilms</a:t>
            </a:r>
            <a:r>
              <a:rPr lang="en-GB" dirty="0"/>
              <a:t>.</a:t>
            </a:r>
          </a:p>
        </p:txBody>
      </p:sp>
    </p:spTree>
    <p:extLst>
      <p:ext uri="{BB962C8B-B14F-4D97-AF65-F5344CB8AC3E}">
        <p14:creationId xmlns:p14="http://schemas.microsoft.com/office/powerpoint/2010/main" val="309710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BDBFD-4DAA-4159-9E1E-71D58253DE5C}"/>
              </a:ext>
            </a:extLst>
          </p:cNvPr>
          <p:cNvSpPr>
            <a:spLocks noGrp="1"/>
          </p:cNvSpPr>
          <p:nvPr>
            <p:ph type="title"/>
          </p:nvPr>
        </p:nvSpPr>
        <p:spPr/>
        <p:txBody>
          <a:bodyPr/>
          <a:lstStyle/>
          <a:p>
            <a:r>
              <a:rPr lang="en-GB" dirty="0"/>
              <a:t>Disney Theatrical Group</a:t>
            </a:r>
          </a:p>
        </p:txBody>
      </p:sp>
      <p:sp>
        <p:nvSpPr>
          <p:cNvPr id="3" name="Espace réservé du contenu 2">
            <a:extLst>
              <a:ext uri="{FF2B5EF4-FFF2-40B4-BE49-F238E27FC236}">
                <a16:creationId xmlns:a16="http://schemas.microsoft.com/office/drawing/2014/main" id="{2C27A713-9142-481F-9E05-F8729AA3FC81}"/>
              </a:ext>
            </a:extLst>
          </p:cNvPr>
          <p:cNvSpPr>
            <a:spLocks noGrp="1"/>
          </p:cNvSpPr>
          <p:nvPr>
            <p:ph idx="1"/>
          </p:nvPr>
        </p:nvSpPr>
        <p:spPr/>
        <p:txBody>
          <a:bodyPr/>
          <a:lstStyle/>
          <a:p>
            <a:r>
              <a:rPr lang="en-GB" dirty="0"/>
              <a:t>Le Disney Theatrical Group </a:t>
            </a:r>
            <a:r>
              <a:rPr lang="en-GB" dirty="0" err="1"/>
              <a:t>est</a:t>
            </a:r>
            <a:r>
              <a:rPr lang="en-GB" dirty="0"/>
              <a:t> la division « </a:t>
            </a:r>
            <a:r>
              <a:rPr lang="en-GB" dirty="0" err="1"/>
              <a:t>théâtre</a:t>
            </a:r>
            <a:r>
              <a:rPr lang="en-GB" dirty="0"/>
              <a:t> et spectacles ». Il </a:t>
            </a:r>
            <a:r>
              <a:rPr lang="en-GB" dirty="0" err="1"/>
              <a:t>comprend</a:t>
            </a:r>
            <a:r>
              <a:rPr lang="en-GB" dirty="0"/>
              <a:t> Walt Disney Theatrical Productions qui </a:t>
            </a:r>
            <a:r>
              <a:rPr lang="en-GB" dirty="0" err="1"/>
              <a:t>produit</a:t>
            </a:r>
            <a:r>
              <a:rPr lang="en-GB" dirty="0"/>
              <a:t> des </a:t>
            </a:r>
            <a:r>
              <a:rPr lang="en-GB" dirty="0" err="1"/>
              <a:t>comédies</a:t>
            </a:r>
            <a:r>
              <a:rPr lang="en-GB" dirty="0"/>
              <a:t> musicales </a:t>
            </a:r>
            <a:r>
              <a:rPr lang="en-GB" dirty="0" err="1"/>
              <a:t>principalement</a:t>
            </a:r>
            <a:r>
              <a:rPr lang="en-GB" dirty="0"/>
              <a:t> à Broadway et Walt Disney Creative Entertainment qui </a:t>
            </a:r>
            <a:r>
              <a:rPr lang="en-GB" dirty="0" err="1"/>
              <a:t>gère</a:t>
            </a:r>
            <a:r>
              <a:rPr lang="en-GB" dirty="0"/>
              <a:t> les spectacles des parcs Disney </a:t>
            </a:r>
            <a:r>
              <a:rPr lang="en-GB" dirty="0" err="1"/>
              <a:t>mais</a:t>
            </a:r>
            <a:r>
              <a:rPr lang="en-GB" dirty="0"/>
              <a:t> qui </a:t>
            </a:r>
            <a:r>
              <a:rPr lang="en-GB" dirty="0" err="1"/>
              <a:t>dépend</a:t>
            </a:r>
            <a:r>
              <a:rPr lang="en-GB" dirty="0"/>
              <a:t> </a:t>
            </a:r>
            <a:r>
              <a:rPr lang="en-GB" dirty="0" err="1"/>
              <a:t>aussi</a:t>
            </a:r>
            <a:r>
              <a:rPr lang="en-GB" dirty="0"/>
              <a:t> </a:t>
            </a:r>
            <a:r>
              <a:rPr lang="en-GB" dirty="0" err="1"/>
              <a:t>d'une</a:t>
            </a:r>
            <a:r>
              <a:rPr lang="en-GB" dirty="0"/>
              <a:t> </a:t>
            </a:r>
            <a:r>
              <a:rPr lang="en-GB" dirty="0" err="1"/>
              <a:t>autre</a:t>
            </a:r>
            <a:r>
              <a:rPr lang="en-GB" dirty="0"/>
              <a:t> </a:t>
            </a:r>
            <a:r>
              <a:rPr lang="en-GB" dirty="0" err="1"/>
              <a:t>filiale</a:t>
            </a:r>
            <a:r>
              <a:rPr lang="en-GB" dirty="0"/>
              <a:t>, Walt Disney Imagineering.</a:t>
            </a:r>
          </a:p>
        </p:txBody>
      </p:sp>
    </p:spTree>
    <p:extLst>
      <p:ext uri="{BB962C8B-B14F-4D97-AF65-F5344CB8AC3E}">
        <p14:creationId xmlns:p14="http://schemas.microsoft.com/office/powerpoint/2010/main" val="261693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66BEE1-6F6A-4501-AA8B-EEE93328B24A}"/>
              </a:ext>
            </a:extLst>
          </p:cNvPr>
          <p:cNvSpPr>
            <a:spLocks noGrp="1"/>
          </p:cNvSpPr>
          <p:nvPr>
            <p:ph type="title"/>
          </p:nvPr>
        </p:nvSpPr>
        <p:spPr/>
        <p:txBody>
          <a:bodyPr/>
          <a:lstStyle/>
          <a:p>
            <a:r>
              <a:rPr lang="fr-FR" dirty="0"/>
              <a:t>Les différents groupes de studios</a:t>
            </a:r>
            <a:endParaRPr lang="en-GB" dirty="0"/>
          </a:p>
        </p:txBody>
      </p:sp>
      <p:sp>
        <p:nvSpPr>
          <p:cNvPr id="3" name="Espace réservé du texte 2">
            <a:extLst>
              <a:ext uri="{FF2B5EF4-FFF2-40B4-BE49-F238E27FC236}">
                <a16:creationId xmlns:a16="http://schemas.microsoft.com/office/drawing/2014/main" id="{DCC71454-3B95-4F3F-BC5F-5811B845DA6D}"/>
              </a:ext>
            </a:extLst>
          </p:cNvPr>
          <p:cNvSpPr>
            <a:spLocks noGrp="1"/>
          </p:cNvSpPr>
          <p:nvPr>
            <p:ph type="body" idx="1"/>
          </p:nvPr>
        </p:nvSpPr>
        <p:spPr/>
        <p:txBody>
          <a:bodyPr/>
          <a:lstStyle/>
          <a:p>
            <a:r>
              <a:rPr lang="fr-FR" dirty="0"/>
              <a:t>Walt Disney Motion Pictures</a:t>
            </a:r>
            <a:endParaRPr lang="en-GB" dirty="0"/>
          </a:p>
        </p:txBody>
      </p:sp>
      <p:sp>
        <p:nvSpPr>
          <p:cNvPr id="4" name="Espace réservé du contenu 3">
            <a:extLst>
              <a:ext uri="{FF2B5EF4-FFF2-40B4-BE49-F238E27FC236}">
                <a16:creationId xmlns:a16="http://schemas.microsoft.com/office/drawing/2014/main" id="{725B8DAE-F079-4469-AF0D-32300793AB97}"/>
              </a:ext>
            </a:extLst>
          </p:cNvPr>
          <p:cNvSpPr>
            <a:spLocks noGrp="1"/>
          </p:cNvSpPr>
          <p:nvPr>
            <p:ph sz="half" idx="2"/>
          </p:nvPr>
        </p:nvSpPr>
        <p:spPr/>
        <p:txBody>
          <a:bodyPr/>
          <a:lstStyle/>
          <a:p>
            <a:endParaRPr lang="en-GB"/>
          </a:p>
        </p:txBody>
      </p:sp>
      <p:sp>
        <p:nvSpPr>
          <p:cNvPr id="5" name="Espace réservé du texte 4">
            <a:extLst>
              <a:ext uri="{FF2B5EF4-FFF2-40B4-BE49-F238E27FC236}">
                <a16:creationId xmlns:a16="http://schemas.microsoft.com/office/drawing/2014/main" id="{AA5AED29-2C94-4808-AC94-38774BB22846}"/>
              </a:ext>
            </a:extLst>
          </p:cNvPr>
          <p:cNvSpPr>
            <a:spLocks noGrp="1"/>
          </p:cNvSpPr>
          <p:nvPr>
            <p:ph type="body" sz="quarter" idx="3"/>
          </p:nvPr>
        </p:nvSpPr>
        <p:spPr/>
        <p:txBody>
          <a:bodyPr/>
          <a:lstStyle/>
          <a:p>
            <a:r>
              <a:rPr lang="fr-FR" dirty="0"/>
              <a:t>Disney </a:t>
            </a:r>
            <a:r>
              <a:rPr lang="fr-FR" dirty="0" err="1"/>
              <a:t>Theatrical</a:t>
            </a:r>
            <a:r>
              <a:rPr lang="fr-FR" dirty="0"/>
              <a:t> Group</a:t>
            </a:r>
            <a:endParaRPr lang="en-GB" dirty="0"/>
          </a:p>
        </p:txBody>
      </p:sp>
      <p:sp>
        <p:nvSpPr>
          <p:cNvPr id="6" name="Espace réservé du contenu 5">
            <a:extLst>
              <a:ext uri="{FF2B5EF4-FFF2-40B4-BE49-F238E27FC236}">
                <a16:creationId xmlns:a16="http://schemas.microsoft.com/office/drawing/2014/main" id="{5B3BCD84-721F-49A2-BD45-CEB85D3E2FF8}"/>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72335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2D1BD-3196-463B-BA7F-5C11BA698A42}"/>
              </a:ext>
            </a:extLst>
          </p:cNvPr>
          <p:cNvSpPr>
            <a:spLocks noGrp="1"/>
          </p:cNvSpPr>
          <p:nvPr>
            <p:ph type="title"/>
          </p:nvPr>
        </p:nvSpPr>
        <p:spPr/>
        <p:txBody>
          <a:bodyPr/>
          <a:lstStyle/>
          <a:p>
            <a:r>
              <a:rPr lang="fr-FR" dirty="0"/>
              <a:t>Données économiques</a:t>
            </a:r>
            <a:endParaRPr lang="en-GB" dirty="0"/>
          </a:p>
        </p:txBody>
      </p:sp>
      <p:sp>
        <p:nvSpPr>
          <p:cNvPr id="3" name="Espace réservé du texte 2">
            <a:extLst>
              <a:ext uri="{FF2B5EF4-FFF2-40B4-BE49-F238E27FC236}">
                <a16:creationId xmlns:a16="http://schemas.microsoft.com/office/drawing/2014/main" id="{D60DDE9B-64C9-4029-9B91-F20F8A95730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80149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DA32D-0864-46BF-980A-F43C93BCCC20}"/>
              </a:ext>
            </a:extLst>
          </p:cNvPr>
          <p:cNvSpPr>
            <a:spLocks noGrp="1"/>
          </p:cNvSpPr>
          <p:nvPr>
            <p:ph type="title"/>
          </p:nvPr>
        </p:nvSpPr>
        <p:spPr/>
        <p:txBody>
          <a:bodyPr/>
          <a:lstStyle/>
          <a:p>
            <a:r>
              <a:rPr lang="fr-FR" dirty="0"/>
              <a:t>Actionnaires de Disney</a:t>
            </a:r>
            <a:endParaRPr lang="en-GB" dirty="0"/>
          </a:p>
        </p:txBody>
      </p:sp>
      <p:sp>
        <p:nvSpPr>
          <p:cNvPr id="3" name="Espace réservé du contenu 2">
            <a:extLst>
              <a:ext uri="{FF2B5EF4-FFF2-40B4-BE49-F238E27FC236}">
                <a16:creationId xmlns:a16="http://schemas.microsoft.com/office/drawing/2014/main" id="{86357474-30C7-476A-B83A-FDB444D3215B}"/>
              </a:ext>
            </a:extLst>
          </p:cNvPr>
          <p:cNvSpPr>
            <a:spLocks noGrp="1"/>
          </p:cNvSpPr>
          <p:nvPr>
            <p:ph idx="1"/>
          </p:nvPr>
        </p:nvSpPr>
        <p:spPr/>
        <p:txBody>
          <a:bodyPr>
            <a:normAutofit lnSpcReduction="10000"/>
          </a:bodyPr>
          <a:lstStyle/>
          <a:p>
            <a:r>
              <a:rPr lang="en-GB" dirty="0"/>
              <a:t>La Walt Disney Company </a:t>
            </a:r>
            <a:r>
              <a:rPr lang="en-GB" dirty="0" err="1"/>
              <a:t>est</a:t>
            </a:r>
            <a:r>
              <a:rPr lang="en-GB" dirty="0"/>
              <a:t> </a:t>
            </a:r>
            <a:r>
              <a:rPr lang="en-GB" dirty="0" err="1"/>
              <a:t>majoritairement</a:t>
            </a:r>
            <a:r>
              <a:rPr lang="en-GB" dirty="0"/>
              <a:t> </a:t>
            </a:r>
            <a:r>
              <a:rPr lang="en-GB" dirty="0" err="1"/>
              <a:t>détenue</a:t>
            </a:r>
            <a:r>
              <a:rPr lang="en-GB" dirty="0"/>
              <a:t> par :</a:t>
            </a:r>
          </a:p>
          <a:p>
            <a:pPr lvl="1"/>
            <a:r>
              <a:rPr lang="en-GB" dirty="0"/>
              <a:t>des </a:t>
            </a:r>
            <a:r>
              <a:rPr lang="en-GB" dirty="0" err="1"/>
              <a:t>investisseurs</a:t>
            </a:r>
            <a:r>
              <a:rPr lang="en-GB" dirty="0"/>
              <a:t> </a:t>
            </a:r>
            <a:r>
              <a:rPr lang="en-GB" dirty="0" err="1"/>
              <a:t>institutionnels</a:t>
            </a:r>
            <a:r>
              <a:rPr lang="en-GB" dirty="0"/>
              <a:t> (</a:t>
            </a:r>
            <a:r>
              <a:rPr lang="en-GB" dirty="0" err="1"/>
              <a:t>pourcentage</a:t>
            </a:r>
            <a:r>
              <a:rPr lang="en-GB" dirty="0"/>
              <a:t> au 31 mars 2007) </a:t>
            </a:r>
            <a:r>
              <a:rPr lang="en-GB" dirty="0" err="1"/>
              <a:t>comme</a:t>
            </a:r>
            <a:r>
              <a:rPr lang="en-GB" dirty="0"/>
              <a:t> FMR Corporation, State Street Corporation, Barclays Global Investors UK, The Vanguard Group, Legg Mason Inc., </a:t>
            </a:r>
            <a:r>
              <a:rPr lang="en-GB" dirty="0" err="1"/>
              <a:t>Southeastern</a:t>
            </a:r>
            <a:r>
              <a:rPr lang="en-GB" dirty="0"/>
              <a:t> Asset Management Inc., State Farm Mutual Automobile Insurance Co., Jennison Associates </a:t>
            </a:r>
            <a:r>
              <a:rPr lang="en-GB" dirty="0" err="1"/>
              <a:t>Llc</a:t>
            </a:r>
            <a:r>
              <a:rPr lang="en-GB" dirty="0"/>
              <a:t>, Wellington Management Company, </a:t>
            </a:r>
            <a:r>
              <a:rPr lang="en-GB" dirty="0" err="1"/>
              <a:t>ou</a:t>
            </a:r>
            <a:r>
              <a:rPr lang="en-GB" dirty="0"/>
              <a:t> encore AXA</a:t>
            </a:r>
          </a:p>
          <a:p>
            <a:pPr lvl="1"/>
            <a:r>
              <a:rPr lang="en-GB" dirty="0"/>
              <a:t>des fonds de pensions </a:t>
            </a:r>
            <a:r>
              <a:rPr lang="en-GB" dirty="0" err="1"/>
              <a:t>américains</a:t>
            </a:r>
            <a:r>
              <a:rPr lang="en-GB" dirty="0"/>
              <a:t> </a:t>
            </a:r>
            <a:r>
              <a:rPr lang="en-GB" dirty="0" err="1"/>
              <a:t>souscrivant</a:t>
            </a:r>
            <a:r>
              <a:rPr lang="en-GB" dirty="0"/>
              <a:t> au capital de la </a:t>
            </a:r>
            <a:r>
              <a:rPr lang="en-GB" dirty="0" err="1"/>
              <a:t>société</a:t>
            </a:r>
            <a:r>
              <a:rPr lang="en-GB" dirty="0"/>
              <a:t> </a:t>
            </a:r>
            <a:r>
              <a:rPr lang="en-GB" dirty="0" err="1"/>
              <a:t>comme</a:t>
            </a:r>
            <a:r>
              <a:rPr lang="en-GB" dirty="0"/>
              <a:t> le California Public Employees’ Retirement System (CalPERS), le New York State Common Retirement Fund, </a:t>
            </a:r>
            <a:r>
              <a:rPr lang="en-GB" dirty="0" err="1"/>
              <a:t>l'American</a:t>
            </a:r>
            <a:r>
              <a:rPr lang="en-GB" dirty="0"/>
              <a:t> Federation of State, le County and Municipal Employees Pension Funds (AFSCME) </a:t>
            </a:r>
            <a:r>
              <a:rPr lang="en-GB" dirty="0" err="1"/>
              <a:t>ou</a:t>
            </a:r>
            <a:r>
              <a:rPr lang="en-GB" dirty="0"/>
              <a:t> </a:t>
            </a:r>
            <a:r>
              <a:rPr lang="en-GB" dirty="0" err="1"/>
              <a:t>l'Illinois</a:t>
            </a:r>
            <a:r>
              <a:rPr lang="en-GB" dirty="0"/>
              <a:t> State Board of Investment</a:t>
            </a:r>
          </a:p>
          <a:p>
            <a:pPr lvl="1"/>
            <a:r>
              <a:rPr lang="en-GB" dirty="0"/>
              <a:t>des fonds </a:t>
            </a:r>
            <a:r>
              <a:rPr lang="en-GB" dirty="0" err="1"/>
              <a:t>d'investissements</a:t>
            </a:r>
            <a:r>
              <a:rPr lang="en-GB" dirty="0"/>
              <a:t> </a:t>
            </a:r>
            <a:r>
              <a:rPr lang="en-GB" dirty="0" err="1"/>
              <a:t>comme</a:t>
            </a:r>
            <a:r>
              <a:rPr lang="en-GB" dirty="0"/>
              <a:t> Waddell &amp; Reed, Inc (6 %) </a:t>
            </a:r>
            <a:r>
              <a:rPr lang="en-GB" dirty="0" err="1"/>
              <a:t>ou</a:t>
            </a:r>
            <a:r>
              <a:rPr lang="en-GB" dirty="0"/>
              <a:t> le Wells Fargo Advantage Funds (6 %) </a:t>
            </a:r>
            <a:r>
              <a:rPr lang="en-GB" dirty="0" err="1"/>
              <a:t>sont</a:t>
            </a:r>
            <a:r>
              <a:rPr lang="en-GB" dirty="0"/>
              <a:t> </a:t>
            </a:r>
            <a:r>
              <a:rPr lang="en-GB" dirty="0" err="1"/>
              <a:t>également</a:t>
            </a:r>
            <a:r>
              <a:rPr lang="en-GB" dirty="0"/>
              <a:t> </a:t>
            </a:r>
            <a:r>
              <a:rPr lang="en-GB" dirty="0" err="1"/>
              <a:t>présents</a:t>
            </a:r>
            <a:r>
              <a:rPr lang="en-GB" dirty="0"/>
              <a:t> au capital.</a:t>
            </a:r>
          </a:p>
          <a:p>
            <a:endParaRPr lang="en-GB" dirty="0"/>
          </a:p>
        </p:txBody>
      </p:sp>
    </p:spTree>
    <p:extLst>
      <p:ext uri="{BB962C8B-B14F-4D97-AF65-F5344CB8AC3E}">
        <p14:creationId xmlns:p14="http://schemas.microsoft.com/office/powerpoint/2010/main" val="36868202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626</Words>
  <Application>Microsoft Office PowerPoint</Application>
  <PresentationFormat>Grand écran</PresentationFormat>
  <Paragraphs>24</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Symbol</vt:lpstr>
      <vt:lpstr>Thème Office</vt:lpstr>
      <vt:lpstr>Walt Disney Company</vt:lpstr>
      <vt:lpstr>La compagnie</vt:lpstr>
      <vt:lpstr>Direction Générale actuelle</vt:lpstr>
      <vt:lpstr>Les différents groupes de studios</vt:lpstr>
      <vt:lpstr>Walt Disney Motion Pictures</vt:lpstr>
      <vt:lpstr>Disney Theatrical Group</vt:lpstr>
      <vt:lpstr>Les différents groupes de studios</vt:lpstr>
      <vt:lpstr>Données économiques</vt:lpstr>
      <vt:lpstr>Actionnaires de Disney</vt:lpstr>
      <vt:lpstr>Programme de rachat d’actions</vt:lpstr>
      <vt:lpstr>Résultats financiers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Jérémy TRULLIER</dc:creator>
  <cp:lastModifiedBy>Jérémy TRULLIER</cp:lastModifiedBy>
  <cp:revision>1</cp:revision>
  <dcterms:created xsi:type="dcterms:W3CDTF">2021-01-21T13:35:14Z</dcterms:created>
  <dcterms:modified xsi:type="dcterms:W3CDTF">2021-01-21T13:49:13Z</dcterms:modified>
</cp:coreProperties>
</file>