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4" r:id="rId5"/>
    <p:sldId id="257" r:id="rId6"/>
    <p:sldId id="263" r:id="rId7"/>
    <p:sldId id="265" r:id="rId8"/>
    <p:sldId id="266" r:id="rId9"/>
    <p:sldId id="272" r:id="rId10"/>
    <p:sldId id="267" r:id="rId11"/>
    <p:sldId id="273" r:id="rId12"/>
    <p:sldId id="269" r:id="rId13"/>
    <p:sldId id="274" r:id="rId14"/>
    <p:sldId id="270" r:id="rId15"/>
    <p:sldId id="275" r:id="rId16"/>
    <p:sldId id="271" r:id="rId17"/>
  </p:sldIdLst>
  <p:sldSz cx="18288000" cy="10287000"/>
  <p:notesSz cx="6858000" cy="9144000"/>
  <p:embeddedFontLst>
    <p:embeddedFont>
      <p:font typeface="Calibri" panose="020F0502020204030204"/>
      <p:regular r:id="rId21"/>
      <p:bold r:id="rId22"/>
      <p:italic r:id="rId23"/>
      <p:boldItalic r:id="rId24"/>
    </p:embeddedFont>
    <p:embeddedFont>
      <p:font typeface="Gill Sans" panose="020B0802020104020203"/>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9"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9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 name="Google Shape;12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p:nvPr/>
        </p:nvSpPr>
        <p:spPr>
          <a:xfrm rot="10800000" flipH="1">
            <a:off x="7966550" y="6781048"/>
            <a:ext cx="5124816" cy="4114800"/>
          </a:xfrm>
          <a:custGeom>
            <a:avLst/>
            <a:gdLst/>
            <a:ahLst/>
            <a:cxnLst/>
            <a:rect l="l" t="t" r="r" b="b"/>
            <a:pathLst>
              <a:path w="5124816" h="4114800" extrusionOk="0">
                <a:moveTo>
                  <a:pt x="5124816" y="0"/>
                </a:moveTo>
                <a:lnTo>
                  <a:pt x="0" y="0"/>
                </a:lnTo>
                <a:lnTo>
                  <a:pt x="0" y="4114800"/>
                </a:lnTo>
                <a:lnTo>
                  <a:pt x="5124816" y="4114800"/>
                </a:lnTo>
                <a:lnTo>
                  <a:pt x="5124816" y="0"/>
                </a:lnTo>
                <a:close/>
              </a:path>
            </a:pathLst>
          </a:custGeom>
          <a:blipFill rotWithShape="1">
            <a:blip r:embed="rId1"/>
            <a:stretch>
              <a:fillRect/>
            </a:stretch>
          </a:blipFill>
          <a:ln>
            <a:noFill/>
          </a:ln>
        </p:spPr>
      </p:sp>
      <p:grpSp>
        <p:nvGrpSpPr>
          <p:cNvPr id="85" name="Google Shape;85;p13"/>
          <p:cNvGrpSpPr/>
          <p:nvPr/>
        </p:nvGrpSpPr>
        <p:grpSpPr>
          <a:xfrm>
            <a:off x="10153650" y="-911906"/>
            <a:ext cx="11970327" cy="11364811"/>
            <a:chOff x="0" y="-47625"/>
            <a:chExt cx="812800" cy="771685"/>
          </a:xfrm>
        </p:grpSpPr>
        <p:sp>
          <p:nvSpPr>
            <p:cNvPr id="86" name="Google Shape;86;p13"/>
            <p:cNvSpPr/>
            <p:nvPr/>
          </p:nvSpPr>
          <p:spPr>
            <a:xfrm>
              <a:off x="0" y="0"/>
              <a:ext cx="812800" cy="724060"/>
            </a:xfrm>
            <a:custGeom>
              <a:avLst/>
              <a:gdLst/>
              <a:ahLst/>
              <a:cxnLst/>
              <a:rect l="l" t="t" r="r" b="b"/>
              <a:pathLst>
                <a:path w="812800" h="724060" extrusionOk="0">
                  <a:moveTo>
                    <a:pt x="812800" y="362030"/>
                  </a:moveTo>
                  <a:lnTo>
                    <a:pt x="609600" y="724060"/>
                  </a:lnTo>
                  <a:lnTo>
                    <a:pt x="203200" y="724060"/>
                  </a:lnTo>
                  <a:lnTo>
                    <a:pt x="0" y="362030"/>
                  </a:lnTo>
                  <a:lnTo>
                    <a:pt x="203200" y="0"/>
                  </a:lnTo>
                  <a:lnTo>
                    <a:pt x="609600" y="0"/>
                  </a:lnTo>
                  <a:lnTo>
                    <a:pt x="812800" y="362030"/>
                  </a:lnTo>
                  <a:close/>
                </a:path>
              </a:pathLst>
            </a:custGeom>
            <a:solidFill>
              <a:srgbClr val="B21D22"/>
            </a:solidFill>
            <a:ln>
              <a:noFill/>
            </a:ln>
          </p:spPr>
        </p:sp>
        <p:sp>
          <p:nvSpPr>
            <p:cNvPr id="87" name="Google Shape;87;p13"/>
            <p:cNvSpPr txBox="1"/>
            <p:nvPr/>
          </p:nvSpPr>
          <p:spPr>
            <a:xfrm>
              <a:off x="114300" y="-47625"/>
              <a:ext cx="584200" cy="77168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8" name="Google Shape;88;p13"/>
          <p:cNvSpPr/>
          <p:nvPr/>
        </p:nvSpPr>
        <p:spPr>
          <a:xfrm>
            <a:off x="10406982" y="-210520"/>
            <a:ext cx="11879371" cy="10663425"/>
          </a:xfrm>
          <a:custGeom>
            <a:avLst/>
            <a:gdLst/>
            <a:ahLst/>
            <a:cxnLst/>
            <a:rect l="l" t="t" r="r" b="b"/>
            <a:pathLst>
              <a:path w="4282440" h="3844099" extrusionOk="0">
                <a:moveTo>
                  <a:pt x="3211830" y="0"/>
                </a:moveTo>
                <a:lnTo>
                  <a:pt x="1070610" y="0"/>
                </a:lnTo>
                <a:lnTo>
                  <a:pt x="0" y="1922050"/>
                </a:lnTo>
                <a:lnTo>
                  <a:pt x="1070610" y="3844099"/>
                </a:lnTo>
                <a:lnTo>
                  <a:pt x="3211830" y="3844099"/>
                </a:lnTo>
                <a:lnTo>
                  <a:pt x="4282440" y="1922050"/>
                </a:lnTo>
                <a:close/>
              </a:path>
            </a:pathLst>
          </a:custGeom>
          <a:blipFill rotWithShape="1">
            <a:blip r:embed="rId2"/>
            <a:stretch>
              <a:fillRect l="-38896"/>
            </a:stretch>
          </a:blipFill>
          <a:ln w="228600" cap="sq" cmpd="sng">
            <a:solidFill>
              <a:srgbClr val="001A5B"/>
            </a:solidFill>
            <a:prstDash val="solid"/>
            <a:miter lim="8000"/>
            <a:headEnd type="none" w="sm" len="sm"/>
            <a:tailEnd type="none" w="sm" len="sm"/>
          </a:ln>
        </p:spPr>
      </p:sp>
      <p:grpSp>
        <p:nvGrpSpPr>
          <p:cNvPr id="89" name="Google Shape;89;p13"/>
          <p:cNvGrpSpPr/>
          <p:nvPr/>
        </p:nvGrpSpPr>
        <p:grpSpPr>
          <a:xfrm>
            <a:off x="-248637" y="76349"/>
            <a:ext cx="6317155" cy="1830873"/>
            <a:chOff x="0" y="-241102"/>
            <a:chExt cx="8422873" cy="2441165"/>
          </a:xfrm>
        </p:grpSpPr>
        <p:grpSp>
          <p:nvGrpSpPr>
            <p:cNvPr id="90" name="Google Shape;90;p13"/>
            <p:cNvGrpSpPr/>
            <p:nvPr/>
          </p:nvGrpSpPr>
          <p:grpSpPr>
            <a:xfrm>
              <a:off x="0" y="-98439"/>
              <a:ext cx="8422873" cy="2298502"/>
              <a:chOff x="0" y="-47625"/>
              <a:chExt cx="1663777" cy="454025"/>
            </a:xfrm>
          </p:grpSpPr>
          <p:sp>
            <p:nvSpPr>
              <p:cNvPr id="91" name="Google Shape;91;p13"/>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a:noFill/>
              </a:ln>
            </p:spPr>
          </p:sp>
          <p:sp>
            <p:nvSpPr>
              <p:cNvPr id="92" name="Google Shape;92;p13"/>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13"/>
            <p:cNvGrpSpPr/>
            <p:nvPr/>
          </p:nvGrpSpPr>
          <p:grpSpPr>
            <a:xfrm>
              <a:off x="331516" y="-241102"/>
              <a:ext cx="8065957" cy="2298502"/>
              <a:chOff x="0" y="-47625"/>
              <a:chExt cx="1593275" cy="454025"/>
            </a:xfrm>
          </p:grpSpPr>
          <p:sp>
            <p:nvSpPr>
              <p:cNvPr id="94" name="Google Shape;94;p13"/>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a:noFill/>
              </a:ln>
            </p:spPr>
          </p:sp>
          <p:sp>
            <p:nvSpPr>
              <p:cNvPr id="95" name="Google Shape;95;p13"/>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6" name="Google Shape;96;p13"/>
            <p:cNvSpPr/>
            <p:nvPr/>
          </p:nvSpPr>
          <p:spPr>
            <a:xfrm>
              <a:off x="829738" y="290851"/>
              <a:ext cx="1475698" cy="1475698"/>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3"/>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txBox="1"/>
            <p:nvPr/>
          </p:nvSpPr>
          <p:spPr>
            <a:xfrm>
              <a:off x="2482449" y="651299"/>
              <a:ext cx="4836716" cy="40280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70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70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98" name="Google Shape;98;p13"/>
            <p:cNvCxnSpPr/>
            <p:nvPr/>
          </p:nvCxnSpPr>
          <p:spPr>
            <a:xfrm>
              <a:off x="2482449" y="1054100"/>
              <a:ext cx="4835079" cy="0"/>
            </a:xfrm>
            <a:prstGeom prst="straightConnector1">
              <a:avLst/>
            </a:prstGeom>
            <a:noFill/>
            <a:ln w="25400" cap="flat" cmpd="sng">
              <a:solidFill>
                <a:srgbClr val="FFFFFF"/>
              </a:solidFill>
              <a:prstDash val="solid"/>
              <a:round/>
              <a:headEnd type="none" w="sm" len="sm"/>
              <a:tailEnd type="none" w="sm" len="sm"/>
            </a:ln>
          </p:spPr>
        </p:cxnSp>
        <p:sp>
          <p:nvSpPr>
            <p:cNvPr id="99" name="Google Shape;99;p13"/>
            <p:cNvSpPr txBox="1"/>
            <p:nvPr/>
          </p:nvSpPr>
          <p:spPr>
            <a:xfrm>
              <a:off x="2482449" y="1095375"/>
              <a:ext cx="4265811" cy="28638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0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120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cxnSp>
        <p:nvCxnSpPr>
          <p:cNvPr id="100" name="Google Shape;100;p13"/>
          <p:cNvCxnSpPr/>
          <p:nvPr/>
        </p:nvCxnSpPr>
        <p:spPr>
          <a:xfrm>
            <a:off x="572642" y="4104861"/>
            <a:ext cx="8857108" cy="0"/>
          </a:xfrm>
          <a:prstGeom prst="straightConnector1">
            <a:avLst/>
          </a:prstGeom>
          <a:noFill/>
          <a:ln w="95250" cap="flat" cmpd="sng">
            <a:solidFill>
              <a:srgbClr val="001A5B"/>
            </a:solidFill>
            <a:prstDash val="solid"/>
            <a:round/>
            <a:headEnd type="none" w="sm" len="sm"/>
            <a:tailEnd type="none" w="sm" len="sm"/>
          </a:ln>
        </p:spPr>
      </p:cxnSp>
      <p:grpSp>
        <p:nvGrpSpPr>
          <p:cNvPr id="101" name="Google Shape;101;p13"/>
          <p:cNvGrpSpPr/>
          <p:nvPr/>
        </p:nvGrpSpPr>
        <p:grpSpPr>
          <a:xfrm>
            <a:off x="-1333949" y="4733279"/>
            <a:ext cx="8811629" cy="1186709"/>
            <a:chOff x="0" y="-47625"/>
            <a:chExt cx="2320758" cy="312549"/>
          </a:xfrm>
        </p:grpSpPr>
        <p:sp>
          <p:nvSpPr>
            <p:cNvPr id="102" name="Google Shape;102;p13"/>
            <p:cNvSpPr/>
            <p:nvPr/>
          </p:nvSpPr>
          <p:spPr>
            <a:xfrm>
              <a:off x="0" y="0"/>
              <a:ext cx="2320758" cy="264924"/>
            </a:xfrm>
            <a:custGeom>
              <a:avLst/>
              <a:gdLst/>
              <a:ahLst/>
              <a:cxnLst/>
              <a:rect l="l" t="t" r="r" b="b"/>
              <a:pathLst>
                <a:path w="2320758" h="264924" extrusionOk="0">
                  <a:moveTo>
                    <a:pt x="203200" y="0"/>
                  </a:moveTo>
                  <a:lnTo>
                    <a:pt x="2320758" y="0"/>
                  </a:lnTo>
                  <a:lnTo>
                    <a:pt x="2117558" y="264924"/>
                  </a:lnTo>
                  <a:lnTo>
                    <a:pt x="0" y="264924"/>
                  </a:lnTo>
                  <a:lnTo>
                    <a:pt x="203200" y="0"/>
                  </a:lnTo>
                  <a:close/>
                </a:path>
              </a:pathLst>
            </a:custGeom>
            <a:solidFill>
              <a:srgbClr val="001A5B"/>
            </a:solidFill>
            <a:ln>
              <a:noFill/>
            </a:ln>
          </p:spPr>
        </p:sp>
        <p:sp>
          <p:nvSpPr>
            <p:cNvPr id="103" name="Google Shape;103;p13"/>
            <p:cNvSpPr txBox="1"/>
            <p:nvPr/>
          </p:nvSpPr>
          <p:spPr>
            <a:xfrm>
              <a:off x="101600" y="-47625"/>
              <a:ext cx="2117558"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 name="Google Shape;104;p13"/>
          <p:cNvGrpSpPr/>
          <p:nvPr/>
        </p:nvGrpSpPr>
        <p:grpSpPr>
          <a:xfrm>
            <a:off x="-1391099" y="4599929"/>
            <a:ext cx="8811629" cy="1186709"/>
            <a:chOff x="0" y="-47625"/>
            <a:chExt cx="2320758" cy="312549"/>
          </a:xfrm>
        </p:grpSpPr>
        <p:sp>
          <p:nvSpPr>
            <p:cNvPr id="105" name="Google Shape;105;p13"/>
            <p:cNvSpPr/>
            <p:nvPr/>
          </p:nvSpPr>
          <p:spPr>
            <a:xfrm>
              <a:off x="0" y="0"/>
              <a:ext cx="2320758" cy="264924"/>
            </a:xfrm>
            <a:custGeom>
              <a:avLst/>
              <a:gdLst/>
              <a:ahLst/>
              <a:cxnLst/>
              <a:rect l="l" t="t" r="r" b="b"/>
              <a:pathLst>
                <a:path w="2320758" h="264924" extrusionOk="0">
                  <a:moveTo>
                    <a:pt x="203200" y="0"/>
                  </a:moveTo>
                  <a:lnTo>
                    <a:pt x="2320758" y="0"/>
                  </a:lnTo>
                  <a:lnTo>
                    <a:pt x="2117558" y="264924"/>
                  </a:lnTo>
                  <a:lnTo>
                    <a:pt x="0" y="264924"/>
                  </a:lnTo>
                  <a:lnTo>
                    <a:pt x="203200" y="0"/>
                  </a:lnTo>
                  <a:close/>
                </a:path>
              </a:pathLst>
            </a:custGeom>
            <a:solidFill>
              <a:srgbClr val="B21D22"/>
            </a:solidFill>
            <a:ln>
              <a:noFill/>
            </a:ln>
          </p:spPr>
        </p:sp>
        <p:sp>
          <p:nvSpPr>
            <p:cNvPr id="106" name="Google Shape;106;p13"/>
            <p:cNvSpPr txBox="1"/>
            <p:nvPr/>
          </p:nvSpPr>
          <p:spPr>
            <a:xfrm>
              <a:off x="101600" y="-47625"/>
              <a:ext cx="2117558"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rot="10800000">
            <a:off x="-248637" y="6781048"/>
            <a:ext cx="5124816" cy="4114800"/>
          </a:xfrm>
          <a:custGeom>
            <a:avLst/>
            <a:gdLst/>
            <a:ahLst/>
            <a:cxnLst/>
            <a:rect l="l" t="t" r="r" b="b"/>
            <a:pathLst>
              <a:path w="5124816" h="4114800" extrusionOk="0">
                <a:moveTo>
                  <a:pt x="0" y="0"/>
                </a:moveTo>
                <a:lnTo>
                  <a:pt x="5124816" y="0"/>
                </a:lnTo>
                <a:lnTo>
                  <a:pt x="5124816" y="4114800"/>
                </a:lnTo>
                <a:lnTo>
                  <a:pt x="0" y="4114800"/>
                </a:lnTo>
                <a:lnTo>
                  <a:pt x="0" y="0"/>
                </a:lnTo>
                <a:close/>
              </a:path>
            </a:pathLst>
          </a:custGeom>
          <a:blipFill rotWithShape="1">
            <a:blip r:embed="rId1"/>
            <a:stretch>
              <a:fillRect/>
            </a:stretch>
          </a:blipFill>
          <a:ln>
            <a:noFill/>
          </a:ln>
        </p:spPr>
      </p:sp>
      <p:sp>
        <p:nvSpPr>
          <p:cNvPr id="108" name="Google Shape;108;p13"/>
          <p:cNvSpPr/>
          <p:nvPr/>
        </p:nvSpPr>
        <p:spPr>
          <a:xfrm rot="10800000" flipH="1">
            <a:off x="3629253" y="8807807"/>
            <a:ext cx="5599182" cy="2771595"/>
          </a:xfrm>
          <a:custGeom>
            <a:avLst/>
            <a:gdLst/>
            <a:ahLst/>
            <a:cxnLst/>
            <a:rect l="l" t="t" r="r" b="b"/>
            <a:pathLst>
              <a:path w="5599182" h="2771595" extrusionOk="0">
                <a:moveTo>
                  <a:pt x="0" y="2771594"/>
                </a:moveTo>
                <a:lnTo>
                  <a:pt x="5599181" y="2771594"/>
                </a:lnTo>
                <a:lnTo>
                  <a:pt x="5599181" y="0"/>
                </a:lnTo>
                <a:lnTo>
                  <a:pt x="0" y="0"/>
                </a:lnTo>
                <a:lnTo>
                  <a:pt x="0" y="2771594"/>
                </a:lnTo>
                <a:close/>
              </a:path>
            </a:pathLst>
          </a:custGeom>
          <a:blipFill rotWithShape="1">
            <a:blip r:embed="rId4"/>
            <a:stretch>
              <a:fillRect/>
            </a:stretch>
          </a:blipFill>
          <a:ln>
            <a:noFill/>
          </a:ln>
        </p:spPr>
      </p:sp>
      <p:sp>
        <p:nvSpPr>
          <p:cNvPr id="111" name="Google Shape;111;p13"/>
          <p:cNvSpPr txBox="1"/>
          <p:nvPr/>
        </p:nvSpPr>
        <p:spPr>
          <a:xfrm>
            <a:off x="572642" y="4959847"/>
            <a:ext cx="6094172" cy="60261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lang="en-US" sz="2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3" name="Google Shape;113;p13"/>
          <p:cNvSpPr txBox="1"/>
          <p:nvPr/>
        </p:nvSpPr>
        <p:spPr>
          <a:xfrm>
            <a:off x="575310" y="6091555"/>
            <a:ext cx="4984115" cy="1303020"/>
          </a:xfrm>
          <a:prstGeom prst="rect">
            <a:avLst/>
          </a:prstGeom>
          <a:noFill/>
          <a:ln>
            <a:noFill/>
          </a:ln>
        </p:spPr>
        <p:txBody>
          <a:bodyPr spcFirstLastPara="1" wrap="square" lIns="0" tIns="0" rIns="0" bIns="0" anchor="t" anchorCtr="0">
            <a:noAutofit/>
          </a:bodyPr>
          <a:lstStyle/>
          <a:p>
            <a:pPr marL="0" marR="0" lvl="0" indent="0" algn="l" rtl="0">
              <a:lnSpc>
                <a:spcPct val="96000"/>
              </a:lnSpc>
              <a:spcBef>
                <a:spcPts val="0"/>
              </a:spcBef>
              <a:spcAft>
                <a:spcPts val="0"/>
              </a:spcAft>
              <a:buNone/>
            </a:pPr>
            <a:r>
              <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rPr>
              <a:t>LEX KRISTOFFER P. GARADO</a:t>
            </a:r>
            <a:endPar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6000"/>
              </a:lnSpc>
              <a:spcBef>
                <a:spcPts val="0"/>
              </a:spcBef>
              <a:spcAft>
                <a:spcPts val="0"/>
              </a:spcAft>
              <a:buNone/>
            </a:pPr>
            <a:endPar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6000"/>
              </a:lnSpc>
              <a:spcBef>
                <a:spcPts val="0"/>
              </a:spcBef>
              <a:spcAft>
                <a:spcPts val="0"/>
              </a:spcAft>
              <a:buNone/>
            </a:pPr>
            <a:r>
              <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rPr>
              <a:t>LOURENCE BESA</a:t>
            </a:r>
            <a:br>
              <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rPr>
            </a:br>
            <a:endPar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5" name="Google Shape;115;p13"/>
          <p:cNvGrpSpPr/>
          <p:nvPr/>
        </p:nvGrpSpPr>
        <p:grpSpPr>
          <a:xfrm>
            <a:off x="572642" y="7915793"/>
            <a:ext cx="4984255" cy="632460"/>
            <a:chOff x="0" y="0"/>
            <a:chExt cx="6645673" cy="843280"/>
          </a:xfrm>
        </p:grpSpPr>
        <p:sp>
          <p:nvSpPr>
            <p:cNvPr id="116" name="Google Shape;116;p13"/>
            <p:cNvSpPr txBox="1"/>
            <p:nvPr/>
          </p:nvSpPr>
          <p:spPr>
            <a:xfrm>
              <a:off x="0" y="0"/>
              <a:ext cx="6645673" cy="495300"/>
            </a:xfrm>
            <a:prstGeom prst="rect">
              <a:avLst/>
            </a:prstGeom>
            <a:noFill/>
            <a:ln>
              <a:noFill/>
            </a:ln>
          </p:spPr>
          <p:txBody>
            <a:bodyPr spcFirstLastPara="1" wrap="square" lIns="0" tIns="0" rIns="0" bIns="0" anchor="t" anchorCtr="0">
              <a:spAutoFit/>
            </a:bodyPr>
            <a:lstStyle/>
            <a:p>
              <a:pPr marL="0" marR="0" lvl="0" indent="0" algn="l" rtl="0">
                <a:lnSpc>
                  <a:spcPct val="96000"/>
                </a:lnSpc>
                <a:spcBef>
                  <a:spcPts val="0"/>
                </a:spcBef>
                <a:spcAft>
                  <a:spcPts val="0"/>
                </a:spcAft>
                <a:buNone/>
              </a:pPr>
              <a:r>
                <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rPr>
                <a:t>JOHN CARLO F. ROTILLES</a:t>
              </a:r>
              <a:endParaRPr lang="en-US" sz="25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3"/>
            <p:cNvSpPr txBox="1"/>
            <p:nvPr/>
          </p:nvSpPr>
          <p:spPr>
            <a:xfrm>
              <a:off x="0" y="434975"/>
              <a:ext cx="6645673" cy="408305"/>
            </a:xfrm>
            <a:prstGeom prst="rect">
              <a:avLst/>
            </a:prstGeom>
            <a:noFill/>
            <a:ln>
              <a:noFill/>
            </a:ln>
          </p:spPr>
          <p:txBody>
            <a:bodyPr spcFirstLastPara="1" wrap="square" lIns="0" tIns="0" rIns="0" bIns="0" anchor="t" anchorCtr="0">
              <a:spAutoFit/>
            </a:bodyPr>
            <a:lstStyle/>
            <a:p>
              <a:pPr marL="0" marR="0" lvl="0" indent="0" algn="l" rtl="0">
                <a:lnSpc>
                  <a:spcPct val="96000"/>
                </a:lnSpc>
                <a:spcBef>
                  <a:spcPts val="0"/>
                </a:spcBef>
                <a:spcAft>
                  <a:spcPts val="0"/>
                </a:spcAft>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INSTRUCTOR</a:t>
              </a:r>
              <a:endPar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305560" y="2166620"/>
            <a:ext cx="6908165" cy="1309370"/>
          </a:xfrm>
          <a:prstGeom prst="rect">
            <a:avLst/>
          </a:prstGeom>
          <a:noFill/>
        </p:spPr>
        <p:txBody>
          <a:bodyPr wrap="square" rtlCol="0">
            <a:noAutofit/>
          </a:bodyPr>
          <a:p>
            <a:r>
              <a:rPr lang="en-US" sz="5400" b="1"/>
              <a:t>BRANCHING STRATEGIES IN GIT</a:t>
            </a:r>
            <a:endParaRPr lang="en-US" sz="5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GitLab 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263265"/>
            <a:ext cx="15821025" cy="6492875"/>
          </a:xfrm>
          <a:prstGeom prst="rect">
            <a:avLst/>
          </a:prstGeom>
          <a:noFill/>
        </p:spPr>
        <p:txBody>
          <a:bodyPr wrap="square" rtlCol="0">
            <a:spAutoFit/>
          </a:bodyPr>
          <a:p>
            <a:r>
              <a:rPr lang="en-US" altLang="en-US" sz="3200"/>
              <a:t>GitLab flow is also an alternative to GitFlow, designed to be more robust and scalable than GitHub Flow. Designed for teams using GitLab, a web-based Git repository manager, this approach streamlines development by concentrating on a solitary, protected branch, usually the master branch. Continuous integration and automated testing form the core elements of GitLab Flow, guaranteeing the stability of the master branch.</a:t>
            </a:r>
            <a:endParaRPr lang="en-US" altLang="en-US" sz="3200"/>
          </a:p>
          <a:p>
            <a:endParaRPr lang="en-US" altLang="en-US" sz="3200"/>
          </a:p>
          <a:p>
            <a:r>
              <a:rPr lang="en-US" altLang="en-US" sz="3200" b="1"/>
              <a:t>Master</a:t>
            </a:r>
            <a:r>
              <a:rPr lang="en-US" altLang="en-US" sz="3200"/>
              <a:t>: Main production branch housing stable release ready code.</a:t>
            </a:r>
            <a:endParaRPr lang="en-US" altLang="en-US" sz="3200"/>
          </a:p>
          <a:p>
            <a:r>
              <a:rPr lang="en-US" altLang="en-US" sz="3200" b="1"/>
              <a:t>Develop</a:t>
            </a:r>
            <a:r>
              <a:rPr lang="en-US" altLang="en-US" sz="3200"/>
              <a:t>: Contains new features and bug fixes.</a:t>
            </a:r>
            <a:endParaRPr lang="en-US" altLang="en-US" sz="3200"/>
          </a:p>
          <a:p>
            <a:r>
              <a:rPr lang="en-US" altLang="en-US" sz="3200" b="1"/>
              <a:t>Feature</a:t>
            </a:r>
            <a:r>
              <a:rPr lang="en-US" altLang="en-US" sz="3200"/>
              <a:t>: Developers initiate feature branches from the develop branch to implement new features or address bugs. After, itegrate into develop branch</a:t>
            </a:r>
            <a:endParaRPr lang="en-US" altLang="en-US" sz="3200"/>
          </a:p>
          <a:p>
            <a:r>
              <a:rPr lang="en-US" altLang="en-US" sz="3200" b="1"/>
              <a:t>Release</a:t>
            </a:r>
            <a:r>
              <a:rPr lang="en-US" altLang="en-US" sz="3200"/>
              <a:t>: Prior to a new release, a release branch is branched off from the develop branch.</a:t>
            </a:r>
            <a:endParaRPr lang="en-US"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GitLab 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pic>
        <p:nvPicPr>
          <p:cNvPr id="1" name="Picture 0" descr="image-243"/>
          <p:cNvPicPr>
            <a:picLocks noChangeAspect="1"/>
          </p:cNvPicPr>
          <p:nvPr/>
        </p:nvPicPr>
        <p:blipFill>
          <a:blip r:embed="rId3"/>
          <a:stretch>
            <a:fillRect/>
          </a:stretch>
        </p:blipFill>
        <p:spPr>
          <a:xfrm>
            <a:off x="2809240" y="3317875"/>
            <a:ext cx="12668885" cy="6342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Trunk Based Development</a:t>
              </a:r>
              <a:endPar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263265"/>
            <a:ext cx="15821025" cy="4030980"/>
          </a:xfrm>
          <a:prstGeom prst="rect">
            <a:avLst/>
          </a:prstGeom>
          <a:noFill/>
        </p:spPr>
        <p:txBody>
          <a:bodyPr wrap="square" rtlCol="0">
            <a:spAutoFit/>
          </a:bodyPr>
          <a:p>
            <a:r>
              <a:rPr lang="en-US" altLang="en-US" sz="3200"/>
              <a:t>It is a branching strategy where developers work on a single "trunk" branch, mostly the master branch and use feature flags to isolate features until they are ready for release. This main branch should be ready for release any time. No additional branches are created. The main idea behind this strategy is to make smaller changes more frequently to avoid merge conflicts and the goal is to limit long-lasting branches. This strategy enables continuous integration and delivery, making it an attractive choice for teams aiming to release updates swiftly and frequently. It is particularly well-suited for smaller projects or teams seeking a streamlined workflow.</a:t>
            </a:r>
            <a:endParaRPr lang="en-US" alt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Trunk Based Development</a:t>
              </a:r>
              <a:endPar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pic>
        <p:nvPicPr>
          <p:cNvPr id="1" name="Picture 0" descr="image-242"/>
          <p:cNvPicPr>
            <a:picLocks noChangeAspect="1"/>
          </p:cNvPicPr>
          <p:nvPr/>
        </p:nvPicPr>
        <p:blipFill>
          <a:blip r:embed="rId3"/>
          <a:stretch>
            <a:fillRect/>
          </a:stretch>
        </p:blipFill>
        <p:spPr>
          <a:xfrm>
            <a:off x="2764790" y="3317875"/>
            <a:ext cx="13014960" cy="6515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Trunk Based Development</a:t>
              </a:r>
              <a:endParaRPr lang="en-US" alt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graphicFrame>
        <p:nvGraphicFramePr>
          <p:cNvPr id="3" name="Table 2"/>
          <p:cNvGraphicFramePr/>
          <p:nvPr>
            <p:custDataLst>
              <p:tags r:id="rId3"/>
            </p:custDataLst>
          </p:nvPr>
        </p:nvGraphicFramePr>
        <p:xfrm>
          <a:off x="251460" y="2974340"/>
          <a:ext cx="16756380" cy="7023100"/>
        </p:xfrm>
        <a:graphic>
          <a:graphicData uri="http://schemas.openxmlformats.org/drawingml/2006/table">
            <a:tbl>
              <a:tblPr/>
              <a:tblGrid>
                <a:gridCol w="8224520"/>
                <a:gridCol w="2256155"/>
                <a:gridCol w="6275705"/>
              </a:tblGrid>
              <a:tr h="1195070">
                <a:tc>
                  <a:txBody>
                    <a:bodyPr/>
                    <a:p>
                      <a:pPr marL="0" indent="0" algn="ctr" fontAlgn="base">
                        <a:spcBef>
                          <a:spcPct val="0"/>
                        </a:spcBef>
                        <a:spcAft>
                          <a:spcPct val="0"/>
                        </a:spcAft>
                      </a:pPr>
                      <a:r>
                        <a:rPr lang="en-US" altLang="zh-CN" sz="4400" b="1" i="0">
                          <a:solidFill>
                            <a:schemeClr val="bg1"/>
                          </a:solidFill>
                          <a:latin typeface="Arial" panose="020B0604020202020204" pitchFamily="34" charset="0"/>
                          <a:ea typeface="Nunito"/>
                          <a:cs typeface="Arial" panose="020B0604020202020204" pitchFamily="34" charset="0"/>
                        </a:rPr>
                        <a:t>Product Type</a:t>
                      </a:r>
                      <a:endParaRPr lang="en-US" altLang="zh-CN" sz="4400" b="1" i="0">
                        <a:solidFill>
                          <a:schemeClr val="bg1"/>
                        </a:solidFill>
                        <a:latin typeface="Arial" panose="020B0604020202020204" pitchFamily="34" charset="0"/>
                        <a:ea typeface="Nunito"/>
                        <a:cs typeface="Arial" panose="020B0604020202020204" pitchFamily="34" charset="0"/>
                      </a:endParaRPr>
                    </a:p>
                  </a:txBody>
                  <a:tcPr marL="38100" marR="38100" marT="76517" marB="76517">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solidFill>
                      <a:schemeClr val="bg2"/>
                    </a:solidFill>
                  </a:tcPr>
                </a:tc>
                <a:tc>
                  <a:txBody>
                    <a:bodyPr/>
                    <a:p>
                      <a:pPr marL="0" indent="0" algn="ctr" fontAlgn="base">
                        <a:spcBef>
                          <a:spcPct val="0"/>
                        </a:spcBef>
                        <a:spcAft>
                          <a:spcPct val="0"/>
                        </a:spcAft>
                      </a:pPr>
                      <a:r>
                        <a:rPr lang="en-US" altLang="zh-CN" sz="3600" b="1" i="0">
                          <a:solidFill>
                            <a:schemeClr val="bg1"/>
                          </a:solidFill>
                          <a:latin typeface="Arial" panose="020B0604020202020204" pitchFamily="34" charset="0"/>
                          <a:ea typeface="Nunito"/>
                          <a:cs typeface="Arial" panose="020B0604020202020204" pitchFamily="34" charset="0"/>
                        </a:rPr>
                        <a:t>Team Size</a:t>
                      </a:r>
                      <a:endParaRPr lang="en-US" altLang="zh-CN" sz="3600" b="1" i="0">
                        <a:solidFill>
                          <a:schemeClr val="bg1"/>
                        </a:solidFill>
                        <a:latin typeface="Arial" panose="020B0604020202020204" pitchFamily="34" charset="0"/>
                        <a:ea typeface="Nunito"/>
                        <a:cs typeface="Arial" panose="020B0604020202020204" pitchFamily="34" charset="0"/>
                      </a:endParaRPr>
                    </a:p>
                  </a:txBody>
                  <a:tcPr marL="76517" marR="76517" marT="76517" marB="76517">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solidFill>
                      <a:schemeClr val="bg2"/>
                    </a:solidFill>
                  </a:tcPr>
                </a:tc>
                <a:tc>
                  <a:txBody>
                    <a:bodyPr/>
                    <a:p>
                      <a:pPr marL="0" indent="0" algn="ctr" fontAlgn="base">
                        <a:spcBef>
                          <a:spcPct val="0"/>
                        </a:spcBef>
                        <a:spcAft>
                          <a:spcPct val="0"/>
                        </a:spcAft>
                      </a:pPr>
                      <a:r>
                        <a:rPr lang="en-US" altLang="zh-CN" sz="3600" b="1" i="0">
                          <a:solidFill>
                            <a:schemeClr val="bg1"/>
                          </a:solidFill>
                          <a:latin typeface="Arial" panose="020B0604020202020204" pitchFamily="34" charset="0"/>
                          <a:ea typeface="Nunito"/>
                          <a:cs typeface="Arial" panose="020B0604020202020204" pitchFamily="34" charset="0"/>
                        </a:rPr>
                        <a:t>Applicable Strategy</a:t>
                      </a:r>
                      <a:endParaRPr lang="en-US" altLang="zh-CN" sz="3600" b="1" i="0">
                        <a:solidFill>
                          <a:schemeClr val="bg1"/>
                        </a:solidFill>
                        <a:latin typeface="Arial" panose="020B0604020202020204" pitchFamily="34" charset="0"/>
                        <a:ea typeface="Nunito"/>
                        <a:cs typeface="Arial" panose="020B0604020202020204" pitchFamily="34" charset="0"/>
                      </a:endParaRPr>
                    </a:p>
                  </a:txBody>
                  <a:tcPr marL="76517" marR="76517" marT="76517" marB="76517">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solidFill>
                      <a:schemeClr val="bg2"/>
                    </a:solidFill>
                  </a:tcPr>
                </a:tc>
              </a:tr>
              <a:tr h="1365885">
                <a:tc>
                  <a:txBody>
                    <a:bodyPr/>
                    <a:p>
                      <a:pPr marL="0" indent="0" algn="ctr" fontAlgn="base">
                        <a:spcBef>
                          <a:spcPct val="0"/>
                        </a:spcBef>
                        <a:spcAft>
                          <a:spcPct val="0"/>
                        </a:spcAft>
                      </a:pPr>
                      <a:r>
                        <a:rPr lang="en-US" altLang="en-US" sz="3200" b="0" i="0">
                          <a:solidFill>
                            <a:schemeClr val="tx1"/>
                          </a:solidFill>
                          <a:latin typeface="Arial" panose="020B0604020202020204" pitchFamily="34" charset="0"/>
                          <a:ea typeface="Nunito"/>
                          <a:cs typeface="Arial" panose="020B0604020202020204" pitchFamily="34" charset="0"/>
                        </a:rPr>
                        <a:t>Continuous Deployment and Release</a:t>
                      </a:r>
                      <a:r>
                        <a:rPr lang="en-US" altLang="zh-CN" sz="3200" b="0" i="0">
                          <a:solidFill>
                            <a:schemeClr val="tx1"/>
                          </a:solidFill>
                          <a:latin typeface="Arial" panose="020B0604020202020204" pitchFamily="34" charset="0"/>
                          <a:ea typeface="Nunito"/>
                          <a:cs typeface="Arial" panose="020B0604020202020204" pitchFamily="34" charset="0"/>
                        </a:rPr>
                        <a:t>elease</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Small</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GitHub Flow and TBD</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r>
              <a:tr h="1365885">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Scheduled and Periodic Version Release </a:t>
                      </a:r>
                      <a:endParaRPr lang="en-US" altLang="en-US"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Medium</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GitFlow and GitLab Flow</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r>
              <a:tr h="1365250">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Continuous deployment for quality-focused products</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Medium</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GitLab Flow</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r>
              <a:tr h="1365885">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Products with long maintenance cycles</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Large</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lang="en-US" altLang="zh-CN" sz="3200" b="0" i="0">
                          <a:solidFill>
                            <a:schemeClr val="tx1"/>
                          </a:solidFill>
                          <a:latin typeface="Arial" panose="020B0604020202020204" pitchFamily="34" charset="0"/>
                          <a:ea typeface="Nunito"/>
                          <a:cs typeface="Arial" panose="020B0604020202020204" pitchFamily="34" charset="0"/>
                        </a:rPr>
                        <a:t>GitFlow</a:t>
                      </a:r>
                      <a:endParaRPr lang="en-US" altLang="zh-CN" sz="3200" b="0" i="0">
                        <a:solidFill>
                          <a:schemeClr val="tx1"/>
                        </a:solidFill>
                        <a:latin typeface="Arial" panose="020B0604020202020204" pitchFamily="34" charset="0"/>
                        <a:ea typeface="Nunito"/>
                        <a:cs typeface="Arial" panose="020B0604020202020204" pitchFamily="34" charset="0"/>
                      </a:endParaRPr>
                    </a:p>
                  </a:txBody>
                  <a:tcPr marL="76517" marR="76517" marT="106997" marB="106997" anchor="ctr" anchorCtr="0">
                    <a:lnL w="2540" cap="flat" cmpd="sng">
                      <a:solidFill>
                        <a:srgbClr val="DFDFDF"/>
                      </a:solidFill>
                      <a:prstDash val="solid"/>
                      <a:headEnd type="none" w="med" len="med"/>
                      <a:tailEnd type="none" w="med" len="med"/>
                    </a:lnL>
                    <a:lnR w="2540" cap="flat" cmpd="sng">
                      <a:solidFill>
                        <a:srgbClr val="DFDFDF"/>
                      </a:solidFill>
                      <a:prstDash val="solid"/>
                      <a:headEnd type="none" w="med" len="med"/>
                      <a:tailEnd type="none" w="med" len="med"/>
                    </a:lnR>
                    <a:lnT w="2540" cap="flat" cmpd="sng">
                      <a:solidFill>
                        <a:srgbClr val="DFDFDF"/>
                      </a:solidFill>
                      <a:prstDash val="solid"/>
                      <a:headEnd type="none" w="med" len="med"/>
                      <a:tailEnd type="none" w="med" len="med"/>
                    </a:lnT>
                    <a:lnB w="2540" cap="flat" cmpd="sng">
                      <a:solidFill>
                        <a:srgbClr val="DFDFDF"/>
                      </a:solidFill>
                      <a:prstDash val="solid"/>
                      <a:headEnd type="none" w="med" len="med"/>
                      <a:tailEnd type="none" w="med" len="med"/>
                    </a:lnB>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Key Terms</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eaLnBrk="1" fontAlgn="auto" latinLnBrk="0" hangingPunct="1">
              <a:lnSpc>
                <a:spcPct val="100000"/>
              </a:lnSpc>
              <a:spcBef>
                <a:spcPts val="2400"/>
              </a:spcBef>
              <a:spcAft>
                <a:spcPts val="0"/>
              </a:spcAft>
              <a:buNone/>
            </a:pPr>
            <a:r>
              <a:rPr lang="en-US" altLang="en-US" sz="3200" b="1"/>
              <a:t>Git Branch:</a:t>
            </a:r>
            <a:r>
              <a:rPr lang="en-US" altLang="en-US" sz="3200"/>
              <a:t> A parallel version of the code within a Git repository, allowing for separate development and experimentation.</a:t>
            </a:r>
            <a:endParaRPr lang="en-US" altLang="en-US" sz="3200"/>
          </a:p>
          <a:p>
            <a:pPr marL="0" lvl="0" indent="0" algn="just" rtl="0" eaLnBrk="1" fontAlgn="auto" latinLnBrk="0" hangingPunct="1">
              <a:lnSpc>
                <a:spcPct val="100000"/>
              </a:lnSpc>
              <a:spcBef>
                <a:spcPts val="2400"/>
              </a:spcBef>
              <a:spcAft>
                <a:spcPts val="0"/>
              </a:spcAft>
              <a:buNone/>
            </a:pPr>
            <a:r>
              <a:rPr lang="en-US" altLang="en-US" sz="3200" b="1"/>
              <a:t>Main Branch (formerly Master Branch):</a:t>
            </a:r>
            <a:r>
              <a:rPr lang="en-US" altLang="en-US" sz="3200"/>
              <a:t> The primary branch of a Git repository where the production-ready code resides.</a:t>
            </a:r>
            <a:endParaRPr lang="en-US" altLang="en-US" sz="3200"/>
          </a:p>
          <a:p>
            <a:pPr marL="0" lvl="0" indent="0" algn="just" rtl="0" eaLnBrk="1" fontAlgn="auto" latinLnBrk="0" hangingPunct="1">
              <a:lnSpc>
                <a:spcPct val="100000"/>
              </a:lnSpc>
              <a:spcBef>
                <a:spcPts val="2400"/>
              </a:spcBef>
              <a:spcAft>
                <a:spcPts val="0"/>
              </a:spcAft>
              <a:buNone/>
            </a:pPr>
            <a:r>
              <a:rPr lang="en-US" altLang="en-US" sz="3200" b="1"/>
              <a:t>Feature Branch: </a:t>
            </a:r>
            <a:r>
              <a:rPr lang="en-US" altLang="en-US" sz="3200"/>
              <a:t>A branch created to work on a specific feature or task isolated from the main branch.</a:t>
            </a:r>
            <a:endParaRPr lang="en-US" altLang="en-US" sz="3200"/>
          </a:p>
          <a:p>
            <a:pPr marL="0" lvl="0" indent="0" algn="just" rtl="0" eaLnBrk="1" fontAlgn="auto" latinLnBrk="0" hangingPunct="1">
              <a:lnSpc>
                <a:spcPct val="100000"/>
              </a:lnSpc>
              <a:spcBef>
                <a:spcPts val="2400"/>
              </a:spcBef>
              <a:spcAft>
                <a:spcPts val="0"/>
              </a:spcAft>
              <a:buNone/>
            </a:pPr>
            <a:r>
              <a:rPr lang="en-US" altLang="en-US" sz="3200" b="1"/>
              <a:t>Merge: </a:t>
            </a:r>
            <a:r>
              <a:rPr lang="en-US" altLang="en-US" sz="3200"/>
              <a:t>The process of combining changes from one branch into another.</a:t>
            </a:r>
            <a:endParaRPr lang="en-US" altLang="en-US" sz="3200"/>
          </a:p>
          <a:p>
            <a:pPr marL="0" lvl="0" indent="0" algn="just" rtl="0" eaLnBrk="1" fontAlgn="auto" latinLnBrk="0" hangingPunct="1">
              <a:lnSpc>
                <a:spcPct val="100000"/>
              </a:lnSpc>
              <a:spcBef>
                <a:spcPts val="2400"/>
              </a:spcBef>
              <a:spcAft>
                <a:spcPts val="0"/>
              </a:spcAft>
              <a:buNone/>
            </a:pPr>
            <a:r>
              <a:rPr lang="en-US" altLang="en-US" sz="3200" b="1"/>
              <a:t>Pull Request (PR):</a:t>
            </a:r>
            <a:r>
              <a:rPr lang="en-US" altLang="en-US" sz="3200"/>
              <a:t> A request made by a developer to merge their changes into another branch, often used for code review.</a:t>
            </a:r>
            <a:endParaRPr lang="en-US" altLang="en-US" sz="3200"/>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What are Branches?</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326765"/>
            <a:ext cx="15805150" cy="5454650"/>
          </a:xfrm>
          <a:prstGeom prst="rect">
            <a:avLst/>
          </a:prstGeom>
          <a:noFill/>
        </p:spPr>
        <p:txBody>
          <a:bodyPr wrap="square" rtlCol="0">
            <a:noAutofit/>
          </a:bodyPr>
          <a:p>
            <a:r>
              <a:rPr lang="en-US" altLang="en-US" sz="3600"/>
              <a:t>Branches are independent lines of work, stemming from the original codebase. Developers create separate branches for independently working on features so that </a:t>
            </a:r>
            <a:r>
              <a:rPr lang="en-US" altLang="en-US" sz="3600"/>
              <a:t>changes from other developers don't interfere with an individual's line of work. Developers can easily pull changes from different branches and also merge their code with the main branch. This allows easier collaboration for developers working on one codebase.</a:t>
            </a:r>
            <a:endParaRPr lang="en-US"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What is a Branching Strategy?</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410335" y="3413760"/>
            <a:ext cx="15534640" cy="4874260"/>
          </a:xfrm>
          <a:prstGeom prst="rect">
            <a:avLst/>
          </a:prstGeom>
          <a:noFill/>
        </p:spPr>
        <p:txBody>
          <a:bodyPr wrap="square" rtlCol="0">
            <a:noAutofit/>
          </a:bodyPr>
          <a:p>
            <a:r>
              <a:rPr lang="en-US" altLang="en-US" sz="3600"/>
              <a:t>A branching strategy is a strategy that software development teams adopt for writing, merging and deploying code with the help of a version control system like Git. It lays down a set of rules that aid the developers on how to go about the development process and interact with a shared codebase. Strategies like these are essential as they help in keeping project repositories organized, error free and avoid the dreaded merge conflicts when multiple developers simultaneously push and pull code from the same repository.</a:t>
            </a:r>
            <a:endParaRPr lang="en-US" alt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320059"/>
            <a:chOff x="0" y="-241101"/>
            <a:chExt cx="12638215" cy="1760078"/>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100499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Why Branch?</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23645" y="3343275"/>
            <a:ext cx="15852775" cy="5354320"/>
          </a:xfrm>
          <a:prstGeom prst="rect">
            <a:avLst/>
          </a:prstGeom>
          <a:noFill/>
        </p:spPr>
        <p:txBody>
          <a:bodyPr wrap="square" rtlCol="0">
            <a:spAutoFit/>
          </a:bodyPr>
          <a:p>
            <a:pPr eaLnBrk="1" fontAlgn="auto" latinLnBrk="0" hangingPunct="1">
              <a:spcBef>
                <a:spcPts val="1800"/>
              </a:spcBef>
            </a:pPr>
            <a:r>
              <a:rPr lang="en-US" altLang="en-US" sz="3600"/>
              <a:t>The Branching strategies provides following features:</a:t>
            </a:r>
            <a:endParaRPr lang="en-US" altLang="en-US" sz="3600"/>
          </a:p>
          <a:p>
            <a:pPr eaLnBrk="1" fontAlgn="auto" latinLnBrk="0" hangingPunct="1">
              <a:spcBef>
                <a:spcPts val="1800"/>
              </a:spcBef>
            </a:pPr>
            <a:endParaRPr lang="en-US" altLang="en-US" sz="3600"/>
          </a:p>
          <a:p>
            <a:pPr marL="571500" indent="-571500" eaLnBrk="1" fontAlgn="auto" latinLnBrk="0" hangingPunct="1">
              <a:spcBef>
                <a:spcPts val="1800"/>
              </a:spcBef>
              <a:buFont typeface="Arial" panose="020B0604020202020204" pitchFamily="34" charset="0"/>
              <a:buChar char="•"/>
            </a:pPr>
            <a:r>
              <a:rPr lang="en-US" altLang="en-US" sz="3600"/>
              <a:t>Parallel development</a:t>
            </a:r>
            <a:endParaRPr lang="en-US" altLang="en-US" sz="3600"/>
          </a:p>
          <a:p>
            <a:pPr marL="571500" indent="-571500" eaLnBrk="1" fontAlgn="auto" latinLnBrk="0" hangingPunct="1">
              <a:spcBef>
                <a:spcPts val="1800"/>
              </a:spcBef>
              <a:buFont typeface="Arial" panose="020B0604020202020204" pitchFamily="34" charset="0"/>
              <a:buChar char="•"/>
            </a:pPr>
            <a:r>
              <a:rPr lang="en-US" altLang="en-US" sz="3600"/>
              <a:t>Enhanced productivity due to efficient collaboration</a:t>
            </a:r>
            <a:endParaRPr lang="en-US" altLang="en-US" sz="3600"/>
          </a:p>
          <a:p>
            <a:pPr marL="571500" indent="-571500" eaLnBrk="1" fontAlgn="auto" latinLnBrk="0" hangingPunct="1">
              <a:spcBef>
                <a:spcPts val="1800"/>
              </a:spcBef>
              <a:buFont typeface="Arial" panose="020B0604020202020204" pitchFamily="34" charset="0"/>
              <a:buChar char="•"/>
            </a:pPr>
            <a:r>
              <a:rPr lang="en-US" altLang="en-US" sz="3600"/>
              <a:t>Organized and structured feature releases</a:t>
            </a:r>
            <a:endParaRPr lang="en-US" altLang="en-US" sz="3600"/>
          </a:p>
          <a:p>
            <a:pPr marL="571500" indent="-571500" eaLnBrk="1" fontAlgn="auto" latinLnBrk="0" hangingPunct="1">
              <a:spcBef>
                <a:spcPts val="1800"/>
              </a:spcBef>
              <a:buFont typeface="Arial" panose="020B0604020202020204" pitchFamily="34" charset="0"/>
              <a:buChar char="•"/>
            </a:pPr>
            <a:r>
              <a:rPr lang="en-US" altLang="en-US" sz="3600"/>
              <a:t>Clear path for software development process</a:t>
            </a:r>
            <a:endParaRPr lang="en-US" altLang="en-US" sz="3600"/>
          </a:p>
          <a:p>
            <a:pPr marL="571500" indent="-571500" eaLnBrk="1" fontAlgn="auto" latinLnBrk="0" hangingPunct="1">
              <a:spcBef>
                <a:spcPts val="1800"/>
              </a:spcBef>
              <a:buFont typeface="Arial" panose="020B0604020202020204" pitchFamily="34" charset="0"/>
              <a:buChar char="•"/>
            </a:pPr>
            <a:r>
              <a:rPr lang="en-US" altLang="en-US" sz="3600"/>
              <a:t>Bug-free environment without disrupting development workflow</a:t>
            </a:r>
            <a:endParaRPr lang="en-US"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812480"/>
            <a:chOff x="0" y="-241101"/>
            <a:chExt cx="12638215" cy="2416639"/>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201083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None/>
              </a:pP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375025"/>
            <a:ext cx="15709900" cy="6492875"/>
          </a:xfrm>
          <a:prstGeom prst="rect">
            <a:avLst/>
          </a:prstGeom>
          <a:noFill/>
        </p:spPr>
        <p:txBody>
          <a:bodyPr wrap="square" rtlCol="0">
            <a:spAutoFit/>
          </a:bodyPr>
          <a:p>
            <a:r>
              <a:rPr lang="en-US" altLang="en-US" sz="3200"/>
              <a:t>GitFlow enables parallel development, where developers can work separately on feature branches, where a feature branch is created from a master branch. After completion of changes, the feature branch is merged with the master branch.</a:t>
            </a:r>
            <a:endParaRPr lang="en-US" altLang="en-US" sz="3200"/>
          </a:p>
          <a:p>
            <a:endParaRPr lang="en-US" altLang="en-US" sz="3200"/>
          </a:p>
          <a:p>
            <a:r>
              <a:rPr lang="en-US" altLang="en-US" sz="3200"/>
              <a:t>Types of Branches that may be present in GitFlow:</a:t>
            </a:r>
            <a:endParaRPr lang="en-US" altLang="en-US" sz="3200"/>
          </a:p>
          <a:p>
            <a:r>
              <a:rPr lang="en-US" altLang="en-US" sz="3200" b="1"/>
              <a:t>Master </a:t>
            </a:r>
            <a:r>
              <a:rPr lang="en-US" altLang="en-US" sz="3200"/>
              <a:t>- Used for product release</a:t>
            </a:r>
            <a:endParaRPr lang="en-US" altLang="en-US" sz="3200"/>
          </a:p>
          <a:p>
            <a:r>
              <a:rPr lang="en-US" altLang="en-US" sz="3200" b="1"/>
              <a:t>Develop </a:t>
            </a:r>
            <a:r>
              <a:rPr lang="en-US" altLang="en-US" sz="3200"/>
              <a:t>- Used for ongoing development</a:t>
            </a:r>
            <a:endParaRPr lang="en-US" altLang="en-US" sz="3200"/>
          </a:p>
          <a:p>
            <a:r>
              <a:rPr lang="en-US" altLang="en-US" sz="3200" b="1"/>
              <a:t>Feature Branching </a:t>
            </a:r>
            <a:r>
              <a:rPr lang="en-US" altLang="en-US" sz="3200"/>
              <a:t>- branches off the develop branch to develop new features.</a:t>
            </a:r>
            <a:endParaRPr lang="en-US" altLang="en-US" sz="3200"/>
          </a:p>
          <a:p>
            <a:r>
              <a:rPr lang="en-US" altLang="en-US" sz="3200" b="1"/>
              <a:t>Release </a:t>
            </a:r>
            <a:r>
              <a:rPr lang="en-US" altLang="en-US" sz="3200"/>
              <a:t>- Assist in preparing a new production release and bug fixing, typically branched from the develop branch, and necessitating merges back into both develop and master branches.</a:t>
            </a:r>
            <a:endParaRPr lang="en-US" altLang="en-US" sz="3200"/>
          </a:p>
          <a:p>
            <a:r>
              <a:rPr lang="en-US" altLang="en-US" sz="3200" b="1"/>
              <a:t>Hotfix </a:t>
            </a:r>
            <a:r>
              <a:rPr lang="en-US" altLang="en-US" sz="3200"/>
              <a:t>- Hotfix branches aid in addressing discovered bugs swiftly. Created from master branch</a:t>
            </a:r>
            <a:endParaRPr lang="en-US" alt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812480"/>
            <a:chOff x="0" y="-241101"/>
            <a:chExt cx="12638215" cy="2416639"/>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201083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None/>
              </a:pP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375025"/>
            <a:ext cx="15709900" cy="583565"/>
          </a:xfrm>
          <a:prstGeom prst="rect">
            <a:avLst/>
          </a:prstGeom>
          <a:noFill/>
        </p:spPr>
        <p:txBody>
          <a:bodyPr wrap="square" rtlCol="0">
            <a:spAutoFit/>
          </a:bodyPr>
          <a:p>
            <a:endParaRPr lang="en-US" altLang="en-US" sz="3200"/>
          </a:p>
        </p:txBody>
      </p:sp>
      <p:pic>
        <p:nvPicPr>
          <p:cNvPr id="1" name="Picture 0" descr="image-258"/>
          <p:cNvPicPr>
            <a:picLocks noChangeAspect="1"/>
          </p:cNvPicPr>
          <p:nvPr/>
        </p:nvPicPr>
        <p:blipFill>
          <a:blip r:embed="rId3"/>
          <a:stretch>
            <a:fillRect/>
          </a:stretch>
        </p:blipFill>
        <p:spPr>
          <a:xfrm>
            <a:off x="1995805" y="3317875"/>
            <a:ext cx="13098780" cy="6549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812480"/>
            <a:chOff x="0" y="-241101"/>
            <a:chExt cx="12638215" cy="2416639"/>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201083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Github 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None/>
              </a:pP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47" name="Google Shape;147;p14"/>
          <p:cNvSpPr/>
          <p:nvPr/>
        </p:nvSpPr>
        <p:spPr>
          <a:xfrm>
            <a:off x="1010285" y="3051175"/>
            <a:ext cx="16267430" cy="6788785"/>
          </a:xfrm>
          <a:custGeom>
            <a:avLst/>
            <a:gdLst/>
            <a:ahLst/>
            <a:cxnLst/>
            <a:rect l="l" t="t" r="r" b="b"/>
            <a:pathLst>
              <a:path w="4749957" h="1585060" extrusionOk="0">
                <a:moveTo>
                  <a:pt x="24271" y="0"/>
                </a:moveTo>
                <a:lnTo>
                  <a:pt x="4725686" y="0"/>
                </a:lnTo>
                <a:cubicBezTo>
                  <a:pt x="4732123" y="0"/>
                  <a:pt x="4738296" y="2557"/>
                  <a:pt x="4742848" y="7109"/>
                </a:cubicBezTo>
                <a:cubicBezTo>
                  <a:pt x="4747400" y="11661"/>
                  <a:pt x="4749957" y="17834"/>
                  <a:pt x="4749957" y="24271"/>
                </a:cubicBezTo>
                <a:lnTo>
                  <a:pt x="4749957" y="1560789"/>
                </a:lnTo>
                <a:cubicBezTo>
                  <a:pt x="4749957" y="1574194"/>
                  <a:pt x="4739091" y="1585060"/>
                  <a:pt x="4725686" y="1585060"/>
                </a:cubicBezTo>
                <a:lnTo>
                  <a:pt x="24271" y="1585060"/>
                </a:lnTo>
                <a:cubicBezTo>
                  <a:pt x="17834" y="1585060"/>
                  <a:pt x="11661" y="1582503"/>
                  <a:pt x="7109" y="1577951"/>
                </a:cubicBezTo>
                <a:cubicBezTo>
                  <a:pt x="2557" y="1573400"/>
                  <a:pt x="0" y="1567226"/>
                  <a:pt x="0" y="1560789"/>
                </a:cubicBezTo>
                <a:lnTo>
                  <a:pt x="0" y="24271"/>
                </a:lnTo>
                <a:cubicBezTo>
                  <a:pt x="0" y="10867"/>
                  <a:pt x="10867" y="0"/>
                  <a:pt x="24271" y="0"/>
                </a:cubicBezTo>
                <a:close/>
              </a:path>
            </a:pathLst>
          </a:custGeom>
          <a:solidFill>
            <a:srgbClr val="FFFFFF">
              <a:alpha val="69803"/>
            </a:srgbClr>
          </a:solidFill>
          <a:ln w="95250" cap="rnd" cmpd="sng">
            <a:solidFill>
              <a:srgbClr val="000000">
                <a:alpha val="6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sp>
        <p:nvSpPr>
          <p:cNvPr id="2" name="Text Box 1"/>
          <p:cNvSpPr txBox="1"/>
          <p:nvPr/>
        </p:nvSpPr>
        <p:spPr>
          <a:xfrm>
            <a:off x="1271270" y="3263265"/>
            <a:ext cx="15821025" cy="6492875"/>
          </a:xfrm>
          <a:prstGeom prst="rect">
            <a:avLst/>
          </a:prstGeom>
          <a:noFill/>
        </p:spPr>
        <p:txBody>
          <a:bodyPr wrap="square" rtlCol="0">
            <a:spAutoFit/>
          </a:bodyPr>
          <a:p>
            <a:r>
              <a:rPr lang="en-US" altLang="en-US" sz="3200"/>
              <a:t>GitHub flow is a simpler alternative to GitFlow, idea for smaller teams. GitHub flow only has feature branches that stem directly from the master branch and are merged back to master after completing changes. They don't have release branches. The fundamental concept of this model revolves around maintaining the master code in a consistently deployable condition, thereby enabling the seamless implementation of faster release cycles, continuous integration and continuous delivery workflows.</a:t>
            </a:r>
            <a:endParaRPr lang="en-US" altLang="en-US" sz="3200"/>
          </a:p>
          <a:p>
            <a:endParaRPr lang="en-US" altLang="en-US" sz="3200"/>
          </a:p>
          <a:p>
            <a:r>
              <a:rPr lang="en-US" altLang="en-US" sz="3200"/>
              <a:t>The types of branches that can be present in GitFlow are:</a:t>
            </a:r>
            <a:endParaRPr lang="en-US" altLang="en-US" sz="3200"/>
          </a:p>
          <a:p>
            <a:r>
              <a:rPr lang="en-US" altLang="en-US" sz="3200" b="1"/>
              <a:t>Master </a:t>
            </a:r>
            <a:r>
              <a:rPr lang="en-US" altLang="en-US" sz="3200"/>
              <a:t>- The GitHub Flow workflow initiates with the master branch, housing the most recent stable code prepared for release.</a:t>
            </a:r>
            <a:endParaRPr lang="en-US" altLang="en-US" sz="3200"/>
          </a:p>
          <a:p>
            <a:r>
              <a:rPr lang="en-US" altLang="en-US" sz="3200" b="1"/>
              <a:t>Feature </a:t>
            </a:r>
            <a:r>
              <a:rPr lang="en-US" altLang="en-US" sz="3200"/>
              <a:t>- Developers initiate feature branches from the main branch to implement new features or address bugs. Upon completion, the feature branch is merged back into the main branch. </a:t>
            </a:r>
            <a:endParaRPr lang="en-US"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4"/>
          <p:cNvSpPr/>
          <p:nvPr/>
        </p:nvSpPr>
        <p:spPr>
          <a:xfrm flipH="1">
            <a:off x="0" y="-622985"/>
            <a:ext cx="5124816" cy="4114800"/>
          </a:xfrm>
          <a:custGeom>
            <a:avLst/>
            <a:gdLst/>
            <a:ahLst/>
            <a:cxnLst/>
            <a:rect l="l" t="t" r="r" b="b"/>
            <a:pathLst>
              <a:path w="5124816" h="4114800" extrusionOk="0">
                <a:moveTo>
                  <a:pt x="0" y="4114800"/>
                </a:moveTo>
                <a:lnTo>
                  <a:pt x="5124816" y="4114800"/>
                </a:lnTo>
                <a:lnTo>
                  <a:pt x="5124816" y="0"/>
                </a:lnTo>
                <a:lnTo>
                  <a:pt x="0" y="0"/>
                </a:lnTo>
                <a:lnTo>
                  <a:pt x="0" y="4114800"/>
                </a:lnTo>
                <a:close/>
              </a:path>
            </a:pathLst>
          </a:custGeom>
          <a:blipFill rotWithShape="1">
            <a:blip r:embed="rId1"/>
            <a:stretch>
              <a:fillRect/>
            </a:stretch>
          </a:blipFill>
          <a:ln>
            <a:noFill/>
          </a:ln>
        </p:spPr>
      </p:sp>
      <p:grpSp>
        <p:nvGrpSpPr>
          <p:cNvPr id="123" name="Google Shape;123;p14"/>
          <p:cNvGrpSpPr/>
          <p:nvPr/>
        </p:nvGrpSpPr>
        <p:grpSpPr>
          <a:xfrm>
            <a:off x="-191487" y="23388"/>
            <a:ext cx="4507026" cy="1306252"/>
            <a:chOff x="0" y="-172016"/>
            <a:chExt cx="6009369" cy="1741669"/>
          </a:xfrm>
        </p:grpSpPr>
        <p:grpSp>
          <p:nvGrpSpPr>
            <p:cNvPr id="124" name="Google Shape;124;p14"/>
            <p:cNvGrpSpPr/>
            <p:nvPr/>
          </p:nvGrpSpPr>
          <p:grpSpPr>
            <a:xfrm>
              <a:off x="0" y="-70232"/>
              <a:ext cx="6009369" cy="1639885"/>
              <a:chOff x="0" y="-47625"/>
              <a:chExt cx="1663777" cy="454025"/>
            </a:xfrm>
          </p:grpSpPr>
          <p:sp>
            <p:nvSpPr>
              <p:cNvPr id="125" name="Google Shape;125;p14"/>
              <p:cNvSpPr/>
              <p:nvPr/>
            </p:nvSpPr>
            <p:spPr>
              <a:xfrm>
                <a:off x="0" y="0"/>
                <a:ext cx="1663777" cy="406400"/>
              </a:xfrm>
              <a:custGeom>
                <a:avLst/>
                <a:gdLst/>
                <a:ahLst/>
                <a:cxnLst/>
                <a:rect l="l" t="t" r="r" b="b"/>
                <a:pathLst>
                  <a:path w="1663777" h="406400" extrusionOk="0">
                    <a:moveTo>
                      <a:pt x="1460577" y="0"/>
                    </a:moveTo>
                    <a:lnTo>
                      <a:pt x="0" y="0"/>
                    </a:lnTo>
                    <a:lnTo>
                      <a:pt x="0" y="406400"/>
                    </a:lnTo>
                    <a:lnTo>
                      <a:pt x="1460577" y="406400"/>
                    </a:lnTo>
                    <a:lnTo>
                      <a:pt x="1663777" y="203200"/>
                    </a:lnTo>
                    <a:lnTo>
                      <a:pt x="1460577" y="0"/>
                    </a:lnTo>
                    <a:close/>
                  </a:path>
                </a:pathLst>
              </a:custGeom>
              <a:solidFill>
                <a:srgbClr val="B21D22"/>
              </a:solidFill>
              <a:ln w="19050" cap="sq" cmpd="sng">
                <a:solidFill>
                  <a:srgbClr val="FFFFFF"/>
                </a:solidFill>
                <a:prstDash val="solid"/>
                <a:miter lim="8000"/>
                <a:headEnd type="none" w="sm" len="sm"/>
                <a:tailEnd type="none" w="sm" len="sm"/>
              </a:ln>
            </p:spPr>
          </p:sp>
          <p:sp>
            <p:nvSpPr>
              <p:cNvPr id="126" name="Google Shape;126;p14"/>
              <p:cNvSpPr txBox="1"/>
              <p:nvPr/>
            </p:nvSpPr>
            <p:spPr>
              <a:xfrm>
                <a:off x="0" y="-47625"/>
                <a:ext cx="1549477"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7" name="Google Shape;127;p14"/>
            <p:cNvGrpSpPr/>
            <p:nvPr/>
          </p:nvGrpSpPr>
          <p:grpSpPr>
            <a:xfrm>
              <a:off x="236523" y="-172016"/>
              <a:ext cx="5754724" cy="1639885"/>
              <a:chOff x="0" y="-47625"/>
              <a:chExt cx="1593275" cy="454025"/>
            </a:xfrm>
          </p:grpSpPr>
          <p:sp>
            <p:nvSpPr>
              <p:cNvPr id="128" name="Google Shape;128;p14"/>
              <p:cNvSpPr/>
              <p:nvPr/>
            </p:nvSpPr>
            <p:spPr>
              <a:xfrm>
                <a:off x="0" y="0"/>
                <a:ext cx="1593275" cy="406400"/>
              </a:xfrm>
              <a:custGeom>
                <a:avLst/>
                <a:gdLst/>
                <a:ahLst/>
                <a:cxnLst/>
                <a:rect l="l" t="t" r="r" b="b"/>
                <a:pathLst>
                  <a:path w="1593275" h="406400" extrusionOk="0">
                    <a:moveTo>
                      <a:pt x="1390075" y="0"/>
                    </a:moveTo>
                    <a:lnTo>
                      <a:pt x="0" y="0"/>
                    </a:lnTo>
                    <a:lnTo>
                      <a:pt x="0" y="406400"/>
                    </a:lnTo>
                    <a:lnTo>
                      <a:pt x="1390075" y="406400"/>
                    </a:lnTo>
                    <a:lnTo>
                      <a:pt x="1593275" y="203200"/>
                    </a:lnTo>
                    <a:lnTo>
                      <a:pt x="1390075" y="0"/>
                    </a:lnTo>
                    <a:close/>
                  </a:path>
                </a:pathLst>
              </a:custGeom>
              <a:solidFill>
                <a:srgbClr val="001A5B"/>
              </a:solidFill>
              <a:ln w="19050" cap="sq" cmpd="sng">
                <a:solidFill>
                  <a:srgbClr val="FFFFFF"/>
                </a:solidFill>
                <a:prstDash val="solid"/>
                <a:miter lim="8000"/>
                <a:headEnd type="none" w="sm" len="sm"/>
                <a:tailEnd type="none" w="sm" len="sm"/>
              </a:ln>
            </p:spPr>
          </p:sp>
          <p:sp>
            <p:nvSpPr>
              <p:cNvPr id="129" name="Google Shape;129;p14"/>
              <p:cNvSpPr txBox="1"/>
              <p:nvPr/>
            </p:nvSpPr>
            <p:spPr>
              <a:xfrm>
                <a:off x="0" y="-47625"/>
                <a:ext cx="1478975"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14"/>
            <p:cNvSpPr/>
            <p:nvPr/>
          </p:nvSpPr>
          <p:spPr>
            <a:xfrm>
              <a:off x="591983" y="207510"/>
              <a:ext cx="1052849" cy="1052849"/>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2"/>
              <a:stretch>
                <a:fillRect/>
              </a:stretch>
            </a:blip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txBox="1"/>
            <p:nvPr/>
          </p:nvSpPr>
          <p:spPr>
            <a:xfrm>
              <a:off x="1771124" y="464619"/>
              <a:ext cx="3450795" cy="28743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ACLC COLLEGE OF TACLOBAN</a:t>
              </a:r>
              <a:endParaRPr lang="en-US" sz="1210"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cxnSp>
          <p:nvCxnSpPr>
            <p:cNvPr id="132" name="Google Shape;132;p14"/>
            <p:cNvCxnSpPr/>
            <p:nvPr/>
          </p:nvCxnSpPr>
          <p:spPr>
            <a:xfrm>
              <a:off x="1771124" y="752056"/>
              <a:ext cx="3449627" cy="0"/>
            </a:xfrm>
            <a:prstGeom prst="straightConnector1">
              <a:avLst/>
            </a:prstGeom>
            <a:noFill/>
            <a:ln w="18100" cap="flat" cmpd="sng">
              <a:solidFill>
                <a:srgbClr val="FFFFFF"/>
              </a:solidFill>
              <a:prstDash val="solid"/>
              <a:round/>
              <a:headEnd type="none" w="sm" len="sm"/>
              <a:tailEnd type="none" w="sm" len="sm"/>
            </a:ln>
          </p:spPr>
        </p:cxnSp>
        <p:sp>
          <p:nvSpPr>
            <p:cNvPr id="133" name="Google Shape;133;p14"/>
            <p:cNvSpPr txBox="1"/>
            <p:nvPr/>
          </p:nvSpPr>
          <p:spPr>
            <a:xfrm>
              <a:off x="1771124" y="777383"/>
              <a:ext cx="3043478" cy="20844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rPr>
                <a:t>REAL STREET TACLOBAN CITY, 6500</a:t>
              </a:r>
              <a:endParaRPr lang="en-US" sz="855" b="1" i="0" u="none" strike="noStrike" cap="none">
                <a:solidFill>
                  <a:srgbClr val="FFFFFF"/>
                </a:solidFill>
                <a:latin typeface="Gill Sans" panose="020B0802020104020203"/>
                <a:ea typeface="Gill Sans" panose="020B0802020104020203"/>
                <a:cs typeface="Gill Sans" panose="020B0802020104020203"/>
                <a:sym typeface="Gill Sans" panose="020B0802020104020203"/>
              </a:endParaRPr>
            </a:p>
          </p:txBody>
        </p:sp>
      </p:grpSp>
      <p:grpSp>
        <p:nvGrpSpPr>
          <p:cNvPr id="137" name="Google Shape;137;p14"/>
          <p:cNvGrpSpPr/>
          <p:nvPr/>
        </p:nvGrpSpPr>
        <p:grpSpPr>
          <a:xfrm>
            <a:off x="-848982" y="1559160"/>
            <a:ext cx="9478661" cy="1812480"/>
            <a:chOff x="0" y="-241101"/>
            <a:chExt cx="12638215" cy="2416639"/>
          </a:xfrm>
        </p:grpSpPr>
        <p:grpSp>
          <p:nvGrpSpPr>
            <p:cNvPr id="138" name="Google Shape;138;p14"/>
            <p:cNvGrpSpPr/>
            <p:nvPr/>
          </p:nvGrpSpPr>
          <p:grpSpPr>
            <a:xfrm>
              <a:off x="76200" y="-63301"/>
              <a:ext cx="12562015" cy="1582278"/>
              <a:chOff x="0" y="-47625"/>
              <a:chExt cx="2481386" cy="312549"/>
            </a:xfrm>
          </p:grpSpPr>
          <p:sp>
            <p:nvSpPr>
              <p:cNvPr id="139" name="Google Shape;139;p14"/>
              <p:cNvSpPr/>
              <p:nvPr/>
            </p:nvSpPr>
            <p:spPr>
              <a:xfrm>
                <a:off x="0" y="0"/>
                <a:ext cx="2481386" cy="264924"/>
              </a:xfrm>
              <a:custGeom>
                <a:avLst/>
                <a:gdLst/>
                <a:ahLst/>
                <a:cxnLst/>
                <a:rect l="l" t="t" r="r" b="b"/>
                <a:pathLst>
                  <a:path w="2481386" h="264924" extrusionOk="0">
                    <a:moveTo>
                      <a:pt x="203200" y="0"/>
                    </a:moveTo>
                    <a:lnTo>
                      <a:pt x="2481386" y="0"/>
                    </a:lnTo>
                    <a:lnTo>
                      <a:pt x="2278186" y="264924"/>
                    </a:lnTo>
                    <a:lnTo>
                      <a:pt x="0" y="264924"/>
                    </a:lnTo>
                    <a:lnTo>
                      <a:pt x="203200" y="0"/>
                    </a:lnTo>
                    <a:close/>
                  </a:path>
                </a:pathLst>
              </a:custGeom>
              <a:solidFill>
                <a:srgbClr val="001A5B"/>
              </a:solidFill>
              <a:ln>
                <a:noFill/>
              </a:ln>
            </p:spPr>
          </p:sp>
          <p:sp>
            <p:nvSpPr>
              <p:cNvPr id="140" name="Google Shape;140;p14"/>
              <p:cNvSpPr txBox="1"/>
              <p:nvPr/>
            </p:nvSpPr>
            <p:spPr>
              <a:xfrm>
                <a:off x="101600" y="-47625"/>
                <a:ext cx="2278186"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14"/>
            <p:cNvGrpSpPr/>
            <p:nvPr/>
          </p:nvGrpSpPr>
          <p:grpSpPr>
            <a:xfrm>
              <a:off x="0" y="-241101"/>
              <a:ext cx="12435521" cy="1582278"/>
              <a:chOff x="0" y="-47625"/>
              <a:chExt cx="2456399" cy="312549"/>
            </a:xfrm>
          </p:grpSpPr>
          <p:sp>
            <p:nvSpPr>
              <p:cNvPr id="142" name="Google Shape;142;p14"/>
              <p:cNvSpPr/>
              <p:nvPr/>
            </p:nvSpPr>
            <p:spPr>
              <a:xfrm>
                <a:off x="0" y="0"/>
                <a:ext cx="2456399" cy="264924"/>
              </a:xfrm>
              <a:custGeom>
                <a:avLst/>
                <a:gdLst/>
                <a:ahLst/>
                <a:cxnLst/>
                <a:rect l="l" t="t" r="r" b="b"/>
                <a:pathLst>
                  <a:path w="2456399" h="264924" extrusionOk="0">
                    <a:moveTo>
                      <a:pt x="203200" y="0"/>
                    </a:moveTo>
                    <a:lnTo>
                      <a:pt x="2456399" y="0"/>
                    </a:lnTo>
                    <a:lnTo>
                      <a:pt x="2253199" y="264924"/>
                    </a:lnTo>
                    <a:lnTo>
                      <a:pt x="0" y="264924"/>
                    </a:lnTo>
                    <a:lnTo>
                      <a:pt x="203200" y="0"/>
                    </a:lnTo>
                    <a:close/>
                  </a:path>
                </a:pathLst>
              </a:custGeom>
              <a:solidFill>
                <a:srgbClr val="B21D22"/>
              </a:solidFill>
              <a:ln>
                <a:noFill/>
              </a:ln>
            </p:spPr>
          </p:sp>
          <p:sp>
            <p:nvSpPr>
              <p:cNvPr id="143" name="Google Shape;143;p14"/>
              <p:cNvSpPr txBox="1"/>
              <p:nvPr/>
            </p:nvSpPr>
            <p:spPr>
              <a:xfrm>
                <a:off x="101600" y="-47625"/>
                <a:ext cx="2253199" cy="312549"/>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14"/>
            <p:cNvSpPr txBox="1"/>
            <p:nvPr/>
          </p:nvSpPr>
          <p:spPr>
            <a:xfrm>
              <a:off x="2021045" y="164705"/>
              <a:ext cx="9553139" cy="201083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rPr>
                <a:t>Github Flow</a:t>
              </a: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None/>
              </a:pPr>
              <a:endParaRPr lang="en-US" sz="35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0" name="Google Shape;150;p14"/>
          <p:cNvSpPr/>
          <p:nvPr/>
        </p:nvSpPr>
        <p:spPr>
          <a:xfrm>
            <a:off x="13163184" y="-622985"/>
            <a:ext cx="5124816" cy="4114800"/>
          </a:xfrm>
          <a:custGeom>
            <a:avLst/>
            <a:gdLst/>
            <a:ahLst/>
            <a:cxnLst/>
            <a:rect l="l" t="t" r="r" b="b"/>
            <a:pathLst>
              <a:path w="5124816" h="4114800" extrusionOk="0">
                <a:moveTo>
                  <a:pt x="5124816" y="4114800"/>
                </a:moveTo>
                <a:lnTo>
                  <a:pt x="0" y="4114800"/>
                </a:lnTo>
                <a:lnTo>
                  <a:pt x="0" y="0"/>
                </a:lnTo>
                <a:lnTo>
                  <a:pt x="5124816" y="0"/>
                </a:lnTo>
                <a:lnTo>
                  <a:pt x="5124816" y="4114800"/>
                </a:lnTo>
                <a:close/>
              </a:path>
            </a:pathLst>
          </a:custGeom>
          <a:blipFill rotWithShape="1">
            <a:blip r:embed="rId1"/>
            <a:stretch>
              <a:fillRect/>
            </a:stretch>
          </a:blipFill>
          <a:ln>
            <a:noFill/>
          </a:ln>
        </p:spPr>
      </p:sp>
      <p:pic>
        <p:nvPicPr>
          <p:cNvPr id="1" name="Picture 0" descr="image-257"/>
          <p:cNvPicPr>
            <a:picLocks noChangeAspect="1"/>
          </p:cNvPicPr>
          <p:nvPr/>
        </p:nvPicPr>
        <p:blipFill>
          <a:blip r:embed="rId3"/>
          <a:stretch>
            <a:fillRect/>
          </a:stretch>
        </p:blipFill>
        <p:spPr>
          <a:xfrm>
            <a:off x="2753995" y="3241675"/>
            <a:ext cx="13101320" cy="6550660"/>
          </a:xfrm>
          <a:prstGeom prst="rect">
            <a:avLst/>
          </a:prstGeom>
        </p:spPr>
      </p:pic>
    </p:spTree>
  </p:cSld>
  <p:clrMapOvr>
    <a:masterClrMapping/>
  </p:clrMapOvr>
</p:sld>
</file>

<file path=ppt/tags/tag1.xml><?xml version="1.0" encoding="utf-8"?>
<p:tagLst xmlns:p="http://schemas.openxmlformats.org/presentationml/2006/main">
  <p:tag name="TABLE_ENDDRAG_ORIGIN_RECT" val="1319*524"/>
  <p:tag name="TABLE_ENDDRAG_RECT" val="19*234*1319*524"/>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6083</Words>
  <Application>WPS Presentation</Application>
  <PresentationFormat/>
  <Paragraphs>168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Calibri</vt:lpstr>
      <vt:lpstr>Gill Sans</vt:lpstr>
      <vt:lpstr>Nunito</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Lexzhical (Lexzhical)</cp:lastModifiedBy>
  <cp:revision>2</cp:revision>
  <dcterms:created xsi:type="dcterms:W3CDTF">2025-05-16T06:12:00Z</dcterms:created>
  <dcterms:modified xsi:type="dcterms:W3CDTF">2025-05-16T06:19:21Z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14ADBD2938954F68A22F6DF85F5D8585_12</vt:lpwstr>
  </property>
  <property fmtid="{D5CDD505-2E9C-101B-9397-08002B2CF9AE}" pid="3" name="KSOProductBuildVer">
    <vt:lpwstr>1033-12.2.0.21179</vt:lpwstr>
  </property>
</Properties>
</file>