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9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003CB-DC67-42A7-8768-DA1A078EAA53}" type="datetimeFigureOut">
              <a:rPr lang="sv-SE" smtClean="0"/>
              <a:pPr/>
              <a:t>2014-03-18</a:t>
            </a:fld>
            <a:endParaRPr lang="sv-S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0F2A6D-2D9F-4B6B-8796-D9454C6673BF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F2A6D-2D9F-4B6B-8796-D9454C6673BF}" type="slidenum">
              <a:rPr lang="sv-SE" smtClean="0"/>
              <a:pPr/>
              <a:t>1</a:t>
            </a:fld>
            <a:endParaRPr lang="sv-S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Ama22@Hotmail.com" TargetMode="External"/><Relationship Id="rId2" Type="http://schemas.openxmlformats.org/officeDocument/2006/relationships/hyperlink" Target="mailto:Txt1@yahoo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Ama22@Hotmail.com" TargetMode="External"/><Relationship Id="rId2" Type="http://schemas.openxmlformats.org/officeDocument/2006/relationships/hyperlink" Target="mailto:Txt1@yahoo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6934200" y="2438400"/>
            <a:ext cx="17526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tx1"/>
                </a:solidFill>
              </a:rPr>
              <a:t>Category</a:t>
            </a:r>
          </a:p>
        </p:txBody>
      </p:sp>
      <p:cxnSp>
        <p:nvCxnSpPr>
          <p:cNvPr id="90" name="Straight Connector 89"/>
          <p:cNvCxnSpPr/>
          <p:nvPr/>
        </p:nvCxnSpPr>
        <p:spPr>
          <a:xfrm>
            <a:off x="1219200" y="685800"/>
            <a:ext cx="609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 flipH="1">
            <a:off x="6781800" y="2895600"/>
            <a:ext cx="153725" cy="153955"/>
            <a:chOff x="3581400" y="3429000"/>
            <a:chExt cx="152400" cy="152400"/>
          </a:xfrm>
        </p:grpSpPr>
        <p:cxnSp>
          <p:nvCxnSpPr>
            <p:cNvPr id="92" name="Elbow Connector 91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Elbow Connector 92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Oval 94"/>
          <p:cNvSpPr/>
          <p:nvPr/>
        </p:nvSpPr>
        <p:spPr>
          <a:xfrm>
            <a:off x="685800" y="6248400"/>
            <a:ext cx="153725" cy="1539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cxnSp>
        <p:nvCxnSpPr>
          <p:cNvPr id="104" name="Straight Connector 103"/>
          <p:cNvCxnSpPr/>
          <p:nvPr/>
        </p:nvCxnSpPr>
        <p:spPr>
          <a:xfrm flipV="1">
            <a:off x="3962400" y="1828800"/>
            <a:ext cx="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3429000" y="2438400"/>
            <a:ext cx="17526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106" name="Oval 105"/>
          <p:cNvSpPr/>
          <p:nvPr/>
        </p:nvSpPr>
        <p:spPr>
          <a:xfrm>
            <a:off x="6019800" y="2895600"/>
            <a:ext cx="153725" cy="1539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cxnSp>
        <p:nvCxnSpPr>
          <p:cNvPr id="109" name="Straight Connector 108"/>
          <p:cNvCxnSpPr>
            <a:stCxn id="105" idx="3"/>
            <a:endCxn id="84" idx="1"/>
          </p:cNvCxnSpPr>
          <p:nvPr/>
        </p:nvCxnSpPr>
        <p:spPr>
          <a:xfrm>
            <a:off x="5181600" y="2971800"/>
            <a:ext cx="1752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8839200" y="6248400"/>
            <a:ext cx="0" cy="4618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5486400" y="4419600"/>
            <a:ext cx="0" cy="762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/>
          <p:cNvGrpSpPr/>
          <p:nvPr/>
        </p:nvGrpSpPr>
        <p:grpSpPr>
          <a:xfrm rot="5400000">
            <a:off x="2285885" y="5715115"/>
            <a:ext cx="153955" cy="153725"/>
            <a:chOff x="3581400" y="3429000"/>
            <a:chExt cx="152400" cy="152400"/>
          </a:xfrm>
        </p:grpSpPr>
        <p:cxnSp>
          <p:nvCxnSpPr>
            <p:cNvPr id="118" name="Elbow Connector 117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Elbow Connector 118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/>
          <p:cNvGrpSpPr/>
          <p:nvPr/>
        </p:nvGrpSpPr>
        <p:grpSpPr>
          <a:xfrm rot="16200000" flipH="1">
            <a:off x="1828685" y="6019915"/>
            <a:ext cx="153955" cy="153725"/>
            <a:chOff x="3581400" y="3428977"/>
            <a:chExt cx="152400" cy="152423"/>
          </a:xfrm>
        </p:grpSpPr>
        <p:cxnSp>
          <p:nvCxnSpPr>
            <p:cNvPr id="123" name="Elbow Connector 122"/>
            <p:cNvCxnSpPr/>
            <p:nvPr/>
          </p:nvCxnSpPr>
          <p:spPr>
            <a:xfrm rot="10800000">
              <a:off x="3581400" y="3428977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Elbow Connector 123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Oval 124"/>
          <p:cNvSpPr/>
          <p:nvPr/>
        </p:nvSpPr>
        <p:spPr>
          <a:xfrm>
            <a:off x="1752600" y="3352800"/>
            <a:ext cx="153725" cy="1539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126" name="Group 125"/>
          <p:cNvGrpSpPr/>
          <p:nvPr/>
        </p:nvGrpSpPr>
        <p:grpSpPr>
          <a:xfrm flipH="1">
            <a:off x="2895600" y="5867400"/>
            <a:ext cx="153725" cy="153955"/>
            <a:chOff x="3581400" y="3429000"/>
            <a:chExt cx="152400" cy="152400"/>
          </a:xfrm>
        </p:grpSpPr>
        <p:cxnSp>
          <p:nvCxnSpPr>
            <p:cNvPr id="127" name="Elbow Connector 126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Elbow Connector 127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3" name="Straight Connector 132"/>
          <p:cNvCxnSpPr/>
          <p:nvPr/>
        </p:nvCxnSpPr>
        <p:spPr>
          <a:xfrm>
            <a:off x="3581400" y="762000"/>
            <a:ext cx="121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V="1">
            <a:off x="8229600" y="6400800"/>
            <a:ext cx="0" cy="2309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3505200" y="6172200"/>
            <a:ext cx="663" cy="4595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4343400" y="6019800"/>
            <a:ext cx="2971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5257800" y="243840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/>
              <a:t>ImageDescription</a:t>
            </a:r>
          </a:p>
          <a:p>
            <a:r>
              <a:rPr lang="sv-SE" sz="1200" dirty="0" smtClean="0"/>
              <a:t> </a:t>
            </a:r>
            <a:endParaRPr lang="sv-SE" sz="1200" dirty="0"/>
          </a:p>
        </p:txBody>
      </p:sp>
      <p:grpSp>
        <p:nvGrpSpPr>
          <p:cNvPr id="141" name="Group 140"/>
          <p:cNvGrpSpPr/>
          <p:nvPr/>
        </p:nvGrpSpPr>
        <p:grpSpPr>
          <a:xfrm rot="16200000" flipH="1">
            <a:off x="6934085" y="6400915"/>
            <a:ext cx="153955" cy="153725"/>
            <a:chOff x="3581400" y="3429000"/>
            <a:chExt cx="152400" cy="152400"/>
          </a:xfrm>
        </p:grpSpPr>
        <p:cxnSp>
          <p:nvCxnSpPr>
            <p:cNvPr id="151" name="Elbow Connector 150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Elbow Connector 151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/>
          <p:cNvGrpSpPr/>
          <p:nvPr/>
        </p:nvGrpSpPr>
        <p:grpSpPr>
          <a:xfrm flipV="1">
            <a:off x="5181600" y="2895600"/>
            <a:ext cx="153725" cy="153955"/>
            <a:chOff x="3581400" y="3429000"/>
            <a:chExt cx="152400" cy="152400"/>
          </a:xfrm>
        </p:grpSpPr>
        <p:cxnSp>
          <p:nvCxnSpPr>
            <p:cNvPr id="157" name="Elbow Connector 156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Elbow Connector 157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oup 160"/>
          <p:cNvGrpSpPr/>
          <p:nvPr/>
        </p:nvGrpSpPr>
        <p:grpSpPr>
          <a:xfrm flipH="1">
            <a:off x="3733800" y="5638800"/>
            <a:ext cx="153725" cy="153955"/>
            <a:chOff x="3581400" y="3429000"/>
            <a:chExt cx="152400" cy="152400"/>
          </a:xfrm>
        </p:grpSpPr>
        <p:cxnSp>
          <p:nvCxnSpPr>
            <p:cNvPr id="162" name="Elbow Connector 161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Elbow Connector 162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 rot="16200000" flipH="1">
            <a:off x="7467485" y="6400915"/>
            <a:ext cx="153955" cy="153725"/>
            <a:chOff x="3581400" y="3429000"/>
            <a:chExt cx="152400" cy="152400"/>
          </a:xfrm>
        </p:grpSpPr>
        <p:cxnSp>
          <p:nvCxnSpPr>
            <p:cNvPr id="175" name="Elbow Connector 174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Elbow Connector 175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71"/>
          <p:cNvSpPr/>
          <p:nvPr/>
        </p:nvSpPr>
        <p:spPr>
          <a:xfrm>
            <a:off x="457199" y="2438400"/>
            <a:ext cx="1752601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tx1"/>
                </a:solidFill>
              </a:rPr>
              <a:t>Comment</a:t>
            </a:r>
          </a:p>
        </p:txBody>
      </p:sp>
      <p:grpSp>
        <p:nvGrpSpPr>
          <p:cNvPr id="75" name="Group 74"/>
          <p:cNvGrpSpPr/>
          <p:nvPr/>
        </p:nvGrpSpPr>
        <p:grpSpPr>
          <a:xfrm rot="5400000" flipH="1" flipV="1">
            <a:off x="3886085" y="2286115"/>
            <a:ext cx="153955" cy="153725"/>
            <a:chOff x="3581400" y="3429000"/>
            <a:chExt cx="152400" cy="152400"/>
          </a:xfrm>
        </p:grpSpPr>
        <p:cxnSp>
          <p:nvCxnSpPr>
            <p:cNvPr id="76" name="Elbow Connector 75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76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685800" y="5486400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Bildkategori</a:t>
            </a:r>
            <a:endParaRPr lang="sv-SE" sz="1200" dirty="0"/>
          </a:p>
        </p:txBody>
      </p:sp>
      <p:sp>
        <p:nvSpPr>
          <p:cNvPr id="53" name="Rectangle 52"/>
          <p:cNvSpPr/>
          <p:nvPr/>
        </p:nvSpPr>
        <p:spPr>
          <a:xfrm>
            <a:off x="1828800" y="228600"/>
            <a:ext cx="1761565" cy="1062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tx1"/>
                </a:solidFill>
              </a:rPr>
              <a:t>User</a:t>
            </a:r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1219200" y="685800"/>
            <a:ext cx="0" cy="1752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895600" y="5257800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Uppladdningshistorik</a:t>
            </a:r>
            <a:endParaRPr lang="sv-SE" sz="1200" dirty="0"/>
          </a:p>
        </p:txBody>
      </p:sp>
      <p:grpSp>
        <p:nvGrpSpPr>
          <p:cNvPr id="64" name="Group 63"/>
          <p:cNvGrpSpPr/>
          <p:nvPr/>
        </p:nvGrpSpPr>
        <p:grpSpPr>
          <a:xfrm rot="5400000" flipH="1" flipV="1">
            <a:off x="1142885" y="2286115"/>
            <a:ext cx="153955" cy="153725"/>
            <a:chOff x="3581400" y="3429000"/>
            <a:chExt cx="152400" cy="152400"/>
          </a:xfrm>
        </p:grpSpPr>
        <p:cxnSp>
          <p:nvCxnSpPr>
            <p:cNvPr id="65" name="Elbow Connector 64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Elbow Connector 65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Connector 70"/>
          <p:cNvCxnSpPr>
            <a:stCxn id="72" idx="3"/>
            <a:endCxn id="105" idx="1"/>
          </p:cNvCxnSpPr>
          <p:nvPr/>
        </p:nvCxnSpPr>
        <p:spPr>
          <a:xfrm>
            <a:off x="2209800" y="2971800"/>
            <a:ext cx="121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 flipV="1">
            <a:off x="2209800" y="2895600"/>
            <a:ext cx="153725" cy="153955"/>
            <a:chOff x="3581400" y="3429000"/>
            <a:chExt cx="152400" cy="152400"/>
          </a:xfrm>
        </p:grpSpPr>
        <p:cxnSp>
          <p:nvCxnSpPr>
            <p:cNvPr id="80" name="Elbow Connector 79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Elbow Connector 80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Connector 57"/>
          <p:cNvCxnSpPr/>
          <p:nvPr/>
        </p:nvCxnSpPr>
        <p:spPr>
          <a:xfrm>
            <a:off x="2667000" y="1828800"/>
            <a:ext cx="1295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2667000" y="12954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4724400" y="685800"/>
            <a:ext cx="153725" cy="1539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74" name="TextBox 73"/>
          <p:cNvSpPr txBox="1"/>
          <p:nvPr/>
        </p:nvSpPr>
        <p:spPr>
          <a:xfrm>
            <a:off x="4953000" y="60960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/>
              <a:t>UserOnImage</a:t>
            </a:r>
          </a:p>
          <a:p>
            <a:r>
              <a:rPr lang="sv-SE" sz="1200" dirty="0" smtClean="0"/>
              <a:t> </a:t>
            </a:r>
            <a:endParaRPr lang="sv-SE" sz="1200" dirty="0"/>
          </a:p>
        </p:txBody>
      </p:sp>
      <p:cxnSp>
        <p:nvCxnSpPr>
          <p:cNvPr id="78" name="Straight Connector 77"/>
          <p:cNvCxnSpPr/>
          <p:nvPr/>
        </p:nvCxnSpPr>
        <p:spPr>
          <a:xfrm>
            <a:off x="2057400" y="4572000"/>
            <a:ext cx="1981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 rot="5400000" flipH="1" flipV="1">
            <a:off x="4724285" y="2286115"/>
            <a:ext cx="153955" cy="153725"/>
            <a:chOff x="3581400" y="3429000"/>
            <a:chExt cx="152400" cy="152400"/>
          </a:xfrm>
        </p:grpSpPr>
        <p:cxnSp>
          <p:nvCxnSpPr>
            <p:cNvPr id="86" name="Elbow Connector 85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Elbow Connector 86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Connector 87"/>
          <p:cNvCxnSpPr/>
          <p:nvPr/>
        </p:nvCxnSpPr>
        <p:spPr>
          <a:xfrm flipV="1">
            <a:off x="4800600" y="762000"/>
            <a:ext cx="0" cy="1676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 flipV="1">
            <a:off x="3581400" y="685800"/>
            <a:ext cx="153725" cy="153955"/>
            <a:chOff x="3581400" y="3429000"/>
            <a:chExt cx="152400" cy="152400"/>
          </a:xfrm>
        </p:grpSpPr>
        <p:cxnSp>
          <p:nvCxnSpPr>
            <p:cNvPr id="97" name="Elbow Connector 96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Elbow Connector 97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895600" y="1447800"/>
            <a:ext cx="30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543800" y="5562600"/>
            <a:ext cx="153725" cy="1539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5" name="Oval 14"/>
          <p:cNvSpPr/>
          <p:nvPr/>
        </p:nvSpPr>
        <p:spPr>
          <a:xfrm>
            <a:off x="6400800" y="6096000"/>
            <a:ext cx="153725" cy="1539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343400" y="2971800"/>
            <a:ext cx="533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8915400" y="5715000"/>
            <a:ext cx="0" cy="762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 rot="5400000">
            <a:off x="6629285" y="6400915"/>
            <a:ext cx="153955" cy="153725"/>
            <a:chOff x="3581400" y="3429000"/>
            <a:chExt cx="152400" cy="152400"/>
          </a:xfrm>
        </p:grpSpPr>
        <p:cxnSp>
          <p:nvCxnSpPr>
            <p:cNvPr id="19" name="Elbow Connector 18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 rot="16200000" flipH="1">
            <a:off x="4952885" y="1295515"/>
            <a:ext cx="153955" cy="153725"/>
            <a:chOff x="3581400" y="3428977"/>
            <a:chExt cx="152400" cy="152423"/>
          </a:xfrm>
        </p:grpSpPr>
        <p:cxnSp>
          <p:nvCxnSpPr>
            <p:cNvPr id="22" name="Elbow Connector 21"/>
            <p:cNvCxnSpPr/>
            <p:nvPr/>
          </p:nvCxnSpPr>
          <p:spPr>
            <a:xfrm rot="10800000">
              <a:off x="3581400" y="3428977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Oval 23"/>
          <p:cNvSpPr/>
          <p:nvPr/>
        </p:nvSpPr>
        <p:spPr>
          <a:xfrm>
            <a:off x="3962400" y="6248400"/>
            <a:ext cx="153725" cy="1539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25" name="Group 24"/>
          <p:cNvGrpSpPr/>
          <p:nvPr/>
        </p:nvGrpSpPr>
        <p:grpSpPr>
          <a:xfrm flipH="1">
            <a:off x="6705600" y="5867400"/>
            <a:ext cx="153725" cy="153955"/>
            <a:chOff x="3581400" y="3429000"/>
            <a:chExt cx="152400" cy="152400"/>
          </a:xfrm>
        </p:grpSpPr>
        <p:cxnSp>
          <p:nvCxnSpPr>
            <p:cNvPr id="26" name="Elbow Connector 25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 flipV="1">
            <a:off x="8229600" y="6400800"/>
            <a:ext cx="0" cy="2309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1676400" y="609600"/>
            <a:ext cx="663" cy="3047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648200" y="6629400"/>
            <a:ext cx="2971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514600" y="6400800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Bildbeskrivning</a:t>
            </a:r>
            <a:endParaRPr lang="sv-SE" sz="1200" dirty="0"/>
          </a:p>
        </p:txBody>
      </p:sp>
      <p:grpSp>
        <p:nvGrpSpPr>
          <p:cNvPr id="33" name="Group 32"/>
          <p:cNvGrpSpPr/>
          <p:nvPr/>
        </p:nvGrpSpPr>
        <p:grpSpPr>
          <a:xfrm rot="16200000" flipH="1">
            <a:off x="3352685" y="5943715"/>
            <a:ext cx="153955" cy="153725"/>
            <a:chOff x="3581400" y="3429000"/>
            <a:chExt cx="152400" cy="152400"/>
          </a:xfrm>
        </p:grpSpPr>
        <p:cxnSp>
          <p:nvCxnSpPr>
            <p:cNvPr id="34" name="Elbow Connector 33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 flipH="1">
            <a:off x="4648200" y="6248400"/>
            <a:ext cx="153725" cy="153955"/>
            <a:chOff x="3581400" y="3429000"/>
            <a:chExt cx="152400" cy="152400"/>
          </a:xfrm>
        </p:grpSpPr>
        <p:cxnSp>
          <p:nvCxnSpPr>
            <p:cNvPr id="40" name="Elbow Connector 39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 rot="16200000" flipH="1">
            <a:off x="7467485" y="6400915"/>
            <a:ext cx="153955" cy="153725"/>
            <a:chOff x="3581400" y="3429000"/>
            <a:chExt cx="152400" cy="152400"/>
          </a:xfrm>
        </p:grpSpPr>
        <p:cxnSp>
          <p:nvCxnSpPr>
            <p:cNvPr id="43" name="Elbow Connector 42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7010400" y="5943600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Bildkategori</a:t>
            </a:r>
            <a:endParaRPr lang="sv-SE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381000" y="6400800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Uppladdningshistorik</a:t>
            </a:r>
            <a:endParaRPr lang="sv-SE" sz="1200" dirty="0"/>
          </a:p>
        </p:txBody>
      </p:sp>
      <p:grpSp>
        <p:nvGrpSpPr>
          <p:cNvPr id="59" name="Group 58"/>
          <p:cNvGrpSpPr/>
          <p:nvPr/>
        </p:nvGrpSpPr>
        <p:grpSpPr>
          <a:xfrm rot="5400000" flipH="1" flipV="1">
            <a:off x="8534285" y="6172315"/>
            <a:ext cx="153955" cy="153725"/>
            <a:chOff x="3581400" y="3429000"/>
            <a:chExt cx="152400" cy="152400"/>
          </a:xfrm>
        </p:grpSpPr>
        <p:cxnSp>
          <p:nvCxnSpPr>
            <p:cNvPr id="60" name="Elbow Connector 59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Connector 65"/>
          <p:cNvCxnSpPr/>
          <p:nvPr/>
        </p:nvCxnSpPr>
        <p:spPr>
          <a:xfrm flipV="1">
            <a:off x="4343400" y="5867400"/>
            <a:ext cx="0" cy="762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7239000" y="2438400"/>
            <a:ext cx="17526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tx1"/>
                </a:solidFill>
              </a:rPr>
              <a:t>Category</a:t>
            </a:r>
          </a:p>
        </p:txBody>
      </p:sp>
      <p:cxnSp>
        <p:nvCxnSpPr>
          <p:cNvPr id="76" name="Straight Connector 75"/>
          <p:cNvCxnSpPr/>
          <p:nvPr/>
        </p:nvCxnSpPr>
        <p:spPr>
          <a:xfrm>
            <a:off x="1219200" y="762000"/>
            <a:ext cx="609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 flipH="1">
            <a:off x="4724400" y="2895600"/>
            <a:ext cx="153725" cy="153955"/>
            <a:chOff x="3581400" y="3429000"/>
            <a:chExt cx="152400" cy="152400"/>
          </a:xfrm>
        </p:grpSpPr>
        <p:cxnSp>
          <p:nvCxnSpPr>
            <p:cNvPr id="78" name="Elbow Connector 77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Elbow Connector 78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Straight Connector 79"/>
          <p:cNvCxnSpPr/>
          <p:nvPr/>
        </p:nvCxnSpPr>
        <p:spPr>
          <a:xfrm flipV="1">
            <a:off x="3048000" y="1295400"/>
            <a:ext cx="0" cy="1143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2590800" y="2438400"/>
            <a:ext cx="17526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82" name="Oval 81"/>
          <p:cNvSpPr/>
          <p:nvPr/>
        </p:nvSpPr>
        <p:spPr>
          <a:xfrm>
            <a:off x="4114800" y="4572000"/>
            <a:ext cx="153725" cy="1539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cxnSp>
        <p:nvCxnSpPr>
          <p:cNvPr id="83" name="Straight Connector 82"/>
          <p:cNvCxnSpPr>
            <a:endCxn id="75" idx="1"/>
          </p:cNvCxnSpPr>
          <p:nvPr/>
        </p:nvCxnSpPr>
        <p:spPr>
          <a:xfrm>
            <a:off x="6629400" y="2971800"/>
            <a:ext cx="609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1752600" y="3352800"/>
            <a:ext cx="153725" cy="1539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5" name="TextBox 84"/>
          <p:cNvSpPr txBox="1"/>
          <p:nvPr/>
        </p:nvSpPr>
        <p:spPr>
          <a:xfrm>
            <a:off x="4648200" y="5257800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ImageCategory</a:t>
            </a:r>
            <a:endParaRPr lang="sv-SE" sz="1200" dirty="0"/>
          </a:p>
        </p:txBody>
      </p:sp>
      <p:grpSp>
        <p:nvGrpSpPr>
          <p:cNvPr id="86" name="Group 85"/>
          <p:cNvGrpSpPr/>
          <p:nvPr/>
        </p:nvGrpSpPr>
        <p:grpSpPr>
          <a:xfrm flipV="1">
            <a:off x="6629400" y="2895600"/>
            <a:ext cx="153725" cy="153955"/>
            <a:chOff x="3581400" y="3429000"/>
            <a:chExt cx="152400" cy="152400"/>
          </a:xfrm>
        </p:grpSpPr>
        <p:cxnSp>
          <p:nvCxnSpPr>
            <p:cNvPr id="87" name="Elbow Connector 86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Elbow Connector 87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Rectangle 88"/>
          <p:cNvSpPr/>
          <p:nvPr/>
        </p:nvSpPr>
        <p:spPr>
          <a:xfrm>
            <a:off x="152400" y="2438400"/>
            <a:ext cx="1752601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tx1"/>
                </a:solidFill>
              </a:rPr>
              <a:t>Comment</a:t>
            </a:r>
          </a:p>
        </p:txBody>
      </p:sp>
      <p:grpSp>
        <p:nvGrpSpPr>
          <p:cNvPr id="90" name="Group 89"/>
          <p:cNvGrpSpPr/>
          <p:nvPr/>
        </p:nvGrpSpPr>
        <p:grpSpPr>
          <a:xfrm rot="5400000" flipH="1" flipV="1">
            <a:off x="2971685" y="2286115"/>
            <a:ext cx="153955" cy="153725"/>
            <a:chOff x="3581400" y="3429000"/>
            <a:chExt cx="152400" cy="152400"/>
          </a:xfrm>
        </p:grpSpPr>
        <p:cxnSp>
          <p:nvCxnSpPr>
            <p:cNvPr id="91" name="Elbow Connector 90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Elbow Connector 91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Rectangle 92"/>
          <p:cNvSpPr/>
          <p:nvPr/>
        </p:nvSpPr>
        <p:spPr>
          <a:xfrm>
            <a:off x="1828800" y="228600"/>
            <a:ext cx="17526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tx1"/>
                </a:solidFill>
              </a:rPr>
              <a:t>User</a:t>
            </a:r>
          </a:p>
        </p:txBody>
      </p:sp>
      <p:cxnSp>
        <p:nvCxnSpPr>
          <p:cNvPr id="94" name="Straight Connector 93"/>
          <p:cNvCxnSpPr/>
          <p:nvPr/>
        </p:nvCxnSpPr>
        <p:spPr>
          <a:xfrm flipV="1">
            <a:off x="1219200" y="762000"/>
            <a:ext cx="0" cy="1676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 rot="5400000" flipH="1" flipV="1">
            <a:off x="1142885" y="2286115"/>
            <a:ext cx="153955" cy="153725"/>
            <a:chOff x="3581400" y="3429000"/>
            <a:chExt cx="152400" cy="152400"/>
          </a:xfrm>
        </p:grpSpPr>
        <p:cxnSp>
          <p:nvCxnSpPr>
            <p:cNvPr id="96" name="Elbow Connector 95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Elbow Connector 96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Connector 97"/>
          <p:cNvCxnSpPr>
            <a:stCxn id="89" idx="3"/>
            <a:endCxn id="81" idx="1"/>
          </p:cNvCxnSpPr>
          <p:nvPr/>
        </p:nvCxnSpPr>
        <p:spPr>
          <a:xfrm>
            <a:off x="1905001" y="2971800"/>
            <a:ext cx="6857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 flipV="1">
            <a:off x="1905000" y="2895600"/>
            <a:ext cx="153725" cy="153955"/>
            <a:chOff x="3581400" y="3429000"/>
            <a:chExt cx="152400" cy="152400"/>
          </a:xfrm>
        </p:grpSpPr>
        <p:cxnSp>
          <p:nvCxnSpPr>
            <p:cNvPr id="100" name="Elbow Connector 99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lbow Connector 100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Rectangle 101"/>
          <p:cNvSpPr/>
          <p:nvPr/>
        </p:nvSpPr>
        <p:spPr>
          <a:xfrm>
            <a:off x="4876800" y="2438400"/>
            <a:ext cx="17526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tx1"/>
                </a:solidFill>
              </a:rPr>
              <a:t>ImageDescription</a:t>
            </a:r>
          </a:p>
        </p:txBody>
      </p:sp>
      <p:cxnSp>
        <p:nvCxnSpPr>
          <p:cNvPr id="127" name="Straight Connector 126"/>
          <p:cNvCxnSpPr/>
          <p:nvPr/>
        </p:nvCxnSpPr>
        <p:spPr>
          <a:xfrm flipV="1">
            <a:off x="3733800" y="609600"/>
            <a:ext cx="663" cy="3047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V="1">
            <a:off x="7086600" y="2819400"/>
            <a:ext cx="663" cy="3047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7010400" y="4953000"/>
            <a:ext cx="663" cy="3047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2362200" y="26670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B</a:t>
            </a:r>
            <a:endParaRPr lang="sv-SE" dirty="0"/>
          </a:p>
        </p:txBody>
      </p:sp>
      <p:cxnSp>
        <p:nvCxnSpPr>
          <p:cNvPr id="132" name="Straight Connector 131"/>
          <p:cNvCxnSpPr/>
          <p:nvPr/>
        </p:nvCxnSpPr>
        <p:spPr>
          <a:xfrm flipV="1">
            <a:off x="4724400" y="2819400"/>
            <a:ext cx="663" cy="3047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2286000" y="55626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B</a:t>
            </a:r>
            <a:endParaRPr lang="sv-SE" dirty="0"/>
          </a:p>
        </p:txBody>
      </p:sp>
      <p:sp>
        <p:nvSpPr>
          <p:cNvPr id="134" name="TextBox 133"/>
          <p:cNvSpPr txBox="1"/>
          <p:nvPr/>
        </p:nvSpPr>
        <p:spPr>
          <a:xfrm>
            <a:off x="4267200" y="26670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B</a:t>
            </a:r>
            <a:endParaRPr lang="sv-SE" dirty="0"/>
          </a:p>
        </p:txBody>
      </p:sp>
      <p:sp>
        <p:nvSpPr>
          <p:cNvPr id="71" name="Rectangle 70"/>
          <p:cNvSpPr/>
          <p:nvPr/>
        </p:nvSpPr>
        <p:spPr>
          <a:xfrm>
            <a:off x="4191000" y="228600"/>
            <a:ext cx="17526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tx1"/>
                </a:solidFill>
              </a:rPr>
              <a:t>UserOnImage</a:t>
            </a:r>
          </a:p>
        </p:txBody>
      </p:sp>
      <p:cxnSp>
        <p:nvCxnSpPr>
          <p:cNvPr id="73" name="Straight Connector 72"/>
          <p:cNvCxnSpPr>
            <a:endCxn id="71" idx="1"/>
          </p:cNvCxnSpPr>
          <p:nvPr/>
        </p:nvCxnSpPr>
        <p:spPr>
          <a:xfrm>
            <a:off x="3581400" y="762000"/>
            <a:ext cx="609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3886200" y="1676400"/>
            <a:ext cx="0" cy="762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886200" y="1676400"/>
            <a:ext cx="1143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5029200" y="1295400"/>
            <a:ext cx="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/>
          <p:cNvGrpSpPr/>
          <p:nvPr/>
        </p:nvGrpSpPr>
        <p:grpSpPr>
          <a:xfrm flipH="1">
            <a:off x="4038600" y="685800"/>
            <a:ext cx="153725" cy="153955"/>
            <a:chOff x="3581400" y="3429000"/>
            <a:chExt cx="152400" cy="152400"/>
          </a:xfrm>
        </p:grpSpPr>
        <p:cxnSp>
          <p:nvCxnSpPr>
            <p:cNvPr id="118" name="Elbow Connector 117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Elbow Connector 118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TextBox 102"/>
          <p:cNvSpPr txBox="1"/>
          <p:nvPr/>
        </p:nvSpPr>
        <p:spPr>
          <a:xfrm>
            <a:off x="3886200" y="21336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B</a:t>
            </a:r>
            <a:endParaRPr lang="sv-S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457200"/>
          <a:ext cx="2667000" cy="1206500"/>
        </p:xfrm>
        <a:graphic>
          <a:graphicData uri="http://schemas.openxmlformats.org/drawingml/2006/table">
            <a:tbl>
              <a:tblPr/>
              <a:tblGrid>
                <a:gridCol w="1111356"/>
                <a:gridCol w="777822"/>
                <a:gridCol w="777822"/>
              </a:tblGrid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Calibri"/>
                          <a:ea typeface="Times New Roman"/>
                          <a:cs typeface="Times New Roman"/>
                        </a:rPr>
                        <a:t>Comment</a:t>
                      </a:r>
                      <a:endParaRPr lang="sv-SE" sz="1100" b="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/>
                          <a:ea typeface="Times New Roman"/>
                          <a:cs typeface="Times New Roman"/>
                        </a:rPr>
                        <a:t>Typ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/>
                          <a:ea typeface="Times New Roman"/>
                          <a:cs typeface="Times New Roman"/>
                        </a:rPr>
                        <a:t>Längd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alibri"/>
                          <a:ea typeface="Times New Roman"/>
                          <a:cs typeface="Times New Roman"/>
                        </a:rPr>
                        <a:t>ImageID</a:t>
                      </a:r>
                      <a:endParaRPr lang="sv-SE" sz="11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/>
                          <a:ea typeface="Times New Roman"/>
                          <a:cs typeface="Times New Roman"/>
                        </a:rPr>
                        <a:t>N,FK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latin typeface="Calibri"/>
                          <a:ea typeface="Times New Roman"/>
                          <a:cs typeface="Times New Roman"/>
                        </a:rPr>
                        <a:t>UserID</a:t>
                      </a:r>
                      <a:endParaRPr lang="sv-SE" sz="1100" b="1" i="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/>
                          <a:ea typeface="Times New Roman"/>
                          <a:cs typeface="Times New Roman"/>
                        </a:rPr>
                        <a:t>N,FK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/>
                          <a:ea typeface="Times New Roman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 smtClean="0">
                          <a:latin typeface="Calibri"/>
                          <a:ea typeface="Times New Roman"/>
                          <a:cs typeface="Times New Roman"/>
                        </a:rPr>
                        <a:t>Comm</a:t>
                      </a:r>
                      <a:endParaRPr lang="sv-SE" sz="1100" b="0" i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/>
                          <a:ea typeface="Times New Roman"/>
                          <a:cs typeface="Times New Roman"/>
                        </a:rPr>
                        <a:t>C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100" dirty="0" smtClean="0">
                          <a:latin typeface="Calibri"/>
                          <a:ea typeface="Times New Roman"/>
                          <a:cs typeface="Times New Roman"/>
                        </a:rPr>
                        <a:t>500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1" dirty="0" smtClean="0">
                          <a:latin typeface="+mn-lt"/>
                          <a:ea typeface="Times New Roman"/>
                          <a:cs typeface="Times New Roman"/>
                        </a:rPr>
                        <a:t>Date</a:t>
                      </a:r>
                      <a:endParaRPr lang="sv-SE" sz="1050" b="0" i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  <a:ea typeface="Times New Roman"/>
                          <a:cs typeface="Times New Roman"/>
                        </a:rPr>
                        <a:t>D</a:t>
                      </a:r>
                      <a:endParaRPr lang="sv-SE" sz="105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100" dirty="0" smtClean="0">
                          <a:latin typeface="Calibri"/>
                          <a:ea typeface="Times New Roman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276600" y="457200"/>
          <a:ext cx="2681605" cy="843915"/>
        </p:xfrm>
        <a:graphic>
          <a:graphicData uri="http://schemas.openxmlformats.org/drawingml/2006/table">
            <a:tbl>
              <a:tblPr/>
              <a:tblGrid>
                <a:gridCol w="1064895"/>
                <a:gridCol w="808355"/>
                <a:gridCol w="808355"/>
              </a:tblGrid>
              <a:tr h="28130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Category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Typ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Längd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8130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  <a:ea typeface="Times New Roman"/>
                          <a:cs typeface="Times New Roman"/>
                        </a:rPr>
                        <a:t>CategoryID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N, PK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81305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Calibri"/>
                          <a:ea typeface="Times New Roman"/>
                          <a:cs typeface="Times New Roman"/>
                        </a:rPr>
                        <a:t>Category</a:t>
                      </a:r>
                      <a:endParaRPr lang="sv-SE" sz="1100" b="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C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20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1828800"/>
          <a:ext cx="2667000" cy="1752600"/>
        </p:xfrm>
        <a:graphic>
          <a:graphicData uri="http://schemas.openxmlformats.org/drawingml/2006/table">
            <a:tbl>
              <a:tblPr/>
              <a:tblGrid>
                <a:gridCol w="1434445"/>
                <a:gridCol w="559376"/>
                <a:gridCol w="673179"/>
              </a:tblGrid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/>
                          <a:ea typeface="Times New Roman"/>
                          <a:cs typeface="Times New Roman"/>
                        </a:rPr>
                        <a:t>ImageDesc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Typ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Längd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  <a:ea typeface="Times New Roman"/>
                          <a:cs typeface="Times New Roman"/>
                        </a:rPr>
                        <a:t>ImageID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N, PK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  <a:ea typeface="Times New Roman"/>
                          <a:cs typeface="Times New Roman"/>
                        </a:rPr>
                        <a:t>CategoryID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N, PK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sv-SE" sz="1200" dirty="0" smtClean="0">
                          <a:latin typeface="Calibri"/>
                          <a:ea typeface="Times New Roman"/>
                          <a:cs typeface="Times New Roman"/>
                        </a:rPr>
                        <a:t>Edited</a:t>
                      </a:r>
                      <a:endParaRPr lang="sv-SE" sz="12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100" dirty="0" smtClean="0">
                          <a:latin typeface="Calibri"/>
                          <a:ea typeface="Times New Roman"/>
                          <a:cs typeface="Times New Roman"/>
                        </a:rPr>
                        <a:t>D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100" dirty="0" smtClean="0">
                          <a:latin typeface="Calibri"/>
                          <a:ea typeface="Times New Roman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sv-SE" sz="1200" dirty="0" smtClean="0">
                          <a:latin typeface="Calibri"/>
                          <a:ea typeface="Times New Roman"/>
                          <a:cs typeface="Times New Roman"/>
                        </a:rPr>
                        <a:t>ImgName</a:t>
                      </a:r>
                      <a:endParaRPr lang="sv-SE" sz="12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100" dirty="0" smtClean="0">
                          <a:latin typeface="Calibri"/>
                          <a:ea typeface="Times New Roman"/>
                          <a:cs typeface="Times New Roman"/>
                        </a:rPr>
                        <a:t>C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100" dirty="0" smtClean="0">
                          <a:latin typeface="Calibri"/>
                          <a:ea typeface="Times New Roman"/>
                          <a:cs typeface="Times New Roman"/>
                        </a:rPr>
                        <a:t>20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276600" y="1371600"/>
          <a:ext cx="2667000" cy="1447799"/>
        </p:xfrm>
        <a:graphic>
          <a:graphicData uri="http://schemas.openxmlformats.org/drawingml/2006/table">
            <a:tbl>
              <a:tblPr/>
              <a:tblGrid>
                <a:gridCol w="913798"/>
                <a:gridCol w="876601"/>
                <a:gridCol w="876601"/>
              </a:tblGrid>
              <a:tr h="26379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User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Typ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Längd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6379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  <a:ea typeface="Times New Roman"/>
                          <a:cs typeface="Times New Roman"/>
                        </a:rPr>
                        <a:t>UserID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N, PK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6379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Calibri"/>
                          <a:ea typeface="Times New Roman"/>
                          <a:cs typeface="Times New Roman"/>
                        </a:rPr>
                        <a:t>UserName</a:t>
                      </a:r>
                      <a:endParaRPr lang="sv-SE" sz="1100" b="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C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20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7671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Calibri"/>
                          <a:ea typeface="Times New Roman"/>
                          <a:cs typeface="Times New Roman"/>
                        </a:rPr>
                        <a:t>Email</a:t>
                      </a:r>
                      <a:endParaRPr lang="sv-SE" sz="1100" b="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C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100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3797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 smtClean="0">
                          <a:latin typeface="+mn-lt"/>
                          <a:ea typeface="Calibri"/>
                          <a:cs typeface="Times New Roman"/>
                        </a:rPr>
                        <a:t>RegDate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D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276600" y="2895600"/>
          <a:ext cx="2667000" cy="1463040"/>
        </p:xfrm>
        <a:graphic>
          <a:graphicData uri="http://schemas.openxmlformats.org/drawingml/2006/table">
            <a:tbl>
              <a:tblPr/>
              <a:tblGrid>
                <a:gridCol w="1132110"/>
                <a:gridCol w="767445"/>
                <a:gridCol w="767445"/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Image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Typ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Längd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  <a:ea typeface="Times New Roman"/>
                          <a:cs typeface="Times New Roman"/>
                        </a:rPr>
                        <a:t>ImageID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N, PK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Calibri"/>
                          <a:ea typeface="Times New Roman"/>
                          <a:cs typeface="Times New Roman"/>
                        </a:rPr>
                        <a:t>UpLoaded</a:t>
                      </a:r>
                      <a:endParaRPr lang="sv-SE" sz="1100" b="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D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sv-SE" sz="1200" b="0" dirty="0" smtClean="0">
                          <a:latin typeface="Calibri"/>
                          <a:ea typeface="Times New Roman"/>
                          <a:cs typeface="Times New Roman"/>
                        </a:rPr>
                        <a:t>Year</a:t>
                      </a:r>
                      <a:endParaRPr lang="sv-SE" sz="1200" b="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100" dirty="0" smtClean="0">
                          <a:latin typeface="Calibri"/>
                          <a:ea typeface="Times New Roman"/>
                          <a:cs typeface="Times New Roman"/>
                        </a:rPr>
                        <a:t>D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100" dirty="0" smtClean="0">
                          <a:latin typeface="Calibri"/>
                          <a:ea typeface="Times New Roman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sv-SE" sz="1200" b="0" dirty="0" smtClean="0">
                          <a:latin typeface="Calibri"/>
                          <a:ea typeface="Times New Roman"/>
                          <a:cs typeface="Times New Roman"/>
                        </a:rPr>
                        <a:t>SaveName</a:t>
                      </a:r>
                      <a:endParaRPr lang="sv-SE" sz="1200" b="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100" dirty="0" smtClean="0">
                          <a:latin typeface="Calibri"/>
                          <a:ea typeface="Times New Roman"/>
                          <a:cs typeface="Times New Roman"/>
                        </a:rPr>
                        <a:t>C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100" dirty="0" smtClean="0">
                          <a:latin typeface="Calibri"/>
                          <a:ea typeface="Times New Roman"/>
                          <a:cs typeface="Times New Roman"/>
                        </a:rPr>
                        <a:t>11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latin typeface="Calibri"/>
                          <a:ea typeface="Times New Roman"/>
                          <a:cs typeface="Times New Roman"/>
                        </a:rPr>
                        <a:t>UserID</a:t>
                      </a:r>
                      <a:endParaRPr lang="sv-SE" sz="1100" b="0" i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N, FK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3400" y="3733800"/>
          <a:ext cx="2665730" cy="643890"/>
        </p:xfrm>
        <a:graphic>
          <a:graphicData uri="http://schemas.openxmlformats.org/drawingml/2006/table">
            <a:tbl>
              <a:tblPr/>
              <a:tblGrid>
                <a:gridCol w="1131570"/>
                <a:gridCol w="767080"/>
                <a:gridCol w="767080"/>
              </a:tblGrid>
              <a:tr h="2146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UserOnImage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Typ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Längd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1463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  <a:ea typeface="Times New Roman"/>
                          <a:cs typeface="Times New Roman"/>
                        </a:rPr>
                        <a:t>UserID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N, PK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1463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  <a:ea typeface="Times New Roman"/>
                          <a:cs typeface="Times New Roman"/>
                        </a:rPr>
                        <a:t>ImageID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N, Pk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81000" y="457200"/>
          <a:ext cx="2819400" cy="1371600"/>
        </p:xfrm>
        <a:graphic>
          <a:graphicData uri="http://schemas.openxmlformats.org/drawingml/2006/table">
            <a:tbl>
              <a:tblPr/>
              <a:tblGrid>
                <a:gridCol w="1175818"/>
                <a:gridCol w="957955"/>
                <a:gridCol w="685627"/>
              </a:tblGrid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0" dirty="0">
                          <a:latin typeface="Calibri"/>
                          <a:ea typeface="Calibri"/>
                          <a:cs typeface="Times New Roman"/>
                        </a:rPr>
                        <a:t>Comment</a:t>
                      </a:r>
                      <a:endParaRPr lang="sv-SE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0" dirty="0">
                          <a:latin typeface="Calibri"/>
                          <a:ea typeface="Calibri"/>
                          <a:cs typeface="Times New Roman"/>
                        </a:rPr>
                        <a:t>Typ</a:t>
                      </a:r>
                      <a:endParaRPr lang="sv-SE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0" dirty="0">
                          <a:latin typeface="Calibri"/>
                          <a:ea typeface="Calibri"/>
                          <a:cs typeface="Times New Roman"/>
                        </a:rPr>
                        <a:t>Längd</a:t>
                      </a:r>
                      <a:endParaRPr lang="sv-SE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1" dirty="0" smtClean="0">
                          <a:latin typeface="Calibri"/>
                          <a:ea typeface="Calibri"/>
                          <a:cs typeface="Times New Roman"/>
                        </a:rPr>
                        <a:t>ImageID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smallint, PK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1" i="0" dirty="0" smtClean="0">
                          <a:latin typeface="Calibri"/>
                          <a:ea typeface="Calibri"/>
                          <a:cs typeface="Times New Roman"/>
                        </a:rPr>
                        <a:t>CommID</a:t>
                      </a:r>
                      <a:endParaRPr lang="sv-SE" sz="1100" b="1" i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Smallint, </a:t>
                      </a:r>
                      <a:r>
                        <a:rPr lang="sv-SE" sz="1200" dirty="0" smtClean="0">
                          <a:latin typeface="Calibri"/>
                          <a:ea typeface="Calibri"/>
                          <a:cs typeface="Times New Roman"/>
                        </a:rPr>
                        <a:t>PK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 smtClean="0">
                          <a:latin typeface="Calibri"/>
                          <a:ea typeface="Calibri"/>
                          <a:cs typeface="Times New Roman"/>
                        </a:rPr>
                        <a:t>Comm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VarChar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 smtClean="0">
                          <a:latin typeface="Calibri"/>
                          <a:ea typeface="Calibri"/>
                          <a:cs typeface="Times New Roman"/>
                        </a:rPr>
                        <a:t>500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 smtClean="0">
                          <a:latin typeface="Calibri"/>
                          <a:ea typeface="Calibri"/>
                          <a:cs typeface="Times New Roman"/>
                        </a:rPr>
                        <a:t>Date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 smtClean="0">
                          <a:latin typeface="+mn-lt"/>
                          <a:ea typeface="Calibri"/>
                          <a:cs typeface="Times New Roman"/>
                        </a:rPr>
                        <a:t>Datetime2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i="1" dirty="0">
                          <a:latin typeface="Calibri"/>
                          <a:ea typeface="Calibri"/>
                          <a:cs typeface="Times New Roman"/>
                        </a:rPr>
                        <a:t>UserID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Smallint, FK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276600" y="457200"/>
          <a:ext cx="2819401" cy="1000020"/>
        </p:xfrm>
        <a:graphic>
          <a:graphicData uri="http://schemas.openxmlformats.org/drawingml/2006/table">
            <a:tbl>
              <a:tblPr/>
              <a:tblGrid>
                <a:gridCol w="1119615"/>
                <a:gridCol w="849893"/>
                <a:gridCol w="849893"/>
              </a:tblGrid>
              <a:tr h="2896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0" dirty="0">
                          <a:latin typeface="Calibri"/>
                          <a:ea typeface="Calibri"/>
                          <a:cs typeface="Times New Roman"/>
                        </a:rPr>
                        <a:t>Category</a:t>
                      </a:r>
                      <a:endParaRPr lang="sv-SE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0" dirty="0">
                          <a:latin typeface="Calibri"/>
                          <a:ea typeface="Calibri"/>
                          <a:cs typeface="Times New Roman"/>
                        </a:rPr>
                        <a:t>Typ</a:t>
                      </a:r>
                      <a:endParaRPr lang="sv-SE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0" dirty="0">
                          <a:latin typeface="Calibri"/>
                          <a:ea typeface="Calibri"/>
                          <a:cs typeface="Times New Roman"/>
                        </a:rPr>
                        <a:t>Längd</a:t>
                      </a:r>
                      <a:endParaRPr lang="sv-SE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4112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1" dirty="0">
                          <a:latin typeface="Calibri"/>
                          <a:ea typeface="Calibri"/>
                          <a:cs typeface="Times New Roman"/>
                        </a:rPr>
                        <a:t>CategoryID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 smtClean="0">
                          <a:latin typeface="Calibri"/>
                          <a:ea typeface="Calibri"/>
                          <a:cs typeface="Times New Roman"/>
                        </a:rPr>
                        <a:t>Smallint, </a:t>
                      </a: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PK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896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Category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Varchar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20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81000" y="1981200"/>
          <a:ext cx="2819400" cy="1295400"/>
        </p:xfrm>
        <a:graphic>
          <a:graphicData uri="http://schemas.openxmlformats.org/drawingml/2006/table">
            <a:tbl>
              <a:tblPr/>
              <a:tblGrid>
                <a:gridCol w="1197505"/>
                <a:gridCol w="958004"/>
                <a:gridCol w="663891"/>
              </a:tblGrid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0" dirty="0">
                          <a:latin typeface="Calibri"/>
                          <a:ea typeface="Calibri"/>
                          <a:cs typeface="Times New Roman"/>
                        </a:rPr>
                        <a:t>Image</a:t>
                      </a:r>
                      <a:endParaRPr lang="sv-SE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0" dirty="0">
                          <a:latin typeface="Calibri"/>
                          <a:ea typeface="Calibri"/>
                          <a:cs typeface="Times New Roman"/>
                        </a:rPr>
                        <a:t>Typ</a:t>
                      </a:r>
                      <a:endParaRPr lang="sv-SE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0" dirty="0">
                          <a:latin typeface="Calibri"/>
                          <a:ea typeface="Calibri"/>
                          <a:cs typeface="Times New Roman"/>
                        </a:rPr>
                        <a:t>Längd</a:t>
                      </a:r>
                      <a:endParaRPr lang="sv-SE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1" dirty="0">
                          <a:latin typeface="Calibri"/>
                          <a:ea typeface="Calibri"/>
                          <a:cs typeface="Times New Roman"/>
                        </a:rPr>
                        <a:t>ImageID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Smallint, PK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latin typeface="+mn-lt"/>
                          <a:ea typeface="Times New Roman"/>
                          <a:cs typeface="Times New Roman"/>
                        </a:rPr>
                        <a:t>Uploaded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 smtClean="0">
                          <a:latin typeface="+mn-lt"/>
                          <a:ea typeface="Calibri"/>
                          <a:cs typeface="Times New Roman"/>
                        </a:rPr>
                        <a:t>Datetime2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200" dirty="0" smtClean="0">
                          <a:latin typeface="+mn-lt"/>
                          <a:ea typeface="Calibri"/>
                          <a:cs typeface="Times New Roman"/>
                        </a:rPr>
                        <a:t>Year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 smtClean="0">
                          <a:latin typeface="+mn-lt"/>
                          <a:ea typeface="Calibri"/>
                          <a:cs typeface="Times New Roman"/>
                        </a:rPr>
                        <a:t>Datetime2</a:t>
                      </a:r>
                      <a:endParaRPr lang="sv-SE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200" dirty="0" smtClean="0">
                          <a:latin typeface="+mn-lt"/>
                          <a:ea typeface="Calibri"/>
                          <a:cs typeface="Times New Roman"/>
                        </a:rPr>
                        <a:t>SaveName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 smtClean="0">
                          <a:latin typeface="+mn-lt"/>
                          <a:ea typeface="Calibri"/>
                          <a:cs typeface="Times New Roman"/>
                        </a:rPr>
                        <a:t>Char</a:t>
                      </a:r>
                      <a:endParaRPr lang="sv-SE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 smtClean="0">
                          <a:latin typeface="Calibri"/>
                          <a:ea typeface="Calibri"/>
                          <a:cs typeface="Times New Roman"/>
                        </a:rPr>
                        <a:t>12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i="1" dirty="0">
                          <a:latin typeface="Calibri"/>
                          <a:ea typeface="Calibri"/>
                          <a:cs typeface="Times New Roman"/>
                        </a:rPr>
                        <a:t>UserID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Smallint, FK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3276600" y="1828800"/>
          <a:ext cx="2819400" cy="1447801"/>
        </p:xfrm>
        <a:graphic>
          <a:graphicData uri="http://schemas.openxmlformats.org/drawingml/2006/table">
            <a:tbl>
              <a:tblPr/>
              <a:tblGrid>
                <a:gridCol w="1196801"/>
                <a:gridCol w="860599"/>
                <a:gridCol w="762000"/>
              </a:tblGrid>
              <a:tr h="25761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0" dirty="0">
                          <a:latin typeface="Calibri"/>
                          <a:ea typeface="Calibri"/>
                          <a:cs typeface="Times New Roman"/>
                        </a:rPr>
                        <a:t>UserOnImage</a:t>
                      </a:r>
                      <a:endParaRPr lang="sv-SE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0" dirty="0">
                          <a:latin typeface="Calibri"/>
                          <a:ea typeface="Calibri"/>
                          <a:cs typeface="Times New Roman"/>
                        </a:rPr>
                        <a:t>Typ</a:t>
                      </a:r>
                      <a:endParaRPr lang="sv-SE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0" dirty="0">
                          <a:latin typeface="Calibri"/>
                          <a:ea typeface="Calibri"/>
                          <a:cs typeface="Times New Roman"/>
                        </a:rPr>
                        <a:t>Längd</a:t>
                      </a:r>
                      <a:endParaRPr lang="sv-SE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5312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1" dirty="0" smtClean="0">
                          <a:latin typeface="Calibri"/>
                          <a:ea typeface="Calibri"/>
                          <a:cs typeface="Times New Roman"/>
                        </a:rPr>
                        <a:t>ImageID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Smallint, PK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3294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1" i="1" dirty="0" smtClean="0">
                          <a:latin typeface="+mn-lt"/>
                          <a:ea typeface="Calibri"/>
                          <a:cs typeface="Times New Roman"/>
                        </a:rPr>
                        <a:t>UsrOnImgID</a:t>
                      </a:r>
                      <a:endParaRPr lang="sv-SE" sz="1100" b="1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 smtClean="0">
                          <a:latin typeface="Calibri"/>
                          <a:ea typeface="Calibri"/>
                          <a:cs typeface="Times New Roman"/>
                        </a:rPr>
                        <a:t>Smallint,PK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3294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b="0" dirty="0" smtClean="0">
                          <a:latin typeface="Calibri"/>
                          <a:ea typeface="Calibri"/>
                          <a:cs typeface="Times New Roman"/>
                        </a:rPr>
                        <a:t>UserID</a:t>
                      </a:r>
                      <a:endParaRPr lang="sv-SE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Smallint,FK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6172200" y="457200"/>
          <a:ext cx="2819400" cy="1447800"/>
        </p:xfrm>
        <a:graphic>
          <a:graphicData uri="http://schemas.openxmlformats.org/drawingml/2006/table">
            <a:tbl>
              <a:tblPr/>
              <a:tblGrid>
                <a:gridCol w="1324924"/>
                <a:gridCol w="940917"/>
                <a:gridCol w="553559"/>
              </a:tblGrid>
              <a:tr h="241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0" dirty="0" smtClean="0">
                          <a:latin typeface="Calibri"/>
                          <a:ea typeface="Calibri"/>
                          <a:cs typeface="Times New Roman"/>
                        </a:rPr>
                        <a:t>ImageDesc</a:t>
                      </a:r>
                      <a:endParaRPr lang="sv-SE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0" dirty="0">
                          <a:latin typeface="Calibri"/>
                          <a:ea typeface="Calibri"/>
                          <a:cs typeface="Times New Roman"/>
                        </a:rPr>
                        <a:t>Typ</a:t>
                      </a:r>
                      <a:endParaRPr lang="sv-SE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0" dirty="0">
                          <a:latin typeface="Calibri"/>
                          <a:ea typeface="Calibri"/>
                          <a:cs typeface="Times New Roman"/>
                        </a:rPr>
                        <a:t>Längd</a:t>
                      </a:r>
                      <a:endParaRPr lang="sv-SE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1" dirty="0" smtClean="0">
                          <a:latin typeface="Calibri"/>
                          <a:ea typeface="Calibri"/>
                          <a:cs typeface="Times New Roman"/>
                        </a:rPr>
                        <a:t>ImageID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Smallint, PK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1" i="1" dirty="0" smtClean="0">
                          <a:latin typeface="Calibri"/>
                          <a:ea typeface="Calibri"/>
                          <a:cs typeface="Times New Roman"/>
                        </a:rPr>
                        <a:t>ImageDescID</a:t>
                      </a:r>
                      <a:endParaRPr lang="sv-SE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 smtClean="0">
                          <a:latin typeface="Calibri"/>
                          <a:ea typeface="Calibri"/>
                          <a:cs typeface="Times New Roman"/>
                        </a:rPr>
                        <a:t>SmallInt,PK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i="1" dirty="0">
                          <a:latin typeface="Calibri"/>
                          <a:ea typeface="Calibri"/>
                          <a:cs typeface="Times New Roman"/>
                        </a:rPr>
                        <a:t>CategoryID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 smtClean="0">
                          <a:latin typeface="Calibri"/>
                          <a:ea typeface="Calibri"/>
                          <a:cs typeface="Times New Roman"/>
                        </a:rPr>
                        <a:t>SmallInt, </a:t>
                      </a: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FK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200" dirty="0" smtClean="0">
                          <a:latin typeface="+mn-lt"/>
                          <a:ea typeface="Times New Roman"/>
                          <a:cs typeface="Times New Roman"/>
                        </a:rPr>
                        <a:t>Edited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 smtClean="0">
                          <a:latin typeface="Calibri"/>
                          <a:ea typeface="Calibri"/>
                          <a:cs typeface="Times New Roman"/>
                        </a:rPr>
                        <a:t>Datetime2</a:t>
                      </a:r>
                      <a:endParaRPr lang="sv-SE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 smtClean="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200" dirty="0" smtClean="0">
                          <a:latin typeface="+mn-lt"/>
                          <a:ea typeface="Times New Roman"/>
                          <a:cs typeface="Times New Roman"/>
                        </a:rPr>
                        <a:t>ImgName</a:t>
                      </a:r>
                      <a:endParaRPr lang="sv-SE" sz="12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 smtClean="0">
                          <a:latin typeface="Calibri"/>
                          <a:ea typeface="Calibri"/>
                          <a:cs typeface="Times New Roman"/>
                        </a:rPr>
                        <a:t>VarChar</a:t>
                      </a:r>
                      <a:endParaRPr lang="sv-SE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 smtClean="0">
                          <a:latin typeface="Calibri"/>
                          <a:ea typeface="Calibri"/>
                          <a:cs typeface="Times New Roman"/>
                        </a:rPr>
                        <a:t>20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6172200" y="1981200"/>
          <a:ext cx="2819399" cy="1295400"/>
        </p:xfrm>
        <a:graphic>
          <a:graphicData uri="http://schemas.openxmlformats.org/drawingml/2006/table">
            <a:tbl>
              <a:tblPr/>
              <a:tblGrid>
                <a:gridCol w="1208314"/>
                <a:gridCol w="966651"/>
                <a:gridCol w="644434"/>
              </a:tblGrid>
              <a:tr h="2590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0" dirty="0">
                          <a:latin typeface="Calibri"/>
                          <a:ea typeface="Calibri"/>
                          <a:cs typeface="Times New Roman"/>
                        </a:rPr>
                        <a:t>User</a:t>
                      </a:r>
                      <a:endParaRPr lang="sv-SE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0" dirty="0">
                          <a:latin typeface="Calibri"/>
                          <a:ea typeface="Calibri"/>
                          <a:cs typeface="Times New Roman"/>
                        </a:rPr>
                        <a:t>Typ</a:t>
                      </a:r>
                      <a:endParaRPr lang="sv-SE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0" dirty="0">
                          <a:latin typeface="Calibri"/>
                          <a:ea typeface="Calibri"/>
                          <a:cs typeface="Times New Roman"/>
                        </a:rPr>
                        <a:t>Längd</a:t>
                      </a:r>
                      <a:endParaRPr lang="sv-SE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1" dirty="0">
                          <a:latin typeface="Calibri"/>
                          <a:ea typeface="Calibri"/>
                          <a:cs typeface="Times New Roman"/>
                        </a:rPr>
                        <a:t>UserID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SmallInt, PK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UserName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VarChar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20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Email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VarChar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100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 smtClean="0">
                          <a:latin typeface="Calibri"/>
                          <a:ea typeface="Calibri"/>
                          <a:cs typeface="Times New Roman"/>
                        </a:rPr>
                        <a:t>RegDate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 smtClean="0">
                          <a:latin typeface="+mn-lt"/>
                          <a:ea typeface="Calibri"/>
                          <a:cs typeface="Times New Roman"/>
                        </a:rPr>
                        <a:t>Datetime2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228600"/>
          <a:ext cx="3505200" cy="1447800"/>
        </p:xfrm>
        <a:graphic>
          <a:graphicData uri="http://schemas.openxmlformats.org/drawingml/2006/table">
            <a:tbl>
              <a:tblPr/>
              <a:tblGrid>
                <a:gridCol w="1143000"/>
                <a:gridCol w="838200"/>
                <a:gridCol w="1524000"/>
              </a:tblGrid>
              <a:tr h="241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0" dirty="0" smtClean="0">
                          <a:latin typeface="+mn-lt"/>
                          <a:ea typeface="Calibri"/>
                          <a:cs typeface="Times New Roman"/>
                        </a:rPr>
                        <a:t>UsrOnImgID</a:t>
                      </a:r>
                      <a:endParaRPr lang="sv-SE" sz="1100" b="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UserID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ImageID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799" y="1752600"/>
          <a:ext cx="5486400" cy="1457513"/>
        </p:xfrm>
        <a:graphic>
          <a:graphicData uri="http://schemas.openxmlformats.org/drawingml/2006/table">
            <a:tbl>
              <a:tblPr/>
              <a:tblGrid>
                <a:gridCol w="772506"/>
                <a:gridCol w="1256616"/>
                <a:gridCol w="2352054"/>
                <a:gridCol w="1105224"/>
              </a:tblGrid>
              <a:tr h="2083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UserID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UserName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Email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 smtClean="0">
                          <a:latin typeface="+mn-lt"/>
                          <a:ea typeface="Calibri"/>
                          <a:cs typeface="Times New Roman"/>
                        </a:rPr>
                        <a:t>RegDate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083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Grenis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David@Hotmail.com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2013-10-15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083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Gabbe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u="sng" dirty="0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Times New Roman"/>
                          <a:hlinkClick r:id="rId2"/>
                        </a:rPr>
                        <a:t>Txt1@yahoo.com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2013-10-15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083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Amadeus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u="sng" dirty="0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Times New Roman"/>
                          <a:hlinkClick r:id="rId3"/>
                        </a:rPr>
                        <a:t>Ama22@Hotmail.com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2013-10-03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083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Calle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CG82@telia.se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2013-11-22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40595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Dea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Andreas.Danielsson@hotmail.com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2013-08-06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867400" y="1752600"/>
          <a:ext cx="3048000" cy="1447800"/>
        </p:xfrm>
        <a:graphic>
          <a:graphicData uri="http://schemas.openxmlformats.org/drawingml/2006/table">
            <a:tbl>
              <a:tblPr/>
              <a:tblGrid>
                <a:gridCol w="1024123"/>
                <a:gridCol w="2023877"/>
              </a:tblGrid>
              <a:tr h="241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CatagoryID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Category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Mål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Match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Rolig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Lagbild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Tackling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0" y="228600"/>
          <a:ext cx="3505199" cy="1447800"/>
        </p:xfrm>
        <a:graphic>
          <a:graphicData uri="http://schemas.openxmlformats.org/drawingml/2006/table">
            <a:tbl>
              <a:tblPr/>
              <a:tblGrid>
                <a:gridCol w="1014215"/>
                <a:gridCol w="890386"/>
                <a:gridCol w="890386"/>
                <a:gridCol w="710212"/>
              </a:tblGrid>
              <a:tr h="241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ImageDescID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ImageID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CategoryID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Year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2013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2013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2013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2013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2014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4800" y="3276600"/>
          <a:ext cx="5652770" cy="1261872"/>
        </p:xfrm>
        <a:graphic>
          <a:graphicData uri="http://schemas.openxmlformats.org/drawingml/2006/table">
            <a:tbl>
              <a:tblPr/>
              <a:tblGrid>
                <a:gridCol w="981710"/>
                <a:gridCol w="2554605"/>
                <a:gridCol w="1360170"/>
                <a:gridCol w="756285"/>
              </a:tblGrid>
              <a:tr h="2103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ImageID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 smtClean="0">
                          <a:latin typeface="+mn-lt"/>
                          <a:ea typeface="Calibri"/>
                          <a:cs typeface="Times New Roman"/>
                        </a:rPr>
                        <a:t>ImgName</a:t>
                      </a:r>
                      <a:endParaRPr lang="sv-SE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UpLoaded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UserID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1689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Blomma.Jpeg 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2013-09-15:15:39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1689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12.Png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2013-09-15:15:52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1689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Mål.Jpeg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2013-09-16:01:32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1689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2000-11-13.Png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2013-10-01:22:20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1689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Oleeee.Gif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2014-01-01:13:04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04800" y="4648200"/>
          <a:ext cx="8762999" cy="1219200"/>
        </p:xfrm>
        <a:graphic>
          <a:graphicData uri="http://schemas.openxmlformats.org/drawingml/2006/table">
            <a:tbl>
              <a:tblPr/>
              <a:tblGrid>
                <a:gridCol w="1319849"/>
                <a:gridCol w="3433506"/>
                <a:gridCol w="1829476"/>
                <a:gridCol w="1016663"/>
                <a:gridCol w="1163505"/>
              </a:tblGrid>
              <a:tr h="203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CommentID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Comment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 smtClean="0">
                          <a:latin typeface="+mn-lt"/>
                          <a:ea typeface="Calibri"/>
                          <a:cs typeface="Times New Roman"/>
                        </a:rPr>
                        <a:t>Date</a:t>
                      </a:r>
                      <a:endParaRPr lang="sv-SE" sz="105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4896" marR="64896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UserID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ImageID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Nice Pic… 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2013-09-15:15:39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How did you manage to score?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2013-11-10:01:22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It is David to the right.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2013-12-22:11:52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9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Yay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2014-01-01:31:00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17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I wish we had more wins like this..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2014-01-11:01:44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33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52400" y="457200"/>
          <a:ext cx="6096001" cy="1173150"/>
        </p:xfrm>
        <a:graphic>
          <a:graphicData uri="http://schemas.openxmlformats.org/drawingml/2006/table">
            <a:tbl>
              <a:tblPr/>
              <a:tblGrid>
                <a:gridCol w="902062"/>
                <a:gridCol w="902062"/>
                <a:gridCol w="2346659"/>
                <a:gridCol w="1250371"/>
                <a:gridCol w="694847"/>
              </a:tblGrid>
              <a:tr h="1955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b="1" dirty="0">
                          <a:latin typeface="Calibri"/>
                          <a:ea typeface="Calibri"/>
                          <a:cs typeface="Times New Roman"/>
                        </a:rPr>
                        <a:t>ImageID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b="1" dirty="0" smtClean="0">
                          <a:latin typeface="Calibri"/>
                          <a:ea typeface="Calibri"/>
                          <a:cs typeface="Times New Roman"/>
                        </a:rPr>
                        <a:t>CommID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 smtClean="0">
                          <a:latin typeface="Calibri"/>
                          <a:ea typeface="Calibri"/>
                          <a:cs typeface="Times New Roman"/>
                        </a:rPr>
                        <a:t>Comm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 smtClean="0">
                          <a:latin typeface="Calibri"/>
                          <a:ea typeface="Calibri"/>
                          <a:cs typeface="Times New Roman"/>
                        </a:rPr>
                        <a:t>Date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i="1" dirty="0">
                          <a:latin typeface="Calibri"/>
                          <a:ea typeface="Calibri"/>
                          <a:cs typeface="Times New Roman"/>
                        </a:rPr>
                        <a:t>UserID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1955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Nice Pic… 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2013-09-15:15:39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1955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How did you manage to score?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2013-11-10:01:22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1955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9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It is David to the right.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2013-12-22:11:52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1955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Yay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2014-01-01:31:00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17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1955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33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I wish we had more wins like this..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2014-01-11:01:44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52400" y="1828800"/>
          <a:ext cx="2691631" cy="1261872"/>
        </p:xfrm>
        <a:graphic>
          <a:graphicData uri="http://schemas.openxmlformats.org/drawingml/2006/table">
            <a:tbl>
              <a:tblPr/>
              <a:tblGrid>
                <a:gridCol w="870141"/>
                <a:gridCol w="1821490"/>
              </a:tblGrid>
              <a:tr h="203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CategoryID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Category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Mål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Match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Rolig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Lagbild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Tackling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52401" y="3352799"/>
          <a:ext cx="6095999" cy="1295400"/>
        </p:xfrm>
        <a:graphic>
          <a:graphicData uri="http://schemas.openxmlformats.org/drawingml/2006/table">
            <a:tbl>
              <a:tblPr/>
              <a:tblGrid>
                <a:gridCol w="1424823"/>
                <a:gridCol w="1424823"/>
                <a:gridCol w="1250863"/>
                <a:gridCol w="997745"/>
                <a:gridCol w="997745"/>
              </a:tblGrid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Calibri"/>
                          <a:ea typeface="Calibri"/>
                          <a:cs typeface="Times New Roman"/>
                        </a:rPr>
                        <a:t>ImageID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ImgDescID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>
                          <a:latin typeface="Calibri"/>
                          <a:ea typeface="Calibri"/>
                          <a:cs typeface="Times New Roman"/>
                        </a:rPr>
                        <a:t>CategoryID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Edited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 smtClean="0">
                          <a:latin typeface="Calibri"/>
                          <a:ea typeface="Calibri"/>
                          <a:cs typeface="Times New Roman"/>
                        </a:rPr>
                        <a:t>ImgName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2014-01-06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 smtClean="0">
                          <a:latin typeface="Calibri"/>
                          <a:ea typeface="Calibri"/>
                          <a:cs typeface="Times New Roman"/>
                        </a:rPr>
                        <a:t>Match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2014-01-05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 smtClean="0">
                          <a:latin typeface="Calibri"/>
                          <a:ea typeface="Calibri"/>
                          <a:cs typeface="Times New Roman"/>
                        </a:rPr>
                        <a:t>Berga borta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2012-01-01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 smtClean="0">
                          <a:latin typeface="Calibri"/>
                          <a:ea typeface="Calibri"/>
                          <a:cs typeface="Times New Roman"/>
                        </a:rPr>
                        <a:t>Svarta valla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2012-06-01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 smtClean="0">
                          <a:latin typeface="Calibri"/>
                          <a:ea typeface="Calibri"/>
                          <a:cs typeface="Times New Roman"/>
                        </a:rPr>
                        <a:t>123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  2015-01-01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 smtClean="0">
                          <a:latin typeface="Calibri"/>
                          <a:ea typeface="Calibri"/>
                          <a:cs typeface="Times New Roman"/>
                        </a:rPr>
                        <a:t>Amadeus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2971800" y="1828800"/>
          <a:ext cx="3276599" cy="1261872"/>
        </p:xfrm>
        <a:graphic>
          <a:graphicData uri="http://schemas.openxmlformats.org/drawingml/2006/table">
            <a:tbl>
              <a:tblPr/>
              <a:tblGrid>
                <a:gridCol w="1215950"/>
                <a:gridCol w="1247235"/>
                <a:gridCol w="813414"/>
              </a:tblGrid>
              <a:tr h="203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1" dirty="0">
                          <a:latin typeface="Calibri"/>
                          <a:ea typeface="Calibri"/>
                          <a:cs typeface="Times New Roman"/>
                        </a:rPr>
                        <a:t>ImageID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UserOnImgID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>
                          <a:latin typeface="Calibri"/>
                          <a:ea typeface="Calibri"/>
                          <a:cs typeface="Times New Roman"/>
                        </a:rPr>
                        <a:t>UserID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52401" y="4953000"/>
          <a:ext cx="6096000" cy="1447799"/>
        </p:xfrm>
        <a:graphic>
          <a:graphicData uri="http://schemas.openxmlformats.org/drawingml/2006/table">
            <a:tbl>
              <a:tblPr/>
              <a:tblGrid>
                <a:gridCol w="858340"/>
                <a:gridCol w="1396240"/>
                <a:gridCol w="2613394"/>
                <a:gridCol w="1228026"/>
              </a:tblGrid>
              <a:tr h="2109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Calibri"/>
                          <a:ea typeface="Calibri"/>
                          <a:cs typeface="Times New Roman"/>
                        </a:rPr>
                        <a:t>UserID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UserName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Email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 smtClean="0">
                          <a:latin typeface="Calibri"/>
                          <a:ea typeface="Calibri"/>
                          <a:cs typeface="Times New Roman"/>
                        </a:rPr>
                        <a:t>RegDate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109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Grenis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David@Hotmail.com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2013-10-15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109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Gabbe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u="sng" dirty="0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Times New Roman"/>
                          <a:hlinkClick r:id="rId2"/>
                        </a:rPr>
                        <a:t>Txt1@yahoo.com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2013-10-15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109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Amadeus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u="sng" dirty="0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Times New Roman"/>
                          <a:hlinkClick r:id="rId3"/>
                        </a:rPr>
                        <a:t>Ama22@Hotmail.com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2013-10-03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109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Calle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CG82@telia.se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2013-11-22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3930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Dea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Andreas.Danielsson@hotmail.com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2013-08-06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133600" y="4648200"/>
            <a:ext cx="3352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               User </a:t>
            </a:r>
            <a:r>
              <a:rPr lang="sv-SE" sz="1000" b="1" dirty="0" smtClean="0"/>
              <a:t>Tabell.</a:t>
            </a:r>
            <a:endParaRPr lang="sv-SE" sz="1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209800" y="3124200"/>
            <a:ext cx="1269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b="1" dirty="0" smtClean="0"/>
              <a:t>     ImageDesc </a:t>
            </a:r>
            <a:r>
              <a:rPr lang="sv-SE" sz="1000" b="1" dirty="0" smtClean="0"/>
              <a:t>tabell.</a:t>
            </a:r>
          </a:p>
          <a:p>
            <a:endParaRPr lang="sv-SE" dirty="0"/>
          </a:p>
        </p:txBody>
      </p:sp>
      <p:sp>
        <p:nvSpPr>
          <p:cNvPr id="26" name="TextBox 25"/>
          <p:cNvSpPr txBox="1"/>
          <p:nvPr/>
        </p:nvSpPr>
        <p:spPr>
          <a:xfrm>
            <a:off x="533400" y="1600200"/>
            <a:ext cx="1170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b="1" dirty="0" smtClean="0"/>
              <a:t>     Category </a:t>
            </a:r>
            <a:r>
              <a:rPr lang="sv-SE" sz="1000" b="1" dirty="0" smtClean="0"/>
              <a:t>tabell.</a:t>
            </a:r>
            <a:endParaRPr lang="sv-SE" sz="1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733800" y="1600200"/>
            <a:ext cx="12282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b="1" dirty="0" smtClean="0"/>
              <a:t>userOnImage tabell</a:t>
            </a:r>
            <a:endParaRPr lang="sv-SE" sz="1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286000" y="152400"/>
            <a:ext cx="10743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b="1" dirty="0" smtClean="0"/>
              <a:t>Comment tabell.</a:t>
            </a:r>
            <a:endParaRPr lang="sv-SE" sz="10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304799"/>
          <a:ext cx="5257800" cy="1803587"/>
        </p:xfrm>
        <a:graphic>
          <a:graphicData uri="http://schemas.openxmlformats.org/drawingml/2006/table">
            <a:tbl>
              <a:tblPr/>
              <a:tblGrid>
                <a:gridCol w="1000656"/>
                <a:gridCol w="1307597"/>
                <a:gridCol w="803781"/>
                <a:gridCol w="1013317"/>
                <a:gridCol w="1132449"/>
              </a:tblGrid>
              <a:tr h="1593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1" dirty="0">
                          <a:latin typeface="Calibri"/>
                          <a:ea typeface="Calibri"/>
                          <a:cs typeface="Times New Roman"/>
                        </a:rPr>
                        <a:t>ImageID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UpLoaded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i="1" dirty="0">
                          <a:latin typeface="Calibri"/>
                          <a:ea typeface="Calibri"/>
                          <a:cs typeface="Times New Roman"/>
                        </a:rPr>
                        <a:t>UserID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Year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SaveName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3186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2013-09-15:15:39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2014-01-05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2kht30ys.png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3186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2013-09-15:15:52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2011-03-15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1wvibktk.jpg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3186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2013-09-16:01:32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2012-05-20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0rw4b5ye.png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3186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2013-10-01:22:20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2011-03-15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Hstaexkb.jpg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3186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2014-01-01:13:04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2011-08-30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Kghghbcv.png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57400" y="0"/>
            <a:ext cx="1981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Image tabell.</a:t>
            </a:r>
            <a:endParaRPr lang="sv-SE" sz="1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895600" y="1524000"/>
            <a:ext cx="30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343400" y="3124200"/>
            <a:ext cx="533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 rot="16200000" flipH="1">
            <a:off x="4952885" y="1447915"/>
            <a:ext cx="153955" cy="153725"/>
            <a:chOff x="3581400" y="3428977"/>
            <a:chExt cx="152400" cy="152423"/>
          </a:xfrm>
        </p:grpSpPr>
        <p:cxnSp>
          <p:nvCxnSpPr>
            <p:cNvPr id="7" name="Elbow Connector 6"/>
            <p:cNvCxnSpPr/>
            <p:nvPr/>
          </p:nvCxnSpPr>
          <p:spPr>
            <a:xfrm rot="10800000">
              <a:off x="3581400" y="3428977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/>
          <p:cNvCxnSpPr/>
          <p:nvPr/>
        </p:nvCxnSpPr>
        <p:spPr>
          <a:xfrm flipV="1">
            <a:off x="1676400" y="762000"/>
            <a:ext cx="663" cy="3047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239000" y="2590800"/>
            <a:ext cx="17526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tx1"/>
                </a:solidFill>
              </a:rPr>
              <a:t>Category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1219200" y="914400"/>
            <a:ext cx="609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 flipH="1">
            <a:off x="4724400" y="3048000"/>
            <a:ext cx="153725" cy="153955"/>
            <a:chOff x="3581400" y="3429000"/>
            <a:chExt cx="152400" cy="152400"/>
          </a:xfrm>
        </p:grpSpPr>
        <p:cxnSp>
          <p:nvCxnSpPr>
            <p:cNvPr id="13" name="Elbow Connector 12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/>
          <p:cNvCxnSpPr/>
          <p:nvPr/>
        </p:nvCxnSpPr>
        <p:spPr>
          <a:xfrm flipV="1">
            <a:off x="3048000" y="1447800"/>
            <a:ext cx="0" cy="1143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590800" y="2590800"/>
            <a:ext cx="17526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tx1"/>
                </a:solidFill>
              </a:rPr>
              <a:t>Image</a:t>
            </a:r>
          </a:p>
        </p:txBody>
      </p:sp>
      <p:cxnSp>
        <p:nvCxnSpPr>
          <p:cNvPr id="17" name="Straight Connector 16"/>
          <p:cNvCxnSpPr>
            <a:endCxn id="10" idx="1"/>
          </p:cNvCxnSpPr>
          <p:nvPr/>
        </p:nvCxnSpPr>
        <p:spPr>
          <a:xfrm>
            <a:off x="6629400" y="3124200"/>
            <a:ext cx="609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752600" y="3505200"/>
            <a:ext cx="153725" cy="1539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19" name="Group 18"/>
          <p:cNvGrpSpPr/>
          <p:nvPr/>
        </p:nvGrpSpPr>
        <p:grpSpPr>
          <a:xfrm flipV="1">
            <a:off x="6629400" y="3048000"/>
            <a:ext cx="153725" cy="153955"/>
            <a:chOff x="3581400" y="3429000"/>
            <a:chExt cx="152400" cy="152400"/>
          </a:xfrm>
        </p:grpSpPr>
        <p:cxnSp>
          <p:nvCxnSpPr>
            <p:cNvPr id="20" name="Elbow Connector 19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/>
          <p:cNvSpPr/>
          <p:nvPr/>
        </p:nvSpPr>
        <p:spPr>
          <a:xfrm>
            <a:off x="152400" y="2590800"/>
            <a:ext cx="1752601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tx1"/>
                </a:solidFill>
              </a:rPr>
              <a:t>Comment</a:t>
            </a:r>
          </a:p>
        </p:txBody>
      </p:sp>
      <p:grpSp>
        <p:nvGrpSpPr>
          <p:cNvPr id="23" name="Group 22"/>
          <p:cNvGrpSpPr/>
          <p:nvPr/>
        </p:nvGrpSpPr>
        <p:grpSpPr>
          <a:xfrm rot="5400000" flipH="1" flipV="1">
            <a:off x="2971685" y="2438515"/>
            <a:ext cx="153955" cy="153725"/>
            <a:chOff x="3581400" y="3429000"/>
            <a:chExt cx="152400" cy="152400"/>
          </a:xfrm>
        </p:grpSpPr>
        <p:cxnSp>
          <p:nvCxnSpPr>
            <p:cNvPr id="24" name="Elbow Connector 23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>
          <a:xfrm>
            <a:off x="1828800" y="381000"/>
            <a:ext cx="17526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tx1"/>
                </a:solidFill>
              </a:rPr>
              <a:t>User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1219200" y="914400"/>
            <a:ext cx="0" cy="1676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 rot="5400000" flipH="1" flipV="1">
            <a:off x="1142885" y="2438515"/>
            <a:ext cx="153955" cy="153725"/>
            <a:chOff x="3581400" y="3429000"/>
            <a:chExt cx="152400" cy="152400"/>
          </a:xfrm>
        </p:grpSpPr>
        <p:cxnSp>
          <p:nvCxnSpPr>
            <p:cNvPr id="29" name="Elbow Connector 28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Connector 30"/>
          <p:cNvCxnSpPr>
            <a:stCxn id="22" idx="3"/>
            <a:endCxn id="16" idx="1"/>
          </p:cNvCxnSpPr>
          <p:nvPr/>
        </p:nvCxnSpPr>
        <p:spPr>
          <a:xfrm>
            <a:off x="1905001" y="3124200"/>
            <a:ext cx="6857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 flipV="1">
            <a:off x="1905000" y="3048000"/>
            <a:ext cx="153725" cy="153955"/>
            <a:chOff x="3581400" y="3429000"/>
            <a:chExt cx="152400" cy="152400"/>
          </a:xfrm>
        </p:grpSpPr>
        <p:cxnSp>
          <p:nvCxnSpPr>
            <p:cNvPr id="33" name="Elbow Connector 32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4876800" y="2590800"/>
            <a:ext cx="17526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tx1"/>
                </a:solidFill>
              </a:rPr>
              <a:t>ImageDescription</a:t>
            </a: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3733800" y="762000"/>
            <a:ext cx="663" cy="3047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7086600" y="2971800"/>
            <a:ext cx="663" cy="3047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362200" y="28194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B</a:t>
            </a:r>
            <a:endParaRPr lang="sv-SE" dirty="0"/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4724400" y="2971800"/>
            <a:ext cx="663" cy="3047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67200" y="28194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B</a:t>
            </a:r>
            <a:endParaRPr lang="sv-SE" dirty="0"/>
          </a:p>
        </p:txBody>
      </p:sp>
      <p:sp>
        <p:nvSpPr>
          <p:cNvPr id="41" name="Rectangle 40"/>
          <p:cNvSpPr/>
          <p:nvPr/>
        </p:nvSpPr>
        <p:spPr>
          <a:xfrm>
            <a:off x="4191000" y="381000"/>
            <a:ext cx="17526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tx1"/>
                </a:solidFill>
              </a:rPr>
              <a:t>UserOnImage</a:t>
            </a:r>
          </a:p>
        </p:txBody>
      </p:sp>
      <p:cxnSp>
        <p:nvCxnSpPr>
          <p:cNvPr id="42" name="Straight Connector 41"/>
          <p:cNvCxnSpPr>
            <a:endCxn id="41" idx="1"/>
          </p:cNvCxnSpPr>
          <p:nvPr/>
        </p:nvCxnSpPr>
        <p:spPr>
          <a:xfrm>
            <a:off x="3581400" y="914400"/>
            <a:ext cx="609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3886200" y="1828800"/>
            <a:ext cx="0" cy="762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886200" y="1828800"/>
            <a:ext cx="1143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5029200" y="1447800"/>
            <a:ext cx="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 flipH="1">
            <a:off x="4038600" y="838200"/>
            <a:ext cx="153725" cy="153955"/>
            <a:chOff x="3581400" y="3429000"/>
            <a:chExt cx="152400" cy="152400"/>
          </a:xfrm>
        </p:grpSpPr>
        <p:cxnSp>
          <p:nvCxnSpPr>
            <p:cNvPr id="47" name="Elbow Connector 46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3886200" y="22860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B</a:t>
            </a:r>
            <a:endParaRPr lang="sv-SE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4267200" y="25146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3505200" y="3048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343400" y="2209800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1/2/5</a:t>
            </a:r>
            <a:endParaRPr lang="sv-SE" sz="1200" dirty="0"/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6553200" y="24384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629400" y="213360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1/75/200</a:t>
            </a:r>
            <a:endParaRPr lang="sv-SE" sz="1200" dirty="0"/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1828800" y="24384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905000" y="2133600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0/2/20</a:t>
            </a:r>
            <a:endParaRPr lang="sv-SE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3505200" y="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0/10/50</a:t>
            </a:r>
            <a:endParaRPr lang="sv-SE" sz="1200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3733800" y="17526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733800" y="14478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0/1/20</a:t>
            </a:r>
            <a:endParaRPr lang="sv-SE" sz="1200" dirty="0"/>
          </a:p>
        </p:txBody>
      </p:sp>
      <p:cxnSp>
        <p:nvCxnSpPr>
          <p:cNvPr id="64" name="Straight Arrow Connector 63"/>
          <p:cNvCxnSpPr/>
          <p:nvPr/>
        </p:nvCxnSpPr>
        <p:spPr>
          <a:xfrm flipH="1">
            <a:off x="762000" y="7620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62000" y="4572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0/13/50</a:t>
            </a:r>
            <a:endParaRPr lang="sv-SE" sz="1200" dirty="0"/>
          </a:p>
        </p:txBody>
      </p:sp>
      <p:cxnSp>
        <p:nvCxnSpPr>
          <p:cNvPr id="66" name="Straight Arrow Connector 65"/>
          <p:cNvCxnSpPr/>
          <p:nvPr/>
        </p:nvCxnSpPr>
        <p:spPr>
          <a:xfrm rot="16200000" flipH="1">
            <a:off x="2781300" y="20193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200400" y="1676400"/>
            <a:ext cx="38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1/7/50</a:t>
            </a:r>
            <a:endParaRPr lang="sv-SE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2913</TotalTime>
  <Words>591</Words>
  <Application>Microsoft Office PowerPoint</Application>
  <PresentationFormat>On-screen Show (4:3)</PresentationFormat>
  <Paragraphs>494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 Grenmyr</dc:creator>
  <cp:lastModifiedBy>dg222cs</cp:lastModifiedBy>
  <cp:revision>274</cp:revision>
  <dcterms:created xsi:type="dcterms:W3CDTF">2006-08-16T00:00:00Z</dcterms:created>
  <dcterms:modified xsi:type="dcterms:W3CDTF">2014-03-18T09:01:23Z</dcterms:modified>
</cp:coreProperties>
</file>