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60E-E6FF-43A5-B532-9C951CA3B79D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F236-62AE-4D0C-86C2-19158E4A226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740459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 smtClean="0"/>
              <a:t>НИУ «ИНФОРМАЦИОННЫХ ТЕХНОЛОГИЙ, МЕХАНИКИ И ОПТИКИ»</a:t>
            </a:r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Лекционное занятие №1</a:t>
            </a:r>
          </a:p>
          <a:p>
            <a:pPr algn="ctr"/>
            <a:r>
              <a:rPr lang="ru-RU" sz="2000" dirty="0" smtClean="0"/>
              <a:t>Задание №1</a:t>
            </a:r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Санкт-Петербург, 2017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4000504"/>
            <a:ext cx="278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Сивинский</a:t>
            </a:r>
            <a:r>
              <a:rPr lang="ru-RU" dirty="0" smtClean="0"/>
              <a:t> С.А.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S4107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429552" cy="49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14678" y="285728"/>
            <a:ext cx="2548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Var</a:t>
            </a:r>
            <a:r>
              <a:rPr lang="en-US" sz="3200" dirty="0" smtClean="0"/>
              <a:t>, Let, Const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14290"/>
            <a:ext cx="6341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Результат опускания процесса инициализации </a:t>
            </a:r>
            <a:endParaRPr lang="en-US" sz="2400" dirty="0" smtClean="0"/>
          </a:p>
          <a:p>
            <a:pPr algn="ctr"/>
            <a:r>
              <a:rPr lang="ru-RU" sz="2400" dirty="0" smtClean="0"/>
              <a:t>переменных посредство</a:t>
            </a:r>
            <a:r>
              <a:rPr lang="ru-RU" sz="2400" dirty="0"/>
              <a:t>м</a:t>
            </a:r>
            <a:r>
              <a:rPr lang="ru-RU" sz="2400" dirty="0" smtClean="0"/>
              <a:t> </a:t>
            </a:r>
            <a:r>
              <a:rPr lang="en-US" sz="2400" dirty="0" smtClean="0"/>
              <a:t>VAR, LET, CONST</a:t>
            </a:r>
            <a:endParaRPr lang="ru-RU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85860"/>
            <a:ext cx="3786214" cy="498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 подъема</a:t>
            </a:r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071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928802"/>
            <a:ext cx="29289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28802"/>
            <a:ext cx="467800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86050" y="571480"/>
            <a:ext cx="419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Побочный эффект инкремента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8429716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AutoNum type="arabicPeriod"/>
            </a:pPr>
            <a:endParaRPr lang="ru-RU" sz="2000" dirty="0" smtClean="0">
              <a:latin typeface="Arial"/>
              <a:cs typeface="Arial"/>
            </a:endParaRP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Работа в браузере </a:t>
            </a:r>
            <a:r>
              <a:rPr lang="en-US" sz="2000" dirty="0" smtClean="0">
                <a:latin typeface="Arial"/>
                <a:cs typeface="Arial"/>
              </a:rPr>
              <a:t>Chrome.</a:t>
            </a:r>
            <a:r>
              <a:rPr lang="ru-RU" sz="2000" dirty="0" smtClean="0">
                <a:latin typeface="Arial"/>
                <a:cs typeface="Arial"/>
              </a:rPr>
              <a:t> Как в нём выполняется </a:t>
            </a:r>
            <a:r>
              <a:rPr lang="en-US" sz="2000" dirty="0" smtClean="0">
                <a:latin typeface="Arial"/>
                <a:cs typeface="Arial"/>
              </a:rPr>
              <a:t>JavaScript?</a:t>
            </a:r>
            <a:endParaRPr lang="ru-RU" sz="2000" dirty="0" smtClean="0">
              <a:latin typeface="Arial"/>
              <a:cs typeface="Arial"/>
            </a:endParaRP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Подвергните детальному исследованию слова </a:t>
            </a:r>
            <a:r>
              <a:rPr lang="en-US" sz="2000" dirty="0" err="1" smtClean="0">
                <a:latin typeface="Arial"/>
                <a:cs typeface="Arial"/>
              </a:rPr>
              <a:t>var</a:t>
            </a:r>
            <a:r>
              <a:rPr lang="en-US" sz="2000" dirty="0" smtClean="0">
                <a:latin typeface="Arial"/>
                <a:cs typeface="Arial"/>
              </a:rPr>
              <a:t>, let</a:t>
            </a:r>
            <a:r>
              <a:rPr lang="ru-RU" sz="2000" dirty="0" smtClean="0">
                <a:latin typeface="Arial"/>
                <a:cs typeface="Arial"/>
              </a:rPr>
              <a:t> и </a:t>
            </a:r>
            <a:r>
              <a:rPr lang="en-US" sz="2000" dirty="0" smtClean="0">
                <a:latin typeface="Arial"/>
                <a:cs typeface="Arial"/>
              </a:rPr>
              <a:t>const</a:t>
            </a:r>
            <a:endParaRPr lang="ru-RU" sz="2000" dirty="0" smtClean="0">
              <a:latin typeface="Arial"/>
              <a:cs typeface="Arial"/>
            </a:endParaRP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Помните о том, что они рассматриваются взаимозависимо </a:t>
            </a:r>
            <a:r>
              <a:rPr lang="mr-IN" sz="2000" dirty="0" smtClean="0">
                <a:latin typeface="Arial"/>
                <a:cs typeface="Arial"/>
              </a:rPr>
              <a:t>–</a:t>
            </a:r>
            <a:r>
              <a:rPr lang="ru-RU" sz="2000" dirty="0" smtClean="0">
                <a:latin typeface="Arial"/>
                <a:cs typeface="Arial"/>
              </a:rPr>
              <a:t> часть сведений являют собой отсылки в будущее (связь с другими конструкциями</a:t>
            </a:r>
            <a:r>
              <a:rPr lang="mr-IN" sz="2000" dirty="0" smtClean="0">
                <a:latin typeface="Arial"/>
                <a:cs typeface="Arial"/>
              </a:rPr>
              <a:t>…</a:t>
            </a:r>
            <a:r>
              <a:rPr lang="ru-RU" sz="2000" dirty="0" smtClean="0">
                <a:latin typeface="Arial"/>
                <a:cs typeface="Arial"/>
              </a:rPr>
              <a:t>)</a:t>
            </a: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Ответьте на следующие вопросы:</a:t>
            </a: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Чем является последовательность вида </a:t>
            </a:r>
            <a:r>
              <a:rPr lang="en-US" sz="1400" dirty="0" smtClean="0">
                <a:latin typeface="Arial"/>
                <a:cs typeface="Arial"/>
              </a:rPr>
              <a:t>let </a:t>
            </a:r>
            <a:r>
              <a:rPr lang="en-US" sz="1400" dirty="0" err="1" smtClean="0">
                <a:latin typeface="Arial"/>
                <a:cs typeface="Arial"/>
              </a:rPr>
              <a:t>varName</a:t>
            </a:r>
            <a:r>
              <a:rPr lang="en-US" sz="1400" dirty="0" smtClean="0">
                <a:latin typeface="Arial"/>
                <a:cs typeface="Arial"/>
              </a:rPr>
              <a:t> = value;</a:t>
            </a:r>
            <a:endParaRPr lang="ru-RU" sz="1400" dirty="0" smtClean="0">
              <a:latin typeface="Arial"/>
              <a:cs typeface="Arial"/>
            </a:endParaRP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Что происходит при опускании слов </a:t>
            </a:r>
            <a:r>
              <a:rPr lang="en-US" sz="1400" dirty="0" err="1" smtClean="0">
                <a:latin typeface="Arial"/>
                <a:cs typeface="Arial"/>
              </a:rPr>
              <a:t>var</a:t>
            </a:r>
            <a:r>
              <a:rPr lang="en-US" sz="1400" dirty="0" smtClean="0">
                <a:latin typeface="Arial"/>
                <a:cs typeface="Arial"/>
              </a:rPr>
              <a:t>, let, const?</a:t>
            </a: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Есть ли разница в выполнении в разных хостах? Браузер, </a:t>
            </a:r>
            <a:r>
              <a:rPr lang="en-US" sz="1400" dirty="0" smtClean="0">
                <a:latin typeface="Arial"/>
                <a:cs typeface="Arial"/>
              </a:rPr>
              <a:t>Node, </a:t>
            </a:r>
            <a:r>
              <a:rPr lang="mr-IN" sz="1400" dirty="0" smtClean="0">
                <a:latin typeface="Arial"/>
                <a:cs typeface="Arial"/>
              </a:rPr>
              <a:t>…</a:t>
            </a:r>
            <a:r>
              <a:rPr lang="en-US" sz="1400" dirty="0" smtClean="0">
                <a:latin typeface="Arial"/>
                <a:cs typeface="Arial"/>
              </a:rPr>
              <a:t>?</a:t>
            </a: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Что такое область видимости?</a:t>
            </a:r>
            <a:endParaRPr lang="en-US" sz="1400" dirty="0" smtClean="0">
              <a:latin typeface="Arial"/>
              <a:cs typeface="Arial"/>
            </a:endParaRP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С какими понятиями имеется связь?</a:t>
            </a: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Что такое подъём?</a:t>
            </a:r>
            <a:endParaRPr lang="en-US" sz="1400" dirty="0" smtClean="0">
              <a:latin typeface="Arial"/>
              <a:cs typeface="Arial"/>
            </a:endParaRP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Что такое побочный эффект?</a:t>
            </a:r>
          </a:p>
          <a:p>
            <a:pPr marL="867537" lvl="1" indent="-342900" algn="just">
              <a:lnSpc>
                <a:spcPct val="90000"/>
              </a:lnSpc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Как это работает в других языках?</a:t>
            </a: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Приведите ясные краткие примеры</a:t>
            </a: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err="1" smtClean="0">
                <a:latin typeface="Arial"/>
                <a:cs typeface="Arial"/>
              </a:rPr>
              <a:t>Задокументируйте</a:t>
            </a:r>
            <a:r>
              <a:rPr lang="ru-RU" sz="2000" dirty="0" smtClean="0">
                <a:latin typeface="Arial"/>
                <a:cs typeface="Arial"/>
              </a:rPr>
              <a:t> поведение кода </a:t>
            </a:r>
            <a:r>
              <a:rPr lang="ru-RU" sz="2000" dirty="0" err="1" smtClean="0">
                <a:latin typeface="Arial"/>
                <a:cs typeface="Arial"/>
              </a:rPr>
              <a:t>скриншотами</a:t>
            </a:r>
            <a:endParaRPr lang="ru-RU" sz="2000" dirty="0" smtClean="0">
              <a:latin typeface="Arial"/>
              <a:cs typeface="Arial"/>
            </a:endParaRP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Поместите результат в слайды (титул </a:t>
            </a:r>
            <a:r>
              <a:rPr lang="mr-IN" sz="2000" dirty="0" smtClean="0">
                <a:latin typeface="Arial"/>
                <a:cs typeface="Arial"/>
              </a:rPr>
              <a:t>–</a:t>
            </a:r>
            <a:r>
              <a:rPr lang="ru-RU" sz="2000" dirty="0" smtClean="0">
                <a:latin typeface="Arial"/>
                <a:cs typeface="Arial"/>
              </a:rPr>
              <a:t> ФИО, выводы в конце)</a:t>
            </a:r>
            <a:br>
              <a:rPr lang="ru-RU" sz="2000" dirty="0" smtClean="0">
                <a:latin typeface="Arial"/>
                <a:cs typeface="Arial"/>
              </a:rPr>
            </a:br>
            <a:endParaRPr lang="ru-RU" sz="2000" dirty="0" smtClean="0">
              <a:latin typeface="Arial"/>
              <a:cs typeface="Arial"/>
            </a:endParaRPr>
          </a:p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Слайды поместите в </a:t>
            </a:r>
            <a:r>
              <a:rPr lang="ru-RU" sz="2000" dirty="0" err="1" smtClean="0">
                <a:latin typeface="Arial"/>
                <a:cs typeface="Arial"/>
              </a:rPr>
              <a:t>гитхаб</a:t>
            </a:r>
            <a:endParaRPr lang="ru-RU" sz="2000" dirty="0" smtClean="0">
              <a:latin typeface="Arial"/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ru-RU" sz="2000" dirty="0" smtClean="0">
                <a:latin typeface="Arial"/>
                <a:cs typeface="Arial"/>
              </a:rPr>
              <a:t>9. Установите себе </a:t>
            </a:r>
            <a:r>
              <a:rPr lang="en-US" sz="2000" dirty="0" err="1" smtClean="0">
                <a:latin typeface="Arial"/>
                <a:cs typeface="Arial"/>
              </a:rPr>
              <a:t>Docker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Git</a:t>
            </a:r>
            <a:r>
              <a:rPr lang="en-US" sz="2000" dirty="0" smtClean="0">
                <a:latin typeface="Arial"/>
                <a:cs typeface="Arial"/>
              </a:rPr>
              <a:t>, Subversion, Node.js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86182" y="28572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Задание 1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214290"/>
            <a:ext cx="864399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AutoNum type="arabicPeriod"/>
            </a:pPr>
            <a:r>
              <a:rPr lang="ru-RU" b="1" dirty="0" smtClean="0">
                <a:latin typeface="Arial"/>
                <a:cs typeface="Arial"/>
              </a:rPr>
              <a:t>Работа в браузере </a:t>
            </a:r>
            <a:r>
              <a:rPr lang="en-US" b="1" dirty="0" smtClean="0">
                <a:latin typeface="Arial"/>
                <a:cs typeface="Arial"/>
              </a:rPr>
              <a:t>Chrome.</a:t>
            </a:r>
            <a:r>
              <a:rPr lang="ru-RU" b="1" dirty="0" smtClean="0">
                <a:latin typeface="Arial"/>
                <a:cs typeface="Arial"/>
              </a:rPr>
              <a:t> Как в нём выполняется </a:t>
            </a:r>
            <a:r>
              <a:rPr lang="en-US" b="1" dirty="0" smtClean="0">
                <a:latin typeface="Arial"/>
                <a:cs typeface="Arial"/>
              </a:rPr>
              <a:t>JavaScript?</a:t>
            </a:r>
            <a:endParaRPr lang="ru-RU" b="1" dirty="0" smtClean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/>
              <a:t>Chromium</a:t>
            </a:r>
            <a:r>
              <a:rPr lang="ru-RU" sz="2000" b="1" dirty="0" smtClean="0"/>
              <a:t> — </a:t>
            </a:r>
            <a:r>
              <a:rPr lang="ru-RU" sz="2000" b="1" dirty="0" err="1" smtClean="0"/>
              <a:t>веб-браузер</a:t>
            </a:r>
            <a:r>
              <a:rPr lang="ru-RU" sz="2000" b="1" dirty="0" smtClean="0"/>
              <a:t> с открытым исходным кодом, на основе которого создаются ряд браузеров, наиболее популярным из которых является </a:t>
            </a:r>
            <a:r>
              <a:rPr lang="ru-RU" sz="2000" b="1" dirty="0" err="1" smtClean="0"/>
              <a:t>Chrome</a:t>
            </a:r>
            <a:r>
              <a:rPr lang="ru-RU" sz="2000" b="1" dirty="0" smtClean="0"/>
              <a:t> — </a:t>
            </a:r>
            <a:r>
              <a:rPr lang="ru-RU" sz="2000" b="1" dirty="0" err="1" smtClean="0"/>
              <a:t>веб-браузер</a:t>
            </a:r>
            <a:r>
              <a:rPr lang="ru-RU" sz="2000" b="1" dirty="0" smtClean="0"/>
              <a:t> компании </a:t>
            </a:r>
            <a:r>
              <a:rPr lang="ru-RU" sz="2000" b="1" dirty="0" err="1" smtClean="0"/>
              <a:t>Google</a:t>
            </a:r>
            <a:r>
              <a:rPr lang="ru-RU" sz="2000" b="1" dirty="0" smtClean="0"/>
              <a:t>.</a:t>
            </a:r>
          </a:p>
          <a:p>
            <a:endParaRPr lang="ru-RU" sz="2000" b="1" dirty="0"/>
          </a:p>
          <a:p>
            <a:r>
              <a:rPr lang="ru-RU" sz="2000" b="1" dirty="0" smtClean="0"/>
              <a:t>V8 — движок </a:t>
            </a:r>
            <a:r>
              <a:rPr lang="ru-RU" sz="2000" b="1" dirty="0" err="1" smtClean="0"/>
              <a:t>JavaScript</a:t>
            </a:r>
            <a:r>
              <a:rPr lang="ru-RU" sz="2000" b="1" dirty="0" smtClean="0"/>
              <a:t> с открытым программным кодом, распространяемый по лицензии BSD. Разработан датским отделением компании </a:t>
            </a:r>
            <a:r>
              <a:rPr lang="ru-RU" sz="2000" b="1" dirty="0" err="1" smtClean="0"/>
              <a:t>Google</a:t>
            </a:r>
            <a:r>
              <a:rPr lang="ru-RU" sz="2000" b="1" dirty="0" smtClean="0"/>
              <a:t>.</a:t>
            </a:r>
          </a:p>
          <a:p>
            <a:endParaRPr lang="ru-RU" sz="2000" b="1" dirty="0"/>
          </a:p>
          <a:p>
            <a:r>
              <a:rPr lang="ru-RU" sz="2000" b="1" dirty="0" smtClean="0"/>
              <a:t>Таким образом в браузере  </a:t>
            </a:r>
            <a:r>
              <a:rPr lang="en-US" sz="2000" b="1" dirty="0" smtClean="0"/>
              <a:t>Google Chrome, JavaScript </a:t>
            </a:r>
            <a:r>
              <a:rPr lang="ru-RU" sz="2000" b="1" dirty="0" smtClean="0"/>
              <a:t>выполняется под управлением движка </a:t>
            </a:r>
            <a:r>
              <a:rPr lang="en-US" sz="2000" b="1" dirty="0" smtClean="0"/>
              <a:t>V8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Подключение </a:t>
            </a:r>
            <a:r>
              <a:rPr lang="en-US" sz="2000" b="1" dirty="0" smtClean="0"/>
              <a:t>JavaScript </a:t>
            </a:r>
            <a:r>
              <a:rPr lang="ru-RU" sz="2000" b="1" dirty="0" smtClean="0"/>
              <a:t>осуществляется посредством тега </a:t>
            </a:r>
            <a:r>
              <a:rPr lang="en-US" sz="2000" b="1" dirty="0" smtClean="0"/>
              <a:t>&lt;script&gt;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На сегодняшний день движок </a:t>
            </a:r>
            <a:r>
              <a:rPr lang="en-US" sz="2000" b="1" dirty="0" smtClean="0"/>
              <a:t>V8</a:t>
            </a:r>
            <a:r>
              <a:rPr lang="ru-RU" sz="2000" b="1" dirty="0" smtClean="0"/>
              <a:t> поддерживает стандарт </a:t>
            </a:r>
            <a:r>
              <a:rPr lang="en-US" sz="2000" b="1" dirty="0" err="1" smtClean="0"/>
              <a:t>ECMAScript</a:t>
            </a:r>
            <a:r>
              <a:rPr lang="en-US" sz="2000" b="1" dirty="0" smtClean="0"/>
              <a:t> 5</a:t>
            </a:r>
            <a:r>
              <a:rPr lang="ru-RU" sz="2000" b="1" dirty="0" smtClean="0"/>
              <a:t>.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285860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Var</a:t>
            </a:r>
            <a:r>
              <a:rPr lang="ru-RU" sz="2400" dirty="0"/>
              <a:t> - зарезервированное слово для объявления переменной в языке </a:t>
            </a:r>
            <a:r>
              <a:rPr lang="ru-RU" sz="2400" dirty="0" err="1" smtClean="0"/>
              <a:t>js</a:t>
            </a:r>
            <a:r>
              <a:rPr lang="ru-RU" sz="2400" dirty="0" smtClean="0"/>
              <a:t>. Переменная объявленная через </a:t>
            </a:r>
            <a:r>
              <a:rPr lang="en-US" sz="2400" dirty="0" err="1" smtClean="0"/>
              <a:t>Var</a:t>
            </a:r>
            <a:r>
              <a:rPr lang="ru-RU" sz="2400" dirty="0" smtClean="0"/>
              <a:t> является глобальной переменной.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b="1" dirty="0" smtClean="0"/>
              <a:t>L</a:t>
            </a:r>
            <a:r>
              <a:rPr lang="ru-RU" sz="2400" b="1" dirty="0" err="1" smtClean="0"/>
              <a:t>et</a:t>
            </a:r>
            <a:r>
              <a:rPr lang="ru-RU" sz="2400" b="1" dirty="0" smtClean="0"/>
              <a:t> -</a:t>
            </a:r>
            <a:r>
              <a:rPr lang="ru-RU" sz="2400" dirty="0" smtClean="0"/>
              <a:t> зарезервированное слово для объявления переменной в языке </a:t>
            </a:r>
            <a:r>
              <a:rPr lang="ru-RU" sz="2400" dirty="0" err="1" smtClean="0"/>
              <a:t>js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Видна </a:t>
            </a:r>
            <a:r>
              <a:rPr lang="ru-RU" sz="2400" dirty="0"/>
              <a:t>только в рамках блока {...}, в котором объявлена. </a:t>
            </a:r>
            <a:endParaRPr lang="en-US" sz="2400" dirty="0" smtClean="0"/>
          </a:p>
          <a:p>
            <a:r>
              <a:rPr lang="ru-RU" sz="2400" dirty="0" smtClean="0"/>
              <a:t>Нельзя </a:t>
            </a:r>
            <a:r>
              <a:rPr lang="ru-RU" sz="2400" dirty="0" err="1" smtClean="0"/>
              <a:t>переобъявлять</a:t>
            </a:r>
            <a:r>
              <a:rPr lang="ru-RU" sz="2400" dirty="0" smtClean="0"/>
              <a:t> (в том же блоке).</a:t>
            </a:r>
          </a:p>
          <a:p>
            <a:r>
              <a:rPr lang="ru-RU" sz="2400" dirty="0" smtClean="0"/>
              <a:t>При объявлении переменной в цикле </a:t>
            </a:r>
            <a:r>
              <a:rPr lang="ru-RU" sz="2400" dirty="0" err="1" smtClean="0"/>
              <a:t>for</a:t>
            </a:r>
            <a:r>
              <a:rPr lang="ru-RU" sz="2400" dirty="0" smtClean="0"/>
              <a:t>(</a:t>
            </a:r>
            <a:r>
              <a:rPr lang="ru-RU" sz="2400" dirty="0" err="1" smtClean="0"/>
              <a:t>let</a:t>
            </a:r>
            <a:r>
              <a:rPr lang="ru-RU" sz="2400" dirty="0" smtClean="0"/>
              <a:t> …) – она видна только в этом цикле. Причём каждой итерации соответствует своя переменная </a:t>
            </a:r>
            <a:r>
              <a:rPr lang="ru-RU" sz="2400" dirty="0" err="1" smtClean="0"/>
              <a:t>let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Сonst</a:t>
            </a:r>
            <a:r>
              <a:rPr lang="ru-RU" sz="2400" b="1" dirty="0" smtClean="0"/>
              <a:t> – зарезервированное слово </a:t>
            </a:r>
            <a:r>
              <a:rPr lang="ru-RU" sz="2400" dirty="0"/>
              <a:t>задаёт </a:t>
            </a:r>
            <a:r>
              <a:rPr lang="ru-RU" sz="2400" dirty="0" smtClean="0"/>
              <a:t>константу. Т.е. неизменяемый участок в оперативной памяти компьютера.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214290"/>
            <a:ext cx="574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2. </a:t>
            </a:r>
            <a:r>
              <a:rPr lang="ru-RU" sz="2000" b="1" dirty="0" smtClean="0">
                <a:latin typeface="Arial"/>
                <a:cs typeface="Arial"/>
              </a:rPr>
              <a:t>Подвергните детальному исследованию </a:t>
            </a:r>
            <a:endParaRPr lang="en-US" sz="2000" b="1" dirty="0" smtClean="0">
              <a:latin typeface="Arial"/>
              <a:cs typeface="Arial"/>
            </a:endParaRPr>
          </a:p>
          <a:p>
            <a:pPr algn="ctr"/>
            <a:r>
              <a:rPr lang="ru-RU" sz="2000" b="1" dirty="0" smtClean="0">
                <a:latin typeface="Arial"/>
                <a:cs typeface="Arial"/>
              </a:rPr>
              <a:t>слова </a:t>
            </a:r>
            <a:r>
              <a:rPr lang="en-US" sz="2000" b="1" dirty="0" err="1" smtClean="0">
                <a:latin typeface="Arial"/>
                <a:cs typeface="Arial"/>
              </a:rPr>
              <a:t>var</a:t>
            </a:r>
            <a:r>
              <a:rPr lang="en-US" sz="2000" b="1" dirty="0" smtClean="0">
                <a:latin typeface="Arial"/>
                <a:cs typeface="Arial"/>
              </a:rPr>
              <a:t>, let</a:t>
            </a:r>
            <a:r>
              <a:rPr lang="ru-RU" sz="2000" b="1" dirty="0" smtClean="0">
                <a:latin typeface="Arial"/>
                <a:cs typeface="Arial"/>
              </a:rPr>
              <a:t> и </a:t>
            </a:r>
            <a:r>
              <a:rPr lang="en-US" sz="2000" b="1" dirty="0" smtClean="0">
                <a:latin typeface="Arial"/>
                <a:cs typeface="Arial"/>
              </a:rPr>
              <a:t>cons</a:t>
            </a:r>
            <a:r>
              <a:rPr lang="en-US" sz="2000" b="1" dirty="0">
                <a:latin typeface="Arial"/>
                <a:cs typeface="Arial"/>
              </a:rPr>
              <a:t>t</a:t>
            </a:r>
            <a:endParaRPr lang="ru-RU" sz="20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314" y="1002646"/>
            <a:ext cx="87868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Q: Чем является последовательность вида 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varName</a:t>
            </a:r>
            <a:r>
              <a:rPr lang="ru-RU" dirty="0"/>
              <a:t> = </a:t>
            </a:r>
            <a:r>
              <a:rPr lang="ru-RU" dirty="0" err="1"/>
              <a:t>value</a:t>
            </a:r>
            <a:r>
              <a:rPr lang="ru-RU" dirty="0"/>
              <a:t>;</a:t>
            </a:r>
            <a:endParaRPr lang="ru-RU" dirty="0" smtClean="0"/>
          </a:p>
          <a:p>
            <a:r>
              <a:rPr lang="ru-RU" dirty="0"/>
              <a:t>A: В данной последовательности объявляется переменная </a:t>
            </a:r>
            <a:r>
              <a:rPr lang="ru-RU" dirty="0" err="1"/>
              <a:t>varName</a:t>
            </a:r>
            <a:r>
              <a:rPr lang="ru-RU" dirty="0"/>
              <a:t>, при помощи оператора присваивания </a:t>
            </a:r>
            <a:r>
              <a:rPr lang="ru-RU" dirty="0" smtClean="0"/>
              <a:t>ей присваивается значение ранее объявленной переменной </a:t>
            </a:r>
            <a:r>
              <a:rPr lang="ru-RU" dirty="0" err="1"/>
              <a:t>value</a:t>
            </a:r>
            <a:r>
              <a:rPr lang="ru-RU" dirty="0" smtClean="0"/>
              <a:t>. Возможно глобальной (объявленной как </a:t>
            </a:r>
            <a:r>
              <a:rPr lang="en-US" dirty="0" err="1" smtClean="0"/>
              <a:t>var</a:t>
            </a:r>
            <a:r>
              <a:rPr lang="ru-RU" dirty="0" smtClean="0"/>
              <a:t>).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Q: Что происходит при опускании слов </a:t>
            </a:r>
            <a:r>
              <a:rPr lang="ru-RU" dirty="0" err="1"/>
              <a:t>var</a:t>
            </a:r>
            <a:r>
              <a:rPr lang="ru-RU" dirty="0"/>
              <a:t>, </a:t>
            </a:r>
            <a:r>
              <a:rPr lang="ru-RU" dirty="0" err="1"/>
              <a:t>let</a:t>
            </a:r>
            <a:r>
              <a:rPr lang="ru-RU" dirty="0"/>
              <a:t>, </a:t>
            </a:r>
            <a:r>
              <a:rPr lang="ru-RU" dirty="0" err="1"/>
              <a:t>const</a:t>
            </a:r>
            <a:r>
              <a:rPr lang="ru-RU" dirty="0"/>
              <a:t>?</a:t>
            </a:r>
            <a:endParaRPr lang="ru-RU" dirty="0" smtClean="0"/>
          </a:p>
          <a:p>
            <a:r>
              <a:rPr lang="ru-RU" dirty="0"/>
              <a:t>A: Переменная будет объявлена как </a:t>
            </a:r>
            <a:r>
              <a:rPr lang="ru-RU" dirty="0" smtClean="0"/>
              <a:t>глобальная переменная. Но в браузерах линии </a:t>
            </a:r>
            <a:r>
              <a:rPr lang="en-US" dirty="0" smtClean="0"/>
              <a:t>IE</a:t>
            </a:r>
            <a:r>
              <a:rPr lang="ru-RU" dirty="0" smtClean="0"/>
              <a:t>9</a:t>
            </a:r>
            <a:r>
              <a:rPr lang="en-US" dirty="0" smtClean="0"/>
              <a:t>-</a:t>
            </a:r>
            <a:r>
              <a:rPr lang="ru-RU" dirty="0" smtClean="0"/>
              <a:t> нам будет выдана ошибка так как. Мы потеряли зарезервированной слово </a:t>
            </a:r>
            <a:r>
              <a:rPr lang="en-US" dirty="0" smtClean="0"/>
              <a:t>VAR</a:t>
            </a:r>
            <a:r>
              <a:rPr lang="ru-RU" dirty="0" smtClean="0"/>
              <a:t> для объявления переменной.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Q: Есть ли разница в выполнении в разных хостах? Браузер, </a:t>
            </a:r>
            <a:r>
              <a:rPr lang="ru-RU" dirty="0" err="1"/>
              <a:t>Node</a:t>
            </a:r>
            <a:r>
              <a:rPr lang="ru-RU" dirty="0"/>
              <a:t>, …?</a:t>
            </a:r>
            <a:endParaRPr lang="ru-RU" dirty="0" smtClean="0"/>
          </a:p>
          <a:p>
            <a:r>
              <a:rPr lang="ru-RU" dirty="0"/>
              <a:t>A: Да. При запуске в среде браузера создается глобальный объект </a:t>
            </a:r>
            <a:r>
              <a:rPr lang="ru-RU" dirty="0" err="1" smtClean="0"/>
              <a:t>window</a:t>
            </a:r>
            <a:r>
              <a:rPr lang="en-US" dirty="0" smtClean="0"/>
              <a:t> (</a:t>
            </a:r>
            <a:r>
              <a:rPr lang="ru-RU" dirty="0" smtClean="0"/>
              <a:t>рис. 1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а в среде </a:t>
            </a:r>
            <a:r>
              <a:rPr lang="en-US" dirty="0"/>
              <a:t>N</a:t>
            </a:r>
            <a:r>
              <a:rPr lang="ru-RU" dirty="0" err="1" smtClean="0"/>
              <a:t>ode</a:t>
            </a:r>
            <a:r>
              <a:rPr lang="en-US" dirty="0" smtClean="0"/>
              <a:t>J</a:t>
            </a:r>
            <a:r>
              <a:rPr lang="ru-RU" dirty="0" err="1" smtClean="0"/>
              <a:t>s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global</a:t>
            </a:r>
            <a:r>
              <a:rPr lang="ru-RU" dirty="0"/>
              <a:t>. Также на платформе </a:t>
            </a:r>
            <a:r>
              <a:rPr lang="ru-RU" dirty="0" err="1"/>
              <a:t>nodejs</a:t>
            </a:r>
            <a:r>
              <a:rPr lang="ru-RU" dirty="0"/>
              <a:t> отсутствует доступ к DOM, его там просто нет.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Q: Что такое область видимости?</a:t>
            </a:r>
            <a:endParaRPr lang="ru-RU" dirty="0" smtClean="0"/>
          </a:p>
          <a:p>
            <a:r>
              <a:rPr lang="ru-RU" dirty="0"/>
              <a:t>A: Э</a:t>
            </a:r>
            <a:r>
              <a:rPr lang="ru-RU" dirty="0" smtClean="0"/>
              <a:t>то часть контекста выполнения, в котором эта </a:t>
            </a:r>
            <a:r>
              <a:rPr lang="ru-RU" b="1" dirty="0" smtClean="0"/>
              <a:t>переменная</a:t>
            </a:r>
            <a:r>
              <a:rPr lang="ru-RU" dirty="0" smtClean="0"/>
              <a:t> существует. Область видимости определяет, есть ли у вас доступ к переменной в данном контексте выполнения. </a:t>
            </a:r>
            <a:r>
              <a:rPr lang="ru-RU" b="1" dirty="0" smtClean="0"/>
              <a:t>Переменные</a:t>
            </a:r>
            <a:r>
              <a:rPr lang="ru-RU" dirty="0" smtClean="0"/>
              <a:t> могут иметь локальную или глобальную область видимости.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00364" y="285728"/>
            <a:ext cx="342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Рубрика «Вопрос-Ответ»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lidesharecdn.com/javascript-100908145727-phpapp01/95/dhtml-5-728.jpg?cb=12839579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214290"/>
            <a:ext cx="86439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Q: Что такое подъём?</a:t>
            </a:r>
            <a:endParaRPr lang="ru-RU" sz="2000" dirty="0" smtClean="0"/>
          </a:p>
          <a:p>
            <a:r>
              <a:rPr lang="ru-RU" sz="2000" dirty="0"/>
              <a:t>A: </a:t>
            </a:r>
            <a:r>
              <a:rPr lang="ru-RU" sz="2000" dirty="0" smtClean="0"/>
              <a:t>Область</a:t>
            </a:r>
            <a:r>
              <a:rPr lang="en-US" sz="2000" dirty="0" smtClean="0"/>
              <a:t> </a:t>
            </a:r>
            <a:r>
              <a:rPr lang="ru-RU" sz="2000" dirty="0" smtClean="0"/>
              <a:t>видимости</a:t>
            </a:r>
            <a:r>
              <a:rPr lang="en-US" sz="2000" dirty="0" smtClean="0"/>
              <a:t> </a:t>
            </a:r>
            <a:r>
              <a:rPr lang="ru-RU" sz="2000" dirty="0" smtClean="0"/>
              <a:t>функции</a:t>
            </a:r>
            <a:r>
              <a:rPr lang="en-US" sz="2000" dirty="0" smtClean="0"/>
              <a:t> </a:t>
            </a:r>
            <a:r>
              <a:rPr lang="ru-RU" sz="2000" dirty="0" smtClean="0"/>
              <a:t>в языке</a:t>
            </a:r>
            <a:r>
              <a:rPr lang="en-US" sz="2000" dirty="0" smtClean="0"/>
              <a:t> JavaScript </a:t>
            </a:r>
            <a:r>
              <a:rPr lang="ru-RU" sz="2000" dirty="0" smtClean="0"/>
              <a:t>подразумевает,</a:t>
            </a:r>
            <a:r>
              <a:rPr lang="en-US" sz="2000" dirty="0" smtClean="0"/>
              <a:t> </a:t>
            </a:r>
            <a:r>
              <a:rPr lang="ru-RU" sz="2000" dirty="0" smtClean="0"/>
              <a:t>что </a:t>
            </a:r>
            <a:r>
              <a:rPr lang="ru-RU" sz="2000" dirty="0"/>
              <a:t>все </a:t>
            </a:r>
            <a:r>
              <a:rPr lang="en-US" sz="2000" dirty="0" smtClean="0"/>
              <a:t> </a:t>
            </a:r>
            <a:r>
              <a:rPr lang="ru-RU" sz="2000" dirty="0" smtClean="0"/>
              <a:t>переменные, объявленные внутри функции, видимы </a:t>
            </a:r>
            <a:r>
              <a:rPr lang="ru-RU" sz="2000" i="1" dirty="0" smtClean="0"/>
              <a:t>везде </a:t>
            </a:r>
            <a:r>
              <a:rPr lang="ru-RU" sz="2000" dirty="0" smtClean="0"/>
              <a:t>в теле функции. Самое интересное, что переменные оказываются</a:t>
            </a:r>
            <a:r>
              <a:rPr lang="en-US" sz="2000" dirty="0" smtClean="0"/>
              <a:t> </a:t>
            </a:r>
            <a:r>
              <a:rPr lang="ru-RU" sz="2000" dirty="0"/>
              <a:t>в</a:t>
            </a:r>
            <a:r>
              <a:rPr lang="ru-RU" sz="2000" dirty="0" smtClean="0"/>
              <a:t>идимыми</a:t>
            </a:r>
            <a:r>
              <a:rPr lang="en-US" sz="2000" dirty="0" smtClean="0"/>
              <a:t> </a:t>
            </a:r>
            <a:r>
              <a:rPr lang="ru-RU" sz="2000" dirty="0" smtClean="0"/>
              <a:t>еще </a:t>
            </a:r>
            <a:r>
              <a:rPr lang="ru-RU" sz="2000" dirty="0"/>
              <a:t>до </a:t>
            </a:r>
            <a:r>
              <a:rPr lang="ru-RU" sz="2000" dirty="0" smtClean="0"/>
              <a:t>того,</a:t>
            </a:r>
            <a:r>
              <a:rPr lang="en-US" sz="2000" dirty="0" smtClean="0"/>
              <a:t> </a:t>
            </a:r>
            <a:r>
              <a:rPr lang="ru-RU" sz="2000" dirty="0" smtClean="0"/>
              <a:t>как будут</a:t>
            </a:r>
            <a:r>
              <a:rPr lang="en-US" sz="2000" dirty="0" smtClean="0"/>
              <a:t> </a:t>
            </a:r>
            <a:r>
              <a:rPr lang="ru-RU" sz="2000" dirty="0" smtClean="0"/>
              <a:t>объявлены.</a:t>
            </a:r>
            <a:r>
              <a:rPr lang="en-US" sz="2000" dirty="0" smtClean="0"/>
              <a:t> </a:t>
            </a:r>
            <a:r>
              <a:rPr lang="ru-RU" sz="2000" dirty="0" smtClean="0"/>
              <a:t>Эта особенность</a:t>
            </a:r>
            <a:r>
              <a:rPr lang="en-US" sz="2000" dirty="0" smtClean="0"/>
              <a:t> JavaScript </a:t>
            </a:r>
            <a:r>
              <a:rPr lang="ru-RU" sz="2000" dirty="0"/>
              <a:t>н</a:t>
            </a:r>
            <a:r>
              <a:rPr lang="ru-RU" sz="2000" dirty="0" smtClean="0"/>
              <a:t>еофициально</a:t>
            </a:r>
            <a:r>
              <a:rPr lang="en-US" sz="2000" dirty="0" smtClean="0"/>
              <a:t> </a:t>
            </a:r>
            <a:r>
              <a:rPr lang="ru-RU" sz="2000" dirty="0"/>
              <a:t>н</a:t>
            </a:r>
            <a:r>
              <a:rPr lang="ru-RU" sz="2000" dirty="0" smtClean="0"/>
              <a:t>азывается</a:t>
            </a:r>
            <a:r>
              <a:rPr lang="en-US" sz="2000" dirty="0" smtClean="0"/>
              <a:t> </a:t>
            </a:r>
            <a:r>
              <a:rPr lang="ru-RU" sz="2000" i="1" dirty="0" smtClean="0"/>
              <a:t>подъемом:</a:t>
            </a:r>
            <a:r>
              <a:rPr lang="en-US" sz="2000" i="1" dirty="0" smtClean="0"/>
              <a:t> </a:t>
            </a:r>
            <a:r>
              <a:rPr lang="ru-RU" sz="2000" i="1" dirty="0"/>
              <a:t>п</a:t>
            </a:r>
            <a:r>
              <a:rPr lang="ru-RU" sz="2000" dirty="0" smtClean="0"/>
              <a:t>рограммный</a:t>
            </a:r>
            <a:r>
              <a:rPr lang="en-US" sz="2000" dirty="0" smtClean="0"/>
              <a:t> </a:t>
            </a:r>
            <a:r>
              <a:rPr lang="ru-RU" sz="2000" dirty="0" smtClean="0"/>
              <a:t>код </a:t>
            </a:r>
            <a:r>
              <a:rPr lang="en-US" sz="2000" dirty="0" smtClean="0"/>
              <a:t>JavaScript </a:t>
            </a:r>
            <a:r>
              <a:rPr lang="ru-RU" sz="2000" dirty="0"/>
              <a:t>в</a:t>
            </a:r>
            <a:r>
              <a:rPr lang="ru-RU" sz="2000" dirty="0" smtClean="0"/>
              <a:t>едет</a:t>
            </a:r>
            <a:r>
              <a:rPr lang="en-US" sz="2000" dirty="0" smtClean="0"/>
              <a:t> </a:t>
            </a:r>
            <a:r>
              <a:rPr lang="ru-RU" sz="2000" dirty="0"/>
              <a:t>с</a:t>
            </a:r>
            <a:r>
              <a:rPr lang="ru-RU" sz="2000" dirty="0" smtClean="0"/>
              <a:t>ебя</a:t>
            </a:r>
            <a:r>
              <a:rPr lang="en-US" sz="2000" dirty="0" smtClean="0"/>
              <a:t> </a:t>
            </a:r>
            <a:r>
              <a:rPr lang="ru-RU" sz="2000" dirty="0" smtClean="0"/>
              <a:t>так</a:t>
            </a:r>
            <a:r>
              <a:rPr lang="ru-RU" sz="2000" dirty="0"/>
              <a:t>, как </a:t>
            </a:r>
            <a:r>
              <a:rPr lang="ru-RU" sz="2000" dirty="0" smtClean="0"/>
              <a:t>если</a:t>
            </a:r>
            <a:r>
              <a:rPr lang="en-US" sz="2000" dirty="0" smtClean="0"/>
              <a:t> </a:t>
            </a:r>
            <a:r>
              <a:rPr lang="ru-RU" sz="2000" dirty="0" smtClean="0"/>
              <a:t>бы </a:t>
            </a:r>
            <a:r>
              <a:rPr lang="ru-RU" sz="2000" dirty="0"/>
              <a:t>все </a:t>
            </a:r>
            <a:r>
              <a:rPr lang="ru-RU" sz="2000" dirty="0" smtClean="0"/>
              <a:t>объявления</a:t>
            </a:r>
            <a:r>
              <a:rPr lang="en-US" sz="2000" dirty="0" smtClean="0"/>
              <a:t> </a:t>
            </a:r>
            <a:r>
              <a:rPr lang="ru-RU" sz="2000" dirty="0"/>
              <a:t>п</a:t>
            </a:r>
            <a:r>
              <a:rPr lang="ru-RU" sz="2000" dirty="0" smtClean="0"/>
              <a:t>еременных</a:t>
            </a:r>
            <a:r>
              <a:rPr lang="en-US" sz="2000" dirty="0" smtClean="0"/>
              <a:t> </a:t>
            </a:r>
            <a:r>
              <a:rPr lang="ru-RU" sz="2000" dirty="0"/>
              <a:t>в</a:t>
            </a:r>
            <a:r>
              <a:rPr lang="ru-RU" sz="2000" dirty="0" smtClean="0"/>
              <a:t>нутри</a:t>
            </a:r>
            <a:r>
              <a:rPr lang="en-US" sz="2000" dirty="0" smtClean="0"/>
              <a:t> </a:t>
            </a:r>
            <a:r>
              <a:rPr lang="ru-RU" sz="2000" dirty="0"/>
              <a:t>ф</a:t>
            </a:r>
            <a:r>
              <a:rPr lang="ru-RU" sz="2000" dirty="0" smtClean="0"/>
              <a:t>ункции</a:t>
            </a:r>
            <a:r>
              <a:rPr lang="en-US" sz="2000" dirty="0" smtClean="0"/>
              <a:t> </a:t>
            </a:r>
            <a:r>
              <a:rPr lang="ru-RU" sz="2000" dirty="0" smtClean="0"/>
              <a:t>(без присваивания</a:t>
            </a:r>
            <a:r>
              <a:rPr lang="en-US" sz="2000" dirty="0" smtClean="0"/>
              <a:t> </a:t>
            </a:r>
            <a:r>
              <a:rPr lang="ru-RU" sz="2000" dirty="0"/>
              <a:t>и</a:t>
            </a:r>
            <a:r>
              <a:rPr lang="ru-RU" sz="2000" dirty="0" smtClean="0"/>
              <a:t>нициализирующих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значений)</a:t>
            </a:r>
            <a:r>
              <a:rPr lang="en-US" sz="2000" dirty="0" smtClean="0"/>
              <a:t> </a:t>
            </a:r>
            <a:r>
              <a:rPr lang="ru-RU" sz="2000" dirty="0" smtClean="0"/>
              <a:t>«поднимались»</a:t>
            </a:r>
            <a:r>
              <a:rPr lang="en-US" sz="2000" dirty="0" smtClean="0"/>
              <a:t> </a:t>
            </a:r>
            <a:r>
              <a:rPr lang="ru-RU" sz="2000" dirty="0" smtClean="0"/>
              <a:t>в начало</a:t>
            </a:r>
            <a:r>
              <a:rPr lang="en-US" sz="2000" dirty="0" smtClean="0"/>
              <a:t> </a:t>
            </a:r>
            <a:r>
              <a:rPr lang="ru-RU" sz="2000" dirty="0" smtClean="0"/>
              <a:t>функции.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6" y="762073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Q: Что такое побочный эффект?</a:t>
            </a:r>
          </a:p>
          <a:p>
            <a:r>
              <a:rPr lang="ru-RU" dirty="0" smtClean="0"/>
              <a:t>A:</a:t>
            </a:r>
            <a:r>
              <a:rPr lang="ru-RU" b="1" dirty="0" smtClean="0"/>
              <a:t> Побочные эффекты</a:t>
            </a:r>
            <a:r>
              <a:rPr lang="en-US" b="1" dirty="0" smtClean="0"/>
              <a:t> –</a:t>
            </a:r>
            <a:r>
              <a:rPr lang="ru-RU" dirty="0" smtClean="0"/>
              <a:t>любые действия работающей программы, изменяющие среду выполнения (англ. </a:t>
            </a:r>
            <a:r>
              <a:rPr lang="ru-RU" i="1" dirty="0" err="1" smtClean="0"/>
              <a:t>execution</a:t>
            </a:r>
            <a:r>
              <a:rPr lang="ru-RU" i="1" dirty="0" smtClean="0"/>
              <a:t> </a:t>
            </a:r>
            <a:r>
              <a:rPr lang="ru-RU" i="1" dirty="0" err="1" smtClean="0"/>
              <a:t>environment</a:t>
            </a:r>
            <a:r>
              <a:rPr lang="ru-RU" dirty="0" smtClean="0"/>
              <a:t>). Например, к побочным эффектам относятся:</a:t>
            </a:r>
          </a:p>
          <a:p>
            <a:r>
              <a:rPr lang="ru-RU" dirty="0" smtClean="0"/>
              <a:t>доступ (чтение или запись) к объекту, определённому с модификатором </a:t>
            </a:r>
            <a:r>
              <a:rPr lang="ru-RU" dirty="0" err="1" smtClean="0"/>
              <a:t>volatile</a:t>
            </a:r>
            <a:r>
              <a:rPr lang="ru-RU" dirty="0" smtClean="0"/>
              <a:t> (англ.);</a:t>
            </a:r>
          </a:p>
          <a:p>
            <a:r>
              <a:rPr lang="ru-RU" dirty="0" smtClean="0"/>
              <a:t>изменение (запись) объекта;</a:t>
            </a:r>
          </a:p>
          <a:p>
            <a:r>
              <a:rPr lang="ru-RU" dirty="0" smtClean="0"/>
              <a:t>изменение файла;</a:t>
            </a:r>
          </a:p>
          <a:p>
            <a:r>
              <a:rPr lang="ru-RU" dirty="0" smtClean="0"/>
              <a:t>изменение поведения инструкций процессора, обрабатывающих числа с плавающей точкой;</a:t>
            </a:r>
          </a:p>
          <a:p>
            <a:r>
              <a:rPr lang="ru-RU" dirty="0" smtClean="0"/>
              <a:t>вызов функции, выполняющей любое из перечисленных выше действий.</a:t>
            </a:r>
          </a:p>
          <a:p>
            <a:r>
              <a:rPr lang="ru-RU" b="1" i="1" dirty="0" smtClean="0"/>
              <a:t>Побочный эффект функции</a:t>
            </a:r>
            <a:r>
              <a:rPr lang="ru-RU" dirty="0" smtClean="0"/>
              <a:t> — возможность в процессе выполнения своих вычислений: читать и модифицировать значения глобальных переменных, осуществлять операции ввода-вывода, реагировать на исключительные ситуации, вызывать их обработчики. Если вызвать функцию с побочным эффектом дважды с одним и тем же набором значений входных аргументов, может случиться так, что в качестве результата будут возвращены разные значения. Такие функции называются недетерминированными функциями с побочными эффектами.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Q: Как это работает в других языках?</a:t>
            </a:r>
          </a:p>
          <a:p>
            <a:r>
              <a:rPr lang="ru-RU" dirty="0" smtClean="0"/>
              <a:t>A: Наиболее очевидным примером являются операторы присваивания: если</a:t>
            </a:r>
            <a:endParaRPr lang="en-US" dirty="0" smtClean="0"/>
          </a:p>
          <a:p>
            <a:r>
              <a:rPr lang="ru-RU" dirty="0" smtClean="0"/>
              <a:t>переменной или свойству присвоить некоторое значение, это повлияет на результат любого выражения, в котором используется эта переменная или свойство. Аналогичный побочный эффект имеют операторы инкремента ++ и декремента --,поскольку они неявно выполняют присваивание. Оператор </a:t>
            </a:r>
            <a:r>
              <a:rPr lang="ru-RU" dirty="0" err="1" smtClean="0"/>
              <a:t>delete</a:t>
            </a:r>
            <a:r>
              <a:rPr lang="ru-RU" dirty="0" smtClean="0"/>
              <a:t> также имеет побочный эффект: операция удаления свойства напоминает (хотя и недостаточно близко) присваивание свойству значения 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523</Words>
  <Application>Microsoft Office PowerPoint</Application>
  <PresentationFormat>Экран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34</cp:revision>
  <dcterms:created xsi:type="dcterms:W3CDTF">2017-02-12T15:45:00Z</dcterms:created>
  <dcterms:modified xsi:type="dcterms:W3CDTF">2017-02-12T21:31:33Z</dcterms:modified>
</cp:coreProperties>
</file>