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4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7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49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7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638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32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2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206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15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2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8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1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659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2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0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8AB7-A941-4F52-AD09-8829D87D3DCC}" type="datetimeFigureOut">
              <a:rPr lang="pt-PT" smtClean="0"/>
              <a:t>29/10/2018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B394-85F4-4BF0-90D5-148D556CDB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57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2167F-63F8-47C8-8D6F-036684E6E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266" y="105486"/>
            <a:ext cx="10590775" cy="1543576"/>
          </a:xfrm>
        </p:spPr>
        <p:txBody>
          <a:bodyPr/>
          <a:lstStyle/>
          <a:p>
            <a:r>
              <a:rPr lang="pt-PT" b="1" dirty="0"/>
              <a:t>Matemática das redes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8582CB-FF48-4E7B-81E1-AC98D4EB4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266" y="1547618"/>
            <a:ext cx="8825658" cy="861420"/>
          </a:xfrm>
        </p:spPr>
        <p:txBody>
          <a:bodyPr/>
          <a:lstStyle/>
          <a:p>
            <a:r>
              <a:rPr lang="pt-PT" dirty="0"/>
              <a:t>Análise de redes de coautoria científica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E52F7E-D497-455D-AEEE-45609A5014A5}"/>
              </a:ext>
            </a:extLst>
          </p:cNvPr>
          <p:cNvSpPr txBox="1"/>
          <p:nvPr/>
        </p:nvSpPr>
        <p:spPr>
          <a:xfrm>
            <a:off x="9085276" y="5855516"/>
            <a:ext cx="30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Matemática das Coisas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E6EB6F-B616-44CA-896D-5C82A6996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36"/>
          <a:stretch/>
        </p:blipFill>
        <p:spPr>
          <a:xfrm>
            <a:off x="10317415" y="-7629"/>
            <a:ext cx="1874585" cy="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70DE1-7751-438B-86BF-B105F879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Betweenness</a:t>
            </a:r>
            <a:r>
              <a:rPr lang="pt-PT" dirty="0"/>
              <a:t> na rede de CE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2F81B-1C5A-411C-89CC-7CCDF63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339" y="2249486"/>
            <a:ext cx="4408072" cy="3541714"/>
          </a:xfrm>
        </p:spPr>
        <p:txBody>
          <a:bodyPr>
            <a:normAutofit/>
          </a:bodyPr>
          <a:lstStyle/>
          <a:p>
            <a:r>
              <a:rPr lang="pt-PT" sz="2200" dirty="0" err="1"/>
              <a:t>Deb</a:t>
            </a:r>
            <a:r>
              <a:rPr lang="pt-PT" sz="2200" dirty="0"/>
              <a:t> e </a:t>
            </a:r>
            <a:r>
              <a:rPr lang="pt-PT" sz="2200" dirty="0" err="1"/>
              <a:t>Goldberg</a:t>
            </a:r>
            <a:r>
              <a:rPr lang="pt-PT" sz="2200" dirty="0"/>
              <a:t> são também os cientistas com mais colaboradores;</a:t>
            </a:r>
          </a:p>
          <a:p>
            <a:r>
              <a:rPr lang="pt-PT" sz="2200" dirty="0"/>
              <a:t>A </a:t>
            </a:r>
            <a:r>
              <a:rPr lang="pt-PT" sz="2200" dirty="0" err="1"/>
              <a:t>betweenness</a:t>
            </a:r>
            <a:r>
              <a:rPr lang="pt-PT" sz="2200" dirty="0"/>
              <a:t> serve então de medidor do controlo do fluxo de informação;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0567E398-88F2-406E-9044-A5D781B5D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411896"/>
            <a:ext cx="5494861" cy="2892395"/>
          </a:xfrm>
        </p:spPr>
      </p:pic>
    </p:spTree>
    <p:extLst>
      <p:ext uri="{BB962C8B-B14F-4D97-AF65-F5344CB8AC3E}">
        <p14:creationId xmlns:p14="http://schemas.microsoft.com/office/powerpoint/2010/main" val="17553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776E-865A-44CC-89D9-0A8DB10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9979"/>
            <a:ext cx="9905998" cy="1478570"/>
          </a:xfrm>
        </p:spPr>
        <p:txBody>
          <a:bodyPr/>
          <a:lstStyle/>
          <a:p>
            <a:r>
              <a:rPr lang="pt-PT" dirty="0"/>
              <a:t>Distância Média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3845C2-9592-4A8D-8353-5140BDFE0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9" t="33745" r="22216" b="39038"/>
          <a:stretch/>
        </p:blipFill>
        <p:spPr>
          <a:xfrm>
            <a:off x="1013381" y="1378462"/>
            <a:ext cx="10624008" cy="2975323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A24C06D2-55F7-491F-8DDE-29940C0CDC94}"/>
              </a:ext>
            </a:extLst>
          </p:cNvPr>
          <p:cNvSpPr txBox="1">
            <a:spLocks/>
          </p:cNvSpPr>
          <p:nvPr/>
        </p:nvSpPr>
        <p:spPr>
          <a:xfrm>
            <a:off x="1291471" y="4434333"/>
            <a:ext cx="10067828" cy="2191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200" dirty="0"/>
              <a:t>A distância média entre cientistas é muito menor que a dimensão da rede, o que mostra que as redes científicas possuem características que permitem a rápida difusão de informação para todos os interessados.</a:t>
            </a:r>
          </a:p>
          <a:p>
            <a:pPr marL="342900" indent="-342900"/>
            <a:r>
              <a:rPr lang="pt-PT" sz="2200" dirty="0"/>
              <a:t>Estas propriedades são um indicativo de que ao lidar-se com redes de coautoria se está, de facto, a lidar com redes do tipo “</a:t>
            </a:r>
            <a:r>
              <a:rPr lang="pt-PT" sz="2200" dirty="0" err="1"/>
              <a:t>small</a:t>
            </a:r>
            <a:r>
              <a:rPr lang="pt-PT" sz="2200" dirty="0"/>
              <a:t> </a:t>
            </a:r>
            <a:r>
              <a:rPr lang="pt-PT" sz="2200" dirty="0" err="1"/>
              <a:t>world</a:t>
            </a:r>
            <a:r>
              <a:rPr lang="pt-PT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18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3">
            <a:extLst>
              <a:ext uri="{FF2B5EF4-FFF2-40B4-BE49-F238E27FC236}">
                <a16:creationId xmlns:a16="http://schemas.microsoft.com/office/drawing/2014/main" id="{BD67FB2A-AEA1-4158-A8FE-FE1E2061A67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8" t="16839" r="24613" b="9383"/>
          <a:stretch/>
        </p:blipFill>
        <p:spPr bwMode="auto">
          <a:xfrm>
            <a:off x="1018095" y="784461"/>
            <a:ext cx="4961642" cy="3994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D0DDEF-92DC-4166-9689-5975FBB88F8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9" t="33863" r="20978" b="26003"/>
          <a:stretch/>
        </p:blipFill>
        <p:spPr bwMode="auto">
          <a:xfrm>
            <a:off x="6212265" y="784461"/>
            <a:ext cx="5279009" cy="3994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1EBCE1-CA41-412E-9285-E164DA12EA9A}"/>
              </a:ext>
            </a:extLst>
          </p:cNvPr>
          <p:cNvSpPr txBox="1"/>
          <p:nvPr/>
        </p:nvSpPr>
        <p:spPr>
          <a:xfrm>
            <a:off x="867267" y="4995143"/>
            <a:ext cx="53449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Ligações entre um cientista central, neste caso Newman, e os seus colaboradores diretos, e as ligações destes com os seus colaboradores diretos</a:t>
            </a:r>
            <a:r>
              <a:rPr lang="pt-PT" sz="2000" dirty="0"/>
              <a:t>.</a:t>
            </a: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E930E5-92BB-4D16-B82E-1756D11A4CF8}"/>
              </a:ext>
            </a:extLst>
          </p:cNvPr>
          <p:cNvSpPr txBox="1"/>
          <p:nvPr/>
        </p:nvSpPr>
        <p:spPr>
          <a:xfrm>
            <a:off x="6212266" y="4995143"/>
            <a:ext cx="5112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/>
              <a:t>Distribuição de distâncias médias entre um determinado cientista e todos os outros em função do seu número de colaboradores</a:t>
            </a:r>
          </a:p>
        </p:txBody>
      </p:sp>
    </p:spTree>
    <p:extLst>
      <p:ext uri="{BB962C8B-B14F-4D97-AF65-F5344CB8AC3E}">
        <p14:creationId xmlns:p14="http://schemas.microsoft.com/office/powerpoint/2010/main" val="17068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1E16-3A7C-4206-9279-56B9288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C9DDCE9-B254-4A18-96F2-E30C944D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13" y="2080150"/>
            <a:ext cx="3219738" cy="35417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5376B5-173D-4580-9E55-7F3307711EAE}"/>
              </a:ext>
            </a:extLst>
          </p:cNvPr>
          <p:cNvSpPr txBox="1"/>
          <p:nvPr/>
        </p:nvSpPr>
        <p:spPr>
          <a:xfrm>
            <a:off x="1029820" y="2080150"/>
            <a:ext cx="60736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/>
              <a:t> </a:t>
            </a:r>
            <a:r>
              <a:rPr lang="pt-PT" sz="2200" dirty="0"/>
              <a:t>. Estudo de redes complexas, esta num período de expansão, principalmente depois da introdução dos modelos da lei da potência e de redes “</a:t>
            </a:r>
            <a:r>
              <a:rPr lang="pt-PT" sz="2200" i="1" dirty="0" err="1"/>
              <a:t>scale</a:t>
            </a:r>
            <a:r>
              <a:rPr lang="pt-PT" sz="2200" i="1" dirty="0"/>
              <a:t>-free</a:t>
            </a:r>
            <a:r>
              <a:rPr lang="pt-PT" sz="2200" dirty="0"/>
              <a:t>” .</a:t>
            </a:r>
          </a:p>
          <a:p>
            <a:pPr algn="just"/>
            <a:r>
              <a:rPr lang="pt-PT" sz="2200" dirty="0"/>
              <a:t> . Um dos objetos de estudo na análise de redes complexas são redes sociais.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41F290-06FB-4623-9863-6AB659872DE8}"/>
              </a:ext>
            </a:extLst>
          </p:cNvPr>
          <p:cNvSpPr txBox="1"/>
          <p:nvPr/>
        </p:nvSpPr>
        <p:spPr>
          <a:xfrm>
            <a:off x="7403913" y="5721292"/>
            <a:ext cx="321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Um exemplo de uma pequena rede complexa</a:t>
            </a:r>
          </a:p>
        </p:txBody>
      </p:sp>
    </p:spTree>
    <p:extLst>
      <p:ext uri="{BB962C8B-B14F-4D97-AF65-F5344CB8AC3E}">
        <p14:creationId xmlns:p14="http://schemas.microsoft.com/office/powerpoint/2010/main" val="198992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C1CED-8080-43D8-A098-3D0A626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Análise de redes de coautoria científica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620FB0-330E-4701-A475-09FBEC8827FA}"/>
              </a:ext>
            </a:extLst>
          </p:cNvPr>
          <p:cNvSpPr txBox="1"/>
          <p:nvPr/>
        </p:nvSpPr>
        <p:spPr>
          <a:xfrm>
            <a:off x="1141413" y="2097088"/>
            <a:ext cx="9236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200" dirty="0"/>
              <a:t> . “</a:t>
            </a:r>
            <a:r>
              <a:rPr lang="pt-PT" sz="2200" dirty="0" err="1"/>
              <a:t>Who</a:t>
            </a:r>
            <a:r>
              <a:rPr lang="pt-PT" sz="2200" dirty="0"/>
              <a:t> </a:t>
            </a:r>
            <a:r>
              <a:rPr lang="pt-PT" sz="2200" dirty="0" err="1"/>
              <a:t>is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best</a:t>
            </a:r>
            <a:r>
              <a:rPr lang="pt-PT" sz="2200" dirty="0"/>
              <a:t> </a:t>
            </a:r>
            <a:r>
              <a:rPr lang="pt-PT" sz="2200" dirty="0" err="1"/>
              <a:t>connected</a:t>
            </a:r>
            <a:r>
              <a:rPr lang="pt-PT" sz="2200" dirty="0"/>
              <a:t> </a:t>
            </a:r>
            <a:r>
              <a:rPr lang="pt-PT" sz="2200" dirty="0" err="1"/>
              <a:t>scientist</a:t>
            </a:r>
            <a:r>
              <a:rPr lang="pt-PT" sz="2200" dirty="0"/>
              <a:t>? A </a:t>
            </a:r>
            <a:r>
              <a:rPr lang="pt-PT" sz="2200" dirty="0" err="1"/>
              <a:t>study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scientific</a:t>
            </a:r>
            <a:r>
              <a:rPr lang="pt-PT" sz="2200" dirty="0"/>
              <a:t> </a:t>
            </a:r>
            <a:r>
              <a:rPr lang="pt-PT" sz="2200" dirty="0" err="1"/>
              <a:t>coauthorship</a:t>
            </a:r>
            <a:r>
              <a:rPr lang="pt-PT" sz="2200" dirty="0"/>
              <a:t> networks”</a:t>
            </a:r>
          </a:p>
          <a:p>
            <a:pPr algn="just"/>
            <a:r>
              <a:rPr lang="pt-PT" sz="2200" dirty="0"/>
              <a:t>	. Los Alamos e-Print </a:t>
            </a:r>
            <a:r>
              <a:rPr lang="pt-PT" sz="2200" dirty="0" err="1"/>
              <a:t>Archive</a:t>
            </a:r>
            <a:r>
              <a:rPr lang="pt-PT" sz="2200" dirty="0"/>
              <a:t> </a:t>
            </a:r>
          </a:p>
          <a:p>
            <a:pPr algn="just"/>
            <a:r>
              <a:rPr lang="pt-PT" sz="2200" dirty="0"/>
              <a:t>	. MEDLINE</a:t>
            </a:r>
          </a:p>
          <a:p>
            <a:pPr algn="just"/>
            <a:r>
              <a:rPr lang="pt-PT" sz="2200" dirty="0"/>
              <a:t>	. SPIRES</a:t>
            </a:r>
          </a:p>
          <a:p>
            <a:pPr algn="just"/>
            <a:r>
              <a:rPr lang="pt-PT" sz="2200" dirty="0"/>
              <a:t>	. NCSTRL</a:t>
            </a:r>
          </a:p>
        </p:txBody>
      </p:sp>
    </p:spTree>
    <p:extLst>
      <p:ext uri="{BB962C8B-B14F-4D97-AF65-F5344CB8AC3E}">
        <p14:creationId xmlns:p14="http://schemas.microsoft.com/office/powerpoint/2010/main" val="35541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C26C3-4649-453D-8B1B-A1A00E48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Análise de redes de coautoria científica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299AEE-1045-4D64-B6AF-3034BBF8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94" y="4059806"/>
            <a:ext cx="8894835" cy="23288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CF650C-7230-4846-B25D-20947FA38808}"/>
              </a:ext>
            </a:extLst>
          </p:cNvPr>
          <p:cNvSpPr txBox="1"/>
          <p:nvPr/>
        </p:nvSpPr>
        <p:spPr>
          <a:xfrm>
            <a:off x="1040235" y="2214694"/>
            <a:ext cx="9501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  <a:r>
              <a:rPr lang="pt-PT" sz="2000" dirty="0"/>
              <a:t>. Num primeiro método pode-se ter conta apenas a inicial do primeiro nome e o último do nome do autor;</a:t>
            </a:r>
          </a:p>
          <a:p>
            <a:r>
              <a:rPr lang="pt-PT" sz="2000" dirty="0"/>
              <a:t> . Num segundo método tem-se em conta não só o que se tinha em conta no primeiro método, como todas as iniciais que surgem no meio da primeira inicial e do último nome;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320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45159" y="541003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Numa primeira análise foi feita a representação gráfica do número de autores e do número de colaboradores que cada um possuía, ambos colocados em escalas logarítmicas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60" y="1910265"/>
            <a:ext cx="5859730" cy="434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74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81254" y="673350"/>
            <a:ext cx="9905999" cy="1023102"/>
          </a:xfrm>
        </p:spPr>
        <p:txBody>
          <a:bodyPr>
            <a:noAutofit/>
          </a:bodyPr>
          <a:lstStyle/>
          <a:p>
            <a:pPr algn="just"/>
            <a:r>
              <a:rPr lang="pt-PT" sz="2200" dirty="0"/>
              <a:t>Como verificado na figura, a distribuição do número de autores pelo seu número de colaboradores aparenta seguir não uma lei da potência, mas sim duas leis da potência e, portanto, faz a distribuição de uma forma diferente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372" y="2086728"/>
            <a:ext cx="6747761" cy="403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27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09064" y="589129"/>
            <a:ext cx="9905999" cy="1335924"/>
          </a:xfrm>
        </p:spPr>
        <p:txBody>
          <a:bodyPr>
            <a:normAutofit/>
          </a:bodyPr>
          <a:lstStyle/>
          <a:p>
            <a:pPr algn="just"/>
            <a:r>
              <a:rPr lang="pt-PT" sz="2200" dirty="0"/>
              <a:t>Um exemplo de um caso onde existem diversos percursos mais curtos entre dois cientistas é apresentado seguidamente, onde se pretende estabelecer o percurso mais curto entre Newman e </a:t>
            </a:r>
            <a:r>
              <a:rPr lang="pt-PT" sz="2200" dirty="0" err="1"/>
              <a:t>Barabási</a:t>
            </a:r>
            <a:r>
              <a:rPr lang="pt-PT" sz="2200" dirty="0"/>
              <a:t>, dois cientistas que estudam redes complexas</a:t>
            </a:r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98" y="2133183"/>
            <a:ext cx="6163929" cy="4303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36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8A4904-66EE-4AA1-96B6-DE3343EE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Betweenness</a:t>
            </a:r>
            <a:endParaRPr lang="pt-PT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178AF3-10EF-492E-AEE1-6A1AAD27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pt-PT" sz="2200" dirty="0"/>
              <a:t>Cerca de 64% dos percursos mais curtos para um cientista passam pelo seu maior colaborador</a:t>
            </a:r>
          </a:p>
          <a:p>
            <a:r>
              <a:rPr lang="pt-PT" sz="2200" dirty="0"/>
              <a:t>Cerca de 98% dos percursos mais curtos para um cientista passam por um dos 10 maiores colaboradores deste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62EA24F-AE18-4CA3-B494-8F9FD39B2E8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84" y="2249488"/>
            <a:ext cx="4706645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71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1E6F-E605-4AB9-B489-3D65995E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Betweenness</a:t>
            </a:r>
            <a:r>
              <a:rPr lang="pt-PT" dirty="0"/>
              <a:t> na rede de CE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7A00F78-66E4-452A-BC93-D24A47F7F1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11896"/>
            <a:ext cx="5494862" cy="2892395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6FAA79-9AD9-4597-91C6-5C4B6B11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339" y="2249486"/>
            <a:ext cx="4408072" cy="3289923"/>
          </a:xfrm>
        </p:spPr>
        <p:txBody>
          <a:bodyPr>
            <a:normAutofit/>
          </a:bodyPr>
          <a:lstStyle/>
          <a:p>
            <a:r>
              <a:rPr lang="pt-PT" sz="2200" dirty="0" err="1"/>
              <a:t>Deb</a:t>
            </a:r>
            <a:r>
              <a:rPr lang="pt-PT" sz="2200" dirty="0"/>
              <a:t> e </a:t>
            </a:r>
            <a:r>
              <a:rPr lang="pt-PT" sz="2200" dirty="0" err="1"/>
              <a:t>Goldberg</a:t>
            </a:r>
            <a:r>
              <a:rPr lang="pt-PT" sz="2200" dirty="0"/>
              <a:t> serão as “superestrelas sociométricas” da rede;</a:t>
            </a:r>
          </a:p>
          <a:p>
            <a:r>
              <a:rPr lang="pt-PT" sz="2200" dirty="0"/>
              <a:t>Ambos os cientistas são autores proeminentes na área da CE;</a:t>
            </a:r>
          </a:p>
        </p:txBody>
      </p:sp>
    </p:spTree>
    <p:extLst>
      <p:ext uri="{BB962C8B-B14F-4D97-AF65-F5344CB8AC3E}">
        <p14:creationId xmlns:p14="http://schemas.microsoft.com/office/powerpoint/2010/main" val="206411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462</Words>
  <Application>Microsoft Office PowerPoint</Application>
  <PresentationFormat>Ecrã Panorâmico</PresentationFormat>
  <Paragraphs>33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Matemática das redes</vt:lpstr>
      <vt:lpstr>Introdução</vt:lpstr>
      <vt:lpstr>Análise de redes de coautoria científica</vt:lpstr>
      <vt:lpstr>Análise de redes de coautoria científica</vt:lpstr>
      <vt:lpstr>Apresentação do PowerPoint</vt:lpstr>
      <vt:lpstr>Apresentação do PowerPoint</vt:lpstr>
      <vt:lpstr>Apresentação do PowerPoint</vt:lpstr>
      <vt:lpstr>Betweenness</vt:lpstr>
      <vt:lpstr>Betweenness na rede de CE</vt:lpstr>
      <vt:lpstr>Betweenness na rede de CE</vt:lpstr>
      <vt:lpstr>Distância Média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das redes</dc:title>
  <dc:creator>User</dc:creator>
  <cp:lastModifiedBy>User</cp:lastModifiedBy>
  <cp:revision>16</cp:revision>
  <dcterms:created xsi:type="dcterms:W3CDTF">2018-10-29T09:34:32Z</dcterms:created>
  <dcterms:modified xsi:type="dcterms:W3CDTF">2018-10-29T20:51:42Z</dcterms:modified>
</cp:coreProperties>
</file>