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4"/>
      <p:bold r:id="rId35"/>
      <p:italic r:id="rId36"/>
      <p:boldItalic r:id="rId37"/>
    </p:embeddedFont>
    <p:embeddedFont>
      <p:font typeface="Cabin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8F1A00D-E264-4248-82E7-B4BFE216D3EE}">
  <a:tblStyle styleId="{D8F1A00D-E264-4248-82E7-B4BFE216D3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1.2 points higher than second highest company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Reduced claim rate &amp; warranty cost through 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 camera : Yr 10-13 warranty claim rate reduced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Increased wage -&gt; better labor performance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 5 pq rating : 2.6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Year 13 pq : 5.1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Normally if we lower the producton cost, p/q rating goes down. However thanks to R&amp;D, we could achieve even higher P/Q rating in both products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219200" y="3843337"/>
            <a:ext cx="68580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6151" y="4766310"/>
            <a:ext cx="1219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04875" y="2736056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14400" y="3786187"/>
            <a:ext cx="7315200" cy="5142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4875" y="2736056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14400" y="3786187"/>
            <a:ext cx="228600" cy="51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730600" y="-1359000"/>
            <a:ext cx="3682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9" name="Shape 99"/>
          <p:cNvCxnSpPr/>
          <p:nvPr/>
        </p:nvCxnSpPr>
        <p:spPr>
          <a:xfrm rot="5400000">
            <a:off x="4361186" y="2401403"/>
            <a:ext cx="438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2"/>
              </a:buClr>
              <a:buFont typeface="Bookman Old Style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10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DDE9E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DDE9E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14400" y="2114550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914400" y="2114550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32198" y="912113"/>
            <a:ext cx="4041599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419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324600" y="914400"/>
            <a:ext cx="2514600" cy="363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rot="5400000">
            <a:off x="3914964" y="2493228"/>
            <a:ext cx="452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3" name="Shape 73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8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9050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>
                <a:solidFill>
                  <a:srgbClr val="DDE9E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>
              <a:solidFill>
                <a:srgbClr val="DDE9E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/>
          <p:nvPr/>
        </p:nvSpPr>
        <p:spPr>
          <a:xfrm rot="5400000">
            <a:off x="442981" y="4835555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57200" y="375642"/>
            <a:ext cx="183000" cy="51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400800" y="4767262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898648" y="4767262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12647" y="4767262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464653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400" b="0" i="0" u="none" strike="noStrike" cap="none">
              <a:solidFill>
                <a:srgbClr val="464653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143000" y="1200175"/>
            <a:ext cx="6858000" cy="104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FOTO</a:t>
            </a:r>
          </a:p>
          <a:p>
            <a:pPr lvl="0" algn="ctr">
              <a:spcBef>
                <a:spcPts val="0"/>
              </a:spcBef>
              <a:buNone/>
            </a:pPr>
            <a:endParaRPr sz="600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63000" y="2983275"/>
            <a:ext cx="7818000" cy="53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/>
              <a:t>Seungho Yang, Kevin Trochez, Binbin Xuan, Yun Ye, Gregory Szymanski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51575" y="3886225"/>
            <a:ext cx="6618000" cy="5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Final Presentation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87" y="965556"/>
            <a:ext cx="4123225" cy="165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Retail Outlets 				</a:t>
            </a:r>
            <a:r>
              <a:rPr lang="en" sz="1400" dirty="0"/>
              <a:t>- Binbin Xuan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50" y="1482073"/>
            <a:ext cx="4286250" cy="30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482075"/>
            <a:ext cx="4286250" cy="303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 Camera Market Share		</a:t>
            </a:r>
            <a:r>
              <a:rPr lang="en" sz="1400" dirty="0"/>
              <a:t>- Binbin Xuan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50" y="875100"/>
            <a:ext cx="8336349" cy="38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UAV Drone Market Share 		</a:t>
            </a:r>
            <a:r>
              <a:rPr lang="en" sz="1400" dirty="0"/>
              <a:t>- Binbin Xuan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57100"/>
            <a:ext cx="8229600" cy="37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Image Rating					</a:t>
            </a:r>
            <a:r>
              <a:rPr lang="en" sz="1400" dirty="0"/>
              <a:t>- Binbin Xuan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79600" y="914400"/>
            <a:ext cx="83835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Highest image rating  from Year 10-13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081499"/>
            <a:ext cx="4682074" cy="2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1926" y="2081499"/>
            <a:ext cx="4682074" cy="289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Net Sales Revenue					</a:t>
            </a:r>
            <a:r>
              <a:rPr lang="en" sz="1400" dirty="0"/>
              <a:t>-Yun Ye</a:t>
            </a:r>
          </a:p>
        </p:txBody>
      </p:sp>
      <p:pic>
        <p:nvPicPr>
          <p:cNvPr id="216" name="Shape 2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857100"/>
            <a:ext cx="6932146" cy="4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Operating Profit					</a:t>
            </a:r>
            <a:r>
              <a:rPr lang="en" sz="1400" dirty="0"/>
              <a:t>-Yun Ye</a:t>
            </a:r>
          </a:p>
        </p:txBody>
      </p:sp>
      <p:pic>
        <p:nvPicPr>
          <p:cNvPr id="223" name="Shape 2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62" y="1043174"/>
            <a:ext cx="6631275" cy="410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Net Profit						</a:t>
            </a:r>
            <a:r>
              <a:rPr lang="en" sz="1400" dirty="0"/>
              <a:t>-Yun Ye</a:t>
            </a:r>
          </a:p>
        </p:txBody>
      </p:sp>
      <p:pic>
        <p:nvPicPr>
          <p:cNvPr id="230" name="Shape 2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37" y="1980574"/>
            <a:ext cx="5562927" cy="312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Shape 231"/>
          <p:cNvGraphicFramePr/>
          <p:nvPr/>
        </p:nvGraphicFramePr>
        <p:xfrm>
          <a:off x="452150" y="967175"/>
          <a:ext cx="8239700" cy="102102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17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Company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Net Profit Margin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25.2%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28.9%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27.9%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27.2%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34.2%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20.1%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get these results? </a:t>
            </a:r>
            <a:r>
              <a:rPr lang="en" sz="1400"/>
              <a:t>-Gregory Szymanski</a:t>
            </a:r>
            <a:r>
              <a:rPr lang="en"/>
              <a:t> 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Long-term strategy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Flexibility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Constant analysis of our rivals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Competitive Advantage            </a:t>
            </a:r>
            <a:r>
              <a:rPr lang="en" sz="1400"/>
              <a:t>-Gregory Szymanski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Combination strategy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Create the best mix of:</a:t>
            </a:r>
            <a:r>
              <a:rPr lang="en"/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Price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P/Q Rating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Number of models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b="1"/>
              <a:t>Keep other competition-related factors close to equal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 Chain                           </a:t>
            </a:r>
            <a:r>
              <a:rPr lang="en" sz="1400"/>
              <a:t>-Gregory Szymanski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  <a:buAutoNum type="arabicPeriod"/>
            </a:pPr>
            <a:r>
              <a:rPr lang="en" b="1" dirty="0"/>
              <a:t>High Priority Primary Activities: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Operations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Marketing and Sales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93700" rtl="0">
              <a:spcBef>
                <a:spcPts val="0"/>
              </a:spcBef>
              <a:buSzPct val="100000"/>
              <a:buAutoNum type="arabicPeriod"/>
            </a:pPr>
            <a:r>
              <a:rPr lang="en" b="1" dirty="0"/>
              <a:t>High Priority Support Activities: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Technology Development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Decision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Industry &amp; Company Overview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Business Strategy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Valuation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actions                            </a:t>
            </a:r>
            <a:r>
              <a:rPr lang="en" sz="1400"/>
              <a:t>-Gregory Szymanski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High R&amp;D investment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Adjust prices accordingly. Stay competitive.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Sacrifice early  earnings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92307"/>
              <a:buAutoNum type="arabicPeriod"/>
            </a:pPr>
            <a:r>
              <a:rPr lang="en"/>
              <a:t>Focus on company’s expansion rather than investor expectations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R&amp;D?                             </a:t>
            </a:r>
            <a:r>
              <a:rPr lang="en" sz="1400"/>
              <a:t>-Gregory Szymanski</a:t>
            </a:r>
            <a:r>
              <a:rPr lang="en"/>
              <a:t>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/>
              <a:t>R&amp;D provides many benefits: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Reduces the costs of components and accessories.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Increases company’s camera/drone P/Q ratings.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Gradually improves productivity.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Reduces warranty claims and costs.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R&amp;D Expenditures Year 13      </a:t>
            </a:r>
            <a:r>
              <a:rPr lang="en" sz="1400"/>
              <a:t>-Gregory Szymanski</a:t>
            </a:r>
            <a:r>
              <a:rPr lang="en"/>
              <a:t> 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5" y="1332800"/>
            <a:ext cx="4040950" cy="31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575" y="1272987"/>
            <a:ext cx="4403400" cy="32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Higher P/Q rating   			</a:t>
            </a:r>
            <a:r>
              <a:rPr lang="en" sz="1400" dirty="0"/>
              <a:t>- Seungho Yang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We offer higher quality products.</a:t>
            </a:r>
          </a:p>
        </p:txBody>
      </p:sp>
      <p:pic>
        <p:nvPicPr>
          <p:cNvPr id="283" name="Shape 28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38750"/>
            <a:ext cx="4486975" cy="27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750" y="1786450"/>
            <a:ext cx="4702049" cy="29594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696175" y="1786450"/>
            <a:ext cx="3948300" cy="441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Yr 13 (P/Q)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57200" y="1786450"/>
            <a:ext cx="3811500" cy="441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(P/Q and R&amp;D)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 title="Chart"/>
          <p:cNvPicPr preferRelativeResize="0"/>
          <p:nvPr/>
        </p:nvPicPr>
        <p:blipFill rotWithShape="1">
          <a:blip r:embed="rId3">
            <a:alphaModFix/>
          </a:blip>
          <a:srcRect l="10798" r="17067"/>
          <a:stretch/>
        </p:blipFill>
        <p:spPr>
          <a:xfrm>
            <a:off x="4765850" y="1100600"/>
            <a:ext cx="3872525" cy="399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457200" y="1302625"/>
            <a:ext cx="4143900" cy="45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UV Drone Change (P/Q and R&amp;D)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14400" y="1302625"/>
            <a:ext cx="3872400" cy="45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8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UV Drone Yr 13 (P/Q)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Higher P/Q rating   			</a:t>
            </a:r>
            <a:r>
              <a:rPr lang="en" sz="1400" dirty="0"/>
              <a:t>- Seungho Yang</a:t>
            </a:r>
          </a:p>
        </p:txBody>
      </p:sp>
      <p:pic>
        <p:nvPicPr>
          <p:cNvPr id="296" name="Shape 29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807925"/>
            <a:ext cx="5077174" cy="3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Lower Warranty Costs  		</a:t>
            </a:r>
            <a:r>
              <a:rPr lang="en" sz="1400" dirty="0"/>
              <a:t>- Seungho Yang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8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Reduced warranty claim rate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Increased wages and training were another reason of lower costs</a:t>
            </a:r>
          </a:p>
        </p:txBody>
      </p:sp>
      <p:pic>
        <p:nvPicPr>
          <p:cNvPr id="304" name="Shape 3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01762"/>
            <a:ext cx="4211575" cy="260418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457187" y="1882300"/>
            <a:ext cx="4153500" cy="37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AC Camera Warranty Repair Cost (per unit sold)</a:t>
            </a:r>
          </a:p>
        </p:txBody>
      </p:sp>
      <p:pic>
        <p:nvPicPr>
          <p:cNvPr id="306" name="Shape 30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00" y="2218739"/>
            <a:ext cx="4022400" cy="248721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703925" y="1882300"/>
            <a:ext cx="4022400" cy="37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UAV Drone Warranty Repair Cost (per unit sold)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7451575" y="3651050"/>
            <a:ext cx="1258500" cy="12585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989225" y="3942650"/>
            <a:ext cx="966900" cy="9669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908850" y="3724775"/>
            <a:ext cx="1258500" cy="12585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57200" y="3961175"/>
            <a:ext cx="966900" cy="966900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Stable Production Cost </a:t>
            </a:r>
            <a:r>
              <a:rPr lang="en" sz="1400" dirty="0"/>
              <a:t> 		- Seungho Yang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Production cost in year 13 is lower than the first year even with higher P/Q rating. 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x="83325" y="1996712"/>
          <a:ext cx="4417100" cy="131859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22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AC Camera Production Cost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5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13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156.97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143.50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0" name="Shape 320"/>
          <p:cNvGraphicFramePr/>
          <p:nvPr/>
        </p:nvGraphicFramePr>
        <p:xfrm>
          <a:off x="4619075" y="2002650"/>
          <a:ext cx="4417100" cy="131055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22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UAV Drone Production Cost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5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Year 13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806.22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783.43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457200" y="4097700"/>
            <a:ext cx="11889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Year 5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4.0 </a:t>
            </a:r>
          </a:p>
        </p:txBody>
      </p:sp>
      <p:sp>
        <p:nvSpPr>
          <p:cNvPr id="322" name="Shape 322"/>
          <p:cNvSpPr/>
          <p:nvPr/>
        </p:nvSpPr>
        <p:spPr>
          <a:xfrm>
            <a:off x="1537225" y="4222175"/>
            <a:ext cx="1258500" cy="4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2908850" y="3885875"/>
            <a:ext cx="12585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Year 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 5.1 </a:t>
            </a:r>
          </a:p>
        </p:txBody>
      </p:sp>
      <p:sp>
        <p:nvSpPr>
          <p:cNvPr id="324" name="Shape 324"/>
          <p:cNvSpPr/>
          <p:nvPr/>
        </p:nvSpPr>
        <p:spPr>
          <a:xfrm>
            <a:off x="6019400" y="4111850"/>
            <a:ext cx="1368900" cy="51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451575" y="3812150"/>
            <a:ext cx="13689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Year 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  7.1 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989225" y="4096500"/>
            <a:ext cx="1188900" cy="111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Year 5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4.0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482025" y="3481211"/>
            <a:ext cx="1368900" cy="444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P/Q Rating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019400" y="3494350"/>
            <a:ext cx="1368900" cy="444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P/Q Rating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Price &amp; Quality                      </a:t>
            </a:r>
            <a:r>
              <a:rPr lang="en" sz="1400"/>
              <a:t>- Gregory Szymanski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How much “value” are you getting per dollar? </a:t>
            </a:r>
          </a:p>
        </p:txBody>
      </p:sp>
      <p:pic>
        <p:nvPicPr>
          <p:cNvPr id="336" name="Shape 3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1472850"/>
            <a:ext cx="3860400" cy="3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675" y="1429700"/>
            <a:ext cx="3815125" cy="3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Valuation - DCF 				</a:t>
            </a:r>
            <a:r>
              <a:rPr lang="en" sz="1400"/>
              <a:t>- Kevin Trochez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2400"/>
            <a:ext cx="8839200" cy="305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187" y="125725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Valuation - DCF 				</a:t>
            </a:r>
            <a:r>
              <a:rPr lang="en" sz="1400" dirty="0"/>
              <a:t>- Kevin Trochez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262" y="1226650"/>
            <a:ext cx="3379475" cy="30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Private                          </a:t>
            </a:r>
            <a:r>
              <a:rPr lang="en" sz="1400"/>
              <a:t>-Gregory Szymanski</a:t>
            </a:r>
            <a:r>
              <a:rPr lang="en"/>
              <a:t>             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90575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We would like a private equity firm to purchase our stock. (a “ take-private” transaction )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/>
              <a:t>Reasons:</a:t>
            </a:r>
            <a:r>
              <a:rPr lang="en"/>
              <a:t>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</a:t>
            </a:r>
            <a:r>
              <a:rPr lang="en" sz="2400"/>
              <a:t>educed regulatory and reporting requirements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Cabin"/>
            </a:pPr>
            <a:r>
              <a:rPr lang="en" sz="2400">
                <a:solidFill>
                  <a:srgbClr val="111111"/>
                </a:solidFill>
                <a:highlight>
                  <a:srgbClr val="FFFFFF"/>
                </a:highlight>
              </a:rPr>
              <a:t>Focus more on improving the business's competitive positioning in the marketplace.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225" y="0"/>
            <a:ext cx="1101774" cy="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577650" y="2017350"/>
            <a:ext cx="1988700" cy="12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Q&amp;A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What would you change to achieve better early results? 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Was keeping marketing cost high at the beginning reasonable?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 Why is your EPS and ROE lower than some of your competition? 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What does a private equity company gain from buying your stock?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Company Overview 			</a:t>
            </a:r>
            <a:r>
              <a:rPr lang="en" sz="1400" dirty="0"/>
              <a:t>- Kevin Trochez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561487" y="2428700"/>
            <a:ext cx="3469200" cy="40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Revenue by Region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50" y="2814375"/>
            <a:ext cx="3469275" cy="1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708725" y="2428700"/>
            <a:ext cx="3143400" cy="40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Revenue by Product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25" y="2839825"/>
            <a:ext cx="3143399" cy="18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938552"/>
            <a:ext cx="8229600" cy="14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Foto is a world leader in the production of AC cameras and UAV drones.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High quality products for our customers at an affordable price.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2124" y="0"/>
            <a:ext cx="1151875" cy="4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Financial Overview 			</a:t>
            </a:r>
            <a:r>
              <a:rPr lang="en" sz="1400" dirty="0"/>
              <a:t>- Kevin Trochez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57199" y="914400"/>
            <a:ext cx="3828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 b="1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Revenue Growth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58800" y="914400"/>
            <a:ext cx="3828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EBITDA Growth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50" y="1553637"/>
            <a:ext cx="3828099" cy="20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00" y="1553650"/>
            <a:ext cx="3828000" cy="2036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Shape 142"/>
          <p:cNvGraphicFramePr/>
          <p:nvPr/>
        </p:nvGraphicFramePr>
        <p:xfrm>
          <a:off x="683850" y="3711600"/>
          <a:ext cx="7776300" cy="77721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2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EPS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ROE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Stock Price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Market Cap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Debt/Equity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Dividend Payout </a:t>
                      </a: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$ 13.60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49.70%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$ 400.35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7,526,580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23:77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13.20%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Industry Overview - AC Camera		</a:t>
            </a:r>
            <a:r>
              <a:rPr lang="en" sz="1400" dirty="0"/>
              <a:t>-Yun Ye</a:t>
            </a:r>
          </a:p>
        </p:txBody>
      </p:sp>
      <p:pic>
        <p:nvPicPr>
          <p:cNvPr id="148" name="Shape 148" descr="QQ图片201705091231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59700"/>
            <a:ext cx="7639050" cy="2169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Shape 149"/>
          <p:cNvGraphicFramePr/>
          <p:nvPr/>
        </p:nvGraphicFramePr>
        <p:xfrm>
          <a:off x="952500" y="971550"/>
          <a:ext cx="7239000" cy="1210370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8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Regions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 America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Europe Africa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Asia Pacific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Latin America</a:t>
                      </a:r>
                    </a:p>
                  </a:txBody>
                  <a:tcPr marL="91425" marR="91425" marT="91425" marB="91425" anchor="ctr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 Camera Demand(units)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2,196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1,812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1,494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Industry Overview - UAV Drone		</a:t>
            </a:r>
            <a:r>
              <a:rPr lang="en" sz="1400" dirty="0"/>
              <a:t>-Yun Ye</a:t>
            </a:r>
          </a:p>
        </p:txBody>
      </p:sp>
      <p:pic>
        <p:nvPicPr>
          <p:cNvPr id="156" name="Shape 156" descr="QQ图片201705111212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2388875"/>
            <a:ext cx="7686675" cy="2228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Shape 157"/>
          <p:cNvGraphicFramePr/>
          <p:nvPr/>
        </p:nvGraphicFramePr>
        <p:xfrm>
          <a:off x="952500" y="960125"/>
          <a:ext cx="7239000" cy="1219845"/>
        </p:xfrm>
        <a:graphic>
          <a:graphicData uri="http://schemas.openxmlformats.org/drawingml/2006/table">
            <a:tbl>
              <a:tblPr>
                <a:noFill/>
                <a:tableStyleId>{D8F1A00D-E264-4248-82E7-B4BFE216D3EE}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Regions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 America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Europe Africa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Asia Pacific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3F3F3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Latin America</a:t>
                      </a: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UAV Drone Demand(units)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588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Porter's Five-Forces Model			</a:t>
            </a:r>
            <a:r>
              <a:rPr lang="en" sz="1400" dirty="0"/>
              <a:t>-Yun Ye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37" y="1078312"/>
            <a:ext cx="4634525" cy="33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542525" y="857100"/>
            <a:ext cx="1650900" cy="9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Low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-Capital requirement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-Rapidly evolve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-Brand loyalty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42700" y="1386450"/>
            <a:ext cx="1650900" cy="10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High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-Price-sensitive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-Few switch cost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-Undifferentiated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abin"/>
                <a:ea typeface="Cabin"/>
                <a:cs typeface="Cabin"/>
                <a:sym typeface="Cabin"/>
              </a:rPr>
              <a:t>-Online shopping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980600" y="3871850"/>
            <a:ext cx="2137800" cy="74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-Quality of camera on phone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-Traditional cameras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526600" y="3073875"/>
            <a:ext cx="1650900" cy="126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-Same items and same price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-Low switch cost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-Many small suppliers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435800" y="2833850"/>
            <a:ext cx="1650900" cy="17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275" y="0"/>
            <a:ext cx="1108725" cy="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dirty="0"/>
              <a:t>SWOT						</a:t>
            </a:r>
            <a:r>
              <a:rPr lang="en" sz="1400" dirty="0"/>
              <a:t>- Binbin Xuan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649" y="0"/>
            <a:ext cx="1185350" cy="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Captu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00" y="857100"/>
            <a:ext cx="6680975" cy="4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736</Words>
  <Application>Microsoft Office PowerPoint</Application>
  <PresentationFormat>On-screen Show (16:9)</PresentationFormat>
  <Paragraphs>190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Bookman Old Style</vt:lpstr>
      <vt:lpstr>Cabin</vt:lpstr>
      <vt:lpstr>Arial</vt:lpstr>
      <vt:lpstr>Noto Sans Symbols</vt:lpstr>
      <vt:lpstr>Origin</vt:lpstr>
      <vt:lpstr>FOTO </vt:lpstr>
      <vt:lpstr>Agenda</vt:lpstr>
      <vt:lpstr>Going Private                          -Gregory Szymanski              </vt:lpstr>
      <vt:lpstr>Company Overview    - Kevin Trochez</vt:lpstr>
      <vt:lpstr>Financial Overview    - Kevin Trochez</vt:lpstr>
      <vt:lpstr>Industry Overview - AC Camera  -Yun Ye</vt:lpstr>
      <vt:lpstr>Industry Overview - UAV Drone  -Yun Ye</vt:lpstr>
      <vt:lpstr>Porter's Five-Forces Model   -Yun Ye</vt:lpstr>
      <vt:lpstr>SWOT      - Binbin Xuan</vt:lpstr>
      <vt:lpstr>Retail Outlets     - Binbin Xuan</vt:lpstr>
      <vt:lpstr>AC Camera Market Share  - Binbin Xuan</vt:lpstr>
      <vt:lpstr>UAV Drone Market Share   - Binbin Xuan</vt:lpstr>
      <vt:lpstr>Image Rating     - Binbin Xuan</vt:lpstr>
      <vt:lpstr>Net Sales Revenue     -Yun Ye</vt:lpstr>
      <vt:lpstr>Operating Profit     -Yun Ye</vt:lpstr>
      <vt:lpstr>Net Profit      -Yun Ye</vt:lpstr>
      <vt:lpstr>How did we get these results? -Gregory Szymanski  </vt:lpstr>
      <vt:lpstr>Competitive Advantage            -Gregory Szymanski</vt:lpstr>
      <vt:lpstr>Value Chain                           -Gregory Szymanski</vt:lpstr>
      <vt:lpstr>Key actions                            -Gregory Szymanski</vt:lpstr>
      <vt:lpstr>Why R&amp;D?                             -Gregory Szymanski </vt:lpstr>
      <vt:lpstr>R&amp;D Expenditures Year 13      -Gregory Szymanski </vt:lpstr>
      <vt:lpstr>Higher P/Q rating      - Seungho Yang</vt:lpstr>
      <vt:lpstr>Higher P/Q rating      - Seungho Yang</vt:lpstr>
      <vt:lpstr>Lower Warranty Costs    - Seungho Yang</vt:lpstr>
      <vt:lpstr>Stable Production Cost    - Seungho Yang</vt:lpstr>
      <vt:lpstr>Price &amp; Quality                      - Gregory Szymanski</vt:lpstr>
      <vt:lpstr>Valuation - DCF     - Kevin Trochez</vt:lpstr>
      <vt:lpstr>Valuation - DCF     - Kevin Trochez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 </dc:title>
  <dc:creator>Gregory Szymanski</dc:creator>
  <cp:lastModifiedBy>GREGORY.SZYMANSKI1</cp:lastModifiedBy>
  <cp:revision>5</cp:revision>
  <dcterms:modified xsi:type="dcterms:W3CDTF">2017-06-09T00:56:15Z</dcterms:modified>
</cp:coreProperties>
</file>