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91280E-031E-4F72-9BBE-26C1D1C2EAB2}">
  <a:tblStyle styleId="{8191280E-031E-4F72-9BBE-26C1D1C2EAB2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6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i="1">
                <a:solidFill>
                  <a:schemeClr val="dk1"/>
                </a:solidFill>
              </a:rPr>
              <a:t>(to increase market share)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i="1">
                <a:solidFill>
                  <a:schemeClr val="dk1"/>
                </a:solidFill>
              </a:rPr>
              <a:t>the more important price-related consideration affecting a company’s unit sales/market share is the extent to which its wholesale selling price to retailers in each region is above/below the industry (all-company) average in the region</a:t>
            </a:r>
            <a:r>
              <a:rPr lang="en">
                <a:solidFill>
                  <a:schemeClr val="dk1"/>
                </a:solidFill>
              </a:rPr>
              <a:t>.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AC Camera : 225 -&gt; 200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UAV Drone : 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Lowered production cost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Retailer Support budget</a:t>
            </a:r>
          </a:p>
          <a:p>
            <a:pPr lvl="0" rtl="0">
              <a:spcBef>
                <a:spcPts val="0"/>
              </a:spcBef>
              <a:buNone/>
            </a:pPr>
            <a:r>
              <a:rPr lang="en" i="1">
                <a:solidFill>
                  <a:schemeClr val="dk1"/>
                </a:solidFill>
              </a:rPr>
              <a:t>A portion of the retailer support budget is also used to support the trips of company marketing personnel to visit the stores of high-volume retailers and work with store managers/clerks in expanding/improving the footprint of the company’s POP displays. 	</a:t>
            </a:r>
          </a:p>
          <a:p>
            <a:pPr lvl="0" rtl="0">
              <a:spcBef>
                <a:spcPts val="0"/>
              </a:spcBef>
              <a:buNone/>
            </a:pPr>
            <a:r>
              <a:rPr lang="en" i="1">
                <a:solidFill>
                  <a:schemeClr val="dk1"/>
                </a:solidFill>
              </a:rPr>
              <a:t>the bigger a company’s retailer network in a region, the stronger is its brand exposure to camera shoppers and the better chance it has to win sales and market share. </a:t>
            </a:r>
          </a:p>
          <a:p>
            <a:pPr lvl="0">
              <a:spcBef>
                <a:spcPts val="0"/>
              </a:spcBef>
              <a:buNone/>
            </a:pPr>
            <a:endParaRPr i="1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i="1">
                <a:solidFill>
                  <a:schemeClr val="dk1"/>
                </a:solidFill>
              </a:rPr>
              <a:t>Sales promotion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i="1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i="1">
                <a:solidFill>
                  <a:schemeClr val="dk1"/>
                </a:solidFill>
              </a:rPr>
              <a:t>So long as all other competition- related factors are, on balance, close to equal among the rivals in a region, companies offering bigger sales promotion discounts gain a sales-enhancing competitive edge over rivals offering smaller discounts.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i="1">
                <a:solidFill>
                  <a:schemeClr val="dk1"/>
                </a:solidFill>
              </a:rPr>
              <a:t>			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		 	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Search Engine advertising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 	 	 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spend on search engine advertising to help draw shopper traffic to their website (where a big percentage of drone sales are transacted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i="1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i="1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i="1">
                <a:solidFill>
                  <a:schemeClr val="dk1"/>
                </a:solidFill>
              </a:rPr>
              <a:t>		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		 	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                  Foto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Seungho Yang, 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Kevin Trochez, 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Binbin Xuan, 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Yun Ye, 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Gregory Szymanski</a:t>
            </a:r>
          </a:p>
          <a:p>
            <a:pPr lvl="0">
              <a:spcBef>
                <a:spcPts val="0"/>
              </a:spcBef>
              <a:buNone/>
            </a:pPr>
            <a:endParaRPr sz="2000"/>
          </a:p>
        </p:txBody>
      </p:sp>
      <p:sp>
        <p:nvSpPr>
          <p:cNvPr id="87" name="Shape 87"/>
          <p:cNvSpPr txBox="1"/>
          <p:nvPr/>
        </p:nvSpPr>
        <p:spPr>
          <a:xfrm>
            <a:off x="5620725" y="3390625"/>
            <a:ext cx="2990700" cy="117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Professor: Vincent Miller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Strategy </a:t>
            </a:r>
          </a:p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How we implemented the strategy (slides 4 - 5)</a:t>
            </a:r>
          </a:p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Expected results / Projection (slides 6 - 7)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Strategy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Low-Cost Leadership Strategy</a:t>
            </a:r>
          </a:p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Low price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2. 	Market share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Costs decrease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Production cost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Reducing the image sensor size, LCD display screen, etc.</a:t>
            </a:r>
          </a:p>
          <a:p>
            <a:pPr lvl="0">
              <a:spcBef>
                <a:spcPts val="0"/>
              </a:spcBef>
              <a:buNone/>
            </a:pPr>
            <a:endParaRPr b="1"/>
          </a:p>
          <a:p>
            <a:pPr lvl="0">
              <a:spcBef>
                <a:spcPts val="0"/>
              </a:spcBef>
              <a:buNone/>
            </a:pPr>
            <a:endParaRPr b="1"/>
          </a:p>
          <a:p>
            <a:pPr lvl="0">
              <a:spcBef>
                <a:spcPts val="0"/>
              </a:spcBef>
              <a:buNone/>
            </a:pPr>
            <a:endParaRPr b="1"/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Labor cost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Decrease Assembly Quality Incentive, Attendance Bonus,etc.</a:t>
            </a:r>
          </a:p>
          <a:p>
            <a:pPr lvl="0">
              <a:spcBef>
                <a:spcPts val="0"/>
              </a:spcBef>
              <a:buNone/>
            </a:pPr>
            <a:endParaRPr b="1"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 b="1"/>
              <a:t>	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5284950" y="510175"/>
            <a:ext cx="3636600" cy="11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525" y="2261100"/>
            <a:ext cx="44196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Marketing 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Retailer Support Budget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Bigger company’s retailer network in a region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Stronger brand exposure leads to larger market share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Sales Promotion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Enhancing competitive edge over rivals offering smaller discounts.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Search Engine Advertising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Draw consumers to our website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450" y="1017800"/>
            <a:ext cx="3631175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4">
            <a:alphaModFix/>
          </a:blip>
          <a:srcRect t="4434"/>
          <a:stretch/>
        </p:blipFill>
        <p:spPr>
          <a:xfrm>
            <a:off x="5283449" y="156199"/>
            <a:ext cx="3631175" cy="79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Expectations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17272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Increased market share 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3%- 8% increase (depending on the region)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Lower P/Q Rating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Much shorter-than-average warranty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Surpassed investor expectations for year 6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EPS: $3.68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ROE: 48.7%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Projected Forecast - Net Profit 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371600" lvl="0" indent="457200">
              <a:spcBef>
                <a:spcPts val="0"/>
              </a:spcBef>
              <a:buNone/>
            </a:pPr>
            <a:r>
              <a:rPr lang="en"/>
              <a:t>   </a:t>
            </a:r>
            <a:r>
              <a:rPr lang="en" b="1" u="sng"/>
              <a:t>North America</a:t>
            </a:r>
            <a:r>
              <a:rPr lang="en" b="1"/>
              <a:t>   </a:t>
            </a:r>
            <a:r>
              <a:rPr lang="en" b="1" u="sng"/>
              <a:t>Europe-Africa</a:t>
            </a:r>
            <a:r>
              <a:rPr lang="en" b="1"/>
              <a:t>    </a:t>
            </a:r>
            <a:r>
              <a:rPr lang="en" b="1" u="sng"/>
              <a:t>Asia-Pacific</a:t>
            </a:r>
            <a:r>
              <a:rPr lang="en" b="1"/>
              <a:t>    </a:t>
            </a:r>
            <a:r>
              <a:rPr lang="en" b="1" u="sng"/>
              <a:t>Latin America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 b="1"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Net Profit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Increase around $55 millions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28" name="Shape 128"/>
          <p:cNvGraphicFramePr/>
          <p:nvPr/>
        </p:nvGraphicFramePr>
        <p:xfrm>
          <a:off x="311700" y="1696325"/>
          <a:ext cx="8324925" cy="1611870"/>
        </p:xfrm>
        <a:graphic>
          <a:graphicData uri="http://schemas.openxmlformats.org/drawingml/2006/table">
            <a:tbl>
              <a:tblPr>
                <a:noFill/>
                <a:tableStyleId>{8191280E-031E-4F72-9BBE-26C1D1C2EAB2}</a:tableStyleId>
              </a:tblPr>
              <a:tblGrid>
                <a:gridCol w="201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3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Net Revenues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u="sng"/>
                        <a:t>$ Per Unit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$166.40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u="sng"/>
                        <a:t>$ Per Unit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$166.40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u="sng"/>
                        <a:t>$ Per Unit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$166.73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u="sng"/>
                        <a:t>$ Per Unit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$166.73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8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Unit Demand (000s)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499.00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414.60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370.6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277.40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4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Operating Costs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$118.47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$121.72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$122.40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$122.44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Office PowerPoint</Application>
  <PresentationFormat>On-screen Show (16:9)</PresentationFormat>
  <Paragraphs>100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Roboto</vt:lpstr>
      <vt:lpstr>Arial</vt:lpstr>
      <vt:lpstr>geometric</vt:lpstr>
      <vt:lpstr>                         Foto</vt:lpstr>
      <vt:lpstr>Agenda </vt:lpstr>
      <vt:lpstr>Strategy    </vt:lpstr>
      <vt:lpstr>Costs decrease</vt:lpstr>
      <vt:lpstr>Marketing </vt:lpstr>
      <vt:lpstr>Expectations   </vt:lpstr>
      <vt:lpstr>Projected Forecast - Net Profit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Foto</dc:title>
  <dc:creator>Gregory Szymanski</dc:creator>
  <cp:lastModifiedBy>GREGORY.SZYMANSKI1</cp:lastModifiedBy>
  <cp:revision>1</cp:revision>
  <dcterms:modified xsi:type="dcterms:W3CDTF">2017-03-13T23:30:01Z</dcterms:modified>
</cp:coreProperties>
</file>