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18BBD98-C1A5-46D6-8707-37E22823C242}">
  <a:tblStyle styleId="{418BBD98-C1A5-46D6-8707-37E22823C2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1V>
      <a:tcStyle>
        <a:tcBdr/>
        <a:fill>
          <a:solidFill>
            <a:srgbClr val="CDD4E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4B60AB3-F54E-42E9-8044-E84ECBF5A3E3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Loan - For company expansion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 credit rating - tougher to get funded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Warranty Claim Rate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all regions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of low cost strategy – low product quality</a:t>
            </a:r>
            <a:r>
              <a:rPr lang="en" sz="2100">
                <a:solidFill>
                  <a:srgbClr val="2A39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Highlight the numbers and keywords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Edit the text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1.Operating profit decrease, in order to invest more money into products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Lower market cost leading to Slight decrease on market share</a:t>
            </a:r>
          </a:p>
          <a:p>
            <a:pPr lv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Operating pr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Company Foto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598100" y="2715975"/>
            <a:ext cx="8029200" cy="221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Seungho Yang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Kevin Trochez   						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Binbin Xuan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Yun Ye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Gregory Szymanski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Strategy recap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Strengths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Weakness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Market Conditions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Year 9 Projections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Strategy Recap &amp; Adjustments - Gregory Szymanski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Overall cost leadership</a:t>
            </a:r>
            <a:r>
              <a:rPr lang="en">
                <a:solidFill>
                  <a:srgbClr val="000000"/>
                </a:solidFill>
              </a:rPr>
              <a:t>	</a:t>
            </a:r>
            <a:r>
              <a:rPr lang="en" sz="2400">
                <a:solidFill>
                  <a:srgbClr val="000000"/>
                </a:solidFill>
              </a:rPr>
              <a:t>(Year 6)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Seek cost cuts in all parts of the value chain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Gain advantage through low price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2.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Integrating overall low cost and differentiation (Year 7 - 8)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Create good quality products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Retain cost advantage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Strengths - Yun Ye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3890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Market Share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Constant growth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Image Rating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Expectation met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Sales Revenues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High units sold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Most revenues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75" y="234150"/>
            <a:ext cx="3732649" cy="219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200" y="2745275"/>
            <a:ext cx="3732649" cy="18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266975" y="468800"/>
            <a:ext cx="1088400" cy="7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000s of unit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1070200"/>
            <a:ext cx="8229600" cy="4619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/>
          </a:p>
          <a:p>
            <a: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 i="0" u="none" strike="noStrike" cap="none">
                <a:solidFill>
                  <a:srgbClr val="000000"/>
                </a:solidFill>
              </a:rPr>
              <a:t>AC Camera - Warranty Claim Rate &amp; Repair Cost </a:t>
            </a:r>
          </a:p>
          <a:p>
            <a:pPr marR="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Font typeface="Calibri"/>
              <a:buChar char="●"/>
            </a:pPr>
            <a:r>
              <a:rPr lang="en" b="1">
                <a:solidFill>
                  <a:srgbClr val="000000"/>
                </a:solidFill>
              </a:rPr>
              <a:t>Low operating profit</a:t>
            </a:r>
            <a:r>
              <a:rPr lang="en">
                <a:solidFill>
                  <a:srgbClr val="000000"/>
                </a:solidFill>
              </a:rPr>
              <a:t> for both products</a:t>
            </a:r>
          </a:p>
          <a:p>
            <a:pPr marL="457200" lvl="0" indent="-32385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Highest COGS : $381,811,000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Char char="●"/>
            </a:pPr>
            <a:r>
              <a:rPr lang="en" b="1">
                <a:solidFill>
                  <a:srgbClr val="000000"/>
                </a:solidFill>
              </a:rPr>
              <a:t>Low Credit Rating</a:t>
            </a:r>
          </a:p>
          <a:p>
            <a:pPr marL="457200" lvl="0" indent="-32385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Long term bank loan (5years) - $30,000,000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>
              <a:solidFill>
                <a:srgbClr val="2A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800"/>
              </a:spcBef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71450" y="13470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>
                <a:solidFill>
                  <a:schemeClr val="dk1"/>
                </a:solidFill>
              </a:rPr>
              <a:t>Weakness - Seungho Yang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5601313" y="195944"/>
          <a:ext cx="3309975" cy="2400275"/>
        </p:xfrm>
        <a:graphic>
          <a:graphicData uri="http://schemas.openxmlformats.org/drawingml/2006/table">
            <a:tbl>
              <a:tblPr firstRow="1" bandRow="1">
                <a:noFill/>
                <a:tableStyleId>{418BBD98-C1A5-46D6-8707-37E22823C242}</a:tableStyleId>
              </a:tblPr>
              <a:tblGrid>
                <a:gridCol w="16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3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AC Camera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Operating Profit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($ / unit sold)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Average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Yr 8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Foto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Yr 8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North America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76.67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-6.16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Europe-Africa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72.71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-1.05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Asia - Pacific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37.35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-2.18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/>
                        <a:t>Latin America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47.49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-1.34</a:t>
                      </a:r>
                    </a:p>
                  </a:txBody>
                  <a:tcPr marL="76925" marR="76925" marT="38475" marB="384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5660037" y="2876825"/>
          <a:ext cx="3251250" cy="814010"/>
        </p:xfrm>
        <a:graphic>
          <a:graphicData uri="http://schemas.openxmlformats.org/drawingml/2006/table">
            <a:tbl>
              <a:tblPr>
                <a:noFill/>
                <a:tableStyleId>{B4B60AB3-F54E-42E9-8044-E84ECBF5A3E3}</a:tableStyleId>
              </a:tblPr>
              <a:tblGrid>
                <a:gridCol w="108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6</a:t>
                      </a: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7</a:t>
                      </a: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8</a:t>
                      </a: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91425" marR="91425" marT="91425" marB="91425"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B+</a:t>
                      </a:r>
                    </a:p>
                  </a:txBody>
                  <a:tcPr marL="91425" marR="91425" marT="91425" marB="91425"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B-</a:t>
                      </a:r>
                    </a:p>
                  </a:txBody>
                  <a:tcPr marL="91425" marR="91425" marT="91425" marB="91425">
                    <a:solidFill>
                      <a:srgbClr val="2A39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5350" y="931025"/>
            <a:ext cx="8520600" cy="357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Action-Capture Camera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"/>
            </a:pPr>
            <a:r>
              <a:rPr lang="en">
                <a:solidFill>
                  <a:srgbClr val="000000"/>
                </a:solidFill>
              </a:rPr>
              <a:t>Demand for AC Cameras is expected to increase by about 6.3% annually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UAV Drone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"/>
            </a:pPr>
            <a:r>
              <a:rPr lang="en">
                <a:solidFill>
                  <a:srgbClr val="000000"/>
                </a:solidFill>
              </a:rPr>
              <a:t>Demand for Drones is expected to increase by about 12.8% annually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Given the markets conditions we will continue with: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>
                <a:solidFill>
                  <a:srgbClr val="000000"/>
                </a:solidFill>
              </a:rPr>
              <a:t>Higher p/q rating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>
                <a:solidFill>
                  <a:srgbClr val="000000"/>
                </a:solidFill>
              </a:rPr>
              <a:t>Increase the number of models available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>
                <a:solidFill>
                  <a:srgbClr val="000000"/>
                </a:solidFill>
              </a:rPr>
              <a:t>Increase marketing spending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"/>
            </a:pPr>
            <a:r>
              <a:rPr lang="en">
                <a:solidFill>
                  <a:srgbClr val="000000"/>
                </a:solidFill>
              </a:rPr>
              <a:t>Longer warranties</a:t>
            </a:r>
          </a:p>
          <a:p>
            <a:pPr lvl="0">
              <a:spcBef>
                <a:spcPts val="0"/>
              </a:spcBef>
              <a:buNone/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75350" y="32322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Conditions - Kevin Trochez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55850" y="946600"/>
            <a:ext cx="8832300" cy="380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Demand forecast increase (000s of units)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AC camera: </a:t>
            </a:r>
            <a:r>
              <a:rPr lang="en" sz="1600" b="1">
                <a:solidFill>
                  <a:srgbClr val="000000"/>
                </a:solidFill>
              </a:rPr>
              <a:t>6,042</a:t>
            </a:r>
            <a:r>
              <a:rPr lang="en" sz="1600">
                <a:solidFill>
                  <a:srgbClr val="000000"/>
                </a:solidFill>
              </a:rPr>
              <a:t> to </a:t>
            </a:r>
            <a:r>
              <a:rPr lang="en" sz="1600" b="1">
                <a:solidFill>
                  <a:srgbClr val="000000"/>
                </a:solidFill>
              </a:rPr>
              <a:t>6,457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Drone         : </a:t>
            </a:r>
            <a:r>
              <a:rPr lang="en" sz="1600" b="1">
                <a:solidFill>
                  <a:srgbClr val="000000"/>
                </a:solidFill>
              </a:rPr>
              <a:t>1,236</a:t>
            </a:r>
            <a:r>
              <a:rPr lang="en" sz="1600">
                <a:solidFill>
                  <a:srgbClr val="000000"/>
                </a:solidFill>
              </a:rPr>
              <a:t> to </a:t>
            </a:r>
            <a:r>
              <a:rPr lang="en" sz="1600" b="1">
                <a:solidFill>
                  <a:srgbClr val="000000"/>
                </a:solidFill>
              </a:rPr>
              <a:t>1,423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Revenue increase by </a:t>
            </a:r>
            <a:r>
              <a:rPr lang="en" sz="1600" b="1">
                <a:solidFill>
                  <a:srgbClr val="000000"/>
                </a:solidFill>
              </a:rPr>
              <a:t>19.2%</a:t>
            </a:r>
            <a:r>
              <a:rPr lang="en" sz="1600">
                <a:solidFill>
                  <a:srgbClr val="000000"/>
                </a:solidFill>
              </a:rPr>
              <a:t> from year 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P/Q rating increase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 AC camera:   from </a:t>
            </a:r>
            <a:r>
              <a:rPr lang="en" sz="1600" b="1">
                <a:solidFill>
                  <a:srgbClr val="000000"/>
                </a:solidFill>
              </a:rPr>
              <a:t>1.1 </a:t>
            </a:r>
            <a:r>
              <a:rPr lang="en" sz="1600">
                <a:solidFill>
                  <a:srgbClr val="000000"/>
                </a:solidFill>
              </a:rPr>
              <a:t>to </a:t>
            </a:r>
            <a:r>
              <a:rPr lang="en" sz="1600" b="1">
                <a:solidFill>
                  <a:srgbClr val="000000"/>
                </a:solidFill>
              </a:rPr>
              <a:t>2.0</a:t>
            </a:r>
            <a:r>
              <a:rPr lang="en" sz="1600">
                <a:solidFill>
                  <a:srgbClr val="000000"/>
                </a:solidFill>
              </a:rPr>
              <a:t>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 Drone         :   from </a:t>
            </a:r>
            <a:r>
              <a:rPr lang="en" sz="1600" b="1">
                <a:solidFill>
                  <a:srgbClr val="000000"/>
                </a:solidFill>
              </a:rPr>
              <a:t>2.6 </a:t>
            </a:r>
            <a:r>
              <a:rPr lang="en" sz="1600">
                <a:solidFill>
                  <a:srgbClr val="000000"/>
                </a:solidFill>
              </a:rPr>
              <a:t>to</a:t>
            </a:r>
            <a:r>
              <a:rPr lang="en" sz="1600" b="1">
                <a:solidFill>
                  <a:srgbClr val="000000"/>
                </a:solidFill>
              </a:rPr>
              <a:t> 4.1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Drone market share is increasing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 b="1">
                <a:solidFill>
                  <a:srgbClr val="000000"/>
                </a:solidFill>
              </a:rPr>
              <a:t>1.6%</a:t>
            </a:r>
            <a:r>
              <a:rPr lang="en" sz="1600">
                <a:solidFill>
                  <a:srgbClr val="000000"/>
                </a:solidFill>
              </a:rPr>
              <a:t> in North America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 b="1">
                <a:solidFill>
                  <a:srgbClr val="000000"/>
                </a:solidFill>
              </a:rPr>
              <a:t>0.3%</a:t>
            </a:r>
            <a:r>
              <a:rPr lang="en" sz="1600">
                <a:solidFill>
                  <a:srgbClr val="000000"/>
                </a:solidFill>
              </a:rPr>
              <a:t> in Europe-Africa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 b="1">
                <a:solidFill>
                  <a:srgbClr val="000000"/>
                </a:solidFill>
              </a:rPr>
              <a:t>2.0% </a:t>
            </a:r>
            <a:r>
              <a:rPr lang="en" sz="1600">
                <a:solidFill>
                  <a:srgbClr val="000000"/>
                </a:solidFill>
              </a:rPr>
              <a:t>in Asia-Pacific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 b="1">
                <a:solidFill>
                  <a:srgbClr val="000000"/>
                </a:solidFill>
              </a:rPr>
              <a:t>1.2% </a:t>
            </a:r>
            <a:r>
              <a:rPr lang="en" sz="1600">
                <a:solidFill>
                  <a:srgbClr val="000000"/>
                </a:solidFill>
              </a:rPr>
              <a:t>in Latin America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55850" y="3388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Year 9 Projections - Binbin Xuan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102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Calibri</vt:lpstr>
      <vt:lpstr>Arial</vt:lpstr>
      <vt:lpstr>geometric</vt:lpstr>
      <vt:lpstr>Company Foto</vt:lpstr>
      <vt:lpstr>Agenda</vt:lpstr>
      <vt:lpstr>Strategy Recap &amp; Adjustments - Gregory Szymanski</vt:lpstr>
      <vt:lpstr>Strengths - Yun Ye</vt:lpstr>
      <vt:lpstr>Weakness - Seungho Yang</vt:lpstr>
      <vt:lpstr>Market Conditions - Kevin Trochez</vt:lpstr>
      <vt:lpstr>Year 9 Projections - Binbin Xuan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Foto</dc:title>
  <dc:creator>Gregory Szymanski</dc:creator>
  <cp:lastModifiedBy>GREGORY.SZYMANSKI1</cp:lastModifiedBy>
  <cp:revision>1</cp:revision>
  <dcterms:modified xsi:type="dcterms:W3CDTF">2017-06-09T00:00:52Z</dcterms:modified>
</cp:coreProperties>
</file>