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6" r:id="rId3"/>
    <p:sldId id="281" r:id="rId4"/>
    <p:sldId id="282" r:id="rId5"/>
    <p:sldId id="283" r:id="rId6"/>
    <p:sldId id="284" r:id="rId7"/>
    <p:sldId id="274" r:id="rId8"/>
  </p:sldIdLst>
  <p:sldSz cx="9144000" cy="6858000" type="screen4x3"/>
  <p:notesSz cx="6400800" cy="8686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9">
          <p15:clr>
            <a:srgbClr val="A4A3A4"/>
          </p15:clr>
        </p15:guide>
        <p15:guide id="2" orient="horz" pos="1137">
          <p15:clr>
            <a:srgbClr val="A4A3A4"/>
          </p15:clr>
        </p15:guide>
        <p15:guide id="3" orient="horz" pos="605">
          <p15:clr>
            <a:srgbClr val="A4A3A4"/>
          </p15:clr>
        </p15:guide>
        <p15:guide id="4" orient="horz" pos="3510">
          <p15:clr>
            <a:srgbClr val="A4A3A4"/>
          </p15:clr>
        </p15:guide>
        <p15:guide id="5" pos="5329">
          <p15:clr>
            <a:srgbClr val="A4A3A4"/>
          </p15:clr>
        </p15:guide>
        <p15:guide id="6" pos="790">
          <p15:clr>
            <a:srgbClr val="A4A3A4"/>
          </p15:clr>
        </p15:guide>
        <p15:guide id="7" pos="571">
          <p15:clr>
            <a:srgbClr val="A4A3A4"/>
          </p15:clr>
        </p15:guide>
        <p15:guide id="8" pos="3179">
          <p15:clr>
            <a:srgbClr val="A4A3A4"/>
          </p15:clr>
        </p15:guide>
        <p15:guide id="9" pos="38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86E"/>
    <a:srgbClr val="333743"/>
    <a:srgbClr val="9BA5AA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55" y="62"/>
      </p:cViewPr>
      <p:guideLst>
        <p:guide orient="horz" pos="3699"/>
        <p:guide orient="horz" pos="1137"/>
        <p:guide orient="horz" pos="605"/>
        <p:guide orient="horz" pos="3510"/>
        <p:guide pos="5329"/>
        <p:guide pos="790"/>
        <p:guide pos="571"/>
        <p:guide pos="3179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804" y="-66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EA1D2C0A-7169-4C09-830E-D72EFB62A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97" tIns="43099" rIns="86197" bIns="4309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197" tIns="43099" rIns="86197" bIns="43099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7" tIns="43099" rIns="86197" bIns="43099" rtlCol="0" anchor="b"/>
          <a:lstStyle>
            <a:lvl1pPr algn="r">
              <a:defRPr sz="1100"/>
            </a:lvl1pPr>
          </a:lstStyle>
          <a:p>
            <a:fld id="{89EF5A62-3B28-4913-B48E-AD11BFE207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59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Generis Sans Com" panose="020B0506040503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79388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bw-mosbach.de/forschun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bw-mosbach.de/forschun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mayer\Daten\CR Server\CR Trabanten\MOS\MOS PPT\Material PPT_allgemein\Titel_allgeme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2976" y="1529529"/>
            <a:ext cx="630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52976" y="2732560"/>
            <a:ext cx="6300000" cy="288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</a:t>
            </a:r>
          </a:p>
        </p:txBody>
      </p:sp>
      <p:sp>
        <p:nvSpPr>
          <p:cNvPr id="7" name="Textfeld 6">
            <a:hlinkClick r:id="rId3"/>
          </p:cNvPr>
          <p:cNvSpPr txBox="1"/>
          <p:nvPr/>
        </p:nvSpPr>
        <p:spPr>
          <a:xfrm>
            <a:off x="7005715" y="6332558"/>
            <a:ext cx="168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>
                <a:solidFill>
                  <a:schemeClr val="accent1"/>
                </a:solidFill>
              </a:rPr>
              <a:t>www.mosbach.dhbw.de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2976" y="3496732"/>
            <a:ext cx="6332400" cy="2365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Name Referent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52976" y="3742265"/>
            <a:ext cx="6332400" cy="2365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Datum, Ortsangabe</a:t>
            </a:r>
          </a:p>
        </p:txBody>
      </p:sp>
    </p:spTree>
    <p:extLst>
      <p:ext uri="{BB962C8B-B14F-4D97-AF65-F5344CB8AC3E}">
        <p14:creationId xmlns:p14="http://schemas.microsoft.com/office/powerpoint/2010/main" val="33587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/>
              <a:t>Erste Textebene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19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1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08" y="1743504"/>
            <a:ext cx="3852000" cy="4140000"/>
          </a:xfrm>
        </p:spPr>
        <p:txBody>
          <a:bodyPr/>
          <a:lstStyle>
            <a:lvl1pPr>
              <a:defRPr/>
            </a:lvl1pPr>
            <a:lvl3pPr>
              <a:defRPr sz="1600"/>
            </a:lvl3pPr>
          </a:lstStyle>
          <a:p>
            <a:pPr lvl="0"/>
            <a:r>
              <a:rPr lang="de-DE" dirty="0"/>
              <a:t>Erste Textebene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36025" y="1801813"/>
            <a:ext cx="3420000" cy="352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Bildbreite 9,5 cm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19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6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mayer\Daten\CR Server\CR Trabanten\MOS\MOS PPT\Material PPT_allgemein\Zwischentitel_1_allgeme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6437"/>
            <a:ext cx="914400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9808" y="4885888"/>
            <a:ext cx="7740000" cy="720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5"/>
            <a:ext cx="9144000" cy="40764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Bildbreit 25,4 cm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19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mayer\Daten\CR Server\CR Trabanten\MOS\MOS PPT\Material PPT_allgemein\Zwischentitel_2_allgeme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0275"/>
            <a:ext cx="9144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48025"/>
            <a:ext cx="9144000" cy="55622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r>
              <a:rPr lang="de-DE" dirty="0"/>
              <a:t>Bildbreit 25,4 cm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19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3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mayer\Daten\CR Server\CR Trabanten\MOS\MOS PPT\Material PPT_allgemein\Schluss_allgeme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Vielen Dank.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59808" y="1743504"/>
            <a:ext cx="4186855" cy="3031696"/>
          </a:xfrm>
        </p:spPr>
        <p:txBody>
          <a:bodyPr/>
          <a:lstStyle>
            <a:lvl1pPr>
              <a:defRPr/>
            </a:lvl1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/>
              <a:t>Erste Textebene</a:t>
            </a:r>
          </a:p>
        </p:txBody>
      </p:sp>
      <p:sp>
        <p:nvSpPr>
          <p:cNvPr id="10" name="Textfeld 9">
            <a:hlinkClick r:id="rId3"/>
          </p:cNvPr>
          <p:cNvSpPr txBox="1"/>
          <p:nvPr/>
        </p:nvSpPr>
        <p:spPr>
          <a:xfrm>
            <a:off x="7005715" y="6332558"/>
            <a:ext cx="168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>
                <a:solidFill>
                  <a:schemeClr val="accent1"/>
                </a:solidFill>
              </a:rPr>
              <a:t>www.mosbach.dhbw.de</a:t>
            </a:r>
          </a:p>
        </p:txBody>
      </p:sp>
    </p:spTree>
    <p:extLst>
      <p:ext uri="{BB962C8B-B14F-4D97-AF65-F5344CB8AC3E}">
        <p14:creationId xmlns:p14="http://schemas.microsoft.com/office/powerpoint/2010/main" val="3594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mayer\Daten\CR Server\CR Trabanten\MOS\MOS PPT\Material PPT_allgemein\Content_allgemein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9475"/>
            <a:ext cx="91440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59808" y="313892"/>
            <a:ext cx="7740000" cy="720000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9808" y="1743504"/>
            <a:ext cx="7740000" cy="41400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de-DE" dirty="0"/>
              <a:t>Erste Textebene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61951" y="6369419"/>
            <a:ext cx="5586615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de-DE"/>
              <a:t>Gruppe - 11 Elias Hörner, Andreas Reich / Duale Hochschule Baden-Württemberg Bad Mergentheim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12504" y="6369419"/>
            <a:ext cx="1980000" cy="36512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2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l" defTabSz="914400" rtl="0" eaLnBrk="1" latinLnBrk="0" hangingPunct="1">
        <a:spcBef>
          <a:spcPts val="0"/>
        </a:spcBef>
        <a:spcAft>
          <a:spcPts val="600"/>
        </a:spcAft>
        <a:buFont typeface="Generis Sans Com" panose="020B0506040503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914400" rtl="0" eaLnBrk="1" latinLnBrk="0" hangingPunct="1">
        <a:spcBef>
          <a:spcPts val="0"/>
        </a:spcBef>
        <a:spcAft>
          <a:spcPts val="0"/>
        </a:spcAft>
        <a:buClrTx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55600" indent="-355600" algn="l" defTabSz="914400" rtl="0" eaLnBrk="1" latinLnBrk="0" hangingPunct="1">
        <a:spcBef>
          <a:spcPts val="0"/>
        </a:spcBef>
        <a:spcAft>
          <a:spcPts val="0"/>
        </a:spcAft>
        <a:buFont typeface="Generis Sans Com" panose="020B0506040503020204" pitchFamily="34" charset="0"/>
        <a:buChar char="»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712788" indent="-177800" algn="l" defTabSz="914400" rtl="0" eaLnBrk="1" latinLnBrk="0" hangingPunct="1">
        <a:spcBef>
          <a:spcPts val="0"/>
        </a:spcBef>
        <a:spcAft>
          <a:spcPts val="1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Gruppe – 11</a:t>
            </a:r>
            <a:br>
              <a:rPr lang="de-DE" dirty="0"/>
            </a:br>
            <a:r>
              <a:rPr lang="de-DE" dirty="0"/>
              <a:t>	Steuerung des Pi über MQTT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Microsoft Office 2010</a:t>
            </a:r>
          </a:p>
        </p:txBody>
      </p:sp>
    </p:spTree>
    <p:extLst>
      <p:ext uri="{BB962C8B-B14F-4D97-AF65-F5344CB8AC3E}">
        <p14:creationId xmlns:p14="http://schemas.microsoft.com/office/powerpoint/2010/main" val="20838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9808" y="537589"/>
            <a:ext cx="7740000" cy="720000"/>
          </a:xfrm>
        </p:spPr>
        <p:txBody>
          <a:bodyPr/>
          <a:lstStyle/>
          <a:p>
            <a:r>
              <a:rPr lang="de-DE" sz="4400" dirty="0"/>
              <a:t>Agenda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5150" lvl="3" indent="-342900">
              <a:buFontTx/>
              <a:buChar char="-"/>
            </a:pPr>
            <a:r>
              <a:rPr lang="en-US" sz="2400" dirty="0" err="1">
                <a:solidFill>
                  <a:srgbClr val="5D686E"/>
                </a:solidFill>
              </a:rPr>
              <a:t>Aufgabenstellung</a:t>
            </a:r>
            <a:endParaRPr lang="en-US" sz="2400" dirty="0">
              <a:solidFill>
                <a:srgbClr val="5D686E"/>
              </a:solidFill>
            </a:endParaRPr>
          </a:p>
          <a:p>
            <a:pPr marL="885150" lvl="3" indent="-342900">
              <a:buFontTx/>
              <a:buChar char="-"/>
            </a:pPr>
            <a:r>
              <a:rPr lang="en-US" sz="2400" dirty="0" err="1">
                <a:solidFill>
                  <a:srgbClr val="5D686E"/>
                </a:solidFill>
              </a:rPr>
              <a:t>Programmablauf</a:t>
            </a:r>
            <a:endParaRPr lang="en-US" sz="2400" dirty="0">
              <a:solidFill>
                <a:srgbClr val="5D686E"/>
              </a:solidFill>
            </a:endParaRPr>
          </a:p>
          <a:p>
            <a:pPr marL="885150" lvl="3" indent="-342900">
              <a:buFontTx/>
              <a:buChar char="-"/>
            </a:pPr>
            <a:r>
              <a:rPr lang="en-US" sz="2400" dirty="0">
                <a:solidFill>
                  <a:srgbClr val="5D686E"/>
                </a:solidFill>
              </a:rPr>
              <a:t>MQTT publish </a:t>
            </a:r>
            <a:r>
              <a:rPr lang="en-US" sz="2400" dirty="0" err="1">
                <a:solidFill>
                  <a:srgbClr val="5D686E"/>
                </a:solidFill>
              </a:rPr>
              <a:t>Kommando</a:t>
            </a:r>
            <a:endParaRPr lang="en-US" sz="2400" dirty="0">
              <a:solidFill>
                <a:srgbClr val="5D686E"/>
              </a:solidFill>
            </a:endParaRPr>
          </a:p>
          <a:p>
            <a:pPr marL="885150" lvl="3" indent="-342900">
              <a:buFontTx/>
              <a:buChar char="-"/>
            </a:pPr>
            <a:r>
              <a:rPr lang="en-US" sz="2400" dirty="0">
                <a:solidFill>
                  <a:srgbClr val="5D686E"/>
                </a:solidFill>
              </a:rPr>
              <a:t>Video des </a:t>
            </a:r>
            <a:r>
              <a:rPr lang="en-US" sz="2400" dirty="0" err="1">
                <a:solidFill>
                  <a:srgbClr val="5D686E"/>
                </a:solidFill>
              </a:rPr>
              <a:t>Testlaufs</a:t>
            </a:r>
            <a:endParaRPr lang="en-US" sz="2400" dirty="0">
              <a:solidFill>
                <a:srgbClr val="5D686E"/>
              </a:solidFill>
            </a:endParaRPr>
          </a:p>
          <a:p>
            <a:pPr marL="885150" lvl="3" indent="-342900">
              <a:buFontTx/>
              <a:buChar char="-"/>
            </a:pPr>
            <a:endParaRPr lang="de-DE" sz="2000" dirty="0">
              <a:solidFill>
                <a:srgbClr val="5D686E"/>
              </a:solidFill>
            </a:endParaRPr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F264A8-2E3C-479B-99CB-A0A8819D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Gruppe - 11 Elias Hörner, Andreas Reich / DHBW Mosbach		 </a:t>
            </a:r>
            <a:fld id="{A0E2DF20-50EE-4BDF-AC71-A236C89CA2DE}" type="datetime1">
              <a:rPr lang="de-DE" smtClean="0"/>
              <a:t>03.02.2020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95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05BD-37D1-4799-A1EF-54ED1720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08" y="537589"/>
            <a:ext cx="7740000" cy="720000"/>
          </a:xfrm>
        </p:spPr>
        <p:txBody>
          <a:bodyPr/>
          <a:lstStyle/>
          <a:p>
            <a:r>
              <a:rPr lang="en-US" sz="4400" dirty="0" err="1"/>
              <a:t>Aufgabenstellung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79FD-F350-42A3-AA4A-C3A93CFD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Ein Schwarmroboter ist in ein MQTT-Netzwerk eingebunden. Ein dedizierter Raspberry Pi sendet ein Kommando an den Schwarmroboter. Der Schwarmroboter fährt sechs Sekunden geradeaus und erstellt alle 2 Sekunden ein Bild.</a:t>
            </a:r>
          </a:p>
          <a:p>
            <a:endParaRPr lang="de-D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85DE9-122C-4AE9-87B9-66C32A9D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B8463-5441-4379-B9C3-54261270C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3AAEB0F-1E27-4A05-8D69-103B96C7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9" y="3215261"/>
            <a:ext cx="7820025" cy="30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DC71-425F-4D57-9F7E-82D9DD7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08" y="537589"/>
            <a:ext cx="7740000" cy="720000"/>
          </a:xfrm>
        </p:spPr>
        <p:txBody>
          <a:bodyPr/>
          <a:lstStyle/>
          <a:p>
            <a:r>
              <a:rPr lang="en-US" sz="4400" dirty="0" err="1"/>
              <a:t>Programmablauf</a:t>
            </a:r>
            <a:endParaRPr lang="de-DE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E565-2F7F-404E-A219-7E0FB794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B4B3B-0B1A-487B-9C10-EC50749D8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570C1D-A5BA-4ED5-948F-BF3D3133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03" y="1257589"/>
            <a:ext cx="3585223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A96-ADDB-4FE7-8E63-2F9E0936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08" y="537589"/>
            <a:ext cx="7740000" cy="720000"/>
          </a:xfrm>
        </p:spPr>
        <p:txBody>
          <a:bodyPr/>
          <a:lstStyle/>
          <a:p>
            <a:r>
              <a:rPr lang="en-US" sz="4400" dirty="0"/>
              <a:t>MQTT publish </a:t>
            </a:r>
            <a:r>
              <a:rPr lang="en-US" sz="4400" dirty="0" err="1"/>
              <a:t>Kommando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0756-578F-429E-B2A1-C0CBB299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Über</a:t>
            </a:r>
            <a:r>
              <a:rPr lang="en-US" sz="2400" dirty="0"/>
              <a:t> das </a:t>
            </a:r>
            <a:r>
              <a:rPr lang="en-US" sz="2400" dirty="0" err="1"/>
              <a:t>Mosquitto</a:t>
            </a:r>
            <a:r>
              <a:rPr lang="en-US" sz="2400" dirty="0"/>
              <a:t> </a:t>
            </a:r>
            <a:r>
              <a:rPr lang="en-US" sz="2400" dirty="0" err="1"/>
              <a:t>Kommando</a:t>
            </a:r>
            <a:r>
              <a:rPr lang="en-US" sz="2400" dirty="0"/>
              <a:t>:</a:t>
            </a:r>
          </a:p>
          <a:p>
            <a:endParaRPr lang="en-US" sz="2000" dirty="0"/>
          </a:p>
          <a:p>
            <a:r>
              <a:rPr lang="en-US" sz="2000" dirty="0" err="1"/>
              <a:t>Mosquitto_pub</a:t>
            </a:r>
            <a:r>
              <a:rPr lang="en-US" sz="2000" dirty="0"/>
              <a:t> –h “IP des Pi” –t “</a:t>
            </a:r>
            <a:r>
              <a:rPr lang="en-US" sz="2000" dirty="0" err="1"/>
              <a:t>Kanal</a:t>
            </a:r>
            <a:r>
              <a:rPr lang="en-US" sz="2000" dirty="0"/>
              <a:t>” –m “</a:t>
            </a:r>
            <a:r>
              <a:rPr lang="en-US" sz="2000" dirty="0" err="1"/>
              <a:t>Nachricht</a:t>
            </a:r>
            <a:r>
              <a:rPr lang="en-US" sz="2000" dirty="0"/>
              <a:t>”</a:t>
            </a:r>
          </a:p>
          <a:p>
            <a:endParaRPr lang="de-DE" sz="2400" dirty="0"/>
          </a:p>
          <a:p>
            <a:r>
              <a:rPr lang="de-DE" sz="2400" dirty="0"/>
              <a:t>Kann dem Pi über den Broker eine Nachricht gesendet werden.</a:t>
            </a:r>
          </a:p>
          <a:p>
            <a:endParaRPr lang="de-DE" sz="2400" dirty="0"/>
          </a:p>
          <a:p>
            <a:r>
              <a:rPr lang="de-DE" sz="2400" dirty="0"/>
              <a:t>Bsp.:</a:t>
            </a:r>
            <a:endParaRPr lang="de-DE" sz="2000" dirty="0"/>
          </a:p>
          <a:p>
            <a:r>
              <a:rPr lang="de-DE" sz="2000" dirty="0" err="1"/>
              <a:t>Mosquitto_pub</a:t>
            </a:r>
            <a:r>
              <a:rPr lang="de-DE" sz="2000" dirty="0"/>
              <a:t> –h 192.168.178.51 –t </a:t>
            </a:r>
            <a:r>
              <a:rPr lang="de-DE" sz="2000" dirty="0" err="1"/>
              <a:t>img_capture</a:t>
            </a:r>
            <a:r>
              <a:rPr lang="de-DE" sz="2000" dirty="0"/>
              <a:t> –m </a:t>
            </a:r>
            <a:r>
              <a:rPr lang="de-DE" sz="2000" dirty="0" err="1"/>
              <a:t>execMakePhoto</a:t>
            </a:r>
            <a:endParaRPr lang="de-DE" sz="2000" dirty="0"/>
          </a:p>
          <a:p>
            <a:endParaRPr lang="de-D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69D22-F2C2-401B-8570-68213C46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F6A20-0736-421F-BEFC-B4AD5BBEE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83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B16C-19A1-4680-A5E9-D57A7BFA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08" y="537589"/>
            <a:ext cx="7740000" cy="720000"/>
          </a:xfrm>
        </p:spPr>
        <p:txBody>
          <a:bodyPr/>
          <a:lstStyle/>
          <a:p>
            <a:r>
              <a:rPr lang="en-US" sz="4400" dirty="0"/>
              <a:t>Video des </a:t>
            </a:r>
            <a:r>
              <a:rPr lang="en-US" sz="4400" dirty="0" err="1"/>
              <a:t>Testlaufs</a:t>
            </a:r>
            <a:endParaRPr lang="de-DE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8714A-DA62-45AF-A1F3-F749E02D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 - 11 Elias Hörner, Andreas Reich / Duale Hochschule Baden-Württemberg Bad Mergentheim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9886-0FB8-4035-907B-99065AC3A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 </a:t>
            </a:r>
            <a:fld id="{94138CF8-D13E-442C-B3EC-81E94F2A8F3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Duale Hochschule Baden-Württemberg Mosbach</a:t>
            </a:r>
          </a:p>
          <a:p>
            <a:r>
              <a:rPr lang="de-DE" dirty="0" err="1"/>
              <a:t>Lohrtalweg</a:t>
            </a:r>
            <a:r>
              <a:rPr lang="de-DE" dirty="0"/>
              <a:t> 10</a:t>
            </a:r>
            <a:br>
              <a:rPr lang="de-DE" dirty="0"/>
            </a:br>
            <a:endParaRPr lang="de-DE" dirty="0"/>
          </a:p>
          <a:p>
            <a:r>
              <a:rPr lang="de-DE" dirty="0"/>
              <a:t>74821 Mosbach</a:t>
            </a:r>
          </a:p>
          <a:p>
            <a:r>
              <a:rPr lang="de-DE" dirty="0"/>
              <a:t>+49 6261 939-4xx</a:t>
            </a:r>
          </a:p>
          <a:p>
            <a:r>
              <a:rPr lang="de-DE"/>
              <a:t>info@dhbw-mosbach.de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199394"/>
      </p:ext>
    </p:extLst>
  </p:cSld>
  <p:clrMapOvr>
    <a:masterClrMapping/>
  </p:clrMapOvr>
</p:sld>
</file>

<file path=ppt/theme/theme1.xml><?xml version="1.0" encoding="utf-8"?>
<a:theme xmlns:a="http://schemas.openxmlformats.org/drawingml/2006/main" name="DHBW_Allgemein">
  <a:themeElements>
    <a:clrScheme name="DHBW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DHBW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MOS-PPT</Template>
  <TotalTime>0</TotalTime>
  <Words>217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Generis Sans Com</vt:lpstr>
      <vt:lpstr>Generis Serif Com</vt:lpstr>
      <vt:lpstr>Symbol</vt:lpstr>
      <vt:lpstr>DHBW_Allgemein</vt:lpstr>
      <vt:lpstr>Gruppe – 11  Steuerung des Pi über MQTT</vt:lpstr>
      <vt:lpstr>Agenda</vt:lpstr>
      <vt:lpstr>Aufgabenstellung</vt:lpstr>
      <vt:lpstr>Programmablauf</vt:lpstr>
      <vt:lpstr>MQTT publish Kommando</vt:lpstr>
      <vt:lpstr>Video des Testlaufs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bmayer</dc:creator>
  <cp:lastModifiedBy>Reich, Andreas</cp:lastModifiedBy>
  <cp:revision>52</cp:revision>
  <cp:lastPrinted>2014-07-17T07:23:02Z</cp:lastPrinted>
  <dcterms:created xsi:type="dcterms:W3CDTF">2014-07-03T16:58:23Z</dcterms:created>
  <dcterms:modified xsi:type="dcterms:W3CDTF">2020-02-03T09:24:59Z</dcterms:modified>
</cp:coreProperties>
</file>