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9144000" cy="5143500" type="screen16x9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7" clrIdx="0"/>
  <p:cmAuthor id="1" name="Carolin Pankofer" initials="CP" lastIdx="13" clrIdx="1">
    <p:extLst>
      <p:ext uri="{19B8F6BF-5375-455C-9EA6-DF929625EA0E}">
        <p15:presenceInfo xmlns:p15="http://schemas.microsoft.com/office/powerpoint/2012/main" userId="S-1-5-21-2133009950-1711234941-1343006784-9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87" d="100"/>
          <a:sy n="187" d="100"/>
        </p:scale>
        <p:origin x="16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4-25T09:31:29" idx="2">
    <p:pos x="4446" y="318"/>
    <p:text>Koordinaten des Logos. Zwei Punkte (x, y): Linke obere und linke untere Ecke</p:text>
  </p:cm>
  <p:cm authorId="1" dt="2022-04-27T09:36:08.749" idx="5">
    <p:pos x="4446" y="454"/>
    <p:text>Koordinaten THD Logo: X: 817,422 px, Y: 170,563 px, B: 184,806 px, H: 31,647 px</p:text>
    <p:extLst>
      <p:ext uri="{C676402C-5697-4E1C-873F-D02D1690AC5C}">
        <p15:threadingInfo xmlns:p15="http://schemas.microsoft.com/office/powerpoint/2012/main" timeZoneBias="-120">
          <p15:parentCm authorId="0" idx="2"/>
        </p15:threadingInfo>
      </p:ext>
    </p:extLst>
  </p:cm>
  <p:cm authorId="0" dt="2022-04-25T09:32:40" idx="3">
    <p:pos x="99" y="2933"/>
    <p:text>Linke obere Koordinate der weißen Box. Hier reicht mir die y-Koordinate</p:text>
  </p:cm>
  <p:cm authorId="1" dt="2022-04-27T09:44:24.772" idx="6">
    <p:pos x="99" y="3069"/>
    <p:text>Koordinaten weiße Box: X: 81,422 px, Y: 600,796 px, B: 959,537 px, H: 61,549 px</p:text>
    <p:extLst>
      <p:ext uri="{C676402C-5697-4E1C-873F-D02D1690AC5C}">
        <p15:threadingInfo xmlns:p15="http://schemas.microsoft.com/office/powerpoint/2012/main" timeZoneBias="-120">
          <p15:parentCm authorId="0" idx="3"/>
        </p15:threadingInfo>
      </p:ext>
    </p:extLst>
  </p:cm>
  <p:cm authorId="0" dt="2022-04-25T09:33:20" idx="4">
    <p:pos x="784" y="188"/>
    <p:text>Hochauflösende Version dieses Bildes. Gibt’s vermutlich auf der Website</p:text>
  </p:cm>
  <p:cm authorId="1" dt="2022-04-27T10:48:13.902" idx="13">
    <p:pos x="784" y="324"/>
    <p:text>Habe ich noch nicht gefunden....</p:text>
    <p:extLst>
      <p:ext uri="{C676402C-5697-4E1C-873F-D02D1690AC5C}">
        <p15:threadingInfo xmlns:p15="http://schemas.microsoft.com/office/powerpoint/2012/main" timeZoneBias="-120">
          <p15:parentCm authorId="0" idx="4"/>
        </p15:threadingInfo>
      </p:ext>
    </p:extLst>
  </p:cm>
  <p:cm authorId="0" dt="2022-04-25T09:34:30" idx="1">
    <p:pos x="873" y="797"/>
    <p:text>Koordinaten des weißen Vierecks (vier Punkte, x und y)
Zum Vergleich bitte noch lange Überschriften produzieren (eine ganze Zeile; zwei Zeilen) und dann auch jeweils Koordinaten des weißen Vierecks für diese Varianten.</p:text>
  </p:cm>
  <p:cm authorId="1" dt="2022-04-25T11:46:46.724" idx="2">
    <p:pos x="873" y="1069"/>
    <p:text>Koordinaten (Inkscape) X: 119,040 px, Y: 252,480 px, B: 567,360 px, H: 82,240 px</p:text>
    <p:extLst>
      <p:ext uri="{C676402C-5697-4E1C-873F-D02D1690AC5C}">
        <p15:threadingInfo xmlns:p15="http://schemas.microsoft.com/office/powerpoint/2012/main" timeZoneBias="-120">
          <p15:parentCm authorId="0" idx="1"/>
        </p15:threadingInfo>
      </p:ext>
    </p:extLst>
  </p:cm>
  <p:cm authorId="1" dt="2022-04-25T11:48:07.303" idx="4">
    <p:pos x="873" y="1341"/>
    <p:text>Diese Zahlen sind gleichbleibend. Bei Veränderung des weißen Vierecks (längere Überschrift) verändern sich nur Höhe und Breite. Wenn die Überschrift langezogen ist ergeben sich folgende Koordinaten für B und H: B: 908,514 px und H: 86,318 px</p:text>
    <p:extLst mod="1">
      <p:ext uri="{C676402C-5697-4E1C-873F-D02D1690AC5C}">
        <p15:threadingInfo xmlns:p15="http://schemas.microsoft.com/office/powerpoint/2012/main" timeZoneBias="-120">
          <p15:parentCm authorId="0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4-25T09:35:47" idx="5">
    <p:pos x="1737" y="304"/>
    <p:text>Vier Koordinaten sowie Farbton des blauen Vierecks.
Zum Vergleich bitte einen Folientitel auf volle Länge und da ebenfalls die Koordinaten.</p:text>
  </p:cm>
  <p:cm authorId="1" dt="2022-04-27T10:32:22.605" idx="7">
    <p:pos x="1737" y="440"/>
    <p:text>Koordinaten Blauer Kasten original: X: 121,120 px, Y: 167,840 px, B: 332,320 px, H: 38,560 px</p:text>
    <p:extLst>
      <p:ext uri="{C676402C-5697-4E1C-873F-D02D1690AC5C}">
        <p15:threadingInfo xmlns:p15="http://schemas.microsoft.com/office/powerpoint/2012/main" timeZoneBias="-120">
          <p15:parentCm authorId="0" idx="5"/>
        </p15:threadingInfo>
      </p:ext>
    </p:extLst>
  </p:cm>
  <p:cm authorId="1" dt="2022-04-27T10:33:39.436" idx="8">
    <p:pos x="1737" y="576"/>
    <p:text>Verlängert: B: 977,250 px, restliche Koordinaten bleiben gleich</p:text>
    <p:extLst>
      <p:ext uri="{C676402C-5697-4E1C-873F-D02D1690AC5C}">
        <p15:threadingInfo xmlns:p15="http://schemas.microsoft.com/office/powerpoint/2012/main" timeZoneBias="-120">
          <p15:parentCm authorId="0" idx="5"/>
        </p15:threadingInfo>
      </p:ext>
    </p:extLst>
  </p:cm>
  <p:cm authorId="0" dt="2022-04-25T09:36:46" idx="6">
    <p:pos x="345" y="546"/>
    <p:text>Linke obere und linke untere Koordinate des ersten Buchstaben (‘I’)</p:text>
  </p:cm>
  <p:cm authorId="1" dt="2022-04-27T10:36:30.360" idx="10">
    <p:pos x="345" y="682"/>
    <p:text>Koosdinaten Kasten: X: 130,806 px, Y: 207,448 px, B: 527,649 px, H: 23,490 px</p:text>
    <p:extLst>
      <p:ext uri="{C676402C-5697-4E1C-873F-D02D1690AC5C}">
        <p15:threadingInfo xmlns:p15="http://schemas.microsoft.com/office/powerpoint/2012/main" timeZoneBias="-120">
          <p15:parentCm authorId="0" idx="6"/>
        </p15:threadingInfo>
      </p:ext>
    </p:extLst>
  </p:cm>
  <p:cm authorId="1" dt="2022-04-27T10:37:35.281" idx="11">
    <p:pos x="345" y="818"/>
    <p:text>Buchstabe: ich weiß leider nicht, wie das geht</p:text>
    <p:extLst>
      <p:ext uri="{C676402C-5697-4E1C-873F-D02D1690AC5C}">
        <p15:threadingInfo xmlns:p15="http://schemas.microsoft.com/office/powerpoint/2012/main" timeZoneBias="-120">
          <p15:parentCm authorId="0" idx="6"/>
        </p15:threadingInfo>
      </p:ext>
    </p:extLst>
  </p:cm>
  <p:cm authorId="0" dt="2022-04-25T09:41:25" idx="7">
    <p:pos x="398" y="1245"/>
    <p:text>Koordinaten der vier Eckpunkte dieser Tabelle von Titel (“Förderprogramm...”) links oben bis letztes Feld (“Fördersumme: …”) rechts unten.</p:text>
  </p:cm>
  <p:cm authorId="1" dt="2022-04-27T10:46:48.512" idx="12">
    <p:pos x="398" y="1381"/>
    <p:text>Koordinaten Kasten Tabelle: X: 121,760 px, Y: 244,320 px, B: 878,080 px, H: 366,240 px</p:text>
    <p:extLst>
      <p:ext uri="{C676402C-5697-4E1C-873F-D02D1690AC5C}">
        <p15:threadingInfo xmlns:p15="http://schemas.microsoft.com/office/powerpoint/2012/main" timeZoneBias="-120">
          <p15:parentCm authorId="0" idx="7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9"/>
          <p:cNvPicPr/>
          <p:nvPr/>
        </p:nvPicPr>
        <p:blipFill>
          <a:blip r:embed="rId14"/>
          <a:stretch/>
        </p:blipFill>
        <p:spPr>
          <a:xfrm>
            <a:off x="399600" y="4748040"/>
            <a:ext cx="1149480" cy="110160"/>
          </a:xfrm>
          <a:prstGeom prst="rect">
            <a:avLst/>
          </a:prstGeom>
          <a:ln>
            <a:noFill/>
          </a:ln>
        </p:spPr>
      </p:pic>
      <p:sp>
        <p:nvSpPr>
          <p:cNvPr id="10" name="CustomShape 1"/>
          <p:cNvSpPr/>
          <p:nvPr/>
        </p:nvSpPr>
        <p:spPr>
          <a:xfrm>
            <a:off x="0" y="5096520"/>
            <a:ext cx="9142200" cy="522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Grafik 9"/>
          <p:cNvPicPr/>
          <p:nvPr/>
        </p:nvPicPr>
        <p:blipFill>
          <a:blip r:embed="rId15"/>
          <a:srcRect t="8010" b="4138"/>
          <a:stretch/>
        </p:blipFill>
        <p:spPr>
          <a:xfrm>
            <a:off x="0" y="0"/>
            <a:ext cx="9142200" cy="451656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0"/>
            <a:ext cx="9142200" cy="4505760"/>
          </a:xfrm>
          <a:prstGeom prst="rect">
            <a:avLst/>
          </a:prstGeom>
          <a:solidFill>
            <a:srgbClr val="E73D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Grafik 18"/>
          <p:cNvPicPr/>
          <p:nvPr/>
        </p:nvPicPr>
        <p:blipFill>
          <a:blip r:embed="rId16"/>
          <a:stretch/>
        </p:blipFill>
        <p:spPr>
          <a:xfrm>
            <a:off x="7019640" y="411840"/>
            <a:ext cx="1735560" cy="301320"/>
          </a:xfrm>
          <a:prstGeom prst="rect">
            <a:avLst/>
          </a:prstGeom>
          <a:ln>
            <a:noFill/>
          </a:ln>
        </p:spPr>
      </p:pic>
      <p:pic>
        <p:nvPicPr>
          <p:cNvPr id="5" name="Grafik 25"/>
          <p:cNvPicPr/>
          <p:nvPr/>
        </p:nvPicPr>
        <p:blipFill>
          <a:blip r:embed="rId14"/>
          <a:stretch/>
        </p:blipFill>
        <p:spPr>
          <a:xfrm>
            <a:off x="399600" y="4748040"/>
            <a:ext cx="1149480" cy="11016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0" y="5096520"/>
            <a:ext cx="9142200" cy="52200"/>
          </a:xfrm>
          <a:prstGeom prst="rect">
            <a:avLst/>
          </a:prstGeom>
          <a:solidFill>
            <a:srgbClr val="F1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5096520"/>
            <a:ext cx="9142200" cy="52200"/>
          </a:xfrm>
          <a:prstGeom prst="rect">
            <a:avLst/>
          </a:prstGeom>
          <a:solidFill>
            <a:srgbClr val="1A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Grafik 6"/>
          <p:cNvPicPr/>
          <p:nvPr/>
        </p:nvPicPr>
        <p:blipFill>
          <a:blip r:embed="rId14"/>
          <a:stretch/>
        </p:blipFill>
        <p:spPr>
          <a:xfrm>
            <a:off x="399600" y="4748040"/>
            <a:ext cx="1149480" cy="11016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3551040" y="4681080"/>
            <a:ext cx="114876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www.th-deg.de/ai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7920" y="1202400"/>
            <a:ext cx="5390640" cy="7718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4200" rIns="68760" bIns="342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800" b="0" strike="noStrike" cap="all" spc="-1">
                <a:solidFill>
                  <a:srgbClr val="002060"/>
                </a:solidFill>
                <a:latin typeface="Verdana"/>
                <a:ea typeface="Verdana"/>
              </a:rPr>
              <a:t>Spitzenprofessur</a:t>
            </a:r>
            <a:endParaRPr lang="de-DE" sz="38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717200" y="4624200"/>
            <a:ext cx="60732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287">
                <a:solidFill>
                  <a:srgbClr val="09357D"/>
                </a:solidFill>
                <a:latin typeface="AvantGarde Md BT"/>
                <a:ea typeface="DejaVu Sans"/>
              </a:rPr>
              <a:t>Prof. Andreas Fischer, TH Deggendorf, 20.04.2022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87000" y="1976040"/>
            <a:ext cx="5371560" cy="14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4200" rIns="68760" bIns="34200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de-DE" sz="2400" b="1" strike="noStrike" cap="all" spc="-1">
                <a:solidFill>
                  <a:srgbClr val="FFFFFF"/>
                </a:solidFill>
                <a:latin typeface="Calibri"/>
                <a:ea typeface="Calibri"/>
              </a:rPr>
              <a:t>Intelligente Netze und Systeme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87000" y="395640"/>
            <a:ext cx="3152520" cy="3582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24000" rIns="68760" bIns="34200" anchor="b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</a:pPr>
            <a:r>
              <a:rPr lang="de-DE" sz="2100" b="0" strike="noStrike" cap="all" spc="-1">
                <a:solidFill>
                  <a:srgbClr val="FFFFFF"/>
                </a:solidFill>
                <a:latin typeface="Verdana"/>
                <a:ea typeface="Verdana"/>
              </a:rPr>
              <a:t>Rahmendaten</a:t>
            </a:r>
            <a:endParaRPr lang="de-DE" sz="21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87720" y="774360"/>
            <a:ext cx="846648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>
            <a:normAutofit fontScale="91500" lnSpcReduction="20000"/>
          </a:bodyPr>
          <a:lstStyle/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de-DE" sz="2100" b="0" strike="noStrike" cap="all" spc="-1" dirty="0">
                <a:solidFill>
                  <a:srgbClr val="194273"/>
                </a:solidFill>
                <a:latin typeface="Verdana"/>
                <a:ea typeface="Verdana"/>
              </a:rPr>
              <a:t>I Antrag Für eine </a:t>
            </a:r>
            <a:r>
              <a:rPr lang="de-DE" sz="2100" b="0" strike="noStrike" cap="all" spc="-1" dirty="0" err="1">
                <a:solidFill>
                  <a:srgbClr val="194273"/>
                </a:solidFill>
                <a:latin typeface="Verdana"/>
                <a:ea typeface="Verdana"/>
              </a:rPr>
              <a:t>SpItzenprofessur</a:t>
            </a:r>
            <a:endParaRPr lang="de-DE" sz="2100" b="0" strike="noStrike" spc="-1" dirty="0">
              <a:latin typeface="Arial"/>
            </a:endParaRPr>
          </a:p>
        </p:txBody>
      </p:sp>
      <p:graphicFrame>
        <p:nvGraphicFramePr>
          <p:cNvPr id="91" name="Table 3"/>
          <p:cNvGraphicFramePr/>
          <p:nvPr/>
        </p:nvGraphicFramePr>
        <p:xfrm>
          <a:off x="387000" y="1118520"/>
          <a:ext cx="8363520" cy="3488400"/>
        </p:xfrm>
        <a:graphic>
          <a:graphicData uri="http://schemas.openxmlformats.org/drawingml/2006/table">
            <a:tbl>
              <a:tblPr/>
              <a:tblGrid>
                <a:gridCol w="41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FFFFFF"/>
                          </a:solidFill>
                          <a:latin typeface="Verdana"/>
                          <a:ea typeface="Verdana"/>
                        </a:rPr>
                        <a:t>Förderprogramm STMWK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FFFFFF"/>
                          </a:solidFill>
                          <a:latin typeface="Verdana"/>
                          <a:ea typeface="Verdana"/>
                        </a:rPr>
                        <a:t>Antrag THD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Gewinnung renommierter Spitzenwissenschaftler:innen außerhalb Bayerns („ Beste für Bayern“); Weiterentwicklung der Hochschulen 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Prof. Dr. Andreas Kassler, Karlstads Universitet, Schweden</a:t>
                      </a:r>
                      <a:endParaRPr lang="de-DE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Aufbau einer Forschergruppe und eines Labors im Bereich Netze und Systeme sowie Ausbau von Forschungskooperationen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2 Anträge pro Jahr möglich; 2 Auswahlrunden in jeweils erster und zweiter Jahreshälfte;</a:t>
                      </a:r>
                      <a:endParaRPr lang="de-DE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Fristen:</a:t>
                      </a:r>
                      <a:endParaRPr lang="de-DE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Nach 1 Monat: Eingang der Annahmeerklärung der Hochschule; nach 8 Monaten: Abschluss der Berufungsverhandlungen; nach 1 Jahr: Aufnahme der Tätigkeit an der Hochschule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Antrag eingericht: 10. November 2021</a:t>
                      </a:r>
                      <a:endParaRPr lang="de-DE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Genehmigung erteilt: </a:t>
                      </a:r>
                      <a:r>
                        <a:rPr lang="de-DE" sz="1000" b="1" strike="noStrike" spc="-1">
                          <a:solidFill>
                            <a:srgbClr val="C9211E"/>
                          </a:solidFill>
                          <a:latin typeface="Verdana"/>
                          <a:ea typeface="Verdana"/>
                        </a:rPr>
                        <a:t>07. April 2022</a:t>
                      </a:r>
                      <a:endParaRPr lang="de-DE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Berufungsverfahren: </a:t>
                      </a:r>
                      <a:r>
                        <a:rPr lang="de-DE" sz="1000" b="1" strike="noStrike" spc="-1">
                          <a:solidFill>
                            <a:srgbClr val="C9211E"/>
                          </a:solidFill>
                          <a:latin typeface="Verdana"/>
                          <a:ea typeface="Verdana"/>
                        </a:rPr>
                        <a:t>Bis Ende des Jahres (+8 Monate)</a:t>
                      </a:r>
                      <a:endParaRPr lang="de-DE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Aufnahme der Tätigkeit: </a:t>
                      </a:r>
                      <a:r>
                        <a:rPr lang="de-DE" sz="1000" b="1" strike="noStrike" spc="-1">
                          <a:solidFill>
                            <a:srgbClr val="C9211E"/>
                          </a:solidFill>
                          <a:latin typeface="Verdana"/>
                          <a:ea typeface="Verdana"/>
                        </a:rPr>
                        <a:t>Bis spätestens April (+1 Jahr)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Fördermittel betragen max. 3,5 Mio Euro; können flexibel verwendet werden; werden über die Dauer von 5 Jahren zur Verfügung gestellt 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Fördersumme: </a:t>
                      </a: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3.411.000</a:t>
                      </a: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 Euro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Eigenmittel: 888.000 Euro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Laufzeit: 2023 bis 2027/2028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de-DE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Bildschirmpräsentation (16:9)</PresentationFormat>
  <Paragraphs>21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11" baseType="lpstr">
      <vt:lpstr>Arial</vt:lpstr>
      <vt:lpstr>AvantGarde Md BT</vt:lpstr>
      <vt:lpstr>Calibri</vt:lpstr>
      <vt:lpstr>DejaVu Sans</vt:lpstr>
      <vt:lpstr>Symbol</vt:lpstr>
      <vt:lpstr>Verdana</vt:lpstr>
      <vt:lpstr>Wingdings</vt:lpstr>
      <vt:lpstr>Office Theme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Sandra Maier</dc:creator>
  <dc:description/>
  <cp:lastModifiedBy>Carolin Pankofer</cp:lastModifiedBy>
  <cp:revision>505</cp:revision>
  <cp:lastPrinted>2022-04-27T08:11:58Z</cp:lastPrinted>
  <dcterms:created xsi:type="dcterms:W3CDTF">2019-09-09T12:43:43Z</dcterms:created>
  <dcterms:modified xsi:type="dcterms:W3CDTF">2022-04-27T08:48:18Z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