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Barlow SemiBold"/>
      <p:regular r:id="rId23"/>
      <p:bold r:id="rId24"/>
      <p:italic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3a8NsFIuG5uF379XoMuzuYY+B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E1A254-5BB1-467C-8AB3-27ED7B8E5A74}">
  <a:tblStyle styleId="{B8E1A254-5BB1-467C-8AB3-27ED7B8E5A7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arlowSemiBold-bold.fntdata"/><Relationship Id="rId23" Type="http://schemas.openxmlformats.org/officeDocument/2006/relationships/font" Target="fonts/Barlow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SemiBold-boldItalic.fntdata"/><Relationship Id="rId25" Type="http://schemas.openxmlformats.org/officeDocument/2006/relationships/font" Target="fonts/BarlowSemiBold-italic.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Barl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f9b6ee1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id-ID" sz="1200">
                <a:solidFill>
                  <a:srgbClr val="FF0000"/>
                </a:solidFill>
              </a:rPr>
              <a:t>yang sering lupa:</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referensi pada background</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penjelasan metrics (cara kerja dan alasan pemilihannya)</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BOLEH eksperimen beberapa metode dan didokumentasikan (sub judul di notebook: eksperimen 1, eksperimen 2)</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modelling dijelaskan cara kerja model terbaik</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limitasi (pada range berapa model kurang baik, pada probabilitas berapa model kurang baik)</a:t>
            </a:r>
            <a:endParaRPr sz="1200">
              <a:solidFill>
                <a:srgbClr val="FF0000"/>
              </a:solidFill>
            </a:endParaRPr>
          </a:p>
          <a:p>
            <a:pPr indent="-304800" lvl="0" marL="457200" rtl="0" algn="l">
              <a:spcBef>
                <a:spcPts val="0"/>
              </a:spcBef>
              <a:spcAft>
                <a:spcPts val="0"/>
              </a:spcAft>
              <a:buClr>
                <a:srgbClr val="FF0000"/>
              </a:buClr>
              <a:buSzPts val="1200"/>
              <a:buAutoNum type="arabicPeriod"/>
            </a:pPr>
            <a:r>
              <a:rPr lang="id-ID" sz="1200">
                <a:solidFill>
                  <a:srgbClr val="FF0000"/>
                </a:solidFill>
              </a:rPr>
              <a:t>conclusion: membandingkan dengan non model -&gt; rule based (if else)</a:t>
            </a:r>
            <a:endParaRPr sz="1200">
              <a:solidFill>
                <a:srgbClr val="FF0000"/>
              </a:solidFill>
            </a:endParaRPr>
          </a:p>
          <a:p>
            <a:pPr indent="0" lvl="0" marL="0" rtl="0" algn="l">
              <a:spcBef>
                <a:spcPts val="0"/>
              </a:spcBef>
              <a:spcAft>
                <a:spcPts val="0"/>
              </a:spcAft>
              <a:buNone/>
            </a:pPr>
            <a:r>
              <a:rPr lang="id-ID" sz="2800">
                <a:solidFill>
                  <a:srgbClr val="FF0000"/>
                </a:solidFill>
              </a:rPr>
              <a:t>Data Cleaning</a:t>
            </a:r>
            <a:endParaRPr sz="2800">
              <a:solidFill>
                <a:srgbClr val="FF0000"/>
              </a:solidFill>
            </a:endParaRPr>
          </a:p>
          <a:p>
            <a:pPr indent="0" lvl="0" marL="0" rtl="0" algn="l">
              <a:spcBef>
                <a:spcPts val="0"/>
              </a:spcBef>
              <a:spcAft>
                <a:spcPts val="0"/>
              </a:spcAft>
              <a:buNone/>
            </a:pPr>
            <a:r>
              <a:rPr lang="id-ID" sz="2800">
                <a:solidFill>
                  <a:srgbClr val="FF0000"/>
                </a:solidFill>
              </a:rPr>
              <a:t>EDA (Missing Values, Numerik, Kategorik)</a:t>
            </a:r>
            <a:endParaRPr sz="2800">
              <a:solidFill>
                <a:srgbClr val="FF0000"/>
              </a:solidFill>
            </a:endParaRPr>
          </a:p>
          <a:p>
            <a:pPr indent="0" lvl="0" marL="0" rtl="0" algn="l">
              <a:lnSpc>
                <a:spcPct val="100000"/>
              </a:lnSpc>
              <a:spcBef>
                <a:spcPts val="0"/>
              </a:spcBef>
              <a:spcAft>
                <a:spcPts val="0"/>
              </a:spcAft>
              <a:buSzPts val="1100"/>
              <a:buNone/>
            </a:pPr>
            <a:r>
              <a:t/>
            </a:r>
            <a:endParaRPr/>
          </a:p>
        </p:txBody>
      </p:sp>
      <p:sp>
        <p:nvSpPr>
          <p:cNvPr id="164" name="Google Shape;164;g12f9b6ee1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f9b6ee1d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12f9b6ee1d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f9b6ee1d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2f9b6ee1d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ctrTitle"/>
          </p:nvPr>
        </p:nvSpPr>
        <p:spPr>
          <a:xfrm>
            <a:off x="431800" y="3747029"/>
            <a:ext cx="9144000"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9"/>
          <p:cNvSpPr txBox="1"/>
          <p:nvPr>
            <p:ph idx="1" type="subTitle"/>
          </p:nvPr>
        </p:nvSpPr>
        <p:spPr>
          <a:xfrm>
            <a:off x="431800" y="3110971"/>
            <a:ext cx="9144000" cy="5042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51BB7C"/>
              </a:buClr>
              <a:buSzPts val="2000"/>
              <a:buNone/>
              <a:defRPr sz="2000">
                <a:solidFill>
                  <a:srgbClr val="51BB7C"/>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3" name="Google Shape;13;p19"/>
          <p:cNvSpPr txBox="1"/>
          <p:nvPr>
            <p:ph idx="2" type="body"/>
          </p:nvPr>
        </p:nvSpPr>
        <p:spPr>
          <a:xfrm>
            <a:off x="431800" y="1022350"/>
            <a:ext cx="3136900" cy="50482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D8D8D8"/>
              </a:buClr>
              <a:buSzPts val="1300"/>
              <a:buNone/>
              <a:defRPr sz="1300">
                <a:solidFill>
                  <a:srgbClr val="D8D8D8"/>
                </a:solidFill>
                <a:latin typeface="Arial"/>
                <a:ea typeface="Arial"/>
                <a:cs typeface="Arial"/>
                <a:sym typeface="Arial"/>
              </a:defRPr>
            </a:lvl1pPr>
            <a:lvl2pPr indent="-228600" lvl="1" marL="914400" algn="l">
              <a:lnSpc>
                <a:spcPct val="90000"/>
              </a:lnSpc>
              <a:spcBef>
                <a:spcPts val="500"/>
              </a:spcBef>
              <a:spcAft>
                <a:spcPts val="0"/>
              </a:spcAft>
              <a:buClr>
                <a:srgbClr val="D8D8D8"/>
              </a:buClr>
              <a:buSzPts val="1200"/>
              <a:buNone/>
              <a:defRPr sz="1200">
                <a:solidFill>
                  <a:srgbClr val="D8D8D8"/>
                </a:solidFill>
              </a:defRPr>
            </a:lvl2pPr>
            <a:lvl3pPr indent="-228600" lvl="2" marL="1371600" algn="l">
              <a:lnSpc>
                <a:spcPct val="90000"/>
              </a:lnSpc>
              <a:spcBef>
                <a:spcPts val="500"/>
              </a:spcBef>
              <a:spcAft>
                <a:spcPts val="0"/>
              </a:spcAft>
              <a:buClr>
                <a:srgbClr val="D8D8D8"/>
              </a:buClr>
              <a:buSzPts val="1200"/>
              <a:buNone/>
              <a:defRPr sz="1200">
                <a:solidFill>
                  <a:srgbClr val="D8D8D8"/>
                </a:solidFill>
              </a:defRPr>
            </a:lvl3pPr>
            <a:lvl4pPr indent="-228600" lvl="3" marL="1828800" algn="l">
              <a:lnSpc>
                <a:spcPct val="90000"/>
              </a:lnSpc>
              <a:spcBef>
                <a:spcPts val="500"/>
              </a:spcBef>
              <a:spcAft>
                <a:spcPts val="0"/>
              </a:spcAft>
              <a:buClr>
                <a:srgbClr val="D8D8D8"/>
              </a:buClr>
              <a:buSzPts val="1200"/>
              <a:buNone/>
              <a:defRPr sz="1200">
                <a:solidFill>
                  <a:srgbClr val="D8D8D8"/>
                </a:solidFill>
              </a:defRPr>
            </a:lvl4pPr>
            <a:lvl5pPr indent="-228600" lvl="4" marL="2286000" algn="l">
              <a:lnSpc>
                <a:spcPct val="90000"/>
              </a:lnSpc>
              <a:spcBef>
                <a:spcPts val="500"/>
              </a:spcBef>
              <a:spcAft>
                <a:spcPts val="0"/>
              </a:spcAft>
              <a:buClr>
                <a:srgbClr val="D8D8D8"/>
              </a:buClr>
              <a:buSzPts val="1200"/>
              <a:buNone/>
              <a:defRPr sz="1200">
                <a:solidFill>
                  <a:srgbClr val="D8D8D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sz="2800">
                <a:solidFill>
                  <a:schemeClr val="lt1"/>
                </a:solidFill>
              </a:defRPr>
            </a:lvl1pPr>
            <a:lvl2pPr indent="-381000" lvl="1" marL="914400" algn="l">
              <a:lnSpc>
                <a:spcPct val="90000"/>
              </a:lnSpc>
              <a:spcBef>
                <a:spcPts val="500"/>
              </a:spcBef>
              <a:spcAft>
                <a:spcPts val="0"/>
              </a:spcAft>
              <a:buClr>
                <a:schemeClr val="lt1"/>
              </a:buClr>
              <a:buSzPts val="2400"/>
              <a:buChar char="•"/>
              <a:defRPr sz="2400">
                <a:solidFill>
                  <a:schemeClr val="lt1"/>
                </a:solidFill>
              </a:defRPr>
            </a:lvl2pPr>
            <a:lvl3pPr indent="-355600" lvl="2" marL="1371600" algn="l">
              <a:lnSpc>
                <a:spcPct val="90000"/>
              </a:lnSpc>
              <a:spcBef>
                <a:spcPts val="500"/>
              </a:spcBef>
              <a:spcAft>
                <a:spcPts val="0"/>
              </a:spcAft>
              <a:buClr>
                <a:schemeClr val="lt1"/>
              </a:buClr>
              <a:buSzPts val="2000"/>
              <a:buChar char="•"/>
              <a:defRPr sz="2000">
                <a:solidFill>
                  <a:schemeClr val="lt1"/>
                </a:solidFill>
              </a:defRPr>
            </a:lvl3pPr>
            <a:lvl4pPr indent="-342900" lvl="3" marL="1828800" algn="l">
              <a:lnSpc>
                <a:spcPct val="90000"/>
              </a:lnSpc>
              <a:spcBef>
                <a:spcPts val="500"/>
              </a:spcBef>
              <a:spcAft>
                <a:spcPts val="0"/>
              </a:spcAft>
              <a:buClr>
                <a:schemeClr val="lt1"/>
              </a:buClr>
              <a:buSzPts val="1800"/>
              <a:buChar char="•"/>
              <a:defRPr sz="1800">
                <a:solidFill>
                  <a:schemeClr val="lt1"/>
                </a:solidFill>
              </a:defRPr>
            </a:lvl4pPr>
            <a:lvl5pPr indent="-342900" lvl="4" marL="2286000" algn="l">
              <a:lnSpc>
                <a:spcPct val="90000"/>
              </a:lnSpc>
              <a:spcBef>
                <a:spcPts val="500"/>
              </a:spcBef>
              <a:spcAft>
                <a:spcPts val="0"/>
              </a:spcAft>
              <a:buClr>
                <a:schemeClr val="lt1"/>
              </a:buClr>
              <a:buSzPts val="1800"/>
              <a:buChar char="•"/>
              <a:defRPr sz="18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61" name="Google Shape;61;p29"/>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p:nvPr>
            <p:ph idx="2" type="pic"/>
          </p:nvPr>
        </p:nvSpPr>
        <p:spPr>
          <a:xfrm>
            <a:off x="5183188" y="987425"/>
            <a:ext cx="6172200" cy="4873625"/>
          </a:xfrm>
          <a:prstGeom prst="rect">
            <a:avLst/>
          </a:prstGeom>
          <a:noFill/>
          <a:ln>
            <a:noFill/>
          </a:ln>
        </p:spPr>
      </p:sp>
      <p:sp>
        <p:nvSpPr>
          <p:cNvPr id="65" name="Google Shape;65;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67" name="Google Shape;67;p30"/>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72" name="Google Shape;72;p31"/>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77" name="Google Shape;77;p32"/>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78" name="Shape 78"/>
        <p:cNvGrpSpPr/>
        <p:nvPr/>
      </p:nvGrpSpPr>
      <p:grpSpPr>
        <a:xfrm>
          <a:off x="0" y="0"/>
          <a:ext cx="0" cy="0"/>
          <a:chOff x="0" y="0"/>
          <a:chExt cx="0" cy="0"/>
        </a:xfrm>
      </p:grpSpPr>
      <p:sp>
        <p:nvSpPr>
          <p:cNvPr id="79" name="Google Shape;79;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D1115"/>
              </a:buClr>
              <a:buSzPts val="4000"/>
              <a:buFont typeface="Arial"/>
              <a:buNone/>
              <a:defRPr sz="4000">
                <a:solidFill>
                  <a:srgbClr val="0D111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0D1115"/>
              </a:buClr>
              <a:buSzPts val="2400"/>
              <a:buChar char="•"/>
              <a:defRPr sz="2400">
                <a:solidFill>
                  <a:srgbClr val="0D1115"/>
                </a:solidFill>
                <a:latin typeface="Arial"/>
                <a:ea typeface="Arial"/>
                <a:cs typeface="Arial"/>
                <a:sym typeface="Arial"/>
              </a:defRPr>
            </a:lvl1pPr>
            <a:lvl2pPr indent="-355600" lvl="1" marL="914400" algn="l">
              <a:lnSpc>
                <a:spcPct val="90000"/>
              </a:lnSpc>
              <a:spcBef>
                <a:spcPts val="500"/>
              </a:spcBef>
              <a:spcAft>
                <a:spcPts val="0"/>
              </a:spcAft>
              <a:buClr>
                <a:srgbClr val="0D1115"/>
              </a:buClr>
              <a:buSzPts val="2000"/>
              <a:buChar char="•"/>
              <a:defRPr sz="2000">
                <a:solidFill>
                  <a:srgbClr val="0D1115"/>
                </a:solidFill>
                <a:latin typeface="Arial"/>
                <a:ea typeface="Arial"/>
                <a:cs typeface="Arial"/>
                <a:sym typeface="Arial"/>
              </a:defRPr>
            </a:lvl2pPr>
            <a:lvl3pPr indent="-342900" lvl="2" marL="1371600" algn="l">
              <a:lnSpc>
                <a:spcPct val="90000"/>
              </a:lnSpc>
              <a:spcBef>
                <a:spcPts val="500"/>
              </a:spcBef>
              <a:spcAft>
                <a:spcPts val="0"/>
              </a:spcAft>
              <a:buClr>
                <a:srgbClr val="0D1115"/>
              </a:buClr>
              <a:buSzPts val="1800"/>
              <a:buChar char="•"/>
              <a:defRPr sz="1800">
                <a:solidFill>
                  <a:srgbClr val="0D1115"/>
                </a:solidFill>
                <a:latin typeface="Arial"/>
                <a:ea typeface="Arial"/>
                <a:cs typeface="Arial"/>
                <a:sym typeface="Arial"/>
              </a:defRPr>
            </a:lvl3pPr>
            <a:lvl4pPr indent="-330200" lvl="3" marL="18288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4pPr>
            <a:lvl5pPr indent="-330200" lvl="4" marL="22860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8" name="Google Shape;18;p20"/>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8D8D8"/>
              </a:buClr>
              <a:buSzPts val="5400"/>
              <a:buFont typeface="Arial"/>
              <a:buNone/>
              <a:defRPr sz="5400">
                <a:solidFill>
                  <a:srgbClr val="D8D8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BB7C"/>
              </a:buClr>
              <a:buSzPts val="2000"/>
              <a:buNone/>
              <a:defRPr sz="2000">
                <a:solidFill>
                  <a:srgbClr val="51BB7C"/>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25" name="Google Shape;25;p27"/>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latin typeface="Arial"/>
                <a:ea typeface="Arial"/>
                <a:cs typeface="Arial"/>
                <a:sym typeface="Arial"/>
              </a:defRPr>
            </a:lvl1pPr>
            <a:lvl2pPr indent="-355600" lvl="1" marL="914400" algn="l">
              <a:lnSpc>
                <a:spcPct val="90000"/>
              </a:lnSpc>
              <a:spcBef>
                <a:spcPts val="500"/>
              </a:spcBef>
              <a:spcAft>
                <a:spcPts val="0"/>
              </a:spcAft>
              <a:buClr>
                <a:schemeClr val="lt1"/>
              </a:buClr>
              <a:buSzPts val="2000"/>
              <a:buChar char="•"/>
              <a:defRPr sz="2000">
                <a:solidFill>
                  <a:schemeClr val="lt1"/>
                </a:solidFill>
                <a:latin typeface="Arial"/>
                <a:ea typeface="Arial"/>
                <a:cs typeface="Arial"/>
                <a:sym typeface="Arial"/>
              </a:defRPr>
            </a:lvl2pPr>
            <a:lvl3pPr indent="-342900" lvl="2" marL="1371600" algn="l">
              <a:lnSpc>
                <a:spcPct val="90000"/>
              </a:lnSpc>
              <a:spcBef>
                <a:spcPts val="500"/>
              </a:spcBef>
              <a:spcAft>
                <a:spcPts val="0"/>
              </a:spcAft>
              <a:buClr>
                <a:schemeClr val="lt1"/>
              </a:buClr>
              <a:buSzPts val="1800"/>
              <a:buChar char="•"/>
              <a:defRPr sz="1800">
                <a:solidFill>
                  <a:schemeClr val="lt1"/>
                </a:solidFill>
                <a:latin typeface="Arial"/>
                <a:ea typeface="Arial"/>
                <a:cs typeface="Arial"/>
                <a:sym typeface="Arial"/>
              </a:defRPr>
            </a:lvl3pPr>
            <a:lvl4pPr indent="-330200" lvl="3" marL="18288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4pPr>
            <a:lvl5pPr indent="-330200" lvl="4" marL="22860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30" name="Google Shape;30;p22"/>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35" name="Google Shape;35;p23"/>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45" name="Google Shape;45;p25"/>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53" name="Google Shape;53;p26"/>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spreadsheets/d/1QzHs9L1g9OS7y2LNMmij2OAdGEeEQfvT6blODRwSS74/edit?usp=sharing" TargetMode="External"/><Relationship Id="rId4" Type="http://schemas.openxmlformats.org/officeDocument/2006/relationships/hyperlink" Target="https://docs.google.com/spreadsheets/d/1QzHs9L1g9OS7y2LNMmij2OAdGEeEQfvT6blODRwSS74/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google.com/spreadsheets/d/1fatkhQLzRek-mq_9czfsNFPx-6Ehi2lAqi76cKLGsIg/edit?usp=sharing" TargetMode="External"/><Relationship Id="rId4" Type="http://schemas.openxmlformats.org/officeDocument/2006/relationships/hyperlink" Target="https://docs.google.com/spreadsheets/d/1QzHs9L1g9OS7y2LNMmij2OAdGEeEQfvT6blODRwSS74/edit?usp=sharing" TargetMode="External"/><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d9D6Bo7BsQTQpMxS22usg4Ez8s3yp-nC/view?usp=sharing" TargetMode="External"/><Relationship Id="rId4" Type="http://schemas.openxmlformats.org/officeDocument/2006/relationships/hyperlink" Target="https://drive.google.com/file/d/1F-jjUGK2eyQJG-ya-REA_giJtLuI0wXM/view" TargetMode="External"/><Relationship Id="rId5" Type="http://schemas.openxmlformats.org/officeDocument/2006/relationships/hyperlink" Target="https://github.com/Baron197/HR_Analytics_Classification/blob/master/HR_Analytics_Classification_Example.ipynb" TargetMode="External"/><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31800" y="3747029"/>
            <a:ext cx="9144000"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Arial"/>
              <a:buNone/>
            </a:pPr>
            <a:r>
              <a:rPr lang="id-ID">
                <a:latin typeface="Barlow"/>
                <a:ea typeface="Barlow"/>
                <a:cs typeface="Barlow"/>
                <a:sym typeface="Barlow"/>
              </a:rPr>
              <a:t>Kickstart Meeting: </a:t>
            </a:r>
            <a:br>
              <a:rPr lang="id-ID">
                <a:latin typeface="Barlow"/>
                <a:ea typeface="Barlow"/>
                <a:cs typeface="Barlow"/>
                <a:sym typeface="Barlow"/>
              </a:rPr>
            </a:br>
            <a:r>
              <a:rPr lang="id-ID">
                <a:latin typeface="Barlow"/>
                <a:ea typeface="Barlow"/>
                <a:cs typeface="Barlow"/>
                <a:sym typeface="Barlow"/>
              </a:rPr>
              <a:t>Final Project Mentoring</a:t>
            </a:r>
            <a:endParaRPr>
              <a:latin typeface="Barlow"/>
              <a:ea typeface="Barlow"/>
              <a:cs typeface="Barlow"/>
              <a:sym typeface="Barlow"/>
            </a:endParaRPr>
          </a:p>
          <a:p>
            <a:pPr indent="0" lvl="0" marL="0" rtl="0" algn="l">
              <a:lnSpc>
                <a:spcPct val="90000"/>
              </a:lnSpc>
              <a:spcBef>
                <a:spcPts val="0"/>
              </a:spcBef>
              <a:spcAft>
                <a:spcPts val="0"/>
              </a:spcAft>
              <a:buClr>
                <a:schemeClr val="lt1"/>
              </a:buClr>
              <a:buSzPts val="5400"/>
              <a:buFont typeface="Arial"/>
              <a:buNone/>
            </a:pPr>
            <a:r>
              <a:rPr lang="id-ID">
                <a:latin typeface="Barlow"/>
                <a:ea typeface="Barlow"/>
                <a:cs typeface="Barlow"/>
                <a:sym typeface="Barlow"/>
              </a:rPr>
              <a:t>JCDS 0406</a:t>
            </a:r>
            <a:endParaRPr>
              <a:latin typeface="Barlow"/>
              <a:ea typeface="Barlow"/>
              <a:cs typeface="Barlow"/>
              <a:sym typeface="Barlow"/>
            </a:endParaRPr>
          </a:p>
        </p:txBody>
      </p:sp>
      <p:sp>
        <p:nvSpPr>
          <p:cNvPr id="89" name="Google Shape;89;p1"/>
          <p:cNvSpPr txBox="1"/>
          <p:nvPr>
            <p:ph idx="1" type="subTitle"/>
          </p:nvPr>
        </p:nvSpPr>
        <p:spPr>
          <a:xfrm>
            <a:off x="431800" y="3110971"/>
            <a:ext cx="9144000" cy="5042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JC DATA SCIENCE PROGRAM</a:t>
            </a:r>
            <a:endParaRPr>
              <a:latin typeface="Barlow"/>
              <a:ea typeface="Barlow"/>
              <a:cs typeface="Barlow"/>
              <a:sym typeface="Barlow"/>
            </a:endParaRPr>
          </a:p>
        </p:txBody>
      </p:sp>
      <p:sp>
        <p:nvSpPr>
          <p:cNvPr id="90" name="Google Shape;90;p1"/>
          <p:cNvSpPr txBox="1"/>
          <p:nvPr>
            <p:ph idx="2" type="body"/>
          </p:nvPr>
        </p:nvSpPr>
        <p:spPr>
          <a:xfrm>
            <a:off x="431800" y="1022350"/>
            <a:ext cx="3136900" cy="5048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8D8D8"/>
              </a:buClr>
              <a:buSzPts val="1300"/>
              <a:buNone/>
            </a:pPr>
            <a:r>
              <a:rPr lang="id-ID"/>
              <a:t>24 Juni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 Introduction</a:t>
            </a:r>
            <a:endParaRPr>
              <a:latin typeface="Barlow"/>
              <a:ea typeface="Barlow"/>
              <a:cs typeface="Barlow"/>
              <a:sym typeface="Barlow"/>
            </a:endParaRPr>
          </a:p>
        </p:txBody>
      </p:sp>
      <p:sp>
        <p:nvSpPr>
          <p:cNvPr id="148" name="Google Shape;148;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Mentor's Roles</a:t>
            </a:r>
            <a:endParaRPr>
              <a:latin typeface="Barlow"/>
              <a:ea typeface="Barlow"/>
              <a:cs typeface="Barlow"/>
              <a:sym typeface="Barlow"/>
            </a:endParaRPr>
          </a:p>
        </p:txBody>
      </p:sp>
      <p:sp>
        <p:nvSpPr>
          <p:cNvPr id="154" name="Google Shape;154;p11"/>
          <p:cNvSpPr txBox="1"/>
          <p:nvPr>
            <p:ph idx="1" type="body"/>
          </p:nvPr>
        </p:nvSpPr>
        <p:spPr>
          <a:xfrm>
            <a:off x="838200" y="1880855"/>
            <a:ext cx="998855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000"/>
              <a:buFont typeface="Barlow"/>
              <a:buChar char="•"/>
            </a:pPr>
            <a:r>
              <a:rPr lang="id-ID" sz="2000">
                <a:latin typeface="Barlow"/>
                <a:ea typeface="Barlow"/>
                <a:cs typeface="Barlow"/>
                <a:sym typeface="Barlow"/>
              </a:rPr>
              <a:t>Membagikan pengetahuan dan pengalaman para mentor kepada </a:t>
            </a:r>
            <a:r>
              <a:rPr i="1" lang="id-ID" sz="2000">
                <a:latin typeface="Barlow"/>
                <a:ea typeface="Barlow"/>
                <a:cs typeface="Barlow"/>
                <a:sym typeface="Barlow"/>
              </a:rPr>
              <a:t>mentee group </a:t>
            </a:r>
            <a:r>
              <a:rPr lang="id-ID" sz="2000">
                <a:latin typeface="Barlow"/>
                <a:ea typeface="Barlow"/>
                <a:cs typeface="Barlow"/>
                <a:sym typeface="Barlow"/>
              </a:rPr>
              <a:t>guna membantu meningkatkan kualitas </a:t>
            </a:r>
            <a:r>
              <a:rPr i="1" lang="id-ID" sz="2000">
                <a:latin typeface="Barlow"/>
                <a:ea typeface="Barlow"/>
                <a:cs typeface="Barlow"/>
                <a:sym typeface="Barlow"/>
              </a:rPr>
              <a:t>Data Science Project </a:t>
            </a:r>
            <a:r>
              <a:rPr lang="id-ID" sz="2000">
                <a:latin typeface="Barlow"/>
                <a:ea typeface="Barlow"/>
                <a:cs typeface="Barlow"/>
                <a:sym typeface="Barlow"/>
              </a:rPr>
              <a:t>yang sedang mereka dikerjakan.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Memberikan saran-saran perbaikan di setiap tahapan </a:t>
            </a:r>
            <a:r>
              <a:rPr i="1" lang="id-ID" sz="2000">
                <a:latin typeface="Barlow"/>
                <a:ea typeface="Barlow"/>
                <a:cs typeface="Barlow"/>
                <a:sym typeface="Barlow"/>
              </a:rPr>
              <a:t>Data Science Methodology </a:t>
            </a:r>
            <a:r>
              <a:rPr lang="id-ID" sz="2000">
                <a:latin typeface="Barlow"/>
                <a:ea typeface="Barlow"/>
                <a:cs typeface="Barlow"/>
                <a:sym typeface="Barlow"/>
              </a:rPr>
              <a:t>agar sesuai dengan </a:t>
            </a:r>
            <a:r>
              <a:rPr b="1" lang="id-ID" sz="2000">
                <a:latin typeface="Barlow"/>
                <a:ea typeface="Barlow"/>
                <a:cs typeface="Barlow"/>
                <a:sym typeface="Barlow"/>
              </a:rPr>
              <a:t>standar</a:t>
            </a:r>
            <a:r>
              <a:rPr b="1" i="1" lang="id-ID" sz="2000">
                <a:latin typeface="Barlow"/>
                <a:ea typeface="Barlow"/>
                <a:cs typeface="Barlow"/>
                <a:sym typeface="Barlow"/>
              </a:rPr>
              <a:t> project </a:t>
            </a:r>
            <a:r>
              <a:rPr lang="id-ID" sz="2000">
                <a:latin typeface="Barlow"/>
                <a:ea typeface="Barlow"/>
                <a:cs typeface="Barlow"/>
                <a:sym typeface="Barlow"/>
              </a:rPr>
              <a:t>di industri.</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Mendorong </a:t>
            </a:r>
            <a:r>
              <a:rPr i="1" lang="id-ID" sz="2000">
                <a:latin typeface="Barlow"/>
                <a:ea typeface="Barlow"/>
                <a:cs typeface="Barlow"/>
                <a:sym typeface="Barlow"/>
              </a:rPr>
              <a:t>mentee group </a:t>
            </a:r>
            <a:r>
              <a:rPr lang="id-ID" sz="2000">
                <a:latin typeface="Barlow"/>
                <a:ea typeface="Barlow"/>
                <a:cs typeface="Barlow"/>
                <a:sym typeface="Barlow"/>
              </a:rPr>
              <a:t>membuat Final Project yang layak untuk dijadikan Portofolio Project sebagai </a:t>
            </a:r>
            <a:r>
              <a:rPr b="1" i="1" lang="id-ID" sz="2000">
                <a:latin typeface="Barlow"/>
                <a:ea typeface="Barlow"/>
                <a:cs typeface="Barlow"/>
                <a:sym typeface="Barlow"/>
              </a:rPr>
              <a:t>Junior Data Scientist/Data Analyst</a:t>
            </a:r>
            <a:r>
              <a:rPr lang="id-ID" sz="2000">
                <a:latin typeface="Barlow"/>
                <a:ea typeface="Barlow"/>
                <a:cs typeface="Barlow"/>
                <a:sym typeface="Barlow"/>
              </a:rPr>
              <a:t>.</a:t>
            </a:r>
            <a:endParaRPr>
              <a:latin typeface="Barlow"/>
              <a:ea typeface="Barlow"/>
              <a:cs typeface="Barlow"/>
              <a:sym typeface="Barlow"/>
            </a:endParaRPr>
          </a:p>
        </p:txBody>
      </p:sp>
      <p:pic>
        <p:nvPicPr>
          <p:cNvPr id="155" name="Google Shape;155;p11"/>
          <p:cNvPicPr preferRelativeResize="0"/>
          <p:nvPr/>
        </p:nvPicPr>
        <p:blipFill rotWithShape="1">
          <a:blip r:embed="rId3">
            <a:alphaModFix/>
          </a:blip>
          <a:srcRect b="16297" l="0" r="0" t="9930"/>
          <a:stretch/>
        </p:blipFill>
        <p:spPr>
          <a:xfrm>
            <a:off x="6356350" y="3716692"/>
            <a:ext cx="4298950" cy="3171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Mentoring Group, Case Study, &amp;</a:t>
            </a:r>
            <a:br>
              <a:rPr lang="id-ID">
                <a:latin typeface="Barlow"/>
                <a:ea typeface="Barlow"/>
                <a:cs typeface="Barlow"/>
                <a:sym typeface="Barlow"/>
              </a:rPr>
            </a:br>
            <a:r>
              <a:rPr lang="id-ID">
                <a:latin typeface="Barlow"/>
                <a:ea typeface="Barlow"/>
                <a:cs typeface="Barlow"/>
                <a:sym typeface="Barlow"/>
              </a:rPr>
              <a:t>Schedule</a:t>
            </a:r>
            <a:endParaRPr>
              <a:latin typeface="Barlow"/>
              <a:ea typeface="Barlow"/>
              <a:cs typeface="Barlow"/>
              <a:sym typeface="Barlow"/>
            </a:endParaRPr>
          </a:p>
        </p:txBody>
      </p:sp>
      <p:sp>
        <p:nvSpPr>
          <p:cNvPr id="161" name="Google Shape;161;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2f9b6ee1d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167" name="Google Shape;167;g12f9b6ee1d2_0_0"/>
          <p:cNvGraphicFramePr/>
          <p:nvPr/>
        </p:nvGraphicFramePr>
        <p:xfrm>
          <a:off x="542074" y="1825625"/>
          <a:ext cx="3000000" cy="3000000"/>
        </p:xfrm>
        <a:graphic>
          <a:graphicData uri="http://schemas.openxmlformats.org/drawingml/2006/table">
            <a:tbl>
              <a:tblPr bandRow="1" firstRow="1">
                <a:noFill/>
                <a:tableStyleId>{B8E1A254-5BB1-467C-8AB3-27ED7B8E5A74}</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4490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a:t>
                      </a:r>
                      <a:r>
                        <a:rPr lang="id-ID"/>
                        <a:t>4</a:t>
                      </a:r>
                      <a:r>
                        <a:rPr lang="id-ID" sz="1400" u="none" cap="none" strike="noStrike"/>
                        <a:t> Juni</a:t>
                      </a:r>
                      <a:endParaRPr sz="1400" u="none" cap="none" strike="noStrike"/>
                    </a:p>
                  </a:txBody>
                  <a:tcPr marT="45725" marB="45725" marR="91450" marL="91450" anchor="ctr">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SemiBold"/>
                          <a:ea typeface="Barlow SemiBold"/>
                          <a:cs typeface="Barlow SemiBold"/>
                          <a:sym typeface="Barlow SemiBold"/>
                        </a:rPr>
                        <a:t>Kickstart Meeting</a:t>
                      </a:r>
                      <a:endParaRPr sz="1800" u="none" cap="none" strike="noStrike">
                        <a:latin typeface="Barlow SemiBold"/>
                        <a:ea typeface="Barlow SemiBold"/>
                        <a:cs typeface="Barlow SemiBold"/>
                        <a:sym typeface="Barlow SemiBold"/>
                      </a:endParaRPr>
                    </a:p>
                  </a:txBody>
                  <a:tcPr marT="45725" marB="45725" marR="91450" marL="91450" anchor="ctr"/>
                </a:tc>
              </a:tr>
              <a:tr h="372675">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2</a:t>
                      </a:r>
                      <a:r>
                        <a:rPr lang="id-ID"/>
                        <a:t>5</a:t>
                      </a:r>
                      <a:r>
                        <a:rPr lang="id-ID" sz="1400" u="none" cap="none" strike="noStrike"/>
                        <a:t> Juni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Preparation – Day 1</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75">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2</a:t>
                      </a:r>
                      <a:r>
                        <a:rPr lang="id-ID"/>
                        <a:t>6</a:t>
                      </a:r>
                      <a:r>
                        <a:rPr lang="id-ID" sz="1400" u="none" cap="none" strike="noStrike"/>
                        <a:t> Juni</a:t>
                      </a:r>
                      <a:endParaRPr b="1"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2</a:t>
                      </a:r>
                      <a:r>
                        <a:rPr lang="id-ID"/>
                        <a:t>7</a:t>
                      </a:r>
                      <a:r>
                        <a:rPr lang="id-ID" sz="1400" u="none" cap="none" strike="noStrike"/>
                        <a:t> Juni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2</a:t>
                      </a:r>
                      <a:r>
                        <a:rPr lang="id-ID"/>
                        <a:t>8</a:t>
                      </a:r>
                      <a:r>
                        <a:rPr lang="id-ID" sz="1400" u="none" cap="none" strike="noStrike"/>
                        <a:t> Juni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4</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474000">
                <a:tc>
                  <a:txBody>
                    <a:bodyPr/>
                    <a:lstStyle/>
                    <a:p>
                      <a:pPr indent="0" lvl="0" marL="0" marR="0" rtl="0" algn="l">
                        <a:lnSpc>
                          <a:spcPct val="100000"/>
                        </a:lnSpc>
                        <a:spcBef>
                          <a:spcPts val="0"/>
                        </a:spcBef>
                        <a:spcAft>
                          <a:spcPts val="0"/>
                        </a:spcAft>
                        <a:buClr>
                          <a:schemeClr val="dk1"/>
                        </a:buClr>
                        <a:buSzPts val="1400"/>
                        <a:buFont typeface="Arial"/>
                        <a:buNone/>
                      </a:pPr>
                      <a:r>
                        <a:rPr lang="id-ID"/>
                        <a:t>1</a:t>
                      </a:r>
                      <a:r>
                        <a:rPr lang="id-ID" sz="1400" u="none" cap="none" strike="noStrike"/>
                        <a:t> Ju</a:t>
                      </a:r>
                      <a:r>
                        <a:rPr lang="id-ID"/>
                        <a:t>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5</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B cap="flat" cmpd="sng" w="38100">
                      <a:solidFill>
                        <a:schemeClr val="dk1"/>
                      </a:solidFill>
                      <a:prstDash val="solid"/>
                      <a:round/>
                      <a:headEnd len="sm" w="sm" type="none"/>
                      <a:tailEnd len="sm" w="sm" type="none"/>
                    </a:lnB>
                  </a:tcPr>
                </a:tc>
              </a:tr>
              <a:tr h="370850">
                <a:tc>
                  <a:txBody>
                    <a:bodyPr/>
                    <a:lstStyle/>
                    <a:p>
                      <a:pPr indent="0" lvl="0" marL="0" rtl="0" algn="l">
                        <a:spcBef>
                          <a:spcPts val="0"/>
                        </a:spcBef>
                        <a:spcAft>
                          <a:spcPts val="0"/>
                        </a:spcAft>
                        <a:buClr>
                          <a:schemeClr val="dk1"/>
                        </a:buClr>
                        <a:buSzPts val="1400"/>
                        <a:buFont typeface="Arial"/>
                        <a:buNone/>
                      </a:pPr>
                      <a:r>
                        <a:rPr lang="id-ID"/>
                        <a:t>2</a:t>
                      </a:r>
                      <a:r>
                        <a:rPr lang="id-ID"/>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1</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T cap="flat" cmpd="sng" w="38100">
                      <a:solidFill>
                        <a:schemeClr val="dk1"/>
                      </a:solidFill>
                      <a:prstDash val="solid"/>
                      <a:round/>
                      <a:headEnd len="sm" w="sm" type="none"/>
                      <a:tailEnd len="sm" w="sm" type="none"/>
                    </a:lnT>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a:t>3</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a:t>4</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a:t>5</a:t>
                      </a:r>
                      <a:r>
                        <a:rPr lang="id-ID" sz="1400" u="none" cap="none" strike="noStrike"/>
                        <a:t> Juli</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4</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B cap="flat" cmpd="sng" w="9525">
                      <a:solidFill>
                        <a:srgbClr val="000000">
                          <a:alpha val="0"/>
                        </a:srgbClr>
                      </a:solidFill>
                      <a:prstDash val="solid"/>
                      <a:round/>
                      <a:headEnd len="sm" w="sm" type="none"/>
                      <a:tailEnd len="sm" w="sm" type="none"/>
                    </a:lnB>
                  </a:tcPr>
                </a:tc>
              </a:tr>
              <a:tr h="544575">
                <a:tc>
                  <a:txBody>
                    <a:bodyPr/>
                    <a:lstStyle/>
                    <a:p>
                      <a:pPr indent="0" lvl="0" marL="0" marR="0" rtl="0" algn="l">
                        <a:lnSpc>
                          <a:spcPct val="100000"/>
                        </a:lnSpc>
                        <a:spcBef>
                          <a:spcPts val="0"/>
                        </a:spcBef>
                        <a:spcAft>
                          <a:spcPts val="0"/>
                        </a:spcAft>
                        <a:buClr>
                          <a:schemeClr val="dk1"/>
                        </a:buClr>
                        <a:buSzPts val="1400"/>
                        <a:buFont typeface="Arial"/>
                        <a:buNone/>
                      </a:pPr>
                      <a:r>
                        <a:rPr lang="id-ID"/>
                        <a:t>8</a:t>
                      </a:r>
                      <a:r>
                        <a:rPr lang="id-ID" sz="1400" u="none" cap="none" strike="noStrike"/>
                        <a:t> Juli</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5</a:t>
                      </a:r>
                      <a:endParaRPr sz="1400" u="none" cap="none" strike="noStrike">
                        <a:latin typeface="Barlow SemiBold"/>
                        <a:ea typeface="Barlow SemiBold"/>
                        <a:cs typeface="Barlow SemiBold"/>
                        <a:sym typeface="Barlow SemiBo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68" name="Google Shape;168;g12f9b6ee1d2_0_0"/>
          <p:cNvSpPr txBox="1"/>
          <p:nvPr/>
        </p:nvSpPr>
        <p:spPr>
          <a:xfrm>
            <a:off x="7140450" y="2753425"/>
            <a:ext cx="3694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2f9b6ee1d2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174" name="Google Shape;174;g12f9b6ee1d2_0_5"/>
          <p:cNvGraphicFramePr/>
          <p:nvPr/>
        </p:nvGraphicFramePr>
        <p:xfrm>
          <a:off x="542074" y="1825625"/>
          <a:ext cx="3000000" cy="3000000"/>
        </p:xfrm>
        <a:graphic>
          <a:graphicData uri="http://schemas.openxmlformats.org/drawingml/2006/table">
            <a:tbl>
              <a:tblPr bandRow="1" firstRow="1">
                <a:noFill/>
                <a:tableStyleId>{B8E1A254-5BB1-467C-8AB3-27ED7B8E5A74}</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lnB cap="flat" cmpd="sng" w="12700">
                      <a:solidFill>
                        <a:schemeClr val="lt1"/>
                      </a:solidFill>
                      <a:prstDash val="solid"/>
                      <a:round/>
                      <a:headEnd len="sm" w="sm" type="none"/>
                      <a:tailEnd len="sm" w="sm" type="none"/>
                    </a:lnB>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372675">
                <a:tc>
                  <a:txBody>
                    <a:bodyPr/>
                    <a:lstStyle/>
                    <a:p>
                      <a:pPr indent="0" lvl="0" marL="0" marR="0" rtl="0" algn="l">
                        <a:lnSpc>
                          <a:spcPct val="100000"/>
                        </a:lnSpc>
                        <a:spcBef>
                          <a:spcPts val="0"/>
                        </a:spcBef>
                        <a:spcAft>
                          <a:spcPts val="0"/>
                        </a:spcAft>
                        <a:buClr>
                          <a:schemeClr val="dk1"/>
                        </a:buClr>
                        <a:buSzPts val="1400"/>
                        <a:buFont typeface="Arial"/>
                        <a:buNone/>
                      </a:pPr>
                      <a:r>
                        <a:rPr lang="id-ID"/>
                        <a:t>9</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Bootcamp – Day 6</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75">
                <a:tc>
                  <a:txBody>
                    <a:bodyPr/>
                    <a:lstStyle/>
                    <a:p>
                      <a:pPr indent="0" lvl="0" marL="0" marR="0" rtl="0" algn="l">
                        <a:lnSpc>
                          <a:spcPct val="100000"/>
                        </a:lnSpc>
                        <a:spcBef>
                          <a:spcPts val="0"/>
                        </a:spcBef>
                        <a:spcAft>
                          <a:spcPts val="0"/>
                        </a:spcAft>
                        <a:buClr>
                          <a:schemeClr val="dk1"/>
                        </a:buClr>
                        <a:buSzPts val="1400"/>
                        <a:buFont typeface="Arial"/>
                        <a:buNone/>
                      </a:pPr>
                      <a:r>
                        <a:rPr lang="id-ID"/>
                        <a:t>10</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7</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50">
                <a:tc>
                  <a:txBody>
                    <a:bodyPr/>
                    <a:lstStyle/>
                    <a:p>
                      <a:pPr indent="0" lvl="0" marL="0" marR="0" rtl="0" algn="l">
                        <a:lnSpc>
                          <a:spcPct val="100000"/>
                        </a:lnSpc>
                        <a:spcBef>
                          <a:spcPts val="0"/>
                        </a:spcBef>
                        <a:spcAft>
                          <a:spcPts val="0"/>
                        </a:spcAft>
                        <a:buClr>
                          <a:schemeClr val="dk1"/>
                        </a:buClr>
                        <a:buSzPts val="1400"/>
                        <a:buFont typeface="Arial"/>
                        <a:buNone/>
                      </a:pPr>
                      <a:r>
                        <a:rPr lang="id-ID"/>
                        <a:t>11</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8</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1</a:t>
                      </a:r>
                      <a:r>
                        <a:rPr lang="id-ID"/>
                        <a:t>2</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9</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588625">
                <a:tc>
                  <a:txBody>
                    <a:bodyPr/>
                    <a:lstStyle/>
                    <a:p>
                      <a:pPr indent="0" lvl="0" marL="0" marR="0" rtl="0" algn="l">
                        <a:lnSpc>
                          <a:spcPct val="100000"/>
                        </a:lnSpc>
                        <a:spcBef>
                          <a:spcPts val="0"/>
                        </a:spcBef>
                        <a:spcAft>
                          <a:spcPts val="0"/>
                        </a:spcAft>
                        <a:buClr>
                          <a:schemeClr val="dk1"/>
                        </a:buClr>
                        <a:buSzPts val="1400"/>
                        <a:buFont typeface="Arial"/>
                        <a:buNone/>
                      </a:pPr>
                      <a:r>
                        <a:rPr b="1" lang="id-ID" sz="1500" u="none" cap="none" strike="noStrike"/>
                        <a:t>1</a:t>
                      </a:r>
                      <a:r>
                        <a:rPr b="1" lang="id-ID" sz="1500"/>
                        <a:t>5</a:t>
                      </a:r>
                      <a:r>
                        <a:rPr b="1" lang="id-ID" sz="1500" u="none" cap="none" strike="noStrike"/>
                        <a:t> Juli</a:t>
                      </a:r>
                      <a:endParaRPr b="1" sz="15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10 </a:t>
                      </a:r>
                      <a:endParaRPr sz="1800" u="none" cap="none" strike="noStrike">
                        <a:latin typeface="Barlow"/>
                        <a:ea typeface="Barlow"/>
                        <a:cs typeface="Barlow"/>
                        <a:sym typeface="Barlow"/>
                      </a:endParaRPr>
                    </a:p>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SemiBold"/>
                          <a:ea typeface="Barlow SemiBold"/>
                          <a:cs typeface="Barlow SemiBold"/>
                          <a:sym typeface="Barlow SemiBold"/>
                        </a:rPr>
                        <a:t>(Notebook </a:t>
                      </a:r>
                      <a:r>
                        <a:rPr lang="id-ID" sz="1800" u="none" cap="none" strike="noStrike">
                          <a:solidFill>
                            <a:srgbClr val="FF0000"/>
                          </a:solidFill>
                          <a:latin typeface="Barlow SemiBold"/>
                          <a:ea typeface="Barlow SemiBold"/>
                          <a:cs typeface="Barlow SemiBold"/>
                          <a:sym typeface="Barlow SemiBold"/>
                        </a:rPr>
                        <a:t>Deadline – 23.59, </a:t>
                      </a:r>
                      <a:r>
                        <a:rPr lang="id-ID" sz="1800" u="none" cap="none" strike="noStrike">
                          <a:latin typeface="Barlow SemiBold"/>
                          <a:ea typeface="Barlow SemiBold"/>
                          <a:cs typeface="Barlow SemiBold"/>
                          <a:sym typeface="Barlow SemiBold"/>
                        </a:rPr>
                        <a:t>submit your email </a:t>
                      </a:r>
                      <a:r>
                        <a:rPr lang="id-ID" sz="1800" u="sng" cap="none" strike="noStrike">
                          <a:solidFill>
                            <a:schemeClr val="hlink"/>
                          </a:solidFill>
                          <a:latin typeface="Barlow SemiBold"/>
                          <a:ea typeface="Barlow SemiBold"/>
                          <a:cs typeface="Barlow SemiBold"/>
                          <a:sym typeface="Barlow SemiBold"/>
                          <a:hlinkClick r:id="rId3"/>
                        </a:rPr>
                        <a:t>here</a:t>
                      </a:r>
                      <a:r>
                        <a:rPr lang="id-ID" sz="1800" u="none" cap="none" strike="noStrike">
                          <a:latin typeface="Barlow SemiBold"/>
                          <a:ea typeface="Barlow SemiBold"/>
                          <a:cs typeface="Barlow SemiBold"/>
                          <a:sym typeface="Barlow SemiBold"/>
                        </a:rPr>
                        <a:t>)</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B cap="flat" cmpd="sng" w="381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1</a:t>
                      </a:r>
                      <a:r>
                        <a:rPr lang="id-ID"/>
                        <a:t>6</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1</a:t>
                      </a:r>
                      <a:endParaRPr sz="1400" u="none" cap="none" strike="noStrike"/>
                    </a:p>
                  </a:txBody>
                  <a:tcPr marT="45725" marB="45725" marR="91450" marL="91450" anchor="ctr">
                    <a:lnL cap="flat" cmpd="sng" w="12700">
                      <a:solidFill>
                        <a:schemeClr val="lt1"/>
                      </a:solidFill>
                      <a:prstDash val="solid"/>
                      <a:round/>
                      <a:headEnd len="sm" w="sm" type="none"/>
                      <a:tailEnd len="sm" w="sm" type="none"/>
                    </a:lnL>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1</a:t>
                      </a:r>
                      <a:r>
                        <a:rPr lang="id-ID"/>
                        <a:t>7</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1</a:t>
                      </a:r>
                      <a:r>
                        <a:rPr lang="id-ID"/>
                        <a:t>8</a:t>
                      </a:r>
                      <a:r>
                        <a:rPr lang="id-ID" sz="1400" u="none" cap="none" strike="noStrike"/>
                        <a:t> Juli</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400"/>
                        <a:buFont typeface="Arial"/>
                        <a:buNone/>
                      </a:pPr>
                      <a:r>
                        <a:rPr lang="id-ID" sz="1400" u="none" cap="none" strike="noStrike"/>
                        <a:t>1</a:t>
                      </a:r>
                      <a:r>
                        <a:rPr lang="id-ID"/>
                        <a:t>9</a:t>
                      </a:r>
                      <a:r>
                        <a:rPr lang="id-ID" sz="1400" u="none" cap="none" strike="noStrike"/>
                        <a:t> Juli</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4</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8175">
                <a:tc>
                  <a:txBody>
                    <a:bodyPr/>
                    <a:lstStyle/>
                    <a:p>
                      <a:pPr indent="0" lvl="0" marL="0" marR="0" rtl="0" algn="l">
                        <a:lnSpc>
                          <a:spcPct val="100000"/>
                        </a:lnSpc>
                        <a:spcBef>
                          <a:spcPts val="0"/>
                        </a:spcBef>
                        <a:spcAft>
                          <a:spcPts val="0"/>
                        </a:spcAft>
                        <a:buClr>
                          <a:schemeClr val="dk1"/>
                        </a:buClr>
                        <a:buSzPts val="1400"/>
                        <a:buFont typeface="Arial"/>
                        <a:buNone/>
                      </a:pPr>
                      <a:r>
                        <a:rPr b="1" lang="id-ID" sz="1500"/>
                        <a:t>22</a:t>
                      </a:r>
                      <a:r>
                        <a:rPr b="1" lang="id-ID" sz="1500" u="none" cap="none" strike="noStrike"/>
                        <a:t> Juli</a:t>
                      </a:r>
                      <a:endParaRPr b="1" sz="15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5 </a:t>
                      </a:r>
                      <a:endParaRPr sz="1800" u="none" cap="none" strike="noStrike">
                        <a:latin typeface="Barlow"/>
                        <a:ea typeface="Barlow"/>
                        <a:cs typeface="Barlow"/>
                        <a:sym typeface="Barlow"/>
                      </a:endParaRPr>
                    </a:p>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a:t>
                      </a:r>
                      <a:r>
                        <a:rPr b="1" lang="id-ID" sz="1800" u="none" cap="none" strike="noStrike">
                          <a:latin typeface="Barlow"/>
                          <a:ea typeface="Barlow"/>
                          <a:cs typeface="Barlow"/>
                          <a:sym typeface="Barlow"/>
                        </a:rPr>
                        <a:t>Submit your presentation file link </a:t>
                      </a:r>
                      <a:r>
                        <a:rPr lang="id-ID" sz="1800" u="sng" cap="none" strike="noStrike">
                          <a:solidFill>
                            <a:schemeClr val="hlink"/>
                          </a:solidFill>
                          <a:latin typeface="Barlow SemiBold"/>
                          <a:ea typeface="Barlow SemiBold"/>
                          <a:cs typeface="Barlow SemiBold"/>
                          <a:sym typeface="Barlow SemiBold"/>
                          <a:hlinkClick r:id="rId4"/>
                        </a:rPr>
                        <a:t>here</a:t>
                      </a:r>
                      <a:r>
                        <a:rPr lang="id-ID" sz="1800" u="none" cap="none" strike="noStrike">
                          <a:latin typeface="Barlow"/>
                          <a:ea typeface="Barlow"/>
                          <a:cs typeface="Barlow"/>
                          <a:sym typeface="Barlow"/>
                        </a:rPr>
                        <a:t>)</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2f9b6ee1d2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180" name="Google Shape;180;g12f9b6ee1d2_0_10"/>
          <p:cNvGraphicFramePr/>
          <p:nvPr/>
        </p:nvGraphicFramePr>
        <p:xfrm>
          <a:off x="542074" y="1825625"/>
          <a:ext cx="3000000" cy="3000000"/>
        </p:xfrm>
        <a:graphic>
          <a:graphicData uri="http://schemas.openxmlformats.org/drawingml/2006/table">
            <a:tbl>
              <a:tblPr bandRow="1" firstRow="1">
                <a:noFill/>
                <a:tableStyleId>{B8E1A254-5BB1-467C-8AB3-27ED7B8E5A74}</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372675">
                <a:tc>
                  <a:txBody>
                    <a:bodyPr/>
                    <a:lstStyle/>
                    <a:p>
                      <a:pPr indent="0" lvl="0" marL="0" marR="0" rtl="0" algn="l">
                        <a:lnSpc>
                          <a:spcPct val="100000"/>
                        </a:lnSpc>
                        <a:spcBef>
                          <a:spcPts val="0"/>
                        </a:spcBef>
                        <a:spcAft>
                          <a:spcPts val="0"/>
                        </a:spcAft>
                        <a:buClr>
                          <a:schemeClr val="dk1"/>
                        </a:buClr>
                        <a:buSzPts val="1100"/>
                        <a:buFont typeface="Arial"/>
                        <a:buNone/>
                      </a:pPr>
                      <a:r>
                        <a:rPr b="1" lang="id-ID" sz="1500"/>
                        <a:t>23</a:t>
                      </a:r>
                      <a:r>
                        <a:rPr b="1" lang="id-ID" sz="1500" u="none" cap="none" strike="noStrike"/>
                        <a:t>/2</a:t>
                      </a:r>
                      <a:r>
                        <a:rPr b="1" lang="id-ID" sz="1500"/>
                        <a:t>4</a:t>
                      </a:r>
                      <a:r>
                        <a:rPr b="1" lang="id-ID" sz="1500" u="none" cap="none" strike="noStrike"/>
                        <a:t> Juli (TBA)</a:t>
                      </a:r>
                      <a:endParaRPr b="1" sz="15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Presentation</a:t>
                      </a:r>
                      <a:endParaRPr sz="1800" u="none" cap="none" strike="noStrike">
                        <a:latin typeface="Barlow"/>
                        <a:ea typeface="Barlow"/>
                        <a:cs typeface="Barlow"/>
                        <a:sym typeface="Barlow"/>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 </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t/>
                      </a:r>
                      <a:endParaRPr sz="1400" u="none" cap="none" strike="noStrike"/>
                    </a:p>
                  </a:txBody>
                  <a:tcPr marT="45725" marB="45725" marR="91450" marL="91450" anchor="ctr"/>
                </a:tc>
              </a:tr>
              <a:tr h="588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B cap="flat" cmpd="sng" w="571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B cap="flat" cmpd="sng" w="5715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Schedule</a:t>
            </a:r>
            <a:endParaRPr>
              <a:latin typeface="Barlow"/>
              <a:ea typeface="Barlow"/>
              <a:cs typeface="Barlow"/>
              <a:sym typeface="Barlow"/>
            </a:endParaRPr>
          </a:p>
        </p:txBody>
      </p:sp>
      <p:sp>
        <p:nvSpPr>
          <p:cNvPr id="186" name="Google Shape;186;p16"/>
          <p:cNvSpPr txBox="1"/>
          <p:nvPr/>
        </p:nvSpPr>
        <p:spPr>
          <a:xfrm>
            <a:off x="731875" y="2025500"/>
            <a:ext cx="10313100" cy="2630700"/>
          </a:xfrm>
          <a:prstGeom prst="rect">
            <a:avLst/>
          </a:prstGeom>
          <a:noFill/>
          <a:ln>
            <a:noFill/>
          </a:ln>
        </p:spPr>
        <p:txBody>
          <a:bodyPr anchorCtr="0" anchor="t" bIns="45700" lIns="91425" spcFirstLastPara="1" rIns="91425" wrap="square" tIns="45700">
            <a:noAutofit/>
          </a:bodyPr>
          <a:lstStyle/>
          <a:p>
            <a:pPr indent="-203200" lvl="0" marL="228600" marR="0" rtl="0" algn="l">
              <a:lnSpc>
                <a:spcPct val="90000"/>
              </a:lnSpc>
              <a:spcBef>
                <a:spcPts val="1000"/>
              </a:spcBef>
              <a:spcAft>
                <a:spcPts val="0"/>
              </a:spcAft>
              <a:buClr>
                <a:srgbClr val="0D1115"/>
              </a:buClr>
              <a:buSzPts val="2000"/>
              <a:buFont typeface="Arial"/>
              <a:buChar char="•"/>
            </a:pPr>
            <a:r>
              <a:rPr b="0" i="0" lang="id-ID" sz="2000" u="none" cap="none" strike="noStrike">
                <a:solidFill>
                  <a:srgbClr val="0D1115"/>
                </a:solidFill>
                <a:latin typeface="Barlow"/>
                <a:ea typeface="Barlow"/>
                <a:cs typeface="Barlow"/>
                <a:sym typeface="Barlow"/>
              </a:rPr>
              <a:t>Daftar anggota kelompok, jadwal mentoring, pembagian studi kasus/dataset, absensi, dan link room zoom untuk mentoring dengan Mentor selengkapnya ada di </a:t>
            </a:r>
            <a:r>
              <a:rPr b="1" i="0" lang="id-ID" sz="2000" u="sng" cap="none" strike="noStrike">
                <a:solidFill>
                  <a:schemeClr val="hlink"/>
                </a:solidFill>
                <a:latin typeface="Barlow"/>
                <a:ea typeface="Barlow"/>
                <a:cs typeface="Barlow"/>
                <a:sym typeface="Barlow"/>
                <a:hlinkClick r:id="rId3"/>
              </a:rPr>
              <a:t>sini</a:t>
            </a:r>
            <a:r>
              <a:rPr b="0" i="0" lang="id-ID" sz="2000" u="none" cap="none" strike="noStrike">
                <a:solidFill>
                  <a:srgbClr val="0D1115"/>
                </a:solidFill>
                <a:latin typeface="Barlow"/>
                <a:ea typeface="Barlow"/>
                <a:cs typeface="Barlow"/>
                <a:sym typeface="Barlow"/>
              </a:rPr>
              <a:t>.</a:t>
            </a:r>
            <a:endParaRPr b="0" i="0" sz="2000" u="none" cap="none" strike="noStrike">
              <a:solidFill>
                <a:srgbClr val="0D1115"/>
              </a:solidFill>
              <a:latin typeface="Barlow"/>
              <a:ea typeface="Barlow"/>
              <a:cs typeface="Barlow"/>
              <a:sym typeface="Barlow"/>
            </a:endParaRPr>
          </a:p>
          <a:p>
            <a:pPr indent="-203200" lvl="0" marL="228600" marR="0" rtl="0" algn="l">
              <a:lnSpc>
                <a:spcPct val="90000"/>
              </a:lnSpc>
              <a:spcBef>
                <a:spcPts val="1000"/>
              </a:spcBef>
              <a:spcAft>
                <a:spcPts val="0"/>
              </a:spcAft>
              <a:buClr>
                <a:srgbClr val="0D1115"/>
              </a:buClr>
              <a:buSzPts val="2000"/>
              <a:buFont typeface="Barlow"/>
              <a:buChar char="•"/>
            </a:pPr>
            <a:r>
              <a:rPr b="0" i="0" lang="id-ID" sz="2000" u="none" cap="none" strike="noStrike">
                <a:solidFill>
                  <a:srgbClr val="0D1115"/>
                </a:solidFill>
                <a:latin typeface="Barlow"/>
                <a:ea typeface="Barlow"/>
                <a:cs typeface="Barlow"/>
                <a:sym typeface="Barlow"/>
              </a:rPr>
              <a:t>Apabila salah satu anggota kelompok ada yang mengundurkan diri dari Final Project, maka anggota tim lainnya akan mengambil alih tugas yang dikerjakan oleh anggota yang mengundurkan diri. Kelompok tidak akan mendapatkan tambahan waktu pengerjaan ataupun  keringanan lainnya.</a:t>
            </a:r>
            <a:endParaRPr b="0" i="0" sz="2000" u="none" cap="none" strike="noStrike">
              <a:solidFill>
                <a:srgbClr val="0D1115"/>
              </a:solidFill>
              <a:latin typeface="Barlow"/>
              <a:ea typeface="Barlow"/>
              <a:cs typeface="Barlow"/>
              <a:sym typeface="Barlow"/>
            </a:endParaRPr>
          </a:p>
          <a:p>
            <a:pPr indent="-203200" lvl="0" marL="228600" marR="0" rtl="0" algn="l">
              <a:lnSpc>
                <a:spcPct val="90000"/>
              </a:lnSpc>
              <a:spcBef>
                <a:spcPts val="1000"/>
              </a:spcBef>
              <a:spcAft>
                <a:spcPts val="0"/>
              </a:spcAft>
              <a:buClr>
                <a:srgbClr val="0D1115"/>
              </a:buClr>
              <a:buSzPts val="2000"/>
              <a:buFont typeface="Arial"/>
              <a:buChar char="•"/>
            </a:pPr>
            <a:r>
              <a:rPr b="0" i="0" lang="id-ID" sz="2000" u="none" cap="none" strike="noStrike">
                <a:solidFill>
                  <a:srgbClr val="0D1115"/>
                </a:solidFill>
                <a:latin typeface="Barlow"/>
                <a:ea typeface="Barlow"/>
                <a:cs typeface="Barlow"/>
                <a:sym typeface="Barlow"/>
              </a:rPr>
              <a:t>Jadwal mentoring dengan </a:t>
            </a:r>
            <a:r>
              <a:rPr b="1" i="0" lang="id-ID" sz="2000" u="none" cap="none" strike="noStrike">
                <a:solidFill>
                  <a:srgbClr val="0D1115"/>
                </a:solidFill>
                <a:latin typeface="Barlow"/>
                <a:ea typeface="Barlow"/>
                <a:cs typeface="Barlow"/>
                <a:sym typeface="Barlow"/>
              </a:rPr>
              <a:t>Mentor </a:t>
            </a:r>
            <a:r>
              <a:rPr b="0" i="0" lang="id-ID" sz="2000" u="none" cap="none" strike="noStrike">
                <a:solidFill>
                  <a:srgbClr val="0D1115"/>
                </a:solidFill>
                <a:latin typeface="Barlow"/>
                <a:ea typeface="Barlow"/>
                <a:cs typeface="Barlow"/>
                <a:sym typeface="Barlow"/>
              </a:rPr>
              <a:t>bisa diubah oleh </a:t>
            </a:r>
            <a:r>
              <a:rPr b="1" i="0" lang="id-ID" sz="2000" u="none" cap="none" strike="noStrike">
                <a:solidFill>
                  <a:srgbClr val="0D1115"/>
                </a:solidFill>
                <a:latin typeface="Barlow"/>
                <a:ea typeface="Barlow"/>
                <a:cs typeface="Barlow"/>
                <a:sym typeface="Barlow"/>
              </a:rPr>
              <a:t>Mentor  </a:t>
            </a:r>
            <a:r>
              <a:rPr b="0" i="0" lang="id-ID" sz="2000" u="none" cap="none" strike="noStrike">
                <a:solidFill>
                  <a:srgbClr val="0D1115"/>
                </a:solidFill>
                <a:latin typeface="Barlow"/>
                <a:ea typeface="Barlow"/>
                <a:cs typeface="Barlow"/>
                <a:sym typeface="Barlow"/>
              </a:rPr>
              <a:t>sesuai kesepakatan antara </a:t>
            </a:r>
            <a:r>
              <a:rPr b="1" i="0" lang="id-ID" sz="2000" u="none" cap="none" strike="noStrike">
                <a:solidFill>
                  <a:srgbClr val="0D1115"/>
                </a:solidFill>
                <a:latin typeface="Barlow"/>
                <a:ea typeface="Barlow"/>
                <a:cs typeface="Barlow"/>
                <a:sym typeface="Barlow"/>
              </a:rPr>
              <a:t>Mentor &amp; Mentee Group.</a:t>
            </a:r>
            <a:endParaRPr b="0" i="0" sz="2000" u="none" cap="none" strike="noStrike">
              <a:solidFill>
                <a:srgbClr val="0D1115"/>
              </a:solidFill>
              <a:latin typeface="Barlow"/>
              <a:ea typeface="Barlow"/>
              <a:cs typeface="Barlow"/>
              <a:sym typeface="Barlow"/>
            </a:endParaRPr>
          </a:p>
          <a:p>
            <a:pPr indent="-203200" lvl="0" marL="228600" marR="0" rtl="0" algn="l">
              <a:lnSpc>
                <a:spcPct val="90000"/>
              </a:lnSpc>
              <a:spcBef>
                <a:spcPts val="1000"/>
              </a:spcBef>
              <a:spcAft>
                <a:spcPts val="0"/>
              </a:spcAft>
              <a:buClr>
                <a:srgbClr val="0D1115"/>
              </a:buClr>
              <a:buSzPts val="2000"/>
              <a:buFont typeface="Arial"/>
              <a:buChar char="•"/>
            </a:pPr>
            <a:r>
              <a:rPr b="0" i="0" lang="id-ID" sz="2000" u="none" cap="none" strike="noStrike">
                <a:solidFill>
                  <a:srgbClr val="0D1115"/>
                </a:solidFill>
                <a:latin typeface="Barlow"/>
                <a:ea typeface="Barlow"/>
                <a:cs typeface="Barlow"/>
                <a:sym typeface="Barlow"/>
              </a:rPr>
              <a:t>Untuk pengumpulan notebook, siswa akan di-invite ke GitHub Repository DS Purwadhika. </a:t>
            </a:r>
            <a:r>
              <a:rPr b="1" i="0" lang="id-ID" sz="2000" u="none" cap="none" strike="noStrike">
                <a:solidFill>
                  <a:schemeClr val="dk1"/>
                </a:solidFill>
                <a:latin typeface="Barlow"/>
                <a:ea typeface="Barlow"/>
                <a:cs typeface="Barlow"/>
                <a:sym typeface="Barlow"/>
              </a:rPr>
              <a:t>Lengkapi email kalian di </a:t>
            </a:r>
            <a:r>
              <a:rPr b="1" i="0" lang="id-ID" sz="2000" u="sng" cap="none" strike="noStrike">
                <a:solidFill>
                  <a:schemeClr val="hlink"/>
                </a:solidFill>
                <a:latin typeface="Barlow"/>
                <a:ea typeface="Barlow"/>
                <a:cs typeface="Barlow"/>
                <a:sym typeface="Barlow"/>
                <a:hlinkClick r:id="rId4"/>
              </a:rPr>
              <a:t>sini.</a:t>
            </a:r>
            <a:endParaRPr b="1" i="0" sz="2000" u="none" cap="none" strike="noStrike">
              <a:solidFill>
                <a:srgbClr val="FF0000"/>
              </a:solidFill>
              <a:latin typeface="Barlow"/>
              <a:ea typeface="Barlow"/>
              <a:cs typeface="Barlow"/>
              <a:sym typeface="Barlow"/>
            </a:endParaRPr>
          </a:p>
        </p:txBody>
      </p:sp>
      <p:pic>
        <p:nvPicPr>
          <p:cNvPr id="187" name="Google Shape;187;p16"/>
          <p:cNvPicPr preferRelativeResize="0"/>
          <p:nvPr/>
        </p:nvPicPr>
        <p:blipFill rotWithShape="1">
          <a:blip r:embed="rId5">
            <a:alphaModFix/>
          </a:blip>
          <a:srcRect b="16297" l="0" r="0" t="9930"/>
          <a:stretch/>
        </p:blipFill>
        <p:spPr>
          <a:xfrm>
            <a:off x="9494177" y="4890274"/>
            <a:ext cx="2619275" cy="193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831850" y="1773534"/>
            <a:ext cx="10515600" cy="11291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D8D8D8"/>
              </a:buClr>
              <a:buSzPts val="5400"/>
              <a:buFont typeface="Arial"/>
              <a:buNone/>
            </a:pPr>
            <a:r>
              <a:rPr lang="id-ID"/>
              <a:t>Thank You</a:t>
            </a:r>
            <a:endParaRPr/>
          </a:p>
        </p:txBody>
      </p:sp>
      <p:sp>
        <p:nvSpPr>
          <p:cNvPr id="193" name="Google Shape;193;p17"/>
          <p:cNvSpPr txBox="1"/>
          <p:nvPr>
            <p:ph idx="1" type="body"/>
          </p:nvPr>
        </p:nvSpPr>
        <p:spPr>
          <a:xfrm>
            <a:off x="831850" y="3508743"/>
            <a:ext cx="10515600" cy="258090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1BB7C"/>
              </a:buClr>
              <a:buSzPts val="2000"/>
              <a:buNone/>
            </a:pPr>
            <a:r>
              <a:rPr i="1" lang="id-ID"/>
              <a:t>Coming together is </a:t>
            </a:r>
            <a:r>
              <a:rPr b="1" i="1" lang="id-ID">
                <a:solidFill>
                  <a:schemeClr val="lt1"/>
                </a:solidFill>
              </a:rPr>
              <a:t>beginning</a:t>
            </a:r>
            <a:r>
              <a:rPr i="1" lang="id-ID"/>
              <a:t>.</a:t>
            </a:r>
            <a:endParaRPr/>
          </a:p>
          <a:p>
            <a:pPr indent="0" lvl="0" marL="0" rtl="0" algn="ctr">
              <a:lnSpc>
                <a:spcPct val="90000"/>
              </a:lnSpc>
              <a:spcBef>
                <a:spcPts val="1000"/>
              </a:spcBef>
              <a:spcAft>
                <a:spcPts val="0"/>
              </a:spcAft>
              <a:buClr>
                <a:srgbClr val="51BB7C"/>
              </a:buClr>
              <a:buSzPts val="2000"/>
              <a:buNone/>
            </a:pPr>
            <a:r>
              <a:rPr i="1" lang="id-ID"/>
              <a:t>Staying together is </a:t>
            </a:r>
            <a:r>
              <a:rPr b="1" i="1" lang="id-ID">
                <a:solidFill>
                  <a:schemeClr val="lt1"/>
                </a:solidFill>
              </a:rPr>
              <a:t>progress</a:t>
            </a:r>
            <a:r>
              <a:rPr i="1" lang="id-ID"/>
              <a:t>.</a:t>
            </a:r>
            <a:endParaRPr/>
          </a:p>
          <a:p>
            <a:pPr indent="0" lvl="0" marL="0" rtl="0" algn="ctr">
              <a:lnSpc>
                <a:spcPct val="90000"/>
              </a:lnSpc>
              <a:spcBef>
                <a:spcPts val="1000"/>
              </a:spcBef>
              <a:spcAft>
                <a:spcPts val="0"/>
              </a:spcAft>
              <a:buClr>
                <a:srgbClr val="51BB7C"/>
              </a:buClr>
              <a:buSzPts val="2000"/>
              <a:buNone/>
            </a:pPr>
            <a:r>
              <a:rPr i="1" lang="id-ID"/>
              <a:t>Working together is </a:t>
            </a:r>
            <a:r>
              <a:rPr b="1" i="1" lang="id-ID">
                <a:solidFill>
                  <a:schemeClr val="lt1"/>
                </a:solidFill>
              </a:rPr>
              <a:t>success</a:t>
            </a:r>
            <a:r>
              <a:rPr i="1" lang="id-ID"/>
              <a:t>.</a:t>
            </a:r>
            <a:endParaRPr/>
          </a:p>
          <a:p>
            <a:pPr indent="0" lvl="0" marL="0" rtl="0" algn="ctr">
              <a:lnSpc>
                <a:spcPct val="90000"/>
              </a:lnSpc>
              <a:spcBef>
                <a:spcPts val="1000"/>
              </a:spcBef>
              <a:spcAft>
                <a:spcPts val="0"/>
              </a:spcAft>
              <a:buClr>
                <a:srgbClr val="51BB7C"/>
              </a:buClr>
              <a:buSzPts val="2000"/>
              <a:buNone/>
            </a:pPr>
            <a:r>
              <a:t/>
            </a:r>
            <a:endParaRPr/>
          </a:p>
          <a:p>
            <a:pPr indent="0" lvl="0" marL="0" rtl="0" algn="ctr">
              <a:lnSpc>
                <a:spcPct val="90000"/>
              </a:lnSpc>
              <a:spcBef>
                <a:spcPts val="1000"/>
              </a:spcBef>
              <a:spcAft>
                <a:spcPts val="0"/>
              </a:spcAft>
              <a:buClr>
                <a:srgbClr val="51BB7C"/>
              </a:buClr>
              <a:buSzPts val="2000"/>
              <a:buNone/>
            </a:pPr>
            <a:r>
              <a:rPr lang="id-ID"/>
              <a:t>Henry Ford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4184" l="5736" r="595" t="3874"/>
          <a:stretch/>
        </p:blipFill>
        <p:spPr>
          <a:xfrm>
            <a:off x="6698511" y="940647"/>
            <a:ext cx="5826643" cy="5718951"/>
          </a:xfrm>
          <a:prstGeom prst="rect">
            <a:avLst/>
          </a:prstGeom>
          <a:noFill/>
          <a:ln>
            <a:noFill/>
          </a:ln>
        </p:spPr>
      </p:pic>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Topics</a:t>
            </a:r>
            <a:endParaRPr>
              <a:latin typeface="Barlow"/>
              <a:ea typeface="Barlow"/>
              <a:cs typeface="Barlow"/>
              <a:sym typeface="Barlow"/>
            </a:endParaRPr>
          </a:p>
        </p:txBody>
      </p:sp>
      <p:sp>
        <p:nvSpPr>
          <p:cNvPr id="97" name="Google Shape;97;p2"/>
          <p:cNvSpPr txBox="1"/>
          <p:nvPr>
            <p:ph idx="1" type="body"/>
          </p:nvPr>
        </p:nvSpPr>
        <p:spPr>
          <a:xfrm>
            <a:off x="838200" y="2077375"/>
            <a:ext cx="10515600" cy="4099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400"/>
              <a:buFont typeface="Barlow"/>
              <a:buChar char="•"/>
            </a:pPr>
            <a:r>
              <a:rPr lang="id-ID">
                <a:latin typeface="Barlow"/>
                <a:ea typeface="Barlow"/>
                <a:cs typeface="Barlow"/>
                <a:sym typeface="Barlow"/>
              </a:rPr>
              <a:t>Mentoring Regulation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400"/>
              <a:buFont typeface="Barlow"/>
              <a:buChar char="•"/>
            </a:pPr>
            <a:r>
              <a:rPr lang="id-ID">
                <a:latin typeface="Barlow"/>
                <a:ea typeface="Barlow"/>
                <a:cs typeface="Barlow"/>
                <a:sym typeface="Barlow"/>
              </a:rPr>
              <a:t>Mentor Introduction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400"/>
              <a:buFont typeface="Barlow"/>
              <a:buChar char="•"/>
            </a:pPr>
            <a:r>
              <a:rPr lang="id-ID">
                <a:latin typeface="Barlow"/>
                <a:ea typeface="Barlow"/>
                <a:cs typeface="Barlow"/>
                <a:sym typeface="Barlow"/>
              </a:rPr>
              <a:t>Mentoring Group, Case Study, &amp; Schedule</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03" name="Google Shape;103;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09" name="Google Shape;109;p4"/>
          <p:cNvSpPr txBox="1"/>
          <p:nvPr>
            <p:ph idx="4294967295" type="body"/>
          </p:nvPr>
        </p:nvSpPr>
        <p:spPr>
          <a:xfrm>
            <a:off x="838200" y="1825625"/>
            <a:ext cx="10515600" cy="456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Font typeface="Barlow"/>
              <a:buChar char="•"/>
            </a:pPr>
            <a:r>
              <a:rPr lang="id-ID" sz="2200">
                <a:latin typeface="Barlow"/>
                <a:ea typeface="Barlow"/>
                <a:cs typeface="Barlow"/>
                <a:sym typeface="Barlow"/>
              </a:rPr>
              <a:t>Setiap anggota kelompok harus memahami setiap bagian di project Data Science, meskipun bukan bagian yang dikerjakan. Sehingga perlu kerjasama tim.</a:t>
            </a:r>
            <a:endParaRPr>
              <a:latin typeface="Barlow"/>
              <a:ea typeface="Barlow"/>
              <a:cs typeface="Barlow"/>
              <a:sym typeface="Barlow"/>
            </a:endParaRPr>
          </a:p>
          <a:p>
            <a:pPr indent="-228600" lvl="0" marL="228600" rtl="0" algn="l">
              <a:lnSpc>
                <a:spcPct val="90000"/>
              </a:lnSpc>
              <a:spcBef>
                <a:spcPts val="1000"/>
              </a:spcBef>
              <a:spcAft>
                <a:spcPts val="0"/>
              </a:spcAft>
              <a:buClr>
                <a:schemeClr val="lt1"/>
              </a:buClr>
              <a:buSzPts val="2200"/>
              <a:buFont typeface="Barlow"/>
              <a:buChar char="•"/>
            </a:pPr>
            <a:r>
              <a:rPr lang="id-ID" sz="2200">
                <a:latin typeface="Barlow"/>
                <a:ea typeface="Barlow"/>
                <a:cs typeface="Barlow"/>
                <a:sym typeface="Barlow"/>
              </a:rPr>
              <a:t>Final project Bootcamp dikerjakan selama </a:t>
            </a:r>
            <a:r>
              <a:rPr b="1" lang="id-ID" sz="2200">
                <a:solidFill>
                  <a:srgbClr val="548135"/>
                </a:solidFill>
                <a:latin typeface="Barlow"/>
                <a:ea typeface="Barlow"/>
                <a:cs typeface="Barlow"/>
                <a:sym typeface="Barlow"/>
              </a:rPr>
              <a:t>15+5 hari</a:t>
            </a:r>
            <a:r>
              <a:rPr lang="id-ID" sz="2200">
                <a:solidFill>
                  <a:schemeClr val="accent6"/>
                </a:solidFill>
                <a:latin typeface="Barlow"/>
                <a:ea typeface="Barlow"/>
                <a:cs typeface="Barlow"/>
                <a:sym typeface="Barlow"/>
              </a:rPr>
              <a:t> </a:t>
            </a:r>
            <a:r>
              <a:rPr lang="id-ID" sz="2200">
                <a:latin typeface="Barlow"/>
                <a:ea typeface="Barlow"/>
                <a:cs typeface="Barlow"/>
                <a:sym typeface="Barlow"/>
              </a:rPr>
              <a:t>dengan pembagian:</a:t>
            </a:r>
            <a:endParaRPr>
              <a:latin typeface="Barlow"/>
              <a:ea typeface="Barlow"/>
              <a:cs typeface="Barlow"/>
              <a:sym typeface="Barlow"/>
            </a:endParaRPr>
          </a:p>
          <a:p>
            <a:pPr indent="-228600" lvl="1" marL="685800" rtl="0" algn="l">
              <a:lnSpc>
                <a:spcPct val="90000"/>
              </a:lnSpc>
              <a:spcBef>
                <a:spcPts val="1200"/>
              </a:spcBef>
              <a:spcAft>
                <a:spcPts val="0"/>
              </a:spcAft>
              <a:buSzPts val="2200"/>
              <a:buFont typeface="Barlow"/>
              <a:buChar char="•"/>
            </a:pPr>
            <a:r>
              <a:rPr b="1" lang="id-ID" sz="2200">
                <a:solidFill>
                  <a:srgbClr val="548135"/>
                </a:solidFill>
                <a:latin typeface="Barlow"/>
                <a:ea typeface="Barlow"/>
                <a:cs typeface="Barlow"/>
                <a:sym typeface="Barlow"/>
              </a:rPr>
              <a:t>5 hari final project preparation:</a:t>
            </a:r>
            <a:r>
              <a:rPr lang="id-ID" sz="2200">
                <a:solidFill>
                  <a:schemeClr val="accent6"/>
                </a:solidFill>
                <a:latin typeface="Barlow"/>
                <a:ea typeface="Barlow"/>
                <a:cs typeface="Barlow"/>
                <a:sym typeface="Barlow"/>
              </a:rPr>
              <a:t> </a:t>
            </a:r>
            <a:r>
              <a:rPr lang="id-ID" sz="2200">
                <a:latin typeface="Barlow"/>
                <a:ea typeface="Barlow"/>
                <a:cs typeface="Barlow"/>
                <a:sym typeface="Barlow"/>
              </a:rPr>
              <a:t>Diskusi internal tim untuk susun rencana (</a:t>
            </a:r>
            <a:r>
              <a:rPr i="1" lang="id-ID" sz="2200">
                <a:latin typeface="Barlow"/>
                <a:ea typeface="Barlow"/>
                <a:cs typeface="Barlow"/>
                <a:sym typeface="Barlow"/>
              </a:rPr>
              <a:t>plan</a:t>
            </a:r>
            <a:r>
              <a:rPr lang="id-ID" sz="2200">
                <a:latin typeface="Barlow"/>
                <a:ea typeface="Barlow"/>
                <a:cs typeface="Barlow"/>
                <a:sym typeface="Barlow"/>
              </a:rPr>
              <a:t>).</a:t>
            </a:r>
            <a:endParaRPr sz="2200">
              <a:latin typeface="Barlow"/>
              <a:ea typeface="Barlow"/>
              <a:cs typeface="Barlow"/>
              <a:sym typeface="Barlow"/>
            </a:endParaRPr>
          </a:p>
          <a:p>
            <a:pPr indent="-228600" lvl="1" marL="685800" rtl="0" algn="l">
              <a:lnSpc>
                <a:spcPct val="90000"/>
              </a:lnSpc>
              <a:spcBef>
                <a:spcPts val="1200"/>
              </a:spcBef>
              <a:spcAft>
                <a:spcPts val="0"/>
              </a:spcAft>
              <a:buSzPts val="2200"/>
              <a:buFont typeface="Barlow"/>
              <a:buChar char="•"/>
            </a:pPr>
            <a:r>
              <a:rPr b="1" lang="id-ID" sz="2200">
                <a:solidFill>
                  <a:srgbClr val="548135"/>
                </a:solidFill>
                <a:latin typeface="Barlow"/>
                <a:ea typeface="Barlow"/>
                <a:cs typeface="Barlow"/>
                <a:sym typeface="Barlow"/>
              </a:rPr>
              <a:t>10 hari bootcamp: 4 kali </a:t>
            </a:r>
            <a:r>
              <a:rPr lang="id-ID" sz="2200">
                <a:latin typeface="Barlow"/>
                <a:ea typeface="Barlow"/>
                <a:cs typeface="Barlow"/>
                <a:sym typeface="Barlow"/>
              </a:rPr>
              <a:t>dengan Mentor (pengajar). </a:t>
            </a:r>
            <a:r>
              <a:rPr b="1" lang="id-ID" sz="2200">
                <a:solidFill>
                  <a:srgbClr val="548135"/>
                </a:solidFill>
                <a:latin typeface="Barlow"/>
                <a:ea typeface="Barlow"/>
                <a:cs typeface="Barlow"/>
                <a:sym typeface="Barlow"/>
              </a:rPr>
              <a:t>Hari ke-10</a:t>
            </a:r>
            <a:r>
              <a:rPr lang="id-ID" sz="2200">
                <a:solidFill>
                  <a:schemeClr val="accent6"/>
                </a:solidFill>
                <a:latin typeface="Barlow"/>
                <a:ea typeface="Barlow"/>
                <a:cs typeface="Barlow"/>
                <a:sym typeface="Barlow"/>
              </a:rPr>
              <a:t> </a:t>
            </a:r>
            <a:r>
              <a:rPr lang="id-ID" sz="2200">
                <a:latin typeface="Barlow"/>
                <a:ea typeface="Barlow"/>
                <a:cs typeface="Barlow"/>
                <a:sym typeface="Barlow"/>
              </a:rPr>
              <a:t>adalah deadline pengumpulan notebook Final Project di Github yang disiapkan oleh Tim Akademik Purwadhika.</a:t>
            </a:r>
            <a:endParaRPr>
              <a:latin typeface="Barlow"/>
              <a:ea typeface="Barlow"/>
              <a:cs typeface="Barlow"/>
              <a:sym typeface="Barlow"/>
            </a:endParaRPr>
          </a:p>
          <a:p>
            <a:pPr indent="-228600" lvl="1" marL="685800" rtl="0" algn="l">
              <a:lnSpc>
                <a:spcPct val="90000"/>
              </a:lnSpc>
              <a:spcBef>
                <a:spcPts val="1200"/>
              </a:spcBef>
              <a:spcAft>
                <a:spcPts val="0"/>
              </a:spcAft>
              <a:buSzPts val="2200"/>
              <a:buFont typeface="Barlow"/>
              <a:buChar char="•"/>
            </a:pPr>
            <a:r>
              <a:rPr b="1" lang="id-ID" sz="2200">
                <a:solidFill>
                  <a:srgbClr val="548135"/>
                </a:solidFill>
                <a:latin typeface="Barlow"/>
                <a:ea typeface="Barlow"/>
                <a:cs typeface="Barlow"/>
                <a:sym typeface="Barlow"/>
              </a:rPr>
              <a:t>5 hari</a:t>
            </a:r>
            <a:r>
              <a:rPr lang="id-ID" sz="2200">
                <a:solidFill>
                  <a:schemeClr val="accent6"/>
                </a:solidFill>
                <a:latin typeface="Barlow"/>
                <a:ea typeface="Barlow"/>
                <a:cs typeface="Barlow"/>
                <a:sym typeface="Barlow"/>
              </a:rPr>
              <a:t> </a:t>
            </a:r>
            <a:r>
              <a:rPr b="1" lang="id-ID" sz="2200">
                <a:solidFill>
                  <a:srgbClr val="548135"/>
                </a:solidFill>
                <a:latin typeface="Barlow"/>
                <a:ea typeface="Barlow"/>
                <a:cs typeface="Barlow"/>
                <a:sym typeface="Barlow"/>
              </a:rPr>
              <a:t>terakhir </a:t>
            </a:r>
            <a:r>
              <a:rPr lang="id-ID" sz="2200">
                <a:latin typeface="Barlow"/>
                <a:ea typeface="Barlow"/>
                <a:cs typeface="Barlow"/>
                <a:sym typeface="Barlow"/>
              </a:rPr>
              <a:t>setiap tim mempersiapkan file presentasi sekaligus melakukan diskusi antar anggota kelompok sehingga semua anggota kelompok paham keseluruhan project. </a:t>
            </a:r>
            <a:endParaRPr>
              <a:latin typeface="Barlow"/>
              <a:ea typeface="Barlow"/>
              <a:cs typeface="Barlow"/>
              <a:sym typeface="Barlow"/>
            </a:endParaRPr>
          </a:p>
          <a:p>
            <a:pPr indent="-228600" lvl="1" marL="685800" rtl="0" algn="l">
              <a:lnSpc>
                <a:spcPct val="90000"/>
              </a:lnSpc>
              <a:spcBef>
                <a:spcPts val="1200"/>
              </a:spcBef>
              <a:spcAft>
                <a:spcPts val="0"/>
              </a:spcAft>
              <a:buSzPts val="2200"/>
              <a:buFont typeface="Barlow"/>
              <a:buChar char="•"/>
            </a:pPr>
            <a:r>
              <a:rPr lang="id-ID" sz="2200">
                <a:latin typeface="Barlow"/>
                <a:ea typeface="Barlow"/>
                <a:cs typeface="Barlow"/>
                <a:sym typeface="Barlow"/>
              </a:rPr>
              <a:t>Setelah itu seluruh tim akan diberikan jadwal presentasi Final Project.</a:t>
            </a:r>
            <a:endParaRPr>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000"/>
              <a:buFont typeface="Barlow"/>
              <a:buChar char="•"/>
            </a:pPr>
            <a:r>
              <a:rPr lang="id-ID" sz="2000">
                <a:latin typeface="Barlow"/>
                <a:ea typeface="Barlow"/>
                <a:cs typeface="Barlow"/>
                <a:sym typeface="Barlow"/>
              </a:rPr>
              <a:t>Selama </a:t>
            </a:r>
            <a:r>
              <a:rPr i="1" lang="id-ID" sz="2000">
                <a:latin typeface="Barlow"/>
                <a:ea typeface="Barlow"/>
                <a:cs typeface="Barlow"/>
                <a:sym typeface="Barlow"/>
              </a:rPr>
              <a:t>final project Bootcamp </a:t>
            </a:r>
            <a:r>
              <a:rPr lang="id-ID" sz="2000">
                <a:latin typeface="Barlow"/>
                <a:ea typeface="Barlow"/>
                <a:cs typeface="Barlow"/>
                <a:sym typeface="Barlow"/>
              </a:rPr>
              <a:t>berlangsung, tiap kelompok akan didampingi oleh Mentor (pengajar).</a:t>
            </a:r>
            <a:endParaRPr i="1" sz="2000">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Alokasi waktu per mentoring adalah </a:t>
            </a:r>
            <a:r>
              <a:rPr b="1" lang="id-ID" sz="2000">
                <a:latin typeface="Barlow"/>
                <a:ea typeface="Barlow"/>
                <a:cs typeface="Barlow"/>
                <a:sym typeface="Barlow"/>
              </a:rPr>
              <a:t>60 menit</a:t>
            </a:r>
            <a:r>
              <a:rPr lang="id-ID" sz="2000">
                <a:latin typeface="Barlow"/>
                <a:ea typeface="Barlow"/>
                <a:cs typeface="Barlow"/>
                <a:sym typeface="Barlow"/>
              </a:rPr>
              <a:t>.</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Siswa &amp; Mentor </a:t>
            </a:r>
            <a:r>
              <a:rPr b="1" lang="id-ID" sz="2000">
                <a:latin typeface="Barlow"/>
                <a:ea typeface="Barlow"/>
                <a:cs typeface="Barlow"/>
                <a:sym typeface="Barlow"/>
              </a:rPr>
              <a:t>harus mentoring sesuai jadwal (</a:t>
            </a:r>
            <a:r>
              <a:rPr b="1" i="1" lang="id-ID" sz="2000">
                <a:latin typeface="Barlow"/>
                <a:ea typeface="Barlow"/>
                <a:cs typeface="Barlow"/>
                <a:sym typeface="Barlow"/>
              </a:rPr>
              <a:t>on time</a:t>
            </a:r>
            <a:r>
              <a:rPr b="1" lang="id-ID" sz="2000">
                <a:latin typeface="Barlow"/>
                <a:ea typeface="Barlow"/>
                <a:cs typeface="Barlow"/>
                <a:sym typeface="Barlow"/>
              </a:rPr>
              <a:t>).</a:t>
            </a:r>
            <a:endParaRPr sz="2000">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Jadwal mentoring di </a:t>
            </a:r>
            <a:r>
              <a:rPr b="1" lang="id-ID" sz="2000">
                <a:latin typeface="Barlow"/>
                <a:ea typeface="Barlow"/>
                <a:cs typeface="Barlow"/>
                <a:sym typeface="Barlow"/>
              </a:rPr>
              <a:t>Kickstart Meeting </a:t>
            </a:r>
            <a:r>
              <a:rPr lang="id-ID" sz="2000">
                <a:latin typeface="Barlow"/>
                <a:ea typeface="Barlow"/>
                <a:cs typeface="Barlow"/>
                <a:sym typeface="Barlow"/>
              </a:rPr>
              <a:t>adalah</a:t>
            </a:r>
            <a:r>
              <a:rPr b="1" lang="id-ID" sz="2000">
                <a:latin typeface="Barlow"/>
                <a:ea typeface="Barlow"/>
                <a:cs typeface="Barlow"/>
                <a:sym typeface="Barlow"/>
              </a:rPr>
              <a:t> jadwal sementara.</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Jadwal sementara ini bisa diganti sesuai kesepakatan antara Mentor dan Kelompok.</a:t>
            </a:r>
            <a:endParaRPr sz="2000">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Jadwal mentoring tidak harus pada jam dan hari yang sama setiap minggunya.</a:t>
            </a:r>
            <a:endParaRPr sz="2000">
              <a:latin typeface="Barlow"/>
              <a:ea typeface="Barlow"/>
              <a:cs typeface="Barlow"/>
              <a:sym typeface="Barlow"/>
            </a:endParaRPr>
          </a:p>
        </p:txBody>
      </p:sp>
      <p:pic>
        <p:nvPicPr>
          <p:cNvPr id="116" name="Google Shape;116;p5"/>
          <p:cNvPicPr preferRelativeResize="0"/>
          <p:nvPr/>
        </p:nvPicPr>
        <p:blipFill rotWithShape="1">
          <a:blip r:embed="rId3">
            <a:alphaModFix/>
          </a:blip>
          <a:srcRect b="0" l="0" r="0" t="0"/>
          <a:stretch/>
        </p:blipFill>
        <p:spPr>
          <a:xfrm>
            <a:off x="9339326" y="3700140"/>
            <a:ext cx="3157870" cy="3157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73075" y="295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22" name="Google Shape;12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Jika ada perubahan jadwal mentoring karena hal </a:t>
            </a:r>
            <a:r>
              <a:rPr b="1" lang="id-ID" sz="2000">
                <a:latin typeface="Barlow"/>
                <a:ea typeface="Barlow"/>
                <a:cs typeface="Barlow"/>
                <a:sym typeface="Barlow"/>
              </a:rPr>
              <a:t>mendesak/darurat</a:t>
            </a:r>
            <a:r>
              <a:rPr lang="id-ID" sz="2000">
                <a:latin typeface="Barlow"/>
                <a:ea typeface="Barlow"/>
                <a:cs typeface="Barlow"/>
                <a:sym typeface="Barlow"/>
              </a:rPr>
              <a:t>, mentor mohon konfirmasi ke </a:t>
            </a:r>
            <a:r>
              <a:rPr b="1" lang="id-ID" sz="2000">
                <a:latin typeface="Barlow"/>
                <a:ea typeface="Barlow"/>
                <a:cs typeface="Barlow"/>
                <a:sym typeface="Barlow"/>
              </a:rPr>
              <a:t>Operasional Purwadhika </a:t>
            </a:r>
            <a:r>
              <a:rPr lang="id-ID" sz="2000">
                <a:latin typeface="Barlow"/>
                <a:ea typeface="Barlow"/>
                <a:cs typeface="Barlow"/>
                <a:sym typeface="Barlow"/>
              </a:rPr>
              <a:t>secepatnya.</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Mentor wajib mengisi </a:t>
            </a:r>
            <a:r>
              <a:rPr i="1" lang="id-ID" sz="2000">
                <a:latin typeface="Barlow"/>
                <a:ea typeface="Barlow"/>
                <a:cs typeface="Barlow"/>
                <a:sym typeface="Barlow"/>
              </a:rPr>
              <a:t>form </a:t>
            </a:r>
            <a:r>
              <a:rPr lang="id-ID" sz="2000">
                <a:latin typeface="Barlow"/>
                <a:ea typeface="Barlow"/>
                <a:cs typeface="Barlow"/>
                <a:sym typeface="Barlow"/>
              </a:rPr>
              <a:t>absensi yang akan diberikan Purwadhika di setiap sesi </a:t>
            </a:r>
            <a:r>
              <a:rPr i="1" lang="id-ID" sz="2000">
                <a:latin typeface="Barlow"/>
                <a:ea typeface="Barlow"/>
                <a:cs typeface="Barlow"/>
                <a:sym typeface="Barlow"/>
              </a:rPr>
              <a:t>Mentoring </a:t>
            </a:r>
            <a:r>
              <a:rPr lang="id-ID" sz="2000">
                <a:latin typeface="Barlow"/>
                <a:ea typeface="Barlow"/>
                <a:cs typeface="Barlow"/>
                <a:sym typeface="Barlow"/>
              </a:rPr>
              <a:t>dan melaporkan ke </a:t>
            </a:r>
            <a:r>
              <a:rPr i="1" lang="id-ID" sz="2000">
                <a:latin typeface="Barlow"/>
                <a:ea typeface="Barlow"/>
                <a:cs typeface="Barlow"/>
                <a:sym typeface="Barlow"/>
              </a:rPr>
              <a:t>staff </a:t>
            </a:r>
            <a:r>
              <a:rPr lang="id-ID" sz="2000">
                <a:latin typeface="Barlow"/>
                <a:ea typeface="Barlow"/>
                <a:cs typeface="Barlow"/>
                <a:sym typeface="Barlow"/>
              </a:rPr>
              <a:t>operasional Purwadhika setelah periode </a:t>
            </a:r>
            <a:r>
              <a:rPr i="1" lang="id-ID" sz="2000">
                <a:latin typeface="Barlow"/>
                <a:ea typeface="Barlow"/>
                <a:cs typeface="Barlow"/>
                <a:sym typeface="Barlow"/>
              </a:rPr>
              <a:t>Preparation </a:t>
            </a:r>
            <a:r>
              <a:rPr lang="id-ID" sz="2000">
                <a:latin typeface="Barlow"/>
                <a:ea typeface="Barlow"/>
                <a:cs typeface="Barlow"/>
                <a:sym typeface="Barlow"/>
              </a:rPr>
              <a:t>selesai.</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Kegiatan mentoring akan menitikberatkan pada </a:t>
            </a:r>
            <a:r>
              <a:rPr i="1" lang="id-ID" sz="2000">
                <a:latin typeface="Barlow"/>
                <a:ea typeface="Barlow"/>
                <a:cs typeface="Barlow"/>
                <a:sym typeface="Barlow"/>
              </a:rPr>
              <a:t>technical issue </a:t>
            </a:r>
            <a:r>
              <a:rPr lang="id-ID" sz="2000">
                <a:latin typeface="Barlow"/>
                <a:ea typeface="Barlow"/>
                <a:cs typeface="Barlow"/>
                <a:sym typeface="Barlow"/>
              </a:rPr>
              <a:t>dan </a:t>
            </a:r>
            <a:r>
              <a:rPr i="1" lang="id-ID" sz="2000">
                <a:latin typeface="Barlow"/>
                <a:ea typeface="Barlow"/>
                <a:cs typeface="Barlow"/>
                <a:sym typeface="Barlow"/>
              </a:rPr>
              <a:t>problem solving</a:t>
            </a:r>
            <a:r>
              <a:rPr lang="id-ID" sz="2000">
                <a:latin typeface="Barlow"/>
                <a:ea typeface="Barlow"/>
                <a:cs typeface="Barlow"/>
                <a:sym typeface="Barlow"/>
              </a:rPr>
              <a:t>.</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Kegiatan mentoring akan dilaksanakan secara </a:t>
            </a:r>
            <a:r>
              <a:rPr b="1" i="1" lang="id-ID" sz="2000">
                <a:latin typeface="Barlow"/>
                <a:ea typeface="Barlow"/>
                <a:cs typeface="Barlow"/>
                <a:sym typeface="Barlow"/>
              </a:rPr>
              <a:t>online via Zoom </a:t>
            </a:r>
            <a:r>
              <a:rPr lang="id-ID" sz="2000">
                <a:latin typeface="Barlow"/>
                <a:ea typeface="Barlow"/>
                <a:cs typeface="Barlow"/>
                <a:sym typeface="Barlow"/>
              </a:rPr>
              <a:t>dimana setiap kelompok akan disiapkan </a:t>
            </a:r>
            <a:r>
              <a:rPr b="1" i="1" lang="id-ID" sz="2000">
                <a:latin typeface="Barlow"/>
                <a:ea typeface="Barlow"/>
                <a:cs typeface="Barlow"/>
                <a:sym typeface="Barlow"/>
              </a:rPr>
              <a:t>room meeting </a:t>
            </a:r>
            <a:r>
              <a:rPr lang="id-ID" sz="2000">
                <a:latin typeface="Barlow"/>
                <a:ea typeface="Barlow"/>
                <a:cs typeface="Barlow"/>
                <a:sym typeface="Barlow"/>
              </a:rPr>
              <a:t>untuk </a:t>
            </a:r>
            <a:r>
              <a:rPr i="1" lang="id-ID" sz="2000">
                <a:latin typeface="Barlow"/>
                <a:ea typeface="Barlow"/>
                <a:cs typeface="Barlow"/>
                <a:sym typeface="Barlow"/>
              </a:rPr>
              <a:t>mentoring </a:t>
            </a:r>
            <a:r>
              <a:rPr lang="id-ID" sz="2000">
                <a:latin typeface="Barlow"/>
                <a:ea typeface="Barlow"/>
                <a:cs typeface="Barlow"/>
                <a:sym typeface="Barlow"/>
              </a:rPr>
              <a:t>dengan mentornya masing-masing.</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Mentor tidak diwajibkan untuk menjawab pertanyaan di luar jam mentoring.</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Final Project Presentation</a:t>
            </a:r>
            <a:endParaRPr>
              <a:latin typeface="Barlow"/>
              <a:ea typeface="Barlow"/>
              <a:cs typeface="Barlow"/>
              <a:sym typeface="Barlow"/>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000"/>
              <a:buFont typeface="Barlow"/>
              <a:buChar char="•"/>
            </a:pPr>
            <a:r>
              <a:rPr lang="id-ID" sz="2000">
                <a:latin typeface="Barlow"/>
                <a:ea typeface="Barlow"/>
                <a:cs typeface="Barlow"/>
                <a:sym typeface="Barlow"/>
              </a:rPr>
              <a:t>Setiap kelompok yang telah menyelesaikan </a:t>
            </a:r>
            <a:r>
              <a:rPr i="1" lang="id-ID" sz="2000">
                <a:latin typeface="Barlow"/>
                <a:ea typeface="Barlow"/>
                <a:cs typeface="Barlow"/>
                <a:sym typeface="Barlow"/>
              </a:rPr>
              <a:t>Bootcamp </a:t>
            </a:r>
            <a:r>
              <a:rPr lang="id-ID" sz="2000">
                <a:latin typeface="Barlow"/>
                <a:ea typeface="Barlow"/>
                <a:cs typeface="Barlow"/>
                <a:sym typeface="Barlow"/>
              </a:rPr>
              <a:t>akan dijadwalkan </a:t>
            </a:r>
            <a:r>
              <a:rPr i="1" lang="id-ID" sz="2000">
                <a:latin typeface="Barlow"/>
                <a:ea typeface="Barlow"/>
                <a:cs typeface="Barlow"/>
                <a:sym typeface="Barlow"/>
              </a:rPr>
              <a:t>Final Project Presentation.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Presentasi dibawakan oleh seluruh anggota kelompok secara bergantian. Seluruh anggota kelompok harus siap menjawab dan menjelaskan setiap tahap di project-nya, meskipun bukan bagian yang dikerjakan atau yang dipresentasikan.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b="1" lang="id-ID" sz="2000">
                <a:latin typeface="Barlow"/>
                <a:ea typeface="Barlow"/>
                <a:cs typeface="Barlow"/>
                <a:sym typeface="Barlow"/>
              </a:rPr>
              <a:t>Penilaian</a:t>
            </a:r>
            <a:r>
              <a:rPr lang="id-ID" sz="2000">
                <a:latin typeface="Barlow"/>
                <a:ea typeface="Barlow"/>
                <a:cs typeface="Barlow"/>
                <a:sym typeface="Barlow"/>
              </a:rPr>
              <a:t> </a:t>
            </a:r>
            <a:r>
              <a:rPr i="1" lang="id-ID" sz="2000">
                <a:latin typeface="Barlow"/>
                <a:ea typeface="Barlow"/>
                <a:cs typeface="Barlow"/>
                <a:sym typeface="Barlow"/>
              </a:rPr>
              <a:t>Final Project </a:t>
            </a:r>
            <a:r>
              <a:rPr lang="id-ID" sz="2000">
                <a:latin typeface="Barlow"/>
                <a:ea typeface="Barlow"/>
                <a:cs typeface="Barlow"/>
                <a:sym typeface="Barlow"/>
              </a:rPr>
              <a:t>akan dilakukan berdasarkan kriteria penilaian yang telah ditetapkan oleh Academic Team.</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Font typeface="Barlow"/>
              <a:buChar char="•"/>
            </a:pPr>
            <a:r>
              <a:rPr lang="id-ID" sz="2000">
                <a:latin typeface="Barlow"/>
                <a:ea typeface="Barlow"/>
                <a:cs typeface="Barlow"/>
                <a:sym typeface="Barlow"/>
              </a:rPr>
              <a:t>Sebelum presentasi, penguji bisa mengambil nilai awal dari Notebook Project.</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Durasi presentasi </a:t>
            </a:r>
            <a:r>
              <a:rPr b="1" lang="id-ID" sz="2000">
                <a:latin typeface="Barlow"/>
                <a:ea typeface="Barlow"/>
                <a:cs typeface="Barlow"/>
                <a:sym typeface="Barlow"/>
              </a:rPr>
              <a:t>20 menit </a:t>
            </a:r>
            <a:r>
              <a:rPr lang="id-ID" sz="2000">
                <a:latin typeface="Barlow"/>
                <a:ea typeface="Barlow"/>
                <a:cs typeface="Barlow"/>
                <a:sym typeface="Barlow"/>
              </a:rPr>
              <a:t>dan tanya jawab </a:t>
            </a:r>
            <a:r>
              <a:rPr b="1" lang="id-ID" sz="2000">
                <a:latin typeface="Barlow"/>
                <a:ea typeface="Barlow"/>
                <a:cs typeface="Barlow"/>
                <a:sym typeface="Barlow"/>
              </a:rPr>
              <a:t>40 menit</a:t>
            </a:r>
            <a:r>
              <a:rPr lang="id-ID" sz="2000">
                <a:latin typeface="Barlow"/>
                <a:ea typeface="Barlow"/>
                <a:cs typeface="Barlow"/>
                <a:sym typeface="Barlow"/>
              </a:rPr>
              <a:t>.</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000"/>
              <a:buChar char="•"/>
            </a:pPr>
            <a:r>
              <a:rPr lang="id-ID" sz="2000">
                <a:latin typeface="Barlow"/>
                <a:ea typeface="Barlow"/>
                <a:cs typeface="Barlow"/>
                <a:sym typeface="Barlow"/>
              </a:rPr>
              <a:t>Tim penguji adalah </a:t>
            </a:r>
            <a:r>
              <a:rPr b="1" lang="id-ID" sz="2000">
                <a:latin typeface="Barlow"/>
                <a:ea typeface="Barlow"/>
                <a:cs typeface="Barlow"/>
                <a:sym typeface="Barlow"/>
              </a:rPr>
              <a:t>Academic Team Purwadhika</a:t>
            </a:r>
            <a:r>
              <a:rPr lang="id-ID" sz="2000">
                <a:latin typeface="Barlow"/>
                <a:ea typeface="Barlow"/>
                <a:cs typeface="Barlow"/>
                <a:sym typeface="Barlow"/>
              </a:rPr>
              <a:t>.</a:t>
            </a:r>
            <a:endParaRPr>
              <a:latin typeface="Barlow"/>
              <a:ea typeface="Barlow"/>
              <a:cs typeface="Barlow"/>
              <a:sym typeface="Barlow"/>
            </a:endParaRPr>
          </a:p>
        </p:txBody>
      </p:sp>
      <p:pic>
        <p:nvPicPr>
          <p:cNvPr id="129" name="Google Shape;129;p7"/>
          <p:cNvPicPr preferRelativeResize="0"/>
          <p:nvPr/>
        </p:nvPicPr>
        <p:blipFill rotWithShape="1">
          <a:blip r:embed="rId3">
            <a:alphaModFix/>
          </a:blip>
          <a:srcRect b="15926" l="3518" r="0" t="14629"/>
          <a:stretch/>
        </p:blipFill>
        <p:spPr>
          <a:xfrm>
            <a:off x="9075275" y="4049044"/>
            <a:ext cx="4013200" cy="28885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Final Project Guidance</a:t>
            </a:r>
            <a:endParaRPr>
              <a:latin typeface="Barlow"/>
              <a:ea typeface="Barlow"/>
              <a:cs typeface="Barlow"/>
              <a:sym typeface="Barlow"/>
            </a:endParaRPr>
          </a:p>
        </p:txBody>
      </p:sp>
      <p:sp>
        <p:nvSpPr>
          <p:cNvPr id="135" name="Google Shape;13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Final Project Guidance</a:t>
            </a:r>
            <a:endParaRPr>
              <a:latin typeface="Barlow"/>
              <a:ea typeface="Barlow"/>
              <a:cs typeface="Barlow"/>
              <a:sym typeface="Barlow"/>
            </a:endParaRPr>
          </a:p>
        </p:txBody>
      </p:sp>
      <p:sp>
        <p:nvSpPr>
          <p:cNvPr id="141" name="Google Shape;141;p9"/>
          <p:cNvSpPr txBox="1"/>
          <p:nvPr>
            <p:ph idx="1" type="body"/>
          </p:nvPr>
        </p:nvSpPr>
        <p:spPr>
          <a:xfrm>
            <a:off x="838200" y="1880855"/>
            <a:ext cx="582664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400"/>
              <a:buChar char="•"/>
            </a:pPr>
            <a:r>
              <a:rPr b="1" lang="id-ID">
                <a:latin typeface="Barlow"/>
                <a:ea typeface="Barlow"/>
                <a:cs typeface="Barlow"/>
                <a:sym typeface="Barlow"/>
              </a:rPr>
              <a:t>Final Project Guidance </a:t>
            </a:r>
            <a:r>
              <a:rPr lang="id-ID">
                <a:latin typeface="Barlow"/>
                <a:ea typeface="Barlow"/>
                <a:cs typeface="Barlow"/>
                <a:sym typeface="Barlow"/>
              </a:rPr>
              <a:t>untuk penulisan notebook, visualisasi menggunakan Tableau, dan presentasi bisa dibaca selengkapnya di </a:t>
            </a:r>
            <a:r>
              <a:rPr lang="id-ID" u="sng">
                <a:solidFill>
                  <a:schemeClr val="hlink"/>
                </a:solidFill>
                <a:latin typeface="Barlow"/>
                <a:ea typeface="Barlow"/>
                <a:cs typeface="Barlow"/>
                <a:sym typeface="Barlow"/>
                <a:hlinkClick r:id="rId3"/>
              </a:rPr>
              <a:t>sini</a:t>
            </a:r>
            <a:r>
              <a:rPr lang="id-ID">
                <a:latin typeface="Barlow"/>
                <a:ea typeface="Barlow"/>
                <a:cs typeface="Barlow"/>
                <a:sym typeface="Barlow"/>
              </a:rPr>
              <a:t>.</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400"/>
              <a:buChar char="•"/>
            </a:pPr>
            <a:r>
              <a:rPr b="1" lang="id-ID">
                <a:latin typeface="Barlow"/>
                <a:ea typeface="Barlow"/>
                <a:cs typeface="Barlow"/>
                <a:sym typeface="Barlow"/>
              </a:rPr>
              <a:t>Standar penilaian </a:t>
            </a:r>
            <a:r>
              <a:rPr lang="id-ID">
                <a:latin typeface="Barlow"/>
                <a:ea typeface="Barlow"/>
                <a:cs typeface="Barlow"/>
                <a:sym typeface="Barlow"/>
              </a:rPr>
              <a:t>final project dan presentasi bisa </a:t>
            </a:r>
            <a:r>
              <a:rPr lang="id-ID">
                <a:latin typeface="Barlow"/>
                <a:ea typeface="Barlow"/>
                <a:cs typeface="Barlow"/>
                <a:sym typeface="Barlow"/>
              </a:rPr>
              <a:t>dipelajari</a:t>
            </a:r>
            <a:r>
              <a:rPr lang="id-ID">
                <a:latin typeface="Barlow"/>
                <a:ea typeface="Barlow"/>
                <a:cs typeface="Barlow"/>
                <a:sym typeface="Barlow"/>
              </a:rPr>
              <a:t> selengkapnya di </a:t>
            </a:r>
            <a:r>
              <a:rPr lang="id-ID" u="sng">
                <a:solidFill>
                  <a:schemeClr val="hlink"/>
                </a:solidFill>
                <a:latin typeface="Barlow"/>
                <a:ea typeface="Barlow"/>
                <a:cs typeface="Barlow"/>
                <a:sym typeface="Barlow"/>
                <a:hlinkClick r:id="rId4"/>
              </a:rPr>
              <a:t>sini</a:t>
            </a:r>
            <a:r>
              <a:rPr lang="id-ID">
                <a:latin typeface="Barlow"/>
                <a:ea typeface="Barlow"/>
                <a:cs typeface="Barlow"/>
                <a:sym typeface="Barlow"/>
              </a:rPr>
              <a:t>.</a:t>
            </a:r>
            <a:endParaRPr>
              <a:latin typeface="Barlow"/>
              <a:ea typeface="Barlow"/>
              <a:cs typeface="Barlow"/>
              <a:sym typeface="Barlow"/>
            </a:endParaRPr>
          </a:p>
          <a:p>
            <a:pPr indent="-228600" lvl="0" marL="228600" rtl="0" algn="l">
              <a:lnSpc>
                <a:spcPct val="90000"/>
              </a:lnSpc>
              <a:spcBef>
                <a:spcPts val="1000"/>
              </a:spcBef>
              <a:spcAft>
                <a:spcPts val="0"/>
              </a:spcAft>
              <a:buSzPts val="2400"/>
              <a:buFont typeface="Barlow"/>
              <a:buChar char="•"/>
            </a:pPr>
            <a:r>
              <a:rPr lang="id-ID">
                <a:latin typeface="Barlow"/>
                <a:ea typeface="Barlow"/>
                <a:cs typeface="Barlow"/>
                <a:sym typeface="Barlow"/>
              </a:rPr>
              <a:t>Contoh final project: </a:t>
            </a:r>
            <a:r>
              <a:rPr lang="id-ID" u="sng">
                <a:solidFill>
                  <a:schemeClr val="hlink"/>
                </a:solidFill>
                <a:latin typeface="Barlow"/>
                <a:ea typeface="Barlow"/>
                <a:cs typeface="Barlow"/>
                <a:sym typeface="Barlow"/>
                <a:hlinkClick r:id="rId5"/>
              </a:rPr>
              <a:t>baca di sini.</a:t>
            </a:r>
            <a:endParaRPr sz="3700">
              <a:latin typeface="Barlow"/>
              <a:ea typeface="Barlow"/>
              <a:cs typeface="Barlow"/>
              <a:sym typeface="Barlow"/>
            </a:endParaRPr>
          </a:p>
        </p:txBody>
      </p:sp>
      <p:pic>
        <p:nvPicPr>
          <p:cNvPr id="142" name="Google Shape;142;p9"/>
          <p:cNvPicPr preferRelativeResize="0"/>
          <p:nvPr/>
        </p:nvPicPr>
        <p:blipFill rotWithShape="1">
          <a:blip r:embed="rId6">
            <a:alphaModFix/>
          </a:blip>
          <a:srcRect b="4184" l="5736" r="595" t="3874"/>
          <a:stretch/>
        </p:blipFill>
        <p:spPr>
          <a:xfrm>
            <a:off x="6698511" y="940647"/>
            <a:ext cx="5826643" cy="571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Pwd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2021-04-08T08:26:03Z</dcterms:created>
  <dc:creator>Mohammad Nurrokim</dc:creator>
</cp:coreProperties>
</file>