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6" r:id="rId5"/>
    <p:sldId id="309" r:id="rId6"/>
    <p:sldId id="310" r:id="rId7"/>
    <p:sldId id="311" r:id="rId8"/>
    <p:sldId id="312" r:id="rId9"/>
    <p:sldId id="317" r:id="rId10"/>
    <p:sldId id="314" r:id="rId11"/>
    <p:sldId id="313" r:id="rId12"/>
    <p:sldId id="315" r:id="rId13"/>
    <p:sldId id="31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y Bossu1" initials="DB" lastIdx="1" clrIdx="0">
    <p:extLst>
      <p:ext uri="{19B8F6BF-5375-455C-9EA6-DF929625EA0E}">
        <p15:presenceInfo xmlns:p15="http://schemas.microsoft.com/office/powerpoint/2012/main" userId="636876152bbb0d4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1/11/2021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1/11/2021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1/11/2021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1/11/2021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1/11/2021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1/11/2021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lectronics.stackexchange.com/questions/156896/analysis-of-rc-circuit-using-matlab" TargetMode="External"/><Relationship Id="rId7" Type="http://schemas.openxmlformats.org/officeDocument/2006/relationships/hyperlink" Target="https://ael.utcluj.ro/" TargetMode="External"/><Relationship Id="rId2" Type="http://schemas.openxmlformats.org/officeDocument/2006/relationships/hyperlink" Target="https://ctms.engin.umich.edu/CTMS/index.php?aux=Activities_RCcircuitA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matrixlab-examples.com/rc-circuit.html" TargetMode="External"/><Relationship Id="rId5" Type="http://schemas.openxmlformats.org/officeDocument/2006/relationships/hyperlink" Target="https://www.youtube.com/watch?v=W8vRMxGjY94&amp;list=LL&amp;index=10" TargetMode="External"/><Relationship Id="rId4" Type="http://schemas.openxmlformats.org/officeDocument/2006/relationships/hyperlink" Target="https://www.electronics-tutorials.ws/rc/rc-integrator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00532" y="239114"/>
            <a:ext cx="5818747" cy="3977273"/>
          </a:xfrm>
        </p:spPr>
        <p:txBody>
          <a:bodyPr>
            <a:normAutofit/>
          </a:bodyPr>
          <a:lstStyle/>
          <a:p>
            <a:r>
              <a:rPr lang="en-US" dirty="0" err="1"/>
              <a:t>Proiect</a:t>
            </a:r>
            <a:r>
              <a:rPr lang="en-US" dirty="0"/>
              <a:t> GAC RC-Integrator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999" y="4455621"/>
            <a:ext cx="4829101" cy="1238616"/>
          </a:xfrm>
        </p:spPr>
        <p:txBody>
          <a:bodyPr>
            <a:normAutofit/>
          </a:bodyPr>
          <a:lstStyle/>
          <a:p>
            <a:r>
              <a:rPr lang="en-US" dirty="0" err="1"/>
              <a:t>Greu</a:t>
            </a:r>
            <a:r>
              <a:rPr lang="en-US" dirty="0"/>
              <a:t> Dan-</a:t>
            </a:r>
            <a:r>
              <a:rPr lang="en-US" dirty="0" err="1"/>
              <a:t>ioan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04E5F-7129-457A-941D-262F3B92A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Bibliografie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7F61CF-AC1A-4ACA-AE74-F10A9BB99672}"/>
              </a:ext>
            </a:extLst>
          </p:cNvPr>
          <p:cNvSpPr txBox="1"/>
          <p:nvPr/>
        </p:nvSpPr>
        <p:spPr>
          <a:xfrm>
            <a:off x="1228725" y="2200275"/>
            <a:ext cx="992695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u="sng" dirty="0">
                <a:hlinkClick r:id="rId2"/>
              </a:rPr>
              <a:t>https://en.wikipedia.org/wiki/RC_circuit</a:t>
            </a:r>
          </a:p>
          <a:p>
            <a:r>
              <a:rPr lang="ro-RO" u="sng" dirty="0">
                <a:hlinkClick r:id="rId2"/>
              </a:rPr>
              <a:t>https://courses.lumenlearning.com/boundless-physics/chapter/rc-circuits/</a:t>
            </a:r>
          </a:p>
          <a:p>
            <a:r>
              <a:rPr lang="en-US" u="sng" dirty="0">
                <a:hlinkClick r:id="rId2"/>
              </a:rPr>
              <a:t>https://ctms.engin.umich.edu/CTMS/index.php?aux=Activities_RCcircuitA</a:t>
            </a:r>
            <a:endParaRPr lang="en-US" dirty="0"/>
          </a:p>
          <a:p>
            <a:r>
              <a:rPr lang="en-US" u="sng" dirty="0">
                <a:hlinkClick r:id="rId3"/>
              </a:rPr>
              <a:t>https://electronics.stackexchange.com/questions/156896/analysis-of-rc-circuit-using-matlab</a:t>
            </a:r>
            <a:r>
              <a:rPr lang="en-US" dirty="0"/>
              <a:t> </a:t>
            </a:r>
          </a:p>
          <a:p>
            <a:r>
              <a:rPr lang="en-US" u="sng" dirty="0">
                <a:hlinkClick r:id="rId4"/>
              </a:rPr>
              <a:t>https://www.electronics-tutorials.ws/rc/rc-integrator.html</a:t>
            </a:r>
            <a:r>
              <a:rPr lang="en-US" dirty="0"/>
              <a:t> </a:t>
            </a:r>
          </a:p>
          <a:p>
            <a:r>
              <a:rPr lang="en-US" u="sng" dirty="0">
                <a:hlinkClick r:id="rId5"/>
              </a:rPr>
              <a:t>https://www.youtube.com/watch?v=W8vRMxGjY94&amp;list=LL&amp;index=10</a:t>
            </a:r>
            <a:r>
              <a:rPr lang="en-US" dirty="0"/>
              <a:t> </a:t>
            </a:r>
          </a:p>
          <a:p>
            <a:r>
              <a:rPr lang="en-US" u="sng" dirty="0">
                <a:hlinkClick r:id="rId6"/>
              </a:rPr>
              <a:t>http://www.matrixlab-examples.com/rc-circuit.html</a:t>
            </a:r>
            <a:r>
              <a:rPr lang="en-US" dirty="0"/>
              <a:t> </a:t>
            </a:r>
          </a:p>
          <a:p>
            <a:r>
              <a:rPr lang="en-US" dirty="0"/>
              <a:t>+ </a:t>
            </a:r>
            <a:r>
              <a:rPr lang="en-US" dirty="0" err="1"/>
              <a:t>cursuri</a:t>
            </a:r>
            <a:r>
              <a:rPr lang="en-US" dirty="0"/>
              <a:t> de </a:t>
            </a:r>
            <a:r>
              <a:rPr lang="en-US" dirty="0" err="1"/>
              <a:t>anul</a:t>
            </a:r>
            <a:r>
              <a:rPr lang="en-US" dirty="0"/>
              <a:t> 1 de la </a:t>
            </a:r>
            <a:r>
              <a:rPr lang="en-US" dirty="0" err="1"/>
              <a:t>materia</a:t>
            </a:r>
            <a:r>
              <a:rPr lang="en-US" dirty="0"/>
              <a:t> </a:t>
            </a:r>
            <a:r>
              <a:rPr lang="en-US" dirty="0" err="1"/>
              <a:t>ccp</a:t>
            </a:r>
            <a:r>
              <a:rPr lang="en-US" dirty="0"/>
              <a:t> care nu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erau</a:t>
            </a:r>
            <a:r>
              <a:rPr lang="en-US" dirty="0"/>
              <a:t> pe </a:t>
            </a:r>
            <a:r>
              <a:rPr lang="en-US" dirty="0" err="1"/>
              <a:t>siteul</a:t>
            </a:r>
            <a:r>
              <a:rPr lang="en-US" dirty="0"/>
              <a:t> official </a:t>
            </a:r>
          </a:p>
          <a:p>
            <a:r>
              <a:rPr lang="en-US" u="sng" dirty="0">
                <a:hlinkClick r:id="rId7"/>
              </a:rPr>
              <a:t>https://ael.utcluj.ro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774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3035E-6442-4E10-97FF-19AC532EC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Cuprins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C83DCA-88CC-49FA-BC96-F185C53493C2}"/>
              </a:ext>
            </a:extLst>
          </p:cNvPr>
          <p:cNvSpPr txBox="1"/>
          <p:nvPr/>
        </p:nvSpPr>
        <p:spPr>
          <a:xfrm>
            <a:off x="1228725" y="2105025"/>
            <a:ext cx="10058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RC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defini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ții și formule</a:t>
            </a:r>
          </a:p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Explicarea interfeței grafice</a:t>
            </a:r>
          </a:p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Explicarea tehnică a proiectului </a:t>
            </a:r>
          </a:p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Analiza output</a:t>
            </a:r>
          </a:p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Concluzie</a:t>
            </a:r>
          </a:p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Bibliografie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1400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68E66-9642-4207-A92E-8A111EB99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RC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defini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ții și formule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9E4119-DAB0-4243-B281-607E1E5F3EBC}"/>
              </a:ext>
            </a:extLst>
          </p:cNvPr>
          <p:cNvSpPr txBox="1"/>
          <p:nvPr/>
        </p:nvSpPr>
        <p:spPr>
          <a:xfrm>
            <a:off x="1228725" y="2105025"/>
            <a:ext cx="53149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Un circuit RC are o rezistență și un condensator, acesta fiind conectat la o sursă continuă DC.Ca urmare condensatorul se încarcă în timp.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35137F-BEDF-453C-8108-8741093FAF66}"/>
              </a:ext>
            </a:extLst>
          </p:cNvPr>
          <p:cNvSpPr txBox="1"/>
          <p:nvPr/>
        </p:nvSpPr>
        <p:spPr>
          <a:xfrm>
            <a:off x="1228725" y="3183315"/>
            <a:ext cx="49339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Atunci când Vo(t)=Vc(t), circuitul se numește circuit de integrare.</a:t>
            </a:r>
            <a:r>
              <a:rPr lang="ro-R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RC=</a:t>
            </a:r>
            <a:r>
              <a:rPr lang="en-US" dirty="0"/>
              <a:t> τ</a:t>
            </a:r>
            <a:r>
              <a:rPr lang="ro-RO" dirty="0"/>
              <a:t> constanta de timp.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Vin_semnal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dreptunghiular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F4F8419-F08D-40FD-B70C-571FEFB9E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2430" y="2067521"/>
            <a:ext cx="3143250" cy="176212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1305CB3-933E-4759-8472-E45D0CA863DF}"/>
              </a:ext>
            </a:extLst>
          </p:cNvPr>
          <p:cNvSpPr txBox="1"/>
          <p:nvPr/>
        </p:nvSpPr>
        <p:spPr>
          <a:xfrm>
            <a:off x="1330325" y="4176434"/>
            <a:ext cx="2378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Formula de încărcare a unui condensator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29" name="Picture 28" descr="A picture containing text, device, gauge&#10;&#10;Description automatically generated">
            <a:extLst>
              <a:ext uri="{FF2B5EF4-FFF2-40B4-BE49-F238E27FC236}">
                <a16:creationId xmlns:a16="http://schemas.microsoft.com/office/drawing/2014/main" id="{B82A693F-3C4F-48B1-A129-5D8607EF6B6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085" y="5169553"/>
            <a:ext cx="1656080" cy="81231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9680D102-B696-4CF6-97FA-4E7448988675}"/>
              </a:ext>
            </a:extLst>
          </p:cNvPr>
          <p:cNvSpPr txBox="1"/>
          <p:nvPr/>
        </p:nvSpPr>
        <p:spPr>
          <a:xfrm>
            <a:off x="4165600" y="4176434"/>
            <a:ext cx="2600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Formula de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</a:t>
            </a:r>
            <a:r>
              <a:rPr lang="ro-R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ărcare  a unui condensator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F138A839-2480-4158-A851-84BB1A2C637E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5120641"/>
            <a:ext cx="2143760" cy="85020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21009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0" name="Straight Connector 2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1" name="Rectangle 23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25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319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33B8BD-B6D8-4A30-9A3C-F13AB5D78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69" y="640080"/>
            <a:ext cx="3659246" cy="28626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 err="1">
                <a:solidFill>
                  <a:srgbClr val="FFFFFF"/>
                </a:solidFill>
              </a:rPr>
              <a:t>Explicarea</a:t>
            </a:r>
            <a:r>
              <a:rPr lang="en-US" sz="4400" dirty="0">
                <a:solidFill>
                  <a:srgbClr val="FFFFFF"/>
                </a:solidFill>
              </a:rPr>
              <a:t> </a:t>
            </a:r>
            <a:r>
              <a:rPr lang="en-US" sz="4400" dirty="0" err="1">
                <a:solidFill>
                  <a:srgbClr val="FFFFFF"/>
                </a:solidFill>
              </a:rPr>
              <a:t>interfeței</a:t>
            </a:r>
            <a:r>
              <a:rPr lang="en-US" sz="4400" dirty="0">
                <a:solidFill>
                  <a:srgbClr val="FFFFFF"/>
                </a:solidFill>
              </a:rPr>
              <a:t> </a:t>
            </a:r>
            <a:r>
              <a:rPr lang="en-US" sz="4400" dirty="0" err="1">
                <a:solidFill>
                  <a:srgbClr val="FFFFFF"/>
                </a:solidFill>
              </a:rPr>
              <a:t>grafice</a:t>
            </a:r>
            <a:endParaRPr lang="en-US" sz="4400" dirty="0">
              <a:solidFill>
                <a:srgbClr val="FFFFFF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C43C106E-EE95-4C24-A3A5-2BBEE391E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486" y="396240"/>
            <a:ext cx="6895645" cy="590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9065AD7-B696-44BE-9FAB-965A4E557FC8}"/>
              </a:ext>
            </a:extLst>
          </p:cNvPr>
          <p:cNvSpPr txBox="1"/>
          <p:nvPr/>
        </p:nvSpPr>
        <p:spPr>
          <a:xfrm>
            <a:off x="435869" y="3779520"/>
            <a:ext cx="410565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Grafic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reprezentativ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Vc</a:t>
            </a:r>
            <a:r>
              <a:rPr lang="ro-R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/Charging/Discharging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o-R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Grafic reprezentativ al variației tensiunii</a:t>
            </a:r>
          </a:p>
          <a:p>
            <a:r>
              <a:rPr lang="ro-RO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Roz</a:t>
            </a:r>
            <a:r>
              <a:rPr lang="ro-R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-Obiecte de tip text</a:t>
            </a:r>
          </a:p>
          <a:p>
            <a:r>
              <a:rPr lang="ro-RO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Portocaliu</a:t>
            </a:r>
            <a:r>
              <a:rPr lang="ro-R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-Obiecte de tip text actualizabile</a:t>
            </a:r>
          </a:p>
          <a:p>
            <a:r>
              <a:rPr lang="ro-RO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</a:t>
            </a:r>
            <a:r>
              <a:rPr lang="ro-R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-Obiecte de tip edit</a:t>
            </a:r>
          </a:p>
          <a:p>
            <a:r>
              <a:rPr lang="ro-RO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Griu</a:t>
            </a:r>
            <a:r>
              <a:rPr lang="ro-R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-Obiect de tip popupmenu</a:t>
            </a:r>
          </a:p>
          <a:p>
            <a:r>
              <a:rPr lang="ro-RO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Alb</a:t>
            </a:r>
            <a:r>
              <a:rPr lang="ro-R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-Buton de reset</a:t>
            </a:r>
          </a:p>
          <a:p>
            <a:r>
              <a:rPr lang="ro-RO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Verde</a:t>
            </a:r>
            <a:r>
              <a:rPr lang="ro-R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-Obiect de tip slider</a:t>
            </a:r>
          </a:p>
          <a:p>
            <a:r>
              <a:rPr lang="ro-RO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3.Roșu</a:t>
            </a:r>
            <a:r>
              <a:rPr lang="ro-R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-Obiect de tip checkbox care comandă </a:t>
            </a:r>
            <a:r>
              <a:rPr lang="ro-RO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r>
              <a:rPr lang="ro-RO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1.2.Roșu</a:t>
            </a:r>
            <a:r>
              <a:rPr lang="ro-R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-Obiecte de tip checkbox care comandă </a:t>
            </a:r>
            <a:r>
              <a:rPr lang="ro-RO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914937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F0A7E-0F2E-4B12-8D91-34D9E688C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Explicarea tehnică a proiectului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00B3E69-91E7-4AA8-BCA5-E8930E021F70}"/>
              </a:ext>
            </a:extLst>
          </p:cNvPr>
          <p:cNvSpPr/>
          <p:nvPr/>
        </p:nvSpPr>
        <p:spPr>
          <a:xfrm>
            <a:off x="3609974" y="2181225"/>
            <a:ext cx="3552825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GreuDanIoan2126_RC_Integrator</a:t>
            </a:r>
            <a:r>
              <a:rPr lang="ro-RO" dirty="0"/>
              <a:t>.m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DBD308-9756-4B32-806F-453100D2234F}"/>
              </a:ext>
            </a:extLst>
          </p:cNvPr>
          <p:cNvSpPr/>
          <p:nvPr/>
        </p:nvSpPr>
        <p:spPr>
          <a:xfrm>
            <a:off x="735329" y="3371850"/>
            <a:ext cx="3724275" cy="15621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RC_interfata_utilizator</a:t>
            </a:r>
            <a:r>
              <a:rPr lang="ro-RO" dirty="0"/>
              <a:t>.m</a:t>
            </a:r>
          </a:p>
          <a:p>
            <a:endParaRPr lang="ro-RO" dirty="0"/>
          </a:p>
          <a:p>
            <a:r>
              <a:rPr lang="en-US" dirty="0" err="1"/>
              <a:t>Obiecte</a:t>
            </a:r>
            <a:r>
              <a:rPr lang="en-US" dirty="0"/>
              <a:t> input</a:t>
            </a:r>
            <a:endParaRPr lang="ro-RO" dirty="0"/>
          </a:p>
          <a:p>
            <a:endParaRPr lang="ro-RO" dirty="0"/>
          </a:p>
          <a:p>
            <a:r>
              <a:rPr lang="ro-RO" dirty="0"/>
              <a:t>Output </a:t>
            </a:r>
            <a:r>
              <a:rPr lang="en-US" dirty="0"/>
              <a:t>output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890CC7-FC7D-42AA-BB74-29E95F828380}"/>
              </a:ext>
            </a:extLst>
          </p:cNvPr>
          <p:cNvSpPr/>
          <p:nvPr/>
        </p:nvSpPr>
        <p:spPr>
          <a:xfrm>
            <a:off x="8101012" y="2965137"/>
            <a:ext cx="3495675" cy="54292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RC_calcul</a:t>
            </a:r>
            <a:r>
              <a:rPr lang="ro-RO" dirty="0"/>
              <a:t>.m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AC1441-AA7B-4225-B07C-4EC7A10D8FEC}"/>
              </a:ext>
            </a:extLst>
          </p:cNvPr>
          <p:cNvSpPr/>
          <p:nvPr/>
        </p:nvSpPr>
        <p:spPr>
          <a:xfrm>
            <a:off x="5019677" y="4021450"/>
            <a:ext cx="3352800" cy="542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RC_variatia</a:t>
            </a:r>
            <a:r>
              <a:rPr lang="ro-RO" dirty="0"/>
              <a:t>.m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11921A-7EFC-4ADD-AE4D-5329618B4081}"/>
              </a:ext>
            </a:extLst>
          </p:cNvPr>
          <p:cNvSpPr/>
          <p:nvPr/>
        </p:nvSpPr>
        <p:spPr>
          <a:xfrm>
            <a:off x="9675497" y="5734049"/>
            <a:ext cx="1933575" cy="542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reset_aplicatia</a:t>
            </a:r>
            <a:r>
              <a:rPr lang="ro-RO" dirty="0"/>
              <a:t>.m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141A208-C2BF-4B92-AA43-9D8EEF4B8B5D}"/>
              </a:ext>
            </a:extLst>
          </p:cNvPr>
          <p:cNvSpPr/>
          <p:nvPr/>
        </p:nvSpPr>
        <p:spPr>
          <a:xfrm>
            <a:off x="6924674" y="4766306"/>
            <a:ext cx="3495676" cy="542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RC_incarcare_descarcare</a:t>
            </a:r>
            <a:r>
              <a:rPr lang="ro-RO" dirty="0"/>
              <a:t>.m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F743AC3-3623-4202-A14C-899F5E6BAD57}"/>
              </a:ext>
            </a:extLst>
          </p:cNvPr>
          <p:cNvCxnSpPr/>
          <p:nvPr/>
        </p:nvCxnSpPr>
        <p:spPr>
          <a:xfrm>
            <a:off x="1315720" y="2578735"/>
            <a:ext cx="22002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7AA7E32-A376-422B-A9E0-6DA2058BBD6C}"/>
              </a:ext>
            </a:extLst>
          </p:cNvPr>
          <p:cNvCxnSpPr/>
          <p:nvPr/>
        </p:nvCxnSpPr>
        <p:spPr>
          <a:xfrm flipH="1">
            <a:off x="3248025" y="2752725"/>
            <a:ext cx="990600" cy="619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00616E8-CDF9-4EBB-933E-1997CA79621F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7162799" y="2466975"/>
            <a:ext cx="938213" cy="769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5C7A171-B30C-4538-BB24-C257A41159C6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6696077" y="3508062"/>
            <a:ext cx="2400297" cy="5133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55D8B29-2AA4-4D0F-AD35-49CA3EE37F33}"/>
              </a:ext>
            </a:extLst>
          </p:cNvPr>
          <p:cNvCxnSpPr>
            <a:cxnSpLocks/>
          </p:cNvCxnSpPr>
          <p:nvPr/>
        </p:nvCxnSpPr>
        <p:spPr>
          <a:xfrm flipH="1">
            <a:off x="9477375" y="3508062"/>
            <a:ext cx="1362075" cy="1258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0A1053D-0EF7-4179-B5C9-6CC5DF0CFBF0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2564130" y="3236600"/>
            <a:ext cx="5536882" cy="957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5981CF1-D285-4729-B010-B7A40821047F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495550" y="4276724"/>
            <a:ext cx="7179947" cy="1728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3E73AE6-51F6-4E10-A013-A89EEE6C5E6F}"/>
              </a:ext>
            </a:extLst>
          </p:cNvPr>
          <p:cNvCxnSpPr>
            <a:stCxn id="7" idx="1"/>
          </p:cNvCxnSpPr>
          <p:nvPr/>
        </p:nvCxnSpPr>
        <p:spPr>
          <a:xfrm flipH="1">
            <a:off x="2495550" y="4292913"/>
            <a:ext cx="2524127" cy="393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D733A39-5275-4A4B-90FD-52280C17EDDD}"/>
              </a:ext>
            </a:extLst>
          </p:cNvPr>
          <p:cNvCxnSpPr>
            <a:stCxn id="9" idx="1"/>
          </p:cNvCxnSpPr>
          <p:nvPr/>
        </p:nvCxnSpPr>
        <p:spPr>
          <a:xfrm flipH="1" flipV="1">
            <a:off x="2564130" y="4686300"/>
            <a:ext cx="4360544" cy="351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3C29378-DFA4-4942-BE0D-0D52CD0EC036}"/>
              </a:ext>
            </a:extLst>
          </p:cNvPr>
          <p:cNvCxnSpPr/>
          <p:nvPr/>
        </p:nvCxnSpPr>
        <p:spPr>
          <a:xfrm flipV="1">
            <a:off x="11058525" y="3508062"/>
            <a:ext cx="0" cy="2225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2D758FF-1031-417C-AC6E-FCCB773832CC}"/>
              </a:ext>
            </a:extLst>
          </p:cNvPr>
          <p:cNvSpPr txBox="1"/>
          <p:nvPr/>
        </p:nvSpPr>
        <p:spPr>
          <a:xfrm>
            <a:off x="1315720" y="2204725"/>
            <a:ext cx="201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Utilizatorul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892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DCD09-850B-443E-9D38-548E919A5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Vc(t) output-Rezultat al circuitului RC integrator</a:t>
            </a:r>
            <a:endParaRPr lang="en-US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07DF2015-8775-4C1B-89B7-A63A22C641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3187" y="2779098"/>
            <a:ext cx="10266586" cy="2586091"/>
          </a:xfrm>
        </p:spPr>
      </p:pic>
    </p:spTree>
    <p:extLst>
      <p:ext uri="{BB962C8B-B14F-4D97-AF65-F5344CB8AC3E}">
        <p14:creationId xmlns:p14="http://schemas.microsoft.com/office/powerpoint/2010/main" val="178624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7FEEB-5BCD-4A18-B75C-F4C41C1A4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Încărcarea/Descărcarea pe condensator</a:t>
            </a:r>
            <a:endParaRPr lang="en-US" dirty="0"/>
          </a:p>
        </p:txBody>
      </p:sp>
      <p:pic>
        <p:nvPicPr>
          <p:cNvPr id="3" name="Picture 2" descr="A picture containing text, device, gauge&#10;&#10;Description automatically generated">
            <a:extLst>
              <a:ext uri="{FF2B5EF4-FFF2-40B4-BE49-F238E27FC236}">
                <a16:creationId xmlns:a16="http://schemas.microsoft.com/office/drawing/2014/main" id="{A1BD5C68-9F5E-413B-8713-6E38E24912E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720" y="2358249"/>
            <a:ext cx="1960880" cy="123839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05BC2B1-3E13-4CD9-B5D1-BA6D33DEAFB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960" y="4342626"/>
            <a:ext cx="2143760" cy="850203"/>
          </a:xfrm>
          <a:prstGeom prst="rect">
            <a:avLst/>
          </a:prstGeom>
          <a:noFill/>
        </p:spPr>
      </p:pic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CC0AAA6D-82BA-4597-B526-A730C53F13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4020" y="2358249"/>
            <a:ext cx="4280120" cy="27623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C2E0582-DF7C-4A3E-812F-8267421BD729}"/>
              </a:ext>
            </a:extLst>
          </p:cNvPr>
          <p:cNvSpPr txBox="1"/>
          <p:nvPr/>
        </p:nvSpPr>
        <p:spPr>
          <a:xfrm>
            <a:off x="1097280" y="2438400"/>
            <a:ext cx="222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Încărcarea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916C75-8FCF-4513-89DE-DF892771F530}"/>
              </a:ext>
            </a:extLst>
          </p:cNvPr>
          <p:cNvSpPr txBox="1"/>
          <p:nvPr/>
        </p:nvSpPr>
        <p:spPr>
          <a:xfrm>
            <a:off x="1097280" y="4612640"/>
            <a:ext cx="1686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Descărcarea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360B652-F02F-461F-AF9F-2C447B05ED38}"/>
              </a:ext>
            </a:extLst>
          </p:cNvPr>
          <p:cNvCxnSpPr>
            <a:stCxn id="3" idx="3"/>
          </p:cNvCxnSpPr>
          <p:nvPr/>
        </p:nvCxnSpPr>
        <p:spPr>
          <a:xfrm flipV="1">
            <a:off x="5181600" y="2905760"/>
            <a:ext cx="1564640" cy="71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E5F3AD6-FF6C-4F60-9DD8-A718C5DB731B}"/>
              </a:ext>
            </a:extLst>
          </p:cNvPr>
          <p:cNvCxnSpPr>
            <a:stCxn id="4" idx="3"/>
          </p:cNvCxnSpPr>
          <p:nvPr/>
        </p:nvCxnSpPr>
        <p:spPr>
          <a:xfrm flipV="1">
            <a:off x="5252720" y="4342626"/>
            <a:ext cx="1881505" cy="425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6342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91B5A-CA01-4427-A1C6-9C532CAF4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27920" cy="1542197"/>
          </a:xfrm>
        </p:spPr>
        <p:txBody>
          <a:bodyPr/>
          <a:lstStyle/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Analiza output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AB269C-5BC1-4FAE-9734-0D9CA83AEBF4}"/>
              </a:ext>
            </a:extLst>
          </p:cNvPr>
          <p:cNvSpPr txBox="1"/>
          <p:nvPr/>
        </p:nvSpPr>
        <p:spPr>
          <a:xfrm>
            <a:off x="843915" y="5241218"/>
            <a:ext cx="96412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Vc(t) reprezentând creșterea și descreșterea pe condensator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figur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S=5V,R=5k,C=5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T=250 µs, tau=25µs,nr.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perioade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=5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doua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figur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:S=5V,R=5k,C=5nF,T=150 µs, tau=25 µ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s,nr.peioade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=3</a:t>
            </a:r>
          </a:p>
        </p:txBody>
      </p:sp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3FEE5314-0A6F-4A28-B0B4-3F0BE303B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1426" y="2044388"/>
            <a:ext cx="5093551" cy="2902710"/>
          </a:xfrm>
          <a:prstGeom prst="rect">
            <a:avLst/>
          </a:prstGeom>
        </p:spPr>
      </p:pic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3C870C2E-7D81-49F5-BD23-1258C2F56F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515" y="2044388"/>
            <a:ext cx="5227420" cy="2902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585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7E3C4-5BC3-48F7-8335-3651F2D6F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Concluzie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1A29A9-35F8-4F66-BC5F-D11B466DA1FC}"/>
              </a:ext>
            </a:extLst>
          </p:cNvPr>
          <p:cNvSpPr txBox="1"/>
          <p:nvPr/>
        </p:nvSpPr>
        <p:spPr>
          <a:xfrm>
            <a:off x="1190625" y="2095500"/>
            <a:ext cx="996505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Proiectul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stadiul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iniția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presupune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cazul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„ideal”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condensatorul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încarcă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descarcă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complet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Semnalul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final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realizat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semnifică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îmbinarea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celor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două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semnale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având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astfel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limita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inferioară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valoarea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minimă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descărcare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valoarea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superioară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fiind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valoarea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maximă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încărcare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Aplicația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 actualize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real.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concluzie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proiectul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RC integrator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crează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mediu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virtual benefic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realizarea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vizualizarea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semnalului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specific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unui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circuit RC integrator.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64295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504</Words>
  <Application>Microsoft Office PowerPoint</Application>
  <PresentationFormat>Widescreen</PresentationFormat>
  <Paragraphs>63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Georgia Pro Cond Light</vt:lpstr>
      <vt:lpstr>Speak Pro</vt:lpstr>
      <vt:lpstr>Times New Roman</vt:lpstr>
      <vt:lpstr>RetrospectVTI</vt:lpstr>
      <vt:lpstr>Proiect GAC RC-Integrator</vt:lpstr>
      <vt:lpstr>Cuprins</vt:lpstr>
      <vt:lpstr>RC definiții și formule</vt:lpstr>
      <vt:lpstr>Explicarea interfeței grafice</vt:lpstr>
      <vt:lpstr>Explicarea tehnică a proiectului</vt:lpstr>
      <vt:lpstr>Vc(t) output-Rezultat al circuitului RC integrator</vt:lpstr>
      <vt:lpstr>Încărcarea/Descărcarea pe condensator</vt:lpstr>
      <vt:lpstr>Analiza output</vt:lpstr>
      <vt:lpstr>Concluzie</vt:lpstr>
      <vt:lpstr>Bibliografie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Proiect GAC RC-Integrator</dc:title>
  <dc:creator>Dany Bossu1</dc:creator>
  <cp:lastModifiedBy>Dany Bossu1</cp:lastModifiedBy>
  <cp:revision>16</cp:revision>
  <dcterms:created xsi:type="dcterms:W3CDTF">2020-12-31T15:35:42Z</dcterms:created>
  <dcterms:modified xsi:type="dcterms:W3CDTF">2021-01-11T16:22:45Z</dcterms:modified>
</cp:coreProperties>
</file>