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</p:sldIdLst>
  <p:sldSz cx="14630400" cy="8229600"/>
  <p:notesSz cx="8229600" cy="14630400"/>
  <p:embeddedFontLst>
    <p:embeddedFont>
      <p:font typeface="Bitter" panose="020B0604020202020204" charset="-52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6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0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6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420" y="1515666"/>
            <a:ext cx="3935373" cy="519826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98274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IT-Cube Forum: Интегрированная платформа с Telegram-ботами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15802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Инновационная система для образовательной среды IT-Cube, объединяющая форум и Telegram-ботов. </a:t>
            </a:r>
            <a:endParaRPr lang="ru-RU" sz="1750" dirty="0">
              <a:solidFill>
                <a:srgbClr val="C2C4B5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Разработчик</a:t>
            </a: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: @Greufs. 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01948"/>
            <a:ext cx="678680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 </a:t>
            </a:r>
            <a:r>
              <a:rPr lang="ru-RU" sz="35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Спасибо за внимание !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42225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Техническая поддержка: @Greufs</a:t>
            </a:r>
            <a:endParaRPr lang="en-US" sz="17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428CA3-2CB8-0E97-76E8-E368E5579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84" y="7773573"/>
            <a:ext cx="1815664" cy="41913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7" y="2585323"/>
            <a:ext cx="3935373" cy="30589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085493"/>
            <a:ext cx="6003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1. Описание проекта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134433"/>
            <a:ext cx="3664863" cy="3112889"/>
          </a:xfrm>
          <a:prstGeom prst="roundRect">
            <a:avLst>
              <a:gd name="adj" fmla="val 1093"/>
            </a:avLst>
          </a:prstGeom>
          <a:solidFill>
            <a:srgbClr val="3B3C3E"/>
          </a:solidFill>
          <a:ln/>
        </p:spPr>
      </p:sp>
      <p:sp>
        <p:nvSpPr>
          <p:cNvPr id="6" name="Text 2"/>
          <p:cNvSpPr/>
          <p:nvPr/>
        </p:nvSpPr>
        <p:spPr>
          <a:xfrm>
            <a:off x="6507004" y="2361248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Интеграция с мессенджером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07004" y="3205996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Форум интегрирован с Telegram-ботами. Они обеспечивают привязку аккаунтов и создание тем преподавателями.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2134433"/>
            <a:ext cx="3664863" cy="3112889"/>
          </a:xfrm>
          <a:prstGeom prst="roundRect">
            <a:avLst>
              <a:gd name="adj" fmla="val 1093"/>
            </a:avLst>
          </a:prstGeom>
          <a:solidFill>
            <a:srgbClr val="3B3C3E"/>
          </a:solidFill>
          <a:ln/>
        </p:spPr>
      </p:sp>
      <p:sp>
        <p:nvSpPr>
          <p:cNvPr id="9" name="Text 5"/>
          <p:cNvSpPr/>
          <p:nvPr/>
        </p:nvSpPr>
        <p:spPr>
          <a:xfrm>
            <a:off x="10398681" y="2361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Удобный доступ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398681" y="2851666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Пользователи могут входить через Telegram. Интерфейс позволяет управлять форумом прямо из чата.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5474137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3B3C3E"/>
          </a:solidFill>
          <a:ln/>
        </p:spPr>
      </p:sp>
      <p:sp>
        <p:nvSpPr>
          <p:cNvPr id="12" name="Text 8"/>
          <p:cNvSpPr/>
          <p:nvPr/>
        </p:nvSpPr>
        <p:spPr>
          <a:xfrm>
            <a:off x="6507004" y="5700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Защита данных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507004" y="6191369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Реализована безопасная авторизация. Система защищает пользовательские данные и учебные материалы.</a:t>
            </a:r>
            <a:endParaRPr lang="en-US" sz="17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BA253EF-C6E2-AB27-3885-10653C68E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2084" y="7773573"/>
            <a:ext cx="1815664" cy="41913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7713"/>
            <a:ext cx="5246251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2. Структура проекта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1735693"/>
            <a:ext cx="1291233" cy="111073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704" y="2259211"/>
            <a:ext cx="271105" cy="338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92754" y="1928455"/>
            <a:ext cx="2701885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Запуск и мониторинг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4892754" y="2345293"/>
            <a:ext cx="2701885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run_project.bat, view_logs.py</a:t>
            </a:r>
            <a:endParaRPr lang="en-US" sz="1500" dirty="0"/>
          </a:p>
        </p:txBody>
      </p:sp>
      <p:sp>
        <p:nvSpPr>
          <p:cNvPr id="7" name="Shape 3"/>
          <p:cNvSpPr/>
          <p:nvPr/>
        </p:nvSpPr>
        <p:spPr>
          <a:xfrm>
            <a:off x="4748093" y="2860953"/>
            <a:ext cx="9040416" cy="11430"/>
          </a:xfrm>
          <a:prstGeom prst="roundRect">
            <a:avLst>
              <a:gd name="adj" fmla="val 253023"/>
            </a:avLst>
          </a:prstGeom>
          <a:solidFill>
            <a:srgbClr val="54555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203" y="2894528"/>
            <a:ext cx="2582466" cy="111073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823" y="3280410"/>
            <a:ext cx="271105" cy="33885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38430" y="3087291"/>
            <a:ext cx="303621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Логика и конфигурация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5538430" y="3504128"/>
            <a:ext cx="303621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config.py, database.py</a:t>
            </a:r>
            <a:endParaRPr lang="en-US" sz="1500" dirty="0"/>
          </a:p>
        </p:txBody>
      </p:sp>
      <p:sp>
        <p:nvSpPr>
          <p:cNvPr id="12" name="Shape 6"/>
          <p:cNvSpPr/>
          <p:nvPr/>
        </p:nvSpPr>
        <p:spPr>
          <a:xfrm>
            <a:off x="5393769" y="4019788"/>
            <a:ext cx="8394740" cy="11430"/>
          </a:xfrm>
          <a:prstGeom prst="roundRect">
            <a:avLst>
              <a:gd name="adj" fmla="val 253023"/>
            </a:avLst>
          </a:prstGeom>
          <a:solidFill>
            <a:srgbClr val="54555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7527" y="4053364"/>
            <a:ext cx="3873698" cy="1110734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704" y="4439245"/>
            <a:ext cx="271105" cy="33885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83987" y="4246126"/>
            <a:ext cx="2085142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Данные и медиа</a:t>
            </a:r>
            <a:endParaRPr lang="en-US" sz="1850" dirty="0"/>
          </a:p>
        </p:txBody>
      </p:sp>
      <p:sp>
        <p:nvSpPr>
          <p:cNvPr id="16" name="Text 8"/>
          <p:cNvSpPr/>
          <p:nvPr/>
        </p:nvSpPr>
        <p:spPr>
          <a:xfrm>
            <a:off x="6183987" y="4662964"/>
            <a:ext cx="208514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uploads/, data/</a:t>
            </a:r>
            <a:endParaRPr lang="en-US" sz="1500" dirty="0"/>
          </a:p>
        </p:txBody>
      </p:sp>
      <p:sp>
        <p:nvSpPr>
          <p:cNvPr id="17" name="Shape 9"/>
          <p:cNvSpPr/>
          <p:nvPr/>
        </p:nvSpPr>
        <p:spPr>
          <a:xfrm>
            <a:off x="6039326" y="5178623"/>
            <a:ext cx="7749183" cy="11430"/>
          </a:xfrm>
          <a:prstGeom prst="roundRect">
            <a:avLst>
              <a:gd name="adj" fmla="val 253023"/>
            </a:avLst>
          </a:prstGeom>
          <a:solidFill>
            <a:srgbClr val="545557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1970" y="5212199"/>
            <a:ext cx="5164931" cy="1110734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823" y="5598081"/>
            <a:ext cx="271105" cy="338852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29663" y="5404961"/>
            <a:ext cx="385274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Пользовательский интерфейс</a:t>
            </a:r>
            <a:endParaRPr lang="en-US" sz="1850" dirty="0"/>
          </a:p>
        </p:txBody>
      </p:sp>
      <p:sp>
        <p:nvSpPr>
          <p:cNvPr id="21" name="Text 11"/>
          <p:cNvSpPr/>
          <p:nvPr/>
        </p:nvSpPr>
        <p:spPr>
          <a:xfrm>
            <a:off x="6829663" y="5821799"/>
            <a:ext cx="385274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templates/, assets/</a:t>
            </a:r>
            <a:endParaRPr lang="en-US" sz="1500" dirty="0"/>
          </a:p>
        </p:txBody>
      </p:sp>
      <p:sp>
        <p:nvSpPr>
          <p:cNvPr id="22" name="Shape 12"/>
          <p:cNvSpPr/>
          <p:nvPr/>
        </p:nvSpPr>
        <p:spPr>
          <a:xfrm>
            <a:off x="6685002" y="6337459"/>
            <a:ext cx="7103507" cy="11430"/>
          </a:xfrm>
          <a:prstGeom prst="roundRect">
            <a:avLst>
              <a:gd name="adj" fmla="val 253023"/>
            </a:avLst>
          </a:prstGeom>
          <a:solidFill>
            <a:srgbClr val="545557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294" y="6371034"/>
            <a:ext cx="6456164" cy="1110734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18823" y="6756916"/>
            <a:ext cx="271105" cy="338852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75220" y="6563797"/>
            <a:ext cx="261330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Основа приложений</a:t>
            </a:r>
            <a:endParaRPr lang="en-US" sz="1850" dirty="0"/>
          </a:p>
        </p:txBody>
      </p:sp>
      <p:sp>
        <p:nvSpPr>
          <p:cNvPr id="26" name="Text 14"/>
          <p:cNvSpPr/>
          <p:nvPr/>
        </p:nvSpPr>
        <p:spPr>
          <a:xfrm>
            <a:off x="7475220" y="6980634"/>
            <a:ext cx="261330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bot/, web/</a:t>
            </a:r>
            <a:endParaRPr lang="en-US" sz="15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86CC17E-55F4-81B6-C18C-69E432E066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02084" y="7773573"/>
            <a:ext cx="1815664" cy="41913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276" y="2678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3. Telegram-боты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52276" y="1543577"/>
            <a:ext cx="3624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Бот привязки аккаунтов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52276" y="212472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Предоставляет команды /bind, /unbind и /login. Обеспечивает проверку доступа пользователей к системе.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52276" y="341750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Генерирует одноразовые токены для авторизации. Дополнительно проверяет роли участников.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52276" y="4839007"/>
            <a:ext cx="30457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Бот преподавателей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652276" y="542015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Использует конечные автоматы (FSM) для создания тем. Обеспечивает загрузку материалов и их модерацию.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52276" y="63500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Поддерживает диалоговый интерфейс ввода данных. Проверяет содержимое на соответствие правилам.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AC9DF4-F1C0-8D85-91C2-0E71B434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84" y="7773573"/>
            <a:ext cx="1815664" cy="419136"/>
          </a:xfrm>
          <a:prstGeom prst="rect">
            <a:avLst/>
          </a:prstGeom>
        </p:spPr>
      </p:pic>
      <p:sp>
        <p:nvSpPr>
          <p:cNvPr id="17" name="Text 0">
            <a:extLst>
              <a:ext uri="{FF2B5EF4-FFF2-40B4-BE49-F238E27FC236}">
                <a16:creationId xmlns:a16="http://schemas.microsoft.com/office/drawing/2014/main" id="{30656C96-3776-DB8B-730E-FB95217A5E10}"/>
              </a:ext>
            </a:extLst>
          </p:cNvPr>
          <p:cNvSpPr/>
          <p:nvPr/>
        </p:nvSpPr>
        <p:spPr>
          <a:xfrm>
            <a:off x="7315200" y="12957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4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Команды ботов</a:t>
            </a:r>
            <a:endParaRPr lang="en-US" sz="240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CB796BB9-A37C-7D08-B17A-A18F2FE77DD7}"/>
              </a:ext>
            </a:extLst>
          </p:cNvPr>
          <p:cNvSpPr/>
          <p:nvPr/>
        </p:nvSpPr>
        <p:spPr>
          <a:xfrm>
            <a:off x="7570351" y="2344730"/>
            <a:ext cx="30480" cy="4474607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69704BDD-B9CE-F516-6A11-18405AFE15FF}"/>
              </a:ext>
            </a:extLst>
          </p:cNvPr>
          <p:cNvSpPr/>
          <p:nvPr/>
        </p:nvSpPr>
        <p:spPr>
          <a:xfrm>
            <a:off x="7795022" y="258464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670C6098-14FB-EC41-4F61-ABE8A2E3F4CF}"/>
              </a:ext>
            </a:extLst>
          </p:cNvPr>
          <p:cNvSpPr/>
          <p:nvPr/>
        </p:nvSpPr>
        <p:spPr>
          <a:xfrm>
            <a:off x="7315200" y="234473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28A615DB-4831-A513-3621-3C21346F6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270" y="2387235"/>
            <a:ext cx="340162" cy="425291"/>
          </a:xfrm>
          <a:prstGeom prst="rect">
            <a:avLst/>
          </a:prstGeom>
        </p:spPr>
      </p:pic>
      <p:sp>
        <p:nvSpPr>
          <p:cNvPr id="22" name="Text 4">
            <a:extLst>
              <a:ext uri="{FF2B5EF4-FFF2-40B4-BE49-F238E27FC236}">
                <a16:creationId xmlns:a16="http://schemas.microsoft.com/office/drawing/2014/main" id="{40408E55-FF0F-31C5-1914-04BD7E29C980}"/>
              </a:ext>
            </a:extLst>
          </p:cNvPr>
          <p:cNvSpPr/>
          <p:nvPr/>
        </p:nvSpPr>
        <p:spPr>
          <a:xfrm>
            <a:off x="8697677" y="281990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/bind &lt;код&gt; - привязка учетной записи</a:t>
            </a:r>
            <a:endParaRPr lang="en-US" sz="1750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1107B5AD-88AD-7318-C3EA-DDF2F08304D5}"/>
              </a:ext>
            </a:extLst>
          </p:cNvPr>
          <p:cNvSpPr/>
          <p:nvPr/>
        </p:nvSpPr>
        <p:spPr>
          <a:xfrm>
            <a:off x="8697677" y="326210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/login - вход на форум через Telegram</a:t>
            </a:r>
            <a:endParaRPr lang="en-US" sz="1750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38D0C64F-4A60-F5D4-96CC-9AAA17DA7E51}"/>
              </a:ext>
            </a:extLst>
          </p:cNvPr>
          <p:cNvSpPr/>
          <p:nvPr/>
        </p:nvSpPr>
        <p:spPr>
          <a:xfrm>
            <a:off x="8697677" y="370430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/unbind - отвязка аккаунта</a:t>
            </a:r>
            <a:endParaRPr lang="en-US" sz="1750" dirty="0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FABE6085-5710-EA84-513F-05534C2AE930}"/>
              </a:ext>
            </a:extLst>
          </p:cNvPr>
          <p:cNvSpPr/>
          <p:nvPr/>
        </p:nvSpPr>
        <p:spPr>
          <a:xfrm>
            <a:off x="8697677" y="414650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/start - информация о боте</a:t>
            </a:r>
            <a:endParaRPr lang="en-US" sz="1750" dirty="0"/>
          </a:p>
        </p:txBody>
      </p:sp>
      <p:sp>
        <p:nvSpPr>
          <p:cNvPr id="26" name="Shape 8">
            <a:extLst>
              <a:ext uri="{FF2B5EF4-FFF2-40B4-BE49-F238E27FC236}">
                <a16:creationId xmlns:a16="http://schemas.microsoft.com/office/drawing/2014/main" id="{D91B821C-BE6D-00E2-3C92-7DC13E1ED0AF}"/>
              </a:ext>
            </a:extLst>
          </p:cNvPr>
          <p:cNvSpPr/>
          <p:nvPr/>
        </p:nvSpPr>
        <p:spPr>
          <a:xfrm>
            <a:off x="7795022" y="4801466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E443F5B8-25D8-480F-8DF7-1DA9EF461CD2}"/>
              </a:ext>
            </a:extLst>
          </p:cNvPr>
          <p:cNvSpPr/>
          <p:nvPr/>
        </p:nvSpPr>
        <p:spPr>
          <a:xfrm>
            <a:off x="7315200" y="45615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pic>
        <p:nvPicPr>
          <p:cNvPr id="28" name="Image 3" descr="preencoded.png">
            <a:extLst>
              <a:ext uri="{FF2B5EF4-FFF2-40B4-BE49-F238E27FC236}">
                <a16:creationId xmlns:a16="http://schemas.microsoft.com/office/drawing/2014/main" id="{09114089-BE44-7EC4-4B15-A5C706379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270" y="4604060"/>
            <a:ext cx="340162" cy="425291"/>
          </a:xfrm>
          <a:prstGeom prst="rect">
            <a:avLst/>
          </a:prstGeom>
        </p:spPr>
      </p:pic>
      <p:sp>
        <p:nvSpPr>
          <p:cNvPr id="29" name="Text 10">
            <a:extLst>
              <a:ext uri="{FF2B5EF4-FFF2-40B4-BE49-F238E27FC236}">
                <a16:creationId xmlns:a16="http://schemas.microsoft.com/office/drawing/2014/main" id="{3D0AC30E-30AA-037E-8F78-46B327DFCC81}"/>
              </a:ext>
            </a:extLst>
          </p:cNvPr>
          <p:cNvSpPr/>
          <p:nvPr/>
        </p:nvSpPr>
        <p:spPr>
          <a:xfrm>
            <a:off x="8704421" y="46394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Преподаватели</a:t>
            </a:r>
            <a:endParaRPr lang="en-US" sz="2200" dirty="0"/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138E2128-3FB9-4DB7-7809-402C7F1886FA}"/>
              </a:ext>
            </a:extLst>
          </p:cNvPr>
          <p:cNvSpPr/>
          <p:nvPr/>
        </p:nvSpPr>
        <p:spPr>
          <a:xfrm>
            <a:off x="8704421" y="512984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/topic - создание новой темы</a:t>
            </a:r>
            <a:endParaRPr lang="en-US" sz="1750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2D424B78-3BDA-4999-31A8-D99C44685321}"/>
              </a:ext>
            </a:extLst>
          </p:cNvPr>
          <p:cNvSpPr/>
          <p:nvPr/>
        </p:nvSpPr>
        <p:spPr>
          <a:xfrm>
            <a:off x="8704421" y="55720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/done - завершение редактирования</a:t>
            </a:r>
            <a:endParaRPr lang="en-US" sz="1750" dirty="0"/>
          </a:p>
        </p:txBody>
      </p:sp>
      <p:sp>
        <p:nvSpPr>
          <p:cNvPr id="32" name="Text 13">
            <a:extLst>
              <a:ext uri="{FF2B5EF4-FFF2-40B4-BE49-F238E27FC236}">
                <a16:creationId xmlns:a16="http://schemas.microsoft.com/office/drawing/2014/main" id="{C4FAB0BD-85B6-CB9F-866F-4CDC42D43502}"/>
              </a:ext>
            </a:extLst>
          </p:cNvPr>
          <p:cNvSpPr/>
          <p:nvPr/>
        </p:nvSpPr>
        <p:spPr>
          <a:xfrm>
            <a:off x="8704421" y="601423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/cancel - отмена текущей операции</a:t>
            </a:r>
            <a:endParaRPr lang="en-US" sz="1750" dirty="0"/>
          </a:p>
        </p:txBody>
      </p:sp>
      <p:sp>
        <p:nvSpPr>
          <p:cNvPr id="33" name="Text 14">
            <a:extLst>
              <a:ext uri="{FF2B5EF4-FFF2-40B4-BE49-F238E27FC236}">
                <a16:creationId xmlns:a16="http://schemas.microsoft.com/office/drawing/2014/main" id="{5A00AF7A-2DA7-8D86-3E6C-C4771E0D4F79}"/>
              </a:ext>
            </a:extLst>
          </p:cNvPr>
          <p:cNvSpPr/>
          <p:nvPr/>
        </p:nvSpPr>
        <p:spPr>
          <a:xfrm>
            <a:off x="8704421" y="645643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/start - информация о боте</a:t>
            </a:r>
            <a:endParaRPr lang="en-US" sz="175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DAA9C3C4-8014-909E-0E92-60CA81D69DED}"/>
              </a:ext>
            </a:extLst>
          </p:cNvPr>
          <p:cNvSpPr/>
          <p:nvPr/>
        </p:nvSpPr>
        <p:spPr>
          <a:xfrm>
            <a:off x="8728114" y="2420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Привязка аккаунта</a:t>
            </a:r>
            <a:endParaRPr lang="en-US" sz="2200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4. Работа с БД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Пользователи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Хранение профилей и Telegram-ID в таблице users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Форум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Темы и сообщения в таблицах topics и posts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Файлы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Метаданные загруженных файлов в таблице files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Токены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Авторизационные токены в таблице tokens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36B14AE-3DE3-1794-480F-93C638AC94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02084" y="7773573"/>
            <a:ext cx="1815664" cy="41913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250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5. Конфигурация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7401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61651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651879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Основные настройки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496627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Файл config.py содержит настройки форума и ботов. Здесь хранятся токены для API Telegram.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713803" y="257401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874" y="261651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50919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Пути к ресурсам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50919" y="3142298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Настройки путей включают директорию uploads для файлов. Система адаптирует пути под разные ОС.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4104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45294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488305"/>
            <a:ext cx="31432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Структурные данные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97872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Файлы roles.json и directions.json определяют роли пользователей. Они настраивают права доступа.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584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6</a:t>
            </a: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. Логирование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10740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334220"/>
            <a:ext cx="42652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Пользовательские действия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82463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Регистрация входов и операций пользователей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468291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695105"/>
            <a:ext cx="3441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Ошибки и исключения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18552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Фиксация всех ошибок в работе системы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829175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055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Сетевые события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54640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Мониторинг API-запросов и соединений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793790" y="644521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Логи доступны через утилиту view_logs.py. Она предоставляет интерфейс для фильтрации и анализа событий системы.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56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7</a:t>
            </a: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. Зависимости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576" y="2934057"/>
            <a:ext cx="1700689" cy="90725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16" y="2934057"/>
            <a:ext cx="1700689" cy="90725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856" y="2934057"/>
            <a:ext cx="1700689" cy="90725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6996" y="2934057"/>
            <a:ext cx="1700689" cy="907256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136" y="2934057"/>
            <a:ext cx="1700689" cy="907256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793790" y="435578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4</a:t>
            </a:r>
            <a:endParaRPr lang="en-US" sz="5850" dirty="0"/>
          </a:p>
        </p:txBody>
      </p:sp>
      <p:sp>
        <p:nvSpPr>
          <p:cNvPr id="9" name="Text 2"/>
          <p:cNvSpPr/>
          <p:nvPr/>
        </p:nvSpPr>
        <p:spPr>
          <a:xfrm>
            <a:off x="1161693" y="5387578"/>
            <a:ext cx="33849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Основные библиотеки</a:t>
            </a:r>
            <a:endParaRPr lang="en-US" sz="2200" dirty="0"/>
          </a:p>
        </p:txBody>
      </p:sp>
      <p:sp>
        <p:nvSpPr>
          <p:cNvPr id="10" name="Text 3"/>
          <p:cNvSpPr/>
          <p:nvPr/>
        </p:nvSpPr>
        <p:spPr>
          <a:xfrm>
            <a:off x="793790" y="587799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aiogram, flask, python-telegram-bot, aiohttp</a:t>
            </a:r>
            <a:endParaRPr lang="en-US" sz="1750" dirty="0"/>
          </a:p>
        </p:txBody>
      </p:sp>
      <p:sp>
        <p:nvSpPr>
          <p:cNvPr id="11" name="Text 4"/>
          <p:cNvSpPr/>
          <p:nvPr/>
        </p:nvSpPr>
        <p:spPr>
          <a:xfrm>
            <a:off x="5254704" y="4355783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5+</a:t>
            </a:r>
            <a:endParaRPr lang="en-US" sz="5850" dirty="0"/>
          </a:p>
        </p:txBody>
      </p:sp>
      <p:sp>
        <p:nvSpPr>
          <p:cNvPr id="12" name="Text 5"/>
          <p:cNvSpPr/>
          <p:nvPr/>
        </p:nvSpPr>
        <p:spPr>
          <a:xfrm>
            <a:off x="5392817" y="5387578"/>
            <a:ext cx="38446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Вспомогательные пакеты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5254704" y="5877997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requests, werkzeug, python-dotenv</a:t>
            </a:r>
            <a:endParaRPr lang="en-US" sz="1750" dirty="0"/>
          </a:p>
        </p:txBody>
      </p:sp>
      <p:sp>
        <p:nvSpPr>
          <p:cNvPr id="14" name="Text 7"/>
          <p:cNvSpPr/>
          <p:nvPr/>
        </p:nvSpPr>
        <p:spPr>
          <a:xfrm>
            <a:off x="9715738" y="435578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</a:t>
            </a:r>
            <a:endParaRPr lang="en-US" sz="5850" dirty="0"/>
          </a:p>
        </p:txBody>
      </p:sp>
      <p:sp>
        <p:nvSpPr>
          <p:cNvPr id="15" name="Text 8"/>
          <p:cNvSpPr/>
          <p:nvPr/>
        </p:nvSpPr>
        <p:spPr>
          <a:xfrm>
            <a:off x="10273665" y="5387578"/>
            <a:ext cx="30047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Файл зависимостей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9715738" y="587799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Все пакеты указаны в requirements.txt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948684D-DD14-EF2D-08CB-A8567FE238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2084" y="7773573"/>
            <a:ext cx="1815664" cy="41913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6151"/>
            <a:ext cx="4811435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ru-RU" sz="28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8</a:t>
            </a:r>
            <a:r>
              <a:rPr lang="en-US" sz="28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. Безопасность и защита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793790" y="1271230"/>
            <a:ext cx="274177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Проверка браузера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0" y="1883569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Валидация User-Agent для предотвращения автоматизированных атак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93790" y="2237303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Проверка поддержки JavaScript и cookies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93790" y="2591038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Защита от брутфорс-атак с использованием временных блокировок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93790" y="2944773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Контроль реферера для предотвращения CSRF-атак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93790" y="3507224"/>
            <a:ext cx="372713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Защита от хакерских атак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93790" y="4119563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Предотвращение SQL-инъекций с помощью параметризованных запросов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93790" y="4473297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XSS-защита посредством экранирования пользовательского ввода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793790" y="4827032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Использование CSRF-токенов во всех формах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93790" y="5180767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Ограничение частоты запросов (rate limiting) для API-эндпоинтов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93790" y="5534501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Шифрование конфиденциальных данных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793790" y="5888236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Защита от DDoS-атак через ограничение количества запросов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793790" y="6241971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Безопасное хранение паролей с применением bcrypt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793790" y="6595705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Двухфакторная аутентификация через Telegram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793790" y="6949440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Регулярное резервное копирование базы данных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793790" y="7303175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Мониторинг подозрительной активности</a:t>
            </a:r>
            <a:endParaRPr lang="en-US" sz="1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F5C8EC5-3379-DEED-CFA3-7624A00A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84" y="7773573"/>
            <a:ext cx="1815664" cy="41913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523</Words>
  <Application>Microsoft Office PowerPoint</Application>
  <PresentationFormat>Произвольный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Outfit Bold</vt:lpstr>
      <vt:lpstr>Bitter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pvspec</cp:lastModifiedBy>
  <cp:revision>9</cp:revision>
  <dcterms:created xsi:type="dcterms:W3CDTF">2025-05-16T05:54:59Z</dcterms:created>
  <dcterms:modified xsi:type="dcterms:W3CDTF">2025-05-21T18:43:10Z</dcterms:modified>
</cp:coreProperties>
</file>