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a092c78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0a092c78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0a092c7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0a092c7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0a092c7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0a092c7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0a092c7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0a092c7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0a092c7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0a092c7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0a092c7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0a092c7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0a092c7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0a092c7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0a092c7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0a092c7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0a092c781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0a092c78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0a092c7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0a092c7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fe3e865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fe3e86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0a092c78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0a092c78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0a092c78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0a092c7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0a092c78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0a092c78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a092c78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0a092c7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0a092c78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0a092c78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0a092c78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0a092c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a092c7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a092c7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0fe3e8651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0fe3e865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0a092c7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0a092c7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0a092c7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0a092c7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0a092c7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0a092c7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carbon.now.sh/?bg=rgba%2853%2C53%2C53%2C0%29&amp;t=theme%3Anx8l7nosl5&amp;wt=none&amp;l=text%2Fx-php&amp;width=624&amp;ds=false&amp;dsyoff=20px&amp;dsblur=68px&amp;wc=false&amp;wa=true&amp;pv=56px&amp;ph=56px&amp;ln=true&amp;fl=1&amp;fm=JetBrains+Mono&amp;fs=14px&amp;lh=133%25&amp;si=false&amp;es=2x&amp;wm=false&amp;code=%253C%253Fphp%250A%250A%2523%2520Add%252025%2520dummy%2520secret%2520notes%250Afor%2520%28%2524i%2520%253D%25200%253B%2520%2524i%2520%253C%252025%253B%2520%2524i%252B%252B%29%2520%257B%250A%2520%2520mysqli_query%28%2522INSERT%2520INTO%2520secret_notes%2520%28name%252C%2520content%29%2520VALUES%2520%28%27foo%27%252C%2520%27bar%27%29%2522%29%253B%250A%257D%250A%250A%2523%2520Add%2520real%2520secret%2520note%250Amysqli_query%28%2522INSERT%2520INTO%2520secret_notes%2520%28name%252C%2520content%29%2520VALUES%2520%28%27real_secret%27%252C%2520%27secret_stuff%27%29%2522%29%253B%250A%250A%2523%2520Get%2520the%2520requested%2520notes%250A%2524result%2520%253D%2520mysqli_query%28%2522SELECT%2520*%2520FROM%2520notes%2520WHERE%2520name%2520%253D%2520%27%2522%2520.%2520%2524_GET%255B%27name%27%255D%2520.%2520%2522%27%2522%29%250A%2524rows%2520%253D%2520mysqli_fetch_all%28%2524result%29%253B%250A%2520%2520%250A%2523%2520Print%2520only%2520first%252025%2520results%250A%2524print_len%2520%253D%2520%2524result-%253E%2524num_rows%253B%250Aif%2520%28%2524print_len%2520%253E%253D%252025%29%2520%2524print_len%2520%253D%252025%253B%250A%250Afor%2520%28%2524i%2520%253D%25200%253B%2520%2524i%2520%253C%2520%2524print_len%253B%2520%2524i%252B%252B%29%2520%257B%250A%2520%2520echo%2520%2522Note%2520%2522%2520.%2520%2524rows%255B%2524i%255D%255B%27name%27%255D%2520.%2520%2522%253A%2520%2522%2520.%2520%2524rows%255B%2524i%255D%255B%27content%27%255D%253B%250A%257D%250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carbon.now.sh/?bg=rgba%2853%2C53%2C53%2C0%29&amp;t=theme%3Anx8l7nosl5&amp;wt=none&amp;l=text%2Fx-php&amp;width=624&amp;ds=false&amp;dsyoff=20px&amp;dsblur=68px&amp;wc=false&amp;wa=true&amp;pv=56px&amp;ph=56px&amp;ln=true&amp;fl=1&amp;fm=JetBrains+Mono&amp;fs=14px&amp;lh=133%25&amp;si=false&amp;es=2x&amp;wm=false&amp;code=%253C%253Fphp%250A%2520%2520%250Aif%2520%28isset%28%2524_POST%255B%27username%27%255D%29%2520%2526%2526%2520isset%28%2524_POST%255B%27password%27%255D%29%29%2520%257B%250A%2520%2520%2524result%2520%253D%2520mysqli_query%28%2522SELECT%2520password%2520FROM%2520users%2520WHERE%2520username%2520%253D%2520%27%2522%2520.%2520%2524_POST%255B%27username%27%255D%2520.%2520%2522%27%2522%29%253B%250A%2520%2520if%2520%28%2524result-%253E%2524num_rows%2520%253E%25200%29%2520%257B%250A%2520%2520%2520%2520%2524row%2520%253D%2520mysqli_fetch_assoc%28%2524result%29%253B%250A%2520%2520%2520%2520if%2520%28%2524_POST%255B%27password%27%255D%2520%21%253D%253D%2520%2524row%255B%27password%27%255D%29%2520%257B%250A%2520%2520%2520%2520%2520%2520echo%2520%2522Wrong%2520password%2522%253B%250A%2520%2520%2520%2520%257D%2520else%2520%257B%250A%2520%2520%2520%2520%2520%2520echo%2520%2522Welcome%2520back%2520%2522%2520.%2520%2524_POST%255B%27username%27%255D%253B%250A%2520%2520%2520%2520%257D%250A%2520%2520%257D%2520else%2520%257B%250A%2520%2520%2520%2520echo%2520%2522Wrong%2520username%2522%253B%250A%2520%2520%257D%250A%257D%2520else%2520%257B%250A%2520%2520echo%2520%2522Provide%2520username%2520and%2520password%2522%253B%250A%257D%250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github.com/PortSwigger/auth-matrix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carbon.now.sh/?bg=rgba%2853%2C53%2C53%2C0%29&amp;t=theme%3Anx8l7nosl5&amp;wt=none&amp;l=python&amp;width=624&amp;ds=false&amp;dsyoff=20px&amp;dsblur=68px&amp;wc=false&amp;wa=true&amp;pv=56px&amp;ph=56px&amp;ln=true&amp;fl=1&amp;fm=JetBrains+Mono&amp;fs=14px&amp;lh=133%25&amp;si=false&amp;es=2x&amp;wm=false&amp;code=from%2520flask%2520import%2520Flask%252C%2520request%250Aimport%2520sqlite3%250A%250Aapp%2520%253D%2520Flask%28__name__%29%250A%250A%2523%2520Create%2520in-memory%2520sqlite%2520database%2520and%2520add%2520admin%250Adb%2520%253D%2520sqlite3.connect%28%2522file%253A%253Amemory%253A%253Fcache%253Dshared%2522%29%250Adb.execute%28%27create%2520table%2520users%2520%28id%2520bigint%252C%2520username%2520text%252C%2520password%2520text%29%27%29%250Adb.execute%28%27create%2520table%2520recovery_tokens%2520%28token%2520text%29%27%29%250Adb.execute%28%2522insert%2520into%2520users%2520%28username%252C%2520password%29%2520values%2520%28%27admin%27%252C%2520%253F%29%2522%252C%2520%255Bos.getenv%28%27PASSWORD%27%29%255D%29%250A%250A%2540app.post%28%27%252Fpassword-reset%252F%253Cuser_id%253E%252F%253Ctoken%253E%27%29%250Adef%2520password_reset%28user_id%252C%2520token%29%253A%250A%2520%2520new_password%2520%253D%2520req.body.password%250A%2520%2520with%2520db.cursor%28%29%2520as%2520c%253A%250A%2520%2520%2520%2520if%2520len%28c.execute%28%27select%2520*%2520from%2520recovery_tokens%2520where%2520token%2520%253D%2520%253F%27%252C%2520%255Btoken%255D%29%29%2520%253D%253D%25200%253A%250A%2520%2520%2520%2520%2520%2520return%2520%27Invalid%2520recovery%2520token%21%27%250A%2520%2520%2520%2520%250A%2520%2520%2509c.execute%28%27update%2520users%2520set%2520password%2520%253D%2520%253F%2520where%2520id%2520%253D%2520%253F%27%252C%2520%255Bnew_password%252C%2520user_id%255D%29%250A%2520%2520%2520%2520return%2520%27Password%2520updated%21%27%250A%250A%2540app.post%28%27%252Flogin%27%29%250Adef%2520login%28%29%253A%250A%2520%2520username%252C%2520password%2520%253D%2520req.body.username%252C%2520req.body.password%250A%2520%2520with%2520db.cursor%28%29%2520as%2520c%253A%250A%2520%2520%2520%2520rows%2520%253D%2520c.execute%28%27select%2520password%2520from%2520users%2520where%2520username%2520%253D%2520%253F%27%252C%2520%255Busername%255D%29%250A%2520%2520%2520%2520if%2520len%28rows%29%2520%253D%253D%25200%253A%250A%2520%2520%2520%2520%2520%2520return%2520%27Wrong%2520username%27%250A%2520%2520%2520%2520%250A%2520%2520%2520%2520actual_password%252C%2520%253D%2520rows%255B0%255D%250A%2520%2520%2520%2520if%2520actual_password%2520%21%253D%2520password%253A%250A%2520%2520%2520%2520%2520%2520return%2520%27Wrong%2520password%27%250A%2520%2520%2520%2520%250A%2520%2520%2520%2520return%2520%27You%2520are%2520logged%2520in%21%27%250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arbon.now.sh/?bg=rgba%2853%2C53%2C53%2C0%29&amp;t=theme%3Anx8l7nosl5&amp;wt=none&amp;l=javascript&amp;width=624&amp;ds=false&amp;dsyoff=20px&amp;dsblur=68px&amp;wc=false&amp;wa=true&amp;pv=56px&amp;ph=56px&amp;ln=true&amp;fl=1&amp;fm=JetBrains+Mono&amp;fs=14px&amp;lh=133%25&amp;si=false&amp;es=2x&amp;wm=false&amp;code=const%2520express%2520%253D%2520require%28%27express%27%29%250A%250Aconst%2520app%2520%253D%2520express%28%29%250A%250Aconst%2520ITEMS%2520%253D%2520%257B%250A%2520%2520%27windows%27%253A%2520100%252C%250A%2520%2520%27linux%27%253A%25200%252C%250A%2520%2520%27flag%27%253A%252010000000000000%250A%257D%250A%250Alet%2520money%2520%253D%2520500%253B%250A%250Aapp.get%28%27%252Fbuy%27%252C%2520%28req%252C%2520res%29%2520%253D%253E%2520%257B%250A%2520%2520const%2520item%2520%253D%2520req.body.item%250A%2520%2520if%2520%28%21ITEMS%255Bitem%255D%29%2520%257B%250A%2520%2520%2520%2520return%2520res.json%28%257B%27error%27%253A%2520%27Invalid%2520item%27%257D%29%250A%2520%2520%257D%250A%2520%2520%250A%2520%2520const%2520amount%2520%253D%2520parseInt%28req.body.amount%29%250A%2520%2520if%2520%28amount%2520%253C%253D%25200%29%2520%257B%250A%2520%2520%2520%2520return%2520res.json%28%257B%27error%27%253A%2520%27Invalid%2520amount%27%257D%29%250A%2520%2520%257D%250A%2520%2520%250A%2520%2520const%2520total%2520%253D%2520amount%2520*%2520ITEMS%255Bitem%255D%250A%2520%2520if%2520%28total%2520%253E%2520money%29%2520%257B%250A%2520%2520%2520%2520res.json%28%257B%27error%27%253A%2520%27Not%2520enough%2520money%27%257D%29%250A%2520%2520%257D%2520else%2520%257B%250A%2520%2520%2520%2520money%2520-%253D%2520total%250A%2520%2520%2520%2520res.json%28%257B%27message%27%253A%2520%2560You%2520bought%2520%2524%257Bamount%257D%2520of%2520%2524%257Bitem%257D%2560%257D%29%250A%2520%2520%257D%250A%257D%29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rbon.now.sh/?bg=rgba%2853%2C53%2C53%2C0%29&amp;t=theme%3Anx8l7nosl5&amp;wt=none&amp;l=text%2Fx-php&amp;width=624&amp;ds=false&amp;dsyoff=20px&amp;dsblur=68px&amp;wc=false&amp;wa=true&amp;pv=56px&amp;ph=56px&amp;ln=true&amp;fl=1&amp;fm=JetBrains+Mono&amp;fs=14px&amp;lh=133%25&amp;si=false&amp;es=2x&amp;wm=false&amp;code=%253C%253Fphp%250A%2520%2520%250Aif%2520%28isset%28%2524_POST%255B%27username%27%255D%29%2520%2526%2526%2520isset%28%2524_POST%255B%27password%27%255D%29%29%2520%257B%250A%2520%2520%2524result%2520%253D%2520mysqli_query%28%2522SELECT%2520*%2520FROM%2520users%2520%250A%2520%2520%2509%2509%2509%2509%2509%2509%2509WHERE%2520username%2520%253D%2520%27%2522%2520.%2520%2524_POST%255B%27username%27%255D%2520.%2520%2522%27%250A%2520%2520%2520%2520%2520%2520%2520%2520%2520%2520%2520%2520%2520%2520%2520%2520%2520%2520%2520%2520%2520%2520%2520%2520%2520%2520%2520%2520AND%2520password%2520%253D%2520%27%2522%2520.%2520%2524_POST%255B%27password%27%255D%2520.%2520%2522%27%2522%29%250A%2520%2520if%2520%28%2524result-%253E%2524num_rows%2520%253E%25200%29%250A%2520%2520%2509echo%2520%2522You%2520are%2520authenticated%2520as%2520%2522%2520.%2520%2524_POST%255B%27username%27%255D%250A%2520%2520%257D%2520else%2520%257B%250A%2520%2520%2520%2520echo%2520%2522Wrong%2520username%2520or%2520password%2522%250A%2520%2520%257D%250A%257D%2520else%2520%257B%250A%2520%2520echo%2520%2522You%2520are%2520not%2520authenticated%2522%250A%257D%250A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Security 2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devgianlu • 15/05/2024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How many columns do you have?</a:t>
            </a:r>
            <a:endParaRPr sz="2400"/>
          </a:p>
        </p:txBody>
      </p:sp>
      <p:sp>
        <p:nvSpPr>
          <p:cNvPr id="140" name="Google Shape;140;p22"/>
          <p:cNvSpPr txBox="1"/>
          <p:nvPr/>
        </p:nvSpPr>
        <p:spPr>
          <a:xfrm>
            <a:off x="355175" y="1126175"/>
            <a:ext cx="83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bruteforce approach is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straightforward,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just try doing a select with increasingly more arguments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until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it works: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55175" y="1684800"/>
            <a:ext cx="797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… UNION SELECT 1		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UNION SELECT 1,2 	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UNION SELECT 1,2,3 	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UNION SELECT 1,2,3,4 	</a:t>
            </a:r>
            <a:r>
              <a:rPr lang="it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-&gt; ok</a:t>
            </a:r>
            <a:endParaRPr>
              <a:solidFill>
                <a:schemeClr val="accent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82650" y="2665600"/>
            <a:ext cx="83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ORDER BY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approach uses the fact that ordering can be specified with the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index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of the column in the table, the query will fail if the index is greater than the number of columns: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55175" y="3246775"/>
            <a:ext cx="797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… ORDER BY 50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25 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ORDER BY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10 	</a:t>
            </a:r>
            <a:r>
              <a:rPr lang="it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-&gt; ok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ORDER BY 1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5 	</a:t>
            </a:r>
            <a:r>
              <a:rPr lang="it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-&gt; ok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ORDER BY 17	</a:t>
            </a:r>
            <a:r>
              <a:rPr lang="it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-&gt; fail</a:t>
            </a:r>
            <a:endParaRPr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… ORDER BY 16	</a:t>
            </a:r>
            <a:r>
              <a:rPr lang="it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-&gt; ok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55175" y="4659425"/>
            <a:ext cx="62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table has 16 columns!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Bypassing limits</a:t>
            </a:r>
            <a:endParaRPr sz="2400"/>
          </a:p>
        </p:txBody>
      </p:sp>
      <p:sp>
        <p:nvSpPr>
          <p:cNvPr id="150" name="Google Shape;150;p23"/>
          <p:cNvSpPr txBox="1"/>
          <p:nvPr/>
        </p:nvSpPr>
        <p:spPr>
          <a:xfrm>
            <a:off x="355175" y="1126175"/>
            <a:ext cx="83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Often queries will have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clauses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(or program logic) to avoid returning too many rows, for example a login form may limit the results to 1 or a posts page to 25 to avoid making the page too long. Since we are appending our table rows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the end,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we may miss the rows we are interested in.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 simple enough bypass is to make the main query return 0 rows with a logic trick (supposing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Posts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has 4 columns):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41438" y="2571750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420 AND </a:t>
            </a:r>
            <a:r>
              <a:rPr lang="it" u="sng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1=0 </a:t>
            </a:r>
            <a:endParaRPr u="sng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UNION SELECT 1, 2, 3, secret FROM “Secrets”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368913" y="3187350"/>
            <a:ext cx="83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This way we are sure the main query will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always return 0 rows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since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1=0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is never true. Another approach might be to specify a parameter that we are sure doesn’t exist: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68913" y="3802950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100000000</a:t>
            </a:r>
            <a:endParaRPr u="sng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UNION SELECT 1, 2, 3, secret FROM “Secrets”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More blackbox</a:t>
            </a:r>
            <a:endParaRPr sz="2400"/>
          </a:p>
        </p:txBody>
      </p:sp>
      <p:sp>
        <p:nvSpPr>
          <p:cNvPr id="159" name="Google Shape;159;p24"/>
          <p:cNvSpPr txBox="1"/>
          <p:nvPr/>
        </p:nvSpPr>
        <p:spPr>
          <a:xfrm>
            <a:off x="355175" y="1126175"/>
            <a:ext cx="837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It might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happen that we don’t know what to steal because we don’t know what’s on the database and what are the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names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 Luckily all databases have tables containing this information, on MySQL they are all contained in the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information_schema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other databases have similar ways.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55175" y="1906900"/>
            <a:ext cx="797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schema_name FROM information_schema.schemata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SELECT table_name FROM information_schema.tables WHERE table_schema = DATABASE()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SELECT table_name, column_name FROM information_schema.columns WHERE table_schema = DATABASE()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55175" y="3615163"/>
            <a:ext cx="837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These queries will return all scheme names, all table names in the current scheme and all column names for all tables in the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current scheme.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These information allow us to potentially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dump the entire database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through a SQL injection.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Recap</a:t>
            </a:r>
            <a:endParaRPr sz="2400"/>
          </a:p>
        </p:txBody>
      </p:sp>
      <p:sp>
        <p:nvSpPr>
          <p:cNvPr id="167" name="Google Shape;167;p25"/>
          <p:cNvSpPr txBox="1"/>
          <p:nvPr/>
        </p:nvSpPr>
        <p:spPr>
          <a:xfrm>
            <a:off x="355175" y="1126175"/>
            <a:ext cx="8378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Find SQL injection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Figure out how many </a:t>
            </a:r>
            <a:r>
              <a:rPr lang="it" sz="1800">
                <a:latin typeface="Lato"/>
                <a:ea typeface="Lato"/>
                <a:cs typeface="Lato"/>
                <a:sym typeface="Lato"/>
              </a:rPr>
              <a:t>columns the main query returns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Make the first query return 0 rows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Leak information about the database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it" sz="1800">
                <a:latin typeface="Lato"/>
                <a:ea typeface="Lato"/>
                <a:cs typeface="Lato"/>
                <a:sym typeface="Lato"/>
              </a:rPr>
              <a:t>Leak what you need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355175" y="3015588"/>
            <a:ext cx="837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Tips: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group_concat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can be used to concat rows if the main query returns too few columns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it">
                <a:latin typeface="Raleway"/>
                <a:ea typeface="Raleway"/>
                <a:cs typeface="Raleway"/>
                <a:sym typeface="Raleway"/>
              </a:rPr>
              <a:t>OFFSET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can be used to leak more rows if the program logic limits the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amount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of rows shown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Can you read that far?</a:t>
            </a:r>
            <a:endParaRPr b="0" sz="24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899" y="1283675"/>
            <a:ext cx="6825098" cy="38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16725" y="45655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Blind SQLi</a:t>
            </a:r>
            <a:endParaRPr sz="2400"/>
          </a:p>
        </p:txBody>
      </p:sp>
      <p:sp>
        <p:nvSpPr>
          <p:cNvPr id="181" name="Google Shape;181;p27"/>
          <p:cNvSpPr txBox="1"/>
          <p:nvPr/>
        </p:nvSpPr>
        <p:spPr>
          <a:xfrm>
            <a:off x="382650" y="1080238"/>
            <a:ext cx="83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Obviously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we don’t just have blind command injection, we also have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blind SQL injection.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That means we don’t have the data output of the SQL query, but we might have output in form of true/false (like the login form).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To exfiltrate data with this kind of vulnerability we’ll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rely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entirely on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true/false results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 A common pattern is: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55175" y="2557750"/>
            <a:ext cx="7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* 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1 AND (SELECT 1 WHERE &lt;condition&gt;) = 1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82650" y="2957938"/>
            <a:ext cx="83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With this primitive we have full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over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condition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and can use whatever we want. The result is that the overall query will return something only if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condition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is true. If we are able to distinguish between when something is returned and something isn’t (login page, list of posts, etc) we’re good.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But if it’s not the case, we can use a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time-based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SQL. We can make the server wait before returning the response in the positive cases: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82650" y="438952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* 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1 AND (SELECT sleep(1) WHERE &lt;condition&gt;) = 1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Blind SQLi (cont.)</a:t>
            </a:r>
            <a:endParaRPr sz="2400"/>
          </a:p>
        </p:txBody>
      </p:sp>
      <p:sp>
        <p:nvSpPr>
          <p:cNvPr id="190" name="Google Shape;190;p28"/>
          <p:cNvSpPr txBox="1"/>
          <p:nvPr/>
        </p:nvSpPr>
        <p:spPr>
          <a:xfrm>
            <a:off x="382650" y="1126163"/>
            <a:ext cx="8378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We have our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oracle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how do we use to read data? There are a couple of ways: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SUBSTR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function, it extracts a substring from a column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it" sz="1300" u="sng">
                <a:latin typeface="Roboto Mono"/>
                <a:ea typeface="Roboto Mono"/>
                <a:cs typeface="Roboto Mono"/>
                <a:sym typeface="Roboto Mono"/>
              </a:rPr>
              <a:t>SELECT 1 FROM “Users” WHERE username = ‘foo’ AND SUBSTR(password, 4, 1) = ‘x’</a:t>
            </a:r>
            <a:endParaRPr sz="13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LIKE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operator, checks whether the column value is “similar” to the provided one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u="sng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it" sz="1300" u="sng">
                <a:latin typeface="Roboto Mono"/>
                <a:ea typeface="Roboto Mono"/>
                <a:cs typeface="Roboto Mono"/>
                <a:sym typeface="Roboto Mono"/>
              </a:rPr>
              <a:t>SELECT 1 FROM “Users” WHERE username = ‘foo’ AND password LIKE ‘x%’</a:t>
            </a:r>
            <a:endParaRPr sz="1300"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55175" y="3315213"/>
            <a:ext cx="83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These two payloads can be used to exfiltrate the password of the user with username “foo”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character at a time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first one checks if the fourth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character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of the password is equal to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the second one checks if the password starts with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x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 With both approaches a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bruteforce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is required which is a lot better than a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standard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bruteforce.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Better login</a:t>
            </a:r>
            <a:endParaRPr b="0" sz="24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625" y="1694050"/>
            <a:ext cx="7357371" cy="34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83100" y="1466475"/>
            <a:ext cx="36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you leak the admin password?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16725" y="45655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side: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Logic flaws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 strike="sngStrike">
                <a:solidFill>
                  <a:schemeClr val="dk1"/>
                </a:solidFill>
              </a:rPr>
              <a:t>Brain farts</a:t>
            </a:r>
            <a:r>
              <a:rPr lang="it" sz="3600">
                <a:solidFill>
                  <a:schemeClr val="dk1"/>
                </a:solidFill>
              </a:rPr>
              <a:t> logic flaws</a:t>
            </a:r>
            <a:endParaRPr sz="2400"/>
          </a:p>
        </p:txBody>
      </p:sp>
      <p:sp>
        <p:nvSpPr>
          <p:cNvPr id="210" name="Google Shape;210;p31"/>
          <p:cNvSpPr txBox="1"/>
          <p:nvPr/>
        </p:nvSpPr>
        <p:spPr>
          <a:xfrm>
            <a:off x="355175" y="1393450"/>
            <a:ext cx="4710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As human, we make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mistakes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 We might not be paying attention to every detail, not considering some aspects or straight up not giving a fuck.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Logic flaws can largely vary in their impact and there is no easy way to find them. Some examples: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Improper authentication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Inconsistent permissions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Wrong assumptions on user input (e.g. client side validation)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Incorrect handling of input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Missing sanity checks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99" y="1582050"/>
            <a:ext cx="3954401" cy="3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More server-side vulns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62" y="2017501"/>
            <a:ext cx="6321600" cy="11085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it" sz="2800">
                <a:solidFill>
                  <a:schemeClr val="dk1"/>
                </a:solidFill>
              </a:rPr>
              <a:t>SQL injections</a:t>
            </a:r>
            <a:endParaRPr b="1" sz="2800">
              <a:solidFill>
                <a:schemeClr val="accent6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it" sz="2800">
                <a:solidFill>
                  <a:schemeClr val="dk1"/>
                </a:solidFill>
              </a:rPr>
              <a:t>Logic flaws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Access Control issues</a:t>
            </a:r>
            <a:endParaRPr sz="2400"/>
          </a:p>
        </p:txBody>
      </p:sp>
      <p:sp>
        <p:nvSpPr>
          <p:cNvPr id="217" name="Google Shape;217;p32"/>
          <p:cNvSpPr txBox="1"/>
          <p:nvPr/>
        </p:nvSpPr>
        <p:spPr>
          <a:xfrm>
            <a:off x="355175" y="1220150"/>
            <a:ext cx="360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Access Control issues arise when authentication isn’t enforced properly or isn’t enforced everywhere.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easiest one is endpoints which are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authenticated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at all, but in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reality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should be. Those endpoints may be hard to find if they are not present in the user interface or not referenced in any script.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More complex issues may allow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bypassing authentication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checks by changing some headers or exploiting a path normalization issue.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775" y="1321975"/>
            <a:ext cx="4943224" cy="27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5820900" y="4117675"/>
            <a:ext cx="33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AuthMatrix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Insecure Direct Object Reference</a:t>
            </a:r>
            <a:endParaRPr sz="2400"/>
          </a:p>
        </p:txBody>
      </p:sp>
      <p:sp>
        <p:nvSpPr>
          <p:cNvPr id="225" name="Google Shape;225;p33"/>
          <p:cNvSpPr txBox="1"/>
          <p:nvPr/>
        </p:nvSpPr>
        <p:spPr>
          <a:xfrm>
            <a:off x="382650" y="1126163"/>
            <a:ext cx="8378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IDOR, for short, is caused by using direct object references (database IDs, etc) given by the user without the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required sanity checks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on that object.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An attacker may be able to change those references knowing that they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map directly to the database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perform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operations without the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necessary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permission or in ways that shouldn’t be possible.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This is more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difficult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if references outside the program application are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 tokens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that do not map directly and mostly are invalid.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For example, an attacker might guess that user ID 1 is associated with the admin account and perform malicious actions on it with another vulnerability, but if all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references are 32 characters hexadecimal tokens there is no way one could guess which corresponds to the admin.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Direct object references also usually allow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enumeration of database entries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by checking if an error is returned when providing a particular ID.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Password reset</a:t>
            </a:r>
            <a:endParaRPr b="0" sz="24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09" y="205750"/>
            <a:ext cx="63610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283100" y="1466475"/>
            <a:ext cx="36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you reset the admin password?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216725" y="45655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Incorrect input handling</a:t>
            </a:r>
            <a:endParaRPr sz="2400"/>
          </a:p>
        </p:txBody>
      </p:sp>
      <p:sp>
        <p:nvSpPr>
          <p:cNvPr id="239" name="Google Shape;239;p35"/>
          <p:cNvSpPr txBox="1"/>
          <p:nvPr/>
        </p:nvSpPr>
        <p:spPr>
          <a:xfrm>
            <a:off x="382650" y="1126163"/>
            <a:ext cx="837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By now, we have determined that all user input should be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treated as malicious. It is also important to note that the user input might not come from the web page you designed for them.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APIs might be accessed freely without using web forms or other things </a:t>
            </a:r>
            <a:r>
              <a:rPr i="1" lang="it">
                <a:latin typeface="Lato"/>
                <a:ea typeface="Lato"/>
                <a:cs typeface="Lato"/>
                <a:sym typeface="Lato"/>
              </a:rPr>
              <a:t>normal users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would use. Take for example the form validation provided by HTML tags which may seem ok, but it really isn’t.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 form of client side validation is useless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50" y="2724150"/>
            <a:ext cx="3267439" cy="241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168" y="2724153"/>
            <a:ext cx="2877382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382650" y="2889600"/>
            <a:ext cx="234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Always check what happens by submitting invalid input like empty strings, negative numbers, duplicate fields, arrays in place of structs and everything you can think of.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Get me some flags</a:t>
            </a:r>
            <a:endParaRPr b="0" sz="2400"/>
          </a:p>
        </p:txBody>
      </p:sp>
      <p:sp>
        <p:nvSpPr>
          <p:cNvPr id="248" name="Google Shape;248;p36"/>
          <p:cNvSpPr txBox="1"/>
          <p:nvPr/>
        </p:nvSpPr>
        <p:spPr>
          <a:xfrm>
            <a:off x="216725" y="45655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50" y="337875"/>
            <a:ext cx="4470049" cy="48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Server side: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 injection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55175" y="358175"/>
            <a:ext cx="9332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Why Structured Query Language</a:t>
            </a:r>
            <a:endParaRPr sz="2400"/>
          </a:p>
        </p:txBody>
      </p:sp>
      <p:sp>
        <p:nvSpPr>
          <p:cNvPr id="90" name="Google Shape;90;p16"/>
          <p:cNvSpPr txBox="1"/>
          <p:nvPr/>
        </p:nvSpPr>
        <p:spPr>
          <a:xfrm>
            <a:off x="355175" y="1501825"/>
            <a:ext cx="5424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SQL is commonly used to interact with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databases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for storing information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efficiently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in web applications such as: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Login data (usernames and passwords)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Cookie tokens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User generated content (posts, comments, etc)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For this reason, its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content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should be guarded against attacks and backed up often: it is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heart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of every web application.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BUT, it’s a very common mistake to mess up SQL queries because of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laziness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There are various “backends” that can be used as databases, but most of them behave equally so it doesn’t matter much to us.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900" y="1228075"/>
            <a:ext cx="3199100" cy="39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SQL 101</a:t>
            </a:r>
            <a:endParaRPr b="0" sz="2400"/>
          </a:p>
        </p:txBody>
      </p:sp>
      <p:sp>
        <p:nvSpPr>
          <p:cNvPr id="97" name="Google Shape;97;p17"/>
          <p:cNvSpPr txBox="1"/>
          <p:nvPr/>
        </p:nvSpPr>
        <p:spPr>
          <a:xfrm>
            <a:off x="379500" y="2285713"/>
            <a:ext cx="65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SELECT password FROM “Users” WHERE username = “foo”;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9500" y="2843763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“Users” (username, password) VALUES (“foo”, “bar”);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79500" y="1611300"/>
            <a:ext cx="83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“Users” (username VARCHAR(256) PRIMARY KEY, </a:t>
            </a: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password VARCHAR(256)</a:t>
            </a: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79500" y="3401800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DELETE FROM “Users” WHERE username = “foo”;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79500" y="3959825"/>
            <a:ext cx="6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UPDATE “Users” SET password = “baz” WHERE username = “foo”;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55175" y="358175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Prepared Statements</a:t>
            </a:r>
            <a:endParaRPr sz="2400"/>
          </a:p>
        </p:txBody>
      </p:sp>
      <p:sp>
        <p:nvSpPr>
          <p:cNvPr id="107" name="Google Shape;107;p18"/>
          <p:cNvSpPr txBox="1"/>
          <p:nvPr/>
        </p:nvSpPr>
        <p:spPr>
          <a:xfrm>
            <a:off x="355175" y="1126175"/>
            <a:ext cx="83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All libraries in all languages for interacting with databases provide such called prepared statements which are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queries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that miss only the value part. For example: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76775" y="1741775"/>
            <a:ext cx="66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INSERT INTO “Users” (username, password) VALUES ($1, $2)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82650" y="2141975"/>
            <a:ext cx="837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This query doesn’t make sense until we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specify what those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$1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$2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placeholders mean and that’s done by the library we use. This guarantees that the values are passed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directly to the database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and are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inserted without being modified or reinterpreted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Prepared statements are also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efficient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than normal queries since they can be reused with different values. ORM (object-relational mapping) can also be used to avoid SQL injections and be efficient (kinda).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Not using prepared statements usually induces problems called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SQL injections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where user controlled input can be placed in the query and interpreted as SQL rather then a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raw value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83100" y="712150"/>
            <a:ext cx="862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it" sz="3200">
                <a:solidFill>
                  <a:schemeClr val="accent5"/>
                </a:solidFill>
              </a:rPr>
              <a:t>Login bypass</a:t>
            </a:r>
            <a:endParaRPr b="0" sz="2400"/>
          </a:p>
        </p:txBody>
      </p:sp>
      <p:sp>
        <p:nvSpPr>
          <p:cNvPr id="115" name="Google Shape;115;p19"/>
          <p:cNvSpPr txBox="1"/>
          <p:nvPr/>
        </p:nvSpPr>
        <p:spPr>
          <a:xfrm>
            <a:off x="283100" y="1466475"/>
            <a:ext cx="36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told you to use prepared statements!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16725" y="4565575"/>
            <a:ext cx="24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 code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050" y="1516900"/>
            <a:ext cx="6723950" cy="36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355175" y="358175"/>
            <a:ext cx="626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Stealing other data</a:t>
            </a:r>
            <a:endParaRPr sz="2400"/>
          </a:p>
        </p:txBody>
      </p:sp>
      <p:sp>
        <p:nvSpPr>
          <p:cNvPr id="123" name="Google Shape;123;p20"/>
          <p:cNvSpPr txBox="1"/>
          <p:nvPr/>
        </p:nvSpPr>
        <p:spPr>
          <a:xfrm>
            <a:off x="355175" y="1126175"/>
            <a:ext cx="837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What if we want to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steal some data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from the database? That is possible in multiple ways. If the output of the query is shown to the user we can use a so called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union-based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SQL injection.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Union-based SQL injections use the UNION keyword from SQL to “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append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” the columns of another table to the one we should be querying.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Consider the following query: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55175" y="2819375"/>
            <a:ext cx="8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id, title, content FROM “Posts” WHERE id = &lt;something&gt;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55175" y="3257950"/>
            <a:ext cx="837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If we control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&lt;something&gt;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entirely we can request any post, but what if we want to access another table? Have a look at this: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55175" y="391192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id, title, content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420 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UNION SELECT 1, ‘’, secret FROM “Secrets”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355175" y="358175"/>
            <a:ext cx="7793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Stealing other data, but blackbox</a:t>
            </a:r>
            <a:endParaRPr sz="2400"/>
          </a:p>
        </p:txBody>
      </p:sp>
      <p:sp>
        <p:nvSpPr>
          <p:cNvPr id="132" name="Google Shape;132;p21"/>
          <p:cNvSpPr txBox="1"/>
          <p:nvPr/>
        </p:nvSpPr>
        <p:spPr>
          <a:xfrm>
            <a:off x="355175" y="1126175"/>
            <a:ext cx="83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There’s a problem with our approach if we don’t know how the main query behaves: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55175" y="1511425"/>
            <a:ext cx="79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it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FROM “Posts” WHERE id = </a:t>
            </a: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420 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latin typeface="Roboto Mono"/>
                <a:ea typeface="Roboto Mono"/>
                <a:cs typeface="Roboto Mono"/>
                <a:sym typeface="Roboto Mono"/>
              </a:rPr>
              <a:t>UNION SELECT secret FROM “Secrets”</a:t>
            </a:r>
            <a:endParaRPr u="sng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55175" y="2127013"/>
            <a:ext cx="837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This query will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raise an error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and fail if the table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Posts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has more than one column. That’s because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UNION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queries </a:t>
            </a:r>
            <a:r>
              <a:rPr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must have the same number of columns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in all the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involved queries.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There’s two ways to discover the number of columns returned by the main query: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Bruteforce with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UNION SELECT 1, 2, 3, …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Binary search with </a:t>
            </a:r>
            <a:r>
              <a:rPr lang="it">
                <a:latin typeface="Raleway"/>
                <a:ea typeface="Raleway"/>
                <a:cs typeface="Raleway"/>
                <a:sym typeface="Raleway"/>
              </a:rPr>
              <a:t>ORDER BY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The first one is suitable only for small tables but easier to implement while the second one is more powerful but takes a bit more effort.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To be sure no other parts of the query interfere with our injection we can add a comment after the injection: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--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(two dashes and a space)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