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90b6ae5c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90b6ae5c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8afcbd2f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8afcbd2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90b6ae5c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90b6ae5c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a9030479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a9030479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0fe3e8651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0fe3e86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0a092c78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0a092c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90b6ae5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0b6ae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90b6ae5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90b6ae5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90b6ae5c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90b6ae5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90b6ae5c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90b6ae5c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90b6ae5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90b6ae5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90b6ae5c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90b6ae5c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carbon.now.sh/?bg=rgba%2853%2C53%2C53%2C0%29&amp;t=theme%3Anx8l7nosl5&amp;wt=none&amp;l=text%2Fx-php&amp;width=656&amp;ds=false&amp;dsyoff=20px&amp;dsblur=68px&amp;wc=false&amp;wa=false&amp;pv=56px&amp;ph=56px&amp;ln=true&amp;fl=1&amp;fm=JetBrains+Mono&amp;fs=14px&amp;lh=133%25&amp;si=false&amp;es=2x&amp;wm=false&amp;code=%253C%253Fphp%250A%2524src%2520%253D%2520%2524_GET%255B%27src%27%255D%253B%250Aif%2520%28str_contains%28%2524src%252C%2520%2522%253C%2522%29%2520%257C%257C%2520str_contains%28%2524src%252C%2520%2522%253E%2522%29%29%2520%257B%250A%2520%2520%2524src%2520%253D%2520%2522%252Fnot-found.png%2522%253B%250A%257D%250A%253F%253E%250A%250A%253Chtml%253E%250A%253Cbody%253E%250A%253Cimg%2520src%253D%2522%253C%253Fphp%2520echo%2520%2524src%253B%2520%253F%253E%2522%253E%250A%253C%252Fbody%253E%250A%253C%252Fhtml%253E%250A"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developer.mozilla.org/en-US/docs/Web/HTML" TargetMode="External"/><Relationship Id="rId4" Type="http://schemas.openxmlformats.org/officeDocument/2006/relationships/hyperlink" Target="https://developer.mozilla.org/en-US/docs/Web/JavaScript" TargetMode="External"/><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developer.mozilla.org/en-US/docs/Web/Security/Same-origin_polic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eveloper.mozilla.org/en-US/docs/Web/HTTP/C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carbon.now.sh/?bg=rgba%2853%2C53%2C53%2C0%29&amp;t=theme%3Anx8l7nosl5&amp;wt=none&amp;l=text%2Fx-php&amp;width=568&amp;ds=false&amp;dsyoff=20px&amp;dsblur=68px&amp;wc=false&amp;wa=false&amp;pv=56px&amp;ph=56px&amp;ln=true&amp;fl=1&amp;fm=JetBrains+Mono&amp;fs=14px&amp;lh=133%25&amp;si=false&amp;es=2x&amp;wm=false&amp;code=%253Chtml%253E%250A%253Cbody%253E%250A%253Ch1%253EHello%2520%253C%253Fphp%2520echo%2520%2524_GET%255B%27username%27%255D%2520%253F%253E%21%253C%252Fh1%253E%250A%253C%252Fbody%253E%250A%253C%252Fhtml%253E%250A"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Web Security 3</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2400"/>
              <a:t>devgianlu • 22/05/2024</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83100" y="712150"/>
            <a:ext cx="8622300" cy="677100"/>
          </a:xfrm>
          <a:prstGeom prst="rect">
            <a:avLst/>
          </a:prstGeom>
        </p:spPr>
        <p:txBody>
          <a:bodyPr anchorCtr="0" anchor="t" bIns="91425" lIns="91425" spcFirstLastPara="1" rIns="91425" wrap="square" tIns="91425">
            <a:spAutoFit/>
          </a:bodyPr>
          <a:lstStyle/>
          <a:p>
            <a:pPr indent="0" lvl="0" marL="0" rtl="0" algn="l">
              <a:spcBef>
                <a:spcPts val="0"/>
              </a:spcBef>
              <a:spcAft>
                <a:spcPts val="1000"/>
              </a:spcAft>
              <a:buNone/>
            </a:pPr>
            <a:r>
              <a:rPr lang="it" sz="3200">
                <a:solidFill>
                  <a:schemeClr val="accent5"/>
                </a:solidFill>
              </a:rPr>
              <a:t>XSS still easy AF</a:t>
            </a:r>
            <a:endParaRPr b="0" sz="2400"/>
          </a:p>
        </p:txBody>
      </p:sp>
      <p:sp>
        <p:nvSpPr>
          <p:cNvPr id="128" name="Google Shape;128;p22"/>
          <p:cNvSpPr txBox="1"/>
          <p:nvPr/>
        </p:nvSpPr>
        <p:spPr>
          <a:xfrm>
            <a:off x="216725" y="4565575"/>
            <a:ext cx="242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u="sng">
                <a:solidFill>
                  <a:schemeClr val="hlink"/>
                </a:solidFill>
                <a:latin typeface="Lato"/>
                <a:ea typeface="Lato"/>
                <a:cs typeface="Lato"/>
                <a:sym typeface="Lato"/>
                <a:hlinkClick r:id="rId3"/>
              </a:rPr>
              <a:t>Source code</a:t>
            </a:r>
            <a:endParaRPr>
              <a:latin typeface="Lato"/>
              <a:ea typeface="Lato"/>
              <a:cs typeface="Lato"/>
              <a:sym typeface="Lato"/>
            </a:endParaRPr>
          </a:p>
        </p:txBody>
      </p:sp>
      <p:pic>
        <p:nvPicPr>
          <p:cNvPr id="129" name="Google Shape;129;p22"/>
          <p:cNvPicPr preferRelativeResize="0"/>
          <p:nvPr/>
        </p:nvPicPr>
        <p:blipFill>
          <a:blip r:embed="rId4">
            <a:alphaModFix/>
          </a:blip>
          <a:stretch>
            <a:fillRect/>
          </a:stretch>
        </p:blipFill>
        <p:spPr>
          <a:xfrm>
            <a:off x="3204800" y="1263325"/>
            <a:ext cx="5939211" cy="344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Client </a:t>
            </a:r>
            <a:r>
              <a:rPr lang="it"/>
              <a:t>side:</a:t>
            </a:r>
            <a:endParaRPr/>
          </a:p>
          <a:p>
            <a:pPr indent="0" lvl="0" marL="0" rtl="0" algn="ctr">
              <a:spcBef>
                <a:spcPts val="0"/>
              </a:spcBef>
              <a:spcAft>
                <a:spcPts val="0"/>
              </a:spcAft>
              <a:buNone/>
            </a:pPr>
            <a:r>
              <a:rPr lang="it"/>
              <a:t>CSRF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4294967295" type="title"/>
          </p:nvPr>
        </p:nvSpPr>
        <p:spPr>
          <a:xfrm>
            <a:off x="355175" y="358175"/>
            <a:ext cx="9332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3600">
                <a:solidFill>
                  <a:schemeClr val="dk1"/>
                </a:solidFill>
              </a:rPr>
              <a:t>SSRF in your browser</a:t>
            </a:r>
            <a:endParaRPr sz="2400"/>
          </a:p>
        </p:txBody>
      </p:sp>
      <p:sp>
        <p:nvSpPr>
          <p:cNvPr id="140" name="Google Shape;140;p24"/>
          <p:cNvSpPr txBox="1"/>
          <p:nvPr/>
        </p:nvSpPr>
        <p:spPr>
          <a:xfrm>
            <a:off x="332550" y="1202525"/>
            <a:ext cx="8463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Client-side request forgery is a technique that allows performing </a:t>
            </a:r>
            <a:r>
              <a:rPr lang="it">
                <a:latin typeface="Lato"/>
                <a:ea typeface="Lato"/>
                <a:cs typeface="Lato"/>
                <a:sym typeface="Lato"/>
              </a:rPr>
              <a:t>malicious</a:t>
            </a:r>
            <a:r>
              <a:rPr lang="it">
                <a:latin typeface="Lato"/>
                <a:ea typeface="Lato"/>
                <a:cs typeface="Lato"/>
                <a:sym typeface="Lato"/>
              </a:rPr>
              <a:t> requests </a:t>
            </a:r>
            <a:r>
              <a:rPr lang="it">
                <a:solidFill>
                  <a:schemeClr val="dk1"/>
                </a:solidFill>
                <a:latin typeface="Lato"/>
                <a:ea typeface="Lato"/>
                <a:cs typeface="Lato"/>
                <a:sym typeface="Lato"/>
              </a:rPr>
              <a:t>directly from the victim’s browser</a:t>
            </a:r>
            <a:r>
              <a:rPr lang="it">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If you can execute JavaScript code you can probably make requests just like the user would make them (</a:t>
            </a:r>
            <a:r>
              <a:rPr lang="it">
                <a:solidFill>
                  <a:schemeClr val="dk1"/>
                </a:solidFill>
                <a:latin typeface="Lato"/>
                <a:ea typeface="Lato"/>
                <a:cs typeface="Lato"/>
                <a:sym typeface="Lato"/>
              </a:rPr>
              <a:t>authenticated</a:t>
            </a:r>
            <a:r>
              <a:rPr lang="it">
                <a:latin typeface="Lato"/>
                <a:ea typeface="Lato"/>
                <a:cs typeface="Lato"/>
                <a:sym typeface="Lato"/>
              </a:rPr>
              <a:t>). On a </a:t>
            </a:r>
            <a:r>
              <a:rPr lang="it">
                <a:latin typeface="Lato"/>
                <a:ea typeface="Lato"/>
                <a:cs typeface="Lato"/>
                <a:sym typeface="Lato"/>
              </a:rPr>
              <a:t>banking</a:t>
            </a:r>
            <a:r>
              <a:rPr lang="it">
                <a:latin typeface="Lato"/>
                <a:ea typeface="Lato"/>
                <a:cs typeface="Lato"/>
                <a:sym typeface="Lato"/>
              </a:rPr>
              <a:t> website, for example, an attacker could perform a request to transfer </a:t>
            </a:r>
            <a:r>
              <a:rPr lang="it">
                <a:latin typeface="Lato"/>
                <a:ea typeface="Lato"/>
                <a:cs typeface="Lato"/>
                <a:sym typeface="Lato"/>
              </a:rPr>
              <a:t>money</a:t>
            </a:r>
            <a:r>
              <a:rPr lang="it">
                <a:latin typeface="Lato"/>
                <a:ea typeface="Lato"/>
                <a:cs typeface="Lato"/>
                <a:sym typeface="Lato"/>
              </a:rPr>
              <a:t> to another account because the request would come from the website itself.</a:t>
            </a:r>
            <a:endParaRPr>
              <a:latin typeface="Lato"/>
              <a:ea typeface="Lato"/>
              <a:cs typeface="Lato"/>
              <a:sym typeface="Lato"/>
            </a:endParaRPr>
          </a:p>
        </p:txBody>
      </p:sp>
      <p:pic>
        <p:nvPicPr>
          <p:cNvPr id="141" name="Google Shape;141;p24"/>
          <p:cNvPicPr preferRelativeResize="0"/>
          <p:nvPr/>
        </p:nvPicPr>
        <p:blipFill>
          <a:blip r:embed="rId3">
            <a:alphaModFix/>
          </a:blip>
          <a:stretch>
            <a:fillRect/>
          </a:stretch>
        </p:blipFill>
        <p:spPr>
          <a:xfrm>
            <a:off x="4362450" y="2819400"/>
            <a:ext cx="4781550" cy="2324100"/>
          </a:xfrm>
          <a:prstGeom prst="rect">
            <a:avLst/>
          </a:prstGeom>
          <a:noFill/>
          <a:ln>
            <a:noFill/>
          </a:ln>
        </p:spPr>
      </p:pic>
      <p:sp>
        <p:nvSpPr>
          <p:cNvPr id="142" name="Google Shape;142;p24"/>
          <p:cNvSpPr txBox="1"/>
          <p:nvPr/>
        </p:nvSpPr>
        <p:spPr>
          <a:xfrm>
            <a:off x="355175" y="2819400"/>
            <a:ext cx="3867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it">
                <a:solidFill>
                  <a:schemeClr val="dk2"/>
                </a:solidFill>
                <a:latin typeface="Lato"/>
                <a:ea typeface="Lato"/>
                <a:cs typeface="Lato"/>
                <a:sym typeface="Lato"/>
              </a:rPr>
              <a:t>This methodology completely </a:t>
            </a:r>
            <a:r>
              <a:rPr lang="it">
                <a:solidFill>
                  <a:schemeClr val="dk1"/>
                </a:solidFill>
                <a:latin typeface="Lato"/>
                <a:ea typeface="Lato"/>
                <a:cs typeface="Lato"/>
                <a:sym typeface="Lato"/>
              </a:rPr>
              <a:t>bypasses SOP or CORS</a:t>
            </a:r>
            <a:r>
              <a:rPr lang="it">
                <a:solidFill>
                  <a:schemeClr val="dk2"/>
                </a:solidFill>
                <a:latin typeface="Lato"/>
                <a:ea typeface="Lato"/>
                <a:cs typeface="Lato"/>
                <a:sym typeface="Lato"/>
              </a:rPr>
              <a:t> since there is no need to leak cookies or make out of bound requests, but it is not always effective since the scope of the attack might be to exfiltrate data.  There are still ways where you could exfiltrate information from the page through the website by placing what you need as a “</a:t>
            </a:r>
            <a:r>
              <a:rPr lang="it">
                <a:solidFill>
                  <a:schemeClr val="dk1"/>
                </a:solidFill>
                <a:latin typeface="Lato"/>
                <a:ea typeface="Lato"/>
                <a:cs typeface="Lato"/>
                <a:sym typeface="Lato"/>
              </a:rPr>
              <a:t>shared source</a:t>
            </a:r>
            <a:r>
              <a:rPr lang="it">
                <a:solidFill>
                  <a:schemeClr val="dk2"/>
                </a:solidFill>
                <a:latin typeface="Lato"/>
                <a:ea typeface="Lato"/>
                <a:cs typeface="Lato"/>
                <a:sym typeface="Lato"/>
              </a:rPr>
              <a:t>” that both the victim and the attacker have access to.</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4294967295" type="title"/>
          </p:nvPr>
        </p:nvSpPr>
        <p:spPr>
          <a:xfrm>
            <a:off x="355175" y="358175"/>
            <a:ext cx="9332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3600">
                <a:solidFill>
                  <a:schemeClr val="dk1"/>
                </a:solidFill>
              </a:rPr>
              <a:t>C</a:t>
            </a:r>
            <a:r>
              <a:rPr lang="it" sz="3600">
                <a:solidFill>
                  <a:schemeClr val="dk1"/>
                </a:solidFill>
              </a:rPr>
              <a:t>SRF mitigations</a:t>
            </a:r>
            <a:endParaRPr sz="2400"/>
          </a:p>
        </p:txBody>
      </p:sp>
      <p:sp>
        <p:nvSpPr>
          <p:cNvPr id="148" name="Google Shape;148;p25"/>
          <p:cNvSpPr txBox="1"/>
          <p:nvPr/>
        </p:nvSpPr>
        <p:spPr>
          <a:xfrm>
            <a:off x="332550" y="1202525"/>
            <a:ext cx="846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Obviously</a:t>
            </a:r>
            <a:r>
              <a:rPr lang="it">
                <a:latin typeface="Lato"/>
                <a:ea typeface="Lato"/>
                <a:cs typeface="Lato"/>
                <a:sym typeface="Lato"/>
              </a:rPr>
              <a:t> there are mitigations for these kind of attacks: the so called </a:t>
            </a:r>
            <a:r>
              <a:rPr lang="it">
                <a:solidFill>
                  <a:schemeClr val="dk1"/>
                </a:solidFill>
                <a:latin typeface="Lato"/>
                <a:ea typeface="Lato"/>
                <a:cs typeface="Lato"/>
                <a:sym typeface="Lato"/>
              </a:rPr>
              <a:t>anti-CSRF tokens</a:t>
            </a:r>
            <a:r>
              <a:rPr lang="it">
                <a:latin typeface="Lato"/>
                <a:ea typeface="Lato"/>
                <a:cs typeface="Lato"/>
                <a:sym typeface="Lato"/>
              </a:rPr>
              <a:t>. These tokens are generated by the backend and stored in the user session, whenever a page is loaded the token is inserted in the request and the backend checks that user requests contain that exact token or they are rejected. The token should also be </a:t>
            </a:r>
            <a:r>
              <a:rPr lang="it">
                <a:solidFill>
                  <a:schemeClr val="dk1"/>
                </a:solidFill>
                <a:latin typeface="Lato"/>
                <a:ea typeface="Lato"/>
                <a:cs typeface="Lato"/>
                <a:sym typeface="Lato"/>
              </a:rPr>
              <a:t>random and not predictable</a:t>
            </a:r>
            <a:r>
              <a:rPr lang="it">
                <a:latin typeface="Lato"/>
                <a:ea typeface="Lato"/>
                <a:cs typeface="Lato"/>
                <a:sym typeface="Lato"/>
              </a:rPr>
              <a:t>.</a:t>
            </a:r>
            <a:endParaRPr>
              <a:latin typeface="Lato"/>
              <a:ea typeface="Lato"/>
              <a:cs typeface="Lato"/>
              <a:sym typeface="Lato"/>
            </a:endParaRPr>
          </a:p>
        </p:txBody>
      </p:sp>
      <p:sp>
        <p:nvSpPr>
          <p:cNvPr id="149" name="Google Shape;149;p25"/>
          <p:cNvSpPr txBox="1"/>
          <p:nvPr/>
        </p:nvSpPr>
        <p:spPr>
          <a:xfrm>
            <a:off x="355175" y="2383875"/>
            <a:ext cx="4370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latin typeface="Lato"/>
                <a:ea typeface="Lato"/>
                <a:cs typeface="Lato"/>
                <a:sym typeface="Lato"/>
              </a:rPr>
              <a:t>Some attacks are prevented with this technique, but if the attacker controls the entire JavaScript code being executed it is completely possible to get the CSRF token from the </a:t>
            </a:r>
            <a:r>
              <a:rPr lang="it">
                <a:solidFill>
                  <a:schemeClr val="dk1"/>
                </a:solidFill>
                <a:latin typeface="Lato"/>
                <a:ea typeface="Lato"/>
                <a:cs typeface="Lato"/>
                <a:sym typeface="Lato"/>
              </a:rPr>
              <a:t>HTML </a:t>
            </a:r>
            <a:r>
              <a:rPr lang="it">
                <a:solidFill>
                  <a:schemeClr val="dk2"/>
                </a:solidFill>
                <a:latin typeface="Lato"/>
                <a:ea typeface="Lato"/>
                <a:cs typeface="Lato"/>
                <a:sym typeface="Lato"/>
              </a:rPr>
              <a:t>and then submit it with the request.</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it">
                <a:solidFill>
                  <a:schemeClr val="dk2"/>
                </a:solidFill>
                <a:latin typeface="Lato"/>
                <a:ea typeface="Lato"/>
                <a:cs typeface="Lato"/>
                <a:sym typeface="Lato"/>
              </a:rPr>
              <a:t>It could be possible to </a:t>
            </a:r>
            <a:r>
              <a:rPr lang="it">
                <a:solidFill>
                  <a:schemeClr val="dk1"/>
                </a:solidFill>
                <a:latin typeface="Lato"/>
                <a:ea typeface="Lato"/>
                <a:cs typeface="Lato"/>
                <a:sym typeface="Lato"/>
              </a:rPr>
              <a:t>steal cookies</a:t>
            </a:r>
            <a:r>
              <a:rPr lang="it">
                <a:solidFill>
                  <a:schemeClr val="dk2"/>
                </a:solidFill>
                <a:latin typeface="Lato"/>
                <a:ea typeface="Lato"/>
                <a:cs typeface="Lato"/>
                <a:sym typeface="Lato"/>
              </a:rPr>
              <a:t> with CSRF if the cookie policy isn’t set properly: remember the </a:t>
            </a:r>
            <a:r>
              <a:rPr lang="it">
                <a:solidFill>
                  <a:schemeClr val="dk1"/>
                </a:solidFill>
                <a:latin typeface="Lato"/>
                <a:ea typeface="Lato"/>
                <a:cs typeface="Lato"/>
                <a:sym typeface="Lato"/>
              </a:rPr>
              <a:t>SameSite</a:t>
            </a:r>
            <a:r>
              <a:rPr lang="it">
                <a:solidFill>
                  <a:schemeClr val="dk2"/>
                </a:solidFill>
                <a:latin typeface="Lato"/>
                <a:ea typeface="Lato"/>
                <a:cs typeface="Lato"/>
                <a:sym typeface="Lato"/>
              </a:rPr>
              <a:t> attribute? If set to None, a CSRF allows us to steal it.</a:t>
            </a:r>
            <a:endParaRPr>
              <a:solidFill>
                <a:schemeClr val="dk2"/>
              </a:solidFill>
              <a:latin typeface="Lato"/>
              <a:ea typeface="Lato"/>
              <a:cs typeface="Lato"/>
              <a:sym typeface="Lato"/>
            </a:endParaRPr>
          </a:p>
        </p:txBody>
      </p:sp>
      <p:pic>
        <p:nvPicPr>
          <p:cNvPr id="150" name="Google Shape;150;p25"/>
          <p:cNvPicPr preferRelativeResize="0"/>
          <p:nvPr/>
        </p:nvPicPr>
        <p:blipFill rotWithShape="1">
          <a:blip r:embed="rId3">
            <a:alphaModFix/>
          </a:blip>
          <a:srcRect b="3540" l="0" r="0" t="0"/>
          <a:stretch/>
        </p:blipFill>
        <p:spPr>
          <a:xfrm>
            <a:off x="5163375" y="2145675"/>
            <a:ext cx="3980625" cy="299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On the client-side…</a:t>
            </a:r>
            <a:endParaRPr/>
          </a:p>
        </p:txBody>
      </p:sp>
      <p:sp>
        <p:nvSpPr>
          <p:cNvPr id="79" name="Google Shape;79;p14"/>
          <p:cNvSpPr txBox="1"/>
          <p:nvPr>
            <p:ph idx="1" type="body"/>
          </p:nvPr>
        </p:nvSpPr>
        <p:spPr>
          <a:xfrm>
            <a:off x="2400262" y="2017501"/>
            <a:ext cx="6321600" cy="1108500"/>
          </a:xfrm>
          <a:prstGeom prst="rect">
            <a:avLst/>
          </a:prstGeom>
        </p:spPr>
        <p:txBody>
          <a:bodyPr anchorCtr="0" anchor="t" bIns="90000" lIns="91425" spcFirstLastPara="1" rIns="91425" wrap="square" tIns="90000">
            <a:spAutoFit/>
          </a:bodyPr>
          <a:lstStyle/>
          <a:p>
            <a:pPr indent="-406400" lvl="0" marL="457200" rtl="0" algn="l">
              <a:spcBef>
                <a:spcPts val="0"/>
              </a:spcBef>
              <a:spcAft>
                <a:spcPts val="0"/>
              </a:spcAft>
              <a:buClr>
                <a:schemeClr val="dk1"/>
              </a:buClr>
              <a:buSzPts val="2800"/>
              <a:buChar char="●"/>
            </a:pPr>
            <a:r>
              <a:rPr b="1" lang="it" sz="2800">
                <a:solidFill>
                  <a:schemeClr val="dk1"/>
                </a:solidFill>
              </a:rPr>
              <a:t>XSS</a:t>
            </a:r>
            <a:endParaRPr b="1" sz="2800">
              <a:solidFill>
                <a:schemeClr val="dk1"/>
              </a:solidFill>
            </a:endParaRPr>
          </a:p>
          <a:p>
            <a:pPr indent="-406400" lvl="0" marL="457200" rtl="0" algn="l">
              <a:spcBef>
                <a:spcPts val="0"/>
              </a:spcBef>
              <a:spcAft>
                <a:spcPts val="0"/>
              </a:spcAft>
              <a:buClr>
                <a:schemeClr val="dk1"/>
              </a:buClr>
              <a:buSzPts val="2800"/>
              <a:buChar char="●"/>
            </a:pPr>
            <a:r>
              <a:rPr b="1" lang="it" sz="2800">
                <a:solidFill>
                  <a:schemeClr val="dk1"/>
                </a:solidFill>
              </a:rPr>
              <a:t>CSRF</a:t>
            </a:r>
            <a:endParaRPr b="1"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Client </a:t>
            </a:r>
            <a:r>
              <a:rPr lang="it"/>
              <a:t>side:</a:t>
            </a:r>
            <a:endParaRPr/>
          </a:p>
          <a:p>
            <a:pPr indent="0" lvl="0" marL="0" rtl="0" algn="ctr">
              <a:spcBef>
                <a:spcPts val="0"/>
              </a:spcBef>
              <a:spcAft>
                <a:spcPts val="0"/>
              </a:spcAft>
              <a:buNone/>
            </a:pPr>
            <a:r>
              <a:rPr lang="it"/>
              <a:t>XSS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4294967295" type="title"/>
          </p:nvPr>
        </p:nvSpPr>
        <p:spPr>
          <a:xfrm>
            <a:off x="355175" y="358175"/>
            <a:ext cx="9332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3600">
                <a:solidFill>
                  <a:schemeClr val="dk1"/>
                </a:solidFill>
              </a:rPr>
              <a:t>HTML 🤝 JavaScript</a:t>
            </a:r>
            <a:endParaRPr sz="2400"/>
          </a:p>
        </p:txBody>
      </p:sp>
      <p:sp>
        <p:nvSpPr>
          <p:cNvPr id="90" name="Google Shape;90;p16"/>
          <p:cNvSpPr txBox="1"/>
          <p:nvPr/>
        </p:nvSpPr>
        <p:spPr>
          <a:xfrm>
            <a:off x="355175" y="1501825"/>
            <a:ext cx="542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HTML and JavaScript are the founding </a:t>
            </a:r>
            <a:r>
              <a:rPr lang="it">
                <a:latin typeface="Lato"/>
                <a:ea typeface="Lato"/>
                <a:cs typeface="Lato"/>
                <a:sym typeface="Lato"/>
              </a:rPr>
              <a:t>blocks</a:t>
            </a:r>
            <a:r>
              <a:rPr lang="it">
                <a:latin typeface="Lato"/>
                <a:ea typeface="Lato"/>
                <a:cs typeface="Lato"/>
                <a:sym typeface="Lato"/>
              </a:rPr>
              <a:t> of any modern page on the Internet. Because of this we should have a good knowledge of them to exploit </a:t>
            </a:r>
            <a:r>
              <a:rPr lang="it">
                <a:solidFill>
                  <a:schemeClr val="dk1"/>
                </a:solidFill>
                <a:latin typeface="Lato"/>
                <a:ea typeface="Lato"/>
                <a:cs typeface="Lato"/>
                <a:sym typeface="Lato"/>
              </a:rPr>
              <a:t>client-side</a:t>
            </a:r>
            <a:r>
              <a:rPr lang="it">
                <a:latin typeface="Lato"/>
                <a:ea typeface="Lato"/>
                <a:cs typeface="Lato"/>
                <a:sym typeface="Lato"/>
              </a:rPr>
              <a:t> vulnerabilities.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Some gotchas: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HTML is made of tags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Tags can have attributes and children (more tags)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JavaScript runs with </a:t>
            </a:r>
            <a:r>
              <a:rPr lang="it">
                <a:latin typeface="Raleway"/>
                <a:ea typeface="Raleway"/>
                <a:cs typeface="Raleway"/>
                <a:sym typeface="Raleway"/>
              </a:rPr>
              <a:t>script </a:t>
            </a:r>
            <a:r>
              <a:rPr lang="it">
                <a:latin typeface="Lato"/>
                <a:ea typeface="Lato"/>
                <a:cs typeface="Lato"/>
                <a:sym typeface="Lato"/>
              </a:rPr>
              <a:t>tags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JavaScript can access the DOM (HTML page)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JavaScript can make HTTP requests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JavaScript is </a:t>
            </a:r>
            <a:r>
              <a:rPr lang="it">
                <a:solidFill>
                  <a:schemeClr val="dk1"/>
                </a:solidFill>
                <a:latin typeface="Lato"/>
                <a:ea typeface="Lato"/>
                <a:cs typeface="Lato"/>
                <a:sym typeface="Lato"/>
              </a:rPr>
              <a:t>very powerful</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it">
                <a:solidFill>
                  <a:schemeClr val="dk2"/>
                </a:solidFill>
                <a:latin typeface="Lato"/>
                <a:ea typeface="Lato"/>
                <a:cs typeface="Lato"/>
                <a:sym typeface="Lato"/>
              </a:rPr>
              <a:t>As </a:t>
            </a:r>
            <a:r>
              <a:rPr lang="it">
                <a:solidFill>
                  <a:schemeClr val="dk2"/>
                </a:solidFill>
                <a:latin typeface="Lato"/>
                <a:ea typeface="Lato"/>
                <a:cs typeface="Lato"/>
                <a:sym typeface="Lato"/>
              </a:rPr>
              <a:t>previously</a:t>
            </a:r>
            <a:r>
              <a:rPr lang="it">
                <a:solidFill>
                  <a:schemeClr val="dk2"/>
                </a:solidFill>
                <a:latin typeface="Lato"/>
                <a:ea typeface="Lato"/>
                <a:cs typeface="Lato"/>
                <a:sym typeface="Lato"/>
              </a:rPr>
              <a:t> stated, MDN is a great resource:</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it" u="sng">
                <a:solidFill>
                  <a:schemeClr val="hlink"/>
                </a:solidFill>
                <a:latin typeface="Lato"/>
                <a:ea typeface="Lato"/>
                <a:cs typeface="Lato"/>
                <a:sym typeface="Lato"/>
                <a:hlinkClick r:id="rId3"/>
              </a:rPr>
              <a:t>HTML</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it" u="sng">
                <a:solidFill>
                  <a:schemeClr val="hlink"/>
                </a:solidFill>
                <a:latin typeface="Lato"/>
                <a:ea typeface="Lato"/>
                <a:cs typeface="Lato"/>
                <a:sym typeface="Lato"/>
                <a:hlinkClick r:id="rId4"/>
              </a:rPr>
              <a:t>JavaScript</a:t>
            </a:r>
            <a:endParaRPr>
              <a:solidFill>
                <a:schemeClr val="dk2"/>
              </a:solidFill>
              <a:latin typeface="Lato"/>
              <a:ea typeface="Lato"/>
              <a:cs typeface="Lato"/>
              <a:sym typeface="Lato"/>
            </a:endParaRPr>
          </a:p>
        </p:txBody>
      </p:sp>
      <p:pic>
        <p:nvPicPr>
          <p:cNvPr id="91" name="Google Shape;91;p16"/>
          <p:cNvPicPr preferRelativeResize="0"/>
          <p:nvPr/>
        </p:nvPicPr>
        <p:blipFill>
          <a:blip r:embed="rId5">
            <a:alphaModFix/>
          </a:blip>
          <a:stretch>
            <a:fillRect/>
          </a:stretch>
        </p:blipFill>
        <p:spPr>
          <a:xfrm>
            <a:off x="5779175" y="1492035"/>
            <a:ext cx="3364824" cy="36514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355175" y="358175"/>
            <a:ext cx="9332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3600">
                <a:solidFill>
                  <a:schemeClr val="dk1"/>
                </a:solidFill>
              </a:rPr>
              <a:t>Possible attack vectors</a:t>
            </a:r>
            <a:endParaRPr sz="2400"/>
          </a:p>
        </p:txBody>
      </p:sp>
      <p:sp>
        <p:nvSpPr>
          <p:cNvPr id="97" name="Google Shape;97;p17"/>
          <p:cNvSpPr txBox="1"/>
          <p:nvPr/>
        </p:nvSpPr>
        <p:spPr>
          <a:xfrm>
            <a:off x="355175" y="1501825"/>
            <a:ext cx="8478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Web pages contain lots of sensitive/private information, think of </a:t>
            </a:r>
            <a:r>
              <a:rPr lang="it">
                <a:latin typeface="Lato"/>
                <a:ea typeface="Lato"/>
                <a:cs typeface="Lato"/>
                <a:sym typeface="Lato"/>
              </a:rPr>
              <a:t>home banking, webmail or any other authenticated website really.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We know JS can make </a:t>
            </a:r>
            <a:r>
              <a:rPr lang="it">
                <a:solidFill>
                  <a:schemeClr val="dk1"/>
                </a:solidFill>
                <a:latin typeface="Lato"/>
                <a:ea typeface="Lato"/>
                <a:cs typeface="Lato"/>
                <a:sym typeface="Lato"/>
              </a:rPr>
              <a:t>HTTP requests</a:t>
            </a:r>
            <a:r>
              <a:rPr lang="it">
                <a:latin typeface="Lato"/>
                <a:ea typeface="Lato"/>
                <a:cs typeface="Lato"/>
                <a:sym typeface="Lato"/>
              </a:rPr>
              <a:t>… So what if I make a request to the banking website from my evil site? Clearly that shouldn’t work!</a:t>
            </a:r>
            <a:endParaRPr>
              <a:latin typeface="Lato"/>
              <a:ea typeface="Lato"/>
              <a:cs typeface="Lato"/>
              <a:sym typeface="Lato"/>
            </a:endParaRPr>
          </a:p>
          <a:p>
            <a:pPr indent="0" lvl="0" marL="0" rtl="0" algn="l">
              <a:spcBef>
                <a:spcPts val="0"/>
              </a:spcBef>
              <a:spcAft>
                <a:spcPts val="0"/>
              </a:spcAft>
              <a:buNone/>
            </a:pPr>
            <a:br>
              <a:rPr lang="it">
                <a:latin typeface="Lato"/>
                <a:ea typeface="Lato"/>
                <a:cs typeface="Lato"/>
                <a:sym typeface="Lato"/>
              </a:rPr>
            </a:br>
            <a:r>
              <a:rPr lang="it">
                <a:latin typeface="Lato"/>
                <a:ea typeface="Lato"/>
                <a:cs typeface="Lato"/>
                <a:sym typeface="Lato"/>
              </a:rPr>
              <a:t>Where should we break the chain?</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it">
                <a:latin typeface="Raleway"/>
                <a:ea typeface="Raleway"/>
                <a:cs typeface="Raleway"/>
                <a:sym typeface="Raleway"/>
              </a:rPr>
              <a:t>evil.com</a:t>
            </a:r>
            <a:r>
              <a:rPr lang="it">
                <a:latin typeface="Lato"/>
                <a:ea typeface="Lato"/>
                <a:cs typeface="Lato"/>
                <a:sym typeface="Lato"/>
              </a:rPr>
              <a:t> loads a JS script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it">
                <a:latin typeface="Raleway"/>
                <a:ea typeface="Raleway"/>
                <a:cs typeface="Raleway"/>
                <a:sym typeface="Raleway"/>
              </a:rPr>
              <a:t>evil.com</a:t>
            </a:r>
            <a:r>
              <a:rPr lang="it">
                <a:latin typeface="Lato"/>
                <a:ea typeface="Lato"/>
                <a:cs typeface="Lato"/>
                <a:sym typeface="Lato"/>
              </a:rPr>
              <a:t> makes a request to </a:t>
            </a:r>
            <a:r>
              <a:rPr lang="it">
                <a:latin typeface="Raleway"/>
                <a:ea typeface="Raleway"/>
                <a:cs typeface="Raleway"/>
                <a:sym typeface="Raleway"/>
              </a:rPr>
              <a:t>bank.com</a:t>
            </a:r>
            <a:endParaRPr>
              <a:latin typeface="Raleway"/>
              <a:ea typeface="Raleway"/>
              <a:cs typeface="Raleway"/>
              <a:sym typeface="Raleway"/>
            </a:endParaRPr>
          </a:p>
          <a:p>
            <a:pPr indent="-317500" lvl="0" marL="457200" rtl="0" algn="l">
              <a:spcBef>
                <a:spcPts val="0"/>
              </a:spcBef>
              <a:spcAft>
                <a:spcPts val="0"/>
              </a:spcAft>
              <a:buSzPts val="1400"/>
              <a:buFont typeface="Lato"/>
              <a:buAutoNum type="arabicPeriod"/>
            </a:pPr>
            <a:r>
              <a:rPr lang="it">
                <a:latin typeface="Lato"/>
                <a:ea typeface="Lato"/>
                <a:cs typeface="Lato"/>
                <a:sym typeface="Lato"/>
              </a:rPr>
              <a:t>The browser adds cookies for </a:t>
            </a:r>
            <a:r>
              <a:rPr lang="it">
                <a:latin typeface="Raleway"/>
                <a:ea typeface="Raleway"/>
                <a:cs typeface="Raleway"/>
                <a:sym typeface="Raleway"/>
              </a:rPr>
              <a:t>bank.com</a:t>
            </a:r>
            <a:r>
              <a:rPr lang="it">
                <a:latin typeface="Lato"/>
                <a:ea typeface="Lato"/>
                <a:cs typeface="Lato"/>
                <a:sym typeface="Lato"/>
              </a:rPr>
              <a:t> to the request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it">
                <a:latin typeface="Raleway"/>
                <a:ea typeface="Raleway"/>
                <a:cs typeface="Raleway"/>
                <a:sym typeface="Raleway"/>
              </a:rPr>
              <a:t>bank.com</a:t>
            </a:r>
            <a:r>
              <a:rPr lang="it">
                <a:latin typeface="Lato"/>
                <a:ea typeface="Lato"/>
                <a:cs typeface="Lato"/>
                <a:sym typeface="Lato"/>
              </a:rPr>
              <a:t> responds to the request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it">
                <a:latin typeface="Raleway"/>
                <a:ea typeface="Raleway"/>
                <a:cs typeface="Raleway"/>
                <a:sym typeface="Raleway"/>
              </a:rPr>
              <a:t>evil.com </a:t>
            </a:r>
            <a:r>
              <a:rPr lang="it">
                <a:latin typeface="Lato"/>
                <a:ea typeface="Lato"/>
                <a:cs typeface="Lato"/>
                <a:sym typeface="Lato"/>
              </a:rPr>
              <a:t>reads the response from </a:t>
            </a:r>
            <a:r>
              <a:rPr lang="it">
                <a:latin typeface="Raleway"/>
                <a:ea typeface="Raleway"/>
                <a:cs typeface="Raleway"/>
                <a:sym typeface="Raleway"/>
              </a:rPr>
              <a:t>bank.com</a:t>
            </a:r>
            <a:endParaRPr>
              <a:latin typeface="Raleway"/>
              <a:ea typeface="Raleway"/>
              <a:cs typeface="Raleway"/>
              <a:sym typeface="Raleway"/>
            </a:endParaRPr>
          </a:p>
          <a:p>
            <a:pPr indent="-317500" lvl="0" marL="457200" rtl="0" algn="l">
              <a:spcBef>
                <a:spcPts val="0"/>
              </a:spcBef>
              <a:spcAft>
                <a:spcPts val="0"/>
              </a:spcAft>
              <a:buSzPts val="1400"/>
              <a:buFont typeface="Lato"/>
              <a:buAutoNum type="arabicPeriod"/>
            </a:pPr>
            <a:r>
              <a:rPr lang="it">
                <a:latin typeface="Lato"/>
                <a:ea typeface="Lato"/>
                <a:cs typeface="Lato"/>
                <a:sym typeface="Lato"/>
              </a:rPr>
              <a:t>You’re fucked…</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355175" y="358175"/>
            <a:ext cx="9332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3600">
                <a:solidFill>
                  <a:schemeClr val="dk1"/>
                </a:solidFill>
              </a:rPr>
              <a:t>SOP to the rescue</a:t>
            </a:r>
            <a:endParaRPr sz="2400"/>
          </a:p>
        </p:txBody>
      </p:sp>
      <p:sp>
        <p:nvSpPr>
          <p:cNvPr id="103" name="Google Shape;103;p18"/>
          <p:cNvSpPr txBox="1"/>
          <p:nvPr/>
        </p:nvSpPr>
        <p:spPr>
          <a:xfrm>
            <a:off x="332550" y="1269025"/>
            <a:ext cx="8478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Introducing the almighty Same-origin Policy!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solidFill>
                  <a:schemeClr val="dk2"/>
                </a:solidFill>
                <a:latin typeface="Lato"/>
                <a:ea typeface="Lato"/>
                <a:cs typeface="Lato"/>
                <a:sym typeface="Lato"/>
              </a:rPr>
              <a:t>SOP prevents a website from accessing another website without the </a:t>
            </a:r>
            <a:r>
              <a:rPr lang="it">
                <a:solidFill>
                  <a:schemeClr val="dk1"/>
                </a:solidFill>
                <a:latin typeface="Lato"/>
                <a:ea typeface="Lato"/>
                <a:cs typeface="Lato"/>
                <a:sym typeface="Lato"/>
              </a:rPr>
              <a:t>explicit consent</a:t>
            </a:r>
            <a:r>
              <a:rPr lang="it">
                <a:solidFill>
                  <a:schemeClr val="dk2"/>
                </a:solidFill>
                <a:latin typeface="Lato"/>
                <a:ea typeface="Lato"/>
                <a:cs typeface="Lato"/>
                <a:sym typeface="Lato"/>
              </a:rPr>
              <a:t> of said website (</a:t>
            </a:r>
            <a:r>
              <a:rPr lang="it">
                <a:solidFill>
                  <a:schemeClr val="dk2"/>
                </a:solidFill>
                <a:latin typeface="Raleway"/>
                <a:ea typeface="Raleway"/>
                <a:cs typeface="Raleway"/>
                <a:sym typeface="Raleway"/>
              </a:rPr>
              <a:t>Access-Control-Allow-Origin</a:t>
            </a:r>
            <a:r>
              <a:rPr lang="it">
                <a:solidFill>
                  <a:schemeClr val="dk2"/>
                </a:solidFill>
                <a:latin typeface="Lato"/>
                <a:ea typeface="Lato"/>
                <a:cs typeface="Lato"/>
                <a:sym typeface="Lato"/>
              </a:rPr>
              <a:t>). Some exceptions are allowed, for example: embedding scripts, images, CSS styles or iframes (details below).</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it">
                <a:solidFill>
                  <a:schemeClr val="dk2"/>
                </a:solidFill>
                <a:latin typeface="Lato"/>
                <a:ea typeface="Lato"/>
                <a:cs typeface="Lato"/>
                <a:sym typeface="Lato"/>
              </a:rPr>
              <a:t>These rules are enforced for </a:t>
            </a:r>
            <a:r>
              <a:rPr lang="it">
                <a:solidFill>
                  <a:schemeClr val="dk1"/>
                </a:solidFill>
                <a:latin typeface="Lato"/>
                <a:ea typeface="Lato"/>
                <a:cs typeface="Lato"/>
                <a:sym typeface="Lato"/>
              </a:rPr>
              <a:t>browser APIs</a:t>
            </a:r>
            <a:r>
              <a:rPr lang="it">
                <a:solidFill>
                  <a:schemeClr val="dk2"/>
                </a:solidFill>
                <a:latin typeface="Lato"/>
                <a:ea typeface="Lato"/>
                <a:cs typeface="Lato"/>
                <a:sym typeface="Lato"/>
              </a:rPr>
              <a:t> too: you cannot access the content (</a:t>
            </a:r>
            <a:r>
              <a:rPr lang="it">
                <a:solidFill>
                  <a:schemeClr val="dk2"/>
                </a:solidFill>
                <a:latin typeface="Raleway"/>
                <a:ea typeface="Raleway"/>
                <a:cs typeface="Raleway"/>
                <a:sym typeface="Raleway"/>
              </a:rPr>
              <a:t>contentWindow</a:t>
            </a:r>
            <a:r>
              <a:rPr lang="it">
                <a:solidFill>
                  <a:schemeClr val="dk2"/>
                </a:solidFill>
                <a:latin typeface="Lato"/>
                <a:ea typeface="Lato"/>
                <a:cs typeface="Lato"/>
                <a:sym typeface="Lato"/>
              </a:rPr>
              <a:t>) of an iframe that has a different origin from the parent.</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The “</a:t>
            </a:r>
            <a:r>
              <a:rPr lang="it">
                <a:solidFill>
                  <a:schemeClr val="dk1"/>
                </a:solidFill>
                <a:latin typeface="Lato"/>
                <a:ea typeface="Lato"/>
                <a:cs typeface="Lato"/>
                <a:sym typeface="Lato"/>
              </a:rPr>
              <a:t>origin</a:t>
            </a:r>
            <a:r>
              <a:rPr lang="it">
                <a:latin typeface="Lato"/>
                <a:ea typeface="Lato"/>
                <a:cs typeface="Lato"/>
                <a:sym typeface="Lato"/>
              </a:rPr>
              <a:t>” is composed by protocol, host and port, so: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Raleway"/>
                <a:ea typeface="Raleway"/>
                <a:cs typeface="Raleway"/>
                <a:sym typeface="Raleway"/>
              </a:rPr>
              <a:t>https://evil.com</a:t>
            </a:r>
            <a:r>
              <a:rPr lang="it">
                <a:latin typeface="Lato"/>
                <a:ea typeface="Lato"/>
                <a:cs typeface="Lato"/>
                <a:sym typeface="Lato"/>
              </a:rPr>
              <a:t> != </a:t>
            </a:r>
            <a:r>
              <a:rPr lang="it">
                <a:latin typeface="Raleway"/>
                <a:ea typeface="Raleway"/>
                <a:cs typeface="Raleway"/>
                <a:sym typeface="Raleway"/>
              </a:rPr>
              <a:t>https://bank.com</a:t>
            </a:r>
            <a:endParaRPr>
              <a:latin typeface="Raleway"/>
              <a:ea typeface="Raleway"/>
              <a:cs typeface="Raleway"/>
              <a:sym typeface="Raleway"/>
            </a:endParaRPr>
          </a:p>
          <a:p>
            <a:pPr indent="-317500" lvl="0" marL="457200" rtl="0" algn="l">
              <a:spcBef>
                <a:spcPts val="0"/>
              </a:spcBef>
              <a:spcAft>
                <a:spcPts val="0"/>
              </a:spcAft>
              <a:buSzPts val="1400"/>
              <a:buFont typeface="Lato"/>
              <a:buChar char="●"/>
            </a:pPr>
            <a:r>
              <a:rPr lang="it">
                <a:latin typeface="Raleway"/>
                <a:ea typeface="Raleway"/>
                <a:cs typeface="Raleway"/>
                <a:sym typeface="Raleway"/>
              </a:rPr>
              <a:t>https://example.com:80 </a:t>
            </a:r>
            <a:r>
              <a:rPr lang="it">
                <a:latin typeface="Lato"/>
                <a:ea typeface="Lato"/>
                <a:cs typeface="Lato"/>
                <a:sym typeface="Lato"/>
              </a:rPr>
              <a:t>!=  </a:t>
            </a:r>
            <a:r>
              <a:rPr lang="it">
                <a:latin typeface="Raleway"/>
                <a:ea typeface="Raleway"/>
                <a:cs typeface="Raleway"/>
                <a:sym typeface="Raleway"/>
              </a:rPr>
              <a:t>https://example.com:8080</a:t>
            </a:r>
            <a:endParaRPr>
              <a:latin typeface="Raleway"/>
              <a:ea typeface="Raleway"/>
              <a:cs typeface="Raleway"/>
              <a:sym typeface="Raleway"/>
            </a:endParaRPr>
          </a:p>
          <a:p>
            <a:pPr indent="-317500" lvl="0" marL="457200" rtl="0" algn="l">
              <a:spcBef>
                <a:spcPts val="0"/>
              </a:spcBef>
              <a:spcAft>
                <a:spcPts val="0"/>
              </a:spcAft>
              <a:buSzPts val="1400"/>
              <a:buFont typeface="Lato"/>
              <a:buChar char="●"/>
            </a:pPr>
            <a:r>
              <a:rPr lang="it">
                <a:latin typeface="Raleway"/>
                <a:ea typeface="Raleway"/>
                <a:cs typeface="Raleway"/>
                <a:sym typeface="Raleway"/>
              </a:rPr>
              <a:t>http://</a:t>
            </a:r>
            <a:r>
              <a:rPr lang="it">
                <a:solidFill>
                  <a:schemeClr val="dk2"/>
                </a:solidFill>
                <a:latin typeface="Raleway"/>
                <a:ea typeface="Raleway"/>
                <a:cs typeface="Raleway"/>
                <a:sym typeface="Raleway"/>
              </a:rPr>
              <a:t>example.com</a:t>
            </a:r>
            <a:r>
              <a:rPr lang="it">
                <a:solidFill>
                  <a:schemeClr val="dk2"/>
                </a:solidFill>
                <a:latin typeface="Lato"/>
                <a:ea typeface="Lato"/>
                <a:cs typeface="Lato"/>
                <a:sym typeface="Lato"/>
              </a:rPr>
              <a:t> != </a:t>
            </a:r>
            <a:r>
              <a:rPr lang="it">
                <a:solidFill>
                  <a:schemeClr val="dk2"/>
                </a:solidFill>
                <a:latin typeface="Raleway"/>
                <a:ea typeface="Raleway"/>
                <a:cs typeface="Raleway"/>
                <a:sym typeface="Raleway"/>
              </a:rPr>
              <a:t>https://example.com</a:t>
            </a:r>
            <a:endParaRPr>
              <a:solidFill>
                <a:schemeClr val="dk2"/>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u="sng">
                <a:solidFill>
                  <a:schemeClr val="hlink"/>
                </a:solidFill>
                <a:latin typeface="Lato"/>
                <a:ea typeface="Lato"/>
                <a:cs typeface="Lato"/>
                <a:sym typeface="Lato"/>
                <a:hlinkClick r:id="rId3"/>
              </a:rPr>
              <a:t>More on SOP</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355175" y="358175"/>
            <a:ext cx="9332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3600">
                <a:solidFill>
                  <a:schemeClr val="dk1"/>
                </a:solidFill>
              </a:rPr>
              <a:t>Not just SOP</a:t>
            </a:r>
            <a:endParaRPr sz="2400"/>
          </a:p>
        </p:txBody>
      </p:sp>
      <p:sp>
        <p:nvSpPr>
          <p:cNvPr id="109" name="Google Shape;109;p19"/>
          <p:cNvSpPr txBox="1"/>
          <p:nvPr/>
        </p:nvSpPr>
        <p:spPr>
          <a:xfrm>
            <a:off x="332550" y="1202525"/>
            <a:ext cx="8478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Another commonly used policy on websites to mitigate more and more XSS is the </a:t>
            </a:r>
            <a:r>
              <a:rPr lang="it">
                <a:solidFill>
                  <a:schemeClr val="dk1"/>
                </a:solidFill>
                <a:latin typeface="Lato"/>
                <a:ea typeface="Lato"/>
                <a:cs typeface="Lato"/>
                <a:sym typeface="Lato"/>
              </a:rPr>
              <a:t>Content Security Policy</a:t>
            </a:r>
            <a:r>
              <a:rPr lang="it">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The </a:t>
            </a:r>
            <a:r>
              <a:rPr lang="it">
                <a:latin typeface="Raleway"/>
                <a:ea typeface="Raleway"/>
                <a:cs typeface="Raleway"/>
                <a:sym typeface="Raleway"/>
              </a:rPr>
              <a:t>Content-Security-Policy</a:t>
            </a:r>
            <a:r>
              <a:rPr lang="it">
                <a:latin typeface="Lato"/>
                <a:ea typeface="Lato"/>
                <a:cs typeface="Lato"/>
                <a:sym typeface="Lato"/>
              </a:rPr>
              <a:t> header (returned by the server) can be used to </a:t>
            </a:r>
            <a:r>
              <a:rPr lang="it">
                <a:solidFill>
                  <a:schemeClr val="dk1"/>
                </a:solidFill>
                <a:latin typeface="Lato"/>
                <a:ea typeface="Lato"/>
                <a:cs typeface="Lato"/>
                <a:sym typeface="Lato"/>
              </a:rPr>
              <a:t>limit what resources can be loaded</a:t>
            </a:r>
            <a:r>
              <a:rPr lang="it">
                <a:latin typeface="Lato"/>
                <a:ea typeface="Lato"/>
                <a:cs typeface="Lato"/>
                <a:sym typeface="Lato"/>
              </a:rPr>
              <a:t> on a page.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Some examples: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latin typeface="Lato"/>
                <a:ea typeface="Lato"/>
                <a:cs typeface="Lato"/>
                <a:sym typeface="Lato"/>
              </a:rPr>
              <a:t>Prevent loading of any resource that is outside the origin (includes images, scripts, etc):</a:t>
            </a:r>
            <a:endParaRPr>
              <a:latin typeface="Lato"/>
              <a:ea typeface="Lato"/>
              <a:cs typeface="Lato"/>
              <a:sym typeface="Lato"/>
            </a:endParaRPr>
          </a:p>
          <a:p>
            <a:pPr indent="457200" lvl="0" marL="0" rtl="0" algn="l">
              <a:spcBef>
                <a:spcPts val="0"/>
              </a:spcBef>
              <a:spcAft>
                <a:spcPts val="0"/>
              </a:spcAft>
              <a:buNone/>
            </a:pPr>
            <a:r>
              <a:t/>
            </a:r>
            <a:endParaRPr>
              <a:latin typeface="Lato"/>
              <a:ea typeface="Lato"/>
              <a:cs typeface="Lato"/>
              <a:sym typeface="Lato"/>
            </a:endParaRPr>
          </a:p>
          <a:p>
            <a:pPr indent="457200" lvl="0" marL="0" rtl="0" algn="l">
              <a:spcBef>
                <a:spcPts val="0"/>
              </a:spcBef>
              <a:spcAft>
                <a:spcPts val="0"/>
              </a:spcAft>
              <a:buNone/>
            </a:pPr>
            <a:r>
              <a:rPr lang="it">
                <a:latin typeface="Roboto Mono"/>
                <a:ea typeface="Roboto Mono"/>
                <a:cs typeface="Roboto Mono"/>
                <a:sym typeface="Roboto Mono"/>
              </a:rPr>
              <a:t>Content-Security-Policy: default-src 'self'</a:t>
            </a:r>
            <a:endParaRPr>
              <a:latin typeface="Roboto Mono"/>
              <a:ea typeface="Roboto Mono"/>
              <a:cs typeface="Roboto Mono"/>
              <a:sym typeface="Roboto Mono"/>
            </a:endParaRPr>
          </a:p>
          <a:p>
            <a:pPr indent="457200" lvl="0" marL="0" rtl="0" algn="l">
              <a:spcBef>
                <a:spcPts val="0"/>
              </a:spcBef>
              <a:spcAft>
                <a:spcPts val="0"/>
              </a:spcAft>
              <a:buNone/>
            </a:pPr>
            <a:r>
              <a:t/>
            </a:r>
            <a:endParaRPr>
              <a:latin typeface="Roboto Mono"/>
              <a:ea typeface="Roboto Mono"/>
              <a:cs typeface="Roboto Mono"/>
              <a:sym typeface="Roboto Mono"/>
            </a:endParaRPr>
          </a:p>
          <a:p>
            <a:pPr indent="-317500" lvl="0" marL="457200" rtl="0" algn="l">
              <a:spcBef>
                <a:spcPts val="0"/>
              </a:spcBef>
              <a:spcAft>
                <a:spcPts val="0"/>
              </a:spcAft>
              <a:buSzPts val="1400"/>
              <a:buFont typeface="Lato"/>
              <a:buChar char="●"/>
            </a:pPr>
            <a:r>
              <a:rPr lang="it">
                <a:latin typeface="Lato"/>
                <a:ea typeface="Lato"/>
                <a:cs typeface="Lato"/>
                <a:sym typeface="Lato"/>
              </a:rPr>
              <a:t>Allow loading images from anywhere, but prevent anything other that is outside the origin: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Roboto Mono"/>
                <a:ea typeface="Roboto Mono"/>
                <a:cs typeface="Roboto Mono"/>
                <a:sym typeface="Roboto Mono"/>
              </a:rPr>
              <a:t>	Content-Security-Policy: default-src 'self'; img-src *</a:t>
            </a:r>
            <a:endParaRPr>
              <a:latin typeface="Roboto Mono"/>
              <a:ea typeface="Roboto Mono"/>
              <a:cs typeface="Roboto Mono"/>
              <a:sym typeface="Roboto Mon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The CSP can also be configured to send </a:t>
            </a:r>
            <a:r>
              <a:rPr lang="it">
                <a:solidFill>
                  <a:schemeClr val="dk1"/>
                </a:solidFill>
                <a:latin typeface="Lato"/>
                <a:ea typeface="Lato"/>
                <a:cs typeface="Lato"/>
                <a:sym typeface="Lato"/>
              </a:rPr>
              <a:t>reports </a:t>
            </a:r>
            <a:r>
              <a:rPr lang="it">
                <a:latin typeface="Lato"/>
                <a:ea typeface="Lato"/>
                <a:cs typeface="Lato"/>
                <a:sym typeface="Lato"/>
              </a:rPr>
              <a:t>of violations to a particular endpoint!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u="sng">
                <a:solidFill>
                  <a:schemeClr val="hlink"/>
                </a:solidFill>
                <a:latin typeface="Lato"/>
                <a:ea typeface="Lato"/>
                <a:cs typeface="Lato"/>
                <a:sym typeface="Lato"/>
                <a:hlinkClick r:id="rId3"/>
              </a:rPr>
              <a:t>More on CSP</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4294967295" type="title"/>
          </p:nvPr>
        </p:nvSpPr>
        <p:spPr>
          <a:xfrm>
            <a:off x="355175" y="358175"/>
            <a:ext cx="9332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3600">
                <a:solidFill>
                  <a:schemeClr val="dk1"/>
                </a:solidFill>
              </a:rPr>
              <a:t>JavaScript injections</a:t>
            </a:r>
            <a:endParaRPr sz="2400"/>
          </a:p>
        </p:txBody>
      </p:sp>
      <p:sp>
        <p:nvSpPr>
          <p:cNvPr id="115" name="Google Shape;115;p20"/>
          <p:cNvSpPr txBox="1"/>
          <p:nvPr/>
        </p:nvSpPr>
        <p:spPr>
          <a:xfrm>
            <a:off x="332550" y="1335550"/>
            <a:ext cx="8478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We have seen many injections, let’s see another one. Injecting JavaScript code inside a browser page allows us to do many things: from stealing cookies to click hijacking. We call this Cross-Site Scripting (XSS) because, indeed, we are </a:t>
            </a:r>
            <a:r>
              <a:rPr lang="it">
                <a:solidFill>
                  <a:schemeClr val="dk1"/>
                </a:solidFill>
                <a:latin typeface="Lato"/>
                <a:ea typeface="Lato"/>
                <a:cs typeface="Lato"/>
                <a:sym typeface="Lato"/>
              </a:rPr>
              <a:t>executing a script on another website</a:t>
            </a:r>
            <a:r>
              <a:rPr lang="it">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There are mainly two types of XSS: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solidFill>
                  <a:schemeClr val="dk1"/>
                </a:solidFill>
                <a:latin typeface="Lato"/>
                <a:ea typeface="Lato"/>
                <a:cs typeface="Lato"/>
                <a:sym typeface="Lato"/>
              </a:rPr>
              <a:t>Reflected</a:t>
            </a:r>
            <a:r>
              <a:rPr lang="it">
                <a:latin typeface="Lato"/>
                <a:ea typeface="Lato"/>
                <a:cs typeface="Lato"/>
                <a:sym typeface="Lato"/>
              </a:rPr>
              <a:t>: some part of the HTTP request (query, body, etc) is “reflected” in the HTML page without sanitization and allows injecting some HTML. They are the most common and usually less powerful. You would need the victim to visit that specially crafted URL to trigger the payload.</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it">
                <a:solidFill>
                  <a:schemeClr val="dk1"/>
                </a:solidFill>
                <a:latin typeface="Lato"/>
                <a:ea typeface="Lato"/>
                <a:cs typeface="Lato"/>
                <a:sym typeface="Lato"/>
              </a:rPr>
              <a:t>Stored</a:t>
            </a:r>
            <a:r>
              <a:rPr lang="it">
                <a:latin typeface="Lato"/>
                <a:ea typeface="Lato"/>
                <a:cs typeface="Lato"/>
                <a:sym typeface="Lato"/>
              </a:rPr>
              <a:t>: the payload is stored somewhere in the website (through a database or a file) and the victim may visit the malicious page without knowing at all that the page is being used against him. These are the most powerful because possibly allow attacking the entire user base without them knowing.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latin typeface="Lato"/>
                <a:ea typeface="Lato"/>
                <a:cs typeface="Lato"/>
                <a:sym typeface="Lato"/>
              </a:rPr>
              <a:t>XSS are not </a:t>
            </a:r>
            <a:r>
              <a:rPr lang="it">
                <a:latin typeface="Lato"/>
                <a:ea typeface="Lato"/>
                <a:cs typeface="Lato"/>
                <a:sym typeface="Lato"/>
              </a:rPr>
              <a:t>difficult</a:t>
            </a:r>
            <a:r>
              <a:rPr lang="it">
                <a:latin typeface="Lato"/>
                <a:ea typeface="Lato"/>
                <a:cs typeface="Lato"/>
                <a:sym typeface="Lato"/>
              </a:rPr>
              <a:t> to prevent: you should never allow anything in the page without proper </a:t>
            </a:r>
            <a:r>
              <a:rPr lang="it">
                <a:solidFill>
                  <a:schemeClr val="dk1"/>
                </a:solidFill>
                <a:latin typeface="Lato"/>
                <a:ea typeface="Lato"/>
                <a:cs typeface="Lato"/>
                <a:sym typeface="Lato"/>
              </a:rPr>
              <a:t>HTML escaping</a:t>
            </a:r>
            <a:r>
              <a:rPr lang="it">
                <a:latin typeface="Lato"/>
                <a:ea typeface="Lato"/>
                <a:cs typeface="Lato"/>
                <a:sym typeface="Lato"/>
              </a:rPr>
              <a:t>. Server side templates (mind SSTI lol) are usually safe and if you can’t use them make sure everything is sanitized properly (see DOMPurify for example).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83100" y="712150"/>
            <a:ext cx="8622300" cy="677100"/>
          </a:xfrm>
          <a:prstGeom prst="rect">
            <a:avLst/>
          </a:prstGeom>
        </p:spPr>
        <p:txBody>
          <a:bodyPr anchorCtr="0" anchor="t" bIns="91425" lIns="91425" spcFirstLastPara="1" rIns="91425" wrap="square" tIns="91425">
            <a:spAutoFit/>
          </a:bodyPr>
          <a:lstStyle/>
          <a:p>
            <a:pPr indent="0" lvl="0" marL="0" rtl="0" algn="l">
              <a:spcBef>
                <a:spcPts val="0"/>
              </a:spcBef>
              <a:spcAft>
                <a:spcPts val="1000"/>
              </a:spcAft>
              <a:buNone/>
            </a:pPr>
            <a:r>
              <a:rPr lang="it" sz="3200">
                <a:solidFill>
                  <a:schemeClr val="accent5"/>
                </a:solidFill>
              </a:rPr>
              <a:t>XSS easy AF</a:t>
            </a:r>
            <a:endParaRPr b="0" sz="2400"/>
          </a:p>
        </p:txBody>
      </p:sp>
      <p:sp>
        <p:nvSpPr>
          <p:cNvPr id="121" name="Google Shape;121;p21"/>
          <p:cNvSpPr txBox="1"/>
          <p:nvPr/>
        </p:nvSpPr>
        <p:spPr>
          <a:xfrm>
            <a:off x="216725" y="4565575"/>
            <a:ext cx="242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u="sng">
                <a:solidFill>
                  <a:schemeClr val="hlink"/>
                </a:solidFill>
                <a:latin typeface="Lato"/>
                <a:ea typeface="Lato"/>
                <a:cs typeface="Lato"/>
                <a:sym typeface="Lato"/>
                <a:hlinkClick r:id="rId3"/>
              </a:rPr>
              <a:t>Source code</a:t>
            </a:r>
            <a:endParaRPr>
              <a:latin typeface="Lato"/>
              <a:ea typeface="Lato"/>
              <a:cs typeface="Lato"/>
              <a:sym typeface="Lato"/>
            </a:endParaRPr>
          </a:p>
        </p:txBody>
      </p:sp>
      <p:pic>
        <p:nvPicPr>
          <p:cNvPr id="122" name="Google Shape;122;p21"/>
          <p:cNvPicPr preferRelativeResize="0"/>
          <p:nvPr/>
        </p:nvPicPr>
        <p:blipFill>
          <a:blip r:embed="rId4">
            <a:alphaModFix/>
          </a:blip>
          <a:stretch>
            <a:fillRect/>
          </a:stretch>
        </p:blipFill>
        <p:spPr>
          <a:xfrm>
            <a:off x="3080700" y="1468800"/>
            <a:ext cx="6063295" cy="287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