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5.xml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.fntdata"/><Relationship Id="rId16" Type="http://schemas.openxmlformats.org/officeDocument/2006/relationships/slide" Target="slides/slide11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3d1c421b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3d1c421b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3d1c421b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3d1c421b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3d1c421b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3d1c421b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3d1c421b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13d1c421b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3d1c421b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13d1c421b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3d1c421b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3d1c421b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3d1c421b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3d1c421b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3d1c421b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13d1c421b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3d1c421b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3d1c421b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d6dd514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bd6dd514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3aaef57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3aaef57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3ee32fb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13ee32fb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d1c421b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d1c421b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3d1c421b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13d1c421b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3d1c421b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13d1c421b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3d1c421b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13d1c421b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3aaef57d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3aaef57d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3aaef57d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3aaef57d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3aaef57d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3aaef57d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3d1c421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3d1c421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3d1c421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3d1c421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3d1c421b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3d1c421b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3d1c421b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3d1c421b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Docker 101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havce - CCIT24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Roboto Mono"/>
                <a:ea typeface="Roboto Mono"/>
                <a:cs typeface="Roboto Mono"/>
                <a:sym typeface="Roboto Mono"/>
              </a:rPr>
              <a:t>docker run -it -p8080:8000 ubuntu bash</a:t>
            </a:r>
            <a:br>
              <a:rPr lang="it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it" sz="1300">
                <a:latin typeface="Roboto Mono"/>
                <a:ea typeface="Roboto Mono"/>
                <a:cs typeface="Roboto Mono"/>
                <a:sym typeface="Roboto Mono"/>
              </a:rPr>
              <a:t>root@1036b9b8c5b5:/# apt update &amp;&amp; apt install -y python3</a:t>
            </a:r>
            <a:br>
              <a:rPr lang="it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it" sz="1300">
                <a:latin typeface="Roboto Mono"/>
                <a:ea typeface="Roboto Mono"/>
                <a:cs typeface="Roboto Mono"/>
                <a:sym typeface="Roboto Mono"/>
              </a:rPr>
              <a:t>root@1036b9b8c5b5:/# echo "CIAO" &gt; ciao.txt</a:t>
            </a:r>
            <a:br>
              <a:rPr lang="it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it" sz="1300">
                <a:latin typeface="Roboto Mono"/>
                <a:ea typeface="Roboto Mono"/>
                <a:cs typeface="Roboto Mono"/>
                <a:sym typeface="Roboto Mono"/>
              </a:rPr>
              <a:t>root@1036b9b8c5b5:/# python3 -m http.server 8000</a:t>
            </a:r>
            <a:br>
              <a:rPr lang="it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it" sz="1300">
                <a:latin typeface="Roboto Mono"/>
                <a:ea typeface="Roboto Mono"/>
                <a:cs typeface="Roboto Mono"/>
                <a:sym typeface="Roboto Mono"/>
              </a:rPr>
              <a:t>Serving HTTP on 0.0.0.0 port 8000 (http://0.0.0.0:8000/) ...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700"/>
              <a:t>Aprite un browser e navigate sulla pagina http://localhost:8080</a:t>
            </a:r>
            <a:endParaRPr sz="1700"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b="2666" l="0" r="51637" t="0"/>
          <a:stretch/>
        </p:blipFill>
        <p:spPr>
          <a:xfrm>
            <a:off x="252900" y="1071700"/>
            <a:ext cx="1946374" cy="31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Filesystem di un container - 1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Ogni container quando viene lanciato parte da un filesystem che è definito dall’immagine. Ogni file modificato e ogni file nuovo è locale al filesystem di quel container: ogni modifica viene persa se usciamo dal container e ne lanciamo uno nuovo!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825" y="2949725"/>
            <a:ext cx="3723449" cy="17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Filesystem di un container - 2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Come si risolve? Docker mette a disposizione un paio di metodi: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i="1" lang="it"/>
              <a:t>named </a:t>
            </a:r>
            <a:r>
              <a:rPr i="1" lang="it"/>
              <a:t>volume mount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it"/>
              <a:t>bind mount</a:t>
            </a:r>
            <a:endParaRPr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Named Volume Mounts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Sono particolari cartelle speciali che risiedono sull’host (decide Docker dove metterle), che vengono montate all’interno del filesystem del container.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Una volta distrutto il container queste cartelle sull’host continuano ad esistere, così i dati persistono.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200">
                <a:latin typeface="Roboto Mono"/>
                <a:ea typeface="Roboto Mono"/>
                <a:cs typeface="Roboto Mono"/>
                <a:sym typeface="Roboto Mono"/>
              </a:rPr>
              <a:t>docker run -it </a:t>
            </a:r>
            <a:r>
              <a:rPr lang="it" sz="1200">
                <a:latin typeface="Roboto Mono"/>
                <a:ea typeface="Roboto Mono"/>
                <a:cs typeface="Roboto Mono"/>
                <a:sym typeface="Roboto Mono"/>
              </a:rPr>
              <a:t>--mount type=volume,src=named-volume,target=/mnt/named-volume ubuntu bash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200"/>
              <a:t>Proviamo a fare la stessa cosa di prima.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Bind mounts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concetto dei </a:t>
            </a: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bind mounts</a:t>
            </a:r>
            <a:r>
              <a:rPr lang="it"/>
              <a:t> è molto simile a quello dei named volumes, ma questa volta decidiamo noi quale cartella (o file) montare all’interno del filesystem del container.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300">
                <a:latin typeface="Roboto Mono"/>
                <a:ea typeface="Roboto Mono"/>
                <a:cs typeface="Roboto Mono"/>
                <a:sym typeface="Roboto Mono"/>
              </a:rPr>
              <a:t>docker run -it </a:t>
            </a:r>
            <a:r>
              <a:rPr lang="it" sz="1300">
                <a:latin typeface="Roboto Mono"/>
                <a:ea typeface="Roboto Mono"/>
                <a:cs typeface="Roboto Mono"/>
                <a:sym typeface="Roboto Mono"/>
              </a:rPr>
              <a:t>--mount type=bind,src="$(pwd)",target=/mnt/bind-mount ubuntu bash</a:t>
            </a:r>
            <a:br>
              <a:rPr lang="it" sz="1300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it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it" sz="1300">
                <a:latin typeface="Roboto Mono"/>
                <a:ea typeface="Roboto Mono"/>
                <a:cs typeface="Roboto Mono"/>
                <a:sym typeface="Roboto Mono"/>
              </a:rPr>
              <a:t>root@f11f7a15aa9e:/# cd /mnt/bind-mount/</a:t>
            </a:r>
            <a:br>
              <a:rPr lang="it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it" sz="1300">
                <a:latin typeface="Roboto Mono"/>
                <a:ea typeface="Roboto Mono"/>
                <a:cs typeface="Roboto Mono"/>
                <a:sym typeface="Roboto Mono"/>
              </a:rPr>
              <a:t>root@f11f7a15aa9e:/mnt/bind-mount# ls</a:t>
            </a:r>
            <a:br>
              <a:rPr lang="it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it" sz="1300">
                <a:latin typeface="Roboto Mono"/>
                <a:ea typeface="Roboto Mono"/>
                <a:cs typeface="Roboto Mono"/>
                <a:sym typeface="Roboto Mono"/>
              </a:rPr>
              <a:t>CCIT   	HeapLAB 	desktop      	go 	havceAD   projects  work</a:t>
            </a:r>
            <a:br>
              <a:rPr lang="it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it" sz="1300">
                <a:latin typeface="Roboto Mono"/>
                <a:ea typeface="Roboto Mono"/>
                <a:cs typeface="Roboto Mono"/>
                <a:sym typeface="Roboto Mono"/>
              </a:rPr>
              <a:t>Downloads  ascii.cast  getting-started  havce  pierobon  test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Recap veloce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 rotWithShape="1">
          <a:blip r:embed="rId3">
            <a:alphaModFix/>
          </a:blip>
          <a:srcRect b="21996" l="0" r="0" t="0"/>
          <a:stretch/>
        </p:blipFill>
        <p:spPr>
          <a:xfrm>
            <a:off x="794275" y="1714524"/>
            <a:ext cx="7538648" cy="18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Dockerizziamo un’applicazione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La prima applicazione che Dockerizziamo è una semplice pagina web hostata da un server HTTP in Python.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Come è composto un Dockerfile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Dockerfile è una ricetta per creare la nostra immagine Docker personalizzata.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FROM image:tag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Indica da quale “immagine base” partire.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RUN cmd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Esegue un comando e ne salva l’immagine risultante.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Come è composto un Dockerfile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COPY src dest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Copia il file o la cartella dal sorgente alla destinazione, creando le cartelle parent, se necessario.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WORKDIR folder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Imposta la cartella di lavoro corrente (utile per path relativi e anche per CMD)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ENTRYPOINT/CMD </a:t>
            </a:r>
            <a:r>
              <a:rPr lang="it"/>
              <a:t>Impostano comando da eseguire all’avvio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CMD/ENTRYPOINT</a:t>
            </a:r>
            <a:endParaRPr/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623472"/>
            <a:ext cx="6508525" cy="21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Cos’è Docker?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Sistema per eseguire applicazioni in ambienti isolati (containerizzati)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Sostituisce alcuni use case delle macchine virtuali, isolando ma senza lo stesso overhead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Sfruttando tecnologie già esistenti da tempo nel kernel Linux (containers, cgroup, namespaces…)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Ogni container condivide lo stesso kernel dell’host, invece che virtualizzarlo (come le VM)</a:t>
            </a:r>
            <a:endParaRPr/>
          </a:p>
        </p:txBody>
      </p:sp>
      <p:pic>
        <p:nvPicPr>
          <p:cNvPr descr="Moby run"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575" y="1595775"/>
            <a:ext cx="1992375" cy="147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Come è composto un Dockerfile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EXPOSE 80</a:t>
            </a:r>
            <a:r>
              <a:rPr lang="it"/>
              <a:t>, informa Docker che il container ascolta sulla porta 80.</a:t>
            </a:r>
            <a:br>
              <a:rPr lang="it"/>
            </a:br>
            <a:r>
              <a:rPr lang="it"/>
              <a:t>⚠️ Attenzione! Questo non espone la porta all’host! Per esporre la porta dovete usare il flag </a:t>
            </a: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-p</a:t>
            </a:r>
            <a:r>
              <a:rPr lang="it"/>
              <a:t> in fase di </a:t>
            </a: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run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Cheat sheet Docker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docker ps -a</a:t>
            </a:r>
            <a:r>
              <a:rPr lang="it"/>
              <a:t>, lista tutti i container recenti (attivi e non)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docker stop name/sha</a:t>
            </a:r>
            <a:r>
              <a:rPr lang="it"/>
              <a:t>, ferma il container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docker start name/sha</a:t>
            </a:r>
            <a:r>
              <a:rPr lang="it"/>
              <a:t>, riprende un container stoppato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docker rm name/sha</a:t>
            </a:r>
            <a:r>
              <a:rPr lang="it"/>
              <a:t>, rimuove un container stoppato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docker exec sha/name cmd</a:t>
            </a:r>
            <a:r>
              <a:rPr lang="it"/>
              <a:t>, esegue un comando su un container in esecuzione</a:t>
            </a:r>
            <a:endParaRPr/>
          </a:p>
        </p:txBody>
      </p:sp>
      <p:sp>
        <p:nvSpPr>
          <p:cNvPr id="200" name="Google Shape;200;p33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docker build -t tag ., builda un’immagine da un Dockerfile e la tagga con il nome </a:t>
            </a:r>
            <a:r>
              <a:rPr i="1" lang="it"/>
              <a:t>tag</a:t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docker run -it image:tag [cmd]</a:t>
            </a:r>
            <a:r>
              <a:rPr lang="it"/>
              <a:t>, lancia il container </a:t>
            </a: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image:tag</a:t>
            </a:r>
            <a:r>
              <a:rPr lang="it"/>
              <a:t> attaccandosi alla stdout in modo interattivo ed opzionalmente sovrascrivendo il </a:t>
            </a: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CMD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docker run -d image:tag</a:t>
            </a:r>
            <a:r>
              <a:rPr lang="it"/>
              <a:t>, detached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Mettiamo più container insieme!</a:t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Mettiamo caso di avere due container: un db e un’applicazione, possiamo dockerizzarli? Con le conoscenze attuali potremmo creare una </a:t>
            </a:r>
            <a:r>
              <a:rPr i="1" lang="it"/>
              <a:t>custom bridge network</a:t>
            </a:r>
            <a:r>
              <a:rPr lang="it"/>
              <a:t> e lanciare uno per uno i container che ci servono, ma non è proprio ergonomico.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Ecco che ci viene in aiuto </a:t>
            </a:r>
            <a:r>
              <a:rPr i="1" lang="it"/>
              <a:t>docker compose</a:t>
            </a:r>
            <a:r>
              <a:rPr lang="it"/>
              <a:t>!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it"/>
              <a:t>Docker compose</a:t>
            </a:r>
            <a:r>
              <a:rPr lang="it"/>
              <a:t> ci permette di descrivere un insieme di container e di farli interagire tra loro.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Sintassi di docker-compose.yml</a:t>
            </a:r>
            <a:endParaRPr/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Docker compose prende in input un file </a:t>
            </a:r>
            <a:r>
              <a:rPr i="1" lang="it"/>
              <a:t>docker-compose.yml</a:t>
            </a:r>
            <a:r>
              <a:rPr lang="it"/>
              <a:t>. È un file yaml, con tutte le accortezze di sintassi del caso.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000">
                <a:latin typeface="Roboto Mono"/>
                <a:ea typeface="Roboto Mono"/>
                <a:cs typeface="Roboto Mono"/>
                <a:sym typeface="Roboto Mono"/>
              </a:rPr>
              <a:t>version: 3</a:t>
            </a:r>
            <a:br>
              <a:rPr lang="it" sz="10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it" sz="1000">
                <a:latin typeface="Roboto Mono"/>
                <a:ea typeface="Roboto Mono"/>
                <a:cs typeface="Roboto Mono"/>
                <a:sym typeface="Roboto Mono"/>
              </a:rPr>
              <a:t>services:</a:t>
            </a:r>
            <a:br>
              <a:rPr lang="it" sz="10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it" sz="1000">
                <a:latin typeface="Roboto Mono"/>
                <a:ea typeface="Roboto Mono"/>
                <a:cs typeface="Roboto Mono"/>
                <a:sym typeface="Roboto Mono"/>
              </a:rPr>
              <a:t>  nome-servizio:</a:t>
            </a:r>
            <a:br>
              <a:rPr lang="it" sz="10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it" sz="1000">
                <a:latin typeface="Roboto Mono"/>
                <a:ea typeface="Roboto Mono"/>
                <a:cs typeface="Roboto Mono"/>
                <a:sym typeface="Roboto Mono"/>
              </a:rPr>
              <a:t>    image: imagename:tag</a:t>
            </a:r>
            <a:br>
              <a:rPr lang="it" sz="10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it" sz="1000">
                <a:latin typeface="Roboto Mono"/>
                <a:ea typeface="Roboto Mono"/>
                <a:cs typeface="Roboto Mono"/>
                <a:sym typeface="Roboto Mono"/>
              </a:rPr>
              <a:t>    ports:</a:t>
            </a:r>
            <a:br>
              <a:rPr lang="it" sz="10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it" sz="1000">
                <a:latin typeface="Roboto Mono"/>
                <a:ea typeface="Roboto Mono"/>
                <a:cs typeface="Roboto Mono"/>
                <a:sym typeface="Roboto Mono"/>
              </a:rPr>
              <a:t>      - “host:container”</a:t>
            </a:r>
            <a:br>
              <a:rPr lang="it" sz="10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it" sz="1000">
                <a:latin typeface="Roboto Mono"/>
                <a:ea typeface="Roboto Mono"/>
                <a:cs typeface="Roboto Mono"/>
                <a:sym typeface="Roboto Mono"/>
              </a:rPr>
              <a:t>    volumes:</a:t>
            </a:r>
            <a:br>
              <a:rPr lang="it" sz="10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it" sz="1000">
                <a:latin typeface="Roboto Mono"/>
                <a:ea typeface="Roboto Mono"/>
                <a:cs typeface="Roboto Mono"/>
                <a:sym typeface="Roboto Mono"/>
              </a:rPr>
              <a:t>      - named-volume:/path/to/mount</a:t>
            </a:r>
            <a:br>
              <a:rPr lang="it" sz="10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it" sz="1000">
                <a:latin typeface="Roboto Mono"/>
                <a:ea typeface="Roboto Mono"/>
                <a:cs typeface="Roboto Mono"/>
                <a:sym typeface="Roboto Mono"/>
              </a:rPr>
              <a:t>    environment:</a:t>
            </a:r>
            <a:br>
              <a:rPr lang="it" sz="10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it" sz="1000">
                <a:latin typeface="Roboto Mono"/>
                <a:ea typeface="Roboto Mono"/>
                <a:cs typeface="Roboto Mono"/>
                <a:sym typeface="Roboto Mono"/>
              </a:rPr>
              <a:t>      - ENVVAR=value</a:t>
            </a:r>
            <a:br>
              <a:rPr lang="it" sz="10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it" sz="1000">
                <a:latin typeface="Roboto Mono"/>
                <a:ea typeface="Roboto Mono"/>
                <a:cs typeface="Roboto Mono"/>
                <a:sym typeface="Roboto Mono"/>
              </a:rPr>
              <a:t>volumes:</a:t>
            </a:r>
            <a:br>
              <a:rPr lang="it" sz="10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it" sz="1000">
                <a:latin typeface="Roboto Mono"/>
                <a:ea typeface="Roboto Mono"/>
                <a:cs typeface="Roboto Mono"/>
                <a:sym typeface="Roboto Mono"/>
              </a:rPr>
              <a:t>  named-volume: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5"/>
          <p:cNvSpPr txBox="1"/>
          <p:nvPr/>
        </p:nvSpPr>
        <p:spPr>
          <a:xfrm>
            <a:off x="5813150" y="2570950"/>
            <a:ext cx="28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35"/>
          <p:cNvSpPr txBox="1"/>
          <p:nvPr/>
        </p:nvSpPr>
        <p:spPr>
          <a:xfrm>
            <a:off x="5627450" y="2406900"/>
            <a:ext cx="30354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t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version: 3</a:t>
            </a:r>
            <a:br>
              <a:rPr lang="it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it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services:</a:t>
            </a:r>
            <a:br>
              <a:rPr lang="it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it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nome-servizio:</a:t>
            </a:r>
            <a:br>
              <a:rPr lang="it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it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build: ./path/to/folder</a:t>
            </a:r>
            <a:br>
              <a:rPr lang="it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it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ports:</a:t>
            </a:r>
            <a:br>
              <a:rPr lang="it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it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- “host:container”</a:t>
            </a:r>
            <a:br>
              <a:rPr lang="it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it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volumes:</a:t>
            </a:r>
            <a:br>
              <a:rPr lang="it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it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- type: bind</a:t>
            </a:r>
            <a:br>
              <a:rPr lang="it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it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 source: ./path/host</a:t>
            </a:r>
            <a:br>
              <a:rPr lang="it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it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 target: /path/to/container</a:t>
            </a:r>
            <a:br>
              <a:rPr lang="it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it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environment:</a:t>
            </a:r>
            <a:br>
              <a:rPr lang="it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it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- ENVVAR=value</a:t>
            </a:r>
            <a:br>
              <a:rPr lang="it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5" name="Google Shape;215;p35"/>
          <p:cNvCxnSpPr>
            <a:stCxn id="216" idx="3"/>
          </p:cNvCxnSpPr>
          <p:nvPr/>
        </p:nvCxnSpPr>
        <p:spPr>
          <a:xfrm>
            <a:off x="1760300" y="3548575"/>
            <a:ext cx="1190700" cy="2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35"/>
          <p:cNvSpPr txBox="1"/>
          <p:nvPr/>
        </p:nvSpPr>
        <p:spPr>
          <a:xfrm>
            <a:off x="329300" y="3348475"/>
            <a:ext cx="14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named volume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7" name="Google Shape;217;p35"/>
          <p:cNvCxnSpPr>
            <a:stCxn id="218" idx="2"/>
          </p:cNvCxnSpPr>
          <p:nvPr/>
        </p:nvCxnSpPr>
        <p:spPr>
          <a:xfrm flipH="1">
            <a:off x="7320300" y="2771850"/>
            <a:ext cx="1108200" cy="95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35"/>
          <p:cNvSpPr txBox="1"/>
          <p:nvPr/>
        </p:nvSpPr>
        <p:spPr>
          <a:xfrm>
            <a:off x="7713000" y="2371650"/>
            <a:ext cx="14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bind mount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35"/>
          <p:cNvSpPr txBox="1"/>
          <p:nvPr/>
        </p:nvSpPr>
        <p:spPr>
          <a:xfrm>
            <a:off x="329300" y="1791300"/>
            <a:ext cx="119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equivalente al flag -p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0" name="Google Shape;220;p35"/>
          <p:cNvCxnSpPr>
            <a:stCxn id="219" idx="3"/>
          </p:cNvCxnSpPr>
          <p:nvPr/>
        </p:nvCxnSpPr>
        <p:spPr>
          <a:xfrm>
            <a:off x="1520000" y="2099100"/>
            <a:ext cx="1266300" cy="11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35"/>
          <p:cNvCxnSpPr>
            <a:stCxn id="219" idx="3"/>
          </p:cNvCxnSpPr>
          <p:nvPr/>
        </p:nvCxnSpPr>
        <p:spPr>
          <a:xfrm>
            <a:off x="1520000" y="2099100"/>
            <a:ext cx="4495800" cy="116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 pro di docker compose</a:t>
            </a:r>
            <a:endParaRPr/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Crea una </a:t>
            </a:r>
            <a:r>
              <a:rPr i="1" lang="it"/>
              <a:t>custom bridge network</a:t>
            </a:r>
            <a:r>
              <a:rPr lang="it"/>
              <a:t> automaticamente,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container si vedono tutti quanti tra loro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servizio </a:t>
            </a:r>
            <a:r>
              <a:rPr b="1" lang="it"/>
              <a:t>DNS</a:t>
            </a:r>
            <a:r>
              <a:rPr lang="it"/>
              <a:t> interno: ci si può riferire ai servizi </a:t>
            </a:r>
            <a:r>
              <a:rPr b="1" lang="it"/>
              <a:t>con il loro nome</a:t>
            </a:r>
            <a:r>
              <a:rPr lang="it"/>
              <a:t>, senza conoscere l’IP</a:t>
            </a:r>
            <a:r>
              <a:rPr lang="it"/>
              <a:t>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Facili da scrivere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 comando per tirare su, un comando per tirare giù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docker compose up</a:t>
            </a:r>
            <a:r>
              <a:rPr lang="it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docker compose down</a:t>
            </a:r>
            <a:r>
              <a:rPr lang="it"/>
              <a:t> (</a:t>
            </a: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--volumes</a:t>
            </a:r>
            <a:r>
              <a:rPr lang="it"/>
              <a:t> per distruggere i named volumes)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Container vs VM</a:t>
            </a:r>
            <a:endParaRPr/>
          </a:p>
        </p:txBody>
      </p:sp>
      <p:pic>
        <p:nvPicPr>
          <p:cNvPr descr="Docker containerized appliction blue border 2"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19" y="1189030"/>
            <a:ext cx="4251900" cy="33964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tainer vm whatcontainer 2"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9700" y="1189025"/>
            <a:ext cx="4269802" cy="34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Lanciamo il primo container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docker run hello-world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0" l="26562" r="0" t="47143"/>
          <a:stretch/>
        </p:blipFill>
        <p:spPr>
          <a:xfrm>
            <a:off x="2481800" y="2067975"/>
            <a:ext cx="6321600" cy="27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Cosa è successo?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Il demone di Docker ha scaricato l’immagine </a:t>
            </a: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hello-world</a:t>
            </a:r>
            <a:r>
              <a:rPr lang="it"/>
              <a:t> dal registry Docker (un raccoglitore di immagini)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Avrete notato che ha scaricato diversi layers (ci ritoneremo)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Ha “eseguito” l’immagine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Docker ha caricato il filesystem contenuto nell’immagine ed ha eseguito il programma definito dagli autori dell’immagine </a:t>
            </a: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hello-world</a:t>
            </a:r>
            <a:r>
              <a:rPr lang="it"/>
              <a:t>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networking di un container - 1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 default ogni container vive dentro ad un </a:t>
            </a:r>
            <a:r>
              <a:rPr i="1" lang="it"/>
              <a:t>bridge network</a:t>
            </a:r>
            <a:r>
              <a:rPr lang="it"/>
              <a:t>. </a:t>
            </a:r>
            <a:r>
              <a:rPr lang="it">
                <a:highlight>
                  <a:schemeClr val="accent5"/>
                </a:highlight>
              </a:rPr>
              <a:t>Tutti i container connessi allo stesso </a:t>
            </a:r>
            <a:r>
              <a:rPr i="1" lang="it">
                <a:highlight>
                  <a:schemeClr val="accent5"/>
                </a:highlight>
              </a:rPr>
              <a:t>bridge network </a:t>
            </a:r>
            <a:r>
              <a:rPr lang="it">
                <a:highlight>
                  <a:schemeClr val="accent5"/>
                </a:highlight>
              </a:rPr>
              <a:t>possono comunicare tra di loro, mentre sono isolati da quei container connessi ad un altro </a:t>
            </a:r>
            <a:r>
              <a:rPr i="1" lang="it">
                <a:highlight>
                  <a:schemeClr val="accent5"/>
                </a:highlight>
              </a:rPr>
              <a:t>bridge network</a:t>
            </a:r>
            <a:r>
              <a:rPr lang="it">
                <a:highlight>
                  <a:schemeClr val="accent5"/>
                </a:highlight>
              </a:rPr>
              <a:t>.</a:t>
            </a:r>
            <a:endParaRPr>
              <a:highlight>
                <a:schemeClr val="accent5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Durante l’avvio di Docker viene creato un </a:t>
            </a:r>
            <a:r>
              <a:rPr i="1" lang="it"/>
              <a:t>bridge network</a:t>
            </a:r>
            <a:r>
              <a:rPr lang="it"/>
              <a:t> di default. Quando un container viene lanciato, se non viene specificato altrimenti, viene agganciato a questo </a:t>
            </a:r>
            <a:r>
              <a:rPr i="1" lang="it"/>
              <a:t>default bridge network</a:t>
            </a:r>
            <a:r>
              <a:rPr lang="it"/>
              <a:t>. È possibile definire </a:t>
            </a:r>
            <a:r>
              <a:rPr i="1" lang="it"/>
              <a:t>custom bridge network</a:t>
            </a:r>
            <a:r>
              <a:rPr lang="it"/>
              <a:t>, più potenti di quello default.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networking di un container - 2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 default un container ha accesso ad internet, ma è </a:t>
            </a:r>
            <a:r>
              <a:rPr i="1" lang="it"/>
              <a:t>NAT-tato</a:t>
            </a:r>
            <a:r>
              <a:rPr lang="it"/>
              <a:t> e dietro un firewall, un po’ come accade per i nostri dispositivi a casa dietro il router. Facciamo una prova: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300">
                <a:latin typeface="Roboto Mono"/>
                <a:ea typeface="Roboto Mono"/>
                <a:cs typeface="Roboto Mono"/>
                <a:sym typeface="Roboto Mono"/>
              </a:rPr>
              <a:t>docker run -it ubuntu bash</a:t>
            </a:r>
            <a:br>
              <a:rPr lang="it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it" sz="1300">
                <a:latin typeface="Roboto Mono"/>
                <a:ea typeface="Roboto Mono"/>
                <a:cs typeface="Roboto Mono"/>
                <a:sym typeface="Roboto Mono"/>
              </a:rPr>
              <a:t>root@207689b875ba:/# apt update &amp;&amp; apt install -y iproute2</a:t>
            </a:r>
            <a:br>
              <a:rPr lang="it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it" sz="1300">
                <a:latin typeface="Roboto Mono"/>
                <a:ea typeface="Roboto Mono"/>
                <a:cs typeface="Roboto Mono"/>
                <a:sym typeface="Roboto Mono"/>
              </a:rPr>
              <a:t># output del comando</a:t>
            </a:r>
            <a:br>
              <a:rPr lang="it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it" sz="1300">
                <a:latin typeface="Roboto Mono"/>
                <a:ea typeface="Roboto Mono"/>
                <a:cs typeface="Roboto Mono"/>
                <a:sym typeface="Roboto Mono"/>
              </a:rPr>
              <a:t>root@207689b875ba:/# ip a # ho omesso molto output</a:t>
            </a:r>
            <a:br>
              <a:rPr lang="it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it" sz="1300">
                <a:latin typeface="Roboto Mono"/>
                <a:ea typeface="Roboto Mono"/>
                <a:cs typeface="Roboto Mono"/>
                <a:sym typeface="Roboto Mono"/>
              </a:rPr>
              <a:t>1: lo: inet 127.0.0.1/8</a:t>
            </a:r>
            <a:br>
              <a:rPr lang="it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it" sz="1300">
                <a:latin typeface="Roboto Mono"/>
                <a:ea typeface="Roboto Mono"/>
                <a:cs typeface="Roboto Mono"/>
                <a:sym typeface="Roboto Mono"/>
              </a:rPr>
              <a:t>78: eth0@if79: inet 172.17.0.2/16 brd 172.17.255.255 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300"/>
              <a:t>Ma non riuscirete a pingare quell’IP!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networking di un container - 3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Tenendo aperto l’altro container, apriamo un nuovo container</a:t>
            </a:r>
            <a:br>
              <a:rPr lang="it"/>
            </a:br>
            <a:r>
              <a:rPr lang="it" sz="1200">
                <a:latin typeface="Roboto Mono"/>
                <a:ea typeface="Roboto Mono"/>
                <a:cs typeface="Roboto Mono"/>
                <a:sym typeface="Roboto Mono"/>
              </a:rPr>
              <a:t>docker run -it ubuntu bash</a:t>
            </a:r>
            <a:br>
              <a:rPr lang="it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it" sz="1200">
                <a:latin typeface="Roboto Mono"/>
                <a:ea typeface="Roboto Mono"/>
                <a:cs typeface="Roboto Mono"/>
                <a:sym typeface="Roboto Mono"/>
              </a:rPr>
              <a:t>root@3268c1a57e6f:/# apt update &amp;&amp; apt install -y iputils-ping</a:t>
            </a:r>
            <a:br>
              <a:rPr lang="it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it" sz="1200">
                <a:latin typeface="Roboto Mono"/>
                <a:ea typeface="Roboto Mono"/>
                <a:cs typeface="Roboto Mono"/>
                <a:sym typeface="Roboto Mono"/>
              </a:rPr>
              <a:t>root@3268c1a57e6f:/# ping 172.17.0.2</a:t>
            </a:r>
            <a:br>
              <a:rPr lang="it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it" sz="1200">
                <a:latin typeface="Roboto Mono"/>
                <a:ea typeface="Roboto Mono"/>
                <a:cs typeface="Roboto Mono"/>
                <a:sym typeface="Roboto Mono"/>
              </a:rPr>
              <a:t>PING 172.17.0.2 (172.17.0.2) 56(84) bytes of data.</a:t>
            </a:r>
            <a:br>
              <a:rPr lang="it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it" sz="1200">
                <a:latin typeface="Roboto Mono"/>
                <a:ea typeface="Roboto Mono"/>
                <a:cs typeface="Roboto Mono"/>
                <a:sym typeface="Roboto Mono"/>
              </a:rPr>
              <a:t>64 bytes from 172.17.0.2: icmp_seq=1 ttl=64 time=0.164 ms</a:t>
            </a:r>
            <a:br>
              <a:rPr lang="it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it" sz="1200">
                <a:latin typeface="Roboto Mono"/>
                <a:ea typeface="Roboto Mono"/>
                <a:cs typeface="Roboto Mono"/>
                <a:sym typeface="Roboto Mono"/>
              </a:rPr>
              <a:t>64 bytes from 172.17.0.2: icmp_seq=2 ttl=64 time=0.103 ms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Funziona! Come detto, se lanciamo i container senza specificare un </a:t>
            </a:r>
            <a:r>
              <a:rPr i="1" lang="it"/>
              <a:t>custom bridge network</a:t>
            </a:r>
            <a:r>
              <a:rPr lang="it"/>
              <a:t> questi verranno assegnati a quello di default e potranno dunque comunicare tra loro.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networking di un container - 4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Potrebbe capitare che ci serva esporre una porta del container all’host sul quale gira il container, in modo che altri possano connettersi. Docker mette a disposizione il port forwarding usando l’opzione </a:t>
            </a:r>
            <a:r>
              <a:rPr lang="it">
                <a:latin typeface="Roboto Mono"/>
                <a:ea typeface="Roboto Mono"/>
                <a:cs typeface="Roboto Mono"/>
                <a:sym typeface="Roboto Mono"/>
              </a:rPr>
              <a:t>-p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it" sz="1300">
                <a:latin typeface="Roboto Mono"/>
                <a:ea typeface="Roboto Mono"/>
                <a:cs typeface="Roboto Mono"/>
                <a:sym typeface="Roboto Mono"/>
              </a:rPr>
              <a:t>-p8080:80</a:t>
            </a:r>
            <a:r>
              <a:rPr lang="it" sz="1300"/>
              <a:t>, mappa la porta 80 TCP del container sulla 8080 dell’host (0.0.0.0:8080)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it" sz="1300">
                <a:latin typeface="Roboto Mono"/>
                <a:ea typeface="Roboto Mono"/>
                <a:cs typeface="Roboto Mono"/>
                <a:sym typeface="Roboto Mono"/>
              </a:rPr>
              <a:t>-p8080:80/udp</a:t>
            </a:r>
            <a:r>
              <a:rPr lang="it" sz="1300"/>
              <a:t>, mappa la porta 80 UDP del container sulla 8080 dell’host (0.0.0.0:8080)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sz="1300">
                <a:latin typeface="Roboto Mono"/>
                <a:ea typeface="Roboto Mono"/>
                <a:cs typeface="Roboto Mono"/>
                <a:sym typeface="Roboto Mono"/>
              </a:rPr>
              <a:t>-p192.168.1.23:8080:80</a:t>
            </a:r>
            <a:r>
              <a:rPr lang="it" sz="1300"/>
              <a:t>, mappa la porta 80 TCP del container sulla 8080 dell’host, sull’IP 192.168.1.23 (se avesse più IP, ascolta solo lì)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