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74" r:id="rId6"/>
    <p:sldId id="283" r:id="rId7"/>
    <p:sldId id="284" r:id="rId8"/>
    <p:sldId id="262" r:id="rId9"/>
    <p:sldId id="285" r:id="rId10"/>
    <p:sldId id="287" r:id="rId11"/>
    <p:sldId id="288" r:id="rId12"/>
    <p:sldId id="289" r:id="rId13"/>
    <p:sldId id="286" r:id="rId14"/>
    <p:sldId id="290" r:id="rId15"/>
    <p:sldId id="291" r:id="rId16"/>
    <p:sldId id="273" r:id="rId17"/>
    <p:sldId id="279" r:id="rId18"/>
    <p:sldId id="266" r:id="rId19"/>
    <p:sldId id="292" r:id="rId20"/>
    <p:sldId id="293" r:id="rId21"/>
    <p:sldId id="281" r:id="rId22"/>
    <p:sldId id="294" r:id="rId23"/>
    <p:sldId id="295" r:id="rId24"/>
    <p:sldId id="261" r:id="rId25"/>
    <p:sldId id="265" r:id="rId26"/>
    <p:sldId id="268"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6DD3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587" autoAdjust="0"/>
  </p:normalViewPr>
  <p:slideViewPr>
    <p:cSldViewPr snapToGrid="0">
      <p:cViewPr varScale="1">
        <p:scale>
          <a:sx n="67" d="100"/>
          <a:sy n="67" d="100"/>
        </p:scale>
        <p:origin x="8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FD3E2-02C2-4C36-A7F1-E7125A3A048D}" type="datetimeFigureOut">
              <a:rPr lang="en-US" smtClean="0"/>
              <a:t>4/21/2017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C192ED-CC4D-46C2-A89A-6B456C597E31}" type="slidenum">
              <a:rPr lang="en-US" smtClean="0"/>
              <a:t>‹#›</a:t>
            </a:fld>
            <a:endParaRPr lang="en-US"/>
          </a:p>
        </p:txBody>
      </p:sp>
    </p:spTree>
    <p:extLst>
      <p:ext uri="{BB962C8B-B14F-4D97-AF65-F5344CB8AC3E}">
        <p14:creationId xmlns:p14="http://schemas.microsoft.com/office/powerpoint/2010/main" val="59023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safety</a:t>
            </a:r>
            <a:endParaRPr lang="en-US" dirty="0"/>
          </a:p>
        </p:txBody>
      </p:sp>
      <p:sp>
        <p:nvSpPr>
          <p:cNvPr id="4" name="Slide Number Placeholder 3"/>
          <p:cNvSpPr>
            <a:spLocks noGrp="1"/>
          </p:cNvSpPr>
          <p:nvPr>
            <p:ph type="sldNum" sz="quarter" idx="10"/>
          </p:nvPr>
        </p:nvSpPr>
        <p:spPr/>
        <p:txBody>
          <a:bodyPr/>
          <a:lstStyle/>
          <a:p>
            <a:fld id="{4CC192ED-CC4D-46C2-A89A-6B456C597E31}" type="slidenum">
              <a:rPr lang="en-US" smtClean="0"/>
              <a:t>3</a:t>
            </a:fld>
            <a:endParaRPr lang="en-US"/>
          </a:p>
        </p:txBody>
      </p:sp>
    </p:spTree>
    <p:extLst>
      <p:ext uri="{BB962C8B-B14F-4D97-AF65-F5344CB8AC3E}">
        <p14:creationId xmlns:p14="http://schemas.microsoft.com/office/powerpoint/2010/main" val="275851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sensors, front</a:t>
            </a:r>
            <a:r>
              <a:rPr lang="en-US" baseline="0" dirty="0" smtClean="0"/>
              <a:t> and back end</a:t>
            </a:r>
            <a:endParaRPr lang="en-US" dirty="0"/>
          </a:p>
        </p:txBody>
      </p:sp>
      <p:sp>
        <p:nvSpPr>
          <p:cNvPr id="4" name="Slide Number Placeholder 3"/>
          <p:cNvSpPr>
            <a:spLocks noGrp="1"/>
          </p:cNvSpPr>
          <p:nvPr>
            <p:ph type="sldNum" sz="quarter" idx="10"/>
          </p:nvPr>
        </p:nvSpPr>
        <p:spPr/>
        <p:txBody>
          <a:bodyPr/>
          <a:lstStyle/>
          <a:p>
            <a:fld id="{4CC192ED-CC4D-46C2-A89A-6B456C597E31}" type="slidenum">
              <a:rPr lang="en-US" smtClean="0"/>
              <a:t>4</a:t>
            </a:fld>
            <a:endParaRPr lang="en-US"/>
          </a:p>
        </p:txBody>
      </p:sp>
    </p:spTree>
    <p:extLst>
      <p:ext uri="{BB962C8B-B14F-4D97-AF65-F5344CB8AC3E}">
        <p14:creationId xmlns:p14="http://schemas.microsoft.com/office/powerpoint/2010/main" val="2083797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C192ED-CC4D-46C2-A89A-6B456C597E31}" type="slidenum">
              <a:rPr lang="en-US" smtClean="0"/>
              <a:t>26</a:t>
            </a:fld>
            <a:endParaRPr lang="en-US"/>
          </a:p>
        </p:txBody>
      </p:sp>
    </p:spTree>
    <p:extLst>
      <p:ext uri="{BB962C8B-B14F-4D97-AF65-F5344CB8AC3E}">
        <p14:creationId xmlns:p14="http://schemas.microsoft.com/office/powerpoint/2010/main" val="382501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346142-01CC-436D-9487-C736A384A2E5}"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DFE0C-CD5F-41CE-B410-F00BF90322F0}"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3AA878-0608-4261-AECE-21F8D27B59AB}"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0621F-D4D4-4D68-964D-86C8D35A1700}"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9F6C76-05C1-419F-A30B-75A4C30D3401}"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EE30E-5719-4B9C-979C-D92DD05F09CA}"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5D48B9-9164-4A54-A89A-679EDC92ADB8}"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4F2776-E670-4CB4-834F-7D836CA21ABA}"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04E13-482C-4EC2-84A9-0512C05E91F5}"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B2FC9-27D5-4E22-B0A9-EA58C7716190}" type="datetime1">
              <a:rPr lang="en-US" smtClean="0"/>
              <a:t>4/21/2017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3E64FB-7468-4568-B1C0-5E9B00470D0B}" type="datetime1">
              <a:rPr lang="en-US" smtClean="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7A5A59-F1ED-4337-B973-4BF3BD9FC004}" type="datetime1">
              <a:rPr lang="en-US" smtClean="0"/>
              <a:t>4/21/2017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D5D7AD-9869-4EB7-BD13-2A7DA8458B91}" type="datetime1">
              <a:rPr lang="en-US" smtClean="0"/>
              <a:t>4/21/2017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EF2EE-1266-4DFB-BF82-FE3D7D844E8E}" type="datetime1">
              <a:rPr lang="en-US" smtClean="0"/>
              <a:t>4/21/2017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F3EF28-A95E-4147-9CE7-A7760F016509}" type="datetime1">
              <a:rPr lang="en-US" smtClean="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4B3B4-5114-4B6B-A30C-DF2A3A849181}" type="datetime1">
              <a:rPr lang="en-US" smtClean="0"/>
              <a:t>4/21/2017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180267-2C2A-4C97-B2E2-357578351FCF}" type="datetime1">
              <a:rPr lang="en-US" smtClean="0"/>
              <a:t>4/21/2017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062" y="1043188"/>
            <a:ext cx="9246792" cy="1088695"/>
          </a:xfrm>
        </p:spPr>
        <p:txBody>
          <a:bodyPr/>
          <a:lstStyle/>
          <a:p>
            <a:r>
              <a:rPr lang="en-US" dirty="0" smtClean="0"/>
              <a:t>SUBWAY SYSTEM SIMULATOR</a:t>
            </a:r>
            <a:endParaRPr lang="en-US" dirty="0"/>
          </a:p>
        </p:txBody>
      </p:sp>
      <p:sp>
        <p:nvSpPr>
          <p:cNvPr id="3" name="Subtitle 2"/>
          <p:cNvSpPr>
            <a:spLocks noGrp="1"/>
          </p:cNvSpPr>
          <p:nvPr>
            <p:ph type="subTitle" idx="1"/>
          </p:nvPr>
        </p:nvSpPr>
        <p:spPr>
          <a:xfrm>
            <a:off x="5280458" y="2896345"/>
            <a:ext cx="5136665" cy="3327579"/>
          </a:xfrm>
        </p:spPr>
        <p:txBody>
          <a:bodyPr>
            <a:normAutofit fontScale="85000" lnSpcReduction="20000"/>
          </a:bodyPr>
          <a:lstStyle/>
          <a:p>
            <a:pPr algn="ctr"/>
            <a:r>
              <a:rPr lang="en-US" sz="2400" dirty="0" smtClean="0"/>
              <a:t>Team – A </a:t>
            </a:r>
            <a:r>
              <a:rPr lang="en-US" sz="2400" dirty="0"/>
              <a:t>: Elite</a:t>
            </a:r>
          </a:p>
          <a:p>
            <a:pPr algn="ctr"/>
            <a:endParaRPr lang="en-US" sz="2400" dirty="0"/>
          </a:p>
          <a:p>
            <a:pPr algn="ctr"/>
            <a:r>
              <a:rPr lang="en-US" sz="2400" dirty="0"/>
              <a:t>Team Members:-</a:t>
            </a:r>
          </a:p>
          <a:p>
            <a:pPr algn="ctr"/>
            <a:r>
              <a:rPr lang="en-US" dirty="0"/>
              <a:t>Prudvi Krishna Tarugu Subbaiah</a:t>
            </a:r>
          </a:p>
          <a:p>
            <a:pPr algn="ctr"/>
            <a:r>
              <a:rPr lang="en-US" dirty="0"/>
              <a:t>Mahesh Babu Kadiyala</a:t>
            </a:r>
          </a:p>
          <a:p>
            <a:pPr algn="ctr"/>
            <a:r>
              <a:rPr lang="en-US" dirty="0"/>
              <a:t>Vinay Banala</a:t>
            </a:r>
          </a:p>
          <a:p>
            <a:pPr algn="ctr"/>
            <a:r>
              <a:rPr lang="en-US" dirty="0"/>
              <a:t>Grevil Gonsalo Lopes</a:t>
            </a:r>
          </a:p>
          <a:p>
            <a:pPr algn="ctr"/>
            <a:r>
              <a:rPr lang="en-US" dirty="0"/>
              <a:t>Kranthi Kumar Mukka</a:t>
            </a:r>
          </a:p>
          <a:p>
            <a:pPr algn="ctr"/>
            <a:r>
              <a:rPr lang="en-US" dirty="0"/>
              <a:t>Ghori Mohammad</a:t>
            </a:r>
          </a:p>
          <a:p>
            <a:pPr algn="ctr"/>
            <a:r>
              <a:rPr lang="en-US" dirty="0"/>
              <a:t>Revathi Chittapureddy</a:t>
            </a:r>
          </a:p>
          <a:p>
            <a:pPr algn="ct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555153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 name="Picture 2"/>
          <p:cNvPicPr>
            <a:picLocks noChangeAspect="1"/>
          </p:cNvPicPr>
          <p:nvPr/>
        </p:nvPicPr>
        <p:blipFill>
          <a:blip r:embed="rId2"/>
          <a:stretch>
            <a:fillRect/>
          </a:stretch>
        </p:blipFill>
        <p:spPr>
          <a:xfrm>
            <a:off x="1022459" y="588299"/>
            <a:ext cx="7669104" cy="5226714"/>
          </a:xfrm>
          <a:prstGeom prst="rect">
            <a:avLst/>
          </a:prstGeom>
        </p:spPr>
      </p:pic>
      <p:sp>
        <p:nvSpPr>
          <p:cNvPr id="2" name="Rectangle 1"/>
          <p:cNvSpPr/>
          <p:nvPr/>
        </p:nvSpPr>
        <p:spPr>
          <a:xfrm>
            <a:off x="3143250" y="2271713"/>
            <a:ext cx="2743200" cy="54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86125" y="3586163"/>
            <a:ext cx="2257425"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248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91953" y="557213"/>
            <a:ext cx="8596312" cy="5484149"/>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2" name="Rectangle 1"/>
          <p:cNvSpPr/>
          <p:nvPr/>
        </p:nvSpPr>
        <p:spPr>
          <a:xfrm>
            <a:off x="1585913" y="1514475"/>
            <a:ext cx="3586162" cy="1085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843588" y="1685924"/>
            <a:ext cx="1800225" cy="10144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85950" y="3571875"/>
            <a:ext cx="2886075" cy="1157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43588" y="3443289"/>
            <a:ext cx="1685925" cy="1243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511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3" name="Picture 2"/>
          <p:cNvPicPr>
            <a:picLocks noChangeAspect="1"/>
          </p:cNvPicPr>
          <p:nvPr/>
        </p:nvPicPr>
        <p:blipFill>
          <a:blip r:embed="rId2"/>
          <a:stretch>
            <a:fillRect/>
          </a:stretch>
        </p:blipFill>
        <p:spPr>
          <a:xfrm>
            <a:off x="1262061" y="485775"/>
            <a:ext cx="7328602" cy="5920712"/>
          </a:xfrm>
          <a:prstGeom prst="rect">
            <a:avLst/>
          </a:prstGeom>
        </p:spPr>
      </p:pic>
      <p:sp>
        <p:nvSpPr>
          <p:cNvPr id="2" name="Rectangle 1"/>
          <p:cNvSpPr/>
          <p:nvPr/>
        </p:nvSpPr>
        <p:spPr>
          <a:xfrm>
            <a:off x="3600450" y="1357313"/>
            <a:ext cx="2643188" cy="900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00450" y="3600450"/>
            <a:ext cx="3071813" cy="55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00450" y="5529263"/>
            <a:ext cx="2643188" cy="30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12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00089" y="514351"/>
            <a:ext cx="8472374" cy="532765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2" name="Rectangle 1"/>
          <p:cNvSpPr/>
          <p:nvPr/>
        </p:nvSpPr>
        <p:spPr>
          <a:xfrm>
            <a:off x="3343275" y="1185863"/>
            <a:ext cx="3271838"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686175" y="3571875"/>
            <a:ext cx="3057525"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86175" y="5086350"/>
            <a:ext cx="268605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213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05959" y="942975"/>
            <a:ext cx="7484703" cy="5098387"/>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814268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14425" y="471488"/>
            <a:ext cx="7700963" cy="6086474"/>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41608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Progress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Train System:</a:t>
            </a:r>
          </a:p>
          <a:p>
            <a:r>
              <a:rPr lang="en-US" b="1" dirty="0" smtClean="0"/>
              <a:t>One train is implemented and is in testing phase.</a:t>
            </a:r>
          </a:p>
          <a:p>
            <a:r>
              <a:rPr lang="en-US" b="1" dirty="0" smtClean="0"/>
              <a:t>Multiple trains, 3 More trains have to be implemented.</a:t>
            </a:r>
          </a:p>
          <a:p>
            <a:r>
              <a:rPr lang="en-US" b="1" dirty="0" smtClean="0"/>
              <a:t>On </a:t>
            </a:r>
            <a:r>
              <a:rPr lang="en-US" b="1" dirty="0" smtClean="0"/>
              <a:t>client request, we are planning to add a table view to know more details of each individual train.</a:t>
            </a:r>
          </a:p>
          <a:p>
            <a:pPr marL="0" indent="0">
              <a:buNone/>
            </a:pPr>
            <a:r>
              <a:rPr lang="en-US" b="1" dirty="0" smtClean="0"/>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1026" name="Picture 2" descr="Image result for t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040" y="716757"/>
            <a:ext cx="2361623"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362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Progress</a:t>
            </a:r>
          </a:p>
        </p:txBody>
      </p:sp>
      <p:sp>
        <p:nvSpPr>
          <p:cNvPr id="3" name="Content Placeholder 2"/>
          <p:cNvSpPr>
            <a:spLocks noGrp="1"/>
          </p:cNvSpPr>
          <p:nvPr>
            <p:ph idx="1"/>
          </p:nvPr>
        </p:nvSpPr>
        <p:spPr/>
        <p:txBody>
          <a:bodyPr>
            <a:normAutofit/>
          </a:bodyPr>
          <a:lstStyle/>
          <a:p>
            <a:pPr marL="0" indent="0">
              <a:buNone/>
            </a:pPr>
            <a:r>
              <a:rPr lang="en-US" b="1" dirty="0" smtClean="0"/>
              <a:t>Track System:</a:t>
            </a:r>
          </a:p>
          <a:p>
            <a:r>
              <a:rPr lang="en-US" b="1" dirty="0" smtClean="0"/>
              <a:t>Track system was developed with reference with a map.</a:t>
            </a:r>
          </a:p>
          <a:p>
            <a:r>
              <a:rPr lang="en-US" b="1" dirty="0" smtClean="0"/>
              <a:t>Maximizing the utilization of the space, with change in the placements of sections and switches.</a:t>
            </a:r>
          </a:p>
          <a:p>
            <a:r>
              <a:rPr lang="en-US" b="1" dirty="0" smtClean="0"/>
              <a:t>A table view to display more information on each section of the track.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AutoShape 2" descr="Image result for track train"/>
          <p:cNvSpPr>
            <a:spLocks noChangeAspect="1" noChangeArrowheads="1"/>
          </p:cNvSpPr>
          <p:nvPr/>
        </p:nvSpPr>
        <p:spPr bwMode="auto">
          <a:xfrm>
            <a:off x="155574" y="-144463"/>
            <a:ext cx="2301875" cy="23018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6303432" y="609600"/>
            <a:ext cx="2287231" cy="1516534"/>
          </a:xfrm>
          <a:prstGeom prst="rect">
            <a:avLst/>
          </a:prstGeom>
        </p:spPr>
      </p:pic>
    </p:spTree>
    <p:extLst>
      <p:ext uri="{BB962C8B-B14F-4D97-AF65-F5344CB8AC3E}">
        <p14:creationId xmlns:p14="http://schemas.microsoft.com/office/powerpoint/2010/main" val="2852329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3741"/>
          </a:xfrm>
        </p:spPr>
        <p:txBody>
          <a:bodyPr>
            <a:normAutofit fontScale="90000"/>
          </a:bodyPr>
          <a:lstStyle/>
          <a:p>
            <a:r>
              <a:rPr lang="en-US" dirty="0" smtClean="0"/>
              <a:t>Code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4" name="Picture 3"/>
          <p:cNvPicPr>
            <a:picLocks noChangeAspect="1"/>
          </p:cNvPicPr>
          <p:nvPr/>
        </p:nvPicPr>
        <p:blipFill>
          <a:blip r:embed="rId2"/>
          <a:stretch>
            <a:fillRect/>
          </a:stretch>
        </p:blipFill>
        <p:spPr>
          <a:xfrm>
            <a:off x="694438" y="1734739"/>
            <a:ext cx="7896225" cy="3705225"/>
          </a:xfrm>
          <a:prstGeom prst="rect">
            <a:avLst/>
          </a:prstGeom>
        </p:spPr>
      </p:pic>
    </p:spTree>
    <p:extLst>
      <p:ext uri="{BB962C8B-B14F-4D97-AF65-F5344CB8AC3E}">
        <p14:creationId xmlns:p14="http://schemas.microsoft.com/office/powerpoint/2010/main" val="622055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3741"/>
          </a:xfrm>
        </p:spPr>
        <p:txBody>
          <a:bodyPr>
            <a:normAutofit fontScale="90000"/>
          </a:bodyPr>
          <a:lstStyle/>
          <a:p>
            <a:r>
              <a:rPr lang="en-US" dirty="0" smtClean="0"/>
              <a:t>Overview of the System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1" y="1133341"/>
            <a:ext cx="7619112" cy="5424622"/>
          </a:xfrm>
          <a:prstGeom prst="rect">
            <a:avLst/>
          </a:prstGeom>
        </p:spPr>
      </p:pic>
    </p:spTree>
    <p:extLst>
      <p:ext uri="{BB962C8B-B14F-4D97-AF65-F5344CB8AC3E}">
        <p14:creationId xmlns:p14="http://schemas.microsoft.com/office/powerpoint/2010/main" val="2529045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a:t>Introduction</a:t>
            </a:r>
          </a:p>
          <a:p>
            <a:r>
              <a:rPr lang="en-US" dirty="0"/>
              <a:t>Project Briefing</a:t>
            </a:r>
          </a:p>
          <a:p>
            <a:r>
              <a:rPr lang="en-US" dirty="0" smtClean="0"/>
              <a:t>Overview of the system</a:t>
            </a:r>
          </a:p>
          <a:p>
            <a:r>
              <a:rPr lang="en-US" dirty="0" smtClean="0"/>
              <a:t>Prototypes</a:t>
            </a:r>
          </a:p>
          <a:p>
            <a:r>
              <a:rPr lang="en-US" dirty="0" smtClean="0"/>
              <a:t>Use Cases</a:t>
            </a:r>
          </a:p>
          <a:p>
            <a:r>
              <a:rPr lang="en-US" dirty="0" smtClean="0"/>
              <a:t>Challenges</a:t>
            </a:r>
          </a:p>
          <a:p>
            <a:r>
              <a:rPr lang="en-US" dirty="0" smtClean="0"/>
              <a:t>Project Management Plan</a:t>
            </a:r>
            <a:endParaRPr lang="en-US" dirty="0"/>
          </a:p>
          <a:p>
            <a:r>
              <a:rPr lang="en-US" dirty="0"/>
              <a:t>Strategy</a:t>
            </a:r>
          </a:p>
          <a:p>
            <a:r>
              <a:rPr lang="en-US" dirty="0"/>
              <a:t>Estimation</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85980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00100" y="542926"/>
            <a:ext cx="7643813" cy="549910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384929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244" y="0"/>
            <a:ext cx="4995512" cy="6858000"/>
          </a:xfrm>
          <a:prstGeom prst="rect">
            <a:avLst/>
          </a:prstGeom>
        </p:spPr>
      </p:pic>
    </p:spTree>
    <p:extLst>
      <p:ext uri="{BB962C8B-B14F-4D97-AF65-F5344CB8AC3E}">
        <p14:creationId xmlns:p14="http://schemas.microsoft.com/office/powerpoint/2010/main" val="3895715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pic>
        <p:nvPicPr>
          <p:cNvPr id="5" name="Content Placeholder 4"/>
          <p:cNvPicPr>
            <a:picLocks noGrp="1" noChangeAspect="1"/>
          </p:cNvPicPr>
          <p:nvPr>
            <p:ph idx="1"/>
          </p:nvPr>
        </p:nvPicPr>
        <p:blipFill>
          <a:blip r:embed="rId2"/>
          <a:stretch>
            <a:fillRect/>
          </a:stretch>
        </p:blipFill>
        <p:spPr>
          <a:xfrm>
            <a:off x="2499930" y="2160588"/>
            <a:ext cx="4952178" cy="3881437"/>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01984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Manual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Picture 5"/>
          <p:cNvPicPr>
            <a:picLocks noChangeAspect="1"/>
          </p:cNvPicPr>
          <p:nvPr/>
        </p:nvPicPr>
        <p:blipFill>
          <a:blip r:embed="rId2"/>
          <a:stretch>
            <a:fillRect/>
          </a:stretch>
        </p:blipFill>
        <p:spPr>
          <a:xfrm>
            <a:off x="900113" y="1604962"/>
            <a:ext cx="7690550" cy="4248150"/>
          </a:xfrm>
          <a:prstGeom prst="rect">
            <a:avLst/>
          </a:prstGeom>
        </p:spPr>
      </p:pic>
    </p:spTree>
    <p:extLst>
      <p:ext uri="{BB962C8B-B14F-4D97-AF65-F5344CB8AC3E}">
        <p14:creationId xmlns:p14="http://schemas.microsoft.com/office/powerpoint/2010/main" val="3608286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Linking the User interface with the Backend.</a:t>
            </a:r>
            <a:endParaRPr lang="en-US" dirty="0"/>
          </a:p>
          <a:p>
            <a:r>
              <a:rPr lang="en-US" dirty="0" smtClean="0"/>
              <a:t>Implementing the fault layer.</a:t>
            </a:r>
          </a:p>
          <a:p>
            <a:r>
              <a:rPr lang="en-US" dirty="0" smtClean="0"/>
              <a:t>Making the train stop by them selves.</a:t>
            </a:r>
            <a:endParaRPr lang="en-US" dirty="0"/>
          </a:p>
          <a:p>
            <a:endParaRPr lang="en-US"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26146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Plan</a:t>
            </a:r>
            <a:endParaRPr lang="en-US" dirty="0"/>
          </a:p>
        </p:txBody>
      </p:sp>
      <p:sp>
        <p:nvSpPr>
          <p:cNvPr id="3" name="Content Placeholder 2"/>
          <p:cNvSpPr>
            <a:spLocks noGrp="1"/>
          </p:cNvSpPr>
          <p:nvPr>
            <p:ph idx="1"/>
          </p:nvPr>
        </p:nvSpPr>
        <p:spPr/>
        <p:txBody>
          <a:bodyPr/>
          <a:lstStyle/>
          <a:p>
            <a:r>
              <a:rPr lang="en-US" dirty="0" smtClean="0"/>
              <a:t>Project Management Plan includes:</a:t>
            </a:r>
          </a:p>
          <a:p>
            <a:pPr lvl="1"/>
            <a:r>
              <a:rPr lang="en-US" b="1" dirty="0" smtClean="0"/>
              <a:t>Scope </a:t>
            </a:r>
            <a:r>
              <a:rPr lang="en-US" b="1" dirty="0"/>
              <a:t>M</a:t>
            </a:r>
            <a:r>
              <a:rPr lang="en-US" b="1" dirty="0" smtClean="0"/>
              <a:t>anagement </a:t>
            </a:r>
            <a:r>
              <a:rPr lang="en-US" b="1" dirty="0"/>
              <a:t>P</a:t>
            </a:r>
            <a:r>
              <a:rPr lang="en-US" b="1" dirty="0" smtClean="0"/>
              <a:t>lan</a:t>
            </a:r>
          </a:p>
          <a:p>
            <a:pPr lvl="1"/>
            <a:r>
              <a:rPr lang="en-US" b="1" dirty="0" smtClean="0"/>
              <a:t>Communication </a:t>
            </a:r>
            <a:r>
              <a:rPr lang="en-US" b="1" dirty="0"/>
              <a:t>M</a:t>
            </a:r>
            <a:r>
              <a:rPr lang="en-US" b="1" dirty="0" smtClean="0"/>
              <a:t>anagement Plan </a:t>
            </a:r>
            <a:endParaRPr lang="en-US" dirty="0" smtClean="0"/>
          </a:p>
          <a:p>
            <a:pPr lvl="1"/>
            <a:r>
              <a:rPr lang="en-US" b="1" dirty="0" smtClean="0"/>
              <a:t>Cost management plan</a:t>
            </a:r>
            <a:endParaRPr lang="en-US" dirty="0" smtClean="0"/>
          </a:p>
          <a:p>
            <a:pPr lvl="1"/>
            <a:r>
              <a:rPr lang="en-US" b="1" dirty="0" smtClean="0"/>
              <a:t>Schedule management plan</a:t>
            </a:r>
            <a:endParaRPr lang="en-US" dirty="0" smtClean="0"/>
          </a:p>
          <a:p>
            <a:pPr lvl="1"/>
            <a:r>
              <a:rPr lang="en-US" b="1" dirty="0" smtClean="0"/>
              <a:t>Quality Management plan</a:t>
            </a:r>
            <a:endParaRPr lang="en-US" dirty="0" smtClean="0"/>
          </a:p>
          <a:p>
            <a:pPr lvl="1"/>
            <a:r>
              <a:rPr lang="en-US" b="1" dirty="0" smtClean="0"/>
              <a:t>Risk Management plan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82947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sp>
        <p:nvSpPr>
          <p:cNvPr id="3" name="Content Placeholder 2"/>
          <p:cNvSpPr>
            <a:spLocks noGrp="1"/>
          </p:cNvSpPr>
          <p:nvPr>
            <p:ph idx="1"/>
          </p:nvPr>
        </p:nvSpPr>
        <p:spPr/>
        <p:txBody>
          <a:bodyPr/>
          <a:lstStyle/>
          <a:p>
            <a:r>
              <a:rPr lang="en-US" dirty="0" smtClean="0"/>
              <a:t>Firstly, we are planning to design a simulation with single train and track.</a:t>
            </a:r>
          </a:p>
          <a:p>
            <a:r>
              <a:rPr lang="en-US" dirty="0" smtClean="0"/>
              <a:t>After that we will work on Graphical User Interface.</a:t>
            </a:r>
          </a:p>
          <a:p>
            <a:r>
              <a:rPr lang="en-US" dirty="0" smtClean="0"/>
              <a:t>Then we will move on to the development of the entire system that consists of 4 </a:t>
            </a:r>
            <a:r>
              <a:rPr lang="en-US" dirty="0" smtClean="0"/>
              <a:t>trains.</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2222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Estimated efforts for completing project</a:t>
            </a:r>
            <a:endParaRPr lang="en-US" dirty="0"/>
          </a:p>
        </p:txBody>
      </p:sp>
      <p:sp>
        <p:nvSpPr>
          <p:cNvPr id="3" name="Content Placeholder 2"/>
          <p:cNvSpPr>
            <a:spLocks noGrp="1"/>
          </p:cNvSpPr>
          <p:nvPr>
            <p:ph idx="1"/>
          </p:nvPr>
        </p:nvSpPr>
        <p:spPr/>
        <p:txBody>
          <a:bodyPr>
            <a:normAutofit/>
          </a:bodyPr>
          <a:lstStyle/>
          <a:p>
            <a:r>
              <a:rPr lang="en-US" dirty="0" smtClean="0"/>
              <a:t>We are working approximately 15 hours per week for every team member.</a:t>
            </a:r>
          </a:p>
          <a:p>
            <a:r>
              <a:rPr lang="en-US" dirty="0" smtClean="0"/>
              <a:t>About 700 hours of combined team work in GDP 2.</a:t>
            </a:r>
          </a:p>
          <a:p>
            <a:r>
              <a:rPr lang="en-US" dirty="0" smtClean="0"/>
              <a:t>We </a:t>
            </a:r>
            <a:r>
              <a:rPr lang="en-US" dirty="0"/>
              <a:t>are completed with about 1000 lines of source code.</a:t>
            </a:r>
          </a:p>
          <a:p>
            <a:r>
              <a:rPr lang="en-US" dirty="0"/>
              <a:t>We are </a:t>
            </a:r>
            <a:r>
              <a:rPr lang="en-US" dirty="0" smtClean="0"/>
              <a:t>estimating another 2000 </a:t>
            </a:r>
            <a:r>
              <a:rPr lang="en-US" dirty="0"/>
              <a:t>lines of </a:t>
            </a:r>
            <a:r>
              <a:rPr lang="en-US" dirty="0" smtClean="0"/>
              <a:t>code</a:t>
            </a:r>
            <a:endParaRPr lang="en-US" dirty="0"/>
          </a:p>
          <a:p>
            <a:r>
              <a:rPr lang="en-US" dirty="0"/>
              <a:t>E</a:t>
            </a:r>
            <a:r>
              <a:rPr lang="en-US" dirty="0" smtClean="0"/>
              <a:t>qual distribution of tasks among team members.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427967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3024187"/>
            <a:ext cx="8596668" cy="1320800"/>
          </a:xfrm>
        </p:spPr>
        <p:txBody>
          <a:bodyPr/>
          <a:lstStyle/>
          <a:p>
            <a:pPr algn="ctr"/>
            <a:r>
              <a:rPr lang="en-US" dirty="0" smtClean="0"/>
              <a:t>Thank You</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5414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Developing subway system simulator with automated train system.</a:t>
            </a:r>
          </a:p>
          <a:p>
            <a:endParaRPr lang="en-US" dirty="0"/>
          </a:p>
          <a:p>
            <a:r>
              <a:rPr lang="en-US" dirty="0" smtClean="0"/>
              <a:t>User sits </a:t>
            </a:r>
            <a:r>
              <a:rPr lang="en-US" dirty="0"/>
              <a:t>at the </a:t>
            </a:r>
            <a:r>
              <a:rPr lang="en-US" dirty="0" smtClean="0"/>
              <a:t>dispatcher and </a:t>
            </a:r>
            <a:r>
              <a:rPr lang="en-US" dirty="0"/>
              <a:t>overlooks the working of system.</a:t>
            </a:r>
          </a:p>
          <a:p>
            <a:endParaRPr lang="en-US" dirty="0"/>
          </a:p>
          <a:p>
            <a:r>
              <a:rPr lang="en-US" dirty="0"/>
              <a:t>Dispatcher can start or stop the system.</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155450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Briefing</a:t>
            </a:r>
            <a:endParaRPr lang="en-US" dirty="0"/>
          </a:p>
        </p:txBody>
      </p:sp>
      <p:sp>
        <p:nvSpPr>
          <p:cNvPr id="3" name="Content Placeholder 2"/>
          <p:cNvSpPr>
            <a:spLocks noGrp="1"/>
          </p:cNvSpPr>
          <p:nvPr>
            <p:ph idx="1"/>
          </p:nvPr>
        </p:nvSpPr>
        <p:spPr/>
        <p:txBody>
          <a:bodyPr/>
          <a:lstStyle/>
          <a:p>
            <a:pPr marL="0" indent="0">
              <a:buNone/>
            </a:pPr>
            <a:r>
              <a:rPr lang="en-US" b="1" dirty="0" smtClean="0"/>
              <a:t>Three main modules:</a:t>
            </a:r>
          </a:p>
          <a:p>
            <a:r>
              <a:rPr lang="en-US" dirty="0" smtClean="0"/>
              <a:t>Subway trains</a:t>
            </a:r>
            <a:endParaRPr lang="en-US" dirty="0"/>
          </a:p>
          <a:p>
            <a:r>
              <a:rPr lang="en-US" dirty="0"/>
              <a:t>Tracks</a:t>
            </a:r>
          </a:p>
          <a:p>
            <a:r>
              <a:rPr lang="en-US" dirty="0" smtClean="0"/>
              <a:t>Dispatcher</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845803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started</a:t>
            </a:r>
            <a:endParaRPr lang="en-US" dirty="0"/>
          </a:p>
        </p:txBody>
      </p:sp>
      <p:sp>
        <p:nvSpPr>
          <p:cNvPr id="3" name="Content Placeholder 2"/>
          <p:cNvSpPr>
            <a:spLocks noGrp="1"/>
          </p:cNvSpPr>
          <p:nvPr>
            <p:ph idx="1"/>
          </p:nvPr>
        </p:nvSpPr>
        <p:spPr/>
        <p:txBody>
          <a:bodyPr/>
          <a:lstStyle/>
          <a:p>
            <a:pPr marL="0" indent="0">
              <a:buNone/>
            </a:pPr>
            <a:r>
              <a:rPr lang="en-US" b="1" dirty="0" smtClean="0"/>
              <a:t>Safety:</a:t>
            </a:r>
          </a:p>
          <a:p>
            <a:r>
              <a:rPr lang="en-US" dirty="0" smtClean="0"/>
              <a:t>Each </a:t>
            </a:r>
            <a:r>
              <a:rPr lang="en-US" dirty="0" smtClean="0"/>
              <a:t>and every train will check multiple times before taking a route.</a:t>
            </a:r>
          </a:p>
          <a:p>
            <a:r>
              <a:rPr lang="en-US" dirty="0" smtClean="0"/>
              <a:t>Trains should stop by themselves, if any inappropriate situation occurs.</a:t>
            </a:r>
          </a:p>
          <a:p>
            <a:r>
              <a:rPr lang="en-US" dirty="0" smtClean="0"/>
              <a:t>Dispatcher can stop the system using emergency stop control.</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0919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pPr lvl="0"/>
            <a:r>
              <a:rPr lang="en-US" dirty="0"/>
              <a:t>Automated train system should be developed by considering safety as main </a:t>
            </a:r>
            <a:r>
              <a:rPr lang="en-US" dirty="0" smtClean="0"/>
              <a:t>criteria</a:t>
            </a:r>
          </a:p>
          <a:p>
            <a:pPr lvl="0"/>
            <a:r>
              <a:rPr lang="en-US" dirty="0" smtClean="0"/>
              <a:t>If </a:t>
            </a:r>
            <a:r>
              <a:rPr lang="en-US" dirty="0"/>
              <a:t>user clicks on emergency button then entire train system should be stopped and If the user presses start button followed by emergency stop then the system will be restarted rather than resuming</a:t>
            </a:r>
            <a:r>
              <a:rPr lang="en-US" dirty="0" smtClean="0"/>
              <a:t>.</a:t>
            </a:r>
            <a:endParaRPr lang="en-US" dirty="0" smtClean="0"/>
          </a:p>
          <a:p>
            <a:pPr lvl="0"/>
            <a:r>
              <a:rPr lang="en-US" dirty="0" smtClean="0"/>
              <a:t>The </a:t>
            </a:r>
            <a:r>
              <a:rPr lang="en-US" dirty="0"/>
              <a:t>trains and tracks communicate directly and dispatcher doesn’t do anything except enabling trains and tracks</a:t>
            </a:r>
            <a:r>
              <a:rPr lang="en-US" dirty="0" smtClean="0"/>
              <a:t>.</a:t>
            </a:r>
          </a:p>
          <a:p>
            <a:pPr lvl="0"/>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74092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pPr lvl="0"/>
            <a:r>
              <a:rPr lang="en-US" dirty="0"/>
              <a:t>To start the simulator user need to provide only single input action by clicking START button located in the </a:t>
            </a:r>
            <a:r>
              <a:rPr lang="en-US" dirty="0" smtClean="0"/>
              <a:t>dispatcher</a:t>
            </a:r>
          </a:p>
          <a:p>
            <a:pPr lvl="0"/>
            <a:r>
              <a:rPr lang="en-US" dirty="0" smtClean="0"/>
              <a:t>Other </a:t>
            </a:r>
            <a:r>
              <a:rPr lang="en-US" dirty="0"/>
              <a:t>than user doesn’t do anything. He simply monitors the movement of the trains</a:t>
            </a:r>
            <a:r>
              <a:rPr lang="en-US" dirty="0" smtClean="0"/>
              <a:t>.</a:t>
            </a:r>
          </a:p>
          <a:p>
            <a:pPr lvl="0"/>
            <a:r>
              <a:rPr lang="en-US" dirty="0" smtClean="0"/>
              <a:t>There should be a table on right panel in dispatcher which includes train and track information such as section number, section maximum speed and train number</a:t>
            </a:r>
          </a:p>
          <a:p>
            <a:pPr lvl="0"/>
            <a:r>
              <a:rPr lang="en-US" dirty="0" smtClean="0"/>
              <a:t>If User clicks on train number of this right panel all other information about train should appear on another window</a:t>
            </a:r>
          </a:p>
          <a:p>
            <a:pPr lvl="0"/>
            <a:r>
              <a:rPr lang="en-US" dirty="0" smtClean="0"/>
              <a:t>There should be a differentiation for each section, for identifying section easily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854973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728" y="94445"/>
            <a:ext cx="8596668" cy="729803"/>
          </a:xfrm>
        </p:spPr>
        <p:txBody>
          <a:bodyPr/>
          <a:lstStyle/>
          <a:p>
            <a:r>
              <a:rPr lang="en-US" dirty="0" smtClean="0"/>
              <a:t>Dispatcher Prototype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93" y="824248"/>
            <a:ext cx="8783392" cy="5821251"/>
          </a:xfrm>
          <a:prstGeom prst="rect">
            <a:avLst/>
          </a:prstGeom>
        </p:spPr>
      </p:pic>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Rectangle 3"/>
          <p:cNvSpPr/>
          <p:nvPr/>
        </p:nvSpPr>
        <p:spPr>
          <a:xfrm>
            <a:off x="591973" y="5501371"/>
            <a:ext cx="5180178" cy="10799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49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567539" y="338738"/>
            <a:ext cx="7537885" cy="5388299"/>
          </a:xfrm>
          <a:prstGeom prst="rect">
            <a:avLst/>
          </a:prstGeom>
          <a:solidFill>
            <a:schemeClr val="bg1"/>
          </a:solidFill>
        </p:spPr>
      </p:pic>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Rectangle 2"/>
          <p:cNvSpPr/>
          <p:nvPr/>
        </p:nvSpPr>
        <p:spPr>
          <a:xfrm>
            <a:off x="2828925" y="471488"/>
            <a:ext cx="3814763" cy="371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28925" y="1042988"/>
            <a:ext cx="3814763" cy="1357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828925" y="3243263"/>
            <a:ext cx="3814763" cy="1271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14625" y="4714875"/>
            <a:ext cx="4386263" cy="700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631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1446</TotalTime>
  <Words>583</Words>
  <Application>Microsoft Office PowerPoint</Application>
  <PresentationFormat>Widescreen</PresentationFormat>
  <Paragraphs>119</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Wingdings 3</vt:lpstr>
      <vt:lpstr>Facet</vt:lpstr>
      <vt:lpstr>SUBWAY SYSTEM SIMULATOR</vt:lpstr>
      <vt:lpstr>Contents</vt:lpstr>
      <vt:lpstr>Introduction</vt:lpstr>
      <vt:lpstr>Project Briefing</vt:lpstr>
      <vt:lpstr>To be started</vt:lpstr>
      <vt:lpstr>Requirements:</vt:lpstr>
      <vt:lpstr>Requirements:</vt:lpstr>
      <vt:lpstr>Dispatcher Prototype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Progress</vt:lpstr>
      <vt:lpstr>In Progress</vt:lpstr>
      <vt:lpstr>Code</vt:lpstr>
      <vt:lpstr>Overview of the System</vt:lpstr>
      <vt:lpstr>PowerPoint Presentation</vt:lpstr>
      <vt:lpstr>PowerPoint Presentation</vt:lpstr>
      <vt:lpstr>User Manual</vt:lpstr>
      <vt:lpstr>User Manual</vt:lpstr>
      <vt:lpstr>CHALLENGES:</vt:lpstr>
      <vt:lpstr>Project Management Plan</vt:lpstr>
      <vt:lpstr>Strategy</vt:lpstr>
      <vt:lpstr>Estimated efforts for completing project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SUBWAY SYSTEM SIMULATOR</dc:title>
  <dc:creator>Kadiyala,Mahesh Babu</dc:creator>
  <cp:lastModifiedBy>Banala,Balaji Vinay</cp:lastModifiedBy>
  <cp:revision>70</cp:revision>
  <dcterms:created xsi:type="dcterms:W3CDTF">2016-11-16T03:38:05Z</dcterms:created>
  <dcterms:modified xsi:type="dcterms:W3CDTF">2017-04-21T21:14:11Z</dcterms:modified>
</cp:coreProperties>
</file>