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AC94-BF46-4E3A-BBBA-6DA911CA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F52CD-3149-4260-A389-C69AEEEA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2DD6-B663-4FE7-8876-56D2D523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4E92-05CC-47A3-9BDA-48C48B0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F9A9-53AA-4DC3-AA48-EFDB24A9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C071-85EC-4FEE-B775-C16B1B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D6F52-5232-4625-B750-84F15F17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2167-FF34-4E31-BCB9-98419CC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E12F-FE40-4756-9C22-CB6C18F6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D5EF-6471-4394-84D6-FD6059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959D1-5DF5-49DE-8338-37F18C3F0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E19E-173E-4D4A-86E9-902165C6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CC49-BF4B-412C-AD4F-68E2534B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FF29-71E4-471C-AACA-E246734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948C-5DFE-45BC-AB2A-6F602578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0E6C-D2AE-48F1-9433-FA74972F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11FE-AE3C-4405-8C94-72C9BD41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6987-FDB4-4AA8-BCFE-B7B94A2C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DC19-90FE-4905-9A6F-420AE7D5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60E5-B27E-430D-8797-17F91DBE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ACB-7365-491B-8C94-99085B80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C92D-0160-4472-ADA7-1D2BFC8C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6B7B-7A8A-4131-BECA-5B93627D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E0E3-003F-4DCC-A7B2-09C86F64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1603-ECC7-4675-AFBF-EA2FA1EA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754B-0346-49FD-A6F6-35E7E656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55F-4405-437C-AC4B-B8D19959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2871-2058-427F-96CF-AC7FE3E3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88BB-CADA-439C-AE4C-11060860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D6310-C25F-4EC4-AFD6-89F3F06A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87DFF-4882-4130-BC65-BAC5E2B7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9914-F0DE-4F19-9E02-51FCEBF7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E16C-CBA4-4639-863D-75148DA8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A596-A84D-40F4-85E7-8B053505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37F36-FBCF-4AC4-B204-1918605F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DEBA-68C2-4E17-A0A9-24981867D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20AB7-B862-483E-913C-DCCACEDC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65569-5B20-40BA-B73C-8FFEA1B3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CF1C0-8C71-42F7-86BD-766514D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11A5-77CA-4901-AF38-7DF5F1AD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1E017-B85E-4640-AD67-755CB999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53FF0-F244-4962-B0DA-0430BC8F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F83B3-9438-4A6F-B38B-18E0480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A858-D6CE-4FDC-8AF7-F5F120FA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F226E-7F1B-40CE-ABB0-B792A9D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58E4-599E-4333-A47A-1C2E301C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ED76-6147-46CE-98CB-811E5A97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E866-B51C-4D87-9E3E-17B10C95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07E20-FF9A-45C7-B99F-B12D1E64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F65F-AE41-45DE-94B1-8C0D5462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5EA8-A9A6-4C9A-9EC9-63A3DE8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79369-FFFE-4DF3-AF23-8DB02B2B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59D1-7768-48ED-8C8C-13CE556D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0A86C-34A6-4C2C-87EF-917BAD6DD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4AC4E-A0EE-4F7F-84B3-007BF8BB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86960-8D24-457E-9425-A53C909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D486A-7EAD-4E7A-A4A2-C3629564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7B91-D89C-4348-A506-AEB5FC5B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6A006-5E13-41A3-A570-CBC14BC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5366-8C36-44D1-992F-7AB1E834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BC6F-B400-4D90-AFBF-DC5D337FE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25EA-460B-4195-9387-CA122FBB0E2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42B5-462B-4D21-96BB-70844A56D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106B-4FF5-41F8-8FDE-12F334E6B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930-9567-4D6C-BE0D-7979E556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y migrate to the AWS cloud? - Dunham Connect">
            <a:extLst>
              <a:ext uri="{FF2B5EF4-FFF2-40B4-BE49-F238E27FC236}">
                <a16:creationId xmlns:a16="http://schemas.microsoft.com/office/drawing/2014/main" id="{F6B03971-9173-477D-9F90-78E4E5800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7200" r="24141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3A90-466D-4692-9F33-150FAFC0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/>
              <a:t>SENTIA ASSIGNEMENT PROOF OF CONCEPT</a:t>
            </a:r>
            <a:br>
              <a:rPr lang="en-US" sz="3700" dirty="0"/>
            </a:br>
            <a:br>
              <a:rPr lang="en-US" sz="3700" b="1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F0D6F-826C-4528-8D83-15900A9C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- Grevil Colaco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3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4177-0296-421C-A87B-66DCDDC4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5" y="97655"/>
            <a:ext cx="6818050" cy="6924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Creating AWS Glue ETL Process Architecture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F2ECF6-A443-4DAC-AE22-FA3629FAC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" y="1477635"/>
            <a:ext cx="4070967" cy="4316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FD23A2-D524-4EAF-96D4-F1FD1C5AA000}"/>
              </a:ext>
            </a:extLst>
          </p:cNvPr>
          <p:cNvSpPr/>
          <p:nvPr/>
        </p:nvSpPr>
        <p:spPr>
          <a:xfrm>
            <a:off x="5202317" y="213499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AWS Glue is a fully managed serverless ETL service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advantages if AWS Glue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authoring: Auto-generates ETL code in Python 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execution: serverless execution and flexible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transformed and normalized data from AWS Glue can then be sent to the Redshift data warehouse and then for analytical processes. </a:t>
            </a:r>
          </a:p>
        </p:txBody>
      </p:sp>
    </p:spTree>
    <p:extLst>
      <p:ext uri="{BB962C8B-B14F-4D97-AF65-F5344CB8AC3E}">
        <p14:creationId xmlns:p14="http://schemas.microsoft.com/office/powerpoint/2010/main" val="182084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2BFB-D4AC-48BF-9CDB-5D8CDB85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Glue Architecture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59BAF-A782-4357-AF2A-96382503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76597"/>
            <a:ext cx="6780700" cy="51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6342-105D-417F-9998-680B023F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143184"/>
            <a:ext cx="5855563" cy="833359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+mn-lt"/>
              </a:rPr>
              <a:t>AWS Redshift Datawarehouse 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EACE1-45B3-434C-9129-987F077D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76" y="976543"/>
            <a:ext cx="1652159" cy="130465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73D1A1-0397-4243-AA32-E561E0087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2" y="1669000"/>
            <a:ext cx="5795985" cy="40591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91D45A-AC3D-482D-9072-3180DD388031}"/>
              </a:ext>
            </a:extLst>
          </p:cNvPr>
          <p:cNvSpPr/>
          <p:nvPr/>
        </p:nvSpPr>
        <p:spPr>
          <a:xfrm>
            <a:off x="6264539" y="2441761"/>
            <a:ext cx="59274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Redshift provides Massively Parallel Processing (MPP)</a:t>
            </a:r>
          </a:p>
          <a:p>
            <a:r>
              <a:rPr lang="en-US" sz="1600" dirty="0"/>
              <a:t>      of databases by parallel execution of one query on multiple CPUs.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Redshift cluster consists of n-slices(CPU) and these slices can process n-partition of tables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97122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B451-6D1A-4DCD-AFF3-8BC91342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329614"/>
            <a:ext cx="10338786" cy="868871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+mn-lt"/>
              </a:rPr>
              <a:t>Some Important Commands Implemented in Version/Source  Control management tool(Git)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688F5-3F23-46D1-9BA9-9BB1B5E8DDAF}"/>
              </a:ext>
            </a:extLst>
          </p:cNvPr>
          <p:cNvSpPr/>
          <p:nvPr/>
        </p:nvSpPr>
        <p:spPr>
          <a:xfrm>
            <a:off x="1027220" y="1198485"/>
            <a:ext cx="84160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directory on your local machine use the command: </a:t>
            </a:r>
            <a:r>
              <a:rPr lang="en-US" sz="1400" b="1" dirty="0"/>
              <a:t>$</a:t>
            </a:r>
            <a:r>
              <a:rPr lang="en-US" sz="1400" dirty="0"/>
              <a:t> </a:t>
            </a:r>
            <a:r>
              <a:rPr lang="en-US" sz="1400" b="1" dirty="0"/>
              <a:t>mkdir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your working directory into GitHub repo with : </a:t>
            </a:r>
            <a:r>
              <a:rPr lang="en-US" sz="1400" b="1" dirty="0"/>
              <a:t>$ git inti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add changes made to git repo use the command :  </a:t>
            </a:r>
            <a:r>
              <a:rPr lang="en-US" sz="1400" b="1" dirty="0"/>
              <a:t>$ git add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Then commit changes using: </a:t>
            </a:r>
            <a:r>
              <a:rPr lang="en-US" sz="1400" b="1" dirty="0"/>
              <a:t> $ git commit -am "message during commit"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Repo on GitHub give it a name in my case it's called </a:t>
            </a:r>
            <a:r>
              <a:rPr lang="en-US" sz="1400" b="1" dirty="0" err="1"/>
              <a:t>aws</a:t>
            </a:r>
            <a:r>
              <a:rPr lang="en-US" sz="1400" b="1" dirty="0"/>
              <a:t>-</a:t>
            </a:r>
            <a:r>
              <a:rPr lang="en-US" sz="1400" b="1" dirty="0" err="1"/>
              <a:t>cicd</a:t>
            </a:r>
            <a:r>
              <a:rPr lang="en-US" sz="1400" b="1" dirty="0"/>
              <a:t>-project-Grevil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Link the repo to local machine using command:  </a:t>
            </a:r>
            <a:r>
              <a:rPr lang="en-US" sz="1400" b="1" dirty="0"/>
              <a:t>$ git remote add origin https://  followed by the URL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will link our local directory to the GitHub repo.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Finally, we need to push the files from the local machine to our GitHub repo using the command : </a:t>
            </a:r>
            <a:r>
              <a:rPr lang="en-US" sz="1400" b="1" dirty="0"/>
              <a:t>$ git push --set--upstream origin master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 You will see new files uploaded to the GitHub repo.</a:t>
            </a:r>
          </a:p>
          <a:p>
            <a:r>
              <a:rPr lang="en-US" sz="1400" dirty="0"/>
              <a:t> </a:t>
            </a:r>
            <a:r>
              <a:rPr lang="en-US" sz="1400" b="1" dirty="0"/>
              <a:t>Finally, some important `$ git`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add .`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commit -am "type a message"`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push origin master`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pull origin master`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checkout master`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`$ git log`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`$ git status`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$ git push --set-upstream origin develop`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`$ git </a:t>
            </a:r>
            <a:r>
              <a:rPr lang="en-US" sz="1400" dirty="0" err="1"/>
              <a:t>init</a:t>
            </a:r>
            <a:r>
              <a:rPr lang="en-US" sz="1400" dirty="0"/>
              <a:t> 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`$ git push origin develop --force `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12E1F-F3AE-4EDB-A48C-A10EA4C08D4B}"/>
              </a:ext>
            </a:extLst>
          </p:cNvPr>
          <p:cNvSpPr/>
          <p:nvPr/>
        </p:nvSpPr>
        <p:spPr>
          <a:xfrm>
            <a:off x="5901060" y="5882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There is no right tool or wrong tool in this process, it always depends on your/customer needs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763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EC80A3-AD38-4ED5-98EE-4EEF97015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9091" r="2247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1004-069C-460E-9787-780442A7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Thank You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74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04EA2-D504-4284-A00F-7D509AEC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00130"/>
            <a:ext cx="9001957" cy="45167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/>
              <a:t>Assumptions Made after Customer required and MOM</a:t>
            </a:r>
            <a:endParaRPr lang="en-US" sz="2800" b="1" kern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F2F09-26FC-444A-AB93-9388B72D64C8}"/>
              </a:ext>
            </a:extLst>
          </p:cNvPr>
          <p:cNvSpPr/>
          <p:nvPr/>
        </p:nvSpPr>
        <p:spPr>
          <a:xfrm>
            <a:off x="3451110" y="854739"/>
            <a:ext cx="6096000" cy="56015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Cloud of choice is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Iac</a:t>
            </a:r>
            <a:r>
              <a:rPr lang="en-US" sz="2000" dirty="0"/>
              <a:t> method implemented for various AWS resources is cloud 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Editor used is Visual Studio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Version control tool used was a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that the structured and unstructured data in on-premise and comes from the Database management systems or data sources like My SQL, Microsoft SQL Server, Mongo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AWS Lambda function as a data ingestion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AWS glue is used for ETL and S3 bucket for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Assuming AWS redshift to be used for data warehousing.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Assuming BI application like Power BI is used for the Analytics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Assuming we have a batch or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2360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E01A4-418B-48BC-B90F-E89FECFF6A5F}"/>
              </a:ext>
            </a:extLst>
          </p:cNvPr>
          <p:cNvSpPr/>
          <p:nvPr/>
        </p:nvSpPr>
        <p:spPr>
          <a:xfrm>
            <a:off x="858175" y="157177"/>
            <a:ext cx="10475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 Data Architecture/Infrastructure Diagram To Support Customer POC</a:t>
            </a:r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95EB2-1E74-4DDC-B817-A44FD10F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6" y="824846"/>
            <a:ext cx="10300095" cy="464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8FC8F-1239-4995-AD21-3C51687C24E2}"/>
              </a:ext>
            </a:extLst>
          </p:cNvPr>
          <p:cNvSpPr txBox="1"/>
          <p:nvPr/>
        </p:nvSpPr>
        <p:spPr>
          <a:xfrm>
            <a:off x="905522" y="5848488"/>
            <a:ext cx="920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resources were considered as per customer requirement during the meeting</a:t>
            </a:r>
          </a:p>
        </p:txBody>
      </p:sp>
    </p:spTree>
    <p:extLst>
      <p:ext uri="{BB962C8B-B14F-4D97-AF65-F5344CB8AC3E}">
        <p14:creationId xmlns:p14="http://schemas.microsoft.com/office/powerpoint/2010/main" val="298685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1008-298B-412C-92F1-3993170A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8" y="125428"/>
            <a:ext cx="3316551" cy="555609"/>
          </a:xfrm>
        </p:spPr>
        <p:txBody>
          <a:bodyPr>
            <a:normAutofit/>
          </a:bodyPr>
          <a:lstStyle/>
          <a:p>
            <a:r>
              <a:rPr lang="en-US" sz="2800" b="1" dirty="0"/>
              <a:t>Why this resources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2F62AE0-CC17-40DD-AA21-EEA19796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485900"/>
            <a:ext cx="906780" cy="102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4757A-10F2-4EF9-A780-9C3ECFA76DED}"/>
              </a:ext>
            </a:extLst>
          </p:cNvPr>
          <p:cNvSpPr txBox="1"/>
          <p:nvPr/>
        </p:nvSpPr>
        <p:spPr>
          <a:xfrm>
            <a:off x="154618" y="2329934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1A011-0FB6-4040-BDA7-EEBB7FB30006}"/>
              </a:ext>
            </a:extLst>
          </p:cNvPr>
          <p:cNvSpPr txBox="1"/>
          <p:nvPr/>
        </p:nvSpPr>
        <p:spPr>
          <a:xfrm>
            <a:off x="134318" y="2782669"/>
            <a:ext cx="182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Sources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 My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 Mongo DB</a:t>
            </a:r>
          </a:p>
          <a:p>
            <a:r>
              <a:rPr lang="en-US" sz="1300" dirty="0"/>
              <a:t>Are chosen as per customer requirement 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0070A24-8EF0-48DF-AECE-1612062E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50" y="1419383"/>
            <a:ext cx="1514474" cy="970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17EC8B-0CF1-4308-B005-861FFC875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8" y="1389831"/>
            <a:ext cx="913712" cy="10721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328683-8C1C-467C-800C-E048547904CD}"/>
              </a:ext>
            </a:extLst>
          </p:cNvPr>
          <p:cNvCxnSpPr>
            <a:cxnSpLocks/>
          </p:cNvCxnSpPr>
          <p:nvPr/>
        </p:nvCxnSpPr>
        <p:spPr>
          <a:xfrm>
            <a:off x="1486694" y="2000250"/>
            <a:ext cx="75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151F9A-B2C0-46B1-907A-5BD2003CB832}"/>
              </a:ext>
            </a:extLst>
          </p:cNvPr>
          <p:cNvSpPr txBox="1"/>
          <p:nvPr/>
        </p:nvSpPr>
        <p:spPr>
          <a:xfrm>
            <a:off x="2284485" y="2322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Lambda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239FC-066B-4A1A-8ECA-35DF181A99F8}"/>
              </a:ext>
            </a:extLst>
          </p:cNvPr>
          <p:cNvSpPr txBox="1"/>
          <p:nvPr/>
        </p:nvSpPr>
        <p:spPr>
          <a:xfrm>
            <a:off x="8028354" y="25728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Redshift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DE8A23A-70B4-4F5B-9872-347595472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662" y="1502467"/>
            <a:ext cx="903633" cy="898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974386-8943-470D-A3DC-6E1BF53A1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08" y="1313378"/>
            <a:ext cx="1653540" cy="130302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A439CC-CA2F-4C7C-BB0A-C1154101F3BD}"/>
              </a:ext>
            </a:extLst>
          </p:cNvPr>
          <p:cNvCxnSpPr>
            <a:cxnSpLocks/>
          </p:cNvCxnSpPr>
          <p:nvPr/>
        </p:nvCxnSpPr>
        <p:spPr>
          <a:xfrm>
            <a:off x="3957924" y="2000250"/>
            <a:ext cx="75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A2107-AF3D-4260-AF86-48CB337D9E8C}"/>
              </a:ext>
            </a:extLst>
          </p:cNvPr>
          <p:cNvCxnSpPr>
            <a:cxnSpLocks/>
          </p:cNvCxnSpPr>
          <p:nvPr/>
        </p:nvCxnSpPr>
        <p:spPr>
          <a:xfrm>
            <a:off x="6764877" y="1964888"/>
            <a:ext cx="75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757BD1-7C32-41A5-B8D7-320E179D6871}"/>
              </a:ext>
            </a:extLst>
          </p:cNvPr>
          <p:cNvCxnSpPr>
            <a:cxnSpLocks/>
          </p:cNvCxnSpPr>
          <p:nvPr/>
        </p:nvCxnSpPr>
        <p:spPr>
          <a:xfrm>
            <a:off x="9356748" y="1964889"/>
            <a:ext cx="75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31A4AC-6837-4874-9BFF-F8A3ACA56C78}"/>
              </a:ext>
            </a:extLst>
          </p:cNvPr>
          <p:cNvSpPr/>
          <p:nvPr/>
        </p:nvSpPr>
        <p:spPr>
          <a:xfrm>
            <a:off x="1983628" y="2711523"/>
            <a:ext cx="24341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To extract data from different data sources `lambda` function was chosen, because it has can </a:t>
            </a:r>
            <a:r>
              <a:rPr lang="en-US" sz="1200" b="1" dirty="0"/>
              <a:t>seamlessly </a:t>
            </a:r>
            <a:r>
              <a:rPr lang="en-US" sz="1200" dirty="0"/>
              <a:t>and </a:t>
            </a:r>
            <a:r>
              <a:rPr lang="en-US" sz="1200" b="1" dirty="0"/>
              <a:t>asynchronously</a:t>
            </a:r>
            <a:r>
              <a:rPr lang="en-US" sz="1200" dirty="0"/>
              <a:t> extract data and can ingest the data into the data lake(Storage)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Serverless solution/application and there is no need to maintain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also has the benefit of pay when you use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For data storage `Amazon S3` is used because it is highly available and cost-efficient.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F63FE-EA76-44AC-B2BC-4F6C926599FC}"/>
              </a:ext>
            </a:extLst>
          </p:cNvPr>
          <p:cNvSpPr txBox="1"/>
          <p:nvPr/>
        </p:nvSpPr>
        <p:spPr>
          <a:xfrm>
            <a:off x="5487928" y="24184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 Glue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2F1EC6-DCD5-4EB2-A8B2-E6380D09BF3D}"/>
              </a:ext>
            </a:extLst>
          </p:cNvPr>
          <p:cNvSpPr txBox="1"/>
          <p:nvPr/>
        </p:nvSpPr>
        <p:spPr>
          <a:xfrm>
            <a:off x="10263410" y="2512086"/>
            <a:ext cx="15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 Application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0D5901-87BC-49F1-94A5-2E31EF827F5A}"/>
              </a:ext>
            </a:extLst>
          </p:cNvPr>
          <p:cNvSpPr txBox="1"/>
          <p:nvPr/>
        </p:nvSpPr>
        <p:spPr>
          <a:xfrm>
            <a:off x="4792005" y="2759994"/>
            <a:ext cx="2434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Assuming huge loads of data and assuming large time and memory requirements for data processing `AWS Glue` is used for the ETL and Data Normalization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Serverless solution/application and there is no need to maintain a server.</a:t>
            </a:r>
          </a:p>
          <a:p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F37761-383B-4FAB-83E0-739242EA08B1}"/>
              </a:ext>
            </a:extLst>
          </p:cNvPr>
          <p:cNvSpPr txBox="1"/>
          <p:nvPr/>
        </p:nvSpPr>
        <p:spPr>
          <a:xfrm>
            <a:off x="10406518" y="2873334"/>
            <a:ext cx="1785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BI is shown because someone suggested it during meeting Other applications like Tableau or Quick-sight can also be used.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4A0A5D-4A26-4731-AB1E-FEB93C65D6C2}"/>
              </a:ext>
            </a:extLst>
          </p:cNvPr>
          <p:cNvSpPr txBox="1"/>
          <p:nvPr/>
        </p:nvSpPr>
        <p:spPr>
          <a:xfrm>
            <a:off x="7368047" y="2929271"/>
            <a:ext cx="29669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Redshift</a:t>
            </a:r>
            <a:r>
              <a:rPr lang="en-US" sz="1200" b="1" dirty="0"/>
              <a:t> provides Massively </a:t>
            </a:r>
          </a:p>
          <a:p>
            <a:r>
              <a:rPr lang="en-US" sz="1200" b="1" dirty="0"/>
              <a:t>Parallel Processing (MPP</a:t>
            </a:r>
            <a:r>
              <a:rPr lang="en-US" sz="1200" dirty="0"/>
              <a:t>)</a:t>
            </a:r>
          </a:p>
          <a:p>
            <a:r>
              <a:rPr lang="en-US" sz="1200" dirty="0"/>
              <a:t>of databases by parallel execution of one query on multiple CPUs.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 Redshift cluster consists of n --slices(CPU) and these slices can process n-partition of tables simultaneously.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46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82F55-BC3B-4D2D-9A6A-2373A3FA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Infrastructure As Code (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IaC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To form CI/CD pipeline</a:t>
            </a:r>
            <a:br>
              <a:rPr lang="en-US" sz="1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0146AF-4F2F-4F52-A591-23A818AF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54590"/>
            <a:ext cx="6780700" cy="47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6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192A-6FFF-4CD8-8134-B1ABD2F3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302982"/>
            <a:ext cx="11164410" cy="53785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+mn-lt"/>
              </a:rPr>
              <a:t>Building CI/CD pipeline using AWS Cloud Formation Platform </a:t>
            </a:r>
            <a:r>
              <a:rPr lang="en-US" sz="3100" b="1" dirty="0">
                <a:solidFill>
                  <a:srgbClr val="FF0000"/>
                </a:solidFill>
                <a:latin typeface="+mn-lt"/>
              </a:rPr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4BC8E-5122-4300-968F-2D8A4978BDC8}"/>
              </a:ext>
            </a:extLst>
          </p:cNvPr>
          <p:cNvSpPr/>
          <p:nvPr/>
        </p:nvSpPr>
        <p:spPr>
          <a:xfrm>
            <a:off x="159799" y="973012"/>
            <a:ext cx="2361460" cy="1260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43C0B-AF88-4C2A-BE27-7706EB9C4BFE}"/>
              </a:ext>
            </a:extLst>
          </p:cNvPr>
          <p:cNvSpPr txBox="1"/>
          <p:nvPr/>
        </p:nvSpPr>
        <p:spPr>
          <a:xfrm>
            <a:off x="337351" y="1233995"/>
            <a:ext cx="1775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Generating Personal Access Token on GitHub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E0C9-C196-4DC6-A90B-DCCF9C955771}"/>
              </a:ext>
            </a:extLst>
          </p:cNvPr>
          <p:cNvSpPr/>
          <p:nvPr/>
        </p:nvSpPr>
        <p:spPr>
          <a:xfrm>
            <a:off x="3758876" y="2392512"/>
            <a:ext cx="3640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Add token to AWS Secret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FFF30-DDD7-4565-8A6A-D7427A1EC77D}"/>
              </a:ext>
            </a:extLst>
          </p:cNvPr>
          <p:cNvSpPr txBox="1"/>
          <p:nvPr/>
        </p:nvSpPr>
        <p:spPr>
          <a:xfrm>
            <a:off x="741285" y="56979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6C3D53-C974-4355-969C-BFEBCB26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57" y="973012"/>
            <a:ext cx="3368262" cy="136761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A5FA0E-E9F8-4CE7-A1F4-10AE7DD82B3E}"/>
              </a:ext>
            </a:extLst>
          </p:cNvPr>
          <p:cNvCxnSpPr>
            <a:cxnSpLocks/>
          </p:cNvCxnSpPr>
          <p:nvPr/>
        </p:nvCxnSpPr>
        <p:spPr>
          <a:xfrm>
            <a:off x="2725444" y="13867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5EF320-6920-4F1B-A13B-F08E18288337}"/>
              </a:ext>
            </a:extLst>
          </p:cNvPr>
          <p:cNvSpPr txBox="1"/>
          <p:nvPr/>
        </p:nvSpPr>
        <p:spPr>
          <a:xfrm>
            <a:off x="4409575" y="612556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FB9D72-B500-4625-97B5-3049E3B41DFA}"/>
              </a:ext>
            </a:extLst>
          </p:cNvPr>
          <p:cNvCxnSpPr>
            <a:cxnSpLocks/>
          </p:cNvCxnSpPr>
          <p:nvPr/>
        </p:nvCxnSpPr>
        <p:spPr>
          <a:xfrm>
            <a:off x="6902547" y="1408018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EE957-1D22-4BEB-B974-4B0FAFD77479}"/>
              </a:ext>
            </a:extLst>
          </p:cNvPr>
          <p:cNvSpPr/>
          <p:nvPr/>
        </p:nvSpPr>
        <p:spPr>
          <a:xfrm>
            <a:off x="7786190" y="1037682"/>
            <a:ext cx="1940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Creating a New GitHub Repo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EFC71-3F61-4D4F-9399-9195DB49790A}"/>
              </a:ext>
            </a:extLst>
          </p:cNvPr>
          <p:cNvSpPr txBox="1"/>
          <p:nvPr/>
        </p:nvSpPr>
        <p:spPr>
          <a:xfrm>
            <a:off x="8105494" y="62847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C63B7-8DEE-457D-83DC-FD264543C3E9}"/>
              </a:ext>
            </a:extLst>
          </p:cNvPr>
          <p:cNvSpPr/>
          <p:nvPr/>
        </p:nvSpPr>
        <p:spPr>
          <a:xfrm>
            <a:off x="7573627" y="997807"/>
            <a:ext cx="2153151" cy="605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B5D55-D699-4736-9606-1B5EA3FC7CEA}"/>
              </a:ext>
            </a:extLst>
          </p:cNvPr>
          <p:cNvSpPr/>
          <p:nvPr/>
        </p:nvSpPr>
        <p:spPr>
          <a:xfrm>
            <a:off x="9766410" y="4036133"/>
            <a:ext cx="235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Creating a `.YAML` file (Buildspec Template)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8FFF8B-BAA9-4996-996D-86F5E776766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726778" y="1186562"/>
            <a:ext cx="1592566" cy="634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24F725-60EC-4102-8922-70311FFAB54A}"/>
              </a:ext>
            </a:extLst>
          </p:cNvPr>
          <p:cNvSpPr txBox="1"/>
          <p:nvPr/>
        </p:nvSpPr>
        <p:spPr>
          <a:xfrm>
            <a:off x="10835511" y="182136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29" name="Picture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7E57E3-4754-4969-9F68-7BD348731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78" y="2164888"/>
            <a:ext cx="2434812" cy="17060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AFE3B6-A01A-4256-A382-685BDB353638}"/>
              </a:ext>
            </a:extLst>
          </p:cNvPr>
          <p:cNvSpPr/>
          <p:nvPr/>
        </p:nvSpPr>
        <p:spPr>
          <a:xfrm>
            <a:off x="7058654" y="6373098"/>
            <a:ext cx="306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Creating </a:t>
            </a:r>
            <a:r>
              <a:rPr lang="en-US" sz="1200" b="1" dirty="0" err="1"/>
              <a:t>CodePipline.yaml</a:t>
            </a:r>
            <a:r>
              <a:rPr lang="en-US" sz="1200" b="1" dirty="0"/>
              <a:t> template</a:t>
            </a:r>
          </a:p>
        </p:txBody>
      </p: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C239747B-143A-4BF4-B9BC-499F1E68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76" y="4416215"/>
            <a:ext cx="2808651" cy="1778498"/>
          </a:xfrm>
          <a:prstGeom prst="rect">
            <a:avLst/>
          </a:prstGeom>
        </p:spPr>
      </p:pic>
      <p:pic>
        <p:nvPicPr>
          <p:cNvPr id="36" name="Picture 3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6CC0EEC-CB85-4B2D-A6D7-7A7DC214F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86" y="4161164"/>
            <a:ext cx="2461759" cy="22119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1196C7-ED85-4144-8B52-95A0FDF7C90C}"/>
              </a:ext>
            </a:extLst>
          </p:cNvPr>
          <p:cNvSpPr txBox="1"/>
          <p:nvPr/>
        </p:nvSpPr>
        <p:spPr>
          <a:xfrm>
            <a:off x="4309154" y="6373098"/>
            <a:ext cx="22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file In AWS Cloud formation 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251B31-162C-44DF-A028-A552063B80B2}"/>
              </a:ext>
            </a:extLst>
          </p:cNvPr>
          <p:cNvSpPr txBox="1"/>
          <p:nvPr/>
        </p:nvSpPr>
        <p:spPr>
          <a:xfrm>
            <a:off x="7786190" y="4087759"/>
            <a:ext cx="14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 &amp;6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0DDF57-51AC-4B06-9044-87D8E42BBDE7}"/>
              </a:ext>
            </a:extLst>
          </p:cNvPr>
          <p:cNvCxnSpPr>
            <a:cxnSpLocks/>
          </p:cNvCxnSpPr>
          <p:nvPr/>
        </p:nvCxnSpPr>
        <p:spPr>
          <a:xfrm flipH="1">
            <a:off x="8887826" y="3094789"/>
            <a:ext cx="683781" cy="103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0DD9CB-4AE5-4C54-BACB-B488A5321B40}"/>
              </a:ext>
            </a:extLst>
          </p:cNvPr>
          <p:cNvCxnSpPr>
            <a:cxnSpLocks/>
            <a:stCxn id="41" idx="0"/>
            <a:endCxn id="36" idx="0"/>
          </p:cNvCxnSpPr>
          <p:nvPr/>
        </p:nvCxnSpPr>
        <p:spPr>
          <a:xfrm rot="16200000" flipH="1" flipV="1">
            <a:off x="6879190" y="2538434"/>
            <a:ext cx="73405" cy="3172054"/>
          </a:xfrm>
          <a:prstGeom prst="bentConnector3">
            <a:avLst>
              <a:gd name="adj1" fmla="val -31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F0FF1D7-2E6F-4186-9481-1B2299F6200E}"/>
              </a:ext>
            </a:extLst>
          </p:cNvPr>
          <p:cNvSpPr/>
          <p:nvPr/>
        </p:nvSpPr>
        <p:spPr>
          <a:xfrm>
            <a:off x="170262" y="6401129"/>
            <a:ext cx="24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Creating </a:t>
            </a:r>
            <a:r>
              <a:rPr lang="en-US" sz="1400" b="1" dirty="0" err="1"/>
              <a:t>deployspec</a:t>
            </a:r>
            <a:r>
              <a:rPr lang="en-US" sz="1400" b="1" dirty="0"/>
              <a:t>. </a:t>
            </a:r>
            <a:r>
              <a:rPr lang="en-US" sz="1400" b="1" dirty="0" err="1"/>
              <a:t>yaml</a:t>
            </a:r>
            <a:r>
              <a:rPr lang="en-US" sz="1400" b="1" dirty="0"/>
              <a:t> file</a:t>
            </a:r>
          </a:p>
        </p:txBody>
      </p:sp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id="{7422FF0E-A15B-49B0-AD86-1862491C8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" y="4234654"/>
            <a:ext cx="3147438" cy="2048942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8782E2-8465-4B92-A091-78BA62FD1D2D}"/>
              </a:ext>
            </a:extLst>
          </p:cNvPr>
          <p:cNvCxnSpPr/>
          <p:nvPr/>
        </p:nvCxnSpPr>
        <p:spPr>
          <a:xfrm flipH="1">
            <a:off x="3497802" y="5305464"/>
            <a:ext cx="50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FF45A-4782-4F50-A4B1-F58E68D34D13}"/>
              </a:ext>
            </a:extLst>
          </p:cNvPr>
          <p:cNvSpPr txBox="1"/>
          <p:nvPr/>
        </p:nvSpPr>
        <p:spPr>
          <a:xfrm>
            <a:off x="1044605" y="374778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23633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15E-B593-42F2-91BB-3E52AA82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107673"/>
            <a:ext cx="11031245" cy="504887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prstClr val="black"/>
                </a:solidFill>
                <a:latin typeface="Calibri" panose="020F0502020204030204"/>
              </a:rPr>
              <a:t>Building CI/CD pipeline using AWS Cloud Formation Platform </a:t>
            </a:r>
            <a:r>
              <a:rPr lang="en-US" sz="2800" b="1">
                <a:solidFill>
                  <a:srgbClr val="FF0000"/>
                </a:solidFill>
                <a:latin typeface="Calibri" panose="020F0502020204030204"/>
              </a:rPr>
              <a:t>Example contd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91FBC0-748B-4B73-ABF1-4374AC79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228428"/>
            <a:ext cx="11443173" cy="5320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F304C-C5AB-4722-BB27-17A9CE1BAF0C}"/>
              </a:ext>
            </a:extLst>
          </p:cNvPr>
          <p:cNvSpPr txBox="1"/>
          <p:nvPr/>
        </p:nvSpPr>
        <p:spPr>
          <a:xfrm>
            <a:off x="5220070" y="859096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 !!</a:t>
            </a:r>
          </a:p>
        </p:txBody>
      </p:sp>
    </p:spTree>
    <p:extLst>
      <p:ext uri="{BB962C8B-B14F-4D97-AF65-F5344CB8AC3E}">
        <p14:creationId xmlns:p14="http://schemas.microsoft.com/office/powerpoint/2010/main" val="385703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62B3-DF75-4834-84DF-97198946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169818"/>
            <a:ext cx="11762912" cy="1108566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+mn-lt"/>
              </a:rPr>
              <a:t>Creating Serverless Application Continuous Deployment Workflow With Cloud Formation for </a:t>
            </a:r>
            <a:r>
              <a:rPr lang="en-US" sz="3100" b="1" dirty="0">
                <a:solidFill>
                  <a:srgbClr val="FF0000"/>
                </a:solidFill>
                <a:latin typeface="+mn-lt"/>
              </a:rPr>
              <a:t>building Lambda Function </a:t>
            </a:r>
            <a:r>
              <a:rPr lang="en-US" sz="3100" b="1" dirty="0">
                <a:latin typeface="+mn-lt"/>
              </a:rPr>
              <a:t>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CC4ED-23CB-4770-884C-85F500C4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4" y="2183906"/>
            <a:ext cx="1721780" cy="2681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4D14B-B930-4F0D-AB22-A1089B92114A}"/>
              </a:ext>
            </a:extLst>
          </p:cNvPr>
          <p:cNvSpPr txBox="1"/>
          <p:nvPr/>
        </p:nvSpPr>
        <p:spPr>
          <a:xfrm>
            <a:off x="2350361" y="2692114"/>
            <a:ext cx="31959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Create A Service Role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CloudFormation service role:</a:t>
            </a:r>
          </a:p>
          <a:p>
            <a:r>
              <a:rPr lang="en-US" sz="1400" dirty="0"/>
              <a:t>  -  S3</a:t>
            </a:r>
          </a:p>
          <a:p>
            <a:r>
              <a:rPr lang="en-US" sz="1400" dirty="0"/>
              <a:t>  - Cloud pipeline</a:t>
            </a:r>
          </a:p>
          <a:p>
            <a:r>
              <a:rPr lang="en-US" sz="1400" dirty="0"/>
              <a:t>  - lambda function</a:t>
            </a:r>
          </a:p>
          <a:p>
            <a:r>
              <a:rPr lang="en-US" sz="1400" dirty="0"/>
              <a:t>  - API getaway</a:t>
            </a:r>
          </a:p>
          <a:p>
            <a:r>
              <a:rPr lang="en-US" sz="1400" dirty="0"/>
              <a:t>  - CloudFormation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54F2D-BA20-4C65-B4CD-8E0A3C47F28C}"/>
              </a:ext>
            </a:extLst>
          </p:cNvPr>
          <p:cNvSpPr/>
          <p:nvPr/>
        </p:nvSpPr>
        <p:spPr>
          <a:xfrm>
            <a:off x="5693661" y="2692114"/>
            <a:ext cx="253494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b="1" dirty="0"/>
              <a:t>Application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 Template:</a:t>
            </a:r>
          </a:p>
          <a:p>
            <a:r>
              <a:rPr lang="en-US" dirty="0"/>
              <a:t>        - </a:t>
            </a:r>
            <a:r>
              <a:rPr lang="en-US" sz="1400" dirty="0"/>
              <a:t>Sam Template.yaml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Buildspec:</a:t>
            </a:r>
          </a:p>
          <a:p>
            <a:r>
              <a:rPr lang="en-US" dirty="0"/>
              <a:t>         - </a:t>
            </a:r>
            <a:r>
              <a:rPr lang="en-US" sz="1400" dirty="0"/>
              <a:t>Buildspec.yaml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472E5-66D5-48C8-A40E-23F5DF9E5AF2}"/>
              </a:ext>
            </a:extLst>
          </p:cNvPr>
          <p:cNvCxnSpPr>
            <a:cxnSpLocks/>
          </p:cNvCxnSpPr>
          <p:nvPr/>
        </p:nvCxnSpPr>
        <p:spPr>
          <a:xfrm>
            <a:off x="4818296" y="3429454"/>
            <a:ext cx="656948" cy="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F19F0-631C-4876-BD4C-4D453F3FC646}"/>
              </a:ext>
            </a:extLst>
          </p:cNvPr>
          <p:cNvSpPr/>
          <p:nvPr/>
        </p:nvSpPr>
        <p:spPr>
          <a:xfrm>
            <a:off x="9013795" y="2692114"/>
            <a:ext cx="253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 Create Pipeline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Pipeline stages:</a:t>
            </a:r>
          </a:p>
          <a:p>
            <a:r>
              <a:rPr lang="en-US" dirty="0"/>
              <a:t>        - </a:t>
            </a:r>
            <a:r>
              <a:rPr lang="en-US" sz="1400" dirty="0"/>
              <a:t>Source</a:t>
            </a:r>
          </a:p>
          <a:p>
            <a:r>
              <a:rPr lang="en-US" sz="1400" dirty="0"/>
              <a:t>          - Build</a:t>
            </a:r>
          </a:p>
          <a:p>
            <a:r>
              <a:rPr lang="en-US" sz="1400" dirty="0"/>
              <a:t>          - Create change set</a:t>
            </a:r>
          </a:p>
          <a:p>
            <a:r>
              <a:rPr lang="en-US" sz="1400" dirty="0"/>
              <a:t>          - Approve change set</a:t>
            </a:r>
          </a:p>
          <a:p>
            <a:r>
              <a:rPr lang="en-US" sz="1400" dirty="0"/>
              <a:t>          - Execute Change set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0A86C-5B02-4C33-A800-D9AEDCD9ED9C}"/>
              </a:ext>
            </a:extLst>
          </p:cNvPr>
          <p:cNvCxnSpPr>
            <a:cxnSpLocks/>
          </p:cNvCxnSpPr>
          <p:nvPr/>
        </p:nvCxnSpPr>
        <p:spPr>
          <a:xfrm>
            <a:off x="8228606" y="3419894"/>
            <a:ext cx="656948" cy="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7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60178-48C7-40FB-A20F-2924D2C4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Serverless Application Continuous Deployment Workflow With Cloud Formation for building </a:t>
            </a:r>
            <a:r>
              <a:rPr lang="en-US" sz="20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Lambda Function</a:t>
            </a: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Architecture Contd..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DCAAD5-BDA6-42BE-8B85-024A6964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413650"/>
            <a:ext cx="7226184" cy="56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SENTIA ASSIGNEMENT PROOF OF CONCEPT  </vt:lpstr>
      <vt:lpstr>Assumptions Made after Customer required and MOM</vt:lpstr>
      <vt:lpstr>PowerPoint Presentation</vt:lpstr>
      <vt:lpstr>Why this resources </vt:lpstr>
      <vt:lpstr>Infrastructure As Code (IaC) To form CI/CD pipeline </vt:lpstr>
      <vt:lpstr>Building CI/CD pipeline using AWS Cloud Formation Platform Example </vt:lpstr>
      <vt:lpstr>Building CI/CD pipeline using AWS Cloud Formation Platform Example contd</vt:lpstr>
      <vt:lpstr>Creating Serverless Application Continuous Deployment Workflow With Cloud Formation for building Lambda Function Architecture </vt:lpstr>
      <vt:lpstr>Creating Serverless Application Continuous Deployment Workflow With Cloud Formation for building Lambda Function Architecture Contd..</vt:lpstr>
      <vt:lpstr>Creating AWS Glue ETL Process Architecture</vt:lpstr>
      <vt:lpstr>AWS Glue Architecture</vt:lpstr>
      <vt:lpstr>AWS Redshift Datawarehouse Architecture </vt:lpstr>
      <vt:lpstr>Some Important Commands Implemented in Version/Source  Control management tool(Git)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SENTIA ASSIGNEMENT PROOF OF CONCEPT  </dc:title>
  <dc:creator>Grevil Colaco</dc:creator>
  <cp:lastModifiedBy>Grevil Colaco</cp:lastModifiedBy>
  <cp:revision>2</cp:revision>
  <dcterms:created xsi:type="dcterms:W3CDTF">2021-03-02T12:37:43Z</dcterms:created>
  <dcterms:modified xsi:type="dcterms:W3CDTF">2021-03-02T12:41:00Z</dcterms:modified>
</cp:coreProperties>
</file>