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4"/>
  </p:sldMasterIdLst>
  <p:sldIdLst>
    <p:sldId id="256" r:id="rId5"/>
    <p:sldId id="257" r:id="rId6"/>
    <p:sldId id="258" r:id="rId7"/>
    <p:sldId id="264" r:id="rId8"/>
    <p:sldId id="266" r:id="rId9"/>
    <p:sldId id="267" r:id="rId10"/>
    <p:sldId id="268" r:id="rId11"/>
    <p:sldId id="269" r:id="rId12"/>
    <p:sldId id="271" r:id="rId13"/>
    <p:sldId id="260"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2">
          <p15:clr>
            <a:srgbClr val="A4A3A4"/>
          </p15:clr>
        </p15:guide>
        <p15:guide id="2" orient="horz" pos="583">
          <p15:clr>
            <a:srgbClr val="A4A3A4"/>
          </p15:clr>
        </p15:guide>
        <p15:guide id="3" pos="5617">
          <p15:clr>
            <a:srgbClr val="A4A3A4"/>
          </p15:clr>
        </p15:guide>
        <p15:guide id="4" pos="2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0ABEC"/>
    <a:srgbClr val="A5CE00"/>
    <a:srgbClr val="0078D7"/>
    <a:srgbClr val="00BCF2"/>
    <a:srgbClr val="007FBA"/>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5"/>
    <p:restoredTop sz="94643"/>
  </p:normalViewPr>
  <p:slideViewPr>
    <p:cSldViewPr snapToGrid="0" snapToObjects="1">
      <p:cViewPr>
        <p:scale>
          <a:sx n="108" d="100"/>
          <a:sy n="108" d="100"/>
        </p:scale>
        <p:origin x="132" y="54"/>
      </p:cViewPr>
      <p:guideLst>
        <p:guide orient="horz" pos="3092"/>
        <p:guide orient="horz" pos="583"/>
        <p:guide pos="5617"/>
        <p:guide pos="237"/>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079FD93-08D1-3D47-8B88-9F159745C9D8}"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‹N°›</a:t>
            </a:fld>
            <a:endParaRPr lang="en-US"/>
          </a:p>
        </p:txBody>
      </p:sp>
    </p:spTree>
    <p:extLst>
      <p:ext uri="{BB962C8B-B14F-4D97-AF65-F5344CB8AC3E}">
        <p14:creationId xmlns:p14="http://schemas.microsoft.com/office/powerpoint/2010/main" val="3869323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One Column Content Slide">
    <p:spTree>
      <p:nvGrpSpPr>
        <p:cNvPr id="1" name=""/>
        <p:cNvGrpSpPr/>
        <p:nvPr/>
      </p:nvGrpSpPr>
      <p:grpSpPr>
        <a:xfrm>
          <a:off x="0" y="0"/>
          <a:ext cx="0" cy="0"/>
          <a:chOff x="0" y="0"/>
          <a:chExt cx="0" cy="0"/>
        </a:xfrm>
      </p:grpSpPr>
      <p:sp>
        <p:nvSpPr>
          <p:cNvPr id="8" name="Content Placeholder 2"/>
          <p:cNvSpPr>
            <a:spLocks noGrp="1"/>
          </p:cNvSpPr>
          <p:nvPr>
            <p:ph idx="1"/>
          </p:nvPr>
        </p:nvSpPr>
        <p:spPr>
          <a:xfrm>
            <a:off x="233167" y="925513"/>
            <a:ext cx="8683819" cy="3554416"/>
          </a:xfrm>
          <a:prstGeom prst="rect">
            <a:avLst/>
          </a:prstGeom>
        </p:spPr>
        <p:txBody>
          <a:bodyPr lIns="0" tIns="0" rIns="0" bIns="0"/>
          <a:lstStyle>
            <a:lvl1pPr>
              <a:spcBef>
                <a:spcPts val="1000"/>
              </a:spcBef>
              <a:defRPr sz="2800">
                <a:solidFill>
                  <a:schemeClr val="tx1"/>
                </a:solidFill>
              </a:defRPr>
            </a:lvl1pPr>
            <a:lvl2pPr>
              <a:spcBef>
                <a:spcPts val="1000"/>
              </a:spcBef>
              <a:defRPr sz="2600">
                <a:solidFill>
                  <a:schemeClr val="tx1"/>
                </a:solidFill>
              </a:defRPr>
            </a:lvl2pPr>
            <a:lvl3pPr>
              <a:spcBef>
                <a:spcPts val="1000"/>
              </a:spcBef>
              <a:defRPr sz="2200">
                <a:solidFill>
                  <a:schemeClr val="tx1"/>
                </a:solidFill>
              </a:defRPr>
            </a:lvl3pPr>
            <a:lvl4pPr>
              <a:spcBef>
                <a:spcPts val="1000"/>
              </a:spcBef>
              <a:defRPr sz="1800">
                <a:solidFill>
                  <a:schemeClr val="tx1"/>
                </a:solidFill>
              </a:defRPr>
            </a:lvl4pPr>
            <a:lvl5pPr>
              <a:spcBef>
                <a:spcPts val="1000"/>
              </a:spcBef>
              <a:defRPr sz="14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itle 1"/>
          <p:cNvSpPr>
            <a:spLocks noGrp="1"/>
          </p:cNvSpPr>
          <p:nvPr>
            <p:ph type="title"/>
          </p:nvPr>
        </p:nvSpPr>
        <p:spPr>
          <a:xfrm>
            <a:off x="233168" y="141555"/>
            <a:ext cx="7594879" cy="406715"/>
          </a:xfrm>
          <a:prstGeom prst="rect">
            <a:avLst/>
          </a:prstGeom>
        </p:spPr>
        <p:txBody>
          <a:bodyPr wrap="square" lIns="0" tIns="0" rIns="0" bIns="0" anchor="ctr" anchorCtr="0"/>
          <a:lstStyle>
            <a:lvl1pPr algn="l">
              <a:defRPr sz="3500">
                <a:solidFill>
                  <a:srgbClr val="F2F2F2"/>
                </a:solidFill>
              </a:defRPr>
            </a:lvl1pPr>
          </a:lstStyle>
          <a:p>
            <a:r>
              <a:rPr lang="fr-FR"/>
              <a:t>Modifiez le style du titre</a:t>
            </a:r>
            <a:endParaRPr lang="en-US" dirty="0"/>
          </a:p>
        </p:txBody>
      </p:sp>
    </p:spTree>
    <p:extLst>
      <p:ext uri="{BB962C8B-B14F-4D97-AF65-F5344CB8AC3E}">
        <p14:creationId xmlns:p14="http://schemas.microsoft.com/office/powerpoint/2010/main" val="331630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wo Column Content Slide">
    <p:spTree>
      <p:nvGrpSpPr>
        <p:cNvPr id="1" name=""/>
        <p:cNvGrpSpPr/>
        <p:nvPr/>
      </p:nvGrpSpPr>
      <p:grpSpPr>
        <a:xfrm>
          <a:off x="0" y="0"/>
          <a:ext cx="0" cy="0"/>
          <a:chOff x="0" y="0"/>
          <a:chExt cx="0" cy="0"/>
        </a:xfrm>
      </p:grpSpPr>
      <p:sp>
        <p:nvSpPr>
          <p:cNvPr id="9" name="Content Placeholder 2"/>
          <p:cNvSpPr>
            <a:spLocks noGrp="1"/>
          </p:cNvSpPr>
          <p:nvPr>
            <p:ph idx="1"/>
          </p:nvPr>
        </p:nvSpPr>
        <p:spPr>
          <a:xfrm>
            <a:off x="233168" y="925513"/>
            <a:ext cx="4343400" cy="3554416"/>
          </a:xfrm>
          <a:prstGeom prst="rect">
            <a:avLst/>
          </a:prstGeom>
        </p:spPr>
        <p:txBody>
          <a:bodyPr lIns="0" tIns="0" rIns="0" bIns="0"/>
          <a:lstStyle>
            <a:lvl1pPr>
              <a:spcBef>
                <a:spcPts val="1000"/>
              </a:spcBef>
              <a:defRPr sz="2800">
                <a:solidFill>
                  <a:schemeClr val="tx1"/>
                </a:solidFill>
              </a:defRPr>
            </a:lvl1pPr>
            <a:lvl2pPr>
              <a:spcBef>
                <a:spcPts val="1000"/>
              </a:spcBef>
              <a:defRPr sz="2600">
                <a:solidFill>
                  <a:schemeClr val="tx1"/>
                </a:solidFill>
              </a:defRPr>
            </a:lvl2pPr>
            <a:lvl3pPr>
              <a:spcBef>
                <a:spcPts val="1000"/>
              </a:spcBef>
              <a:defRPr sz="2200">
                <a:solidFill>
                  <a:schemeClr val="tx1"/>
                </a:solidFill>
              </a:defRPr>
            </a:lvl3pPr>
            <a:lvl4pPr>
              <a:spcBef>
                <a:spcPts val="1000"/>
              </a:spcBef>
              <a:defRPr sz="1800">
                <a:solidFill>
                  <a:schemeClr val="tx1"/>
                </a:solidFill>
              </a:defRPr>
            </a:lvl4pPr>
            <a:lvl5pPr>
              <a:spcBef>
                <a:spcPts val="1000"/>
              </a:spcBef>
              <a:defRPr sz="14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2"/>
          <p:cNvSpPr>
            <a:spLocks noGrp="1"/>
          </p:cNvSpPr>
          <p:nvPr>
            <p:ph idx="10"/>
          </p:nvPr>
        </p:nvSpPr>
        <p:spPr>
          <a:xfrm>
            <a:off x="4576568" y="925513"/>
            <a:ext cx="4343400" cy="3554416"/>
          </a:xfrm>
          <a:prstGeom prst="rect">
            <a:avLst/>
          </a:prstGeom>
        </p:spPr>
        <p:txBody>
          <a:bodyPr lIns="0" tIns="0" rIns="0" bIns="0"/>
          <a:lstStyle>
            <a:lvl1pPr>
              <a:spcBef>
                <a:spcPts val="1000"/>
              </a:spcBef>
              <a:defRPr sz="2800">
                <a:solidFill>
                  <a:srgbClr val="000000"/>
                </a:solidFill>
              </a:defRPr>
            </a:lvl1pPr>
            <a:lvl2pPr>
              <a:spcBef>
                <a:spcPts val="1000"/>
              </a:spcBef>
              <a:defRPr sz="2600">
                <a:solidFill>
                  <a:srgbClr val="000000"/>
                </a:solidFill>
              </a:defRPr>
            </a:lvl2pPr>
            <a:lvl3pPr>
              <a:spcBef>
                <a:spcPts val="1000"/>
              </a:spcBef>
              <a:defRPr sz="2200">
                <a:solidFill>
                  <a:srgbClr val="000000"/>
                </a:solidFill>
              </a:defRPr>
            </a:lvl3pPr>
            <a:lvl4pPr>
              <a:spcBef>
                <a:spcPts val="1000"/>
              </a:spcBef>
              <a:defRPr sz="1800">
                <a:solidFill>
                  <a:srgbClr val="000000"/>
                </a:solidFill>
              </a:defRPr>
            </a:lvl4pPr>
            <a:lvl5pPr>
              <a:spcBef>
                <a:spcPts val="1000"/>
              </a:spcBef>
              <a:defRPr sz="1400">
                <a:solidFill>
                  <a:srgbClr val="000000"/>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itle 1"/>
          <p:cNvSpPr>
            <a:spLocks noGrp="1"/>
          </p:cNvSpPr>
          <p:nvPr>
            <p:ph type="title"/>
          </p:nvPr>
        </p:nvSpPr>
        <p:spPr>
          <a:xfrm>
            <a:off x="233168" y="141555"/>
            <a:ext cx="7594879" cy="406715"/>
          </a:xfrm>
          <a:prstGeom prst="rect">
            <a:avLst/>
          </a:prstGeom>
        </p:spPr>
        <p:txBody>
          <a:bodyPr wrap="square" lIns="0" tIns="0" rIns="0" bIns="0" anchor="ctr" anchorCtr="0"/>
          <a:lstStyle>
            <a:lvl1pPr algn="l">
              <a:defRPr sz="3500">
                <a:solidFill>
                  <a:srgbClr val="F2F2F2"/>
                </a:solidFill>
              </a:defRPr>
            </a:lvl1pPr>
          </a:lstStyle>
          <a:p>
            <a:r>
              <a:rPr lang="fr-FR"/>
              <a:t>Modifiez le style du titre</a:t>
            </a:r>
            <a:endParaRPr lang="en-US" dirty="0"/>
          </a:p>
        </p:txBody>
      </p:sp>
    </p:spTree>
    <p:extLst>
      <p:ext uri="{BB962C8B-B14F-4D97-AF65-F5344CB8AC3E}">
        <p14:creationId xmlns:p14="http://schemas.microsoft.com/office/powerpoint/2010/main" val="958155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1594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079FD93-08D1-3D47-8B88-9F159745C9D8}" type="datetimeFigureOut">
              <a:rPr lang="en-US" smtClean="0"/>
              <a:t>3/7/2019</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6CD23B5-1BB9-A14A-BFB4-1A837A3C004E}" type="slidenum">
              <a:rPr lang="en-US" smtClean="0"/>
              <a:t>‹N°›</a:t>
            </a:fld>
            <a:endParaRPr lang="en-US"/>
          </a:p>
        </p:txBody>
      </p:sp>
    </p:spTree>
    <p:extLst>
      <p:ext uri="{BB962C8B-B14F-4D97-AF65-F5344CB8AC3E}">
        <p14:creationId xmlns:p14="http://schemas.microsoft.com/office/powerpoint/2010/main" val="252485014"/>
      </p:ext>
    </p:extLst>
  </p:cSld>
  <p:clrMap bg1="lt1" tx1="dk1" bg2="lt2" tx2="dk2" accent1="accent1" accent2="accent2" accent3="accent3" accent4="accent4" accent5="accent5" accent6="accent6" hlink="hlink" folHlink="folHlink"/>
  <p:sldLayoutIdLst>
    <p:sldLayoutId id="2147483676" r:id="rId1"/>
    <p:sldLayoutId id="2147483687" r:id="rId2"/>
    <p:sldLayoutId id="2147483688" r:id="rId3"/>
    <p:sldLayoutId id="2147483689"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hyperlink" Target="https://docs.microsoft.com/azure/cognitive-services/video-indexer/video-indexer-overview" TargetMode="External"/><Relationship Id="rId3" Type="http://schemas.openxmlformats.org/officeDocument/2006/relationships/hyperlink" Target="https://docs.microsoft.com/azure/cognitive-services/computer-vision/" TargetMode="External"/><Relationship Id="rId7" Type="http://schemas.openxmlformats.org/officeDocument/2006/relationships/hyperlink" Target="https://docs.microsoft.com/azure/cognitive-services/emotion/home"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docs.microsoft.com/azure/cognitive-services/face/" TargetMode="External"/><Relationship Id="rId5" Type="http://schemas.openxmlformats.org/officeDocument/2006/relationships/hyperlink" Target="https://docs.microsoft.com/azure/cognitive-services/content-moderator/overview" TargetMode="External"/><Relationship Id="rId4" Type="http://schemas.openxmlformats.org/officeDocument/2006/relationships/hyperlink" Target="https://docs.microsoft.com/azure/cognitive-services/Custom-Vision-Service/hom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azure/cognitive-services/custom-speech-service/cognitive-services-custom-speech-home" TargetMode="External"/><Relationship Id="rId2" Type="http://schemas.openxmlformats.org/officeDocument/2006/relationships/hyperlink" Target="https://docs.microsoft.com/azure/cognitive-services/speech-service/" TargetMode="External"/><Relationship Id="rId1" Type="http://schemas.openxmlformats.org/officeDocument/2006/relationships/slideLayout" Target="../slideLayouts/slideLayout2.xml"/><Relationship Id="rId6" Type="http://schemas.openxmlformats.org/officeDocument/2006/relationships/hyperlink" Target="https://docs.microsoft.com/azure/cognitive-services/speaker-recognition/home" TargetMode="External"/><Relationship Id="rId5" Type="http://schemas.openxmlformats.org/officeDocument/2006/relationships/hyperlink" Target="https://docs.microsoft.com/azure/cognitive-services/translator-speech/" TargetMode="External"/><Relationship Id="rId4" Type="http://schemas.openxmlformats.org/officeDocument/2006/relationships/hyperlink" Target="https://docs.microsoft.com/azure/cognitive-services/speech/hom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azure/cognitive-services/luis/" TargetMode="External"/><Relationship Id="rId7" Type="http://schemas.openxmlformats.org/officeDocument/2006/relationships/hyperlink" Target="https://docs.microsoft.com/azure/cognitive-services/web-language-model/home" TargetMode="External"/><Relationship Id="rId2" Type="http://schemas.openxmlformats.org/officeDocument/2006/relationships/hyperlink" Target="https://docs.microsoft.com/azure/cognitive-services/bing-spell-check/" TargetMode="External"/><Relationship Id="rId1" Type="http://schemas.openxmlformats.org/officeDocument/2006/relationships/slideLayout" Target="../slideLayouts/slideLayout2.xml"/><Relationship Id="rId6" Type="http://schemas.openxmlformats.org/officeDocument/2006/relationships/hyperlink" Target="https://docs.microsoft.com/azure/cognitive-services/translator/" TargetMode="External"/><Relationship Id="rId5" Type="http://schemas.openxmlformats.org/officeDocument/2006/relationships/hyperlink" Target="https://docs.microsoft.com/azure/cognitive-services/text-analytics/" TargetMode="External"/><Relationship Id="rId4" Type="http://schemas.openxmlformats.org/officeDocument/2006/relationships/hyperlink" Target="https://docs.microsoft.com/azure/cognitive-services/linguisticanalysisapi/home"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docs.microsoft.com/azure/cognitive-services/bing-image-search" TargetMode="External"/><Relationship Id="rId3" Type="http://schemas.openxmlformats.org/officeDocument/2006/relationships/hyperlink" Target="https://docs.microsoft.com/azure/cognitive-services/Bing-Video-Search/" TargetMode="External"/><Relationship Id="rId7" Type="http://schemas.openxmlformats.org/officeDocument/2006/relationships/hyperlink" Target="https://docs.microsoft.com/azure/cognitive-services/bing-entities-search/" TargetMode="External"/><Relationship Id="rId2" Type="http://schemas.openxmlformats.org/officeDocument/2006/relationships/hyperlink" Target="https://docs.microsoft.com/azure/cognitive-services/bing-news-search/" TargetMode="External"/><Relationship Id="rId1" Type="http://schemas.openxmlformats.org/officeDocument/2006/relationships/slideLayout" Target="../slideLayouts/slideLayout2.xml"/><Relationship Id="rId6" Type="http://schemas.openxmlformats.org/officeDocument/2006/relationships/hyperlink" Target="https://docs.microsoft.com/azure/cognitive-services/bing-custom-search" TargetMode="External"/><Relationship Id="rId5" Type="http://schemas.openxmlformats.org/officeDocument/2006/relationships/hyperlink" Target="https://docs.microsoft.com/azure/cognitive-services/Bing-Autosuggest" TargetMode="External"/><Relationship Id="rId4" Type="http://schemas.openxmlformats.org/officeDocument/2006/relationships/hyperlink" Target="https://docs.microsoft.com/azure/cognitive-services/bing-web-search/"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azure/cognitive-services/qnamaker/index" TargetMode="External"/><Relationship Id="rId2" Type="http://schemas.openxmlformats.org/officeDocument/2006/relationships/hyperlink" Target="https://docs.microsoft.com/azure/cognitive-services/custom-decision-servic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9430" y="1445133"/>
            <a:ext cx="5378912" cy="2904925"/>
          </a:xfrm>
        </p:spPr>
        <p:txBody>
          <a:bodyPr>
            <a:noAutofit/>
          </a:bodyPr>
          <a:lstStyle/>
          <a:p>
            <a:pPr algn="l"/>
            <a:r>
              <a:rPr lang="fr-FR" sz="3200" b="1" dirty="0">
                <a:solidFill>
                  <a:schemeClr val="bg1"/>
                </a:solidFill>
                <a:latin typeface="Segoe UI Light" panose="020B0502040204020203" pitchFamily="34" charset="0"/>
                <a:cs typeface="Segoe UI Light" panose="020B0502040204020203" pitchFamily="34" charset="0"/>
              </a:rPr>
              <a:t>Présentation d’Azure Cognitive services</a:t>
            </a:r>
            <a:br>
              <a:rPr lang="fr-FR" sz="6000" b="1" dirty="0">
                <a:solidFill>
                  <a:schemeClr val="tx1">
                    <a:lumMod val="50000"/>
                  </a:schemeClr>
                </a:solidFill>
                <a:latin typeface="Segoe UI Light" panose="020B0502040204020203" pitchFamily="34" charset="0"/>
                <a:cs typeface="Segoe UI Light" panose="020B0502040204020203" pitchFamily="34" charset="0"/>
              </a:rPr>
            </a:br>
            <a:endParaRPr lang="en-US" sz="6000" b="1" dirty="0">
              <a:solidFill>
                <a:schemeClr val="bg1"/>
              </a:solidFill>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1"/>
          </p:nvPr>
        </p:nvSpPr>
        <p:spPr>
          <a:xfrm>
            <a:off x="71978" y="4584403"/>
            <a:ext cx="2759438" cy="391493"/>
          </a:xfrm>
        </p:spPr>
        <p:txBody>
          <a:bodyPr>
            <a:normAutofit/>
          </a:bodyPr>
          <a:lstStyle/>
          <a:p>
            <a:r>
              <a:rPr lang="en-CA" sz="2000" b="1" dirty="0" err="1">
                <a:solidFill>
                  <a:schemeClr val="bg1"/>
                </a:solidFill>
                <a:latin typeface="Segoe UI Light" panose="020B0502040204020203" pitchFamily="34" charset="0"/>
                <a:cs typeface="Segoe UI Light" panose="020B0502040204020203" pitchFamily="34" charset="0"/>
              </a:rPr>
              <a:t>Grevisse</a:t>
            </a:r>
            <a:r>
              <a:rPr lang="en-CA" sz="2000" b="1" dirty="0">
                <a:solidFill>
                  <a:schemeClr val="bg1"/>
                </a:solidFill>
                <a:latin typeface="Segoe UI Light" panose="020B0502040204020203" pitchFamily="34" charset="0"/>
                <a:cs typeface="Segoe UI Light" panose="020B0502040204020203" pitchFamily="34" charset="0"/>
              </a:rPr>
              <a:t> </a:t>
            </a:r>
            <a:r>
              <a:rPr lang="en-CA" sz="2000" b="1" dirty="0" err="1">
                <a:solidFill>
                  <a:schemeClr val="bg1"/>
                </a:solidFill>
                <a:latin typeface="Segoe UI Light" panose="020B0502040204020203" pitchFamily="34" charset="0"/>
                <a:cs typeface="Segoe UI Light" panose="020B0502040204020203" pitchFamily="34" charset="0"/>
              </a:rPr>
              <a:t>Ditend</a:t>
            </a:r>
            <a:r>
              <a:rPr lang="en-CA" sz="2000" b="1" dirty="0">
                <a:solidFill>
                  <a:schemeClr val="bg1"/>
                </a:solidFill>
                <a:latin typeface="Segoe UI Light" panose="020B0502040204020203" pitchFamily="34" charset="0"/>
                <a:cs typeface="Segoe UI Light" panose="020B0502040204020203" pitchFamily="34" charset="0"/>
              </a:rPr>
              <a:t> Y</a:t>
            </a:r>
            <a:r>
              <a:rPr lang="en-ZA" sz="2000" b="1" dirty="0" err="1">
                <a:solidFill>
                  <a:schemeClr val="bg1"/>
                </a:solidFill>
                <a:latin typeface="Segoe UI Light" panose="020B0502040204020203" pitchFamily="34" charset="0"/>
                <a:cs typeface="Segoe UI Light" panose="020B0502040204020203" pitchFamily="34" charset="0"/>
              </a:rPr>
              <a:t>av</a:t>
            </a:r>
            <a:endParaRPr lang="en-CA" sz="2000" b="1"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355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466BC0-9AF1-2343-8F52-B12E408710FE}"/>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999024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456100-564B-3744-BE2D-55C75AE036BE}"/>
              </a:ext>
            </a:extLst>
          </p:cNvPr>
          <p:cNvPicPr>
            <a:picLocks noChangeAspect="1"/>
          </p:cNvPicPr>
          <p:nvPr/>
        </p:nvPicPr>
        <p:blipFill>
          <a:blip r:embed="rId2"/>
          <a:stretch>
            <a:fillRect/>
          </a:stretch>
        </p:blipFill>
        <p:spPr>
          <a:xfrm>
            <a:off x="0" y="0"/>
            <a:ext cx="9144000" cy="5143500"/>
          </a:xfrm>
          <a:prstGeom prst="rect">
            <a:avLst/>
          </a:prstGeom>
        </p:spPr>
      </p:pic>
      <p:sp>
        <p:nvSpPr>
          <p:cNvPr id="5" name="Content Placeholder 4"/>
          <p:cNvSpPr>
            <a:spLocks noGrp="1"/>
          </p:cNvSpPr>
          <p:nvPr>
            <p:ph idx="1"/>
          </p:nvPr>
        </p:nvSpPr>
        <p:spPr>
          <a:xfrm>
            <a:off x="233168" y="925514"/>
            <a:ext cx="6362160" cy="3131582"/>
          </a:xfrm>
        </p:spPr>
        <p:txBody>
          <a:bodyPr>
            <a:normAutofit fontScale="62500" lnSpcReduction="20000"/>
          </a:bodyPr>
          <a:lstStyle/>
          <a:p>
            <a:pPr marL="0" indent="0">
              <a:lnSpc>
                <a:spcPct val="120000"/>
              </a:lnSpc>
              <a:buNone/>
            </a:pPr>
            <a:r>
              <a:rPr lang="fr-FR" dirty="0">
                <a:solidFill>
                  <a:schemeClr val="tx1">
                    <a:lumMod val="50000"/>
                  </a:schemeClr>
                </a:solidFill>
              </a:rPr>
              <a:t>La solution Azure Cognitive Services est une famille d’</a:t>
            </a:r>
            <a:r>
              <a:rPr lang="fr-FR" b="1" dirty="0">
                <a:solidFill>
                  <a:schemeClr val="tx1">
                    <a:lumMod val="50000"/>
                  </a:schemeClr>
                </a:solidFill>
              </a:rPr>
              <a:t>API</a:t>
            </a:r>
            <a:r>
              <a:rPr lang="fr-FR" dirty="0">
                <a:solidFill>
                  <a:schemeClr val="tx1">
                    <a:lumMod val="50000"/>
                  </a:schemeClr>
                </a:solidFill>
              </a:rPr>
              <a:t>, de kits de développement logiciel (SDK) et de services destinés à aider les développeurs à générer des applications intelligentes sans disposer de connaissances ou compétences directes en matière d’intelligence artificielle ou de science des données. L’équipe Microsoft Cognitive Services développe le portefeuille évolutif d’API de Machine Learning de Microsoft, qui permet aux développeurs d’ajouter facilement à leurs applications des fonctionnalités cognitives, telles que la détection d’émotion et la détection vidéo, les reconnaissances faciale, vocale et visuelle, ainsi que la compréhension du langage.</a:t>
            </a:r>
          </a:p>
          <a:p>
            <a:pPr marL="0" indent="0">
              <a:lnSpc>
                <a:spcPct val="120000"/>
              </a:lnSpc>
              <a:buNone/>
            </a:pPr>
            <a:endParaRPr lang="en-ZA" dirty="0">
              <a:solidFill>
                <a:schemeClr val="tx1">
                  <a:lumMod val="50000"/>
                </a:schemeClr>
              </a:solidFill>
            </a:endParaRPr>
          </a:p>
          <a:p>
            <a:pPr marL="0" indent="0">
              <a:lnSpc>
                <a:spcPct val="120000"/>
              </a:lnSpc>
              <a:buNone/>
            </a:pPr>
            <a:endParaRPr lang="en-ZA" dirty="0">
              <a:solidFill>
                <a:schemeClr val="tx1">
                  <a:lumMod val="50000"/>
                </a:schemeClr>
              </a:solidFill>
            </a:endParaRPr>
          </a:p>
          <a:p>
            <a:pPr marL="0" indent="0">
              <a:lnSpc>
                <a:spcPct val="120000"/>
              </a:lnSpc>
              <a:buNone/>
            </a:pPr>
            <a:endParaRPr lang="en-ZA" dirty="0">
              <a:solidFill>
                <a:schemeClr val="tx1">
                  <a:lumMod val="50000"/>
                </a:schemeClr>
              </a:solidFill>
            </a:endParaRPr>
          </a:p>
          <a:p>
            <a:pPr marL="0" indent="0">
              <a:lnSpc>
                <a:spcPct val="120000"/>
              </a:lnSpc>
              <a:buNone/>
            </a:pPr>
            <a:endParaRPr lang="fr-FR" dirty="0">
              <a:solidFill>
                <a:schemeClr val="tx1">
                  <a:lumMod val="50000"/>
                </a:schemeClr>
              </a:solidFill>
            </a:endParaRPr>
          </a:p>
          <a:p>
            <a:pPr marL="0" indent="0">
              <a:lnSpc>
                <a:spcPct val="120000"/>
              </a:lnSpc>
              <a:buNone/>
            </a:pPr>
            <a:endParaRPr lang="fr-FR" dirty="0">
              <a:solidFill>
                <a:schemeClr val="tx1">
                  <a:lumMod val="50000"/>
                </a:schemeClr>
              </a:solidFill>
            </a:endParaRPr>
          </a:p>
          <a:p>
            <a:pPr marL="0" indent="0">
              <a:lnSpc>
                <a:spcPct val="120000"/>
              </a:lnSpc>
              <a:buNone/>
            </a:pPr>
            <a:endParaRPr lang="en-ZA" dirty="0">
              <a:solidFill>
                <a:schemeClr val="tx1">
                  <a:lumMod val="50000"/>
                </a:schemeClr>
              </a:solidFill>
            </a:endParaRPr>
          </a:p>
          <a:p>
            <a:pPr marL="0" indent="0">
              <a:lnSpc>
                <a:spcPct val="120000"/>
              </a:lnSpc>
              <a:buNone/>
            </a:pPr>
            <a:endParaRPr lang="fr-FR" dirty="0">
              <a:solidFill>
                <a:schemeClr val="tx1">
                  <a:lumMod val="50000"/>
                </a:schemeClr>
              </a:solidFill>
            </a:endParaRPr>
          </a:p>
          <a:p>
            <a:pPr marL="0" indent="0">
              <a:buNone/>
            </a:pPr>
            <a:endParaRPr lang="en-US" dirty="0"/>
          </a:p>
        </p:txBody>
      </p:sp>
      <p:sp>
        <p:nvSpPr>
          <p:cNvPr id="4" name="Title 3"/>
          <p:cNvSpPr>
            <a:spLocks noGrp="1"/>
          </p:cNvSpPr>
          <p:nvPr>
            <p:ph type="title"/>
          </p:nvPr>
        </p:nvSpPr>
        <p:spPr>
          <a:xfrm>
            <a:off x="233169" y="141555"/>
            <a:ext cx="6362158" cy="406715"/>
          </a:xfrm>
          <a:prstGeom prst="rect">
            <a:avLst/>
          </a:prstGeom>
        </p:spPr>
        <p:txBody>
          <a:bodyPr>
            <a:normAutofit fontScale="90000"/>
          </a:bodyPr>
          <a:lstStyle/>
          <a:p>
            <a:r>
              <a:rPr lang="en-US" dirty="0"/>
              <a:t>Definition</a:t>
            </a:r>
          </a:p>
        </p:txBody>
      </p:sp>
      <p:pic>
        <p:nvPicPr>
          <p:cNvPr id="6" name="Image 5">
            <a:extLst>
              <a:ext uri="{FF2B5EF4-FFF2-40B4-BE49-F238E27FC236}">
                <a16:creationId xmlns:a16="http://schemas.microsoft.com/office/drawing/2014/main" id="{2CF8F9EB-BDC7-4780-8137-542C8FFBFD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5328" y="1271742"/>
            <a:ext cx="2427995" cy="1955598"/>
          </a:xfrm>
          <a:prstGeom prst="rect">
            <a:avLst/>
          </a:prstGeom>
        </p:spPr>
      </p:pic>
      <p:sp>
        <p:nvSpPr>
          <p:cNvPr id="8" name="ZoneTexte 7">
            <a:extLst>
              <a:ext uri="{FF2B5EF4-FFF2-40B4-BE49-F238E27FC236}">
                <a16:creationId xmlns:a16="http://schemas.microsoft.com/office/drawing/2014/main" id="{4CC8F232-88F2-4807-8C3C-849D345602BC}"/>
              </a:ext>
            </a:extLst>
          </p:cNvPr>
          <p:cNvSpPr txBox="1"/>
          <p:nvPr/>
        </p:nvSpPr>
        <p:spPr>
          <a:xfrm>
            <a:off x="132488" y="4093701"/>
            <a:ext cx="7676837" cy="402546"/>
          </a:xfrm>
          <a:prstGeom prst="rect">
            <a:avLst/>
          </a:prstGeom>
          <a:noFill/>
        </p:spPr>
        <p:txBody>
          <a:bodyPr wrap="square" rtlCol="0">
            <a:spAutoFit/>
          </a:bodyPr>
          <a:lstStyle/>
          <a:p>
            <a:pPr>
              <a:lnSpc>
                <a:spcPct val="120000"/>
              </a:lnSpc>
            </a:pPr>
            <a:r>
              <a:rPr lang="en-ZA" u="sng" dirty="0">
                <a:solidFill>
                  <a:schemeClr val="accent5"/>
                </a:solidFill>
              </a:rPr>
              <a:t>NB</a:t>
            </a:r>
            <a:r>
              <a:rPr lang="en-ZA" dirty="0">
                <a:solidFill>
                  <a:schemeClr val="tx1">
                    <a:lumMod val="50000"/>
                  </a:schemeClr>
                </a:solidFill>
              </a:rPr>
              <a:t>: API </a:t>
            </a:r>
            <a:r>
              <a:rPr lang="fr-FR" dirty="0">
                <a:solidFill>
                  <a:schemeClr val="tx1">
                    <a:lumMod val="50000"/>
                  </a:schemeClr>
                </a:solidFill>
              </a:rPr>
              <a:t>signifie</a:t>
            </a:r>
            <a:r>
              <a:rPr lang="en-ZA" dirty="0">
                <a:solidFill>
                  <a:schemeClr val="tx1">
                    <a:lumMod val="50000"/>
                  </a:schemeClr>
                </a:solidFill>
              </a:rPr>
              <a:t> interface de </a:t>
            </a:r>
            <a:r>
              <a:rPr lang="en-ZA" dirty="0" err="1">
                <a:solidFill>
                  <a:schemeClr val="tx1">
                    <a:lumMod val="50000"/>
                  </a:schemeClr>
                </a:solidFill>
              </a:rPr>
              <a:t>programmation</a:t>
            </a:r>
            <a:r>
              <a:rPr lang="en-ZA" dirty="0">
                <a:solidFill>
                  <a:schemeClr val="tx1">
                    <a:lumMod val="50000"/>
                  </a:schemeClr>
                </a:solidFill>
              </a:rPr>
              <a:t> applicative</a:t>
            </a:r>
            <a:endParaRPr lang="fr-FR" u="sng" dirty="0">
              <a:solidFill>
                <a:schemeClr val="tx1">
                  <a:lumMod val="50000"/>
                </a:schemeClr>
              </a:solidFill>
            </a:endParaRPr>
          </a:p>
        </p:txBody>
      </p:sp>
    </p:spTree>
    <p:extLst>
      <p:ext uri="{BB962C8B-B14F-4D97-AF65-F5344CB8AC3E}">
        <p14:creationId xmlns:p14="http://schemas.microsoft.com/office/powerpoint/2010/main" val="1610122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4ED65F-B8F7-C24A-8BF3-835815BCD9A2}"/>
              </a:ext>
            </a:extLst>
          </p:cNvPr>
          <p:cNvPicPr>
            <a:picLocks noChangeAspect="1"/>
          </p:cNvPicPr>
          <p:nvPr/>
        </p:nvPicPr>
        <p:blipFill>
          <a:blip r:embed="rId2"/>
          <a:stretch>
            <a:fillRect/>
          </a:stretch>
        </p:blipFill>
        <p:spPr>
          <a:xfrm>
            <a:off x="0" y="0"/>
            <a:ext cx="9144000" cy="5143500"/>
          </a:xfrm>
          <a:prstGeom prst="rect">
            <a:avLst/>
          </a:prstGeom>
        </p:spPr>
      </p:pic>
      <p:sp>
        <p:nvSpPr>
          <p:cNvPr id="5" name="Content Placeholder 4"/>
          <p:cNvSpPr>
            <a:spLocks noGrp="1"/>
          </p:cNvSpPr>
          <p:nvPr>
            <p:ph idx="1"/>
          </p:nvPr>
        </p:nvSpPr>
        <p:spPr>
          <a:xfrm>
            <a:off x="233167" y="925513"/>
            <a:ext cx="8830933" cy="2297081"/>
          </a:xfrm>
        </p:spPr>
        <p:txBody>
          <a:bodyPr>
            <a:normAutofit fontScale="85000" lnSpcReduction="20000"/>
          </a:bodyPr>
          <a:lstStyle/>
          <a:p>
            <a:pPr marL="0" indent="0">
              <a:buNone/>
            </a:pPr>
            <a:r>
              <a:rPr lang="fr-FR" dirty="0">
                <a:solidFill>
                  <a:schemeClr val="tx1">
                    <a:lumMod val="50000"/>
                  </a:schemeClr>
                </a:solidFill>
              </a:rPr>
              <a:t>L’objectif de l’équipe Azure Cognitive Services est d’aider les développeurs à créer des applications capables de voir, d’entendre, de parler, de comprendre et même de commencer à raisonner. Le catalogue des services disponibles au sein de la solution Azure Cognitive Services peut être classé en cinq grands piliers : Vision, Parole (Speech), Langage, Recherche et Connaissances.</a:t>
            </a:r>
            <a:br>
              <a:rPr lang="fr-FR" dirty="0">
                <a:solidFill>
                  <a:schemeClr val="tx1">
                    <a:lumMod val="50000"/>
                  </a:schemeClr>
                </a:solidFill>
              </a:rPr>
            </a:br>
            <a:br>
              <a:rPr lang="en-CA" dirty="0">
                <a:solidFill>
                  <a:schemeClr val="tx1">
                    <a:lumMod val="50000"/>
                  </a:schemeClr>
                </a:solidFill>
              </a:rPr>
            </a:br>
            <a:endParaRPr lang="en-US" dirty="0"/>
          </a:p>
        </p:txBody>
      </p:sp>
      <p:sp>
        <p:nvSpPr>
          <p:cNvPr id="4" name="Title 3"/>
          <p:cNvSpPr>
            <a:spLocks noGrp="1"/>
          </p:cNvSpPr>
          <p:nvPr>
            <p:ph type="title"/>
          </p:nvPr>
        </p:nvSpPr>
        <p:spPr>
          <a:prstGeom prst="rect">
            <a:avLst/>
          </a:prstGeom>
        </p:spPr>
        <p:txBody>
          <a:bodyPr>
            <a:normAutofit fontScale="90000"/>
          </a:bodyPr>
          <a:lstStyle/>
          <a:p>
            <a:r>
              <a:rPr lang="en-US" dirty="0"/>
              <a:t>Objectif</a:t>
            </a:r>
          </a:p>
        </p:txBody>
      </p:sp>
      <p:pic>
        <p:nvPicPr>
          <p:cNvPr id="8" name="Image 7">
            <a:extLst>
              <a:ext uri="{FF2B5EF4-FFF2-40B4-BE49-F238E27FC236}">
                <a16:creationId xmlns:a16="http://schemas.microsoft.com/office/drawing/2014/main" id="{DAC9DAAE-A08B-4EB4-A0FB-129670AC8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816" y="2740426"/>
            <a:ext cx="5504155" cy="1884840"/>
          </a:xfrm>
          <a:prstGeom prst="rect">
            <a:avLst/>
          </a:prstGeom>
        </p:spPr>
      </p:pic>
    </p:spTree>
    <p:extLst>
      <p:ext uri="{BB962C8B-B14F-4D97-AF65-F5344CB8AC3E}">
        <p14:creationId xmlns:p14="http://schemas.microsoft.com/office/powerpoint/2010/main" val="2345983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BD9FE5-36AE-7E4D-B985-E38264D4AF94}"/>
              </a:ext>
            </a:extLst>
          </p:cNvPr>
          <p:cNvPicPr>
            <a:picLocks noChangeAspect="1"/>
          </p:cNvPicPr>
          <p:nvPr/>
        </p:nvPicPr>
        <p:blipFill>
          <a:blip r:embed="rId2"/>
          <a:stretch>
            <a:fillRect/>
          </a:stretch>
        </p:blipFill>
        <p:spPr>
          <a:xfrm>
            <a:off x="0" y="0"/>
            <a:ext cx="9144000" cy="5143500"/>
          </a:xfrm>
          <a:prstGeom prst="rect">
            <a:avLst/>
          </a:prstGeom>
        </p:spPr>
      </p:pic>
      <p:sp>
        <p:nvSpPr>
          <p:cNvPr id="4" name="Title 3"/>
          <p:cNvSpPr>
            <a:spLocks noGrp="1"/>
          </p:cNvSpPr>
          <p:nvPr>
            <p:ph type="title"/>
          </p:nvPr>
        </p:nvSpPr>
        <p:spPr>
          <a:xfrm>
            <a:off x="233169" y="141555"/>
            <a:ext cx="6362158" cy="406715"/>
          </a:xfrm>
          <a:prstGeom prst="rect">
            <a:avLst/>
          </a:prstGeom>
        </p:spPr>
        <p:txBody>
          <a:bodyPr>
            <a:normAutofit fontScale="90000"/>
          </a:bodyPr>
          <a:lstStyle/>
          <a:p>
            <a:r>
              <a:rPr lang="en-US" dirty="0"/>
              <a:t>Les API Vision</a:t>
            </a:r>
          </a:p>
        </p:txBody>
      </p:sp>
      <p:graphicFrame>
        <p:nvGraphicFramePr>
          <p:cNvPr id="9" name="Espace réservé du contenu 8">
            <a:extLst>
              <a:ext uri="{FF2B5EF4-FFF2-40B4-BE49-F238E27FC236}">
                <a16:creationId xmlns:a16="http://schemas.microsoft.com/office/drawing/2014/main" id="{07881156-D00C-4C4E-BBC6-ACC0A8A5C56F}"/>
              </a:ext>
            </a:extLst>
          </p:cNvPr>
          <p:cNvGraphicFramePr>
            <a:graphicFrameLocks noGrp="1"/>
          </p:cNvGraphicFramePr>
          <p:nvPr>
            <p:ph idx="1"/>
            <p:extLst>
              <p:ext uri="{D42A27DB-BD31-4B8C-83A1-F6EECF244321}">
                <p14:modId xmlns:p14="http://schemas.microsoft.com/office/powerpoint/2010/main" val="1259631243"/>
              </p:ext>
            </p:extLst>
          </p:nvPr>
        </p:nvGraphicFramePr>
        <p:xfrm>
          <a:off x="116584" y="763418"/>
          <a:ext cx="8910832" cy="3948581"/>
        </p:xfrm>
        <a:graphic>
          <a:graphicData uri="http://schemas.openxmlformats.org/drawingml/2006/table">
            <a:tbl>
              <a:tblPr firstRow="1" firstCol="1" bandRow="1">
                <a:tableStyleId>{073A0DAA-6AF3-43AB-8588-CEC1D06C72B9}</a:tableStyleId>
              </a:tblPr>
              <a:tblGrid>
                <a:gridCol w="4455416">
                  <a:extLst>
                    <a:ext uri="{9D8B030D-6E8A-4147-A177-3AD203B41FA5}">
                      <a16:colId xmlns:a16="http://schemas.microsoft.com/office/drawing/2014/main" val="2675392825"/>
                    </a:ext>
                  </a:extLst>
                </a:gridCol>
                <a:gridCol w="4455416">
                  <a:extLst>
                    <a:ext uri="{9D8B030D-6E8A-4147-A177-3AD203B41FA5}">
                      <a16:colId xmlns:a16="http://schemas.microsoft.com/office/drawing/2014/main" val="2199266226"/>
                    </a:ext>
                  </a:extLst>
                </a:gridCol>
              </a:tblGrid>
              <a:tr h="385033">
                <a:tc>
                  <a:txBody>
                    <a:bodyPr/>
                    <a:lstStyle/>
                    <a:p>
                      <a:pPr>
                        <a:lnSpc>
                          <a:spcPct val="107000"/>
                        </a:lnSpc>
                        <a:spcAft>
                          <a:spcPts val="800"/>
                        </a:spcAft>
                      </a:pPr>
                      <a:r>
                        <a:rPr lang="fr-FR" sz="1400" dirty="0">
                          <a:effectLst/>
                        </a:rPr>
                        <a:t>Nom du service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7907" marR="117907" marT="88430" marB="88430" anchor="b"/>
                </a:tc>
                <a:tc>
                  <a:txBody>
                    <a:bodyPr/>
                    <a:lstStyle/>
                    <a:p>
                      <a:pPr>
                        <a:lnSpc>
                          <a:spcPct val="107000"/>
                        </a:lnSpc>
                        <a:spcAft>
                          <a:spcPts val="800"/>
                        </a:spcAft>
                      </a:pPr>
                      <a:r>
                        <a:rPr lang="fr-FR" sz="1400" dirty="0">
                          <a:effectLst/>
                        </a:rPr>
                        <a:t>Description du service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7907" marR="117907" marT="88430" marB="88430" anchor="b"/>
                </a:tc>
                <a:extLst>
                  <a:ext uri="{0D108BD9-81ED-4DB2-BD59-A6C34878D82A}">
                    <a16:rowId xmlns:a16="http://schemas.microsoft.com/office/drawing/2014/main" val="1104198260"/>
                  </a:ext>
                </a:extLst>
              </a:tr>
              <a:tr h="545454">
                <a:tc>
                  <a:txBody>
                    <a:bodyPr/>
                    <a:lstStyle/>
                    <a:p>
                      <a:pPr>
                        <a:lnSpc>
                          <a:spcPct val="107000"/>
                        </a:lnSpc>
                        <a:spcAft>
                          <a:spcPts val="800"/>
                        </a:spcAft>
                      </a:pPr>
                      <a:r>
                        <a:rPr lang="fr-FR" sz="1200" u="none" strike="noStrike" dirty="0">
                          <a:solidFill>
                            <a:schemeClr val="bg1"/>
                          </a:solidFill>
                          <a:effectLst/>
                          <a:hlinkClick r:id="rId3" tooltip="Vision par ordinateur">
                            <a:extLst>
                              <a:ext uri="{A12FA001-AC4F-418D-AE19-62706E023703}">
                                <ahyp:hlinkClr xmlns:ahyp="http://schemas.microsoft.com/office/drawing/2018/hyperlinkcolor" val="tx"/>
                              </a:ext>
                            </a:extLst>
                          </a:hlinkClick>
                        </a:rPr>
                        <a:t>Vision par ordinateur</a:t>
                      </a:r>
                      <a:endParaRPr lang="fr-FR" sz="1200" u="none"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7907" marR="117907" marT="88430" marB="88430"/>
                </a:tc>
                <a:tc>
                  <a:txBody>
                    <a:bodyPr/>
                    <a:lstStyle/>
                    <a:p>
                      <a:pPr>
                        <a:lnSpc>
                          <a:spcPct val="107000"/>
                        </a:lnSpc>
                        <a:spcAft>
                          <a:spcPts val="800"/>
                        </a:spcAft>
                      </a:pPr>
                      <a:r>
                        <a:rPr lang="fr-FR" sz="1200">
                          <a:effectLst/>
                        </a:rPr>
                        <a:t>Le service Vision par ordinateur vous donne accès à des algorithmes avancés pour le traitement d’images et le renvoi d’informations.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17907" marR="117907" marT="88430" marB="88430"/>
                </a:tc>
                <a:extLst>
                  <a:ext uri="{0D108BD9-81ED-4DB2-BD59-A6C34878D82A}">
                    <a16:rowId xmlns:a16="http://schemas.microsoft.com/office/drawing/2014/main" val="1908596719"/>
                  </a:ext>
                </a:extLst>
              </a:tr>
              <a:tr h="545454">
                <a:tc>
                  <a:txBody>
                    <a:bodyPr/>
                    <a:lstStyle/>
                    <a:p>
                      <a:pPr>
                        <a:lnSpc>
                          <a:spcPct val="107000"/>
                        </a:lnSpc>
                        <a:spcAft>
                          <a:spcPts val="800"/>
                        </a:spcAft>
                      </a:pPr>
                      <a:r>
                        <a:rPr lang="fr-FR" sz="1200" u="none" strike="noStrike" dirty="0">
                          <a:solidFill>
                            <a:schemeClr val="bg1"/>
                          </a:solidFill>
                          <a:effectLst/>
                          <a:hlinkClick r:id="rId4" tooltip="Service Vision personnalisée">
                            <a:extLst>
                              <a:ext uri="{A12FA001-AC4F-418D-AE19-62706E023703}">
                                <ahyp:hlinkClr xmlns:ahyp="http://schemas.microsoft.com/office/drawing/2018/hyperlinkcolor" val="tx"/>
                              </a:ext>
                            </a:extLst>
                          </a:hlinkClick>
                        </a:rPr>
                        <a:t>Service Vision personnalisée</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17907" marR="117907" marT="88430" marB="88430"/>
                </a:tc>
                <a:tc>
                  <a:txBody>
                    <a:bodyPr/>
                    <a:lstStyle/>
                    <a:p>
                      <a:pPr>
                        <a:lnSpc>
                          <a:spcPct val="107000"/>
                        </a:lnSpc>
                        <a:spcAft>
                          <a:spcPts val="800"/>
                        </a:spcAft>
                      </a:pPr>
                      <a:r>
                        <a:rPr lang="fr-FR" sz="1200">
                          <a:effectLst/>
                        </a:rPr>
                        <a:t>Le Service Vision personnalisée vous permet de créer des classifieurs d’images personnalisés.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17907" marR="117907" marT="88430" marB="88430"/>
                </a:tc>
                <a:extLst>
                  <a:ext uri="{0D108BD9-81ED-4DB2-BD59-A6C34878D82A}">
                    <a16:rowId xmlns:a16="http://schemas.microsoft.com/office/drawing/2014/main" val="3183152306"/>
                  </a:ext>
                </a:extLst>
              </a:tr>
              <a:tr h="545454">
                <a:tc>
                  <a:txBody>
                    <a:bodyPr/>
                    <a:lstStyle/>
                    <a:p>
                      <a:pPr>
                        <a:lnSpc>
                          <a:spcPct val="107000"/>
                        </a:lnSpc>
                        <a:spcAft>
                          <a:spcPts val="800"/>
                        </a:spcAft>
                      </a:pPr>
                      <a:r>
                        <a:rPr lang="fr-FR" sz="1200" u="none" strike="noStrike" dirty="0">
                          <a:solidFill>
                            <a:schemeClr val="bg1"/>
                          </a:solidFill>
                          <a:effectLst/>
                          <a:hlinkClick r:id="rId5" tooltip="Content Moderator">
                            <a:extLst>
                              <a:ext uri="{A12FA001-AC4F-418D-AE19-62706E023703}">
                                <ahyp:hlinkClr xmlns:ahyp="http://schemas.microsoft.com/office/drawing/2018/hyperlinkcolor" val="tx"/>
                              </a:ext>
                            </a:extLst>
                          </a:hlinkClick>
                        </a:rPr>
                        <a:t>Content </a:t>
                      </a:r>
                      <a:r>
                        <a:rPr lang="fr-FR" sz="1200" u="none" strike="noStrike" dirty="0" err="1">
                          <a:solidFill>
                            <a:schemeClr val="bg1"/>
                          </a:solidFill>
                          <a:effectLst/>
                          <a:hlinkClick r:id="rId5" tooltip="Content Moderator">
                            <a:extLst>
                              <a:ext uri="{A12FA001-AC4F-418D-AE19-62706E023703}">
                                <ahyp:hlinkClr xmlns:ahyp="http://schemas.microsoft.com/office/drawing/2018/hyperlinkcolor" val="tx"/>
                              </a:ext>
                            </a:extLst>
                          </a:hlinkClick>
                        </a:rPr>
                        <a:t>Moderator</a:t>
                      </a:r>
                      <a:endParaRPr lang="fr-FR" sz="1200" u="none"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7907" marR="117907" marT="88430" marB="88430"/>
                </a:tc>
                <a:tc>
                  <a:txBody>
                    <a:bodyPr/>
                    <a:lstStyle/>
                    <a:p>
                      <a:pPr>
                        <a:lnSpc>
                          <a:spcPct val="107000"/>
                        </a:lnSpc>
                        <a:spcAft>
                          <a:spcPts val="800"/>
                        </a:spcAft>
                      </a:pPr>
                      <a:r>
                        <a:rPr lang="fr-FR" sz="1200">
                          <a:effectLst/>
                        </a:rPr>
                        <a:t>Content Moderator assure la surveillance de contenu potentiellement choquant, indésirable ou à risque.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17907" marR="117907" marT="88430" marB="88430"/>
                </a:tc>
                <a:extLst>
                  <a:ext uri="{0D108BD9-81ED-4DB2-BD59-A6C34878D82A}">
                    <a16:rowId xmlns:a16="http://schemas.microsoft.com/office/drawing/2014/main" val="2760710304"/>
                  </a:ext>
                </a:extLst>
              </a:tr>
              <a:tr h="545454">
                <a:tc>
                  <a:txBody>
                    <a:bodyPr/>
                    <a:lstStyle/>
                    <a:p>
                      <a:pPr>
                        <a:lnSpc>
                          <a:spcPct val="107000"/>
                        </a:lnSpc>
                        <a:spcAft>
                          <a:spcPts val="800"/>
                        </a:spcAft>
                      </a:pPr>
                      <a:r>
                        <a:rPr lang="fr-FR" sz="1200" u="none" strike="noStrike" dirty="0">
                          <a:solidFill>
                            <a:schemeClr val="bg1"/>
                          </a:solidFill>
                          <a:effectLst/>
                          <a:hlinkClick r:id="rId6" tooltip="API Visage">
                            <a:extLst>
                              <a:ext uri="{A12FA001-AC4F-418D-AE19-62706E023703}">
                                <ahyp:hlinkClr xmlns:ahyp="http://schemas.microsoft.com/office/drawing/2018/hyperlinkcolor" val="tx"/>
                              </a:ext>
                            </a:extLst>
                          </a:hlinkClick>
                        </a:rPr>
                        <a:t>API Visage</a:t>
                      </a:r>
                      <a:endParaRPr lang="fr-FR"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7907" marR="117907" marT="88430" marB="88430"/>
                </a:tc>
                <a:tc>
                  <a:txBody>
                    <a:bodyPr/>
                    <a:lstStyle/>
                    <a:p>
                      <a:pPr>
                        <a:lnSpc>
                          <a:spcPct val="107000"/>
                        </a:lnSpc>
                        <a:spcAft>
                          <a:spcPts val="800"/>
                        </a:spcAft>
                      </a:pPr>
                      <a:r>
                        <a:rPr lang="fr-FR" sz="1200">
                          <a:effectLst/>
                        </a:rPr>
                        <a:t>L’API Visage donne accès à des algorithmes d’analyse du visage permettant la détection et la reconnaissance d’attributs faciaux.</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17907" marR="117907" marT="88430" marB="88430"/>
                </a:tc>
                <a:extLst>
                  <a:ext uri="{0D108BD9-81ED-4DB2-BD59-A6C34878D82A}">
                    <a16:rowId xmlns:a16="http://schemas.microsoft.com/office/drawing/2014/main" val="2753126397"/>
                  </a:ext>
                </a:extLst>
              </a:tr>
              <a:tr h="736200">
                <a:tc>
                  <a:txBody>
                    <a:bodyPr/>
                    <a:lstStyle/>
                    <a:p>
                      <a:pPr>
                        <a:lnSpc>
                          <a:spcPct val="107000"/>
                        </a:lnSpc>
                        <a:spcAft>
                          <a:spcPts val="800"/>
                        </a:spcAft>
                      </a:pPr>
                      <a:r>
                        <a:rPr lang="fr-FR" sz="1200" u="none" strike="noStrike" dirty="0">
                          <a:solidFill>
                            <a:schemeClr val="bg1"/>
                          </a:solidFill>
                          <a:effectLst/>
                          <a:hlinkClick r:id="rId7" tooltip="API Émotion">
                            <a:extLst>
                              <a:ext uri="{A12FA001-AC4F-418D-AE19-62706E023703}">
                                <ahyp:hlinkClr xmlns:ahyp="http://schemas.microsoft.com/office/drawing/2018/hyperlinkcolor" val="tx"/>
                              </a:ext>
                            </a:extLst>
                          </a:hlinkClick>
                        </a:rPr>
                        <a:t>API Émotion</a:t>
                      </a:r>
                      <a:r>
                        <a:rPr lang="fr-FR" sz="1200" dirty="0">
                          <a:effectLst/>
                        </a:rPr>
                        <a:t>(préversion)</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17907" marR="117907" marT="88430" marB="88430"/>
                </a:tc>
                <a:tc>
                  <a:txBody>
                    <a:bodyPr/>
                    <a:lstStyle/>
                    <a:p>
                      <a:pPr>
                        <a:lnSpc>
                          <a:spcPct val="107000"/>
                        </a:lnSpc>
                        <a:spcAft>
                          <a:spcPts val="800"/>
                        </a:spcAft>
                      </a:pPr>
                      <a:r>
                        <a:rPr lang="fr-FR" sz="1200">
                          <a:effectLst/>
                        </a:rPr>
                        <a:t>L’API Émotion prend une image en entrée et retourne un indicateur de confiance en rapport avec les émotions qu’expriment les différents visages figurant sur l’image.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17907" marR="117907" marT="88430" marB="88430"/>
                </a:tc>
                <a:extLst>
                  <a:ext uri="{0D108BD9-81ED-4DB2-BD59-A6C34878D82A}">
                    <a16:rowId xmlns:a16="http://schemas.microsoft.com/office/drawing/2014/main" val="1918015713"/>
                  </a:ext>
                </a:extLst>
              </a:tr>
              <a:tr h="545454">
                <a:tc>
                  <a:txBody>
                    <a:bodyPr/>
                    <a:lstStyle/>
                    <a:p>
                      <a:pPr>
                        <a:lnSpc>
                          <a:spcPct val="107000"/>
                        </a:lnSpc>
                        <a:spcAft>
                          <a:spcPts val="800"/>
                        </a:spcAft>
                      </a:pPr>
                      <a:r>
                        <a:rPr lang="fr-FR" sz="1200" u="none" strike="noStrike" dirty="0" err="1">
                          <a:solidFill>
                            <a:schemeClr val="bg1"/>
                          </a:solidFill>
                          <a:effectLst/>
                          <a:hlinkClick r:id="rId8" tooltip="Video Indexer">
                            <a:extLst>
                              <a:ext uri="{A12FA001-AC4F-418D-AE19-62706E023703}">
                                <ahyp:hlinkClr xmlns:ahyp="http://schemas.microsoft.com/office/drawing/2018/hyperlinkcolor" val="tx"/>
                              </a:ext>
                            </a:extLst>
                          </a:hlinkClick>
                        </a:rPr>
                        <a:t>Video</a:t>
                      </a:r>
                      <a:r>
                        <a:rPr lang="fr-FR" sz="1200" u="none" strike="noStrike" dirty="0">
                          <a:solidFill>
                            <a:schemeClr val="bg1"/>
                          </a:solidFill>
                          <a:effectLst/>
                          <a:hlinkClick r:id="rId8" tooltip="Video Indexer">
                            <a:extLst>
                              <a:ext uri="{A12FA001-AC4F-418D-AE19-62706E023703}">
                                <ahyp:hlinkClr xmlns:ahyp="http://schemas.microsoft.com/office/drawing/2018/hyperlinkcolor" val="tx"/>
                              </a:ext>
                            </a:extLst>
                          </a:hlinkClick>
                        </a:rPr>
                        <a:t> Indexer</a:t>
                      </a:r>
                      <a:endParaRPr lang="fr-FR"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7907" marR="117907" marT="88430" marB="88430"/>
                </a:tc>
                <a:tc>
                  <a:txBody>
                    <a:bodyPr/>
                    <a:lstStyle/>
                    <a:p>
                      <a:pPr>
                        <a:lnSpc>
                          <a:spcPct val="107000"/>
                        </a:lnSpc>
                        <a:spcAft>
                          <a:spcPts val="800"/>
                        </a:spcAft>
                      </a:pPr>
                      <a:r>
                        <a:rPr lang="fr-FR" sz="1200" dirty="0" err="1">
                          <a:effectLst/>
                        </a:rPr>
                        <a:t>Video</a:t>
                      </a:r>
                      <a:r>
                        <a:rPr lang="fr-FR" sz="1200" dirty="0">
                          <a:effectLst/>
                        </a:rPr>
                        <a:t> Indexer vous permet d’extraire des informations de vos vidéos.</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17907" marR="117907" marT="88430" marB="88430"/>
                </a:tc>
                <a:extLst>
                  <a:ext uri="{0D108BD9-81ED-4DB2-BD59-A6C34878D82A}">
                    <a16:rowId xmlns:a16="http://schemas.microsoft.com/office/drawing/2014/main" val="4049419545"/>
                  </a:ext>
                </a:extLst>
              </a:tr>
            </a:tbl>
          </a:graphicData>
        </a:graphic>
      </p:graphicFrame>
    </p:spTree>
    <p:extLst>
      <p:ext uri="{BB962C8B-B14F-4D97-AF65-F5344CB8AC3E}">
        <p14:creationId xmlns:p14="http://schemas.microsoft.com/office/powerpoint/2010/main" val="231648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88A97042-847D-4756-AEF5-66BFC14FAF92}"/>
              </a:ext>
            </a:extLst>
          </p:cNvPr>
          <p:cNvGraphicFramePr>
            <a:graphicFrameLocks noGrp="1"/>
          </p:cNvGraphicFramePr>
          <p:nvPr>
            <p:ph idx="1"/>
            <p:extLst>
              <p:ext uri="{D42A27DB-BD31-4B8C-83A1-F6EECF244321}">
                <p14:modId xmlns:p14="http://schemas.microsoft.com/office/powerpoint/2010/main" val="2061141399"/>
              </p:ext>
            </p:extLst>
          </p:nvPr>
        </p:nvGraphicFramePr>
        <p:xfrm>
          <a:off x="93215" y="851628"/>
          <a:ext cx="8957570" cy="3692978"/>
        </p:xfrm>
        <a:graphic>
          <a:graphicData uri="http://schemas.openxmlformats.org/drawingml/2006/table">
            <a:tbl>
              <a:tblPr firstRow="1" firstCol="1" bandRow="1">
                <a:tableStyleId>{073A0DAA-6AF3-43AB-8588-CEC1D06C72B9}</a:tableStyleId>
              </a:tblPr>
              <a:tblGrid>
                <a:gridCol w="4478785">
                  <a:extLst>
                    <a:ext uri="{9D8B030D-6E8A-4147-A177-3AD203B41FA5}">
                      <a16:colId xmlns:a16="http://schemas.microsoft.com/office/drawing/2014/main" val="1985318611"/>
                    </a:ext>
                  </a:extLst>
                </a:gridCol>
                <a:gridCol w="4478785">
                  <a:extLst>
                    <a:ext uri="{9D8B030D-6E8A-4147-A177-3AD203B41FA5}">
                      <a16:colId xmlns:a16="http://schemas.microsoft.com/office/drawing/2014/main" val="1197702827"/>
                    </a:ext>
                  </a:extLst>
                </a:gridCol>
              </a:tblGrid>
              <a:tr h="354176">
                <a:tc>
                  <a:txBody>
                    <a:bodyPr/>
                    <a:lstStyle/>
                    <a:p>
                      <a:pPr>
                        <a:lnSpc>
                          <a:spcPct val="107000"/>
                        </a:lnSpc>
                        <a:spcAft>
                          <a:spcPts val="800"/>
                        </a:spcAft>
                      </a:pPr>
                      <a:r>
                        <a:rPr lang="fr-FR" sz="1400" dirty="0">
                          <a:effectLst/>
                        </a:rPr>
                        <a:t>Nom du service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4924" marR="134924" marT="101193" marB="101193" anchor="b"/>
                </a:tc>
                <a:tc>
                  <a:txBody>
                    <a:bodyPr/>
                    <a:lstStyle/>
                    <a:p>
                      <a:pPr>
                        <a:lnSpc>
                          <a:spcPct val="107000"/>
                        </a:lnSpc>
                        <a:spcAft>
                          <a:spcPts val="800"/>
                        </a:spcAft>
                      </a:pPr>
                      <a:r>
                        <a:rPr lang="fr-FR" sz="1400" dirty="0">
                          <a:effectLst/>
                        </a:rPr>
                        <a:t>Description du service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4924" marR="134924" marT="101193" marB="101193" anchor="b"/>
                </a:tc>
                <a:extLst>
                  <a:ext uri="{0D108BD9-81ED-4DB2-BD59-A6C34878D82A}">
                    <a16:rowId xmlns:a16="http://schemas.microsoft.com/office/drawing/2014/main" val="1171157626"/>
                  </a:ext>
                </a:extLst>
              </a:tr>
              <a:tr h="512994">
                <a:tc>
                  <a:txBody>
                    <a:bodyPr/>
                    <a:lstStyle/>
                    <a:p>
                      <a:pPr>
                        <a:lnSpc>
                          <a:spcPct val="107000"/>
                        </a:lnSpc>
                        <a:spcAft>
                          <a:spcPts val="800"/>
                        </a:spcAft>
                      </a:pPr>
                      <a:r>
                        <a:rPr lang="fr-FR" sz="1200" u="none" strike="noStrike" dirty="0">
                          <a:solidFill>
                            <a:schemeClr val="bg1"/>
                          </a:solidFill>
                          <a:effectLst/>
                          <a:hlinkClick r:id="rId2" tooltip="Speech Service">
                            <a:extLst>
                              <a:ext uri="{A12FA001-AC4F-418D-AE19-62706E023703}">
                                <ahyp:hlinkClr xmlns:ahyp="http://schemas.microsoft.com/office/drawing/2018/hyperlinkcolor" val="tx"/>
                              </a:ext>
                            </a:extLst>
                          </a:hlinkClick>
                        </a:rPr>
                        <a:t>Speech Service</a:t>
                      </a:r>
                      <a:endParaRPr lang="fr-FR"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4924" marR="134924" marT="101193" marB="101193"/>
                </a:tc>
                <a:tc>
                  <a:txBody>
                    <a:bodyPr/>
                    <a:lstStyle/>
                    <a:p>
                      <a:pPr>
                        <a:lnSpc>
                          <a:spcPct val="107000"/>
                        </a:lnSpc>
                        <a:spcAft>
                          <a:spcPts val="800"/>
                        </a:spcAft>
                      </a:pPr>
                      <a:r>
                        <a:rPr lang="fr-FR" sz="1200">
                          <a:effectLst/>
                        </a:rPr>
                        <a:t>Speech Service ajoute des fonctionnalités vocales aux applications.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34924" marR="134924" marT="101193" marB="101193"/>
                </a:tc>
                <a:extLst>
                  <a:ext uri="{0D108BD9-81ED-4DB2-BD59-A6C34878D82A}">
                    <a16:rowId xmlns:a16="http://schemas.microsoft.com/office/drawing/2014/main" val="2413059832"/>
                  </a:ext>
                </a:extLst>
              </a:tr>
              <a:tr h="830628">
                <a:tc>
                  <a:txBody>
                    <a:bodyPr/>
                    <a:lstStyle/>
                    <a:p>
                      <a:pPr>
                        <a:lnSpc>
                          <a:spcPct val="107000"/>
                        </a:lnSpc>
                        <a:spcAft>
                          <a:spcPts val="800"/>
                        </a:spcAft>
                      </a:pPr>
                      <a:r>
                        <a:rPr lang="fr-FR" sz="1200" u="none" strike="noStrike" dirty="0">
                          <a:solidFill>
                            <a:schemeClr val="bg1"/>
                          </a:solidFill>
                          <a:effectLst/>
                          <a:hlinkClick r:id="rId3" tooltip="Custom Speech Service">
                            <a:extLst>
                              <a:ext uri="{A12FA001-AC4F-418D-AE19-62706E023703}">
                                <ahyp:hlinkClr xmlns:ahyp="http://schemas.microsoft.com/office/drawing/2018/hyperlinkcolor" val="tx"/>
                              </a:ext>
                            </a:extLst>
                          </a:hlinkClick>
                        </a:rPr>
                        <a:t>Custom Speech Service</a:t>
                      </a:r>
                      <a:r>
                        <a:rPr lang="fr-FR" sz="1200" dirty="0">
                          <a:solidFill>
                            <a:schemeClr val="bg1"/>
                          </a:solidFill>
                          <a:effectLst/>
                        </a:rPr>
                        <a:t> </a:t>
                      </a:r>
                      <a:endParaRPr lang="fr-FR"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4924" marR="134924" marT="101193" marB="101193"/>
                </a:tc>
                <a:tc>
                  <a:txBody>
                    <a:bodyPr/>
                    <a:lstStyle/>
                    <a:p>
                      <a:pPr>
                        <a:lnSpc>
                          <a:spcPct val="107000"/>
                        </a:lnSpc>
                        <a:spcAft>
                          <a:spcPts val="800"/>
                        </a:spcAft>
                      </a:pPr>
                      <a:r>
                        <a:rPr lang="fr-FR" sz="1200">
                          <a:effectLst/>
                        </a:rPr>
                        <a:t>Custom Speech Service vous permet de créer en les personnalisant des modèles de langage et des modèles acoustiques adaptés à votre application et vos utilisateurs.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34924" marR="134924" marT="101193" marB="101193"/>
                </a:tc>
                <a:extLst>
                  <a:ext uri="{0D108BD9-81ED-4DB2-BD59-A6C34878D82A}">
                    <a16:rowId xmlns:a16="http://schemas.microsoft.com/office/drawing/2014/main" val="943840244"/>
                  </a:ext>
                </a:extLst>
              </a:tr>
              <a:tr h="671810">
                <a:tc>
                  <a:txBody>
                    <a:bodyPr/>
                    <a:lstStyle/>
                    <a:p>
                      <a:pPr>
                        <a:lnSpc>
                          <a:spcPct val="107000"/>
                        </a:lnSpc>
                        <a:spcAft>
                          <a:spcPts val="800"/>
                        </a:spcAft>
                      </a:pPr>
                      <a:r>
                        <a:rPr lang="fr-FR" sz="1200" u="none" strike="noStrike">
                          <a:solidFill>
                            <a:schemeClr val="bg1"/>
                          </a:solidFill>
                          <a:effectLst/>
                          <a:hlinkClick r:id="rId4" tooltip="API Reconnaissance vocale Bing">
                            <a:extLst>
                              <a:ext uri="{A12FA001-AC4F-418D-AE19-62706E023703}">
                                <ahyp:hlinkClr xmlns:ahyp="http://schemas.microsoft.com/office/drawing/2018/hyperlinkcolor" val="tx"/>
                              </a:ext>
                            </a:extLst>
                          </a:hlinkClick>
                        </a:rPr>
                        <a:t>API Reconnaissance vocale Bing</a:t>
                      </a:r>
                      <a:endParaRPr lang="fr-FR" sz="12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4924" marR="134924" marT="101193" marB="101193"/>
                </a:tc>
                <a:tc>
                  <a:txBody>
                    <a:bodyPr/>
                    <a:lstStyle/>
                    <a:p>
                      <a:pPr>
                        <a:lnSpc>
                          <a:spcPct val="107000"/>
                        </a:lnSpc>
                        <a:spcAft>
                          <a:spcPts val="800"/>
                        </a:spcAft>
                      </a:pPr>
                      <a:r>
                        <a:rPr lang="fr-FR" sz="1200">
                          <a:effectLst/>
                        </a:rPr>
                        <a:t>L’API Reconnaissance vocale Bing vous offre un moyen facile de créer des fonctionnalités vocales dans vos applications.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34924" marR="134924" marT="101193" marB="101193"/>
                </a:tc>
                <a:extLst>
                  <a:ext uri="{0D108BD9-81ED-4DB2-BD59-A6C34878D82A}">
                    <a16:rowId xmlns:a16="http://schemas.microsoft.com/office/drawing/2014/main" val="1102365237"/>
                  </a:ext>
                </a:extLst>
              </a:tr>
              <a:tr h="512994">
                <a:tc>
                  <a:txBody>
                    <a:bodyPr/>
                    <a:lstStyle/>
                    <a:p>
                      <a:pPr>
                        <a:lnSpc>
                          <a:spcPct val="107000"/>
                        </a:lnSpc>
                        <a:spcAft>
                          <a:spcPts val="800"/>
                        </a:spcAft>
                      </a:pPr>
                      <a:r>
                        <a:rPr lang="fr-FR" sz="1200" u="none" strike="noStrike">
                          <a:solidFill>
                            <a:schemeClr val="bg1"/>
                          </a:solidFill>
                          <a:effectLst/>
                          <a:hlinkClick r:id="rId5" tooltip="Traduction de conversation Translator Speech">
                            <a:extLst>
                              <a:ext uri="{A12FA001-AC4F-418D-AE19-62706E023703}">
                                <ahyp:hlinkClr xmlns:ahyp="http://schemas.microsoft.com/office/drawing/2018/hyperlinkcolor" val="tx"/>
                              </a:ext>
                            </a:extLst>
                          </a:hlinkClick>
                        </a:rPr>
                        <a:t>Traduction de conversation Translator Speech</a:t>
                      </a:r>
                      <a:endParaRPr lang="fr-FR" sz="12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4924" marR="134924" marT="101193" marB="101193"/>
                </a:tc>
                <a:tc>
                  <a:txBody>
                    <a:bodyPr/>
                    <a:lstStyle/>
                    <a:p>
                      <a:pPr>
                        <a:lnSpc>
                          <a:spcPct val="107000"/>
                        </a:lnSpc>
                        <a:spcAft>
                          <a:spcPts val="800"/>
                        </a:spcAft>
                      </a:pPr>
                      <a:r>
                        <a:rPr lang="fr-FR" sz="1200">
                          <a:effectLst/>
                        </a:rPr>
                        <a:t>La Traduction de conversation Translator Speech est un service de traduction automatique.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34924" marR="134924" marT="101193" marB="101193"/>
                </a:tc>
                <a:extLst>
                  <a:ext uri="{0D108BD9-81ED-4DB2-BD59-A6C34878D82A}">
                    <a16:rowId xmlns:a16="http://schemas.microsoft.com/office/drawing/2014/main" val="514317977"/>
                  </a:ext>
                </a:extLst>
              </a:tr>
              <a:tr h="671810">
                <a:tc>
                  <a:txBody>
                    <a:bodyPr/>
                    <a:lstStyle/>
                    <a:p>
                      <a:pPr>
                        <a:lnSpc>
                          <a:spcPct val="107000"/>
                        </a:lnSpc>
                        <a:spcAft>
                          <a:spcPts val="800"/>
                        </a:spcAft>
                      </a:pPr>
                      <a:r>
                        <a:rPr lang="fr-FR" sz="1200" u="none" strike="noStrike" dirty="0">
                          <a:solidFill>
                            <a:schemeClr val="bg1"/>
                          </a:solidFill>
                          <a:effectLst/>
                          <a:hlinkClick r:id="rId6" tooltip="API Reconnaissance de l’orateur">
                            <a:extLst>
                              <a:ext uri="{A12FA001-AC4F-418D-AE19-62706E023703}">
                                <ahyp:hlinkClr xmlns:ahyp="http://schemas.microsoft.com/office/drawing/2018/hyperlinkcolor" val="tx"/>
                              </a:ext>
                            </a:extLst>
                          </a:hlinkClick>
                        </a:rPr>
                        <a:t>API Reconnaissance de l’orateur</a:t>
                      </a:r>
                      <a:endParaRPr lang="fr-FR"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4924" marR="134924" marT="101193" marB="101193"/>
                </a:tc>
                <a:tc>
                  <a:txBody>
                    <a:bodyPr/>
                    <a:lstStyle/>
                    <a:p>
                      <a:pPr>
                        <a:lnSpc>
                          <a:spcPct val="107000"/>
                        </a:lnSpc>
                        <a:spcAft>
                          <a:spcPts val="800"/>
                        </a:spcAft>
                      </a:pPr>
                      <a:r>
                        <a:rPr lang="fr-FR" sz="1200" dirty="0">
                          <a:effectLst/>
                        </a:rPr>
                        <a:t>L’API Reconnaissance de l’orateur fournit des algorithmes pour l’identification et la vérification de l’orateur.</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4924" marR="134924" marT="101193" marB="101193"/>
                </a:tc>
                <a:extLst>
                  <a:ext uri="{0D108BD9-81ED-4DB2-BD59-A6C34878D82A}">
                    <a16:rowId xmlns:a16="http://schemas.microsoft.com/office/drawing/2014/main" val="921418090"/>
                  </a:ext>
                </a:extLst>
              </a:tr>
            </a:tbl>
          </a:graphicData>
        </a:graphic>
      </p:graphicFrame>
      <p:sp>
        <p:nvSpPr>
          <p:cNvPr id="3" name="Titre 2">
            <a:extLst>
              <a:ext uri="{FF2B5EF4-FFF2-40B4-BE49-F238E27FC236}">
                <a16:creationId xmlns:a16="http://schemas.microsoft.com/office/drawing/2014/main" id="{B5F1C706-2A8C-43DA-9C68-0EC769A4517A}"/>
              </a:ext>
            </a:extLst>
          </p:cNvPr>
          <p:cNvSpPr>
            <a:spLocks noGrp="1"/>
          </p:cNvSpPr>
          <p:nvPr>
            <p:ph type="title"/>
          </p:nvPr>
        </p:nvSpPr>
        <p:spPr/>
        <p:txBody>
          <a:bodyPr>
            <a:normAutofit fontScale="90000"/>
          </a:bodyPr>
          <a:lstStyle/>
          <a:p>
            <a:r>
              <a:rPr lang="fr-FR" b="1" dirty="0"/>
              <a:t>Les API Speech</a:t>
            </a:r>
            <a:endParaRPr lang="fr-FR" dirty="0"/>
          </a:p>
        </p:txBody>
      </p:sp>
    </p:spTree>
    <p:extLst>
      <p:ext uri="{BB962C8B-B14F-4D97-AF65-F5344CB8AC3E}">
        <p14:creationId xmlns:p14="http://schemas.microsoft.com/office/powerpoint/2010/main" val="3818716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7A46D06A-8496-4996-948A-77C0E8563D9A}"/>
              </a:ext>
            </a:extLst>
          </p:cNvPr>
          <p:cNvGraphicFramePr>
            <a:graphicFrameLocks noGrp="1"/>
          </p:cNvGraphicFramePr>
          <p:nvPr>
            <p:ph idx="1"/>
            <p:extLst>
              <p:ext uri="{D42A27DB-BD31-4B8C-83A1-F6EECF244321}">
                <p14:modId xmlns:p14="http://schemas.microsoft.com/office/powerpoint/2010/main" val="3383595422"/>
              </p:ext>
            </p:extLst>
          </p:nvPr>
        </p:nvGraphicFramePr>
        <p:xfrm>
          <a:off x="97654" y="755481"/>
          <a:ext cx="8904304" cy="3967616"/>
        </p:xfrm>
        <a:graphic>
          <a:graphicData uri="http://schemas.openxmlformats.org/drawingml/2006/table">
            <a:tbl>
              <a:tblPr firstRow="1" firstCol="1" bandRow="1">
                <a:tableStyleId>{073A0DAA-6AF3-43AB-8588-CEC1D06C72B9}</a:tableStyleId>
              </a:tblPr>
              <a:tblGrid>
                <a:gridCol w="4452152">
                  <a:extLst>
                    <a:ext uri="{9D8B030D-6E8A-4147-A177-3AD203B41FA5}">
                      <a16:colId xmlns:a16="http://schemas.microsoft.com/office/drawing/2014/main" val="2743083045"/>
                    </a:ext>
                  </a:extLst>
                </a:gridCol>
                <a:gridCol w="4452152">
                  <a:extLst>
                    <a:ext uri="{9D8B030D-6E8A-4147-A177-3AD203B41FA5}">
                      <a16:colId xmlns:a16="http://schemas.microsoft.com/office/drawing/2014/main" val="3128519240"/>
                    </a:ext>
                  </a:extLst>
                </a:gridCol>
              </a:tblGrid>
              <a:tr h="373181">
                <a:tc>
                  <a:txBody>
                    <a:bodyPr/>
                    <a:lstStyle/>
                    <a:p>
                      <a:pPr>
                        <a:lnSpc>
                          <a:spcPct val="107000"/>
                        </a:lnSpc>
                        <a:spcAft>
                          <a:spcPts val="800"/>
                        </a:spcAft>
                      </a:pPr>
                      <a:r>
                        <a:rPr lang="fr-FR" sz="1400" dirty="0">
                          <a:effectLst/>
                        </a:rPr>
                        <a:t>Nom du service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09366" marR="109366" marT="82025" marB="82025" anchor="b"/>
                </a:tc>
                <a:tc>
                  <a:txBody>
                    <a:bodyPr/>
                    <a:lstStyle/>
                    <a:p>
                      <a:pPr>
                        <a:lnSpc>
                          <a:spcPct val="107000"/>
                        </a:lnSpc>
                        <a:spcAft>
                          <a:spcPts val="800"/>
                        </a:spcAft>
                      </a:pPr>
                      <a:r>
                        <a:rPr lang="fr-FR" sz="1400" dirty="0">
                          <a:effectLst/>
                        </a:rPr>
                        <a:t>Description du service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09366" marR="109366" marT="82025" marB="82025" anchor="b"/>
                </a:tc>
                <a:extLst>
                  <a:ext uri="{0D108BD9-81ED-4DB2-BD59-A6C34878D82A}">
                    <a16:rowId xmlns:a16="http://schemas.microsoft.com/office/drawing/2014/main" val="4159926662"/>
                  </a:ext>
                </a:extLst>
              </a:tr>
              <a:tr h="533873">
                <a:tc>
                  <a:txBody>
                    <a:bodyPr/>
                    <a:lstStyle/>
                    <a:p>
                      <a:pPr>
                        <a:lnSpc>
                          <a:spcPct val="107000"/>
                        </a:lnSpc>
                        <a:spcAft>
                          <a:spcPts val="800"/>
                        </a:spcAft>
                      </a:pPr>
                      <a:r>
                        <a:rPr lang="fr-FR" sz="1100" u="none" strike="noStrike" dirty="0">
                          <a:solidFill>
                            <a:schemeClr val="bg1"/>
                          </a:solidFill>
                          <a:effectLst/>
                          <a:hlinkClick r:id="rId2" tooltip="Vérification orthographique Bing">
                            <a:extLst>
                              <a:ext uri="{A12FA001-AC4F-418D-AE19-62706E023703}">
                                <ahyp:hlinkClr xmlns:ahyp="http://schemas.microsoft.com/office/drawing/2018/hyperlinkcolor" val="tx"/>
                              </a:ext>
                            </a:extLst>
                          </a:hlinkClick>
                        </a:rPr>
                        <a:t>Vérification orthographique Bing</a:t>
                      </a:r>
                      <a:endParaRPr lang="fr-F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366" marR="109366" marT="82025" marB="82025"/>
                </a:tc>
                <a:tc>
                  <a:txBody>
                    <a:bodyPr/>
                    <a:lstStyle/>
                    <a:p>
                      <a:pPr>
                        <a:lnSpc>
                          <a:spcPct val="107000"/>
                        </a:lnSpc>
                        <a:spcAft>
                          <a:spcPts val="800"/>
                        </a:spcAft>
                      </a:pPr>
                      <a:r>
                        <a:rPr lang="fr-FR" sz="1100">
                          <a:effectLst/>
                        </a:rPr>
                        <a:t>La Vérification orthographique Bing vous permet d’effectuer une vérification grammaticale et orthographique contextuelle.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109366" marR="109366" marT="82025" marB="82025"/>
                </a:tc>
                <a:extLst>
                  <a:ext uri="{0D108BD9-81ED-4DB2-BD59-A6C34878D82A}">
                    <a16:rowId xmlns:a16="http://schemas.microsoft.com/office/drawing/2014/main" val="3567416515"/>
                  </a:ext>
                </a:extLst>
              </a:tr>
              <a:tr h="533873">
                <a:tc>
                  <a:txBody>
                    <a:bodyPr/>
                    <a:lstStyle/>
                    <a:p>
                      <a:pPr>
                        <a:lnSpc>
                          <a:spcPct val="107000"/>
                        </a:lnSpc>
                        <a:spcAft>
                          <a:spcPts val="800"/>
                        </a:spcAft>
                      </a:pPr>
                      <a:r>
                        <a:rPr lang="fr-FR" sz="1100" u="none" strike="noStrike" dirty="0" err="1">
                          <a:solidFill>
                            <a:schemeClr val="bg1"/>
                          </a:solidFill>
                          <a:effectLst/>
                          <a:hlinkClick r:id="rId3" tooltip="Language Understanding">
                            <a:extLst>
                              <a:ext uri="{A12FA001-AC4F-418D-AE19-62706E023703}">
                                <ahyp:hlinkClr xmlns:ahyp="http://schemas.microsoft.com/office/drawing/2018/hyperlinkcolor" val="tx"/>
                              </a:ext>
                            </a:extLst>
                          </a:hlinkClick>
                        </a:rPr>
                        <a:t>Language</a:t>
                      </a:r>
                      <a:r>
                        <a:rPr lang="fr-FR" sz="1100" u="none" strike="noStrike" dirty="0">
                          <a:solidFill>
                            <a:schemeClr val="bg1"/>
                          </a:solidFill>
                          <a:effectLst/>
                          <a:hlinkClick r:id="rId3" tooltip="Language Understanding">
                            <a:extLst>
                              <a:ext uri="{A12FA001-AC4F-418D-AE19-62706E023703}">
                                <ahyp:hlinkClr xmlns:ahyp="http://schemas.microsoft.com/office/drawing/2018/hyperlinkcolor" val="tx"/>
                              </a:ext>
                            </a:extLst>
                          </a:hlinkClick>
                        </a:rPr>
                        <a:t> </a:t>
                      </a:r>
                      <a:r>
                        <a:rPr lang="fr-FR" sz="1100" u="none" strike="noStrike" dirty="0" err="1">
                          <a:solidFill>
                            <a:schemeClr val="bg1"/>
                          </a:solidFill>
                          <a:effectLst/>
                          <a:hlinkClick r:id="rId3" tooltip="Language Understanding">
                            <a:extLst>
                              <a:ext uri="{A12FA001-AC4F-418D-AE19-62706E023703}">
                                <ahyp:hlinkClr xmlns:ahyp="http://schemas.microsoft.com/office/drawing/2018/hyperlinkcolor" val="tx"/>
                              </a:ext>
                            </a:extLst>
                          </a:hlinkClick>
                        </a:rPr>
                        <a:t>Understanding</a:t>
                      </a:r>
                      <a:r>
                        <a:rPr lang="fr-FR" sz="1100" u="none" strike="noStrike" dirty="0">
                          <a:solidFill>
                            <a:schemeClr val="bg1"/>
                          </a:solidFill>
                          <a:effectLst/>
                          <a:hlinkClick r:id="rId3" tooltip="Language Understanding">
                            <a:extLst>
                              <a:ext uri="{A12FA001-AC4F-418D-AE19-62706E023703}">
                                <ahyp:hlinkClr xmlns:ahyp="http://schemas.microsoft.com/office/drawing/2018/hyperlinkcolor" val="tx"/>
                              </a:ext>
                            </a:extLst>
                          </a:hlinkClick>
                        </a:rPr>
                        <a:t> Intelligent Service</a:t>
                      </a:r>
                      <a:endParaRPr lang="fr-F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366" marR="109366" marT="82025" marB="82025"/>
                </a:tc>
                <a:tc>
                  <a:txBody>
                    <a:bodyPr/>
                    <a:lstStyle/>
                    <a:p>
                      <a:pPr>
                        <a:lnSpc>
                          <a:spcPct val="107000"/>
                        </a:lnSpc>
                        <a:spcAft>
                          <a:spcPts val="800"/>
                        </a:spcAft>
                      </a:pPr>
                      <a:r>
                        <a:rPr lang="fr-FR" sz="1100" dirty="0">
                          <a:effectLst/>
                        </a:rPr>
                        <a:t>Le service </a:t>
                      </a:r>
                      <a:r>
                        <a:rPr lang="fr-FR" sz="1100" dirty="0" err="1">
                          <a:effectLst/>
                        </a:rPr>
                        <a:t>Language</a:t>
                      </a:r>
                      <a:r>
                        <a:rPr lang="fr-FR" sz="1100" dirty="0">
                          <a:effectLst/>
                        </a:rPr>
                        <a:t> </a:t>
                      </a:r>
                      <a:r>
                        <a:rPr lang="fr-FR" sz="1100" dirty="0" err="1">
                          <a:effectLst/>
                        </a:rPr>
                        <a:t>Understanding</a:t>
                      </a:r>
                      <a:r>
                        <a:rPr lang="fr-FR" sz="1100" dirty="0">
                          <a:effectLst/>
                        </a:rPr>
                        <a:t> (LUIS) permet à votre application de comprendre le sens des propos d’une personne.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09366" marR="109366" marT="82025" marB="82025"/>
                </a:tc>
                <a:extLst>
                  <a:ext uri="{0D108BD9-81ED-4DB2-BD59-A6C34878D82A}">
                    <a16:rowId xmlns:a16="http://schemas.microsoft.com/office/drawing/2014/main" val="1752545654"/>
                  </a:ext>
                </a:extLst>
              </a:tr>
              <a:tr h="533873">
                <a:tc>
                  <a:txBody>
                    <a:bodyPr/>
                    <a:lstStyle/>
                    <a:p>
                      <a:pPr>
                        <a:lnSpc>
                          <a:spcPct val="107000"/>
                        </a:lnSpc>
                        <a:spcAft>
                          <a:spcPts val="800"/>
                        </a:spcAft>
                      </a:pPr>
                      <a:r>
                        <a:rPr lang="fr-FR" sz="1100" u="none" strike="noStrike" dirty="0">
                          <a:solidFill>
                            <a:schemeClr val="bg1"/>
                          </a:solidFill>
                          <a:effectLst/>
                          <a:hlinkClick r:id="rId4" tooltip="Analyse linguistique">
                            <a:extLst>
                              <a:ext uri="{A12FA001-AC4F-418D-AE19-62706E023703}">
                                <ahyp:hlinkClr xmlns:ahyp="http://schemas.microsoft.com/office/drawing/2018/hyperlinkcolor" val="tx"/>
                              </a:ext>
                            </a:extLst>
                          </a:hlinkClick>
                        </a:rPr>
                        <a:t>Analyse linguistique</a:t>
                      </a:r>
                      <a:endParaRPr lang="fr-F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366" marR="109366" marT="82025" marB="82025"/>
                </a:tc>
                <a:tc>
                  <a:txBody>
                    <a:bodyPr/>
                    <a:lstStyle/>
                    <a:p>
                      <a:pPr>
                        <a:lnSpc>
                          <a:spcPct val="107000"/>
                        </a:lnSpc>
                        <a:spcAft>
                          <a:spcPts val="800"/>
                        </a:spcAft>
                      </a:pPr>
                      <a:r>
                        <a:rPr lang="fr-FR" sz="1100">
                          <a:effectLst/>
                        </a:rPr>
                        <a:t>L’Analyse linguistique fournit des outils de traitement en langage naturel qui identifient la structure d’un texte.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109366" marR="109366" marT="82025" marB="82025"/>
                </a:tc>
                <a:extLst>
                  <a:ext uri="{0D108BD9-81ED-4DB2-BD59-A6C34878D82A}">
                    <a16:rowId xmlns:a16="http://schemas.microsoft.com/office/drawing/2014/main" val="1458406411"/>
                  </a:ext>
                </a:extLst>
              </a:tr>
              <a:tr h="724944">
                <a:tc>
                  <a:txBody>
                    <a:bodyPr/>
                    <a:lstStyle/>
                    <a:p>
                      <a:pPr>
                        <a:lnSpc>
                          <a:spcPct val="107000"/>
                        </a:lnSpc>
                        <a:spcAft>
                          <a:spcPts val="800"/>
                        </a:spcAft>
                      </a:pPr>
                      <a:r>
                        <a:rPr lang="fr-FR" sz="1100" u="none" strike="noStrike" dirty="0">
                          <a:solidFill>
                            <a:schemeClr val="bg1"/>
                          </a:solidFill>
                          <a:effectLst/>
                          <a:hlinkClick r:id="rId5" tooltip="Analyse de texte">
                            <a:extLst>
                              <a:ext uri="{A12FA001-AC4F-418D-AE19-62706E023703}">
                                <ahyp:hlinkClr xmlns:ahyp="http://schemas.microsoft.com/office/drawing/2018/hyperlinkcolor" val="tx"/>
                              </a:ext>
                            </a:extLst>
                          </a:hlinkClick>
                        </a:rPr>
                        <a:t>Analyse de texte</a:t>
                      </a:r>
                      <a:endParaRPr lang="fr-F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366" marR="109366" marT="82025" marB="82025"/>
                </a:tc>
                <a:tc>
                  <a:txBody>
                    <a:bodyPr/>
                    <a:lstStyle/>
                    <a:p>
                      <a:pPr>
                        <a:lnSpc>
                          <a:spcPct val="107000"/>
                        </a:lnSpc>
                        <a:spcAft>
                          <a:spcPts val="800"/>
                        </a:spcAft>
                      </a:pPr>
                      <a:r>
                        <a:rPr lang="fr-FR" sz="1100" dirty="0">
                          <a:effectLst/>
                        </a:rPr>
                        <a:t>L’Analyse de texte effectue un traitement en langage naturel sur du texte brut pour l’analyse des sentiments, l’extraction de phrases clés et la détection de langue.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09366" marR="109366" marT="82025" marB="82025"/>
                </a:tc>
                <a:extLst>
                  <a:ext uri="{0D108BD9-81ED-4DB2-BD59-A6C34878D82A}">
                    <a16:rowId xmlns:a16="http://schemas.microsoft.com/office/drawing/2014/main" val="3745354859"/>
                  </a:ext>
                </a:extLst>
              </a:tr>
              <a:tr h="533873">
                <a:tc>
                  <a:txBody>
                    <a:bodyPr/>
                    <a:lstStyle/>
                    <a:p>
                      <a:pPr>
                        <a:lnSpc>
                          <a:spcPct val="107000"/>
                        </a:lnSpc>
                        <a:spcAft>
                          <a:spcPts val="800"/>
                        </a:spcAft>
                      </a:pPr>
                      <a:r>
                        <a:rPr lang="fr-FR" sz="1100" u="none" strike="noStrike">
                          <a:solidFill>
                            <a:schemeClr val="bg1"/>
                          </a:solidFill>
                          <a:effectLst/>
                          <a:hlinkClick r:id="rId6" tooltip="Traduction de texte Translator Text">
                            <a:extLst>
                              <a:ext uri="{A12FA001-AC4F-418D-AE19-62706E023703}">
                                <ahyp:hlinkClr xmlns:ahyp="http://schemas.microsoft.com/office/drawing/2018/hyperlinkcolor" val="tx"/>
                              </a:ext>
                            </a:extLst>
                          </a:hlinkClick>
                        </a:rPr>
                        <a:t>Traduction de texte Translator Text</a:t>
                      </a:r>
                      <a:endParaRPr lang="fr-FR"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366" marR="109366" marT="82025" marB="82025"/>
                </a:tc>
                <a:tc>
                  <a:txBody>
                    <a:bodyPr/>
                    <a:lstStyle/>
                    <a:p>
                      <a:pPr>
                        <a:lnSpc>
                          <a:spcPct val="107000"/>
                        </a:lnSpc>
                        <a:spcAft>
                          <a:spcPts val="800"/>
                        </a:spcAft>
                      </a:pPr>
                      <a:r>
                        <a:rPr lang="fr-FR" sz="1100" dirty="0">
                          <a:effectLst/>
                        </a:rPr>
                        <a:t>La Traduction de texte Translator </a:t>
                      </a:r>
                      <a:r>
                        <a:rPr lang="fr-FR" sz="1100" dirty="0" err="1">
                          <a:effectLst/>
                        </a:rPr>
                        <a:t>Text</a:t>
                      </a:r>
                      <a:r>
                        <a:rPr lang="fr-FR" sz="1100" dirty="0">
                          <a:effectLst/>
                        </a:rPr>
                        <a:t> fournit une traduction de texte automatique en quasi temps réel.</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09366" marR="109366" marT="82025" marB="82025"/>
                </a:tc>
                <a:extLst>
                  <a:ext uri="{0D108BD9-81ED-4DB2-BD59-A6C34878D82A}">
                    <a16:rowId xmlns:a16="http://schemas.microsoft.com/office/drawing/2014/main" val="3318350482"/>
                  </a:ext>
                </a:extLst>
              </a:tr>
              <a:tr h="724944">
                <a:tc>
                  <a:txBody>
                    <a:bodyPr/>
                    <a:lstStyle/>
                    <a:p>
                      <a:pPr>
                        <a:lnSpc>
                          <a:spcPct val="107000"/>
                        </a:lnSpc>
                        <a:spcAft>
                          <a:spcPts val="800"/>
                        </a:spcAft>
                      </a:pPr>
                      <a:r>
                        <a:rPr lang="fr-FR" sz="1100" u="none" strike="noStrike" dirty="0">
                          <a:solidFill>
                            <a:schemeClr val="bg1"/>
                          </a:solidFill>
                          <a:effectLst/>
                          <a:hlinkClick r:id="rId7" tooltip="Web Language Model">
                            <a:extLst>
                              <a:ext uri="{A12FA001-AC4F-418D-AE19-62706E023703}">
                                <ahyp:hlinkClr xmlns:ahyp="http://schemas.microsoft.com/office/drawing/2018/hyperlinkcolor" val="tx"/>
                              </a:ext>
                            </a:extLst>
                          </a:hlinkClick>
                        </a:rPr>
                        <a:t>Web </a:t>
                      </a:r>
                      <a:r>
                        <a:rPr lang="fr-FR" sz="1100" u="none" strike="noStrike" dirty="0" err="1">
                          <a:solidFill>
                            <a:schemeClr val="bg1"/>
                          </a:solidFill>
                          <a:effectLst/>
                          <a:hlinkClick r:id="rId7" tooltip="Web Language Model">
                            <a:extLst>
                              <a:ext uri="{A12FA001-AC4F-418D-AE19-62706E023703}">
                                <ahyp:hlinkClr xmlns:ahyp="http://schemas.microsoft.com/office/drawing/2018/hyperlinkcolor" val="tx"/>
                              </a:ext>
                            </a:extLst>
                          </a:hlinkClick>
                        </a:rPr>
                        <a:t>Language</a:t>
                      </a:r>
                      <a:r>
                        <a:rPr lang="fr-FR" sz="1100" u="none" strike="noStrike" dirty="0">
                          <a:solidFill>
                            <a:schemeClr val="bg1"/>
                          </a:solidFill>
                          <a:effectLst/>
                          <a:hlinkClick r:id="rId7" tooltip="Web Language Model">
                            <a:extLst>
                              <a:ext uri="{A12FA001-AC4F-418D-AE19-62706E023703}">
                                <ahyp:hlinkClr xmlns:ahyp="http://schemas.microsoft.com/office/drawing/2018/hyperlinkcolor" val="tx"/>
                              </a:ext>
                            </a:extLst>
                          </a:hlinkClick>
                        </a:rPr>
                        <a:t> Model</a:t>
                      </a:r>
                      <a:r>
                        <a:rPr lang="fr-FR" sz="1100" dirty="0">
                          <a:solidFill>
                            <a:schemeClr val="bg1"/>
                          </a:solidFill>
                          <a:effectLst/>
                        </a:rPr>
                        <a:t> </a:t>
                      </a:r>
                      <a:endParaRPr lang="fr-F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366" marR="109366" marT="82025" marB="82025"/>
                </a:tc>
                <a:tc>
                  <a:txBody>
                    <a:bodyPr/>
                    <a:lstStyle/>
                    <a:p>
                      <a:pPr>
                        <a:lnSpc>
                          <a:spcPct val="107000"/>
                        </a:lnSpc>
                        <a:spcAft>
                          <a:spcPts val="800"/>
                        </a:spcAft>
                      </a:pPr>
                      <a:r>
                        <a:rPr lang="fr-FR" sz="1100" dirty="0">
                          <a:effectLst/>
                        </a:rPr>
                        <a:t>Traitement en langage naturel pour la prédiction de l’ordonnancement des mots, la saisie semi-automatique et la césure de chaînes sans espaces.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09366" marR="109366" marT="82025" marB="82025"/>
                </a:tc>
                <a:extLst>
                  <a:ext uri="{0D108BD9-81ED-4DB2-BD59-A6C34878D82A}">
                    <a16:rowId xmlns:a16="http://schemas.microsoft.com/office/drawing/2014/main" val="932622374"/>
                  </a:ext>
                </a:extLst>
              </a:tr>
            </a:tbl>
          </a:graphicData>
        </a:graphic>
      </p:graphicFrame>
      <p:sp>
        <p:nvSpPr>
          <p:cNvPr id="3" name="Titre 2">
            <a:extLst>
              <a:ext uri="{FF2B5EF4-FFF2-40B4-BE49-F238E27FC236}">
                <a16:creationId xmlns:a16="http://schemas.microsoft.com/office/drawing/2014/main" id="{6C5EC09E-3278-44D4-ACDB-D6F27B44DF65}"/>
              </a:ext>
            </a:extLst>
          </p:cNvPr>
          <p:cNvSpPr>
            <a:spLocks noGrp="1"/>
          </p:cNvSpPr>
          <p:nvPr>
            <p:ph type="title"/>
          </p:nvPr>
        </p:nvSpPr>
        <p:spPr/>
        <p:txBody>
          <a:bodyPr>
            <a:normAutofit fontScale="90000"/>
          </a:bodyPr>
          <a:lstStyle/>
          <a:p>
            <a:r>
              <a:rPr lang="fr-FR" b="1" dirty="0"/>
              <a:t>Les API Langage</a:t>
            </a:r>
            <a:endParaRPr lang="fr-FR" dirty="0"/>
          </a:p>
        </p:txBody>
      </p:sp>
    </p:spTree>
    <p:extLst>
      <p:ext uri="{BB962C8B-B14F-4D97-AF65-F5344CB8AC3E}">
        <p14:creationId xmlns:p14="http://schemas.microsoft.com/office/powerpoint/2010/main" val="3163560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a:extLst>
              <a:ext uri="{FF2B5EF4-FFF2-40B4-BE49-F238E27FC236}">
                <a16:creationId xmlns:a16="http://schemas.microsoft.com/office/drawing/2014/main" id="{9A7B66BA-680E-4778-AA7C-147CF3B9082B}"/>
              </a:ext>
            </a:extLst>
          </p:cNvPr>
          <p:cNvGraphicFramePr>
            <a:graphicFrameLocks noGrp="1"/>
          </p:cNvGraphicFramePr>
          <p:nvPr>
            <p:ph idx="1"/>
            <p:extLst>
              <p:ext uri="{D42A27DB-BD31-4B8C-83A1-F6EECF244321}">
                <p14:modId xmlns:p14="http://schemas.microsoft.com/office/powerpoint/2010/main" val="86150415"/>
              </p:ext>
            </p:extLst>
          </p:nvPr>
        </p:nvGraphicFramePr>
        <p:xfrm>
          <a:off x="106531" y="747960"/>
          <a:ext cx="8913182" cy="3981647"/>
        </p:xfrm>
        <a:graphic>
          <a:graphicData uri="http://schemas.openxmlformats.org/drawingml/2006/table">
            <a:tbl>
              <a:tblPr firstRow="1" firstCol="1" bandRow="1">
                <a:tableStyleId>{073A0DAA-6AF3-43AB-8588-CEC1D06C72B9}</a:tableStyleId>
              </a:tblPr>
              <a:tblGrid>
                <a:gridCol w="4456591">
                  <a:extLst>
                    <a:ext uri="{9D8B030D-6E8A-4147-A177-3AD203B41FA5}">
                      <a16:colId xmlns:a16="http://schemas.microsoft.com/office/drawing/2014/main" val="1395875206"/>
                    </a:ext>
                  </a:extLst>
                </a:gridCol>
                <a:gridCol w="4456591">
                  <a:extLst>
                    <a:ext uri="{9D8B030D-6E8A-4147-A177-3AD203B41FA5}">
                      <a16:colId xmlns:a16="http://schemas.microsoft.com/office/drawing/2014/main" val="1323160490"/>
                    </a:ext>
                  </a:extLst>
                </a:gridCol>
              </a:tblGrid>
              <a:tr h="257019">
                <a:tc>
                  <a:txBody>
                    <a:bodyPr/>
                    <a:lstStyle/>
                    <a:p>
                      <a:pPr>
                        <a:lnSpc>
                          <a:spcPct val="107000"/>
                        </a:lnSpc>
                        <a:spcAft>
                          <a:spcPts val="800"/>
                        </a:spcAft>
                      </a:pPr>
                      <a:r>
                        <a:rPr lang="fr-FR" sz="1100" dirty="0">
                          <a:effectLst/>
                        </a:rPr>
                        <a:t>Nom du service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7912" marR="97912" marT="73434" marB="73434" anchor="b"/>
                </a:tc>
                <a:tc>
                  <a:txBody>
                    <a:bodyPr/>
                    <a:lstStyle/>
                    <a:p>
                      <a:pPr>
                        <a:lnSpc>
                          <a:spcPct val="107000"/>
                        </a:lnSpc>
                        <a:spcAft>
                          <a:spcPts val="800"/>
                        </a:spcAft>
                      </a:pPr>
                      <a:r>
                        <a:rPr lang="fr-FR" sz="1100" dirty="0">
                          <a:effectLst/>
                        </a:rPr>
                        <a:t>Description du service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7912" marR="97912" marT="73434" marB="73434" anchor="b"/>
                </a:tc>
                <a:extLst>
                  <a:ext uri="{0D108BD9-81ED-4DB2-BD59-A6C34878D82A}">
                    <a16:rowId xmlns:a16="http://schemas.microsoft.com/office/drawing/2014/main" val="3951592291"/>
                  </a:ext>
                </a:extLst>
              </a:tr>
              <a:tr h="487520">
                <a:tc>
                  <a:txBody>
                    <a:bodyPr/>
                    <a:lstStyle/>
                    <a:p>
                      <a:pPr>
                        <a:lnSpc>
                          <a:spcPct val="107000"/>
                        </a:lnSpc>
                        <a:spcAft>
                          <a:spcPts val="800"/>
                        </a:spcAft>
                      </a:pPr>
                      <a:r>
                        <a:rPr lang="fr-FR" sz="1100" u="none" strike="noStrike" dirty="0">
                          <a:solidFill>
                            <a:schemeClr val="bg1"/>
                          </a:solidFill>
                          <a:effectLst/>
                          <a:hlinkClick r:id="rId2" tooltip="Recherche d’actualités Bing">
                            <a:extLst>
                              <a:ext uri="{A12FA001-AC4F-418D-AE19-62706E023703}">
                                <ahyp:hlinkClr xmlns:ahyp="http://schemas.microsoft.com/office/drawing/2018/hyperlinkcolor" val="tx"/>
                              </a:ext>
                            </a:extLst>
                          </a:hlinkClick>
                        </a:rPr>
                        <a:t>Recherche d’actualités Bing</a:t>
                      </a:r>
                      <a:endParaRPr lang="fr-F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7912" marR="97912" marT="73434" marB="73434"/>
                </a:tc>
                <a:tc>
                  <a:txBody>
                    <a:bodyPr/>
                    <a:lstStyle/>
                    <a:p>
                      <a:pPr>
                        <a:lnSpc>
                          <a:spcPct val="107000"/>
                        </a:lnSpc>
                        <a:spcAft>
                          <a:spcPts val="800"/>
                        </a:spcAft>
                      </a:pPr>
                      <a:r>
                        <a:rPr lang="fr-FR" sz="1100">
                          <a:effectLst/>
                        </a:rPr>
                        <a:t>La Recherche d’actualités Bing retourne une liste d’articles d’actualités jugés pertinents en réponse à la requête de l’utilisateur.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7912" marR="97912" marT="73434" marB="73434"/>
                </a:tc>
                <a:extLst>
                  <a:ext uri="{0D108BD9-81ED-4DB2-BD59-A6C34878D82A}">
                    <a16:rowId xmlns:a16="http://schemas.microsoft.com/office/drawing/2014/main" val="2784015098"/>
                  </a:ext>
                </a:extLst>
              </a:tr>
              <a:tr h="487520">
                <a:tc>
                  <a:txBody>
                    <a:bodyPr/>
                    <a:lstStyle/>
                    <a:p>
                      <a:pPr>
                        <a:lnSpc>
                          <a:spcPct val="107000"/>
                        </a:lnSpc>
                        <a:spcAft>
                          <a:spcPts val="800"/>
                        </a:spcAft>
                      </a:pPr>
                      <a:r>
                        <a:rPr lang="fr-FR" sz="1100" u="none" strike="noStrike" dirty="0">
                          <a:solidFill>
                            <a:schemeClr val="bg1"/>
                          </a:solidFill>
                          <a:effectLst/>
                          <a:hlinkClick r:id="rId3" tooltip="Recherche de vidéos Bing">
                            <a:extLst>
                              <a:ext uri="{A12FA001-AC4F-418D-AE19-62706E023703}">
                                <ahyp:hlinkClr xmlns:ahyp="http://schemas.microsoft.com/office/drawing/2018/hyperlinkcolor" val="tx"/>
                              </a:ext>
                            </a:extLst>
                          </a:hlinkClick>
                        </a:rPr>
                        <a:t>Recherche de vidéos Bing</a:t>
                      </a:r>
                      <a:endParaRPr lang="fr-F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7912" marR="97912" marT="73434" marB="73434"/>
                </a:tc>
                <a:tc>
                  <a:txBody>
                    <a:bodyPr/>
                    <a:lstStyle/>
                    <a:p>
                      <a:pPr>
                        <a:lnSpc>
                          <a:spcPct val="107000"/>
                        </a:lnSpc>
                        <a:spcAft>
                          <a:spcPts val="800"/>
                        </a:spcAft>
                      </a:pPr>
                      <a:r>
                        <a:rPr lang="fr-FR" sz="1100">
                          <a:effectLst/>
                        </a:rPr>
                        <a:t>La Recherche de vidéos Bing retourne une liste de vidéos jugées pertinentes en réponse à la requête de l’utilisateur.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7912" marR="97912" marT="73434" marB="73434"/>
                </a:tc>
                <a:extLst>
                  <a:ext uri="{0D108BD9-81ED-4DB2-BD59-A6C34878D82A}">
                    <a16:rowId xmlns:a16="http://schemas.microsoft.com/office/drawing/2014/main" val="35095847"/>
                  </a:ext>
                </a:extLst>
              </a:tr>
              <a:tr h="487520">
                <a:tc>
                  <a:txBody>
                    <a:bodyPr/>
                    <a:lstStyle/>
                    <a:p>
                      <a:pPr>
                        <a:lnSpc>
                          <a:spcPct val="107000"/>
                        </a:lnSpc>
                        <a:spcAft>
                          <a:spcPts val="800"/>
                        </a:spcAft>
                      </a:pPr>
                      <a:r>
                        <a:rPr lang="fr-FR" sz="1100" u="none" strike="noStrike" dirty="0">
                          <a:solidFill>
                            <a:schemeClr val="bg1"/>
                          </a:solidFill>
                          <a:effectLst/>
                          <a:hlinkClick r:id="rId4" tooltip="Recherche Web Bing">
                            <a:extLst>
                              <a:ext uri="{A12FA001-AC4F-418D-AE19-62706E023703}">
                                <ahyp:hlinkClr xmlns:ahyp="http://schemas.microsoft.com/office/drawing/2018/hyperlinkcolor" val="tx"/>
                              </a:ext>
                            </a:extLst>
                          </a:hlinkClick>
                        </a:rPr>
                        <a:t>Recherche Web Bing</a:t>
                      </a:r>
                      <a:endParaRPr lang="fr-F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7912" marR="97912" marT="73434" marB="73434"/>
                </a:tc>
                <a:tc>
                  <a:txBody>
                    <a:bodyPr/>
                    <a:lstStyle/>
                    <a:p>
                      <a:pPr>
                        <a:lnSpc>
                          <a:spcPct val="107000"/>
                        </a:lnSpc>
                        <a:spcAft>
                          <a:spcPts val="800"/>
                        </a:spcAft>
                      </a:pPr>
                      <a:r>
                        <a:rPr lang="fr-FR" sz="1100" dirty="0">
                          <a:effectLst/>
                        </a:rPr>
                        <a:t>La Recherche Web Bing retourne une liste de résultats de recherche jugés pertinentes en réponse à la requête de l’utilisateur.</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7912" marR="97912" marT="73434" marB="73434"/>
                </a:tc>
                <a:extLst>
                  <a:ext uri="{0D108BD9-81ED-4DB2-BD59-A6C34878D82A}">
                    <a16:rowId xmlns:a16="http://schemas.microsoft.com/office/drawing/2014/main" val="3136248874"/>
                  </a:ext>
                </a:extLst>
              </a:tr>
              <a:tr h="487520">
                <a:tc>
                  <a:txBody>
                    <a:bodyPr/>
                    <a:lstStyle/>
                    <a:p>
                      <a:pPr>
                        <a:lnSpc>
                          <a:spcPct val="107000"/>
                        </a:lnSpc>
                        <a:spcAft>
                          <a:spcPts val="800"/>
                        </a:spcAft>
                      </a:pPr>
                      <a:r>
                        <a:rPr lang="fr-FR" sz="1100" u="none" strike="noStrike">
                          <a:solidFill>
                            <a:schemeClr val="bg1"/>
                          </a:solidFill>
                          <a:effectLst/>
                          <a:hlinkClick r:id="rId5" tooltip="Suggestion automatique Bing">
                            <a:extLst>
                              <a:ext uri="{A12FA001-AC4F-418D-AE19-62706E023703}">
                                <ahyp:hlinkClr xmlns:ahyp="http://schemas.microsoft.com/office/drawing/2018/hyperlinkcolor" val="tx"/>
                              </a:ext>
                            </a:extLst>
                          </a:hlinkClick>
                        </a:rPr>
                        <a:t>Suggestion automatique Bing</a:t>
                      </a:r>
                      <a:endParaRPr lang="fr-FR"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7912" marR="97912" marT="73434" marB="73434"/>
                </a:tc>
                <a:tc>
                  <a:txBody>
                    <a:bodyPr/>
                    <a:lstStyle/>
                    <a:p>
                      <a:pPr>
                        <a:lnSpc>
                          <a:spcPct val="107000"/>
                        </a:lnSpc>
                        <a:spcAft>
                          <a:spcPts val="800"/>
                        </a:spcAft>
                      </a:pPr>
                      <a:r>
                        <a:rPr lang="fr-FR" sz="1100" dirty="0">
                          <a:effectLst/>
                        </a:rPr>
                        <a:t>La Suggestion automatique Bing vous permet d’envoyer à Bing un terme de requête de recherche partielle et d’obtenir une liste de requêtes suggérées.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7912" marR="97912" marT="73434" marB="73434"/>
                </a:tc>
                <a:extLst>
                  <a:ext uri="{0D108BD9-81ED-4DB2-BD59-A6C34878D82A}">
                    <a16:rowId xmlns:a16="http://schemas.microsoft.com/office/drawing/2014/main" val="3118422256"/>
                  </a:ext>
                </a:extLst>
              </a:tr>
              <a:tr h="487520">
                <a:tc>
                  <a:txBody>
                    <a:bodyPr/>
                    <a:lstStyle/>
                    <a:p>
                      <a:pPr>
                        <a:lnSpc>
                          <a:spcPct val="107000"/>
                        </a:lnSpc>
                        <a:spcAft>
                          <a:spcPts val="800"/>
                        </a:spcAft>
                      </a:pPr>
                      <a:r>
                        <a:rPr lang="fr-FR" sz="1100" u="none" strike="noStrike">
                          <a:solidFill>
                            <a:schemeClr val="bg1"/>
                          </a:solidFill>
                          <a:effectLst/>
                          <a:hlinkClick r:id="rId6" tooltip="Recherche personnalisée Bing">
                            <a:extLst>
                              <a:ext uri="{A12FA001-AC4F-418D-AE19-62706E023703}">
                                <ahyp:hlinkClr xmlns:ahyp="http://schemas.microsoft.com/office/drawing/2018/hyperlinkcolor" val="tx"/>
                              </a:ext>
                            </a:extLst>
                          </a:hlinkClick>
                        </a:rPr>
                        <a:t>Recherche personnalisée Bing</a:t>
                      </a:r>
                      <a:endParaRPr lang="fr-FR"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7912" marR="97912" marT="73434" marB="73434"/>
                </a:tc>
                <a:tc>
                  <a:txBody>
                    <a:bodyPr/>
                    <a:lstStyle/>
                    <a:p>
                      <a:pPr>
                        <a:lnSpc>
                          <a:spcPct val="107000"/>
                        </a:lnSpc>
                        <a:spcAft>
                          <a:spcPts val="800"/>
                        </a:spcAft>
                      </a:pPr>
                      <a:r>
                        <a:rPr lang="fr-FR" sz="1100" dirty="0">
                          <a:effectLst/>
                        </a:rPr>
                        <a:t>La Recherche personnalisée Bing vous permet de créer des expériences de recherche sur mesure pour des sujets qui vous intéressent.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7912" marR="97912" marT="73434" marB="73434"/>
                </a:tc>
                <a:extLst>
                  <a:ext uri="{0D108BD9-81ED-4DB2-BD59-A6C34878D82A}">
                    <a16:rowId xmlns:a16="http://schemas.microsoft.com/office/drawing/2014/main" val="428208097"/>
                  </a:ext>
                </a:extLst>
              </a:tr>
              <a:tr h="487520">
                <a:tc>
                  <a:txBody>
                    <a:bodyPr/>
                    <a:lstStyle/>
                    <a:p>
                      <a:pPr>
                        <a:lnSpc>
                          <a:spcPct val="107000"/>
                        </a:lnSpc>
                        <a:spcAft>
                          <a:spcPts val="800"/>
                        </a:spcAft>
                      </a:pPr>
                      <a:r>
                        <a:rPr lang="fr-FR" sz="1100" u="none" strike="noStrike">
                          <a:solidFill>
                            <a:schemeClr val="bg1"/>
                          </a:solidFill>
                          <a:effectLst/>
                          <a:hlinkClick r:id="rId7" tooltip="Recherche d’entités Bing">
                            <a:extLst>
                              <a:ext uri="{A12FA001-AC4F-418D-AE19-62706E023703}">
                                <ahyp:hlinkClr xmlns:ahyp="http://schemas.microsoft.com/office/drawing/2018/hyperlinkcolor" val="tx"/>
                              </a:ext>
                            </a:extLst>
                          </a:hlinkClick>
                        </a:rPr>
                        <a:t>Recherche d’entités Bing</a:t>
                      </a:r>
                      <a:endParaRPr lang="fr-FR"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7912" marR="97912" marT="73434" marB="73434"/>
                </a:tc>
                <a:tc>
                  <a:txBody>
                    <a:bodyPr/>
                    <a:lstStyle/>
                    <a:p>
                      <a:pPr>
                        <a:lnSpc>
                          <a:spcPct val="107000"/>
                        </a:lnSpc>
                        <a:spcAft>
                          <a:spcPts val="800"/>
                        </a:spcAft>
                      </a:pPr>
                      <a:r>
                        <a:rPr lang="fr-FR" sz="1100" dirty="0">
                          <a:effectLst/>
                        </a:rPr>
                        <a:t>La Recherche d’entités Bing retourne des informations sur des entités que Bing juge pertinentes en lien avec la requête d’un utilisateur.</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7912" marR="97912" marT="73434" marB="73434"/>
                </a:tc>
                <a:extLst>
                  <a:ext uri="{0D108BD9-81ED-4DB2-BD59-A6C34878D82A}">
                    <a16:rowId xmlns:a16="http://schemas.microsoft.com/office/drawing/2014/main" val="3869197292"/>
                  </a:ext>
                </a:extLst>
              </a:tr>
              <a:tr h="372270">
                <a:tc>
                  <a:txBody>
                    <a:bodyPr/>
                    <a:lstStyle/>
                    <a:p>
                      <a:pPr>
                        <a:lnSpc>
                          <a:spcPct val="107000"/>
                        </a:lnSpc>
                        <a:spcAft>
                          <a:spcPts val="800"/>
                        </a:spcAft>
                      </a:pPr>
                      <a:r>
                        <a:rPr lang="fr-FR" sz="1100" u="none" strike="noStrike" dirty="0">
                          <a:solidFill>
                            <a:schemeClr val="bg1"/>
                          </a:solidFill>
                          <a:effectLst/>
                          <a:hlinkClick r:id="rId8" tooltip="Recherche d’images Bing">
                            <a:extLst>
                              <a:ext uri="{A12FA001-AC4F-418D-AE19-62706E023703}">
                                <ahyp:hlinkClr xmlns:ahyp="http://schemas.microsoft.com/office/drawing/2018/hyperlinkcolor" val="tx"/>
                              </a:ext>
                            </a:extLst>
                          </a:hlinkClick>
                        </a:rPr>
                        <a:t>Recherche d’images Bing</a:t>
                      </a:r>
                      <a:endParaRPr lang="fr-F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7912" marR="97912" marT="73434" marB="73434"/>
                </a:tc>
                <a:tc>
                  <a:txBody>
                    <a:bodyPr/>
                    <a:lstStyle/>
                    <a:p>
                      <a:pPr>
                        <a:lnSpc>
                          <a:spcPct val="107000"/>
                        </a:lnSpc>
                        <a:spcAft>
                          <a:spcPts val="800"/>
                        </a:spcAft>
                      </a:pPr>
                      <a:r>
                        <a:rPr lang="fr-FR" sz="1100" dirty="0">
                          <a:effectLst/>
                        </a:rPr>
                        <a:t>La Recherche d’images Bing affiche des images jugées pertinentes en lien avec la requête d’un utilisateur.</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7912" marR="97912" marT="73434" marB="73434"/>
                </a:tc>
                <a:extLst>
                  <a:ext uri="{0D108BD9-81ED-4DB2-BD59-A6C34878D82A}">
                    <a16:rowId xmlns:a16="http://schemas.microsoft.com/office/drawing/2014/main" val="1305046675"/>
                  </a:ext>
                </a:extLst>
              </a:tr>
            </a:tbl>
          </a:graphicData>
        </a:graphic>
      </p:graphicFrame>
      <p:sp>
        <p:nvSpPr>
          <p:cNvPr id="3" name="Titre 2">
            <a:extLst>
              <a:ext uri="{FF2B5EF4-FFF2-40B4-BE49-F238E27FC236}">
                <a16:creationId xmlns:a16="http://schemas.microsoft.com/office/drawing/2014/main" id="{8E89DF55-F275-464C-9274-7FB9458E744D}"/>
              </a:ext>
            </a:extLst>
          </p:cNvPr>
          <p:cNvSpPr>
            <a:spLocks noGrp="1"/>
          </p:cNvSpPr>
          <p:nvPr>
            <p:ph type="title"/>
          </p:nvPr>
        </p:nvSpPr>
        <p:spPr>
          <a:xfrm>
            <a:off x="233168" y="141555"/>
            <a:ext cx="7594879" cy="406715"/>
          </a:xfrm>
        </p:spPr>
        <p:txBody>
          <a:bodyPr>
            <a:normAutofit fontScale="90000"/>
          </a:bodyPr>
          <a:lstStyle/>
          <a:p>
            <a:r>
              <a:rPr lang="fr-FR" b="1" dirty="0"/>
              <a:t> Les API Recherche</a:t>
            </a:r>
            <a:endParaRPr lang="fr-FR" dirty="0"/>
          </a:p>
        </p:txBody>
      </p:sp>
    </p:spTree>
    <p:extLst>
      <p:ext uri="{BB962C8B-B14F-4D97-AF65-F5344CB8AC3E}">
        <p14:creationId xmlns:p14="http://schemas.microsoft.com/office/powerpoint/2010/main" val="3101114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48CDD1AD-BBD1-465E-9211-28E7489F7442}"/>
              </a:ext>
            </a:extLst>
          </p:cNvPr>
          <p:cNvGraphicFramePr>
            <a:graphicFrameLocks noGrp="1"/>
          </p:cNvGraphicFramePr>
          <p:nvPr>
            <p:ph idx="1"/>
            <p:extLst>
              <p:ext uri="{D42A27DB-BD31-4B8C-83A1-F6EECF244321}">
                <p14:modId xmlns:p14="http://schemas.microsoft.com/office/powerpoint/2010/main" val="1211003841"/>
              </p:ext>
            </p:extLst>
          </p:nvPr>
        </p:nvGraphicFramePr>
        <p:xfrm>
          <a:off x="187605" y="1148147"/>
          <a:ext cx="8768790" cy="1865249"/>
        </p:xfrm>
        <a:graphic>
          <a:graphicData uri="http://schemas.openxmlformats.org/drawingml/2006/table">
            <a:tbl>
              <a:tblPr firstRow="1" firstCol="1" bandRow="1">
                <a:tableStyleId>{073A0DAA-6AF3-43AB-8588-CEC1D06C72B9}</a:tableStyleId>
              </a:tblPr>
              <a:tblGrid>
                <a:gridCol w="4384395">
                  <a:extLst>
                    <a:ext uri="{9D8B030D-6E8A-4147-A177-3AD203B41FA5}">
                      <a16:colId xmlns:a16="http://schemas.microsoft.com/office/drawing/2014/main" val="1934472587"/>
                    </a:ext>
                  </a:extLst>
                </a:gridCol>
                <a:gridCol w="4384395">
                  <a:extLst>
                    <a:ext uri="{9D8B030D-6E8A-4147-A177-3AD203B41FA5}">
                      <a16:colId xmlns:a16="http://schemas.microsoft.com/office/drawing/2014/main" val="1897722708"/>
                    </a:ext>
                  </a:extLst>
                </a:gridCol>
              </a:tblGrid>
              <a:tr h="0">
                <a:tc>
                  <a:txBody>
                    <a:bodyPr/>
                    <a:lstStyle/>
                    <a:p>
                      <a:pPr>
                        <a:lnSpc>
                          <a:spcPct val="107000"/>
                        </a:lnSpc>
                        <a:spcAft>
                          <a:spcPts val="800"/>
                        </a:spcAft>
                      </a:pPr>
                      <a:r>
                        <a:rPr lang="fr-FR" sz="1400" dirty="0">
                          <a:effectLst/>
                        </a:rPr>
                        <a:t>Nom du service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114300" marB="114300" anchor="b"/>
                </a:tc>
                <a:tc>
                  <a:txBody>
                    <a:bodyPr/>
                    <a:lstStyle/>
                    <a:p>
                      <a:pPr>
                        <a:lnSpc>
                          <a:spcPct val="107000"/>
                        </a:lnSpc>
                        <a:spcAft>
                          <a:spcPts val="800"/>
                        </a:spcAft>
                      </a:pPr>
                      <a:r>
                        <a:rPr lang="fr-FR" sz="1400" dirty="0">
                          <a:effectLst/>
                        </a:rPr>
                        <a:t>Description du service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114300" marB="114300" anchor="b"/>
                </a:tc>
                <a:extLst>
                  <a:ext uri="{0D108BD9-81ED-4DB2-BD59-A6C34878D82A}">
                    <a16:rowId xmlns:a16="http://schemas.microsoft.com/office/drawing/2014/main" val="1367678141"/>
                  </a:ext>
                </a:extLst>
              </a:tr>
              <a:tr h="0">
                <a:tc>
                  <a:txBody>
                    <a:bodyPr/>
                    <a:lstStyle/>
                    <a:p>
                      <a:pPr>
                        <a:lnSpc>
                          <a:spcPct val="107000"/>
                        </a:lnSpc>
                        <a:spcAft>
                          <a:spcPts val="800"/>
                        </a:spcAft>
                      </a:pPr>
                      <a:r>
                        <a:rPr lang="fr-FR" sz="1200" u="none" strike="noStrike" dirty="0">
                          <a:solidFill>
                            <a:schemeClr val="bg1"/>
                          </a:solidFill>
                          <a:effectLst/>
                          <a:hlinkClick r:id="rId2" tooltip="Service Décision personnalisée">
                            <a:extLst>
                              <a:ext uri="{A12FA001-AC4F-418D-AE19-62706E023703}">
                                <ahyp:hlinkClr xmlns:ahyp="http://schemas.microsoft.com/office/drawing/2018/hyperlinkcolor" val="tx"/>
                              </a:ext>
                            </a:extLst>
                          </a:hlinkClick>
                        </a:rPr>
                        <a:t>Service Décision personnalisée</a:t>
                      </a:r>
                      <a:endParaRPr lang="fr-FR"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114300" marB="114300"/>
                </a:tc>
                <a:tc>
                  <a:txBody>
                    <a:bodyPr/>
                    <a:lstStyle/>
                    <a:p>
                      <a:pPr>
                        <a:lnSpc>
                          <a:spcPct val="107000"/>
                        </a:lnSpc>
                        <a:spcAft>
                          <a:spcPts val="800"/>
                        </a:spcAft>
                      </a:pPr>
                      <a:r>
                        <a:rPr lang="fr-FR" sz="1200" dirty="0">
                          <a:effectLst/>
                        </a:rPr>
                        <a:t>Le Service Décision personnalisée vous aide à créer des systèmes intelligents avec une prise de décision contextuelle pour la personnalisation et l’optimisation de l’expérience utilisateur.</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114300" marB="114300"/>
                </a:tc>
                <a:extLst>
                  <a:ext uri="{0D108BD9-81ED-4DB2-BD59-A6C34878D82A}">
                    <a16:rowId xmlns:a16="http://schemas.microsoft.com/office/drawing/2014/main" val="1948924374"/>
                  </a:ext>
                </a:extLst>
              </a:tr>
              <a:tr h="0">
                <a:tc>
                  <a:txBody>
                    <a:bodyPr/>
                    <a:lstStyle/>
                    <a:p>
                      <a:pPr>
                        <a:lnSpc>
                          <a:spcPct val="107000"/>
                        </a:lnSpc>
                        <a:spcAft>
                          <a:spcPts val="800"/>
                        </a:spcAft>
                      </a:pPr>
                      <a:r>
                        <a:rPr lang="fr-FR" sz="1200" u="none" strike="noStrike" dirty="0" err="1">
                          <a:solidFill>
                            <a:schemeClr val="bg1"/>
                          </a:solidFill>
                          <a:effectLst/>
                          <a:hlinkClick r:id="rId3" tooltip="QnA Maker">
                            <a:extLst>
                              <a:ext uri="{A12FA001-AC4F-418D-AE19-62706E023703}">
                                <ahyp:hlinkClr xmlns:ahyp="http://schemas.microsoft.com/office/drawing/2018/hyperlinkcolor" val="tx"/>
                              </a:ext>
                            </a:extLst>
                          </a:hlinkClick>
                        </a:rPr>
                        <a:t>QnA</a:t>
                      </a:r>
                      <a:r>
                        <a:rPr lang="fr-FR" sz="1200" u="none" strike="noStrike" dirty="0">
                          <a:solidFill>
                            <a:schemeClr val="bg1"/>
                          </a:solidFill>
                          <a:effectLst/>
                          <a:hlinkClick r:id="rId3" tooltip="QnA Maker">
                            <a:extLst>
                              <a:ext uri="{A12FA001-AC4F-418D-AE19-62706E023703}">
                                <ahyp:hlinkClr xmlns:ahyp="http://schemas.microsoft.com/office/drawing/2018/hyperlinkcolor" val="tx"/>
                              </a:ext>
                            </a:extLst>
                          </a:hlinkClick>
                        </a:rPr>
                        <a:t> Maker</a:t>
                      </a:r>
                      <a:endParaRPr lang="fr-FR"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114300" marB="114300"/>
                </a:tc>
                <a:tc>
                  <a:txBody>
                    <a:bodyPr/>
                    <a:lstStyle/>
                    <a:p>
                      <a:pPr>
                        <a:lnSpc>
                          <a:spcPct val="107000"/>
                        </a:lnSpc>
                        <a:spcAft>
                          <a:spcPts val="800"/>
                        </a:spcAft>
                      </a:pPr>
                      <a:r>
                        <a:rPr lang="fr-FR" sz="1200" dirty="0" err="1">
                          <a:effectLst/>
                        </a:rPr>
                        <a:t>QnA</a:t>
                      </a:r>
                      <a:r>
                        <a:rPr lang="fr-FR" sz="1200" dirty="0">
                          <a:effectLst/>
                        </a:rPr>
                        <a:t> Maker vous permet de générer un service de questions et réponses à partir de votre contenu semi-structuré.</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114300" marB="114300"/>
                </a:tc>
                <a:extLst>
                  <a:ext uri="{0D108BD9-81ED-4DB2-BD59-A6C34878D82A}">
                    <a16:rowId xmlns:a16="http://schemas.microsoft.com/office/drawing/2014/main" val="619408567"/>
                  </a:ext>
                </a:extLst>
              </a:tr>
            </a:tbl>
          </a:graphicData>
        </a:graphic>
      </p:graphicFrame>
      <p:sp>
        <p:nvSpPr>
          <p:cNvPr id="3" name="Titre 2">
            <a:extLst>
              <a:ext uri="{FF2B5EF4-FFF2-40B4-BE49-F238E27FC236}">
                <a16:creationId xmlns:a16="http://schemas.microsoft.com/office/drawing/2014/main" id="{E8E4435C-9D2E-49A1-A239-660E8A5F661E}"/>
              </a:ext>
            </a:extLst>
          </p:cNvPr>
          <p:cNvSpPr>
            <a:spLocks noGrp="1"/>
          </p:cNvSpPr>
          <p:nvPr>
            <p:ph type="title"/>
          </p:nvPr>
        </p:nvSpPr>
        <p:spPr/>
        <p:txBody>
          <a:bodyPr>
            <a:normAutofit fontScale="90000"/>
          </a:bodyPr>
          <a:lstStyle/>
          <a:p>
            <a:r>
              <a:rPr lang="fr-FR" b="1" dirty="0"/>
              <a:t>Les API Connaissances</a:t>
            </a:r>
            <a:endParaRPr lang="fr-FR" dirty="0"/>
          </a:p>
        </p:txBody>
      </p:sp>
    </p:spTree>
    <p:extLst>
      <p:ext uri="{BB962C8B-B14F-4D97-AF65-F5344CB8AC3E}">
        <p14:creationId xmlns:p14="http://schemas.microsoft.com/office/powerpoint/2010/main" val="3821631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ABDA669-577B-4C4B-8373-6D540E684A03}"/>
              </a:ext>
            </a:extLst>
          </p:cNvPr>
          <p:cNvSpPr>
            <a:spLocks noGrp="1"/>
          </p:cNvSpPr>
          <p:nvPr>
            <p:ph idx="1"/>
          </p:nvPr>
        </p:nvSpPr>
        <p:spPr>
          <a:xfrm>
            <a:off x="0" y="0"/>
            <a:ext cx="9144000" cy="4714043"/>
          </a:xfrm>
          <a:solidFill>
            <a:schemeClr val="tx1"/>
          </a:solidFill>
        </p:spPr>
        <p:txBody>
          <a:bodyPr/>
          <a:lstStyle/>
          <a:p>
            <a:endParaRPr lang="en-ZA" dirty="0"/>
          </a:p>
          <a:p>
            <a:endParaRPr lang="en-ZA" dirty="0"/>
          </a:p>
          <a:p>
            <a:endParaRPr lang="en-ZA" dirty="0"/>
          </a:p>
          <a:p>
            <a:pPr marL="0" indent="0" algn="ctr">
              <a:buNone/>
            </a:pPr>
            <a:r>
              <a:rPr lang="en-ZA" sz="9600" dirty="0">
                <a:solidFill>
                  <a:schemeClr val="bg1"/>
                </a:solidFill>
                <a:latin typeface="Segoe UI Light" panose="020B0502040204020203" pitchFamily="34" charset="0"/>
                <a:cs typeface="Segoe UI Light" panose="020B0502040204020203" pitchFamily="34" charset="0"/>
              </a:rPr>
              <a:t>DEMO</a:t>
            </a:r>
            <a:endParaRPr lang="fr-FR" sz="96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37581790"/>
      </p:ext>
    </p:extLst>
  </p:cSld>
  <p:clrMapOvr>
    <a:masterClrMapping/>
  </p:clrMapOvr>
</p:sld>
</file>

<file path=ppt/theme/theme1.xml><?xml version="1.0" encoding="utf-8"?>
<a:theme xmlns:a="http://schemas.openxmlformats.org/drawingml/2006/main" name="MSp">
  <a:themeElements>
    <a:clrScheme name="MSP">
      <a:dk1>
        <a:srgbClr val="0078D7"/>
      </a:dk1>
      <a:lt1>
        <a:srgbClr val="FFFFFF"/>
      </a:lt1>
      <a:dk2>
        <a:srgbClr val="0078D7"/>
      </a:dk2>
      <a:lt2>
        <a:srgbClr val="FFFFFF"/>
      </a:lt2>
      <a:accent1>
        <a:srgbClr val="00BCF2"/>
      </a:accent1>
      <a:accent2>
        <a:srgbClr val="A2CC38"/>
      </a:accent2>
      <a:accent3>
        <a:srgbClr val="505050"/>
      </a:accent3>
      <a:accent4>
        <a:srgbClr val="E6E6E6"/>
      </a:accent4>
      <a:accent5>
        <a:srgbClr val="000000"/>
      </a:accent5>
      <a:accent6>
        <a:srgbClr val="00BCF2"/>
      </a:accent6>
      <a:hlink>
        <a:srgbClr val="A2CC38"/>
      </a:hlink>
      <a:folHlink>
        <a:srgbClr val="50505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1" id="{FBEE654E-AA81-1B40-B4BC-D546265E03CC}" vid="{672938A6-3772-494B-98F7-38D50B36B5F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3428768CC27849B56631B68EECD342" ma:contentTypeVersion="6" ma:contentTypeDescription="Create a new document." ma:contentTypeScope="" ma:versionID="ea1f7eb6f6b50634036ebb87f908af7a">
  <xsd:schema xmlns:xsd="http://www.w3.org/2001/XMLSchema" xmlns:xs="http://www.w3.org/2001/XMLSchema" xmlns:p="http://schemas.microsoft.com/office/2006/metadata/properties" xmlns:ns2="6dfb84fc-c783-47c9-928a-3d458849d261" xmlns:ns3="efd76e83-4173-4a26-b431-618a788339a8" targetNamespace="http://schemas.microsoft.com/office/2006/metadata/properties" ma:root="true" ma:fieldsID="14929ce0d51949c6c45446b8f212c29d" ns2:_="" ns3:_="">
    <xsd:import namespace="6dfb84fc-c783-47c9-928a-3d458849d261"/>
    <xsd:import namespace="efd76e83-4173-4a26-b431-618a788339a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fb84fc-c783-47c9-928a-3d458849d2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d76e83-4173-4a26-b431-618a788339a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efd76e83-4173-4a26-b431-618a788339a8">
      <UserInfo>
        <DisplayName>Sid Ali</DisplayName>
        <AccountId>345</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D71BA1-088C-45B7-BAF1-BEC28F176E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fb84fc-c783-47c9-928a-3d458849d261"/>
    <ds:schemaRef ds:uri="efd76e83-4173-4a26-b431-618a788339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52303-DD41-4871-8221-5749C8E3EEE6}">
  <ds:schemaRefs>
    <ds:schemaRef ds:uri="http://schemas.microsoft.com/office/2006/metadata/properties"/>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efd76e83-4173-4a26-b431-618a788339a8"/>
    <ds:schemaRef ds:uri="http://www.w3.org/XML/1998/namespace"/>
    <ds:schemaRef ds:uri="http://purl.org/dc/elements/1.1/"/>
    <ds:schemaRef ds:uri="6dfb84fc-c783-47c9-928a-3d458849d261"/>
    <ds:schemaRef ds:uri="http://purl.org/dc/dcmitype/"/>
  </ds:schemaRefs>
</ds:datastoreItem>
</file>

<file path=customXml/itemProps3.xml><?xml version="1.0" encoding="utf-8"?>
<ds:datastoreItem xmlns:ds="http://schemas.openxmlformats.org/officeDocument/2006/customXml" ds:itemID="{A681D2DF-F93E-4CC1-8A50-704C6CA0430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0419_MSP_ppt template</Template>
  <TotalTime>1400</TotalTime>
  <Words>721</Words>
  <Application>Microsoft Office PowerPoint</Application>
  <PresentationFormat>Affichage à l'écran (16:9)</PresentationFormat>
  <Paragraphs>84</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Segoe UI Light</vt:lpstr>
      <vt:lpstr>MSp</vt:lpstr>
      <vt:lpstr>Présentation d’Azure Cognitive services </vt:lpstr>
      <vt:lpstr>Definition</vt:lpstr>
      <vt:lpstr>Objectif</vt:lpstr>
      <vt:lpstr>Les API Vision</vt:lpstr>
      <vt:lpstr>Les API Speech</vt:lpstr>
      <vt:lpstr>Les API Langage</vt:lpstr>
      <vt:lpstr> Les API Recherche</vt:lpstr>
      <vt:lpstr>Les API Connaissances</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d’Azure Cognitive services</dc:title>
  <dc:creator>dell</dc:creator>
  <cp:lastModifiedBy>dell</cp:lastModifiedBy>
  <cp:revision>10</cp:revision>
  <dcterms:created xsi:type="dcterms:W3CDTF">2019-03-07T08:30:10Z</dcterms:created>
  <dcterms:modified xsi:type="dcterms:W3CDTF">2019-03-08T07:50:59Z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0x010100743428768CC27849B56631B68EECD342</vt:lpwstr>
  </property>
  <property fmtid="{D5CDD505-2E9C-101B-9397-08002B2CF9AE}" pid="3" name="Order">
    <vt:r8>1200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