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8288000" cy="10287000"/>
  <p:notesSz cx="6858000" cy="9144000"/>
  <p:embeddedFontLst>
    <p:embeddedFont>
      <p:font typeface="Arimo Bold Italics" charset="0"/>
      <p:regular r:id="rId10"/>
    </p:embeddedFont>
    <p:embeddedFont>
      <p:font typeface="Clear Sans Regular Bold Italics" charset="0"/>
      <p:regular r:id="rId11"/>
    </p:embeddedFont>
    <p:embeddedFont>
      <p:font typeface="Arimo Italics" charset="0"/>
      <p:regular r:id="rId12"/>
    </p:embeddedFont>
    <p:embeddedFont>
      <p:font typeface="Clear Sans Regular" charset="0"/>
      <p:regular r:id="rId13"/>
    </p:embeddedFont>
    <p:embeddedFont>
      <p:font typeface="Clear Sans Regular Italics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AT Neuzeit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3FC37-0220-4C4A-8402-5CBDC16E4D9F}" v="371" dt="2021-05-27T14:26:56.574"/>
    <p1510:client id="{AD2EB2CC-84D9-4935-8DE9-FABF8755B06C}" v="275" dt="2021-05-27T14:31:32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4" d="100"/>
          <a:sy n="54" d="100"/>
        </p:scale>
        <p:origin x="-58" y="-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3086889" y="-224377"/>
            <a:ext cx="16608570" cy="1100317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82927">
            <a:off x="-5455165" y="-3521525"/>
            <a:ext cx="17084107" cy="1668278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782927">
            <a:off x="11851498" y="-991268"/>
            <a:ext cx="549542" cy="11861169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579258" y="866777"/>
            <a:ext cx="10660241" cy="2806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ru-RU" sz="6500" spc="262" dirty="0" err="1">
                <a:solidFill>
                  <a:srgbClr val="1C2529"/>
                </a:solidFill>
                <a:latin typeface="Clear Sans Regular Bold Italics"/>
              </a:rPr>
              <a:t>Платформер</a:t>
            </a:r>
            <a:r>
              <a:rPr lang="ru-RU" sz="6500" spc="262" dirty="0">
                <a:solidFill>
                  <a:srgbClr val="1C2529"/>
                </a:solidFill>
                <a:latin typeface="Clear Sans Regular Bold Italics"/>
              </a:rPr>
              <a:t> - головоломка</a:t>
            </a:r>
            <a:endParaRPr lang="en-US" sz="6500" spc="262" dirty="0">
              <a:solidFill>
                <a:srgbClr val="1C2529"/>
              </a:solidFill>
              <a:latin typeface="Clear Sans Regular Bold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64827" y="4802883"/>
            <a:ext cx="9517241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>
                <a:solidFill>
                  <a:srgbClr val="737373"/>
                </a:solidFill>
                <a:latin typeface="Clear Sans Regular"/>
              </a:rPr>
              <a:t>НАПРАВЛЕНИЕ:  </a:t>
            </a:r>
            <a:r>
              <a:rPr lang="en-US" sz="3700" spc="92" dirty="0">
                <a:solidFill>
                  <a:srgbClr val="737373"/>
                </a:solidFill>
                <a:latin typeface="Clear Sans Regular Italics"/>
              </a:rPr>
              <a:t>ПРОГРАММИРОВАНИЕ</a:t>
            </a:r>
          </a:p>
          <a:p>
            <a:pPr>
              <a:lnSpc>
                <a:spcPts val="4070"/>
              </a:lnSpc>
            </a:pPr>
            <a:r>
              <a:rPr lang="ru-RU" sz="3700" spc="92" dirty="0">
                <a:solidFill>
                  <a:srgbClr val="737373"/>
                </a:solidFill>
                <a:latin typeface="Clear Sans Regular Italics"/>
              </a:rPr>
              <a:t>НА </a:t>
            </a:r>
            <a:r>
              <a:rPr lang="en-US" sz="3700" spc="92" dirty="0">
                <a:solidFill>
                  <a:srgbClr val="737373"/>
                </a:solidFill>
                <a:latin typeface="Clear Sans Regular Italics"/>
              </a:rPr>
              <a:t>PYTHON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0830" y="7124700"/>
            <a:ext cx="8221842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737373"/>
                </a:solidFill>
                <a:latin typeface="Clear Sans Regular Italics"/>
              </a:rPr>
              <a:t> Создал Чикунов Данила Сергеевича под руководством</a:t>
            </a:r>
            <a:endParaRPr lang="en-US" sz="3622" spc="90" dirty="0">
              <a:solidFill>
                <a:srgbClr val="737373"/>
              </a:solidFill>
              <a:latin typeface="Clear Sans Regular Italics"/>
            </a:endParaRPr>
          </a:p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737373"/>
                </a:solidFill>
                <a:latin typeface="Clear Sans Regular Italics"/>
              </a:rPr>
              <a:t>Дмитрия Витальевича Максимовича </a:t>
            </a:r>
            <a:endParaRPr lang="en-US" sz="3622" spc="90" dirty="0">
              <a:solidFill>
                <a:srgbClr val="737373"/>
              </a:solidFill>
              <a:latin typeface="Clear Sans Regular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82313" y="-160525"/>
            <a:ext cx="16744895" cy="960065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373032" y="1013936"/>
            <a:ext cx="12237572" cy="2806900"/>
            <a:chOff x="0" y="-92075"/>
            <a:chExt cx="16316762" cy="3742532"/>
          </a:xfrm>
        </p:grpSpPr>
        <p:sp>
          <p:nvSpPr>
            <p:cNvPr id="4" name="TextBox 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>
                  <a:solidFill>
                    <a:srgbClr val="1C2529"/>
                  </a:solidFill>
                  <a:latin typeface="CAT Neuzeit Bold"/>
                </a:rPr>
                <a:t>ПРОБЛЕМА: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42134"/>
              <a:ext cx="16316762" cy="2308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737373"/>
                  </a:solidFill>
                  <a:latin typeface="Clear Sans Regular Bold Italics"/>
                </a:rPr>
                <a:t>Существует не так уж и много видеоигр, одновременно содержащие в себе элементы головоломки и динамику (то есть игра не является пошаговой).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3032" y="4949052"/>
            <a:ext cx="12647768" cy="1608367"/>
            <a:chOff x="0" y="-92075"/>
            <a:chExt cx="16316762" cy="2144489"/>
          </a:xfrm>
        </p:grpSpPr>
        <p:sp>
          <p:nvSpPr>
            <p:cNvPr id="7" name="TextBox 7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>
                  <a:solidFill>
                    <a:srgbClr val="1C2529"/>
                  </a:solidFill>
                  <a:latin typeface="CAT Neuzeit Bold"/>
                </a:rPr>
                <a:t>ЦЕЛЕВАЯ АУДИТОРИЯ: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42134"/>
              <a:ext cx="16316762" cy="710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737373"/>
                  </a:solidFill>
                  <a:latin typeface="Clear Sans Regular Bold Italics"/>
                  <a:cs typeface="Clear Sans Regular Bold Italics"/>
                </a:rPr>
                <a:t>Целевая аудитория - дети дошкольного возраста.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7700891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20809" y="2676498"/>
            <a:ext cx="9446754" cy="6000485"/>
            <a:chOff x="0" y="-98425"/>
            <a:chExt cx="12595672" cy="8000655"/>
          </a:xfrm>
        </p:grpSpPr>
        <p:sp>
          <p:nvSpPr>
            <p:cNvPr id="5" name="TextBox 5"/>
            <p:cNvSpPr txBox="1"/>
            <p:nvPr/>
          </p:nvSpPr>
          <p:spPr>
            <a:xfrm>
              <a:off x="0" y="1746693"/>
              <a:ext cx="12589511" cy="6155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737373"/>
                  </a:solidFill>
                  <a:latin typeface="Arimo Bold Italics"/>
                </a:rPr>
                <a:t>Мой проект позволяет развивать пространственное мышление, моторику рук, воображение, логику, нестандартное мышление. </a:t>
              </a:r>
              <a:r>
                <a:rPr lang="ru-RU" sz="3000" spc="30" dirty="0" smtClean="0">
                  <a:solidFill>
                    <a:srgbClr val="737373"/>
                  </a:solidFill>
                  <a:latin typeface="Arimo Bold Italics"/>
                </a:rPr>
                <a:t>Это актуально потому что сейчас очень многие игры не развивают детей. Мой опрос среди учителей показал, что новые дети, приходящие в первый класс значительно глупее своих предшественников.</a:t>
              </a:r>
              <a:endParaRPr lang="ru-RU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АКТУАЛЬНОСТЬ ПРОЕКТА: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80255" y="135564"/>
            <a:ext cx="17268443" cy="3679405"/>
          </a:xfrm>
          <a:prstGeom prst="rect">
            <a:avLst/>
          </a:prstGeom>
          <a:solidFill>
            <a:srgbClr val="FFDE59"/>
          </a:solidFill>
        </p:spPr>
      </p:sp>
      <p:sp>
        <p:nvSpPr>
          <p:cNvPr id="3" name="AutoShape 3"/>
          <p:cNvSpPr/>
          <p:nvPr/>
        </p:nvSpPr>
        <p:spPr>
          <a:xfrm>
            <a:off x="1468765" y="4142340"/>
            <a:ext cx="17601872" cy="5917925"/>
          </a:xfrm>
          <a:prstGeom prst="rect">
            <a:avLst/>
          </a:prstGeom>
          <a:solidFill>
            <a:srgbClr val="FFDE59"/>
          </a:solidFill>
        </p:spPr>
      </p:sp>
      <p:grpSp>
        <p:nvGrpSpPr>
          <p:cNvPr id="4" name="Group 4"/>
          <p:cNvGrpSpPr/>
          <p:nvPr/>
        </p:nvGrpSpPr>
        <p:grpSpPr>
          <a:xfrm>
            <a:off x="3123394" y="4530597"/>
            <a:ext cx="10261946" cy="5544725"/>
            <a:chOff x="-301256" y="114226"/>
            <a:chExt cx="13682593" cy="7392969"/>
          </a:xfrm>
        </p:grpSpPr>
        <p:sp>
          <p:nvSpPr>
            <p:cNvPr id="5" name="TextBox 5"/>
            <p:cNvSpPr txBox="1"/>
            <p:nvPr/>
          </p:nvSpPr>
          <p:spPr>
            <a:xfrm>
              <a:off x="-301256" y="114226"/>
              <a:ext cx="13346209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ФУНКЦИОНАЛ ПРОДУКТА: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51660"/>
              <a:ext cx="13381337" cy="6155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00"/>
                </a:lnSpc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Игра в себе будет содержать:</a:t>
              </a:r>
            </a:p>
            <a:p>
              <a:pPr marL="457200" lvl="0" indent="-457200">
                <a:lnSpc>
                  <a:spcPts val="4500"/>
                </a:lnSpc>
                <a:buFont typeface="Arial" pitchFamily="34" charset="0"/>
                <a:buChar char="•"/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Простейшая механика </a:t>
              </a:r>
              <a:r>
                <a:rPr lang="ru-RU" sz="3000" spc="30" dirty="0" err="1">
                  <a:solidFill>
                    <a:srgbClr val="1C2529"/>
                  </a:solidFill>
                  <a:latin typeface="Clear Sans Regular Italics"/>
                </a:rPr>
                <a:t>платформера</a:t>
              </a:r>
              <a:endParaRPr lang="ru-RU" sz="3000" spc="30" dirty="0">
                <a:solidFill>
                  <a:srgbClr val="1C2529"/>
                </a:solidFill>
                <a:latin typeface="Clear Sans Regular Italics"/>
              </a:endParaRPr>
            </a:p>
            <a:p>
              <a:pPr marL="457200" lvl="0" indent="-457200">
                <a:lnSpc>
                  <a:spcPts val="4500"/>
                </a:lnSpc>
                <a:buFont typeface="Arial" pitchFamily="34" charset="0"/>
                <a:buChar char="•"/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Алгоритм рей-каста</a:t>
              </a:r>
            </a:p>
            <a:p>
              <a:pPr marL="457200" lvl="0" indent="-457200">
                <a:lnSpc>
                  <a:spcPts val="4500"/>
                </a:lnSpc>
                <a:buFont typeface="Arial" pitchFamily="34" charset="0"/>
                <a:buChar char="•"/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Механика не существующих платформ</a:t>
              </a:r>
            </a:p>
            <a:p>
              <a:pPr marL="457200" lvl="0" indent="-457200">
                <a:lnSpc>
                  <a:spcPts val="4500"/>
                </a:lnSpc>
                <a:buFont typeface="Arial" pitchFamily="34" charset="0"/>
                <a:buChar char="•"/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Механику убивающих и липких платформ</a:t>
              </a:r>
            </a:p>
            <a:p>
              <a:pPr marL="457200" lvl="0" indent="-457200">
                <a:lnSpc>
                  <a:spcPts val="4500"/>
                </a:lnSpc>
                <a:buFont typeface="Arial" pitchFamily="34" charset="0"/>
                <a:buChar char="•"/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Механику зеркал и стекол</a:t>
              </a:r>
            </a:p>
            <a:p>
              <a:pPr marL="457200" lvl="0" indent="-457200">
                <a:lnSpc>
                  <a:spcPts val="4500"/>
                </a:lnSpc>
                <a:buFont typeface="Arial" pitchFamily="34" charset="0"/>
                <a:buChar char="•"/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Механику переключателей</a:t>
              </a:r>
            </a:p>
            <a:p>
              <a:pPr marL="457200" indent="-457200">
                <a:lnSpc>
                  <a:spcPts val="4500"/>
                </a:lnSpc>
                <a:buFont typeface="Arial" pitchFamily="34" charset="0"/>
                <a:buChar char="•"/>
              </a:pP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Механику</a:t>
              </a:r>
              <a:r>
                <a:rPr lang="ru-RU" sz="3000" b="1" spc="30" dirty="0">
                  <a:solidFill>
                    <a:srgbClr val="1C2529"/>
                  </a:solidFill>
                  <a:latin typeface="Clear Sans Regular Italics"/>
                </a:rPr>
                <a:t> </a:t>
              </a:r>
              <a:r>
                <a:rPr lang="ru-RU" sz="3000" spc="30" dirty="0">
                  <a:solidFill>
                    <a:srgbClr val="1C2529"/>
                  </a:solidFill>
                  <a:latin typeface="Clear Sans Regular Italics"/>
                </a:rPr>
                <a:t>ворот и загрузки карт</a:t>
              </a:r>
              <a:endParaRPr lang="en-US" sz="3000" spc="30" dirty="0">
                <a:solidFill>
                  <a:srgbClr val="1C2529"/>
                </a:solidFill>
                <a:latin typeface="Clear Sans Regular Italic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97252" y="393894"/>
            <a:ext cx="9584067" cy="3887750"/>
            <a:chOff x="0" y="-1577536"/>
            <a:chExt cx="12778756" cy="5183668"/>
          </a:xfrm>
        </p:grpSpPr>
        <p:sp>
          <p:nvSpPr>
            <p:cNvPr id="8" name="TextBox 8"/>
            <p:cNvSpPr txBox="1"/>
            <p:nvPr/>
          </p:nvSpPr>
          <p:spPr>
            <a:xfrm>
              <a:off x="0" y="-1577536"/>
              <a:ext cx="12745211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ЦЕЛЬ ПРОДУКТА: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41076"/>
              <a:ext cx="12778756" cy="384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 smtClean="0">
                  <a:latin typeface="Clear Sans Regular Italics"/>
                  <a:ea typeface="+mn-lt"/>
                  <a:cs typeface="Clear Sans Regular Italics"/>
                </a:rPr>
                <a:t>Реализация отечественной </a:t>
              </a:r>
              <a:r>
                <a:rPr lang="ru-RU" sz="3000" spc="30" dirty="0">
                  <a:latin typeface="Clear Sans Regular Italics"/>
                  <a:ea typeface="+mn-lt"/>
                  <a:cs typeface="Clear Sans Regular Italics"/>
                </a:rPr>
                <a:t>конкурентоспособной игры, которая будет </a:t>
              </a:r>
              <a:r>
                <a:rPr lang="ru-RU" sz="3000" spc="30" dirty="0">
                  <a:latin typeface="Clear Sans Regular Italics"/>
                  <a:ea typeface="+mn-lt"/>
                  <a:cs typeface="+mn-lt"/>
                </a:rPr>
                <a:t>развивать пространственное мышление, моторику рук, воображение, логику, нестандартное мышление. </a:t>
              </a:r>
            </a:p>
            <a:p>
              <a:pPr>
                <a:lnSpc>
                  <a:spcPts val="4500"/>
                </a:lnSpc>
              </a:pPr>
              <a:endParaRPr lang="ru-RU" sz="3000" spc="30" dirty="0">
                <a:latin typeface="Clear Sans Regular Italics"/>
                <a:cs typeface="Clear Sans Regular Itali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628038">
            <a:off x="12155899" y="-1386196"/>
            <a:ext cx="2729333" cy="13687572"/>
          </a:xfrm>
          <a:prstGeom prst="rect">
            <a:avLst/>
          </a:prstGeom>
          <a:solidFill>
            <a:srgbClr val="FFDE59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229799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>
                <a:solidFill>
                  <a:srgbClr val="1C2529"/>
                </a:solidFill>
                <a:latin typeface="CAT Neuzeit"/>
              </a:rPr>
              <a:t>ЭТАПЫ РЕАЛИЗАЦИИ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58451"/>
            <a:ext cx="10004419" cy="732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Создание идеи</a:t>
            </a: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Создание коллизии и механик </a:t>
            </a:r>
            <a:r>
              <a:rPr lang="ru-RU" sz="3000" spc="30" dirty="0" err="1">
                <a:solidFill>
                  <a:srgbClr val="737373"/>
                </a:solidFill>
                <a:latin typeface="Arimo Italics"/>
              </a:rPr>
              <a:t>платформера</a:t>
            </a:r>
            <a:endParaRPr lang="ru-RU" sz="3000" spc="30" dirty="0">
              <a:solidFill>
                <a:srgbClr val="737373"/>
              </a:solidFill>
              <a:latin typeface="Arimo Italics"/>
            </a:endParaRP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Реализация алгоритма бросания лучей</a:t>
            </a: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Несуществующие платформы</a:t>
            </a: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Создание камеры</a:t>
            </a: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Создание разнотипных стен</a:t>
            </a: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Реализация переключателей</a:t>
            </a: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Введение в игру загрузки уровней</a:t>
            </a:r>
          </a:p>
          <a:p>
            <a:pPr marL="514350" indent="-514350">
              <a:lnSpc>
                <a:spcPts val="4800"/>
              </a:lnSpc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  <a:ea typeface="Arimo Italics"/>
                <a:cs typeface="Arimo Italics"/>
              </a:rPr>
              <a:t>Этап тестирования</a:t>
            </a: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endParaRPr lang="ru-RU" sz="3000" spc="30" dirty="0">
              <a:solidFill>
                <a:srgbClr val="737373"/>
              </a:solidFill>
              <a:latin typeface="Arimo Italics"/>
            </a:endParaRP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endParaRPr lang="ru-RU" sz="3000" spc="30" dirty="0">
              <a:solidFill>
                <a:srgbClr val="737373"/>
              </a:solidFill>
              <a:latin typeface="Arimo Italics"/>
              <a:ea typeface="Arimo Italics"/>
              <a:cs typeface="Arimo Italics"/>
            </a:endParaRPr>
          </a:p>
          <a:p>
            <a:pPr marL="514350" indent="-514350">
              <a:lnSpc>
                <a:spcPts val="4800"/>
              </a:lnSpc>
              <a:buFont typeface="+mj-lt"/>
              <a:buAutoNum type="arabicPeriod"/>
            </a:pPr>
            <a:endParaRPr lang="en-US" sz="3000" spc="30" dirty="0">
              <a:solidFill>
                <a:srgbClr val="737373"/>
              </a:solidFill>
              <a:latin typeface="Arimo Italics"/>
              <a:ea typeface="Arimo Italics"/>
              <a:cs typeface="Arimo Itali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47380" y="6673970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-454472"/>
            <a:ext cx="8035123" cy="4236444"/>
          </a:xfrm>
          <a:prstGeom prst="rect">
            <a:avLst/>
          </a:prstGeom>
          <a:solidFill>
            <a:srgbClr val="FFDE59"/>
          </a:solidFill>
        </p:spPr>
      </p:sp>
      <p:sp>
        <p:nvSpPr>
          <p:cNvPr id="3" name="TextBox 3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6075" spc="303">
                <a:solidFill>
                  <a:srgbClr val="FFFFFF"/>
                </a:solidFill>
                <a:latin typeface="CAT Neuzeit"/>
              </a:rPr>
              <a:t>ТЕХНИЧЕСКАЯ ЧАСТЬ: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4686192"/>
            <a:ext cx="8035123" cy="283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500"/>
              </a:lnSpc>
              <a:buFont typeface="Arial"/>
              <a:buChar char="•"/>
            </a:pPr>
            <a:r>
              <a:rPr lang="ru-RU" sz="3000" spc="30" dirty="0">
                <a:solidFill>
                  <a:srgbClr val="737373"/>
                </a:solidFill>
                <a:latin typeface="Clear Sans Regular Italics"/>
                <a:cs typeface="Clear Sans Regular Italics"/>
              </a:rPr>
              <a:t>Язык программирование - Python</a:t>
            </a:r>
          </a:p>
          <a:p>
            <a:pPr marL="457200" indent="-457200">
              <a:lnSpc>
                <a:spcPts val="4500"/>
              </a:lnSpc>
              <a:buFont typeface="Arial"/>
              <a:buChar char="•"/>
            </a:pPr>
            <a:r>
              <a:rPr lang="ru-RU" sz="3000" spc="30" dirty="0">
                <a:solidFill>
                  <a:srgbClr val="737373"/>
                </a:solidFill>
                <a:latin typeface="Clear Sans Regular Italics"/>
                <a:cs typeface="Clear Sans Regular Italics"/>
              </a:rPr>
              <a:t>Среда разработки - IDE </a:t>
            </a:r>
            <a:r>
              <a:rPr lang="ru-RU" sz="3000" spc="30" dirty="0" err="1">
                <a:solidFill>
                  <a:srgbClr val="737373"/>
                </a:solidFill>
                <a:latin typeface="Clear Sans Regular Italics"/>
                <a:cs typeface="Clear Sans Regular Italics"/>
              </a:rPr>
              <a:t>PyCharm</a:t>
            </a:r>
            <a:endParaRPr lang="ru-RU" sz="3000" spc="30" dirty="0">
              <a:solidFill>
                <a:srgbClr val="737373"/>
              </a:solidFill>
              <a:latin typeface="Clear Sans Regular Italics"/>
              <a:cs typeface="Clear Sans Regular Italics"/>
            </a:endParaRPr>
          </a:p>
          <a:p>
            <a:pPr marL="457200" indent="-457200">
              <a:lnSpc>
                <a:spcPts val="4500"/>
              </a:lnSpc>
              <a:buFont typeface="Arial"/>
              <a:buChar char="•"/>
            </a:pPr>
            <a:r>
              <a:rPr lang="ru-RU" sz="3000" spc="30" dirty="0">
                <a:solidFill>
                  <a:srgbClr val="737373"/>
                </a:solidFill>
                <a:latin typeface="Clear Sans Regular Italics"/>
                <a:cs typeface="Clear Sans Regular Italics"/>
              </a:rPr>
              <a:t>Дополнительное по:</a:t>
            </a:r>
          </a:p>
          <a:p>
            <a:pPr marL="914400" lvl="1" indent="-457200">
              <a:lnSpc>
                <a:spcPts val="4500"/>
              </a:lnSpc>
              <a:buFont typeface="Arial"/>
              <a:buChar char="•"/>
            </a:pPr>
            <a:r>
              <a:rPr lang="ru-RU" sz="3000" spc="30" dirty="0">
                <a:solidFill>
                  <a:srgbClr val="737373"/>
                </a:solidFill>
                <a:latin typeface="Clear Sans Regular Italics"/>
                <a:cs typeface="Clear Sans Regular Italics"/>
              </a:rPr>
              <a:t>графическая библиотека </a:t>
            </a:r>
            <a:r>
              <a:rPr lang="ru-RU" sz="3000" spc="30" dirty="0" err="1">
                <a:solidFill>
                  <a:srgbClr val="737373"/>
                </a:solidFill>
                <a:latin typeface="Clear Sans Regular Italics"/>
                <a:cs typeface="Clear Sans Regular Italics"/>
              </a:rPr>
              <a:t>PyGame</a:t>
            </a:r>
            <a:endParaRPr lang="ru-RU" sz="3000" spc="30" dirty="0">
              <a:solidFill>
                <a:srgbClr val="737373"/>
              </a:solidFill>
              <a:latin typeface="Clear Sans Regular Italics"/>
              <a:cs typeface="Clear Sans Regular Italics"/>
            </a:endParaRPr>
          </a:p>
          <a:p>
            <a:pPr marL="914400" lvl="1" indent="-457200">
              <a:lnSpc>
                <a:spcPts val="4500"/>
              </a:lnSpc>
              <a:buFont typeface="Arial"/>
              <a:buChar char="•"/>
            </a:pPr>
            <a:r>
              <a:rPr lang="ru-RU" sz="3000" spc="30" dirty="0" err="1">
                <a:solidFill>
                  <a:srgbClr val="737373"/>
                </a:solidFill>
                <a:latin typeface="Clear Sans Regular Italics"/>
                <a:cs typeface="Clear Sans Regular Italics"/>
              </a:rPr>
              <a:t>Фраемворк</a:t>
            </a:r>
            <a:r>
              <a:rPr lang="ru-RU" sz="3000" spc="30" dirty="0">
                <a:solidFill>
                  <a:srgbClr val="737373"/>
                </a:solidFill>
                <a:latin typeface="Clear Sans Regular Italics"/>
                <a:cs typeface="Clear Sans Regular Italics"/>
              </a:rPr>
              <a:t> - </a:t>
            </a:r>
            <a:r>
              <a:rPr lang="ru-RU" sz="3000" spc="30" dirty="0" err="1">
                <a:solidFill>
                  <a:srgbClr val="737373"/>
                </a:solidFill>
                <a:latin typeface="Clear Sans Regular Italics"/>
                <a:cs typeface="Clear Sans Regular Italics"/>
              </a:rPr>
              <a:t>Pyinstaller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70694" y="3679232"/>
            <a:ext cx="10013717" cy="307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en-US" sz="5800" spc="174">
                <a:solidFill>
                  <a:srgbClr val="1C2529"/>
                </a:solidFill>
                <a:latin typeface="CAT Neuzeit"/>
              </a:rPr>
              <a:t>Демонстрация продукта</a:t>
            </a:r>
          </a:p>
          <a:p>
            <a:pPr algn="r">
              <a:lnSpc>
                <a:spcPts val="8119"/>
              </a:lnSpc>
            </a:pPr>
            <a:endParaRPr lang="en-US" sz="5800" spc="174">
              <a:solidFill>
                <a:srgbClr val="1C2529"/>
              </a:solidFill>
              <a:latin typeface="CAT Neuzeit"/>
            </a:endParaRPr>
          </a:p>
          <a:p>
            <a:pPr algn="r">
              <a:lnSpc>
                <a:spcPts val="8119"/>
              </a:lnSpc>
            </a:pPr>
            <a:endParaRPr lang="en-US" sz="5800" spc="174">
              <a:solidFill>
                <a:srgbClr val="1C2529"/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954506"/>
            <a:ext cx="15054176" cy="5303794"/>
          </a:xfrm>
          <a:prstGeom prst="rect">
            <a:avLst/>
          </a:prstGeom>
          <a:solidFill>
            <a:srgbClr val="FFDE59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300631"/>
            <a:ext cx="9244827" cy="265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250">
                <a:solidFill>
                  <a:srgbClr val="1C2529"/>
                </a:solidFill>
                <a:latin typeface="CAT Neuzeit"/>
              </a:rPr>
              <a:t>ПРЕИМУЩЕСТВА ПРОЕКТА:</a:t>
            </a:r>
          </a:p>
          <a:p>
            <a:pPr>
              <a:lnSpc>
                <a:spcPts val="7236"/>
              </a:lnSpc>
            </a:pPr>
            <a:endParaRPr lang="en-US" sz="5000" spc="250">
              <a:solidFill>
                <a:srgbClr val="1C2529"/>
              </a:solidFill>
              <a:latin typeface="CAT Neuzeit"/>
            </a:endParaRPr>
          </a:p>
          <a:p>
            <a:pPr>
              <a:lnSpc>
                <a:spcPts val="7236"/>
              </a:lnSpc>
            </a:pPr>
            <a:endParaRPr lang="en-US" sz="5000" spc="25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76812" y="4920478"/>
            <a:ext cx="10242852" cy="398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ts val="4500"/>
              </a:lnSpc>
              <a:buFont typeface="Arial" pitchFamily="34" charset="0"/>
              <a:buChar char="•"/>
            </a:pPr>
            <a:r>
              <a:rPr lang="ru-RU" sz="3000" spc="30" dirty="0">
                <a:latin typeface="Clear Sans Regular Italics"/>
              </a:rPr>
              <a:t>Возможность создание уровней обычными людьми</a:t>
            </a:r>
            <a:endParaRPr lang="ru-RU" sz="3000" spc="30" dirty="0">
              <a:latin typeface="Clear Sans Regular Italics"/>
              <a:cs typeface="Clear Sans Regular Italics"/>
            </a:endParaRPr>
          </a:p>
          <a:p>
            <a:pPr marL="514350" indent="-514350">
              <a:lnSpc>
                <a:spcPts val="4500"/>
              </a:lnSpc>
              <a:buFont typeface="Arial" pitchFamily="34" charset="0"/>
              <a:buChar char="•"/>
            </a:pPr>
            <a:r>
              <a:rPr lang="ru-RU" sz="3000" spc="30" dirty="0">
                <a:latin typeface="Clear Sans Regular Italics"/>
              </a:rPr>
              <a:t>Простое создание переходов между уровнями</a:t>
            </a:r>
          </a:p>
          <a:p>
            <a:pPr marL="514350" indent="-514350">
              <a:lnSpc>
                <a:spcPts val="4500"/>
              </a:lnSpc>
              <a:buFont typeface="Arial" pitchFamily="34" charset="0"/>
              <a:buChar char="•"/>
            </a:pPr>
            <a:r>
              <a:rPr lang="ru-RU" sz="3000" spc="30" dirty="0">
                <a:latin typeface="Clear Sans Regular Italics"/>
              </a:rPr>
              <a:t>Высокая </a:t>
            </a:r>
            <a:r>
              <a:rPr lang="ru-RU" sz="3000" spc="30" dirty="0" err="1">
                <a:latin typeface="Clear Sans Regular Italics"/>
              </a:rPr>
              <a:t>реиграбильность</a:t>
            </a:r>
            <a:endParaRPr lang="ru-RU" sz="3000" spc="30" dirty="0" err="1">
              <a:latin typeface="Clear Sans Regular Italics"/>
              <a:cs typeface="Clear Sans Regular Italics"/>
            </a:endParaRPr>
          </a:p>
          <a:p>
            <a:pPr marL="514350" indent="-514350">
              <a:lnSpc>
                <a:spcPts val="4500"/>
              </a:lnSpc>
              <a:buFont typeface="Arial" pitchFamily="34" charset="0"/>
              <a:buChar char="•"/>
            </a:pPr>
            <a:r>
              <a:rPr lang="ru-RU" sz="3000" spc="30" dirty="0">
                <a:latin typeface="Clear Sans Regular Italics"/>
                <a:ea typeface="+mn-lt"/>
                <a:cs typeface="+mn-lt"/>
              </a:rPr>
              <a:t>Развивает пространственное мышление, моторику рук, воображение, логику, нестандартное мышление. </a:t>
            </a:r>
            <a:endParaRPr lang="ru-RU" sz="3000" spc="30">
              <a:latin typeface="Clear Sans Regular Italics"/>
              <a:ea typeface="+mn-lt"/>
              <a:cs typeface="+mn-lt"/>
            </a:endParaRPr>
          </a:p>
          <a:p>
            <a:pPr marL="514350" indent="-514350">
              <a:lnSpc>
                <a:spcPts val="4500"/>
              </a:lnSpc>
              <a:buFont typeface="Arial" pitchFamily="34" charset="0"/>
              <a:buChar char="•"/>
            </a:pPr>
            <a:endParaRPr lang="ru-RU" sz="3000" spc="30" dirty="0">
              <a:latin typeface="Clear Sans Regular Italics"/>
              <a:cs typeface="Clear Sans Regular Itali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16359" y="705888"/>
            <a:ext cx="2739286" cy="29258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195</Words>
  <Application>Microsoft Office PowerPoint</Application>
  <PresentationFormat>Произвольный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Arimo Bold Italics</vt:lpstr>
      <vt:lpstr>Clear Sans Regular Bold Italics</vt:lpstr>
      <vt:lpstr>Arimo Italics</vt:lpstr>
      <vt:lpstr>Clear Sans Regular</vt:lpstr>
      <vt:lpstr>Clear Sans Regular Italics</vt:lpstr>
      <vt:lpstr>CAT Neuzeit Bold</vt:lpstr>
      <vt:lpstr>Calibri</vt:lpstr>
      <vt:lpstr>CAT Neuzeit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Игровая студия</dc:title>
  <cp:lastModifiedBy>Пользователь Windows</cp:lastModifiedBy>
  <cp:revision>76</cp:revision>
  <dcterms:created xsi:type="dcterms:W3CDTF">2006-08-16T00:00:00Z</dcterms:created>
  <dcterms:modified xsi:type="dcterms:W3CDTF">2021-05-27T16:07:59Z</dcterms:modified>
  <dc:identifier>DAEcGtBl2jI</dc:identifier>
</cp:coreProperties>
</file>