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7" r:id="rId7"/>
    <p:sldId id="260" r:id="rId8"/>
    <p:sldId id="261" r:id="rId9"/>
    <p:sldId id="262" r:id="rId10"/>
    <p:sldId id="263" r:id="rId11"/>
    <p:sldId id="264" r:id="rId12"/>
    <p:sldId id="270" r:id="rId13"/>
    <p:sldId id="268" r:id="rId14"/>
    <p:sldId id="269" r:id="rId15"/>
    <p:sldId id="272" r:id="rId16"/>
    <p:sldId id="273" r:id="rId17"/>
    <p:sldId id="274" r:id="rId18"/>
    <p:sldId id="271" r:id="rId19"/>
    <p:sldId id="276" r:id="rId20"/>
    <p:sldId id="277" r:id="rId21"/>
    <p:sldId id="278" r:id="rId22"/>
    <p:sldId id="279" r:id="rId23"/>
    <p:sldId id="282" r:id="rId24"/>
    <p:sldId id="280" r:id="rId25"/>
    <p:sldId id="281" r:id="rId26"/>
    <p:sldId id="275" r:id="rId27"/>
    <p:sldId id="283" r:id="rId28"/>
    <p:sldId id="285" r:id="rId29"/>
    <p:sldId id="286" r:id="rId30"/>
    <p:sldId id="287" r:id="rId31"/>
    <p:sldId id="288" r:id="rId32"/>
    <p:sldId id="289" r:id="rId33"/>
    <p:sldId id="290" r:id="rId34"/>
    <p:sldId id="291" r:id="rId35"/>
    <p:sldId id="284" r:id="rId36"/>
    <p:sldId id="293" r:id="rId37"/>
    <p:sldId id="292" r:id="rId38"/>
    <p:sldId id="294" r:id="rId39"/>
    <p:sldId id="295" r:id="rId40"/>
    <p:sldId id="296" r:id="rId41"/>
    <p:sldId id="298" r:id="rId42"/>
    <p:sldId id="297" r:id="rId43"/>
    <p:sldId id="300" r:id="rId44"/>
    <p:sldId id="304" r:id="rId45"/>
    <p:sldId id="299" r:id="rId46"/>
    <p:sldId id="301" r:id="rId47"/>
    <p:sldId id="305" r:id="rId48"/>
    <p:sldId id="306" r:id="rId49"/>
    <p:sldId id="309" r:id="rId50"/>
    <p:sldId id="313" r:id="rId51"/>
    <p:sldId id="310" r:id="rId52"/>
    <p:sldId id="311" r:id="rId53"/>
    <p:sldId id="312" r:id="rId54"/>
    <p:sldId id="314" r:id="rId55"/>
    <p:sldId id="315" r:id="rId56"/>
    <p:sldId id="316" r:id="rId57"/>
    <p:sldId id="318" r:id="rId58"/>
    <p:sldId id="317" r:id="rId59"/>
    <p:sldId id="302" r:id="rId60"/>
    <p:sldId id="319" r:id="rId61"/>
    <p:sldId id="320" r:id="rId62"/>
    <p:sldId id="321" r:id="rId63"/>
    <p:sldId id="322" r:id="rId64"/>
    <p:sldId id="32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4660"/>
  </p:normalViewPr>
  <p:slideViewPr>
    <p:cSldViewPr snapToGrid="0">
      <p:cViewPr varScale="1">
        <p:scale>
          <a:sx n="92" d="100"/>
          <a:sy n="92" d="100"/>
        </p:scale>
        <p:origin x="11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D6865D-2C19-4413-907B-B0DAEF71757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479BCB95-E354-4A0F-B5E0-DF2FC7BB0332}">
      <dgm:prSet/>
      <dgm:spPr/>
      <dgm:t>
        <a:bodyPr/>
        <a:lstStyle/>
        <a:p>
          <a:pPr>
            <a:defRPr b="1"/>
          </a:pPr>
          <a:r>
            <a:rPr lang="en-US"/>
            <a:t>Objective:</a:t>
          </a:r>
        </a:p>
      </dgm:t>
    </dgm:pt>
    <dgm:pt modelId="{24C27C66-542E-407D-A4F0-205E87CF7307}" type="parTrans" cxnId="{CCFEA38E-B6C7-4145-BD96-81AC57E7C53F}">
      <dgm:prSet/>
      <dgm:spPr/>
      <dgm:t>
        <a:bodyPr/>
        <a:lstStyle/>
        <a:p>
          <a:endParaRPr lang="en-US"/>
        </a:p>
      </dgm:t>
    </dgm:pt>
    <dgm:pt modelId="{E17BE3FD-1807-4122-A681-40AFC27BD81A}" type="sibTrans" cxnId="{CCFEA38E-B6C7-4145-BD96-81AC57E7C53F}">
      <dgm:prSet/>
      <dgm:spPr/>
      <dgm:t>
        <a:bodyPr/>
        <a:lstStyle/>
        <a:p>
          <a:endParaRPr lang="en-US"/>
        </a:p>
      </dgm:t>
    </dgm:pt>
    <dgm:pt modelId="{130EDE6C-79B5-4885-BD3B-127622426DF9}">
      <dgm:prSet/>
      <dgm:spPr/>
      <dgm:t>
        <a:bodyPr/>
        <a:lstStyle/>
        <a:p>
          <a:r>
            <a:rPr lang="en-US"/>
            <a:t>Compute membership probability of a target record (𝑥,𝑦) in the training set of the classifier 𝑓.</a:t>
          </a:r>
        </a:p>
      </dgm:t>
    </dgm:pt>
    <dgm:pt modelId="{8801CAC4-E768-4105-8303-56907B6B793D}" type="parTrans" cxnId="{F0C11577-BE5C-41D0-8E33-8B8699C66555}">
      <dgm:prSet/>
      <dgm:spPr/>
      <dgm:t>
        <a:bodyPr/>
        <a:lstStyle/>
        <a:p>
          <a:endParaRPr lang="en-US"/>
        </a:p>
      </dgm:t>
    </dgm:pt>
    <dgm:pt modelId="{AF93CF4B-135E-46BB-B86B-0BFB9C25CCB1}" type="sibTrans" cxnId="{F0C11577-BE5C-41D0-8E33-8B8699C66555}">
      <dgm:prSet/>
      <dgm:spPr/>
      <dgm:t>
        <a:bodyPr/>
        <a:lstStyle/>
        <a:p>
          <a:endParaRPr lang="en-US"/>
        </a:p>
      </dgm:t>
    </dgm:pt>
    <dgm:pt modelId="{9F5E0E91-6C9C-4FAF-A1D2-D01C0E810990}">
      <dgm:prSet/>
      <dgm:spPr/>
      <dgm:t>
        <a:bodyPr/>
        <a:lstStyle/>
        <a:p>
          <a:pPr>
            <a:defRPr b="1"/>
          </a:pPr>
          <a:r>
            <a:rPr lang="en-US"/>
            <a:t>Inputs to the Model:</a:t>
          </a:r>
        </a:p>
      </dgm:t>
    </dgm:pt>
    <dgm:pt modelId="{C6D67C28-181B-4DB4-81AF-714AC125120A}" type="parTrans" cxnId="{0CB56E15-702B-4EC2-861C-35CC0111458B}">
      <dgm:prSet/>
      <dgm:spPr/>
      <dgm:t>
        <a:bodyPr/>
        <a:lstStyle/>
        <a:p>
          <a:endParaRPr lang="en-US"/>
        </a:p>
      </dgm:t>
    </dgm:pt>
    <dgm:pt modelId="{F0E83F29-BE0F-4293-B5FA-4E3C0BD38B11}" type="sibTrans" cxnId="{0CB56E15-702B-4EC2-861C-35CC0111458B}">
      <dgm:prSet/>
      <dgm:spPr/>
      <dgm:t>
        <a:bodyPr/>
        <a:lstStyle/>
        <a:p>
          <a:endParaRPr lang="en-US"/>
        </a:p>
      </dgm:t>
    </dgm:pt>
    <dgm:pt modelId="{E15B305D-962C-4D97-B53A-010456F5F60F}">
      <dgm:prSet/>
      <dgm:spPr/>
      <dgm:t>
        <a:bodyPr/>
        <a:lstStyle/>
        <a:p>
          <a:r>
            <a:rPr lang="en-US"/>
            <a:t>Features 𝑥.</a:t>
          </a:r>
        </a:p>
      </dgm:t>
    </dgm:pt>
    <dgm:pt modelId="{4A3A0047-201A-4F17-A867-09F90472DBA6}" type="parTrans" cxnId="{C3C9C418-011D-41BF-A428-7DBD11D6DBFB}">
      <dgm:prSet/>
      <dgm:spPr/>
      <dgm:t>
        <a:bodyPr/>
        <a:lstStyle/>
        <a:p>
          <a:endParaRPr lang="en-US"/>
        </a:p>
      </dgm:t>
    </dgm:pt>
    <dgm:pt modelId="{00EE2F2A-0DD0-4964-A87C-9D2719251114}" type="sibTrans" cxnId="{C3C9C418-011D-41BF-A428-7DBD11D6DBFB}">
      <dgm:prSet/>
      <dgm:spPr/>
      <dgm:t>
        <a:bodyPr/>
        <a:lstStyle/>
        <a:p>
          <a:endParaRPr lang="en-US"/>
        </a:p>
      </dgm:t>
    </dgm:pt>
    <dgm:pt modelId="{6A90E13F-414B-469C-85E0-367036AB51D3}">
      <dgm:prSet/>
      <dgm:spPr/>
      <dgm:t>
        <a:bodyPr/>
        <a:lstStyle/>
        <a:p>
          <a:r>
            <a:rPr lang="en-US"/>
            <a:t>Label 𝑦 (one-hot encoded).</a:t>
          </a:r>
        </a:p>
      </dgm:t>
    </dgm:pt>
    <dgm:pt modelId="{BA2C0CAD-81EE-4BD1-89B0-E42327867D00}" type="parTrans" cxnId="{747FC57A-25F7-4EE8-8553-80EF7752EA31}">
      <dgm:prSet/>
      <dgm:spPr/>
      <dgm:t>
        <a:bodyPr/>
        <a:lstStyle/>
        <a:p>
          <a:endParaRPr lang="en-US"/>
        </a:p>
      </dgm:t>
    </dgm:pt>
    <dgm:pt modelId="{89AE481F-BF1A-459F-9817-EC4C2CB38322}" type="sibTrans" cxnId="{747FC57A-25F7-4EE8-8553-80EF7752EA31}">
      <dgm:prSet/>
      <dgm:spPr/>
      <dgm:t>
        <a:bodyPr/>
        <a:lstStyle/>
        <a:p>
          <a:endParaRPr lang="en-US"/>
        </a:p>
      </dgm:t>
    </dgm:pt>
    <dgm:pt modelId="{CBBD4C15-2B90-4828-86B6-6AE73504EB4C}">
      <dgm:prSet/>
      <dgm:spPr/>
      <dgm:t>
        <a:bodyPr/>
        <a:lstStyle/>
        <a:p>
          <a:r>
            <a:rPr lang="en-US"/>
            <a:t>Prediction vector 𝑓(𝑥) from the classifier.</a:t>
          </a:r>
        </a:p>
      </dgm:t>
    </dgm:pt>
    <dgm:pt modelId="{60903353-9F4E-48E8-A787-0945472541F2}" type="parTrans" cxnId="{22CA950C-9034-4C85-A6C6-518351C0EA65}">
      <dgm:prSet/>
      <dgm:spPr/>
      <dgm:t>
        <a:bodyPr/>
        <a:lstStyle/>
        <a:p>
          <a:endParaRPr lang="en-US"/>
        </a:p>
      </dgm:t>
    </dgm:pt>
    <dgm:pt modelId="{71753FD0-AC3F-4712-8622-66CFD11794CE}" type="sibTrans" cxnId="{22CA950C-9034-4C85-A6C6-518351C0EA65}">
      <dgm:prSet/>
      <dgm:spPr/>
      <dgm:t>
        <a:bodyPr/>
        <a:lstStyle/>
        <a:p>
          <a:endParaRPr lang="en-US"/>
        </a:p>
      </dgm:t>
    </dgm:pt>
    <dgm:pt modelId="{9EC8401F-7E29-44FC-AF72-53DA30DC9DA3}" type="pres">
      <dgm:prSet presAssocID="{2BD6865D-2C19-4413-907B-B0DAEF717575}" presName="linear" presStyleCnt="0">
        <dgm:presLayoutVars>
          <dgm:dir/>
          <dgm:animLvl val="lvl"/>
          <dgm:resizeHandles val="exact"/>
        </dgm:presLayoutVars>
      </dgm:prSet>
      <dgm:spPr/>
    </dgm:pt>
    <dgm:pt modelId="{4DC54159-A6E2-4724-B48D-F3BB0BEFBFCE}" type="pres">
      <dgm:prSet presAssocID="{479BCB95-E354-4A0F-B5E0-DF2FC7BB0332}" presName="parentLin" presStyleCnt="0"/>
      <dgm:spPr/>
    </dgm:pt>
    <dgm:pt modelId="{FCC245BD-ABF6-446E-A90E-8F40A4DE09E7}" type="pres">
      <dgm:prSet presAssocID="{479BCB95-E354-4A0F-B5E0-DF2FC7BB0332}" presName="parentLeftMargin" presStyleLbl="node1" presStyleIdx="0" presStyleCnt="2"/>
      <dgm:spPr/>
    </dgm:pt>
    <dgm:pt modelId="{36E88B92-8330-42BE-8F3A-516D2AA8C760}" type="pres">
      <dgm:prSet presAssocID="{479BCB95-E354-4A0F-B5E0-DF2FC7BB0332}" presName="parentText" presStyleLbl="node1" presStyleIdx="0" presStyleCnt="2">
        <dgm:presLayoutVars>
          <dgm:chMax val="0"/>
          <dgm:bulletEnabled val="1"/>
        </dgm:presLayoutVars>
      </dgm:prSet>
      <dgm:spPr/>
    </dgm:pt>
    <dgm:pt modelId="{97D859B7-4027-4224-95EC-FD9CD886656F}" type="pres">
      <dgm:prSet presAssocID="{479BCB95-E354-4A0F-B5E0-DF2FC7BB0332}" presName="negativeSpace" presStyleCnt="0"/>
      <dgm:spPr/>
    </dgm:pt>
    <dgm:pt modelId="{DA73DA2A-7529-4B6A-8CEB-30D0059B0AC2}" type="pres">
      <dgm:prSet presAssocID="{479BCB95-E354-4A0F-B5E0-DF2FC7BB0332}" presName="childText" presStyleLbl="conFgAcc1" presStyleIdx="0" presStyleCnt="2">
        <dgm:presLayoutVars>
          <dgm:bulletEnabled val="1"/>
        </dgm:presLayoutVars>
      </dgm:prSet>
      <dgm:spPr/>
    </dgm:pt>
    <dgm:pt modelId="{33C7376F-FA06-4D9E-9B28-86850913E792}" type="pres">
      <dgm:prSet presAssocID="{E17BE3FD-1807-4122-A681-40AFC27BD81A}" presName="spaceBetweenRectangles" presStyleCnt="0"/>
      <dgm:spPr/>
    </dgm:pt>
    <dgm:pt modelId="{BB35279E-DD41-4612-91D6-31B07A85C976}" type="pres">
      <dgm:prSet presAssocID="{9F5E0E91-6C9C-4FAF-A1D2-D01C0E810990}" presName="parentLin" presStyleCnt="0"/>
      <dgm:spPr/>
    </dgm:pt>
    <dgm:pt modelId="{C4246FD9-B37D-487E-801F-694A92000EBE}" type="pres">
      <dgm:prSet presAssocID="{9F5E0E91-6C9C-4FAF-A1D2-D01C0E810990}" presName="parentLeftMargin" presStyleLbl="node1" presStyleIdx="0" presStyleCnt="2"/>
      <dgm:spPr/>
    </dgm:pt>
    <dgm:pt modelId="{180E13BB-165D-434C-8758-85CE3983210F}" type="pres">
      <dgm:prSet presAssocID="{9F5E0E91-6C9C-4FAF-A1D2-D01C0E810990}" presName="parentText" presStyleLbl="node1" presStyleIdx="1" presStyleCnt="2">
        <dgm:presLayoutVars>
          <dgm:chMax val="0"/>
          <dgm:bulletEnabled val="1"/>
        </dgm:presLayoutVars>
      </dgm:prSet>
      <dgm:spPr/>
    </dgm:pt>
    <dgm:pt modelId="{B7A3F1F1-0058-4A43-8D66-70EBF20C9FAD}" type="pres">
      <dgm:prSet presAssocID="{9F5E0E91-6C9C-4FAF-A1D2-D01C0E810990}" presName="negativeSpace" presStyleCnt="0"/>
      <dgm:spPr/>
    </dgm:pt>
    <dgm:pt modelId="{59B9F5EC-33F3-491E-9C6E-5E836956B727}" type="pres">
      <dgm:prSet presAssocID="{9F5E0E91-6C9C-4FAF-A1D2-D01C0E810990}" presName="childText" presStyleLbl="conFgAcc1" presStyleIdx="1" presStyleCnt="2">
        <dgm:presLayoutVars>
          <dgm:bulletEnabled val="1"/>
        </dgm:presLayoutVars>
      </dgm:prSet>
      <dgm:spPr/>
    </dgm:pt>
  </dgm:ptLst>
  <dgm:cxnLst>
    <dgm:cxn modelId="{BD1B3600-6B00-4471-A4F6-88C18B1EC040}" type="presOf" srcId="{9F5E0E91-6C9C-4FAF-A1D2-D01C0E810990}" destId="{180E13BB-165D-434C-8758-85CE3983210F}" srcOrd="1" destOrd="0" presId="urn:microsoft.com/office/officeart/2005/8/layout/list1"/>
    <dgm:cxn modelId="{70B7AA02-420C-436F-BBF8-D332084CB661}" type="presOf" srcId="{CBBD4C15-2B90-4828-86B6-6AE73504EB4C}" destId="{59B9F5EC-33F3-491E-9C6E-5E836956B727}" srcOrd="0" destOrd="2" presId="urn:microsoft.com/office/officeart/2005/8/layout/list1"/>
    <dgm:cxn modelId="{22CA950C-9034-4C85-A6C6-518351C0EA65}" srcId="{9F5E0E91-6C9C-4FAF-A1D2-D01C0E810990}" destId="{CBBD4C15-2B90-4828-86B6-6AE73504EB4C}" srcOrd="2" destOrd="0" parTransId="{60903353-9F4E-48E8-A787-0945472541F2}" sibTransId="{71753FD0-AC3F-4712-8622-66CFD11794CE}"/>
    <dgm:cxn modelId="{0CB56E15-702B-4EC2-861C-35CC0111458B}" srcId="{2BD6865D-2C19-4413-907B-B0DAEF717575}" destId="{9F5E0E91-6C9C-4FAF-A1D2-D01C0E810990}" srcOrd="1" destOrd="0" parTransId="{C6D67C28-181B-4DB4-81AF-714AC125120A}" sibTransId="{F0E83F29-BE0F-4293-B5FA-4E3C0BD38B11}"/>
    <dgm:cxn modelId="{C3C9C418-011D-41BF-A428-7DBD11D6DBFB}" srcId="{9F5E0E91-6C9C-4FAF-A1D2-D01C0E810990}" destId="{E15B305D-962C-4D97-B53A-010456F5F60F}" srcOrd="0" destOrd="0" parTransId="{4A3A0047-201A-4F17-A867-09F90472DBA6}" sibTransId="{00EE2F2A-0DD0-4964-A87C-9D2719251114}"/>
    <dgm:cxn modelId="{9629D85E-2382-437A-9422-2625783A3371}" type="presOf" srcId="{E15B305D-962C-4D97-B53A-010456F5F60F}" destId="{59B9F5EC-33F3-491E-9C6E-5E836956B727}" srcOrd="0" destOrd="0" presId="urn:microsoft.com/office/officeart/2005/8/layout/list1"/>
    <dgm:cxn modelId="{7B089D52-F815-44F6-B105-2D9D6663527E}" type="presOf" srcId="{479BCB95-E354-4A0F-B5E0-DF2FC7BB0332}" destId="{FCC245BD-ABF6-446E-A90E-8F40A4DE09E7}" srcOrd="0" destOrd="0" presId="urn:microsoft.com/office/officeart/2005/8/layout/list1"/>
    <dgm:cxn modelId="{F0C11577-BE5C-41D0-8E33-8B8699C66555}" srcId="{479BCB95-E354-4A0F-B5E0-DF2FC7BB0332}" destId="{130EDE6C-79B5-4885-BD3B-127622426DF9}" srcOrd="0" destOrd="0" parTransId="{8801CAC4-E768-4105-8303-56907B6B793D}" sibTransId="{AF93CF4B-135E-46BB-B86B-0BFB9C25CCB1}"/>
    <dgm:cxn modelId="{747FC57A-25F7-4EE8-8553-80EF7752EA31}" srcId="{9F5E0E91-6C9C-4FAF-A1D2-D01C0E810990}" destId="{6A90E13F-414B-469C-85E0-367036AB51D3}" srcOrd="1" destOrd="0" parTransId="{BA2C0CAD-81EE-4BD1-89B0-E42327867D00}" sibTransId="{89AE481F-BF1A-459F-9817-EC4C2CB38322}"/>
    <dgm:cxn modelId="{CCFEA38E-B6C7-4145-BD96-81AC57E7C53F}" srcId="{2BD6865D-2C19-4413-907B-B0DAEF717575}" destId="{479BCB95-E354-4A0F-B5E0-DF2FC7BB0332}" srcOrd="0" destOrd="0" parTransId="{24C27C66-542E-407D-A4F0-205E87CF7307}" sibTransId="{E17BE3FD-1807-4122-A681-40AFC27BD81A}"/>
    <dgm:cxn modelId="{C7E3D599-7ACD-4C70-B0A6-9D1164D8E38F}" type="presOf" srcId="{130EDE6C-79B5-4885-BD3B-127622426DF9}" destId="{DA73DA2A-7529-4B6A-8CEB-30D0059B0AC2}" srcOrd="0" destOrd="0" presId="urn:microsoft.com/office/officeart/2005/8/layout/list1"/>
    <dgm:cxn modelId="{A133C89B-0EF0-423F-B1A3-6AC2EB343160}" type="presOf" srcId="{2BD6865D-2C19-4413-907B-B0DAEF717575}" destId="{9EC8401F-7E29-44FC-AF72-53DA30DC9DA3}" srcOrd="0" destOrd="0" presId="urn:microsoft.com/office/officeart/2005/8/layout/list1"/>
    <dgm:cxn modelId="{B831CEAB-8B46-4218-98C7-C05E3B4A30EF}" type="presOf" srcId="{9F5E0E91-6C9C-4FAF-A1D2-D01C0E810990}" destId="{C4246FD9-B37D-487E-801F-694A92000EBE}" srcOrd="0" destOrd="0" presId="urn:microsoft.com/office/officeart/2005/8/layout/list1"/>
    <dgm:cxn modelId="{DC8577C5-2312-46F7-9A9B-AD1989323AE5}" type="presOf" srcId="{479BCB95-E354-4A0F-B5E0-DF2FC7BB0332}" destId="{36E88B92-8330-42BE-8F3A-516D2AA8C760}" srcOrd="1" destOrd="0" presId="urn:microsoft.com/office/officeart/2005/8/layout/list1"/>
    <dgm:cxn modelId="{AD25FCCF-4DCC-4B4B-9057-E63DA7B4C7D3}" type="presOf" srcId="{6A90E13F-414B-469C-85E0-367036AB51D3}" destId="{59B9F5EC-33F3-491E-9C6E-5E836956B727}" srcOrd="0" destOrd="1" presId="urn:microsoft.com/office/officeart/2005/8/layout/list1"/>
    <dgm:cxn modelId="{EAC25D97-99BB-4211-A4E0-98675BD1474B}" type="presParOf" srcId="{9EC8401F-7E29-44FC-AF72-53DA30DC9DA3}" destId="{4DC54159-A6E2-4724-B48D-F3BB0BEFBFCE}" srcOrd="0" destOrd="0" presId="urn:microsoft.com/office/officeart/2005/8/layout/list1"/>
    <dgm:cxn modelId="{1FF335D2-E759-44EC-82A5-73E8D7164DD8}" type="presParOf" srcId="{4DC54159-A6E2-4724-B48D-F3BB0BEFBFCE}" destId="{FCC245BD-ABF6-446E-A90E-8F40A4DE09E7}" srcOrd="0" destOrd="0" presId="urn:microsoft.com/office/officeart/2005/8/layout/list1"/>
    <dgm:cxn modelId="{F61932D1-9649-4F65-BC17-51DAB8F2D672}" type="presParOf" srcId="{4DC54159-A6E2-4724-B48D-F3BB0BEFBFCE}" destId="{36E88B92-8330-42BE-8F3A-516D2AA8C760}" srcOrd="1" destOrd="0" presId="urn:microsoft.com/office/officeart/2005/8/layout/list1"/>
    <dgm:cxn modelId="{6998E2E8-E6CF-4B0D-B69F-D82D80F2AE10}" type="presParOf" srcId="{9EC8401F-7E29-44FC-AF72-53DA30DC9DA3}" destId="{97D859B7-4027-4224-95EC-FD9CD886656F}" srcOrd="1" destOrd="0" presId="urn:microsoft.com/office/officeart/2005/8/layout/list1"/>
    <dgm:cxn modelId="{8483F06D-BC1A-465F-AB0A-726324CDBE82}" type="presParOf" srcId="{9EC8401F-7E29-44FC-AF72-53DA30DC9DA3}" destId="{DA73DA2A-7529-4B6A-8CEB-30D0059B0AC2}" srcOrd="2" destOrd="0" presId="urn:microsoft.com/office/officeart/2005/8/layout/list1"/>
    <dgm:cxn modelId="{0429CCEC-B403-4E18-A40E-9105063A7E16}" type="presParOf" srcId="{9EC8401F-7E29-44FC-AF72-53DA30DC9DA3}" destId="{33C7376F-FA06-4D9E-9B28-86850913E792}" srcOrd="3" destOrd="0" presId="urn:microsoft.com/office/officeart/2005/8/layout/list1"/>
    <dgm:cxn modelId="{65797E66-52A5-4966-8B60-6FE024D6BE3C}" type="presParOf" srcId="{9EC8401F-7E29-44FC-AF72-53DA30DC9DA3}" destId="{BB35279E-DD41-4612-91D6-31B07A85C976}" srcOrd="4" destOrd="0" presId="urn:microsoft.com/office/officeart/2005/8/layout/list1"/>
    <dgm:cxn modelId="{2CE66B20-5553-4D0D-AEB9-CBC644CAA5D3}" type="presParOf" srcId="{BB35279E-DD41-4612-91D6-31B07A85C976}" destId="{C4246FD9-B37D-487E-801F-694A92000EBE}" srcOrd="0" destOrd="0" presId="urn:microsoft.com/office/officeart/2005/8/layout/list1"/>
    <dgm:cxn modelId="{90A50E64-B980-42DD-8965-E512EE1C8D52}" type="presParOf" srcId="{BB35279E-DD41-4612-91D6-31B07A85C976}" destId="{180E13BB-165D-434C-8758-85CE3983210F}" srcOrd="1" destOrd="0" presId="urn:microsoft.com/office/officeart/2005/8/layout/list1"/>
    <dgm:cxn modelId="{2E0F5104-7E46-427D-BA37-2BC0CD5D52DF}" type="presParOf" srcId="{9EC8401F-7E29-44FC-AF72-53DA30DC9DA3}" destId="{B7A3F1F1-0058-4A43-8D66-70EBF20C9FAD}" srcOrd="5" destOrd="0" presId="urn:microsoft.com/office/officeart/2005/8/layout/list1"/>
    <dgm:cxn modelId="{F084B069-AE5D-493C-87FC-EB4846B0727F}" type="presParOf" srcId="{9EC8401F-7E29-44FC-AF72-53DA30DC9DA3}" destId="{59B9F5EC-33F3-491E-9C6E-5E836956B72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73DA2A-7529-4B6A-8CEB-30D0059B0AC2}">
      <dsp:nvSpPr>
        <dsp:cNvPr id="0" name=""/>
        <dsp:cNvSpPr/>
      </dsp:nvSpPr>
      <dsp:spPr>
        <a:xfrm>
          <a:off x="0" y="390887"/>
          <a:ext cx="10515600" cy="13041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Compute membership probability of a target record (𝑥,𝑦) in the training set of the classifier 𝑓.</a:t>
          </a:r>
        </a:p>
      </dsp:txBody>
      <dsp:txXfrm>
        <a:off x="0" y="390887"/>
        <a:ext cx="10515600" cy="1304100"/>
      </dsp:txXfrm>
    </dsp:sp>
    <dsp:sp modelId="{36E88B92-8330-42BE-8F3A-516D2AA8C760}">
      <dsp:nvSpPr>
        <dsp:cNvPr id="0" name=""/>
        <dsp:cNvSpPr/>
      </dsp:nvSpPr>
      <dsp:spPr>
        <a:xfrm>
          <a:off x="525780" y="51407"/>
          <a:ext cx="7360920" cy="678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b="1"/>
          </a:pPr>
          <a:r>
            <a:rPr lang="en-US" sz="2300" kern="1200"/>
            <a:t>Objective:</a:t>
          </a:r>
        </a:p>
      </dsp:txBody>
      <dsp:txXfrm>
        <a:off x="558924" y="84551"/>
        <a:ext cx="7294632" cy="612672"/>
      </dsp:txXfrm>
    </dsp:sp>
    <dsp:sp modelId="{59B9F5EC-33F3-491E-9C6E-5E836956B727}">
      <dsp:nvSpPr>
        <dsp:cNvPr id="0" name=""/>
        <dsp:cNvSpPr/>
      </dsp:nvSpPr>
      <dsp:spPr>
        <a:xfrm>
          <a:off x="0" y="2158668"/>
          <a:ext cx="10515600" cy="17388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6127" tIns="479044" rIns="816127" bIns="163576" numCol="1" spcCol="1270" anchor="t" anchorCtr="0">
          <a:noAutofit/>
        </a:bodyPr>
        <a:lstStyle/>
        <a:p>
          <a:pPr marL="228600" lvl="1" indent="-228600" algn="l" defTabSz="1022350">
            <a:lnSpc>
              <a:spcPct val="90000"/>
            </a:lnSpc>
            <a:spcBef>
              <a:spcPct val="0"/>
            </a:spcBef>
            <a:spcAft>
              <a:spcPct val="15000"/>
            </a:spcAft>
            <a:buChar char="•"/>
          </a:pPr>
          <a:r>
            <a:rPr lang="en-US" sz="2300" kern="1200"/>
            <a:t>Features 𝑥.</a:t>
          </a:r>
        </a:p>
        <a:p>
          <a:pPr marL="228600" lvl="1" indent="-228600" algn="l" defTabSz="1022350">
            <a:lnSpc>
              <a:spcPct val="90000"/>
            </a:lnSpc>
            <a:spcBef>
              <a:spcPct val="0"/>
            </a:spcBef>
            <a:spcAft>
              <a:spcPct val="15000"/>
            </a:spcAft>
            <a:buChar char="•"/>
          </a:pPr>
          <a:r>
            <a:rPr lang="en-US" sz="2300" kern="1200"/>
            <a:t>Label 𝑦 (one-hot encoded).</a:t>
          </a:r>
        </a:p>
        <a:p>
          <a:pPr marL="228600" lvl="1" indent="-228600" algn="l" defTabSz="1022350">
            <a:lnSpc>
              <a:spcPct val="90000"/>
            </a:lnSpc>
            <a:spcBef>
              <a:spcPct val="0"/>
            </a:spcBef>
            <a:spcAft>
              <a:spcPct val="15000"/>
            </a:spcAft>
            <a:buChar char="•"/>
          </a:pPr>
          <a:r>
            <a:rPr lang="en-US" sz="2300" kern="1200"/>
            <a:t>Prediction vector 𝑓(𝑥) from the classifier.</a:t>
          </a:r>
        </a:p>
      </dsp:txBody>
      <dsp:txXfrm>
        <a:off x="0" y="2158668"/>
        <a:ext cx="10515600" cy="1738800"/>
      </dsp:txXfrm>
    </dsp:sp>
    <dsp:sp modelId="{180E13BB-165D-434C-8758-85CE3983210F}">
      <dsp:nvSpPr>
        <dsp:cNvPr id="0" name=""/>
        <dsp:cNvSpPr/>
      </dsp:nvSpPr>
      <dsp:spPr>
        <a:xfrm>
          <a:off x="525780" y="1819188"/>
          <a:ext cx="7360920" cy="678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1022350">
            <a:lnSpc>
              <a:spcPct val="90000"/>
            </a:lnSpc>
            <a:spcBef>
              <a:spcPct val="0"/>
            </a:spcBef>
            <a:spcAft>
              <a:spcPct val="35000"/>
            </a:spcAft>
            <a:buNone/>
            <a:defRPr b="1"/>
          </a:pPr>
          <a:r>
            <a:rPr lang="en-US" sz="2300" kern="1200"/>
            <a:t>Inputs to the Model:</a:t>
          </a:r>
        </a:p>
      </dsp:txBody>
      <dsp:txXfrm>
        <a:off x="558924" y="1852332"/>
        <a:ext cx="7294632"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8D61C-0CE2-2132-6C63-ABA115081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69B313-0141-AF3B-EFE0-76D5D7F222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4E145B-0AEB-A32A-65AE-3BA4101E2114}"/>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A0378CE4-1F8D-7884-DBD0-3ACF40C32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09606-81FF-C6C0-1B4D-D61432555479}"/>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1597446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55E8-EA1A-FBEA-72BA-B1C1E6318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5553DB-36C6-E949-0370-069EC82869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7BFD8C-72A5-F572-A687-C5CA7C2E5AF4}"/>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2F2DBEA6-D42F-F019-FB3A-87339B6FE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22609-1AEC-3C53-54D0-3E3AC407E102}"/>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128152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DF2601-1F26-3EF6-4754-6340FDF48D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AB92C2-5C94-D7F7-766F-266DD29DC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E399A5-E7FB-722A-472F-03537C6D9DB6}"/>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0DD32307-B02B-FE6E-7F02-22E174F5CA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00AF5-EDBB-B42F-D566-3244E29849D2}"/>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90443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F2CE-DFC3-AB60-CE6E-25D5D8F490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40F2D-B5D4-B3F1-AE0C-76AD94755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8D83B-E770-8786-1088-9CD25D3A72AC}"/>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D2B5F4DE-A13A-AEC2-232D-B81A3BC1A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F82778-B986-B424-C37D-3F17820E5338}"/>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76579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EEAA-B332-53EB-68F2-527185B5F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3CD04-C033-0B92-0B42-08410D1473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C2EF6E-A3E6-272A-135D-1F67246661C9}"/>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BAD1864F-5E09-90B9-4428-2E7CD83F2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AE0EA2-99DD-2F3B-423E-BE79DB62C57E}"/>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348962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1E04-B161-57A1-3CB6-191364B90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770D5E-AFF5-4F92-9C32-DEE2ABBBD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44E39D-F3D8-F82B-7E55-B1476BED5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6D34F8-64FB-76CE-96CD-227B4F87A815}"/>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6" name="Footer Placeholder 5">
            <a:extLst>
              <a:ext uri="{FF2B5EF4-FFF2-40B4-BE49-F238E27FC236}">
                <a16:creationId xmlns:a16="http://schemas.microsoft.com/office/drawing/2014/main" id="{BBC1CE48-1DD9-CE00-853E-72494E64E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6A4BAC-4375-CCB4-10B2-633D50951A28}"/>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40975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42DD-368B-6929-1A6A-640D0C0D2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47252F-5E5A-CE0A-BE78-390322B168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867B6B-46FA-9AC9-EB5D-2B5BD2C97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405A5B-FA07-24B8-D885-CBC590262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41D535-FC88-DD4D-44E1-D7A55AC3C5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7317B8-09D8-5202-A9ED-B248BC65E643}"/>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8" name="Footer Placeholder 7">
            <a:extLst>
              <a:ext uri="{FF2B5EF4-FFF2-40B4-BE49-F238E27FC236}">
                <a16:creationId xmlns:a16="http://schemas.microsoft.com/office/drawing/2014/main" id="{EDFDFC6F-C72B-FAD1-2D94-D34564C715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CC2CCC-3355-9786-74A0-699FB2CEE6C2}"/>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1620720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B515-C918-46FA-A07A-5D05D7B3CA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324ED2-702D-E54B-6D81-86324632205C}"/>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4" name="Footer Placeholder 3">
            <a:extLst>
              <a:ext uri="{FF2B5EF4-FFF2-40B4-BE49-F238E27FC236}">
                <a16:creationId xmlns:a16="http://schemas.microsoft.com/office/drawing/2014/main" id="{A1EFE883-0E85-A1A3-FDBE-6B70369DA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86EFEE-7DD2-DF34-2D28-B87BB5BDCE19}"/>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360936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7CF144-4B32-F25C-0904-D7742011E5E0}"/>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3" name="Footer Placeholder 2">
            <a:extLst>
              <a:ext uri="{FF2B5EF4-FFF2-40B4-BE49-F238E27FC236}">
                <a16:creationId xmlns:a16="http://schemas.microsoft.com/office/drawing/2014/main" id="{09254302-B96C-3072-BB78-1EE91B43B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5DD6AC-AFDB-068C-2AAA-FBF19C23725D}"/>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187623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DB64-0EFD-F4EA-E548-3449DA7FB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EB47BC-68F1-F4D5-0147-D4DFF2B6F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7A9F90-D4D3-7925-83A0-CDF7AE7B1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E4737-FD80-13CF-AA36-FC01B1A0B02D}"/>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6" name="Footer Placeholder 5">
            <a:extLst>
              <a:ext uri="{FF2B5EF4-FFF2-40B4-BE49-F238E27FC236}">
                <a16:creationId xmlns:a16="http://schemas.microsoft.com/office/drawing/2014/main" id="{0CA6D56A-C897-400E-4DFF-B2DD194FE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F03EEB-2CC6-1F35-2AB7-3E9E7D257D14}"/>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419146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7DEA2-F2DD-EAD0-A8F8-2882A54C2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8FA407-F490-F942-EA59-EE23B8302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02A25B-E5E4-F88D-C82D-BE3EB88203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30AA6-DE80-DCB6-063B-B07EC17D189B}"/>
              </a:ext>
            </a:extLst>
          </p:cNvPr>
          <p:cNvSpPr>
            <a:spLocks noGrp="1"/>
          </p:cNvSpPr>
          <p:nvPr>
            <p:ph type="dt" sz="half" idx="10"/>
          </p:nvPr>
        </p:nvSpPr>
        <p:spPr/>
        <p:txBody>
          <a:bodyPr/>
          <a:lstStyle/>
          <a:p>
            <a:fld id="{3576C512-1FBF-41AE-A884-C5ED44939329}" type="datetimeFigureOut">
              <a:rPr lang="en-US" smtClean="0"/>
              <a:t>11/19/2024</a:t>
            </a:fld>
            <a:endParaRPr lang="en-US"/>
          </a:p>
        </p:txBody>
      </p:sp>
      <p:sp>
        <p:nvSpPr>
          <p:cNvPr id="6" name="Footer Placeholder 5">
            <a:extLst>
              <a:ext uri="{FF2B5EF4-FFF2-40B4-BE49-F238E27FC236}">
                <a16:creationId xmlns:a16="http://schemas.microsoft.com/office/drawing/2014/main" id="{51EE3FA4-AB76-2E40-3E0D-0B48C13A5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FFDF7B-A7E7-64C8-B7B3-C1C4CEAAF25C}"/>
              </a:ext>
            </a:extLst>
          </p:cNvPr>
          <p:cNvSpPr>
            <a:spLocks noGrp="1"/>
          </p:cNvSpPr>
          <p:nvPr>
            <p:ph type="sldNum" sz="quarter" idx="12"/>
          </p:nvPr>
        </p:nvSpPr>
        <p:spPr/>
        <p:txBody>
          <a:bodyPr/>
          <a:lstStyle/>
          <a:p>
            <a:fld id="{3FC88E4E-4D3D-423E-BBDB-0C352DA85D87}" type="slidenum">
              <a:rPr lang="en-US" smtClean="0"/>
              <a:t>‹#›</a:t>
            </a:fld>
            <a:endParaRPr lang="en-US"/>
          </a:p>
        </p:txBody>
      </p:sp>
    </p:spTree>
    <p:extLst>
      <p:ext uri="{BB962C8B-B14F-4D97-AF65-F5344CB8AC3E}">
        <p14:creationId xmlns:p14="http://schemas.microsoft.com/office/powerpoint/2010/main" val="61109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0F594-0BA2-1CEA-1190-E82A2AB05A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7B12AF-324E-5328-0F13-D34391D82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4B8D9-C574-DE76-4E34-F8F035347F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76C512-1FBF-41AE-A884-C5ED44939329}" type="datetimeFigureOut">
              <a:rPr lang="en-US" smtClean="0"/>
              <a:t>11/19/2024</a:t>
            </a:fld>
            <a:endParaRPr lang="en-US"/>
          </a:p>
        </p:txBody>
      </p:sp>
      <p:sp>
        <p:nvSpPr>
          <p:cNvPr id="5" name="Footer Placeholder 4">
            <a:extLst>
              <a:ext uri="{FF2B5EF4-FFF2-40B4-BE49-F238E27FC236}">
                <a16:creationId xmlns:a16="http://schemas.microsoft.com/office/drawing/2014/main" id="{02A00A9E-3F90-6AD7-E61E-6676C0D29E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4315C2-C18E-5E61-F875-5704A1240D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C88E4E-4D3D-423E-BBDB-0C352DA85D87}" type="slidenum">
              <a:rPr lang="en-US" smtClean="0"/>
              <a:t>‹#›</a:t>
            </a:fld>
            <a:endParaRPr lang="en-US"/>
          </a:p>
        </p:txBody>
      </p:sp>
    </p:spTree>
    <p:extLst>
      <p:ext uri="{BB962C8B-B14F-4D97-AF65-F5344CB8AC3E}">
        <p14:creationId xmlns:p14="http://schemas.microsoft.com/office/powerpoint/2010/main" val="1099285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about:blank"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B0457-701F-9896-68EF-E35DA5A4510D}"/>
              </a:ext>
            </a:extLst>
          </p:cNvPr>
          <p:cNvSpPr>
            <a:spLocks noGrp="1"/>
          </p:cNvSpPr>
          <p:nvPr>
            <p:ph type="ctrTitle"/>
          </p:nvPr>
        </p:nvSpPr>
        <p:spPr>
          <a:xfrm>
            <a:off x="838200" y="451381"/>
            <a:ext cx="10512552" cy="4066540"/>
          </a:xfrm>
        </p:spPr>
        <p:txBody>
          <a:bodyPr anchor="b">
            <a:normAutofit/>
          </a:bodyPr>
          <a:lstStyle/>
          <a:p>
            <a:pPr algn="l"/>
            <a:r>
              <a:rPr lang="en-US" sz="6600"/>
              <a:t>Machine Learning with Membership Privacy</a:t>
            </a:r>
            <a:br>
              <a:rPr lang="en-US" sz="6600"/>
            </a:br>
            <a:r>
              <a:rPr lang="en-US" sz="6600"/>
              <a:t> using Adversarial Regularization</a:t>
            </a:r>
          </a:p>
        </p:txBody>
      </p:sp>
      <p:sp>
        <p:nvSpPr>
          <p:cNvPr id="3" name="Subtitle 2">
            <a:extLst>
              <a:ext uri="{FF2B5EF4-FFF2-40B4-BE49-F238E27FC236}">
                <a16:creationId xmlns:a16="http://schemas.microsoft.com/office/drawing/2014/main" id="{E65E6739-D093-88F7-1065-228E889824CE}"/>
              </a:ext>
            </a:extLst>
          </p:cNvPr>
          <p:cNvSpPr>
            <a:spLocks noGrp="1"/>
          </p:cNvSpPr>
          <p:nvPr>
            <p:ph type="subTitle" idx="1"/>
          </p:nvPr>
        </p:nvSpPr>
        <p:spPr>
          <a:xfrm>
            <a:off x="838199" y="4983276"/>
            <a:ext cx="10512552" cy="1126680"/>
          </a:xfrm>
        </p:spPr>
        <p:txBody>
          <a:bodyPr>
            <a:normAutofit/>
          </a:bodyPr>
          <a:lstStyle/>
          <a:p>
            <a:pPr algn="l"/>
            <a:r>
              <a:rPr lang="en-US"/>
              <a:t>Paper By: Milad Nasr, Reza Shokri, Amir Houmansadr</a:t>
            </a:r>
          </a:p>
          <a:p>
            <a:pPr algn="l"/>
            <a:r>
              <a:rPr lang="en-US"/>
              <a:t>Presented by: Jordan Grewe</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23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6439A-3490-B4DE-FBBD-54CAED176459}"/>
              </a:ext>
            </a:extLst>
          </p:cNvPr>
          <p:cNvSpPr>
            <a:spLocks noGrp="1"/>
          </p:cNvSpPr>
          <p:nvPr>
            <p:ph type="title"/>
          </p:nvPr>
        </p:nvSpPr>
        <p:spPr>
          <a:xfrm>
            <a:off x="838200" y="365125"/>
            <a:ext cx="10515600" cy="1325563"/>
          </a:xfrm>
        </p:spPr>
        <p:txBody>
          <a:bodyPr>
            <a:normAutofit/>
          </a:bodyPr>
          <a:lstStyle/>
          <a:p>
            <a:r>
              <a:rPr lang="en-US" sz="5400"/>
              <a:t>Contributions of This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05EE3B-850E-A480-9ABB-7BFEBC7C924B}"/>
              </a:ext>
            </a:extLst>
          </p:cNvPr>
          <p:cNvSpPr>
            <a:spLocks noGrp="1"/>
          </p:cNvSpPr>
          <p:nvPr>
            <p:ph idx="1"/>
          </p:nvPr>
        </p:nvSpPr>
        <p:spPr>
          <a:xfrm>
            <a:off x="838200" y="1929384"/>
            <a:ext cx="10515600" cy="4251960"/>
          </a:xfrm>
        </p:spPr>
        <p:txBody>
          <a:bodyPr>
            <a:normAutofit/>
          </a:bodyPr>
          <a:lstStyle/>
          <a:p>
            <a:r>
              <a:rPr lang="en-US" sz="2200"/>
              <a:t>Proposes a rigorous privacy mechanism for ML models:</a:t>
            </a:r>
          </a:p>
          <a:p>
            <a:pPr lvl="1"/>
            <a:r>
              <a:rPr lang="en-US" sz="2200"/>
              <a:t>Ensures membership privacy by making predictions indistinguishable between training and non-training data.</a:t>
            </a:r>
          </a:p>
          <a:p>
            <a:pPr lvl="1"/>
            <a:r>
              <a:rPr lang="en-US" sz="2200"/>
              <a:t>Achieves privacy with minimal classification loss.</a:t>
            </a:r>
          </a:p>
          <a:p>
            <a:r>
              <a:rPr lang="en-US" sz="2200"/>
              <a:t>Formalizes the problem as a min-max privacy game:</a:t>
            </a:r>
          </a:p>
          <a:p>
            <a:pPr lvl="1"/>
            <a:r>
              <a:rPr lang="en-US" sz="2200"/>
              <a:t>Balances model utility and privacy protection.</a:t>
            </a:r>
          </a:p>
        </p:txBody>
      </p:sp>
    </p:spTree>
    <p:extLst>
      <p:ext uri="{BB962C8B-B14F-4D97-AF65-F5344CB8AC3E}">
        <p14:creationId xmlns:p14="http://schemas.microsoft.com/office/powerpoint/2010/main" val="339990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D5DDF-29D4-8817-2241-7E5E9B37130A}"/>
              </a:ext>
            </a:extLst>
          </p:cNvPr>
          <p:cNvSpPr>
            <a:spLocks noGrp="1"/>
          </p:cNvSpPr>
          <p:nvPr>
            <p:ph type="title"/>
          </p:nvPr>
        </p:nvSpPr>
        <p:spPr>
          <a:xfrm>
            <a:off x="838200" y="365125"/>
            <a:ext cx="10515600" cy="1325563"/>
          </a:xfrm>
        </p:spPr>
        <p:txBody>
          <a:bodyPr>
            <a:normAutofit/>
          </a:bodyPr>
          <a:lstStyle/>
          <a:p>
            <a:r>
              <a:rPr lang="en-US" sz="5400"/>
              <a:t>Goals of the Proposed Mechanism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C3BD42-FE6A-7776-4158-A79030A7C83D}"/>
              </a:ext>
            </a:extLst>
          </p:cNvPr>
          <p:cNvSpPr>
            <a:spLocks noGrp="1"/>
          </p:cNvSpPr>
          <p:nvPr>
            <p:ph idx="1"/>
          </p:nvPr>
        </p:nvSpPr>
        <p:spPr>
          <a:xfrm>
            <a:off x="838200" y="1929384"/>
            <a:ext cx="10515600" cy="4251960"/>
          </a:xfrm>
        </p:spPr>
        <p:txBody>
          <a:bodyPr>
            <a:normAutofit/>
          </a:bodyPr>
          <a:lstStyle/>
          <a:p>
            <a:r>
              <a:rPr lang="en-US" sz="2200"/>
              <a:t>Minimize classification error while defending against the strongest inference attack.</a:t>
            </a:r>
          </a:p>
          <a:p>
            <a:r>
              <a:rPr lang="en-US" sz="2200"/>
              <a:t>Train the model using an adversarial process:</a:t>
            </a:r>
          </a:p>
          <a:p>
            <a:pPr lvl="1"/>
            <a:r>
              <a:rPr lang="en-US" sz="2200"/>
              <a:t>Uses inference attack as a regularizer to ensure privacy.</a:t>
            </a:r>
          </a:p>
          <a:p>
            <a:pPr lvl="1"/>
            <a:r>
              <a:rPr lang="en-US" sz="2200"/>
              <a:t>Ensures membership inference success is no better than random guessing.</a:t>
            </a:r>
          </a:p>
        </p:txBody>
      </p:sp>
    </p:spTree>
    <p:extLst>
      <p:ext uri="{BB962C8B-B14F-4D97-AF65-F5344CB8AC3E}">
        <p14:creationId xmlns:p14="http://schemas.microsoft.com/office/powerpoint/2010/main" val="259582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538DE-1467-7F35-B057-14A5A9127F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9A0D07-0ADC-7E16-FEDF-77D6B57D953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Machine Learning</a:t>
            </a:r>
          </a:p>
        </p:txBody>
      </p:sp>
      <p:sp>
        <p:nvSpPr>
          <p:cNvPr id="3" name="Text Placeholder 2">
            <a:extLst>
              <a:ext uri="{FF2B5EF4-FFF2-40B4-BE49-F238E27FC236}">
                <a16:creationId xmlns:a16="http://schemas.microsoft.com/office/drawing/2014/main" id="{6AEB2A79-3A14-9984-A696-678D50A20538}"/>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01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F1BD9-3D87-C779-8635-89385C384223}"/>
              </a:ext>
            </a:extLst>
          </p:cNvPr>
          <p:cNvSpPr>
            <a:spLocks noGrp="1"/>
          </p:cNvSpPr>
          <p:nvPr>
            <p:ph type="title"/>
          </p:nvPr>
        </p:nvSpPr>
        <p:spPr>
          <a:xfrm>
            <a:off x="841248" y="548640"/>
            <a:ext cx="3600860" cy="5431536"/>
          </a:xfrm>
        </p:spPr>
        <p:txBody>
          <a:bodyPr>
            <a:normAutofit/>
          </a:bodyPr>
          <a:lstStyle/>
          <a:p>
            <a:r>
              <a:rPr lang="en-US" sz="5400"/>
              <a:t>Focus on Supervised Learning</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D9E4DF-BC55-3593-1FA8-6DAA53332466}"/>
              </a:ext>
            </a:extLst>
          </p:cNvPr>
          <p:cNvSpPr>
            <a:spLocks noGrp="1"/>
          </p:cNvSpPr>
          <p:nvPr>
            <p:ph idx="1"/>
          </p:nvPr>
        </p:nvSpPr>
        <p:spPr>
          <a:xfrm>
            <a:off x="5126418" y="552091"/>
            <a:ext cx="6224335" cy="5431536"/>
          </a:xfrm>
        </p:spPr>
        <p:txBody>
          <a:bodyPr anchor="ctr">
            <a:normAutofit/>
          </a:bodyPr>
          <a:lstStyle/>
          <a:p>
            <a:r>
              <a:rPr lang="en-US" sz="2200"/>
              <a:t>The goal of supervised learning:</a:t>
            </a:r>
          </a:p>
          <a:p>
            <a:pPr lvl="1"/>
            <a:r>
              <a:rPr lang="en-US" sz="2200"/>
              <a:t>Map input features 𝑋 to output labels 𝑌.</a:t>
            </a:r>
          </a:p>
          <a:p>
            <a:r>
              <a:rPr lang="en-US" sz="2200"/>
              <a:t>Classification models:</a:t>
            </a:r>
          </a:p>
          <a:p>
            <a:pPr lvl="1"/>
            <a:r>
              <a:rPr lang="en-US" sz="2200"/>
              <a:t>Predefined set of 𝑘 classes.</a:t>
            </a:r>
          </a:p>
          <a:p>
            <a:pPr lvl="1"/>
            <a:r>
              <a:rPr lang="en-US" sz="2200"/>
              <a:t>Objective: Accurately classify each data point into its corresponding class.</a:t>
            </a:r>
          </a:p>
        </p:txBody>
      </p:sp>
    </p:spTree>
    <p:extLst>
      <p:ext uri="{BB962C8B-B14F-4D97-AF65-F5344CB8AC3E}">
        <p14:creationId xmlns:p14="http://schemas.microsoft.com/office/powerpoint/2010/main" val="230936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164AA5-B32B-B3CE-D3AF-BCEE86A2843D}"/>
              </a:ext>
            </a:extLst>
          </p:cNvPr>
          <p:cNvSpPr>
            <a:spLocks noGrp="1"/>
          </p:cNvSpPr>
          <p:nvPr>
            <p:ph type="title"/>
          </p:nvPr>
        </p:nvSpPr>
        <p:spPr>
          <a:xfrm>
            <a:off x="838200" y="365125"/>
            <a:ext cx="10515600" cy="1325563"/>
          </a:xfrm>
        </p:spPr>
        <p:txBody>
          <a:bodyPr>
            <a:normAutofit/>
          </a:bodyPr>
          <a:lstStyle/>
          <a:p>
            <a:r>
              <a:rPr lang="en-US" sz="5400"/>
              <a:t>Objective of Machine Learning</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895847-FA6E-3E85-7B9E-1D7D7056AE6D}"/>
              </a:ext>
            </a:extLst>
          </p:cNvPr>
          <p:cNvSpPr>
            <a:spLocks noGrp="1"/>
          </p:cNvSpPr>
          <p:nvPr>
            <p:ph idx="1"/>
          </p:nvPr>
        </p:nvSpPr>
        <p:spPr>
          <a:xfrm>
            <a:off x="838200" y="1929384"/>
            <a:ext cx="10515600" cy="4251960"/>
          </a:xfrm>
        </p:spPr>
        <p:txBody>
          <a:bodyPr>
            <a:normAutofit/>
          </a:bodyPr>
          <a:lstStyle/>
          <a:p>
            <a:r>
              <a:rPr lang="en-US" sz="2200"/>
              <a:t>Aim: Minimize the difference between the model’s predictions 𝑓(𝑥) and the true labels 𝑦.</a:t>
            </a:r>
          </a:p>
          <a:p>
            <a:r>
              <a:rPr lang="en-US" sz="2200"/>
              <a:t>Training process:</a:t>
            </a:r>
          </a:p>
          <a:p>
            <a:pPr lvl="1"/>
            <a:r>
              <a:rPr lang="en-US" sz="2200"/>
              <a:t>Uses samples drawn from the joint probability distribution 𝑃𝑟(𝑋,𝑌).</a:t>
            </a:r>
          </a:p>
          <a:p>
            <a:pPr lvl="1"/>
            <a:r>
              <a:rPr lang="en-US" sz="2200"/>
              <a:t>Training set: 𝐷⊆𝑋×𝑌.</a:t>
            </a:r>
          </a:p>
        </p:txBody>
      </p:sp>
    </p:spTree>
    <p:extLst>
      <p:ext uri="{BB962C8B-B14F-4D97-AF65-F5344CB8AC3E}">
        <p14:creationId xmlns:p14="http://schemas.microsoft.com/office/powerpoint/2010/main" val="83396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BBB326-218F-0908-FC35-99CB038DBD87}"/>
              </a:ext>
            </a:extLst>
          </p:cNvPr>
          <p:cNvSpPr>
            <a:spLocks noGrp="1"/>
          </p:cNvSpPr>
          <p:nvPr>
            <p:ph type="title"/>
          </p:nvPr>
        </p:nvSpPr>
        <p:spPr>
          <a:xfrm>
            <a:off x="838200" y="365125"/>
            <a:ext cx="10515600" cy="1325563"/>
          </a:xfrm>
        </p:spPr>
        <p:txBody>
          <a:bodyPr>
            <a:normAutofit/>
          </a:bodyPr>
          <a:lstStyle/>
          <a:p>
            <a:r>
              <a:rPr lang="en-US" sz="5400"/>
              <a:t>Loss Function and Optimization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914CD3-6D66-90C2-118D-8E013DD271EA}"/>
              </a:ext>
            </a:extLst>
          </p:cNvPr>
          <p:cNvSpPr>
            <a:spLocks noGrp="1"/>
          </p:cNvSpPr>
          <p:nvPr>
            <p:ph idx="1"/>
          </p:nvPr>
        </p:nvSpPr>
        <p:spPr>
          <a:xfrm>
            <a:off x="838200" y="1929384"/>
            <a:ext cx="10515600" cy="4251960"/>
          </a:xfrm>
        </p:spPr>
        <p:txBody>
          <a:bodyPr>
            <a:normAutofit/>
          </a:bodyPr>
          <a:lstStyle/>
          <a:p>
            <a:r>
              <a:rPr lang="en-US" sz="2200"/>
              <a:t>The loss function 𝐿(𝑓):</a:t>
            </a:r>
          </a:p>
          <a:p>
            <a:pPr lvl="1"/>
            <a:r>
              <a:rPr lang="en-US" sz="2200"/>
              <a:t>Measures the error between predictions 𝑓(𝑥) and true labels 𝑦.</a:t>
            </a:r>
          </a:p>
          <a:p>
            <a:pPr lvl="1"/>
            <a:endParaRPr lang="en-US" sz="2200"/>
          </a:p>
          <a:p>
            <a:pPr lvl="1"/>
            <a:endParaRPr lang="en-US" sz="2200"/>
          </a:p>
          <a:p>
            <a:r>
              <a:rPr lang="en-US" sz="2200"/>
              <a:t>Objective: Minimize the expected loss 𝐿(𝑓).</a:t>
            </a:r>
          </a:p>
          <a:p>
            <a:r>
              <a:rPr lang="en-US" sz="2200"/>
              <a:t>Practical implementation: Minimize empirical loss 𝐿</a:t>
            </a:r>
            <a:r>
              <a:rPr lang="en-US" sz="2200" baseline="-25000"/>
              <a:t>𝐷</a:t>
            </a:r>
            <a:r>
              <a:rPr lang="en-US" sz="2200"/>
              <a:t>(𝑓) on the training set.</a:t>
            </a:r>
          </a:p>
          <a:p>
            <a:endParaRPr lang="en-US" sz="2200"/>
          </a:p>
        </p:txBody>
      </p:sp>
      <p:pic>
        <p:nvPicPr>
          <p:cNvPr id="13" name="Picture 12">
            <a:extLst>
              <a:ext uri="{FF2B5EF4-FFF2-40B4-BE49-F238E27FC236}">
                <a16:creationId xmlns:a16="http://schemas.microsoft.com/office/drawing/2014/main" id="{75C46F7E-B1A7-1860-0FE9-392441F3218D}"/>
              </a:ext>
            </a:extLst>
          </p:cNvPr>
          <p:cNvPicPr>
            <a:picLocks noChangeAspect="1"/>
          </p:cNvPicPr>
          <p:nvPr/>
        </p:nvPicPr>
        <p:blipFill>
          <a:blip r:embed="rId2"/>
          <a:stretch>
            <a:fillRect/>
          </a:stretch>
        </p:blipFill>
        <p:spPr>
          <a:xfrm>
            <a:off x="3440746" y="2659010"/>
            <a:ext cx="3785782" cy="769990"/>
          </a:xfrm>
          <a:prstGeom prst="rect">
            <a:avLst/>
          </a:prstGeom>
        </p:spPr>
      </p:pic>
      <p:pic>
        <p:nvPicPr>
          <p:cNvPr id="14" name="Picture 13">
            <a:extLst>
              <a:ext uri="{FF2B5EF4-FFF2-40B4-BE49-F238E27FC236}">
                <a16:creationId xmlns:a16="http://schemas.microsoft.com/office/drawing/2014/main" id="{A5FE4067-D82A-A43F-B7EC-3B6CA4E63F89}"/>
              </a:ext>
            </a:extLst>
          </p:cNvPr>
          <p:cNvPicPr>
            <a:picLocks noChangeAspect="1"/>
          </p:cNvPicPr>
          <p:nvPr/>
        </p:nvPicPr>
        <p:blipFill>
          <a:blip r:embed="rId3"/>
          <a:stretch>
            <a:fillRect/>
          </a:stretch>
        </p:blipFill>
        <p:spPr>
          <a:xfrm>
            <a:off x="3405119" y="4471093"/>
            <a:ext cx="3821409" cy="907848"/>
          </a:xfrm>
          <a:prstGeom prst="rect">
            <a:avLst/>
          </a:prstGeom>
        </p:spPr>
      </p:pic>
    </p:spTree>
    <p:extLst>
      <p:ext uri="{BB962C8B-B14F-4D97-AF65-F5344CB8AC3E}">
        <p14:creationId xmlns:p14="http://schemas.microsoft.com/office/powerpoint/2010/main" val="225122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5E637-197B-B850-8855-B6212599987F}"/>
              </a:ext>
            </a:extLst>
          </p:cNvPr>
          <p:cNvSpPr>
            <a:spLocks noGrp="1"/>
          </p:cNvSpPr>
          <p:nvPr>
            <p:ph type="title"/>
          </p:nvPr>
        </p:nvSpPr>
        <p:spPr>
          <a:xfrm>
            <a:off x="838200" y="365125"/>
            <a:ext cx="10515600" cy="1325563"/>
          </a:xfrm>
        </p:spPr>
        <p:txBody>
          <a:bodyPr>
            <a:normAutofit/>
          </a:bodyPr>
          <a:lstStyle/>
          <a:p>
            <a:r>
              <a:rPr lang="en-US" sz="5400"/>
              <a:t>Regularization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F66AD7-E129-F5B3-7752-57F84DA823EB}"/>
              </a:ext>
            </a:extLst>
          </p:cNvPr>
          <p:cNvSpPr>
            <a:spLocks noGrp="1"/>
          </p:cNvSpPr>
          <p:nvPr>
            <p:ph idx="1"/>
          </p:nvPr>
        </p:nvSpPr>
        <p:spPr>
          <a:xfrm>
            <a:off x="838200" y="1929384"/>
            <a:ext cx="10515600" cy="4251960"/>
          </a:xfrm>
        </p:spPr>
        <p:txBody>
          <a:bodyPr>
            <a:normAutofit/>
          </a:bodyPr>
          <a:lstStyle/>
          <a:p>
            <a:r>
              <a:rPr lang="en-US" sz="2200" dirty="0"/>
              <a:t>Regularization function 𝑅(𝑓):</a:t>
            </a:r>
          </a:p>
          <a:p>
            <a:r>
              <a:rPr lang="en-US" sz="2200" dirty="0"/>
              <a:t>Prevents overfitting by penalizing overly complex models.</a:t>
            </a:r>
          </a:p>
          <a:p>
            <a:r>
              <a:rPr lang="en-US" sz="2200" dirty="0"/>
              <a:t>Optimization problem:</a:t>
            </a:r>
          </a:p>
          <a:p>
            <a:pPr lvl="1"/>
            <a:endParaRPr lang="en-US" sz="2200" dirty="0"/>
          </a:p>
          <a:p>
            <a:pPr lvl="1"/>
            <a:endParaRPr lang="en-US" sz="2200" dirty="0"/>
          </a:p>
          <a:p>
            <a:r>
              <a:rPr lang="en-US" sz="2200" dirty="0"/>
              <a:t>Balances accuracy and model generalization.</a:t>
            </a:r>
          </a:p>
        </p:txBody>
      </p:sp>
      <p:pic>
        <p:nvPicPr>
          <p:cNvPr id="6" name="Picture 5">
            <a:extLst>
              <a:ext uri="{FF2B5EF4-FFF2-40B4-BE49-F238E27FC236}">
                <a16:creationId xmlns:a16="http://schemas.microsoft.com/office/drawing/2014/main" id="{A35EBCD4-8099-20EA-EF18-76379944A6B2}"/>
              </a:ext>
            </a:extLst>
          </p:cNvPr>
          <p:cNvPicPr>
            <a:picLocks noChangeAspect="1"/>
          </p:cNvPicPr>
          <p:nvPr/>
        </p:nvPicPr>
        <p:blipFill>
          <a:blip r:embed="rId2"/>
          <a:stretch>
            <a:fillRect/>
          </a:stretch>
        </p:blipFill>
        <p:spPr>
          <a:xfrm>
            <a:off x="3474404" y="3221906"/>
            <a:ext cx="3145635" cy="633222"/>
          </a:xfrm>
          <a:prstGeom prst="rect">
            <a:avLst/>
          </a:prstGeom>
        </p:spPr>
      </p:pic>
    </p:spTree>
    <p:extLst>
      <p:ext uri="{BB962C8B-B14F-4D97-AF65-F5344CB8AC3E}">
        <p14:creationId xmlns:p14="http://schemas.microsoft.com/office/powerpoint/2010/main" val="79050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EE4201-D928-DACD-6FCA-56D6A759FC2F}"/>
              </a:ext>
            </a:extLst>
          </p:cNvPr>
          <p:cNvSpPr>
            <a:spLocks noGrp="1"/>
          </p:cNvSpPr>
          <p:nvPr>
            <p:ph type="title"/>
          </p:nvPr>
        </p:nvSpPr>
        <p:spPr>
          <a:xfrm>
            <a:off x="838200" y="365125"/>
            <a:ext cx="10515600" cy="1325563"/>
          </a:xfrm>
        </p:spPr>
        <p:txBody>
          <a:bodyPr>
            <a:normAutofit/>
          </a:bodyPr>
          <a:lstStyle/>
          <a:p>
            <a:r>
              <a:rPr lang="en-US" sz="5400"/>
              <a:t>Training Process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44FB9D-8457-429E-D767-61087BF562D1}"/>
              </a:ext>
            </a:extLst>
          </p:cNvPr>
          <p:cNvSpPr>
            <a:spLocks noGrp="1"/>
          </p:cNvSpPr>
          <p:nvPr>
            <p:ph idx="1"/>
          </p:nvPr>
        </p:nvSpPr>
        <p:spPr>
          <a:xfrm>
            <a:off x="838200" y="1929384"/>
            <a:ext cx="10515600" cy="4251960"/>
          </a:xfrm>
        </p:spPr>
        <p:txBody>
          <a:bodyPr>
            <a:normAutofit/>
          </a:bodyPr>
          <a:lstStyle/>
          <a:p>
            <a:r>
              <a:rPr lang="en-US" sz="2200"/>
              <a:t>Common algorithm: Stochastic Gradient Descent (SGD).</a:t>
            </a:r>
          </a:p>
          <a:p>
            <a:r>
              <a:rPr lang="en-US" sz="2200"/>
              <a:t>SGD iteratively updates model parameters using mini-batches of data:</a:t>
            </a:r>
          </a:p>
          <a:p>
            <a:pPr lvl="1"/>
            <a:r>
              <a:rPr lang="en-US" sz="2200"/>
              <a:t>Reduces empirical loss.</a:t>
            </a:r>
          </a:p>
          <a:p>
            <a:pPr lvl="1"/>
            <a:r>
              <a:rPr lang="en-US" sz="2200"/>
              <a:t>Converges to a local minimum of the loss function.</a:t>
            </a:r>
          </a:p>
        </p:txBody>
      </p:sp>
    </p:spTree>
    <p:extLst>
      <p:ext uri="{BB962C8B-B14F-4D97-AF65-F5344CB8AC3E}">
        <p14:creationId xmlns:p14="http://schemas.microsoft.com/office/powerpoint/2010/main" val="4151150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C0FDAC-6D0E-1BBF-0165-65EC7FF86EF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AEB9228-91A2-C5F1-4BA9-B5F2BD3C99F1}"/>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Membership Inference Attacks</a:t>
            </a:r>
          </a:p>
        </p:txBody>
      </p:sp>
      <p:sp>
        <p:nvSpPr>
          <p:cNvPr id="3" name="Text Placeholder 2">
            <a:extLst>
              <a:ext uri="{FF2B5EF4-FFF2-40B4-BE49-F238E27FC236}">
                <a16:creationId xmlns:a16="http://schemas.microsoft.com/office/drawing/2014/main" id="{F4892CAB-B89E-98E1-D682-F499AB745AB2}"/>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r>
              <a:rPr lang="en-US" kern="1200">
                <a:solidFill>
                  <a:srgbClr val="FFFFFF"/>
                </a:solidFill>
                <a:latin typeface="+mn-lt"/>
                <a:ea typeface="+mn-ea"/>
                <a:cs typeface="+mn-cs"/>
              </a:rPr>
              <a:t>(Tracing Attacks)</a:t>
            </a: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249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F99BB-716B-9C74-A8AF-F833AB53DF52}"/>
              </a:ext>
            </a:extLst>
          </p:cNvPr>
          <p:cNvSpPr>
            <a:spLocks noGrp="1"/>
          </p:cNvSpPr>
          <p:nvPr>
            <p:ph type="title"/>
          </p:nvPr>
        </p:nvSpPr>
        <p:spPr>
          <a:xfrm>
            <a:off x="838200" y="365125"/>
            <a:ext cx="10515600" cy="1325563"/>
          </a:xfrm>
        </p:spPr>
        <p:txBody>
          <a:bodyPr>
            <a:normAutofit/>
          </a:bodyPr>
          <a:lstStyle/>
          <a:p>
            <a:r>
              <a:rPr lang="en-US" sz="4600"/>
              <a:t>What are Membership Inference Attacks?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F93F093-4032-FCDE-8778-CF11B235B024}"/>
              </a:ext>
            </a:extLst>
          </p:cNvPr>
          <p:cNvSpPr>
            <a:spLocks noGrp="1"/>
          </p:cNvSpPr>
          <p:nvPr>
            <p:ph idx="1"/>
          </p:nvPr>
        </p:nvSpPr>
        <p:spPr>
          <a:xfrm>
            <a:off x="838200" y="1929384"/>
            <a:ext cx="10515600" cy="4251960"/>
          </a:xfrm>
        </p:spPr>
        <p:txBody>
          <a:bodyPr>
            <a:normAutofit/>
          </a:bodyPr>
          <a:lstStyle/>
          <a:p>
            <a:r>
              <a:rPr lang="en-US" sz="2200"/>
              <a:t>Objective:</a:t>
            </a:r>
          </a:p>
          <a:p>
            <a:pPr lvl="1"/>
            <a:r>
              <a:rPr lang="en-US" sz="2200"/>
              <a:t>Determine whether a target data record is part of a dataset 𝐷.</a:t>
            </a:r>
          </a:p>
          <a:p>
            <a:r>
              <a:rPr lang="en-US" sz="2200"/>
              <a:t>How it works:</a:t>
            </a:r>
          </a:p>
          <a:p>
            <a:pPr lvl="1"/>
            <a:r>
              <a:rPr lang="en-US" sz="2200"/>
              <a:t>Adversary observes computations over 𝐷 (e.g., ML model predictions, aggregate statistics).</a:t>
            </a:r>
          </a:p>
        </p:txBody>
      </p:sp>
    </p:spTree>
    <p:extLst>
      <p:ext uri="{BB962C8B-B14F-4D97-AF65-F5344CB8AC3E}">
        <p14:creationId xmlns:p14="http://schemas.microsoft.com/office/powerpoint/2010/main" val="262549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71A11E-6335-08B8-9224-A4FEDCCA10EB}"/>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Abstract</a:t>
            </a:r>
          </a:p>
        </p:txBody>
      </p:sp>
      <p:sp>
        <p:nvSpPr>
          <p:cNvPr id="3" name="Text Placeholder 2">
            <a:extLst>
              <a:ext uri="{FF2B5EF4-FFF2-40B4-BE49-F238E27FC236}">
                <a16:creationId xmlns:a16="http://schemas.microsoft.com/office/drawing/2014/main" id="{04C19635-688A-03A7-69F6-EAA6E97271E6}"/>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7696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0D8C8-A270-2B43-A231-2099A138092D}"/>
              </a:ext>
            </a:extLst>
          </p:cNvPr>
          <p:cNvSpPr>
            <a:spLocks noGrp="1"/>
          </p:cNvSpPr>
          <p:nvPr>
            <p:ph type="title"/>
          </p:nvPr>
        </p:nvSpPr>
        <p:spPr>
          <a:xfrm>
            <a:off x="841248" y="548640"/>
            <a:ext cx="3600860" cy="5431536"/>
          </a:xfrm>
        </p:spPr>
        <p:txBody>
          <a:bodyPr>
            <a:normAutofit/>
          </a:bodyPr>
          <a:lstStyle/>
          <a:p>
            <a:r>
              <a:rPr lang="en-US" sz="5400"/>
              <a:t>Challenges in Black-box Settings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55846-C132-7719-0368-2283DA93ACD6}"/>
              </a:ext>
            </a:extLst>
          </p:cNvPr>
          <p:cNvSpPr>
            <a:spLocks noGrp="1"/>
          </p:cNvSpPr>
          <p:nvPr>
            <p:ph idx="1"/>
          </p:nvPr>
        </p:nvSpPr>
        <p:spPr>
          <a:xfrm>
            <a:off x="5126418" y="552091"/>
            <a:ext cx="6224335" cy="5431536"/>
          </a:xfrm>
        </p:spPr>
        <p:txBody>
          <a:bodyPr anchor="ctr">
            <a:normAutofit/>
          </a:bodyPr>
          <a:lstStyle/>
          <a:p>
            <a:r>
              <a:rPr lang="en-US" sz="2200"/>
              <a:t>Inference attacks on ML models require distinguishing:</a:t>
            </a:r>
          </a:p>
          <a:p>
            <a:pPr lvl="1"/>
            <a:r>
              <a:rPr lang="en-US" sz="2200"/>
              <a:t>Training set members vs. non-members.</a:t>
            </a:r>
          </a:p>
          <a:p>
            <a:pPr lvl="1"/>
            <a:r>
              <a:rPr lang="en-US" sz="2200"/>
              <a:t>Based on differences in model predictions.</a:t>
            </a:r>
          </a:p>
          <a:p>
            <a:r>
              <a:rPr lang="en-US" sz="2200"/>
              <a:t>Adversaries may use likelihood ratio tests or statistical comparisons.</a:t>
            </a:r>
          </a:p>
        </p:txBody>
      </p:sp>
    </p:spTree>
    <p:extLst>
      <p:ext uri="{BB962C8B-B14F-4D97-AF65-F5344CB8AC3E}">
        <p14:creationId xmlns:p14="http://schemas.microsoft.com/office/powerpoint/2010/main" val="4090499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CF62B-558A-4ADF-8C25-930B9FC5C782}"/>
              </a:ext>
            </a:extLst>
          </p:cNvPr>
          <p:cNvSpPr>
            <a:spLocks noGrp="1"/>
          </p:cNvSpPr>
          <p:nvPr>
            <p:ph type="title"/>
          </p:nvPr>
        </p:nvSpPr>
        <p:spPr>
          <a:xfrm>
            <a:off x="630936" y="639520"/>
            <a:ext cx="3429000" cy="1719072"/>
          </a:xfrm>
        </p:spPr>
        <p:txBody>
          <a:bodyPr anchor="b">
            <a:normAutofit/>
          </a:bodyPr>
          <a:lstStyle/>
          <a:p>
            <a:r>
              <a:rPr lang="en-US" sz="4600"/>
              <a:t>Inference Model Design</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9063A6-165D-0FB9-778D-57AEED4260F4}"/>
              </a:ext>
            </a:extLst>
          </p:cNvPr>
          <p:cNvSpPr>
            <a:spLocks noGrp="1"/>
          </p:cNvSpPr>
          <p:nvPr>
            <p:ph idx="1"/>
          </p:nvPr>
        </p:nvSpPr>
        <p:spPr>
          <a:xfrm>
            <a:off x="630936" y="2807208"/>
            <a:ext cx="3429000" cy="3410712"/>
          </a:xfrm>
        </p:spPr>
        <p:txBody>
          <a:bodyPr anchor="t">
            <a:normAutofit/>
          </a:bodyPr>
          <a:lstStyle/>
          <a:p>
            <a:r>
              <a:rPr lang="en-US" sz="2200"/>
              <a:t>Inference Model ℎ:</a:t>
            </a:r>
          </a:p>
          <a:p>
            <a:pPr lvl="1"/>
            <a:r>
              <a:rPr lang="en-US" sz="2200"/>
              <a:t>Outputs probability of a data record belonging to the training set 𝐷.</a:t>
            </a:r>
          </a:p>
          <a:p>
            <a:pPr lvl="1"/>
            <a:r>
              <a:rPr lang="en-US" sz="2200"/>
              <a:t>Inputs: Feature vector 𝑥, label 𝑦, and prediction vector 𝑓(𝑥).</a:t>
            </a:r>
          </a:p>
        </p:txBody>
      </p:sp>
      <p:pic>
        <p:nvPicPr>
          <p:cNvPr id="5" name="Picture 4" descr="A diagram of a model&#10;&#10;Description automatically generated">
            <a:extLst>
              <a:ext uri="{FF2B5EF4-FFF2-40B4-BE49-F238E27FC236}">
                <a16:creationId xmlns:a16="http://schemas.microsoft.com/office/drawing/2014/main" id="{B4B81084-1022-E34D-7E16-B63FE4E7EBA9}"/>
              </a:ext>
            </a:extLst>
          </p:cNvPr>
          <p:cNvPicPr>
            <a:picLocks noChangeAspect="1"/>
          </p:cNvPicPr>
          <p:nvPr/>
        </p:nvPicPr>
        <p:blipFill>
          <a:blip r:embed="rId2"/>
          <a:stretch>
            <a:fillRect/>
          </a:stretch>
        </p:blipFill>
        <p:spPr>
          <a:xfrm>
            <a:off x="4654296" y="654344"/>
            <a:ext cx="6903720" cy="5549311"/>
          </a:xfrm>
          <a:prstGeom prst="rect">
            <a:avLst/>
          </a:prstGeom>
        </p:spPr>
      </p:pic>
    </p:spTree>
    <p:extLst>
      <p:ext uri="{BB962C8B-B14F-4D97-AF65-F5344CB8AC3E}">
        <p14:creationId xmlns:p14="http://schemas.microsoft.com/office/powerpoint/2010/main" val="2635136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D1CCED-A889-E789-FC7A-33C61051BBA5}"/>
              </a:ext>
            </a:extLst>
          </p:cNvPr>
          <p:cNvSpPr>
            <a:spLocks noGrp="1"/>
          </p:cNvSpPr>
          <p:nvPr>
            <p:ph type="title"/>
          </p:nvPr>
        </p:nvSpPr>
        <p:spPr>
          <a:xfrm>
            <a:off x="841248" y="548640"/>
            <a:ext cx="3600860" cy="5431536"/>
          </a:xfrm>
        </p:spPr>
        <p:txBody>
          <a:bodyPr>
            <a:normAutofit/>
          </a:bodyPr>
          <a:lstStyle/>
          <a:p>
            <a:r>
              <a:rPr lang="en-US" sz="5400"/>
              <a:t>Inference Gain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86C614-1987-7277-E162-B3A9C3313299}"/>
              </a:ext>
            </a:extLst>
          </p:cNvPr>
          <p:cNvSpPr>
            <a:spLocks noGrp="1"/>
          </p:cNvSpPr>
          <p:nvPr>
            <p:ph idx="1"/>
          </p:nvPr>
        </p:nvSpPr>
        <p:spPr>
          <a:xfrm>
            <a:off x="5126418" y="552091"/>
            <a:ext cx="6224335" cy="5431536"/>
          </a:xfrm>
        </p:spPr>
        <p:txBody>
          <a:bodyPr anchor="ctr">
            <a:normAutofit/>
          </a:bodyPr>
          <a:lstStyle/>
          <a:p>
            <a:r>
              <a:rPr lang="en-US" sz="2200" dirty="0"/>
              <a:t>Definition: Measures how well h distinguishes members from non-members.</a:t>
            </a:r>
          </a:p>
          <a:p>
            <a:r>
              <a:rPr lang="en-US" sz="2200" dirty="0"/>
              <a:t>Objective: Maximize </a:t>
            </a:r>
            <a:r>
              <a:rPr lang="pt-BR" sz="2200" dirty="0"/>
              <a:t>G </a:t>
            </a:r>
            <a:r>
              <a:rPr lang="pt-BR" sz="2200" baseline="-25000" dirty="0"/>
              <a:t>f,D</a:t>
            </a:r>
            <a:r>
              <a:rPr lang="pt-BR" sz="2200" baseline="8000" dirty="0"/>
              <a:t>A</a:t>
            </a:r>
            <a:r>
              <a:rPr lang="pt-BR" sz="2200" baseline="-25000" dirty="0"/>
              <a:t> ,D</a:t>
            </a:r>
            <a:r>
              <a:rPr lang="pt-BR" sz="2200" baseline="8000" dirty="0"/>
              <a:t>’A</a:t>
            </a:r>
            <a:r>
              <a:rPr lang="pt-BR" sz="2200" baseline="-25000" dirty="0"/>
              <a:t> </a:t>
            </a:r>
            <a:r>
              <a:rPr lang="pt-BR" sz="2200" dirty="0"/>
              <a:t>(h).</a:t>
            </a:r>
            <a:endParaRPr lang="en-US" sz="2200" dirty="0"/>
          </a:p>
          <a:p>
            <a:endParaRPr lang="en-US" sz="2200" dirty="0"/>
          </a:p>
        </p:txBody>
      </p:sp>
      <p:pic>
        <p:nvPicPr>
          <p:cNvPr id="7" name="Picture 6">
            <a:extLst>
              <a:ext uri="{FF2B5EF4-FFF2-40B4-BE49-F238E27FC236}">
                <a16:creationId xmlns:a16="http://schemas.microsoft.com/office/drawing/2014/main" id="{0DA2CBFC-181F-0A79-C306-B987E645A1A7}"/>
              </a:ext>
            </a:extLst>
          </p:cNvPr>
          <p:cNvPicPr>
            <a:picLocks noChangeAspect="1"/>
          </p:cNvPicPr>
          <p:nvPr/>
        </p:nvPicPr>
        <p:blipFill>
          <a:blip r:embed="rId2"/>
          <a:stretch>
            <a:fillRect/>
          </a:stretch>
        </p:blipFill>
        <p:spPr>
          <a:xfrm>
            <a:off x="5317353" y="3741821"/>
            <a:ext cx="6033399" cy="1595459"/>
          </a:xfrm>
          <a:prstGeom prst="rect">
            <a:avLst/>
          </a:prstGeom>
        </p:spPr>
      </p:pic>
    </p:spTree>
    <p:extLst>
      <p:ext uri="{BB962C8B-B14F-4D97-AF65-F5344CB8AC3E}">
        <p14:creationId xmlns:p14="http://schemas.microsoft.com/office/powerpoint/2010/main" val="2880611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8B346-306B-4602-B3D1-6DB6E5FBEE01}"/>
              </a:ext>
            </a:extLst>
          </p:cNvPr>
          <p:cNvSpPr>
            <a:spLocks noGrp="1"/>
          </p:cNvSpPr>
          <p:nvPr>
            <p:ph type="title"/>
          </p:nvPr>
        </p:nvSpPr>
        <p:spPr>
          <a:xfrm>
            <a:off x="630936" y="639520"/>
            <a:ext cx="3429000" cy="1719072"/>
          </a:xfrm>
        </p:spPr>
        <p:txBody>
          <a:bodyPr anchor="b">
            <a:normAutofit/>
          </a:bodyPr>
          <a:lstStyle/>
          <a:p>
            <a:r>
              <a:rPr lang="en-US" sz="3800"/>
              <a:t>Classification Loss and Inference Gain</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74123B-9F4E-7E7A-CF43-6FD547D9C5A3}"/>
              </a:ext>
            </a:extLst>
          </p:cNvPr>
          <p:cNvSpPr>
            <a:spLocks noGrp="1"/>
          </p:cNvSpPr>
          <p:nvPr>
            <p:ph idx="1"/>
          </p:nvPr>
        </p:nvSpPr>
        <p:spPr>
          <a:xfrm>
            <a:off x="630936" y="2807208"/>
            <a:ext cx="3429000" cy="3410712"/>
          </a:xfrm>
        </p:spPr>
        <p:txBody>
          <a:bodyPr anchor="t">
            <a:normAutofit/>
          </a:bodyPr>
          <a:lstStyle/>
          <a:p>
            <a:r>
              <a:rPr lang="en-US" sz="2200" dirty="0"/>
              <a:t>Classification Loss: Measures the model's prediction error on the training dataset 𝐷.</a:t>
            </a:r>
          </a:p>
          <a:p>
            <a:r>
              <a:rPr lang="en-US" sz="2200" dirty="0"/>
              <a:t>Inference Gain: Quantifies how well the inference model ℎ distinguishes between members and non-members in 𝐷.</a:t>
            </a:r>
          </a:p>
        </p:txBody>
      </p:sp>
      <p:pic>
        <p:nvPicPr>
          <p:cNvPr id="7" name="Picture 6" descr="A diagram of a model&#10;&#10;Description automatically generated">
            <a:extLst>
              <a:ext uri="{FF2B5EF4-FFF2-40B4-BE49-F238E27FC236}">
                <a16:creationId xmlns:a16="http://schemas.microsoft.com/office/drawing/2014/main" id="{7D117F0E-88FC-FFE2-FDD5-F3A007EBBFBA}"/>
              </a:ext>
            </a:extLst>
          </p:cNvPr>
          <p:cNvPicPr>
            <a:picLocks noChangeAspect="1"/>
          </p:cNvPicPr>
          <p:nvPr/>
        </p:nvPicPr>
        <p:blipFill>
          <a:blip r:embed="rId2"/>
          <a:stretch>
            <a:fillRect/>
          </a:stretch>
        </p:blipFill>
        <p:spPr>
          <a:xfrm>
            <a:off x="5101427" y="640080"/>
            <a:ext cx="6009457" cy="5577840"/>
          </a:xfrm>
          <a:prstGeom prst="rect">
            <a:avLst/>
          </a:prstGeom>
        </p:spPr>
      </p:pic>
    </p:spTree>
    <p:extLst>
      <p:ext uri="{BB962C8B-B14F-4D97-AF65-F5344CB8AC3E}">
        <p14:creationId xmlns:p14="http://schemas.microsoft.com/office/powerpoint/2010/main" val="33404733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5EC237-214C-6A39-40BA-069554089BC1}"/>
              </a:ext>
            </a:extLst>
          </p:cNvPr>
          <p:cNvSpPr>
            <a:spLocks noGrp="1"/>
          </p:cNvSpPr>
          <p:nvPr>
            <p:ph type="title"/>
          </p:nvPr>
        </p:nvSpPr>
        <p:spPr>
          <a:xfrm>
            <a:off x="841248" y="548640"/>
            <a:ext cx="3600860" cy="5431536"/>
          </a:xfrm>
        </p:spPr>
        <p:txBody>
          <a:bodyPr>
            <a:normAutofit/>
          </a:bodyPr>
          <a:lstStyle/>
          <a:p>
            <a:r>
              <a:rPr lang="en-US" sz="5000"/>
              <a:t>Optimization Problem</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3E4D35-29DD-2D6D-2613-9BCA4D2A86E9}"/>
              </a:ext>
            </a:extLst>
          </p:cNvPr>
          <p:cNvSpPr>
            <a:spLocks noGrp="1"/>
          </p:cNvSpPr>
          <p:nvPr>
            <p:ph idx="1"/>
          </p:nvPr>
        </p:nvSpPr>
        <p:spPr>
          <a:xfrm>
            <a:off x="5126418" y="552091"/>
            <a:ext cx="6224335" cy="5431536"/>
          </a:xfrm>
        </p:spPr>
        <p:txBody>
          <a:bodyPr anchor="ctr">
            <a:normAutofit/>
          </a:bodyPr>
          <a:lstStyle/>
          <a:p>
            <a:r>
              <a:rPr lang="en-US" sz="2200" dirty="0"/>
              <a:t>Goal: Solve</a:t>
            </a:r>
          </a:p>
          <a:p>
            <a:pPr>
              <a:buFont typeface="Arial" panose="020B0604020202020204" pitchFamily="34" charset="0"/>
              <a:buChar char="•"/>
            </a:pPr>
            <a:r>
              <a:rPr lang="en-US" sz="2200" dirty="0"/>
              <a:t>Requires training h on:</a:t>
            </a:r>
          </a:p>
          <a:p>
            <a:pPr lvl="1"/>
            <a:r>
              <a:rPr lang="en-US" sz="2200" dirty="0"/>
              <a:t>Same model type and architecture as f.</a:t>
            </a:r>
          </a:p>
          <a:p>
            <a:pPr lvl="1"/>
            <a:r>
              <a:rPr lang="en-US" sz="2200" dirty="0"/>
              <a:t>Data sampled from </a:t>
            </a:r>
            <a:r>
              <a:rPr lang="en-US" sz="2200" dirty="0" err="1"/>
              <a:t>Pr</a:t>
            </a:r>
            <a:r>
              <a:rPr lang="en-US" sz="2200" dirty="0"/>
              <a:t>(X,Y), matching f’s training data.</a:t>
            </a:r>
          </a:p>
          <a:p>
            <a:endParaRPr lang="en-US" sz="2200" dirty="0"/>
          </a:p>
        </p:txBody>
      </p:sp>
      <p:pic>
        <p:nvPicPr>
          <p:cNvPr id="5" name="Picture 4">
            <a:extLst>
              <a:ext uri="{FF2B5EF4-FFF2-40B4-BE49-F238E27FC236}">
                <a16:creationId xmlns:a16="http://schemas.microsoft.com/office/drawing/2014/main" id="{DABB2E82-1034-DE12-748F-9ABD4C141ACF}"/>
              </a:ext>
            </a:extLst>
          </p:cNvPr>
          <p:cNvPicPr>
            <a:picLocks noChangeAspect="1"/>
          </p:cNvPicPr>
          <p:nvPr/>
        </p:nvPicPr>
        <p:blipFill>
          <a:blip r:embed="rId2"/>
          <a:stretch>
            <a:fillRect/>
          </a:stretch>
        </p:blipFill>
        <p:spPr>
          <a:xfrm>
            <a:off x="6909186" y="2091408"/>
            <a:ext cx="1591458" cy="468912"/>
          </a:xfrm>
          <a:prstGeom prst="rect">
            <a:avLst/>
          </a:prstGeom>
        </p:spPr>
      </p:pic>
    </p:spTree>
    <p:extLst>
      <p:ext uri="{BB962C8B-B14F-4D97-AF65-F5344CB8AC3E}">
        <p14:creationId xmlns:p14="http://schemas.microsoft.com/office/powerpoint/2010/main" val="291724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34B94-14A7-4971-70F4-B71732A90250}"/>
              </a:ext>
            </a:extLst>
          </p:cNvPr>
          <p:cNvSpPr>
            <a:spLocks noGrp="1"/>
          </p:cNvSpPr>
          <p:nvPr>
            <p:ph type="title"/>
          </p:nvPr>
        </p:nvSpPr>
        <p:spPr>
          <a:xfrm>
            <a:off x="841248" y="548640"/>
            <a:ext cx="3600860" cy="5431536"/>
          </a:xfrm>
        </p:spPr>
        <p:txBody>
          <a:bodyPr>
            <a:normAutofit/>
          </a:bodyPr>
          <a:lstStyle/>
          <a:p>
            <a:r>
              <a:rPr lang="en-US" sz="5400"/>
              <a:t>Key Takeaways</a:t>
            </a:r>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5C8100-E5FB-3E62-CDAE-C4C3355FD5C8}"/>
              </a:ext>
            </a:extLst>
          </p:cNvPr>
          <p:cNvSpPr>
            <a:spLocks noGrp="1"/>
          </p:cNvSpPr>
          <p:nvPr>
            <p:ph idx="1"/>
          </p:nvPr>
        </p:nvSpPr>
        <p:spPr>
          <a:xfrm>
            <a:off x="5126418" y="552091"/>
            <a:ext cx="6224335" cy="5431536"/>
          </a:xfrm>
        </p:spPr>
        <p:txBody>
          <a:bodyPr anchor="ctr">
            <a:normAutofit/>
          </a:bodyPr>
          <a:lstStyle/>
          <a:p>
            <a:r>
              <a:rPr lang="en-US" sz="2200" dirty="0"/>
              <a:t>Membership inference attacks exploit small differences in model predictions.</a:t>
            </a:r>
          </a:p>
          <a:p>
            <a:r>
              <a:rPr lang="en-US" sz="2200" dirty="0"/>
              <a:t>The black-box setting adds complexity:</a:t>
            </a:r>
          </a:p>
          <a:p>
            <a:pPr lvl="1"/>
            <a:r>
              <a:rPr lang="en-US" sz="2200" dirty="0"/>
              <a:t>Adversaries adapt to the model to maximize their inference success.</a:t>
            </a:r>
          </a:p>
        </p:txBody>
      </p:sp>
    </p:spTree>
    <p:extLst>
      <p:ext uri="{BB962C8B-B14F-4D97-AF65-F5344CB8AC3E}">
        <p14:creationId xmlns:p14="http://schemas.microsoft.com/office/powerpoint/2010/main" val="290234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3D69E2-3D6B-1FF4-BE7E-CA2858BDFC0A}"/>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Min-Max Membership Privacy Game</a:t>
            </a:r>
          </a:p>
        </p:txBody>
      </p:sp>
      <p:sp>
        <p:nvSpPr>
          <p:cNvPr id="3" name="Text Placeholder 2">
            <a:extLst>
              <a:ext uri="{FF2B5EF4-FFF2-40B4-BE49-F238E27FC236}">
                <a16:creationId xmlns:a16="http://schemas.microsoft.com/office/drawing/2014/main" id="{EEC95F2B-4EF0-A9B5-BCD1-B88B828E25F5}"/>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133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4AAAA-AB5F-BDBE-C46F-7C093CA94379}"/>
              </a:ext>
            </a:extLst>
          </p:cNvPr>
          <p:cNvSpPr>
            <a:spLocks noGrp="1"/>
          </p:cNvSpPr>
          <p:nvPr>
            <p:ph type="title"/>
          </p:nvPr>
        </p:nvSpPr>
        <p:spPr>
          <a:xfrm>
            <a:off x="838200" y="365125"/>
            <a:ext cx="10515600" cy="1325563"/>
          </a:xfrm>
        </p:spPr>
        <p:txBody>
          <a:bodyPr>
            <a:normAutofit/>
          </a:bodyPr>
          <a:lstStyle/>
          <a:p>
            <a:r>
              <a:rPr lang="en-US" sz="5400" dirty="0"/>
              <a:t>The Adversarial Privacy Problem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CD34B5-78D6-631C-540C-25D51861F654}"/>
              </a:ext>
            </a:extLst>
          </p:cNvPr>
          <p:cNvSpPr>
            <a:spLocks noGrp="1"/>
          </p:cNvSpPr>
          <p:nvPr>
            <p:ph idx="1"/>
          </p:nvPr>
        </p:nvSpPr>
        <p:spPr>
          <a:xfrm>
            <a:off x="838200" y="1929384"/>
            <a:ext cx="10515600" cy="4251960"/>
          </a:xfrm>
        </p:spPr>
        <p:txBody>
          <a:bodyPr>
            <a:normAutofit/>
          </a:bodyPr>
          <a:lstStyle/>
          <a:p>
            <a:r>
              <a:rPr lang="en-US" sz="2200" dirty="0"/>
              <a:t>Key Idea:</a:t>
            </a:r>
          </a:p>
          <a:p>
            <a:pPr lvl="1"/>
            <a:r>
              <a:rPr lang="en-US" sz="1800" dirty="0"/>
              <a:t>Adversary optimizes inference attacks to maximize their gain.</a:t>
            </a:r>
          </a:p>
          <a:p>
            <a:pPr lvl="1"/>
            <a:r>
              <a:rPr lang="en-US" sz="1800" dirty="0"/>
              <a:t>Defender must anticipate the strongest attack and mitigate it.</a:t>
            </a:r>
          </a:p>
          <a:p>
            <a:r>
              <a:rPr lang="en-US" sz="2200" dirty="0"/>
              <a:t>Challenge:</a:t>
            </a:r>
          </a:p>
          <a:p>
            <a:pPr lvl="1"/>
            <a:r>
              <a:rPr lang="en-US" sz="1800" dirty="0"/>
              <a:t>Defenses designed for specific attacks can fail when adversaries adapt.</a:t>
            </a:r>
          </a:p>
        </p:txBody>
      </p:sp>
    </p:spTree>
    <p:extLst>
      <p:ext uri="{BB962C8B-B14F-4D97-AF65-F5344CB8AC3E}">
        <p14:creationId xmlns:p14="http://schemas.microsoft.com/office/powerpoint/2010/main" val="708482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2B24A8-47BB-6DA1-87AA-FBC05C4DA55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B6C02-59BA-2B1E-C19D-10B8EEDD3D11}"/>
              </a:ext>
            </a:extLst>
          </p:cNvPr>
          <p:cNvSpPr>
            <a:spLocks noGrp="1"/>
          </p:cNvSpPr>
          <p:nvPr>
            <p:ph type="title"/>
          </p:nvPr>
        </p:nvSpPr>
        <p:spPr>
          <a:xfrm>
            <a:off x="838200" y="365125"/>
            <a:ext cx="10515600" cy="1325563"/>
          </a:xfrm>
        </p:spPr>
        <p:txBody>
          <a:bodyPr>
            <a:normAutofit/>
          </a:bodyPr>
          <a:lstStyle/>
          <a:p>
            <a:r>
              <a:rPr lang="en-US" sz="5400"/>
              <a:t>Privacy Game Formulation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9A75FD-C868-BF05-3832-D8E772942B20}"/>
              </a:ext>
            </a:extLst>
          </p:cNvPr>
          <p:cNvSpPr>
            <a:spLocks noGrp="1"/>
          </p:cNvSpPr>
          <p:nvPr>
            <p:ph idx="1"/>
          </p:nvPr>
        </p:nvSpPr>
        <p:spPr>
          <a:xfrm>
            <a:off x="838200" y="1929384"/>
            <a:ext cx="10515600" cy="4251960"/>
          </a:xfrm>
        </p:spPr>
        <p:txBody>
          <a:bodyPr>
            <a:normAutofit/>
          </a:bodyPr>
          <a:lstStyle/>
          <a:p>
            <a:r>
              <a:rPr lang="en-US" sz="2200" dirty="0"/>
              <a:t>Core Equation: </a:t>
            </a:r>
          </a:p>
          <a:p>
            <a:endParaRPr lang="en-US" sz="2200" dirty="0"/>
          </a:p>
          <a:p>
            <a:endParaRPr lang="en-US" sz="2200" dirty="0"/>
          </a:p>
          <a:p>
            <a:endParaRPr lang="en-US" sz="2200" dirty="0"/>
          </a:p>
          <a:p>
            <a:endParaRPr lang="en-US" sz="2200" dirty="0"/>
          </a:p>
          <a:p>
            <a:r>
              <a:rPr lang="en-US" sz="2200" dirty="0"/>
              <a:t>Purpose:</a:t>
            </a:r>
          </a:p>
          <a:p>
            <a:pPr lvl="1"/>
            <a:r>
              <a:rPr lang="en-US" sz="1800" dirty="0"/>
              <a:t>Balance utility (accuracy) with privacy (low inference success)</a:t>
            </a:r>
          </a:p>
        </p:txBody>
      </p:sp>
      <p:pic>
        <p:nvPicPr>
          <p:cNvPr id="5" name="Picture 4">
            <a:extLst>
              <a:ext uri="{FF2B5EF4-FFF2-40B4-BE49-F238E27FC236}">
                <a16:creationId xmlns:a16="http://schemas.microsoft.com/office/drawing/2014/main" id="{72D5A1DE-E4A7-0435-4C76-C541C18C3860}"/>
              </a:ext>
            </a:extLst>
          </p:cNvPr>
          <p:cNvPicPr>
            <a:picLocks noChangeAspect="1"/>
          </p:cNvPicPr>
          <p:nvPr/>
        </p:nvPicPr>
        <p:blipFill>
          <a:blip r:embed="rId2"/>
          <a:stretch>
            <a:fillRect/>
          </a:stretch>
        </p:blipFill>
        <p:spPr>
          <a:xfrm>
            <a:off x="3145335" y="1924411"/>
            <a:ext cx="4585172" cy="2082898"/>
          </a:xfrm>
          <a:prstGeom prst="rect">
            <a:avLst/>
          </a:prstGeom>
        </p:spPr>
      </p:pic>
    </p:spTree>
    <p:extLst>
      <p:ext uri="{BB962C8B-B14F-4D97-AF65-F5344CB8AC3E}">
        <p14:creationId xmlns:p14="http://schemas.microsoft.com/office/powerpoint/2010/main" val="334998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6048B6-80A9-C15F-6E53-E5B1E97BA1D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7FD8AC-F2AD-8350-01BD-B8539B466D92}"/>
              </a:ext>
            </a:extLst>
          </p:cNvPr>
          <p:cNvSpPr>
            <a:spLocks noGrp="1"/>
          </p:cNvSpPr>
          <p:nvPr>
            <p:ph type="title"/>
          </p:nvPr>
        </p:nvSpPr>
        <p:spPr>
          <a:xfrm>
            <a:off x="838200" y="365125"/>
            <a:ext cx="10515600" cy="1325563"/>
          </a:xfrm>
        </p:spPr>
        <p:txBody>
          <a:bodyPr>
            <a:normAutofit/>
          </a:bodyPr>
          <a:lstStyle/>
          <a:p>
            <a:r>
              <a:rPr lang="en-US" sz="5400" dirty="0"/>
              <a:t>Adversarial Training Algorithm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567789-C6B1-B1A0-88F6-D3F05BAC7E71}"/>
              </a:ext>
            </a:extLst>
          </p:cNvPr>
          <p:cNvSpPr>
            <a:spLocks noGrp="1"/>
          </p:cNvSpPr>
          <p:nvPr>
            <p:ph idx="1"/>
          </p:nvPr>
        </p:nvSpPr>
        <p:spPr>
          <a:xfrm>
            <a:off x="838200" y="1929384"/>
            <a:ext cx="10515600" cy="4251960"/>
          </a:xfrm>
        </p:spPr>
        <p:txBody>
          <a:bodyPr>
            <a:normAutofit/>
          </a:bodyPr>
          <a:lstStyle/>
          <a:p>
            <a:r>
              <a:rPr lang="en-US" sz="2200" dirty="0"/>
              <a:t>Overview:</a:t>
            </a:r>
          </a:p>
          <a:p>
            <a:r>
              <a:rPr lang="en-US" sz="2200" dirty="0"/>
              <a:t>Alternating optimization process:</a:t>
            </a:r>
          </a:p>
          <a:p>
            <a:pPr marL="800100" lvl="1" indent="-342900">
              <a:buFont typeface="+mj-lt"/>
              <a:buAutoNum type="arabicPeriod"/>
            </a:pPr>
            <a:r>
              <a:rPr lang="en-US" sz="1800" dirty="0"/>
              <a:t>Maximization Step: Update inference model ℎ to increase its gain.</a:t>
            </a:r>
          </a:p>
          <a:p>
            <a:pPr marL="800100" lvl="1" indent="-342900">
              <a:buFont typeface="+mj-lt"/>
              <a:buAutoNum type="arabicPeriod"/>
            </a:pPr>
            <a:r>
              <a:rPr lang="en-US" sz="1800" dirty="0"/>
              <a:t>Minimization Step: Update classifier 𝑓 to reduce loss and counteract ℎ.</a:t>
            </a:r>
          </a:p>
          <a:p>
            <a:r>
              <a:rPr lang="en-US" sz="2200" dirty="0"/>
              <a:t>Iterates until equilibrium is reached.</a:t>
            </a:r>
          </a:p>
          <a:p>
            <a:r>
              <a:rPr lang="en-US" sz="2200" dirty="0"/>
              <a:t>Algorithm Workflow:</a:t>
            </a:r>
          </a:p>
          <a:p>
            <a:pPr lvl="1"/>
            <a:r>
              <a:rPr lang="en-US" sz="1800" dirty="0"/>
              <a:t>Input: Training dataset 𝐷 and disjoint reference set 𝐷′.</a:t>
            </a:r>
          </a:p>
          <a:p>
            <a:pPr lvl="1"/>
            <a:r>
              <a:rPr lang="en-US" sz="1800" dirty="0"/>
              <a:t>Output: Privacy-preserving classifier 𝑓.</a:t>
            </a:r>
          </a:p>
        </p:txBody>
      </p:sp>
    </p:spTree>
    <p:extLst>
      <p:ext uri="{BB962C8B-B14F-4D97-AF65-F5344CB8AC3E}">
        <p14:creationId xmlns:p14="http://schemas.microsoft.com/office/powerpoint/2010/main" val="3254426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3145D-04A1-BE2B-6F7F-47CDF09B829D}"/>
              </a:ext>
            </a:extLst>
          </p:cNvPr>
          <p:cNvSpPr>
            <a:spLocks noGrp="1"/>
          </p:cNvSpPr>
          <p:nvPr>
            <p:ph type="title"/>
          </p:nvPr>
        </p:nvSpPr>
        <p:spPr>
          <a:xfrm>
            <a:off x="838200" y="365125"/>
            <a:ext cx="10515600" cy="1325563"/>
          </a:xfrm>
        </p:spPr>
        <p:txBody>
          <a:bodyPr>
            <a:normAutofit/>
          </a:bodyPr>
          <a:lstStyle/>
          <a:p>
            <a:r>
              <a:rPr lang="en-US" sz="5400"/>
              <a:t>Privacy Risks in Machine Learning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951A28A-E869-DCB1-3B2A-06802E1E6BA6}"/>
              </a:ext>
            </a:extLst>
          </p:cNvPr>
          <p:cNvSpPr>
            <a:spLocks noGrp="1"/>
          </p:cNvSpPr>
          <p:nvPr>
            <p:ph idx="1"/>
          </p:nvPr>
        </p:nvSpPr>
        <p:spPr>
          <a:xfrm>
            <a:off x="838200" y="1929384"/>
            <a:ext cx="10515600" cy="4251960"/>
          </a:xfrm>
        </p:spPr>
        <p:txBody>
          <a:bodyPr>
            <a:normAutofit/>
          </a:bodyPr>
          <a:lstStyle/>
          <a:p>
            <a:r>
              <a:rPr lang="en-US" sz="2200"/>
              <a:t>Machine learning models can leak information about their training data through predictions.</a:t>
            </a:r>
          </a:p>
          <a:p>
            <a:r>
              <a:rPr lang="en-US" sz="2200"/>
              <a:t>This poses significant privacy risks for users of machine learning as a service.</a:t>
            </a:r>
          </a:p>
          <a:p>
            <a:r>
              <a:rPr lang="en-US" sz="2200"/>
              <a:t>Goal: Protect user privacy when using machine learning services.</a:t>
            </a:r>
          </a:p>
        </p:txBody>
      </p:sp>
    </p:spTree>
    <p:extLst>
      <p:ext uri="{BB962C8B-B14F-4D97-AF65-F5344CB8AC3E}">
        <p14:creationId xmlns:p14="http://schemas.microsoft.com/office/powerpoint/2010/main" val="261126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ABF07-FD2A-F5AF-18E1-F8D007757761}"/>
            </a:ext>
          </a:extLst>
        </p:cNvPr>
        <p:cNvGrpSpPr/>
        <p:nvPr/>
      </p:nvGrpSpPr>
      <p:grpSpPr>
        <a:xfrm>
          <a:off x="0" y="0"/>
          <a:ext cx="0" cy="0"/>
          <a:chOff x="0" y="0"/>
          <a:chExt cx="0" cy="0"/>
        </a:xfrm>
      </p:grpSpPr>
      <p:pic>
        <p:nvPicPr>
          <p:cNvPr id="5" name="Content Placeholder 4" descr="A white paper with black text&#10;&#10;Description automatically generated">
            <a:extLst>
              <a:ext uri="{FF2B5EF4-FFF2-40B4-BE49-F238E27FC236}">
                <a16:creationId xmlns:a16="http://schemas.microsoft.com/office/drawing/2014/main" id="{2C52394E-1C13-AAF1-D873-1FA164F95FBF}"/>
              </a:ext>
            </a:extLst>
          </p:cNvPr>
          <p:cNvPicPr>
            <a:picLocks noGrp="1" noChangeAspect="1"/>
          </p:cNvPicPr>
          <p:nvPr>
            <p:ph idx="1"/>
          </p:nvPr>
        </p:nvPicPr>
        <p:blipFill>
          <a:blip r:embed="rId2"/>
          <a:stretch>
            <a:fillRect/>
          </a:stretch>
        </p:blipFill>
        <p:spPr>
          <a:xfrm>
            <a:off x="58854" y="0"/>
            <a:ext cx="12102768" cy="6858000"/>
          </a:xfrm>
          <a:prstGeom prst="rect">
            <a:avLst/>
          </a:prstGeom>
        </p:spPr>
      </p:pic>
    </p:spTree>
    <p:extLst>
      <p:ext uri="{BB962C8B-B14F-4D97-AF65-F5344CB8AC3E}">
        <p14:creationId xmlns:p14="http://schemas.microsoft.com/office/powerpoint/2010/main" val="118830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B90C4-10A2-0F02-ACE0-5494C1A2E860}"/>
              </a:ext>
            </a:extLst>
          </p:cNvPr>
          <p:cNvSpPr>
            <a:spLocks noGrp="1"/>
          </p:cNvSpPr>
          <p:nvPr>
            <p:ph type="title"/>
          </p:nvPr>
        </p:nvSpPr>
        <p:spPr>
          <a:xfrm>
            <a:off x="841248" y="548640"/>
            <a:ext cx="3600860" cy="5431536"/>
          </a:xfrm>
        </p:spPr>
        <p:txBody>
          <a:bodyPr>
            <a:normAutofit/>
          </a:bodyPr>
          <a:lstStyle/>
          <a:p>
            <a:r>
              <a:rPr lang="en-US" sz="5400" dirty="0"/>
              <a:t>Theoretical Insights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265D5CB-E2F5-E73C-DDD3-8473764899B8}"/>
              </a:ext>
            </a:extLst>
          </p:cNvPr>
          <p:cNvSpPr>
            <a:spLocks noGrp="1"/>
          </p:cNvSpPr>
          <p:nvPr>
            <p:ph idx="1"/>
          </p:nvPr>
        </p:nvSpPr>
        <p:spPr>
          <a:xfrm>
            <a:off x="5126418" y="552091"/>
            <a:ext cx="6224335" cy="5431536"/>
          </a:xfrm>
        </p:spPr>
        <p:txBody>
          <a:bodyPr anchor="ctr">
            <a:normAutofit/>
          </a:bodyPr>
          <a:lstStyle/>
          <a:p>
            <a:r>
              <a:rPr lang="en-US" sz="2200" dirty="0"/>
              <a:t>Optimal Solution: the inference model h* pushed adversary to random guess accuracy </a:t>
            </a:r>
          </a:p>
        </p:txBody>
      </p:sp>
      <p:pic>
        <p:nvPicPr>
          <p:cNvPr id="5" name="Picture 4">
            <a:extLst>
              <a:ext uri="{FF2B5EF4-FFF2-40B4-BE49-F238E27FC236}">
                <a16:creationId xmlns:a16="http://schemas.microsoft.com/office/drawing/2014/main" id="{680D6378-721F-6DDB-BCAE-DA038D01D8EF}"/>
              </a:ext>
            </a:extLst>
          </p:cNvPr>
          <p:cNvPicPr>
            <a:picLocks noChangeAspect="1"/>
          </p:cNvPicPr>
          <p:nvPr/>
        </p:nvPicPr>
        <p:blipFill>
          <a:blip r:embed="rId2"/>
          <a:stretch>
            <a:fillRect/>
          </a:stretch>
        </p:blipFill>
        <p:spPr>
          <a:xfrm>
            <a:off x="5711482" y="3672212"/>
            <a:ext cx="4379727" cy="911820"/>
          </a:xfrm>
          <a:prstGeom prst="rect">
            <a:avLst/>
          </a:prstGeom>
        </p:spPr>
      </p:pic>
    </p:spTree>
    <p:extLst>
      <p:ext uri="{BB962C8B-B14F-4D97-AF65-F5344CB8AC3E}">
        <p14:creationId xmlns:p14="http://schemas.microsoft.com/office/powerpoint/2010/main" val="1397587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78DD4-0A66-505E-9996-5078E0D38F3D}"/>
              </a:ext>
            </a:extLst>
          </p:cNvPr>
          <p:cNvSpPr>
            <a:spLocks noGrp="1"/>
          </p:cNvSpPr>
          <p:nvPr>
            <p:ph type="title"/>
          </p:nvPr>
        </p:nvSpPr>
        <p:spPr>
          <a:xfrm>
            <a:off x="841248" y="548640"/>
            <a:ext cx="3600860" cy="5431536"/>
          </a:xfrm>
        </p:spPr>
        <p:txBody>
          <a:bodyPr>
            <a:normAutofit/>
          </a:bodyPr>
          <a:lstStyle/>
          <a:p>
            <a:r>
              <a:rPr lang="en-US" sz="4600"/>
              <a:t>Role of Regularization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39FEE8A-BB18-7E60-2BC2-E903A65656DD}"/>
              </a:ext>
            </a:extLst>
          </p:cNvPr>
          <p:cNvSpPr>
            <a:spLocks noGrp="1"/>
          </p:cNvSpPr>
          <p:nvPr>
            <p:ph idx="1"/>
          </p:nvPr>
        </p:nvSpPr>
        <p:spPr>
          <a:xfrm>
            <a:off x="5126418" y="552091"/>
            <a:ext cx="6224335" cy="5431536"/>
          </a:xfrm>
        </p:spPr>
        <p:txBody>
          <a:bodyPr anchor="ctr">
            <a:normAutofit/>
          </a:bodyPr>
          <a:lstStyle/>
          <a:p>
            <a:r>
              <a:rPr lang="en-US" sz="2200"/>
              <a:t>Regularization Mechanism:</a:t>
            </a:r>
          </a:p>
          <a:p>
            <a:pPr lvl="1"/>
            <a:r>
              <a:rPr lang="en-US" sz="2200"/>
              <a:t>Penalizes overfitting to training data.</a:t>
            </a:r>
          </a:p>
          <a:p>
            <a:pPr lvl="1"/>
            <a:r>
              <a:rPr lang="en-US" sz="2200"/>
              <a:t>Encourages generalization, reducing vulnerability to attacks.</a:t>
            </a:r>
          </a:p>
          <a:p>
            <a:r>
              <a:rPr lang="en-US" sz="2200"/>
              <a:t>Key trade-off:</a:t>
            </a:r>
          </a:p>
          <a:p>
            <a:pPr lvl="1"/>
            <a:r>
              <a:rPr lang="en-US" sz="2200"/>
              <a:t>Larger 𝜆</a:t>
            </a:r>
            <a:r>
              <a:rPr lang="el-GR" sz="2200"/>
              <a:t>: </a:t>
            </a:r>
            <a:r>
              <a:rPr lang="en-US" sz="2200"/>
              <a:t>Stronger privacy but lower accuracy.</a:t>
            </a:r>
          </a:p>
          <a:p>
            <a:pPr lvl="1"/>
            <a:r>
              <a:rPr lang="en-US" sz="2200"/>
              <a:t>Smaller 𝜆</a:t>
            </a:r>
            <a:r>
              <a:rPr lang="el-GR" sz="2200"/>
              <a:t>: </a:t>
            </a:r>
            <a:r>
              <a:rPr lang="en-US" sz="2200"/>
              <a:t>Higher accuracy but weaker privacy.</a:t>
            </a:r>
          </a:p>
        </p:txBody>
      </p:sp>
    </p:spTree>
    <p:extLst>
      <p:ext uri="{BB962C8B-B14F-4D97-AF65-F5344CB8AC3E}">
        <p14:creationId xmlns:p14="http://schemas.microsoft.com/office/powerpoint/2010/main" val="3907447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5F016-5794-9D8C-D8CA-695A7E026D83}"/>
              </a:ext>
            </a:extLst>
          </p:cNvPr>
          <p:cNvSpPr>
            <a:spLocks noGrp="1"/>
          </p:cNvSpPr>
          <p:nvPr>
            <p:ph type="title"/>
          </p:nvPr>
        </p:nvSpPr>
        <p:spPr>
          <a:xfrm>
            <a:off x="841248" y="548640"/>
            <a:ext cx="3600860" cy="5431536"/>
          </a:xfrm>
        </p:spPr>
        <p:txBody>
          <a:bodyPr>
            <a:normAutofit/>
          </a:bodyPr>
          <a:lstStyle/>
          <a:p>
            <a:r>
              <a:rPr lang="en-US" sz="4200"/>
              <a:t>Practical Implementation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A4AA4C-5E54-0BEF-F36C-D1DC585BA826}"/>
              </a:ext>
            </a:extLst>
          </p:cNvPr>
          <p:cNvSpPr>
            <a:spLocks noGrp="1"/>
          </p:cNvSpPr>
          <p:nvPr>
            <p:ph idx="1"/>
          </p:nvPr>
        </p:nvSpPr>
        <p:spPr>
          <a:xfrm>
            <a:off x="5126418" y="552091"/>
            <a:ext cx="6224335" cy="5431536"/>
          </a:xfrm>
        </p:spPr>
        <p:txBody>
          <a:bodyPr anchor="ctr">
            <a:normAutofit/>
          </a:bodyPr>
          <a:lstStyle/>
          <a:p>
            <a:r>
              <a:rPr lang="en-US" sz="2200" dirty="0"/>
              <a:t>Challenges:</a:t>
            </a:r>
          </a:p>
          <a:p>
            <a:pPr lvl="1"/>
            <a:r>
              <a:rPr lang="en-US" sz="2200" dirty="0"/>
              <a:t>Exact computation of optimal ℎ∗ is computationally expensive.</a:t>
            </a:r>
          </a:p>
          <a:p>
            <a:pPr lvl="1"/>
            <a:r>
              <a:rPr lang="en-US" sz="2200" dirty="0"/>
              <a:t>Approximations achieved using Stochastic Gradient Descent (SGD).</a:t>
            </a:r>
          </a:p>
          <a:p>
            <a:r>
              <a:rPr lang="en-US" sz="2200" dirty="0"/>
              <a:t>Experimental Insights:</a:t>
            </a:r>
          </a:p>
          <a:p>
            <a:pPr lvl="1"/>
            <a:r>
              <a:rPr lang="en-US" sz="2200" dirty="0"/>
              <a:t>Adversarial training effectively aligns with theoretical expectations.</a:t>
            </a:r>
          </a:p>
          <a:p>
            <a:pPr lvl="1"/>
            <a:r>
              <a:rPr lang="en-US" sz="2200" dirty="0"/>
              <a:t>Observed reductions in inference accuracy to random guessing levels.</a:t>
            </a:r>
          </a:p>
        </p:txBody>
      </p:sp>
    </p:spTree>
    <p:extLst>
      <p:ext uri="{BB962C8B-B14F-4D97-AF65-F5344CB8AC3E}">
        <p14:creationId xmlns:p14="http://schemas.microsoft.com/office/powerpoint/2010/main" val="2957180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D83DC-19C5-FF49-7DF1-0EF89A152757}"/>
              </a:ext>
            </a:extLst>
          </p:cNvPr>
          <p:cNvSpPr>
            <a:spLocks noGrp="1"/>
          </p:cNvSpPr>
          <p:nvPr>
            <p:ph type="title"/>
          </p:nvPr>
        </p:nvSpPr>
        <p:spPr>
          <a:xfrm>
            <a:off x="838200" y="365125"/>
            <a:ext cx="10515600" cy="1325563"/>
          </a:xfrm>
        </p:spPr>
        <p:txBody>
          <a:bodyPr>
            <a:normAutofit/>
          </a:bodyPr>
          <a:lstStyle/>
          <a:p>
            <a:r>
              <a:rPr lang="en-US" sz="5400" dirty="0"/>
              <a:t>Summary of the Privacy Game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227691-91C3-59BE-9D7E-A5365C1A4003}"/>
              </a:ext>
            </a:extLst>
          </p:cNvPr>
          <p:cNvSpPr>
            <a:spLocks noGrp="1"/>
          </p:cNvSpPr>
          <p:nvPr>
            <p:ph idx="1"/>
          </p:nvPr>
        </p:nvSpPr>
        <p:spPr>
          <a:xfrm>
            <a:off x="838200" y="1929384"/>
            <a:ext cx="10515600" cy="4251960"/>
          </a:xfrm>
        </p:spPr>
        <p:txBody>
          <a:bodyPr>
            <a:normAutofit/>
          </a:bodyPr>
          <a:lstStyle/>
          <a:p>
            <a:r>
              <a:rPr lang="en-US" sz="2200" dirty="0"/>
              <a:t>Privacy-preserving classifiers achieve a balance between utility and defense.</a:t>
            </a:r>
          </a:p>
          <a:p>
            <a:r>
              <a:rPr lang="en-US" sz="2200" dirty="0"/>
              <a:t>Adversarial training creates a robust framework against membership inference attacks.</a:t>
            </a:r>
          </a:p>
          <a:p>
            <a:r>
              <a:rPr lang="en-US" sz="2200" dirty="0"/>
              <a:t>Trade-offs are tunable via 𝜆 to meet specific needs.</a:t>
            </a:r>
          </a:p>
        </p:txBody>
      </p:sp>
    </p:spTree>
    <p:extLst>
      <p:ext uri="{BB962C8B-B14F-4D97-AF65-F5344CB8AC3E}">
        <p14:creationId xmlns:p14="http://schemas.microsoft.com/office/powerpoint/2010/main" val="38202986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27DD87-4A7E-9B7C-CB50-39702FC6F05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5A3F2F-4549-0025-FA72-B5F42EF965CF}"/>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Experiments</a:t>
            </a:r>
          </a:p>
        </p:txBody>
      </p:sp>
      <p:sp>
        <p:nvSpPr>
          <p:cNvPr id="3" name="Text Placeholder 2">
            <a:extLst>
              <a:ext uri="{FF2B5EF4-FFF2-40B4-BE49-F238E27FC236}">
                <a16:creationId xmlns:a16="http://schemas.microsoft.com/office/drawing/2014/main" id="{1B820CA9-4A9E-DC1C-78B6-1A5BD1069F54}"/>
              </a:ext>
            </a:extLst>
          </p:cNvPr>
          <p:cNvSpPr>
            <a:spLocks noGrp="1"/>
          </p:cNvSpPr>
          <p:nvPr>
            <p:ph type="body" idx="1"/>
          </p:nvPr>
        </p:nvSpPr>
        <p:spPr>
          <a:xfrm>
            <a:off x="838199" y="4983276"/>
            <a:ext cx="10512552" cy="1126680"/>
          </a:xfrm>
        </p:spPr>
        <p:txBody>
          <a:bodyPr vert="horz" lIns="91440" tIns="45720" rIns="91440" bIns="45720" rtlCol="0">
            <a:normAutofit/>
          </a:bodyPr>
          <a:lstStyle/>
          <a:p>
            <a:r>
              <a:rPr lang="en-US" kern="1200">
                <a:solidFill>
                  <a:schemeClr val="tx1"/>
                </a:solidFill>
                <a:latin typeface="+mn-lt"/>
                <a:ea typeface="+mn-ea"/>
                <a:cs typeface="+mn-cs"/>
              </a:rPr>
              <a:t>Applying the method to several classification tasks using various neural network structures. This is to empirically show the robustness of the privacy-preserving model against inference attacks. </a:t>
            </a:r>
          </a:p>
        </p:txBody>
      </p:sp>
      <p:sp>
        <p:nvSpPr>
          <p:cNvPr id="15"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107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DB9EB-80FA-DB79-54F1-C6D9AAE66BB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08D691-06BE-1FA8-CAFA-215D505ED0B4}"/>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Experiments: Datasets</a:t>
            </a:r>
          </a:p>
        </p:txBody>
      </p:sp>
      <p:sp>
        <p:nvSpPr>
          <p:cNvPr id="3" name="Text Placeholder 2">
            <a:extLst>
              <a:ext uri="{FF2B5EF4-FFF2-40B4-BE49-F238E27FC236}">
                <a16:creationId xmlns:a16="http://schemas.microsoft.com/office/drawing/2014/main" id="{A26D8D63-A5BB-0495-7801-3DFA587FD6FC}"/>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650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7839D6-D4CB-D909-81E0-E5F74B196696}"/>
              </a:ext>
            </a:extLst>
          </p:cNvPr>
          <p:cNvSpPr>
            <a:spLocks noGrp="1"/>
          </p:cNvSpPr>
          <p:nvPr>
            <p:ph type="title"/>
          </p:nvPr>
        </p:nvSpPr>
        <p:spPr>
          <a:xfrm>
            <a:off x="838200" y="365125"/>
            <a:ext cx="10515600" cy="1325563"/>
          </a:xfrm>
        </p:spPr>
        <p:txBody>
          <a:bodyPr>
            <a:normAutofit/>
          </a:bodyPr>
          <a:lstStyle/>
          <a:p>
            <a:r>
              <a:rPr lang="en-US" sz="5400"/>
              <a:t>Overview of Datasets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1C50BEF-3D9B-D744-C04E-5246CBD5705E}"/>
              </a:ext>
            </a:extLst>
          </p:cNvPr>
          <p:cNvSpPr>
            <a:spLocks noGrp="1"/>
          </p:cNvSpPr>
          <p:nvPr>
            <p:ph idx="1"/>
          </p:nvPr>
        </p:nvSpPr>
        <p:spPr>
          <a:xfrm>
            <a:off x="838200" y="1929384"/>
            <a:ext cx="10515600" cy="4251960"/>
          </a:xfrm>
        </p:spPr>
        <p:txBody>
          <a:bodyPr>
            <a:normAutofit/>
          </a:bodyPr>
          <a:lstStyle/>
          <a:p>
            <a:r>
              <a:rPr lang="en-US" sz="2200"/>
              <a:t>Three datasets used for membership inference attack evaluation:</a:t>
            </a:r>
          </a:p>
          <a:p>
            <a:pPr lvl="1"/>
            <a:r>
              <a:rPr lang="en-US" sz="2200"/>
              <a:t>CIFAR100</a:t>
            </a:r>
          </a:p>
          <a:p>
            <a:pPr lvl="1"/>
            <a:r>
              <a:rPr lang="en-US" sz="2200"/>
              <a:t>Purchase100</a:t>
            </a:r>
          </a:p>
          <a:p>
            <a:pPr lvl="1"/>
            <a:r>
              <a:rPr lang="en-US" sz="2200"/>
              <a:t>Texas100</a:t>
            </a:r>
          </a:p>
          <a:p>
            <a:r>
              <a:rPr lang="en-US" sz="2200"/>
              <a:t>Each dataset represents different types of data to evaluate privacy risks under various conditions.</a:t>
            </a:r>
          </a:p>
        </p:txBody>
      </p:sp>
    </p:spTree>
    <p:extLst>
      <p:ext uri="{BB962C8B-B14F-4D97-AF65-F5344CB8AC3E}">
        <p14:creationId xmlns:p14="http://schemas.microsoft.com/office/powerpoint/2010/main" val="2330399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CB2AA-0F71-845E-66AF-4717004748A1}"/>
              </a:ext>
            </a:extLst>
          </p:cNvPr>
          <p:cNvSpPr>
            <a:spLocks noGrp="1"/>
          </p:cNvSpPr>
          <p:nvPr>
            <p:ph type="title"/>
          </p:nvPr>
        </p:nvSpPr>
        <p:spPr>
          <a:xfrm>
            <a:off x="841248" y="548640"/>
            <a:ext cx="3600860" cy="5431536"/>
          </a:xfrm>
        </p:spPr>
        <p:txBody>
          <a:bodyPr>
            <a:normAutofit/>
          </a:bodyPr>
          <a:lstStyle/>
          <a:p>
            <a:r>
              <a:rPr lang="en-US" sz="5400"/>
              <a:t>CIFAR100 Dataset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4B4327-7DFD-2150-38CF-7176A20FE959}"/>
              </a:ext>
            </a:extLst>
          </p:cNvPr>
          <p:cNvSpPr>
            <a:spLocks noGrp="1"/>
          </p:cNvSpPr>
          <p:nvPr>
            <p:ph idx="1"/>
          </p:nvPr>
        </p:nvSpPr>
        <p:spPr>
          <a:xfrm>
            <a:off x="5126418" y="552091"/>
            <a:ext cx="6224335" cy="5431536"/>
          </a:xfrm>
        </p:spPr>
        <p:txBody>
          <a:bodyPr anchor="ctr">
            <a:normAutofit/>
          </a:bodyPr>
          <a:lstStyle/>
          <a:p>
            <a:r>
              <a:rPr lang="en-US" sz="2200"/>
              <a:t>Purpose: Benchmark for image recognition tasks.</a:t>
            </a:r>
          </a:p>
          <a:p>
            <a:r>
              <a:rPr lang="en-US" sz="2200"/>
              <a:t>Details:</a:t>
            </a:r>
          </a:p>
          <a:p>
            <a:pPr lvl="1"/>
            <a:r>
              <a:rPr lang="en-US" sz="2200"/>
              <a:t>60,000 images, each 32×32 pixels in RGB.</a:t>
            </a:r>
          </a:p>
          <a:p>
            <a:pPr lvl="1"/>
            <a:r>
              <a:rPr lang="en-US" sz="2200"/>
              <a:t>Organized into 100 classes (e.g., animals, objects).</a:t>
            </a:r>
          </a:p>
          <a:p>
            <a:r>
              <a:rPr lang="en-US" sz="2200"/>
              <a:t>Application:</a:t>
            </a:r>
          </a:p>
          <a:p>
            <a:pPr lvl="1"/>
            <a:r>
              <a:rPr lang="en-US" sz="2200"/>
              <a:t>Commonly used in evaluating the performance of image classification models.</a:t>
            </a:r>
          </a:p>
        </p:txBody>
      </p:sp>
    </p:spTree>
    <p:extLst>
      <p:ext uri="{BB962C8B-B14F-4D97-AF65-F5344CB8AC3E}">
        <p14:creationId xmlns:p14="http://schemas.microsoft.com/office/powerpoint/2010/main" val="3027316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B3C8F4-4F9F-2A68-3FFB-28BEF6437679}"/>
              </a:ext>
            </a:extLst>
          </p:cNvPr>
          <p:cNvSpPr>
            <a:spLocks noGrp="1"/>
          </p:cNvSpPr>
          <p:nvPr>
            <p:ph type="title"/>
          </p:nvPr>
        </p:nvSpPr>
        <p:spPr>
          <a:xfrm>
            <a:off x="841248" y="548640"/>
            <a:ext cx="3600860" cy="5431536"/>
          </a:xfrm>
        </p:spPr>
        <p:txBody>
          <a:bodyPr>
            <a:normAutofit/>
          </a:bodyPr>
          <a:lstStyle/>
          <a:p>
            <a:r>
              <a:rPr lang="en-US" sz="5000"/>
              <a:t>Purchase100 Dataset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21448C5-103D-0C1E-6464-CEB781821E46}"/>
              </a:ext>
            </a:extLst>
          </p:cNvPr>
          <p:cNvSpPr>
            <a:spLocks noGrp="1"/>
          </p:cNvSpPr>
          <p:nvPr>
            <p:ph idx="1"/>
          </p:nvPr>
        </p:nvSpPr>
        <p:spPr>
          <a:xfrm>
            <a:off x="5126418" y="552091"/>
            <a:ext cx="6224335" cy="5431536"/>
          </a:xfrm>
        </p:spPr>
        <p:txBody>
          <a:bodyPr anchor="ctr">
            <a:normAutofit/>
          </a:bodyPr>
          <a:lstStyle/>
          <a:p>
            <a:r>
              <a:rPr lang="en-US" sz="2200"/>
              <a:t>Source: Kaggle’s "Acquire Valued Shopper" challenge.</a:t>
            </a:r>
          </a:p>
          <a:p>
            <a:r>
              <a:rPr lang="en-US" sz="2200"/>
              <a:t>Details:</a:t>
            </a:r>
          </a:p>
          <a:p>
            <a:pPr lvl="1"/>
            <a:r>
              <a:rPr lang="en-US" sz="2200"/>
              <a:t>197,324 records of shopping behavior.</a:t>
            </a:r>
          </a:p>
          <a:p>
            <a:pPr lvl="1"/>
            <a:r>
              <a:rPr lang="en-US" sz="2200"/>
              <a:t>Each record: 600 binary features indicating if an item was purchased.</a:t>
            </a:r>
          </a:p>
          <a:p>
            <a:pPr lvl="1"/>
            <a:r>
              <a:rPr lang="en-US" sz="2200"/>
              <a:t>Data clustered into 100 classes (customers).</a:t>
            </a:r>
          </a:p>
          <a:p>
            <a:r>
              <a:rPr lang="en-US" sz="2200"/>
              <a:t>Goal:</a:t>
            </a:r>
          </a:p>
          <a:p>
            <a:pPr lvl="1"/>
            <a:r>
              <a:rPr lang="en-US" sz="2200"/>
              <a:t>Predict customer class based on purchasing behavior.</a:t>
            </a:r>
          </a:p>
        </p:txBody>
      </p:sp>
    </p:spTree>
    <p:extLst>
      <p:ext uri="{BB962C8B-B14F-4D97-AF65-F5344CB8AC3E}">
        <p14:creationId xmlns:p14="http://schemas.microsoft.com/office/powerpoint/2010/main" val="2141621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48D8C-BE35-B71F-1A84-247BB6F2C41D}"/>
              </a:ext>
            </a:extLst>
          </p:cNvPr>
          <p:cNvSpPr>
            <a:spLocks noGrp="1"/>
          </p:cNvSpPr>
          <p:nvPr>
            <p:ph type="title"/>
          </p:nvPr>
        </p:nvSpPr>
        <p:spPr>
          <a:xfrm>
            <a:off x="838200" y="365125"/>
            <a:ext cx="10515600" cy="1325563"/>
          </a:xfrm>
        </p:spPr>
        <p:txBody>
          <a:bodyPr>
            <a:normAutofit/>
          </a:bodyPr>
          <a:lstStyle/>
          <a:p>
            <a:r>
              <a:rPr lang="en-US" sz="5400"/>
              <a:t>Proposed Privacy Mechanism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DD7938-81C4-0565-FEDA-4FD19AC354E4}"/>
              </a:ext>
            </a:extLst>
          </p:cNvPr>
          <p:cNvSpPr>
            <a:spLocks noGrp="1"/>
          </p:cNvSpPr>
          <p:nvPr>
            <p:ph idx="1"/>
          </p:nvPr>
        </p:nvSpPr>
        <p:spPr>
          <a:xfrm>
            <a:off x="838200" y="1929384"/>
            <a:ext cx="10515600" cy="4251960"/>
          </a:xfrm>
        </p:spPr>
        <p:txBody>
          <a:bodyPr>
            <a:normAutofit/>
          </a:bodyPr>
          <a:lstStyle/>
          <a:p>
            <a:r>
              <a:rPr lang="en-US" sz="2200"/>
              <a:t>Membership Privacy: Ensures predictions on training data are indistinguishable from non-training data.</a:t>
            </a:r>
          </a:p>
          <a:p>
            <a:r>
              <a:rPr lang="en-US" sz="2200"/>
              <a:t>Formulated as a min-max game:</a:t>
            </a:r>
          </a:p>
          <a:p>
            <a:pPr lvl="1"/>
            <a:r>
              <a:rPr lang="en-US" sz="2200"/>
              <a:t>Minimizes model’s prediction loss.</a:t>
            </a:r>
          </a:p>
          <a:p>
            <a:pPr lvl="1"/>
            <a:r>
              <a:rPr lang="en-US" sz="2200"/>
              <a:t>Limits attackers' ability to infer membership.</a:t>
            </a:r>
          </a:p>
          <a:p>
            <a:r>
              <a:rPr lang="en-US" sz="2200"/>
              <a:t>Adversarial training strategy implemented.</a:t>
            </a:r>
          </a:p>
        </p:txBody>
      </p:sp>
    </p:spTree>
    <p:extLst>
      <p:ext uri="{BB962C8B-B14F-4D97-AF65-F5344CB8AC3E}">
        <p14:creationId xmlns:p14="http://schemas.microsoft.com/office/powerpoint/2010/main" val="3768706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C34E5-BA15-B410-8D3A-C845FC11C57B}"/>
              </a:ext>
            </a:extLst>
          </p:cNvPr>
          <p:cNvSpPr>
            <a:spLocks noGrp="1"/>
          </p:cNvSpPr>
          <p:nvPr>
            <p:ph type="title"/>
          </p:nvPr>
        </p:nvSpPr>
        <p:spPr>
          <a:xfrm>
            <a:off x="841248" y="548640"/>
            <a:ext cx="3600860" cy="5431536"/>
          </a:xfrm>
        </p:spPr>
        <p:txBody>
          <a:bodyPr>
            <a:normAutofit/>
          </a:bodyPr>
          <a:lstStyle/>
          <a:p>
            <a:r>
              <a:rPr lang="en-US" sz="5400"/>
              <a:t>Texas100 Dataset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262D92-6894-811F-8DE2-BAB47F1DE7AA}"/>
              </a:ext>
            </a:extLst>
          </p:cNvPr>
          <p:cNvSpPr>
            <a:spLocks noGrp="1"/>
          </p:cNvSpPr>
          <p:nvPr>
            <p:ph idx="1"/>
          </p:nvPr>
        </p:nvSpPr>
        <p:spPr>
          <a:xfrm>
            <a:off x="5126418" y="552091"/>
            <a:ext cx="6224335" cy="5431536"/>
          </a:xfrm>
        </p:spPr>
        <p:txBody>
          <a:bodyPr anchor="ctr">
            <a:normAutofit/>
          </a:bodyPr>
          <a:lstStyle/>
          <a:p>
            <a:r>
              <a:rPr lang="en-US" sz="2200"/>
              <a:t>Source: Texas Department of State Health Services.</a:t>
            </a:r>
          </a:p>
          <a:p>
            <a:r>
              <a:rPr lang="en-US" sz="2200"/>
              <a:t>Details:</a:t>
            </a:r>
          </a:p>
          <a:p>
            <a:pPr lvl="1"/>
            <a:r>
              <a:rPr lang="en-US" sz="2200"/>
              <a:t>67,330 hospital discharge records.</a:t>
            </a:r>
          </a:p>
          <a:p>
            <a:pPr lvl="1"/>
            <a:r>
              <a:rPr lang="en-US" sz="2200"/>
              <a:t>Features: 6,170 binary attributes such as:</a:t>
            </a:r>
          </a:p>
          <a:p>
            <a:pPr lvl="1"/>
            <a:r>
              <a:rPr lang="en-US" sz="2200"/>
              <a:t>Diagnoses (e.g., schizophrenia, illegal abortion).Procedures (e.g., surgery).Patient demographics (age, race, hospital ID).Data clustered into 100 classes (medical procedures).</a:t>
            </a:r>
          </a:p>
          <a:p>
            <a:r>
              <a:rPr lang="en-US" sz="2200"/>
              <a:t>Purpose:</a:t>
            </a:r>
          </a:p>
          <a:p>
            <a:pPr lvl="1"/>
            <a:r>
              <a:rPr lang="en-US" sz="2200"/>
              <a:t>Evaluate privacy risks in healthcare data.</a:t>
            </a:r>
          </a:p>
        </p:txBody>
      </p:sp>
    </p:spTree>
    <p:extLst>
      <p:ext uri="{BB962C8B-B14F-4D97-AF65-F5344CB8AC3E}">
        <p14:creationId xmlns:p14="http://schemas.microsoft.com/office/powerpoint/2010/main" val="551588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0987B8-B65C-590C-AA3C-E335701EBE6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253C62-338C-D20D-EFD8-D2CECA126062}"/>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dirty="0">
                <a:solidFill>
                  <a:srgbClr val="FFFFFF"/>
                </a:solidFill>
                <a:latin typeface="+mj-lt"/>
                <a:ea typeface="+mj-ea"/>
                <a:cs typeface="+mj-cs"/>
              </a:rPr>
              <a:t>Experiments: Classification Models</a:t>
            </a:r>
          </a:p>
        </p:txBody>
      </p:sp>
      <p:sp>
        <p:nvSpPr>
          <p:cNvPr id="3" name="Text Placeholder 2">
            <a:extLst>
              <a:ext uri="{FF2B5EF4-FFF2-40B4-BE49-F238E27FC236}">
                <a16:creationId xmlns:a16="http://schemas.microsoft.com/office/drawing/2014/main" id="{28B25FC8-39F2-9402-2AA2-F91C84CCC694}"/>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302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26A98-4E7D-E64A-0BEA-2522096DB2F5}"/>
              </a:ext>
            </a:extLst>
          </p:cNvPr>
          <p:cNvSpPr>
            <a:spLocks noGrp="1"/>
          </p:cNvSpPr>
          <p:nvPr>
            <p:ph type="title"/>
          </p:nvPr>
        </p:nvSpPr>
        <p:spPr>
          <a:xfrm>
            <a:off x="838200" y="365125"/>
            <a:ext cx="10515600" cy="1325563"/>
          </a:xfrm>
        </p:spPr>
        <p:txBody>
          <a:bodyPr>
            <a:normAutofit/>
          </a:bodyPr>
          <a:lstStyle/>
          <a:p>
            <a:r>
              <a:rPr lang="en-US" sz="5400"/>
              <a:t>Classification Models Overview</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CC13E3-391B-EE07-46DB-211ADC51D6AA}"/>
              </a:ext>
            </a:extLst>
          </p:cNvPr>
          <p:cNvSpPr>
            <a:spLocks noGrp="1"/>
          </p:cNvSpPr>
          <p:nvPr>
            <p:ph idx="1"/>
          </p:nvPr>
        </p:nvSpPr>
        <p:spPr>
          <a:xfrm>
            <a:off x="838200" y="1929384"/>
            <a:ext cx="10515600" cy="4251960"/>
          </a:xfrm>
        </p:spPr>
        <p:txBody>
          <a:bodyPr>
            <a:normAutofit/>
          </a:bodyPr>
          <a:lstStyle/>
          <a:p>
            <a:r>
              <a:rPr lang="en-US" sz="1700" dirty="0"/>
              <a:t>CIFAR100:</a:t>
            </a:r>
          </a:p>
          <a:p>
            <a:pPr lvl="1"/>
            <a:r>
              <a:rPr lang="en-US" sz="1700" dirty="0" err="1"/>
              <a:t>AlexNet</a:t>
            </a:r>
            <a:r>
              <a:rPr lang="en-US" sz="1700" dirty="0"/>
              <a:t>:</a:t>
            </a:r>
          </a:p>
          <a:p>
            <a:pPr lvl="2"/>
            <a:r>
              <a:rPr lang="en-US" sz="1700" dirty="0"/>
              <a:t>Adam optimizer, learning rate 0.0001.</a:t>
            </a:r>
          </a:p>
          <a:p>
            <a:pPr lvl="2"/>
            <a:r>
              <a:rPr lang="en-US" sz="1700" dirty="0"/>
              <a:t>100 epochs, Dropout (0.2) for regularization.</a:t>
            </a:r>
          </a:p>
          <a:p>
            <a:pPr lvl="1"/>
            <a:r>
              <a:rPr lang="en-US" sz="1700" dirty="0" err="1"/>
              <a:t>DenseNet</a:t>
            </a:r>
            <a:r>
              <a:rPr lang="en-US" sz="1700" dirty="0"/>
              <a:t>:</a:t>
            </a:r>
          </a:p>
          <a:p>
            <a:pPr lvl="2"/>
            <a:r>
              <a:rPr lang="en-US" sz="1700" dirty="0"/>
              <a:t>SGD optimizer, staged learning rates 0.001, 0.0001, 0.00001.</a:t>
            </a:r>
          </a:p>
          <a:p>
            <a:pPr lvl="2"/>
            <a:r>
              <a:rPr lang="en-US" sz="1700" dirty="0"/>
              <a:t>300 epochs, L2-norm regularization (5𝑒−45e −4 ).</a:t>
            </a:r>
          </a:p>
          <a:p>
            <a:r>
              <a:rPr lang="en-US" sz="1700" dirty="0"/>
              <a:t>Purchase100:</a:t>
            </a:r>
          </a:p>
          <a:p>
            <a:pPr lvl="1"/>
            <a:r>
              <a:rPr lang="en-US" sz="1700" dirty="0"/>
              <a:t>4-layer fully connected network: [1024, 512, 256, 100].</a:t>
            </a:r>
          </a:p>
          <a:p>
            <a:pPr lvl="1"/>
            <a:r>
              <a:rPr lang="en-US" sz="1700" dirty="0"/>
              <a:t>Activation: Tanh, trained for 50 epochs.</a:t>
            </a:r>
          </a:p>
          <a:p>
            <a:r>
              <a:rPr lang="en-US" sz="1700" dirty="0"/>
              <a:t>Texas100:</a:t>
            </a:r>
          </a:p>
          <a:p>
            <a:pPr lvl="1"/>
            <a:r>
              <a:rPr lang="en-US" sz="1700" dirty="0"/>
              <a:t>5-layer fully connected network: [2048, 1024, 512, 256, 100].</a:t>
            </a:r>
          </a:p>
          <a:p>
            <a:pPr lvl="1"/>
            <a:r>
              <a:rPr lang="en-US" sz="1700" dirty="0"/>
              <a:t>Activation: Tanh, trained for 50 epochs.</a:t>
            </a:r>
          </a:p>
        </p:txBody>
      </p:sp>
    </p:spTree>
    <p:extLst>
      <p:ext uri="{BB962C8B-B14F-4D97-AF65-F5344CB8AC3E}">
        <p14:creationId xmlns:p14="http://schemas.microsoft.com/office/powerpoint/2010/main" val="154012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B7ADAF-B13A-3FC9-EC46-0C326B2D309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2ED685-1187-C5C8-0466-56B3DF0DCEEA}"/>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Inference Attack Model</a:t>
            </a:r>
          </a:p>
        </p:txBody>
      </p:sp>
      <p:sp>
        <p:nvSpPr>
          <p:cNvPr id="3" name="Text Placeholder 2">
            <a:extLst>
              <a:ext uri="{FF2B5EF4-FFF2-40B4-BE49-F238E27FC236}">
                <a16:creationId xmlns:a16="http://schemas.microsoft.com/office/drawing/2014/main" id="{D6F78DBB-51ED-1373-3318-70DCFDE71655}"/>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8061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2D5F79-028A-6F65-BA8B-3A2D8DFD9087}"/>
              </a:ext>
            </a:extLst>
          </p:cNvPr>
          <p:cNvSpPr>
            <a:spLocks noGrp="1"/>
          </p:cNvSpPr>
          <p:nvPr>
            <p:ph type="title"/>
          </p:nvPr>
        </p:nvSpPr>
        <p:spPr>
          <a:xfrm>
            <a:off x="838200" y="365125"/>
            <a:ext cx="10515600" cy="1325563"/>
          </a:xfrm>
        </p:spPr>
        <p:txBody>
          <a:bodyPr>
            <a:normAutofit/>
          </a:bodyPr>
          <a:lstStyle/>
          <a:p>
            <a:r>
              <a:rPr lang="en-US" sz="5000"/>
              <a:t>Purpose of the Inference Attack Model</a:t>
            </a:r>
          </a:p>
        </p:txBody>
      </p:sp>
      <p:sp>
        <p:nvSpPr>
          <p:cNvPr id="1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A67B1BC-1F2A-88B4-A375-2C600DF90698}"/>
              </a:ext>
            </a:extLst>
          </p:cNvPr>
          <p:cNvGraphicFramePr>
            <a:graphicFrameLocks noGrp="1"/>
          </p:cNvGraphicFramePr>
          <p:nvPr>
            <p:ph idx="1"/>
            <p:extLst>
              <p:ext uri="{D42A27DB-BD31-4B8C-83A1-F6EECF244321}">
                <p14:modId xmlns:p14="http://schemas.microsoft.com/office/powerpoint/2010/main" val="107662547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4706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012CA-C2AD-D213-04C9-F5AADB61A0B9}"/>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Inference Model Architecture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network structure&#10;&#10;Description automatically generated">
            <a:extLst>
              <a:ext uri="{FF2B5EF4-FFF2-40B4-BE49-F238E27FC236}">
                <a16:creationId xmlns:a16="http://schemas.microsoft.com/office/drawing/2014/main" id="{605B4C0A-B8EE-E027-4C63-AFE98351DF4C}"/>
              </a:ext>
            </a:extLst>
          </p:cNvPr>
          <p:cNvPicPr>
            <a:picLocks noGrp="1" noChangeAspect="1"/>
          </p:cNvPicPr>
          <p:nvPr>
            <p:ph idx="1"/>
          </p:nvPr>
        </p:nvPicPr>
        <p:blipFill>
          <a:blip r:embed="rId2"/>
          <a:stretch>
            <a:fillRect/>
          </a:stretch>
        </p:blipFill>
        <p:spPr>
          <a:xfrm>
            <a:off x="4845968" y="640080"/>
            <a:ext cx="6831271" cy="5550408"/>
          </a:xfrm>
          <a:prstGeom prst="rect">
            <a:avLst/>
          </a:prstGeom>
        </p:spPr>
      </p:pic>
    </p:spTree>
    <p:extLst>
      <p:ext uri="{BB962C8B-B14F-4D97-AF65-F5344CB8AC3E}">
        <p14:creationId xmlns:p14="http://schemas.microsoft.com/office/powerpoint/2010/main" val="562458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CC714E-4C8B-4E07-290E-BBEFC6F62B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FC5E6C-5218-C4CD-0D34-E7018AB10033}"/>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Empirical Results</a:t>
            </a:r>
          </a:p>
        </p:txBody>
      </p:sp>
      <p:sp>
        <p:nvSpPr>
          <p:cNvPr id="3" name="Text Placeholder 2">
            <a:extLst>
              <a:ext uri="{FF2B5EF4-FFF2-40B4-BE49-F238E27FC236}">
                <a16:creationId xmlns:a16="http://schemas.microsoft.com/office/drawing/2014/main" id="{A038BB50-990A-B6F7-1699-AC0463D98502}"/>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55699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B076-F3AE-F980-7AC1-1DCFC32975B0}"/>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Key Results Overview</a:t>
            </a:r>
          </a:p>
        </p:txBody>
      </p:sp>
      <p:sp>
        <p:nvSpPr>
          <p:cNvPr id="10" name="Rectangle 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948DCEFB-4049-AB18-C7E1-B73FAAB7E2EB}"/>
              </a:ext>
            </a:extLst>
          </p:cNvPr>
          <p:cNvPicPr>
            <a:picLocks noGrp="1" noChangeAspect="1"/>
          </p:cNvPicPr>
          <p:nvPr>
            <p:ph idx="1"/>
          </p:nvPr>
        </p:nvPicPr>
        <p:blipFill>
          <a:blip r:embed="rId2"/>
          <a:stretch>
            <a:fillRect/>
          </a:stretch>
        </p:blipFill>
        <p:spPr>
          <a:xfrm>
            <a:off x="-14856" y="1"/>
            <a:ext cx="12129800" cy="4390252"/>
          </a:xfrm>
          <a:prstGeom prst="rect">
            <a:avLst/>
          </a:prstGeom>
        </p:spPr>
      </p:pic>
      <p:cxnSp>
        <p:nvCxnSpPr>
          <p:cNvPr id="12" name="Straight Connector 11">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0422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504AE0-F96B-5051-5140-F504DF7389A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latin typeface="+mj-lt"/>
                <a:ea typeface="+mj-ea"/>
                <a:cs typeface="+mj-cs"/>
              </a:rPr>
              <a:t>Key Results Overview (Adversarial Regulation Factor)</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C809EDA-C6EF-3C7B-35F2-1D2F33BD5DC7}"/>
              </a:ext>
            </a:extLst>
          </p:cNvPr>
          <p:cNvPicPr>
            <a:picLocks noGrp="1" noChangeAspect="1"/>
          </p:cNvPicPr>
          <p:nvPr>
            <p:ph idx="1"/>
          </p:nvPr>
        </p:nvPicPr>
        <p:blipFill>
          <a:blip r:embed="rId2"/>
          <a:stretch>
            <a:fillRect/>
          </a:stretch>
        </p:blipFill>
        <p:spPr>
          <a:xfrm>
            <a:off x="4654296" y="1231400"/>
            <a:ext cx="7214616" cy="4367767"/>
          </a:xfrm>
          <a:prstGeom prst="rect">
            <a:avLst/>
          </a:prstGeom>
        </p:spPr>
      </p:pic>
    </p:spTree>
    <p:extLst>
      <p:ext uri="{BB962C8B-B14F-4D97-AF65-F5344CB8AC3E}">
        <p14:creationId xmlns:p14="http://schemas.microsoft.com/office/powerpoint/2010/main" val="929385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683343-B2A4-64F2-8747-BC41CE0E71BF}"/>
              </a:ext>
            </a:extLst>
          </p:cNvPr>
          <p:cNvSpPr>
            <a:spLocks noGrp="1"/>
          </p:cNvSpPr>
          <p:nvPr>
            <p:ph type="title"/>
          </p:nvPr>
        </p:nvSpPr>
        <p:spPr>
          <a:xfrm>
            <a:off x="5297762" y="329184"/>
            <a:ext cx="6251110" cy="1783080"/>
          </a:xfrm>
        </p:spPr>
        <p:txBody>
          <a:bodyPr anchor="b">
            <a:normAutofit/>
          </a:bodyPr>
          <a:lstStyle/>
          <a:p>
            <a:r>
              <a:rPr lang="en-US" sz="5000" dirty="0"/>
              <a:t>Classification Loss and Attacker Gain</a:t>
            </a:r>
          </a:p>
        </p:txBody>
      </p:sp>
      <p:pic>
        <p:nvPicPr>
          <p:cNvPr id="5" name="Picture 4" descr="A graph of a graph of a person&#10;&#10;Description automatically generated with medium confidence">
            <a:extLst>
              <a:ext uri="{FF2B5EF4-FFF2-40B4-BE49-F238E27FC236}">
                <a16:creationId xmlns:a16="http://schemas.microsoft.com/office/drawing/2014/main" id="{CD15922D-5711-8B5B-850D-AE7F0396459E}"/>
              </a:ext>
            </a:extLst>
          </p:cNvPr>
          <p:cNvPicPr>
            <a:picLocks noChangeAspect="1"/>
          </p:cNvPicPr>
          <p:nvPr/>
        </p:nvPicPr>
        <p:blipFill>
          <a:blip r:embed="rId2"/>
          <a:srcRect r="13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FFBE61-49F5-343A-34F2-A3C14A936EE7}"/>
              </a:ext>
            </a:extLst>
          </p:cNvPr>
          <p:cNvSpPr>
            <a:spLocks noGrp="1"/>
          </p:cNvSpPr>
          <p:nvPr>
            <p:ph idx="1"/>
          </p:nvPr>
        </p:nvSpPr>
        <p:spPr>
          <a:xfrm>
            <a:off x="5297762" y="2706624"/>
            <a:ext cx="6251110" cy="3483864"/>
          </a:xfrm>
        </p:spPr>
        <p:txBody>
          <a:bodyPr>
            <a:normAutofit/>
          </a:bodyPr>
          <a:lstStyle/>
          <a:p>
            <a:r>
              <a:rPr lang="en-US" sz="2000" dirty="0"/>
              <a:t>Trajectories During Training (Purchase100):</a:t>
            </a:r>
          </a:p>
          <a:p>
            <a:r>
              <a:rPr lang="en-US" sz="2000" dirty="0"/>
              <a:t>Classification Loss:</a:t>
            </a:r>
          </a:p>
          <a:p>
            <a:pPr lvl="1"/>
            <a:r>
              <a:rPr lang="en-US" sz="2000" dirty="0"/>
              <a:t>With Defense: Stabilizes at lower values.</a:t>
            </a:r>
          </a:p>
          <a:p>
            <a:pPr lvl="1"/>
            <a:r>
              <a:rPr lang="en-US" sz="2000" dirty="0"/>
              <a:t>Without Defense: Decreases arbitrarily, risking overfitting.</a:t>
            </a:r>
          </a:p>
          <a:p>
            <a:r>
              <a:rPr lang="en-US" sz="2000" dirty="0"/>
              <a:t>Attacker Gain:</a:t>
            </a:r>
          </a:p>
          <a:p>
            <a:pPr lvl="1"/>
            <a:r>
              <a:rPr lang="en-US" sz="2000" dirty="0"/>
              <a:t>Without Defense: Remains higher across epochs.</a:t>
            </a:r>
          </a:p>
        </p:txBody>
      </p:sp>
    </p:spTree>
    <p:extLst>
      <p:ext uri="{BB962C8B-B14F-4D97-AF65-F5344CB8AC3E}">
        <p14:creationId xmlns:p14="http://schemas.microsoft.com/office/powerpoint/2010/main" val="86949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0B20C-05EC-ADDD-6C0F-A5D983A84D21}"/>
              </a:ext>
            </a:extLst>
          </p:cNvPr>
          <p:cNvSpPr>
            <a:spLocks noGrp="1"/>
          </p:cNvSpPr>
          <p:nvPr>
            <p:ph type="title"/>
          </p:nvPr>
        </p:nvSpPr>
        <p:spPr>
          <a:xfrm>
            <a:off x="838200" y="365125"/>
            <a:ext cx="10515600" cy="1325563"/>
          </a:xfrm>
        </p:spPr>
        <p:txBody>
          <a:bodyPr>
            <a:normAutofit/>
          </a:bodyPr>
          <a:lstStyle/>
          <a:p>
            <a:r>
              <a:rPr lang="en-US" sz="5400"/>
              <a:t>Practical Feasibility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34A5325-7801-B9D3-72FB-E23F8943B5F1}"/>
              </a:ext>
            </a:extLst>
          </p:cNvPr>
          <p:cNvSpPr>
            <a:spLocks noGrp="1"/>
          </p:cNvSpPr>
          <p:nvPr>
            <p:ph idx="1"/>
          </p:nvPr>
        </p:nvSpPr>
        <p:spPr>
          <a:xfrm>
            <a:off x="838200" y="1929384"/>
            <a:ext cx="10515600" cy="4251960"/>
          </a:xfrm>
        </p:spPr>
        <p:txBody>
          <a:bodyPr>
            <a:normAutofit/>
          </a:bodyPr>
          <a:lstStyle/>
          <a:p>
            <a:r>
              <a:rPr lang="en-US" sz="2200"/>
              <a:t>Evaluated on deep neural networks with benchmark datasets.</a:t>
            </a:r>
          </a:p>
          <a:p>
            <a:r>
              <a:rPr lang="en-US" sz="2200"/>
              <a:t>Results:</a:t>
            </a:r>
          </a:p>
          <a:p>
            <a:pPr lvl="1"/>
            <a:r>
              <a:rPr lang="en-US" sz="2200"/>
              <a:t>Drastically reduces membership inference attack success (near random guess).</a:t>
            </a:r>
          </a:p>
          <a:p>
            <a:pPr lvl="1"/>
            <a:r>
              <a:rPr lang="en-US" sz="2200"/>
              <a:t>Maintains high model accuracy (less than 4% drop).</a:t>
            </a:r>
          </a:p>
        </p:txBody>
      </p:sp>
    </p:spTree>
    <p:extLst>
      <p:ext uri="{BB962C8B-B14F-4D97-AF65-F5344CB8AC3E}">
        <p14:creationId xmlns:p14="http://schemas.microsoft.com/office/powerpoint/2010/main" val="19059422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05E567-A98C-262E-B8DE-E82EA4BA3240}"/>
              </a:ext>
            </a:extLst>
          </p:cNvPr>
          <p:cNvSpPr>
            <a:spLocks noGrp="1"/>
          </p:cNvSpPr>
          <p:nvPr>
            <p:ph type="title"/>
          </p:nvPr>
        </p:nvSpPr>
        <p:spPr>
          <a:xfrm>
            <a:off x="838200" y="365125"/>
            <a:ext cx="10515600" cy="1325563"/>
          </a:xfrm>
        </p:spPr>
        <p:txBody>
          <a:bodyPr>
            <a:normAutofit/>
          </a:bodyPr>
          <a:lstStyle/>
          <a:p>
            <a:r>
              <a:rPr lang="en-US" sz="4600"/>
              <a:t>Generalization Error With/Without Defense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CAB43A2-4FAF-74EB-3353-5B44115DFF66}"/>
              </a:ext>
            </a:extLst>
          </p:cNvPr>
          <p:cNvSpPr>
            <a:spLocks noGrp="1"/>
          </p:cNvSpPr>
          <p:nvPr>
            <p:ph idx="1"/>
          </p:nvPr>
        </p:nvSpPr>
        <p:spPr>
          <a:xfrm>
            <a:off x="838200" y="1929384"/>
            <a:ext cx="10515600" cy="4251960"/>
          </a:xfrm>
        </p:spPr>
        <p:txBody>
          <a:bodyPr>
            <a:normAutofit fontScale="92500" lnSpcReduction="20000"/>
          </a:bodyPr>
          <a:lstStyle/>
          <a:p>
            <a:r>
              <a:rPr lang="en-US" sz="2200" dirty="0"/>
              <a:t>Generalization error measures how well a machine learning model performs on unseen (test) data compared to the data it was trained on.</a:t>
            </a:r>
          </a:p>
          <a:p>
            <a:r>
              <a:rPr lang="en-US" sz="2200" dirty="0"/>
              <a:t>It reflects the difference between the model's performance on the training data and its performance on new data from the same distribution.</a:t>
            </a:r>
          </a:p>
          <a:p>
            <a:r>
              <a:rPr lang="en-US" sz="2200" dirty="0"/>
              <a:t>Models Without Defense:</a:t>
            </a:r>
          </a:p>
          <a:p>
            <a:pPr lvl="1"/>
            <a:r>
              <a:rPr lang="en-US" sz="2200" dirty="0"/>
              <a:t>Show higher generalization error across classes (curves lean right).</a:t>
            </a:r>
          </a:p>
          <a:p>
            <a:r>
              <a:rPr lang="en-US" sz="2200" dirty="0"/>
              <a:t>Models With Defense:</a:t>
            </a:r>
          </a:p>
          <a:p>
            <a:pPr lvl="1"/>
            <a:r>
              <a:rPr lang="en-US" sz="2200" dirty="0"/>
              <a:t>Lower generalization error, indicating better generalization across training and testing data.</a:t>
            </a:r>
          </a:p>
          <a:p>
            <a:r>
              <a:rPr lang="en-US" sz="2200" dirty="0"/>
              <a:t>Example:</a:t>
            </a:r>
          </a:p>
          <a:p>
            <a:pPr lvl="1"/>
            <a:r>
              <a:rPr lang="en-US" sz="2200" dirty="0"/>
              <a:t>Purchase100 With Defense: Error reduced from 29.7% to 7.5%.</a:t>
            </a:r>
          </a:p>
          <a:p>
            <a:pPr lvl="1"/>
            <a:r>
              <a:rPr lang="en-US" sz="2200" dirty="0"/>
              <a:t>Texas100: Reduced from 29.4% to 12.7%.</a:t>
            </a:r>
          </a:p>
          <a:p>
            <a:r>
              <a:rPr lang="en-US" sz="2200" dirty="0"/>
              <a:t>Takeaway: Privacy-preserving models generalize better, reducing overfitting and improving robustness.</a:t>
            </a:r>
          </a:p>
        </p:txBody>
      </p:sp>
    </p:spTree>
    <p:extLst>
      <p:ext uri="{BB962C8B-B14F-4D97-AF65-F5344CB8AC3E}">
        <p14:creationId xmlns:p14="http://schemas.microsoft.com/office/powerpoint/2010/main" val="842940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F2FD3-6E51-5B9D-D890-373A8591E476}"/>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endParaRPr lang="en-US" sz="6600" dirty="0"/>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BDB71992-1F30-F90A-9A46-353BED4F61EC}"/>
              </a:ext>
            </a:extLst>
          </p:cNvPr>
          <p:cNvPicPr>
            <a:picLocks noGrp="1" noChangeAspect="1"/>
          </p:cNvPicPr>
          <p:nvPr>
            <p:ph idx="1"/>
          </p:nvPr>
        </p:nvPicPr>
        <p:blipFill>
          <a:blip r:embed="rId2"/>
          <a:stretch>
            <a:fillRect/>
          </a:stretch>
        </p:blipFill>
        <p:spPr>
          <a:xfrm>
            <a:off x="0" y="0"/>
            <a:ext cx="5654842" cy="6847064"/>
          </a:xfrm>
          <a:prstGeom prst="rect">
            <a:avLst/>
          </a:prstGeom>
        </p:spPr>
      </p:pic>
      <p:pic>
        <p:nvPicPr>
          <p:cNvPr id="11" name="Picture 10">
            <a:extLst>
              <a:ext uri="{FF2B5EF4-FFF2-40B4-BE49-F238E27FC236}">
                <a16:creationId xmlns:a16="http://schemas.microsoft.com/office/drawing/2014/main" id="{E97FF098-7A60-C5BA-0C6A-0FCD7B72F421}"/>
              </a:ext>
            </a:extLst>
          </p:cNvPr>
          <p:cNvPicPr>
            <a:picLocks noChangeAspect="1"/>
          </p:cNvPicPr>
          <p:nvPr/>
        </p:nvPicPr>
        <p:blipFill>
          <a:blip r:embed="rId3"/>
          <a:stretch>
            <a:fillRect/>
          </a:stretch>
        </p:blipFill>
        <p:spPr>
          <a:xfrm>
            <a:off x="5433362" y="73550"/>
            <a:ext cx="6285396" cy="6495692"/>
          </a:xfrm>
          <a:prstGeom prst="rect">
            <a:avLst/>
          </a:prstGeom>
        </p:spPr>
      </p:pic>
    </p:spTree>
    <p:extLst>
      <p:ext uri="{BB962C8B-B14F-4D97-AF65-F5344CB8AC3E}">
        <p14:creationId xmlns:p14="http://schemas.microsoft.com/office/powerpoint/2010/main" val="34481944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E04A65-FB74-FE21-1DA6-D27E36439B65}"/>
              </a:ext>
            </a:extLst>
          </p:cNvPr>
          <p:cNvSpPr>
            <a:spLocks noGrp="1"/>
          </p:cNvSpPr>
          <p:nvPr>
            <p:ph type="title"/>
          </p:nvPr>
        </p:nvSpPr>
        <p:spPr>
          <a:xfrm>
            <a:off x="630936" y="640080"/>
            <a:ext cx="4818888" cy="1481328"/>
          </a:xfrm>
        </p:spPr>
        <p:txBody>
          <a:bodyPr anchor="b">
            <a:normAutofit/>
          </a:bodyPr>
          <a:lstStyle/>
          <a:p>
            <a:r>
              <a:rPr lang="en-US" sz="5000"/>
              <a:t>Reference Set Impact</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B20F46-ED2E-C6C0-AFAC-1AA13CB91EEA}"/>
              </a:ext>
            </a:extLst>
          </p:cNvPr>
          <p:cNvSpPr>
            <a:spLocks noGrp="1"/>
          </p:cNvSpPr>
          <p:nvPr>
            <p:ph idx="1"/>
          </p:nvPr>
        </p:nvSpPr>
        <p:spPr>
          <a:xfrm>
            <a:off x="630936" y="2660904"/>
            <a:ext cx="4818888" cy="3547872"/>
          </a:xfrm>
        </p:spPr>
        <p:txBody>
          <a:bodyPr anchor="t">
            <a:normAutofit/>
          </a:bodyPr>
          <a:lstStyle/>
          <a:p>
            <a:r>
              <a:rPr lang="en-US" sz="1700"/>
              <a:t>Larger reference set size improves privacy by better representing the underlying distribution.</a:t>
            </a:r>
          </a:p>
          <a:p>
            <a:r>
              <a:rPr lang="en-US" sz="1700"/>
              <a:t>Example for Purchase100:</a:t>
            </a:r>
          </a:p>
          <a:p>
            <a:pPr lvl="1"/>
            <a:r>
              <a:rPr lang="en-US" sz="1700"/>
              <a:t>Reference Set = 1,000: Attack Accuracy = 59.2%.</a:t>
            </a:r>
          </a:p>
          <a:p>
            <a:pPr lvl="1"/>
            <a:r>
              <a:rPr lang="en-US" sz="1700"/>
              <a:t>Reference Set = 30,000: Attack Accuracy = 50.6%.</a:t>
            </a:r>
          </a:p>
          <a:p>
            <a:r>
              <a:rPr lang="en-US" sz="1700"/>
              <a:t>Key Insight:</a:t>
            </a:r>
          </a:p>
          <a:p>
            <a:pPr lvl="1"/>
            <a:r>
              <a:rPr lang="en-US" sz="1700"/>
              <a:t>Both 𝜆 and reference set size are critical for balancing privacy and accuracy.</a:t>
            </a:r>
          </a:p>
        </p:txBody>
      </p:sp>
      <p:pic>
        <p:nvPicPr>
          <p:cNvPr id="5" name="Picture 4" descr="A table with numbers and text&#10;&#10;Description automatically generated">
            <a:extLst>
              <a:ext uri="{FF2B5EF4-FFF2-40B4-BE49-F238E27FC236}">
                <a16:creationId xmlns:a16="http://schemas.microsoft.com/office/drawing/2014/main" id="{5C4F253C-820D-3932-2CAC-F008D55F1A6C}"/>
              </a:ext>
            </a:extLst>
          </p:cNvPr>
          <p:cNvPicPr>
            <a:picLocks noChangeAspect="1"/>
          </p:cNvPicPr>
          <p:nvPr/>
        </p:nvPicPr>
        <p:blipFill>
          <a:blip r:embed="rId2"/>
          <a:stretch>
            <a:fillRect/>
          </a:stretch>
        </p:blipFill>
        <p:spPr>
          <a:xfrm>
            <a:off x="6099048" y="2170879"/>
            <a:ext cx="5458968" cy="2516242"/>
          </a:xfrm>
          <a:prstGeom prst="rect">
            <a:avLst/>
          </a:prstGeom>
        </p:spPr>
      </p:pic>
    </p:spTree>
    <p:extLst>
      <p:ext uri="{BB962C8B-B14F-4D97-AF65-F5344CB8AC3E}">
        <p14:creationId xmlns:p14="http://schemas.microsoft.com/office/powerpoint/2010/main" val="18475007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D13F7-4BF2-90F6-9978-DF99ED9646FC}"/>
              </a:ext>
            </a:extLst>
          </p:cNvPr>
          <p:cNvSpPr>
            <a:spLocks noGrp="1"/>
          </p:cNvSpPr>
          <p:nvPr>
            <p:ph type="title"/>
          </p:nvPr>
        </p:nvSpPr>
        <p:spPr>
          <a:xfrm>
            <a:off x="841248" y="548640"/>
            <a:ext cx="3600860" cy="5431536"/>
          </a:xfrm>
        </p:spPr>
        <p:txBody>
          <a:bodyPr>
            <a:normAutofit/>
          </a:bodyPr>
          <a:lstStyle/>
          <a:p>
            <a:r>
              <a:rPr lang="en-US" sz="3400"/>
              <a:t>Output Indistinguishability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6DBB8A-05B3-EE6D-54FF-973C54B0704B}"/>
              </a:ext>
            </a:extLst>
          </p:cNvPr>
          <p:cNvSpPr>
            <a:spLocks noGrp="1"/>
          </p:cNvSpPr>
          <p:nvPr>
            <p:ph idx="1"/>
          </p:nvPr>
        </p:nvSpPr>
        <p:spPr>
          <a:xfrm>
            <a:off x="5126418" y="552091"/>
            <a:ext cx="6224335" cy="5431536"/>
          </a:xfrm>
        </p:spPr>
        <p:txBody>
          <a:bodyPr anchor="ctr">
            <a:normAutofit/>
          </a:bodyPr>
          <a:lstStyle/>
          <a:p>
            <a:r>
              <a:rPr lang="en-US" sz="2200"/>
              <a:t>Figure 6: Distribution of Prediction Probabilities (Purchase100):</a:t>
            </a:r>
          </a:p>
          <a:p>
            <a:pPr lvl="1"/>
            <a:r>
              <a:rPr lang="en-US" sz="2200"/>
              <a:t>Without Defense:</a:t>
            </a:r>
          </a:p>
          <a:p>
            <a:pPr lvl="2"/>
            <a:r>
              <a:rPr lang="en-US" sz="2200"/>
              <a:t>Classifier overconfident on training samples (close to 1 for specific classes).</a:t>
            </a:r>
          </a:p>
          <a:p>
            <a:pPr lvl="1"/>
            <a:r>
              <a:rPr lang="en-US" sz="2200"/>
              <a:t>With Defense:</a:t>
            </a:r>
          </a:p>
          <a:p>
            <a:pPr lvl="2"/>
            <a:r>
              <a:rPr lang="en-US" sz="2200"/>
              <a:t>Classifier spreads prediction probabilities across classes.</a:t>
            </a:r>
          </a:p>
          <a:p>
            <a:pPr lvl="2"/>
            <a:r>
              <a:rPr lang="en-US" sz="2200"/>
              <a:t>Training data indistinguishable from test data.</a:t>
            </a:r>
          </a:p>
          <a:p>
            <a:r>
              <a:rPr lang="en-US" sz="2200"/>
              <a:t>Takeaway:</a:t>
            </a:r>
          </a:p>
          <a:p>
            <a:pPr lvl="1"/>
            <a:r>
              <a:rPr lang="en-US" sz="2200"/>
              <a:t>Defense mechanism adds uncertainty, mitigating information leakage.</a:t>
            </a:r>
          </a:p>
        </p:txBody>
      </p:sp>
    </p:spTree>
    <p:extLst>
      <p:ext uri="{BB962C8B-B14F-4D97-AF65-F5344CB8AC3E}">
        <p14:creationId xmlns:p14="http://schemas.microsoft.com/office/powerpoint/2010/main" val="4091741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C6C607-0898-B1F4-DCF2-58BD2AA289B0}"/>
              </a:ext>
            </a:extLst>
          </p:cNvPr>
          <p:cNvSpPr>
            <a:spLocks noGrp="1"/>
          </p:cNvSpPr>
          <p:nvPr>
            <p:ph type="title"/>
          </p:nvPr>
        </p:nvSpPr>
        <p:spPr>
          <a:xfrm>
            <a:off x="838198" y="547815"/>
            <a:ext cx="5167185" cy="1680519"/>
          </a:xfrm>
        </p:spPr>
        <p:txBody>
          <a:bodyPr>
            <a:normAutofit/>
          </a:bodyPr>
          <a:lstStyle/>
          <a:p>
            <a:endParaRPr lang="en-US" sz="4000"/>
          </a:p>
        </p:txBody>
      </p:sp>
      <p:sp>
        <p:nvSpPr>
          <p:cNvPr id="3" name="Content Placeholder 2">
            <a:extLst>
              <a:ext uri="{FF2B5EF4-FFF2-40B4-BE49-F238E27FC236}">
                <a16:creationId xmlns:a16="http://schemas.microsoft.com/office/drawing/2014/main" id="{8053C6B6-1593-D8F1-CAA1-238E6ADA6A38}"/>
              </a:ext>
            </a:extLst>
          </p:cNvPr>
          <p:cNvSpPr>
            <a:spLocks noGrp="1"/>
          </p:cNvSpPr>
          <p:nvPr>
            <p:ph idx="1"/>
          </p:nvPr>
        </p:nvSpPr>
        <p:spPr>
          <a:xfrm>
            <a:off x="6186619" y="547815"/>
            <a:ext cx="5178960" cy="1680519"/>
          </a:xfrm>
        </p:spPr>
        <p:txBody>
          <a:bodyPr anchor="ctr">
            <a:normAutofit/>
          </a:bodyPr>
          <a:lstStyle/>
          <a:p>
            <a:endParaRPr lang="en-US" sz="2000"/>
          </a:p>
        </p:txBody>
      </p:sp>
      <p:pic>
        <p:nvPicPr>
          <p:cNvPr id="5" name="Picture 4">
            <a:extLst>
              <a:ext uri="{FF2B5EF4-FFF2-40B4-BE49-F238E27FC236}">
                <a16:creationId xmlns:a16="http://schemas.microsoft.com/office/drawing/2014/main" id="{6CC55612-9AEA-D478-F7DD-0E62029766CF}"/>
              </a:ext>
            </a:extLst>
          </p:cNvPr>
          <p:cNvPicPr>
            <a:picLocks noChangeAspect="1"/>
          </p:cNvPicPr>
          <p:nvPr/>
        </p:nvPicPr>
        <p:blipFill>
          <a:blip r:embed="rId2"/>
          <a:stretch>
            <a:fillRect/>
          </a:stretch>
        </p:blipFill>
        <p:spPr>
          <a:xfrm>
            <a:off x="826421" y="1"/>
            <a:ext cx="5053512" cy="6814466"/>
          </a:xfrm>
          <a:prstGeom prst="rect">
            <a:avLst/>
          </a:prstGeom>
        </p:spPr>
      </p:pic>
      <p:pic>
        <p:nvPicPr>
          <p:cNvPr id="7" name="Picture 6">
            <a:extLst>
              <a:ext uri="{FF2B5EF4-FFF2-40B4-BE49-F238E27FC236}">
                <a16:creationId xmlns:a16="http://schemas.microsoft.com/office/drawing/2014/main" id="{92B2457E-B0C6-075F-A31E-7B2C271422F7}"/>
              </a:ext>
            </a:extLst>
          </p:cNvPr>
          <p:cNvPicPr>
            <a:picLocks noChangeAspect="1"/>
          </p:cNvPicPr>
          <p:nvPr/>
        </p:nvPicPr>
        <p:blipFill>
          <a:blip r:embed="rId3"/>
          <a:stretch>
            <a:fillRect/>
          </a:stretch>
        </p:blipFill>
        <p:spPr>
          <a:xfrm>
            <a:off x="5879933" y="237197"/>
            <a:ext cx="5832972" cy="6620802"/>
          </a:xfrm>
          <a:prstGeom prst="rect">
            <a:avLst/>
          </a:prstGeom>
        </p:spPr>
      </p:pic>
    </p:spTree>
    <p:extLst>
      <p:ext uri="{BB962C8B-B14F-4D97-AF65-F5344CB8AC3E}">
        <p14:creationId xmlns:p14="http://schemas.microsoft.com/office/powerpoint/2010/main" val="1864471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152F7-CDBD-4384-67F6-82E7D9407B89}"/>
              </a:ext>
            </a:extLst>
          </p:cNvPr>
          <p:cNvSpPr>
            <a:spLocks noGrp="1"/>
          </p:cNvSpPr>
          <p:nvPr>
            <p:ph type="title"/>
          </p:nvPr>
        </p:nvSpPr>
        <p:spPr>
          <a:xfrm>
            <a:off x="838200" y="365125"/>
            <a:ext cx="10515600" cy="1325563"/>
          </a:xfrm>
        </p:spPr>
        <p:txBody>
          <a:bodyPr>
            <a:normAutofit/>
          </a:bodyPr>
          <a:lstStyle/>
          <a:p>
            <a:r>
              <a:rPr lang="en-US" sz="5400"/>
              <a:t>Member vs. Non-Member Accuracy</a:t>
            </a:r>
          </a:p>
        </p:txBody>
      </p:sp>
      <p:sp>
        <p:nvSpPr>
          <p:cNvPr id="2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C9EB37-C351-F332-D4AD-EA9495BA64BB}"/>
              </a:ext>
            </a:extLst>
          </p:cNvPr>
          <p:cNvSpPr>
            <a:spLocks noGrp="1"/>
          </p:cNvSpPr>
          <p:nvPr>
            <p:ph idx="1"/>
          </p:nvPr>
        </p:nvSpPr>
        <p:spPr>
          <a:xfrm>
            <a:off x="838200" y="1929384"/>
            <a:ext cx="10515600" cy="4251960"/>
          </a:xfrm>
        </p:spPr>
        <p:txBody>
          <a:bodyPr>
            <a:normAutofit/>
          </a:bodyPr>
          <a:lstStyle/>
          <a:p>
            <a:r>
              <a:rPr lang="en-US" sz="1700"/>
              <a:t>Prediction Accuracy (Figure 7):</a:t>
            </a:r>
          </a:p>
          <a:p>
            <a:pPr lvl="1"/>
            <a:r>
              <a:rPr lang="en-US" sz="1700"/>
              <a:t>Without Defense:</a:t>
            </a:r>
          </a:p>
          <a:p>
            <a:pPr lvl="2"/>
            <a:r>
              <a:rPr lang="en-US" sz="1700" dirty="0"/>
              <a:t>Clear gap between member and non-member accuracy.</a:t>
            </a:r>
          </a:p>
          <a:p>
            <a:pPr lvl="1"/>
            <a:r>
              <a:rPr lang="en-US" sz="1700"/>
              <a:t>With Defense:</a:t>
            </a:r>
          </a:p>
          <a:p>
            <a:pPr lvl="2"/>
            <a:r>
              <a:rPr lang="en-US" sz="1700" dirty="0"/>
              <a:t>Gap significantly reduced, closing the information leakage.</a:t>
            </a:r>
          </a:p>
          <a:p>
            <a:r>
              <a:rPr lang="en-US" sz="1700"/>
              <a:t>Prediction Uncertainty (Figure 8):</a:t>
            </a:r>
          </a:p>
          <a:p>
            <a:pPr lvl="1"/>
            <a:r>
              <a:rPr lang="en-US" sz="1700"/>
              <a:t>Without Defense:</a:t>
            </a:r>
          </a:p>
          <a:p>
            <a:pPr lvl="2"/>
            <a:r>
              <a:rPr lang="en-US" sz="1700"/>
              <a:t>Members have low uncertainty; non-members higher uncertainty.</a:t>
            </a:r>
          </a:p>
          <a:p>
            <a:pPr lvl="1"/>
            <a:r>
              <a:rPr lang="en-US" sz="1700"/>
              <a:t>With Defense:</a:t>
            </a:r>
          </a:p>
          <a:p>
            <a:pPr lvl="2"/>
            <a:r>
              <a:rPr lang="en-US" sz="1700"/>
              <a:t>Both members and non-members show similar uncertainty levels.</a:t>
            </a:r>
          </a:p>
          <a:p>
            <a:r>
              <a:rPr lang="en-US" sz="1700"/>
              <a:t>Takeaway:</a:t>
            </a:r>
          </a:p>
          <a:p>
            <a:pPr lvl="1"/>
            <a:r>
              <a:rPr lang="en-US" sz="1700"/>
              <a:t>Privacy-preserving models significantly reduce differences in prediction behavior for members and non-members.</a:t>
            </a:r>
          </a:p>
        </p:txBody>
      </p:sp>
    </p:spTree>
    <p:extLst>
      <p:ext uri="{BB962C8B-B14F-4D97-AF65-F5344CB8AC3E}">
        <p14:creationId xmlns:p14="http://schemas.microsoft.com/office/powerpoint/2010/main" val="3374698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FC41D2F7-C5D8-A502-8976-367A7AA70B99}"/>
              </a:ext>
            </a:extLst>
          </p:cNvPr>
          <p:cNvPicPr>
            <a:picLocks noGrp="1" noChangeAspect="1"/>
          </p:cNvPicPr>
          <p:nvPr>
            <p:ph idx="1"/>
          </p:nvPr>
        </p:nvPicPr>
        <p:blipFill>
          <a:blip r:embed="rId2"/>
          <a:srcRect r="-2" b="2134"/>
          <a:stretch/>
        </p:blipFill>
        <p:spPr>
          <a:xfrm>
            <a:off x="198741" y="1080656"/>
            <a:ext cx="5803323" cy="5220150"/>
          </a:xfrm>
          <a:prstGeom prst="rect">
            <a:avLst/>
          </a:prstGeom>
        </p:spPr>
      </p:pic>
      <p:pic>
        <p:nvPicPr>
          <p:cNvPr id="11" name="Picture 10">
            <a:extLst>
              <a:ext uri="{FF2B5EF4-FFF2-40B4-BE49-F238E27FC236}">
                <a16:creationId xmlns:a16="http://schemas.microsoft.com/office/drawing/2014/main" id="{CEC00B37-76AD-98F6-B225-F9FB22EAF995}"/>
              </a:ext>
            </a:extLst>
          </p:cNvPr>
          <p:cNvPicPr>
            <a:picLocks noChangeAspect="1"/>
          </p:cNvPicPr>
          <p:nvPr/>
        </p:nvPicPr>
        <p:blipFill>
          <a:blip r:embed="rId3"/>
          <a:srcRect l="6757" r="14183" b="1"/>
          <a:stretch/>
        </p:blipFill>
        <p:spPr>
          <a:xfrm>
            <a:off x="6189934" y="1263536"/>
            <a:ext cx="5803323" cy="5037270"/>
          </a:xfrm>
          <a:prstGeom prst="rect">
            <a:avLst/>
          </a:prstGeom>
        </p:spPr>
      </p:pic>
    </p:spTree>
    <p:extLst>
      <p:ext uri="{BB962C8B-B14F-4D97-AF65-F5344CB8AC3E}">
        <p14:creationId xmlns:p14="http://schemas.microsoft.com/office/powerpoint/2010/main" val="2547408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51A0227-072A-4F5F-928C-E2C3E5C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graphs showing different types of numbers&#10;&#10;Description automatically generated with medium confidence">
            <a:extLst>
              <a:ext uri="{FF2B5EF4-FFF2-40B4-BE49-F238E27FC236}">
                <a16:creationId xmlns:a16="http://schemas.microsoft.com/office/drawing/2014/main" id="{F7E8B4A2-3E1B-F9DB-6D50-09BB2E3F9B1F}"/>
              </a:ext>
            </a:extLst>
          </p:cNvPr>
          <p:cNvPicPr>
            <a:picLocks noChangeAspect="1"/>
          </p:cNvPicPr>
          <p:nvPr/>
        </p:nvPicPr>
        <p:blipFill>
          <a:blip r:embed="rId2"/>
          <a:stretch>
            <a:fillRect/>
          </a:stretch>
        </p:blipFill>
        <p:spPr>
          <a:xfrm>
            <a:off x="0" y="464395"/>
            <a:ext cx="5934456" cy="5936405"/>
          </a:xfrm>
          <a:prstGeom prst="rect">
            <a:avLst/>
          </a:prstGeom>
        </p:spPr>
      </p:pic>
      <p:pic>
        <p:nvPicPr>
          <p:cNvPr id="7" name="Picture 6" descr="A graph of a model&#10;&#10;Description automatically generated with medium confidence">
            <a:extLst>
              <a:ext uri="{FF2B5EF4-FFF2-40B4-BE49-F238E27FC236}">
                <a16:creationId xmlns:a16="http://schemas.microsoft.com/office/drawing/2014/main" id="{611B5026-7C4E-5733-B14A-A3CA40C66369}"/>
              </a:ext>
            </a:extLst>
          </p:cNvPr>
          <p:cNvPicPr>
            <a:picLocks noChangeAspect="1"/>
          </p:cNvPicPr>
          <p:nvPr/>
        </p:nvPicPr>
        <p:blipFill>
          <a:blip r:embed="rId3"/>
          <a:stretch>
            <a:fillRect/>
          </a:stretch>
        </p:blipFill>
        <p:spPr>
          <a:xfrm>
            <a:off x="5837805" y="464395"/>
            <a:ext cx="6229869" cy="5828121"/>
          </a:xfrm>
          <a:prstGeom prst="rect">
            <a:avLst/>
          </a:prstGeom>
        </p:spPr>
      </p:pic>
      <p:sp>
        <p:nvSpPr>
          <p:cNvPr id="14" name="sketchy line">
            <a:extLst>
              <a:ext uri="{FF2B5EF4-FFF2-40B4-BE49-F238E27FC236}">
                <a16:creationId xmlns:a16="http://schemas.microsoft.com/office/drawing/2014/main" id="{35D99776-4B38-47DF-A302-11AD9AF87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7304" y="529256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3484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2CF84-E191-81B7-37DA-1DCF8C44B136}"/>
              </a:ext>
            </a:extLst>
          </p:cNvPr>
          <p:cNvSpPr>
            <a:spLocks noGrp="1"/>
          </p:cNvSpPr>
          <p:nvPr>
            <p:ph type="title"/>
          </p:nvPr>
        </p:nvSpPr>
        <p:spPr>
          <a:xfrm>
            <a:off x="630936" y="502920"/>
            <a:ext cx="3419856" cy="1463040"/>
          </a:xfrm>
        </p:spPr>
        <p:txBody>
          <a:bodyPr anchor="ctr">
            <a:normAutofit/>
          </a:bodyPr>
          <a:lstStyle/>
          <a:p>
            <a:r>
              <a:rPr lang="en-US" sz="3000"/>
              <a:t>Training Time and Computational Feasibility</a:t>
            </a:r>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7CFE2B-F357-CB1B-E0C4-39F38E011760}"/>
              </a:ext>
            </a:extLst>
          </p:cNvPr>
          <p:cNvSpPr>
            <a:spLocks noGrp="1"/>
          </p:cNvSpPr>
          <p:nvPr>
            <p:ph idx="1"/>
          </p:nvPr>
        </p:nvSpPr>
        <p:spPr>
          <a:xfrm>
            <a:off x="4654295" y="502920"/>
            <a:ext cx="6894576" cy="1463040"/>
          </a:xfrm>
        </p:spPr>
        <p:txBody>
          <a:bodyPr anchor="ctr">
            <a:normAutofit/>
          </a:bodyPr>
          <a:lstStyle/>
          <a:p>
            <a:r>
              <a:rPr lang="en-US" sz="1500"/>
              <a:t>Privacy-preserving models require additional training time:</a:t>
            </a:r>
          </a:p>
          <a:p>
            <a:pPr lvl="1"/>
            <a:r>
              <a:rPr lang="en-US" sz="1500"/>
              <a:t>Increased due to the adversarial training mechanism.</a:t>
            </a:r>
          </a:p>
          <a:p>
            <a:pPr lvl="1"/>
            <a:r>
              <a:rPr lang="en-US" sz="1500"/>
              <a:t>Example: DenseNet on CIFAR100 increases from 3 hours to 10 hours.</a:t>
            </a:r>
          </a:p>
          <a:p>
            <a:r>
              <a:rPr lang="en-US" sz="1500"/>
              <a:t>Trade-off: More robust privacy and reduced attack accuracy.</a:t>
            </a:r>
          </a:p>
        </p:txBody>
      </p:sp>
      <p:pic>
        <p:nvPicPr>
          <p:cNvPr id="5" name="Picture 4" descr="A table with text and numbers&#10;&#10;Description automatically generated with medium confidence">
            <a:extLst>
              <a:ext uri="{FF2B5EF4-FFF2-40B4-BE49-F238E27FC236}">
                <a16:creationId xmlns:a16="http://schemas.microsoft.com/office/drawing/2014/main" id="{28096630-9008-D8EE-C7D8-EA3E7D1E6327}"/>
              </a:ext>
            </a:extLst>
          </p:cNvPr>
          <p:cNvPicPr>
            <a:picLocks noChangeAspect="1"/>
          </p:cNvPicPr>
          <p:nvPr/>
        </p:nvPicPr>
        <p:blipFill>
          <a:blip r:embed="rId2"/>
          <a:stretch>
            <a:fillRect/>
          </a:stretch>
        </p:blipFill>
        <p:spPr>
          <a:xfrm>
            <a:off x="1364225" y="2290936"/>
            <a:ext cx="9451357" cy="3959352"/>
          </a:xfrm>
          <a:prstGeom prst="rect">
            <a:avLst/>
          </a:prstGeom>
        </p:spPr>
      </p:pic>
    </p:spTree>
    <p:extLst>
      <p:ext uri="{BB962C8B-B14F-4D97-AF65-F5344CB8AC3E}">
        <p14:creationId xmlns:p14="http://schemas.microsoft.com/office/powerpoint/2010/main" val="17866297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0C8CE-4047-C952-0EBE-CF997A24367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F087DF-C73F-E644-34A0-D0EAE1BC7A64}"/>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Conclusion</a:t>
            </a:r>
          </a:p>
        </p:txBody>
      </p:sp>
      <p:sp>
        <p:nvSpPr>
          <p:cNvPr id="3" name="Text Placeholder 2">
            <a:extLst>
              <a:ext uri="{FF2B5EF4-FFF2-40B4-BE49-F238E27FC236}">
                <a16:creationId xmlns:a16="http://schemas.microsoft.com/office/drawing/2014/main" id="{E46951D4-356A-9CC5-6DC0-76C4F725DBE6}"/>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251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B29B75-FDFC-B525-77BC-D40674E46C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F481A7-4B84-F914-69BA-2DC010176F9E}"/>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mj-lt"/>
                <a:ea typeface="+mj-ea"/>
                <a:cs typeface="+mj-cs"/>
              </a:rPr>
              <a:t>Introduction</a:t>
            </a:r>
          </a:p>
        </p:txBody>
      </p:sp>
      <p:sp>
        <p:nvSpPr>
          <p:cNvPr id="3" name="Text Placeholder 2">
            <a:extLst>
              <a:ext uri="{FF2B5EF4-FFF2-40B4-BE49-F238E27FC236}">
                <a16:creationId xmlns:a16="http://schemas.microsoft.com/office/drawing/2014/main" id="{EAF3AB71-CD85-F869-7DC9-665C113218A6}"/>
              </a:ext>
            </a:extLst>
          </p:cNvPr>
          <p:cNvSpPr>
            <a:spLocks noGrp="1"/>
          </p:cNvSpPr>
          <p:nvPr>
            <p:ph type="body" idx="1"/>
          </p:nvPr>
        </p:nvSpPr>
        <p:spPr>
          <a:xfrm>
            <a:off x="3227832" y="4353507"/>
            <a:ext cx="5733288" cy="932688"/>
          </a:xfrm>
        </p:spPr>
        <p:txBody>
          <a:bodyPr vert="horz" lIns="91440" tIns="45720" rIns="91440" bIns="45720" rtlCol="0">
            <a:normAutofit/>
          </a:bodyPr>
          <a:lstStyle/>
          <a:p>
            <a:pPr algn="ctr"/>
            <a:endParaRPr lang="en-US" sz="2400" kern="1200">
              <a:solidFill>
                <a:srgbClr val="FFFFFF"/>
              </a:solidFill>
              <a:latin typeface="+mn-lt"/>
              <a:ea typeface="+mn-ea"/>
              <a:cs typeface="+mn-cs"/>
            </a:endParaRP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790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7AD06-04DE-D155-D7D0-2B1EB44633EC}"/>
              </a:ext>
            </a:extLst>
          </p:cNvPr>
          <p:cNvSpPr>
            <a:spLocks noGrp="1"/>
          </p:cNvSpPr>
          <p:nvPr>
            <p:ph type="title"/>
          </p:nvPr>
        </p:nvSpPr>
        <p:spPr>
          <a:xfrm>
            <a:off x="838200" y="365125"/>
            <a:ext cx="10515600" cy="1325563"/>
          </a:xfrm>
        </p:spPr>
        <p:txBody>
          <a:bodyPr>
            <a:normAutofit/>
          </a:bodyPr>
          <a:lstStyle/>
          <a:p>
            <a:r>
              <a:rPr lang="en-US" sz="5400"/>
              <a:t>Summary of Contributions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AD3B9D-BF99-0892-442F-7EA880C84E9A}"/>
              </a:ext>
            </a:extLst>
          </p:cNvPr>
          <p:cNvSpPr>
            <a:spLocks noGrp="1"/>
          </p:cNvSpPr>
          <p:nvPr>
            <p:ph idx="1"/>
          </p:nvPr>
        </p:nvSpPr>
        <p:spPr>
          <a:xfrm>
            <a:off x="838200" y="1929384"/>
            <a:ext cx="10515600" cy="4251960"/>
          </a:xfrm>
        </p:spPr>
        <p:txBody>
          <a:bodyPr>
            <a:normAutofit/>
          </a:bodyPr>
          <a:lstStyle/>
          <a:p>
            <a:r>
              <a:rPr lang="en-US" sz="2200"/>
              <a:t>Developed a Privacy Mechanism:</a:t>
            </a:r>
          </a:p>
          <a:p>
            <a:pPr lvl="1"/>
            <a:r>
              <a:rPr lang="en-US" sz="2200"/>
              <a:t>Protects against membership inference attacks.</a:t>
            </a:r>
          </a:p>
          <a:p>
            <a:pPr lvl="1"/>
            <a:r>
              <a:rPr lang="en-US" sz="2200"/>
              <a:t>Ensures predictions on training data are indistinguishable from other data in the same distribution.</a:t>
            </a:r>
          </a:p>
          <a:p>
            <a:r>
              <a:rPr lang="en-US" sz="2200"/>
              <a:t>Optimization Framework:</a:t>
            </a:r>
          </a:p>
          <a:p>
            <a:pPr lvl="1"/>
            <a:r>
              <a:rPr lang="en-US" sz="2200"/>
              <a:t>Min-max game that balances:</a:t>
            </a:r>
          </a:p>
          <a:p>
            <a:pPr lvl="2"/>
            <a:r>
              <a:rPr lang="en-US" sz="2200"/>
              <a:t>Minimizing classification loss.</a:t>
            </a:r>
          </a:p>
          <a:p>
            <a:pPr lvl="2"/>
            <a:r>
              <a:rPr lang="en-US" sz="2200"/>
              <a:t>Limiting inference attack accuracy.</a:t>
            </a:r>
          </a:p>
          <a:p>
            <a:r>
              <a:rPr lang="en-US" sz="2200"/>
              <a:t>Generalization:</a:t>
            </a:r>
          </a:p>
          <a:p>
            <a:pPr lvl="1"/>
            <a:r>
              <a:rPr lang="en-US" sz="2200"/>
              <a:t>Privacy-preserving models generalize well across benchmark datasets.</a:t>
            </a:r>
          </a:p>
        </p:txBody>
      </p:sp>
    </p:spTree>
    <p:extLst>
      <p:ext uri="{BB962C8B-B14F-4D97-AF65-F5344CB8AC3E}">
        <p14:creationId xmlns:p14="http://schemas.microsoft.com/office/powerpoint/2010/main" val="15401785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A8EED9-E68A-C91C-F4EE-E121E2F9399A}"/>
              </a:ext>
            </a:extLst>
          </p:cNvPr>
          <p:cNvSpPr>
            <a:spLocks noGrp="1"/>
          </p:cNvSpPr>
          <p:nvPr>
            <p:ph type="title"/>
          </p:nvPr>
        </p:nvSpPr>
        <p:spPr>
          <a:xfrm>
            <a:off x="838200" y="365125"/>
            <a:ext cx="10515600" cy="1325563"/>
          </a:xfrm>
        </p:spPr>
        <p:txBody>
          <a:bodyPr>
            <a:normAutofit/>
          </a:bodyPr>
          <a:lstStyle/>
          <a:p>
            <a:r>
              <a:rPr lang="en-US" sz="5400"/>
              <a:t> Key Findings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1D71E65-FEBB-E5FC-01CF-F25307992F72}"/>
              </a:ext>
            </a:extLst>
          </p:cNvPr>
          <p:cNvSpPr>
            <a:spLocks noGrp="1"/>
          </p:cNvSpPr>
          <p:nvPr>
            <p:ph idx="1"/>
          </p:nvPr>
        </p:nvSpPr>
        <p:spPr>
          <a:xfrm>
            <a:off x="838200" y="1929384"/>
            <a:ext cx="10515600" cy="4251960"/>
          </a:xfrm>
        </p:spPr>
        <p:txBody>
          <a:bodyPr>
            <a:normAutofit/>
          </a:bodyPr>
          <a:lstStyle/>
          <a:p>
            <a:r>
              <a:rPr lang="en-US" sz="2200"/>
              <a:t>Effectiveness:</a:t>
            </a:r>
          </a:p>
          <a:p>
            <a:pPr lvl="1"/>
            <a:r>
              <a:rPr lang="en-US" sz="2200"/>
              <a:t>Mechanism defends against the strongest membership inference attacks.</a:t>
            </a:r>
          </a:p>
          <a:p>
            <a:pPr lvl="1"/>
            <a:r>
              <a:rPr lang="en-US" sz="2200"/>
              <a:t>Ensures strong privacy guarantees with minimal impact on accuracy.</a:t>
            </a:r>
          </a:p>
          <a:p>
            <a:r>
              <a:rPr lang="en-US" sz="2200"/>
              <a:t>Experimental Validation:</a:t>
            </a:r>
          </a:p>
          <a:p>
            <a:pPr lvl="1"/>
            <a:r>
              <a:rPr lang="en-US" sz="2200"/>
              <a:t>Results across benchmark datasets (Purchase100, Texas100, CIFAR100) show:</a:t>
            </a:r>
          </a:p>
          <a:p>
            <a:pPr lvl="2"/>
            <a:r>
              <a:rPr lang="en-US" sz="2200"/>
              <a:t>Attack accuracy reduced to near random guessing.</a:t>
            </a:r>
          </a:p>
          <a:p>
            <a:pPr lvl="2"/>
            <a:r>
              <a:rPr lang="en-US" sz="2200"/>
              <a:t>Negligible drop in testing accuracy.</a:t>
            </a:r>
          </a:p>
          <a:p>
            <a:r>
              <a:rPr lang="en-US" sz="2200"/>
              <a:t>Practical Feasibility:</a:t>
            </a:r>
          </a:p>
          <a:p>
            <a:pPr lvl="1"/>
            <a:r>
              <a:rPr lang="en-US" sz="2200"/>
              <a:t>Computational cost is manageable with modern hardware.</a:t>
            </a:r>
          </a:p>
        </p:txBody>
      </p:sp>
    </p:spTree>
    <p:extLst>
      <p:ext uri="{BB962C8B-B14F-4D97-AF65-F5344CB8AC3E}">
        <p14:creationId xmlns:p14="http://schemas.microsoft.com/office/powerpoint/2010/main" val="113431566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3F4AD-6C26-3D2E-E2F3-9A0AFD809088}"/>
              </a:ext>
            </a:extLst>
          </p:cNvPr>
          <p:cNvSpPr>
            <a:spLocks noGrp="1"/>
          </p:cNvSpPr>
          <p:nvPr>
            <p:ph type="title"/>
          </p:nvPr>
        </p:nvSpPr>
        <p:spPr>
          <a:xfrm>
            <a:off x="838200" y="365125"/>
            <a:ext cx="10515600" cy="1325563"/>
          </a:xfrm>
        </p:spPr>
        <p:txBody>
          <a:bodyPr>
            <a:normAutofit/>
          </a:bodyPr>
          <a:lstStyle/>
          <a:p>
            <a:r>
              <a:rPr lang="en-US" sz="5400"/>
              <a:t>Broader Implications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C7D9CF-388D-7CEF-A6B6-DF3B5CF61B57}"/>
              </a:ext>
            </a:extLst>
          </p:cNvPr>
          <p:cNvSpPr>
            <a:spLocks noGrp="1"/>
          </p:cNvSpPr>
          <p:nvPr>
            <p:ph idx="1"/>
          </p:nvPr>
        </p:nvSpPr>
        <p:spPr>
          <a:xfrm>
            <a:off x="838200" y="1929384"/>
            <a:ext cx="10515600" cy="4251960"/>
          </a:xfrm>
        </p:spPr>
        <p:txBody>
          <a:bodyPr>
            <a:normAutofit/>
          </a:bodyPr>
          <a:lstStyle/>
          <a:p>
            <a:r>
              <a:rPr lang="en-US" sz="2200"/>
              <a:t>Impact on Machine Learning Privacy:</a:t>
            </a:r>
          </a:p>
          <a:p>
            <a:pPr lvl="1"/>
            <a:r>
              <a:rPr lang="en-US" sz="2200"/>
              <a:t>Demonstrates that robust privacy can be achieved without sacrificing utility.</a:t>
            </a:r>
          </a:p>
          <a:p>
            <a:pPr lvl="1"/>
            <a:r>
              <a:rPr lang="en-US" sz="2200"/>
              <a:t>Useful for sensitive applications (e.g., healthcare, finance, user data protection).</a:t>
            </a:r>
          </a:p>
          <a:p>
            <a:r>
              <a:rPr lang="en-US" sz="2200"/>
              <a:t>Future Work:</a:t>
            </a:r>
          </a:p>
          <a:p>
            <a:pPr lvl="1"/>
            <a:r>
              <a:rPr lang="en-US" sz="2200"/>
              <a:t>Exploring efficiency improvements in adversarial training.</a:t>
            </a:r>
          </a:p>
          <a:p>
            <a:pPr lvl="1"/>
            <a:r>
              <a:rPr lang="en-US" sz="2200"/>
              <a:t>Extending the mechanism to more complex models and datasets.</a:t>
            </a:r>
          </a:p>
        </p:txBody>
      </p:sp>
    </p:spTree>
    <p:extLst>
      <p:ext uri="{BB962C8B-B14F-4D97-AF65-F5344CB8AC3E}">
        <p14:creationId xmlns:p14="http://schemas.microsoft.com/office/powerpoint/2010/main" val="3473269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7F8C8E-7549-8064-3415-5620E821634F}"/>
              </a:ext>
            </a:extLst>
          </p:cNvPr>
          <p:cNvSpPr>
            <a:spLocks noGrp="1"/>
          </p:cNvSpPr>
          <p:nvPr>
            <p:ph type="title"/>
          </p:nvPr>
        </p:nvSpPr>
        <p:spPr>
          <a:xfrm>
            <a:off x="838200" y="365125"/>
            <a:ext cx="10515600" cy="1325563"/>
          </a:xfrm>
        </p:spPr>
        <p:txBody>
          <a:bodyPr>
            <a:normAutofit/>
          </a:bodyPr>
          <a:lstStyle/>
          <a:p>
            <a:r>
              <a:rPr lang="en-US" sz="5400"/>
              <a:t>Citation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C335C3-D1E1-EE64-685F-310C41786F49}"/>
              </a:ext>
            </a:extLst>
          </p:cNvPr>
          <p:cNvSpPr>
            <a:spLocks noGrp="1"/>
          </p:cNvSpPr>
          <p:nvPr>
            <p:ph idx="1"/>
          </p:nvPr>
        </p:nvSpPr>
        <p:spPr>
          <a:xfrm>
            <a:off x="838200" y="1929384"/>
            <a:ext cx="10515600" cy="4251960"/>
          </a:xfrm>
        </p:spPr>
        <p:txBody>
          <a:bodyPr>
            <a:normAutofit/>
          </a:bodyPr>
          <a:lstStyle/>
          <a:p>
            <a:r>
              <a:rPr lang="en-US" sz="2200"/>
              <a:t>R. Shokri, M. Stronati, C. Song, and V. Shmatikov, "Membership inference attacks against machine learning models," in Proceedings of the 2017 ACM SIGSAC Conference on Computer and Communications Security (CCS '17), Dallas, TX, USA, Oct. 30–Nov. 3, 2017, pp. 3–18. DOI: 10.1145/3133956.3134019</a:t>
            </a:r>
          </a:p>
          <a:p>
            <a:r>
              <a:rPr lang="en-US" sz="2200">
                <a:hlinkClick r:id="rId2"/>
              </a:rPr>
              <a:t>Machine Learning with Membership Privacy using Adversarial Regularization</a:t>
            </a:r>
            <a:endParaRPr lang="en-US" sz="2200"/>
          </a:p>
        </p:txBody>
      </p:sp>
    </p:spTree>
    <p:extLst>
      <p:ext uri="{BB962C8B-B14F-4D97-AF65-F5344CB8AC3E}">
        <p14:creationId xmlns:p14="http://schemas.microsoft.com/office/powerpoint/2010/main" val="402926773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D351A-A222-395E-2E64-568416A62E68}"/>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sp>
        <p:nvSpPr>
          <p:cNvPr id="3" name="Content Placeholder 2">
            <a:extLst>
              <a:ext uri="{FF2B5EF4-FFF2-40B4-BE49-F238E27FC236}">
                <a16:creationId xmlns:a16="http://schemas.microsoft.com/office/drawing/2014/main" id="{DA0E0E4B-C49C-6DC1-EB29-A84C1598A4F9}"/>
              </a:ext>
            </a:extLst>
          </p:cNvPr>
          <p:cNvSpPr>
            <a:spLocks noGrp="1"/>
          </p:cNvSpPr>
          <p:nvPr>
            <p:ph idx="1"/>
          </p:nvPr>
        </p:nvSpPr>
        <p:spPr>
          <a:xfrm>
            <a:off x="838199" y="4983276"/>
            <a:ext cx="10512552" cy="112668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Questions?</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761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5EBFD-0D7A-3248-CFB4-3D28776A992C}"/>
              </a:ext>
            </a:extLst>
          </p:cNvPr>
          <p:cNvSpPr>
            <a:spLocks noGrp="1"/>
          </p:cNvSpPr>
          <p:nvPr>
            <p:ph type="title"/>
          </p:nvPr>
        </p:nvSpPr>
        <p:spPr>
          <a:xfrm>
            <a:off x="838200" y="365125"/>
            <a:ext cx="10515600" cy="1325563"/>
          </a:xfrm>
        </p:spPr>
        <p:txBody>
          <a:bodyPr>
            <a:normAutofit/>
          </a:bodyPr>
          <a:lstStyle/>
          <a:p>
            <a:r>
              <a:rPr lang="en-US" sz="5400"/>
              <a:t>The Rise of Machine Learning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60042E-80B2-83F6-F46E-21017EEE1D0B}"/>
              </a:ext>
            </a:extLst>
          </p:cNvPr>
          <p:cNvSpPr>
            <a:spLocks noGrp="1"/>
          </p:cNvSpPr>
          <p:nvPr>
            <p:ph idx="1"/>
          </p:nvPr>
        </p:nvSpPr>
        <p:spPr>
          <a:xfrm>
            <a:off x="838200" y="1929384"/>
            <a:ext cx="10515600" cy="4251960"/>
          </a:xfrm>
        </p:spPr>
        <p:txBody>
          <a:bodyPr>
            <a:normAutofit/>
          </a:bodyPr>
          <a:lstStyle/>
          <a:p>
            <a:r>
              <a:rPr lang="en-US" sz="2200"/>
              <a:t>Factors driving adoption:</a:t>
            </a:r>
          </a:p>
          <a:p>
            <a:pPr lvl="1"/>
            <a:r>
              <a:rPr lang="en-US" sz="2200"/>
              <a:t>Large datasets and advanced computing infrastructure.</a:t>
            </a:r>
          </a:p>
          <a:p>
            <a:pPr lvl="1"/>
            <a:r>
              <a:rPr lang="en-US" sz="2200"/>
              <a:t>Availability of MLaaS (Machine Learning as a Service) platforms.</a:t>
            </a:r>
          </a:p>
          <a:p>
            <a:r>
              <a:rPr lang="en-US" sz="2200"/>
              <a:t>Challenge: Ensuring data privacy for sensitive training datasets when models are deployed via prediction APIs.</a:t>
            </a:r>
          </a:p>
        </p:txBody>
      </p:sp>
    </p:spTree>
    <p:extLst>
      <p:ext uri="{BB962C8B-B14F-4D97-AF65-F5344CB8AC3E}">
        <p14:creationId xmlns:p14="http://schemas.microsoft.com/office/powerpoint/2010/main" val="2627961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A52DBB-7C19-328C-4874-DA59FB30A737}"/>
              </a:ext>
            </a:extLst>
          </p:cNvPr>
          <p:cNvSpPr>
            <a:spLocks noGrp="1"/>
          </p:cNvSpPr>
          <p:nvPr>
            <p:ph type="title"/>
          </p:nvPr>
        </p:nvSpPr>
        <p:spPr>
          <a:xfrm>
            <a:off x="838200" y="365125"/>
            <a:ext cx="10515600" cy="1325563"/>
          </a:xfrm>
        </p:spPr>
        <p:txBody>
          <a:bodyPr>
            <a:normAutofit/>
          </a:bodyPr>
          <a:lstStyle/>
          <a:p>
            <a:r>
              <a:rPr lang="en-US" sz="5400"/>
              <a:t>Privacy Concerns in ML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3FE77B5-7B10-4E74-311C-62A0B1C96B9B}"/>
              </a:ext>
            </a:extLst>
          </p:cNvPr>
          <p:cNvSpPr>
            <a:spLocks noGrp="1"/>
          </p:cNvSpPr>
          <p:nvPr>
            <p:ph idx="1"/>
          </p:nvPr>
        </p:nvSpPr>
        <p:spPr>
          <a:xfrm>
            <a:off x="838200" y="1929384"/>
            <a:ext cx="10515600" cy="4251960"/>
          </a:xfrm>
        </p:spPr>
        <p:txBody>
          <a:bodyPr>
            <a:normAutofit/>
          </a:bodyPr>
          <a:lstStyle/>
          <a:p>
            <a:r>
              <a:rPr lang="en-US" sz="2200"/>
              <a:t>ML models can leak sensitive information about training datasets.</a:t>
            </a:r>
          </a:p>
          <a:p>
            <a:r>
              <a:rPr lang="en-US" sz="2200"/>
              <a:t>Adversaries can exploit model outputs to perform membership inference attacks:</a:t>
            </a:r>
          </a:p>
          <a:p>
            <a:pPr lvl="1"/>
            <a:r>
              <a:rPr lang="en-US" sz="2200"/>
              <a:t>Identify whether specific data points were part of the training set.</a:t>
            </a:r>
          </a:p>
          <a:p>
            <a:r>
              <a:rPr lang="en-US" sz="2200"/>
              <a:t>These attacks can compromise privacy, even in black-box settings.</a:t>
            </a:r>
          </a:p>
        </p:txBody>
      </p:sp>
    </p:spTree>
    <p:extLst>
      <p:ext uri="{BB962C8B-B14F-4D97-AF65-F5344CB8AC3E}">
        <p14:creationId xmlns:p14="http://schemas.microsoft.com/office/powerpoint/2010/main" val="1038732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12407-5CE7-A79F-6B39-65EB6DE9145D}"/>
              </a:ext>
            </a:extLst>
          </p:cNvPr>
          <p:cNvSpPr>
            <a:spLocks noGrp="1"/>
          </p:cNvSpPr>
          <p:nvPr>
            <p:ph type="title"/>
          </p:nvPr>
        </p:nvSpPr>
        <p:spPr>
          <a:xfrm>
            <a:off x="838200" y="365125"/>
            <a:ext cx="10515600" cy="1325563"/>
          </a:xfrm>
        </p:spPr>
        <p:txBody>
          <a:bodyPr>
            <a:normAutofit/>
          </a:bodyPr>
          <a:lstStyle/>
          <a:p>
            <a:r>
              <a:rPr lang="en-US" sz="5400"/>
              <a:t>Existing Approaches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FEDCBB-05AC-844C-2F53-2115612F7982}"/>
              </a:ext>
            </a:extLst>
          </p:cNvPr>
          <p:cNvSpPr>
            <a:spLocks noGrp="1"/>
          </p:cNvSpPr>
          <p:nvPr>
            <p:ph idx="1"/>
          </p:nvPr>
        </p:nvSpPr>
        <p:spPr>
          <a:xfrm>
            <a:off x="838200" y="1929384"/>
            <a:ext cx="10515600" cy="4251960"/>
          </a:xfrm>
        </p:spPr>
        <p:txBody>
          <a:bodyPr>
            <a:normAutofit/>
          </a:bodyPr>
          <a:lstStyle/>
          <a:p>
            <a:r>
              <a:rPr lang="en-US" sz="2200"/>
              <a:t>Limiting predictions (e.g., top-k predictions):</a:t>
            </a:r>
          </a:p>
          <a:p>
            <a:pPr lvl="1"/>
            <a:r>
              <a:rPr lang="en-US" sz="2200"/>
              <a:t>Reduces precision but provides weak privacy guarantees.</a:t>
            </a:r>
          </a:p>
          <a:p>
            <a:r>
              <a:rPr lang="en-US" sz="2200"/>
              <a:t>Regularization techniques (e.g., L2-norm):</a:t>
            </a:r>
          </a:p>
          <a:p>
            <a:pPr lvl="1"/>
            <a:r>
              <a:rPr lang="en-US" sz="2200"/>
              <a:t>Limits overfitting but doesn’t ensure rigorous privacy protection.</a:t>
            </a:r>
          </a:p>
          <a:p>
            <a:r>
              <a:rPr lang="en-US" sz="2200"/>
              <a:t>Differential privacy mechanisms:</a:t>
            </a:r>
          </a:p>
          <a:p>
            <a:pPr lvl="1"/>
            <a:r>
              <a:rPr lang="en-US" sz="2200"/>
              <a:t>Guarantees privacy for all possible neighboring datasets but impacts utility.</a:t>
            </a:r>
          </a:p>
        </p:txBody>
      </p:sp>
    </p:spTree>
    <p:extLst>
      <p:ext uri="{BB962C8B-B14F-4D97-AF65-F5344CB8AC3E}">
        <p14:creationId xmlns:p14="http://schemas.microsoft.com/office/powerpoint/2010/main" val="367011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657</TotalTime>
  <Words>2161</Words>
  <Application>Microsoft Office PowerPoint</Application>
  <PresentationFormat>Widescreen</PresentationFormat>
  <Paragraphs>298</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Aptos</vt:lpstr>
      <vt:lpstr>Aptos Display</vt:lpstr>
      <vt:lpstr>Arial</vt:lpstr>
      <vt:lpstr>Office Theme</vt:lpstr>
      <vt:lpstr>Machine Learning with Membership Privacy  using Adversarial Regularization</vt:lpstr>
      <vt:lpstr>Abstract</vt:lpstr>
      <vt:lpstr>Privacy Risks in Machine Learning</vt:lpstr>
      <vt:lpstr>Proposed Privacy Mechanism</vt:lpstr>
      <vt:lpstr>Practical Feasibility</vt:lpstr>
      <vt:lpstr>Introduction</vt:lpstr>
      <vt:lpstr>The Rise of Machine Learning </vt:lpstr>
      <vt:lpstr>Privacy Concerns in ML Models</vt:lpstr>
      <vt:lpstr>Existing Approaches</vt:lpstr>
      <vt:lpstr>Contributions of This Work</vt:lpstr>
      <vt:lpstr>Goals of the Proposed Mechanism</vt:lpstr>
      <vt:lpstr>Machine Learning</vt:lpstr>
      <vt:lpstr>Focus on Supervised Learning</vt:lpstr>
      <vt:lpstr>Objective of Machine Learning</vt:lpstr>
      <vt:lpstr>Loss Function and Optimization</vt:lpstr>
      <vt:lpstr>Regularization</vt:lpstr>
      <vt:lpstr>Training Process</vt:lpstr>
      <vt:lpstr>Membership Inference Attacks</vt:lpstr>
      <vt:lpstr>What are Membership Inference Attacks?</vt:lpstr>
      <vt:lpstr>Challenges in Black-box Settings</vt:lpstr>
      <vt:lpstr>Inference Model Design</vt:lpstr>
      <vt:lpstr>Inference Gain</vt:lpstr>
      <vt:lpstr>Classification Loss and Inference Gain</vt:lpstr>
      <vt:lpstr>Optimization Problem</vt:lpstr>
      <vt:lpstr>Key Takeaways</vt:lpstr>
      <vt:lpstr>Min-Max Membership Privacy Game</vt:lpstr>
      <vt:lpstr>The Adversarial Privacy Problem</vt:lpstr>
      <vt:lpstr>Privacy Game Formulation</vt:lpstr>
      <vt:lpstr>Adversarial Training Algorithm</vt:lpstr>
      <vt:lpstr>PowerPoint Presentation</vt:lpstr>
      <vt:lpstr>Theoretical Insights</vt:lpstr>
      <vt:lpstr>Role of Regularization</vt:lpstr>
      <vt:lpstr>Practical Implementation</vt:lpstr>
      <vt:lpstr>Summary of the Privacy Game</vt:lpstr>
      <vt:lpstr>Experiments</vt:lpstr>
      <vt:lpstr>Experiments: Datasets</vt:lpstr>
      <vt:lpstr>Overview of Datasets</vt:lpstr>
      <vt:lpstr>CIFAR100 Dataset</vt:lpstr>
      <vt:lpstr>Purchase100 Dataset</vt:lpstr>
      <vt:lpstr>Texas100 Dataset</vt:lpstr>
      <vt:lpstr>Experiments: Classification Models</vt:lpstr>
      <vt:lpstr>Classification Models Overview</vt:lpstr>
      <vt:lpstr>Inference Attack Model</vt:lpstr>
      <vt:lpstr>Purpose of the Inference Attack Model</vt:lpstr>
      <vt:lpstr>Inference Model Architecture</vt:lpstr>
      <vt:lpstr>Empirical Results</vt:lpstr>
      <vt:lpstr>Key Results Overview</vt:lpstr>
      <vt:lpstr>Key Results Overview (Adversarial Regulation Factor)</vt:lpstr>
      <vt:lpstr>Classification Loss and Attacker Gain</vt:lpstr>
      <vt:lpstr>Generalization Error With/Without Defense</vt:lpstr>
      <vt:lpstr>PowerPoint Presentation</vt:lpstr>
      <vt:lpstr>Reference Set Impact</vt:lpstr>
      <vt:lpstr>Output Indistinguishability</vt:lpstr>
      <vt:lpstr>PowerPoint Presentation</vt:lpstr>
      <vt:lpstr>Member vs. Non-Member Accuracy</vt:lpstr>
      <vt:lpstr>PowerPoint Presentation</vt:lpstr>
      <vt:lpstr>PowerPoint Presentation</vt:lpstr>
      <vt:lpstr>Training Time and Computational Feasibility</vt:lpstr>
      <vt:lpstr>Conclusion</vt:lpstr>
      <vt:lpstr>Summary of Contributions</vt:lpstr>
      <vt:lpstr> Key Findings</vt:lpstr>
      <vt:lpstr>Broader Implications</vt:lpstr>
      <vt:lpstr>Citation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Grewe</dc:creator>
  <cp:lastModifiedBy>Jordan Grewe</cp:lastModifiedBy>
  <cp:revision>3</cp:revision>
  <dcterms:created xsi:type="dcterms:W3CDTF">2024-11-19T03:58:50Z</dcterms:created>
  <dcterms:modified xsi:type="dcterms:W3CDTF">2024-11-19T15:06:54Z</dcterms:modified>
</cp:coreProperties>
</file>