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74" r:id="rId6"/>
    <p:sldId id="259" r:id="rId7"/>
    <p:sldId id="276" r:id="rId8"/>
    <p:sldId id="272" r:id="rId9"/>
    <p:sldId id="277" r:id="rId10"/>
    <p:sldId id="278" r:id="rId11"/>
    <p:sldId id="279" r:id="rId12"/>
    <p:sldId id="280" r:id="rId13"/>
    <p:sldId id="281" r:id="rId14"/>
    <p:sldId id="282" r:id="rId15"/>
    <p:sldId id="260" r:id="rId16"/>
    <p:sldId id="261" r:id="rId17"/>
    <p:sldId id="283" r:id="rId18"/>
    <p:sldId id="284" r:id="rId19"/>
    <p:sldId id="285" r:id="rId20"/>
    <p:sldId id="286" r:id="rId21"/>
    <p:sldId id="287" r:id="rId22"/>
    <p:sldId id="288" r:id="rId23"/>
    <p:sldId id="289" r:id="rId24"/>
    <p:sldId id="293" r:id="rId25"/>
    <p:sldId id="294" r:id="rId26"/>
    <p:sldId id="290" r:id="rId27"/>
    <p:sldId id="291" r:id="rId28"/>
    <p:sldId id="292" r:id="rId29"/>
    <p:sldId id="296" r:id="rId30"/>
    <p:sldId id="29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97" autoAdjust="0"/>
    <p:restoredTop sz="94660"/>
  </p:normalViewPr>
  <p:slideViewPr>
    <p:cSldViewPr snapToGrid="0">
      <p:cViewPr varScale="1">
        <p:scale>
          <a:sx n="93" d="100"/>
          <a:sy n="93" d="100"/>
        </p:scale>
        <p:origin x="3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0C9401-AFA3-42F2-9EC5-83DE770CC1AD}"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AC145805-1BB5-4CB7-A5C8-073C773B1601}">
      <dgm:prSet/>
      <dgm:spPr/>
      <dgm:t>
        <a:bodyPr/>
        <a:lstStyle/>
        <a:p>
          <a:r>
            <a:rPr lang="en-US"/>
            <a:t>New system enables multiple participants to train models on their data without sharing it.</a:t>
          </a:r>
        </a:p>
      </dgm:t>
    </dgm:pt>
    <dgm:pt modelId="{EC35A1DC-9AC5-4FC7-B1FA-5B798DCE22FE}" type="parTrans" cxnId="{2CCDFACD-4A5F-4726-8994-75567D4641CB}">
      <dgm:prSet/>
      <dgm:spPr/>
      <dgm:t>
        <a:bodyPr/>
        <a:lstStyle/>
        <a:p>
          <a:endParaRPr lang="en-US"/>
        </a:p>
      </dgm:t>
    </dgm:pt>
    <dgm:pt modelId="{8FE25918-11BD-4D49-8EFB-DAAF8BBB4809}" type="sibTrans" cxnId="{2CCDFACD-4A5F-4726-8994-75567D4641CB}">
      <dgm:prSet/>
      <dgm:spPr/>
      <dgm:t>
        <a:bodyPr/>
        <a:lstStyle/>
        <a:p>
          <a:endParaRPr lang="en-US"/>
        </a:p>
      </dgm:t>
    </dgm:pt>
    <dgm:pt modelId="{2A220CB4-418C-4E7F-A313-249809015509}">
      <dgm:prSet/>
      <dgm:spPr/>
      <dgm:t>
        <a:bodyPr/>
        <a:lstStyle/>
        <a:p>
          <a:r>
            <a:rPr lang="en-US"/>
            <a:t>Innovation: Selective Sharing of model parameters during training.</a:t>
          </a:r>
        </a:p>
      </dgm:t>
    </dgm:pt>
    <dgm:pt modelId="{441EC74B-52CB-4D3E-AF3D-7E3E691CA508}" type="parTrans" cxnId="{2ADB9933-084B-42A2-A353-89FBBD384DA7}">
      <dgm:prSet/>
      <dgm:spPr/>
      <dgm:t>
        <a:bodyPr/>
        <a:lstStyle/>
        <a:p>
          <a:endParaRPr lang="en-US"/>
        </a:p>
      </dgm:t>
    </dgm:pt>
    <dgm:pt modelId="{E9F77432-371F-4D98-9328-7F5E9314B242}" type="sibTrans" cxnId="{2ADB9933-084B-42A2-A353-89FBBD384DA7}">
      <dgm:prSet/>
      <dgm:spPr/>
      <dgm:t>
        <a:bodyPr/>
        <a:lstStyle/>
        <a:p>
          <a:endParaRPr lang="en-US"/>
        </a:p>
      </dgm:t>
    </dgm:pt>
    <dgm:pt modelId="{0DDE70ED-8549-4D9D-B0BE-8A2FACE13275}">
      <dgm:prSet/>
      <dgm:spPr/>
      <dgm:t>
        <a:bodyPr/>
        <a:lstStyle/>
        <a:p>
          <a:r>
            <a:rPr lang="en-US"/>
            <a:t>Utilizes stochastic gradient descent (SGD) to update parameters asynchronously.</a:t>
          </a:r>
        </a:p>
      </dgm:t>
    </dgm:pt>
    <dgm:pt modelId="{6851E63E-103B-4390-86CE-2DE0E6B01C7B}" type="parTrans" cxnId="{DE7E026B-B4BB-4E78-8308-08110B8128FC}">
      <dgm:prSet/>
      <dgm:spPr/>
      <dgm:t>
        <a:bodyPr/>
        <a:lstStyle/>
        <a:p>
          <a:endParaRPr lang="en-US"/>
        </a:p>
      </dgm:t>
    </dgm:pt>
    <dgm:pt modelId="{952195B2-E54D-4A5B-BF9E-2106926EBB0F}" type="sibTrans" cxnId="{DE7E026B-B4BB-4E78-8308-08110B8128FC}">
      <dgm:prSet/>
      <dgm:spPr/>
      <dgm:t>
        <a:bodyPr/>
        <a:lstStyle/>
        <a:p>
          <a:endParaRPr lang="en-US"/>
        </a:p>
      </dgm:t>
    </dgm:pt>
    <dgm:pt modelId="{8C3339DA-414A-4098-8605-38B8763FEA9C}">
      <dgm:prSet/>
      <dgm:spPr/>
      <dgm:t>
        <a:bodyPr/>
        <a:lstStyle/>
        <a:p>
          <a:r>
            <a:rPr lang="en-US"/>
            <a:t>Effective in avoiding local optima and improving model accuracy without data exposure.</a:t>
          </a:r>
        </a:p>
      </dgm:t>
    </dgm:pt>
    <dgm:pt modelId="{E5322537-939C-4184-93C4-2B166FA42D90}" type="parTrans" cxnId="{B7247A59-903D-4616-8E1F-F465DA07D8BA}">
      <dgm:prSet/>
      <dgm:spPr/>
      <dgm:t>
        <a:bodyPr/>
        <a:lstStyle/>
        <a:p>
          <a:endParaRPr lang="en-US"/>
        </a:p>
      </dgm:t>
    </dgm:pt>
    <dgm:pt modelId="{5D8AAA1F-E693-4839-8214-7133F43D0B3E}" type="sibTrans" cxnId="{B7247A59-903D-4616-8E1F-F465DA07D8BA}">
      <dgm:prSet/>
      <dgm:spPr/>
      <dgm:t>
        <a:bodyPr/>
        <a:lstStyle/>
        <a:p>
          <a:endParaRPr lang="en-US"/>
        </a:p>
      </dgm:t>
    </dgm:pt>
    <dgm:pt modelId="{56C373F8-F357-4E32-B0A9-4F7493D5B166}">
      <dgm:prSet/>
      <dgm:spPr/>
      <dgm:t>
        <a:bodyPr/>
        <a:lstStyle/>
        <a:p>
          <a:r>
            <a:rPr lang="en-US"/>
            <a:t>Tunable balance between privacy and accuracy.</a:t>
          </a:r>
        </a:p>
      </dgm:t>
    </dgm:pt>
    <dgm:pt modelId="{CFAD904B-031E-44EA-9CCE-BF2706A0C4DC}" type="parTrans" cxnId="{1EEB814D-9031-4E96-8AC3-3A722225DD3B}">
      <dgm:prSet/>
      <dgm:spPr/>
      <dgm:t>
        <a:bodyPr/>
        <a:lstStyle/>
        <a:p>
          <a:endParaRPr lang="en-US"/>
        </a:p>
      </dgm:t>
    </dgm:pt>
    <dgm:pt modelId="{0BC62AC4-CD23-4559-BF48-50D6D9B8A1E4}" type="sibTrans" cxnId="{1EEB814D-9031-4E96-8AC3-3A722225DD3B}">
      <dgm:prSet/>
      <dgm:spPr/>
      <dgm:t>
        <a:bodyPr/>
        <a:lstStyle/>
        <a:p>
          <a:endParaRPr lang="en-US"/>
        </a:p>
      </dgm:t>
    </dgm:pt>
    <dgm:pt modelId="{F73F429E-A2C2-458C-9922-A1BEC6BE69BD}" type="pres">
      <dgm:prSet presAssocID="{360C9401-AFA3-42F2-9EC5-83DE770CC1AD}" presName="vert0" presStyleCnt="0">
        <dgm:presLayoutVars>
          <dgm:dir/>
          <dgm:animOne val="branch"/>
          <dgm:animLvl val="lvl"/>
        </dgm:presLayoutVars>
      </dgm:prSet>
      <dgm:spPr/>
    </dgm:pt>
    <dgm:pt modelId="{DE3BDB65-D626-4685-9075-65570A69FB0E}" type="pres">
      <dgm:prSet presAssocID="{AC145805-1BB5-4CB7-A5C8-073C773B1601}" presName="thickLine" presStyleLbl="alignNode1" presStyleIdx="0" presStyleCnt="5"/>
      <dgm:spPr/>
    </dgm:pt>
    <dgm:pt modelId="{4668546B-C3AB-4985-892E-636F0ECC7156}" type="pres">
      <dgm:prSet presAssocID="{AC145805-1BB5-4CB7-A5C8-073C773B1601}" presName="horz1" presStyleCnt="0"/>
      <dgm:spPr/>
    </dgm:pt>
    <dgm:pt modelId="{B9D17F8E-58D3-454A-854B-3CAE818D6D4D}" type="pres">
      <dgm:prSet presAssocID="{AC145805-1BB5-4CB7-A5C8-073C773B1601}" presName="tx1" presStyleLbl="revTx" presStyleIdx="0" presStyleCnt="5"/>
      <dgm:spPr/>
    </dgm:pt>
    <dgm:pt modelId="{B0002740-A285-498F-A47D-BFAD4B9C5570}" type="pres">
      <dgm:prSet presAssocID="{AC145805-1BB5-4CB7-A5C8-073C773B1601}" presName="vert1" presStyleCnt="0"/>
      <dgm:spPr/>
    </dgm:pt>
    <dgm:pt modelId="{B31640F9-C92A-4049-9201-A69D968E2D9A}" type="pres">
      <dgm:prSet presAssocID="{2A220CB4-418C-4E7F-A313-249809015509}" presName="thickLine" presStyleLbl="alignNode1" presStyleIdx="1" presStyleCnt="5"/>
      <dgm:spPr/>
    </dgm:pt>
    <dgm:pt modelId="{18330B65-2C65-4D5A-A99F-A7158C2A6C02}" type="pres">
      <dgm:prSet presAssocID="{2A220CB4-418C-4E7F-A313-249809015509}" presName="horz1" presStyleCnt="0"/>
      <dgm:spPr/>
    </dgm:pt>
    <dgm:pt modelId="{F2DE3ED8-C4DC-4945-B1EB-2D4C335440F7}" type="pres">
      <dgm:prSet presAssocID="{2A220CB4-418C-4E7F-A313-249809015509}" presName="tx1" presStyleLbl="revTx" presStyleIdx="1" presStyleCnt="5"/>
      <dgm:spPr/>
    </dgm:pt>
    <dgm:pt modelId="{74D1F214-DF31-463B-B832-288F290334BB}" type="pres">
      <dgm:prSet presAssocID="{2A220CB4-418C-4E7F-A313-249809015509}" presName="vert1" presStyleCnt="0"/>
      <dgm:spPr/>
    </dgm:pt>
    <dgm:pt modelId="{0097333D-3479-4678-A895-E16F6A78657E}" type="pres">
      <dgm:prSet presAssocID="{0DDE70ED-8549-4D9D-B0BE-8A2FACE13275}" presName="thickLine" presStyleLbl="alignNode1" presStyleIdx="2" presStyleCnt="5"/>
      <dgm:spPr/>
    </dgm:pt>
    <dgm:pt modelId="{BA4D36C1-01AF-4115-B929-10758FA7A007}" type="pres">
      <dgm:prSet presAssocID="{0DDE70ED-8549-4D9D-B0BE-8A2FACE13275}" presName="horz1" presStyleCnt="0"/>
      <dgm:spPr/>
    </dgm:pt>
    <dgm:pt modelId="{0C22A319-6C77-4BBA-86DD-CBF6059C9576}" type="pres">
      <dgm:prSet presAssocID="{0DDE70ED-8549-4D9D-B0BE-8A2FACE13275}" presName="tx1" presStyleLbl="revTx" presStyleIdx="2" presStyleCnt="5"/>
      <dgm:spPr/>
    </dgm:pt>
    <dgm:pt modelId="{121B6704-2ABE-4C3E-9E33-0F9146FD5E81}" type="pres">
      <dgm:prSet presAssocID="{0DDE70ED-8549-4D9D-B0BE-8A2FACE13275}" presName="vert1" presStyleCnt="0"/>
      <dgm:spPr/>
    </dgm:pt>
    <dgm:pt modelId="{4D460832-6AAD-4710-B474-8A9AD1C2D13F}" type="pres">
      <dgm:prSet presAssocID="{8C3339DA-414A-4098-8605-38B8763FEA9C}" presName="thickLine" presStyleLbl="alignNode1" presStyleIdx="3" presStyleCnt="5"/>
      <dgm:spPr/>
    </dgm:pt>
    <dgm:pt modelId="{C8D65A00-F1FE-4ABA-B065-86B583789B01}" type="pres">
      <dgm:prSet presAssocID="{8C3339DA-414A-4098-8605-38B8763FEA9C}" presName="horz1" presStyleCnt="0"/>
      <dgm:spPr/>
    </dgm:pt>
    <dgm:pt modelId="{364EE5DC-7E88-4874-912D-DF16175EBEB4}" type="pres">
      <dgm:prSet presAssocID="{8C3339DA-414A-4098-8605-38B8763FEA9C}" presName="tx1" presStyleLbl="revTx" presStyleIdx="3" presStyleCnt="5"/>
      <dgm:spPr/>
    </dgm:pt>
    <dgm:pt modelId="{29351C5E-C378-4C5B-94D8-20735D36A29A}" type="pres">
      <dgm:prSet presAssocID="{8C3339DA-414A-4098-8605-38B8763FEA9C}" presName="vert1" presStyleCnt="0"/>
      <dgm:spPr/>
    </dgm:pt>
    <dgm:pt modelId="{EBB28589-32E1-4F17-B24E-28A2747A7EEB}" type="pres">
      <dgm:prSet presAssocID="{56C373F8-F357-4E32-B0A9-4F7493D5B166}" presName="thickLine" presStyleLbl="alignNode1" presStyleIdx="4" presStyleCnt="5"/>
      <dgm:spPr/>
    </dgm:pt>
    <dgm:pt modelId="{88D78EC4-1410-4EAC-A3DE-E51B30F61024}" type="pres">
      <dgm:prSet presAssocID="{56C373F8-F357-4E32-B0A9-4F7493D5B166}" presName="horz1" presStyleCnt="0"/>
      <dgm:spPr/>
    </dgm:pt>
    <dgm:pt modelId="{EC35E5C8-5530-4F9E-A354-4DF2A06502EF}" type="pres">
      <dgm:prSet presAssocID="{56C373F8-F357-4E32-B0A9-4F7493D5B166}" presName="tx1" presStyleLbl="revTx" presStyleIdx="4" presStyleCnt="5"/>
      <dgm:spPr/>
    </dgm:pt>
    <dgm:pt modelId="{F7637760-826D-4DDA-AD58-684AC7581C02}" type="pres">
      <dgm:prSet presAssocID="{56C373F8-F357-4E32-B0A9-4F7493D5B166}" presName="vert1" presStyleCnt="0"/>
      <dgm:spPr/>
    </dgm:pt>
  </dgm:ptLst>
  <dgm:cxnLst>
    <dgm:cxn modelId="{D818F500-040C-4B65-B8E6-AC0ADC2044A6}" type="presOf" srcId="{AC145805-1BB5-4CB7-A5C8-073C773B1601}" destId="{B9D17F8E-58D3-454A-854B-3CAE818D6D4D}" srcOrd="0" destOrd="0" presId="urn:microsoft.com/office/officeart/2008/layout/LinedList"/>
    <dgm:cxn modelId="{C75A7111-63F0-4D91-86B9-900B1D6AB486}" type="presOf" srcId="{0DDE70ED-8549-4D9D-B0BE-8A2FACE13275}" destId="{0C22A319-6C77-4BBA-86DD-CBF6059C9576}" srcOrd="0" destOrd="0" presId="urn:microsoft.com/office/officeart/2008/layout/LinedList"/>
    <dgm:cxn modelId="{2ADB9933-084B-42A2-A353-89FBBD384DA7}" srcId="{360C9401-AFA3-42F2-9EC5-83DE770CC1AD}" destId="{2A220CB4-418C-4E7F-A313-249809015509}" srcOrd="1" destOrd="0" parTransId="{441EC74B-52CB-4D3E-AF3D-7E3E691CA508}" sibTransId="{E9F77432-371F-4D98-9328-7F5E9314B242}"/>
    <dgm:cxn modelId="{DE7E026B-B4BB-4E78-8308-08110B8128FC}" srcId="{360C9401-AFA3-42F2-9EC5-83DE770CC1AD}" destId="{0DDE70ED-8549-4D9D-B0BE-8A2FACE13275}" srcOrd="2" destOrd="0" parTransId="{6851E63E-103B-4390-86CE-2DE0E6B01C7B}" sibTransId="{952195B2-E54D-4A5B-BF9E-2106926EBB0F}"/>
    <dgm:cxn modelId="{1EEB814D-9031-4E96-8AC3-3A722225DD3B}" srcId="{360C9401-AFA3-42F2-9EC5-83DE770CC1AD}" destId="{56C373F8-F357-4E32-B0A9-4F7493D5B166}" srcOrd="4" destOrd="0" parTransId="{CFAD904B-031E-44EA-9CCE-BF2706A0C4DC}" sibTransId="{0BC62AC4-CD23-4559-BF48-50D6D9B8A1E4}"/>
    <dgm:cxn modelId="{04EED84F-197D-479C-8DF3-6CA5427B9443}" type="presOf" srcId="{56C373F8-F357-4E32-B0A9-4F7493D5B166}" destId="{EC35E5C8-5530-4F9E-A354-4DF2A06502EF}" srcOrd="0" destOrd="0" presId="urn:microsoft.com/office/officeart/2008/layout/LinedList"/>
    <dgm:cxn modelId="{B7247A59-903D-4616-8E1F-F465DA07D8BA}" srcId="{360C9401-AFA3-42F2-9EC5-83DE770CC1AD}" destId="{8C3339DA-414A-4098-8605-38B8763FEA9C}" srcOrd="3" destOrd="0" parTransId="{E5322537-939C-4184-93C4-2B166FA42D90}" sibTransId="{5D8AAA1F-E693-4839-8214-7133F43D0B3E}"/>
    <dgm:cxn modelId="{C2AA878F-503F-4522-A09E-82C0FCD9D70B}" type="presOf" srcId="{8C3339DA-414A-4098-8605-38B8763FEA9C}" destId="{364EE5DC-7E88-4874-912D-DF16175EBEB4}" srcOrd="0" destOrd="0" presId="urn:microsoft.com/office/officeart/2008/layout/LinedList"/>
    <dgm:cxn modelId="{067A23AF-B9F1-4F89-8203-0B3B0A307D46}" type="presOf" srcId="{360C9401-AFA3-42F2-9EC5-83DE770CC1AD}" destId="{F73F429E-A2C2-458C-9922-A1BEC6BE69BD}" srcOrd="0" destOrd="0" presId="urn:microsoft.com/office/officeart/2008/layout/LinedList"/>
    <dgm:cxn modelId="{E7484AC2-5883-46FF-A799-0F76A431159F}" type="presOf" srcId="{2A220CB4-418C-4E7F-A313-249809015509}" destId="{F2DE3ED8-C4DC-4945-B1EB-2D4C335440F7}" srcOrd="0" destOrd="0" presId="urn:microsoft.com/office/officeart/2008/layout/LinedList"/>
    <dgm:cxn modelId="{2CCDFACD-4A5F-4726-8994-75567D4641CB}" srcId="{360C9401-AFA3-42F2-9EC5-83DE770CC1AD}" destId="{AC145805-1BB5-4CB7-A5C8-073C773B1601}" srcOrd="0" destOrd="0" parTransId="{EC35A1DC-9AC5-4FC7-B1FA-5B798DCE22FE}" sibTransId="{8FE25918-11BD-4D49-8EFB-DAAF8BBB4809}"/>
    <dgm:cxn modelId="{F278D2F4-5CCD-4FAE-850A-6B750DC8757C}" type="presParOf" srcId="{F73F429E-A2C2-458C-9922-A1BEC6BE69BD}" destId="{DE3BDB65-D626-4685-9075-65570A69FB0E}" srcOrd="0" destOrd="0" presId="urn:microsoft.com/office/officeart/2008/layout/LinedList"/>
    <dgm:cxn modelId="{DA1B2753-E648-4276-9282-BA9FA42F7152}" type="presParOf" srcId="{F73F429E-A2C2-458C-9922-A1BEC6BE69BD}" destId="{4668546B-C3AB-4985-892E-636F0ECC7156}" srcOrd="1" destOrd="0" presId="urn:microsoft.com/office/officeart/2008/layout/LinedList"/>
    <dgm:cxn modelId="{0C01E71C-62D0-4FFC-8F6B-1355DCDBB351}" type="presParOf" srcId="{4668546B-C3AB-4985-892E-636F0ECC7156}" destId="{B9D17F8E-58D3-454A-854B-3CAE818D6D4D}" srcOrd="0" destOrd="0" presId="urn:microsoft.com/office/officeart/2008/layout/LinedList"/>
    <dgm:cxn modelId="{CA070229-C94E-48AE-9460-680E28D3C28A}" type="presParOf" srcId="{4668546B-C3AB-4985-892E-636F0ECC7156}" destId="{B0002740-A285-498F-A47D-BFAD4B9C5570}" srcOrd="1" destOrd="0" presId="urn:microsoft.com/office/officeart/2008/layout/LinedList"/>
    <dgm:cxn modelId="{1307BC59-E2BE-4F6D-80AE-C3327D0BF2F2}" type="presParOf" srcId="{F73F429E-A2C2-458C-9922-A1BEC6BE69BD}" destId="{B31640F9-C92A-4049-9201-A69D968E2D9A}" srcOrd="2" destOrd="0" presId="urn:microsoft.com/office/officeart/2008/layout/LinedList"/>
    <dgm:cxn modelId="{1B39FF13-4B0F-4542-8F03-D684BFF08AEE}" type="presParOf" srcId="{F73F429E-A2C2-458C-9922-A1BEC6BE69BD}" destId="{18330B65-2C65-4D5A-A99F-A7158C2A6C02}" srcOrd="3" destOrd="0" presId="urn:microsoft.com/office/officeart/2008/layout/LinedList"/>
    <dgm:cxn modelId="{B5808133-8482-4062-ABC5-7974DD351E00}" type="presParOf" srcId="{18330B65-2C65-4D5A-A99F-A7158C2A6C02}" destId="{F2DE3ED8-C4DC-4945-B1EB-2D4C335440F7}" srcOrd="0" destOrd="0" presId="urn:microsoft.com/office/officeart/2008/layout/LinedList"/>
    <dgm:cxn modelId="{74F7C1F3-8F7F-4FCA-8C72-6AA19FCE725E}" type="presParOf" srcId="{18330B65-2C65-4D5A-A99F-A7158C2A6C02}" destId="{74D1F214-DF31-463B-B832-288F290334BB}" srcOrd="1" destOrd="0" presId="urn:microsoft.com/office/officeart/2008/layout/LinedList"/>
    <dgm:cxn modelId="{D66A842D-4713-4CDB-A6FA-DCBAFD1F7DE3}" type="presParOf" srcId="{F73F429E-A2C2-458C-9922-A1BEC6BE69BD}" destId="{0097333D-3479-4678-A895-E16F6A78657E}" srcOrd="4" destOrd="0" presId="urn:microsoft.com/office/officeart/2008/layout/LinedList"/>
    <dgm:cxn modelId="{1D15DF39-3B47-4581-A65C-7C1549204093}" type="presParOf" srcId="{F73F429E-A2C2-458C-9922-A1BEC6BE69BD}" destId="{BA4D36C1-01AF-4115-B929-10758FA7A007}" srcOrd="5" destOrd="0" presId="urn:microsoft.com/office/officeart/2008/layout/LinedList"/>
    <dgm:cxn modelId="{EF928618-BF6C-4E62-A42C-D6A1CB85EA23}" type="presParOf" srcId="{BA4D36C1-01AF-4115-B929-10758FA7A007}" destId="{0C22A319-6C77-4BBA-86DD-CBF6059C9576}" srcOrd="0" destOrd="0" presId="urn:microsoft.com/office/officeart/2008/layout/LinedList"/>
    <dgm:cxn modelId="{8896A4C7-244A-4734-B90B-304D2574EB52}" type="presParOf" srcId="{BA4D36C1-01AF-4115-B929-10758FA7A007}" destId="{121B6704-2ABE-4C3E-9E33-0F9146FD5E81}" srcOrd="1" destOrd="0" presId="urn:microsoft.com/office/officeart/2008/layout/LinedList"/>
    <dgm:cxn modelId="{1F27E241-4518-4750-8EEF-3AB37160D2EF}" type="presParOf" srcId="{F73F429E-A2C2-458C-9922-A1BEC6BE69BD}" destId="{4D460832-6AAD-4710-B474-8A9AD1C2D13F}" srcOrd="6" destOrd="0" presId="urn:microsoft.com/office/officeart/2008/layout/LinedList"/>
    <dgm:cxn modelId="{5737FF93-3099-414F-82C8-B9260297E96E}" type="presParOf" srcId="{F73F429E-A2C2-458C-9922-A1BEC6BE69BD}" destId="{C8D65A00-F1FE-4ABA-B065-86B583789B01}" srcOrd="7" destOrd="0" presId="urn:microsoft.com/office/officeart/2008/layout/LinedList"/>
    <dgm:cxn modelId="{D1399146-E640-4E6C-AA1B-23285ADD77EB}" type="presParOf" srcId="{C8D65A00-F1FE-4ABA-B065-86B583789B01}" destId="{364EE5DC-7E88-4874-912D-DF16175EBEB4}" srcOrd="0" destOrd="0" presId="urn:microsoft.com/office/officeart/2008/layout/LinedList"/>
    <dgm:cxn modelId="{02054C3C-7FDB-4CEC-A783-A102EDFA8CDF}" type="presParOf" srcId="{C8D65A00-F1FE-4ABA-B065-86B583789B01}" destId="{29351C5E-C378-4C5B-94D8-20735D36A29A}" srcOrd="1" destOrd="0" presId="urn:microsoft.com/office/officeart/2008/layout/LinedList"/>
    <dgm:cxn modelId="{EB4A9E15-7FCE-41C5-AB6C-287B19C53AF5}" type="presParOf" srcId="{F73F429E-A2C2-458C-9922-A1BEC6BE69BD}" destId="{EBB28589-32E1-4F17-B24E-28A2747A7EEB}" srcOrd="8" destOrd="0" presId="urn:microsoft.com/office/officeart/2008/layout/LinedList"/>
    <dgm:cxn modelId="{D012E79E-DCA0-42B7-9967-AB1D5368B97D}" type="presParOf" srcId="{F73F429E-A2C2-458C-9922-A1BEC6BE69BD}" destId="{88D78EC4-1410-4EAC-A3DE-E51B30F61024}" srcOrd="9" destOrd="0" presId="urn:microsoft.com/office/officeart/2008/layout/LinedList"/>
    <dgm:cxn modelId="{F9F64258-FE2B-40B0-B080-67B43EEC17DF}" type="presParOf" srcId="{88D78EC4-1410-4EAC-A3DE-E51B30F61024}" destId="{EC35E5C8-5530-4F9E-A354-4DF2A06502EF}" srcOrd="0" destOrd="0" presId="urn:microsoft.com/office/officeart/2008/layout/LinedList"/>
    <dgm:cxn modelId="{FC919711-AA8C-4C56-90E4-9B7D99C6D3AB}" type="presParOf" srcId="{88D78EC4-1410-4EAC-A3DE-E51B30F61024}" destId="{F7637760-826D-4DDA-AD58-684AC7581C0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853AA0-C240-49E9-B3BE-757A4FB80B6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38DD4931-D7F7-4C8B-9A28-A5FFEC4C19E3}">
      <dgm:prSet/>
      <dgm:spPr/>
      <dgm:t>
        <a:bodyPr/>
        <a:lstStyle/>
        <a:p>
          <a:r>
            <a:rPr lang="en-US" dirty="0"/>
            <a:t>Companies such as Google, Facebook, and Apple leverage huge amounts of user data to train neural networks.</a:t>
          </a:r>
        </a:p>
      </dgm:t>
    </dgm:pt>
    <dgm:pt modelId="{22C73CDD-D65E-4D7D-B36F-95A9A1E26EED}" type="parTrans" cxnId="{C11F633D-0C31-4C09-8FAA-43D7FFEB698D}">
      <dgm:prSet/>
      <dgm:spPr/>
      <dgm:t>
        <a:bodyPr/>
        <a:lstStyle/>
        <a:p>
          <a:endParaRPr lang="en-US"/>
        </a:p>
      </dgm:t>
    </dgm:pt>
    <dgm:pt modelId="{A2CF2BEF-FDC4-4455-BB82-5F125200A504}" type="sibTrans" cxnId="{C11F633D-0C31-4C09-8FAA-43D7FFEB698D}">
      <dgm:prSet/>
      <dgm:spPr/>
      <dgm:t>
        <a:bodyPr/>
        <a:lstStyle/>
        <a:p>
          <a:endParaRPr lang="en-US"/>
        </a:p>
      </dgm:t>
    </dgm:pt>
    <dgm:pt modelId="{491CC5C7-70DD-43F1-B507-F454675C5420}">
      <dgm:prSet/>
      <dgm:spPr/>
      <dgm:t>
        <a:bodyPr/>
        <a:lstStyle/>
        <a:p>
          <a:r>
            <a:rPr lang="en-US" dirty="0"/>
            <a:t>Users benefit from new services, such as powerful image search, voice-activated personal assistants, and machine translation of webpages in foreign languages. </a:t>
          </a:r>
        </a:p>
      </dgm:t>
    </dgm:pt>
    <dgm:pt modelId="{5D15F6EE-F50A-4AC0-A84B-A4C9B1DD87BC}" type="parTrans" cxnId="{4A873E46-BDA1-4C2D-B5C2-E99156763BDD}">
      <dgm:prSet/>
      <dgm:spPr/>
      <dgm:t>
        <a:bodyPr/>
        <a:lstStyle/>
        <a:p>
          <a:endParaRPr lang="en-US"/>
        </a:p>
      </dgm:t>
    </dgm:pt>
    <dgm:pt modelId="{99E6EE13-75E5-4CC1-AF3B-EC16838C8A68}" type="sibTrans" cxnId="{4A873E46-BDA1-4C2D-B5C2-E99156763BDD}">
      <dgm:prSet/>
      <dgm:spPr/>
      <dgm:t>
        <a:bodyPr/>
        <a:lstStyle/>
        <a:p>
          <a:endParaRPr lang="en-US"/>
        </a:p>
      </dgm:t>
    </dgm:pt>
    <dgm:pt modelId="{A59EF4C1-0CEC-41AD-A6CE-43A1EF36226A}">
      <dgm:prSet/>
      <dgm:spPr/>
      <dgm:t>
        <a:bodyPr/>
        <a:lstStyle/>
        <a:p>
          <a:r>
            <a:rPr lang="en-US" dirty="0"/>
            <a:t>But the underlying models constructed from their collective data remain proprietary to the companies that created them.</a:t>
          </a:r>
        </a:p>
      </dgm:t>
    </dgm:pt>
    <dgm:pt modelId="{B8E23CEC-0382-44D3-A28A-E6B946710A7A}" type="parTrans" cxnId="{8F54B61C-FCFC-4BD8-A1E0-67C9EB7187E6}">
      <dgm:prSet/>
      <dgm:spPr/>
      <dgm:t>
        <a:bodyPr/>
        <a:lstStyle/>
        <a:p>
          <a:endParaRPr lang="en-US"/>
        </a:p>
      </dgm:t>
    </dgm:pt>
    <dgm:pt modelId="{DE6DE9E8-B81F-4751-AAE4-7214DF2ABFB1}" type="sibTrans" cxnId="{8F54B61C-FCFC-4BD8-A1E0-67C9EB7187E6}">
      <dgm:prSet/>
      <dgm:spPr/>
      <dgm:t>
        <a:bodyPr/>
        <a:lstStyle/>
        <a:p>
          <a:endParaRPr lang="en-US"/>
        </a:p>
      </dgm:t>
    </dgm:pt>
    <dgm:pt modelId="{E4D8AD43-0460-40E6-B8A0-42931E1275A9}" type="pres">
      <dgm:prSet presAssocID="{93853AA0-C240-49E9-B3BE-757A4FB80B68}" presName="hierChild1" presStyleCnt="0">
        <dgm:presLayoutVars>
          <dgm:chPref val="1"/>
          <dgm:dir/>
          <dgm:animOne val="branch"/>
          <dgm:animLvl val="lvl"/>
          <dgm:resizeHandles/>
        </dgm:presLayoutVars>
      </dgm:prSet>
      <dgm:spPr/>
    </dgm:pt>
    <dgm:pt modelId="{86C2A70F-7501-4EB8-AED1-BAA6E138744B}" type="pres">
      <dgm:prSet presAssocID="{38DD4931-D7F7-4C8B-9A28-A5FFEC4C19E3}" presName="hierRoot1" presStyleCnt="0"/>
      <dgm:spPr/>
    </dgm:pt>
    <dgm:pt modelId="{89E5315A-2251-4D00-8CD1-1A13843A8B93}" type="pres">
      <dgm:prSet presAssocID="{38DD4931-D7F7-4C8B-9A28-A5FFEC4C19E3}" presName="composite" presStyleCnt="0"/>
      <dgm:spPr/>
    </dgm:pt>
    <dgm:pt modelId="{FA7F60A0-4D13-4C70-8139-263B8B454B4C}" type="pres">
      <dgm:prSet presAssocID="{38DD4931-D7F7-4C8B-9A28-A5FFEC4C19E3}" presName="background" presStyleLbl="node0" presStyleIdx="0" presStyleCnt="3"/>
      <dgm:spPr/>
    </dgm:pt>
    <dgm:pt modelId="{093FC931-7684-4D76-A93F-C00495D178C2}" type="pres">
      <dgm:prSet presAssocID="{38DD4931-D7F7-4C8B-9A28-A5FFEC4C19E3}" presName="text" presStyleLbl="fgAcc0" presStyleIdx="0" presStyleCnt="3">
        <dgm:presLayoutVars>
          <dgm:chPref val="3"/>
        </dgm:presLayoutVars>
      </dgm:prSet>
      <dgm:spPr/>
    </dgm:pt>
    <dgm:pt modelId="{56D9DEB8-23CE-4922-9B8E-643FE90B6F18}" type="pres">
      <dgm:prSet presAssocID="{38DD4931-D7F7-4C8B-9A28-A5FFEC4C19E3}" presName="hierChild2" presStyleCnt="0"/>
      <dgm:spPr/>
    </dgm:pt>
    <dgm:pt modelId="{377E562D-3262-4FE6-947B-129C99E66ADC}" type="pres">
      <dgm:prSet presAssocID="{491CC5C7-70DD-43F1-B507-F454675C5420}" presName="hierRoot1" presStyleCnt="0"/>
      <dgm:spPr/>
    </dgm:pt>
    <dgm:pt modelId="{92389CA0-816B-44A4-BFF6-E4B3CA090912}" type="pres">
      <dgm:prSet presAssocID="{491CC5C7-70DD-43F1-B507-F454675C5420}" presName="composite" presStyleCnt="0"/>
      <dgm:spPr/>
    </dgm:pt>
    <dgm:pt modelId="{18001728-230C-429E-9617-6134641B076E}" type="pres">
      <dgm:prSet presAssocID="{491CC5C7-70DD-43F1-B507-F454675C5420}" presName="background" presStyleLbl="node0" presStyleIdx="1" presStyleCnt="3"/>
      <dgm:spPr/>
    </dgm:pt>
    <dgm:pt modelId="{6D9B39AA-04D1-4AF5-9462-3856B24D6ED7}" type="pres">
      <dgm:prSet presAssocID="{491CC5C7-70DD-43F1-B507-F454675C5420}" presName="text" presStyleLbl="fgAcc0" presStyleIdx="1" presStyleCnt="3">
        <dgm:presLayoutVars>
          <dgm:chPref val="3"/>
        </dgm:presLayoutVars>
      </dgm:prSet>
      <dgm:spPr/>
    </dgm:pt>
    <dgm:pt modelId="{8CE73313-C59B-43DE-B1C9-80E269D12909}" type="pres">
      <dgm:prSet presAssocID="{491CC5C7-70DD-43F1-B507-F454675C5420}" presName="hierChild2" presStyleCnt="0"/>
      <dgm:spPr/>
    </dgm:pt>
    <dgm:pt modelId="{D72FE686-1589-4F1F-903E-9B876D799CA7}" type="pres">
      <dgm:prSet presAssocID="{A59EF4C1-0CEC-41AD-A6CE-43A1EF36226A}" presName="hierRoot1" presStyleCnt="0"/>
      <dgm:spPr/>
    </dgm:pt>
    <dgm:pt modelId="{C5357FC9-4FF1-45CA-8EF3-95BFAFF0934C}" type="pres">
      <dgm:prSet presAssocID="{A59EF4C1-0CEC-41AD-A6CE-43A1EF36226A}" presName="composite" presStyleCnt="0"/>
      <dgm:spPr/>
    </dgm:pt>
    <dgm:pt modelId="{AE2D8B02-B042-47FE-BD54-FDE6CECC54A9}" type="pres">
      <dgm:prSet presAssocID="{A59EF4C1-0CEC-41AD-A6CE-43A1EF36226A}" presName="background" presStyleLbl="node0" presStyleIdx="2" presStyleCnt="3"/>
      <dgm:spPr/>
    </dgm:pt>
    <dgm:pt modelId="{07B323E3-DD1E-4FED-971C-B6C14AF487CE}" type="pres">
      <dgm:prSet presAssocID="{A59EF4C1-0CEC-41AD-A6CE-43A1EF36226A}" presName="text" presStyleLbl="fgAcc0" presStyleIdx="2" presStyleCnt="3">
        <dgm:presLayoutVars>
          <dgm:chPref val="3"/>
        </dgm:presLayoutVars>
      </dgm:prSet>
      <dgm:spPr/>
    </dgm:pt>
    <dgm:pt modelId="{847F266F-CB8C-4BB1-9A6E-03D7EAA158DE}" type="pres">
      <dgm:prSet presAssocID="{A59EF4C1-0CEC-41AD-A6CE-43A1EF36226A}" presName="hierChild2" presStyleCnt="0"/>
      <dgm:spPr/>
    </dgm:pt>
  </dgm:ptLst>
  <dgm:cxnLst>
    <dgm:cxn modelId="{8F54B61C-FCFC-4BD8-A1E0-67C9EB7187E6}" srcId="{93853AA0-C240-49E9-B3BE-757A4FB80B68}" destId="{A59EF4C1-0CEC-41AD-A6CE-43A1EF36226A}" srcOrd="2" destOrd="0" parTransId="{B8E23CEC-0382-44D3-A28A-E6B946710A7A}" sibTransId="{DE6DE9E8-B81F-4751-AAE4-7214DF2ABFB1}"/>
    <dgm:cxn modelId="{EAB2FD28-3FAF-41D0-BA22-E693B31E63DB}" type="presOf" srcId="{491CC5C7-70DD-43F1-B507-F454675C5420}" destId="{6D9B39AA-04D1-4AF5-9462-3856B24D6ED7}" srcOrd="0" destOrd="0" presId="urn:microsoft.com/office/officeart/2005/8/layout/hierarchy1"/>
    <dgm:cxn modelId="{C11F633D-0C31-4C09-8FAA-43D7FFEB698D}" srcId="{93853AA0-C240-49E9-B3BE-757A4FB80B68}" destId="{38DD4931-D7F7-4C8B-9A28-A5FFEC4C19E3}" srcOrd="0" destOrd="0" parTransId="{22C73CDD-D65E-4D7D-B36F-95A9A1E26EED}" sibTransId="{A2CF2BEF-FDC4-4455-BB82-5F125200A504}"/>
    <dgm:cxn modelId="{4A873E46-BDA1-4C2D-B5C2-E99156763BDD}" srcId="{93853AA0-C240-49E9-B3BE-757A4FB80B68}" destId="{491CC5C7-70DD-43F1-B507-F454675C5420}" srcOrd="1" destOrd="0" parTransId="{5D15F6EE-F50A-4AC0-A84B-A4C9B1DD87BC}" sibTransId="{99E6EE13-75E5-4CC1-AF3B-EC16838C8A68}"/>
    <dgm:cxn modelId="{D8CD4B4E-7902-42AF-A3AD-522B9E7D9D41}" type="presOf" srcId="{93853AA0-C240-49E9-B3BE-757A4FB80B68}" destId="{E4D8AD43-0460-40E6-B8A0-42931E1275A9}" srcOrd="0" destOrd="0" presId="urn:microsoft.com/office/officeart/2005/8/layout/hierarchy1"/>
    <dgm:cxn modelId="{81D87A8E-8E2A-4824-A1DD-8A7310B97870}" type="presOf" srcId="{38DD4931-D7F7-4C8B-9A28-A5FFEC4C19E3}" destId="{093FC931-7684-4D76-A93F-C00495D178C2}" srcOrd="0" destOrd="0" presId="urn:microsoft.com/office/officeart/2005/8/layout/hierarchy1"/>
    <dgm:cxn modelId="{A45579B5-57BF-4588-888A-F83BCCB97E06}" type="presOf" srcId="{A59EF4C1-0CEC-41AD-A6CE-43A1EF36226A}" destId="{07B323E3-DD1E-4FED-971C-B6C14AF487CE}" srcOrd="0" destOrd="0" presId="urn:microsoft.com/office/officeart/2005/8/layout/hierarchy1"/>
    <dgm:cxn modelId="{2334D8C2-B121-4070-AF24-B2BEDE7DDC4A}" type="presParOf" srcId="{E4D8AD43-0460-40E6-B8A0-42931E1275A9}" destId="{86C2A70F-7501-4EB8-AED1-BAA6E138744B}" srcOrd="0" destOrd="0" presId="urn:microsoft.com/office/officeart/2005/8/layout/hierarchy1"/>
    <dgm:cxn modelId="{40458C41-2C3B-4375-8DCA-86ED3D83B3AD}" type="presParOf" srcId="{86C2A70F-7501-4EB8-AED1-BAA6E138744B}" destId="{89E5315A-2251-4D00-8CD1-1A13843A8B93}" srcOrd="0" destOrd="0" presId="urn:microsoft.com/office/officeart/2005/8/layout/hierarchy1"/>
    <dgm:cxn modelId="{2FECB44C-73B3-4F57-9C0C-F5A32F8212BD}" type="presParOf" srcId="{89E5315A-2251-4D00-8CD1-1A13843A8B93}" destId="{FA7F60A0-4D13-4C70-8139-263B8B454B4C}" srcOrd="0" destOrd="0" presId="urn:microsoft.com/office/officeart/2005/8/layout/hierarchy1"/>
    <dgm:cxn modelId="{601AEBDA-8F5E-4037-89E9-51051FA3CDFE}" type="presParOf" srcId="{89E5315A-2251-4D00-8CD1-1A13843A8B93}" destId="{093FC931-7684-4D76-A93F-C00495D178C2}" srcOrd="1" destOrd="0" presId="urn:microsoft.com/office/officeart/2005/8/layout/hierarchy1"/>
    <dgm:cxn modelId="{0AD8079A-17C9-4EE4-A89C-6EB4B4D7BB4B}" type="presParOf" srcId="{86C2A70F-7501-4EB8-AED1-BAA6E138744B}" destId="{56D9DEB8-23CE-4922-9B8E-643FE90B6F18}" srcOrd="1" destOrd="0" presId="urn:microsoft.com/office/officeart/2005/8/layout/hierarchy1"/>
    <dgm:cxn modelId="{51157CCD-AAF3-4556-B159-1651142C5387}" type="presParOf" srcId="{E4D8AD43-0460-40E6-B8A0-42931E1275A9}" destId="{377E562D-3262-4FE6-947B-129C99E66ADC}" srcOrd="1" destOrd="0" presId="urn:microsoft.com/office/officeart/2005/8/layout/hierarchy1"/>
    <dgm:cxn modelId="{AAC40C8C-7740-4F67-9B88-C74DA053A760}" type="presParOf" srcId="{377E562D-3262-4FE6-947B-129C99E66ADC}" destId="{92389CA0-816B-44A4-BFF6-E4B3CA090912}" srcOrd="0" destOrd="0" presId="urn:microsoft.com/office/officeart/2005/8/layout/hierarchy1"/>
    <dgm:cxn modelId="{125C2712-217A-4F57-BAE6-3884EB76DCA2}" type="presParOf" srcId="{92389CA0-816B-44A4-BFF6-E4B3CA090912}" destId="{18001728-230C-429E-9617-6134641B076E}" srcOrd="0" destOrd="0" presId="urn:microsoft.com/office/officeart/2005/8/layout/hierarchy1"/>
    <dgm:cxn modelId="{84D1001E-86AF-4A65-893B-D5C6F80E1DBA}" type="presParOf" srcId="{92389CA0-816B-44A4-BFF6-E4B3CA090912}" destId="{6D9B39AA-04D1-4AF5-9462-3856B24D6ED7}" srcOrd="1" destOrd="0" presId="urn:microsoft.com/office/officeart/2005/8/layout/hierarchy1"/>
    <dgm:cxn modelId="{0FD3971C-630B-4037-878A-B50359DA65C6}" type="presParOf" srcId="{377E562D-3262-4FE6-947B-129C99E66ADC}" destId="{8CE73313-C59B-43DE-B1C9-80E269D12909}" srcOrd="1" destOrd="0" presId="urn:microsoft.com/office/officeart/2005/8/layout/hierarchy1"/>
    <dgm:cxn modelId="{761F192E-7CF6-4A1F-9A28-83DE910DCD53}" type="presParOf" srcId="{E4D8AD43-0460-40E6-B8A0-42931E1275A9}" destId="{D72FE686-1589-4F1F-903E-9B876D799CA7}" srcOrd="2" destOrd="0" presId="urn:microsoft.com/office/officeart/2005/8/layout/hierarchy1"/>
    <dgm:cxn modelId="{6C4D1F92-47D9-4C78-A0BA-C762E6DE5C13}" type="presParOf" srcId="{D72FE686-1589-4F1F-903E-9B876D799CA7}" destId="{C5357FC9-4FF1-45CA-8EF3-95BFAFF0934C}" srcOrd="0" destOrd="0" presId="urn:microsoft.com/office/officeart/2005/8/layout/hierarchy1"/>
    <dgm:cxn modelId="{4B319945-17CA-4446-869C-F1D4AEE889A9}" type="presParOf" srcId="{C5357FC9-4FF1-45CA-8EF3-95BFAFF0934C}" destId="{AE2D8B02-B042-47FE-BD54-FDE6CECC54A9}" srcOrd="0" destOrd="0" presId="urn:microsoft.com/office/officeart/2005/8/layout/hierarchy1"/>
    <dgm:cxn modelId="{3CC61253-4AE0-4B7B-80DC-1AD1004D8DA5}" type="presParOf" srcId="{C5357FC9-4FF1-45CA-8EF3-95BFAFF0934C}" destId="{07B323E3-DD1E-4FED-971C-B6C14AF487CE}" srcOrd="1" destOrd="0" presId="urn:microsoft.com/office/officeart/2005/8/layout/hierarchy1"/>
    <dgm:cxn modelId="{5B3C4708-81F6-47C8-9D8C-625F01E5D6A1}" type="presParOf" srcId="{D72FE686-1589-4F1F-903E-9B876D799CA7}" destId="{847F266F-CB8C-4BB1-9A6E-03D7EAA158D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A12814-0150-4920-925B-63BED283AC7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A6CECF3-D01D-4AAB-9113-DA0316DA04D2}">
      <dgm:prSet/>
      <dgm:spPr/>
      <dgm:t>
        <a:bodyPr/>
        <a:lstStyle/>
        <a:p>
          <a:r>
            <a:rPr lang="en-US"/>
            <a:t>While training the model</a:t>
          </a:r>
        </a:p>
      </dgm:t>
    </dgm:pt>
    <dgm:pt modelId="{C0A2309C-3ACF-42F8-A0B4-2F00A40F5F6C}" type="parTrans" cxnId="{E2A71D81-98C1-43BA-98C3-D6DC257B0104}">
      <dgm:prSet/>
      <dgm:spPr/>
      <dgm:t>
        <a:bodyPr/>
        <a:lstStyle/>
        <a:p>
          <a:endParaRPr lang="en-US"/>
        </a:p>
      </dgm:t>
    </dgm:pt>
    <dgm:pt modelId="{CF3E8DA8-A44E-410F-8C62-CEB73A3FC135}" type="sibTrans" cxnId="{E2A71D81-98C1-43BA-98C3-D6DC257B0104}">
      <dgm:prSet/>
      <dgm:spPr/>
      <dgm:t>
        <a:bodyPr/>
        <a:lstStyle/>
        <a:p>
          <a:endParaRPr lang="en-US"/>
        </a:p>
      </dgm:t>
    </dgm:pt>
    <dgm:pt modelId="{5CBE0C4E-9FF7-48CC-9606-D810CB82DCF8}">
      <dgm:prSet/>
      <dgm:spPr/>
      <dgm:t>
        <a:bodyPr/>
        <a:lstStyle/>
        <a:p>
          <a:r>
            <a:rPr lang="en-US"/>
            <a:t>Participants do not reveal their training datasets to anyone, thus ensuring strong privacy of their data</a:t>
          </a:r>
        </a:p>
      </dgm:t>
    </dgm:pt>
    <dgm:pt modelId="{3050959E-609B-4DC7-9F5F-F53E3708933E}" type="parTrans" cxnId="{9E28E1C7-4A54-47D7-A36D-B95BE22219FE}">
      <dgm:prSet/>
      <dgm:spPr/>
      <dgm:t>
        <a:bodyPr/>
        <a:lstStyle/>
        <a:p>
          <a:endParaRPr lang="en-US"/>
        </a:p>
      </dgm:t>
    </dgm:pt>
    <dgm:pt modelId="{41383C32-AB94-4DE1-9F5B-67DCFECB65F4}" type="sibTrans" cxnId="{9E28E1C7-4A54-47D7-A36D-B95BE22219FE}">
      <dgm:prSet/>
      <dgm:spPr/>
      <dgm:t>
        <a:bodyPr/>
        <a:lstStyle/>
        <a:p>
          <a:endParaRPr lang="en-US"/>
        </a:p>
      </dgm:t>
    </dgm:pt>
    <dgm:pt modelId="{89AA87FB-73E4-441E-A94C-DF0D818F5069}">
      <dgm:prSet/>
      <dgm:spPr/>
      <dgm:t>
        <a:bodyPr/>
        <a:lstStyle/>
        <a:p>
          <a:r>
            <a:rPr lang="en-US"/>
            <a:t>The participants can also delete their data at any time</a:t>
          </a:r>
        </a:p>
      </dgm:t>
    </dgm:pt>
    <dgm:pt modelId="{2F962329-9957-4B0F-A27D-99CC64CFABCF}" type="parTrans" cxnId="{849B49CE-BCE3-4755-A915-301B2129BB6D}">
      <dgm:prSet/>
      <dgm:spPr/>
      <dgm:t>
        <a:bodyPr/>
        <a:lstStyle/>
        <a:p>
          <a:endParaRPr lang="en-US"/>
        </a:p>
      </dgm:t>
    </dgm:pt>
    <dgm:pt modelId="{403F2F4D-3491-4B27-B28C-7CFF47E7B118}" type="sibTrans" cxnId="{849B49CE-BCE3-4755-A915-301B2129BB6D}">
      <dgm:prSet/>
      <dgm:spPr/>
      <dgm:t>
        <a:bodyPr/>
        <a:lstStyle/>
        <a:p>
          <a:endParaRPr lang="en-US"/>
        </a:p>
      </dgm:t>
    </dgm:pt>
    <dgm:pt modelId="{600C2F90-0DB0-4981-A15D-56A932D09A01}">
      <dgm:prSet/>
      <dgm:spPr/>
      <dgm:t>
        <a:bodyPr/>
        <a:lstStyle/>
        <a:p>
          <a:r>
            <a:rPr lang="en-US"/>
            <a:t>While using the model</a:t>
          </a:r>
        </a:p>
      </dgm:t>
    </dgm:pt>
    <dgm:pt modelId="{425D8CDF-21EC-4203-95D8-8FF3A70BFC69}" type="parTrans" cxnId="{7E8B0854-C46F-4B1B-985D-313D684616AE}">
      <dgm:prSet/>
      <dgm:spPr/>
      <dgm:t>
        <a:bodyPr/>
        <a:lstStyle/>
        <a:p>
          <a:endParaRPr lang="en-US"/>
        </a:p>
      </dgm:t>
    </dgm:pt>
    <dgm:pt modelId="{2F4FB415-FDD1-4A04-B66D-398A325419E3}" type="sibTrans" cxnId="{7E8B0854-C46F-4B1B-985D-313D684616AE}">
      <dgm:prSet/>
      <dgm:spPr/>
      <dgm:t>
        <a:bodyPr/>
        <a:lstStyle/>
        <a:p>
          <a:endParaRPr lang="en-US"/>
        </a:p>
      </dgm:t>
    </dgm:pt>
    <dgm:pt modelId="{5E1C5F4E-E9CF-4FE3-A13B-2766F5D85E72}">
      <dgm:prSet/>
      <dgm:spPr/>
      <dgm:t>
        <a:bodyPr/>
        <a:lstStyle/>
        <a:p>
          <a:r>
            <a:rPr lang="en-US"/>
            <a:t>All participants learn the model and thus can use it locally and privately, without any communication with other participants and without revealing the input data or the model’s output to anyone.</a:t>
          </a:r>
        </a:p>
      </dgm:t>
    </dgm:pt>
    <dgm:pt modelId="{573392CE-B219-446D-9912-C68A7C0C2D08}" type="parTrans" cxnId="{00948922-8836-4339-80BA-3D874917DF3E}">
      <dgm:prSet/>
      <dgm:spPr/>
      <dgm:t>
        <a:bodyPr/>
        <a:lstStyle/>
        <a:p>
          <a:endParaRPr lang="en-US"/>
        </a:p>
      </dgm:t>
    </dgm:pt>
    <dgm:pt modelId="{9E885691-C822-433B-92E8-4E49FA64CE3B}" type="sibTrans" cxnId="{00948922-8836-4339-80BA-3D874917DF3E}">
      <dgm:prSet/>
      <dgm:spPr/>
      <dgm:t>
        <a:bodyPr/>
        <a:lstStyle/>
        <a:p>
          <a:endParaRPr lang="en-US"/>
        </a:p>
      </dgm:t>
    </dgm:pt>
    <dgm:pt modelId="{AEE0ACBF-0899-455B-B29C-16356402DA35}" type="pres">
      <dgm:prSet presAssocID="{61A12814-0150-4920-925B-63BED283AC7A}" presName="linear" presStyleCnt="0">
        <dgm:presLayoutVars>
          <dgm:animLvl val="lvl"/>
          <dgm:resizeHandles val="exact"/>
        </dgm:presLayoutVars>
      </dgm:prSet>
      <dgm:spPr/>
    </dgm:pt>
    <dgm:pt modelId="{9EB221C1-A055-4454-8770-ED6E5686E188}" type="pres">
      <dgm:prSet presAssocID="{8A6CECF3-D01D-4AAB-9113-DA0316DA04D2}" presName="parentText" presStyleLbl="node1" presStyleIdx="0" presStyleCnt="2">
        <dgm:presLayoutVars>
          <dgm:chMax val="0"/>
          <dgm:bulletEnabled val="1"/>
        </dgm:presLayoutVars>
      </dgm:prSet>
      <dgm:spPr/>
    </dgm:pt>
    <dgm:pt modelId="{CBDB00FB-8FC1-4A1E-9CCB-E31FD4B67366}" type="pres">
      <dgm:prSet presAssocID="{8A6CECF3-D01D-4AAB-9113-DA0316DA04D2}" presName="childText" presStyleLbl="revTx" presStyleIdx="0" presStyleCnt="2">
        <dgm:presLayoutVars>
          <dgm:bulletEnabled val="1"/>
        </dgm:presLayoutVars>
      </dgm:prSet>
      <dgm:spPr/>
    </dgm:pt>
    <dgm:pt modelId="{9AC9E9FA-3BE5-41E7-BC3D-891BA8A1BEFC}" type="pres">
      <dgm:prSet presAssocID="{600C2F90-0DB0-4981-A15D-56A932D09A01}" presName="parentText" presStyleLbl="node1" presStyleIdx="1" presStyleCnt="2">
        <dgm:presLayoutVars>
          <dgm:chMax val="0"/>
          <dgm:bulletEnabled val="1"/>
        </dgm:presLayoutVars>
      </dgm:prSet>
      <dgm:spPr/>
    </dgm:pt>
    <dgm:pt modelId="{04C9AB62-46F8-4526-BD12-E7FADECFD05A}" type="pres">
      <dgm:prSet presAssocID="{600C2F90-0DB0-4981-A15D-56A932D09A01}" presName="childText" presStyleLbl="revTx" presStyleIdx="1" presStyleCnt="2">
        <dgm:presLayoutVars>
          <dgm:bulletEnabled val="1"/>
        </dgm:presLayoutVars>
      </dgm:prSet>
      <dgm:spPr/>
    </dgm:pt>
  </dgm:ptLst>
  <dgm:cxnLst>
    <dgm:cxn modelId="{00948922-8836-4339-80BA-3D874917DF3E}" srcId="{600C2F90-0DB0-4981-A15D-56A932D09A01}" destId="{5E1C5F4E-E9CF-4FE3-A13B-2766F5D85E72}" srcOrd="0" destOrd="0" parTransId="{573392CE-B219-446D-9912-C68A7C0C2D08}" sibTransId="{9E885691-C822-433B-92E8-4E49FA64CE3B}"/>
    <dgm:cxn modelId="{0D77CF46-C8C3-4AA3-94CB-B9604C099350}" type="presOf" srcId="{61A12814-0150-4920-925B-63BED283AC7A}" destId="{AEE0ACBF-0899-455B-B29C-16356402DA35}" srcOrd="0" destOrd="0" presId="urn:microsoft.com/office/officeart/2005/8/layout/vList2"/>
    <dgm:cxn modelId="{E0EACE69-B38E-4AED-B02B-9351FE7D6C77}" type="presOf" srcId="{8A6CECF3-D01D-4AAB-9113-DA0316DA04D2}" destId="{9EB221C1-A055-4454-8770-ED6E5686E188}" srcOrd="0" destOrd="0" presId="urn:microsoft.com/office/officeart/2005/8/layout/vList2"/>
    <dgm:cxn modelId="{7E8B0854-C46F-4B1B-985D-313D684616AE}" srcId="{61A12814-0150-4920-925B-63BED283AC7A}" destId="{600C2F90-0DB0-4981-A15D-56A932D09A01}" srcOrd="1" destOrd="0" parTransId="{425D8CDF-21EC-4203-95D8-8FF3A70BFC69}" sibTransId="{2F4FB415-FDD1-4A04-B66D-398A325419E3}"/>
    <dgm:cxn modelId="{1AEAFD7A-E70F-423B-9C36-C9F0911CCC6F}" type="presOf" srcId="{5CBE0C4E-9FF7-48CC-9606-D810CB82DCF8}" destId="{CBDB00FB-8FC1-4A1E-9CCB-E31FD4B67366}" srcOrd="0" destOrd="0" presId="urn:microsoft.com/office/officeart/2005/8/layout/vList2"/>
    <dgm:cxn modelId="{E2A71D81-98C1-43BA-98C3-D6DC257B0104}" srcId="{61A12814-0150-4920-925B-63BED283AC7A}" destId="{8A6CECF3-D01D-4AAB-9113-DA0316DA04D2}" srcOrd="0" destOrd="0" parTransId="{C0A2309C-3ACF-42F8-A0B4-2F00A40F5F6C}" sibTransId="{CF3E8DA8-A44E-410F-8C62-CEB73A3FC135}"/>
    <dgm:cxn modelId="{6D5E5883-4FA9-4940-A6E7-E227DF353A66}" type="presOf" srcId="{5E1C5F4E-E9CF-4FE3-A13B-2766F5D85E72}" destId="{04C9AB62-46F8-4526-BD12-E7FADECFD05A}" srcOrd="0" destOrd="0" presId="urn:microsoft.com/office/officeart/2005/8/layout/vList2"/>
    <dgm:cxn modelId="{9972CEC7-FA9C-48B6-8FEA-4AAAD00C79D1}" type="presOf" srcId="{89AA87FB-73E4-441E-A94C-DF0D818F5069}" destId="{CBDB00FB-8FC1-4A1E-9CCB-E31FD4B67366}" srcOrd="0" destOrd="1" presId="urn:microsoft.com/office/officeart/2005/8/layout/vList2"/>
    <dgm:cxn modelId="{9E28E1C7-4A54-47D7-A36D-B95BE22219FE}" srcId="{8A6CECF3-D01D-4AAB-9113-DA0316DA04D2}" destId="{5CBE0C4E-9FF7-48CC-9606-D810CB82DCF8}" srcOrd="0" destOrd="0" parTransId="{3050959E-609B-4DC7-9F5F-F53E3708933E}" sibTransId="{41383C32-AB94-4DE1-9F5B-67DCFECB65F4}"/>
    <dgm:cxn modelId="{849B49CE-BCE3-4755-A915-301B2129BB6D}" srcId="{8A6CECF3-D01D-4AAB-9113-DA0316DA04D2}" destId="{89AA87FB-73E4-441E-A94C-DF0D818F5069}" srcOrd="1" destOrd="0" parTransId="{2F962329-9957-4B0F-A27D-99CC64CFABCF}" sibTransId="{403F2F4D-3491-4B27-B28C-7CFF47E7B118}"/>
    <dgm:cxn modelId="{6DB216D8-5CEC-45C5-A116-1CF012DE87B9}" type="presOf" srcId="{600C2F90-0DB0-4981-A15D-56A932D09A01}" destId="{9AC9E9FA-3BE5-41E7-BC3D-891BA8A1BEFC}" srcOrd="0" destOrd="0" presId="urn:microsoft.com/office/officeart/2005/8/layout/vList2"/>
    <dgm:cxn modelId="{A5CD5622-EACD-42F9-826D-9B5B226372B6}" type="presParOf" srcId="{AEE0ACBF-0899-455B-B29C-16356402DA35}" destId="{9EB221C1-A055-4454-8770-ED6E5686E188}" srcOrd="0" destOrd="0" presId="urn:microsoft.com/office/officeart/2005/8/layout/vList2"/>
    <dgm:cxn modelId="{EB90A55E-B329-41DF-9ACB-A90CB7AA93BC}" type="presParOf" srcId="{AEE0ACBF-0899-455B-B29C-16356402DA35}" destId="{CBDB00FB-8FC1-4A1E-9CCB-E31FD4B67366}" srcOrd="1" destOrd="0" presId="urn:microsoft.com/office/officeart/2005/8/layout/vList2"/>
    <dgm:cxn modelId="{2F274556-A089-4414-88D6-E51890D976A4}" type="presParOf" srcId="{AEE0ACBF-0899-455B-B29C-16356402DA35}" destId="{9AC9E9FA-3BE5-41E7-BC3D-891BA8A1BEFC}" srcOrd="2" destOrd="0" presId="urn:microsoft.com/office/officeart/2005/8/layout/vList2"/>
    <dgm:cxn modelId="{7406D786-73B2-46FD-9F06-85419B5487C3}" type="presParOf" srcId="{AEE0ACBF-0899-455B-B29C-16356402DA35}" destId="{04C9AB62-46F8-4526-BD12-E7FADECFD05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773A57-18D7-4D07-8FCD-4A9CA866035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9F788EBB-18EB-4943-BBB3-5ACE535BD11A}">
      <dgm:prSet/>
      <dgm:spPr/>
      <dgm:t>
        <a:bodyPr/>
        <a:lstStyle/>
        <a:p>
          <a:r>
            <a:rPr lang="en-US"/>
            <a:t>This work is the first step in bringing privacy to a machine learning approach that is revolutionizing AI. The proposed solution is a new distributed training technique, based on selective stochastic gradient descent.</a:t>
          </a:r>
        </a:p>
      </dgm:t>
    </dgm:pt>
    <dgm:pt modelId="{0D270A30-6D6B-4B7D-8CF9-6CAB108ED630}" type="parTrans" cxnId="{EC5873B7-7F45-494F-AF7B-E17660C45534}">
      <dgm:prSet/>
      <dgm:spPr/>
      <dgm:t>
        <a:bodyPr/>
        <a:lstStyle/>
        <a:p>
          <a:endParaRPr lang="en-US"/>
        </a:p>
      </dgm:t>
    </dgm:pt>
    <dgm:pt modelId="{252E32EF-29BB-420A-8F3B-166E2DA984F3}" type="sibTrans" cxnId="{EC5873B7-7F45-494F-AF7B-E17660C45534}">
      <dgm:prSet/>
      <dgm:spPr/>
      <dgm:t>
        <a:bodyPr/>
        <a:lstStyle/>
        <a:p>
          <a:endParaRPr lang="en-US"/>
        </a:p>
      </dgm:t>
    </dgm:pt>
    <dgm:pt modelId="{B7F9686B-8406-4CD4-A237-80AA05769326}">
      <dgm:prSet/>
      <dgm:spPr/>
      <dgm:t>
        <a:bodyPr/>
        <a:lstStyle/>
        <a:p>
          <a:r>
            <a:rPr lang="en-US"/>
            <a:t>The methodology works for any type of neural network and preserves privacy of participants’ training data without sacrificing the accuracy of the resulting models. Therefore, it can help bring the benefits of deep learning to domains where data owners are precluded from sharing their data by confidentiality concerns.</a:t>
          </a:r>
        </a:p>
      </dgm:t>
    </dgm:pt>
    <dgm:pt modelId="{71DFCF0D-3DD8-46CD-8C76-163BE4659253}" type="parTrans" cxnId="{4F047419-6597-45D9-BA35-E0BB157ECC96}">
      <dgm:prSet/>
      <dgm:spPr/>
      <dgm:t>
        <a:bodyPr/>
        <a:lstStyle/>
        <a:p>
          <a:endParaRPr lang="en-US"/>
        </a:p>
      </dgm:t>
    </dgm:pt>
    <dgm:pt modelId="{39D939C2-BD96-4346-A076-308741A4E84E}" type="sibTrans" cxnId="{4F047419-6597-45D9-BA35-E0BB157ECC96}">
      <dgm:prSet/>
      <dgm:spPr/>
      <dgm:t>
        <a:bodyPr/>
        <a:lstStyle/>
        <a:p>
          <a:endParaRPr lang="en-US"/>
        </a:p>
      </dgm:t>
    </dgm:pt>
    <dgm:pt modelId="{32FA7885-38B4-4BA0-B116-5245DF2CE06B}" type="pres">
      <dgm:prSet presAssocID="{3A773A57-18D7-4D07-8FCD-4A9CA8660357}" presName="vert0" presStyleCnt="0">
        <dgm:presLayoutVars>
          <dgm:dir/>
          <dgm:animOne val="branch"/>
          <dgm:animLvl val="lvl"/>
        </dgm:presLayoutVars>
      </dgm:prSet>
      <dgm:spPr/>
    </dgm:pt>
    <dgm:pt modelId="{4CB0CCEA-6B5C-4531-BAD5-B8B422BC5101}" type="pres">
      <dgm:prSet presAssocID="{9F788EBB-18EB-4943-BBB3-5ACE535BD11A}" presName="thickLine" presStyleLbl="alignNode1" presStyleIdx="0" presStyleCnt="2"/>
      <dgm:spPr/>
    </dgm:pt>
    <dgm:pt modelId="{7CDE7BE9-69E9-4DB5-958C-E3F6E52E42DC}" type="pres">
      <dgm:prSet presAssocID="{9F788EBB-18EB-4943-BBB3-5ACE535BD11A}" presName="horz1" presStyleCnt="0"/>
      <dgm:spPr/>
    </dgm:pt>
    <dgm:pt modelId="{4BEFDD9E-604F-4AC6-B963-84D17316D21C}" type="pres">
      <dgm:prSet presAssocID="{9F788EBB-18EB-4943-BBB3-5ACE535BD11A}" presName="tx1" presStyleLbl="revTx" presStyleIdx="0" presStyleCnt="2"/>
      <dgm:spPr/>
    </dgm:pt>
    <dgm:pt modelId="{65FBD67B-9F5B-4230-834B-B24B6551E5CC}" type="pres">
      <dgm:prSet presAssocID="{9F788EBB-18EB-4943-BBB3-5ACE535BD11A}" presName="vert1" presStyleCnt="0"/>
      <dgm:spPr/>
    </dgm:pt>
    <dgm:pt modelId="{4FA43557-2422-4E24-BB7B-6D7A9612C0EB}" type="pres">
      <dgm:prSet presAssocID="{B7F9686B-8406-4CD4-A237-80AA05769326}" presName="thickLine" presStyleLbl="alignNode1" presStyleIdx="1" presStyleCnt="2"/>
      <dgm:spPr/>
    </dgm:pt>
    <dgm:pt modelId="{B3543D49-B2E5-4F59-8D2B-B9A7B33E1352}" type="pres">
      <dgm:prSet presAssocID="{B7F9686B-8406-4CD4-A237-80AA05769326}" presName="horz1" presStyleCnt="0"/>
      <dgm:spPr/>
    </dgm:pt>
    <dgm:pt modelId="{54F34B79-266C-44A0-A2AD-6DED299C2883}" type="pres">
      <dgm:prSet presAssocID="{B7F9686B-8406-4CD4-A237-80AA05769326}" presName="tx1" presStyleLbl="revTx" presStyleIdx="1" presStyleCnt="2"/>
      <dgm:spPr/>
    </dgm:pt>
    <dgm:pt modelId="{8BA303AF-1398-431F-803E-8852C44806C5}" type="pres">
      <dgm:prSet presAssocID="{B7F9686B-8406-4CD4-A237-80AA05769326}" presName="vert1" presStyleCnt="0"/>
      <dgm:spPr/>
    </dgm:pt>
  </dgm:ptLst>
  <dgm:cxnLst>
    <dgm:cxn modelId="{4F047419-6597-45D9-BA35-E0BB157ECC96}" srcId="{3A773A57-18D7-4D07-8FCD-4A9CA8660357}" destId="{B7F9686B-8406-4CD4-A237-80AA05769326}" srcOrd="1" destOrd="0" parTransId="{71DFCF0D-3DD8-46CD-8C76-163BE4659253}" sibTransId="{39D939C2-BD96-4346-A076-308741A4E84E}"/>
    <dgm:cxn modelId="{FF443C38-CEA3-4714-A9F3-3F91FE1D2E5E}" type="presOf" srcId="{3A773A57-18D7-4D07-8FCD-4A9CA8660357}" destId="{32FA7885-38B4-4BA0-B116-5245DF2CE06B}" srcOrd="0" destOrd="0" presId="urn:microsoft.com/office/officeart/2008/layout/LinedList"/>
    <dgm:cxn modelId="{5C16D7AE-CEA5-4EE0-B05C-01525DA8C5B7}" type="presOf" srcId="{9F788EBB-18EB-4943-BBB3-5ACE535BD11A}" destId="{4BEFDD9E-604F-4AC6-B963-84D17316D21C}" srcOrd="0" destOrd="0" presId="urn:microsoft.com/office/officeart/2008/layout/LinedList"/>
    <dgm:cxn modelId="{EC5873B7-7F45-494F-AF7B-E17660C45534}" srcId="{3A773A57-18D7-4D07-8FCD-4A9CA8660357}" destId="{9F788EBB-18EB-4943-BBB3-5ACE535BD11A}" srcOrd="0" destOrd="0" parTransId="{0D270A30-6D6B-4B7D-8CF9-6CAB108ED630}" sibTransId="{252E32EF-29BB-420A-8F3B-166E2DA984F3}"/>
    <dgm:cxn modelId="{B73F1ADB-B887-40E6-8408-CDFE3C20D147}" type="presOf" srcId="{B7F9686B-8406-4CD4-A237-80AA05769326}" destId="{54F34B79-266C-44A0-A2AD-6DED299C2883}" srcOrd="0" destOrd="0" presId="urn:microsoft.com/office/officeart/2008/layout/LinedList"/>
    <dgm:cxn modelId="{F7585817-E4B9-4850-A69A-B2CDD6910116}" type="presParOf" srcId="{32FA7885-38B4-4BA0-B116-5245DF2CE06B}" destId="{4CB0CCEA-6B5C-4531-BAD5-B8B422BC5101}" srcOrd="0" destOrd="0" presId="urn:microsoft.com/office/officeart/2008/layout/LinedList"/>
    <dgm:cxn modelId="{A861830D-67C3-4850-937C-BF34B3CCCEC9}" type="presParOf" srcId="{32FA7885-38B4-4BA0-B116-5245DF2CE06B}" destId="{7CDE7BE9-69E9-4DB5-958C-E3F6E52E42DC}" srcOrd="1" destOrd="0" presId="urn:microsoft.com/office/officeart/2008/layout/LinedList"/>
    <dgm:cxn modelId="{7C3A7287-F754-452E-8199-C3DD397B3E8D}" type="presParOf" srcId="{7CDE7BE9-69E9-4DB5-958C-E3F6E52E42DC}" destId="{4BEFDD9E-604F-4AC6-B963-84D17316D21C}" srcOrd="0" destOrd="0" presId="urn:microsoft.com/office/officeart/2008/layout/LinedList"/>
    <dgm:cxn modelId="{5AEB9918-25E5-4C18-818E-85EA4C5A7AD3}" type="presParOf" srcId="{7CDE7BE9-69E9-4DB5-958C-E3F6E52E42DC}" destId="{65FBD67B-9F5B-4230-834B-B24B6551E5CC}" srcOrd="1" destOrd="0" presId="urn:microsoft.com/office/officeart/2008/layout/LinedList"/>
    <dgm:cxn modelId="{40AF47A3-32BB-4F49-8C5F-56DC64CADB3F}" type="presParOf" srcId="{32FA7885-38B4-4BA0-B116-5245DF2CE06B}" destId="{4FA43557-2422-4E24-BB7B-6D7A9612C0EB}" srcOrd="2" destOrd="0" presId="urn:microsoft.com/office/officeart/2008/layout/LinedList"/>
    <dgm:cxn modelId="{E2DDD7B2-6458-42B4-927F-2F35A1221351}" type="presParOf" srcId="{32FA7885-38B4-4BA0-B116-5245DF2CE06B}" destId="{B3543D49-B2E5-4F59-8D2B-B9A7B33E1352}" srcOrd="3" destOrd="0" presId="urn:microsoft.com/office/officeart/2008/layout/LinedList"/>
    <dgm:cxn modelId="{2C7DEF38-1CED-4A27-8DBF-4CD551F58318}" type="presParOf" srcId="{B3543D49-B2E5-4F59-8D2B-B9A7B33E1352}" destId="{54F34B79-266C-44A0-A2AD-6DED299C2883}" srcOrd="0" destOrd="0" presId="urn:microsoft.com/office/officeart/2008/layout/LinedList"/>
    <dgm:cxn modelId="{9A4828E3-E3D8-41F9-B99C-386043F6F047}" type="presParOf" srcId="{B3543D49-B2E5-4F59-8D2B-B9A7B33E1352}" destId="{8BA303AF-1398-431F-803E-8852C44806C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BDB65-D626-4685-9075-65570A69FB0E}">
      <dsp:nvSpPr>
        <dsp:cNvPr id="0" name=""/>
        <dsp:cNvSpPr/>
      </dsp:nvSpPr>
      <dsp:spPr>
        <a:xfrm>
          <a:off x="0" y="671"/>
          <a:ext cx="52578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D17F8E-58D3-454A-854B-3CAE818D6D4D}">
      <dsp:nvSpPr>
        <dsp:cNvPr id="0" name=""/>
        <dsp:cNvSpPr/>
      </dsp:nvSpPr>
      <dsp:spPr>
        <a:xfrm>
          <a:off x="0" y="671"/>
          <a:ext cx="525780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New system enables multiple participants to train models on their data without sharing it.</a:t>
          </a:r>
        </a:p>
      </dsp:txBody>
      <dsp:txXfrm>
        <a:off x="0" y="671"/>
        <a:ext cx="5257800" cy="1100668"/>
      </dsp:txXfrm>
    </dsp:sp>
    <dsp:sp modelId="{B31640F9-C92A-4049-9201-A69D968E2D9A}">
      <dsp:nvSpPr>
        <dsp:cNvPr id="0" name=""/>
        <dsp:cNvSpPr/>
      </dsp:nvSpPr>
      <dsp:spPr>
        <a:xfrm>
          <a:off x="0" y="1101340"/>
          <a:ext cx="52578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DE3ED8-C4DC-4945-B1EB-2D4C335440F7}">
      <dsp:nvSpPr>
        <dsp:cNvPr id="0" name=""/>
        <dsp:cNvSpPr/>
      </dsp:nvSpPr>
      <dsp:spPr>
        <a:xfrm>
          <a:off x="0" y="1101340"/>
          <a:ext cx="525780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Innovation: Selective Sharing of model parameters during training.</a:t>
          </a:r>
        </a:p>
      </dsp:txBody>
      <dsp:txXfrm>
        <a:off x="0" y="1101340"/>
        <a:ext cx="5257800" cy="1100668"/>
      </dsp:txXfrm>
    </dsp:sp>
    <dsp:sp modelId="{0097333D-3479-4678-A895-E16F6A78657E}">
      <dsp:nvSpPr>
        <dsp:cNvPr id="0" name=""/>
        <dsp:cNvSpPr/>
      </dsp:nvSpPr>
      <dsp:spPr>
        <a:xfrm>
          <a:off x="0" y="2202009"/>
          <a:ext cx="52578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22A319-6C77-4BBA-86DD-CBF6059C9576}">
      <dsp:nvSpPr>
        <dsp:cNvPr id="0" name=""/>
        <dsp:cNvSpPr/>
      </dsp:nvSpPr>
      <dsp:spPr>
        <a:xfrm>
          <a:off x="0" y="2202009"/>
          <a:ext cx="525780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Utilizes stochastic gradient descent (SGD) to update parameters asynchronously.</a:t>
          </a:r>
        </a:p>
      </dsp:txBody>
      <dsp:txXfrm>
        <a:off x="0" y="2202009"/>
        <a:ext cx="5257800" cy="1100668"/>
      </dsp:txXfrm>
    </dsp:sp>
    <dsp:sp modelId="{4D460832-6AAD-4710-B474-8A9AD1C2D13F}">
      <dsp:nvSpPr>
        <dsp:cNvPr id="0" name=""/>
        <dsp:cNvSpPr/>
      </dsp:nvSpPr>
      <dsp:spPr>
        <a:xfrm>
          <a:off x="0" y="3302678"/>
          <a:ext cx="52578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4EE5DC-7E88-4874-912D-DF16175EBEB4}">
      <dsp:nvSpPr>
        <dsp:cNvPr id="0" name=""/>
        <dsp:cNvSpPr/>
      </dsp:nvSpPr>
      <dsp:spPr>
        <a:xfrm>
          <a:off x="0" y="3302678"/>
          <a:ext cx="525780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Effective in avoiding local optima and improving model accuracy without data exposure.</a:t>
          </a:r>
        </a:p>
      </dsp:txBody>
      <dsp:txXfrm>
        <a:off x="0" y="3302678"/>
        <a:ext cx="5257800" cy="1100668"/>
      </dsp:txXfrm>
    </dsp:sp>
    <dsp:sp modelId="{EBB28589-32E1-4F17-B24E-28A2747A7EEB}">
      <dsp:nvSpPr>
        <dsp:cNvPr id="0" name=""/>
        <dsp:cNvSpPr/>
      </dsp:nvSpPr>
      <dsp:spPr>
        <a:xfrm>
          <a:off x="0" y="4403347"/>
          <a:ext cx="52578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35E5C8-5530-4F9E-A354-4DF2A06502EF}">
      <dsp:nvSpPr>
        <dsp:cNvPr id="0" name=""/>
        <dsp:cNvSpPr/>
      </dsp:nvSpPr>
      <dsp:spPr>
        <a:xfrm>
          <a:off x="0" y="4403347"/>
          <a:ext cx="525780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Tunable balance between privacy and accuracy.</a:t>
          </a:r>
        </a:p>
      </dsp:txBody>
      <dsp:txXfrm>
        <a:off x="0" y="4403347"/>
        <a:ext cx="5257800" cy="11006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F60A0-4D13-4C70-8139-263B8B454B4C}">
      <dsp:nvSpPr>
        <dsp:cNvPr id="0" name=""/>
        <dsp:cNvSpPr/>
      </dsp:nvSpPr>
      <dsp:spPr>
        <a:xfrm>
          <a:off x="0" y="879336"/>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3FC931-7684-4D76-A93F-C00495D178C2}">
      <dsp:nvSpPr>
        <dsp:cNvPr id="0" name=""/>
        <dsp:cNvSpPr/>
      </dsp:nvSpPr>
      <dsp:spPr>
        <a:xfrm>
          <a:off x="328612" y="1191518"/>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Companies such as Google, Facebook, and Apple leverage huge amounts of user data to train neural networks.</a:t>
          </a:r>
        </a:p>
      </dsp:txBody>
      <dsp:txXfrm>
        <a:off x="383617" y="1246523"/>
        <a:ext cx="2847502" cy="1768010"/>
      </dsp:txXfrm>
    </dsp:sp>
    <dsp:sp modelId="{18001728-230C-429E-9617-6134641B076E}">
      <dsp:nvSpPr>
        <dsp:cNvPr id="0" name=""/>
        <dsp:cNvSpPr/>
      </dsp:nvSpPr>
      <dsp:spPr>
        <a:xfrm>
          <a:off x="3614737" y="879336"/>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9B39AA-04D1-4AF5-9462-3856B24D6ED7}">
      <dsp:nvSpPr>
        <dsp:cNvPr id="0" name=""/>
        <dsp:cNvSpPr/>
      </dsp:nvSpPr>
      <dsp:spPr>
        <a:xfrm>
          <a:off x="3943350" y="1191518"/>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Users benefit from new services, such as powerful image search, voice-activated personal assistants, and machine translation of webpages in foreign languages. </a:t>
          </a:r>
        </a:p>
      </dsp:txBody>
      <dsp:txXfrm>
        <a:off x="3998355" y="1246523"/>
        <a:ext cx="2847502" cy="1768010"/>
      </dsp:txXfrm>
    </dsp:sp>
    <dsp:sp modelId="{AE2D8B02-B042-47FE-BD54-FDE6CECC54A9}">
      <dsp:nvSpPr>
        <dsp:cNvPr id="0" name=""/>
        <dsp:cNvSpPr/>
      </dsp:nvSpPr>
      <dsp:spPr>
        <a:xfrm>
          <a:off x="7229475" y="879336"/>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B323E3-DD1E-4FED-971C-B6C14AF487CE}">
      <dsp:nvSpPr>
        <dsp:cNvPr id="0" name=""/>
        <dsp:cNvSpPr/>
      </dsp:nvSpPr>
      <dsp:spPr>
        <a:xfrm>
          <a:off x="7558087" y="1191518"/>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But the underlying models constructed from their collective data remain proprietary to the companies that created them.</a:t>
          </a:r>
        </a:p>
      </dsp:txBody>
      <dsp:txXfrm>
        <a:off x="7613092" y="1246523"/>
        <a:ext cx="2847502" cy="17680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B221C1-A055-4454-8770-ED6E5686E188}">
      <dsp:nvSpPr>
        <dsp:cNvPr id="0" name=""/>
        <dsp:cNvSpPr/>
      </dsp:nvSpPr>
      <dsp:spPr>
        <a:xfrm>
          <a:off x="0" y="10425"/>
          <a:ext cx="6900512" cy="81081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While training the model</a:t>
          </a:r>
        </a:p>
      </dsp:txBody>
      <dsp:txXfrm>
        <a:off x="39580" y="50005"/>
        <a:ext cx="6821352" cy="731650"/>
      </dsp:txXfrm>
    </dsp:sp>
    <dsp:sp modelId="{CBDB00FB-8FC1-4A1E-9CCB-E31FD4B67366}">
      <dsp:nvSpPr>
        <dsp:cNvPr id="0" name=""/>
        <dsp:cNvSpPr/>
      </dsp:nvSpPr>
      <dsp:spPr>
        <a:xfrm>
          <a:off x="0" y="821235"/>
          <a:ext cx="6900512" cy="1980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Participants do not reveal their training datasets to anyone, thus ensuring strong privacy of their data</a:t>
          </a:r>
        </a:p>
        <a:p>
          <a:pPr marL="228600" lvl="1" indent="-228600" algn="l" defTabSz="1155700">
            <a:lnSpc>
              <a:spcPct val="90000"/>
            </a:lnSpc>
            <a:spcBef>
              <a:spcPct val="0"/>
            </a:spcBef>
            <a:spcAft>
              <a:spcPct val="20000"/>
            </a:spcAft>
            <a:buChar char="•"/>
          </a:pPr>
          <a:r>
            <a:rPr lang="en-US" sz="2600" kern="1200"/>
            <a:t>The participants can also delete their data at any time</a:t>
          </a:r>
        </a:p>
      </dsp:txBody>
      <dsp:txXfrm>
        <a:off x="0" y="821235"/>
        <a:ext cx="6900512" cy="1980990"/>
      </dsp:txXfrm>
    </dsp:sp>
    <dsp:sp modelId="{9AC9E9FA-3BE5-41E7-BC3D-891BA8A1BEFC}">
      <dsp:nvSpPr>
        <dsp:cNvPr id="0" name=""/>
        <dsp:cNvSpPr/>
      </dsp:nvSpPr>
      <dsp:spPr>
        <a:xfrm>
          <a:off x="0" y="2802225"/>
          <a:ext cx="6900512" cy="81081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While using the model</a:t>
          </a:r>
        </a:p>
      </dsp:txBody>
      <dsp:txXfrm>
        <a:off x="39580" y="2841805"/>
        <a:ext cx="6821352" cy="731650"/>
      </dsp:txXfrm>
    </dsp:sp>
    <dsp:sp modelId="{04C9AB62-46F8-4526-BD12-E7FADECFD05A}">
      <dsp:nvSpPr>
        <dsp:cNvPr id="0" name=""/>
        <dsp:cNvSpPr/>
      </dsp:nvSpPr>
      <dsp:spPr>
        <a:xfrm>
          <a:off x="0" y="3613035"/>
          <a:ext cx="6900512" cy="1912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All participants learn the model and thus can use it locally and privately, without any communication with other participants and without revealing the input data or the model’s output to anyone.</a:t>
          </a:r>
        </a:p>
      </dsp:txBody>
      <dsp:txXfrm>
        <a:off x="0" y="3613035"/>
        <a:ext cx="6900512" cy="19126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B0CCEA-6B5C-4531-BAD5-B8B422BC5101}">
      <dsp:nvSpPr>
        <dsp:cNvPr id="0" name=""/>
        <dsp:cNvSpPr/>
      </dsp:nvSpPr>
      <dsp:spPr>
        <a:xfrm>
          <a:off x="0" y="0"/>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EFDD9E-604F-4AC6-B963-84D17316D21C}">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This work is the first step in bringing privacy to a machine learning approach that is revolutionizing AI. The proposed solution is a new distributed training technique, based on selective stochastic gradient descent.</a:t>
          </a:r>
        </a:p>
      </dsp:txBody>
      <dsp:txXfrm>
        <a:off x="0" y="0"/>
        <a:ext cx="6900512" cy="2768070"/>
      </dsp:txXfrm>
    </dsp:sp>
    <dsp:sp modelId="{4FA43557-2422-4E24-BB7B-6D7A9612C0EB}">
      <dsp:nvSpPr>
        <dsp:cNvPr id="0" name=""/>
        <dsp:cNvSpPr/>
      </dsp:nvSpPr>
      <dsp:spPr>
        <a:xfrm>
          <a:off x="0" y="2768070"/>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F34B79-266C-44A0-A2AD-6DED299C2883}">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The methodology works for any type of neural network and preserves privacy of participants’ training data without sacrificing the accuracy of the resulting models. Therefore, it can help bring the benefits of deep learning to domains where data owners are precluded from sharing their data by confidentiality concerns.</a:t>
          </a:r>
        </a:p>
      </dsp:txBody>
      <dsp:txXfrm>
        <a:off x="0" y="2768070"/>
        <a:ext cx="6900512" cy="276807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F689-C9FE-E70F-E243-998696F7A9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7CC22D-66D8-40D1-CE8A-A41538CED3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B019A4-1D51-84AE-A060-597FA8A4FAF7}"/>
              </a:ext>
            </a:extLst>
          </p:cNvPr>
          <p:cNvSpPr>
            <a:spLocks noGrp="1"/>
          </p:cNvSpPr>
          <p:nvPr>
            <p:ph type="dt" sz="half" idx="10"/>
          </p:nvPr>
        </p:nvSpPr>
        <p:spPr/>
        <p:txBody>
          <a:bodyPr/>
          <a:lstStyle/>
          <a:p>
            <a:fld id="{FB42F9B3-8BA7-4CA4-945B-44C665D1193D}" type="datetimeFigureOut">
              <a:rPr lang="en-US" smtClean="0"/>
              <a:t>10/7/2024</a:t>
            </a:fld>
            <a:endParaRPr lang="en-US" dirty="0"/>
          </a:p>
        </p:txBody>
      </p:sp>
      <p:sp>
        <p:nvSpPr>
          <p:cNvPr id="5" name="Footer Placeholder 4">
            <a:extLst>
              <a:ext uri="{FF2B5EF4-FFF2-40B4-BE49-F238E27FC236}">
                <a16:creationId xmlns:a16="http://schemas.microsoft.com/office/drawing/2014/main" id="{19C4F6A9-D7AA-5104-11E8-CB3C917036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EAB40D-8824-30EB-E63E-36736496A0CB}"/>
              </a:ext>
            </a:extLst>
          </p:cNvPr>
          <p:cNvSpPr>
            <a:spLocks noGrp="1"/>
          </p:cNvSpPr>
          <p:nvPr>
            <p:ph type="sldNum" sz="quarter" idx="12"/>
          </p:nvPr>
        </p:nvSpPr>
        <p:spPr/>
        <p:txBody>
          <a:bodyPr/>
          <a:lstStyle/>
          <a:p>
            <a:fld id="{3A755188-7587-49CE-920C-04695AFDF3E7}" type="slidenum">
              <a:rPr lang="en-US" smtClean="0"/>
              <a:t>‹#›</a:t>
            </a:fld>
            <a:endParaRPr lang="en-US" dirty="0"/>
          </a:p>
        </p:txBody>
      </p:sp>
    </p:spTree>
    <p:extLst>
      <p:ext uri="{BB962C8B-B14F-4D97-AF65-F5344CB8AC3E}">
        <p14:creationId xmlns:p14="http://schemas.microsoft.com/office/powerpoint/2010/main" val="3670571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552F3-4867-BE2D-FC07-1628F4F018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29989D-DBE8-00DF-CFA6-7A700AB9F0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04F41A-F4C2-F0C6-A690-D7BE1E7B4E32}"/>
              </a:ext>
            </a:extLst>
          </p:cNvPr>
          <p:cNvSpPr>
            <a:spLocks noGrp="1"/>
          </p:cNvSpPr>
          <p:nvPr>
            <p:ph type="dt" sz="half" idx="10"/>
          </p:nvPr>
        </p:nvSpPr>
        <p:spPr/>
        <p:txBody>
          <a:bodyPr/>
          <a:lstStyle/>
          <a:p>
            <a:fld id="{FB42F9B3-8BA7-4CA4-945B-44C665D1193D}" type="datetimeFigureOut">
              <a:rPr lang="en-US" smtClean="0"/>
              <a:t>10/7/2024</a:t>
            </a:fld>
            <a:endParaRPr lang="en-US" dirty="0"/>
          </a:p>
        </p:txBody>
      </p:sp>
      <p:sp>
        <p:nvSpPr>
          <p:cNvPr id="5" name="Footer Placeholder 4">
            <a:extLst>
              <a:ext uri="{FF2B5EF4-FFF2-40B4-BE49-F238E27FC236}">
                <a16:creationId xmlns:a16="http://schemas.microsoft.com/office/drawing/2014/main" id="{0E1446D2-5D3B-4435-1A03-B7C854DA3B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643955-3507-5A96-641F-1B4A7C562AAB}"/>
              </a:ext>
            </a:extLst>
          </p:cNvPr>
          <p:cNvSpPr>
            <a:spLocks noGrp="1"/>
          </p:cNvSpPr>
          <p:nvPr>
            <p:ph type="sldNum" sz="quarter" idx="12"/>
          </p:nvPr>
        </p:nvSpPr>
        <p:spPr/>
        <p:txBody>
          <a:bodyPr/>
          <a:lstStyle/>
          <a:p>
            <a:fld id="{3A755188-7587-49CE-920C-04695AFDF3E7}" type="slidenum">
              <a:rPr lang="en-US" smtClean="0"/>
              <a:t>‹#›</a:t>
            </a:fld>
            <a:endParaRPr lang="en-US" dirty="0"/>
          </a:p>
        </p:txBody>
      </p:sp>
    </p:spTree>
    <p:extLst>
      <p:ext uri="{BB962C8B-B14F-4D97-AF65-F5344CB8AC3E}">
        <p14:creationId xmlns:p14="http://schemas.microsoft.com/office/powerpoint/2010/main" val="308948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AF66DE-808C-D97E-AF05-C38113E24D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FD0CC9-7F53-BAD9-EEAD-226DA26F7D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140A0D-61CC-DB5F-10B3-B2F648998EAC}"/>
              </a:ext>
            </a:extLst>
          </p:cNvPr>
          <p:cNvSpPr>
            <a:spLocks noGrp="1"/>
          </p:cNvSpPr>
          <p:nvPr>
            <p:ph type="dt" sz="half" idx="10"/>
          </p:nvPr>
        </p:nvSpPr>
        <p:spPr/>
        <p:txBody>
          <a:bodyPr/>
          <a:lstStyle/>
          <a:p>
            <a:fld id="{FB42F9B3-8BA7-4CA4-945B-44C665D1193D}" type="datetimeFigureOut">
              <a:rPr lang="en-US" smtClean="0"/>
              <a:t>10/7/2024</a:t>
            </a:fld>
            <a:endParaRPr lang="en-US" dirty="0"/>
          </a:p>
        </p:txBody>
      </p:sp>
      <p:sp>
        <p:nvSpPr>
          <p:cNvPr id="5" name="Footer Placeholder 4">
            <a:extLst>
              <a:ext uri="{FF2B5EF4-FFF2-40B4-BE49-F238E27FC236}">
                <a16:creationId xmlns:a16="http://schemas.microsoft.com/office/drawing/2014/main" id="{A7F25F11-D547-677D-8E1F-553A6A6F2A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5FE881-BD95-3431-C461-F92BB4EE09F8}"/>
              </a:ext>
            </a:extLst>
          </p:cNvPr>
          <p:cNvSpPr>
            <a:spLocks noGrp="1"/>
          </p:cNvSpPr>
          <p:nvPr>
            <p:ph type="sldNum" sz="quarter" idx="12"/>
          </p:nvPr>
        </p:nvSpPr>
        <p:spPr/>
        <p:txBody>
          <a:bodyPr/>
          <a:lstStyle/>
          <a:p>
            <a:fld id="{3A755188-7587-49CE-920C-04695AFDF3E7}" type="slidenum">
              <a:rPr lang="en-US" smtClean="0"/>
              <a:t>‹#›</a:t>
            </a:fld>
            <a:endParaRPr lang="en-US" dirty="0"/>
          </a:p>
        </p:txBody>
      </p:sp>
    </p:spTree>
    <p:extLst>
      <p:ext uri="{BB962C8B-B14F-4D97-AF65-F5344CB8AC3E}">
        <p14:creationId xmlns:p14="http://schemas.microsoft.com/office/powerpoint/2010/main" val="686983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88DE-104E-B57B-F0D5-F65DE9B0BC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263A8D-C5FE-AE46-BE19-25B82494DF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8F3AC8-09BF-6FF5-33B5-02BA2B2CFE44}"/>
              </a:ext>
            </a:extLst>
          </p:cNvPr>
          <p:cNvSpPr>
            <a:spLocks noGrp="1"/>
          </p:cNvSpPr>
          <p:nvPr>
            <p:ph type="dt" sz="half" idx="10"/>
          </p:nvPr>
        </p:nvSpPr>
        <p:spPr/>
        <p:txBody>
          <a:bodyPr/>
          <a:lstStyle/>
          <a:p>
            <a:fld id="{FB42F9B3-8BA7-4CA4-945B-44C665D1193D}" type="datetimeFigureOut">
              <a:rPr lang="en-US" smtClean="0"/>
              <a:t>10/7/2024</a:t>
            </a:fld>
            <a:endParaRPr lang="en-US" dirty="0"/>
          </a:p>
        </p:txBody>
      </p:sp>
      <p:sp>
        <p:nvSpPr>
          <p:cNvPr id="5" name="Footer Placeholder 4">
            <a:extLst>
              <a:ext uri="{FF2B5EF4-FFF2-40B4-BE49-F238E27FC236}">
                <a16:creationId xmlns:a16="http://schemas.microsoft.com/office/drawing/2014/main" id="{C8458F2E-C072-1E7A-8FF9-ABCC46BAC7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F12CB3-AF77-057D-D2B6-AC8A7246A9DC}"/>
              </a:ext>
            </a:extLst>
          </p:cNvPr>
          <p:cNvSpPr>
            <a:spLocks noGrp="1"/>
          </p:cNvSpPr>
          <p:nvPr>
            <p:ph type="sldNum" sz="quarter" idx="12"/>
          </p:nvPr>
        </p:nvSpPr>
        <p:spPr/>
        <p:txBody>
          <a:bodyPr/>
          <a:lstStyle/>
          <a:p>
            <a:fld id="{3A755188-7587-49CE-920C-04695AFDF3E7}" type="slidenum">
              <a:rPr lang="en-US" smtClean="0"/>
              <a:t>‹#›</a:t>
            </a:fld>
            <a:endParaRPr lang="en-US" dirty="0"/>
          </a:p>
        </p:txBody>
      </p:sp>
    </p:spTree>
    <p:extLst>
      <p:ext uri="{BB962C8B-B14F-4D97-AF65-F5344CB8AC3E}">
        <p14:creationId xmlns:p14="http://schemas.microsoft.com/office/powerpoint/2010/main" val="202401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010A6-ABFA-2D81-CB45-A36691DAB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1A6AFA-74BB-02A4-C52A-A1C2F94D0BC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C9B480-1FC5-71A3-B92A-A95857B1DF43}"/>
              </a:ext>
            </a:extLst>
          </p:cNvPr>
          <p:cNvSpPr>
            <a:spLocks noGrp="1"/>
          </p:cNvSpPr>
          <p:nvPr>
            <p:ph type="dt" sz="half" idx="10"/>
          </p:nvPr>
        </p:nvSpPr>
        <p:spPr/>
        <p:txBody>
          <a:bodyPr/>
          <a:lstStyle/>
          <a:p>
            <a:fld id="{FB42F9B3-8BA7-4CA4-945B-44C665D1193D}" type="datetimeFigureOut">
              <a:rPr lang="en-US" smtClean="0"/>
              <a:t>10/7/2024</a:t>
            </a:fld>
            <a:endParaRPr lang="en-US" dirty="0"/>
          </a:p>
        </p:txBody>
      </p:sp>
      <p:sp>
        <p:nvSpPr>
          <p:cNvPr id="5" name="Footer Placeholder 4">
            <a:extLst>
              <a:ext uri="{FF2B5EF4-FFF2-40B4-BE49-F238E27FC236}">
                <a16:creationId xmlns:a16="http://schemas.microsoft.com/office/drawing/2014/main" id="{72D94AF6-AF7E-AEE2-A1CB-A7909BDD288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F4F6D-B6EF-1432-F30F-72B1A52E15AB}"/>
              </a:ext>
            </a:extLst>
          </p:cNvPr>
          <p:cNvSpPr>
            <a:spLocks noGrp="1"/>
          </p:cNvSpPr>
          <p:nvPr>
            <p:ph type="sldNum" sz="quarter" idx="12"/>
          </p:nvPr>
        </p:nvSpPr>
        <p:spPr/>
        <p:txBody>
          <a:bodyPr/>
          <a:lstStyle/>
          <a:p>
            <a:fld id="{3A755188-7587-49CE-920C-04695AFDF3E7}" type="slidenum">
              <a:rPr lang="en-US" smtClean="0"/>
              <a:t>‹#›</a:t>
            </a:fld>
            <a:endParaRPr lang="en-US" dirty="0"/>
          </a:p>
        </p:txBody>
      </p:sp>
    </p:spTree>
    <p:extLst>
      <p:ext uri="{BB962C8B-B14F-4D97-AF65-F5344CB8AC3E}">
        <p14:creationId xmlns:p14="http://schemas.microsoft.com/office/powerpoint/2010/main" val="2373378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4BBD-BC5C-56A8-9E48-F0F17A738C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161DF0-BCCE-AD87-FB29-6BEDCF223F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0285CD-18FD-7689-BE4D-43900A139A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982B2B-DD32-100F-6424-5CDAE7CE4741}"/>
              </a:ext>
            </a:extLst>
          </p:cNvPr>
          <p:cNvSpPr>
            <a:spLocks noGrp="1"/>
          </p:cNvSpPr>
          <p:nvPr>
            <p:ph type="dt" sz="half" idx="10"/>
          </p:nvPr>
        </p:nvSpPr>
        <p:spPr/>
        <p:txBody>
          <a:bodyPr/>
          <a:lstStyle/>
          <a:p>
            <a:fld id="{FB42F9B3-8BA7-4CA4-945B-44C665D1193D}" type="datetimeFigureOut">
              <a:rPr lang="en-US" smtClean="0"/>
              <a:t>10/7/2024</a:t>
            </a:fld>
            <a:endParaRPr lang="en-US" dirty="0"/>
          </a:p>
        </p:txBody>
      </p:sp>
      <p:sp>
        <p:nvSpPr>
          <p:cNvPr id="6" name="Footer Placeholder 5">
            <a:extLst>
              <a:ext uri="{FF2B5EF4-FFF2-40B4-BE49-F238E27FC236}">
                <a16:creationId xmlns:a16="http://schemas.microsoft.com/office/drawing/2014/main" id="{D0D05238-CE62-5813-3D2F-4358AD22109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94804F-7828-3953-AEC2-A27A50C19E4B}"/>
              </a:ext>
            </a:extLst>
          </p:cNvPr>
          <p:cNvSpPr>
            <a:spLocks noGrp="1"/>
          </p:cNvSpPr>
          <p:nvPr>
            <p:ph type="sldNum" sz="quarter" idx="12"/>
          </p:nvPr>
        </p:nvSpPr>
        <p:spPr/>
        <p:txBody>
          <a:bodyPr/>
          <a:lstStyle/>
          <a:p>
            <a:fld id="{3A755188-7587-49CE-920C-04695AFDF3E7}" type="slidenum">
              <a:rPr lang="en-US" smtClean="0"/>
              <a:t>‹#›</a:t>
            </a:fld>
            <a:endParaRPr lang="en-US" dirty="0"/>
          </a:p>
        </p:txBody>
      </p:sp>
    </p:spTree>
    <p:extLst>
      <p:ext uri="{BB962C8B-B14F-4D97-AF65-F5344CB8AC3E}">
        <p14:creationId xmlns:p14="http://schemas.microsoft.com/office/powerpoint/2010/main" val="417750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1C6F0-2690-DE84-2CC5-039DB618BF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DF293C-F75E-5B2E-1235-4FA243D5F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84279F-E36F-F406-6BC5-9AD8E0B620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6F947E-12FE-1059-51C8-9C19650B3F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9D0CD4-98A5-4537-3563-06BFCB306A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80063-80BC-7477-B96B-5F8FDDB5103B}"/>
              </a:ext>
            </a:extLst>
          </p:cNvPr>
          <p:cNvSpPr>
            <a:spLocks noGrp="1"/>
          </p:cNvSpPr>
          <p:nvPr>
            <p:ph type="dt" sz="half" idx="10"/>
          </p:nvPr>
        </p:nvSpPr>
        <p:spPr/>
        <p:txBody>
          <a:bodyPr/>
          <a:lstStyle/>
          <a:p>
            <a:fld id="{FB42F9B3-8BA7-4CA4-945B-44C665D1193D}" type="datetimeFigureOut">
              <a:rPr lang="en-US" smtClean="0"/>
              <a:t>10/7/2024</a:t>
            </a:fld>
            <a:endParaRPr lang="en-US" dirty="0"/>
          </a:p>
        </p:txBody>
      </p:sp>
      <p:sp>
        <p:nvSpPr>
          <p:cNvPr id="8" name="Footer Placeholder 7">
            <a:extLst>
              <a:ext uri="{FF2B5EF4-FFF2-40B4-BE49-F238E27FC236}">
                <a16:creationId xmlns:a16="http://schemas.microsoft.com/office/drawing/2014/main" id="{B44A85C0-C6B1-2FB8-E9C4-E9943ED0C82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5FF527C-786A-0EA9-865F-F635AEEC6ABA}"/>
              </a:ext>
            </a:extLst>
          </p:cNvPr>
          <p:cNvSpPr>
            <a:spLocks noGrp="1"/>
          </p:cNvSpPr>
          <p:nvPr>
            <p:ph type="sldNum" sz="quarter" idx="12"/>
          </p:nvPr>
        </p:nvSpPr>
        <p:spPr/>
        <p:txBody>
          <a:bodyPr/>
          <a:lstStyle/>
          <a:p>
            <a:fld id="{3A755188-7587-49CE-920C-04695AFDF3E7}" type="slidenum">
              <a:rPr lang="en-US" smtClean="0"/>
              <a:t>‹#›</a:t>
            </a:fld>
            <a:endParaRPr lang="en-US" dirty="0"/>
          </a:p>
        </p:txBody>
      </p:sp>
    </p:spTree>
    <p:extLst>
      <p:ext uri="{BB962C8B-B14F-4D97-AF65-F5344CB8AC3E}">
        <p14:creationId xmlns:p14="http://schemas.microsoft.com/office/powerpoint/2010/main" val="188554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055A-5169-1D93-FB56-E25928E19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3E2D1C-FBED-C396-91DD-3A8A4BFA04BC}"/>
              </a:ext>
            </a:extLst>
          </p:cNvPr>
          <p:cNvSpPr>
            <a:spLocks noGrp="1"/>
          </p:cNvSpPr>
          <p:nvPr>
            <p:ph type="dt" sz="half" idx="10"/>
          </p:nvPr>
        </p:nvSpPr>
        <p:spPr/>
        <p:txBody>
          <a:bodyPr/>
          <a:lstStyle/>
          <a:p>
            <a:fld id="{FB42F9B3-8BA7-4CA4-945B-44C665D1193D}" type="datetimeFigureOut">
              <a:rPr lang="en-US" smtClean="0"/>
              <a:t>10/7/2024</a:t>
            </a:fld>
            <a:endParaRPr lang="en-US" dirty="0"/>
          </a:p>
        </p:txBody>
      </p:sp>
      <p:sp>
        <p:nvSpPr>
          <p:cNvPr id="4" name="Footer Placeholder 3">
            <a:extLst>
              <a:ext uri="{FF2B5EF4-FFF2-40B4-BE49-F238E27FC236}">
                <a16:creationId xmlns:a16="http://schemas.microsoft.com/office/drawing/2014/main" id="{7E8C5E74-9412-F1B1-0C69-C403D35CDF6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40FDF05-8690-BC7C-FA90-F6F42BE3CF89}"/>
              </a:ext>
            </a:extLst>
          </p:cNvPr>
          <p:cNvSpPr>
            <a:spLocks noGrp="1"/>
          </p:cNvSpPr>
          <p:nvPr>
            <p:ph type="sldNum" sz="quarter" idx="12"/>
          </p:nvPr>
        </p:nvSpPr>
        <p:spPr/>
        <p:txBody>
          <a:bodyPr/>
          <a:lstStyle/>
          <a:p>
            <a:fld id="{3A755188-7587-49CE-920C-04695AFDF3E7}" type="slidenum">
              <a:rPr lang="en-US" smtClean="0"/>
              <a:t>‹#›</a:t>
            </a:fld>
            <a:endParaRPr lang="en-US" dirty="0"/>
          </a:p>
        </p:txBody>
      </p:sp>
    </p:spTree>
    <p:extLst>
      <p:ext uri="{BB962C8B-B14F-4D97-AF65-F5344CB8AC3E}">
        <p14:creationId xmlns:p14="http://schemas.microsoft.com/office/powerpoint/2010/main" val="2111402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08EA62-C2BB-BC6E-B838-FF348517443A}"/>
              </a:ext>
            </a:extLst>
          </p:cNvPr>
          <p:cNvSpPr>
            <a:spLocks noGrp="1"/>
          </p:cNvSpPr>
          <p:nvPr>
            <p:ph type="dt" sz="half" idx="10"/>
          </p:nvPr>
        </p:nvSpPr>
        <p:spPr/>
        <p:txBody>
          <a:bodyPr/>
          <a:lstStyle/>
          <a:p>
            <a:fld id="{FB42F9B3-8BA7-4CA4-945B-44C665D1193D}" type="datetimeFigureOut">
              <a:rPr lang="en-US" smtClean="0"/>
              <a:t>10/7/2024</a:t>
            </a:fld>
            <a:endParaRPr lang="en-US" dirty="0"/>
          </a:p>
        </p:txBody>
      </p:sp>
      <p:sp>
        <p:nvSpPr>
          <p:cNvPr id="3" name="Footer Placeholder 2">
            <a:extLst>
              <a:ext uri="{FF2B5EF4-FFF2-40B4-BE49-F238E27FC236}">
                <a16:creationId xmlns:a16="http://schemas.microsoft.com/office/drawing/2014/main" id="{49173504-2672-5104-6740-55A480065FF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0BBB2FD-5296-45AA-A38F-32D40B960E5E}"/>
              </a:ext>
            </a:extLst>
          </p:cNvPr>
          <p:cNvSpPr>
            <a:spLocks noGrp="1"/>
          </p:cNvSpPr>
          <p:nvPr>
            <p:ph type="sldNum" sz="quarter" idx="12"/>
          </p:nvPr>
        </p:nvSpPr>
        <p:spPr/>
        <p:txBody>
          <a:bodyPr/>
          <a:lstStyle/>
          <a:p>
            <a:fld id="{3A755188-7587-49CE-920C-04695AFDF3E7}" type="slidenum">
              <a:rPr lang="en-US" smtClean="0"/>
              <a:t>‹#›</a:t>
            </a:fld>
            <a:endParaRPr lang="en-US" dirty="0"/>
          </a:p>
        </p:txBody>
      </p:sp>
    </p:spTree>
    <p:extLst>
      <p:ext uri="{BB962C8B-B14F-4D97-AF65-F5344CB8AC3E}">
        <p14:creationId xmlns:p14="http://schemas.microsoft.com/office/powerpoint/2010/main" val="284969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559A7-D4D6-A53C-EC75-BB2B6BFF0D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D2A5A0-793A-B9C1-C2DC-EA96EFEFEA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5D4C32-BF32-CDC0-B6E5-139B43DFF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33F01B-B3FF-DAB7-BBB3-E6BF61556F3E}"/>
              </a:ext>
            </a:extLst>
          </p:cNvPr>
          <p:cNvSpPr>
            <a:spLocks noGrp="1"/>
          </p:cNvSpPr>
          <p:nvPr>
            <p:ph type="dt" sz="half" idx="10"/>
          </p:nvPr>
        </p:nvSpPr>
        <p:spPr/>
        <p:txBody>
          <a:bodyPr/>
          <a:lstStyle/>
          <a:p>
            <a:fld id="{FB42F9B3-8BA7-4CA4-945B-44C665D1193D}" type="datetimeFigureOut">
              <a:rPr lang="en-US" smtClean="0"/>
              <a:t>10/7/2024</a:t>
            </a:fld>
            <a:endParaRPr lang="en-US" dirty="0"/>
          </a:p>
        </p:txBody>
      </p:sp>
      <p:sp>
        <p:nvSpPr>
          <p:cNvPr id="6" name="Footer Placeholder 5">
            <a:extLst>
              <a:ext uri="{FF2B5EF4-FFF2-40B4-BE49-F238E27FC236}">
                <a16:creationId xmlns:a16="http://schemas.microsoft.com/office/drawing/2014/main" id="{D571B203-B74C-7658-3620-9164AAA2581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C6F5C9-9A76-DF5E-BD72-5E84213D5EC0}"/>
              </a:ext>
            </a:extLst>
          </p:cNvPr>
          <p:cNvSpPr>
            <a:spLocks noGrp="1"/>
          </p:cNvSpPr>
          <p:nvPr>
            <p:ph type="sldNum" sz="quarter" idx="12"/>
          </p:nvPr>
        </p:nvSpPr>
        <p:spPr/>
        <p:txBody>
          <a:bodyPr/>
          <a:lstStyle/>
          <a:p>
            <a:fld id="{3A755188-7587-49CE-920C-04695AFDF3E7}" type="slidenum">
              <a:rPr lang="en-US" smtClean="0"/>
              <a:t>‹#›</a:t>
            </a:fld>
            <a:endParaRPr lang="en-US" dirty="0"/>
          </a:p>
        </p:txBody>
      </p:sp>
    </p:spTree>
    <p:extLst>
      <p:ext uri="{BB962C8B-B14F-4D97-AF65-F5344CB8AC3E}">
        <p14:creationId xmlns:p14="http://schemas.microsoft.com/office/powerpoint/2010/main" val="356756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DA9B-C530-4837-23E7-40EEBE250B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ED842A-AF75-F08A-1D75-22591D4C40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AF0E720-C6AD-FB96-C7CC-2989B99EB9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AFFDA3-DCB6-8B0B-6857-367182CE357C}"/>
              </a:ext>
            </a:extLst>
          </p:cNvPr>
          <p:cNvSpPr>
            <a:spLocks noGrp="1"/>
          </p:cNvSpPr>
          <p:nvPr>
            <p:ph type="dt" sz="half" idx="10"/>
          </p:nvPr>
        </p:nvSpPr>
        <p:spPr/>
        <p:txBody>
          <a:bodyPr/>
          <a:lstStyle/>
          <a:p>
            <a:fld id="{FB42F9B3-8BA7-4CA4-945B-44C665D1193D}" type="datetimeFigureOut">
              <a:rPr lang="en-US" smtClean="0"/>
              <a:t>10/7/2024</a:t>
            </a:fld>
            <a:endParaRPr lang="en-US" dirty="0"/>
          </a:p>
        </p:txBody>
      </p:sp>
      <p:sp>
        <p:nvSpPr>
          <p:cNvPr id="6" name="Footer Placeholder 5">
            <a:extLst>
              <a:ext uri="{FF2B5EF4-FFF2-40B4-BE49-F238E27FC236}">
                <a16:creationId xmlns:a16="http://schemas.microsoft.com/office/drawing/2014/main" id="{1E987D70-875B-08C0-1F12-6112DCAB8E4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A5433F-8535-EF3D-1CDF-77CA9F76E079}"/>
              </a:ext>
            </a:extLst>
          </p:cNvPr>
          <p:cNvSpPr>
            <a:spLocks noGrp="1"/>
          </p:cNvSpPr>
          <p:nvPr>
            <p:ph type="sldNum" sz="quarter" idx="12"/>
          </p:nvPr>
        </p:nvSpPr>
        <p:spPr/>
        <p:txBody>
          <a:bodyPr/>
          <a:lstStyle/>
          <a:p>
            <a:fld id="{3A755188-7587-49CE-920C-04695AFDF3E7}" type="slidenum">
              <a:rPr lang="en-US" smtClean="0"/>
              <a:t>‹#›</a:t>
            </a:fld>
            <a:endParaRPr lang="en-US" dirty="0"/>
          </a:p>
        </p:txBody>
      </p:sp>
    </p:spTree>
    <p:extLst>
      <p:ext uri="{BB962C8B-B14F-4D97-AF65-F5344CB8AC3E}">
        <p14:creationId xmlns:p14="http://schemas.microsoft.com/office/powerpoint/2010/main" val="365945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D95500-A7D8-564F-706E-811BC25509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5A8B23-EF7B-64C2-5CB1-719A1E40B1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E7EC00-E8DF-9F1A-DA48-0339BAFE03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42F9B3-8BA7-4CA4-945B-44C665D1193D}" type="datetimeFigureOut">
              <a:rPr lang="en-US" smtClean="0"/>
              <a:t>10/7/2024</a:t>
            </a:fld>
            <a:endParaRPr lang="en-US" dirty="0"/>
          </a:p>
        </p:txBody>
      </p:sp>
      <p:sp>
        <p:nvSpPr>
          <p:cNvPr id="5" name="Footer Placeholder 4">
            <a:extLst>
              <a:ext uri="{FF2B5EF4-FFF2-40B4-BE49-F238E27FC236}">
                <a16:creationId xmlns:a16="http://schemas.microsoft.com/office/drawing/2014/main" id="{3D9BA4D5-3A0B-6637-3F18-458E3DCDE3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8837583-6353-9BA8-C578-1524E3FABA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755188-7587-49CE-920C-04695AFDF3E7}" type="slidenum">
              <a:rPr lang="en-US" smtClean="0"/>
              <a:t>‹#›</a:t>
            </a:fld>
            <a:endParaRPr lang="en-US" dirty="0"/>
          </a:p>
        </p:txBody>
      </p:sp>
    </p:spTree>
    <p:extLst>
      <p:ext uri="{BB962C8B-B14F-4D97-AF65-F5344CB8AC3E}">
        <p14:creationId xmlns:p14="http://schemas.microsoft.com/office/powerpoint/2010/main" val="1362297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hyperlink" Target="about:blank" TargetMode="Externa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hyperlink" Target="about:blan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CA6D39-7E36-AED4-684C-180E43297BCE}"/>
              </a:ext>
            </a:extLst>
          </p:cNvPr>
          <p:cNvSpPr>
            <a:spLocks noGrp="1"/>
          </p:cNvSpPr>
          <p:nvPr>
            <p:ph type="ctrTitle"/>
          </p:nvPr>
        </p:nvSpPr>
        <p:spPr>
          <a:xfrm>
            <a:off x="890338" y="640080"/>
            <a:ext cx="3734014" cy="3566160"/>
          </a:xfrm>
        </p:spPr>
        <p:txBody>
          <a:bodyPr anchor="b">
            <a:normAutofit/>
          </a:bodyPr>
          <a:lstStyle/>
          <a:p>
            <a:pPr algn="l"/>
            <a:r>
              <a:rPr lang="en-US" sz="5400" dirty="0"/>
              <a:t>Privacy-Preserving Deep Learning</a:t>
            </a:r>
          </a:p>
        </p:txBody>
      </p:sp>
      <p:sp>
        <p:nvSpPr>
          <p:cNvPr id="3" name="Subtitle 2">
            <a:extLst>
              <a:ext uri="{FF2B5EF4-FFF2-40B4-BE49-F238E27FC236}">
                <a16:creationId xmlns:a16="http://schemas.microsoft.com/office/drawing/2014/main" id="{DB1200AF-8E82-8E2D-932E-2C09E5F314A6}"/>
              </a:ext>
            </a:extLst>
          </p:cNvPr>
          <p:cNvSpPr>
            <a:spLocks noGrp="1"/>
          </p:cNvSpPr>
          <p:nvPr>
            <p:ph type="subTitle" idx="1"/>
          </p:nvPr>
        </p:nvSpPr>
        <p:spPr>
          <a:xfrm>
            <a:off x="890339" y="4636008"/>
            <a:ext cx="3734014" cy="1572768"/>
          </a:xfrm>
        </p:spPr>
        <p:txBody>
          <a:bodyPr>
            <a:normAutofit lnSpcReduction="10000"/>
          </a:bodyPr>
          <a:lstStyle/>
          <a:p>
            <a:pPr algn="l"/>
            <a:r>
              <a:rPr lang="en-US" sz="1500" dirty="0"/>
              <a:t>Paper Written By: Reza Shokri, Vitaly Shmatikov</a:t>
            </a:r>
          </a:p>
          <a:p>
            <a:pPr algn="l"/>
            <a:r>
              <a:rPr lang="en-US" sz="1500" dirty="0">
                <a:hlinkClick r:id="rId2"/>
              </a:rPr>
              <a:t>shokri@cs.utexas.edu</a:t>
            </a:r>
            <a:r>
              <a:rPr lang="en-US" sz="1500" dirty="0"/>
              <a:t>, </a:t>
            </a:r>
            <a:r>
              <a:rPr lang="en-US" sz="1500" dirty="0">
                <a:hlinkClick r:id="rId3"/>
              </a:rPr>
              <a:t>shmat@cs.cornell.edu</a:t>
            </a:r>
            <a:endParaRPr lang="en-US" sz="1500" dirty="0"/>
          </a:p>
          <a:p>
            <a:pPr algn="l"/>
            <a:r>
              <a:rPr lang="en-US" sz="1500" dirty="0"/>
              <a:t>Presentation Created By: Jordan Grewe</a:t>
            </a:r>
          </a:p>
          <a:p>
            <a:pPr algn="l"/>
            <a:r>
              <a:rPr lang="en-US" sz="1500" dirty="0">
                <a:hlinkClick r:id="rId4"/>
              </a:rPr>
              <a:t>gp0569@wayne.edu</a:t>
            </a:r>
            <a:endParaRPr lang="en-US" sz="1500" dirty="0"/>
          </a:p>
          <a:p>
            <a:pPr algn="l"/>
            <a:endParaRPr lang="en-US" sz="1500" dirty="0"/>
          </a:p>
        </p:txBody>
      </p:sp>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B20A69-DDA8-D00D-F089-C8A687E74A86}"/>
              </a:ext>
            </a:extLst>
          </p:cNvPr>
          <p:cNvPicPr>
            <a:picLocks noChangeAspect="1"/>
          </p:cNvPicPr>
          <p:nvPr/>
        </p:nvPicPr>
        <p:blipFill>
          <a:blip r:embed="rId5"/>
          <a:srcRect l="21616" r="2196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25694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7AD24E-014C-C1F3-ACF2-E7DAD23772D8}"/>
              </a:ext>
            </a:extLst>
          </p:cNvPr>
          <p:cNvSpPr>
            <a:spLocks noGrp="1"/>
          </p:cNvSpPr>
          <p:nvPr>
            <p:ph type="title"/>
          </p:nvPr>
        </p:nvSpPr>
        <p:spPr>
          <a:xfrm>
            <a:off x="838200" y="365125"/>
            <a:ext cx="10515600" cy="1325563"/>
          </a:xfrm>
        </p:spPr>
        <p:txBody>
          <a:bodyPr>
            <a:normAutofit/>
          </a:bodyPr>
          <a:lstStyle/>
          <a:p>
            <a:r>
              <a:rPr lang="en-US" sz="5400"/>
              <a:t>Feed Forward and Back Propagation</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0B4095-E0C6-9497-1029-5AD69E0DD7F7}"/>
              </a:ext>
            </a:extLst>
          </p:cNvPr>
          <p:cNvSpPr>
            <a:spLocks noGrp="1"/>
          </p:cNvSpPr>
          <p:nvPr>
            <p:ph idx="1"/>
          </p:nvPr>
        </p:nvSpPr>
        <p:spPr>
          <a:xfrm>
            <a:off x="838200" y="1929384"/>
            <a:ext cx="10515600" cy="4251960"/>
          </a:xfrm>
        </p:spPr>
        <p:txBody>
          <a:bodyPr>
            <a:normAutofit/>
          </a:bodyPr>
          <a:lstStyle/>
          <a:p>
            <a:r>
              <a:rPr lang="en-US" sz="2200"/>
              <a:t>In a neural network, the gradient of each weight parameter is computed through feed-forward and back-propagation procedures.</a:t>
            </a:r>
          </a:p>
          <a:p>
            <a:r>
              <a:rPr lang="en-US" sz="2200"/>
              <a:t> Feed-forward sequentially computes the output of the network given the input data and then calculates the error, i.e., the difference between this output and the true value of the function. </a:t>
            </a:r>
          </a:p>
          <a:p>
            <a:r>
              <a:rPr lang="en-US" sz="2200"/>
              <a:t>Back-propagation propagates this error back through the network and computes the contribution of each neuron to the total error.</a:t>
            </a:r>
          </a:p>
        </p:txBody>
      </p:sp>
    </p:spTree>
    <p:extLst>
      <p:ext uri="{BB962C8B-B14F-4D97-AF65-F5344CB8AC3E}">
        <p14:creationId xmlns:p14="http://schemas.microsoft.com/office/powerpoint/2010/main" val="126853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AFE38-14D8-3BEE-EAB7-F0E79A168A8D}"/>
              </a:ext>
            </a:extLst>
          </p:cNvPr>
          <p:cNvSpPr>
            <a:spLocks noGrp="1"/>
          </p:cNvSpPr>
          <p:nvPr>
            <p:ph type="title"/>
          </p:nvPr>
        </p:nvSpPr>
        <p:spPr/>
        <p:txBody>
          <a:bodyPr/>
          <a:lstStyle/>
          <a:p>
            <a:r>
              <a:rPr lang="en-US" dirty="0"/>
              <a:t>Stochastic Gradient Descent (SGD)</a:t>
            </a:r>
          </a:p>
        </p:txBody>
      </p:sp>
      <p:sp>
        <p:nvSpPr>
          <p:cNvPr id="3" name="Content Placeholder 2">
            <a:extLst>
              <a:ext uri="{FF2B5EF4-FFF2-40B4-BE49-F238E27FC236}">
                <a16:creationId xmlns:a16="http://schemas.microsoft.com/office/drawing/2014/main" id="{FCBC11B4-D499-C0B7-D1F5-BEBC4384999C}"/>
              </a:ext>
            </a:extLst>
          </p:cNvPr>
          <p:cNvSpPr>
            <a:spLocks noGrp="1"/>
          </p:cNvSpPr>
          <p:nvPr>
            <p:ph idx="1"/>
          </p:nvPr>
        </p:nvSpPr>
        <p:spPr>
          <a:xfrm>
            <a:off x="838200" y="1825625"/>
            <a:ext cx="10515600" cy="1749425"/>
          </a:xfrm>
        </p:spPr>
        <p:txBody>
          <a:bodyPr>
            <a:normAutofit/>
          </a:bodyPr>
          <a:lstStyle/>
          <a:p>
            <a:r>
              <a:rPr lang="en-US" dirty="0"/>
              <a:t>Stochastic Gradient Descent (SGD): Instead of averaging gradients over the entire dataset (batch gradient descent), SGD computes gradients on small mini-batches for efficiency, especially on large datasets.</a:t>
            </a:r>
          </a:p>
        </p:txBody>
      </p:sp>
      <p:pic>
        <p:nvPicPr>
          <p:cNvPr id="7" name="Picture 6">
            <a:extLst>
              <a:ext uri="{FF2B5EF4-FFF2-40B4-BE49-F238E27FC236}">
                <a16:creationId xmlns:a16="http://schemas.microsoft.com/office/drawing/2014/main" id="{F52DCBC4-0158-AEFB-6437-D8EF171419D2}"/>
              </a:ext>
            </a:extLst>
          </p:cNvPr>
          <p:cNvPicPr>
            <a:picLocks noChangeAspect="1"/>
          </p:cNvPicPr>
          <p:nvPr/>
        </p:nvPicPr>
        <p:blipFill>
          <a:blip r:embed="rId2"/>
          <a:stretch>
            <a:fillRect/>
          </a:stretch>
        </p:blipFill>
        <p:spPr>
          <a:xfrm>
            <a:off x="4584516" y="4625918"/>
            <a:ext cx="2629267" cy="819264"/>
          </a:xfrm>
          <a:prstGeom prst="rect">
            <a:avLst/>
          </a:prstGeom>
        </p:spPr>
      </p:pic>
      <p:sp>
        <p:nvSpPr>
          <p:cNvPr id="8" name="TextBox 7">
            <a:extLst>
              <a:ext uri="{FF2B5EF4-FFF2-40B4-BE49-F238E27FC236}">
                <a16:creationId xmlns:a16="http://schemas.microsoft.com/office/drawing/2014/main" id="{74009639-8DBE-DEAB-6174-68CA8FE158BE}"/>
              </a:ext>
            </a:extLst>
          </p:cNvPr>
          <p:cNvSpPr txBox="1"/>
          <p:nvPr/>
        </p:nvSpPr>
        <p:spPr>
          <a:xfrm>
            <a:off x="7626773" y="4016587"/>
            <a:ext cx="1974427" cy="369332"/>
          </a:xfrm>
          <a:prstGeom prst="rect">
            <a:avLst/>
          </a:prstGeom>
          <a:noFill/>
        </p:spPr>
        <p:txBody>
          <a:bodyPr wrap="square" rtlCol="0">
            <a:spAutoFit/>
          </a:bodyPr>
          <a:lstStyle/>
          <a:p>
            <a:r>
              <a:rPr lang="en-US" dirty="0"/>
              <a:t>Error Function (E)</a:t>
            </a:r>
          </a:p>
        </p:txBody>
      </p:sp>
      <p:sp>
        <p:nvSpPr>
          <p:cNvPr id="11" name="TextBox 10">
            <a:extLst>
              <a:ext uri="{FF2B5EF4-FFF2-40B4-BE49-F238E27FC236}">
                <a16:creationId xmlns:a16="http://schemas.microsoft.com/office/drawing/2014/main" id="{01CF2AB6-0D60-D8F5-D17F-F46373001A38}"/>
              </a:ext>
            </a:extLst>
          </p:cNvPr>
          <p:cNvSpPr txBox="1"/>
          <p:nvPr/>
        </p:nvSpPr>
        <p:spPr>
          <a:xfrm>
            <a:off x="1088812" y="4573885"/>
            <a:ext cx="2702137" cy="923330"/>
          </a:xfrm>
          <a:prstGeom prst="rect">
            <a:avLst/>
          </a:prstGeom>
          <a:noFill/>
        </p:spPr>
        <p:txBody>
          <a:bodyPr wrap="square" rtlCol="0">
            <a:spAutoFit/>
          </a:bodyPr>
          <a:lstStyle/>
          <a:p>
            <a:r>
              <a:rPr lang="en-US" dirty="0"/>
              <a:t>The update rule of</a:t>
            </a:r>
          </a:p>
          <a:p>
            <a:r>
              <a:rPr lang="en-US" dirty="0"/>
              <a:t> stochastic gradient descent for a parameter</a:t>
            </a:r>
          </a:p>
        </p:txBody>
      </p:sp>
      <p:sp>
        <p:nvSpPr>
          <p:cNvPr id="12" name="TextBox 11">
            <a:extLst>
              <a:ext uri="{FF2B5EF4-FFF2-40B4-BE49-F238E27FC236}">
                <a16:creationId xmlns:a16="http://schemas.microsoft.com/office/drawing/2014/main" id="{F5403E2D-690D-EC25-FDB8-07FBA70E6F2E}"/>
              </a:ext>
            </a:extLst>
          </p:cNvPr>
          <p:cNvSpPr txBox="1"/>
          <p:nvPr/>
        </p:nvSpPr>
        <p:spPr>
          <a:xfrm>
            <a:off x="5219700" y="3873500"/>
            <a:ext cx="1733550" cy="369332"/>
          </a:xfrm>
          <a:prstGeom prst="rect">
            <a:avLst/>
          </a:prstGeom>
          <a:noFill/>
        </p:spPr>
        <p:txBody>
          <a:bodyPr wrap="square" rtlCol="0">
            <a:spAutoFit/>
          </a:bodyPr>
          <a:lstStyle/>
          <a:p>
            <a:r>
              <a:rPr lang="en-US" dirty="0"/>
              <a:t>Learning Rate</a:t>
            </a:r>
          </a:p>
        </p:txBody>
      </p:sp>
      <p:cxnSp>
        <p:nvCxnSpPr>
          <p:cNvPr id="15" name="Straight Arrow Connector 14">
            <a:extLst>
              <a:ext uri="{FF2B5EF4-FFF2-40B4-BE49-F238E27FC236}">
                <a16:creationId xmlns:a16="http://schemas.microsoft.com/office/drawing/2014/main" id="{E56B72A3-7746-A996-6A95-D6556F6FA9B2}"/>
              </a:ext>
            </a:extLst>
          </p:cNvPr>
          <p:cNvCxnSpPr/>
          <p:nvPr/>
        </p:nvCxnSpPr>
        <p:spPr>
          <a:xfrm>
            <a:off x="3384550" y="5010150"/>
            <a:ext cx="1327150" cy="76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BF2395B9-54D7-CDAF-5582-F96E1E0876ED}"/>
              </a:ext>
            </a:extLst>
          </p:cNvPr>
          <p:cNvCxnSpPr/>
          <p:nvPr/>
        </p:nvCxnSpPr>
        <p:spPr>
          <a:xfrm>
            <a:off x="5880100" y="4242832"/>
            <a:ext cx="381000" cy="6466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2F9DE4E0-C728-492B-32F9-2B603440E9B5}"/>
              </a:ext>
            </a:extLst>
          </p:cNvPr>
          <p:cNvCxnSpPr>
            <a:cxnSpLocks/>
            <a:stCxn id="8" idx="2"/>
          </p:cNvCxnSpPr>
          <p:nvPr/>
        </p:nvCxnSpPr>
        <p:spPr>
          <a:xfrm flipH="1">
            <a:off x="7035800" y="4385919"/>
            <a:ext cx="1578187" cy="414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2A9EB34A-9A76-97BE-7E7F-0E97556C0203}"/>
              </a:ext>
            </a:extLst>
          </p:cNvPr>
          <p:cNvSpPr txBox="1"/>
          <p:nvPr/>
        </p:nvSpPr>
        <p:spPr>
          <a:xfrm>
            <a:off x="8197850" y="4889500"/>
            <a:ext cx="2076450" cy="369332"/>
          </a:xfrm>
          <a:prstGeom prst="rect">
            <a:avLst/>
          </a:prstGeom>
          <a:noFill/>
        </p:spPr>
        <p:txBody>
          <a:bodyPr wrap="square" rtlCol="0">
            <a:spAutoFit/>
          </a:bodyPr>
          <a:lstStyle/>
          <a:p>
            <a:r>
              <a:rPr lang="en-US" dirty="0"/>
              <a:t>Mini Batch (</a:t>
            </a:r>
            <a:r>
              <a:rPr lang="en-US" dirty="0" err="1"/>
              <a:t>i</a:t>
            </a:r>
            <a:r>
              <a:rPr lang="en-US" dirty="0"/>
              <a:t>)</a:t>
            </a:r>
          </a:p>
        </p:txBody>
      </p:sp>
      <p:cxnSp>
        <p:nvCxnSpPr>
          <p:cNvPr id="23" name="Straight Arrow Connector 22">
            <a:extLst>
              <a:ext uri="{FF2B5EF4-FFF2-40B4-BE49-F238E27FC236}">
                <a16:creationId xmlns:a16="http://schemas.microsoft.com/office/drawing/2014/main" id="{F53E8F98-E8A5-8B28-75C8-D1D807778545}"/>
              </a:ext>
            </a:extLst>
          </p:cNvPr>
          <p:cNvCxnSpPr>
            <a:stCxn id="21" idx="1"/>
          </p:cNvCxnSpPr>
          <p:nvPr/>
        </p:nvCxnSpPr>
        <p:spPr>
          <a:xfrm flipH="1" flipV="1">
            <a:off x="7035800" y="4953000"/>
            <a:ext cx="1162050" cy="1211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5331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6B987D-221A-53FC-3338-993F03FF74F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Distributed Selective SGD</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program&#10;&#10;Description automatically generated">
            <a:extLst>
              <a:ext uri="{FF2B5EF4-FFF2-40B4-BE49-F238E27FC236}">
                <a16:creationId xmlns:a16="http://schemas.microsoft.com/office/drawing/2014/main" id="{9DD624E0-3CA6-8AF8-6F05-4E968D37E86B}"/>
              </a:ext>
            </a:extLst>
          </p:cNvPr>
          <p:cNvPicPr>
            <a:picLocks noGrp="1" noChangeAspect="1"/>
          </p:cNvPicPr>
          <p:nvPr>
            <p:ph idx="1"/>
          </p:nvPr>
        </p:nvPicPr>
        <p:blipFill>
          <a:blip r:embed="rId2"/>
          <a:stretch>
            <a:fillRect/>
          </a:stretch>
        </p:blipFill>
        <p:spPr>
          <a:xfrm>
            <a:off x="5791673" y="640080"/>
            <a:ext cx="4939862" cy="5550408"/>
          </a:xfrm>
          <a:prstGeom prst="rect">
            <a:avLst/>
          </a:prstGeom>
        </p:spPr>
      </p:pic>
    </p:spTree>
    <p:extLst>
      <p:ext uri="{BB962C8B-B14F-4D97-AF65-F5344CB8AC3E}">
        <p14:creationId xmlns:p14="http://schemas.microsoft.com/office/powerpoint/2010/main" val="161774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04F8C-8351-B719-8B13-9D3B475CFA31}"/>
              </a:ext>
            </a:extLst>
          </p:cNvPr>
          <p:cNvSpPr>
            <a:spLocks noGrp="1"/>
          </p:cNvSpPr>
          <p:nvPr>
            <p:ph type="title"/>
          </p:nvPr>
        </p:nvSpPr>
        <p:spPr>
          <a:xfrm>
            <a:off x="838200" y="365125"/>
            <a:ext cx="10515600" cy="1325563"/>
          </a:xfrm>
        </p:spPr>
        <p:txBody>
          <a:bodyPr>
            <a:normAutofit/>
          </a:bodyPr>
          <a:lstStyle/>
          <a:p>
            <a:r>
              <a:rPr lang="en-US" sz="4200"/>
              <a:t>A new approach to stochastic gradient descent</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E62D0F-C460-2C2A-F2B0-316FD038CADB}"/>
              </a:ext>
            </a:extLst>
          </p:cNvPr>
          <p:cNvSpPr>
            <a:spLocks noGrp="1"/>
          </p:cNvSpPr>
          <p:nvPr>
            <p:ph idx="1"/>
          </p:nvPr>
        </p:nvSpPr>
        <p:spPr>
          <a:xfrm>
            <a:off x="838200" y="1929384"/>
            <a:ext cx="10515600" cy="4251960"/>
          </a:xfrm>
        </p:spPr>
        <p:txBody>
          <a:bodyPr>
            <a:normAutofit/>
          </a:bodyPr>
          <a:lstStyle/>
          <a:p>
            <a:r>
              <a:rPr lang="en-US" sz="2200"/>
              <a:t> The core of the new approach is a distributed, collaborative deep learning protocol that relies upon the following observations: </a:t>
            </a:r>
          </a:p>
          <a:p>
            <a:pPr marL="1028700" lvl="1" indent="-571500">
              <a:buFont typeface="+mj-lt"/>
              <a:buAutoNum type="romanUcPeriod"/>
            </a:pPr>
            <a:r>
              <a:rPr lang="en-US" sz="2200"/>
              <a:t>updates to different parameters during gradient descent are inherently independent, </a:t>
            </a:r>
          </a:p>
          <a:p>
            <a:pPr marL="1028700" lvl="1" indent="-571500">
              <a:buFont typeface="+mj-lt"/>
              <a:buAutoNum type="romanUcPeriod"/>
            </a:pPr>
            <a:r>
              <a:rPr lang="en-US" sz="2200"/>
              <a:t>different training datasets contribute to different parameters, and </a:t>
            </a:r>
          </a:p>
          <a:p>
            <a:pPr marL="1028700" lvl="1" indent="-571500">
              <a:buFont typeface="+mj-lt"/>
              <a:buAutoNum type="romanUcPeriod"/>
            </a:pPr>
            <a:r>
              <a:rPr lang="en-US" sz="2200"/>
              <a:t>different features do not contribute equally to the objective function. </a:t>
            </a:r>
          </a:p>
          <a:p>
            <a:r>
              <a:rPr lang="en-US" sz="2200"/>
              <a:t> (Selective SGD or SSGD) protocol achieves comparable accuracy to conventional SGD but involves updating 1 or even 2 orders of magnitude fewer parameters in each learning iteration.</a:t>
            </a:r>
          </a:p>
        </p:txBody>
      </p:sp>
    </p:spTree>
    <p:extLst>
      <p:ext uri="{BB962C8B-B14F-4D97-AF65-F5344CB8AC3E}">
        <p14:creationId xmlns:p14="http://schemas.microsoft.com/office/powerpoint/2010/main" val="376979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9EBD9-A1F1-E969-0233-D67C59108DBE}"/>
              </a:ext>
            </a:extLst>
          </p:cNvPr>
          <p:cNvSpPr>
            <a:spLocks noGrp="1"/>
          </p:cNvSpPr>
          <p:nvPr>
            <p:ph type="title"/>
          </p:nvPr>
        </p:nvSpPr>
        <p:spPr>
          <a:xfrm>
            <a:off x="838200" y="365125"/>
            <a:ext cx="10515600" cy="1325563"/>
          </a:xfrm>
        </p:spPr>
        <p:txBody>
          <a:bodyPr>
            <a:normAutofit/>
          </a:bodyPr>
          <a:lstStyle/>
          <a:p>
            <a:r>
              <a:rPr lang="en-US" sz="5400"/>
              <a:t>Selective parameter update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77F60B-DFAA-EF4B-65D0-37557E6D9BC2}"/>
              </a:ext>
            </a:extLst>
          </p:cNvPr>
          <p:cNvSpPr>
            <a:spLocks noGrp="1"/>
          </p:cNvSpPr>
          <p:nvPr>
            <p:ph idx="1"/>
          </p:nvPr>
        </p:nvSpPr>
        <p:spPr>
          <a:xfrm>
            <a:off x="838200" y="1929384"/>
            <a:ext cx="10515600" cy="4251960"/>
          </a:xfrm>
        </p:spPr>
        <p:txBody>
          <a:bodyPr>
            <a:normAutofit/>
          </a:bodyPr>
          <a:lstStyle/>
          <a:p>
            <a:r>
              <a:rPr lang="en-US" sz="2200"/>
              <a:t>During SGD, some parameters contribute much more to the neural network’s objective function and thus undergo much bigger updates during a given iteration of training.</a:t>
            </a:r>
          </a:p>
          <a:p>
            <a:r>
              <a:rPr lang="en-US" sz="2200"/>
              <a:t> In selective SGD, the learner chooses a fraction of parameters to be updated at each iteration. This selection can be completely random, but a smart strategy is to select the parameters whose current values are farther away from their local optima, i.e., those that have a larger gradient.</a:t>
            </a:r>
          </a:p>
        </p:txBody>
      </p:sp>
    </p:spTree>
    <p:extLst>
      <p:ext uri="{BB962C8B-B14F-4D97-AF65-F5344CB8AC3E}">
        <p14:creationId xmlns:p14="http://schemas.microsoft.com/office/powerpoint/2010/main" val="22440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B14EAD-3107-A1DF-7133-74F14368ABFE}"/>
              </a:ext>
            </a:extLst>
          </p:cNvPr>
          <p:cNvSpPr>
            <a:spLocks noGrp="1"/>
          </p:cNvSpPr>
          <p:nvPr>
            <p:ph type="title"/>
          </p:nvPr>
        </p:nvSpPr>
        <p:spPr>
          <a:xfrm>
            <a:off x="838200" y="365125"/>
            <a:ext cx="10515600" cy="1325563"/>
          </a:xfrm>
        </p:spPr>
        <p:txBody>
          <a:bodyPr>
            <a:normAutofit/>
          </a:bodyPr>
          <a:lstStyle/>
          <a:p>
            <a:r>
              <a:rPr lang="en-US" sz="5400"/>
              <a:t>Distributed collaborative learning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7603A2-6F4D-1807-31B5-84FA18664693}"/>
              </a:ext>
            </a:extLst>
          </p:cNvPr>
          <p:cNvSpPr>
            <a:spLocks noGrp="1"/>
          </p:cNvSpPr>
          <p:nvPr>
            <p:ph idx="1"/>
          </p:nvPr>
        </p:nvSpPr>
        <p:spPr>
          <a:xfrm>
            <a:off x="838200" y="1929384"/>
            <a:ext cx="10515600" cy="4251960"/>
          </a:xfrm>
        </p:spPr>
        <p:txBody>
          <a:bodyPr>
            <a:normAutofit/>
          </a:bodyPr>
          <a:lstStyle/>
          <a:p>
            <a:r>
              <a:rPr lang="en-US" sz="2200"/>
              <a:t>Distributed selective SGD assumes two or more participants training independently and concurrently. </a:t>
            </a:r>
          </a:p>
          <a:p>
            <a:r>
              <a:rPr lang="en-US" sz="2200"/>
              <a:t>After each round of local training, participants asynchronously share with each other the gradients they computed for some of the parameters.</a:t>
            </a:r>
          </a:p>
          <a:p>
            <a:r>
              <a:rPr lang="en-US" sz="2200"/>
              <a:t>Participants can exchange gradients directly, via a trusted central server, or even use secure multi-party computation to exchange them “obliviously,” emulating the functionality of a trusted server that hides the origin of each update.</a:t>
            </a:r>
          </a:p>
        </p:txBody>
      </p:sp>
    </p:spTree>
    <p:extLst>
      <p:ext uri="{BB962C8B-B14F-4D97-AF65-F5344CB8AC3E}">
        <p14:creationId xmlns:p14="http://schemas.microsoft.com/office/powerpoint/2010/main" val="910442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0087D53-9295-4463-AAE4-D5C626046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47125-16B6-BA18-D813-5B84F9A033F4}"/>
              </a:ext>
            </a:extLst>
          </p:cNvPr>
          <p:cNvSpPr>
            <a:spLocks noGrp="1"/>
          </p:cNvSpPr>
          <p:nvPr>
            <p:ph type="title"/>
          </p:nvPr>
        </p:nvSpPr>
        <p:spPr>
          <a:xfrm>
            <a:off x="713388" y="4871004"/>
            <a:ext cx="10909640" cy="1065836"/>
          </a:xfrm>
        </p:spPr>
        <p:txBody>
          <a:bodyPr vert="horz" lIns="91440" tIns="45720" rIns="91440" bIns="45720" rtlCol="0" anchor="ctr">
            <a:normAutofit/>
          </a:bodyPr>
          <a:lstStyle/>
          <a:p>
            <a:pPr algn="ctr"/>
            <a:r>
              <a:rPr lang="en-US" sz="3600" dirty="0"/>
              <a:t>Implementation: DSSGD</a:t>
            </a:r>
          </a:p>
        </p:txBody>
      </p:sp>
      <p:pic>
        <p:nvPicPr>
          <p:cNvPr id="5" name="Picture 4">
            <a:extLst>
              <a:ext uri="{FF2B5EF4-FFF2-40B4-BE49-F238E27FC236}">
                <a16:creationId xmlns:a16="http://schemas.microsoft.com/office/drawing/2014/main" id="{308CCD4A-E852-89A8-15A8-07515FD6FE10}"/>
              </a:ext>
            </a:extLst>
          </p:cNvPr>
          <p:cNvPicPr>
            <a:picLocks noChangeAspect="1"/>
          </p:cNvPicPr>
          <p:nvPr/>
        </p:nvPicPr>
        <p:blipFill>
          <a:blip r:embed="rId2"/>
          <a:stretch>
            <a:fillRect/>
          </a:stretch>
        </p:blipFill>
        <p:spPr>
          <a:xfrm>
            <a:off x="7194285" y="315509"/>
            <a:ext cx="3600847" cy="4515170"/>
          </a:xfrm>
          <a:prstGeom prst="rect">
            <a:avLst/>
          </a:prstGeom>
        </p:spPr>
      </p:pic>
      <p:pic>
        <p:nvPicPr>
          <p:cNvPr id="6" name="Content Placeholder 4" descr="A diagram of a program&#10;&#10;Description automatically generated">
            <a:extLst>
              <a:ext uri="{FF2B5EF4-FFF2-40B4-BE49-F238E27FC236}">
                <a16:creationId xmlns:a16="http://schemas.microsoft.com/office/drawing/2014/main" id="{38F0C7C6-1E63-0CE2-5AB9-3D1949D20362}"/>
              </a:ext>
            </a:extLst>
          </p:cNvPr>
          <p:cNvPicPr>
            <a:picLocks noChangeAspect="1"/>
          </p:cNvPicPr>
          <p:nvPr/>
        </p:nvPicPr>
        <p:blipFill>
          <a:blip r:embed="rId3"/>
          <a:stretch>
            <a:fillRect/>
          </a:stretch>
        </p:blipFill>
        <p:spPr>
          <a:xfrm>
            <a:off x="1573980" y="284244"/>
            <a:ext cx="4046326" cy="4546435"/>
          </a:xfrm>
          <a:prstGeom prst="rect">
            <a:avLst/>
          </a:prstGeom>
        </p:spPr>
      </p:pic>
      <p:sp>
        <p:nvSpPr>
          <p:cNvPr id="31"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4358"/>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415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D275F-5F3B-4845-44E3-0CBA449173F9}"/>
              </a:ext>
            </a:extLst>
          </p:cNvPr>
          <p:cNvSpPr>
            <a:spLocks noGrp="1"/>
          </p:cNvSpPr>
          <p:nvPr>
            <p:ph type="title"/>
          </p:nvPr>
        </p:nvSpPr>
        <p:spPr>
          <a:xfrm>
            <a:off x="838200" y="365125"/>
            <a:ext cx="10515600" cy="1325563"/>
          </a:xfrm>
        </p:spPr>
        <p:txBody>
          <a:bodyPr>
            <a:normAutofit/>
          </a:bodyPr>
          <a:lstStyle/>
          <a:p>
            <a:r>
              <a:rPr lang="en-US" sz="5400"/>
              <a:t>Implementation: Local training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D42E70-9763-AF69-D772-49140EE5B0C6}"/>
              </a:ext>
            </a:extLst>
          </p:cNvPr>
          <p:cNvSpPr>
            <a:spLocks noGrp="1"/>
          </p:cNvSpPr>
          <p:nvPr>
            <p:ph idx="1"/>
          </p:nvPr>
        </p:nvSpPr>
        <p:spPr>
          <a:xfrm>
            <a:off x="838200" y="1929384"/>
            <a:ext cx="10515600" cy="4251960"/>
          </a:xfrm>
        </p:spPr>
        <p:txBody>
          <a:bodyPr>
            <a:normAutofit/>
          </a:bodyPr>
          <a:lstStyle/>
          <a:p>
            <a:r>
              <a:rPr lang="en-US" sz="2200"/>
              <a:t>Each participant initializes the parameters and then runs the training on their own dataset.</a:t>
            </a:r>
          </a:p>
          <a:p>
            <a:r>
              <a:rPr lang="en-US" sz="2200"/>
              <a:t>We assume that each participant maintains a local vector of neural network parameters, w(i), while the parameter server maintains a global parameter vector, w(global). </a:t>
            </a:r>
          </a:p>
          <a:p>
            <a:r>
              <a:rPr lang="en-US" sz="2200"/>
              <a:t>Participants can initialize their local parameters either randomly or by downloading the latest values from the server. </a:t>
            </a:r>
          </a:p>
          <a:p>
            <a:r>
              <a:rPr lang="en-US" sz="2200"/>
              <a:t>Each participant trains the neural network using the standard SGD algorithm on their local dataset over multiple epochs. No direct coordination is needed between participants during training; they influence each other's learning indirectly through the parameter server.</a:t>
            </a:r>
          </a:p>
          <a:p>
            <a:endParaRPr lang="en-US" sz="2200"/>
          </a:p>
        </p:txBody>
      </p:sp>
    </p:spTree>
    <p:extLst>
      <p:ext uri="{BB962C8B-B14F-4D97-AF65-F5344CB8AC3E}">
        <p14:creationId xmlns:p14="http://schemas.microsoft.com/office/powerpoint/2010/main" val="2607606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07E1D-53AF-5F52-9A6E-096205087592}"/>
              </a:ext>
            </a:extLst>
          </p:cNvPr>
          <p:cNvSpPr>
            <a:spLocks noGrp="1"/>
          </p:cNvSpPr>
          <p:nvPr>
            <p:ph type="title"/>
          </p:nvPr>
        </p:nvSpPr>
        <p:spPr>
          <a:xfrm>
            <a:off x="630936" y="640080"/>
            <a:ext cx="4818888" cy="1481328"/>
          </a:xfrm>
        </p:spPr>
        <p:txBody>
          <a:bodyPr anchor="b">
            <a:normAutofit/>
          </a:bodyPr>
          <a:lstStyle/>
          <a:p>
            <a:r>
              <a:rPr lang="en-US" sz="5000"/>
              <a:t>Parameter Server</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B0C7AC-D3EF-2A2D-8E72-E0A2CF63018F}"/>
              </a:ext>
            </a:extLst>
          </p:cNvPr>
          <p:cNvSpPr>
            <a:spLocks noGrp="1"/>
          </p:cNvSpPr>
          <p:nvPr>
            <p:ph idx="1"/>
          </p:nvPr>
        </p:nvSpPr>
        <p:spPr>
          <a:xfrm>
            <a:off x="630936" y="2660904"/>
            <a:ext cx="4818888" cy="3547872"/>
          </a:xfrm>
        </p:spPr>
        <p:txBody>
          <a:bodyPr anchor="t">
            <a:normAutofit/>
          </a:bodyPr>
          <a:lstStyle/>
          <a:p>
            <a:r>
              <a:rPr lang="en-US" sz="2200"/>
              <a:t> The parameter server initializes the parameter vector w(global) and then handles the participants’ upload and download requests.</a:t>
            </a:r>
          </a:p>
        </p:txBody>
      </p:sp>
      <p:pic>
        <p:nvPicPr>
          <p:cNvPr id="5" name="Picture 4">
            <a:extLst>
              <a:ext uri="{FF2B5EF4-FFF2-40B4-BE49-F238E27FC236}">
                <a16:creationId xmlns:a16="http://schemas.microsoft.com/office/drawing/2014/main" id="{FA153FF8-9538-DAB1-C6F3-46688DF7E89E}"/>
              </a:ext>
            </a:extLst>
          </p:cNvPr>
          <p:cNvPicPr>
            <a:picLocks noChangeAspect="1"/>
          </p:cNvPicPr>
          <p:nvPr/>
        </p:nvPicPr>
        <p:blipFill>
          <a:blip r:embed="rId2"/>
          <a:stretch>
            <a:fillRect/>
          </a:stretch>
        </p:blipFill>
        <p:spPr>
          <a:xfrm>
            <a:off x="6099048" y="1613893"/>
            <a:ext cx="5458968" cy="3630214"/>
          </a:xfrm>
          <a:prstGeom prst="rect">
            <a:avLst/>
          </a:prstGeom>
        </p:spPr>
      </p:pic>
    </p:spTree>
    <p:extLst>
      <p:ext uri="{BB962C8B-B14F-4D97-AF65-F5344CB8AC3E}">
        <p14:creationId xmlns:p14="http://schemas.microsoft.com/office/powerpoint/2010/main" val="4201841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813D29-A0E8-29DF-0C14-E87333859757}"/>
              </a:ext>
            </a:extLst>
          </p:cNvPr>
          <p:cNvSpPr>
            <a:spLocks noGrp="1"/>
          </p:cNvSpPr>
          <p:nvPr>
            <p:ph type="title"/>
          </p:nvPr>
        </p:nvSpPr>
        <p:spPr>
          <a:xfrm>
            <a:off x="841248" y="548640"/>
            <a:ext cx="3600860" cy="5431536"/>
          </a:xfrm>
        </p:spPr>
        <p:txBody>
          <a:bodyPr>
            <a:normAutofit/>
          </a:bodyPr>
          <a:lstStyle/>
          <a:p>
            <a:r>
              <a:rPr lang="en-US" sz="5400" dirty="0"/>
              <a:t>Why Distributed Selective SGD Works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85C554-46CD-118B-532F-840515283DA6}"/>
              </a:ext>
            </a:extLst>
          </p:cNvPr>
          <p:cNvSpPr>
            <a:spLocks noGrp="1"/>
          </p:cNvSpPr>
          <p:nvPr>
            <p:ph idx="1"/>
          </p:nvPr>
        </p:nvSpPr>
        <p:spPr>
          <a:xfrm>
            <a:off x="5126418" y="552091"/>
            <a:ext cx="6224335" cy="5431536"/>
          </a:xfrm>
        </p:spPr>
        <p:txBody>
          <a:bodyPr anchor="ctr">
            <a:normAutofit/>
          </a:bodyPr>
          <a:lstStyle/>
          <a:p>
            <a:r>
              <a:rPr lang="en-US" sz="2200"/>
              <a:t>SSGD achieves nearly the same accuracy as conventional SGD because of the inherent stochasticity in the learning process. </a:t>
            </a:r>
          </a:p>
          <a:p>
            <a:r>
              <a:rPr lang="en-US" sz="2200"/>
              <a:t>This randomness helps prevent overfitting and leads to generalization, making distributed learning as effective as centralized methods while preserving privacy.</a:t>
            </a:r>
          </a:p>
          <a:p>
            <a:r>
              <a:rPr lang="en-US" sz="2200"/>
              <a:t>The stochastic nature of asynchronous parameter updates in distributed learning is highly effective for training deep neural networks. </a:t>
            </a:r>
          </a:p>
        </p:txBody>
      </p:sp>
    </p:spTree>
    <p:extLst>
      <p:ext uri="{BB962C8B-B14F-4D97-AF65-F5344CB8AC3E}">
        <p14:creationId xmlns:p14="http://schemas.microsoft.com/office/powerpoint/2010/main" val="135258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AA665F-DD20-B3DC-93E1-A645FE6309A5}"/>
              </a:ext>
            </a:extLst>
          </p:cNvPr>
          <p:cNvSpPr>
            <a:spLocks noGrp="1"/>
          </p:cNvSpPr>
          <p:nvPr>
            <p:ph type="title"/>
          </p:nvPr>
        </p:nvSpPr>
        <p:spPr>
          <a:xfrm>
            <a:off x="838200" y="557188"/>
            <a:ext cx="4862848" cy="5569291"/>
          </a:xfrm>
        </p:spPr>
        <p:txBody>
          <a:bodyPr>
            <a:normAutofit/>
          </a:bodyPr>
          <a:lstStyle/>
          <a:p>
            <a:r>
              <a:rPr lang="en-US" sz="5200"/>
              <a:t>Preview- Collaborative Learning Without Data Sharing</a:t>
            </a:r>
          </a:p>
        </p:txBody>
      </p:sp>
      <p:graphicFrame>
        <p:nvGraphicFramePr>
          <p:cNvPr id="5" name="Content Placeholder 2">
            <a:extLst>
              <a:ext uri="{FF2B5EF4-FFF2-40B4-BE49-F238E27FC236}">
                <a16:creationId xmlns:a16="http://schemas.microsoft.com/office/drawing/2014/main" id="{909359EF-A031-97FB-D086-15B211231BD7}"/>
              </a:ext>
            </a:extLst>
          </p:cNvPr>
          <p:cNvGraphicFramePr>
            <a:graphicFrameLocks noGrp="1"/>
          </p:cNvGraphicFramePr>
          <p:nvPr>
            <p:ph idx="1"/>
            <p:extLst>
              <p:ext uri="{D42A27DB-BD31-4B8C-83A1-F6EECF244321}">
                <p14:modId xmlns:p14="http://schemas.microsoft.com/office/powerpoint/2010/main" val="1564411399"/>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3423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B8B137-19B4-0BCD-34E6-D989A8A46A25}"/>
              </a:ext>
            </a:extLst>
          </p:cNvPr>
          <p:cNvSpPr>
            <a:spLocks noGrp="1"/>
          </p:cNvSpPr>
          <p:nvPr>
            <p:ph type="title"/>
          </p:nvPr>
        </p:nvSpPr>
        <p:spPr>
          <a:xfrm>
            <a:off x="838200" y="365125"/>
            <a:ext cx="10515600" cy="1325563"/>
          </a:xfrm>
        </p:spPr>
        <p:txBody>
          <a:bodyPr>
            <a:normAutofit/>
          </a:bodyPr>
          <a:lstStyle/>
          <a:p>
            <a:r>
              <a:rPr lang="en-US" sz="5400"/>
              <a:t>Parameter exchange protocol</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D409F6-17B7-AFFA-EB17-F5ED649B9400}"/>
              </a:ext>
            </a:extLst>
          </p:cNvPr>
          <p:cNvSpPr>
            <a:spLocks noGrp="1"/>
          </p:cNvSpPr>
          <p:nvPr>
            <p:ph idx="1"/>
          </p:nvPr>
        </p:nvSpPr>
        <p:spPr>
          <a:xfrm>
            <a:off x="838200" y="1929384"/>
            <a:ext cx="10515600" cy="4251960"/>
          </a:xfrm>
        </p:spPr>
        <p:txBody>
          <a:bodyPr>
            <a:normAutofit/>
          </a:bodyPr>
          <a:lstStyle/>
          <a:p>
            <a:r>
              <a:rPr lang="en-US" sz="2200"/>
              <a:t>Distributed Selective Stochastic Gradient Descent (DSSGD) does not enforce any specific schedule for participants to upload their parameters. Three evaluation scenarios are considered:</a:t>
            </a:r>
          </a:p>
          <a:p>
            <a:pPr lvl="1"/>
            <a:r>
              <a:rPr lang="en-US" sz="2200" b="1"/>
              <a:t>Round Robin: </a:t>
            </a:r>
            <a:r>
              <a:rPr lang="en-US" sz="2200"/>
              <a:t>Participants update in a fixed sequence, downloading, training, and uploading one after another.</a:t>
            </a:r>
          </a:p>
          <a:p>
            <a:pPr lvl="1"/>
            <a:r>
              <a:rPr lang="en-US" sz="2200" b="1"/>
              <a:t>Random Order: </a:t>
            </a:r>
            <a:r>
              <a:rPr lang="en-US" sz="2200"/>
              <a:t>Participants access the server randomly but ensure exclusive access by locking it during parameter updates.</a:t>
            </a:r>
          </a:p>
          <a:p>
            <a:pPr lvl="1"/>
            <a:r>
              <a:rPr lang="en-US" sz="2200" b="1"/>
              <a:t>Asynchronous: </a:t>
            </a:r>
            <a:r>
              <a:rPr lang="en-US" sz="2200"/>
              <a:t>Participants do not coordinate; they update the server while others are still training, allowing overlapping updates during training.</a:t>
            </a:r>
          </a:p>
        </p:txBody>
      </p:sp>
    </p:spTree>
    <p:extLst>
      <p:ext uri="{BB962C8B-B14F-4D97-AF65-F5344CB8AC3E}">
        <p14:creationId xmlns:p14="http://schemas.microsoft.com/office/powerpoint/2010/main" val="1558683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D234E-97DF-AEE1-936D-8D8F2F9D0748}"/>
              </a:ext>
            </a:extLst>
          </p:cNvPr>
          <p:cNvSpPr>
            <a:spLocks noGrp="1"/>
          </p:cNvSpPr>
          <p:nvPr>
            <p:ph type="title"/>
          </p:nvPr>
        </p:nvSpPr>
        <p:spPr>
          <a:xfrm>
            <a:off x="838200" y="365125"/>
            <a:ext cx="10515600" cy="1325563"/>
          </a:xfrm>
        </p:spPr>
        <p:txBody>
          <a:bodyPr>
            <a:normAutofit/>
          </a:bodyPr>
          <a:lstStyle/>
          <a:p>
            <a:r>
              <a:rPr lang="en-US" sz="5400"/>
              <a:t>Evaluation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BAE878-DBD5-2077-B56D-5CC67D3E498B}"/>
              </a:ext>
            </a:extLst>
          </p:cNvPr>
          <p:cNvSpPr>
            <a:spLocks noGrp="1"/>
          </p:cNvSpPr>
          <p:nvPr>
            <p:ph idx="1"/>
          </p:nvPr>
        </p:nvSpPr>
        <p:spPr>
          <a:xfrm>
            <a:off x="838200" y="1929384"/>
            <a:ext cx="10515600" cy="4251960"/>
          </a:xfrm>
        </p:spPr>
        <p:txBody>
          <a:bodyPr>
            <a:normAutofit/>
          </a:bodyPr>
          <a:lstStyle/>
          <a:p>
            <a:r>
              <a:rPr lang="en-US" sz="2200"/>
              <a:t>The system is evaluated using two well-known datasets in deep learning: </a:t>
            </a:r>
          </a:p>
          <a:p>
            <a:pPr lvl="1"/>
            <a:r>
              <a:rPr lang="en-US" sz="2200"/>
              <a:t>MNIST: A dataset of 60,000 training and 10,000 test examples of 32x32 pixel handwritten digits.</a:t>
            </a:r>
          </a:p>
          <a:p>
            <a:pPr lvl="1"/>
            <a:r>
              <a:rPr lang="en-US" sz="2200"/>
              <a:t>SVHN: A dataset derived from Google Street View containing 600,000 images of house numbers (32x32 pixels, RGB). For this evaluation, 100,000 images are used for training and 10,000 for testing.</a:t>
            </a:r>
          </a:p>
          <a:p>
            <a:r>
              <a:rPr lang="en-US" sz="2200"/>
              <a:t>The datasets are normalized by subtracting the mean and dividing by the standard deviation. These datasets are essential benchmarks for assessing the model's performance.</a:t>
            </a:r>
          </a:p>
        </p:txBody>
      </p:sp>
    </p:spTree>
    <p:extLst>
      <p:ext uri="{BB962C8B-B14F-4D97-AF65-F5344CB8AC3E}">
        <p14:creationId xmlns:p14="http://schemas.microsoft.com/office/powerpoint/2010/main" val="2573167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EBABD2-38E7-2BB6-8817-7D6EB6BB80AA}"/>
              </a:ext>
            </a:extLst>
          </p:cNvPr>
          <p:cNvSpPr>
            <a:spLocks noGrp="1"/>
          </p:cNvSpPr>
          <p:nvPr>
            <p:ph type="title"/>
          </p:nvPr>
        </p:nvSpPr>
        <p:spPr>
          <a:xfrm>
            <a:off x="184150" y="640823"/>
            <a:ext cx="4191000" cy="5583148"/>
          </a:xfrm>
        </p:spPr>
        <p:txBody>
          <a:bodyPr anchor="ctr">
            <a:normAutofit/>
          </a:bodyPr>
          <a:lstStyle/>
          <a:p>
            <a:r>
              <a:rPr lang="en-US" sz="5400" dirty="0"/>
              <a:t>Selective </a:t>
            </a:r>
            <a:br>
              <a:rPr lang="en-US" sz="5400" dirty="0"/>
            </a:br>
            <a:r>
              <a:rPr lang="en-US" sz="5400" dirty="0"/>
              <a:t>SGD </a:t>
            </a:r>
            <a:br>
              <a:rPr lang="en-US" sz="5400" dirty="0"/>
            </a:br>
            <a:r>
              <a:rPr lang="en-US" sz="5400" dirty="0"/>
              <a:t>vs Conventional SGD</a:t>
            </a:r>
          </a:p>
        </p:txBody>
      </p:sp>
      <p:sp>
        <p:nvSpPr>
          <p:cNvPr id="1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4432934-EF7B-20B5-6548-BEB1B77CBA2F}"/>
              </a:ext>
            </a:extLst>
          </p:cNvPr>
          <p:cNvPicPr>
            <a:picLocks noChangeAspect="1"/>
          </p:cNvPicPr>
          <p:nvPr/>
        </p:nvPicPr>
        <p:blipFill>
          <a:blip r:embed="rId2"/>
          <a:stretch>
            <a:fillRect/>
          </a:stretch>
        </p:blipFill>
        <p:spPr>
          <a:xfrm>
            <a:off x="4654296" y="630936"/>
            <a:ext cx="6312309" cy="3913632"/>
          </a:xfrm>
          <a:prstGeom prst="rect">
            <a:avLst/>
          </a:prstGeom>
        </p:spPr>
      </p:pic>
      <p:sp>
        <p:nvSpPr>
          <p:cNvPr id="9" name="Content Placeholder 8">
            <a:extLst>
              <a:ext uri="{FF2B5EF4-FFF2-40B4-BE49-F238E27FC236}">
                <a16:creationId xmlns:a16="http://schemas.microsoft.com/office/drawing/2014/main" id="{C14E2BE1-E4E0-8671-338D-5BD055719FFA}"/>
              </a:ext>
            </a:extLst>
          </p:cNvPr>
          <p:cNvSpPr>
            <a:spLocks noGrp="1"/>
          </p:cNvSpPr>
          <p:nvPr>
            <p:ph idx="1"/>
          </p:nvPr>
        </p:nvSpPr>
        <p:spPr>
          <a:xfrm>
            <a:off x="4654296" y="4622801"/>
            <a:ext cx="6894576" cy="1604264"/>
          </a:xfrm>
        </p:spPr>
        <p:txBody>
          <a:bodyPr anchor="t">
            <a:normAutofit/>
          </a:bodyPr>
          <a:lstStyle/>
          <a:p>
            <a:r>
              <a:rPr lang="en-US" sz="1600" dirty="0"/>
              <a:t>Results show that SSGD, which shares only a fraction of gradients, achieves nearly the same accuracy as conventional SGD. </a:t>
            </a:r>
          </a:p>
          <a:p>
            <a:r>
              <a:rPr lang="en-US" sz="1600" dirty="0"/>
              <a:t>The mini-batch size influences the behavior: smaller mini-batches (e.g., size 1) increase stochasticity and accelerate convergence but cause fluctuations. Larger batches (e.g., size 32) produce smoother but slower convergence. </a:t>
            </a:r>
          </a:p>
        </p:txBody>
      </p:sp>
    </p:spTree>
    <p:extLst>
      <p:ext uri="{BB962C8B-B14F-4D97-AF65-F5344CB8AC3E}">
        <p14:creationId xmlns:p14="http://schemas.microsoft.com/office/powerpoint/2010/main" val="2259789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BA49487-3FDB-4FB7-9D50-2B4F9454D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1C938212-FA12-4FF1-87C8-ACDE99D0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B32A55-C447-FC2D-D3A3-1969D6F374B4}"/>
              </a:ext>
            </a:extLst>
          </p:cNvPr>
          <p:cNvSpPr>
            <a:spLocks noGrp="1"/>
          </p:cNvSpPr>
          <p:nvPr>
            <p:ph type="title"/>
          </p:nvPr>
        </p:nvSpPr>
        <p:spPr>
          <a:xfrm>
            <a:off x="838200" y="4440602"/>
            <a:ext cx="3300663" cy="1645920"/>
          </a:xfrm>
        </p:spPr>
        <p:txBody>
          <a:bodyPr>
            <a:normAutofit/>
          </a:bodyPr>
          <a:lstStyle/>
          <a:p>
            <a:r>
              <a:rPr lang="en-US" sz="2800"/>
              <a:t>More Results</a:t>
            </a:r>
          </a:p>
        </p:txBody>
      </p:sp>
      <p:pic>
        <p:nvPicPr>
          <p:cNvPr id="13" name="Picture 12">
            <a:extLst>
              <a:ext uri="{FF2B5EF4-FFF2-40B4-BE49-F238E27FC236}">
                <a16:creationId xmlns:a16="http://schemas.microsoft.com/office/drawing/2014/main" id="{53B8F64C-D2C1-087B-1F6A-5EE4BA5EDB21}"/>
              </a:ext>
            </a:extLst>
          </p:cNvPr>
          <p:cNvPicPr>
            <a:picLocks noChangeAspect="1"/>
          </p:cNvPicPr>
          <p:nvPr/>
        </p:nvPicPr>
        <p:blipFill>
          <a:blip r:embed="rId2"/>
          <a:stretch>
            <a:fillRect/>
          </a:stretch>
        </p:blipFill>
        <p:spPr>
          <a:xfrm>
            <a:off x="554415" y="447270"/>
            <a:ext cx="3584448" cy="3476914"/>
          </a:xfrm>
          <a:prstGeom prst="rect">
            <a:avLst/>
          </a:prstGeom>
        </p:spPr>
      </p:pic>
      <p:pic>
        <p:nvPicPr>
          <p:cNvPr id="11" name="Picture 10">
            <a:extLst>
              <a:ext uri="{FF2B5EF4-FFF2-40B4-BE49-F238E27FC236}">
                <a16:creationId xmlns:a16="http://schemas.microsoft.com/office/drawing/2014/main" id="{7B5D0E2A-74AB-9E5A-F3ED-E1F642DFC2D0}"/>
              </a:ext>
            </a:extLst>
          </p:cNvPr>
          <p:cNvPicPr>
            <a:picLocks noChangeAspect="1"/>
          </p:cNvPicPr>
          <p:nvPr/>
        </p:nvPicPr>
        <p:blipFill>
          <a:blip r:embed="rId3"/>
          <a:stretch>
            <a:fillRect/>
          </a:stretch>
        </p:blipFill>
        <p:spPr>
          <a:xfrm>
            <a:off x="4345915" y="447270"/>
            <a:ext cx="3795850" cy="3292899"/>
          </a:xfrm>
          <a:prstGeom prst="rect">
            <a:avLst/>
          </a:prstGeom>
        </p:spPr>
      </p:pic>
      <p:pic>
        <p:nvPicPr>
          <p:cNvPr id="9" name="Picture 8">
            <a:extLst>
              <a:ext uri="{FF2B5EF4-FFF2-40B4-BE49-F238E27FC236}">
                <a16:creationId xmlns:a16="http://schemas.microsoft.com/office/drawing/2014/main" id="{F4FE175C-018A-F845-E50A-AFA033BDA556}"/>
              </a:ext>
            </a:extLst>
          </p:cNvPr>
          <p:cNvPicPr>
            <a:picLocks noChangeAspect="1"/>
          </p:cNvPicPr>
          <p:nvPr/>
        </p:nvPicPr>
        <p:blipFill>
          <a:blip r:embed="rId4"/>
          <a:stretch>
            <a:fillRect/>
          </a:stretch>
        </p:blipFill>
        <p:spPr>
          <a:xfrm>
            <a:off x="8007350" y="402380"/>
            <a:ext cx="4044949" cy="3397757"/>
          </a:xfrm>
          <a:prstGeom prst="rect">
            <a:avLst/>
          </a:prstGeom>
        </p:spPr>
      </p:pic>
      <p:sp>
        <p:nvSpPr>
          <p:cNvPr id="22" name="Rectangle 21">
            <a:extLst>
              <a:ext uri="{FF2B5EF4-FFF2-40B4-BE49-F238E27FC236}">
                <a16:creationId xmlns:a16="http://schemas.microsoft.com/office/drawing/2014/main" id="{369F152D-E540-4B48-BA11-2ADF043C6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C059F7E-04C4-4C46-9B3E-E5CE267E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2098"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F892BC1-F197-8649-09AC-66622A500972}"/>
              </a:ext>
            </a:extLst>
          </p:cNvPr>
          <p:cNvSpPr>
            <a:spLocks noGrp="1"/>
          </p:cNvSpPr>
          <p:nvPr>
            <p:ph idx="1"/>
          </p:nvPr>
        </p:nvSpPr>
        <p:spPr>
          <a:xfrm>
            <a:off x="4578824" y="4440602"/>
            <a:ext cx="6860184" cy="1645920"/>
          </a:xfrm>
        </p:spPr>
        <p:txBody>
          <a:bodyPr anchor="ctr">
            <a:normAutofit/>
          </a:bodyPr>
          <a:lstStyle/>
          <a:p>
            <a:r>
              <a:rPr lang="en-US" sz="1800" dirty="0"/>
              <a:t>Left: DSSGD</a:t>
            </a:r>
          </a:p>
          <a:p>
            <a:r>
              <a:rPr lang="en-US" sz="1800" dirty="0"/>
              <a:t>Middle/Right: SSGD</a:t>
            </a:r>
          </a:p>
        </p:txBody>
      </p:sp>
    </p:spTree>
    <p:extLst>
      <p:ext uri="{BB962C8B-B14F-4D97-AF65-F5344CB8AC3E}">
        <p14:creationId xmlns:p14="http://schemas.microsoft.com/office/powerpoint/2010/main" val="2386251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0B7A01-6F9D-6B20-ADE6-7A3AF5D2D71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More results: Convergence of DSSGD</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a:extLst>
              <a:ext uri="{FF2B5EF4-FFF2-40B4-BE49-F238E27FC236}">
                <a16:creationId xmlns:a16="http://schemas.microsoft.com/office/drawing/2014/main" id="{88D90A12-63CC-FC18-4BBC-E1EB92615344}"/>
              </a:ext>
            </a:extLst>
          </p:cNvPr>
          <p:cNvPicPr>
            <a:picLocks noChangeAspect="1"/>
          </p:cNvPicPr>
          <p:nvPr/>
        </p:nvPicPr>
        <p:blipFill>
          <a:blip r:embed="rId2"/>
          <a:stretch>
            <a:fillRect/>
          </a:stretch>
        </p:blipFill>
        <p:spPr>
          <a:xfrm>
            <a:off x="4864608" y="1787268"/>
            <a:ext cx="6846363" cy="3132210"/>
          </a:xfrm>
          <a:prstGeom prst="rect">
            <a:avLst/>
          </a:prstGeom>
        </p:spPr>
      </p:pic>
    </p:spTree>
    <p:extLst>
      <p:ext uri="{BB962C8B-B14F-4D97-AF65-F5344CB8AC3E}">
        <p14:creationId xmlns:p14="http://schemas.microsoft.com/office/powerpoint/2010/main" val="3288023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322B11-F735-B966-CF4E-88F0609D5982}"/>
              </a:ext>
            </a:extLst>
          </p:cNvPr>
          <p:cNvSpPr>
            <a:spLocks noGrp="1"/>
          </p:cNvSpPr>
          <p:nvPr>
            <p:ph type="title"/>
          </p:nvPr>
        </p:nvSpPr>
        <p:spPr>
          <a:xfrm>
            <a:off x="638882" y="639193"/>
            <a:ext cx="3571810" cy="3573516"/>
          </a:xfrm>
        </p:spPr>
        <p:txBody>
          <a:bodyPr vert="horz" lIns="91440" tIns="45720" rIns="91440" bIns="45720" rtlCol="0" anchor="b">
            <a:normAutofit fontScale="90000"/>
          </a:bodyPr>
          <a:lstStyle/>
          <a:p>
            <a:r>
              <a:rPr lang="en-US" sz="6600" kern="1200" dirty="0">
                <a:solidFill>
                  <a:schemeClr val="tx1"/>
                </a:solidFill>
                <a:latin typeface="+mj-lt"/>
                <a:ea typeface="+mj-ea"/>
                <a:cs typeface="+mj-cs"/>
              </a:rPr>
              <a:t>More Results: Privacy Budget</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graphs showing different types of data&#10;&#10;Description automatically generated with medium confidence">
            <a:extLst>
              <a:ext uri="{FF2B5EF4-FFF2-40B4-BE49-F238E27FC236}">
                <a16:creationId xmlns:a16="http://schemas.microsoft.com/office/drawing/2014/main" id="{DB397CA1-E401-C0F6-7184-44E61368659D}"/>
              </a:ext>
            </a:extLst>
          </p:cNvPr>
          <p:cNvPicPr>
            <a:picLocks noChangeAspect="1"/>
          </p:cNvPicPr>
          <p:nvPr/>
        </p:nvPicPr>
        <p:blipFill>
          <a:blip r:embed="rId2"/>
          <a:stretch>
            <a:fillRect/>
          </a:stretch>
        </p:blipFill>
        <p:spPr>
          <a:xfrm>
            <a:off x="4654296" y="1106607"/>
            <a:ext cx="7214616" cy="4617353"/>
          </a:xfrm>
          <a:prstGeom prst="rect">
            <a:avLst/>
          </a:prstGeom>
        </p:spPr>
      </p:pic>
    </p:spTree>
    <p:extLst>
      <p:ext uri="{BB962C8B-B14F-4D97-AF65-F5344CB8AC3E}">
        <p14:creationId xmlns:p14="http://schemas.microsoft.com/office/powerpoint/2010/main" val="2711609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62E760-E349-ED6B-E9A1-449DB50C956D}"/>
              </a:ext>
            </a:extLst>
          </p:cNvPr>
          <p:cNvSpPr>
            <a:spLocks noGrp="1"/>
          </p:cNvSpPr>
          <p:nvPr>
            <p:ph type="title"/>
          </p:nvPr>
        </p:nvSpPr>
        <p:spPr>
          <a:xfrm>
            <a:off x="838200" y="365125"/>
            <a:ext cx="10515600" cy="1325563"/>
          </a:xfrm>
        </p:spPr>
        <p:txBody>
          <a:bodyPr>
            <a:normAutofit/>
          </a:bodyPr>
          <a:lstStyle/>
          <a:p>
            <a:r>
              <a:rPr lang="en-US" sz="4200"/>
              <a:t>Back To Privacy – Problems to Solve in conventional deep learning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D1DF69-8B3F-5E9A-360A-FD75702047A2}"/>
              </a:ext>
            </a:extLst>
          </p:cNvPr>
          <p:cNvSpPr>
            <a:spLocks noGrp="1"/>
          </p:cNvSpPr>
          <p:nvPr>
            <p:ph idx="1"/>
          </p:nvPr>
        </p:nvSpPr>
        <p:spPr>
          <a:xfrm>
            <a:off x="838200" y="1929384"/>
            <a:ext cx="10515600" cy="4251960"/>
          </a:xfrm>
        </p:spPr>
        <p:txBody>
          <a:bodyPr>
            <a:normAutofit/>
          </a:bodyPr>
          <a:lstStyle/>
          <a:p>
            <a:pPr marL="514350" indent="-514350">
              <a:buFont typeface="+mj-lt"/>
              <a:buAutoNum type="arabicPeriod"/>
            </a:pPr>
            <a:r>
              <a:rPr lang="en-US" sz="2200"/>
              <a:t>Training data is revealed to a third party who contributed to the data but do not have any control over it</a:t>
            </a:r>
          </a:p>
          <a:p>
            <a:pPr marL="514350" indent="-514350">
              <a:buFont typeface="+mj-lt"/>
              <a:buAutoNum type="arabicPeriod"/>
            </a:pPr>
            <a:r>
              <a:rPr lang="en-US" sz="2200"/>
              <a:t>Data owners have no control over the learning objective</a:t>
            </a:r>
          </a:p>
          <a:p>
            <a:pPr marL="514350" indent="-514350">
              <a:buFont typeface="+mj-lt"/>
              <a:buAutoNum type="arabicPeriod"/>
            </a:pPr>
            <a:r>
              <a:rPr lang="en-US" sz="2200"/>
              <a:t>The learned model is not available directly to data owners</a:t>
            </a:r>
          </a:p>
          <a:p>
            <a:r>
              <a:rPr lang="en-US" sz="2200"/>
              <a:t>The proposed privacy-preserving system addresses these issues by protecting training data, providing transparency, and securing model use.</a:t>
            </a:r>
          </a:p>
          <a:p>
            <a:pPr marL="514350" indent="-514350">
              <a:buFont typeface="+mj-lt"/>
              <a:buAutoNum type="arabicPeriod"/>
            </a:pPr>
            <a:endParaRPr lang="en-US" sz="2200"/>
          </a:p>
        </p:txBody>
      </p:sp>
    </p:spTree>
    <p:extLst>
      <p:ext uri="{BB962C8B-B14F-4D97-AF65-F5344CB8AC3E}">
        <p14:creationId xmlns:p14="http://schemas.microsoft.com/office/powerpoint/2010/main" val="4219015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60A492-A5B1-C4CE-2850-52431D4798C7}"/>
              </a:ext>
            </a:extLst>
          </p:cNvPr>
          <p:cNvSpPr>
            <a:spLocks noGrp="1"/>
          </p:cNvSpPr>
          <p:nvPr>
            <p:ph type="title"/>
          </p:nvPr>
        </p:nvSpPr>
        <p:spPr>
          <a:xfrm>
            <a:off x="635000" y="640823"/>
            <a:ext cx="3418659" cy="5583148"/>
          </a:xfrm>
        </p:spPr>
        <p:txBody>
          <a:bodyPr anchor="ctr">
            <a:normAutofit/>
          </a:bodyPr>
          <a:lstStyle/>
          <a:p>
            <a:r>
              <a:rPr lang="en-US" sz="5400"/>
              <a:t>Preventing Direct Leakage</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644CDA4-28FC-DDF6-79B7-FC9A9F90C7A1}"/>
              </a:ext>
            </a:extLst>
          </p:cNvPr>
          <p:cNvGraphicFramePr>
            <a:graphicFrameLocks noGrp="1"/>
          </p:cNvGraphicFramePr>
          <p:nvPr>
            <p:ph idx="1"/>
            <p:extLst>
              <p:ext uri="{D42A27DB-BD31-4B8C-83A1-F6EECF244321}">
                <p14:modId xmlns:p14="http://schemas.microsoft.com/office/powerpoint/2010/main" val="42022582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0280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081FE-1DBD-E779-3256-11962B0F910D}"/>
              </a:ext>
            </a:extLst>
          </p:cNvPr>
          <p:cNvSpPr>
            <a:spLocks noGrp="1"/>
          </p:cNvSpPr>
          <p:nvPr>
            <p:ph type="title"/>
          </p:nvPr>
        </p:nvSpPr>
        <p:spPr>
          <a:xfrm>
            <a:off x="635000" y="640823"/>
            <a:ext cx="3418659" cy="5583148"/>
          </a:xfrm>
        </p:spPr>
        <p:txBody>
          <a:bodyPr anchor="ctr">
            <a:normAutofit/>
          </a:bodyPr>
          <a:lstStyle/>
          <a:p>
            <a:r>
              <a:rPr lang="en-US" sz="5400"/>
              <a:t>Conclusion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936DB74-180B-C96D-69E6-0DCDD7FCB068}"/>
              </a:ext>
            </a:extLst>
          </p:cNvPr>
          <p:cNvGraphicFramePr>
            <a:graphicFrameLocks noGrp="1"/>
          </p:cNvGraphicFramePr>
          <p:nvPr>
            <p:ph idx="1"/>
            <p:extLst>
              <p:ext uri="{D42A27DB-BD31-4B8C-83A1-F6EECF244321}">
                <p14:modId xmlns:p14="http://schemas.microsoft.com/office/powerpoint/2010/main" val="188334547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0512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C5C35B-B96C-48FA-8939-9BC22B1B84BF}"/>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Questions? </a:t>
            </a:r>
          </a:p>
        </p:txBody>
      </p:sp>
      <p:pic>
        <p:nvPicPr>
          <p:cNvPr id="7" name="Graphic 6" descr="Question mark">
            <a:extLst>
              <a:ext uri="{FF2B5EF4-FFF2-40B4-BE49-F238E27FC236}">
                <a16:creationId xmlns:a16="http://schemas.microsoft.com/office/drawing/2014/main" id="{84D3F80D-D8B5-0B41-1E75-CEE151BB27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48494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758B82-2C8C-0DF0-687F-F7CD1DF47028}"/>
              </a:ext>
            </a:extLst>
          </p:cNvPr>
          <p:cNvSpPr>
            <a:spLocks noGrp="1"/>
          </p:cNvSpPr>
          <p:nvPr>
            <p:ph type="title"/>
          </p:nvPr>
        </p:nvSpPr>
        <p:spPr>
          <a:xfrm>
            <a:off x="838200" y="365125"/>
            <a:ext cx="10515600" cy="1325563"/>
          </a:xfrm>
        </p:spPr>
        <p:txBody>
          <a:bodyPr>
            <a:normAutofit/>
          </a:bodyPr>
          <a:lstStyle/>
          <a:p>
            <a:r>
              <a:rPr lang="en-US" sz="5400" dirty="0"/>
              <a:t>The Power and Risk of Deep Learning</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04627AEC-C16A-ED84-3ECE-72D31A033DA8}"/>
              </a:ext>
            </a:extLst>
          </p:cNvPr>
          <p:cNvGraphicFramePr>
            <a:graphicFrameLocks noGrp="1"/>
          </p:cNvGraphicFramePr>
          <p:nvPr>
            <p:ph idx="1"/>
            <p:extLst>
              <p:ext uri="{D42A27DB-BD31-4B8C-83A1-F6EECF244321}">
                <p14:modId xmlns:p14="http://schemas.microsoft.com/office/powerpoint/2010/main" val="1861489012"/>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4978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E9FFD-76B6-3A69-98B8-A093AD0EEA7E}"/>
              </a:ext>
            </a:extLst>
          </p:cNvPr>
          <p:cNvSpPr>
            <a:spLocks noGrp="1"/>
          </p:cNvSpPr>
          <p:nvPr>
            <p:ph type="title"/>
          </p:nvPr>
        </p:nvSpPr>
        <p:spPr>
          <a:xfrm>
            <a:off x="841248" y="548640"/>
            <a:ext cx="3600860" cy="5431536"/>
          </a:xfrm>
        </p:spPr>
        <p:txBody>
          <a:bodyPr>
            <a:normAutofit/>
          </a:bodyPr>
          <a:lstStyle/>
          <a:p>
            <a:r>
              <a:rPr lang="en-US" sz="5400" dirty="0"/>
              <a:t>Reference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35B45F-10C9-58E7-CC5A-C8F6091742F3}"/>
              </a:ext>
            </a:extLst>
          </p:cNvPr>
          <p:cNvSpPr>
            <a:spLocks noGrp="1"/>
          </p:cNvSpPr>
          <p:nvPr>
            <p:ph idx="1"/>
          </p:nvPr>
        </p:nvSpPr>
        <p:spPr>
          <a:xfrm>
            <a:off x="5126418" y="552091"/>
            <a:ext cx="6224335" cy="5431536"/>
          </a:xfrm>
        </p:spPr>
        <p:txBody>
          <a:bodyPr anchor="ctr">
            <a:normAutofit/>
          </a:bodyPr>
          <a:lstStyle/>
          <a:p>
            <a:r>
              <a:rPr lang="en-US" sz="2200" dirty="0"/>
              <a:t>Shokri, R., &amp; Shmatikov, V. (2015). </a:t>
            </a:r>
            <a:r>
              <a:rPr lang="en-US" sz="2200" b="1" dirty="0"/>
              <a:t>Privacy-preserving deep learning</a:t>
            </a:r>
            <a:r>
              <a:rPr lang="en-US" sz="2200" dirty="0"/>
              <a:t>. In </a:t>
            </a:r>
            <a:r>
              <a:rPr lang="en-US" sz="2200" i="1" dirty="0"/>
              <a:t>Proceedings of the 22nd ACM SIGSAC Conference on Computer and Communications Security</a:t>
            </a:r>
            <a:r>
              <a:rPr lang="en-US" sz="2200" dirty="0"/>
              <a:t> (pp. 1310-1321). ACM. </a:t>
            </a:r>
            <a:r>
              <a:rPr lang="en-US" sz="2200" dirty="0">
                <a:hlinkClick r:id="rId2"/>
              </a:rPr>
              <a:t>https://www.comp.nus.edu.sg/~reza/files/Shokri-CCS2015.pdf</a:t>
            </a:r>
            <a:endParaRPr lang="en-US" sz="2200" dirty="0"/>
          </a:p>
        </p:txBody>
      </p:sp>
    </p:spTree>
    <p:extLst>
      <p:ext uri="{BB962C8B-B14F-4D97-AF65-F5344CB8AC3E}">
        <p14:creationId xmlns:p14="http://schemas.microsoft.com/office/powerpoint/2010/main" val="2493213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EE45E2-0238-1040-4A60-0B21D3A2E867}"/>
              </a:ext>
            </a:extLst>
          </p:cNvPr>
          <p:cNvSpPr>
            <a:spLocks noGrp="1"/>
          </p:cNvSpPr>
          <p:nvPr>
            <p:ph type="title"/>
          </p:nvPr>
        </p:nvSpPr>
        <p:spPr>
          <a:xfrm>
            <a:off x="838200" y="365125"/>
            <a:ext cx="10515600" cy="1325563"/>
          </a:xfrm>
        </p:spPr>
        <p:txBody>
          <a:bodyPr>
            <a:normAutofit fontScale="90000"/>
          </a:bodyPr>
          <a:lstStyle/>
          <a:p>
            <a:r>
              <a:rPr lang="en-US" sz="5400" dirty="0"/>
              <a:t>Why Privacy Matters in Deep Learning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1616771-A478-B708-E0CF-89D2AAEE9CA8}"/>
              </a:ext>
            </a:extLst>
          </p:cNvPr>
          <p:cNvSpPr>
            <a:spLocks noGrp="1"/>
          </p:cNvSpPr>
          <p:nvPr>
            <p:ph idx="1"/>
          </p:nvPr>
        </p:nvSpPr>
        <p:spPr>
          <a:xfrm>
            <a:off x="838200" y="1929384"/>
            <a:ext cx="10515600" cy="4251960"/>
          </a:xfrm>
        </p:spPr>
        <p:txBody>
          <a:bodyPr>
            <a:normAutofit/>
          </a:bodyPr>
          <a:lstStyle/>
          <a:p>
            <a:r>
              <a:rPr lang="en-US" sz="2200" dirty="0"/>
              <a:t>Centralized data collection creates privacy risks.</a:t>
            </a:r>
          </a:p>
          <a:p>
            <a:r>
              <a:rPr lang="en-US" sz="2200" dirty="0"/>
              <a:t>Data like photos, voice recordings, and videos are stored indefinitely, often without user control.</a:t>
            </a:r>
          </a:p>
          <a:p>
            <a:r>
              <a:rPr lang="en-US" sz="2200" dirty="0"/>
              <a:t>Collected data is vulnerable to subpoenas and surveillance, and models trained on it remain proprietary.</a:t>
            </a:r>
          </a:p>
          <a:p>
            <a:r>
              <a:rPr lang="en-US" sz="2200" dirty="0"/>
              <a:t>In fields like medicine, strict data sharing laws reduce model effectiveness due to smaller, homogeneous datasets.</a:t>
            </a:r>
          </a:p>
        </p:txBody>
      </p:sp>
    </p:spTree>
    <p:extLst>
      <p:ext uri="{BB962C8B-B14F-4D97-AF65-F5344CB8AC3E}">
        <p14:creationId xmlns:p14="http://schemas.microsoft.com/office/powerpoint/2010/main" val="3390362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9417F7-1821-4240-2E5D-F06540BA20FC}"/>
              </a:ext>
            </a:extLst>
          </p:cNvPr>
          <p:cNvSpPr>
            <a:spLocks noGrp="1"/>
          </p:cNvSpPr>
          <p:nvPr>
            <p:ph type="title"/>
          </p:nvPr>
        </p:nvSpPr>
        <p:spPr>
          <a:xfrm>
            <a:off x="841248" y="548640"/>
            <a:ext cx="3600860" cy="5431536"/>
          </a:xfrm>
        </p:spPr>
        <p:txBody>
          <a:bodyPr>
            <a:normAutofit/>
          </a:bodyPr>
          <a:lstStyle/>
          <a:p>
            <a:r>
              <a:rPr lang="en-US" sz="5400" dirty="0"/>
              <a:t>Privacy in Deep Learning</a:t>
            </a:r>
          </a:p>
        </p:txBody>
      </p:sp>
      <p:sp>
        <p:nvSpPr>
          <p:cNvPr id="2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B2103EB-4666-6212-0E6D-01F9258D92D9}"/>
              </a:ext>
            </a:extLst>
          </p:cNvPr>
          <p:cNvSpPr>
            <a:spLocks noGrp="1"/>
          </p:cNvSpPr>
          <p:nvPr>
            <p:ph idx="1"/>
          </p:nvPr>
        </p:nvSpPr>
        <p:spPr>
          <a:xfrm>
            <a:off x="5126418" y="552091"/>
            <a:ext cx="6224335" cy="5431536"/>
          </a:xfrm>
        </p:spPr>
        <p:txBody>
          <a:bodyPr anchor="ctr">
            <a:normAutofit/>
          </a:bodyPr>
          <a:lstStyle/>
          <a:p>
            <a:r>
              <a:rPr lang="en-US" sz="2200" dirty="0"/>
              <a:t>Traditional approaches like Secure Multi-Party Computation (SMC) focus on protecting computation steps but have performance overheads.</a:t>
            </a:r>
          </a:p>
          <a:p>
            <a:r>
              <a:rPr lang="en-US" sz="2200" dirty="0"/>
              <a:t>Privacy-preserving techniques for conventional models (Naive Bayes, decision trees) do not address collaborative deep learning.</a:t>
            </a:r>
          </a:p>
          <a:p>
            <a:r>
              <a:rPr lang="en-US" sz="2200" dirty="0"/>
              <a:t>Differential privacy and SMC have limitations in neural network training.</a:t>
            </a:r>
          </a:p>
          <a:p>
            <a:r>
              <a:rPr lang="en-US" sz="2200" dirty="0"/>
              <a:t>Aggregating neural network parameters doesn't necessarily lead to better models.</a:t>
            </a:r>
          </a:p>
        </p:txBody>
      </p:sp>
    </p:spTree>
    <p:extLst>
      <p:ext uri="{BB962C8B-B14F-4D97-AF65-F5344CB8AC3E}">
        <p14:creationId xmlns:p14="http://schemas.microsoft.com/office/powerpoint/2010/main" val="2438958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460F10-A702-EA93-32CD-A8D22CDFB784}"/>
              </a:ext>
            </a:extLst>
          </p:cNvPr>
          <p:cNvSpPr>
            <a:spLocks noGrp="1"/>
          </p:cNvSpPr>
          <p:nvPr>
            <p:ph type="title"/>
          </p:nvPr>
        </p:nvSpPr>
        <p:spPr>
          <a:xfrm>
            <a:off x="841248" y="548640"/>
            <a:ext cx="3600860" cy="5431536"/>
          </a:xfrm>
        </p:spPr>
        <p:txBody>
          <a:bodyPr>
            <a:normAutofit/>
          </a:bodyPr>
          <a:lstStyle/>
          <a:p>
            <a:r>
              <a:rPr lang="en-US" sz="5400" dirty="0"/>
              <a:t>What is Deep Learning?</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0786DAB-F84C-0D31-0D1B-5B06E46D09C9}"/>
              </a:ext>
            </a:extLst>
          </p:cNvPr>
          <p:cNvSpPr>
            <a:spLocks noGrp="1"/>
          </p:cNvSpPr>
          <p:nvPr>
            <p:ph idx="1"/>
          </p:nvPr>
        </p:nvSpPr>
        <p:spPr>
          <a:xfrm>
            <a:off x="5126418" y="552091"/>
            <a:ext cx="6224335" cy="5431536"/>
          </a:xfrm>
        </p:spPr>
        <p:txBody>
          <a:bodyPr anchor="ctr">
            <a:normAutofit/>
          </a:bodyPr>
          <a:lstStyle/>
          <a:p>
            <a:r>
              <a:rPr lang="en-US" sz="2200" dirty="0"/>
              <a:t> Deep learning is the process of learning nonlinear features and functions from complex data.</a:t>
            </a:r>
          </a:p>
          <a:p>
            <a:r>
              <a:rPr lang="en-US" sz="2200" dirty="0"/>
              <a:t>Outperforms traditional methods in areas such as speech, image, and face recognition.</a:t>
            </a:r>
          </a:p>
          <a:p>
            <a:r>
              <a:rPr lang="en-US" sz="2200" dirty="0"/>
              <a:t>Breakthrough in image recognition claimed to surpass human performance (ImageNet dataset).</a:t>
            </a:r>
          </a:p>
          <a:p>
            <a:r>
              <a:rPr lang="en-US" sz="2200" dirty="0"/>
              <a:t>Used in analyzing sensitive biomedical data, like cancer and genetics, raising privacy concerns.</a:t>
            </a:r>
          </a:p>
        </p:txBody>
      </p:sp>
    </p:spTree>
    <p:extLst>
      <p:ext uri="{BB962C8B-B14F-4D97-AF65-F5344CB8AC3E}">
        <p14:creationId xmlns:p14="http://schemas.microsoft.com/office/powerpoint/2010/main" val="1077053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460F10-A702-EA93-32CD-A8D22CDFB784}"/>
              </a:ext>
            </a:extLst>
          </p:cNvPr>
          <p:cNvSpPr>
            <a:spLocks noGrp="1"/>
          </p:cNvSpPr>
          <p:nvPr>
            <p:ph type="title"/>
          </p:nvPr>
        </p:nvSpPr>
        <p:spPr>
          <a:xfrm>
            <a:off x="841248" y="548640"/>
            <a:ext cx="3600860" cy="5431536"/>
          </a:xfrm>
        </p:spPr>
        <p:txBody>
          <a:bodyPr>
            <a:normAutofit/>
          </a:bodyPr>
          <a:lstStyle/>
          <a:p>
            <a:r>
              <a:rPr lang="en-US" sz="5400" dirty="0"/>
              <a:t>How Does Deep Learning Work?</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00786DAB-F84C-0D31-0D1B-5B06E46D09C9}"/>
              </a:ext>
            </a:extLst>
          </p:cNvPr>
          <p:cNvSpPr>
            <a:spLocks noGrp="1"/>
          </p:cNvSpPr>
          <p:nvPr>
            <p:ph idx="1"/>
          </p:nvPr>
        </p:nvSpPr>
        <p:spPr>
          <a:xfrm>
            <a:off x="5126418" y="552091"/>
            <a:ext cx="6224335" cy="5431536"/>
          </a:xfrm>
        </p:spPr>
        <p:txBody>
          <a:bodyPr anchor="ctr">
            <a:normAutofit lnSpcReduction="10000"/>
          </a:bodyPr>
          <a:lstStyle/>
          <a:p>
            <a:pPr marL="514350" indent="-514350">
              <a:buFont typeface="+mj-lt"/>
              <a:buAutoNum type="arabicPeriod"/>
            </a:pPr>
            <a:r>
              <a:rPr lang="en-US" sz="1400" b="1" dirty="0"/>
              <a:t>Input Data: </a:t>
            </a:r>
            <a:r>
              <a:rPr lang="en-US" sz="1400" dirty="0"/>
              <a:t>Deep learning starts with high-dimensional data (e.g., images, text).</a:t>
            </a:r>
          </a:p>
          <a:p>
            <a:pPr marL="514350" indent="-514350">
              <a:buFont typeface="+mj-lt"/>
              <a:buAutoNum type="arabicPeriod"/>
            </a:pPr>
            <a:r>
              <a:rPr lang="en-US" sz="1400" b="1" dirty="0"/>
              <a:t>Multi-layer Neural Network: </a:t>
            </a:r>
            <a:r>
              <a:rPr lang="en-US" sz="1400" dirty="0"/>
              <a:t>Data is passed through a multi-layer network, where each layer computes abstract features (e.g., edges, shapes in images).</a:t>
            </a:r>
          </a:p>
          <a:p>
            <a:pPr marL="514350" indent="-514350">
              <a:buFont typeface="+mj-lt"/>
              <a:buAutoNum type="arabicPeriod"/>
            </a:pPr>
            <a:r>
              <a:rPr lang="en-US" sz="1400" b="1" dirty="0"/>
              <a:t>Neurons &amp; Weighted Inputs: </a:t>
            </a:r>
            <a:r>
              <a:rPr lang="en-US" sz="1400" dirty="0"/>
              <a:t>Each neuron computes a weighted sum of its inputs and applies an activation function (e.g., </a:t>
            </a:r>
            <a:r>
              <a:rPr lang="en-US" sz="1400" dirty="0" err="1"/>
              <a:t>ReLU</a:t>
            </a:r>
            <a:r>
              <a:rPr lang="en-US" sz="1400" dirty="0"/>
              <a:t>, sigmoid) to produce an output.</a:t>
            </a:r>
          </a:p>
          <a:p>
            <a:pPr marL="514350" indent="-514350">
              <a:buFont typeface="+mj-lt"/>
              <a:buAutoNum type="arabicPeriod"/>
            </a:pPr>
            <a:r>
              <a:rPr lang="en-US" sz="1400" b="1" dirty="0"/>
              <a:t>Feed-Forward Propagation: </a:t>
            </a:r>
            <a:r>
              <a:rPr lang="en-US" sz="1400" dirty="0"/>
              <a:t>The data flows from the input layer through hidden layers to the output layer, generating predictions (e.g., classifying images).</a:t>
            </a:r>
          </a:p>
          <a:p>
            <a:pPr marL="514350" indent="-514350">
              <a:buFont typeface="+mj-lt"/>
              <a:buAutoNum type="arabicPeriod"/>
            </a:pPr>
            <a:r>
              <a:rPr lang="en-US" sz="1400" b="1" dirty="0"/>
              <a:t>Error Calculation: </a:t>
            </a:r>
            <a:r>
              <a:rPr lang="en-US" sz="1400" dirty="0"/>
              <a:t>The difference between the predicted and true output (error) is calculated using a loss function (e.g., cross-entropy).</a:t>
            </a:r>
          </a:p>
          <a:p>
            <a:pPr marL="514350" indent="-514350">
              <a:buFont typeface="+mj-lt"/>
              <a:buAutoNum type="arabicPeriod"/>
            </a:pPr>
            <a:r>
              <a:rPr lang="en-US" sz="1400" b="1" dirty="0"/>
              <a:t>Backpropagation: </a:t>
            </a:r>
            <a:r>
              <a:rPr lang="en-US" sz="1400" dirty="0"/>
              <a:t>The error is propagated back through the network to calculate the gradients of each parameter.</a:t>
            </a:r>
          </a:p>
          <a:p>
            <a:pPr marL="514350" indent="-514350">
              <a:buFont typeface="+mj-lt"/>
              <a:buAutoNum type="arabicPeriod"/>
            </a:pPr>
            <a:r>
              <a:rPr lang="en-US" sz="1400" b="1" dirty="0"/>
              <a:t>Gradient Descent: </a:t>
            </a:r>
            <a:r>
              <a:rPr lang="en-US" sz="1400" dirty="0"/>
              <a:t>Stochastic Gradient Descent (SGD) updates the model’s weights using the computed gradients to minimize the error.</a:t>
            </a:r>
          </a:p>
          <a:p>
            <a:pPr marL="514350" indent="-514350">
              <a:buFont typeface="+mj-lt"/>
              <a:buAutoNum type="arabicPeriod"/>
            </a:pPr>
            <a:r>
              <a:rPr lang="en-US" sz="1400" b="1" dirty="0"/>
              <a:t>Mini-Batches: </a:t>
            </a:r>
            <a:r>
              <a:rPr lang="en-US" sz="1400" dirty="0"/>
              <a:t>SGD uses mini-batches (small subsets of data) to update weights iteratively, instead of the entire dataset at once.</a:t>
            </a:r>
          </a:p>
          <a:p>
            <a:pPr marL="514350" indent="-514350">
              <a:buFont typeface="+mj-lt"/>
              <a:buAutoNum type="arabicPeriod"/>
            </a:pPr>
            <a:r>
              <a:rPr lang="en-US" sz="1400" b="1" dirty="0"/>
              <a:t>Training Process: </a:t>
            </a:r>
            <a:r>
              <a:rPr lang="en-US" sz="1400" dirty="0"/>
              <a:t>This process continues iteratively until the network converges to an optimal solution, i.e., the weights that minimize the error.</a:t>
            </a:r>
          </a:p>
          <a:p>
            <a:pPr marL="514350" indent="-514350">
              <a:buFont typeface="+mj-lt"/>
              <a:buAutoNum type="arabicPeriod"/>
            </a:pPr>
            <a:r>
              <a:rPr lang="en-US" sz="1400" b="1" dirty="0"/>
              <a:t>Output: </a:t>
            </a:r>
            <a:r>
              <a:rPr lang="en-US" sz="1400" dirty="0"/>
              <a:t>The trained network can then make predictions on new data</a:t>
            </a:r>
          </a:p>
        </p:txBody>
      </p:sp>
    </p:spTree>
    <p:extLst>
      <p:ext uri="{BB962C8B-B14F-4D97-AF65-F5344CB8AC3E}">
        <p14:creationId xmlns:p14="http://schemas.microsoft.com/office/powerpoint/2010/main" val="2527352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60F10-A702-EA93-32CD-A8D22CDFB784}"/>
              </a:ext>
            </a:extLst>
          </p:cNvPr>
          <p:cNvSpPr>
            <a:spLocks noGrp="1"/>
          </p:cNvSpPr>
          <p:nvPr>
            <p:ph type="title"/>
          </p:nvPr>
        </p:nvSpPr>
        <p:spPr>
          <a:xfrm>
            <a:off x="630936" y="640080"/>
            <a:ext cx="4818888" cy="1481328"/>
          </a:xfrm>
        </p:spPr>
        <p:txBody>
          <a:bodyPr anchor="b">
            <a:normAutofit/>
          </a:bodyPr>
          <a:lstStyle/>
          <a:p>
            <a:r>
              <a:rPr lang="en-US" sz="5000" dirty="0"/>
              <a:t>Multi Layer Neural Network</a:t>
            </a:r>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786DAB-F84C-0D31-0D1B-5B06E46D09C9}"/>
              </a:ext>
            </a:extLst>
          </p:cNvPr>
          <p:cNvSpPr>
            <a:spLocks noGrp="1"/>
          </p:cNvSpPr>
          <p:nvPr>
            <p:ph idx="1"/>
          </p:nvPr>
        </p:nvSpPr>
        <p:spPr>
          <a:xfrm>
            <a:off x="630936" y="2660904"/>
            <a:ext cx="4818888" cy="3547872"/>
          </a:xfrm>
        </p:spPr>
        <p:txBody>
          <a:bodyPr anchor="t">
            <a:normAutofit/>
          </a:bodyPr>
          <a:lstStyle/>
          <a:p>
            <a:r>
              <a:rPr lang="en-US" sz="2200"/>
              <a:t>Deep learning architectures are usually constructed as multi-layer networks so that more abstract features are computed as nonlinear functions of lower-level features.</a:t>
            </a:r>
          </a:p>
        </p:txBody>
      </p:sp>
      <p:pic>
        <p:nvPicPr>
          <p:cNvPr id="4" name="Content Placeholder 4">
            <a:extLst>
              <a:ext uri="{FF2B5EF4-FFF2-40B4-BE49-F238E27FC236}">
                <a16:creationId xmlns:a16="http://schemas.microsoft.com/office/drawing/2014/main" id="{20FB4C0A-E50A-01F7-C4AF-7E8975F1D88F}"/>
              </a:ext>
            </a:extLst>
          </p:cNvPr>
          <p:cNvPicPr>
            <a:picLocks noChangeAspect="1"/>
          </p:cNvPicPr>
          <p:nvPr/>
        </p:nvPicPr>
        <p:blipFill>
          <a:blip r:embed="rId2"/>
          <a:stretch>
            <a:fillRect/>
          </a:stretch>
        </p:blipFill>
        <p:spPr>
          <a:xfrm>
            <a:off x="6099048" y="1675306"/>
            <a:ext cx="5458968" cy="3507387"/>
          </a:xfrm>
          <a:prstGeom prst="rect">
            <a:avLst/>
          </a:prstGeom>
        </p:spPr>
      </p:pic>
    </p:spTree>
    <p:extLst>
      <p:ext uri="{BB962C8B-B14F-4D97-AF65-F5344CB8AC3E}">
        <p14:creationId xmlns:p14="http://schemas.microsoft.com/office/powerpoint/2010/main" val="2013854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194FC-A81D-5797-C48D-5CA42F51730E}"/>
              </a:ext>
            </a:extLst>
          </p:cNvPr>
          <p:cNvSpPr>
            <a:spLocks noGrp="1"/>
          </p:cNvSpPr>
          <p:nvPr>
            <p:ph type="title"/>
          </p:nvPr>
        </p:nvSpPr>
        <p:spPr>
          <a:xfrm>
            <a:off x="838200" y="365125"/>
            <a:ext cx="10515600" cy="1325563"/>
          </a:xfrm>
        </p:spPr>
        <p:txBody>
          <a:bodyPr>
            <a:normAutofit/>
          </a:bodyPr>
          <a:lstStyle/>
          <a:p>
            <a:r>
              <a:rPr lang="en-US" sz="5400"/>
              <a:t>Neurons and Weighted Inputs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5CF606-19E7-CAEA-A136-4DF670CF345F}"/>
                  </a:ext>
                </a:extLst>
              </p:cNvPr>
              <p:cNvSpPr>
                <a:spLocks noGrp="1"/>
              </p:cNvSpPr>
              <p:nvPr>
                <p:ph idx="1"/>
              </p:nvPr>
            </p:nvSpPr>
            <p:spPr>
              <a:xfrm>
                <a:off x="838200" y="1929384"/>
                <a:ext cx="10515600" cy="4251960"/>
              </a:xfrm>
            </p:spPr>
            <p:txBody>
              <a:bodyPr>
                <a:normAutofit/>
              </a:bodyPr>
              <a:lstStyle/>
              <a:p>
                <a:r>
                  <a:rPr lang="en-US" sz="2200"/>
                  <a:t>In a typical multi-layer network, each neuron receives the output of the neurons in the previous layer plus a bias signal from a special neuron that emits 1. </a:t>
                </a:r>
              </a:p>
              <a:p>
                <a:r>
                  <a:rPr lang="en-US" sz="2200"/>
                  <a:t>It then computes a weighted average of its inputs, referred to as the total input. The output of the neuron is computed by applying a nonlinear activation function to the total input value.</a:t>
                </a:r>
              </a:p>
              <a:p>
                <a:r>
                  <a:rPr lang="en-US" sz="2200"/>
                  <a:t>Output Vector of neurons </a:t>
                </a:r>
              </a:p>
              <a:p>
                <a:r>
                  <a:rPr lang="en-US" sz="2200" b="1"/>
                  <a:t>a</a:t>
                </a:r>
                <a:r>
                  <a:rPr lang="en-US" sz="2200"/>
                  <a:t>k = </a:t>
                </a:r>
                <a14:m>
                  <m:oMath xmlns:m="http://schemas.openxmlformats.org/officeDocument/2006/math">
                    <m:r>
                      <a:rPr lang="en-US" sz="2200" i="1">
                        <a:latin typeface="Cambria Math" panose="02040503050406030204" pitchFamily="18" charset="0"/>
                      </a:rPr>
                      <m:t>𝑓</m:t>
                    </m:r>
                  </m:oMath>
                </a14:m>
                <a:r>
                  <a:rPr lang="en-US" sz="2200"/>
                  <a:t>(W</a:t>
                </a:r>
                <a:r>
                  <a:rPr lang="en-US" sz="2200" baseline="-25000"/>
                  <a:t>k</a:t>
                </a:r>
                <a:r>
                  <a:rPr lang="en-US" sz="2200"/>
                  <a:t> </a:t>
                </a:r>
                <a:r>
                  <a:rPr lang="en-US" sz="2200" b="1"/>
                  <a:t>a</a:t>
                </a:r>
                <a:r>
                  <a:rPr lang="en-US" sz="2200" baseline="-25000"/>
                  <a:t>k-1</a:t>
                </a:r>
                <a:r>
                  <a:rPr lang="en-US" sz="2200"/>
                  <a:t>)</a:t>
                </a:r>
              </a:p>
              <a:p>
                <a:pPr lvl="1"/>
                <a:r>
                  <a:rPr lang="en-US" sz="2200"/>
                  <a:t>f is an activation function and Wk is the weight matrix that determines the contribution of each input signal.</a:t>
                </a:r>
              </a:p>
            </p:txBody>
          </p:sp>
        </mc:Choice>
        <mc:Fallback>
          <p:sp>
            <p:nvSpPr>
              <p:cNvPr id="3" name="Content Placeholder 2">
                <a:extLst>
                  <a:ext uri="{FF2B5EF4-FFF2-40B4-BE49-F238E27FC236}">
                    <a16:creationId xmlns:a16="http://schemas.microsoft.com/office/drawing/2014/main" id="{D35CF606-19E7-CAEA-A136-4DF670CF345F}"/>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2"/>
                <a:stretch>
                  <a:fillRect l="-696" t="-1722"/>
                </a:stretch>
              </a:blipFill>
            </p:spPr>
            <p:txBody>
              <a:bodyPr/>
              <a:lstStyle/>
              <a:p>
                <a:r>
                  <a:rPr lang="en-US">
                    <a:noFill/>
                  </a:rPr>
                  <a:t> </a:t>
                </a:r>
              </a:p>
            </p:txBody>
          </p:sp>
        </mc:Fallback>
      </mc:AlternateContent>
    </p:spTree>
    <p:extLst>
      <p:ext uri="{BB962C8B-B14F-4D97-AF65-F5344CB8AC3E}">
        <p14:creationId xmlns:p14="http://schemas.microsoft.com/office/powerpoint/2010/main" val="361884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1331</TotalTime>
  <Words>1907</Words>
  <Application>Microsoft Office PowerPoint</Application>
  <PresentationFormat>Widescreen</PresentationFormat>
  <Paragraphs>121</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Aptos</vt:lpstr>
      <vt:lpstr>Aptos Display</vt:lpstr>
      <vt:lpstr>Arial</vt:lpstr>
      <vt:lpstr>Calibri</vt:lpstr>
      <vt:lpstr>Cambria Math</vt:lpstr>
      <vt:lpstr>Office Theme</vt:lpstr>
      <vt:lpstr>Privacy-Preserving Deep Learning</vt:lpstr>
      <vt:lpstr>Preview- Collaborative Learning Without Data Sharing</vt:lpstr>
      <vt:lpstr>The Power and Risk of Deep Learning</vt:lpstr>
      <vt:lpstr>Why Privacy Matters in Deep Learning</vt:lpstr>
      <vt:lpstr>Privacy in Deep Learning</vt:lpstr>
      <vt:lpstr>What is Deep Learning?</vt:lpstr>
      <vt:lpstr>How Does Deep Learning Work?</vt:lpstr>
      <vt:lpstr>Multi Layer Neural Network</vt:lpstr>
      <vt:lpstr>Neurons and Weighted Inputs</vt:lpstr>
      <vt:lpstr>Feed Forward and Back Propagation</vt:lpstr>
      <vt:lpstr>Stochastic Gradient Descent (SGD)</vt:lpstr>
      <vt:lpstr>Distributed Selective SGD</vt:lpstr>
      <vt:lpstr>A new approach to stochastic gradient descent</vt:lpstr>
      <vt:lpstr>Selective parameter update</vt:lpstr>
      <vt:lpstr>Distributed collaborative learning</vt:lpstr>
      <vt:lpstr>Implementation: DSSGD</vt:lpstr>
      <vt:lpstr>Implementation: Local training</vt:lpstr>
      <vt:lpstr>Parameter Server</vt:lpstr>
      <vt:lpstr>Why Distributed Selective SGD Works</vt:lpstr>
      <vt:lpstr>Parameter exchange protocol</vt:lpstr>
      <vt:lpstr>Evaluation</vt:lpstr>
      <vt:lpstr>Selective  SGD  vs Conventional SGD</vt:lpstr>
      <vt:lpstr>More Results</vt:lpstr>
      <vt:lpstr>More results: Convergence of DSSGD</vt:lpstr>
      <vt:lpstr>More Results: Privacy Budget</vt:lpstr>
      <vt:lpstr>Back To Privacy – Problems to Solve in conventional deep learning</vt:lpstr>
      <vt:lpstr>Preventing Direct Leakage</vt:lpstr>
      <vt:lpstr>Conclusion</vt:lpstr>
      <vt:lpstr>Questions? </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Jordan Grewe</dc:creator>
  <cp:lastModifiedBy>Jordan Grewe</cp:lastModifiedBy>
  <cp:revision>1</cp:revision>
  <dcterms:created xsi:type="dcterms:W3CDTF">2024-10-07T17:40:19Z</dcterms:created>
  <dcterms:modified xsi:type="dcterms:W3CDTF">2024-10-08T15:51:47Z</dcterms:modified>
</cp:coreProperties>
</file>