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33" d="100"/>
          <a:sy n="33" d="100"/>
        </p:scale>
        <p:origin x="6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08486"/>
            <a:ext cx="13500497" cy="3634458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483102"/>
            <a:ext cx="13500497" cy="2520438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3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55801"/>
            <a:ext cx="3881393" cy="88469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55801"/>
            <a:ext cx="11419171" cy="88469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0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02602"/>
            <a:ext cx="15525572" cy="4342500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986183"/>
            <a:ext cx="15525572" cy="2283618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779007"/>
            <a:ext cx="7650282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779007"/>
            <a:ext cx="7650282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55802"/>
            <a:ext cx="15525572" cy="20178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559104"/>
            <a:ext cx="7615123" cy="1254177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813281"/>
            <a:ext cx="7615123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559104"/>
            <a:ext cx="7652626" cy="1254177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813281"/>
            <a:ext cx="7652626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8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95960"/>
            <a:ext cx="5805682" cy="243586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03081"/>
            <a:ext cx="9112836" cy="7418740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131820"/>
            <a:ext cx="5805682" cy="580208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95960"/>
            <a:ext cx="5805682" cy="243586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03081"/>
            <a:ext cx="9112836" cy="7418740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131820"/>
            <a:ext cx="5805682" cy="580208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55802"/>
            <a:ext cx="15525572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779007"/>
            <a:ext cx="15525572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675778"/>
            <a:ext cx="4050149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B2CC-82F9-4D27-B571-86991F61721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675778"/>
            <a:ext cx="6075224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675778"/>
            <a:ext cx="4050149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D645-A8B2-4BB7-893A-B76E1AAB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D37CDD-137B-41BE-B5CC-2564E70021BE}"/>
              </a:ext>
            </a:extLst>
          </p:cNvPr>
          <p:cNvSpPr/>
          <p:nvPr/>
        </p:nvSpPr>
        <p:spPr>
          <a:xfrm>
            <a:off x="2821698" y="1015127"/>
            <a:ext cx="1713589" cy="1573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LOADER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70B53B-0388-4D0E-B927-2C58C463ED62}"/>
              </a:ext>
            </a:extLst>
          </p:cNvPr>
          <p:cNvSpPr/>
          <p:nvPr/>
        </p:nvSpPr>
        <p:spPr>
          <a:xfrm>
            <a:off x="478242" y="411480"/>
            <a:ext cx="1713589" cy="11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en-US" altLang="ko-KR" sz="2800" dirty="0" err="1"/>
              <a:t>img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20D5-7151-4E49-A9B7-C02C32D2EA1D}"/>
              </a:ext>
            </a:extLst>
          </p:cNvPr>
          <p:cNvSpPr/>
          <p:nvPr/>
        </p:nvSpPr>
        <p:spPr>
          <a:xfrm>
            <a:off x="478240" y="1810656"/>
            <a:ext cx="1713591" cy="937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/>
              <a:t>Content</a:t>
            </a:r>
          </a:p>
          <a:p>
            <a:pPr algn="ctr"/>
            <a:r>
              <a:rPr lang="en-US" altLang="ko-KR" sz="2800" dirty="0" err="1"/>
              <a:t>img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1DF883-A9C5-4097-A5AA-B4369877A71C}"/>
              </a:ext>
            </a:extLst>
          </p:cNvPr>
          <p:cNvSpPr/>
          <p:nvPr/>
        </p:nvSpPr>
        <p:spPr>
          <a:xfrm>
            <a:off x="5235849" y="3125411"/>
            <a:ext cx="3458569" cy="1594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Neural Style</a:t>
            </a:r>
          </a:p>
          <a:p>
            <a:pPr algn="ctr"/>
            <a:r>
              <a:rPr lang="en-US" altLang="ko-KR" sz="3200" b="1" dirty="0"/>
              <a:t>MODEL-</a:t>
            </a:r>
            <a:r>
              <a:rPr lang="en-US" altLang="ko-KR" sz="3200" b="1" dirty="0" err="1"/>
              <a:t>vgg19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86EEF5-A024-4C06-946A-130E58354598}"/>
              </a:ext>
            </a:extLst>
          </p:cNvPr>
          <p:cNvSpPr/>
          <p:nvPr/>
        </p:nvSpPr>
        <p:spPr>
          <a:xfrm>
            <a:off x="2191832" y="6035146"/>
            <a:ext cx="4773302" cy="1546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target = content </a:t>
            </a:r>
            <a:r>
              <a:rPr lang="en-US" altLang="ko-KR" sz="2800" b="1" dirty="0" err="1">
                <a:solidFill>
                  <a:schemeClr val="tx1"/>
                </a:solidFill>
              </a:rPr>
              <a:t>img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mse</a:t>
            </a:r>
            <a:r>
              <a:rPr lang="en-US" altLang="ko-KR" sz="2800" b="1" dirty="0">
                <a:solidFill>
                  <a:schemeClr val="tx1"/>
                </a:solidFill>
              </a:rPr>
              <a:t> (input, target)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DBC83-95A6-4D7A-8E28-3F4062B2185F}"/>
              </a:ext>
            </a:extLst>
          </p:cNvPr>
          <p:cNvSpPr/>
          <p:nvPr/>
        </p:nvSpPr>
        <p:spPr>
          <a:xfrm>
            <a:off x="2191831" y="5097383"/>
            <a:ext cx="4773303" cy="93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Content Loss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input: </a:t>
            </a:r>
            <a:r>
              <a:rPr lang="en-US" altLang="ko-KR" sz="2800" b="1" dirty="0" err="1">
                <a:solidFill>
                  <a:schemeClr val="tx1"/>
                </a:solidFill>
              </a:rPr>
              <a:t>cnn</a:t>
            </a:r>
            <a:r>
              <a:rPr lang="en-US" altLang="ko-KR" sz="2800" b="1" dirty="0">
                <a:solidFill>
                  <a:schemeClr val="tx1"/>
                </a:solidFill>
              </a:rPr>
              <a:t>(content </a:t>
            </a:r>
            <a:r>
              <a:rPr lang="en-US" altLang="ko-KR" sz="2800" b="1" dirty="0" err="1">
                <a:solidFill>
                  <a:schemeClr val="tx1"/>
                </a:solidFill>
              </a:rPr>
              <a:t>img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2118C-F19E-46DE-A120-26B49C0A0BE8}"/>
              </a:ext>
            </a:extLst>
          </p:cNvPr>
          <p:cNvSpPr/>
          <p:nvPr/>
        </p:nvSpPr>
        <p:spPr>
          <a:xfrm>
            <a:off x="7458844" y="6035146"/>
            <a:ext cx="5434196" cy="1546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target = </a:t>
            </a:r>
            <a:r>
              <a:rPr lang="en-US" altLang="ko-KR" sz="2800" b="1" dirty="0" err="1">
                <a:solidFill>
                  <a:schemeClr val="tx1"/>
                </a:solidFill>
              </a:rPr>
              <a:t>gram_matrix</a:t>
            </a:r>
            <a:r>
              <a:rPr lang="en-US" altLang="ko-KR" sz="2800" b="1" dirty="0">
                <a:solidFill>
                  <a:schemeClr val="tx1"/>
                </a:solidFill>
              </a:rPr>
              <a:t>(input)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mse</a:t>
            </a:r>
            <a:r>
              <a:rPr lang="en-US" altLang="ko-KR" sz="2800" b="1" dirty="0">
                <a:solidFill>
                  <a:schemeClr val="tx1"/>
                </a:solidFill>
              </a:rPr>
              <a:t> (G(input), target)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8CC5E2-E8FC-421B-8E7E-744832B6DBA4}"/>
              </a:ext>
            </a:extLst>
          </p:cNvPr>
          <p:cNvSpPr/>
          <p:nvPr/>
        </p:nvSpPr>
        <p:spPr>
          <a:xfrm>
            <a:off x="7458843" y="5097383"/>
            <a:ext cx="5434197" cy="93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Style Loss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input: </a:t>
            </a:r>
            <a:r>
              <a:rPr lang="en-US" altLang="ko-KR" sz="2000" b="1" dirty="0" err="1">
                <a:solidFill>
                  <a:schemeClr val="tx1"/>
                </a:solidFill>
              </a:rPr>
              <a:t>cnn</a:t>
            </a:r>
            <a:r>
              <a:rPr lang="en-US" altLang="ko-KR" sz="2000" b="1" dirty="0">
                <a:solidFill>
                  <a:schemeClr val="tx1"/>
                </a:solidFill>
              </a:rPr>
              <a:t>(style </a:t>
            </a:r>
            <a:r>
              <a:rPr lang="en-US" altLang="ko-KR" sz="2000" b="1" dirty="0" err="1">
                <a:solidFill>
                  <a:schemeClr val="tx1"/>
                </a:solidFill>
              </a:rPr>
              <a:t>img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* </a:t>
            </a:r>
            <a:r>
              <a:rPr lang="en-US" altLang="ko-KR" sz="2000" b="1" dirty="0" err="1">
                <a:solidFill>
                  <a:schemeClr val="tx1"/>
                </a:solidFill>
              </a:rPr>
              <a:t>cnn</a:t>
            </a:r>
            <a:r>
              <a:rPr lang="ko-KR" altLang="en-US" sz="2000" b="1" dirty="0">
                <a:solidFill>
                  <a:schemeClr val="tx1"/>
                </a:solidFill>
              </a:rPr>
              <a:t>부분은 매번 달라진다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en-US" altLang="ko-KR" sz="2000" b="1" dirty="0" err="1">
                <a:solidFill>
                  <a:schemeClr val="tx1"/>
                </a:solidFill>
              </a:rPr>
              <a:t>conv1</a:t>
            </a:r>
            <a:r>
              <a:rPr lang="en-US" altLang="ko-KR" sz="2000" b="1" dirty="0">
                <a:solidFill>
                  <a:schemeClr val="tx1"/>
                </a:solidFill>
              </a:rPr>
              <a:t> ~ </a:t>
            </a:r>
            <a:r>
              <a:rPr lang="en-US" altLang="ko-KR" sz="2000" b="1" dirty="0" err="1">
                <a:solidFill>
                  <a:schemeClr val="tx1"/>
                </a:solidFill>
              </a:rPr>
              <a:t>conv5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15287-2046-4067-B2D2-6284F5CCFF33}"/>
              </a:ext>
            </a:extLst>
          </p:cNvPr>
          <p:cNvCxnSpPr>
            <a:cxnSpLocks/>
          </p:cNvCxnSpPr>
          <p:nvPr/>
        </p:nvCxnSpPr>
        <p:spPr>
          <a:xfrm flipH="1">
            <a:off x="1698122" y="5695252"/>
            <a:ext cx="641696" cy="24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06F1D-F652-4A34-8C47-4EA186917D31}"/>
              </a:ext>
            </a:extLst>
          </p:cNvPr>
          <p:cNvSpPr txBox="1"/>
          <p:nvPr/>
        </p:nvSpPr>
        <p:spPr>
          <a:xfrm>
            <a:off x="326522" y="8281965"/>
            <a:ext cx="5091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feature maps</a:t>
            </a:r>
          </a:p>
          <a:p>
            <a:r>
              <a:rPr lang="en-US" altLang="ko-KR" sz="2800" b="1" dirty="0"/>
              <a:t>1 x filter </a:t>
            </a:r>
            <a:r>
              <a:rPr lang="ko-KR" altLang="en-US" sz="2800" b="1" dirty="0"/>
              <a:t>개수 </a:t>
            </a:r>
            <a:r>
              <a:rPr lang="en-US" altLang="ko-KR" sz="2800" b="1" dirty="0"/>
              <a:t>* height * width</a:t>
            </a:r>
            <a:endParaRPr lang="ko-KR" altLang="en-US" sz="28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67EFA4-9B53-4E5C-A772-5F8C5919E9C3}"/>
              </a:ext>
            </a:extLst>
          </p:cNvPr>
          <p:cNvSpPr/>
          <p:nvPr/>
        </p:nvSpPr>
        <p:spPr>
          <a:xfrm>
            <a:off x="10175942" y="1015126"/>
            <a:ext cx="4523038" cy="2773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input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a = batch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b = number of feature maps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c = feature map dimension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d = feature map dimension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res = ??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F6FFFA-B489-4B20-B88D-EC17B0346A6A}"/>
              </a:ext>
            </a:extLst>
          </p:cNvPr>
          <p:cNvSpPr/>
          <p:nvPr/>
        </p:nvSpPr>
        <p:spPr>
          <a:xfrm>
            <a:off x="10175941" y="77364"/>
            <a:ext cx="4523039" cy="93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Gram Matrix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4879C9-1149-44BD-8260-2E19C2759376}"/>
              </a:ext>
            </a:extLst>
          </p:cNvPr>
          <p:cNvCxnSpPr>
            <a:cxnSpLocks/>
          </p:cNvCxnSpPr>
          <p:nvPr/>
        </p:nvCxnSpPr>
        <p:spPr>
          <a:xfrm flipH="1" flipV="1">
            <a:off x="12198482" y="754380"/>
            <a:ext cx="3982023" cy="52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83D8A67-B075-4D95-8050-559CC6A2D23B}"/>
              </a:ext>
            </a:extLst>
          </p:cNvPr>
          <p:cNvCxnSpPr>
            <a:cxnSpLocks/>
          </p:cNvCxnSpPr>
          <p:nvPr/>
        </p:nvCxnSpPr>
        <p:spPr>
          <a:xfrm flipV="1">
            <a:off x="12040179" y="6236811"/>
            <a:ext cx="1803757" cy="17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A4DCCE-0E0B-4ACE-B2E9-7BED1DD177AB}"/>
              </a:ext>
            </a:extLst>
          </p:cNvPr>
          <p:cNvSpPr txBox="1"/>
          <p:nvPr/>
        </p:nvSpPr>
        <p:spPr>
          <a:xfrm>
            <a:off x="13843936" y="5914251"/>
            <a:ext cx="3594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conv_1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-&gt;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feature map</a:t>
            </a:r>
          </a:p>
          <a:p>
            <a:r>
              <a:rPr lang="en-US" altLang="ko-KR" sz="2800" b="1" dirty="0" err="1"/>
              <a:t>conv_2</a:t>
            </a:r>
            <a:r>
              <a:rPr lang="en-US" altLang="ko-KR" sz="2800" b="1" dirty="0"/>
              <a:t> -&gt;</a:t>
            </a:r>
          </a:p>
          <a:p>
            <a:r>
              <a:rPr lang="en-US" altLang="ko-KR" sz="2800" b="1" dirty="0" err="1"/>
              <a:t>conv_3</a:t>
            </a:r>
            <a:r>
              <a:rPr lang="en-US" altLang="ko-KR" sz="2800" b="1" dirty="0"/>
              <a:t> -&gt;</a:t>
            </a:r>
          </a:p>
          <a:p>
            <a:r>
              <a:rPr lang="en-US" altLang="ko-KR" sz="2800" b="1" dirty="0" err="1"/>
              <a:t>conv_4</a:t>
            </a:r>
            <a:r>
              <a:rPr lang="en-US" altLang="ko-KR" sz="2800" b="1" dirty="0"/>
              <a:t> -&gt;</a:t>
            </a:r>
          </a:p>
          <a:p>
            <a:r>
              <a:rPr lang="en-US" altLang="ko-KR" sz="2800" b="1" dirty="0" err="1"/>
              <a:t>conv_5</a:t>
            </a:r>
            <a:r>
              <a:rPr lang="en-US" altLang="ko-KR" sz="2800" b="1" dirty="0"/>
              <a:t> -&gt;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34827A-A1D7-4817-803D-10466D094797}"/>
              </a:ext>
            </a:extLst>
          </p:cNvPr>
          <p:cNvCxnSpPr>
            <a:cxnSpLocks/>
          </p:cNvCxnSpPr>
          <p:nvPr/>
        </p:nvCxnSpPr>
        <p:spPr>
          <a:xfrm flipH="1">
            <a:off x="7824721" y="3394764"/>
            <a:ext cx="2465537" cy="30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46D6C7-73A8-4E66-BD0F-FCF9B4709169}"/>
              </a:ext>
            </a:extLst>
          </p:cNvPr>
          <p:cNvSpPr txBox="1"/>
          <p:nvPr/>
        </p:nvSpPr>
        <p:spPr>
          <a:xfrm>
            <a:off x="478240" y="10512108"/>
            <a:ext cx="10570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*NOTE</a:t>
            </a:r>
          </a:p>
          <a:p>
            <a:r>
              <a:rPr lang="en-US" altLang="ko-KR" b="1" dirty="0"/>
              <a:t>Style image: </a:t>
            </a:r>
            <a:r>
              <a:rPr lang="ko-KR" altLang="en-US" b="1" dirty="0"/>
              <a:t>이미지 내의 스타일을 따라할 이미지</a:t>
            </a:r>
            <a:endParaRPr lang="en-US" altLang="ko-KR" b="1" dirty="0"/>
          </a:p>
          <a:p>
            <a:r>
              <a:rPr lang="en-US" altLang="ko-KR" b="1" dirty="0"/>
              <a:t>Content image: </a:t>
            </a:r>
            <a:r>
              <a:rPr lang="ko-KR" altLang="en-US" b="1" dirty="0"/>
              <a:t>이미지 내의 </a:t>
            </a:r>
            <a:r>
              <a:rPr lang="en-US" altLang="ko-KR" b="1" dirty="0"/>
              <a:t>contents</a:t>
            </a:r>
            <a:r>
              <a:rPr lang="ko-KR" altLang="en-US" b="1" dirty="0"/>
              <a:t>를 따라할 이미지</a:t>
            </a:r>
            <a:endParaRPr lang="en-US" altLang="ko-KR" b="1" dirty="0"/>
          </a:p>
          <a:p>
            <a:r>
              <a:rPr lang="en-US" altLang="ko-KR" b="1" dirty="0"/>
              <a:t>Input image:</a:t>
            </a:r>
          </a:p>
          <a:p>
            <a:r>
              <a:rPr lang="en-US" altLang="ko-KR" b="1" dirty="0"/>
              <a:t>	- 1. random noise: random noise </a:t>
            </a:r>
            <a:r>
              <a:rPr lang="ko-KR" altLang="en-US" b="1" dirty="0"/>
              <a:t>이미지를 </a:t>
            </a:r>
            <a:r>
              <a:rPr lang="en-US" altLang="ko-KR" b="1" dirty="0"/>
              <a:t>content</a:t>
            </a:r>
            <a:r>
              <a:rPr lang="ko-KR" altLang="en-US" b="1" dirty="0"/>
              <a:t>는 </a:t>
            </a:r>
            <a:r>
              <a:rPr lang="en-US" altLang="ko-KR" b="1" dirty="0"/>
              <a:t>content image, style</a:t>
            </a:r>
            <a:r>
              <a:rPr lang="ko-KR" altLang="en-US" b="1" dirty="0"/>
              <a:t>은 </a:t>
            </a:r>
            <a:r>
              <a:rPr lang="en-US" altLang="ko-KR" b="1" dirty="0"/>
              <a:t>style image</a:t>
            </a:r>
            <a:r>
              <a:rPr lang="ko-KR" altLang="en-US" b="1" dirty="0"/>
              <a:t>로 바꾸기 위함</a:t>
            </a:r>
            <a:endParaRPr lang="en-US" altLang="ko-KR" b="1" dirty="0"/>
          </a:p>
          <a:p>
            <a:r>
              <a:rPr lang="en-US" altLang="ko-KR" b="1" dirty="0"/>
              <a:t>	- 2. Content image: Content image</a:t>
            </a:r>
            <a:r>
              <a:rPr lang="ko-KR" altLang="en-US" b="1" dirty="0"/>
              <a:t>의 </a:t>
            </a:r>
            <a:r>
              <a:rPr lang="en-US" altLang="ko-KR" b="1" dirty="0"/>
              <a:t>style</a:t>
            </a:r>
            <a:r>
              <a:rPr lang="ko-KR" altLang="en-US" b="1" dirty="0"/>
              <a:t>을 </a:t>
            </a:r>
            <a:r>
              <a:rPr lang="en-US" altLang="ko-KR" b="1" dirty="0"/>
              <a:t>style image</a:t>
            </a:r>
            <a:r>
              <a:rPr lang="ko-KR" altLang="en-US" b="1" dirty="0"/>
              <a:t>로 바꾸기 위함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/>
              <a:t>파이토치</a:t>
            </a:r>
            <a:r>
              <a:rPr lang="ko-KR" altLang="en-US" b="1" dirty="0"/>
              <a:t> 튜토리얼은 </a:t>
            </a:r>
            <a:r>
              <a:rPr lang="en-US" altLang="ko-KR" b="1" dirty="0"/>
              <a:t>input image 2</a:t>
            </a:r>
            <a:r>
              <a:rPr lang="ko-KR" altLang="en-US" b="1" dirty="0"/>
              <a:t>에 해당하는 경우이다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해당 부분이 언급이 없으니 나중에 구현할 일이 있으면 꼭 알려주자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989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000662" cy="104394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275" y="730758"/>
            <a:ext cx="16592111" cy="897788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5C5A0-3B0B-477A-BC17-CD0A2C37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5" y="3695327"/>
            <a:ext cx="7817290" cy="304874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646" y="1739900"/>
            <a:ext cx="0" cy="69596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AB354A-346A-4F00-B664-A11DA781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37" y="3626927"/>
            <a:ext cx="7817288" cy="3185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F1C0F-E3E5-452D-A5C7-64162A7B5BF9}"/>
              </a:ext>
            </a:extLst>
          </p:cNvPr>
          <p:cNvSpPr txBox="1"/>
          <p:nvPr/>
        </p:nvSpPr>
        <p:spPr>
          <a:xfrm>
            <a:off x="2717651" y="2328086"/>
            <a:ext cx="428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Content Loss</a:t>
            </a:r>
          </a:p>
          <a:p>
            <a:pPr algn="ctr"/>
            <a:r>
              <a:rPr lang="ko-KR" altLang="en-US" sz="2800" b="1" dirty="0"/>
              <a:t>생성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41F76-C5D1-49DE-9F0C-3A58C4FF428A}"/>
              </a:ext>
            </a:extLst>
          </p:cNvPr>
          <p:cNvSpPr txBox="1"/>
          <p:nvPr/>
        </p:nvSpPr>
        <p:spPr>
          <a:xfrm>
            <a:off x="10953585" y="2328086"/>
            <a:ext cx="428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Content Loss</a:t>
            </a:r>
          </a:p>
          <a:p>
            <a:pPr algn="ctr"/>
            <a:r>
              <a:rPr lang="ko-KR" altLang="en-US" sz="2800" b="1" dirty="0"/>
              <a:t>생성 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0A20D8-A01E-44FE-A38A-713E9C046D46}"/>
              </a:ext>
            </a:extLst>
          </p:cNvPr>
          <p:cNvCxnSpPr/>
          <p:nvPr/>
        </p:nvCxnSpPr>
        <p:spPr>
          <a:xfrm>
            <a:off x="9387252" y="6625536"/>
            <a:ext cx="2895600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000212" cy="1043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57122"/>
            <a:ext cx="1066539" cy="7719356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A27BE-CDD8-44AA-AC55-185E5A77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0" y="1854704"/>
            <a:ext cx="13623072" cy="6573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E53C-D170-4BC5-A66E-21CD8292BDEA}"/>
              </a:ext>
            </a:extLst>
          </p:cNvPr>
          <p:cNvSpPr txBox="1"/>
          <p:nvPr/>
        </p:nvSpPr>
        <p:spPr>
          <a:xfrm>
            <a:off x="4259697" y="557018"/>
            <a:ext cx="900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customized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VGG19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 </a:t>
            </a:r>
            <a:r>
              <a:rPr lang="en-US" altLang="ko-KR" sz="3600" b="1" dirty="0"/>
              <a:t>neural style model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472C87-9CA7-4BE7-B240-B5C61F448161}"/>
              </a:ext>
            </a:extLst>
          </p:cNvPr>
          <p:cNvCxnSpPr>
            <a:cxnSpLocks/>
          </p:cNvCxnSpPr>
          <p:nvPr/>
        </p:nvCxnSpPr>
        <p:spPr>
          <a:xfrm>
            <a:off x="3811462" y="2921042"/>
            <a:ext cx="2054471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FF3F01-897D-478C-AC92-68E8855DC2B5}"/>
              </a:ext>
            </a:extLst>
          </p:cNvPr>
          <p:cNvCxnSpPr>
            <a:cxnSpLocks/>
          </p:cNvCxnSpPr>
          <p:nvPr/>
        </p:nvCxnSpPr>
        <p:spPr>
          <a:xfrm>
            <a:off x="3881800" y="3929228"/>
            <a:ext cx="1984133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275E37-544A-433E-AC6D-2BF68553B57E}"/>
              </a:ext>
            </a:extLst>
          </p:cNvPr>
          <p:cNvCxnSpPr>
            <a:cxnSpLocks/>
          </p:cNvCxnSpPr>
          <p:nvPr/>
        </p:nvCxnSpPr>
        <p:spPr>
          <a:xfrm>
            <a:off x="3881800" y="5219700"/>
            <a:ext cx="2054471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2E0AB9-CAAD-4636-989A-B42E569DDFFD}"/>
              </a:ext>
            </a:extLst>
          </p:cNvPr>
          <p:cNvCxnSpPr>
            <a:cxnSpLocks/>
          </p:cNvCxnSpPr>
          <p:nvPr/>
        </p:nvCxnSpPr>
        <p:spPr>
          <a:xfrm>
            <a:off x="3952138" y="6426244"/>
            <a:ext cx="1984133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CDD72B-6B2F-45C6-ACF3-869BEB4DE70F}"/>
              </a:ext>
            </a:extLst>
          </p:cNvPr>
          <p:cNvCxnSpPr>
            <a:cxnSpLocks/>
          </p:cNvCxnSpPr>
          <p:nvPr/>
        </p:nvCxnSpPr>
        <p:spPr>
          <a:xfrm>
            <a:off x="4346329" y="6109720"/>
            <a:ext cx="1984133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50E77B-9F5F-4E26-890D-A680D844610C}"/>
              </a:ext>
            </a:extLst>
          </p:cNvPr>
          <p:cNvCxnSpPr>
            <a:cxnSpLocks/>
          </p:cNvCxnSpPr>
          <p:nvPr/>
        </p:nvCxnSpPr>
        <p:spPr>
          <a:xfrm>
            <a:off x="3952138" y="7821289"/>
            <a:ext cx="1984133" cy="0"/>
          </a:xfrm>
          <a:prstGeom prst="line">
            <a:avLst/>
          </a:prstGeom>
          <a:ln w="38100">
            <a:solidFill>
              <a:srgbClr val="FF8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985EAD-38CB-4E89-A7D4-6CBB61D86A6E}"/>
              </a:ext>
            </a:extLst>
          </p:cNvPr>
          <p:cNvSpPr txBox="1"/>
          <p:nvPr/>
        </p:nvSpPr>
        <p:spPr>
          <a:xfrm>
            <a:off x="1594308" y="8585355"/>
            <a:ext cx="16236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즉</a:t>
            </a:r>
            <a:r>
              <a:rPr lang="en-US" altLang="ko-KR" sz="2800" dirty="0"/>
              <a:t>, content loss</a:t>
            </a:r>
            <a:r>
              <a:rPr lang="ko-KR" altLang="en-US" sz="2800" dirty="0"/>
              <a:t>와 </a:t>
            </a:r>
            <a:r>
              <a:rPr lang="en-US" altLang="ko-KR" sz="2800" dirty="0"/>
              <a:t>style loss</a:t>
            </a:r>
            <a:r>
              <a:rPr lang="ko-KR" altLang="en-US" sz="2800" dirty="0"/>
              <a:t>를 만들어 삽입하여</a:t>
            </a:r>
            <a:endParaRPr lang="en-US" altLang="ko-KR" sz="2800" dirty="0"/>
          </a:p>
          <a:p>
            <a:r>
              <a:rPr lang="en-US" altLang="ko-KR" sz="2800" dirty="0"/>
              <a:t>forward </a:t>
            </a:r>
            <a:r>
              <a:rPr lang="ko-KR" altLang="en-US" sz="2800" dirty="0"/>
              <a:t>할 때 마다 계산을 하고 </a:t>
            </a:r>
            <a:r>
              <a:rPr lang="en-US" altLang="ko-KR" sz="2800" dirty="0"/>
              <a:t>backward</a:t>
            </a:r>
            <a:r>
              <a:rPr lang="ko-KR" altLang="en-US" sz="2800" dirty="0"/>
              <a:t>시 편하게 </a:t>
            </a:r>
            <a:r>
              <a:rPr lang="en-US" altLang="ko-KR" sz="3200" b="1" dirty="0"/>
              <a:t>input image</a:t>
            </a:r>
            <a:r>
              <a:rPr lang="ko-KR" altLang="en-US" sz="3200" b="1" dirty="0"/>
              <a:t>의 </a:t>
            </a:r>
            <a:r>
              <a:rPr lang="en-US" altLang="ko-KR" sz="3200" b="1" dirty="0"/>
              <a:t>Gradient</a:t>
            </a:r>
            <a:r>
              <a:rPr lang="ko-KR" altLang="en-US" sz="2800" dirty="0"/>
              <a:t>를 구할 수 있게 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* input image</a:t>
            </a:r>
            <a:r>
              <a:rPr lang="ko-KR" altLang="en-US" sz="2800" dirty="0"/>
              <a:t>에 </a:t>
            </a:r>
            <a:r>
              <a:rPr lang="en-US" altLang="ko-KR" sz="2800" dirty="0"/>
              <a:t>requires grad</a:t>
            </a:r>
            <a:r>
              <a:rPr lang="ko-KR" altLang="en-US" sz="2800" dirty="0"/>
              <a:t>를 </a:t>
            </a:r>
            <a:r>
              <a:rPr lang="en-US" altLang="ko-KR" sz="2800" dirty="0"/>
              <a:t>True</a:t>
            </a:r>
            <a:r>
              <a:rPr lang="ko-KR" altLang="en-US" sz="2800" dirty="0"/>
              <a:t>로 설정하면 쉽다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3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F936BE-A448-442F-AEC3-23B1F62FB572}"/>
              </a:ext>
            </a:extLst>
          </p:cNvPr>
          <p:cNvSpPr/>
          <p:nvPr/>
        </p:nvSpPr>
        <p:spPr>
          <a:xfrm>
            <a:off x="3179556" y="325997"/>
            <a:ext cx="1696957" cy="1344219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/>
              <a:t>Filter64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2B0EA-2315-4508-9563-D43E02B3BF76}"/>
              </a:ext>
            </a:extLst>
          </p:cNvPr>
          <p:cNvSpPr/>
          <p:nvPr/>
        </p:nvSpPr>
        <p:spPr>
          <a:xfrm>
            <a:off x="1966122" y="1238481"/>
            <a:ext cx="1696957" cy="1344219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.......</a:t>
            </a:r>
            <a:endParaRPr lang="ko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0CCA99-5B41-4DAA-815C-C4AFFDE054C2}"/>
              </a:ext>
            </a:extLst>
          </p:cNvPr>
          <p:cNvSpPr/>
          <p:nvPr/>
        </p:nvSpPr>
        <p:spPr>
          <a:xfrm>
            <a:off x="1193886" y="1770679"/>
            <a:ext cx="1696957" cy="1344219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/>
              <a:t>Filter2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AC8A35-E69A-4288-8AE4-CBF5B78C8D0D}"/>
              </a:ext>
            </a:extLst>
          </p:cNvPr>
          <p:cNvSpPr/>
          <p:nvPr/>
        </p:nvSpPr>
        <p:spPr>
          <a:xfrm>
            <a:off x="587169" y="2572013"/>
            <a:ext cx="1696957" cy="1344219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/>
              <a:t>Filter1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D6D7-9E40-445E-BE3E-6C8A09A2185A}"/>
              </a:ext>
            </a:extLst>
          </p:cNvPr>
          <p:cNvSpPr/>
          <p:nvPr/>
        </p:nvSpPr>
        <p:spPr>
          <a:xfrm>
            <a:off x="1223748" y="4281781"/>
            <a:ext cx="3550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1 x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64 x 128 x 128</a:t>
            </a:r>
            <a:endParaRPr lang="ko-KR" altLang="en-US" sz="3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AA792-4C0A-4793-88FE-AD2CBFBB62A0}"/>
              </a:ext>
            </a:extLst>
          </p:cNvPr>
          <p:cNvSpPr/>
          <p:nvPr/>
        </p:nvSpPr>
        <p:spPr>
          <a:xfrm>
            <a:off x="9610309" y="5862876"/>
            <a:ext cx="1762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features</a:t>
            </a:r>
            <a:endParaRPr lang="ko-KR" altLang="en-US" sz="3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EB3346-5135-448B-A390-D9FEE9FE151C}"/>
              </a:ext>
            </a:extLst>
          </p:cNvPr>
          <p:cNvSpPr/>
          <p:nvPr/>
        </p:nvSpPr>
        <p:spPr>
          <a:xfrm>
            <a:off x="2397145" y="4958295"/>
            <a:ext cx="1204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input</a:t>
            </a:r>
            <a:endParaRPr lang="ko-KR" altLang="en-US" sz="3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69771-6104-411F-8CCA-A790A4C9B58E}"/>
              </a:ext>
            </a:extLst>
          </p:cNvPr>
          <p:cNvSpPr/>
          <p:nvPr/>
        </p:nvSpPr>
        <p:spPr>
          <a:xfrm>
            <a:off x="9375469" y="5304317"/>
            <a:ext cx="2231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64 x 16384</a:t>
            </a:r>
            <a:endParaRPr lang="ko-KR" altLang="en-US" sz="36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E0ECB3-19EE-4C42-8A03-0B54D9D6DBB8}"/>
              </a:ext>
            </a:extLst>
          </p:cNvPr>
          <p:cNvCxnSpPr>
            <a:cxnSpLocks/>
          </p:cNvCxnSpPr>
          <p:nvPr/>
        </p:nvCxnSpPr>
        <p:spPr>
          <a:xfrm>
            <a:off x="5757141" y="3239718"/>
            <a:ext cx="1328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386258-43F2-40B0-8F76-9BA109FB78E7}"/>
              </a:ext>
            </a:extLst>
          </p:cNvPr>
          <p:cNvCxnSpPr>
            <a:cxnSpLocks/>
          </p:cNvCxnSpPr>
          <p:nvPr/>
        </p:nvCxnSpPr>
        <p:spPr>
          <a:xfrm flipH="1">
            <a:off x="6386966" y="5304317"/>
            <a:ext cx="1714154" cy="1416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3083A-79FE-4630-B13A-416ECF4ADB5F}"/>
              </a:ext>
            </a:extLst>
          </p:cNvPr>
          <p:cNvSpPr/>
          <p:nvPr/>
        </p:nvSpPr>
        <p:spPr>
          <a:xfrm>
            <a:off x="14003349" y="5862876"/>
            <a:ext cx="20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 err="1"/>
              <a:t>features.T</a:t>
            </a:r>
            <a:endParaRPr lang="ko-KR" altLang="en-US" sz="3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129BD7-1FF0-49F8-8C96-64E4A60CC65B}"/>
              </a:ext>
            </a:extLst>
          </p:cNvPr>
          <p:cNvSpPr/>
          <p:nvPr/>
        </p:nvSpPr>
        <p:spPr>
          <a:xfrm>
            <a:off x="13923454" y="5304317"/>
            <a:ext cx="2242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16384 x 64</a:t>
            </a:r>
            <a:endParaRPr lang="ko-KR" altLang="en-US" sz="3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9DE4E3-4F9B-4E04-B16C-5D7971888A3A}"/>
              </a:ext>
            </a:extLst>
          </p:cNvPr>
          <p:cNvSpPr/>
          <p:nvPr/>
        </p:nvSpPr>
        <p:spPr>
          <a:xfrm>
            <a:off x="3663079" y="6880477"/>
            <a:ext cx="1532714" cy="1415145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Result</a:t>
            </a:r>
            <a:endParaRPr lang="ko-KR" altLang="en-US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C24E7-F210-4284-824D-D8B8E129D914}"/>
              </a:ext>
            </a:extLst>
          </p:cNvPr>
          <p:cNvSpPr txBox="1"/>
          <p:nvPr/>
        </p:nvSpPr>
        <p:spPr>
          <a:xfrm>
            <a:off x="13418367" y="2731886"/>
            <a:ext cx="45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CDE710-8152-433A-A461-356F4EE7DF98}"/>
              </a:ext>
            </a:extLst>
          </p:cNvPr>
          <p:cNvSpPr/>
          <p:nvPr/>
        </p:nvSpPr>
        <p:spPr>
          <a:xfrm>
            <a:off x="3250309" y="9335410"/>
            <a:ext cx="2587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Gram matrix</a:t>
            </a:r>
            <a:endParaRPr lang="ko-KR" altLang="en-US" sz="3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9D383E-7DE0-4871-A18D-BDED4836985C}"/>
              </a:ext>
            </a:extLst>
          </p:cNvPr>
          <p:cNvSpPr/>
          <p:nvPr/>
        </p:nvSpPr>
        <p:spPr>
          <a:xfrm>
            <a:off x="3764871" y="8776851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64 * 64</a:t>
            </a:r>
            <a:endParaRPr lang="ko-KR" altLang="en-US" sz="36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68A9F1-6476-48DF-9AA5-0AA6008D36AF}"/>
              </a:ext>
            </a:extLst>
          </p:cNvPr>
          <p:cNvGrpSpPr/>
          <p:nvPr/>
        </p:nvGrpSpPr>
        <p:grpSpPr>
          <a:xfrm>
            <a:off x="8101120" y="2157046"/>
            <a:ext cx="4780868" cy="1662786"/>
            <a:chOff x="8101120" y="2157046"/>
            <a:chExt cx="4780868" cy="16627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DD701A-1362-4B03-8A0E-5F027BB8E90B}"/>
                </a:ext>
              </a:extLst>
            </p:cNvPr>
            <p:cNvSpPr/>
            <p:nvPr/>
          </p:nvSpPr>
          <p:spPr>
            <a:xfrm>
              <a:off x="8101120" y="2157046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1</a:t>
              </a:r>
              <a:endParaRPr lang="ko-KR" altLang="en-US" sz="24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E1B471-AC55-42FE-895E-9C106608A38A}"/>
                </a:ext>
              </a:extLst>
            </p:cNvPr>
            <p:cNvSpPr/>
            <p:nvPr/>
          </p:nvSpPr>
          <p:spPr>
            <a:xfrm>
              <a:off x="8101120" y="2572013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2</a:t>
              </a:r>
              <a:endParaRPr lang="ko-KR" altLang="en-US" sz="2400" b="1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55DAF5-68A8-4F18-8D6E-1639B84C6EEA}"/>
                </a:ext>
              </a:extLst>
            </p:cNvPr>
            <p:cNvSpPr/>
            <p:nvPr/>
          </p:nvSpPr>
          <p:spPr>
            <a:xfrm>
              <a:off x="8103520" y="2979997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......</a:t>
              </a:r>
              <a:endParaRPr lang="ko-KR" altLang="en-US" sz="28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FE2F1D-D4EC-4A61-AF77-9340AD321D2B}"/>
                </a:ext>
              </a:extLst>
            </p:cNvPr>
            <p:cNvSpPr/>
            <p:nvPr/>
          </p:nvSpPr>
          <p:spPr>
            <a:xfrm>
              <a:off x="8102066" y="3394177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64</a:t>
              </a:r>
              <a:endParaRPr lang="ko-KR" altLang="en-US" sz="24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9DBFDEB-CC56-40AD-9CF5-D752A463C8FF}"/>
              </a:ext>
            </a:extLst>
          </p:cNvPr>
          <p:cNvGrpSpPr/>
          <p:nvPr/>
        </p:nvGrpSpPr>
        <p:grpSpPr>
          <a:xfrm rot="16200000">
            <a:off x="12724923" y="2017154"/>
            <a:ext cx="4780868" cy="1662786"/>
            <a:chOff x="8101120" y="2157046"/>
            <a:chExt cx="4780868" cy="166278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BE85777-2ADE-4075-9762-4A741B7F87BF}"/>
                </a:ext>
              </a:extLst>
            </p:cNvPr>
            <p:cNvSpPr/>
            <p:nvPr/>
          </p:nvSpPr>
          <p:spPr>
            <a:xfrm>
              <a:off x="8101120" y="2157046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1</a:t>
              </a:r>
              <a:endParaRPr lang="ko-KR" altLang="en-US" sz="24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AF7FBD3-EFAB-43F4-A81B-18ED8994765B}"/>
                </a:ext>
              </a:extLst>
            </p:cNvPr>
            <p:cNvSpPr/>
            <p:nvPr/>
          </p:nvSpPr>
          <p:spPr>
            <a:xfrm>
              <a:off x="8101120" y="2572013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2</a:t>
              </a:r>
              <a:endParaRPr lang="ko-KR" altLang="en-US" sz="2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B0B871-89A9-424B-83C0-CF28085B86C7}"/>
                </a:ext>
              </a:extLst>
            </p:cNvPr>
            <p:cNvSpPr/>
            <p:nvPr/>
          </p:nvSpPr>
          <p:spPr>
            <a:xfrm>
              <a:off x="8103520" y="2979997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......</a:t>
              </a:r>
              <a:endParaRPr lang="ko-KR" altLang="en-US" sz="28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6EB483-E96E-4809-B387-022271F76F20}"/>
                </a:ext>
              </a:extLst>
            </p:cNvPr>
            <p:cNvSpPr/>
            <p:nvPr/>
          </p:nvSpPr>
          <p:spPr>
            <a:xfrm>
              <a:off x="8102066" y="3394177"/>
              <a:ext cx="4778468" cy="425655"/>
            </a:xfrm>
            <a:prstGeom prst="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Filter 64</a:t>
              </a:r>
              <a:endParaRPr lang="ko-KR" altLang="en-US" sz="24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C5164D-7C3F-441B-8875-5C70681796AC}"/>
              </a:ext>
            </a:extLst>
          </p:cNvPr>
          <p:cNvSpPr txBox="1"/>
          <p:nvPr/>
        </p:nvSpPr>
        <p:spPr>
          <a:xfrm>
            <a:off x="2284126" y="11339729"/>
            <a:ext cx="11587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How does Gram matrix encode the Style of an image?</a:t>
            </a:r>
            <a:endParaRPr lang="ko-KR" altLang="en-US" sz="4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DD559-F390-486D-A88E-D73896EAE527}"/>
              </a:ext>
            </a:extLst>
          </p:cNvPr>
          <p:cNvSpPr txBox="1"/>
          <p:nvPr/>
        </p:nvSpPr>
        <p:spPr>
          <a:xfrm>
            <a:off x="2280565" y="12171704"/>
            <a:ext cx="17521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Assume that Filter 1 captures horizontal, Filter 2 do vertical line in a given image.</a:t>
            </a:r>
          </a:p>
          <a:p>
            <a:r>
              <a:rPr lang="en-US" altLang="ko-KR" sz="3200" b="1" dirty="0"/>
              <a:t>Calculating dot product with filter 1s in features and transpose of it </a:t>
            </a:r>
          </a:p>
          <a:p>
            <a:r>
              <a:rPr lang="en-US" altLang="ko-KR" sz="3200" b="1" dirty="0"/>
              <a:t>makes activated neural more activated.</a:t>
            </a:r>
          </a:p>
          <a:p>
            <a:r>
              <a:rPr lang="en-US" altLang="ko-KR" sz="3200" b="1" dirty="0"/>
              <a:t>The reason is that trained filters activate particular area where they see the specific pattern or texture,</a:t>
            </a:r>
          </a:p>
          <a:p>
            <a:r>
              <a:rPr lang="en-US" altLang="ko-KR" sz="3200" b="1" dirty="0"/>
              <a:t>the area gets more enforced with matrix multiplication calculating the gram matrix.</a:t>
            </a:r>
          </a:p>
        </p:txBody>
      </p:sp>
    </p:spTree>
    <p:extLst>
      <p:ext uri="{BB962C8B-B14F-4D97-AF65-F5344CB8AC3E}">
        <p14:creationId xmlns:p14="http://schemas.microsoft.com/office/powerpoint/2010/main" val="385677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9DE4E3-4F9B-4E04-B16C-5D7971888A3A}"/>
              </a:ext>
            </a:extLst>
          </p:cNvPr>
          <p:cNvSpPr/>
          <p:nvPr/>
        </p:nvSpPr>
        <p:spPr>
          <a:xfrm>
            <a:off x="3733417" y="2118436"/>
            <a:ext cx="1532714" cy="14151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Result</a:t>
            </a:r>
            <a:endParaRPr lang="ko-KR" altLang="en-US" sz="3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CDE710-8152-433A-A461-356F4EE7DF98}"/>
              </a:ext>
            </a:extLst>
          </p:cNvPr>
          <p:cNvSpPr/>
          <p:nvPr/>
        </p:nvSpPr>
        <p:spPr>
          <a:xfrm>
            <a:off x="2633121" y="4573369"/>
            <a:ext cx="396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Gram </a:t>
            </a:r>
            <a:r>
              <a:rPr lang="en-US" altLang="ko-KR" sz="3600" b="1" dirty="0" err="1"/>
              <a:t>matrix_target</a:t>
            </a:r>
            <a:endParaRPr lang="ko-KR" altLang="en-US" sz="3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9D383E-7DE0-4871-A18D-BDED4836985C}"/>
              </a:ext>
            </a:extLst>
          </p:cNvPr>
          <p:cNvSpPr/>
          <p:nvPr/>
        </p:nvSpPr>
        <p:spPr>
          <a:xfrm>
            <a:off x="3835209" y="4014810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64 * 64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5164D-7C3F-441B-8875-5C70681796AC}"/>
              </a:ext>
            </a:extLst>
          </p:cNvPr>
          <p:cNvSpPr txBox="1"/>
          <p:nvPr/>
        </p:nvSpPr>
        <p:spPr>
          <a:xfrm>
            <a:off x="1561216" y="6603606"/>
            <a:ext cx="11587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How does Gram matrix encode the Style of an image?</a:t>
            </a:r>
            <a:endParaRPr lang="ko-KR" altLang="en-US" sz="4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DD559-F390-486D-A88E-D73896EAE527}"/>
              </a:ext>
            </a:extLst>
          </p:cNvPr>
          <p:cNvSpPr txBox="1"/>
          <p:nvPr/>
        </p:nvSpPr>
        <p:spPr>
          <a:xfrm>
            <a:off x="1557655" y="7435581"/>
            <a:ext cx="17521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Assume that Filter 1 captures horizontal, Filter 2 do vertical line in a given image.</a:t>
            </a:r>
          </a:p>
          <a:p>
            <a:r>
              <a:rPr lang="en-US" altLang="ko-KR" sz="3200" b="1" dirty="0"/>
              <a:t>Calculating dot product with filter 1s in features and transpose of it </a:t>
            </a:r>
          </a:p>
          <a:p>
            <a:r>
              <a:rPr lang="en-US" altLang="ko-KR" sz="3200" b="1" dirty="0"/>
              <a:t>makes activated neural more activated.</a:t>
            </a:r>
          </a:p>
          <a:p>
            <a:r>
              <a:rPr lang="en-US" altLang="ko-KR" sz="3200" b="1" dirty="0"/>
              <a:t>The reason is that trained filters activate particular area where they see the specific pattern or texture,</a:t>
            </a:r>
          </a:p>
          <a:p>
            <a:r>
              <a:rPr lang="en-US" altLang="ko-KR" sz="3200" b="1" dirty="0"/>
              <a:t>the area gets more enforced with matrix multiplication calculating the gram matrix.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8B04DA-AB5E-4EDF-9B0C-D4D9DF61DAF2}"/>
              </a:ext>
            </a:extLst>
          </p:cNvPr>
          <p:cNvSpPr/>
          <p:nvPr/>
        </p:nvSpPr>
        <p:spPr>
          <a:xfrm>
            <a:off x="9000331" y="2118436"/>
            <a:ext cx="1532714" cy="1415145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Result</a:t>
            </a:r>
            <a:endParaRPr lang="ko-KR" altLang="en-US" sz="3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55D916-D6CB-4A98-9F30-8876A7926310}"/>
              </a:ext>
            </a:extLst>
          </p:cNvPr>
          <p:cNvSpPr/>
          <p:nvPr/>
        </p:nvSpPr>
        <p:spPr>
          <a:xfrm>
            <a:off x="7963194" y="4573369"/>
            <a:ext cx="3836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Gram </a:t>
            </a:r>
            <a:r>
              <a:rPr lang="en-US" altLang="ko-KR" sz="3600" b="1" dirty="0" err="1"/>
              <a:t>matrix_input</a:t>
            </a:r>
            <a:endParaRPr lang="ko-KR" altLang="en-US" sz="36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DC673A-E572-4CAA-B7E7-995733DB9006}"/>
              </a:ext>
            </a:extLst>
          </p:cNvPr>
          <p:cNvSpPr/>
          <p:nvPr/>
        </p:nvSpPr>
        <p:spPr>
          <a:xfrm>
            <a:off x="9102123" y="4014810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64 * 64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A29A-C994-42BA-BB7A-8093311381C6}"/>
              </a:ext>
            </a:extLst>
          </p:cNvPr>
          <p:cNvSpPr txBox="1"/>
          <p:nvPr/>
        </p:nvSpPr>
        <p:spPr>
          <a:xfrm>
            <a:off x="6626994" y="758962"/>
            <a:ext cx="145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/>
              <a:t>MSE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092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473</Words>
  <Application>Microsoft Office PowerPoint</Application>
  <PresentationFormat>사용자 지정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7</cp:revision>
  <dcterms:created xsi:type="dcterms:W3CDTF">2020-08-23T12:15:28Z</dcterms:created>
  <dcterms:modified xsi:type="dcterms:W3CDTF">2020-08-23T15:23:55Z</dcterms:modified>
</cp:coreProperties>
</file>