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44002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51" autoAdjust="0"/>
    <p:restoredTop sz="94660"/>
  </p:normalViewPr>
  <p:slideViewPr>
    <p:cSldViewPr snapToGrid="0">
      <p:cViewPr>
        <p:scale>
          <a:sx n="66" d="100"/>
          <a:sy n="66" d="100"/>
        </p:scale>
        <p:origin x="1075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C244A-E503-4C6D-919B-1A3F7FAB497B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7054-BED0-4A8F-8E33-C667B7343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12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C244A-E503-4C6D-919B-1A3F7FAB497B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7054-BED0-4A8F-8E33-C667B7343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07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C244A-E503-4C6D-919B-1A3F7FAB497B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7054-BED0-4A8F-8E33-C667B7343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08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C244A-E503-4C6D-919B-1A3F7FAB497B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7054-BED0-4A8F-8E33-C667B7343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119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C244A-E503-4C6D-919B-1A3F7FAB497B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7054-BED0-4A8F-8E33-C667B7343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196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C244A-E503-4C6D-919B-1A3F7FAB497B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7054-BED0-4A8F-8E33-C667B7343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605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C244A-E503-4C6D-919B-1A3F7FAB497B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7054-BED0-4A8F-8E33-C667B7343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590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C244A-E503-4C6D-919B-1A3F7FAB497B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7054-BED0-4A8F-8E33-C667B7343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49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C244A-E503-4C6D-919B-1A3F7FAB497B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7054-BED0-4A8F-8E33-C667B7343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36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C244A-E503-4C6D-919B-1A3F7FAB497B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7054-BED0-4A8F-8E33-C667B7343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45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C244A-E503-4C6D-919B-1A3F7FAB497B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7054-BED0-4A8F-8E33-C667B7343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38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C244A-E503-4C6D-919B-1A3F7FAB497B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47054-BED0-4A8F-8E33-C667B7343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811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A94CF-099E-4821-AB0B-6176E6DAB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8106" y="2027801"/>
            <a:ext cx="9144000" cy="1800131"/>
          </a:xfrm>
        </p:spPr>
        <p:txBody>
          <a:bodyPr>
            <a:normAutofit/>
          </a:bodyPr>
          <a:lstStyle/>
          <a:p>
            <a:r>
              <a:rPr lang="en-US" altLang="ko-KR" dirty="0"/>
              <a:t>Generative Model</a:t>
            </a:r>
            <a:br>
              <a:rPr lang="en-US" altLang="ko-KR" dirty="0"/>
            </a:br>
            <a:r>
              <a:rPr lang="en-US" altLang="ko-KR" dirty="0"/>
              <a:t>Pixel RNN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567CFD-68FB-4888-9F16-2BBBF4264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8106" y="4507476"/>
            <a:ext cx="9144000" cy="880315"/>
          </a:xfrm>
        </p:spPr>
        <p:txBody>
          <a:bodyPr/>
          <a:lstStyle/>
          <a:p>
            <a:r>
              <a:rPr lang="en-US" altLang="ko-KR" dirty="0" err="1"/>
              <a:t>Sep.03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2020</a:t>
            </a:r>
          </a:p>
          <a:p>
            <a:r>
              <a:rPr lang="ko-KR" altLang="en-US" b="1" dirty="0"/>
              <a:t>안재주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394839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CA5EF-BE11-4CB3-8660-F301C2916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67A7C3-BE60-4E8C-BE23-AF6C6C289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내용 정리</a:t>
            </a:r>
            <a:endParaRPr lang="en-US" altLang="ko-KR" b="1" dirty="0"/>
          </a:p>
          <a:p>
            <a:r>
              <a:rPr lang="ko-KR" altLang="en-US" b="1" dirty="0"/>
              <a:t>구현 세부 사항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19436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AD3CC8-03F6-4B76-B0C7-61BE34EFA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내용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89E2BF-C0BD-4756-A217-DA75FD1F6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306" y="1825625"/>
            <a:ext cx="772668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sz="2000" dirty="0"/>
              <a:t>Generative </a:t>
            </a:r>
            <a:r>
              <a:rPr lang="ko-KR" altLang="en-US" sz="2000" dirty="0"/>
              <a:t>모델에는 크게 </a:t>
            </a:r>
            <a:r>
              <a:rPr lang="en-US" altLang="ko-KR" sz="2000" dirty="0"/>
              <a:t>Explicit density</a:t>
            </a:r>
            <a:r>
              <a:rPr lang="ko-KR" altLang="en-US" sz="2000" dirty="0"/>
              <a:t>와 </a:t>
            </a:r>
            <a:r>
              <a:rPr lang="en-US" altLang="ko-KR" sz="2000" dirty="0"/>
              <a:t>Implicit density</a:t>
            </a:r>
            <a:r>
              <a:rPr lang="ko-KR" altLang="en-US" sz="2000" dirty="0"/>
              <a:t>가 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Explicit density</a:t>
            </a:r>
            <a:r>
              <a:rPr lang="ko-KR" altLang="en-US" sz="2000" dirty="0"/>
              <a:t>는 샘플링 모델의 구조를 명확히 정의 하는 것이다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Explicit density</a:t>
            </a:r>
            <a:r>
              <a:rPr lang="ko-KR" altLang="en-US" sz="2000" dirty="0"/>
              <a:t>의 모델은 </a:t>
            </a:r>
            <a:r>
              <a:rPr lang="en-US" altLang="ko-KR" sz="2000" dirty="0"/>
              <a:t>Tractable density (</a:t>
            </a:r>
            <a:r>
              <a:rPr lang="ko-KR" altLang="en-US" sz="2000" dirty="0"/>
              <a:t>분포를 계산 및 추적</a:t>
            </a:r>
            <a:r>
              <a:rPr lang="en-US" altLang="ko-KR" sz="2000" dirty="0"/>
              <a:t>)</a:t>
            </a:r>
            <a:r>
              <a:rPr lang="ko-KR" altLang="en-US" sz="2000" dirty="0"/>
              <a:t>과 </a:t>
            </a:r>
            <a:r>
              <a:rPr lang="en-US" altLang="ko-KR" sz="2000" dirty="0"/>
              <a:t>Appropriate density (</a:t>
            </a:r>
            <a:r>
              <a:rPr lang="ko-KR" altLang="en-US" sz="2000" dirty="0"/>
              <a:t>분포를 근사시키는</a:t>
            </a:r>
            <a:r>
              <a:rPr lang="en-US" altLang="ko-KR" sz="2000" dirty="0"/>
              <a:t>) </a:t>
            </a:r>
            <a:r>
              <a:rPr lang="ko-KR" altLang="en-US" sz="2000" dirty="0"/>
              <a:t>방법이 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Explicit density </a:t>
            </a:r>
            <a:r>
              <a:rPr lang="ko-KR" altLang="en-US" sz="2000" dirty="0"/>
              <a:t>모델의 </a:t>
            </a:r>
            <a:r>
              <a:rPr lang="en-US" altLang="ko-KR" sz="2000" dirty="0"/>
              <a:t>Tractable </a:t>
            </a:r>
            <a:r>
              <a:rPr lang="ko-KR" altLang="en-US" sz="2000" dirty="0"/>
              <a:t>모델 중 </a:t>
            </a:r>
            <a:r>
              <a:rPr lang="en-US" altLang="ko-KR" sz="2000" dirty="0"/>
              <a:t>Pixel RNN</a:t>
            </a:r>
            <a:r>
              <a:rPr lang="ko-KR" altLang="en-US" sz="2000" dirty="0"/>
              <a:t>이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Pixel RNN</a:t>
            </a:r>
            <a:r>
              <a:rPr lang="ko-KR" altLang="en-US" sz="2000" dirty="0"/>
              <a:t>은 </a:t>
            </a:r>
            <a:r>
              <a:rPr lang="en-US" altLang="ko-KR" sz="2000" dirty="0"/>
              <a:t>Neural Network</a:t>
            </a:r>
            <a:r>
              <a:rPr lang="ko-KR" altLang="en-US" sz="2000" dirty="0"/>
              <a:t>를 이용하여</a:t>
            </a:r>
            <a:r>
              <a:rPr lang="en-US" altLang="ko-KR" sz="2000" dirty="0"/>
              <a:t>, </a:t>
            </a:r>
            <a:r>
              <a:rPr lang="ko-KR" altLang="en-US" sz="2000" dirty="0"/>
              <a:t>현재 픽셀을 예측하기 위해 그 이전의 픽셀 정보를 이용하는 모델이다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조건부 확률을 이용하며</a:t>
            </a:r>
            <a:r>
              <a:rPr lang="en-US" altLang="ko-KR" sz="2000" dirty="0"/>
              <a:t>, P(</a:t>
            </a:r>
            <a:r>
              <a:rPr lang="en-US" altLang="ko-KR" sz="2000" dirty="0" err="1"/>
              <a:t>curr_pix</a:t>
            </a:r>
            <a:r>
              <a:rPr lang="en-US" altLang="ko-KR" sz="2000" dirty="0"/>
              <a:t> | Prior pixels) </a:t>
            </a:r>
            <a:r>
              <a:rPr lang="ko-KR" altLang="en-US" sz="2000" dirty="0"/>
              <a:t>이다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그러나 결국에 </a:t>
            </a:r>
            <a:r>
              <a:rPr lang="en-US" altLang="ko-KR" sz="2000" dirty="0"/>
              <a:t>NN</a:t>
            </a:r>
            <a:r>
              <a:rPr lang="ko-KR" altLang="en-US" sz="2000" dirty="0"/>
              <a:t>을 이용하는데 왜 계산 과정이 </a:t>
            </a:r>
            <a:r>
              <a:rPr lang="en-US" altLang="ko-KR" sz="2000" dirty="0"/>
              <a:t>Tractable</a:t>
            </a:r>
            <a:r>
              <a:rPr lang="ko-KR" altLang="en-US" sz="2000" dirty="0"/>
              <a:t>하다는 건 지 이해가 안된다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주어진 데이터 셋의 분포를 정확히 표현해내기 때문인가</a:t>
            </a:r>
            <a:r>
              <a:rPr lang="en-US" altLang="ko-KR" sz="2000" dirty="0"/>
              <a:t>?</a:t>
            </a:r>
          </a:p>
          <a:p>
            <a:r>
              <a:rPr lang="ko-KR" altLang="en-US" sz="2000" dirty="0"/>
              <a:t>그런데 정말로 정확히 표현해 낸 것인가</a:t>
            </a:r>
            <a:r>
              <a:rPr lang="en-US" altLang="ko-KR" sz="2000" dirty="0"/>
              <a:t>?</a:t>
            </a:r>
          </a:p>
          <a:p>
            <a:r>
              <a:rPr lang="ko-KR" altLang="en-US" sz="2000" dirty="0"/>
              <a:t>실제 데이터 셋의 분포와 학습해낸 </a:t>
            </a:r>
            <a:r>
              <a:rPr lang="en-US" altLang="ko-KR" sz="2000" dirty="0"/>
              <a:t>Model</a:t>
            </a:r>
            <a:r>
              <a:rPr lang="ko-KR" altLang="en-US" sz="2000" dirty="0"/>
              <a:t>이 갖고 있는 샘플링 </a:t>
            </a:r>
            <a:r>
              <a:rPr lang="en-US" altLang="ko-KR" sz="2000" dirty="0"/>
              <a:t>space</a:t>
            </a:r>
            <a:r>
              <a:rPr lang="ko-KR" altLang="en-US" sz="2000" dirty="0"/>
              <a:t>의 분포를 확인해 볼 수 있다면 좋겠다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앞으로 </a:t>
            </a:r>
            <a:r>
              <a:rPr lang="en-US" altLang="ko-KR" sz="2000" dirty="0" err="1"/>
              <a:t>VAE</a:t>
            </a:r>
            <a:r>
              <a:rPr lang="ko-KR" altLang="en-US" sz="2000" dirty="0"/>
              <a:t>를 공부하면서 </a:t>
            </a:r>
            <a:r>
              <a:rPr lang="en-US" altLang="ko-KR" sz="2000" dirty="0"/>
              <a:t>tractable</a:t>
            </a:r>
            <a:r>
              <a:rPr lang="ko-KR" altLang="en-US" sz="2000" dirty="0"/>
              <a:t>함의 의미와 </a:t>
            </a:r>
            <a:r>
              <a:rPr lang="en-US" altLang="ko-KR" sz="2000" dirty="0"/>
              <a:t>sampling space</a:t>
            </a:r>
            <a:r>
              <a:rPr lang="ko-KR" altLang="en-US" sz="2000" dirty="0"/>
              <a:t>에 대해서 정확히 이해 필요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305095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98B3C-B40E-40E8-A514-4413C5F2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세부사항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555F8F-D429-41A1-9CC0-71D78607D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431" y="2058241"/>
            <a:ext cx="5951185" cy="3483218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1957A3B7-D81C-42FF-8A8E-B831803274DD}"/>
              </a:ext>
            </a:extLst>
          </p:cNvPr>
          <p:cNvSpPr txBox="1">
            <a:spLocks/>
          </p:cNvSpPr>
          <p:nvPr/>
        </p:nvSpPr>
        <p:spPr>
          <a:xfrm>
            <a:off x="1781630" y="1690688"/>
            <a:ext cx="4934382" cy="3661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/>
              <a:t>Pixel RNN </a:t>
            </a:r>
            <a:r>
              <a:rPr lang="ko-KR" altLang="en-US" sz="1400" dirty="0"/>
              <a:t>모델에는 세 가지 구조가 있다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Pixel CNN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Row LSTM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Diagonal </a:t>
            </a:r>
            <a:r>
              <a:rPr lang="en-US" altLang="ko-KR" sz="1400" dirty="0" err="1"/>
              <a:t>BiLSTM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여기서 용어때문에 헷갈리는 건 내부 구조는 모두 </a:t>
            </a:r>
            <a:r>
              <a:rPr lang="en-US" altLang="ko-KR" sz="1400" dirty="0" err="1"/>
              <a:t>conv1D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conv2D</a:t>
            </a:r>
            <a:r>
              <a:rPr lang="ko-KR" altLang="en-US" sz="1400" dirty="0"/>
              <a:t>로 이루어져 있는데</a:t>
            </a:r>
            <a:r>
              <a:rPr lang="en-US" altLang="ko-KR" sz="1400" dirty="0"/>
              <a:t>, </a:t>
            </a:r>
            <a:r>
              <a:rPr lang="ko-KR" altLang="en-US" sz="1400" dirty="0"/>
              <a:t>왜 </a:t>
            </a:r>
            <a:r>
              <a:rPr lang="en-US" altLang="ko-KR" sz="1400" dirty="0"/>
              <a:t>RNN </a:t>
            </a:r>
            <a:r>
              <a:rPr lang="ko-KR" altLang="en-US" sz="1400" dirty="0"/>
              <a:t>또는 </a:t>
            </a:r>
            <a:r>
              <a:rPr lang="en-US" altLang="ko-KR" sz="1400" dirty="0"/>
              <a:t>LSTM</a:t>
            </a:r>
            <a:r>
              <a:rPr lang="ko-KR" altLang="en-US" sz="1400" dirty="0"/>
              <a:t>이라 명명했는지 모르겠다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>
                <a:sym typeface="Wingdings" panose="05000000000000000000" pitchFamily="2" charset="2"/>
              </a:rPr>
              <a:t> Spatial LSTM</a:t>
            </a:r>
            <a:r>
              <a:rPr lang="ko-KR" altLang="en-US" sz="1400" dirty="0">
                <a:sym typeface="Wingdings" panose="05000000000000000000" pitchFamily="2" charset="2"/>
              </a:rPr>
              <a:t>때문에 명명했구나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Generative image modeling using spatial LSTMs. Paper</a:t>
            </a:r>
            <a:r>
              <a:rPr lang="ko-KR" altLang="en-US" sz="1400" dirty="0"/>
              <a:t>를 읽어야 </a:t>
            </a:r>
            <a:r>
              <a:rPr lang="en-US" altLang="ko-KR" sz="1400" dirty="0"/>
              <a:t>Row LSTM</a:t>
            </a:r>
            <a:r>
              <a:rPr lang="ko-KR" altLang="en-US" sz="1400" dirty="0"/>
              <a:t>과 </a:t>
            </a:r>
            <a:r>
              <a:rPr lang="en-US" altLang="ko-KR" sz="1400" dirty="0"/>
              <a:t>Diagonal </a:t>
            </a:r>
            <a:r>
              <a:rPr lang="en-US" altLang="ko-KR" sz="1400" dirty="0" err="1"/>
              <a:t>BiLSTM</a:t>
            </a:r>
            <a:r>
              <a:rPr lang="ko-KR" altLang="en-US" sz="1400" dirty="0"/>
              <a:t>을 제대로 이해할 듯하다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암트</a:t>
            </a:r>
            <a:r>
              <a:rPr lang="ko-KR" altLang="en-US" sz="1400" dirty="0"/>
              <a:t> 결국 </a:t>
            </a:r>
            <a:r>
              <a:rPr lang="en-US" altLang="ko-KR" sz="1400" dirty="0"/>
              <a:t>2-dimensional LSTM</a:t>
            </a:r>
            <a:r>
              <a:rPr lang="ko-KR" altLang="en-US" sz="1400" dirty="0"/>
              <a:t>을 사용한다는 것인데</a:t>
            </a:r>
            <a:r>
              <a:rPr lang="en-US" altLang="ko-KR" sz="1400" dirty="0"/>
              <a:t>, </a:t>
            </a:r>
            <a:r>
              <a:rPr lang="ko-KR" altLang="en-US" sz="1400" dirty="0"/>
              <a:t>결국은 </a:t>
            </a:r>
            <a:r>
              <a:rPr lang="en-US" altLang="ko-KR" sz="1400" dirty="0"/>
              <a:t>Conv2d </a:t>
            </a:r>
            <a:r>
              <a:rPr lang="ko-KR" altLang="en-US" sz="1400" dirty="0"/>
              <a:t>모델을 이용하여 구현한다는 말이다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637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81805A2-D879-41B6-8C9D-C524BE09F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306" y="36512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구현 세부사항 </a:t>
            </a:r>
            <a:r>
              <a:rPr lang="en-US" altLang="ko-KR" sz="3600" dirty="0"/>
              <a:t>– Pixel CNN (</a:t>
            </a:r>
            <a:r>
              <a:rPr lang="en-US" altLang="ko-KR" sz="3600" dirty="0" err="1"/>
              <a:t>Conv2D</a:t>
            </a:r>
            <a:r>
              <a:rPr lang="en-US" altLang="ko-KR" sz="3600" dirty="0"/>
              <a:t> </a:t>
            </a:r>
            <a:r>
              <a:rPr lang="ko-KR" altLang="en-US" sz="3600" dirty="0"/>
              <a:t>내부 구조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6F0F6F-80D3-4878-817F-B983037F8FA2}"/>
              </a:ext>
            </a:extLst>
          </p:cNvPr>
          <p:cNvSpPr/>
          <p:nvPr/>
        </p:nvSpPr>
        <p:spPr>
          <a:xfrm>
            <a:off x="5247844" y="1995311"/>
            <a:ext cx="6840638" cy="44975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30DE12-596E-490F-A3F3-A312546542A6}"/>
              </a:ext>
            </a:extLst>
          </p:cNvPr>
          <p:cNvSpPr/>
          <p:nvPr/>
        </p:nvSpPr>
        <p:spPr>
          <a:xfrm>
            <a:off x="1790359" y="3563555"/>
            <a:ext cx="248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/>
              <a:t>커널 사이즈가 주어지면</a:t>
            </a:r>
            <a:endParaRPr lang="en-US" altLang="ko-KR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E2D5BE-7BBA-40B5-8DA5-45A30181213D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1942306" y="3932887"/>
            <a:ext cx="10913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91AB81-5AD0-4FF7-B5C3-CF5B13F7A330}"/>
              </a:ext>
            </a:extLst>
          </p:cNvPr>
          <p:cNvSpPr txBox="1"/>
          <p:nvPr/>
        </p:nvSpPr>
        <p:spPr>
          <a:xfrm>
            <a:off x="2224386" y="3932903"/>
            <a:ext cx="636607" cy="369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3*3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F259FE-2262-47A7-8119-AF565F2203BB}"/>
              </a:ext>
            </a:extLst>
          </p:cNvPr>
          <p:cNvSpPr/>
          <p:nvPr/>
        </p:nvSpPr>
        <p:spPr>
          <a:xfrm>
            <a:off x="5222197" y="1622952"/>
            <a:ext cx="1587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CONV2D class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B6662C-2823-4D6B-8128-97BC37AC4056}"/>
              </a:ext>
            </a:extLst>
          </p:cNvPr>
          <p:cNvSpPr txBox="1"/>
          <p:nvPr/>
        </p:nvSpPr>
        <p:spPr>
          <a:xfrm>
            <a:off x="5753478" y="2470527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Weights kernel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F7C7249-464F-447E-ABCC-F27C77A5FD78}"/>
              </a:ext>
            </a:extLst>
          </p:cNvPr>
          <p:cNvSpPr/>
          <p:nvPr/>
        </p:nvSpPr>
        <p:spPr>
          <a:xfrm>
            <a:off x="6129933" y="3045513"/>
            <a:ext cx="876329" cy="876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7*7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C3080B-6C0F-410A-97ED-5BC42C7F8B4A}"/>
              </a:ext>
            </a:extLst>
          </p:cNvPr>
          <p:cNvSpPr txBox="1"/>
          <p:nvPr/>
        </p:nvSpPr>
        <p:spPr>
          <a:xfrm>
            <a:off x="5556708" y="4382278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마스크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6089F75-41F8-4918-8428-F50594D808A2}"/>
              </a:ext>
            </a:extLst>
          </p:cNvPr>
          <p:cNvSpPr/>
          <p:nvPr/>
        </p:nvSpPr>
        <p:spPr>
          <a:xfrm>
            <a:off x="5639679" y="4864658"/>
            <a:ext cx="876329" cy="876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center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픽셀 살림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24D693-28A5-40F4-9FC4-ED18D2865E78}"/>
              </a:ext>
            </a:extLst>
          </p:cNvPr>
          <p:cNvSpPr txBox="1"/>
          <p:nvPr/>
        </p:nvSpPr>
        <p:spPr>
          <a:xfrm>
            <a:off x="6633647" y="4382278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마스크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5124D2-4E8D-432E-9DEB-AE8EBC5BC097}"/>
              </a:ext>
            </a:extLst>
          </p:cNvPr>
          <p:cNvSpPr/>
          <p:nvPr/>
        </p:nvSpPr>
        <p:spPr>
          <a:xfrm>
            <a:off x="6716618" y="4864658"/>
            <a:ext cx="876329" cy="876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cneter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 픽셀 죽임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52CE1EC-08D9-4AD7-8138-D6DB95C28466}"/>
              </a:ext>
            </a:extLst>
          </p:cNvPr>
          <p:cNvCxnSpPr>
            <a:cxnSpLocks/>
          </p:cNvCxnSpPr>
          <p:nvPr/>
        </p:nvCxnSpPr>
        <p:spPr>
          <a:xfrm>
            <a:off x="7771124" y="3194613"/>
            <a:ext cx="1157380" cy="960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D7D3BF5-E612-4BF9-9902-22C1A10B4D68}"/>
              </a:ext>
            </a:extLst>
          </p:cNvPr>
          <p:cNvCxnSpPr>
            <a:cxnSpLocks/>
          </p:cNvCxnSpPr>
          <p:nvPr/>
        </p:nvCxnSpPr>
        <p:spPr>
          <a:xfrm flipV="1">
            <a:off x="7701566" y="4155312"/>
            <a:ext cx="1201293" cy="1044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F14B844-C7F1-43A5-A40D-71D88B9D7A74}"/>
              </a:ext>
            </a:extLst>
          </p:cNvPr>
          <p:cNvSpPr txBox="1"/>
          <p:nvPr/>
        </p:nvSpPr>
        <p:spPr>
          <a:xfrm>
            <a:off x="9320202" y="3399731"/>
            <a:ext cx="104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마스크 </a:t>
            </a:r>
            <a:r>
              <a:rPr lang="en-US" altLang="ko-KR" dirty="0"/>
              <a:t>B</a:t>
            </a:r>
          </a:p>
          <a:p>
            <a:r>
              <a:rPr lang="en-US" altLang="ko-KR" dirty="0"/>
              <a:t>weights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34CE1C-C720-4ADA-BA70-EB9C85A4BF9F}"/>
              </a:ext>
            </a:extLst>
          </p:cNvPr>
          <p:cNvSpPr txBox="1"/>
          <p:nvPr/>
        </p:nvSpPr>
        <p:spPr>
          <a:xfrm>
            <a:off x="10427161" y="3393610"/>
            <a:ext cx="1047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마스크 </a:t>
            </a:r>
            <a:r>
              <a:rPr lang="en-US" altLang="ko-KR" dirty="0"/>
              <a:t>A</a:t>
            </a:r>
          </a:p>
          <a:p>
            <a:r>
              <a:rPr lang="en-US" altLang="ko-KR" dirty="0"/>
              <a:t>weights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EBFEBCD-5961-46FB-9FD6-30F83C909EF8}"/>
              </a:ext>
            </a:extLst>
          </p:cNvPr>
          <p:cNvSpPr/>
          <p:nvPr/>
        </p:nvSpPr>
        <p:spPr>
          <a:xfrm>
            <a:off x="9320202" y="4155312"/>
            <a:ext cx="876329" cy="876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B1F3E67-8B43-4FAC-BEFE-7E33DC8A126A}"/>
              </a:ext>
            </a:extLst>
          </p:cNvPr>
          <p:cNvSpPr/>
          <p:nvPr/>
        </p:nvSpPr>
        <p:spPr>
          <a:xfrm>
            <a:off x="9928400" y="4433522"/>
            <a:ext cx="268131" cy="2514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1285A36-997E-4D44-AACA-9A4EA3E7D954}"/>
              </a:ext>
            </a:extLst>
          </p:cNvPr>
          <p:cNvSpPr/>
          <p:nvPr/>
        </p:nvSpPr>
        <p:spPr>
          <a:xfrm>
            <a:off x="9321912" y="4688108"/>
            <a:ext cx="874618" cy="3391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1F7AE6E-EABC-43A1-B0D5-50B069C988F0}"/>
              </a:ext>
            </a:extLst>
          </p:cNvPr>
          <p:cNvSpPr/>
          <p:nvPr/>
        </p:nvSpPr>
        <p:spPr>
          <a:xfrm>
            <a:off x="10575456" y="4150900"/>
            <a:ext cx="876329" cy="876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7C84665-332B-4A81-9B85-D641D2862F72}"/>
              </a:ext>
            </a:extLst>
          </p:cNvPr>
          <p:cNvSpPr/>
          <p:nvPr/>
        </p:nvSpPr>
        <p:spPr>
          <a:xfrm>
            <a:off x="11183654" y="4429110"/>
            <a:ext cx="268131" cy="2514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A75E63A-4251-4927-A32D-8ECAD562524E}"/>
              </a:ext>
            </a:extLst>
          </p:cNvPr>
          <p:cNvSpPr/>
          <p:nvPr/>
        </p:nvSpPr>
        <p:spPr>
          <a:xfrm>
            <a:off x="10577166" y="4683696"/>
            <a:ext cx="874618" cy="3391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B61D374-0D1E-4E71-BC39-5F8C5C9B6ECB}"/>
              </a:ext>
            </a:extLst>
          </p:cNvPr>
          <p:cNvSpPr/>
          <p:nvPr/>
        </p:nvSpPr>
        <p:spPr>
          <a:xfrm>
            <a:off x="10940969" y="4429109"/>
            <a:ext cx="268131" cy="2514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000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81805A2-D879-41B6-8C9D-C524BE09F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306" y="36512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구현 세부사항 </a:t>
            </a:r>
            <a:r>
              <a:rPr lang="en-US" altLang="ko-KR" sz="3600" b="1" dirty="0"/>
              <a:t>– Pixel CNN (</a:t>
            </a:r>
            <a:r>
              <a:rPr lang="ko-KR" altLang="en-US" sz="3600" b="1" dirty="0"/>
              <a:t>모델</a:t>
            </a:r>
            <a:r>
              <a:rPr lang="en-US" altLang="ko-KR" sz="3600" b="1" dirty="0"/>
              <a:t> </a:t>
            </a:r>
            <a:r>
              <a:rPr lang="ko-KR" altLang="en-US" sz="3600" b="1" dirty="0"/>
              <a:t>내부 구조</a:t>
            </a:r>
            <a:r>
              <a:rPr lang="en-US" altLang="ko-KR" sz="3600" b="1" dirty="0"/>
              <a:t>)</a:t>
            </a:r>
            <a:endParaRPr lang="ko-KR" altLang="en-US" sz="3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14B844-C7F1-43A5-A40D-71D88B9D7A74}"/>
              </a:ext>
            </a:extLst>
          </p:cNvPr>
          <p:cNvSpPr txBox="1"/>
          <p:nvPr/>
        </p:nvSpPr>
        <p:spPr>
          <a:xfrm>
            <a:off x="4211183" y="4466222"/>
            <a:ext cx="11368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3*3@3</a:t>
            </a:r>
          </a:p>
          <a:p>
            <a:pPr algn="ctr"/>
            <a:r>
              <a:rPr lang="ko-KR" altLang="en-US" sz="1400" b="1" dirty="0"/>
              <a:t>마스크 </a:t>
            </a:r>
            <a:r>
              <a:rPr lang="en-US" altLang="ko-KR" sz="1400" b="1" dirty="0"/>
              <a:t>B</a:t>
            </a:r>
          </a:p>
          <a:p>
            <a:pPr algn="ctr"/>
            <a:r>
              <a:rPr lang="en-US" altLang="ko-KR" sz="1400" b="1" dirty="0"/>
              <a:t>weights</a:t>
            </a:r>
            <a:endParaRPr lang="ko-KR" altLang="en-US" sz="14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34CE1C-C720-4ADA-BA70-EB9C85A4BF9F}"/>
              </a:ext>
            </a:extLst>
          </p:cNvPr>
          <p:cNvSpPr txBox="1"/>
          <p:nvPr/>
        </p:nvSpPr>
        <p:spPr>
          <a:xfrm>
            <a:off x="1198283" y="4523086"/>
            <a:ext cx="15082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7*7@128</a:t>
            </a:r>
          </a:p>
          <a:p>
            <a:pPr algn="ctr"/>
            <a:r>
              <a:rPr lang="ko-KR" altLang="en-US" sz="1400" b="1" dirty="0"/>
              <a:t>마스크 </a:t>
            </a:r>
            <a:r>
              <a:rPr lang="en-US" altLang="ko-KR" sz="1400" b="1" dirty="0"/>
              <a:t>A</a:t>
            </a:r>
          </a:p>
          <a:p>
            <a:pPr algn="ctr"/>
            <a:r>
              <a:rPr lang="en-US" altLang="ko-KR" sz="1400" b="1" dirty="0"/>
              <a:t>weights</a:t>
            </a:r>
            <a:endParaRPr lang="ko-KR" altLang="en-US" sz="1400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EBFEBCD-5961-46FB-9FD6-30F83C909EF8}"/>
              </a:ext>
            </a:extLst>
          </p:cNvPr>
          <p:cNvSpPr/>
          <p:nvPr/>
        </p:nvSpPr>
        <p:spPr>
          <a:xfrm>
            <a:off x="4091598" y="5286132"/>
            <a:ext cx="876329" cy="876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B1F3E67-8B43-4FAC-BEFE-7E33DC8A126A}"/>
              </a:ext>
            </a:extLst>
          </p:cNvPr>
          <p:cNvSpPr/>
          <p:nvPr/>
        </p:nvSpPr>
        <p:spPr>
          <a:xfrm>
            <a:off x="4699796" y="5564342"/>
            <a:ext cx="268131" cy="2514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1285A36-997E-4D44-AACA-9A4EA3E7D954}"/>
              </a:ext>
            </a:extLst>
          </p:cNvPr>
          <p:cNvSpPr/>
          <p:nvPr/>
        </p:nvSpPr>
        <p:spPr>
          <a:xfrm>
            <a:off x="4093308" y="5818928"/>
            <a:ext cx="874618" cy="3391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1F7AE6E-EABC-43A1-B0D5-50B069C988F0}"/>
              </a:ext>
            </a:extLst>
          </p:cNvPr>
          <p:cNvSpPr/>
          <p:nvPr/>
        </p:nvSpPr>
        <p:spPr>
          <a:xfrm>
            <a:off x="1469509" y="5437413"/>
            <a:ext cx="876329" cy="876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7C84665-332B-4A81-9B85-D641D2862F72}"/>
              </a:ext>
            </a:extLst>
          </p:cNvPr>
          <p:cNvSpPr/>
          <p:nvPr/>
        </p:nvSpPr>
        <p:spPr>
          <a:xfrm>
            <a:off x="1905430" y="5755380"/>
            <a:ext cx="268131" cy="2514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A75E63A-4251-4927-A32D-8ECAD562524E}"/>
              </a:ext>
            </a:extLst>
          </p:cNvPr>
          <p:cNvSpPr/>
          <p:nvPr/>
        </p:nvSpPr>
        <p:spPr>
          <a:xfrm>
            <a:off x="1471219" y="5970209"/>
            <a:ext cx="874618" cy="3391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B61D374-0D1E-4E71-BC39-5F8C5C9B6ECB}"/>
              </a:ext>
            </a:extLst>
          </p:cNvPr>
          <p:cNvSpPr/>
          <p:nvPr/>
        </p:nvSpPr>
        <p:spPr>
          <a:xfrm>
            <a:off x="2060306" y="5755378"/>
            <a:ext cx="268131" cy="2514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2EA349F-D66B-4197-83C7-986BCE5456A1}"/>
              </a:ext>
            </a:extLst>
          </p:cNvPr>
          <p:cNvSpPr/>
          <p:nvPr/>
        </p:nvSpPr>
        <p:spPr>
          <a:xfrm>
            <a:off x="631050" y="2944258"/>
            <a:ext cx="1027925" cy="10279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나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Input !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E2B0B28-77C1-464B-ADF8-EEC814BDD5D3}"/>
              </a:ext>
            </a:extLst>
          </p:cNvPr>
          <p:cNvSpPr/>
          <p:nvPr/>
        </p:nvSpPr>
        <p:spPr>
          <a:xfrm>
            <a:off x="3139789" y="2638480"/>
            <a:ext cx="1027925" cy="10279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isometricLeftDown"/>
            <a:lightRig rig="threePt" dir="t"/>
          </a:scene3d>
          <a:sp3d extrusionH="76200" contourW="12700">
            <a:extrusionClr>
              <a:schemeClr val="accent1">
                <a:lumMod val="60000"/>
                <a:lumOff val="40000"/>
              </a:schemeClr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EA65CE1-B664-4F10-B96E-341F6A4992C1}"/>
              </a:ext>
            </a:extLst>
          </p:cNvPr>
          <p:cNvSpPr/>
          <p:nvPr/>
        </p:nvSpPr>
        <p:spPr>
          <a:xfrm>
            <a:off x="2917222" y="2708304"/>
            <a:ext cx="1027925" cy="10279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isometricLeftDown"/>
            <a:lightRig rig="threePt" dir="t"/>
          </a:scene3d>
          <a:sp3d extrusionH="76200" contourW="12700">
            <a:extrusionClr>
              <a:schemeClr val="accent1">
                <a:lumMod val="60000"/>
                <a:lumOff val="40000"/>
              </a:schemeClr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2535EDD-5A34-41B1-9A81-4A10FAB94E45}"/>
              </a:ext>
            </a:extLst>
          </p:cNvPr>
          <p:cNvSpPr/>
          <p:nvPr/>
        </p:nvSpPr>
        <p:spPr>
          <a:xfrm>
            <a:off x="2632715" y="2815629"/>
            <a:ext cx="1027925" cy="10279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isometricLeftDown"/>
            <a:lightRig rig="threePt" dir="t"/>
          </a:scene3d>
          <a:sp3d extrusionH="76200" contourW="12700">
            <a:extrusionClr>
              <a:schemeClr val="accent1">
                <a:lumMod val="60000"/>
                <a:lumOff val="40000"/>
              </a:schemeClr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12E457C-BDCA-41F5-8E1D-88901054644E}"/>
              </a:ext>
            </a:extLst>
          </p:cNvPr>
          <p:cNvSpPr/>
          <p:nvPr/>
        </p:nvSpPr>
        <p:spPr>
          <a:xfrm>
            <a:off x="2314057" y="2953841"/>
            <a:ext cx="1027925" cy="10279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isometricLeftDown"/>
            <a:lightRig rig="threePt" dir="t"/>
          </a:scene3d>
          <a:sp3d extrusionH="76200" contourW="12700">
            <a:extrusionClr>
              <a:schemeClr val="accent1">
                <a:lumMod val="60000"/>
                <a:lumOff val="40000"/>
              </a:schemeClr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241918-90A1-42AE-8A43-8D12C5338228}"/>
              </a:ext>
            </a:extLst>
          </p:cNvPr>
          <p:cNvSpPr txBox="1"/>
          <p:nvPr/>
        </p:nvSpPr>
        <p:spPr>
          <a:xfrm>
            <a:off x="360003" y="4029398"/>
            <a:ext cx="135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28*28*1</a:t>
            </a:r>
            <a:endParaRPr lang="ko-KR" alt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DE0B1D-EF82-4F1D-A7E3-F148A5D354DA}"/>
              </a:ext>
            </a:extLst>
          </p:cNvPr>
          <p:cNvSpPr txBox="1"/>
          <p:nvPr/>
        </p:nvSpPr>
        <p:spPr>
          <a:xfrm>
            <a:off x="2295343" y="4061837"/>
            <a:ext cx="189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28*28*128</a:t>
            </a:r>
            <a:endParaRPr lang="ko-KR" altLang="en-US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E2BED54-853D-40D6-8104-9DE71F43624B}"/>
              </a:ext>
            </a:extLst>
          </p:cNvPr>
          <p:cNvSpPr/>
          <p:nvPr/>
        </p:nvSpPr>
        <p:spPr>
          <a:xfrm>
            <a:off x="5640277" y="2718551"/>
            <a:ext cx="1027925" cy="10279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isometricLeftDown"/>
            <a:lightRig rig="threePt" dir="t"/>
          </a:scene3d>
          <a:sp3d extrusionH="76200" contourW="12700">
            <a:extrusionClr>
              <a:schemeClr val="accent1">
                <a:lumMod val="60000"/>
                <a:lumOff val="40000"/>
              </a:schemeClr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2E3A15B-5F6D-4CAF-922D-CA9EADA0890B}"/>
              </a:ext>
            </a:extLst>
          </p:cNvPr>
          <p:cNvSpPr/>
          <p:nvPr/>
        </p:nvSpPr>
        <p:spPr>
          <a:xfrm>
            <a:off x="5417710" y="2788375"/>
            <a:ext cx="1027925" cy="10279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isometricLeftDown"/>
            <a:lightRig rig="threePt" dir="t"/>
          </a:scene3d>
          <a:sp3d extrusionH="76200" contourW="12700">
            <a:extrusionClr>
              <a:schemeClr val="accent1">
                <a:lumMod val="60000"/>
                <a:lumOff val="40000"/>
              </a:schemeClr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B3FD709-BE71-4107-90F5-A67815744F11}"/>
              </a:ext>
            </a:extLst>
          </p:cNvPr>
          <p:cNvSpPr/>
          <p:nvPr/>
        </p:nvSpPr>
        <p:spPr>
          <a:xfrm>
            <a:off x="5133203" y="2895700"/>
            <a:ext cx="1027925" cy="10279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isometricLeftDown"/>
            <a:lightRig rig="threePt" dir="t"/>
          </a:scene3d>
          <a:sp3d extrusionH="76200" contourW="12700">
            <a:extrusionClr>
              <a:schemeClr val="accent1">
                <a:lumMod val="60000"/>
                <a:lumOff val="40000"/>
              </a:schemeClr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63DF981-C10C-48D9-A21A-29E7EF76B121}"/>
              </a:ext>
            </a:extLst>
          </p:cNvPr>
          <p:cNvSpPr/>
          <p:nvPr/>
        </p:nvSpPr>
        <p:spPr>
          <a:xfrm>
            <a:off x="4814545" y="3033912"/>
            <a:ext cx="1027925" cy="10279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isometricLeftDown"/>
            <a:lightRig rig="threePt" dir="t"/>
          </a:scene3d>
          <a:sp3d extrusionH="76200" contourW="12700">
            <a:extrusionClr>
              <a:schemeClr val="accent1">
                <a:lumMod val="60000"/>
                <a:lumOff val="40000"/>
              </a:schemeClr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1310D17-976F-4E73-A556-758D69922362}"/>
              </a:ext>
            </a:extLst>
          </p:cNvPr>
          <p:cNvSpPr txBox="1"/>
          <p:nvPr/>
        </p:nvSpPr>
        <p:spPr>
          <a:xfrm>
            <a:off x="5051702" y="4084919"/>
            <a:ext cx="155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28*28*3</a:t>
            </a:r>
            <a:endParaRPr lang="ko-KR" altLang="en-US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532C82E-C4A2-435B-8ED1-E91BA23B4E6E}"/>
              </a:ext>
            </a:extLst>
          </p:cNvPr>
          <p:cNvCxnSpPr>
            <a:cxnSpLocks/>
          </p:cNvCxnSpPr>
          <p:nvPr/>
        </p:nvCxnSpPr>
        <p:spPr>
          <a:xfrm flipH="1">
            <a:off x="3195128" y="1653115"/>
            <a:ext cx="2376708" cy="465575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6EC9989-586E-4F53-BFCD-6E8F85E87872}"/>
              </a:ext>
            </a:extLst>
          </p:cNvPr>
          <p:cNvCxnSpPr>
            <a:cxnSpLocks/>
          </p:cNvCxnSpPr>
          <p:nvPr/>
        </p:nvCxnSpPr>
        <p:spPr>
          <a:xfrm flipH="1">
            <a:off x="5382531" y="1744453"/>
            <a:ext cx="2437112" cy="469647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CBFC523-3C95-4FF6-B347-406C0DFF72DA}"/>
              </a:ext>
            </a:extLst>
          </p:cNvPr>
          <p:cNvSpPr txBox="1"/>
          <p:nvPr/>
        </p:nvSpPr>
        <p:spPr>
          <a:xfrm>
            <a:off x="5405054" y="1978919"/>
            <a:ext cx="2256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이 과정 반복</a:t>
            </a:r>
            <a:r>
              <a:rPr lang="en-US" altLang="ko-KR" sz="1600" b="1" dirty="0"/>
              <a:t>! Recurrent</a:t>
            </a:r>
            <a:endParaRPr lang="ko-KR" altLang="en-US" sz="16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18D906C-CD4B-4DAA-9EB0-25634DF3094B}"/>
              </a:ext>
            </a:extLst>
          </p:cNvPr>
          <p:cNvSpPr txBox="1"/>
          <p:nvPr/>
        </p:nvSpPr>
        <p:spPr>
          <a:xfrm>
            <a:off x="6288469" y="4465991"/>
            <a:ext cx="11878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1*1@3</a:t>
            </a:r>
          </a:p>
          <a:p>
            <a:pPr algn="ctr"/>
            <a:r>
              <a:rPr lang="ko-KR" altLang="en-US" sz="1400" b="1" dirty="0"/>
              <a:t>마스크 </a:t>
            </a:r>
            <a:r>
              <a:rPr lang="en-US" altLang="ko-KR" sz="1400" b="1" dirty="0"/>
              <a:t>B</a:t>
            </a:r>
          </a:p>
          <a:p>
            <a:pPr algn="ctr"/>
            <a:r>
              <a:rPr lang="en-US" altLang="ko-KR" sz="1400" b="1" dirty="0"/>
              <a:t>weights</a:t>
            </a:r>
            <a:endParaRPr lang="ko-KR" altLang="en-US" sz="1400" b="1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1EACFE1-099A-4548-81A3-8815707A925E}"/>
              </a:ext>
            </a:extLst>
          </p:cNvPr>
          <p:cNvSpPr/>
          <p:nvPr/>
        </p:nvSpPr>
        <p:spPr>
          <a:xfrm>
            <a:off x="6504206" y="5368195"/>
            <a:ext cx="876329" cy="876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FB395F0-0509-4E8C-9C11-355CADC36848}"/>
              </a:ext>
            </a:extLst>
          </p:cNvPr>
          <p:cNvSpPr/>
          <p:nvPr/>
        </p:nvSpPr>
        <p:spPr>
          <a:xfrm>
            <a:off x="7112404" y="5646405"/>
            <a:ext cx="268131" cy="2514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F6D1876-6251-4D43-A64E-DC4FE372E838}"/>
              </a:ext>
            </a:extLst>
          </p:cNvPr>
          <p:cNvSpPr/>
          <p:nvPr/>
        </p:nvSpPr>
        <p:spPr>
          <a:xfrm>
            <a:off x="6505916" y="5900991"/>
            <a:ext cx="874618" cy="3391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6115490-5533-4BAD-99C2-54528112D627}"/>
              </a:ext>
            </a:extLst>
          </p:cNvPr>
          <p:cNvSpPr/>
          <p:nvPr/>
        </p:nvSpPr>
        <p:spPr>
          <a:xfrm>
            <a:off x="8122704" y="2752996"/>
            <a:ext cx="1027925" cy="10279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isometricLeftDown"/>
            <a:lightRig rig="threePt" dir="t"/>
          </a:scene3d>
          <a:sp3d extrusionH="76200" contourW="12700">
            <a:extrusionClr>
              <a:schemeClr val="accent1">
                <a:lumMod val="60000"/>
                <a:lumOff val="40000"/>
              </a:schemeClr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64D6073-FDB7-4FAC-AD2E-948FA4DF29FF}"/>
              </a:ext>
            </a:extLst>
          </p:cNvPr>
          <p:cNvSpPr/>
          <p:nvPr/>
        </p:nvSpPr>
        <p:spPr>
          <a:xfrm>
            <a:off x="7900137" y="2822820"/>
            <a:ext cx="1027925" cy="10279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isometricLeftDown"/>
            <a:lightRig rig="threePt" dir="t"/>
          </a:scene3d>
          <a:sp3d extrusionH="76200" contourW="12700">
            <a:extrusionClr>
              <a:schemeClr val="accent1">
                <a:lumMod val="60000"/>
                <a:lumOff val="40000"/>
              </a:schemeClr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36DF85D-DD1D-4139-8C1F-0294DE1D3C66}"/>
              </a:ext>
            </a:extLst>
          </p:cNvPr>
          <p:cNvSpPr/>
          <p:nvPr/>
        </p:nvSpPr>
        <p:spPr>
          <a:xfrm>
            <a:off x="7615630" y="2930145"/>
            <a:ext cx="1027925" cy="10279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isometricLeftDown"/>
            <a:lightRig rig="threePt" dir="t"/>
          </a:scene3d>
          <a:sp3d extrusionH="76200" contourW="12700">
            <a:extrusionClr>
              <a:schemeClr val="accent1">
                <a:lumMod val="60000"/>
                <a:lumOff val="40000"/>
              </a:schemeClr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5C45992-64E1-4972-90C1-41AE713710E6}"/>
              </a:ext>
            </a:extLst>
          </p:cNvPr>
          <p:cNvSpPr/>
          <p:nvPr/>
        </p:nvSpPr>
        <p:spPr>
          <a:xfrm>
            <a:off x="7296972" y="3068357"/>
            <a:ext cx="1027925" cy="10279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isometricLeftDown"/>
            <a:lightRig rig="threePt" dir="t"/>
          </a:scene3d>
          <a:sp3d extrusionH="76200" contourW="12700">
            <a:extrusionClr>
              <a:schemeClr val="accent1">
                <a:lumMod val="60000"/>
                <a:lumOff val="40000"/>
              </a:schemeClr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1B761D3-A629-4454-AABA-70F22F6144AE}"/>
              </a:ext>
            </a:extLst>
          </p:cNvPr>
          <p:cNvSpPr txBox="1"/>
          <p:nvPr/>
        </p:nvSpPr>
        <p:spPr>
          <a:xfrm>
            <a:off x="7451962" y="4155140"/>
            <a:ext cx="1555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28*28*64</a:t>
            </a:r>
          </a:p>
          <a:p>
            <a:pPr algn="ctr"/>
            <a:r>
              <a:rPr lang="en-US" altLang="ko-KR" b="1" dirty="0"/>
              <a:t>+ReLU</a:t>
            </a:r>
            <a:endParaRPr lang="ko-KR" altLang="en-US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CA764F5-FF20-40A6-9022-E174F783A60F}"/>
              </a:ext>
            </a:extLst>
          </p:cNvPr>
          <p:cNvSpPr txBox="1"/>
          <p:nvPr/>
        </p:nvSpPr>
        <p:spPr>
          <a:xfrm>
            <a:off x="8099618" y="1991234"/>
            <a:ext cx="1316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이 과정 </a:t>
            </a:r>
            <a:r>
              <a:rPr lang="en-US" altLang="ko-KR" sz="1600" b="1" dirty="0"/>
              <a:t>2 </a:t>
            </a:r>
            <a:r>
              <a:rPr lang="ko-KR" altLang="en-US" sz="1600" b="1" dirty="0"/>
              <a:t>번</a:t>
            </a:r>
            <a:r>
              <a:rPr lang="en-US" altLang="ko-KR" sz="1600" b="1" dirty="0"/>
              <a:t>!</a:t>
            </a:r>
            <a:endParaRPr lang="ko-KR" altLang="en-US" sz="1600" b="1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2322294-22E7-42C8-91F3-450589E0F18E}"/>
              </a:ext>
            </a:extLst>
          </p:cNvPr>
          <p:cNvSpPr/>
          <p:nvPr/>
        </p:nvSpPr>
        <p:spPr>
          <a:xfrm>
            <a:off x="10357157" y="2822804"/>
            <a:ext cx="1027925" cy="10279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isometricLeftDown"/>
            <a:lightRig rig="threePt" dir="t"/>
          </a:scene3d>
          <a:sp3d extrusionH="76200" contourW="12700">
            <a:extrusionClr>
              <a:schemeClr val="accent1">
                <a:lumMod val="60000"/>
                <a:lumOff val="40000"/>
              </a:schemeClr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6281A40-1B23-46C3-8527-734495CE2E0D}"/>
              </a:ext>
            </a:extLst>
          </p:cNvPr>
          <p:cNvSpPr/>
          <p:nvPr/>
        </p:nvSpPr>
        <p:spPr>
          <a:xfrm>
            <a:off x="10134590" y="2892628"/>
            <a:ext cx="1027925" cy="10279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isometricLeftDown"/>
            <a:lightRig rig="threePt" dir="t"/>
          </a:scene3d>
          <a:sp3d extrusionH="76200" contourW="12700">
            <a:extrusionClr>
              <a:schemeClr val="accent1">
                <a:lumMod val="60000"/>
                <a:lumOff val="40000"/>
              </a:schemeClr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E1BAAF3-0311-47EF-86FA-69AD2A4C0716}"/>
              </a:ext>
            </a:extLst>
          </p:cNvPr>
          <p:cNvSpPr/>
          <p:nvPr/>
        </p:nvSpPr>
        <p:spPr>
          <a:xfrm>
            <a:off x="9850083" y="2999953"/>
            <a:ext cx="1027925" cy="10279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isometricLeftDown"/>
            <a:lightRig rig="threePt" dir="t"/>
          </a:scene3d>
          <a:sp3d extrusionH="76200" contourW="12700">
            <a:extrusionClr>
              <a:schemeClr val="accent1">
                <a:lumMod val="60000"/>
                <a:lumOff val="40000"/>
              </a:schemeClr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639E47B-1A58-4793-9D1D-F460B30E3298}"/>
              </a:ext>
            </a:extLst>
          </p:cNvPr>
          <p:cNvSpPr/>
          <p:nvPr/>
        </p:nvSpPr>
        <p:spPr>
          <a:xfrm>
            <a:off x="9531425" y="3138165"/>
            <a:ext cx="1027925" cy="10279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isometricLeftDown"/>
            <a:lightRig rig="threePt" dir="t"/>
          </a:scene3d>
          <a:sp3d extrusionH="76200" contourW="12700">
            <a:extrusionClr>
              <a:schemeClr val="accent1">
                <a:lumMod val="60000"/>
                <a:lumOff val="40000"/>
              </a:schemeClr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0542979-6307-47BC-BE30-2454B0E8D072}"/>
              </a:ext>
            </a:extLst>
          </p:cNvPr>
          <p:cNvSpPr txBox="1"/>
          <p:nvPr/>
        </p:nvSpPr>
        <p:spPr>
          <a:xfrm>
            <a:off x="9568535" y="4269585"/>
            <a:ext cx="155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28*28*256</a:t>
            </a:r>
            <a:endParaRPr lang="ko-KR" altLang="en-US" b="1" dirty="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487E1EA7-86F8-490B-89DF-62F7EE89B538}"/>
              </a:ext>
            </a:extLst>
          </p:cNvPr>
          <p:cNvCxnSpPr>
            <a:cxnSpLocks/>
          </p:cNvCxnSpPr>
          <p:nvPr/>
        </p:nvCxnSpPr>
        <p:spPr>
          <a:xfrm flipH="1">
            <a:off x="7827543" y="1784127"/>
            <a:ext cx="2437112" cy="469647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29A871E0-D868-4EDA-8E62-E65C9BB23064}"/>
              </a:ext>
            </a:extLst>
          </p:cNvPr>
          <p:cNvCxnSpPr>
            <a:cxnSpLocks/>
          </p:cNvCxnSpPr>
          <p:nvPr/>
        </p:nvCxnSpPr>
        <p:spPr>
          <a:xfrm flipV="1">
            <a:off x="10785563" y="937209"/>
            <a:ext cx="376952" cy="333237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B80EE456-22B4-461E-9B46-3616FB6E551B}"/>
              </a:ext>
            </a:extLst>
          </p:cNvPr>
          <p:cNvSpPr txBox="1"/>
          <p:nvPr/>
        </p:nvSpPr>
        <p:spPr>
          <a:xfrm>
            <a:off x="10454223" y="201578"/>
            <a:ext cx="3803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/>
              <a:t>256-way of pixels </a:t>
            </a:r>
            <a:r>
              <a:rPr lang="ko-KR" altLang="en-US" sz="1600" b="1" dirty="0"/>
              <a:t>픽셀 값의 수</a:t>
            </a:r>
            <a:r>
              <a:rPr lang="en-US" altLang="ko-KR" sz="1600" b="1" dirty="0"/>
              <a:t>!</a:t>
            </a:r>
          </a:p>
          <a:p>
            <a:pPr algn="ctr"/>
            <a:r>
              <a:rPr lang="en-US" altLang="ko-KR" sz="1600" b="1" dirty="0">
                <a:sym typeface="Wingdings" panose="05000000000000000000" pitchFamily="2" charset="2"/>
              </a:rPr>
              <a:t> </a:t>
            </a:r>
            <a:r>
              <a:rPr lang="en-US" altLang="ko-KR" sz="1600" b="1" dirty="0" err="1">
                <a:sym typeface="Wingdings" panose="05000000000000000000" pitchFamily="2" charset="2"/>
              </a:rPr>
              <a:t>Softmax</a:t>
            </a:r>
            <a:r>
              <a:rPr lang="en-US" altLang="ko-KR" sz="1600" b="1" dirty="0">
                <a:sym typeface="Wingdings" panose="05000000000000000000" pitchFamily="2" charset="2"/>
              </a:rPr>
              <a:t> </a:t>
            </a:r>
            <a:r>
              <a:rPr lang="ko-KR" altLang="en-US" sz="1600" b="1" dirty="0">
                <a:sym typeface="Wingdings" panose="05000000000000000000" pitchFamily="2" charset="2"/>
              </a:rPr>
              <a:t>하거나 </a:t>
            </a:r>
            <a:r>
              <a:rPr lang="en-US" altLang="ko-KR" sz="1600" b="1" dirty="0" err="1">
                <a:sym typeface="Wingdings" panose="05000000000000000000" pitchFamily="2" charset="2"/>
              </a:rPr>
              <a:t>SIgmoid</a:t>
            </a:r>
            <a:r>
              <a:rPr lang="en-US" altLang="ko-KR" sz="1600" b="1" dirty="0">
                <a:sym typeface="Wingdings" panose="05000000000000000000" pitchFamily="2" charset="2"/>
              </a:rPr>
              <a:t> </a:t>
            </a:r>
            <a:r>
              <a:rPr lang="ko-KR" altLang="en-US" sz="1600" b="1" dirty="0">
                <a:sym typeface="Wingdings" panose="05000000000000000000" pitchFamily="2" charset="2"/>
              </a:rPr>
              <a:t>해서 </a:t>
            </a:r>
            <a:r>
              <a:rPr lang="en-US" altLang="ko-KR" sz="1600" b="1" dirty="0">
                <a:sym typeface="Wingdings" panose="05000000000000000000" pitchFamily="2" charset="2"/>
              </a:rPr>
              <a:t>sampling</a:t>
            </a:r>
            <a:endParaRPr lang="ko-KR" altLang="en-US" sz="1600" b="1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9066269-C7D2-4754-8642-E25130BF096A}"/>
              </a:ext>
            </a:extLst>
          </p:cNvPr>
          <p:cNvSpPr/>
          <p:nvPr/>
        </p:nvSpPr>
        <p:spPr>
          <a:xfrm>
            <a:off x="12032725" y="3011247"/>
            <a:ext cx="1027925" cy="10279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isometricLeftDown"/>
            <a:lightRig rig="threePt" dir="t"/>
          </a:scene3d>
          <a:sp3d extrusionH="76200" contourW="12700">
            <a:extrusionClr>
              <a:schemeClr val="accent1">
                <a:lumMod val="60000"/>
                <a:lumOff val="40000"/>
              </a:schemeClr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3E91832-7989-4948-A474-9A5771648AF5}"/>
              </a:ext>
            </a:extLst>
          </p:cNvPr>
          <p:cNvSpPr/>
          <p:nvPr/>
        </p:nvSpPr>
        <p:spPr>
          <a:xfrm>
            <a:off x="12217024" y="4454251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OUTPUT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2E556EB-139F-49FF-B6E3-FE8F8BA7D05F}"/>
              </a:ext>
            </a:extLst>
          </p:cNvPr>
          <p:cNvSpPr txBox="1"/>
          <p:nvPr/>
        </p:nvSpPr>
        <p:spPr>
          <a:xfrm>
            <a:off x="11935632" y="4133891"/>
            <a:ext cx="155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28*28*1</a:t>
            </a:r>
            <a:endParaRPr lang="ko-KR" altLang="en-US" b="1" dirty="0"/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ABC39F4-313A-437E-83C1-583822CD5A62}"/>
              </a:ext>
            </a:extLst>
          </p:cNvPr>
          <p:cNvCxnSpPr>
            <a:cxnSpLocks/>
          </p:cNvCxnSpPr>
          <p:nvPr/>
        </p:nvCxnSpPr>
        <p:spPr>
          <a:xfrm flipH="1">
            <a:off x="13112702" y="833713"/>
            <a:ext cx="96902" cy="329865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5CC228B-10E6-4682-A7B2-FC3E67D5C480}"/>
              </a:ext>
            </a:extLst>
          </p:cNvPr>
          <p:cNvSpPr/>
          <p:nvPr/>
        </p:nvSpPr>
        <p:spPr>
          <a:xfrm>
            <a:off x="9548585" y="2936151"/>
            <a:ext cx="1425126" cy="8607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scene3d>
            <a:camera prst="isometricRightUp"/>
            <a:lightRig rig="threePt" dir="t"/>
          </a:scene3d>
          <a:sp3d extrusionH="76200">
            <a:extrusionClr>
              <a:schemeClr val="tx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6E762125-ACCF-49D5-900F-3D69262292B1}"/>
              </a:ext>
            </a:extLst>
          </p:cNvPr>
          <p:cNvCxnSpPr>
            <a:cxnSpLocks/>
            <a:endCxn id="111" idx="0"/>
          </p:cNvCxnSpPr>
          <p:nvPr/>
        </p:nvCxnSpPr>
        <p:spPr>
          <a:xfrm>
            <a:off x="9723430" y="3275635"/>
            <a:ext cx="45192" cy="2112214"/>
          </a:xfrm>
          <a:prstGeom prst="straightConnector1">
            <a:avLst/>
          </a:prstGeom>
          <a:ln w="38100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E1703854-388C-47F7-983F-BA586E122089}"/>
              </a:ext>
            </a:extLst>
          </p:cNvPr>
          <p:cNvSpPr txBox="1"/>
          <p:nvPr/>
        </p:nvSpPr>
        <p:spPr>
          <a:xfrm>
            <a:off x="8353871" y="5387849"/>
            <a:ext cx="2829502" cy="138499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/>
              <a:t>i,j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번째 </a:t>
            </a:r>
            <a:r>
              <a:rPr lang="en-US" altLang="ko-KR" sz="1400" b="1" dirty="0"/>
              <a:t>pixel</a:t>
            </a:r>
            <a:r>
              <a:rPr lang="ko-KR" altLang="en-US" sz="1400" b="1" dirty="0"/>
              <a:t>이 갖을 수 있는 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픽셀 값의 분포</a:t>
            </a:r>
            <a:endParaRPr lang="en-US" altLang="ko-KR" sz="1400" b="1" dirty="0"/>
          </a:p>
          <a:p>
            <a:pPr algn="ctr"/>
            <a:endParaRPr lang="en-US" altLang="ko-KR" sz="1400" b="1" dirty="0"/>
          </a:p>
          <a:p>
            <a:pPr algn="ctr"/>
            <a:r>
              <a:rPr lang="en-US" altLang="ko-KR" sz="1400" b="1" dirty="0"/>
              <a:t>Auto-regressive </a:t>
            </a:r>
            <a:r>
              <a:rPr lang="ko-KR" altLang="en-US" sz="1400" b="1" dirty="0"/>
              <a:t>방법의 최대장점</a:t>
            </a:r>
            <a:r>
              <a:rPr lang="en-US" altLang="ko-KR" sz="1400" b="1" dirty="0"/>
              <a:t>!</a:t>
            </a:r>
          </a:p>
          <a:p>
            <a:pPr algn="ctr"/>
            <a:r>
              <a:rPr lang="ko-KR" altLang="en-US" sz="1400" b="1" dirty="0"/>
              <a:t>픽셀 값의 분포를 명시적으로 확인가능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7460B58-4E8E-46B4-B2A1-228D6B77B820}"/>
              </a:ext>
            </a:extLst>
          </p:cNvPr>
          <p:cNvSpPr txBox="1"/>
          <p:nvPr/>
        </p:nvSpPr>
        <p:spPr>
          <a:xfrm>
            <a:off x="11448127" y="4991208"/>
            <a:ext cx="3522952" cy="1015663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모든 픽셀이 정답이라 간주하고</a:t>
            </a:r>
            <a:endParaRPr lang="en-US" altLang="ko-KR" sz="1200" dirty="0"/>
          </a:p>
          <a:p>
            <a:r>
              <a:rPr lang="en-US" altLang="ko-KR" sz="1200" dirty="0"/>
              <a:t>input </a:t>
            </a:r>
            <a:r>
              <a:rPr lang="ko-KR" altLang="en-US" sz="1200" dirty="0"/>
              <a:t>이미지와 </a:t>
            </a:r>
            <a:r>
              <a:rPr lang="en-US" altLang="ko-KR" sz="1200" dirty="0"/>
              <a:t> Cross-Entropy loss</a:t>
            </a:r>
            <a:r>
              <a:rPr lang="ko-KR" altLang="en-US" sz="1200" dirty="0"/>
              <a:t>를 구해 줄여준다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b="1" dirty="0"/>
              <a:t>*log-likelihood</a:t>
            </a:r>
            <a:r>
              <a:rPr lang="ko-KR" altLang="en-US" sz="1200" b="1" dirty="0"/>
              <a:t>를 줄이는 것은 </a:t>
            </a:r>
            <a:r>
              <a:rPr lang="en-US" altLang="ko-KR" sz="1200" b="1" dirty="0"/>
              <a:t>cross-entropy</a:t>
            </a:r>
            <a:r>
              <a:rPr lang="ko-KR" altLang="en-US" sz="1200" b="1" dirty="0"/>
              <a:t>의 </a:t>
            </a:r>
            <a:r>
              <a:rPr lang="en-US" altLang="ko-KR" sz="1200" b="1" dirty="0"/>
              <a:t>loss</a:t>
            </a:r>
          </a:p>
          <a:p>
            <a:r>
              <a:rPr lang="ko-KR" altLang="en-US" sz="1200" b="1" dirty="0" err="1"/>
              <a:t>를</a:t>
            </a:r>
            <a:r>
              <a:rPr lang="ko-KR" altLang="en-US" sz="1200" b="1" dirty="0"/>
              <a:t> </a:t>
            </a:r>
            <a:r>
              <a:rPr lang="ko-KR" altLang="en-US" sz="1200" b="1" dirty="0" err="1"/>
              <a:t>미니마이즈</a:t>
            </a:r>
            <a:r>
              <a:rPr lang="ko-KR" altLang="en-US" sz="1200" b="1" dirty="0"/>
              <a:t> 하는 것과 같다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3479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C1D7C-5F59-42EE-9639-43516FB0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INFERENCE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793FCE-52FE-4EC7-A8A9-78F0CE5E0733}"/>
              </a:ext>
            </a:extLst>
          </p:cNvPr>
          <p:cNvSpPr/>
          <p:nvPr/>
        </p:nvSpPr>
        <p:spPr>
          <a:xfrm>
            <a:off x="1267658" y="2979271"/>
            <a:ext cx="1351727" cy="13517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Occluded Image</a:t>
            </a: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Sampled</a:t>
            </a: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Image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CF2E67-00B9-4744-82C0-AACDE9FE2A17}"/>
              </a:ext>
            </a:extLst>
          </p:cNvPr>
          <p:cNvSpPr txBox="1"/>
          <p:nvPr/>
        </p:nvSpPr>
        <p:spPr>
          <a:xfrm>
            <a:off x="1270667" y="4330998"/>
            <a:ext cx="135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28*28*1</a:t>
            </a:r>
            <a:endParaRPr lang="ko-KR" altLang="en-US" b="1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FE92E2E-339F-4A6C-9CCA-3DE235619221}"/>
              </a:ext>
            </a:extLst>
          </p:cNvPr>
          <p:cNvCxnSpPr/>
          <p:nvPr/>
        </p:nvCxnSpPr>
        <p:spPr>
          <a:xfrm>
            <a:off x="2858948" y="3634451"/>
            <a:ext cx="833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C162DEAF-29F9-4D6D-B35D-34F7D97FF3BE}"/>
              </a:ext>
            </a:extLst>
          </p:cNvPr>
          <p:cNvSpPr/>
          <p:nvPr/>
        </p:nvSpPr>
        <p:spPr>
          <a:xfrm>
            <a:off x="3931888" y="2913851"/>
            <a:ext cx="2650602" cy="1482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MODEL</a:t>
            </a:r>
            <a:endParaRPr lang="ko-KR" altLang="en-US" sz="36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460675-4E1B-4B88-AAE7-72D747E476E6}"/>
              </a:ext>
            </a:extLst>
          </p:cNvPr>
          <p:cNvSpPr/>
          <p:nvPr/>
        </p:nvSpPr>
        <p:spPr>
          <a:xfrm>
            <a:off x="7921505" y="2913851"/>
            <a:ext cx="1351727" cy="13517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generated</a:t>
            </a: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Image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72641E3-DB62-404D-9780-DA0035FCF7D7}"/>
              </a:ext>
            </a:extLst>
          </p:cNvPr>
          <p:cNvCxnSpPr/>
          <p:nvPr/>
        </p:nvCxnSpPr>
        <p:spPr>
          <a:xfrm>
            <a:off x="6877292" y="3589714"/>
            <a:ext cx="833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E67403-A4D9-4D10-871C-DA32EEB37181}"/>
              </a:ext>
            </a:extLst>
          </p:cNvPr>
          <p:cNvCxnSpPr>
            <a:cxnSpLocks/>
          </p:cNvCxnSpPr>
          <p:nvPr/>
        </p:nvCxnSpPr>
        <p:spPr>
          <a:xfrm flipV="1">
            <a:off x="8461094" y="2118167"/>
            <a:ext cx="0" cy="118061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9D94534-B50C-4B0B-9677-38AFE1A88E08}"/>
              </a:ext>
            </a:extLst>
          </p:cNvPr>
          <p:cNvSpPr txBox="1"/>
          <p:nvPr/>
        </p:nvSpPr>
        <p:spPr>
          <a:xfrm>
            <a:off x="4194455" y="1651371"/>
            <a:ext cx="777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Occluded/Sampled </a:t>
            </a:r>
            <a:r>
              <a:rPr lang="ko-KR" altLang="en-US" b="1" dirty="0"/>
              <a:t>이미지에서 채워야 할 </a:t>
            </a:r>
            <a:r>
              <a:rPr lang="en-US" altLang="ko-KR" b="1" dirty="0" err="1"/>
              <a:t>i,j</a:t>
            </a:r>
            <a:r>
              <a:rPr lang="en-US" altLang="ko-KR" b="1" dirty="0"/>
              <a:t> </a:t>
            </a:r>
            <a:r>
              <a:rPr lang="ko-KR" altLang="en-US" b="1" dirty="0"/>
              <a:t>픽셀에 넣어주고</a:t>
            </a:r>
            <a:r>
              <a:rPr lang="en-US" altLang="ko-KR" b="1" dirty="0"/>
              <a:t> </a:t>
            </a:r>
            <a:r>
              <a:rPr lang="ko-KR" altLang="en-US" b="1" dirty="0"/>
              <a:t>다시 </a:t>
            </a:r>
            <a:r>
              <a:rPr lang="en-US" altLang="ko-KR" b="1" dirty="0"/>
              <a:t>Inference</a:t>
            </a:r>
            <a:endParaRPr lang="ko-KR" altLang="en-US" b="1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40082A1-586D-4389-AD35-456D4B299520}"/>
              </a:ext>
            </a:extLst>
          </p:cNvPr>
          <p:cNvCxnSpPr>
            <a:cxnSpLocks/>
          </p:cNvCxnSpPr>
          <p:nvPr/>
        </p:nvCxnSpPr>
        <p:spPr>
          <a:xfrm flipH="1">
            <a:off x="2106594" y="2020703"/>
            <a:ext cx="4475896" cy="69934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12327AB-55C0-44B3-AD18-B48C479189D2}"/>
              </a:ext>
            </a:extLst>
          </p:cNvPr>
          <p:cNvSpPr txBox="1"/>
          <p:nvPr/>
        </p:nvSpPr>
        <p:spPr>
          <a:xfrm>
            <a:off x="10209711" y="3298785"/>
            <a:ext cx="3063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모든 픽셀을 다 채울 때 까지</a:t>
            </a:r>
            <a:r>
              <a:rPr lang="en-US" altLang="ko-KR" b="1" dirty="0"/>
              <a:t>!</a:t>
            </a:r>
          </a:p>
          <a:p>
            <a:r>
              <a:rPr lang="ko-KR" altLang="en-US" b="1" dirty="0"/>
              <a:t>반복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9F6326-C645-43C7-A111-95BB08765142}"/>
              </a:ext>
            </a:extLst>
          </p:cNvPr>
          <p:cNvSpPr txBox="1"/>
          <p:nvPr/>
        </p:nvSpPr>
        <p:spPr>
          <a:xfrm>
            <a:off x="1715625" y="5113229"/>
            <a:ext cx="111567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/>
              <a:t>Auto-regressive </a:t>
            </a:r>
            <a:r>
              <a:rPr lang="ko-KR" altLang="en-US" sz="2800" b="1" dirty="0"/>
              <a:t>모델의 문제점인 </a:t>
            </a:r>
            <a:r>
              <a:rPr lang="ko-KR" altLang="en-US" sz="2800" b="1" dirty="0">
                <a:solidFill>
                  <a:srgbClr val="FF0000"/>
                </a:solidFill>
              </a:rPr>
              <a:t>한 픽셀 씩 </a:t>
            </a:r>
            <a:r>
              <a:rPr lang="ko-KR" altLang="en-US" sz="2800" b="1" dirty="0"/>
              <a:t>예측해서 채워야 하는 문제</a:t>
            </a:r>
            <a:endParaRPr lang="en-US" altLang="ko-KR" sz="2800" b="1" dirty="0"/>
          </a:p>
          <a:p>
            <a:pPr algn="ctr"/>
            <a:r>
              <a:rPr lang="en-US" altLang="ko-KR" sz="2800" b="1" dirty="0"/>
              <a:t>INFERENCE</a:t>
            </a:r>
            <a:r>
              <a:rPr lang="ko-KR" altLang="en-US" sz="2800" b="1" dirty="0"/>
              <a:t>가 매우 매우 느리다</a:t>
            </a:r>
            <a:r>
              <a:rPr lang="en-US" altLang="ko-KR" sz="2800" b="1" dirty="0"/>
              <a:t>!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51955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436</Words>
  <Application>Microsoft Office PowerPoint</Application>
  <PresentationFormat>사용자 지정</PresentationFormat>
  <Paragraphs>94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나눔고딕</vt:lpstr>
      <vt:lpstr>Arial</vt:lpstr>
      <vt:lpstr>Calibri</vt:lpstr>
      <vt:lpstr>Calibri Light</vt:lpstr>
      <vt:lpstr>Office 테마</vt:lpstr>
      <vt:lpstr>Generative Model Pixel RNN</vt:lpstr>
      <vt:lpstr>Overview</vt:lpstr>
      <vt:lpstr>내용 정리</vt:lpstr>
      <vt:lpstr>구현 세부사항</vt:lpstr>
      <vt:lpstr>구현 세부사항 – Pixel CNN (Conv2D 내부 구조)</vt:lpstr>
      <vt:lpstr>구현 세부사항 – Pixel CNN (모델 내부 구조)</vt:lpstr>
      <vt:lpstr>INFERENCE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Model Pixel RNN</dc:title>
  <dc:creator>Jaeju An</dc:creator>
  <cp:lastModifiedBy>Jaeju An</cp:lastModifiedBy>
  <cp:revision>42</cp:revision>
  <dcterms:created xsi:type="dcterms:W3CDTF">2020-08-03T06:39:49Z</dcterms:created>
  <dcterms:modified xsi:type="dcterms:W3CDTF">2020-08-03T08:29:39Z</dcterms:modified>
</cp:coreProperties>
</file>