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45" d="100"/>
          <a:sy n="45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4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8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2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7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0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5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974C-61BA-4048-894B-4D8FFDE59EC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44C2-46A1-425E-B065-47416329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18FB1D-4004-48F1-B9CB-6C87E0E0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43" y="1485875"/>
            <a:ext cx="5109882" cy="64428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FC5B6-1A6B-414F-82FE-348080D9B717}"/>
              </a:ext>
            </a:extLst>
          </p:cNvPr>
          <p:cNvSpPr/>
          <p:nvPr/>
        </p:nvSpPr>
        <p:spPr>
          <a:xfrm>
            <a:off x="0" y="1378152"/>
            <a:ext cx="5284242" cy="101566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2000" b="1" dirty="0"/>
              <a:t>generate latent variable </a:t>
            </a:r>
          </a:p>
          <a:p>
            <a:pPr algn="ctr"/>
            <a:r>
              <a:rPr lang="en-US" altLang="ko-KR" sz="2000" b="1" dirty="0"/>
              <a:t>shape: batch * 512</a:t>
            </a:r>
          </a:p>
          <a:p>
            <a:pPr algn="ctr"/>
            <a:r>
              <a:rPr lang="ko-KR" altLang="en-US" sz="2000" b="1" dirty="0"/>
              <a:t>여기서 </a:t>
            </a:r>
            <a:r>
              <a:rPr lang="en-US" altLang="ko-KR" sz="2000" b="1" dirty="0"/>
              <a:t>512</a:t>
            </a:r>
            <a:r>
              <a:rPr lang="ko-KR" altLang="en-US" sz="2000" b="1" dirty="0"/>
              <a:t>는  </a:t>
            </a:r>
            <a:r>
              <a:rPr lang="en-US" altLang="ko-KR" sz="2000" b="1" dirty="0"/>
              <a:t># of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style information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993123-47E0-4C8F-86D3-7B290E37FF14}"/>
              </a:ext>
            </a:extLst>
          </p:cNvPr>
          <p:cNvSpPr/>
          <p:nvPr/>
        </p:nvSpPr>
        <p:spPr>
          <a:xfrm>
            <a:off x="8430881" y="1356719"/>
            <a:ext cx="3900669" cy="6003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AB33CC-FDEA-410B-906B-3E1016FE2D84}"/>
              </a:ext>
            </a:extLst>
          </p:cNvPr>
          <p:cNvSpPr/>
          <p:nvPr/>
        </p:nvSpPr>
        <p:spPr>
          <a:xfrm>
            <a:off x="328555" y="5790115"/>
            <a:ext cx="5750393" cy="120032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각 </a:t>
            </a:r>
            <a:r>
              <a:rPr lang="en-US" altLang="ko-KR" b="1" dirty="0"/>
              <a:t>batch</a:t>
            </a:r>
            <a:r>
              <a:rPr lang="ko-KR" altLang="en-US" b="1" dirty="0"/>
              <a:t>마다 </a:t>
            </a:r>
            <a:r>
              <a:rPr lang="en-US" altLang="ko-KR" b="1" dirty="0"/>
              <a:t>512</a:t>
            </a:r>
            <a:r>
              <a:rPr lang="ko-KR" altLang="en-US" b="1" dirty="0"/>
              <a:t>의 평균을 구하고</a:t>
            </a:r>
            <a:r>
              <a:rPr lang="en-US" altLang="ko-KR" b="1" dirty="0"/>
              <a:t> </a:t>
            </a:r>
            <a:r>
              <a:rPr lang="en-US" altLang="ko-KR" b="1" u="sng" dirty="0"/>
              <a:t>epsilon</a:t>
            </a:r>
            <a:r>
              <a:rPr lang="ko-KR" altLang="en-US" b="1" dirty="0"/>
              <a:t>을 더해준다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(arithmetic </a:t>
            </a:r>
            <a:r>
              <a:rPr lang="ko-KR" altLang="en-US" b="1" dirty="0"/>
              <a:t>에러 방지용 같음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그 후</a:t>
            </a:r>
            <a:r>
              <a:rPr lang="en-US" altLang="ko-KR" b="1" dirty="0"/>
              <a:t>, X * 1/</a:t>
            </a:r>
            <a:r>
              <a:rPr lang="ko-KR" altLang="en-US" b="1" dirty="0"/>
              <a:t>루트</a:t>
            </a:r>
            <a:r>
              <a:rPr lang="en-US" altLang="ko-KR" b="1" dirty="0"/>
              <a:t>(x) </a:t>
            </a:r>
            <a:r>
              <a:rPr lang="ko-KR" altLang="en-US" b="1" dirty="0"/>
              <a:t>하여 정규화 수행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769BD7-B62D-4585-A248-F4CE25147A13}"/>
              </a:ext>
            </a:extLst>
          </p:cNvPr>
          <p:cNvSpPr/>
          <p:nvPr/>
        </p:nvSpPr>
        <p:spPr>
          <a:xfrm>
            <a:off x="282674" y="250176"/>
            <a:ext cx="5001568" cy="716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Mapping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Style information</a:t>
            </a:r>
            <a:r>
              <a:rPr lang="ko-KR" altLang="en-US" b="1" dirty="0">
                <a:solidFill>
                  <a:schemeClr val="bg1"/>
                </a:solidFill>
              </a:rPr>
              <a:t>을 생성하는 네트워크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E6C2A96-3E8A-43D4-8B98-0A235C28DB87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3012889" y="2434322"/>
            <a:ext cx="3620083" cy="97862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A7AB0CA-26FB-4368-86BE-51131AA81981}"/>
              </a:ext>
            </a:extLst>
          </p:cNvPr>
          <p:cNvCxnSpPr>
            <a:cxnSpLocks/>
          </p:cNvCxnSpPr>
          <p:nvPr/>
        </p:nvCxnSpPr>
        <p:spPr>
          <a:xfrm>
            <a:off x="4538133" y="1767815"/>
            <a:ext cx="201804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209910B-5380-4340-8A33-2A3F4CAEA143}"/>
              </a:ext>
            </a:extLst>
          </p:cNvPr>
          <p:cNvCxnSpPr>
            <a:cxnSpLocks/>
          </p:cNvCxnSpPr>
          <p:nvPr/>
        </p:nvCxnSpPr>
        <p:spPr>
          <a:xfrm flipH="1" flipV="1">
            <a:off x="8351340" y="2840539"/>
            <a:ext cx="1093874" cy="19791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F94B130-A587-4644-B5C6-B95E9DE8C3B0}"/>
              </a:ext>
            </a:extLst>
          </p:cNvPr>
          <p:cNvCxnSpPr>
            <a:cxnSpLocks/>
          </p:cNvCxnSpPr>
          <p:nvPr/>
        </p:nvCxnSpPr>
        <p:spPr>
          <a:xfrm flipH="1">
            <a:off x="8430881" y="6397340"/>
            <a:ext cx="195855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E5EA010D-9C08-4EE3-ABF3-CE24525B3388}"/>
              </a:ext>
            </a:extLst>
          </p:cNvPr>
          <p:cNvSpPr/>
          <p:nvPr/>
        </p:nvSpPr>
        <p:spPr>
          <a:xfrm>
            <a:off x="1249858" y="2457765"/>
            <a:ext cx="2673241" cy="3261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latent</a:t>
            </a:r>
            <a:endParaRPr lang="ko-KR" altLang="en-US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2DA1542-2A34-419B-9FD9-15C9D7107B33}"/>
              </a:ext>
            </a:extLst>
          </p:cNvPr>
          <p:cNvSpPr/>
          <p:nvPr/>
        </p:nvSpPr>
        <p:spPr>
          <a:xfrm>
            <a:off x="487441" y="3412946"/>
            <a:ext cx="5050895" cy="70788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2. Normalization the latent using </a:t>
            </a:r>
            <a:r>
              <a:rPr lang="en-US" altLang="ko-KR" sz="2000" b="1" u="sng" dirty="0"/>
              <a:t>Pixel Norm</a:t>
            </a:r>
          </a:p>
          <a:p>
            <a:pPr algn="ctr"/>
            <a:r>
              <a:rPr lang="en-US" altLang="ko-KR" sz="2000" b="1" dirty="0"/>
              <a:t>shape: batch * 512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C80EAA6-8A4C-4E6A-A69D-116A178F2CE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203752" y="3762548"/>
            <a:ext cx="1433549" cy="202756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04DCFBE6-2908-481C-AEDA-F9E23CE690C4}"/>
              </a:ext>
            </a:extLst>
          </p:cNvPr>
          <p:cNvSpPr/>
          <p:nvPr/>
        </p:nvSpPr>
        <p:spPr>
          <a:xfrm>
            <a:off x="1249858" y="4140828"/>
            <a:ext cx="2673241" cy="267553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latent_norm</a:t>
            </a:r>
            <a:endParaRPr lang="ko-KR" altLang="en-US" b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7400477-D682-4C75-B0CE-3562FD3DDC83}"/>
              </a:ext>
            </a:extLst>
          </p:cNvPr>
          <p:cNvSpPr/>
          <p:nvPr/>
        </p:nvSpPr>
        <p:spPr>
          <a:xfrm>
            <a:off x="8968760" y="3067011"/>
            <a:ext cx="5109882" cy="707886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3. applying mapping network</a:t>
            </a:r>
          </a:p>
          <a:p>
            <a:pPr algn="ctr"/>
            <a:r>
              <a:rPr lang="en-US" altLang="ko-KR" sz="2000" b="1" dirty="0"/>
              <a:t>all layer is 512 x 512 with leaky relu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415B041-A227-4C2B-AC94-88F0A8F35ED7}"/>
              </a:ext>
            </a:extLst>
          </p:cNvPr>
          <p:cNvSpPr/>
          <p:nvPr/>
        </p:nvSpPr>
        <p:spPr>
          <a:xfrm>
            <a:off x="8898278" y="4872236"/>
            <a:ext cx="5109882" cy="120032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4. We got the Style!</a:t>
            </a:r>
          </a:p>
          <a:p>
            <a:pPr algn="ctr"/>
            <a:r>
              <a:rPr lang="en-US" altLang="ko-KR" b="1" dirty="0"/>
              <a:t>w is style information vector.</a:t>
            </a:r>
          </a:p>
          <a:p>
            <a:pPr algn="ctr"/>
            <a:r>
              <a:rPr lang="en-US" altLang="ko-KR" b="1" dirty="0"/>
              <a:t>w</a:t>
            </a:r>
            <a:r>
              <a:rPr lang="ko-KR" altLang="en-US" b="1" dirty="0"/>
              <a:t>를 </a:t>
            </a:r>
            <a:r>
              <a:rPr lang="en-US" altLang="ko-KR" b="1" dirty="0"/>
              <a:t>synthesis network</a:t>
            </a:r>
            <a:r>
              <a:rPr lang="ko-KR" altLang="en-US" b="1" dirty="0"/>
              <a:t>에 계속 더해주면서</a:t>
            </a:r>
            <a:endParaRPr lang="en-US" altLang="ko-KR" b="1" dirty="0"/>
          </a:p>
          <a:p>
            <a:pPr algn="ctr"/>
            <a:r>
              <a:rPr lang="en-US" altLang="ko-KR" b="1" dirty="0"/>
              <a:t>latent variable</a:t>
            </a:r>
            <a:r>
              <a:rPr lang="ko-KR" altLang="en-US" b="1" dirty="0"/>
              <a:t>에 맞는 </a:t>
            </a:r>
            <a:r>
              <a:rPr lang="en-US" altLang="ko-KR" b="1" dirty="0"/>
              <a:t>style</a:t>
            </a:r>
            <a:r>
              <a:rPr lang="ko-KR" altLang="en-US" b="1" dirty="0"/>
              <a:t>을 생성해줄 것이다</a:t>
            </a:r>
            <a:r>
              <a:rPr lang="en-US" altLang="ko-KR" b="1" dirty="0"/>
              <a:t>.</a:t>
            </a: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AEF298EE-A8FC-4499-9371-EBD15B31C377}"/>
              </a:ext>
            </a:extLst>
          </p:cNvPr>
          <p:cNvSpPr/>
          <p:nvPr/>
        </p:nvSpPr>
        <p:spPr>
          <a:xfrm>
            <a:off x="10381215" y="6223285"/>
            <a:ext cx="2673241" cy="267553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40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18FB1D-4004-48F1-B9CB-6C87E0E0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59" y="1485875"/>
            <a:ext cx="5109882" cy="644289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E339E1-3F47-4B5D-8A75-7E7A89B6483F}"/>
              </a:ext>
            </a:extLst>
          </p:cNvPr>
          <p:cNvSpPr/>
          <p:nvPr/>
        </p:nvSpPr>
        <p:spPr>
          <a:xfrm>
            <a:off x="1406640" y="1485875"/>
            <a:ext cx="2044427" cy="4476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E3EF4A-4CE7-4562-98DB-8F327DA71418}"/>
              </a:ext>
            </a:extLst>
          </p:cNvPr>
          <p:cNvSpPr/>
          <p:nvPr/>
        </p:nvSpPr>
        <p:spPr>
          <a:xfrm>
            <a:off x="308240" y="274933"/>
            <a:ext cx="4517760" cy="7958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Synthesis Network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이미지를 생성하는 네트워크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2BDF4-C82B-48B6-8FC3-B9E7423637DC}"/>
              </a:ext>
            </a:extLst>
          </p:cNvPr>
          <p:cNvSpPr txBox="1"/>
          <p:nvPr/>
        </p:nvSpPr>
        <p:spPr>
          <a:xfrm>
            <a:off x="8327462" y="2093961"/>
            <a:ext cx="41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1. Generate constant data with norm </a:t>
            </a:r>
            <a:r>
              <a:rPr lang="en-US" altLang="ko-KR" b="1" dirty="0" err="1"/>
              <a:t>dist</a:t>
            </a:r>
            <a:r>
              <a:rPr lang="en-US" altLang="ko-KR" b="1" dirty="0"/>
              <a:t> </a:t>
            </a:r>
          </a:p>
          <a:p>
            <a:pPr algn="ctr"/>
            <a:r>
              <a:rPr lang="en-US" altLang="ko-KR" b="1" dirty="0"/>
              <a:t>shape = batch x 512 x 4 x 4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D2BCD1-6B5A-47D6-BA80-89C4BF95D061}"/>
              </a:ext>
            </a:extLst>
          </p:cNvPr>
          <p:cNvCxnSpPr>
            <a:cxnSpLocks/>
          </p:cNvCxnSpPr>
          <p:nvPr/>
        </p:nvCxnSpPr>
        <p:spPr>
          <a:xfrm>
            <a:off x="5746902" y="2344723"/>
            <a:ext cx="262668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7F36D6-B7B7-4C18-AE23-F986AC09BCD4}"/>
              </a:ext>
            </a:extLst>
          </p:cNvPr>
          <p:cNvCxnSpPr>
            <a:cxnSpLocks/>
          </p:cNvCxnSpPr>
          <p:nvPr/>
        </p:nvCxnSpPr>
        <p:spPr>
          <a:xfrm>
            <a:off x="6437778" y="2678736"/>
            <a:ext cx="2499689" cy="63925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EFA2AB-A67C-4D6A-BA64-7621A1A283C7}"/>
              </a:ext>
            </a:extLst>
          </p:cNvPr>
          <p:cNvSpPr txBox="1"/>
          <p:nvPr/>
        </p:nvSpPr>
        <p:spPr>
          <a:xfrm>
            <a:off x="8963968" y="3141381"/>
            <a:ext cx="272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2. Generate noise data </a:t>
            </a:r>
          </a:p>
          <a:p>
            <a:pPr algn="ctr"/>
            <a:r>
              <a:rPr lang="en-US" altLang="ko-KR" b="1" dirty="0"/>
              <a:t>shape = batch x 512 x 4 x 4</a:t>
            </a:r>
            <a:endParaRPr lang="ko-KR" altLang="en-US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7ABFE1-9CAD-435E-B6DA-EBD0C223FFC3}"/>
              </a:ext>
            </a:extLst>
          </p:cNvPr>
          <p:cNvCxnSpPr>
            <a:cxnSpLocks/>
          </p:cNvCxnSpPr>
          <p:nvPr/>
        </p:nvCxnSpPr>
        <p:spPr>
          <a:xfrm>
            <a:off x="5174953" y="2613163"/>
            <a:ext cx="3354449" cy="183936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D3991F12-44DB-45DB-B7A7-B516C676ADAC}"/>
              </a:ext>
            </a:extLst>
          </p:cNvPr>
          <p:cNvSpPr/>
          <p:nvPr/>
        </p:nvSpPr>
        <p:spPr>
          <a:xfrm>
            <a:off x="12791957" y="2052335"/>
            <a:ext cx="1072091" cy="5847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Const</a:t>
            </a:r>
            <a:endParaRPr lang="ko-KR" altLang="en-US" sz="2000" dirty="0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47BB6D68-815B-403C-B0D4-3B3190D0EAEE}"/>
              </a:ext>
            </a:extLst>
          </p:cNvPr>
          <p:cNvSpPr/>
          <p:nvPr/>
        </p:nvSpPr>
        <p:spPr>
          <a:xfrm>
            <a:off x="11804663" y="3023304"/>
            <a:ext cx="1203960" cy="656705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Noise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0AEF6-1208-4268-834F-9C2CE238AD39}"/>
              </a:ext>
            </a:extLst>
          </p:cNvPr>
          <p:cNvSpPr txBox="1"/>
          <p:nvPr/>
        </p:nvSpPr>
        <p:spPr>
          <a:xfrm>
            <a:off x="8597530" y="4225708"/>
            <a:ext cx="272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3. Sum 1 and 2, apply relu</a:t>
            </a:r>
          </a:p>
          <a:p>
            <a:pPr algn="ctr"/>
            <a:r>
              <a:rPr lang="en-US" altLang="ko-KR" b="1" dirty="0"/>
              <a:t>shape = batch x 512 x 4 x 4</a:t>
            </a:r>
            <a:endParaRPr lang="ko-KR" altLang="en-US" b="1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A9D1BB22-37A2-49DC-A7AB-F6F4D6745EEB}"/>
              </a:ext>
            </a:extLst>
          </p:cNvPr>
          <p:cNvSpPr/>
          <p:nvPr/>
        </p:nvSpPr>
        <p:spPr>
          <a:xfrm>
            <a:off x="7464619" y="4981681"/>
            <a:ext cx="1072091" cy="5847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Const</a:t>
            </a:r>
            <a:endParaRPr lang="ko-KR" altLang="en-US" sz="2000" dirty="0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FE11074A-A2D3-47AF-AA15-C4A33A82BCF3}"/>
              </a:ext>
            </a:extLst>
          </p:cNvPr>
          <p:cNvSpPr/>
          <p:nvPr/>
        </p:nvSpPr>
        <p:spPr>
          <a:xfrm>
            <a:off x="9513713" y="4945032"/>
            <a:ext cx="1203960" cy="656705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Noise</a:t>
            </a:r>
            <a:endParaRPr lang="ko-KR" altLang="en-US" sz="2000" dirty="0"/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2932AF19-4B58-44E6-B446-6B982433032A}"/>
              </a:ext>
            </a:extLst>
          </p:cNvPr>
          <p:cNvSpPr/>
          <p:nvPr/>
        </p:nvSpPr>
        <p:spPr>
          <a:xfrm>
            <a:off x="8659451" y="4962221"/>
            <a:ext cx="731520" cy="755975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23" name="같음 기호 22">
            <a:extLst>
              <a:ext uri="{FF2B5EF4-FFF2-40B4-BE49-F238E27FC236}">
                <a16:creationId xmlns:a16="http://schemas.microsoft.com/office/drawing/2014/main" id="{4376D577-4EF6-4351-AED2-941A6DF66539}"/>
              </a:ext>
            </a:extLst>
          </p:cNvPr>
          <p:cNvSpPr/>
          <p:nvPr/>
        </p:nvSpPr>
        <p:spPr>
          <a:xfrm>
            <a:off x="10840415" y="5096730"/>
            <a:ext cx="624840" cy="42660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ECFA44D5-76F4-42FE-A297-73E4DCDAB459}"/>
              </a:ext>
            </a:extLst>
          </p:cNvPr>
          <p:cNvSpPr/>
          <p:nvPr/>
        </p:nvSpPr>
        <p:spPr>
          <a:xfrm>
            <a:off x="11587997" y="4980859"/>
            <a:ext cx="1203960" cy="656705"/>
          </a:xfrm>
          <a:prstGeom prst="cub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res</a:t>
            </a:r>
            <a:endParaRPr lang="ko-KR" altLang="en-US" sz="20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5F91B3-59E7-448D-9775-29437CE24A03}"/>
              </a:ext>
            </a:extLst>
          </p:cNvPr>
          <p:cNvCxnSpPr>
            <a:cxnSpLocks/>
          </p:cNvCxnSpPr>
          <p:nvPr/>
        </p:nvCxnSpPr>
        <p:spPr>
          <a:xfrm>
            <a:off x="5127493" y="2998365"/>
            <a:ext cx="3155367" cy="32082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7EBB99D-6135-434A-A871-C2183B7010EB}"/>
              </a:ext>
            </a:extLst>
          </p:cNvPr>
          <p:cNvSpPr txBox="1"/>
          <p:nvPr/>
        </p:nvSpPr>
        <p:spPr>
          <a:xfrm>
            <a:off x="8183996" y="6216463"/>
            <a:ext cx="410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4. Normalize the res using Instance Norm</a:t>
            </a:r>
          </a:p>
          <a:p>
            <a:pPr algn="ctr"/>
            <a:r>
              <a:rPr lang="en-US" altLang="ko-KR" b="1" dirty="0"/>
              <a:t>and apply style (style modification)</a:t>
            </a:r>
            <a:endParaRPr lang="ko-KR" altLang="en-US" b="1" dirty="0"/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97D52380-F1E0-4C08-835F-CDAAAE7CE432}"/>
              </a:ext>
            </a:extLst>
          </p:cNvPr>
          <p:cNvSpPr/>
          <p:nvPr/>
        </p:nvSpPr>
        <p:spPr>
          <a:xfrm>
            <a:off x="9559515" y="7333464"/>
            <a:ext cx="1203960" cy="656705"/>
          </a:xfrm>
          <a:prstGeom prst="cub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/>
              <a:t>res_AdaIN</a:t>
            </a:r>
            <a:endParaRPr lang="ko-KR" altLang="en-US" sz="1600" dirty="0"/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A1D532A2-D7A1-4E2D-9D8A-B23621DCF65F}"/>
              </a:ext>
            </a:extLst>
          </p:cNvPr>
          <p:cNvSpPr/>
          <p:nvPr/>
        </p:nvSpPr>
        <p:spPr>
          <a:xfrm>
            <a:off x="1311983" y="7013685"/>
            <a:ext cx="2673241" cy="267553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W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4696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18FB1D-4004-48F1-B9CB-6C87E0E0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4" y="1390805"/>
            <a:ext cx="5109882" cy="644289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E339E1-3F47-4B5D-8A75-7E7A89B6483F}"/>
              </a:ext>
            </a:extLst>
          </p:cNvPr>
          <p:cNvSpPr/>
          <p:nvPr/>
        </p:nvSpPr>
        <p:spPr>
          <a:xfrm>
            <a:off x="561451" y="1404950"/>
            <a:ext cx="2044427" cy="4476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5F91B3-59E7-448D-9775-29437CE24A03}"/>
              </a:ext>
            </a:extLst>
          </p:cNvPr>
          <p:cNvCxnSpPr>
            <a:cxnSpLocks/>
          </p:cNvCxnSpPr>
          <p:nvPr/>
        </p:nvCxnSpPr>
        <p:spPr>
          <a:xfrm flipV="1">
            <a:off x="4069339" y="762000"/>
            <a:ext cx="4024794" cy="196202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7EBB99D-6135-434A-A871-C2183B7010EB}"/>
              </a:ext>
            </a:extLst>
          </p:cNvPr>
          <p:cNvSpPr txBox="1"/>
          <p:nvPr/>
        </p:nvSpPr>
        <p:spPr>
          <a:xfrm>
            <a:off x="6744324" y="596381"/>
            <a:ext cx="7103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4. When applying style (style modification)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4-1. In the implementation, w</a:t>
            </a:r>
            <a:r>
              <a:rPr lang="ko-KR" altLang="en-US" b="1" dirty="0"/>
              <a:t>를 </a:t>
            </a:r>
            <a:r>
              <a:rPr lang="en-US" altLang="ko-KR" b="1" dirty="0"/>
              <a:t>res_norm</a:t>
            </a:r>
            <a:r>
              <a:rPr lang="ko-KR" altLang="en-US" b="1" dirty="0"/>
              <a:t>의 </a:t>
            </a:r>
            <a:r>
              <a:rPr lang="en-US" altLang="ko-KR" b="1" dirty="0"/>
              <a:t>channel</a:t>
            </a:r>
            <a:r>
              <a:rPr lang="ko-KR" altLang="en-US" b="1" dirty="0"/>
              <a:t>의 </a:t>
            </a:r>
            <a:r>
              <a:rPr lang="en-US" altLang="ko-KR" b="1" dirty="0"/>
              <a:t>*2 </a:t>
            </a:r>
            <a:r>
              <a:rPr lang="ko-KR" altLang="en-US" b="1" dirty="0"/>
              <a:t>로 늘려준다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82DB6DE3-0433-4DE6-9175-6962C1C47A86}"/>
              </a:ext>
            </a:extLst>
          </p:cNvPr>
          <p:cNvSpPr/>
          <p:nvPr/>
        </p:nvSpPr>
        <p:spPr>
          <a:xfrm>
            <a:off x="7002654" y="1920731"/>
            <a:ext cx="2673241" cy="267553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40DF0095-6996-4126-858F-24E2E93A7653}"/>
              </a:ext>
            </a:extLst>
          </p:cNvPr>
          <p:cNvSpPr/>
          <p:nvPr/>
        </p:nvSpPr>
        <p:spPr>
          <a:xfrm>
            <a:off x="7002654" y="2992168"/>
            <a:ext cx="5109882" cy="267553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W_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0449F2-5206-4C46-9C00-081988D328DF}"/>
              </a:ext>
            </a:extLst>
          </p:cNvPr>
          <p:cNvCxnSpPr>
            <a:cxnSpLocks/>
          </p:cNvCxnSpPr>
          <p:nvPr/>
        </p:nvCxnSpPr>
        <p:spPr>
          <a:xfrm>
            <a:off x="9075267" y="2232417"/>
            <a:ext cx="0" cy="75975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1960B2CA-494F-435B-A87C-6067071AEA52}"/>
              </a:ext>
            </a:extLst>
          </p:cNvPr>
          <p:cNvSpPr/>
          <p:nvPr/>
        </p:nvSpPr>
        <p:spPr>
          <a:xfrm>
            <a:off x="9356566" y="5362190"/>
            <a:ext cx="1203960" cy="656705"/>
          </a:xfrm>
          <a:prstGeom prst="cub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res_AdaIN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80E1D4-A679-4A45-89F5-FE17F97B30ED}"/>
              </a:ext>
            </a:extLst>
          </p:cNvPr>
          <p:cNvSpPr/>
          <p:nvPr/>
        </p:nvSpPr>
        <p:spPr>
          <a:xfrm>
            <a:off x="5866809" y="4375965"/>
            <a:ext cx="7822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4-2. W</a:t>
            </a:r>
            <a:r>
              <a:rPr lang="ko-KR" altLang="en-US" b="1" dirty="0"/>
              <a:t>를 </a:t>
            </a:r>
            <a:r>
              <a:rPr lang="en-US" altLang="ko-KR" b="1" dirty="0"/>
              <a:t>reshape</a:t>
            </a:r>
            <a:r>
              <a:rPr lang="ko-KR" altLang="en-US" b="1" dirty="0"/>
              <a:t>해서 </a:t>
            </a:r>
            <a:r>
              <a:rPr lang="en-US" altLang="ko-KR" b="1" dirty="0"/>
              <a:t>res_AdaIN</a:t>
            </a:r>
            <a:r>
              <a:rPr lang="ko-KR" altLang="en-US" b="1" dirty="0"/>
              <a:t>과 맞춰준다</a:t>
            </a:r>
            <a:r>
              <a:rPr lang="en-US" altLang="ko-KR" b="1" dirty="0"/>
              <a:t>.</a:t>
            </a:r>
          </a:p>
          <a:p>
            <a:pPr algn="ctr"/>
            <a:r>
              <a:rPr lang="en-US" altLang="ko-KR" b="1" dirty="0"/>
              <a:t>*</a:t>
            </a:r>
            <a:r>
              <a:rPr lang="ko-KR" altLang="en-US" b="1" dirty="0"/>
              <a:t> 이때</a:t>
            </a:r>
            <a:r>
              <a:rPr lang="en-US" altLang="ko-KR" b="1" dirty="0"/>
              <a:t>, </a:t>
            </a:r>
            <a:r>
              <a:rPr lang="ko-KR" altLang="en-US" b="1" dirty="0"/>
              <a:t>반반으로 </a:t>
            </a:r>
            <a:r>
              <a:rPr lang="en-US" altLang="ko-KR" b="1" dirty="0"/>
              <a:t>reshape</a:t>
            </a:r>
            <a:r>
              <a:rPr lang="ko-KR" altLang="en-US" b="1" dirty="0"/>
              <a:t>하여 반은 </a:t>
            </a:r>
            <a:r>
              <a:rPr lang="en-US" altLang="ko-KR" b="1" dirty="0"/>
              <a:t>w</a:t>
            </a:r>
            <a:r>
              <a:rPr lang="ko-KR" altLang="en-US" b="1" dirty="0"/>
              <a:t>로</a:t>
            </a:r>
            <a:r>
              <a:rPr lang="en-US" altLang="ko-KR" b="1" dirty="0"/>
              <a:t>, </a:t>
            </a:r>
            <a:r>
              <a:rPr lang="ko-KR" altLang="en-US" b="1" dirty="0"/>
              <a:t>반은 </a:t>
            </a:r>
            <a:r>
              <a:rPr lang="en-US" altLang="ko-KR" b="1" dirty="0"/>
              <a:t>bias</a:t>
            </a:r>
            <a:r>
              <a:rPr lang="ko-KR" altLang="en-US" b="1" dirty="0"/>
              <a:t>로 사용한다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B752B8-E009-4CEE-A667-0D16A657D841}"/>
              </a:ext>
            </a:extLst>
          </p:cNvPr>
          <p:cNvSpPr/>
          <p:nvPr/>
        </p:nvSpPr>
        <p:spPr>
          <a:xfrm>
            <a:off x="7716720" y="3317650"/>
            <a:ext cx="3398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1024</a:t>
            </a:r>
          </a:p>
          <a:p>
            <a:pPr algn="ctr"/>
            <a:r>
              <a:rPr lang="en-US" altLang="ko-KR" b="1" dirty="0"/>
              <a:t>reshape: batch x 2 x 512</a:t>
            </a:r>
            <a:endParaRPr lang="ko-KR" altLang="en-US" b="1" dirty="0"/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8C99C94A-A271-48D6-A4D4-5AAD877C4DF9}"/>
              </a:ext>
            </a:extLst>
          </p:cNvPr>
          <p:cNvSpPr/>
          <p:nvPr/>
        </p:nvSpPr>
        <p:spPr>
          <a:xfrm>
            <a:off x="5891439" y="5495917"/>
            <a:ext cx="2673241" cy="267553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W_</a:t>
            </a:r>
            <a:endParaRPr lang="ko-KR" altLang="en-US" b="1" dirty="0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49E0CE6F-0F94-4418-8B6A-F840DB9C5DE7}"/>
              </a:ext>
            </a:extLst>
          </p:cNvPr>
          <p:cNvSpPr/>
          <p:nvPr/>
        </p:nvSpPr>
        <p:spPr>
          <a:xfrm>
            <a:off x="11470585" y="5556765"/>
            <a:ext cx="2673241" cy="267553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W_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F8DCDB-79D7-4E1E-844B-5F9677A65CF6}"/>
              </a:ext>
            </a:extLst>
          </p:cNvPr>
          <p:cNvSpPr/>
          <p:nvPr/>
        </p:nvSpPr>
        <p:spPr>
          <a:xfrm>
            <a:off x="5755548" y="5849617"/>
            <a:ext cx="2872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512 X 1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elemental-wise ?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across channel 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776377-8577-4FBF-A813-72878B315DE9}"/>
              </a:ext>
            </a:extLst>
          </p:cNvPr>
          <p:cNvSpPr/>
          <p:nvPr/>
        </p:nvSpPr>
        <p:spPr>
          <a:xfrm>
            <a:off x="8616518" y="6110111"/>
            <a:ext cx="2960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512 X 4 X 4</a:t>
            </a:r>
            <a:endParaRPr lang="ko-KR" altLang="en-US" b="1" dirty="0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577FED7B-72F5-4BE1-9898-E2DD88B639B7}"/>
              </a:ext>
            </a:extLst>
          </p:cNvPr>
          <p:cNvSpPr/>
          <p:nvPr/>
        </p:nvSpPr>
        <p:spPr>
          <a:xfrm>
            <a:off x="8616519" y="5415179"/>
            <a:ext cx="600627" cy="466021"/>
          </a:xfrm>
          <a:prstGeom prst="mathMultiply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ED861052-2E5B-4C12-B5C2-3F4A5F005032}"/>
              </a:ext>
            </a:extLst>
          </p:cNvPr>
          <p:cNvSpPr/>
          <p:nvPr/>
        </p:nvSpPr>
        <p:spPr>
          <a:xfrm>
            <a:off x="10817202" y="5362189"/>
            <a:ext cx="541020" cy="566942"/>
          </a:xfrm>
          <a:prstGeom prst="mathPl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3D83B5-D673-4C31-930B-E8B15343A98C}"/>
              </a:ext>
            </a:extLst>
          </p:cNvPr>
          <p:cNvSpPr/>
          <p:nvPr/>
        </p:nvSpPr>
        <p:spPr>
          <a:xfrm>
            <a:off x="11370835" y="5881199"/>
            <a:ext cx="2872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512 X 1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BE8937-66C9-4D5A-BE6B-1C5C6797978F}"/>
              </a:ext>
            </a:extLst>
          </p:cNvPr>
          <p:cNvSpPr/>
          <p:nvPr/>
        </p:nvSpPr>
        <p:spPr>
          <a:xfrm>
            <a:off x="308240" y="274933"/>
            <a:ext cx="4517760" cy="7958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Synthesis Network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이미지를 생성하는 네트워크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55F00583-A679-4C71-A52B-426314D87C35}"/>
              </a:ext>
            </a:extLst>
          </p:cNvPr>
          <p:cNvSpPr/>
          <p:nvPr/>
        </p:nvSpPr>
        <p:spPr>
          <a:xfrm>
            <a:off x="8616518" y="2402301"/>
            <a:ext cx="1038208" cy="267553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DENSE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F6312FA-3DDA-4669-B7DA-7764619ADB62}"/>
              </a:ext>
            </a:extLst>
          </p:cNvPr>
          <p:cNvCxnSpPr>
            <a:cxnSpLocks/>
          </p:cNvCxnSpPr>
          <p:nvPr/>
        </p:nvCxnSpPr>
        <p:spPr>
          <a:xfrm>
            <a:off x="4313183" y="3352829"/>
            <a:ext cx="2060729" cy="399962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98C535-CD2E-4198-AAF4-C0331BF14BEF}"/>
              </a:ext>
            </a:extLst>
          </p:cNvPr>
          <p:cNvSpPr/>
          <p:nvPr/>
        </p:nvSpPr>
        <p:spPr>
          <a:xfrm>
            <a:off x="5646181" y="7352455"/>
            <a:ext cx="5171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5. 3 x 3 convolution, padding = same</a:t>
            </a:r>
          </a:p>
          <a:p>
            <a:pPr algn="ctr"/>
            <a:r>
              <a:rPr lang="en-US" altLang="ko-KR" b="1" dirty="0"/>
              <a:t>do same 3 to 5</a:t>
            </a: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4E9C5368-0772-452C-8AB1-53A2F34EF83A}"/>
              </a:ext>
            </a:extLst>
          </p:cNvPr>
          <p:cNvSpPr/>
          <p:nvPr/>
        </p:nvSpPr>
        <p:spPr>
          <a:xfrm>
            <a:off x="9725901" y="7746452"/>
            <a:ext cx="1203960" cy="656705"/>
          </a:xfrm>
          <a:prstGeom prst="cub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res_AdaIN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79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18FB1D-4004-48F1-B9CB-6C87E0E0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4" y="1390805"/>
            <a:ext cx="5109882" cy="644289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E339E1-3F47-4B5D-8A75-7E7A89B6483F}"/>
              </a:ext>
            </a:extLst>
          </p:cNvPr>
          <p:cNvSpPr/>
          <p:nvPr/>
        </p:nvSpPr>
        <p:spPr>
          <a:xfrm>
            <a:off x="561451" y="1404950"/>
            <a:ext cx="2044427" cy="4476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5F91B3-59E7-448D-9775-29437CE24A03}"/>
              </a:ext>
            </a:extLst>
          </p:cNvPr>
          <p:cNvCxnSpPr>
            <a:cxnSpLocks/>
          </p:cNvCxnSpPr>
          <p:nvPr/>
        </p:nvCxnSpPr>
        <p:spPr>
          <a:xfrm flipV="1">
            <a:off x="4235246" y="914400"/>
            <a:ext cx="3683432" cy="358537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BE8937-66C9-4D5A-BE6B-1C5C6797978F}"/>
              </a:ext>
            </a:extLst>
          </p:cNvPr>
          <p:cNvSpPr/>
          <p:nvPr/>
        </p:nvSpPr>
        <p:spPr>
          <a:xfrm>
            <a:off x="308240" y="274933"/>
            <a:ext cx="4517760" cy="7958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Synthesis Network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이미지를 생성하는 네트워크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690C8FD3-ED9D-48EC-A962-ED701633A3AC}"/>
              </a:ext>
            </a:extLst>
          </p:cNvPr>
          <p:cNvSpPr/>
          <p:nvPr/>
        </p:nvSpPr>
        <p:spPr>
          <a:xfrm>
            <a:off x="7918678" y="1797204"/>
            <a:ext cx="1203960" cy="656705"/>
          </a:xfrm>
          <a:prstGeom prst="cub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res_AdaIN</a:t>
            </a:r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2DBD4E-E928-4FC7-9454-0C85C2074BFE}"/>
              </a:ext>
            </a:extLst>
          </p:cNvPr>
          <p:cNvSpPr/>
          <p:nvPr/>
        </p:nvSpPr>
        <p:spPr>
          <a:xfrm>
            <a:off x="6967758" y="2589280"/>
            <a:ext cx="2960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512 X 4 X 4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53E529-50E8-441E-B5E9-5F229EA690BC}"/>
              </a:ext>
            </a:extLst>
          </p:cNvPr>
          <p:cNvSpPr/>
          <p:nvPr/>
        </p:nvSpPr>
        <p:spPr>
          <a:xfrm>
            <a:off x="10441363" y="2587857"/>
            <a:ext cx="2960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512 X 8 X 8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1F73FC-BF8E-47D7-9072-CEB65E88CBFF}"/>
              </a:ext>
            </a:extLst>
          </p:cNvPr>
          <p:cNvSpPr/>
          <p:nvPr/>
        </p:nvSpPr>
        <p:spPr>
          <a:xfrm>
            <a:off x="7642261" y="812283"/>
            <a:ext cx="530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6. Upscale height, width 2 times</a:t>
            </a:r>
            <a:endParaRPr lang="ko-KR" altLang="en-US" b="1" dirty="0"/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CE7465BB-2DA6-4B2A-9739-A1FE8A10C869}"/>
              </a:ext>
            </a:extLst>
          </p:cNvPr>
          <p:cNvSpPr/>
          <p:nvPr/>
        </p:nvSpPr>
        <p:spPr>
          <a:xfrm>
            <a:off x="10982508" y="1620022"/>
            <a:ext cx="1878463" cy="868528"/>
          </a:xfrm>
          <a:prstGeom prst="cub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Upscale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017D81-A1D4-43D1-B26C-599BBD207C90}"/>
              </a:ext>
            </a:extLst>
          </p:cNvPr>
          <p:cNvSpPr/>
          <p:nvPr/>
        </p:nvSpPr>
        <p:spPr>
          <a:xfrm>
            <a:off x="7521844" y="3231619"/>
            <a:ext cx="530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7. blur the image</a:t>
            </a:r>
            <a:endParaRPr lang="ko-KR" altLang="en-US" b="1" dirty="0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43BB3CA8-6C3F-4D25-8FD0-B9D60B63F93F}"/>
              </a:ext>
            </a:extLst>
          </p:cNvPr>
          <p:cNvSpPr/>
          <p:nvPr/>
        </p:nvSpPr>
        <p:spPr>
          <a:xfrm>
            <a:off x="7244175" y="4069649"/>
            <a:ext cx="1878463" cy="868528"/>
          </a:xfrm>
          <a:prstGeom prst="cub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Upscale</a:t>
            </a:r>
            <a:endParaRPr lang="ko-KR" altLang="en-US" sz="2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FCE14B-EFC6-4C73-B771-B5C2071341F0}"/>
              </a:ext>
            </a:extLst>
          </p:cNvPr>
          <p:cNvSpPr/>
          <p:nvPr/>
        </p:nvSpPr>
        <p:spPr>
          <a:xfrm>
            <a:off x="6703030" y="5018139"/>
            <a:ext cx="2960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512 X 8 X 8</a:t>
            </a:r>
            <a:endParaRPr lang="ko-KR" altLang="en-US" b="1" dirty="0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8A283F40-51FA-4579-9E1C-B6C2970E2824}"/>
              </a:ext>
            </a:extLst>
          </p:cNvPr>
          <p:cNvSpPr/>
          <p:nvPr/>
        </p:nvSpPr>
        <p:spPr>
          <a:xfrm>
            <a:off x="10580041" y="4069649"/>
            <a:ext cx="1878463" cy="868528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err="1"/>
              <a:t>Upscale_blur</a:t>
            </a:r>
            <a:endParaRPr lang="ko-KR" altLang="en-US" sz="2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7BB0CF-8C60-4EDD-9E1E-279A04F1AA60}"/>
              </a:ext>
            </a:extLst>
          </p:cNvPr>
          <p:cNvSpPr/>
          <p:nvPr/>
        </p:nvSpPr>
        <p:spPr>
          <a:xfrm>
            <a:off x="10176634" y="5037543"/>
            <a:ext cx="2960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shape: batch x 512 X 8 X 8</a:t>
            </a:r>
            <a:endParaRPr lang="ko-KR" altLang="en-US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19073A4-90CF-490C-B513-5F405318BD2E}"/>
              </a:ext>
            </a:extLst>
          </p:cNvPr>
          <p:cNvSpPr/>
          <p:nvPr/>
        </p:nvSpPr>
        <p:spPr>
          <a:xfrm>
            <a:off x="7521843" y="6532279"/>
            <a:ext cx="5309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9. height x width</a:t>
            </a:r>
            <a:r>
              <a:rPr lang="ko-KR" altLang="en-US" b="1" dirty="0"/>
              <a:t>가 </a:t>
            </a:r>
            <a:r>
              <a:rPr lang="en-US" altLang="ko-KR" b="1" dirty="0"/>
              <a:t>32 x 32</a:t>
            </a:r>
            <a:r>
              <a:rPr lang="ko-KR" altLang="en-US" b="1" dirty="0"/>
              <a:t>까지는 </a:t>
            </a:r>
            <a:r>
              <a:rPr lang="en-US" altLang="ko-KR" b="1" dirty="0"/>
              <a:t>channel 512 </a:t>
            </a:r>
            <a:r>
              <a:rPr lang="ko-KR" altLang="en-US" b="1" dirty="0"/>
              <a:t>유지</a:t>
            </a:r>
            <a:endParaRPr lang="en-US" altLang="ko-KR" b="1" dirty="0"/>
          </a:p>
          <a:p>
            <a:pPr algn="ctr"/>
            <a:r>
              <a:rPr lang="ko-KR" altLang="en-US" b="1" dirty="0"/>
              <a:t>그 후</a:t>
            </a:r>
            <a:r>
              <a:rPr lang="en-US" altLang="ko-KR" b="1" dirty="0"/>
              <a:t>, upscale </a:t>
            </a:r>
            <a:r>
              <a:rPr lang="ko-KR" altLang="en-US" b="1" dirty="0"/>
              <a:t>되면서</a:t>
            </a:r>
            <a:r>
              <a:rPr lang="en-US" altLang="ko-KR" b="1" dirty="0"/>
              <a:t>, channel </a:t>
            </a:r>
            <a:r>
              <a:rPr lang="ko-KR" altLang="en-US" b="1" dirty="0"/>
              <a:t>도 </a:t>
            </a:r>
            <a:r>
              <a:rPr lang="en-US" altLang="ko-KR" b="1" dirty="0"/>
              <a:t>2</a:t>
            </a:r>
            <a:r>
              <a:rPr lang="ko-KR" altLang="en-US" b="1" dirty="0" err="1"/>
              <a:t>배씩</a:t>
            </a:r>
            <a:r>
              <a:rPr lang="ko-KR" altLang="en-US" b="1" dirty="0"/>
              <a:t> </a:t>
            </a:r>
            <a:r>
              <a:rPr lang="ko-KR" altLang="en-US" b="1" dirty="0" err="1"/>
              <a:t>줄어듬</a:t>
            </a:r>
            <a:endParaRPr lang="ko-KR" altLang="en-US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4904F1-6C5F-4B1B-ACC4-A2AFA1A85226}"/>
              </a:ext>
            </a:extLst>
          </p:cNvPr>
          <p:cNvSpPr/>
          <p:nvPr/>
        </p:nvSpPr>
        <p:spPr>
          <a:xfrm>
            <a:off x="7472301" y="5709226"/>
            <a:ext cx="530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8. </a:t>
            </a:r>
            <a:r>
              <a:rPr lang="ko-KR" altLang="en-US" b="1" dirty="0"/>
              <a:t>앞의 </a:t>
            </a:r>
            <a:r>
              <a:rPr lang="en-US" altLang="ko-KR" b="1" dirty="0"/>
              <a:t>episode 1, 2 </a:t>
            </a:r>
            <a:r>
              <a:rPr lang="ko-KR" altLang="en-US" b="1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986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419</Words>
  <Application>Microsoft Office PowerPoint</Application>
  <PresentationFormat>사용자 지정</PresentationFormat>
  <Paragraphs>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Jaeju An</dc:creator>
  <cp:lastModifiedBy>Jaeju An</cp:lastModifiedBy>
  <cp:revision>51</cp:revision>
  <dcterms:created xsi:type="dcterms:W3CDTF">2020-08-25T12:00:27Z</dcterms:created>
  <dcterms:modified xsi:type="dcterms:W3CDTF">2020-08-25T15:58:43Z</dcterms:modified>
</cp:coreProperties>
</file>