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9" r:id="rId9"/>
    <p:sldId id="262" r:id="rId10"/>
    <p:sldId id="263" r:id="rId11"/>
    <p:sldId id="264" r:id="rId12"/>
    <p:sldId id="265" r:id="rId13"/>
    <p:sldId id="266" r:id="rId14"/>
    <p:sldId id="270" r:id="rId15"/>
    <p:sldId id="271" r:id="rId16"/>
    <p:sldId id="272" r:id="rId17"/>
    <p:sldId id="26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81A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9" d="100"/>
          <a:sy n="89"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46CE7D5-CF57-46EF-B807-FDD0502418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46CE7D5-CF57-46EF-B807-FDD0502418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0519" y="-132080"/>
            <a:ext cx="11270956" cy="900366"/>
          </a:xfrm>
        </p:spPr>
        <p:txBody>
          <a:bodyPr>
            <a:normAutofit/>
          </a:bodyPr>
          <a:lstStyle/>
          <a:p>
            <a:r>
              <a:rPr lang="en-US" sz="2800" b="1" dirty="0">
                <a:latin typeface="Times New Roman" panose="02020603050405020304" pitchFamily="18" charset="0"/>
                <a:cs typeface="Times New Roman" panose="02020603050405020304" pitchFamily="18" charset="0"/>
              </a:rPr>
              <a:t>Shri Ram Murti Smarak College of Engineering &amp; Technology, Bareilly</a:t>
            </a: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02315" y="917809"/>
            <a:ext cx="10187353" cy="5782285"/>
          </a:xfrm>
        </p:spPr>
        <p:txBody>
          <a:bodyPr vert="horz" lIns="91440" tIns="45720" rIns="91440" bIns="45720" rtlCol="0" anchor="t">
            <a:normAutofit fontScale="92500"/>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MINI PROJECT PRESENTATION  ON THE TOPIC</a:t>
            </a:r>
            <a:endParaRPr lang="en-US" sz="2800" b="1" dirty="0">
              <a:latin typeface="Times New Roman" panose="02020603050405020304" pitchFamily="18" charset="0"/>
              <a:cs typeface="Times New Roman" panose="02020603050405020304" pitchFamily="18" charset="0"/>
            </a:endParaRPr>
          </a:p>
          <a:p>
            <a:r>
              <a:rPr lang="en-US" sz="2800" b="1" dirty="0">
                <a:solidFill>
                  <a:srgbClr val="000000"/>
                </a:solidFill>
                <a:latin typeface="Times New Roman" panose="02020603050405020304" pitchFamily="18" charset="0"/>
                <a:cs typeface="Times New Roman" panose="02020603050405020304" pitchFamily="18" charset="0"/>
              </a:rPr>
              <a:t>"</a:t>
            </a:r>
            <a:r>
              <a:rPr lang="en-US" sz="2800" b="1" u="sng" dirty="0">
                <a:solidFill>
                  <a:srgbClr val="000000"/>
                </a:solidFill>
                <a:latin typeface="Times New Roman" panose="02020603050405020304" pitchFamily="18" charset="0"/>
                <a:cs typeface="Times New Roman" panose="02020603050405020304" pitchFamily="18" charset="0"/>
              </a:rPr>
              <a:t>DESIGN AND DEVELOP A SYSTEM FOR RESUME BUILDER</a:t>
            </a:r>
            <a:r>
              <a:rPr lang="en-US" sz="2800" b="1" dirty="0">
                <a:solidFill>
                  <a:srgbClr val="000000"/>
                </a:solidFill>
                <a:latin typeface="Times New Roman" panose="02020603050405020304" pitchFamily="18" charset="0"/>
                <a:cs typeface="Times New Roman" panose="02020603050405020304" pitchFamily="18" charset="0"/>
              </a:rPr>
              <a:t>“</a:t>
            </a:r>
            <a:endParaRPr lang="en-US" sz="2800" b="1" dirty="0">
              <a:solidFill>
                <a:srgbClr val="000000"/>
              </a:solidFill>
              <a:latin typeface="Times New Roman" panose="02020603050405020304" pitchFamily="18" charset="0"/>
              <a:cs typeface="Times New Roman" panose="02020603050405020304" pitchFamily="18" charset="0"/>
            </a:endParaRPr>
          </a:p>
          <a:p>
            <a:endParaRPr lang="en-US" b="1" dirty="0">
              <a:solidFill>
                <a:srgbClr val="000000"/>
              </a:solidFill>
              <a:latin typeface="Times New Roman" panose="02020603050405020304" pitchFamily="18" charset="0"/>
              <a:cs typeface="Times New Roman" panose="02020603050405020304" pitchFamily="18" charset="0"/>
            </a:endParaRPr>
          </a:p>
          <a:p>
            <a:endParaRPr lang="en-US" b="1" dirty="0">
              <a:solidFill>
                <a:srgbClr val="000000"/>
              </a:solidFill>
              <a:latin typeface="Times New Roman" panose="02020603050405020304" pitchFamily="18" charset="0"/>
              <a:cs typeface="Times New Roman" panose="02020603050405020304" pitchFamily="18" charset="0"/>
            </a:endParaRPr>
          </a:p>
          <a:p>
            <a:pPr algn="l"/>
            <a:r>
              <a:rPr lang="en-US" b="1" dirty="0">
                <a:solidFill>
                  <a:srgbClr val="000000"/>
                </a:solidFill>
                <a:latin typeface="Times New Roman" panose="02020603050405020304" pitchFamily="18" charset="0"/>
                <a:cs typeface="Times New Roman" panose="02020603050405020304" pitchFamily="18" charset="0"/>
              </a:rPr>
              <a:t>Presented by:                                                                                Guided by:</a:t>
            </a:r>
            <a:endParaRPr lang="en-US" b="1" dirty="0">
              <a:latin typeface="Times New Roman" panose="02020603050405020304" pitchFamily="18" charset="0"/>
              <a:cs typeface="Times New Roman" panose="02020603050405020304" pitchFamily="18" charset="0"/>
            </a:endParaRPr>
          </a:p>
          <a:p>
            <a:pPr algn="l">
              <a:lnSpc>
                <a:spcPct val="100000"/>
              </a:lnSpc>
            </a:pPr>
            <a:r>
              <a:rPr lang="en-US" dirty="0">
                <a:solidFill>
                  <a:srgbClr val="000000"/>
                </a:solidFill>
                <a:latin typeface="Times New Roman" panose="02020603050405020304" pitchFamily="18" charset="0"/>
                <a:cs typeface="Times New Roman" panose="02020603050405020304" pitchFamily="18" charset="0"/>
              </a:rPr>
              <a:t>Kushagra Sharma (220014010053)                                               Mr. </a:t>
            </a:r>
            <a:r>
              <a:rPr lang="en-US" dirty="0" err="1">
                <a:solidFill>
                  <a:srgbClr val="000000"/>
                </a:solidFill>
                <a:latin typeface="Times New Roman" panose="02020603050405020304" pitchFamily="18" charset="0"/>
                <a:cs typeface="Times New Roman" panose="02020603050405020304" pitchFamily="18" charset="0"/>
              </a:rPr>
              <a:t>Imtiyazul</a:t>
            </a:r>
            <a:r>
              <a:rPr lang="en-US" dirty="0">
                <a:solidFill>
                  <a:srgbClr val="000000"/>
                </a:solidFill>
                <a:latin typeface="Times New Roman" panose="02020603050405020304" pitchFamily="18" charset="0"/>
                <a:cs typeface="Times New Roman" panose="02020603050405020304" pitchFamily="18" charset="0"/>
              </a:rPr>
              <a:t> Haq</a:t>
            </a:r>
            <a:endParaRPr lang="en-US" dirty="0">
              <a:solidFill>
                <a:srgbClr val="000000"/>
              </a:solidFill>
              <a:latin typeface="Times New Roman" panose="02020603050405020304" pitchFamily="18" charset="0"/>
              <a:cs typeface="Times New Roman" panose="02020603050405020304" pitchFamily="18" charset="0"/>
            </a:endParaRPr>
          </a:p>
          <a:p>
            <a:pPr algn="l">
              <a:lnSpc>
                <a:spcPct val="100000"/>
              </a:lnSpc>
            </a:pPr>
            <a:r>
              <a:rPr lang="en-US" dirty="0">
                <a:solidFill>
                  <a:srgbClr val="000000"/>
                </a:solidFill>
                <a:latin typeface="Times New Roman" panose="02020603050405020304" pitchFamily="18" charset="0"/>
                <a:cs typeface="Times New Roman" panose="02020603050405020304" pitchFamily="18" charset="0"/>
              </a:rPr>
              <a:t>Anjali Sharma (2200140100015)                                                  (Assistant Professor)</a:t>
            </a:r>
            <a:endParaRPr lang="en-US" dirty="0">
              <a:solidFill>
                <a:srgbClr val="000000"/>
              </a:solidFill>
              <a:latin typeface="Times New Roman" panose="02020603050405020304" pitchFamily="18" charset="0"/>
              <a:cs typeface="Times New Roman" panose="02020603050405020304" pitchFamily="18" charset="0"/>
            </a:endParaRPr>
          </a:p>
          <a:p>
            <a:pPr algn="l">
              <a:lnSpc>
                <a:spcPct val="100000"/>
              </a:lnSpc>
            </a:pPr>
            <a:r>
              <a:rPr lang="en-US" dirty="0">
                <a:solidFill>
                  <a:srgbClr val="000000"/>
                </a:solidFill>
                <a:latin typeface="Times New Roman" panose="02020603050405020304" pitchFamily="18" charset="0"/>
                <a:cs typeface="Times New Roman" panose="02020603050405020304" pitchFamily="18" charset="0"/>
              </a:rPr>
              <a:t>Dev Saxena (2200140100030)</a:t>
            </a:r>
            <a:endParaRPr lang="en-US" dirty="0">
              <a:solidFill>
                <a:srgbClr val="000000"/>
              </a:solidFill>
              <a:latin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5024431" y="917809"/>
            <a:ext cx="2143125" cy="2038350"/>
          </a:xfrm>
          <a:prstGeom prst="rect">
            <a:avLst/>
          </a:prstGeom>
        </p:spPr>
      </p:pic>
      <p:sp>
        <p:nvSpPr>
          <p:cNvPr id="6" name="TextBox 5"/>
          <p:cNvSpPr txBox="1"/>
          <p:nvPr/>
        </p:nvSpPr>
        <p:spPr>
          <a:xfrm>
            <a:off x="5191111" y="4268601"/>
            <a:ext cx="1809759" cy="430887"/>
          </a:xfrm>
          <a:prstGeom prst="rect">
            <a:avLst/>
          </a:prstGeom>
          <a:noFill/>
        </p:spPr>
        <p:txBody>
          <a:bodyPr wrap="square" rtlCol="0">
            <a:spAutoFit/>
          </a:bodyPr>
          <a:lstStyle/>
          <a:p>
            <a:r>
              <a:rPr lang="en-US" sz="2200" b="1" dirty="0">
                <a:solidFill>
                  <a:srgbClr val="000000"/>
                </a:solidFill>
                <a:latin typeface="Times New Roman" panose="02020603050405020304" pitchFamily="18" charset="0"/>
                <a:cs typeface="Times New Roman" panose="02020603050405020304" pitchFamily="18" charset="0"/>
              </a:rPr>
              <a:t>Group No. 09</a:t>
            </a:r>
            <a:endParaRPr lang="en-IN" sz="22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a:cs typeface="Calibri Light" panose="020F0302020204030204"/>
              </a:rPr>
              <a:t>TECHNOLOGY USED</a:t>
            </a:r>
            <a:endParaRPr lang="en-US" sz="4000" b="1" dirty="0">
              <a:latin typeface="Times New Roman" panose="02020603050405020304"/>
              <a:cs typeface="Calibri Light" panose="020F0302020204030204"/>
            </a:endParaRPr>
          </a:p>
        </p:txBody>
      </p:sp>
      <p:sp>
        <p:nvSpPr>
          <p:cNvPr id="6" name="Content Placeholder 5"/>
          <p:cNvSpPr>
            <a:spLocks noGrp="1"/>
          </p:cNvSpPr>
          <p:nvPr>
            <p:ph idx="1"/>
          </p:nvPr>
        </p:nvSpPr>
        <p:spPr/>
        <p:txBody>
          <a:bodyPr vert="horz" lIns="91440" tIns="45720" rIns="91440" bIns="45720" rtlCol="0" anchor="t">
            <a:normAutofit/>
          </a:bodyPr>
          <a:lstStyle/>
          <a:p>
            <a:pPr marL="0" indent="0" algn="just">
              <a:buNone/>
            </a:pPr>
            <a:r>
              <a:rPr lang="en-US" dirty="0">
                <a:latin typeface="Times New Roman" panose="02020603050405020304"/>
                <a:ea typeface="+mn-lt"/>
                <a:cs typeface="+mn-lt"/>
              </a:rPr>
              <a:t>1.HTML: </a:t>
            </a:r>
            <a:endParaRPr lang="en-US" dirty="0">
              <a:latin typeface="Times New Roman" panose="02020603050405020304"/>
              <a:cs typeface="Calibri" panose="020F0502020204030204"/>
            </a:endParaRPr>
          </a:p>
          <a:p>
            <a:pPr algn="just"/>
            <a:r>
              <a:rPr lang="en-US" dirty="0">
                <a:latin typeface="Times New Roman" panose="02020603050405020304"/>
                <a:ea typeface="+mn-lt"/>
                <a:cs typeface="+mn-lt"/>
              </a:rPr>
              <a:t>Hyper Text Markup Language.</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is the standard markup language used to create web pages. </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provides the structure and layout of a webpage.</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uses markup tags to define different elements and their relationships. </a:t>
            </a:r>
            <a:endParaRPr lang="en-US" dirty="0">
              <a:latin typeface="Times New Roman" panose="02020603050405020304"/>
              <a:cs typeface="Calibri" panose="020F0502020204030204"/>
            </a:endParaRPr>
          </a:p>
          <a:p>
            <a:pPr algn="just"/>
            <a:r>
              <a:rPr lang="en-US" dirty="0">
                <a:latin typeface="Times New Roman" panose="02020603050405020304"/>
                <a:ea typeface="+mn-lt"/>
                <a:cs typeface="+mn-lt"/>
              </a:rPr>
              <a:t>Developed by Tim Berners-Lee in 1991.</a:t>
            </a:r>
            <a:endParaRPr lang="en-US" dirty="0">
              <a:latin typeface="Times New Roman" panose="02020603050405020304"/>
              <a:cs typeface="Calibri" panose="020F0502020204030204"/>
            </a:endParaRPr>
          </a:p>
        </p:txBody>
      </p:sp>
      <p:pic>
        <p:nvPicPr>
          <p:cNvPr id="5" name="Picture 4"/>
          <p:cNvPicPr>
            <a:picLocks noChangeAspect="1"/>
          </p:cNvPicPr>
          <p:nvPr/>
        </p:nvPicPr>
        <p:blipFill>
          <a:blip r:embed="rId1"/>
          <a:stretch>
            <a:fillRect/>
          </a:stretch>
        </p:blipFill>
        <p:spPr>
          <a:xfrm>
            <a:off x="9408160" y="355050"/>
            <a:ext cx="2486276" cy="8322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469034"/>
            <a:ext cx="10515600" cy="1256290"/>
          </a:xfrm>
        </p:spPr>
        <p:txBody>
          <a:bodyPr>
            <a:normAutofit/>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Times New Roman" panose="02020603050405020304"/>
                <a:cs typeface="Calibri" panose="020F0502020204030204"/>
              </a:rPr>
              <a:t>2.CSS:</a:t>
            </a:r>
            <a:endParaRPr lang="en-US" dirty="0">
              <a:latin typeface="Times New Roman" panose="02020603050405020304"/>
              <a:cs typeface="Times New Roman" panose="02020603050405020304"/>
            </a:endParaRPr>
          </a:p>
          <a:p>
            <a:pPr algn="just"/>
            <a:r>
              <a:rPr lang="en-US" dirty="0">
                <a:latin typeface="Times New Roman" panose="02020603050405020304"/>
                <a:ea typeface="+mn-lt"/>
                <a:cs typeface="+mn-lt"/>
              </a:rPr>
              <a:t>Cascading Style Sheets, commonly known as CSS.</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CSS is a fundamental technology used for styling web pages.</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is used for defining the visual presentation of HTML documents.</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is used for layout, appearance, and formatting of web content across different devices and screen sizes.</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It enables to apply styles such as text, images, and layout containers, without changing the structure of the document. </a:t>
            </a:r>
            <a:endParaRPr lang="en-US" dirty="0">
              <a:latin typeface="Times New Roman" panose="02020603050405020304"/>
              <a:ea typeface="+mn-lt"/>
              <a:cs typeface="+mn-lt"/>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Times New Roman" panose="02020603050405020304"/>
                <a:cs typeface="Calibri" panose="020F0502020204030204"/>
              </a:rPr>
              <a:t>3.JavaScript:</a:t>
            </a:r>
            <a:endParaRPr lang="en-US" dirty="0">
              <a:latin typeface="Times New Roman" panose="02020603050405020304"/>
              <a:cs typeface="Times New Roman" panose="02020603050405020304"/>
            </a:endParaRPr>
          </a:p>
          <a:p>
            <a:pPr algn="just"/>
            <a:r>
              <a:rPr lang="en-US" dirty="0">
                <a:latin typeface="Times New Roman" panose="02020603050405020304"/>
                <a:ea typeface="+mn-lt"/>
                <a:cs typeface="+mn-lt"/>
              </a:rPr>
              <a:t>Initially developed by Netscape Communications in 1995.</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JavaScript is a versatile programming language primarily used for client-side web development.</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JavaScript has since become one of the most widely used programming languages on the web. </a:t>
            </a:r>
            <a:endParaRPr lang="en-US" dirty="0">
              <a:solidFill>
                <a:srgbClr val="808080"/>
              </a:solidFill>
              <a:latin typeface="Times New Roman" panose="02020603050405020304"/>
              <a:ea typeface="+mn-lt"/>
              <a:cs typeface="+mn-lt"/>
            </a:endParaRPr>
          </a:p>
          <a:p>
            <a:pPr algn="just"/>
            <a:r>
              <a:rPr lang="en-US" dirty="0">
                <a:solidFill>
                  <a:srgbClr val="000000"/>
                </a:solidFill>
                <a:latin typeface="Times New Roman" panose="02020603050405020304"/>
                <a:ea typeface="+mn-lt"/>
                <a:cs typeface="+mn-lt"/>
              </a:rPr>
              <a:t>It allows developers to create dynamic and interactive web pages</a:t>
            </a:r>
            <a:r>
              <a:rPr lang="en-US" dirty="0">
                <a:solidFill>
                  <a:srgbClr val="000000"/>
                </a:solidFill>
                <a:ea typeface="+mn-lt"/>
                <a:cs typeface="+mn-lt"/>
              </a:rPr>
              <a:t>.</a:t>
            </a:r>
            <a:endParaRPr lang="en-US" dirty="0">
              <a:solidFill>
                <a:srgbClr val="808080"/>
              </a:solidFill>
              <a:ea typeface="+mn-lt"/>
              <a:cs typeface="+mn-lt"/>
            </a:endParaRPr>
          </a:p>
          <a:p>
            <a:pPr algn="just"/>
            <a:endParaRPr lang="en-US" sz="3200" dirty="0">
              <a:ea typeface="+mn-lt"/>
              <a:cs typeface="+mn-lt"/>
            </a:endParaRPr>
          </a:p>
          <a:p>
            <a:endParaRPr lang="en-US" dirty="0">
              <a:cs typeface="Calibri" panose="020F0502020204030204"/>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a:cs typeface="Calibri Light" panose="020F0302020204030204"/>
              </a:rPr>
              <a:t>RESULT</a:t>
            </a:r>
            <a:endParaRPr lang="en-IN" b="1" dirty="0"/>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31432" y="1431985"/>
            <a:ext cx="5782701" cy="3261874"/>
          </a:xfr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49881" y="2602994"/>
            <a:ext cx="5610687" cy="3151914"/>
          </a:xfrm>
          <a:prstGeom prst="rect">
            <a:avLst/>
          </a:prstGeom>
        </p:spPr>
      </p:pic>
      <p:sp>
        <p:nvSpPr>
          <p:cNvPr id="8" name="TextBox 7"/>
          <p:cNvSpPr txBox="1"/>
          <p:nvPr/>
        </p:nvSpPr>
        <p:spPr>
          <a:xfrm>
            <a:off x="4216321" y="5925342"/>
            <a:ext cx="3795623"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 Home Page and Details Filling</a:t>
            </a:r>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22052" y="365125"/>
            <a:ext cx="5465139" cy="3222782"/>
          </a:xfr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5792" y="2471552"/>
            <a:ext cx="6349431" cy="3222781"/>
          </a:xfrm>
          <a:prstGeom prst="rect">
            <a:avLst/>
          </a:prstGeom>
        </p:spPr>
      </p:pic>
      <p:sp>
        <p:nvSpPr>
          <p:cNvPr id="9" name="TextBox 8"/>
          <p:cNvSpPr txBox="1"/>
          <p:nvPr/>
        </p:nvSpPr>
        <p:spPr>
          <a:xfrm>
            <a:off x="3258142" y="5694333"/>
            <a:ext cx="4835300" cy="646331"/>
          </a:xfrm>
          <a:prstGeom prst="rect">
            <a:avLst/>
          </a:prstGeom>
          <a:noFill/>
        </p:spPr>
        <p:txBody>
          <a:bodyPr wrap="square">
            <a:spAutoFit/>
          </a:bodyPr>
          <a:lstStyle/>
          <a:p>
            <a:pPr algn="ctr"/>
            <a:r>
              <a:rPr lang="en-US" dirty="0">
                <a:cs typeface="Calibri" panose="020F0502020204030204"/>
              </a:rPr>
              <a:t>Figure: Previewing and Saving in Different Formats</a:t>
            </a:r>
            <a:endParaRPr lang="en-US" dirty="0">
              <a:cs typeface="Calibri" panose="020F0502020204030204"/>
            </a:endParaRPr>
          </a:p>
        </p:txBody>
      </p:sp>
      <p:pic>
        <p:nvPicPr>
          <p:cNvPr id="10" name="Picture 9"/>
          <p:cNvPicPr>
            <a:picLocks noChangeAspect="1"/>
          </p:cNvPicPr>
          <p:nvPr/>
        </p:nvPicPr>
        <p:blipFill>
          <a:blip r:embed="rId3"/>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a:latin typeface="Times New Roman" panose="02020603050405020304"/>
                <a:cs typeface="Calibri Light" panose="020F0302020204030204"/>
              </a:rPr>
              <a:t>CONCLUSION</a:t>
            </a:r>
            <a:endParaRPr lang="en-IN" b="1" dirty="0"/>
          </a:p>
        </p:txBody>
      </p:sp>
      <p:sp>
        <p:nvSpPr>
          <p:cNvPr id="3" name="Content Placeholder 2"/>
          <p:cNvSpPr>
            <a:spLocks noGrp="1"/>
          </p:cNvSpPr>
          <p:nvPr>
            <p:ph idx="1"/>
          </p:nvPr>
        </p:nvSpPr>
        <p:spPr/>
        <p:txBody>
          <a:bodyPr>
            <a:normAutofit fontScale="85000" lnSpcReduction="10000"/>
          </a:bodyPr>
          <a:lstStyle/>
          <a:p>
            <a:pPr marL="0" indent="0" algn="just">
              <a:lnSpc>
                <a:spcPct val="110000"/>
              </a:lnSpc>
              <a:buNone/>
            </a:pPr>
            <a:r>
              <a:rPr lang="en-US" sz="2800" dirty="0">
                <a:latin typeface="Times New Roman" panose="02020603050405020304"/>
                <a:ea typeface="+mn-lt"/>
                <a:cs typeface="+mn-lt"/>
              </a:rPr>
              <a:t>The development of a resume builder website represents a significant milestone in the realm of career management and job search optimization. From capturing personal information and academic qualifications to showcasing skills, hobbies, and work experiences, our resume builder provides users with the tools they need to create compelling and visually appealing resumes that stand out to potential employers. Users are seasoned professionals or recent graduates, our platform ensures a seamless and enjoyable experience. By offering flexibility and customization, we aim to cater to the diverse needs and preferences of our user base, thereby enhancing their chances of securing their desired career </a:t>
            </a:r>
            <a:r>
              <a:rPr lang="en-US" sz="2800" dirty="0" err="1">
                <a:latin typeface="Times New Roman" panose="02020603050405020304"/>
                <a:ea typeface="+mn-lt"/>
                <a:cs typeface="+mn-lt"/>
              </a:rPr>
              <a:t>opportunities.In</a:t>
            </a:r>
            <a:r>
              <a:rPr lang="en-US" sz="2800" dirty="0">
                <a:latin typeface="Times New Roman" panose="02020603050405020304"/>
                <a:ea typeface="+mn-lt"/>
                <a:cs typeface="+mn-lt"/>
              </a:rPr>
              <a:t> addition to its user-centric design, our resume builder prioritizes performance, security, and reliability.</a:t>
            </a:r>
            <a:endParaRPr lang="en-US" sz="2800" dirty="0">
              <a:latin typeface="Times New Roman" panose="02020603050405020304"/>
              <a:ea typeface="+mn-lt"/>
              <a:cs typeface="+mn-lt"/>
            </a:endParaRPr>
          </a:p>
          <a:p>
            <a:pPr marL="0" indent="0">
              <a:lnSpc>
                <a:spcPct val="110000"/>
              </a:lnSpc>
              <a:buNone/>
            </a:pPr>
            <a:endParaRPr lang="en-IN" dirty="0"/>
          </a:p>
        </p:txBody>
      </p:sp>
      <p:pic>
        <p:nvPicPr>
          <p:cNvPr id="4" name="Picture 3"/>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a:cs typeface="Calibri Light" panose="020F0302020204030204"/>
              </a:rPr>
              <a:t>REFERENCES</a:t>
            </a:r>
            <a:endParaRPr lang="en-US" b="1" dirty="0">
              <a:latin typeface="Times New Roman" panose="02020603050405020304"/>
              <a:cs typeface="Calibri Light" panose="020F0302020204030204"/>
            </a:endParaRPr>
          </a:p>
        </p:txBody>
      </p:sp>
      <p:sp>
        <p:nvSpPr>
          <p:cNvPr id="3" name="Content Placeholder 2"/>
          <p:cNvSpPr>
            <a:spLocks noGrp="1"/>
          </p:cNvSpPr>
          <p:nvPr>
            <p:ph idx="1"/>
          </p:nvPr>
        </p:nvSpPr>
        <p:spPr>
          <a:xfrm>
            <a:off x="838200" y="1327888"/>
            <a:ext cx="10515600" cy="5166467"/>
          </a:xfrm>
        </p:spPr>
        <p:txBody>
          <a:bodyPr vert="horz" lIns="91440" tIns="45720" rIns="91440" bIns="45720" rtlCol="0" anchor="t">
            <a:noAutofit/>
          </a:bodyPr>
          <a:lstStyle/>
          <a:p>
            <a:pPr marL="0" indent="0">
              <a:lnSpc>
                <a:spcPct val="150000"/>
              </a:lnSpc>
              <a:buNone/>
            </a:pPr>
            <a:r>
              <a:rPr lang="en-US" sz="2000" dirty="0">
                <a:latin typeface="Times New Roman" panose="02020603050405020304"/>
                <a:cs typeface="Calibri" panose="020F0502020204030204"/>
              </a:rPr>
              <a:t>[1] </a:t>
            </a:r>
            <a:r>
              <a:rPr lang="en-US" sz="2000" dirty="0">
                <a:latin typeface="Times New Roman" panose="02020603050405020304"/>
                <a:ea typeface="+mn-lt"/>
                <a:cs typeface="+mn-lt"/>
              </a:rPr>
              <a:t>Bharti </a:t>
            </a:r>
            <a:r>
              <a:rPr lang="en-US" sz="2000" dirty="0" err="1">
                <a:latin typeface="Times New Roman" panose="02020603050405020304"/>
                <a:ea typeface="+mn-lt"/>
                <a:cs typeface="+mn-lt"/>
              </a:rPr>
              <a:t>Kungwani</a:t>
            </a:r>
            <a:r>
              <a:rPr lang="en-US" sz="2000" dirty="0">
                <a:latin typeface="Times New Roman" panose="02020603050405020304"/>
                <a:ea typeface="+mn-lt"/>
                <a:cs typeface="+mn-lt"/>
              </a:rPr>
              <a:t>, Amisha Manglani, Naman </a:t>
            </a:r>
            <a:r>
              <a:rPr lang="en-US" sz="2000" dirty="0" err="1">
                <a:latin typeface="Times New Roman" panose="02020603050405020304"/>
                <a:ea typeface="+mn-lt"/>
                <a:cs typeface="+mn-lt"/>
              </a:rPr>
              <a:t>Dembal</a:t>
            </a:r>
            <a:r>
              <a:rPr lang="en-US" sz="2000" dirty="0">
                <a:latin typeface="Times New Roman" panose="02020603050405020304"/>
                <a:ea typeface="+mn-lt"/>
                <a:cs typeface="+mn-lt"/>
              </a:rPr>
              <a:t>, Hiten Hirani, Laveen </a:t>
            </a:r>
            <a:r>
              <a:rPr lang="en-US" sz="2000" dirty="0" err="1">
                <a:latin typeface="Times New Roman" panose="02020603050405020304"/>
                <a:ea typeface="+mn-lt"/>
                <a:cs typeface="+mn-lt"/>
              </a:rPr>
              <a:t>Sawlani</a:t>
            </a:r>
            <a:r>
              <a:rPr lang="en-US" sz="2000" dirty="0">
                <a:latin typeface="Times New Roman" panose="02020603050405020304"/>
                <a:ea typeface="+mn-lt"/>
                <a:cs typeface="+mn-lt"/>
              </a:rPr>
              <a:t>, “Analytical Resume Builder – A web Application for Creating a resume which gives a best impact in this competitive world”, Annals of R.S.C.B., ISSN:1583-6258, Vol. 24, Issue 2, 2020, Pages. 235 -238, Received 24 October 2020; Accepted 15 December 2020.</a:t>
            </a:r>
            <a:endParaRPr lang="en-US" sz="2000" dirty="0">
              <a:latin typeface="Times New Roman" panose="02020603050405020304"/>
              <a:ea typeface="+mn-lt"/>
              <a:cs typeface="+mn-lt"/>
            </a:endParaRPr>
          </a:p>
          <a:p>
            <a:pPr marL="0" indent="0">
              <a:lnSpc>
                <a:spcPct val="150000"/>
              </a:lnSpc>
              <a:buNone/>
            </a:pPr>
            <a:r>
              <a:rPr lang="en-US" sz="2000" dirty="0">
                <a:latin typeface="Times New Roman" panose="02020603050405020304"/>
                <a:ea typeface="+mn-lt"/>
                <a:cs typeface="+mn-lt"/>
              </a:rPr>
              <a:t>[2] Johnson, R., &amp; Lee, S. (2019). "Automated Assistance in Resume Building: Enhancing Formatting and Spell-Checking Features." International Journal of Human-Computer Interaction, 35(8),652-668</a:t>
            </a:r>
            <a:endParaRPr lang="en-US" sz="2000" dirty="0">
              <a:latin typeface="Times New Roman" panose="02020603050405020304"/>
              <a:ea typeface="+mn-lt"/>
              <a:cs typeface="+mn-lt"/>
            </a:endParaRPr>
          </a:p>
          <a:p>
            <a:pPr marL="0" indent="0">
              <a:lnSpc>
                <a:spcPct val="150000"/>
              </a:lnSpc>
              <a:buNone/>
            </a:pPr>
            <a:r>
              <a:rPr lang="en-US" sz="2000" dirty="0">
                <a:latin typeface="Times New Roman" panose="02020603050405020304"/>
                <a:ea typeface="+mn-lt"/>
                <a:cs typeface="+mn-lt"/>
              </a:rPr>
              <a:t>[3] Smith, J., Johnson, M., &amp; Anderson, K. (2018). "User-Centric Design in Resume Building Platforms." Journal of User Experience, 12(3), 45-62</a:t>
            </a:r>
            <a:endParaRPr lang="en-US" sz="2000" dirty="0">
              <a:latin typeface="Times New Roman" panose="02020603050405020304"/>
              <a:ea typeface="+mn-lt"/>
              <a:cs typeface="+mn-lt"/>
            </a:endParaRPr>
          </a:p>
          <a:p>
            <a:pPr marL="0" indent="0">
              <a:lnSpc>
                <a:spcPct val="150000"/>
              </a:lnSpc>
              <a:buNone/>
            </a:pPr>
            <a:r>
              <a:rPr lang="en-US" sz="2000" dirty="0">
                <a:latin typeface="Times New Roman" panose="02020603050405020304"/>
                <a:ea typeface="+mn-lt"/>
                <a:cs typeface="+mn-lt"/>
              </a:rPr>
              <a:t>[4] https://www.scribd.com/document/287860806/online-resume-builder </a:t>
            </a:r>
            <a:endParaRPr lang="en-US" sz="2000" dirty="0">
              <a:latin typeface="Times New Roman" panose="02020603050405020304"/>
              <a:cs typeface="Calibri" panose="020F0502020204030204"/>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2213814"/>
            <a:ext cx="10515600" cy="4351338"/>
          </a:xfrm>
        </p:spPr>
        <p:txBody>
          <a:bodyPr>
            <a:normAutofit/>
          </a:bodyPr>
          <a:lstStyle/>
          <a:p>
            <a:pPr marL="0" indent="0" algn="ctr">
              <a:buNone/>
            </a:pPr>
            <a:r>
              <a:rPr lang="en-US" sz="6600" dirty="0">
                <a:latin typeface="Times New Roman" panose="02020603050405020304"/>
                <a:ea typeface="Calibri" panose="020F0502020204030204"/>
                <a:cs typeface="Calibri" panose="020F0502020204030204"/>
              </a:rPr>
              <a:t>THANK</a:t>
            </a:r>
            <a:endParaRPr lang="en-US" sz="6600" dirty="0">
              <a:latin typeface="Times New Roman" panose="02020603050405020304"/>
              <a:ea typeface="Calibri" panose="020F0502020204030204"/>
              <a:cs typeface="Calibri" panose="020F0502020204030204"/>
            </a:endParaRPr>
          </a:p>
          <a:p>
            <a:pPr marL="0" indent="0" algn="ctr">
              <a:buNone/>
            </a:pPr>
            <a:r>
              <a:rPr lang="en-US" sz="6600" dirty="0">
                <a:latin typeface="Times New Roman" panose="02020603050405020304"/>
                <a:ea typeface="Calibri" panose="020F0502020204030204"/>
                <a:cs typeface="Calibri" panose="020F0502020204030204"/>
              </a:rPr>
              <a:t>YOU</a:t>
            </a:r>
            <a:endParaRPr lang="en-US" sz="6600" dirty="0">
              <a:latin typeface="Times New Roman" panose="02020603050405020304"/>
              <a:ea typeface="Calibri" panose="020F0502020204030204"/>
              <a:cs typeface="Calibri" panose="020F0502020204030204"/>
            </a:endParaRPr>
          </a:p>
          <a:p>
            <a:endParaRPr lang="en-IN" sz="6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a:cs typeface="Calibri Light" panose="020F0302020204030204"/>
              </a:rPr>
              <a:t>CONTENT</a:t>
            </a:r>
            <a:endParaRPr lang="en-US" sz="4000" b="1" dirty="0">
              <a:latin typeface="Times New Roman" panose="020206030504050203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Times New Roman" panose="02020603050405020304"/>
                <a:cs typeface="Calibri" panose="020F0502020204030204"/>
              </a:rPr>
              <a:t>Introduction </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Problem Statement</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Literature Review</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Methodology</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Technology Used</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Result</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Conclusion</a:t>
            </a:r>
            <a:endParaRPr lang="en-US" dirty="0">
              <a:latin typeface="Times New Roman" panose="02020603050405020304"/>
              <a:cs typeface="Calibri" panose="020F0502020204030204"/>
            </a:endParaRPr>
          </a:p>
          <a:p>
            <a:r>
              <a:rPr lang="en-US" dirty="0">
                <a:latin typeface="Times New Roman" panose="02020603050405020304"/>
                <a:cs typeface="Calibri" panose="020F0502020204030204"/>
              </a:rPr>
              <a:t>References</a:t>
            </a:r>
            <a:endParaRPr lang="en-US" dirty="0">
              <a:latin typeface="Times New Roman" panose="02020603050405020304"/>
              <a:cs typeface="Calibri" panose="020F0502020204030204"/>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a:cs typeface="Calibri Light" panose="020F0302020204030204"/>
              </a:rPr>
              <a:t>INTRODUCTION</a:t>
            </a:r>
            <a:endParaRPr lang="en-US" b="1" dirty="0">
              <a:latin typeface="Times New Roman" panose="020206030504050203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fontScale="92500" lnSpcReduction="10000"/>
          </a:bodyPr>
          <a:lstStyle/>
          <a:p>
            <a:pPr marL="0" indent="0" algn="just">
              <a:buNone/>
            </a:pPr>
            <a:r>
              <a:rPr lang="en-US" dirty="0">
                <a:latin typeface="Times New Roman" panose="02020603050405020304"/>
                <a:ea typeface="+mn-lt"/>
                <a:cs typeface="+mn-lt"/>
              </a:rPr>
              <a:t>A resume is a formal document that provides an overview of an individual's education, work experience, skills, achievements, and qualifications. Typically used in job applications, a resume serves as a snapshot of the candidate's professional background and capabilities. The purpose of a resume is to showcase relevant information to potential employers, helping them assess the candidate's suitability for a particular job or position. In this project, we aim to use html, JavaScript and other external factors to design and develop a system for resume builders that will feature an intuitive user interface allowing users to input their personal and professional information. The project is designed to be scalable and adaptable, supporting integration with various platforms and formats, such as PDF. This project aims for the creation of resumes that stand out in the competitive job market, ultimately increasing their chances of securing employment opportunities.</a:t>
            </a:r>
            <a:endParaRPr lang="en-US" dirty="0">
              <a:latin typeface="Times New Roman" panose="02020603050405020304"/>
              <a:cs typeface="Calibri" panose="020F0502020204030204"/>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a:cs typeface="Calibri Light" panose="020F0302020204030204"/>
              </a:rPr>
              <a:t>PROBLEM STATEMENT</a:t>
            </a:r>
            <a:endParaRPr lang="en-US" sz="4000" b="1" dirty="0">
              <a:latin typeface="Times New Roman" panose="020206030504050203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lgn="just"/>
            <a:r>
              <a:rPr lang="en-US" dirty="0">
                <a:latin typeface="Times New Roman" panose="02020603050405020304"/>
                <a:ea typeface="+mn-lt"/>
                <a:cs typeface="+mn-lt"/>
              </a:rPr>
              <a:t>The manual input of personal and professional information can be time-consuming and error-prone, leading inaccuracies in the resume content. </a:t>
            </a:r>
            <a:endParaRPr lang="en-US" dirty="0">
              <a:latin typeface="Times New Roman" panose="02020603050405020304"/>
              <a:cs typeface="Times New Roman" panose="02020603050405020304"/>
            </a:endParaRPr>
          </a:p>
          <a:p>
            <a:pPr marL="457200" indent="-457200" algn="just"/>
            <a:r>
              <a:rPr lang="en-US" dirty="0">
                <a:latin typeface="Times New Roman" panose="02020603050405020304"/>
                <a:ea typeface="+mn-lt"/>
                <a:cs typeface="+mn-lt"/>
              </a:rPr>
              <a:t>Lack features that provide real-time feedback on resume content and formatting choices.  </a:t>
            </a:r>
            <a:endParaRPr lang="en-US" dirty="0">
              <a:latin typeface="Times New Roman" panose="02020603050405020304"/>
              <a:cs typeface="Calibri" panose="020F0502020204030204"/>
            </a:endParaRPr>
          </a:p>
          <a:p>
            <a:pPr marL="457200" indent="-457200" algn="just"/>
            <a:r>
              <a:rPr lang="en-US" dirty="0">
                <a:latin typeface="Times New Roman" panose="02020603050405020304"/>
                <a:ea typeface="+mn-lt"/>
                <a:cs typeface="+mn-lt"/>
              </a:rPr>
              <a:t>Some resume-building tools may lack compatibility across various devices, restricting users to specific platforms. </a:t>
            </a:r>
            <a:endParaRPr lang="en-US" dirty="0">
              <a:latin typeface="Times New Roman" panose="02020603050405020304"/>
              <a:ea typeface="+mn-lt"/>
              <a:cs typeface="+mn-lt"/>
            </a:endParaRPr>
          </a:p>
          <a:p>
            <a:pPr marL="457200" indent="-457200" algn="just"/>
            <a:r>
              <a:rPr lang="en-US" dirty="0">
                <a:latin typeface="Times New Roman" panose="02020603050405020304"/>
                <a:ea typeface="+mn-lt"/>
                <a:cs typeface="+mn-lt"/>
              </a:rPr>
              <a:t>The limitation of accessibility and flexibility, particularly for users who prefer creating or updating their resumes on mobile devices. </a:t>
            </a:r>
            <a:endParaRPr lang="en-US" dirty="0">
              <a:latin typeface="Times New Roman" panose="02020603050405020304"/>
              <a:cs typeface="Calibri" panose="020F0502020204030204"/>
            </a:endParaRPr>
          </a:p>
          <a:p>
            <a:pPr algn="just"/>
            <a:endParaRPr lang="en-US" dirty="0">
              <a:solidFill>
                <a:srgbClr val="000000"/>
              </a:solidFill>
              <a:cs typeface="Calibri" panose="020F0502020204030204"/>
            </a:endParaRPr>
          </a:p>
          <a:p>
            <a:pPr marL="457200" indent="-457200" algn="just"/>
            <a:endParaRPr lang="en-US" sz="2400" dirty="0">
              <a:cs typeface="Calibri" panose="020F0502020204030204"/>
            </a:endParaRPr>
          </a:p>
          <a:p>
            <a:pPr marL="0" indent="0" algn="just">
              <a:buNone/>
            </a:pPr>
            <a:endParaRPr lang="en-US" dirty="0">
              <a:cs typeface="Calibri" panose="020F0502020204030204"/>
            </a:endParaRPr>
          </a:p>
        </p:txBody>
      </p:sp>
      <p:pic>
        <p:nvPicPr>
          <p:cNvPr id="6" name="Picture 5"/>
          <p:cNvPicPr>
            <a:picLocks noChangeAspect="1"/>
          </p:cNvPicPr>
          <p:nvPr/>
        </p:nvPicPr>
        <p:blipFill>
          <a:blip r:embed="rId1"/>
          <a:stretch>
            <a:fillRect/>
          </a:stretch>
        </p:blipFill>
        <p:spPr>
          <a:xfrm>
            <a:off x="9408160" y="355050"/>
            <a:ext cx="2486276" cy="8322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Times New Roman" panose="02020603050405020304"/>
                <a:ea typeface="+mn-lt"/>
                <a:cs typeface="+mn-lt"/>
              </a:rPr>
              <a:t>The current market lacks accessible and user-friendly solution, discouraging some individuals from using such platforms effectively.</a:t>
            </a:r>
            <a:endParaRPr lang="en-US" dirty="0">
              <a:latin typeface="Times New Roman" panose="02020603050405020304"/>
              <a:cs typeface="Times New Roman" panose="02020603050405020304"/>
            </a:endParaRPr>
          </a:p>
          <a:p>
            <a:pPr algn="just"/>
            <a:r>
              <a:rPr lang="en-US" dirty="0">
                <a:latin typeface="Times New Roman" panose="02020603050405020304"/>
                <a:cs typeface="Calibri" panose="020F0502020204030204"/>
              </a:rPr>
              <a:t>Traditional text-based resumes may not always showcase an individual's skills and experiences effectively. </a:t>
            </a:r>
            <a:endParaRPr lang="en-US" dirty="0">
              <a:latin typeface="Times New Roman" panose="02020603050405020304"/>
              <a:cs typeface="Calibri" panose="020F0502020204030204"/>
            </a:endParaRPr>
          </a:p>
          <a:p>
            <a:pPr algn="just"/>
            <a:r>
              <a:rPr lang="en-US" dirty="0">
                <a:latin typeface="Times New Roman" panose="02020603050405020304"/>
                <a:cs typeface="Calibri" panose="020F0502020204030204"/>
              </a:rPr>
              <a:t>Many  individuals find the  process of creating  resume  daunting  and </a:t>
            </a:r>
            <a:endParaRPr lang="en-US" dirty="0">
              <a:latin typeface="Times New Roman" panose="02020603050405020304"/>
              <a:cs typeface="Calibri" panose="020F0502020204030204"/>
            </a:endParaRPr>
          </a:p>
          <a:p>
            <a:pPr marL="0" indent="0" algn="just">
              <a:buNone/>
            </a:pPr>
            <a:r>
              <a:rPr lang="en-US" dirty="0">
                <a:latin typeface="Times New Roman" panose="02020603050405020304"/>
                <a:cs typeface="Calibri" panose="020F0502020204030204"/>
              </a:rPr>
              <a:t>   time-consuming.</a:t>
            </a:r>
            <a:endParaRPr lang="en-US" dirty="0">
              <a:latin typeface="Times New Roman" panose="02020603050405020304"/>
              <a:cs typeface="Calibri" panose="020F0502020204030204"/>
            </a:endParaRPr>
          </a:p>
        </p:txBody>
      </p:sp>
      <p:pic>
        <p:nvPicPr>
          <p:cNvPr id="6" name="Picture 5"/>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a:cs typeface="Calibri Light" panose="020F0302020204030204"/>
              </a:rPr>
              <a:t>LITERATURE REVIEW</a:t>
            </a:r>
            <a:endParaRPr lang="en-US" sz="4000" b="1" dirty="0">
              <a:latin typeface="Times New Roman" panose="020206030504050203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Times New Roman" panose="02020603050405020304"/>
                <a:ea typeface="+mn-lt"/>
                <a:cs typeface="+mn-lt"/>
              </a:rPr>
              <a:t>Bharti </a:t>
            </a:r>
            <a:r>
              <a:rPr lang="en-US" err="1">
                <a:latin typeface="Times New Roman" panose="02020603050405020304"/>
                <a:ea typeface="+mn-lt"/>
                <a:cs typeface="+mn-lt"/>
              </a:rPr>
              <a:t>Kungwani</a:t>
            </a:r>
            <a:r>
              <a:rPr lang="en-US" dirty="0">
                <a:latin typeface="Times New Roman" panose="02020603050405020304"/>
                <a:ea typeface="+mn-lt"/>
                <a:cs typeface="+mn-lt"/>
              </a:rPr>
              <a:t> et al [1] web application provides resumes of graduates i.e., placed students. It also informs about upcoming company drives and campus placements. The application uses statistical analysis by collecting quantitative data and then represents it in a visual format. </a:t>
            </a:r>
            <a:endParaRPr lang="en-US">
              <a:latin typeface="Times New Roman" panose="02020603050405020304"/>
              <a:cs typeface="Times New Roman" panose="02020603050405020304"/>
            </a:endParaRPr>
          </a:p>
          <a:p>
            <a:pPr algn="just"/>
            <a:r>
              <a:rPr lang="en-US" dirty="0">
                <a:latin typeface="Times New Roman" panose="02020603050405020304"/>
                <a:ea typeface="+mn-lt"/>
                <a:cs typeface="+mn-lt"/>
              </a:rPr>
              <a:t>The integration of automated formatting and spell-checking features in resume builders has been explored in studies such as those by Johnson and Lee [2]. It not only reduces the time required for resume creation but also improves the overall quality of resumes by minimizing errors and inconsistencies.</a:t>
            </a:r>
            <a:endParaRPr lang="en-US">
              <a:latin typeface="Times New Roman" panose="02020603050405020304"/>
              <a:cs typeface="Calibri" panose="020F0502020204030204"/>
            </a:endParaRPr>
          </a:p>
        </p:txBody>
      </p:sp>
      <p:pic>
        <p:nvPicPr>
          <p:cNvPr id="6" name="Picture 5"/>
          <p:cNvPicPr>
            <a:picLocks noChangeAspect="1"/>
          </p:cNvPicPr>
          <p:nvPr/>
        </p:nvPicPr>
        <p:blipFill>
          <a:blip r:embed="rId1"/>
          <a:stretch>
            <a:fillRect/>
          </a:stretch>
        </p:blipFill>
        <p:spPr>
          <a:xfrm>
            <a:off x="9408160" y="355050"/>
            <a:ext cx="2486276" cy="83229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Times New Roman" panose="02020603050405020304"/>
                <a:ea typeface="+mn-lt"/>
                <a:cs typeface="+mn-lt"/>
              </a:rPr>
              <a:t>Research by Smith et al. (2018) [3] underscores that platforms with intuitive interfaces, clear navigation, and user-friendly features enhance user satisfaction and overall usability. This literature emphasizes the significance of considering user experience as a central element in the design and development process. </a:t>
            </a:r>
            <a:endParaRPr lang="en-US" dirty="0">
              <a:latin typeface="Times New Roman" panose="02020603050405020304"/>
            </a:endParaRPr>
          </a:p>
        </p:txBody>
      </p:sp>
      <p:pic>
        <p:nvPicPr>
          <p:cNvPr id="4" name="Picture 3"/>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b="1" dirty="0">
                <a:latin typeface="Times New Roman" panose="02020603050405020304"/>
                <a:cs typeface="Calibri Light" panose="020F0302020204030204"/>
              </a:rPr>
              <a:t>METHODOLOGY</a:t>
            </a:r>
            <a:endParaRPr lang="en-US" b="1" dirty="0">
              <a:latin typeface="Times New Roman" panose="02020603050405020304"/>
              <a:cs typeface="Calibri Light" panose="020F0302020204030204"/>
            </a:endParaRPr>
          </a:p>
        </p:txBody>
      </p:sp>
      <p:sp>
        <p:nvSpPr>
          <p:cNvPr id="3" name="Content Placeholder 2"/>
          <p:cNvSpPr>
            <a:spLocks noGrp="1"/>
          </p:cNvSpPr>
          <p:nvPr>
            <p:ph idx="1"/>
          </p:nvPr>
        </p:nvSpPr>
        <p:spPr/>
        <p:txBody>
          <a:bodyPr vert="horz" lIns="91440" tIns="45720" rIns="91440" bIns="45720" rtlCol="0" anchor="t">
            <a:noAutofit/>
          </a:bodyPr>
          <a:lstStyle/>
          <a:p>
            <a:pPr algn="just"/>
            <a:r>
              <a:rPr lang="en-US" dirty="0">
                <a:latin typeface="Times New Roman" panose="02020603050405020304"/>
                <a:ea typeface="+mn-lt"/>
                <a:cs typeface="+mn-lt"/>
              </a:rPr>
              <a:t>Planning Phase: This phase involved defining the project scope, objectives, and requirements.</a:t>
            </a:r>
            <a:endParaRPr lang="en-US" dirty="0">
              <a:latin typeface="Times New Roman" panose="02020603050405020304"/>
              <a:cs typeface="Times New Roman" panose="02020603050405020304"/>
            </a:endParaRPr>
          </a:p>
          <a:p>
            <a:pPr algn="just"/>
            <a:r>
              <a:rPr lang="en-US" dirty="0">
                <a:latin typeface="Times New Roman" panose="02020603050405020304"/>
                <a:ea typeface="+mn-lt"/>
                <a:cs typeface="+mn-lt"/>
              </a:rPr>
              <a:t>Design Phase: The system architecture and user interface were conceptualized. Design decisions were made based on usability principles, ensuring an intuitive and user-friendly experience.</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Implementation Phase: The implementation phase focused on translating the design into functional code.</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Frontend using HTML structure.</a:t>
            </a:r>
            <a:endParaRPr lang="en-US" dirty="0">
              <a:latin typeface="Times New Roman" panose="02020603050405020304"/>
              <a:ea typeface="+mn-lt"/>
              <a:cs typeface="+mn-lt"/>
            </a:endParaRPr>
          </a:p>
          <a:p>
            <a:pPr algn="just"/>
            <a:r>
              <a:rPr lang="en-US" dirty="0">
                <a:latin typeface="Times New Roman" panose="02020603050405020304"/>
                <a:ea typeface="+mn-lt"/>
                <a:cs typeface="+mn-lt"/>
              </a:rPr>
              <a:t>CSS styling.</a:t>
            </a:r>
            <a:endParaRPr lang="en-US" dirty="0">
              <a:latin typeface="Times New Roman" panose="02020603050405020304"/>
              <a:ea typeface="+mn-lt"/>
              <a:cs typeface="+mn-lt"/>
            </a:endParaRPr>
          </a:p>
          <a:p>
            <a:pPr algn="just"/>
            <a:endParaRPr lang="en-US" dirty="0">
              <a:latin typeface="Times New Roman" panose="02020603050405020304"/>
              <a:ea typeface="+mn-lt"/>
              <a:cs typeface="+mn-lt"/>
            </a:endParaRPr>
          </a:p>
          <a:p>
            <a:endParaRPr lang="en-US" sz="2400" dirty="0">
              <a:latin typeface="Times New Roman" panose="02020603050405020304"/>
              <a:cs typeface="Calibri" panose="020F0502020204030204"/>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vert="horz" lIns="91440" tIns="45720" rIns="91440" bIns="45720" rtlCol="0" anchor="t">
            <a:normAutofit/>
          </a:bodyPr>
          <a:lstStyle/>
          <a:p>
            <a:pPr algn="just"/>
            <a:r>
              <a:rPr lang="en-US" dirty="0">
                <a:latin typeface="Times New Roman" panose="02020603050405020304"/>
                <a:cs typeface="Times New Roman" panose="02020603050405020304"/>
              </a:rPr>
              <a:t>JavaScript for dynamic user interactions.</a:t>
            </a:r>
            <a:endParaRPr lang="en-US" sz="2400" dirty="0">
              <a:latin typeface="Times New Roman" panose="02020603050405020304"/>
              <a:cs typeface="Calibri" panose="020F0502020204030204"/>
            </a:endParaRPr>
          </a:p>
          <a:p>
            <a:pPr algn="just"/>
            <a:r>
              <a:rPr lang="en-US" dirty="0">
                <a:latin typeface="Times New Roman" panose="02020603050405020304"/>
                <a:cs typeface="Calibri" panose="020F0502020204030204"/>
              </a:rPr>
              <a:t>Testing Phase: Comprehensive testing was conducted to ensure the quality and reliability of the website. </a:t>
            </a:r>
            <a:endParaRPr lang="en-US" dirty="0">
              <a:latin typeface="Times New Roman" panose="02020603050405020304"/>
              <a:cs typeface="Calibri" panose="020F0502020204030204"/>
            </a:endParaRPr>
          </a:p>
          <a:p>
            <a:pPr algn="just"/>
            <a:r>
              <a:rPr lang="en-US" dirty="0">
                <a:latin typeface="Times New Roman" panose="02020603050405020304"/>
                <a:ea typeface="+mn-lt"/>
                <a:cs typeface="+mn-lt"/>
              </a:rPr>
              <a:t>The final phase involved evaluating the performance and effectiveness of the website.</a:t>
            </a:r>
            <a:endParaRPr lang="en-US" dirty="0">
              <a:latin typeface="Times New Roman" panose="02020603050405020304"/>
              <a:ea typeface="+mn-lt"/>
              <a:cs typeface="+mn-lt"/>
            </a:endParaRPr>
          </a:p>
        </p:txBody>
      </p:sp>
      <p:pic>
        <p:nvPicPr>
          <p:cNvPr id="5" name="Picture 4"/>
          <p:cNvPicPr>
            <a:picLocks noChangeAspect="1"/>
          </p:cNvPicPr>
          <p:nvPr/>
        </p:nvPicPr>
        <p:blipFill>
          <a:blip r:embed="rId1"/>
          <a:stretch>
            <a:fillRect/>
          </a:stretch>
        </p:blipFill>
        <p:spPr>
          <a:xfrm>
            <a:off x="9035164" y="230188"/>
            <a:ext cx="2859272" cy="9571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6669</Words>
  <Application>WPS Presentation</Application>
  <PresentationFormat>Widescreen</PresentationFormat>
  <Paragraphs>115</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Times New Roman</vt:lpstr>
      <vt:lpstr>Times New Roman</vt:lpstr>
      <vt:lpstr>Calibri Light</vt:lpstr>
      <vt:lpstr>Calibri</vt:lpstr>
      <vt:lpstr>Microsoft YaHei</vt:lpstr>
      <vt:lpstr>Arial Unicode MS</vt:lpstr>
      <vt:lpstr>Office Theme</vt:lpstr>
      <vt:lpstr>Shri Ram Murti Smarak College of Engineering &amp; Technology, Bareilly</vt:lpstr>
      <vt:lpstr>CONTENT</vt:lpstr>
      <vt:lpstr>INTRODUCTION</vt:lpstr>
      <vt:lpstr>PROBLEM STATEMENT</vt:lpstr>
      <vt:lpstr>PowerPoint 演示文稿</vt:lpstr>
      <vt:lpstr>LITERATURE REVIEW</vt:lpstr>
      <vt:lpstr>PowerPoint 演示文稿</vt:lpstr>
      <vt:lpstr>METHODOLOGY</vt:lpstr>
      <vt:lpstr>PowerPoint 演示文稿</vt:lpstr>
      <vt:lpstr>TECHNOLOGY USED</vt:lpstr>
      <vt:lpstr>PowerPoint 演示文稿</vt:lpstr>
      <vt:lpstr>PowerPoint 演示文稿</vt:lpstr>
      <vt:lpstr>RESULT</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 Saxena</dc:creator>
  <cp:lastModifiedBy>Net</cp:lastModifiedBy>
  <cp:revision>579</cp:revision>
  <dcterms:created xsi:type="dcterms:W3CDTF">2024-02-15T04:55:00Z</dcterms:created>
  <dcterms:modified xsi:type="dcterms:W3CDTF">2024-02-17T00:31:02Z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D080D5627FD14DD6916C19E4105EE8E1_12</vt:lpwstr>
  </property>
  <property fmtid="{D5CDD505-2E9C-101B-9397-08002B2CF9AE}" pid="3" name="KSOProductBuildVer">
    <vt:lpwstr>1033-12.2.0.13431</vt:lpwstr>
  </property>
</Properties>
</file>