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64" r:id="rId6"/>
    <p:sldId id="262" r:id="rId7"/>
    <p:sldId id="276" r:id="rId8"/>
    <p:sldId id="265" r:id="rId9"/>
    <p:sldId id="277" r:id="rId10"/>
    <p:sldId id="274"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0704" autoAdjust="0"/>
  </p:normalViewPr>
  <p:slideViewPr>
    <p:cSldViewPr snapToGrid="0">
      <p:cViewPr varScale="1">
        <p:scale>
          <a:sx n="104" d="100"/>
          <a:sy n="104" d="100"/>
        </p:scale>
        <p:origin x="132" y="12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991350" y="2148840"/>
            <a:ext cx="4179570" cy="1715531"/>
          </a:xfrm>
        </p:spPr>
        <p:txBody>
          <a:bodyPr anchor="b">
            <a:normAutofit/>
          </a:bodyPr>
          <a:lstStyle/>
          <a:p>
            <a:r>
              <a:rPr lang="en-US" dirty="0"/>
              <a:t>Mid-state Shuttle service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991350" y="3962003"/>
            <a:ext cx="4179570" cy="365125"/>
          </a:xfrm>
        </p:spPr>
        <p:txBody>
          <a:bodyPr>
            <a:normAutofit/>
          </a:bodyPr>
          <a:lstStyle/>
          <a:p>
            <a:r>
              <a:rPr lang="en-US" dirty="0"/>
              <a:t>Team Revan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Nic</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Product Owner/Scrum Master</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Phoo</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Developer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Alexis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Developer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Nathan</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Developer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1362075" y="1671639"/>
            <a:ext cx="5111750" cy="1204912"/>
          </a:xfrm>
        </p:spPr>
        <p:txBody>
          <a:bodyPr anchor="b">
            <a:normAutofit/>
          </a:bodyPr>
          <a:lstStyle/>
          <a:p>
            <a:r>
              <a:rPr lang="en-US"/>
              <a:t>Project Overview</a:t>
            </a:r>
          </a:p>
        </p:txBody>
      </p:sp>
      <p:sp>
        <p:nvSpPr>
          <p:cNvPr id="3" name="Subtitle 2">
            <a:extLst>
              <a:ext uri="{FF2B5EF4-FFF2-40B4-BE49-F238E27FC236}">
                <a16:creationId xmlns:a16="http://schemas.microsoft.com/office/drawing/2014/main" id="{DA8AFAA9-633A-475C-B8ED-840A34F7294D}"/>
              </a:ext>
            </a:extLst>
          </p:cNvPr>
          <p:cNvSpPr>
            <a:spLocks noGrp="1"/>
          </p:cNvSpPr>
          <p:nvPr>
            <p:ph type="body" idx="1"/>
          </p:nvPr>
        </p:nvSpPr>
        <p:spPr>
          <a:xfrm>
            <a:off x="1362075" y="3660774"/>
            <a:ext cx="5111750" cy="1525588"/>
          </a:xfrm>
        </p:spPr>
        <p:txBody>
          <a:bodyPr>
            <a:normAutofit/>
          </a:bodyPr>
          <a:lstStyle/>
          <a:p>
            <a:r>
              <a:rPr lang="en-US"/>
              <a:t>Our project aims to optimize and simplify the existing process by centralizing all data into one accessible platform. Eliminating the need for manual data entry, enhancing efficiency and accuracy for our clients.</a:t>
            </a:r>
          </a:p>
        </p:txBody>
      </p:sp>
      <p:sp>
        <p:nvSpPr>
          <p:cNvPr id="8" name="Footer Placeholder 3">
            <a:extLst>
              <a:ext uri="{FF2B5EF4-FFF2-40B4-BE49-F238E27FC236}">
                <a16:creationId xmlns:a16="http://schemas.microsoft.com/office/drawing/2014/main" id="{6C751195-850D-D763-05D6-61FB2757A834}"/>
              </a:ext>
            </a:extLst>
          </p:cNvPr>
          <p:cNvSpPr>
            <a:spLocks noGrp="1"/>
          </p:cNvSpPr>
          <p:nvPr>
            <p:ph type="ftr" sz="quarter" idx="11"/>
          </p:nvPr>
        </p:nvSpPr>
        <p:spPr>
          <a:xfrm>
            <a:off x="2463800" y="6356350"/>
            <a:ext cx="3479800" cy="365125"/>
          </a:xfrm>
        </p:spPr>
        <p:txBody>
          <a:bodyPr/>
          <a:lstStyle/>
          <a:p>
            <a:pPr>
              <a:spcAft>
                <a:spcPts val="600"/>
              </a:spcAft>
            </a:pPr>
            <a:r>
              <a:rPr lang="en-US"/>
              <a:t>PRESENTATION TITLE</a:t>
            </a:r>
          </a:p>
        </p:txBody>
      </p:sp>
      <p:sp>
        <p:nvSpPr>
          <p:cNvPr id="10" name="Slide Number Placeholder 4">
            <a:extLst>
              <a:ext uri="{FF2B5EF4-FFF2-40B4-BE49-F238E27FC236}">
                <a16:creationId xmlns:a16="http://schemas.microsoft.com/office/drawing/2014/main" id="{FD281AA4-C091-C1FD-91D0-AA245E98A10F}"/>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a:xfrm>
            <a:off x="5476875" y="1671639"/>
            <a:ext cx="5111750" cy="1204912"/>
          </a:xfrm>
        </p:spPr>
        <p:txBody>
          <a:bodyPr anchor="b">
            <a:normAutofit/>
          </a:bodyPr>
          <a:lstStyle/>
          <a:p>
            <a:r>
              <a:rPr lang="en-US"/>
              <a:t>Project Overview</a:t>
            </a:r>
          </a:p>
        </p:txBody>
      </p:sp>
      <p:sp>
        <p:nvSpPr>
          <p:cNvPr id="3" name="Subtitle 2">
            <a:extLst>
              <a:ext uri="{FF2B5EF4-FFF2-40B4-BE49-F238E27FC236}">
                <a16:creationId xmlns:a16="http://schemas.microsoft.com/office/drawing/2014/main" id="{DA8AFAA9-633A-475C-B8ED-840A34F7294D}"/>
              </a:ext>
            </a:extLst>
          </p:cNvPr>
          <p:cNvSpPr>
            <a:spLocks noGrp="1"/>
          </p:cNvSpPr>
          <p:nvPr>
            <p:ph type="body" idx="1"/>
          </p:nvPr>
        </p:nvSpPr>
        <p:spPr>
          <a:xfrm>
            <a:off x="5476875" y="3660774"/>
            <a:ext cx="5111750" cy="1525588"/>
          </a:xfrm>
        </p:spPr>
        <p:txBody>
          <a:bodyPr>
            <a:normAutofit/>
          </a:bodyPr>
          <a:lstStyle/>
          <a:p>
            <a:r>
              <a:rPr lang="en-US"/>
              <a:t>Introduced a unified interface for riders, offering a seamless experience for ride requests, check-ins, and communication with dispatch. </a:t>
            </a:r>
          </a:p>
          <a:p>
            <a:r>
              <a:rPr lang="en-US"/>
              <a:t>By consolidating these functions into a single location, we aimed to enhance user convenience and efficiency.</a:t>
            </a:r>
          </a:p>
        </p:txBody>
      </p:sp>
      <p:sp>
        <p:nvSpPr>
          <p:cNvPr id="8" name="Footer Placeholder 3">
            <a:extLst>
              <a:ext uri="{FF2B5EF4-FFF2-40B4-BE49-F238E27FC236}">
                <a16:creationId xmlns:a16="http://schemas.microsoft.com/office/drawing/2014/main" id="{F4DC331F-1677-5EFC-CF3E-11A175CA35A7}"/>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10" name="Slide Number Placeholder 4">
            <a:extLst>
              <a:ext uri="{FF2B5EF4-FFF2-40B4-BE49-F238E27FC236}">
                <a16:creationId xmlns:a16="http://schemas.microsoft.com/office/drawing/2014/main" id="{09C3D46B-3DA8-E125-9E9A-73867DCED33B}"/>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4</a:t>
            </a:fld>
            <a:endParaRPr lang="en-US"/>
          </a:p>
        </p:txBody>
      </p:sp>
    </p:spTree>
    <p:extLst>
      <p:ext uri="{BB962C8B-B14F-4D97-AF65-F5344CB8AC3E}">
        <p14:creationId xmlns:p14="http://schemas.microsoft.com/office/powerpoint/2010/main" val="47632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144488" y="3429000"/>
            <a:ext cx="8047512" cy="2579914"/>
          </a:xfrm>
        </p:spPr>
        <p:txBody>
          <a:bodyPr>
            <a:normAutofit fontScale="90000"/>
          </a:bodyPr>
          <a:lstStyle/>
          <a:p>
            <a:br>
              <a:rPr lang="en-US" dirty="0"/>
            </a:br>
            <a:r>
              <a:rPr lang="en-US" dirty="0"/>
              <a:t>- maintaining papers to track each route</a:t>
            </a:r>
            <a:br>
              <a:rPr lang="en-US" dirty="0"/>
            </a:br>
            <a:br>
              <a:rPr lang="en-US" dirty="0"/>
            </a:br>
            <a:r>
              <a:rPr lang="en-US" dirty="0"/>
              <a:t>- Recorded manually and inputted into spreadsheets </a:t>
            </a:r>
            <a:br>
              <a:rPr lang="en-US" dirty="0"/>
            </a:br>
            <a:br>
              <a:rPr lang="en-US" dirty="0"/>
            </a:br>
            <a:r>
              <a:rPr lang="en-US" dirty="0"/>
              <a:t>-Changes to routes require updates to reservation and schedule forms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6947555" y="2149311"/>
            <a:ext cx="4406245" cy="446553"/>
          </a:xfrm>
        </p:spPr>
        <p:txBody>
          <a:bodyPr>
            <a:noAutofit/>
          </a:bodyPr>
          <a:lstStyle/>
          <a:p>
            <a:r>
              <a:rPr lang="en-US" sz="2800" dirty="0"/>
              <a:t>Current Process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144488" y="2838203"/>
            <a:ext cx="8047512" cy="3170711"/>
          </a:xfrm>
        </p:spPr>
        <p:txBody>
          <a:bodyPr>
            <a:normAutofit/>
          </a:bodyPr>
          <a:lstStyle/>
          <a:p>
            <a:r>
              <a:rPr lang="en-US" dirty="0"/>
              <a:t>Rider Experience</a:t>
            </a:r>
            <a:br>
              <a:rPr lang="en-US" dirty="0"/>
            </a:br>
            <a:br>
              <a:rPr lang="en-US" dirty="0"/>
            </a:br>
            <a:r>
              <a:rPr lang="en-US" dirty="0"/>
              <a:t>- Riders access a separate Cognito form to request rides</a:t>
            </a:r>
            <a:br>
              <a:rPr lang="en-US" dirty="0"/>
            </a:br>
            <a:br>
              <a:rPr lang="en-US" dirty="0"/>
            </a:br>
            <a:r>
              <a:rPr lang="en-US" dirty="0"/>
              <a:t>- existing system lacks an efficient method for riders to contact dispatch</a:t>
            </a:r>
            <a:br>
              <a:rPr lang="en-US" dirty="0"/>
            </a:br>
            <a:endParaRPr lang="en-US" dirty="0"/>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6947555" y="2149311"/>
            <a:ext cx="4406245" cy="446553"/>
          </a:xfrm>
        </p:spPr>
        <p:txBody>
          <a:bodyPr>
            <a:noAutofit/>
          </a:bodyPr>
          <a:lstStyle/>
          <a:p>
            <a:r>
              <a:rPr lang="en-US" sz="2800" dirty="0"/>
              <a:t>Current Process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64357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F0C-A92D-B40A-FBBE-FE590A16064A}"/>
              </a:ext>
            </a:extLst>
          </p:cNvPr>
          <p:cNvSpPr>
            <a:spLocks noGrp="1"/>
          </p:cNvSpPr>
          <p:nvPr>
            <p:ph type="title"/>
          </p:nvPr>
        </p:nvSpPr>
        <p:spPr>
          <a:xfrm>
            <a:off x="1333500" y="1020445"/>
            <a:ext cx="2895600" cy="1325563"/>
          </a:xfrm>
        </p:spPr>
        <p:txBody>
          <a:bodyPr anchor="b">
            <a:normAutofit/>
          </a:bodyPr>
          <a:lstStyle/>
          <a:p>
            <a:r>
              <a:rPr lang="en-US"/>
              <a:t>DEMO</a:t>
            </a:r>
          </a:p>
        </p:txBody>
      </p:sp>
      <p:pic>
        <p:nvPicPr>
          <p:cNvPr id="4" name="Picture 3">
            <a:extLst>
              <a:ext uri="{FF2B5EF4-FFF2-40B4-BE49-F238E27FC236}">
                <a16:creationId xmlns:a16="http://schemas.microsoft.com/office/drawing/2014/main" id="{ED3801C1-92F1-C731-5F54-B0126CD83C78}"/>
              </a:ext>
            </a:extLst>
          </p:cNvPr>
          <p:cNvPicPr>
            <a:picLocks noChangeAspect="1"/>
          </p:cNvPicPr>
          <p:nvPr/>
        </p:nvPicPr>
        <p:blipFill>
          <a:blip r:embed="rId2"/>
          <a:stretch>
            <a:fillRect/>
          </a:stretch>
        </p:blipFill>
        <p:spPr>
          <a:xfrm>
            <a:off x="1137557" y="2958432"/>
            <a:ext cx="6373586" cy="3107121"/>
          </a:xfrm>
          <a:prstGeom prst="rect">
            <a:avLst/>
          </a:prstGeom>
          <a:noFill/>
        </p:spPr>
      </p:pic>
      <p:sp>
        <p:nvSpPr>
          <p:cNvPr id="9" name="Footer Placeholder 8">
            <a:extLst>
              <a:ext uri="{FF2B5EF4-FFF2-40B4-BE49-F238E27FC236}">
                <a16:creationId xmlns:a16="http://schemas.microsoft.com/office/drawing/2014/main" id="{8F15CD07-C96D-888A-5C1C-DED0C52B46DC}"/>
              </a:ext>
            </a:extLst>
          </p:cNvPr>
          <p:cNvSpPr>
            <a:spLocks noGrp="1"/>
          </p:cNvSpPr>
          <p:nvPr>
            <p:ph type="ftr" sz="quarter" idx="11"/>
          </p:nvPr>
        </p:nvSpPr>
        <p:spPr>
          <a:xfrm>
            <a:off x="2669886" y="6356349"/>
            <a:ext cx="2482842" cy="365125"/>
          </a:xfrm>
        </p:spPr>
        <p:txBody>
          <a:bodyPr anchor="ctr">
            <a:normAutofit/>
          </a:bodyPr>
          <a:lstStyle/>
          <a:p>
            <a:pPr>
              <a:spcAft>
                <a:spcPts val="600"/>
              </a:spcAft>
            </a:pPr>
            <a:r>
              <a:rPr lang="en-US" dirty="0"/>
              <a:t>Mid-State Shuttle Service</a:t>
            </a:r>
            <a:endParaRPr lang="en-US"/>
          </a:p>
        </p:txBody>
      </p:sp>
      <p:sp>
        <p:nvSpPr>
          <p:cNvPr id="10" name="Slide Number Placeholder 9">
            <a:extLst>
              <a:ext uri="{FF2B5EF4-FFF2-40B4-BE49-F238E27FC236}">
                <a16:creationId xmlns:a16="http://schemas.microsoft.com/office/drawing/2014/main" id="{B1C9B60E-A60D-999C-7A51-A4D1F59D5B99}"/>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2604062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Questions?</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3">
      <a:dk1>
        <a:srgbClr val="CC0000"/>
      </a:dk1>
      <a:lt1>
        <a:sysClr val="window" lastClr="FFFFFF"/>
      </a:lt1>
      <a:dk2>
        <a:srgbClr val="CC9900"/>
      </a:dk2>
      <a:lt2>
        <a:srgbClr val="EEECE1"/>
      </a:lt2>
      <a:accent1>
        <a:srgbClr val="1D1B10"/>
      </a:accent1>
      <a:accent2>
        <a:srgbClr val="1D1B10"/>
      </a:accent2>
      <a:accent3>
        <a:srgbClr val="B64926"/>
      </a:accent3>
      <a:accent4>
        <a:srgbClr val="FF8427"/>
      </a:accent4>
      <a:accent5>
        <a:srgbClr val="CC9900"/>
      </a:accent5>
      <a:accent6>
        <a:srgbClr val="B22600"/>
      </a:accent6>
      <a:hlink>
        <a:srgbClr val="CC9900"/>
      </a:hlink>
      <a:folHlink>
        <a:srgbClr val="666699"/>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{F23CEC74-6BD5-4D17-A3E1-7D8866BF8C34}tf67328976_win32</Template>
  <TotalTime>1196</TotalTime>
  <Words>191</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Tenorite</vt:lpstr>
      <vt:lpstr>Office Theme</vt:lpstr>
      <vt:lpstr>Mid-state Shuttle service</vt:lpstr>
      <vt:lpstr>MEET OUR TEAM</vt:lpstr>
      <vt:lpstr>Project Overview</vt:lpstr>
      <vt:lpstr>Project Overview</vt:lpstr>
      <vt:lpstr> - maintaining papers to track each route  - Recorded manually and inputted into spreadsheets   -Changes to routes require updates to reservation and schedule forms</vt:lpstr>
      <vt:lpstr>Rider Experience  - Riders access a separate Cognito form to request rides  - existing system lacks an efficient method for riders to contact dispatch </vt:lpstr>
      <vt:lpstr>DEMO</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Mid-state Shuttle service</dc:title>
  <dc:creator>Ross, Nicolas</dc:creator>
  <cp:lastModifiedBy>Ross, Nicolas</cp:lastModifiedBy>
  <cp:revision>9</cp:revision>
  <dcterms:created xsi:type="dcterms:W3CDTF">2024-02-05T03:04:36Z</dcterms:created>
  <dcterms:modified xsi:type="dcterms:W3CDTF">2024-05-03T13:19:06Z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