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6" r:id="rId5"/>
    <p:sldMasterId id="2147483698" r:id="rId6"/>
    <p:sldMasterId id="2147483710" r:id="rId7"/>
    <p:sldMasterId id="2147483723" r:id="rId8"/>
  </p:sldMasterIdLst>
  <p:notesMasterIdLst>
    <p:notesMasterId r:id="rId10"/>
  </p:notesMasterIdLst>
  <p:sldIdLst>
    <p:sldId id="284" r:id="rId9"/>
    <p:sldId id="416" r:id="rId11"/>
    <p:sldId id="259" r:id="rId12"/>
    <p:sldId id="261" r:id="rId13"/>
    <p:sldId id="273" r:id="rId14"/>
    <p:sldId id="411" r:id="rId15"/>
    <p:sldId id="410" r:id="rId16"/>
    <p:sldId id="412" r:id="rId17"/>
    <p:sldId id="277" r:id="rId18"/>
    <p:sldId id="413" r:id="rId19"/>
    <p:sldId id="414" r:id="rId20"/>
    <p:sldId id="415" r:id="rId21"/>
    <p:sldId id="262" r:id="rId22"/>
    <p:sldId id="279" r:id="rId23"/>
    <p:sldId id="263" r:id="rId24"/>
    <p:sldId id="264" r:id="rId25"/>
    <p:sldId id="265" r:id="rId26"/>
    <p:sldId id="281" r:id="rId27"/>
    <p:sldId id="312" r:id="rId28"/>
    <p:sldId id="276" r:id="rId29"/>
    <p:sldId id="313" r:id="rId30"/>
    <p:sldId id="274" r:id="rId31"/>
    <p:sldId id="394" r:id="rId32"/>
    <p:sldId id="396" r:id="rId33"/>
    <p:sldId id="397" r:id="rId34"/>
    <p:sldId id="400" r:id="rId35"/>
    <p:sldId id="401" r:id="rId36"/>
    <p:sldId id="402" r:id="rId37"/>
    <p:sldId id="398" r:id="rId38"/>
    <p:sldId id="403" r:id="rId39"/>
    <p:sldId id="405" r:id="rId40"/>
    <p:sldId id="406" r:id="rId41"/>
    <p:sldId id="315" r:id="rId42"/>
    <p:sldId id="311" r:id="rId43"/>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C66"/>
    <a:srgbClr val="0F80FF"/>
    <a:srgbClr val="66CCFF"/>
    <a:srgbClr val="FD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95" d="100"/>
          <a:sy n="95" d="100"/>
        </p:scale>
        <p:origin x="69" y="19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7" Type="http://schemas.openxmlformats.org/officeDocument/2006/relationships/tags" Target="tags/tag7.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CA288C-B5FC-47D3-927A-15568D6FBE1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7D7E01-DEC6-4B0C-8648-ACB253602A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7D7E01-DEC6-4B0C-8648-ACB253602A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3315"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09600" y="274638"/>
            <a:ext cx="8026400" cy="585152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p:nvSpPr>
        <p:spPr>
          <a:xfrm>
            <a:off x="304800" y="228600"/>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05000"/>
              </a:lnSpc>
              <a:spcBef>
                <a:spcPct val="20000"/>
              </a:spcBef>
              <a:defRPr/>
            </a:pPr>
            <a:endParaRPr lang="en-US"/>
          </a:p>
        </p:txBody>
      </p:sp>
      <p:grpSp>
        <p:nvGrpSpPr>
          <p:cNvPr id="5" name="Group 9"/>
          <p:cNvGrpSpPr>
            <a:grpSpLocks noChangeAspect="1"/>
          </p:cNvGrpSpPr>
          <p:nvPr/>
        </p:nvGrpSpPr>
        <p:grpSpPr bwMode="auto">
          <a:xfrm>
            <a:off x="281517" y="5354638"/>
            <a:ext cx="11631083" cy="1330325"/>
            <a:chOff x="-3905250" y="4294188"/>
            <a:chExt cx="13011150" cy="1892300"/>
          </a:xfrm>
        </p:grpSpPr>
        <p:sp>
          <p:nvSpPr>
            <p:cNvPr id="6" name="Freeform 14"/>
            <p:cNvSpPr/>
            <p:nvPr/>
          </p:nvSpPr>
          <p:spPr bwMode="hidden">
            <a:xfrm>
              <a:off x="4810681" y="4499676"/>
              <a:ext cx="4295219" cy="1016152"/>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Freeform 18"/>
            <p:cNvSpPr/>
            <p:nvPr/>
          </p:nvSpPr>
          <p:spPr bwMode="hidden">
            <a:xfrm>
              <a:off x="-308538" y="4319027"/>
              <a:ext cx="8280254" cy="1208092"/>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22"/>
            <p:cNvSpPr/>
            <p:nvPr/>
          </p:nvSpPr>
          <p:spPr bwMode="hidden">
            <a:xfrm>
              <a:off x="4014" y="4334834"/>
              <a:ext cx="8164231" cy="110196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26"/>
            <p:cNvSpPr/>
            <p:nvPr/>
          </p:nvSpPr>
          <p:spPr bwMode="hidden">
            <a:xfrm>
              <a:off x="4157164" y="4316769"/>
              <a:ext cx="4939265" cy="925827"/>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0" name="Freeform 10"/>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fld id="{5CE63319-7855-4DEB-B4DB-D1A92D6A9C1B}" type="datetime1">
              <a:rPr lang="en-US"/>
            </a:fld>
            <a:endParaRPr lang="en-US"/>
          </a:p>
        </p:txBody>
      </p:sp>
      <p:sp>
        <p:nvSpPr>
          <p:cNvPr id="12" name="Footer Placeholder 4"/>
          <p:cNvSpPr>
            <a:spLocks noGrp="1"/>
          </p:cNvSpPr>
          <p:nvPr>
            <p:ph type="ftr" sz="quarter" idx="11"/>
          </p:nvPr>
        </p:nvSpPr>
        <p:spPr/>
        <p:txBody>
          <a:bodyPr/>
          <a:lstStyle>
            <a:lvl1pPr>
              <a:defRPr/>
            </a:lvl1pPr>
          </a:lstStyle>
          <a:p>
            <a:pPr>
              <a:defRPr/>
            </a:pPr>
            <a:endParaRPr lang="en-US"/>
          </a:p>
        </p:txBody>
      </p:sp>
      <p:sp>
        <p:nvSpPr>
          <p:cNvPr id="13" name="Slide Number Placeholder 5"/>
          <p:cNvSpPr>
            <a:spLocks noGrp="1"/>
          </p:cNvSpPr>
          <p:nvPr>
            <p:ph type="sldNum" sz="quarter" idx="12"/>
          </p:nvPr>
        </p:nvSpPr>
        <p:spPr/>
        <p:txBody>
          <a:bodyPr/>
          <a:lstStyle>
            <a:lvl1pPr>
              <a:defRPr smtClean="0"/>
            </a:lvl1pPr>
          </a:lstStyle>
          <a:p>
            <a:pPr>
              <a:defRPr/>
            </a:pPr>
            <a:fld id="{53195199-76EF-455A-8013-CBC94857A73D}" type="slidenum">
              <a:rPr lang="en-US" altLang="zh-CN"/>
            </a:fld>
            <a:endParaRPr lang="en-US" altLang="zh-CN"/>
          </a:p>
        </p:txBody>
      </p:sp>
    </p:spTree>
  </p:cSld>
  <p:clrMapOvr>
    <a:masterClrMapping/>
  </p:clrMapOvr>
  <p:transition spd="slow">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Title 6"/>
          <p:cNvSpPr>
            <a:spLocks noGrp="1"/>
          </p:cNvSpPr>
          <p:nvPr>
            <p:ph type="title"/>
          </p:nvPr>
        </p:nvSpPr>
        <p:spPr/>
        <p:txBody>
          <a:bodyPr/>
          <a:lstStyle/>
          <a:p>
            <a:r>
              <a:rPr lang="zh-CN" altLang="en-US"/>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fld id="{8EDF4FCA-A763-46A1-AFCE-BDE5D982FE36}"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7A1DBB0E-76E5-41B5-96D0-14B1ED2CC499}" type="slidenum">
              <a:rPr lang="en-US" altLang="zh-CN"/>
            </a:fld>
            <a:endParaRPr lang="en-US" altLang="zh-CN"/>
          </a:p>
        </p:txBody>
      </p:sp>
    </p:spTree>
  </p:cSld>
  <p:clrMapOvr>
    <a:masterClrMapping/>
  </p:clrMapOvr>
  <p:transition spd="slow">
    <p:cover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p:nvSpPr>
        <p:spPr>
          <a:xfrm>
            <a:off x="304800"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05000"/>
              </a:lnSpc>
              <a:spcBef>
                <a:spcPct val="20000"/>
              </a:spcBef>
              <a:defRPr/>
            </a:pPr>
            <a:endParaRPr lang="en-US"/>
          </a:p>
        </p:txBody>
      </p:sp>
      <p:sp>
        <p:nvSpPr>
          <p:cNvPr id="5" name="Freeform 14"/>
          <p:cNvSpPr/>
          <p:nvPr/>
        </p:nvSpPr>
        <p:spPr bwMode="hidden">
          <a:xfrm>
            <a:off x="8062384" y="4203700"/>
            <a:ext cx="3835400" cy="714375"/>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Freeform 18"/>
          <p:cNvSpPr/>
          <p:nvPr/>
        </p:nvSpPr>
        <p:spPr bwMode="hidden">
          <a:xfrm>
            <a:off x="3492500" y="4075113"/>
            <a:ext cx="7393517" cy="850900"/>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Freeform 22"/>
          <p:cNvSpPr/>
          <p:nvPr/>
        </p:nvSpPr>
        <p:spPr bwMode="hidden">
          <a:xfrm>
            <a:off x="3771900" y="4087813"/>
            <a:ext cx="7289800" cy="77470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Freeform 26"/>
          <p:cNvSpPr/>
          <p:nvPr/>
        </p:nvSpPr>
        <p:spPr bwMode="hidden">
          <a:xfrm>
            <a:off x="7480300" y="4073525"/>
            <a:ext cx="4409017" cy="652463"/>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9" name="Freeform 10"/>
          <p:cNvSpPr/>
          <p:nvPr/>
        </p:nvSpPr>
        <p:spPr bwMode="hidden">
          <a:xfrm>
            <a:off x="281517" y="4059238"/>
            <a:ext cx="11631083" cy="1328737"/>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823153" y="1437448"/>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10" name="Date Placeholder 3"/>
          <p:cNvSpPr>
            <a:spLocks noGrp="1"/>
          </p:cNvSpPr>
          <p:nvPr>
            <p:ph type="dt" sz="half" idx="10"/>
          </p:nvPr>
        </p:nvSpPr>
        <p:spPr/>
        <p:txBody>
          <a:bodyPr/>
          <a:lstStyle>
            <a:lvl1pPr>
              <a:defRPr/>
            </a:lvl1pPr>
          </a:lstStyle>
          <a:p>
            <a:pPr>
              <a:defRPr/>
            </a:pPr>
            <a:fld id="{63451C33-50BB-4C65-9CF5-3C7FDB23A702}" type="datetime1">
              <a:rPr lang="en-US"/>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smtClean="0"/>
            </a:lvl1pPr>
          </a:lstStyle>
          <a:p>
            <a:pPr>
              <a:defRPr/>
            </a:pPr>
            <a:fld id="{56624D50-5F77-4BC2-A887-6E020060B27D}" type="slidenum">
              <a:rPr lang="en-US" altLang="zh-CN"/>
            </a:fld>
            <a:endParaRPr lang="en-US" altLang="zh-CN"/>
          </a:p>
        </p:txBody>
      </p:sp>
    </p:spTree>
  </p:cSld>
  <p:clrMapOvr>
    <a:masterClrMapping/>
  </p:clrMapOvr>
  <p:transition spd="slow">
    <p:cover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9" name="Content Placeholder 8"/>
          <p:cNvSpPr>
            <a:spLocks noGrp="1"/>
          </p:cNvSpPr>
          <p:nvPr>
            <p:ph sz="quarter" idx="13" hasCustomPrompt="1"/>
          </p:nvPr>
        </p:nvSpPr>
        <p:spPr>
          <a:xfrm>
            <a:off x="902207" y="2679192"/>
            <a:ext cx="5096256" cy="34472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Content Placeholder 10"/>
          <p:cNvSpPr>
            <a:spLocks noGrp="1"/>
          </p:cNvSpPr>
          <p:nvPr>
            <p:ph sz="quarter" idx="14" hasCustomPrompt="1"/>
          </p:nvPr>
        </p:nvSpPr>
        <p:spPr>
          <a:xfrm>
            <a:off x="6193536" y="2679192"/>
            <a:ext cx="5096256" cy="34472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Date Placeholder 4"/>
          <p:cNvSpPr>
            <a:spLocks noGrp="1"/>
          </p:cNvSpPr>
          <p:nvPr>
            <p:ph type="dt" sz="half" idx="15"/>
          </p:nvPr>
        </p:nvSpPr>
        <p:spPr/>
        <p:txBody>
          <a:bodyPr/>
          <a:lstStyle>
            <a:lvl1pPr>
              <a:defRPr/>
            </a:lvl1pPr>
          </a:lstStyle>
          <a:p>
            <a:pPr>
              <a:defRPr/>
            </a:pPr>
            <a:fld id="{964638FD-A1B2-43C5-B4CC-9094C9BD196C}" type="datetime1">
              <a:rPr lang="en-US"/>
            </a:fld>
            <a:endParaRPr lang="en-US"/>
          </a:p>
        </p:txBody>
      </p:sp>
      <p:sp>
        <p:nvSpPr>
          <p:cNvPr id="6" name="Footer Placeholder 5"/>
          <p:cNvSpPr>
            <a:spLocks noGrp="1"/>
          </p:cNvSpPr>
          <p:nvPr>
            <p:ph type="ftr" sz="quarter" idx="16"/>
          </p:nvPr>
        </p:nvSpPr>
        <p:spPr/>
        <p:txBody>
          <a:bodyPr/>
          <a:lstStyle>
            <a:lvl1pPr>
              <a:defRPr/>
            </a:lvl1pPr>
          </a:lstStyle>
          <a:p>
            <a:pPr>
              <a:defRPr/>
            </a:pPr>
            <a:endParaRPr lang="en-US"/>
          </a:p>
        </p:txBody>
      </p:sp>
      <p:sp>
        <p:nvSpPr>
          <p:cNvPr id="7" name="Slide Number Placeholder 6"/>
          <p:cNvSpPr>
            <a:spLocks noGrp="1"/>
          </p:cNvSpPr>
          <p:nvPr>
            <p:ph type="sldNum" sz="quarter" idx="17"/>
          </p:nvPr>
        </p:nvSpPr>
        <p:spPr/>
        <p:txBody>
          <a:bodyPr/>
          <a:lstStyle>
            <a:lvl1pPr>
              <a:defRPr smtClean="0"/>
            </a:lvl1pPr>
          </a:lstStyle>
          <a:p>
            <a:pPr>
              <a:defRPr/>
            </a:pPr>
            <a:fld id="{7F4AB2EA-2BE7-4343-B608-DE29E2047FFB}" type="slidenum">
              <a:rPr lang="en-US" altLang="zh-CN"/>
            </a:fld>
            <a:endParaRPr lang="en-US" altLang="zh-CN"/>
          </a:p>
        </p:txBody>
      </p:sp>
    </p:spTree>
  </p:cSld>
  <p:clrMapOvr>
    <a:masterClrMapping/>
  </p:clrMapOvr>
  <p:transition spd="slow">
    <p:cover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903109" y="3429000"/>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93367" y="3429000"/>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525C7F9B-FC9A-4430-90C3-56A3F81B4EE2}" type="datetime1">
              <a:rPr lang="en-US"/>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D8952BD4-F546-48CB-80BD-D22F587CCCC3}" type="slidenum">
              <a:rPr lang="en-US" altLang="zh-CN"/>
            </a:fld>
            <a:endParaRPr lang="en-US" altLang="zh-CN"/>
          </a:p>
        </p:txBody>
      </p:sp>
    </p:spTree>
  </p:cSld>
  <p:clrMapOvr>
    <a:masterClrMapping/>
  </p:clrMapOvr>
  <p:transition spd="slow">
    <p:cover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fld id="{299289E1-9734-44F2-9414-7D787029C93B}" type="datetime1">
              <a:rPr lang="en-US"/>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572F35D3-58A1-4240-ACB2-EFC64729F260}" type="slidenum">
              <a:rPr lang="en-US" altLang="zh-CN"/>
            </a:fld>
            <a:endParaRPr lang="en-US" altLang="zh-CN"/>
          </a:p>
        </p:txBody>
      </p:sp>
    </p:spTree>
  </p:cSld>
  <p:clrMapOvr>
    <a:masterClrMapping/>
  </p:clrMapOvr>
  <p:transition spd="slow">
    <p:cover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0" y="228600"/>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05000"/>
              </a:lnSpc>
              <a:spcBef>
                <a:spcPct val="20000"/>
              </a:spcBef>
              <a:defRPr/>
            </a:pPr>
            <a:endParaRPr lang="en-US"/>
          </a:p>
        </p:txBody>
      </p:sp>
      <p:grpSp>
        <p:nvGrpSpPr>
          <p:cNvPr id="3" name="Group 5"/>
          <p:cNvGrpSpPr>
            <a:grpSpLocks noChangeAspect="1"/>
          </p:cNvGrpSpPr>
          <p:nvPr/>
        </p:nvGrpSpPr>
        <p:grpSpPr bwMode="auto">
          <a:xfrm>
            <a:off x="281517" y="714375"/>
            <a:ext cx="11631083" cy="1330325"/>
            <a:chOff x="-3905251" y="4294188"/>
            <a:chExt cx="13027839" cy="1892300"/>
          </a:xfrm>
        </p:grpSpPr>
        <p:sp>
          <p:nvSpPr>
            <p:cNvPr id="4" name="Freeform 14"/>
            <p:cNvSpPr/>
            <p:nvPr/>
          </p:nvSpPr>
          <p:spPr bwMode="hidden">
            <a:xfrm>
              <a:off x="4810006" y="4499677"/>
              <a:ext cx="4295986" cy="1016152"/>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Freeform 18"/>
            <p:cNvSpPr/>
            <p:nvPr/>
          </p:nvSpPr>
          <p:spPr bwMode="hidden">
            <a:xfrm>
              <a:off x="-308667" y="4319028"/>
              <a:ext cx="8279020" cy="1208091"/>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Freeform 22"/>
            <p:cNvSpPr/>
            <p:nvPr/>
          </p:nvSpPr>
          <p:spPr bwMode="hidden">
            <a:xfrm>
              <a:off x="4286" y="4334834"/>
              <a:ext cx="8165219" cy="110196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Freeform 26"/>
            <p:cNvSpPr/>
            <p:nvPr/>
          </p:nvSpPr>
          <p:spPr bwMode="hidden">
            <a:xfrm>
              <a:off x="4155651" y="4316769"/>
              <a:ext cx="4940859" cy="925827"/>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8" name="Freeform 10"/>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9" name="Date Placeholder 1"/>
          <p:cNvSpPr>
            <a:spLocks noGrp="1"/>
          </p:cNvSpPr>
          <p:nvPr>
            <p:ph type="dt" sz="half" idx="10"/>
          </p:nvPr>
        </p:nvSpPr>
        <p:spPr/>
        <p:txBody>
          <a:bodyPr/>
          <a:lstStyle>
            <a:lvl1pPr>
              <a:defRPr/>
            </a:lvl1pPr>
          </a:lstStyle>
          <a:p>
            <a:pPr>
              <a:defRPr/>
            </a:pPr>
            <a:fld id="{BBD77EFC-79AA-4F2B-BFFC-57458B96347C}" type="datetime1">
              <a:rPr lang="en-US"/>
            </a:fld>
            <a:endParaRPr lang="en-US"/>
          </a:p>
        </p:txBody>
      </p:sp>
      <p:sp>
        <p:nvSpPr>
          <p:cNvPr id="10" name="Footer Placeholder 2"/>
          <p:cNvSpPr>
            <a:spLocks noGrp="1"/>
          </p:cNvSpPr>
          <p:nvPr>
            <p:ph type="ftr" sz="quarter" idx="11"/>
          </p:nvPr>
        </p:nvSpPr>
        <p:spPr/>
        <p:txBody>
          <a:bodyPr/>
          <a:lstStyle>
            <a:lvl1pPr>
              <a:defRPr/>
            </a:lvl1pPr>
          </a:lstStyle>
          <a:p>
            <a:pPr>
              <a:defRPr/>
            </a:pPr>
            <a:endParaRPr lang="en-US"/>
          </a:p>
        </p:txBody>
      </p:sp>
      <p:sp>
        <p:nvSpPr>
          <p:cNvPr id="11" name="Slide Number Placeholder 3"/>
          <p:cNvSpPr>
            <a:spLocks noGrp="1"/>
          </p:cNvSpPr>
          <p:nvPr>
            <p:ph type="sldNum" sz="quarter" idx="12"/>
          </p:nvPr>
        </p:nvSpPr>
        <p:spPr/>
        <p:txBody>
          <a:bodyPr/>
          <a:lstStyle>
            <a:lvl1pPr>
              <a:defRPr smtClean="0"/>
            </a:lvl1pPr>
          </a:lstStyle>
          <a:p>
            <a:pPr>
              <a:defRPr/>
            </a:pPr>
            <a:fld id="{97D0CDDE-EE24-4F14-80F5-177D1F80B365}" type="slidenum">
              <a:rPr lang="en-US" altLang="zh-CN"/>
            </a:fld>
            <a:endParaRPr lang="en-US" altLang="zh-CN"/>
          </a:p>
        </p:txBody>
      </p:sp>
    </p:spTree>
  </p:cSld>
  <p:clrMapOvr>
    <a:masterClrMapping/>
  </p:clrMapOvr>
  <p:transition spd="slow">
    <p:cover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0" y="228600"/>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05000"/>
              </a:lnSpc>
              <a:spcBef>
                <a:spcPct val="20000"/>
              </a:spcBef>
              <a:defRPr/>
            </a:pPr>
            <a:endParaRPr lang="en-US"/>
          </a:p>
        </p:txBody>
      </p:sp>
      <p:grpSp>
        <p:nvGrpSpPr>
          <p:cNvPr id="6" name="Group 23"/>
          <p:cNvGrpSpPr>
            <a:grpSpLocks noChangeAspect="1"/>
          </p:cNvGrpSpPr>
          <p:nvPr/>
        </p:nvGrpSpPr>
        <p:grpSpPr bwMode="auto">
          <a:xfrm>
            <a:off x="281517" y="714375"/>
            <a:ext cx="11631083" cy="1331913"/>
            <a:chOff x="-3905250" y="4294188"/>
            <a:chExt cx="13011150" cy="1892300"/>
          </a:xfrm>
        </p:grpSpPr>
        <p:sp>
          <p:nvSpPr>
            <p:cNvPr id="7" name="Freeform 14"/>
            <p:cNvSpPr/>
            <p:nvPr/>
          </p:nvSpPr>
          <p:spPr bwMode="hidden">
            <a:xfrm>
              <a:off x="4810681" y="4501687"/>
              <a:ext cx="4295219" cy="101494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18"/>
            <p:cNvSpPr/>
            <p:nvPr/>
          </p:nvSpPr>
          <p:spPr bwMode="hidden">
            <a:xfrm>
              <a:off x="-308538" y="4318998"/>
              <a:ext cx="8280254" cy="1208906"/>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22"/>
            <p:cNvSpPr/>
            <p:nvPr/>
          </p:nvSpPr>
          <p:spPr bwMode="hidden">
            <a:xfrm>
              <a:off x="4014" y="4334786"/>
              <a:ext cx="8164231" cy="1102902"/>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26"/>
            <p:cNvSpPr/>
            <p:nvPr/>
          </p:nvSpPr>
          <p:spPr bwMode="hidden">
            <a:xfrm>
              <a:off x="4157164" y="4316742"/>
              <a:ext cx="4939265" cy="926979"/>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1" name="Freeform 28"/>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 name="Text Placeholder 3"/>
          <p:cNvSpPr>
            <a:spLocks noGrp="1"/>
          </p:cNvSpPr>
          <p:nvPr>
            <p:ph type="body" sz="half" idx="2" hasCustomPrompt="1"/>
          </p:nvPr>
        </p:nvSpPr>
        <p:spPr>
          <a:xfrm>
            <a:off x="1219200" y="3581400"/>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2" name="Date Placeholder 4"/>
          <p:cNvSpPr>
            <a:spLocks noGrp="1"/>
          </p:cNvSpPr>
          <p:nvPr>
            <p:ph type="dt" sz="half" idx="10"/>
          </p:nvPr>
        </p:nvSpPr>
        <p:spPr/>
        <p:txBody>
          <a:bodyPr/>
          <a:lstStyle>
            <a:lvl1pPr>
              <a:defRPr/>
            </a:lvl1pPr>
          </a:lstStyle>
          <a:p>
            <a:pPr>
              <a:defRPr/>
            </a:pPr>
            <a:fld id="{DCFBF6DA-5DB7-4A4D-94E7-D7BD14B18762}" type="datetime1">
              <a:rPr lang="en-US"/>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smtClean="0"/>
            </a:lvl1pPr>
          </a:lstStyle>
          <a:p>
            <a:pPr>
              <a:defRPr/>
            </a:pPr>
            <a:fld id="{63EE6948-B5C4-4E2A-954D-05311A899954}" type="slidenum">
              <a:rPr lang="en-US" altLang="zh-CN"/>
            </a:fld>
            <a:endParaRPr lang="en-US" altLang="zh-CN"/>
          </a:p>
        </p:txBody>
      </p:sp>
    </p:spTree>
  </p:cSld>
  <p:clrMapOvr>
    <a:masterClrMapping/>
  </p:clrMapOvr>
  <p:transition spd="slow">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0" y="228600"/>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05000"/>
              </a:lnSpc>
              <a:spcBef>
                <a:spcPct val="20000"/>
              </a:spcBef>
              <a:defRPr/>
            </a:pPr>
            <a:endParaRPr lang="en-US"/>
          </a:p>
        </p:txBody>
      </p:sp>
      <p:grpSp>
        <p:nvGrpSpPr>
          <p:cNvPr id="6" name="Group 8"/>
          <p:cNvGrpSpPr>
            <a:grpSpLocks noChangeAspect="1"/>
          </p:cNvGrpSpPr>
          <p:nvPr/>
        </p:nvGrpSpPr>
        <p:grpSpPr bwMode="auto">
          <a:xfrm>
            <a:off x="281517" y="5354638"/>
            <a:ext cx="11631083" cy="1330325"/>
            <a:chOff x="-3905250" y="4294188"/>
            <a:chExt cx="13011150" cy="1892300"/>
          </a:xfrm>
        </p:grpSpPr>
        <p:sp>
          <p:nvSpPr>
            <p:cNvPr id="7" name="Freeform 14"/>
            <p:cNvSpPr/>
            <p:nvPr/>
          </p:nvSpPr>
          <p:spPr bwMode="hidden">
            <a:xfrm>
              <a:off x="4810681" y="4499676"/>
              <a:ext cx="4295219" cy="1016152"/>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18"/>
            <p:cNvSpPr/>
            <p:nvPr/>
          </p:nvSpPr>
          <p:spPr bwMode="hidden">
            <a:xfrm>
              <a:off x="-308538" y="4319027"/>
              <a:ext cx="8280254" cy="1208092"/>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22"/>
            <p:cNvSpPr/>
            <p:nvPr/>
          </p:nvSpPr>
          <p:spPr bwMode="hidden">
            <a:xfrm>
              <a:off x="4014" y="4334834"/>
              <a:ext cx="8164231" cy="110196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26"/>
            <p:cNvSpPr/>
            <p:nvPr/>
          </p:nvSpPr>
          <p:spPr bwMode="hidden">
            <a:xfrm>
              <a:off x="4157164" y="4316769"/>
              <a:ext cx="4939265" cy="925827"/>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1" name="Freeform 10"/>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Title 1"/>
          <p:cNvSpPr>
            <a:spLocks noGrp="1"/>
          </p:cNvSpPr>
          <p:nvPr>
            <p:ph type="title"/>
          </p:nvPr>
        </p:nvSpPr>
        <p:spPr>
          <a:xfrm>
            <a:off x="6498873" y="338667"/>
            <a:ext cx="5083527" cy="2429934"/>
          </a:xfrm>
        </p:spPr>
        <p:txBody>
          <a:bodyPr anchor="b">
            <a:normAutofit/>
          </a:bodyPr>
          <a:lstStyle>
            <a:lvl1pPr algn="l">
              <a:defRPr sz="28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6491111"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fld id="{815C7CC0-82C4-421B-A46A-73F87C95628D}" type="datetime1">
              <a:rPr lang="en-US"/>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smtClean="0"/>
            </a:lvl1pPr>
          </a:lstStyle>
          <a:p>
            <a:pPr>
              <a:defRPr/>
            </a:pPr>
            <a:fld id="{854599DA-1E87-42D2-AEB7-A9E3B5BCD304}" type="slidenum">
              <a:rPr lang="en-US" altLang="zh-CN"/>
            </a:fld>
            <a:endParaRPr lang="en-US" altLang="zh-CN"/>
          </a:p>
        </p:txBody>
      </p:sp>
    </p:spTree>
  </p:cSld>
  <p:clrMapOvr>
    <a:masterClrMapping/>
  </p:clrMapOvr>
  <p:transition spd="slow">
    <p:cover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fld id="{E8404613-A67B-428F-96C8-B6853EA04678}"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547C20F8-C42D-48BA-AE33-D206A3CFC306}" type="slidenum">
              <a:rPr lang="en-US" altLang="zh-CN"/>
            </a:fld>
            <a:endParaRPr lang="en-US" altLang="zh-CN"/>
          </a:p>
        </p:txBody>
      </p:sp>
    </p:spTree>
  </p:cSld>
  <p:clrMapOvr>
    <a:masterClrMapping/>
  </p:clrMapOvr>
  <p:transition spd="slow">
    <p:cover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p:nvSpPr>
        <p:spPr bwMode="hidden">
          <a:xfrm>
            <a:off x="304800" y="228600"/>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05000"/>
              </a:lnSpc>
              <a:spcBef>
                <a:spcPct val="20000"/>
              </a:spcBef>
              <a:defRPr/>
            </a:pPr>
            <a:endParaRPr lang="en-US"/>
          </a:p>
        </p:txBody>
      </p:sp>
      <p:grpSp>
        <p:nvGrpSpPr>
          <p:cNvPr id="5" name="Group 14"/>
          <p:cNvGrpSpPr>
            <a:grpSpLocks noChangeAspect="1"/>
          </p:cNvGrpSpPr>
          <p:nvPr/>
        </p:nvGrpSpPr>
        <p:grpSpPr bwMode="auto">
          <a:xfrm>
            <a:off x="281517" y="714375"/>
            <a:ext cx="11631083" cy="1331913"/>
            <a:chOff x="-3905250" y="4294188"/>
            <a:chExt cx="13011150" cy="1892300"/>
          </a:xfrm>
        </p:grpSpPr>
        <p:sp>
          <p:nvSpPr>
            <p:cNvPr id="6" name="Freeform 14"/>
            <p:cNvSpPr/>
            <p:nvPr/>
          </p:nvSpPr>
          <p:spPr bwMode="hidden">
            <a:xfrm>
              <a:off x="4810681" y="4501687"/>
              <a:ext cx="4295219" cy="101494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Freeform 18"/>
            <p:cNvSpPr/>
            <p:nvPr/>
          </p:nvSpPr>
          <p:spPr bwMode="hidden">
            <a:xfrm>
              <a:off x="-308538" y="4318998"/>
              <a:ext cx="8280254" cy="1208906"/>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22"/>
            <p:cNvSpPr/>
            <p:nvPr/>
          </p:nvSpPr>
          <p:spPr bwMode="hidden">
            <a:xfrm>
              <a:off x="4014" y="4334786"/>
              <a:ext cx="8164231" cy="1102902"/>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26"/>
            <p:cNvSpPr/>
            <p:nvPr/>
          </p:nvSpPr>
          <p:spPr bwMode="hidden">
            <a:xfrm>
              <a:off x="4157164" y="4316742"/>
              <a:ext cx="4939265" cy="926979"/>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0" name="Freeform 19"/>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Vertical Title 1"/>
          <p:cNvSpPr>
            <a:spLocks noGrp="1"/>
          </p:cNvSpPr>
          <p:nvPr>
            <p:ph type="title" orient="vert"/>
          </p:nvPr>
        </p:nvSpPr>
        <p:spPr>
          <a:xfrm>
            <a:off x="8839200" y="1447800"/>
            <a:ext cx="2743200" cy="4487333"/>
          </a:xfrm>
        </p:spPr>
        <p:txBody>
          <a:bodyPr vert="eaVert"/>
          <a:lstStyle>
            <a:lvl1pPr algn="l">
              <a:defRPr>
                <a:solidFill>
                  <a:schemeClr val="tx2"/>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1" name="Date Placeholder 3"/>
          <p:cNvSpPr>
            <a:spLocks noGrp="1"/>
          </p:cNvSpPr>
          <p:nvPr>
            <p:ph type="dt" sz="half" idx="10"/>
          </p:nvPr>
        </p:nvSpPr>
        <p:spPr/>
        <p:txBody>
          <a:bodyPr/>
          <a:lstStyle>
            <a:lvl1pPr>
              <a:defRPr/>
            </a:lvl1pPr>
          </a:lstStyle>
          <a:p>
            <a:pPr>
              <a:defRPr/>
            </a:pPr>
            <a:fld id="{933F3355-A0B4-4CF8-AE41-81EEC8DE3E71}" type="datetime1">
              <a:rPr lang="en-US"/>
            </a:fld>
            <a:endParaRPr lang="en-US"/>
          </a:p>
        </p:txBody>
      </p:sp>
      <p:sp>
        <p:nvSpPr>
          <p:cNvPr id="12" name="Footer Placeholder 4"/>
          <p:cNvSpPr>
            <a:spLocks noGrp="1"/>
          </p:cNvSpPr>
          <p:nvPr>
            <p:ph type="ftr" sz="quarter" idx="11"/>
          </p:nvPr>
        </p:nvSpPr>
        <p:spPr/>
        <p:txBody>
          <a:bodyPr/>
          <a:lstStyle>
            <a:lvl1pPr>
              <a:defRPr/>
            </a:lvl1pPr>
          </a:lstStyle>
          <a:p>
            <a:pPr>
              <a:defRPr/>
            </a:pPr>
            <a:endParaRPr lang="en-US"/>
          </a:p>
        </p:txBody>
      </p:sp>
      <p:sp>
        <p:nvSpPr>
          <p:cNvPr id="13" name="Slide Number Placeholder 5"/>
          <p:cNvSpPr>
            <a:spLocks noGrp="1"/>
          </p:cNvSpPr>
          <p:nvPr>
            <p:ph type="sldNum" sz="quarter" idx="12"/>
          </p:nvPr>
        </p:nvSpPr>
        <p:spPr/>
        <p:txBody>
          <a:bodyPr/>
          <a:lstStyle>
            <a:lvl1pPr>
              <a:defRPr smtClean="0"/>
            </a:lvl1pPr>
          </a:lstStyle>
          <a:p>
            <a:pPr>
              <a:defRPr/>
            </a:pPr>
            <a:fld id="{24788984-6FBB-4113-B670-7074D44FBBBC}" type="slidenum">
              <a:rPr lang="en-US" altLang="zh-CN"/>
            </a:fld>
            <a:endParaRPr lang="en-US" altLang="zh-CN"/>
          </a:p>
        </p:txBody>
      </p:sp>
    </p:spTree>
  </p:cSld>
  <p:clrMapOvr>
    <a:masterClrMapping/>
  </p:clrMapOvr>
  <p:transition spd="slow">
    <p:cover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1_标题幻灯片">
    <p:spTree>
      <p:nvGrpSpPr>
        <p:cNvPr id="1" name=""/>
        <p:cNvGrpSpPr/>
        <p:nvPr/>
      </p:nvGrpSpPr>
      <p:grpSpPr>
        <a:xfrm>
          <a:off x="0" y="0"/>
          <a:ext cx="0" cy="0"/>
          <a:chOff x="0" y="0"/>
          <a:chExt cx="0" cy="0"/>
        </a:xfrm>
      </p:grpSpPr>
      <p:pic>
        <p:nvPicPr>
          <p:cNvPr id="3" name="Picture 7" descr="中心logo1"/>
          <p:cNvPicPr>
            <a:picLocks noChangeAspect="1" noChangeArrowheads="1"/>
          </p:cNvPicPr>
          <p:nvPr/>
        </p:nvPicPr>
        <p:blipFill>
          <a:blip r:embed="rId2" cstate="print">
            <a:lum bright="6000"/>
            <a:extLst>
              <a:ext uri="{28A0092B-C50C-407E-A947-70E740481C1C}">
                <a14:useLocalDpi xmlns:a14="http://schemas.microsoft.com/office/drawing/2010/main" val="0"/>
              </a:ext>
            </a:extLst>
          </a:blip>
          <a:srcRect/>
          <a:stretch>
            <a:fillRect/>
          </a:stretch>
        </p:blipFill>
        <p:spPr bwMode="auto">
          <a:xfrm>
            <a:off x="1727200" y="0"/>
            <a:ext cx="22352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中心logo2"/>
          <p:cNvPicPr>
            <a:picLocks noChangeAspect="1" noChangeArrowheads="1"/>
          </p:cNvPicPr>
          <p:nvPr/>
        </p:nvPicPr>
        <p:blipFill>
          <a:blip r:embed="rId3" cstate="print">
            <a:lum bright="-6000" contrast="36000"/>
            <a:extLst>
              <a:ext uri="{28A0092B-C50C-407E-A947-70E740481C1C}">
                <a14:useLocalDpi xmlns:a14="http://schemas.microsoft.com/office/drawing/2010/main" val="0"/>
              </a:ext>
            </a:extLst>
          </a:blip>
          <a:srcRect/>
          <a:stretch>
            <a:fillRect/>
          </a:stretch>
        </p:blipFill>
        <p:spPr bwMode="auto">
          <a:xfrm>
            <a:off x="4267200" y="304800"/>
            <a:ext cx="5791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p:nvSpPr>
        <p:spPr bwMode="auto">
          <a:xfrm flipV="1">
            <a:off x="0" y="1676400"/>
            <a:ext cx="12192000" cy="0"/>
          </a:xfrm>
          <a:prstGeom prst="line">
            <a:avLst/>
          </a:prstGeom>
          <a:noFill/>
          <a:ln w="762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30" name="Rectangle 2"/>
          <p:cNvSpPr>
            <a:spLocks noGrp="1" noChangeArrowheads="1"/>
          </p:cNvSpPr>
          <p:nvPr>
            <p:ph type="ctrTitle"/>
          </p:nvPr>
        </p:nvSpPr>
        <p:spPr>
          <a:xfrm>
            <a:off x="914400" y="3276600"/>
            <a:ext cx="10363200" cy="1470025"/>
          </a:xfrm>
        </p:spPr>
        <p:txBody>
          <a:bodyPr/>
          <a:lstStyle>
            <a:lvl1pPr>
              <a:defRPr/>
            </a:lvl1pPr>
          </a:lstStyle>
          <a:p>
            <a:r>
              <a:rPr lang="zh-CN" altLang="en-US"/>
              <a:t>单击此处编辑母版标题样式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smtClean="0"/>
            </a:lvl1pPr>
          </a:lstStyle>
          <a:p>
            <a:pPr>
              <a:defRPr/>
            </a:pPr>
            <a:fld id="{D687FA7B-0178-4487-A14E-6CC7B9ECA5AB}" type="slidenum">
              <a:rPr lang="zh-CN" altLang="en-US"/>
            </a:fld>
            <a:endParaRPr lang="en-US" altLang="zh-CN"/>
          </a:p>
        </p:txBody>
      </p:sp>
    </p:spTree>
  </p:cSld>
  <p:clrMapOvr>
    <a:masterClrMapping/>
  </p:clrMapOvr>
  <p:transition spd="med">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77701cc93d56fd32be09e69e"/>
          <p:cNvPicPr>
            <a:picLocks noChangeAspect="1" noChangeArrowheads="1"/>
          </p:cNvPicPr>
          <p:nvPr/>
        </p:nvPicPr>
        <p:blipFill>
          <a:blip r:embed="rId2" cstate="print">
            <a:extLst>
              <a:ext uri="{28A0092B-C50C-407E-A947-70E740481C1C}">
                <a14:useLocalDpi xmlns:a14="http://schemas.microsoft.com/office/drawing/2010/main" val="0"/>
              </a:ext>
            </a:extLst>
          </a:blip>
          <a:srcRect l="1672" r="50340" b="5003"/>
          <a:stretch>
            <a:fillRect/>
          </a:stretch>
        </p:blipFill>
        <p:spPr bwMode="auto">
          <a:xfrm>
            <a:off x="25400" y="44450"/>
            <a:ext cx="5831417"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descr="绿色大理石"/>
          <p:cNvSpPr>
            <a:spLocks noChangeArrowheads="1"/>
          </p:cNvSpPr>
          <p:nvPr/>
        </p:nvSpPr>
        <p:spPr bwMode="auto">
          <a:xfrm rot="5400000">
            <a:off x="7407275" y="3236119"/>
            <a:ext cx="9139767" cy="395288"/>
          </a:xfrm>
          <a:prstGeom prst="rect">
            <a:avLst/>
          </a:prstGeom>
          <a:blipFill dpi="0" rotWithShape="1">
            <a:blip r:embed="rId3"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20000"/>
              </a:spcBef>
              <a:defRPr sz="2800">
                <a:solidFill>
                  <a:schemeClr val="tx1"/>
                </a:solidFill>
                <a:latin typeface="楷体_GB2312" pitchFamily="49" charset="-122"/>
                <a:ea typeface="楷体_GB2312" pitchFamily="49" charset="-122"/>
              </a:defRPr>
            </a:lvl1pPr>
            <a:lvl2pPr marL="742950" indent="-285750">
              <a:lnSpc>
                <a:spcPct val="105000"/>
              </a:lnSpc>
              <a:spcBef>
                <a:spcPct val="20000"/>
              </a:spcBef>
              <a:defRPr sz="2800">
                <a:solidFill>
                  <a:schemeClr val="tx1"/>
                </a:solidFill>
                <a:latin typeface="楷体_GB2312" pitchFamily="49" charset="-122"/>
                <a:ea typeface="楷体_GB2312" pitchFamily="49" charset="-122"/>
              </a:defRPr>
            </a:lvl2pPr>
            <a:lvl3pPr marL="1143000" indent="-228600">
              <a:lnSpc>
                <a:spcPct val="105000"/>
              </a:lnSpc>
              <a:spcBef>
                <a:spcPct val="20000"/>
              </a:spcBef>
              <a:defRPr sz="2800">
                <a:solidFill>
                  <a:schemeClr val="tx1"/>
                </a:solidFill>
                <a:latin typeface="楷体_GB2312" pitchFamily="49" charset="-122"/>
                <a:ea typeface="楷体_GB2312" pitchFamily="49" charset="-122"/>
              </a:defRPr>
            </a:lvl3pPr>
            <a:lvl4pPr marL="1600200" indent="-228600">
              <a:lnSpc>
                <a:spcPct val="105000"/>
              </a:lnSpc>
              <a:spcBef>
                <a:spcPct val="20000"/>
              </a:spcBef>
              <a:defRPr sz="2800">
                <a:solidFill>
                  <a:schemeClr val="tx1"/>
                </a:solidFill>
                <a:latin typeface="楷体_GB2312" pitchFamily="49" charset="-122"/>
                <a:ea typeface="楷体_GB2312" pitchFamily="49" charset="-122"/>
              </a:defRPr>
            </a:lvl4pPr>
            <a:lvl5pPr marL="2057400" indent="-228600">
              <a:lnSpc>
                <a:spcPct val="105000"/>
              </a:lnSpc>
              <a:spcBef>
                <a:spcPct val="20000"/>
              </a:spcBef>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eaLnBrk="1" hangingPunct="1">
              <a:lnSpc>
                <a:spcPct val="100000"/>
              </a:lnSpc>
              <a:spcBef>
                <a:spcPct val="0"/>
              </a:spcBef>
            </a:pPr>
            <a:endParaRPr lang="zh-CN" altLang="en-US" sz="1800">
              <a:solidFill>
                <a:srgbClr val="000000"/>
              </a:solidFill>
              <a:latin typeface="Arial" panose="020B0604020202020204" pitchFamily="34" charset="0"/>
              <a:ea typeface="宋体" panose="02010600030101010101" pitchFamily="2" charset="-122"/>
            </a:endParaRPr>
          </a:p>
        </p:txBody>
      </p:sp>
      <p:sp>
        <p:nvSpPr>
          <p:cNvPr id="6" name="Rectangle 4" descr="绿色大理石"/>
          <p:cNvSpPr>
            <a:spLocks noChangeArrowheads="1"/>
          </p:cNvSpPr>
          <p:nvPr/>
        </p:nvSpPr>
        <p:spPr bwMode="auto">
          <a:xfrm rot="16200000" flipH="1">
            <a:off x="-4350808" y="3237706"/>
            <a:ext cx="9135533" cy="392113"/>
          </a:xfrm>
          <a:prstGeom prst="rect">
            <a:avLst/>
          </a:prstGeom>
          <a:blipFill dpi="0" rotWithShape="1">
            <a:blip r:embed="rId3"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20000"/>
              </a:spcBef>
              <a:defRPr sz="2800">
                <a:solidFill>
                  <a:schemeClr val="tx1"/>
                </a:solidFill>
                <a:latin typeface="楷体_GB2312" pitchFamily="49" charset="-122"/>
                <a:ea typeface="楷体_GB2312" pitchFamily="49" charset="-122"/>
              </a:defRPr>
            </a:lvl1pPr>
            <a:lvl2pPr marL="742950" indent="-285750">
              <a:lnSpc>
                <a:spcPct val="105000"/>
              </a:lnSpc>
              <a:spcBef>
                <a:spcPct val="20000"/>
              </a:spcBef>
              <a:defRPr sz="2800">
                <a:solidFill>
                  <a:schemeClr val="tx1"/>
                </a:solidFill>
                <a:latin typeface="楷体_GB2312" pitchFamily="49" charset="-122"/>
                <a:ea typeface="楷体_GB2312" pitchFamily="49" charset="-122"/>
              </a:defRPr>
            </a:lvl2pPr>
            <a:lvl3pPr marL="1143000" indent="-228600">
              <a:lnSpc>
                <a:spcPct val="105000"/>
              </a:lnSpc>
              <a:spcBef>
                <a:spcPct val="20000"/>
              </a:spcBef>
              <a:defRPr sz="2800">
                <a:solidFill>
                  <a:schemeClr val="tx1"/>
                </a:solidFill>
                <a:latin typeface="楷体_GB2312" pitchFamily="49" charset="-122"/>
                <a:ea typeface="楷体_GB2312" pitchFamily="49" charset="-122"/>
              </a:defRPr>
            </a:lvl3pPr>
            <a:lvl4pPr marL="1600200" indent="-228600">
              <a:lnSpc>
                <a:spcPct val="105000"/>
              </a:lnSpc>
              <a:spcBef>
                <a:spcPct val="20000"/>
              </a:spcBef>
              <a:defRPr sz="2800">
                <a:solidFill>
                  <a:schemeClr val="tx1"/>
                </a:solidFill>
                <a:latin typeface="楷体_GB2312" pitchFamily="49" charset="-122"/>
                <a:ea typeface="楷体_GB2312" pitchFamily="49" charset="-122"/>
              </a:defRPr>
            </a:lvl4pPr>
            <a:lvl5pPr marL="2057400" indent="-228600">
              <a:lnSpc>
                <a:spcPct val="105000"/>
              </a:lnSpc>
              <a:spcBef>
                <a:spcPct val="20000"/>
              </a:spcBef>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eaLnBrk="1" hangingPunct="1">
              <a:lnSpc>
                <a:spcPct val="100000"/>
              </a:lnSpc>
              <a:spcBef>
                <a:spcPct val="0"/>
              </a:spcBef>
            </a:pPr>
            <a:endParaRPr lang="zh-CN" altLang="en-US" sz="1800">
              <a:solidFill>
                <a:srgbClr val="000000"/>
              </a:solidFill>
              <a:latin typeface="Arial" panose="020B0604020202020204" pitchFamily="34" charset="0"/>
              <a:ea typeface="宋体" panose="02010600030101010101" pitchFamily="2" charset="-122"/>
            </a:endParaRPr>
          </a:p>
        </p:txBody>
      </p:sp>
      <p:sp>
        <p:nvSpPr>
          <p:cNvPr id="7" name="Rectangle 5" descr="绿色大理石"/>
          <p:cNvSpPr>
            <a:spLocks noChangeArrowheads="1"/>
          </p:cNvSpPr>
          <p:nvPr/>
        </p:nvSpPr>
        <p:spPr bwMode="auto">
          <a:xfrm>
            <a:off x="4233" y="6677025"/>
            <a:ext cx="12187767" cy="188913"/>
          </a:xfrm>
          <a:prstGeom prst="rect">
            <a:avLst/>
          </a:prstGeom>
          <a:blipFill dpi="0" rotWithShape="1">
            <a:blip r:embed="rId3"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20000"/>
              </a:spcBef>
              <a:defRPr sz="2800">
                <a:solidFill>
                  <a:schemeClr val="tx1"/>
                </a:solidFill>
                <a:latin typeface="楷体_GB2312" pitchFamily="49" charset="-122"/>
                <a:ea typeface="楷体_GB2312" pitchFamily="49" charset="-122"/>
              </a:defRPr>
            </a:lvl1pPr>
            <a:lvl2pPr marL="742950" indent="-285750">
              <a:lnSpc>
                <a:spcPct val="105000"/>
              </a:lnSpc>
              <a:spcBef>
                <a:spcPct val="20000"/>
              </a:spcBef>
              <a:defRPr sz="2800">
                <a:solidFill>
                  <a:schemeClr val="tx1"/>
                </a:solidFill>
                <a:latin typeface="楷体_GB2312" pitchFamily="49" charset="-122"/>
                <a:ea typeface="楷体_GB2312" pitchFamily="49" charset="-122"/>
              </a:defRPr>
            </a:lvl2pPr>
            <a:lvl3pPr marL="1143000" indent="-228600">
              <a:lnSpc>
                <a:spcPct val="105000"/>
              </a:lnSpc>
              <a:spcBef>
                <a:spcPct val="20000"/>
              </a:spcBef>
              <a:defRPr sz="2800">
                <a:solidFill>
                  <a:schemeClr val="tx1"/>
                </a:solidFill>
                <a:latin typeface="楷体_GB2312" pitchFamily="49" charset="-122"/>
                <a:ea typeface="楷体_GB2312" pitchFamily="49" charset="-122"/>
              </a:defRPr>
            </a:lvl3pPr>
            <a:lvl4pPr marL="1600200" indent="-228600">
              <a:lnSpc>
                <a:spcPct val="105000"/>
              </a:lnSpc>
              <a:spcBef>
                <a:spcPct val="20000"/>
              </a:spcBef>
              <a:defRPr sz="2800">
                <a:solidFill>
                  <a:schemeClr val="tx1"/>
                </a:solidFill>
                <a:latin typeface="楷体_GB2312" pitchFamily="49" charset="-122"/>
                <a:ea typeface="楷体_GB2312" pitchFamily="49" charset="-122"/>
              </a:defRPr>
            </a:lvl4pPr>
            <a:lvl5pPr marL="2057400" indent="-228600">
              <a:lnSpc>
                <a:spcPct val="105000"/>
              </a:lnSpc>
              <a:spcBef>
                <a:spcPct val="20000"/>
              </a:spcBef>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eaLnBrk="1" hangingPunct="1">
              <a:lnSpc>
                <a:spcPct val="100000"/>
              </a:lnSpc>
              <a:spcBef>
                <a:spcPct val="0"/>
              </a:spcBef>
            </a:pPr>
            <a:endParaRPr lang="zh-CN" altLang="en-US" sz="1800">
              <a:solidFill>
                <a:srgbClr val="000000"/>
              </a:solidFill>
              <a:latin typeface="Arial" panose="020B0604020202020204" pitchFamily="34" charset="0"/>
              <a:ea typeface="宋体" panose="02010600030101010101" pitchFamily="2" charset="-122"/>
            </a:endParaRPr>
          </a:p>
        </p:txBody>
      </p:sp>
      <p:sp>
        <p:nvSpPr>
          <p:cNvPr id="8" name="未知"/>
          <p:cNvSpPr/>
          <p:nvPr/>
        </p:nvSpPr>
        <p:spPr bwMode="auto">
          <a:xfrm>
            <a:off x="-283633" y="0"/>
            <a:ext cx="1191684" cy="7013575"/>
          </a:xfrm>
          <a:custGeom>
            <a:avLst/>
            <a:gdLst>
              <a:gd name="T0" fmla="*/ 2147483646 w 769"/>
              <a:gd name="T1" fmla="*/ 0 h 4352"/>
              <a:gd name="T2" fmla="*/ 2147483646 w 769"/>
              <a:gd name="T3" fmla="*/ 2147483646 h 4352"/>
              <a:gd name="T4" fmla="*/ 2147483646 w 769"/>
              <a:gd name="T5" fmla="*/ 2147483646 h 4352"/>
              <a:gd name="T6" fmla="*/ 2147483646 w 769"/>
              <a:gd name="T7" fmla="*/ 2147483646 h 4352"/>
              <a:gd name="T8" fmla="*/ 2147483646 w 769"/>
              <a:gd name="T9" fmla="*/ 2147483646 h 4352"/>
              <a:gd name="T10" fmla="*/ 2147483646 w 769"/>
              <a:gd name="T11" fmla="*/ 2147483646 h 4352"/>
              <a:gd name="T12" fmla="*/ 2147483646 w 769"/>
              <a:gd name="T13" fmla="*/ 2147483646 h 4352"/>
              <a:gd name="T14" fmla="*/ 2147483646 w 769"/>
              <a:gd name="T15" fmla="*/ 2147483646 h 4352"/>
              <a:gd name="T16" fmla="*/ 2147483646 w 769"/>
              <a:gd name="T17" fmla="*/ 2147483646 h 4352"/>
              <a:gd name="T18" fmla="*/ 2147483646 w 769"/>
              <a:gd name="T19" fmla="*/ 2147483646 h 4352"/>
              <a:gd name="T20" fmla="*/ 2147483646 w 769"/>
              <a:gd name="T21" fmla="*/ 2147483646 h 4352"/>
              <a:gd name="T22" fmla="*/ 2147483646 w 769"/>
              <a:gd name="T23" fmla="*/ 2147483646 h 4352"/>
              <a:gd name="T24" fmla="*/ 2147483646 w 769"/>
              <a:gd name="T25" fmla="*/ 2147483646 h 4352"/>
              <a:gd name="T26" fmla="*/ 2147483646 w 769"/>
              <a:gd name="T27" fmla="*/ 2147483646 h 4352"/>
              <a:gd name="T28" fmla="*/ 2147483646 w 769"/>
              <a:gd name="T29" fmla="*/ 2147483646 h 4352"/>
              <a:gd name="T30" fmla="*/ 2147483646 w 769"/>
              <a:gd name="T31" fmla="*/ 2147483646 h 4352"/>
              <a:gd name="T32" fmla="*/ 2147483646 w 769"/>
              <a:gd name="T33" fmla="*/ 2147483646 h 4352"/>
              <a:gd name="T34" fmla="*/ 2147483646 w 769"/>
              <a:gd name="T35" fmla="*/ 2147483646 h 4352"/>
              <a:gd name="T36" fmla="*/ 2147483646 w 769"/>
              <a:gd name="T37" fmla="*/ 2147483646 h 4352"/>
              <a:gd name="T38" fmla="*/ 2147483646 w 769"/>
              <a:gd name="T39" fmla="*/ 2147483646 h 4352"/>
              <a:gd name="T40" fmla="*/ 2147483646 w 769"/>
              <a:gd name="T41" fmla="*/ 2147483646 h 4352"/>
              <a:gd name="T42" fmla="*/ 2147483646 w 769"/>
              <a:gd name="T43" fmla="*/ 2147483646 h 4352"/>
              <a:gd name="T44" fmla="*/ 2147483646 w 769"/>
              <a:gd name="T45" fmla="*/ 2147483646 h 4352"/>
              <a:gd name="T46" fmla="*/ 2147483646 w 769"/>
              <a:gd name="T47" fmla="*/ 2147483646 h 4352"/>
              <a:gd name="T48" fmla="*/ 2147483646 w 769"/>
              <a:gd name="T49" fmla="*/ 2147483646 h 4352"/>
              <a:gd name="T50" fmla="*/ 2147483646 w 769"/>
              <a:gd name="T51" fmla="*/ 2147483646 h 4352"/>
              <a:gd name="T52" fmla="*/ 2147483646 w 769"/>
              <a:gd name="T53" fmla="*/ 2147483646 h 4352"/>
              <a:gd name="T54" fmla="*/ 2147483646 w 769"/>
              <a:gd name="T55" fmla="*/ 2147483646 h 4352"/>
              <a:gd name="T56" fmla="*/ 2147483646 w 769"/>
              <a:gd name="T57" fmla="*/ 2147483646 h 4352"/>
              <a:gd name="T58" fmla="*/ 2147483646 w 769"/>
              <a:gd name="T59" fmla="*/ 2147483646 h 4352"/>
              <a:gd name="T60" fmla="*/ 2147483646 w 769"/>
              <a:gd name="T61" fmla="*/ 2147483646 h 4352"/>
              <a:gd name="T62" fmla="*/ 2147483646 w 769"/>
              <a:gd name="T63" fmla="*/ 2147483646 h 4352"/>
              <a:gd name="T64" fmla="*/ 2147483646 w 769"/>
              <a:gd name="T65" fmla="*/ 2147483646 h 4352"/>
              <a:gd name="T66" fmla="*/ 2147483646 w 769"/>
              <a:gd name="T67" fmla="*/ 2147483646 h 4352"/>
              <a:gd name="T68" fmla="*/ 2147483646 w 769"/>
              <a:gd name="T69" fmla="*/ 2147483646 h 4352"/>
              <a:gd name="T70" fmla="*/ 2147483646 w 769"/>
              <a:gd name="T71" fmla="*/ 2147483646 h 4352"/>
              <a:gd name="T72" fmla="*/ 2147483646 w 769"/>
              <a:gd name="T73" fmla="*/ 2147483646 h 4352"/>
              <a:gd name="T74" fmla="*/ 2147483646 w 769"/>
              <a:gd name="T75" fmla="*/ 2147483646 h 4352"/>
              <a:gd name="T76" fmla="*/ 2147483646 w 769"/>
              <a:gd name="T77" fmla="*/ 2147483646 h 4352"/>
              <a:gd name="T78" fmla="*/ 2147483646 w 769"/>
              <a:gd name="T79" fmla="*/ 2147483646 h 4352"/>
              <a:gd name="T80" fmla="*/ 2147483646 w 769"/>
              <a:gd name="T81" fmla="*/ 2147483646 h 4352"/>
              <a:gd name="T82" fmla="*/ 2147483646 w 769"/>
              <a:gd name="T83" fmla="*/ 2147483646 h 4352"/>
              <a:gd name="T84" fmla="*/ 2147483646 w 769"/>
              <a:gd name="T85" fmla="*/ 214748364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未知"/>
          <p:cNvSpPr/>
          <p:nvPr/>
        </p:nvSpPr>
        <p:spPr bwMode="auto">
          <a:xfrm>
            <a:off x="531284" y="3935413"/>
            <a:ext cx="287867" cy="2482850"/>
          </a:xfrm>
          <a:custGeom>
            <a:avLst/>
            <a:gdLst>
              <a:gd name="T0" fmla="*/ 2147483646 w 135"/>
              <a:gd name="T1" fmla="*/ 2147483646 h 321"/>
              <a:gd name="T2" fmla="*/ 2147483646 w 135"/>
              <a:gd name="T3" fmla="*/ 0 h 321"/>
              <a:gd name="T4" fmla="*/ 2147483646 w 135"/>
              <a:gd name="T5" fmla="*/ 2147483646 h 321"/>
              <a:gd name="T6" fmla="*/ 2147483646 w 135"/>
              <a:gd name="T7" fmla="*/ 2147483646 h 321"/>
              <a:gd name="T8" fmla="*/ 2147483646 w 135"/>
              <a:gd name="T9" fmla="*/ 2147483646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未知"/>
          <p:cNvSpPr/>
          <p:nvPr/>
        </p:nvSpPr>
        <p:spPr bwMode="auto">
          <a:xfrm>
            <a:off x="194733" y="3754438"/>
            <a:ext cx="239184" cy="2301875"/>
          </a:xfrm>
          <a:custGeom>
            <a:avLst/>
            <a:gdLst>
              <a:gd name="T0" fmla="*/ 2147483646 w 135"/>
              <a:gd name="T1" fmla="*/ 2147483646 h 321"/>
              <a:gd name="T2" fmla="*/ 2147483646 w 135"/>
              <a:gd name="T3" fmla="*/ 0 h 321"/>
              <a:gd name="T4" fmla="*/ 2147483646 w 135"/>
              <a:gd name="T5" fmla="*/ 2147483646 h 321"/>
              <a:gd name="T6" fmla="*/ 2147483646 w 135"/>
              <a:gd name="T7" fmla="*/ 2147483646 h 321"/>
              <a:gd name="T8" fmla="*/ 2147483646 w 135"/>
              <a:gd name="T9" fmla="*/ 2147483646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未知"/>
          <p:cNvSpPr/>
          <p:nvPr/>
        </p:nvSpPr>
        <p:spPr bwMode="auto">
          <a:xfrm>
            <a:off x="0" y="-60325"/>
            <a:ext cx="768351" cy="5683250"/>
          </a:xfrm>
          <a:custGeom>
            <a:avLst/>
            <a:gdLst>
              <a:gd name="T0" fmla="*/ 2147483646 w 769"/>
              <a:gd name="T1" fmla="*/ 0 h 4352"/>
              <a:gd name="T2" fmla="*/ 2147483646 w 769"/>
              <a:gd name="T3" fmla="*/ 2147483646 h 4352"/>
              <a:gd name="T4" fmla="*/ 2147483646 w 769"/>
              <a:gd name="T5" fmla="*/ 2147483646 h 4352"/>
              <a:gd name="T6" fmla="*/ 2147483646 w 769"/>
              <a:gd name="T7" fmla="*/ 2147483646 h 4352"/>
              <a:gd name="T8" fmla="*/ 2147483646 w 769"/>
              <a:gd name="T9" fmla="*/ 2147483646 h 4352"/>
              <a:gd name="T10" fmla="*/ 2147483646 w 769"/>
              <a:gd name="T11" fmla="*/ 2147483646 h 4352"/>
              <a:gd name="T12" fmla="*/ 2147483646 w 769"/>
              <a:gd name="T13" fmla="*/ 2147483646 h 4352"/>
              <a:gd name="T14" fmla="*/ 2147483646 w 769"/>
              <a:gd name="T15" fmla="*/ 2147483646 h 4352"/>
              <a:gd name="T16" fmla="*/ 2147483646 w 769"/>
              <a:gd name="T17" fmla="*/ 2147483646 h 4352"/>
              <a:gd name="T18" fmla="*/ 2147483646 w 769"/>
              <a:gd name="T19" fmla="*/ 2147483646 h 4352"/>
              <a:gd name="T20" fmla="*/ 2147483646 w 769"/>
              <a:gd name="T21" fmla="*/ 2147483646 h 4352"/>
              <a:gd name="T22" fmla="*/ 2147483646 w 769"/>
              <a:gd name="T23" fmla="*/ 2147483646 h 4352"/>
              <a:gd name="T24" fmla="*/ 2147483646 w 769"/>
              <a:gd name="T25" fmla="*/ 2147483646 h 4352"/>
              <a:gd name="T26" fmla="*/ 2147483646 w 769"/>
              <a:gd name="T27" fmla="*/ 2147483646 h 4352"/>
              <a:gd name="T28" fmla="*/ 2147483646 w 769"/>
              <a:gd name="T29" fmla="*/ 2147483646 h 4352"/>
              <a:gd name="T30" fmla="*/ 2147483646 w 769"/>
              <a:gd name="T31" fmla="*/ 2147483646 h 4352"/>
              <a:gd name="T32" fmla="*/ 2147483646 w 769"/>
              <a:gd name="T33" fmla="*/ 2147483646 h 4352"/>
              <a:gd name="T34" fmla="*/ 2147483646 w 769"/>
              <a:gd name="T35" fmla="*/ 2147483646 h 4352"/>
              <a:gd name="T36" fmla="*/ 2147483646 w 769"/>
              <a:gd name="T37" fmla="*/ 2147483646 h 4352"/>
              <a:gd name="T38" fmla="*/ 2147483646 w 769"/>
              <a:gd name="T39" fmla="*/ 2147483646 h 4352"/>
              <a:gd name="T40" fmla="*/ 2147483646 w 769"/>
              <a:gd name="T41" fmla="*/ 2147483646 h 4352"/>
              <a:gd name="T42" fmla="*/ 2147483646 w 769"/>
              <a:gd name="T43" fmla="*/ 2147483646 h 4352"/>
              <a:gd name="T44" fmla="*/ 2147483646 w 769"/>
              <a:gd name="T45" fmla="*/ 2147483646 h 4352"/>
              <a:gd name="T46" fmla="*/ 2147483646 w 769"/>
              <a:gd name="T47" fmla="*/ 2147483646 h 4352"/>
              <a:gd name="T48" fmla="*/ 2147483646 w 769"/>
              <a:gd name="T49" fmla="*/ 2147483646 h 4352"/>
              <a:gd name="T50" fmla="*/ 2147483646 w 769"/>
              <a:gd name="T51" fmla="*/ 2147483646 h 4352"/>
              <a:gd name="T52" fmla="*/ 2147483646 w 769"/>
              <a:gd name="T53" fmla="*/ 2147483646 h 4352"/>
              <a:gd name="T54" fmla="*/ 2147483646 w 769"/>
              <a:gd name="T55" fmla="*/ 2147483646 h 4352"/>
              <a:gd name="T56" fmla="*/ 2147483646 w 769"/>
              <a:gd name="T57" fmla="*/ 2147483646 h 4352"/>
              <a:gd name="T58" fmla="*/ 2147483646 w 769"/>
              <a:gd name="T59" fmla="*/ 2147483646 h 4352"/>
              <a:gd name="T60" fmla="*/ 2147483646 w 769"/>
              <a:gd name="T61" fmla="*/ 2147483646 h 4352"/>
              <a:gd name="T62" fmla="*/ 2147483646 w 769"/>
              <a:gd name="T63" fmla="*/ 2147483646 h 4352"/>
              <a:gd name="T64" fmla="*/ 2147483646 w 769"/>
              <a:gd name="T65" fmla="*/ 2147483646 h 4352"/>
              <a:gd name="T66" fmla="*/ 2147483646 w 769"/>
              <a:gd name="T67" fmla="*/ 2147483646 h 4352"/>
              <a:gd name="T68" fmla="*/ 2147483646 w 769"/>
              <a:gd name="T69" fmla="*/ 2147483646 h 4352"/>
              <a:gd name="T70" fmla="*/ 2147483646 w 769"/>
              <a:gd name="T71" fmla="*/ 2147483646 h 4352"/>
              <a:gd name="T72" fmla="*/ 2147483646 w 769"/>
              <a:gd name="T73" fmla="*/ 2147483646 h 4352"/>
              <a:gd name="T74" fmla="*/ 2147483646 w 769"/>
              <a:gd name="T75" fmla="*/ 2147483646 h 4352"/>
              <a:gd name="T76" fmla="*/ 2147483646 w 769"/>
              <a:gd name="T77" fmla="*/ 2147483646 h 4352"/>
              <a:gd name="T78" fmla="*/ 2147483646 w 769"/>
              <a:gd name="T79" fmla="*/ 2147483646 h 4352"/>
              <a:gd name="T80" fmla="*/ 2147483646 w 769"/>
              <a:gd name="T81" fmla="*/ 2147483646 h 4352"/>
              <a:gd name="T82" fmla="*/ 2147483646 w 769"/>
              <a:gd name="T83" fmla="*/ 2147483646 h 4352"/>
              <a:gd name="T84" fmla="*/ 2147483646 w 769"/>
              <a:gd name="T85" fmla="*/ 214748364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未知"/>
          <p:cNvSpPr/>
          <p:nvPr/>
        </p:nvSpPr>
        <p:spPr bwMode="auto">
          <a:xfrm>
            <a:off x="148167" y="-20638"/>
            <a:ext cx="768351" cy="2982913"/>
          </a:xfrm>
          <a:custGeom>
            <a:avLst/>
            <a:gdLst>
              <a:gd name="T0" fmla="*/ 2147483646 w 769"/>
              <a:gd name="T1" fmla="*/ 0 h 4352"/>
              <a:gd name="T2" fmla="*/ 2147483646 w 769"/>
              <a:gd name="T3" fmla="*/ 2147483646 h 4352"/>
              <a:gd name="T4" fmla="*/ 2147483646 w 769"/>
              <a:gd name="T5" fmla="*/ 2147483646 h 4352"/>
              <a:gd name="T6" fmla="*/ 2147483646 w 769"/>
              <a:gd name="T7" fmla="*/ 2147483646 h 4352"/>
              <a:gd name="T8" fmla="*/ 2147483646 w 769"/>
              <a:gd name="T9" fmla="*/ 2147483646 h 4352"/>
              <a:gd name="T10" fmla="*/ 2147483646 w 769"/>
              <a:gd name="T11" fmla="*/ 2147483646 h 4352"/>
              <a:gd name="T12" fmla="*/ 2147483646 w 769"/>
              <a:gd name="T13" fmla="*/ 2147483646 h 4352"/>
              <a:gd name="T14" fmla="*/ 2147483646 w 769"/>
              <a:gd name="T15" fmla="*/ 2147483646 h 4352"/>
              <a:gd name="T16" fmla="*/ 2147483646 w 769"/>
              <a:gd name="T17" fmla="*/ 2147483646 h 4352"/>
              <a:gd name="T18" fmla="*/ 2147483646 w 769"/>
              <a:gd name="T19" fmla="*/ 2147483646 h 4352"/>
              <a:gd name="T20" fmla="*/ 2147483646 w 769"/>
              <a:gd name="T21" fmla="*/ 2147483646 h 4352"/>
              <a:gd name="T22" fmla="*/ 2147483646 w 769"/>
              <a:gd name="T23" fmla="*/ 2147483646 h 4352"/>
              <a:gd name="T24" fmla="*/ 2147483646 w 769"/>
              <a:gd name="T25" fmla="*/ 2147483646 h 4352"/>
              <a:gd name="T26" fmla="*/ 2147483646 w 769"/>
              <a:gd name="T27" fmla="*/ 2147483646 h 4352"/>
              <a:gd name="T28" fmla="*/ 2147483646 w 769"/>
              <a:gd name="T29" fmla="*/ 2147483646 h 4352"/>
              <a:gd name="T30" fmla="*/ 2147483646 w 769"/>
              <a:gd name="T31" fmla="*/ 2147483646 h 4352"/>
              <a:gd name="T32" fmla="*/ 2147483646 w 769"/>
              <a:gd name="T33" fmla="*/ 2147483646 h 4352"/>
              <a:gd name="T34" fmla="*/ 2147483646 w 769"/>
              <a:gd name="T35" fmla="*/ 2147483646 h 4352"/>
              <a:gd name="T36" fmla="*/ 2147483646 w 769"/>
              <a:gd name="T37" fmla="*/ 2147483646 h 4352"/>
              <a:gd name="T38" fmla="*/ 2147483646 w 769"/>
              <a:gd name="T39" fmla="*/ 2147483646 h 4352"/>
              <a:gd name="T40" fmla="*/ 2147483646 w 769"/>
              <a:gd name="T41" fmla="*/ 2147483646 h 4352"/>
              <a:gd name="T42" fmla="*/ 2147483646 w 769"/>
              <a:gd name="T43" fmla="*/ 2147483646 h 4352"/>
              <a:gd name="T44" fmla="*/ 2147483646 w 769"/>
              <a:gd name="T45" fmla="*/ 2147483646 h 4352"/>
              <a:gd name="T46" fmla="*/ 2147483646 w 769"/>
              <a:gd name="T47" fmla="*/ 2147483646 h 4352"/>
              <a:gd name="T48" fmla="*/ 2147483646 w 769"/>
              <a:gd name="T49" fmla="*/ 2147483646 h 4352"/>
              <a:gd name="T50" fmla="*/ 2147483646 w 769"/>
              <a:gd name="T51" fmla="*/ 2147483646 h 4352"/>
              <a:gd name="T52" fmla="*/ 2147483646 w 769"/>
              <a:gd name="T53" fmla="*/ 2147483646 h 4352"/>
              <a:gd name="T54" fmla="*/ 2147483646 w 769"/>
              <a:gd name="T55" fmla="*/ 2147483646 h 4352"/>
              <a:gd name="T56" fmla="*/ 2147483646 w 769"/>
              <a:gd name="T57" fmla="*/ 2147483646 h 4352"/>
              <a:gd name="T58" fmla="*/ 2147483646 w 769"/>
              <a:gd name="T59" fmla="*/ 2147483646 h 4352"/>
              <a:gd name="T60" fmla="*/ 2147483646 w 769"/>
              <a:gd name="T61" fmla="*/ 2147483646 h 4352"/>
              <a:gd name="T62" fmla="*/ 2147483646 w 769"/>
              <a:gd name="T63" fmla="*/ 2147483646 h 4352"/>
              <a:gd name="T64" fmla="*/ 2147483646 w 769"/>
              <a:gd name="T65" fmla="*/ 2147483646 h 4352"/>
              <a:gd name="T66" fmla="*/ 2147483646 w 769"/>
              <a:gd name="T67" fmla="*/ 2147483646 h 4352"/>
              <a:gd name="T68" fmla="*/ 2147483646 w 769"/>
              <a:gd name="T69" fmla="*/ 2147483646 h 4352"/>
              <a:gd name="T70" fmla="*/ 2147483646 w 769"/>
              <a:gd name="T71" fmla="*/ 2147483646 h 4352"/>
              <a:gd name="T72" fmla="*/ 2147483646 w 769"/>
              <a:gd name="T73" fmla="*/ 2147483646 h 4352"/>
              <a:gd name="T74" fmla="*/ 2147483646 w 769"/>
              <a:gd name="T75" fmla="*/ 2147483646 h 4352"/>
              <a:gd name="T76" fmla="*/ 2147483646 w 769"/>
              <a:gd name="T77" fmla="*/ 2147483646 h 4352"/>
              <a:gd name="T78" fmla="*/ 2147483646 w 769"/>
              <a:gd name="T79" fmla="*/ 2147483646 h 4352"/>
              <a:gd name="T80" fmla="*/ 2147483646 w 769"/>
              <a:gd name="T81" fmla="*/ 2147483646 h 4352"/>
              <a:gd name="T82" fmla="*/ 2147483646 w 769"/>
              <a:gd name="T83" fmla="*/ 2147483646 h 4352"/>
              <a:gd name="T84" fmla="*/ 2147483646 w 769"/>
              <a:gd name="T85" fmla="*/ 214748364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3" name="Group 11"/>
          <p:cNvGrpSpPr/>
          <p:nvPr/>
        </p:nvGrpSpPr>
        <p:grpSpPr bwMode="auto">
          <a:xfrm flipH="1">
            <a:off x="11040533" y="-60325"/>
            <a:ext cx="1439333" cy="7046913"/>
            <a:chOff x="0" y="0"/>
            <a:chExt cx="567" cy="4443"/>
          </a:xfrm>
        </p:grpSpPr>
        <p:sp>
          <p:nvSpPr>
            <p:cNvPr id="14" name="未知"/>
            <p:cNvSpPr/>
            <p:nvPr/>
          </p:nvSpPr>
          <p:spPr bwMode="auto">
            <a:xfrm>
              <a:off x="0" y="23"/>
              <a:ext cx="567" cy="4420"/>
            </a:xfrm>
            <a:custGeom>
              <a:avLst/>
              <a:gdLst>
                <a:gd name="T0" fmla="*/ 43 w 769"/>
                <a:gd name="T1" fmla="*/ 0 h 4352"/>
                <a:gd name="T2" fmla="*/ 94 w 769"/>
                <a:gd name="T3" fmla="*/ 16 h 4352"/>
                <a:gd name="T4" fmla="*/ 222 w 769"/>
                <a:gd name="T5" fmla="*/ 43 h 4352"/>
                <a:gd name="T6" fmla="*/ 196 w 769"/>
                <a:gd name="T7" fmla="*/ 427 h 4352"/>
                <a:gd name="T8" fmla="*/ 196 w 769"/>
                <a:gd name="T9" fmla="*/ 973 h 4352"/>
                <a:gd name="T10" fmla="*/ 177 w 769"/>
                <a:gd name="T11" fmla="*/ 1190 h 4352"/>
                <a:gd name="T12" fmla="*/ 161 w 769"/>
                <a:gd name="T13" fmla="*/ 1458 h 4352"/>
                <a:gd name="T14" fmla="*/ 159 w 769"/>
                <a:gd name="T15" fmla="*/ 1668 h 4352"/>
                <a:gd name="T16" fmla="*/ 177 w 769"/>
                <a:gd name="T17" fmla="*/ 1819 h 4352"/>
                <a:gd name="T18" fmla="*/ 184 w 769"/>
                <a:gd name="T19" fmla="*/ 1894 h 4352"/>
                <a:gd name="T20" fmla="*/ 193 w 769"/>
                <a:gd name="T21" fmla="*/ 1953 h 4352"/>
                <a:gd name="T22" fmla="*/ 200 w 769"/>
                <a:gd name="T23" fmla="*/ 2020 h 4352"/>
                <a:gd name="T24" fmla="*/ 225 w 769"/>
                <a:gd name="T25" fmla="*/ 2196 h 4352"/>
                <a:gd name="T26" fmla="*/ 235 w 769"/>
                <a:gd name="T27" fmla="*/ 2439 h 4352"/>
                <a:gd name="T28" fmla="*/ 238 w 769"/>
                <a:gd name="T29" fmla="*/ 2674 h 4352"/>
                <a:gd name="T30" fmla="*/ 245 w 769"/>
                <a:gd name="T31" fmla="*/ 2716 h 4352"/>
                <a:gd name="T32" fmla="*/ 251 w 769"/>
                <a:gd name="T33" fmla="*/ 2783 h 4352"/>
                <a:gd name="T34" fmla="*/ 254 w 769"/>
                <a:gd name="T35" fmla="*/ 2900 h 4352"/>
                <a:gd name="T36" fmla="*/ 274 w 769"/>
                <a:gd name="T37" fmla="*/ 3017 h 4352"/>
                <a:gd name="T38" fmla="*/ 276 w 769"/>
                <a:gd name="T39" fmla="*/ 3134 h 4352"/>
                <a:gd name="T40" fmla="*/ 283 w 769"/>
                <a:gd name="T41" fmla="*/ 3168 h 4352"/>
                <a:gd name="T42" fmla="*/ 289 w 769"/>
                <a:gd name="T43" fmla="*/ 3570 h 4352"/>
                <a:gd name="T44" fmla="*/ 302 w 769"/>
                <a:gd name="T45" fmla="*/ 3989 h 4352"/>
                <a:gd name="T46" fmla="*/ 293 w 769"/>
                <a:gd name="T47" fmla="*/ 4559 h 4352"/>
                <a:gd name="T48" fmla="*/ 254 w 769"/>
                <a:gd name="T49" fmla="*/ 4299 h 4352"/>
                <a:gd name="T50" fmla="*/ 209 w 769"/>
                <a:gd name="T51" fmla="*/ 4350 h 4352"/>
                <a:gd name="T52" fmla="*/ 161 w 769"/>
                <a:gd name="T53" fmla="*/ 4441 h 4352"/>
                <a:gd name="T54" fmla="*/ 136 w 769"/>
                <a:gd name="T55" fmla="*/ 4393 h 4352"/>
                <a:gd name="T56" fmla="*/ 126 w 769"/>
                <a:gd name="T57" fmla="*/ 4366 h 4352"/>
                <a:gd name="T58" fmla="*/ 116 w 769"/>
                <a:gd name="T59" fmla="*/ 4358 h 4352"/>
                <a:gd name="T60" fmla="*/ 110 w 769"/>
                <a:gd name="T61" fmla="*/ 4334 h 4352"/>
                <a:gd name="T62" fmla="*/ 100 w 769"/>
                <a:gd name="T63" fmla="*/ 4315 h 4352"/>
                <a:gd name="T64" fmla="*/ 84 w 769"/>
                <a:gd name="T65" fmla="*/ 4259 h 4352"/>
                <a:gd name="T66" fmla="*/ 49 w 769"/>
                <a:gd name="T67" fmla="*/ 4066 h 4352"/>
                <a:gd name="T68" fmla="*/ 65 w 769"/>
                <a:gd name="T69" fmla="*/ 3042 h 4352"/>
                <a:gd name="T70" fmla="*/ 77 w 769"/>
                <a:gd name="T71" fmla="*/ 2757 h 4352"/>
                <a:gd name="T72" fmla="*/ 72 w 769"/>
                <a:gd name="T73" fmla="*/ 1969 h 4352"/>
                <a:gd name="T74" fmla="*/ 55 w 769"/>
                <a:gd name="T75" fmla="*/ 1743 h 4352"/>
                <a:gd name="T76" fmla="*/ 27 w 769"/>
                <a:gd name="T77" fmla="*/ 1316 h 4352"/>
                <a:gd name="T78" fmla="*/ 4 w 769"/>
                <a:gd name="T79" fmla="*/ 930 h 4352"/>
                <a:gd name="T80" fmla="*/ 17 w 769"/>
                <a:gd name="T81" fmla="*/ 553 h 4352"/>
                <a:gd name="T82" fmla="*/ 27 w 769"/>
                <a:gd name="T83" fmla="*/ 158 h 4352"/>
                <a:gd name="T84" fmla="*/ 74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未知"/>
            <p:cNvSpPr/>
            <p:nvPr/>
          </p:nvSpPr>
          <p:spPr bwMode="auto">
            <a:xfrm>
              <a:off x="272" y="2518"/>
              <a:ext cx="136" cy="1558"/>
            </a:xfrm>
            <a:custGeom>
              <a:avLst/>
              <a:gdLst>
                <a:gd name="T0" fmla="*/ 90 w 135"/>
                <a:gd name="T1" fmla="*/ 32301 h 321"/>
                <a:gd name="T2" fmla="*/ 106 w 135"/>
                <a:gd name="T3" fmla="*/ 0 h 321"/>
                <a:gd name="T4" fmla="*/ 122 w 135"/>
                <a:gd name="T5" fmla="*/ 30456 h 321"/>
                <a:gd name="T6" fmla="*/ 98 w 135"/>
                <a:gd name="T7" fmla="*/ 36916 h 321"/>
                <a:gd name="T8" fmla="*/ 90 w 135"/>
                <a:gd name="T9" fmla="*/ 32301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未知"/>
            <p:cNvSpPr/>
            <p:nvPr/>
          </p:nvSpPr>
          <p:spPr bwMode="auto">
            <a:xfrm>
              <a:off x="113" y="2404"/>
              <a:ext cx="113" cy="1451"/>
            </a:xfrm>
            <a:custGeom>
              <a:avLst/>
              <a:gdLst>
                <a:gd name="T0" fmla="*/ 51 w 135"/>
                <a:gd name="T1" fmla="*/ 25869 h 321"/>
                <a:gd name="T2" fmla="*/ 60 w 135"/>
                <a:gd name="T3" fmla="*/ 0 h 321"/>
                <a:gd name="T4" fmla="*/ 70 w 135"/>
                <a:gd name="T5" fmla="*/ 24378 h 321"/>
                <a:gd name="T6" fmla="*/ 56 w 135"/>
                <a:gd name="T7" fmla="*/ 29544 h 321"/>
                <a:gd name="T8" fmla="*/ 51 w 135"/>
                <a:gd name="T9" fmla="*/ 25869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未知"/>
            <p:cNvSpPr/>
            <p:nvPr/>
          </p:nvSpPr>
          <p:spPr bwMode="auto">
            <a:xfrm>
              <a:off x="0" y="0"/>
              <a:ext cx="363" cy="3583"/>
            </a:xfrm>
            <a:custGeom>
              <a:avLst/>
              <a:gdLst>
                <a:gd name="T0" fmla="*/ 11 w 769"/>
                <a:gd name="T1" fmla="*/ 0 h 4352"/>
                <a:gd name="T2" fmla="*/ 25 w 769"/>
                <a:gd name="T3" fmla="*/ 9 h 4352"/>
                <a:gd name="T4" fmla="*/ 59 w 769"/>
                <a:gd name="T5" fmla="*/ 22 h 4352"/>
                <a:gd name="T6" fmla="*/ 51 w 769"/>
                <a:gd name="T7" fmla="*/ 228 h 4352"/>
                <a:gd name="T8" fmla="*/ 51 w 769"/>
                <a:gd name="T9" fmla="*/ 518 h 4352"/>
                <a:gd name="T10" fmla="*/ 47 w 769"/>
                <a:gd name="T11" fmla="*/ 634 h 4352"/>
                <a:gd name="T12" fmla="*/ 42 w 769"/>
                <a:gd name="T13" fmla="*/ 777 h 4352"/>
                <a:gd name="T14" fmla="*/ 42 w 769"/>
                <a:gd name="T15" fmla="*/ 888 h 4352"/>
                <a:gd name="T16" fmla="*/ 47 w 769"/>
                <a:gd name="T17" fmla="*/ 968 h 4352"/>
                <a:gd name="T18" fmla="*/ 48 w 769"/>
                <a:gd name="T19" fmla="*/ 1009 h 4352"/>
                <a:gd name="T20" fmla="*/ 51 w 769"/>
                <a:gd name="T21" fmla="*/ 1041 h 4352"/>
                <a:gd name="T22" fmla="*/ 52 w 769"/>
                <a:gd name="T23" fmla="*/ 1076 h 4352"/>
                <a:gd name="T24" fmla="*/ 59 w 769"/>
                <a:gd name="T25" fmla="*/ 1170 h 4352"/>
                <a:gd name="T26" fmla="*/ 62 w 769"/>
                <a:gd name="T27" fmla="*/ 1299 h 4352"/>
                <a:gd name="T28" fmla="*/ 62 w 769"/>
                <a:gd name="T29" fmla="*/ 1424 h 4352"/>
                <a:gd name="T30" fmla="*/ 64 w 769"/>
                <a:gd name="T31" fmla="*/ 1447 h 4352"/>
                <a:gd name="T32" fmla="*/ 66 w 769"/>
                <a:gd name="T33" fmla="*/ 1483 h 4352"/>
                <a:gd name="T34" fmla="*/ 67 w 769"/>
                <a:gd name="T35" fmla="*/ 1545 h 4352"/>
                <a:gd name="T36" fmla="*/ 72 w 769"/>
                <a:gd name="T37" fmla="*/ 1607 h 4352"/>
                <a:gd name="T38" fmla="*/ 73 w 769"/>
                <a:gd name="T39" fmla="*/ 1670 h 4352"/>
                <a:gd name="T40" fmla="*/ 74 w 769"/>
                <a:gd name="T41" fmla="*/ 1688 h 4352"/>
                <a:gd name="T42" fmla="*/ 76 w 769"/>
                <a:gd name="T43" fmla="*/ 1902 h 4352"/>
                <a:gd name="T44" fmla="*/ 79 w 769"/>
                <a:gd name="T45" fmla="*/ 2125 h 4352"/>
                <a:gd name="T46" fmla="*/ 77 w 769"/>
                <a:gd name="T47" fmla="*/ 2429 h 4352"/>
                <a:gd name="T48" fmla="*/ 67 w 769"/>
                <a:gd name="T49" fmla="*/ 2290 h 4352"/>
                <a:gd name="T50" fmla="*/ 55 w 769"/>
                <a:gd name="T51" fmla="*/ 2317 h 4352"/>
                <a:gd name="T52" fmla="*/ 42 w 769"/>
                <a:gd name="T53" fmla="*/ 2366 h 4352"/>
                <a:gd name="T54" fmla="*/ 36 w 769"/>
                <a:gd name="T55" fmla="*/ 2339 h 4352"/>
                <a:gd name="T56" fmla="*/ 33 w 769"/>
                <a:gd name="T57" fmla="*/ 2327 h 4352"/>
                <a:gd name="T58" fmla="*/ 31 w 769"/>
                <a:gd name="T59" fmla="*/ 2322 h 4352"/>
                <a:gd name="T60" fmla="*/ 29 w 769"/>
                <a:gd name="T61" fmla="*/ 2308 h 4352"/>
                <a:gd name="T62" fmla="*/ 26 w 769"/>
                <a:gd name="T63" fmla="*/ 2299 h 4352"/>
                <a:gd name="T64" fmla="*/ 22 w 769"/>
                <a:gd name="T65" fmla="*/ 2268 h 4352"/>
                <a:gd name="T66" fmla="*/ 13 w 769"/>
                <a:gd name="T67" fmla="*/ 2165 h 4352"/>
                <a:gd name="T68" fmla="*/ 17 w 769"/>
                <a:gd name="T69" fmla="*/ 1621 h 4352"/>
                <a:gd name="T70" fmla="*/ 20 w 769"/>
                <a:gd name="T71" fmla="*/ 1469 h 4352"/>
                <a:gd name="T72" fmla="*/ 19 w 769"/>
                <a:gd name="T73" fmla="*/ 1049 h 4352"/>
                <a:gd name="T74" fmla="*/ 15 w 769"/>
                <a:gd name="T75" fmla="*/ 929 h 4352"/>
                <a:gd name="T76" fmla="*/ 7 w 769"/>
                <a:gd name="T77" fmla="*/ 701 h 4352"/>
                <a:gd name="T78" fmla="*/ 1 w 769"/>
                <a:gd name="T79" fmla="*/ 496 h 4352"/>
                <a:gd name="T80" fmla="*/ 4 w 769"/>
                <a:gd name="T81" fmla="*/ 295 h 4352"/>
                <a:gd name="T82" fmla="*/ 7 w 769"/>
                <a:gd name="T83" fmla="*/ 85 h 4352"/>
                <a:gd name="T84" fmla="*/ 20 w 769"/>
                <a:gd name="T85" fmla="*/ 9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未知"/>
            <p:cNvSpPr/>
            <p:nvPr/>
          </p:nvSpPr>
          <p:spPr bwMode="auto">
            <a:xfrm>
              <a:off x="91" y="23"/>
              <a:ext cx="363" cy="1882"/>
            </a:xfrm>
            <a:custGeom>
              <a:avLst/>
              <a:gdLst>
                <a:gd name="T0" fmla="*/ 11 w 769"/>
                <a:gd name="T1" fmla="*/ 0 h 4352"/>
                <a:gd name="T2" fmla="*/ 25 w 769"/>
                <a:gd name="T3" fmla="*/ 1 h 4352"/>
                <a:gd name="T4" fmla="*/ 59 w 769"/>
                <a:gd name="T5" fmla="*/ 3 h 4352"/>
                <a:gd name="T6" fmla="*/ 51 w 769"/>
                <a:gd name="T7" fmla="*/ 33 h 4352"/>
                <a:gd name="T8" fmla="*/ 51 w 769"/>
                <a:gd name="T9" fmla="*/ 75 h 4352"/>
                <a:gd name="T10" fmla="*/ 47 w 769"/>
                <a:gd name="T11" fmla="*/ 92 h 4352"/>
                <a:gd name="T12" fmla="*/ 42 w 769"/>
                <a:gd name="T13" fmla="*/ 112 h 4352"/>
                <a:gd name="T14" fmla="*/ 42 w 769"/>
                <a:gd name="T15" fmla="*/ 129 h 4352"/>
                <a:gd name="T16" fmla="*/ 47 w 769"/>
                <a:gd name="T17" fmla="*/ 141 h 4352"/>
                <a:gd name="T18" fmla="*/ 48 w 769"/>
                <a:gd name="T19" fmla="*/ 146 h 4352"/>
                <a:gd name="T20" fmla="*/ 51 w 769"/>
                <a:gd name="T21" fmla="*/ 151 h 4352"/>
                <a:gd name="T22" fmla="*/ 52 w 769"/>
                <a:gd name="T23" fmla="*/ 156 h 4352"/>
                <a:gd name="T24" fmla="*/ 59 w 769"/>
                <a:gd name="T25" fmla="*/ 170 h 4352"/>
                <a:gd name="T26" fmla="*/ 62 w 769"/>
                <a:gd name="T27" fmla="*/ 188 h 4352"/>
                <a:gd name="T28" fmla="*/ 62 w 769"/>
                <a:gd name="T29" fmla="*/ 206 h 4352"/>
                <a:gd name="T30" fmla="*/ 64 w 769"/>
                <a:gd name="T31" fmla="*/ 210 h 4352"/>
                <a:gd name="T32" fmla="*/ 66 w 769"/>
                <a:gd name="T33" fmla="*/ 215 h 4352"/>
                <a:gd name="T34" fmla="*/ 67 w 769"/>
                <a:gd name="T35" fmla="*/ 224 h 4352"/>
                <a:gd name="T36" fmla="*/ 72 w 769"/>
                <a:gd name="T37" fmla="*/ 233 h 4352"/>
                <a:gd name="T38" fmla="*/ 73 w 769"/>
                <a:gd name="T39" fmla="*/ 242 h 4352"/>
                <a:gd name="T40" fmla="*/ 74 w 769"/>
                <a:gd name="T41" fmla="*/ 245 h 4352"/>
                <a:gd name="T42" fmla="*/ 76 w 769"/>
                <a:gd name="T43" fmla="*/ 275 h 4352"/>
                <a:gd name="T44" fmla="*/ 79 w 769"/>
                <a:gd name="T45" fmla="*/ 308 h 4352"/>
                <a:gd name="T46" fmla="*/ 77 w 769"/>
                <a:gd name="T47" fmla="*/ 352 h 4352"/>
                <a:gd name="T48" fmla="*/ 67 w 769"/>
                <a:gd name="T49" fmla="*/ 332 h 4352"/>
                <a:gd name="T50" fmla="*/ 55 w 769"/>
                <a:gd name="T51" fmla="*/ 336 h 4352"/>
                <a:gd name="T52" fmla="*/ 42 w 769"/>
                <a:gd name="T53" fmla="*/ 343 h 4352"/>
                <a:gd name="T54" fmla="*/ 36 w 769"/>
                <a:gd name="T55" fmla="*/ 339 h 4352"/>
                <a:gd name="T56" fmla="*/ 33 w 769"/>
                <a:gd name="T57" fmla="*/ 337 h 4352"/>
                <a:gd name="T58" fmla="*/ 31 w 769"/>
                <a:gd name="T59" fmla="*/ 336 h 4352"/>
                <a:gd name="T60" fmla="*/ 29 w 769"/>
                <a:gd name="T61" fmla="*/ 335 h 4352"/>
                <a:gd name="T62" fmla="*/ 26 w 769"/>
                <a:gd name="T63" fmla="*/ 333 h 4352"/>
                <a:gd name="T64" fmla="*/ 22 w 769"/>
                <a:gd name="T65" fmla="*/ 329 h 4352"/>
                <a:gd name="T66" fmla="*/ 13 w 769"/>
                <a:gd name="T67" fmla="*/ 314 h 4352"/>
                <a:gd name="T68" fmla="*/ 17 w 769"/>
                <a:gd name="T69" fmla="*/ 235 h 4352"/>
                <a:gd name="T70" fmla="*/ 20 w 769"/>
                <a:gd name="T71" fmla="*/ 213 h 4352"/>
                <a:gd name="T72" fmla="*/ 19 w 769"/>
                <a:gd name="T73" fmla="*/ 152 h 4352"/>
                <a:gd name="T74" fmla="*/ 15 w 769"/>
                <a:gd name="T75" fmla="*/ 134 h 4352"/>
                <a:gd name="T76" fmla="*/ 7 w 769"/>
                <a:gd name="T77" fmla="*/ 102 h 4352"/>
                <a:gd name="T78" fmla="*/ 1 w 769"/>
                <a:gd name="T79" fmla="*/ 72 h 4352"/>
                <a:gd name="T80" fmla="*/ 4 w 769"/>
                <a:gd name="T81" fmla="*/ 43 h 4352"/>
                <a:gd name="T82" fmla="*/ 7 w 769"/>
                <a:gd name="T83" fmla="*/ 13 h 4352"/>
                <a:gd name="T84" fmla="*/ 2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9" name="未知"/>
          <p:cNvSpPr/>
          <p:nvPr/>
        </p:nvSpPr>
        <p:spPr bwMode="auto">
          <a:xfrm>
            <a:off x="-232833" y="-20638"/>
            <a:ext cx="764117" cy="5681663"/>
          </a:xfrm>
          <a:custGeom>
            <a:avLst/>
            <a:gdLst>
              <a:gd name="T0" fmla="*/ 2147483646 w 769"/>
              <a:gd name="T1" fmla="*/ 0 h 4352"/>
              <a:gd name="T2" fmla="*/ 2147483646 w 769"/>
              <a:gd name="T3" fmla="*/ 2147483646 h 4352"/>
              <a:gd name="T4" fmla="*/ 2147483646 w 769"/>
              <a:gd name="T5" fmla="*/ 2147483646 h 4352"/>
              <a:gd name="T6" fmla="*/ 2147483646 w 769"/>
              <a:gd name="T7" fmla="*/ 2147483646 h 4352"/>
              <a:gd name="T8" fmla="*/ 2147483646 w 769"/>
              <a:gd name="T9" fmla="*/ 2147483646 h 4352"/>
              <a:gd name="T10" fmla="*/ 2147483646 w 769"/>
              <a:gd name="T11" fmla="*/ 2147483646 h 4352"/>
              <a:gd name="T12" fmla="*/ 2147483646 w 769"/>
              <a:gd name="T13" fmla="*/ 2147483646 h 4352"/>
              <a:gd name="T14" fmla="*/ 2147483646 w 769"/>
              <a:gd name="T15" fmla="*/ 2147483646 h 4352"/>
              <a:gd name="T16" fmla="*/ 2147483646 w 769"/>
              <a:gd name="T17" fmla="*/ 2147483646 h 4352"/>
              <a:gd name="T18" fmla="*/ 2147483646 w 769"/>
              <a:gd name="T19" fmla="*/ 2147483646 h 4352"/>
              <a:gd name="T20" fmla="*/ 2147483646 w 769"/>
              <a:gd name="T21" fmla="*/ 2147483646 h 4352"/>
              <a:gd name="T22" fmla="*/ 2147483646 w 769"/>
              <a:gd name="T23" fmla="*/ 2147483646 h 4352"/>
              <a:gd name="T24" fmla="*/ 2147483646 w 769"/>
              <a:gd name="T25" fmla="*/ 2147483646 h 4352"/>
              <a:gd name="T26" fmla="*/ 2147483646 w 769"/>
              <a:gd name="T27" fmla="*/ 2147483646 h 4352"/>
              <a:gd name="T28" fmla="*/ 2147483646 w 769"/>
              <a:gd name="T29" fmla="*/ 2147483646 h 4352"/>
              <a:gd name="T30" fmla="*/ 2147483646 w 769"/>
              <a:gd name="T31" fmla="*/ 2147483646 h 4352"/>
              <a:gd name="T32" fmla="*/ 2147483646 w 769"/>
              <a:gd name="T33" fmla="*/ 2147483646 h 4352"/>
              <a:gd name="T34" fmla="*/ 2147483646 w 769"/>
              <a:gd name="T35" fmla="*/ 2147483646 h 4352"/>
              <a:gd name="T36" fmla="*/ 2147483646 w 769"/>
              <a:gd name="T37" fmla="*/ 2147483646 h 4352"/>
              <a:gd name="T38" fmla="*/ 2147483646 w 769"/>
              <a:gd name="T39" fmla="*/ 2147483646 h 4352"/>
              <a:gd name="T40" fmla="*/ 2147483646 w 769"/>
              <a:gd name="T41" fmla="*/ 2147483646 h 4352"/>
              <a:gd name="T42" fmla="*/ 2147483646 w 769"/>
              <a:gd name="T43" fmla="*/ 2147483646 h 4352"/>
              <a:gd name="T44" fmla="*/ 2147483646 w 769"/>
              <a:gd name="T45" fmla="*/ 2147483646 h 4352"/>
              <a:gd name="T46" fmla="*/ 2147483646 w 769"/>
              <a:gd name="T47" fmla="*/ 2147483646 h 4352"/>
              <a:gd name="T48" fmla="*/ 2147483646 w 769"/>
              <a:gd name="T49" fmla="*/ 2147483646 h 4352"/>
              <a:gd name="T50" fmla="*/ 2147483646 w 769"/>
              <a:gd name="T51" fmla="*/ 2147483646 h 4352"/>
              <a:gd name="T52" fmla="*/ 2147483646 w 769"/>
              <a:gd name="T53" fmla="*/ 2147483646 h 4352"/>
              <a:gd name="T54" fmla="*/ 2147483646 w 769"/>
              <a:gd name="T55" fmla="*/ 2147483646 h 4352"/>
              <a:gd name="T56" fmla="*/ 2147483646 w 769"/>
              <a:gd name="T57" fmla="*/ 2147483646 h 4352"/>
              <a:gd name="T58" fmla="*/ 2147483646 w 769"/>
              <a:gd name="T59" fmla="*/ 2147483646 h 4352"/>
              <a:gd name="T60" fmla="*/ 2147483646 w 769"/>
              <a:gd name="T61" fmla="*/ 2147483646 h 4352"/>
              <a:gd name="T62" fmla="*/ 2147483646 w 769"/>
              <a:gd name="T63" fmla="*/ 2147483646 h 4352"/>
              <a:gd name="T64" fmla="*/ 2147483646 w 769"/>
              <a:gd name="T65" fmla="*/ 2147483646 h 4352"/>
              <a:gd name="T66" fmla="*/ 2147483646 w 769"/>
              <a:gd name="T67" fmla="*/ 2147483646 h 4352"/>
              <a:gd name="T68" fmla="*/ 2147483646 w 769"/>
              <a:gd name="T69" fmla="*/ 2147483646 h 4352"/>
              <a:gd name="T70" fmla="*/ 2147483646 w 769"/>
              <a:gd name="T71" fmla="*/ 2147483646 h 4352"/>
              <a:gd name="T72" fmla="*/ 2147483646 w 769"/>
              <a:gd name="T73" fmla="*/ 2147483646 h 4352"/>
              <a:gd name="T74" fmla="*/ 2147483646 w 769"/>
              <a:gd name="T75" fmla="*/ 2147483646 h 4352"/>
              <a:gd name="T76" fmla="*/ 2147483646 w 769"/>
              <a:gd name="T77" fmla="*/ 2147483646 h 4352"/>
              <a:gd name="T78" fmla="*/ 2147483646 w 769"/>
              <a:gd name="T79" fmla="*/ 2147483646 h 4352"/>
              <a:gd name="T80" fmla="*/ 2147483646 w 769"/>
              <a:gd name="T81" fmla="*/ 2147483646 h 4352"/>
              <a:gd name="T82" fmla="*/ 2147483646 w 769"/>
              <a:gd name="T83" fmla="*/ 2147483646 h 4352"/>
              <a:gd name="T84" fmla="*/ 2147483646 w 769"/>
              <a:gd name="T85" fmla="*/ 214748364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未知"/>
          <p:cNvSpPr/>
          <p:nvPr/>
        </p:nvSpPr>
        <p:spPr bwMode="auto">
          <a:xfrm>
            <a:off x="11713633" y="-57150"/>
            <a:ext cx="768351" cy="5143500"/>
          </a:xfrm>
          <a:custGeom>
            <a:avLst/>
            <a:gdLst>
              <a:gd name="T0" fmla="*/ 2147483646 w 769"/>
              <a:gd name="T1" fmla="*/ 0 h 4352"/>
              <a:gd name="T2" fmla="*/ 2147483646 w 769"/>
              <a:gd name="T3" fmla="*/ 2147483646 h 4352"/>
              <a:gd name="T4" fmla="*/ 2147483646 w 769"/>
              <a:gd name="T5" fmla="*/ 2147483646 h 4352"/>
              <a:gd name="T6" fmla="*/ 2147483646 w 769"/>
              <a:gd name="T7" fmla="*/ 2147483646 h 4352"/>
              <a:gd name="T8" fmla="*/ 2147483646 w 769"/>
              <a:gd name="T9" fmla="*/ 2147483646 h 4352"/>
              <a:gd name="T10" fmla="*/ 2147483646 w 769"/>
              <a:gd name="T11" fmla="*/ 2147483646 h 4352"/>
              <a:gd name="T12" fmla="*/ 2147483646 w 769"/>
              <a:gd name="T13" fmla="*/ 2147483646 h 4352"/>
              <a:gd name="T14" fmla="*/ 2147483646 w 769"/>
              <a:gd name="T15" fmla="*/ 2147483646 h 4352"/>
              <a:gd name="T16" fmla="*/ 2147483646 w 769"/>
              <a:gd name="T17" fmla="*/ 2147483646 h 4352"/>
              <a:gd name="T18" fmla="*/ 2147483646 w 769"/>
              <a:gd name="T19" fmla="*/ 2147483646 h 4352"/>
              <a:gd name="T20" fmla="*/ 2147483646 w 769"/>
              <a:gd name="T21" fmla="*/ 2147483646 h 4352"/>
              <a:gd name="T22" fmla="*/ 2147483646 w 769"/>
              <a:gd name="T23" fmla="*/ 2147483646 h 4352"/>
              <a:gd name="T24" fmla="*/ 2147483646 w 769"/>
              <a:gd name="T25" fmla="*/ 2147483646 h 4352"/>
              <a:gd name="T26" fmla="*/ 2147483646 w 769"/>
              <a:gd name="T27" fmla="*/ 2147483646 h 4352"/>
              <a:gd name="T28" fmla="*/ 2147483646 w 769"/>
              <a:gd name="T29" fmla="*/ 2147483646 h 4352"/>
              <a:gd name="T30" fmla="*/ 2147483646 w 769"/>
              <a:gd name="T31" fmla="*/ 2147483646 h 4352"/>
              <a:gd name="T32" fmla="*/ 2147483646 w 769"/>
              <a:gd name="T33" fmla="*/ 2147483646 h 4352"/>
              <a:gd name="T34" fmla="*/ 2147483646 w 769"/>
              <a:gd name="T35" fmla="*/ 2147483646 h 4352"/>
              <a:gd name="T36" fmla="*/ 2147483646 w 769"/>
              <a:gd name="T37" fmla="*/ 2147483646 h 4352"/>
              <a:gd name="T38" fmla="*/ 2147483646 w 769"/>
              <a:gd name="T39" fmla="*/ 2147483646 h 4352"/>
              <a:gd name="T40" fmla="*/ 2147483646 w 769"/>
              <a:gd name="T41" fmla="*/ 2147483646 h 4352"/>
              <a:gd name="T42" fmla="*/ 2147483646 w 769"/>
              <a:gd name="T43" fmla="*/ 2147483646 h 4352"/>
              <a:gd name="T44" fmla="*/ 2147483646 w 769"/>
              <a:gd name="T45" fmla="*/ 2147483646 h 4352"/>
              <a:gd name="T46" fmla="*/ 2147483646 w 769"/>
              <a:gd name="T47" fmla="*/ 2147483646 h 4352"/>
              <a:gd name="T48" fmla="*/ 2147483646 w 769"/>
              <a:gd name="T49" fmla="*/ 2147483646 h 4352"/>
              <a:gd name="T50" fmla="*/ 2147483646 w 769"/>
              <a:gd name="T51" fmla="*/ 2147483646 h 4352"/>
              <a:gd name="T52" fmla="*/ 2147483646 w 769"/>
              <a:gd name="T53" fmla="*/ 2147483646 h 4352"/>
              <a:gd name="T54" fmla="*/ 2147483646 w 769"/>
              <a:gd name="T55" fmla="*/ 2147483646 h 4352"/>
              <a:gd name="T56" fmla="*/ 2147483646 w 769"/>
              <a:gd name="T57" fmla="*/ 2147483646 h 4352"/>
              <a:gd name="T58" fmla="*/ 2147483646 w 769"/>
              <a:gd name="T59" fmla="*/ 2147483646 h 4352"/>
              <a:gd name="T60" fmla="*/ 2147483646 w 769"/>
              <a:gd name="T61" fmla="*/ 2147483646 h 4352"/>
              <a:gd name="T62" fmla="*/ 2147483646 w 769"/>
              <a:gd name="T63" fmla="*/ 2147483646 h 4352"/>
              <a:gd name="T64" fmla="*/ 2147483646 w 769"/>
              <a:gd name="T65" fmla="*/ 2147483646 h 4352"/>
              <a:gd name="T66" fmla="*/ 2147483646 w 769"/>
              <a:gd name="T67" fmla="*/ 2147483646 h 4352"/>
              <a:gd name="T68" fmla="*/ 2147483646 w 769"/>
              <a:gd name="T69" fmla="*/ 2147483646 h 4352"/>
              <a:gd name="T70" fmla="*/ 2147483646 w 769"/>
              <a:gd name="T71" fmla="*/ 2147483646 h 4352"/>
              <a:gd name="T72" fmla="*/ 2147483646 w 769"/>
              <a:gd name="T73" fmla="*/ 2147483646 h 4352"/>
              <a:gd name="T74" fmla="*/ 2147483646 w 769"/>
              <a:gd name="T75" fmla="*/ 2147483646 h 4352"/>
              <a:gd name="T76" fmla="*/ 2147483646 w 769"/>
              <a:gd name="T77" fmla="*/ 2147483646 h 4352"/>
              <a:gd name="T78" fmla="*/ 2147483646 w 769"/>
              <a:gd name="T79" fmla="*/ 2147483646 h 4352"/>
              <a:gd name="T80" fmla="*/ 2147483646 w 769"/>
              <a:gd name="T81" fmla="*/ 2147483646 h 4352"/>
              <a:gd name="T82" fmla="*/ 2147483646 w 769"/>
              <a:gd name="T83" fmla="*/ 2147483646 h 4352"/>
              <a:gd name="T84" fmla="*/ 2147483646 w 769"/>
              <a:gd name="T85" fmla="*/ 214748364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7" name="Rectangle 19"/>
          <p:cNvSpPr>
            <a:spLocks noGrp="1" noChangeArrowheads="1"/>
          </p:cNvSpPr>
          <p:nvPr>
            <p:ph type="ctrTitle"/>
          </p:nvPr>
        </p:nvSpPr>
        <p:spPr>
          <a:xfrm>
            <a:off x="960967" y="2384425"/>
            <a:ext cx="10363200" cy="1470025"/>
          </a:xfrm>
        </p:spPr>
        <p:txBody>
          <a:bodyPr/>
          <a:lstStyle>
            <a:lvl1pPr>
              <a:defRPr>
                <a:effectLst>
                  <a:outerShdw blurRad="38100" dist="38100" dir="2700000" algn="tl">
                    <a:srgbClr val="C0C0C0"/>
                  </a:outerShdw>
                </a:effectLst>
              </a:defRPr>
            </a:lvl1pPr>
          </a:lstStyle>
          <a:p>
            <a:pPr lvl="0"/>
            <a:r>
              <a:rPr lang="zh-CN" altLang="en-US" noProof="0"/>
              <a:t>单击此处编辑母版标题样式</a:t>
            </a:r>
            <a:endParaRPr lang="zh-CN" altLang="en-US" noProof="0"/>
          </a:p>
        </p:txBody>
      </p:sp>
      <p:sp>
        <p:nvSpPr>
          <p:cNvPr id="2068" name="Rectangle 20"/>
          <p:cNvSpPr>
            <a:spLocks noGrp="1" noChangeArrowheads="1"/>
          </p:cNvSpPr>
          <p:nvPr>
            <p:ph type="subTitle" idx="1" hasCustomPrompt="1"/>
          </p:nvPr>
        </p:nvSpPr>
        <p:spPr>
          <a:xfrm>
            <a:off x="1828800" y="3886200"/>
            <a:ext cx="8534400" cy="1055688"/>
          </a:xfrm>
        </p:spPr>
        <p:txBody>
          <a:bodyPr/>
          <a:lstStyle>
            <a:lvl1pPr marL="0" indent="0" algn="ctr">
              <a:buFontTx/>
              <a:buNone/>
              <a:defRPr sz="2400"/>
            </a:lvl1pPr>
          </a:lstStyle>
          <a:p>
            <a:pPr lvl="0"/>
            <a:r>
              <a:rPr lang="zh-CN" altLang="en-US" noProof="0"/>
              <a:t>单击以编辑母版副标题样式</a:t>
            </a:r>
            <a:endParaRPr lang="zh-CN" altLang="en-US" noProof="0"/>
          </a:p>
        </p:txBody>
      </p:sp>
      <p:sp>
        <p:nvSpPr>
          <p:cNvPr id="21" name="Rectangle 21"/>
          <p:cNvSpPr>
            <a:spLocks noGrp="1" noChangeArrowheads="1"/>
          </p:cNvSpPr>
          <p:nvPr>
            <p:ph type="dt" sz="half" idx="10"/>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22" name="Rectangle 22"/>
          <p:cNvSpPr>
            <a:spLocks noGrp="1" noChangeArrowheads="1"/>
          </p:cNvSpPr>
          <p:nvPr>
            <p:ph type="ftr" sz="quarter" idx="11"/>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23" name="Rectangle 23"/>
          <p:cNvSpPr>
            <a:spLocks noGrp="1" noChangeArrowheads="1"/>
          </p:cNvSpPr>
          <p:nvPr>
            <p:ph type="sldNum" sz="quarter" idx="12"/>
          </p:nvPr>
        </p:nvSpPr>
        <p:spPr/>
        <p:txBody>
          <a:bodyPr/>
          <a:lstStyle>
            <a:lvl1pPr>
              <a:lnSpc>
                <a:spcPct val="105000"/>
              </a:lnSpc>
              <a:spcBef>
                <a:spcPct val="20000"/>
              </a:spcBef>
              <a:defRPr smtClean="0">
                <a:latin typeface="楷体_GB2312" pitchFamily="49" charset="-122"/>
                <a:ea typeface="楷体_GB2312" pitchFamily="49" charset="-122"/>
              </a:defRPr>
            </a:lvl1pPr>
          </a:lstStyle>
          <a:p>
            <a:pPr>
              <a:defRPr/>
            </a:pPr>
            <a:fld id="{FCC869C1-5548-4579-932B-BB4A2312B3FA}"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50000" decel="50000" autoRev="1" fill="hold" nodeType="withEffect">
                                  <p:stCondLst>
                                    <p:cond delay="0"/>
                                  </p:stCondLst>
                                  <p:endCondLst>
                                    <p:cond evt="onNext" delay="0">
                                      <p:tgtEl>
                                        <p:sldTgt/>
                                      </p:tgtEl>
                                    </p:cond>
                                  </p:endCondLst>
                                  <p:childTnLst>
                                    <p:animRot by="300000">
                                      <p:cBhvr>
                                        <p:cTn id="6" dur="2000" fill="hold"/>
                                        <p:tgtEl>
                                          <p:spTgt spid="19"/>
                                        </p:tgtEl>
                                        <p:attrNameLst>
                                          <p:attrName>r</p:attrName>
                                        </p:attrNameLst>
                                      </p:cBhvr>
                                    </p:animRot>
                                  </p:childTnLst>
                                </p:cTn>
                              </p:par>
                              <p:par>
                                <p:cTn id="7" presetID="8" presetClass="emph" presetSubtype="0" repeatCount="indefinite" accel="50000" decel="50000" autoRev="1" fill="hold" nodeType="withEffect">
                                  <p:stCondLst>
                                    <p:cond delay="600"/>
                                  </p:stCondLst>
                                  <p:endCondLst>
                                    <p:cond evt="onNext" delay="0">
                                      <p:tgtEl>
                                        <p:sldTgt/>
                                      </p:tgtEl>
                                    </p:cond>
                                  </p:endCondLst>
                                  <p:childTnLst>
                                    <p:animRot by="-299880">
                                      <p:cBhvr>
                                        <p:cTn id="8" dur="2000" fill="hold"/>
                                        <p:tgtEl>
                                          <p:spTgt spid="20"/>
                                        </p:tgtEl>
                                        <p:attrNameLst>
                                          <p:attrName>r</p:attrName>
                                        </p:attrNameLst>
                                      </p:cBhvr>
                                    </p:animRot>
                                  </p:childTnLst>
                                </p:cTn>
                              </p:par>
                              <p:par>
                                <p:cTn id="9" presetID="8" presetClass="emph" presetSubtype="0" repeatCount="indefinite" accel="50000" decel="50000" autoRev="1" fill="hold" nodeType="withEffect">
                                  <p:stCondLst>
                                    <p:cond delay="0"/>
                                  </p:stCondLst>
                                  <p:endCondLst>
                                    <p:cond evt="onNext" delay="0">
                                      <p:tgtEl>
                                        <p:sldTgt/>
                                      </p:tgtEl>
                                    </p:cond>
                                  </p:endCondLst>
                                  <p:childTnLst>
                                    <p:animRot by="180000">
                                      <p:cBhvr>
                                        <p:cTn id="10" dur="2000" fill="hold"/>
                                        <p:tgtEl>
                                          <p:spTgt spid="13"/>
                                        </p:tgtEl>
                                        <p:attrNameLst>
                                          <p:attrName>r</p:attrName>
                                        </p:attrNameLst>
                                      </p:cBhvr>
                                    </p:animRot>
                                  </p:childTnLst>
                                </p:cTn>
                              </p:par>
                              <p:par>
                                <p:cTn id="11" presetID="8" presetClass="emph" presetSubtype="0" repeatCount="indefinite" accel="50000" decel="50000" autoRev="1" fill="hold" nodeType="withEffect">
                                  <p:stCondLst>
                                    <p:cond delay="2300"/>
                                  </p:stCondLst>
                                  <p:endCondLst>
                                    <p:cond evt="onNext" delay="0">
                                      <p:tgtEl>
                                        <p:sldTgt/>
                                      </p:tgtEl>
                                    </p:cond>
                                  </p:endCondLst>
                                  <p:childTnLst>
                                    <p:animRot by="-359820">
                                      <p:cBhvr>
                                        <p:cTn id="12" dur="2000" fill="hold"/>
                                        <p:tgtEl>
                                          <p:spTgt spid="8"/>
                                        </p:tgtEl>
                                        <p:attrNameLst>
                                          <p:attrName>r</p:attrName>
                                        </p:attrNameLst>
                                      </p:cBhvr>
                                    </p:animRot>
                                  </p:childTnLst>
                                </p:cTn>
                              </p:par>
                              <p:par>
                                <p:cTn id="13" presetID="8" presetClass="emph" presetSubtype="0" repeatCount="indefinite" accel="50000" decel="50000" autoRev="1" fill="hold" nodeType="withEffect">
                                  <p:stCondLst>
                                    <p:cond delay="0"/>
                                  </p:stCondLst>
                                  <p:endCondLst>
                                    <p:cond evt="onNext" delay="0">
                                      <p:tgtEl>
                                        <p:sldTgt/>
                                      </p:tgtEl>
                                    </p:cond>
                                  </p:endCondLst>
                                  <p:childTnLst>
                                    <p:animRot by="-299820">
                                      <p:cBhvr>
                                        <p:cTn id="14"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5" name="页脚占位符 4"/>
          <p:cNvSpPr>
            <a:spLocks noGrp="1"/>
          </p:cNvSpPr>
          <p:nvPr>
            <p:ph type="ftr" sz="quarter" idx="11"/>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lnSpc>
                <a:spcPct val="105000"/>
              </a:lnSpc>
              <a:spcBef>
                <a:spcPct val="20000"/>
              </a:spcBef>
              <a:defRPr smtClean="0">
                <a:latin typeface="楷体_GB2312" pitchFamily="49" charset="-122"/>
                <a:ea typeface="楷体_GB2312" pitchFamily="49" charset="-122"/>
              </a:defRPr>
            </a:lvl1pPr>
          </a:lstStyle>
          <a:p>
            <a:pPr>
              <a:defRPr/>
            </a:pPr>
            <a:fld id="{A8763D2B-9CA3-4F8B-AFFF-0C21BCE1CF8E}" type="slidenum">
              <a:rPr lang="zh-CN" altLang="en-US"/>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5" name="页脚占位符 4"/>
          <p:cNvSpPr>
            <a:spLocks noGrp="1"/>
          </p:cNvSpPr>
          <p:nvPr>
            <p:ph type="ftr" sz="quarter" idx="11"/>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lnSpc>
                <a:spcPct val="105000"/>
              </a:lnSpc>
              <a:spcBef>
                <a:spcPct val="20000"/>
              </a:spcBef>
              <a:defRPr smtClean="0">
                <a:latin typeface="楷体_GB2312" pitchFamily="49" charset="-122"/>
                <a:ea typeface="楷体_GB2312" pitchFamily="49" charset="-122"/>
              </a:defRPr>
            </a:lvl1pPr>
          </a:lstStyle>
          <a:p>
            <a:pPr>
              <a:defRPr/>
            </a:pPr>
            <a:fld id="{320C399E-E37E-4C36-92B8-51AAF62473B9}" type="slidenum">
              <a:rPr lang="zh-CN" altLang="en-US"/>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09600" y="1160463"/>
            <a:ext cx="53848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160463"/>
            <a:ext cx="53848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6" name="页脚占位符 5"/>
          <p:cNvSpPr>
            <a:spLocks noGrp="1"/>
          </p:cNvSpPr>
          <p:nvPr>
            <p:ph type="ftr" sz="quarter" idx="11"/>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lnSpc>
                <a:spcPct val="105000"/>
              </a:lnSpc>
              <a:spcBef>
                <a:spcPct val="20000"/>
              </a:spcBef>
              <a:defRPr smtClean="0">
                <a:latin typeface="楷体_GB2312" pitchFamily="49" charset="-122"/>
                <a:ea typeface="楷体_GB2312" pitchFamily="49" charset="-122"/>
              </a:defRPr>
            </a:lvl1pPr>
          </a:lstStyle>
          <a:p>
            <a:pPr>
              <a:defRPr/>
            </a:pPr>
            <a:fld id="{A55B637E-94B4-4DA8-9B32-9E471207A279}" type="slidenum">
              <a:rPr lang="zh-CN" altLang="en-US"/>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8" name="页脚占位符 7"/>
          <p:cNvSpPr>
            <a:spLocks noGrp="1"/>
          </p:cNvSpPr>
          <p:nvPr>
            <p:ph type="ftr" sz="quarter" idx="11"/>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9" name="灯片编号占位符 8"/>
          <p:cNvSpPr>
            <a:spLocks noGrp="1"/>
          </p:cNvSpPr>
          <p:nvPr>
            <p:ph type="sldNum" sz="quarter" idx="12"/>
          </p:nvPr>
        </p:nvSpPr>
        <p:spPr/>
        <p:txBody>
          <a:bodyPr/>
          <a:lstStyle>
            <a:lvl1pPr>
              <a:lnSpc>
                <a:spcPct val="105000"/>
              </a:lnSpc>
              <a:spcBef>
                <a:spcPct val="20000"/>
              </a:spcBef>
              <a:defRPr smtClean="0">
                <a:latin typeface="楷体_GB2312" pitchFamily="49" charset="-122"/>
                <a:ea typeface="楷体_GB2312" pitchFamily="49" charset="-122"/>
              </a:defRPr>
            </a:lvl1pPr>
          </a:lstStyle>
          <a:p>
            <a:pPr>
              <a:defRPr/>
            </a:pPr>
            <a:fld id="{171B474B-21C6-4218-B573-1E0CD585034C}" type="slidenum">
              <a:rPr lang="zh-CN" altLang="en-US"/>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4" name="页脚占位符 3"/>
          <p:cNvSpPr>
            <a:spLocks noGrp="1"/>
          </p:cNvSpPr>
          <p:nvPr>
            <p:ph type="ftr" sz="quarter" idx="11"/>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5" name="灯片编号占位符 4"/>
          <p:cNvSpPr>
            <a:spLocks noGrp="1"/>
          </p:cNvSpPr>
          <p:nvPr>
            <p:ph type="sldNum" sz="quarter" idx="12"/>
          </p:nvPr>
        </p:nvSpPr>
        <p:spPr/>
        <p:txBody>
          <a:bodyPr/>
          <a:lstStyle>
            <a:lvl1pPr>
              <a:lnSpc>
                <a:spcPct val="105000"/>
              </a:lnSpc>
              <a:spcBef>
                <a:spcPct val="20000"/>
              </a:spcBef>
              <a:defRPr smtClean="0">
                <a:latin typeface="楷体_GB2312" pitchFamily="49" charset="-122"/>
                <a:ea typeface="楷体_GB2312" pitchFamily="49" charset="-122"/>
              </a:defRPr>
            </a:lvl1pPr>
          </a:lstStyle>
          <a:p>
            <a:pPr>
              <a:defRPr/>
            </a:pPr>
            <a:fld id="{3EA255B9-FCFC-4377-9188-1D0459BD77B1}"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3" name="页脚占位符 2"/>
          <p:cNvSpPr>
            <a:spLocks noGrp="1"/>
          </p:cNvSpPr>
          <p:nvPr>
            <p:ph type="ftr" sz="quarter" idx="11"/>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4" name="灯片编号占位符 3"/>
          <p:cNvSpPr>
            <a:spLocks noGrp="1"/>
          </p:cNvSpPr>
          <p:nvPr>
            <p:ph type="sldNum" sz="quarter" idx="12"/>
          </p:nvPr>
        </p:nvSpPr>
        <p:spPr/>
        <p:txBody>
          <a:bodyPr/>
          <a:lstStyle>
            <a:lvl1pPr>
              <a:lnSpc>
                <a:spcPct val="105000"/>
              </a:lnSpc>
              <a:spcBef>
                <a:spcPct val="20000"/>
              </a:spcBef>
              <a:defRPr smtClean="0">
                <a:latin typeface="楷体_GB2312" pitchFamily="49" charset="-122"/>
                <a:ea typeface="楷体_GB2312" pitchFamily="49" charset="-122"/>
              </a:defRPr>
            </a:lvl1pPr>
          </a:lstStyle>
          <a:p>
            <a:pPr>
              <a:defRPr/>
            </a:pPr>
            <a:fld id="{8C673B2F-44B4-4EF9-AFA3-0367CAE65207}" type="slidenum">
              <a:rPr lang="zh-CN" altLang="en-US"/>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6" name="页脚占位符 5"/>
          <p:cNvSpPr>
            <a:spLocks noGrp="1"/>
          </p:cNvSpPr>
          <p:nvPr>
            <p:ph type="ftr" sz="quarter" idx="11"/>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lnSpc>
                <a:spcPct val="105000"/>
              </a:lnSpc>
              <a:spcBef>
                <a:spcPct val="20000"/>
              </a:spcBef>
              <a:defRPr smtClean="0">
                <a:latin typeface="楷体_GB2312" pitchFamily="49" charset="-122"/>
                <a:ea typeface="楷体_GB2312" pitchFamily="49" charset="-122"/>
              </a:defRPr>
            </a:lvl1pPr>
          </a:lstStyle>
          <a:p>
            <a:pPr>
              <a:defRPr/>
            </a:pPr>
            <a:fld id="{CAC489CF-A2EE-441D-8E4E-C4F5730D23BF}" type="slidenum">
              <a:rPr lang="zh-CN" altLang="en-US"/>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6" name="页脚占位符 5"/>
          <p:cNvSpPr>
            <a:spLocks noGrp="1"/>
          </p:cNvSpPr>
          <p:nvPr>
            <p:ph type="ftr" sz="quarter" idx="11"/>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lnSpc>
                <a:spcPct val="105000"/>
              </a:lnSpc>
              <a:spcBef>
                <a:spcPct val="20000"/>
              </a:spcBef>
              <a:defRPr smtClean="0">
                <a:latin typeface="楷体_GB2312" pitchFamily="49" charset="-122"/>
                <a:ea typeface="楷体_GB2312" pitchFamily="49" charset="-122"/>
              </a:defRPr>
            </a:lvl1pPr>
          </a:lstStyle>
          <a:p>
            <a:pPr>
              <a:defRPr/>
            </a:pPr>
            <a:fld id="{E0BDEA6F-C69E-4C04-A234-4F213A56AB9F}" type="slidenum">
              <a:rPr lang="zh-CN" altLang="en-US"/>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5" name="页脚占位符 4"/>
          <p:cNvSpPr>
            <a:spLocks noGrp="1"/>
          </p:cNvSpPr>
          <p:nvPr>
            <p:ph type="ftr" sz="quarter" idx="11"/>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lnSpc>
                <a:spcPct val="105000"/>
              </a:lnSpc>
              <a:spcBef>
                <a:spcPct val="20000"/>
              </a:spcBef>
              <a:defRPr smtClean="0">
                <a:latin typeface="楷体_GB2312" pitchFamily="49" charset="-122"/>
                <a:ea typeface="楷体_GB2312" pitchFamily="49" charset="-122"/>
              </a:defRPr>
            </a:lvl1pPr>
          </a:lstStyle>
          <a:p>
            <a:pPr>
              <a:defRPr/>
            </a:pPr>
            <a:fld id="{D5B24F6F-8709-4D5F-8234-F0774D21154B}" type="slidenum">
              <a:rPr lang="zh-CN" altLang="en-US"/>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09600" y="274638"/>
            <a:ext cx="8026400" cy="585152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5" name="页脚占位符 4"/>
          <p:cNvSpPr>
            <a:spLocks noGrp="1"/>
          </p:cNvSpPr>
          <p:nvPr>
            <p:ph type="ftr" sz="quarter" idx="11"/>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lnSpc>
                <a:spcPct val="105000"/>
              </a:lnSpc>
              <a:spcBef>
                <a:spcPct val="20000"/>
              </a:spcBef>
              <a:defRPr smtClean="0">
                <a:latin typeface="楷体_GB2312" pitchFamily="49" charset="-122"/>
                <a:ea typeface="楷体_GB2312" pitchFamily="49" charset="-122"/>
              </a:defRPr>
            </a:lvl1pPr>
          </a:lstStyle>
          <a:p>
            <a:pPr>
              <a:defRPr/>
            </a:pPr>
            <a:fld id="{7D195C37-E1B0-4CBD-9C6D-698E16D16D15}" type="slidenum">
              <a:rPr lang="zh-CN" altLang="en-US"/>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437"/>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09600" y="1160463"/>
            <a:ext cx="10972800" cy="4965700"/>
          </a:xfrm>
        </p:spPr>
        <p:txBody>
          <a:bodyPr/>
          <a:lstStyle/>
          <a:p>
            <a:pPr lvl="0"/>
            <a:r>
              <a:rPr lang="zh-CN" altLang="en-US" noProof="0"/>
              <a:t>单击图标添加表格</a:t>
            </a:r>
            <a:endParaRPr lang="zh-CN" altLang="en-US" noProof="0"/>
          </a:p>
        </p:txBody>
      </p:sp>
      <p:sp>
        <p:nvSpPr>
          <p:cNvPr id="4" name="日期占位符 3"/>
          <p:cNvSpPr>
            <a:spLocks noGrp="1"/>
          </p:cNvSpPr>
          <p:nvPr>
            <p:ph type="dt" sz="half" idx="10"/>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5" name="页脚占位符 4"/>
          <p:cNvSpPr>
            <a:spLocks noGrp="1"/>
          </p:cNvSpPr>
          <p:nvPr>
            <p:ph type="ftr" sz="quarter" idx="11"/>
          </p:nvPr>
        </p:nvSpPr>
        <p:spPr/>
        <p:txBody>
          <a:bodyPr/>
          <a:lstStyle>
            <a:lvl1pPr>
              <a:lnSpc>
                <a:spcPct val="105000"/>
              </a:lnSpc>
              <a:spcBef>
                <a:spcPct val="20000"/>
              </a:spcBef>
              <a:defRPr>
                <a:latin typeface="楷体_GB2312" pitchFamily="49" charset="-122"/>
                <a:ea typeface="楷体_GB2312" pitchFamily="49"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lnSpc>
                <a:spcPct val="105000"/>
              </a:lnSpc>
              <a:spcBef>
                <a:spcPct val="20000"/>
              </a:spcBef>
              <a:defRPr smtClean="0">
                <a:latin typeface="楷体_GB2312" pitchFamily="49" charset="-122"/>
                <a:ea typeface="楷体_GB2312" pitchFamily="49" charset="-122"/>
              </a:defRPr>
            </a:lvl1pPr>
          </a:lstStyle>
          <a:p>
            <a:pPr>
              <a:defRPr/>
            </a:pPr>
            <a:fld id="{664AA623-385A-48F9-A556-5563F4C1441A}" type="slidenum">
              <a:rPr lang="zh-CN" altLang="en-US"/>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3" name="Picture 7" descr="中心logo1"/>
          <p:cNvPicPr>
            <a:picLocks noChangeAspect="1" noChangeArrowheads="1"/>
          </p:cNvPicPr>
          <p:nvPr/>
        </p:nvPicPr>
        <p:blipFill>
          <a:blip r:embed="rId2" cstate="print">
            <a:lum bright="6000"/>
            <a:extLst>
              <a:ext uri="{28A0092B-C50C-407E-A947-70E740481C1C}">
                <a14:useLocalDpi xmlns:a14="http://schemas.microsoft.com/office/drawing/2010/main" val="0"/>
              </a:ext>
            </a:extLst>
          </a:blip>
          <a:srcRect/>
          <a:stretch>
            <a:fillRect/>
          </a:stretch>
        </p:blipFill>
        <p:spPr bwMode="auto">
          <a:xfrm>
            <a:off x="1727200" y="0"/>
            <a:ext cx="22352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中心logo2"/>
          <p:cNvPicPr>
            <a:picLocks noChangeAspect="1" noChangeArrowheads="1"/>
          </p:cNvPicPr>
          <p:nvPr/>
        </p:nvPicPr>
        <p:blipFill>
          <a:blip r:embed="rId3" cstate="print">
            <a:lum bright="-6000" contrast="36000"/>
            <a:extLst>
              <a:ext uri="{28A0092B-C50C-407E-A947-70E740481C1C}">
                <a14:useLocalDpi xmlns:a14="http://schemas.microsoft.com/office/drawing/2010/main" val="0"/>
              </a:ext>
            </a:extLst>
          </a:blip>
          <a:srcRect/>
          <a:stretch>
            <a:fillRect/>
          </a:stretch>
        </p:blipFill>
        <p:spPr bwMode="auto">
          <a:xfrm>
            <a:off x="4267200" y="304800"/>
            <a:ext cx="5791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p:nvSpPr>
        <p:spPr bwMode="auto">
          <a:xfrm flipV="1">
            <a:off x="0" y="1676400"/>
            <a:ext cx="12192000" cy="0"/>
          </a:xfrm>
          <a:prstGeom prst="line">
            <a:avLst/>
          </a:prstGeom>
          <a:noFill/>
          <a:ln w="762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30" name="Rectangle 2"/>
          <p:cNvSpPr>
            <a:spLocks noGrp="1" noChangeArrowheads="1"/>
          </p:cNvSpPr>
          <p:nvPr>
            <p:ph type="ctrTitle"/>
          </p:nvPr>
        </p:nvSpPr>
        <p:spPr>
          <a:xfrm>
            <a:off x="914400" y="3276600"/>
            <a:ext cx="10363200" cy="1470025"/>
          </a:xfrm>
        </p:spPr>
        <p:txBody>
          <a:bodyPr/>
          <a:lstStyle>
            <a:lvl1pPr>
              <a:defRPr/>
            </a:lvl1pPr>
          </a:lstStyle>
          <a:p>
            <a:r>
              <a:rPr lang="zh-CN" altLang="en-US"/>
              <a:t>单击此处编辑母版标题样式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smtClean="0"/>
            </a:lvl1pPr>
          </a:lstStyle>
          <a:p>
            <a:pPr>
              <a:defRPr/>
            </a:pPr>
            <a:fld id="{5BED1240-AEA1-40E0-832A-6A515BE2D013}" type="slidenum">
              <a:rPr lang="zh-CN" altLang="en-US"/>
            </a:fld>
            <a:endParaRPr lang="en-US" altLang="zh-CN"/>
          </a:p>
        </p:txBody>
      </p:sp>
    </p:spTree>
  </p:cSld>
  <p:clrMapOvr>
    <a:masterClrMapping/>
  </p:clrMapOvr>
  <p:transition spd="med">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258198B0-CEA1-4A87-9940-835972031BA8}" type="slidenum">
              <a:rPr lang="zh-CN" altLang="en-US"/>
            </a:fld>
            <a:endParaRPr lang="en-US" altLang="zh-CN"/>
          </a:p>
        </p:txBody>
      </p:sp>
    </p:spTree>
  </p:cSld>
  <p:clrMapOvr>
    <a:masterClrMapping/>
  </p:clrMapOvr>
  <p:transition spd="med">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659E640B-D40C-4871-B51B-6072F505A222}" type="slidenum">
              <a:rPr lang="zh-CN" altLang="en-US"/>
            </a:fld>
            <a:endParaRPr lang="en-US" altLang="zh-CN"/>
          </a:p>
        </p:txBody>
      </p:sp>
    </p:spTree>
  </p:cSld>
  <p:clrMapOvr>
    <a:masterClrMapping/>
  </p:clrMapOvr>
  <p:transition spd="med">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09600" y="1524000"/>
            <a:ext cx="53848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524000"/>
            <a:ext cx="53848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D94BED83-DE43-4821-9DC8-8257B30565F1}" type="slidenum">
              <a:rPr lang="zh-CN" altLang="en-US"/>
            </a:fld>
            <a:endParaRPr lang="en-US" altLang="zh-CN"/>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smtClean="0"/>
            </a:lvl1pPr>
          </a:lstStyle>
          <a:p>
            <a:pPr>
              <a:defRPr/>
            </a:pPr>
            <a:fld id="{156813DE-058E-4814-BB41-038404F4422D}" type="slidenum">
              <a:rPr lang="zh-CN" altLang="en-US"/>
            </a:fld>
            <a:endParaRPr lang="en-US" altLang="zh-CN"/>
          </a:p>
        </p:txBody>
      </p:sp>
    </p:spTree>
  </p:cSld>
  <p:clrMapOvr>
    <a:masterClrMapping/>
  </p:clrMapOvr>
  <p:transition spd="med">
    <p:fade thruBlk="1"/>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smtClean="0"/>
            </a:lvl1pPr>
          </a:lstStyle>
          <a:p>
            <a:pPr>
              <a:defRPr/>
            </a:pPr>
            <a:fld id="{A12EEB5A-1155-44BC-9400-A1B8F5EF62E2}" type="slidenum">
              <a:rPr lang="zh-CN" altLang="en-US"/>
            </a:fld>
            <a:endParaRPr lang="en-US" altLang="zh-CN"/>
          </a:p>
        </p:txBody>
      </p:sp>
    </p:spTree>
  </p:cSld>
  <p:clrMapOvr>
    <a:masterClrMapping/>
  </p:clrMapOvr>
  <p:transition spd="med">
    <p:fade thruBlk="1"/>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smtClean="0"/>
            </a:lvl1pPr>
          </a:lstStyle>
          <a:p>
            <a:pPr>
              <a:defRPr/>
            </a:pPr>
            <a:fld id="{012DDA77-417C-4916-B66B-33180524E288}" type="slidenum">
              <a:rPr lang="zh-CN" altLang="en-US"/>
            </a:fld>
            <a:endParaRPr lang="en-US" altLang="zh-CN"/>
          </a:p>
        </p:txBody>
      </p:sp>
    </p:spTree>
  </p:cSld>
  <p:clrMapOvr>
    <a:masterClrMapping/>
  </p:clrMapOvr>
  <p:transition spd="med">
    <p:fade thruBlk="1"/>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0450D893-8B8D-4D6B-BC4B-3288E8CF5128}" type="slidenum">
              <a:rPr lang="zh-CN" altLang="en-US"/>
            </a:fld>
            <a:endParaRPr lang="en-US" altLang="zh-CN"/>
          </a:p>
        </p:txBody>
      </p:sp>
    </p:spTree>
  </p:cSld>
  <p:clrMapOvr>
    <a:masterClrMapping/>
  </p:clrMapOvr>
  <p:transition spd="med">
    <p:fade thruBlk="1"/>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3B01C79D-435C-4540-8380-30D667EF8D3D}" type="slidenum">
              <a:rPr lang="zh-CN" altLang="en-US"/>
            </a:fld>
            <a:endParaRPr lang="en-US" altLang="zh-CN"/>
          </a:p>
        </p:txBody>
      </p:sp>
    </p:spTree>
  </p:cSld>
  <p:clrMapOvr>
    <a:masterClrMapping/>
  </p:clrMapOvr>
  <p:transition spd="med">
    <p:fade thruBlk="1"/>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3952F1A7-83B8-434D-9AC9-152C4D6D0D78}" type="slidenum">
              <a:rPr lang="zh-CN" altLang="en-US"/>
            </a:fld>
            <a:endParaRPr lang="en-US" altLang="zh-CN"/>
          </a:p>
        </p:txBody>
      </p:sp>
    </p:spTree>
  </p:cSld>
  <p:clrMapOvr>
    <a:masterClrMapping/>
  </p:clrMapOvr>
  <p:transition spd="med">
    <p:fade thruBlk="1"/>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81000"/>
            <a:ext cx="27432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09600" y="381000"/>
            <a:ext cx="8026400" cy="541020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6637840B-30EF-4E49-BC8C-7A246906B126}" type="slidenum">
              <a:rPr lang="zh-CN" altLang="en-US"/>
            </a:fld>
            <a:endParaRPr lang="en-US" altLang="zh-CN"/>
          </a:p>
        </p:txBody>
      </p:sp>
    </p:spTree>
  </p:cSld>
  <p:clrMapOvr>
    <a:masterClrMapping/>
  </p:clrMapOvr>
  <p:transition spd="med">
    <p:fade thruBlk="1"/>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09600" y="274638"/>
            <a:ext cx="8026400" cy="585152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3" name="Picture 7" descr="中心logo1"/>
          <p:cNvPicPr>
            <a:picLocks noChangeAspect="1" noChangeArrowheads="1"/>
          </p:cNvPicPr>
          <p:nvPr/>
        </p:nvPicPr>
        <p:blipFill>
          <a:blip r:embed="rId2" cstate="print">
            <a:lum bright="6000"/>
            <a:extLst>
              <a:ext uri="{28A0092B-C50C-407E-A947-70E740481C1C}">
                <a14:useLocalDpi xmlns:a14="http://schemas.microsoft.com/office/drawing/2010/main" val="0"/>
              </a:ext>
            </a:extLst>
          </a:blip>
          <a:srcRect/>
          <a:stretch>
            <a:fillRect/>
          </a:stretch>
        </p:blipFill>
        <p:spPr bwMode="auto">
          <a:xfrm>
            <a:off x="1727200" y="0"/>
            <a:ext cx="22352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中心logo2"/>
          <p:cNvPicPr>
            <a:picLocks noChangeAspect="1" noChangeArrowheads="1"/>
          </p:cNvPicPr>
          <p:nvPr/>
        </p:nvPicPr>
        <p:blipFill>
          <a:blip r:embed="rId3" cstate="print">
            <a:lum bright="-6000" contrast="36000"/>
            <a:extLst>
              <a:ext uri="{28A0092B-C50C-407E-A947-70E740481C1C}">
                <a14:useLocalDpi xmlns:a14="http://schemas.microsoft.com/office/drawing/2010/main" val="0"/>
              </a:ext>
            </a:extLst>
          </a:blip>
          <a:srcRect/>
          <a:stretch>
            <a:fillRect/>
          </a:stretch>
        </p:blipFill>
        <p:spPr bwMode="auto">
          <a:xfrm>
            <a:off x="4267200" y="304800"/>
            <a:ext cx="5791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p:nvSpPr>
        <p:spPr bwMode="auto">
          <a:xfrm flipV="1">
            <a:off x="0" y="1676400"/>
            <a:ext cx="12192000" cy="0"/>
          </a:xfrm>
          <a:prstGeom prst="line">
            <a:avLst/>
          </a:prstGeom>
          <a:noFill/>
          <a:ln w="762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130" name="Rectangle 2"/>
          <p:cNvSpPr>
            <a:spLocks noGrp="1" noChangeArrowheads="1"/>
          </p:cNvSpPr>
          <p:nvPr>
            <p:ph type="ctrTitle"/>
          </p:nvPr>
        </p:nvSpPr>
        <p:spPr>
          <a:xfrm>
            <a:off x="914400" y="3276600"/>
            <a:ext cx="10363200" cy="1470025"/>
          </a:xfrm>
        </p:spPr>
        <p:txBody>
          <a:bodyPr/>
          <a:lstStyle>
            <a:lvl1pPr>
              <a:defRPr/>
            </a:lvl1pPr>
          </a:lstStyle>
          <a:p>
            <a:r>
              <a:rPr lang="zh-CN" altLang="en-US"/>
              <a:t>单击此处编辑母版标题样式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4DD75FC4-9C33-4744-8302-6FDFCA833E63}" type="slidenum">
              <a:rPr lang="en-US" altLang="zh-CN"/>
            </a:fld>
            <a:endParaRPr lang="en-US" altLang="zh-CN"/>
          </a:p>
        </p:txBody>
      </p:sp>
    </p:spTree>
  </p:cSld>
  <p:clrMapOvr>
    <a:masterClrMapping/>
  </p:clrMapOvr>
  <p:transition spd="med">
    <p:fade thruBlk="1"/>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09F829C-8934-4607-AA90-2096DEE4E0A2}" type="slidenum">
              <a:rPr lang="en-US" altLang="zh-CN"/>
            </a:fld>
            <a:endParaRPr lang="en-US" altLang="zh-CN"/>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6117BEE-E984-43C1-AE25-6449D11AA1FA}" type="slidenum">
              <a:rPr lang="en-US" altLang="zh-CN"/>
            </a:fld>
            <a:endParaRPr lang="en-US" altLang="zh-CN"/>
          </a:p>
        </p:txBody>
      </p:sp>
    </p:spTree>
  </p:cSld>
  <p:clrMapOvr>
    <a:masterClrMapping/>
  </p:clrMapOvr>
  <p:transition spd="med">
    <p:fade thruBlk="1"/>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09600" y="1524000"/>
            <a:ext cx="53848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524000"/>
            <a:ext cx="53848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0489C69-2DA2-44B4-B342-D97A905C5676}" type="slidenum">
              <a:rPr lang="en-US" altLang="zh-CN"/>
            </a:fld>
            <a:endParaRPr lang="en-US" altLang="zh-CN"/>
          </a:p>
        </p:txBody>
      </p:sp>
    </p:spTree>
  </p:cSld>
  <p:clrMapOvr>
    <a:masterClrMapping/>
  </p:clrMapOvr>
  <p:transition spd="med">
    <p:fade thruBlk="1"/>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C3B1017-576A-4F20-AEF2-71803B2DC503}" type="slidenum">
              <a:rPr lang="en-US" altLang="zh-CN"/>
            </a:fld>
            <a:endParaRPr lang="en-US" altLang="zh-CN"/>
          </a:p>
        </p:txBody>
      </p:sp>
    </p:spTree>
  </p:cSld>
  <p:clrMapOvr>
    <a:masterClrMapping/>
  </p:clrMapOvr>
  <p:transition spd="med">
    <p:fade thruBlk="1"/>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E68F976-7D2A-444B-8CCD-10C1EDAA789C}" type="slidenum">
              <a:rPr lang="en-US" altLang="zh-CN"/>
            </a:fld>
            <a:endParaRPr lang="en-US" altLang="zh-CN"/>
          </a:p>
        </p:txBody>
      </p:sp>
    </p:spTree>
  </p:cSld>
  <p:clrMapOvr>
    <a:masterClrMapping/>
  </p:clrMapOvr>
  <p:transition spd="med">
    <p:fade thruBlk="1"/>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11C1322-514A-4FD6-9430-76018C356C3F}" type="slidenum">
              <a:rPr lang="en-US" altLang="zh-CN"/>
            </a:fld>
            <a:endParaRPr lang="en-US" altLang="zh-CN"/>
          </a:p>
        </p:txBody>
      </p:sp>
    </p:spTree>
  </p:cSld>
  <p:clrMapOvr>
    <a:masterClrMapping/>
  </p:clrMapOvr>
  <p:transition spd="med">
    <p:fade thruBlk="1"/>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B0B19E3-129E-43A5-BDF5-B4F3C1CEEB3B}" type="slidenum">
              <a:rPr lang="en-US" altLang="zh-CN"/>
            </a:fld>
            <a:endParaRPr lang="en-US" altLang="zh-CN"/>
          </a:p>
        </p:txBody>
      </p:sp>
    </p:spTree>
  </p:cSld>
  <p:clrMapOvr>
    <a:masterClrMapping/>
  </p:clrMapOvr>
  <p:transition spd="med">
    <p:fade thruBlk="1"/>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77EC6B7-211B-43BC-BC64-D6C06DC1A9EC}" type="slidenum">
              <a:rPr lang="en-US" altLang="zh-CN"/>
            </a:fld>
            <a:endParaRPr lang="en-US" altLang="zh-CN"/>
          </a:p>
        </p:txBody>
      </p:sp>
    </p:spTree>
  </p:cSld>
  <p:clrMapOvr>
    <a:masterClrMapping/>
  </p:clrMapOvr>
  <p:transition spd="med">
    <p:fade thruBlk="1"/>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94053AA-4EF7-4DE4-BCA5-4C3F775992C1}" type="slidenum">
              <a:rPr lang="en-US" altLang="zh-CN"/>
            </a:fld>
            <a:endParaRPr lang="en-US" altLang="zh-CN"/>
          </a:p>
        </p:txBody>
      </p:sp>
    </p:spTree>
  </p:cSld>
  <p:clrMapOvr>
    <a:masterClrMapping/>
  </p:clrMapOvr>
  <p:transition spd="med">
    <p:fade thruBlk="1"/>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81000"/>
            <a:ext cx="27432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09600" y="381000"/>
            <a:ext cx="8026400" cy="541020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C5E12B5-7AF8-4BB2-8928-D391DD5B4066}" type="slidenum">
              <a:rPr lang="en-US" altLang="zh-CN"/>
            </a:fld>
            <a:endParaRPr lang="en-US" altLang="zh-CN"/>
          </a:p>
        </p:txBody>
      </p:sp>
    </p:spTree>
  </p:cSld>
  <p:clrMapOvr>
    <a:masterClrMapping/>
  </p:clrMapOvr>
  <p:transition spd="med">
    <p:fade thruBlk="1"/>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610E5B3-B9CE-4231-8B94-3B1A3C44E84F}" type="slidenum">
              <a:rPr lang="en-US" altLang="zh-CN"/>
            </a:fld>
            <a:endParaRPr lang="en-US" altLang="zh-CN"/>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3" name="Picture 7" descr="中心logo1"/>
          <p:cNvPicPr>
            <a:picLocks noChangeAspect="1" noChangeArrowheads="1"/>
          </p:cNvPicPr>
          <p:nvPr/>
        </p:nvPicPr>
        <p:blipFill>
          <a:blip r:embed="rId2" cstate="print">
            <a:lum bright="6000"/>
            <a:extLst>
              <a:ext uri="{28A0092B-C50C-407E-A947-70E740481C1C}">
                <a14:useLocalDpi xmlns:a14="http://schemas.microsoft.com/office/drawing/2010/main" val="0"/>
              </a:ext>
            </a:extLst>
          </a:blip>
          <a:srcRect/>
          <a:stretch>
            <a:fillRect/>
          </a:stretch>
        </p:blipFill>
        <p:spPr bwMode="auto">
          <a:xfrm>
            <a:off x="1727200" y="0"/>
            <a:ext cx="22352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中心logo2"/>
          <p:cNvPicPr>
            <a:picLocks noChangeAspect="1" noChangeArrowheads="1"/>
          </p:cNvPicPr>
          <p:nvPr/>
        </p:nvPicPr>
        <p:blipFill>
          <a:blip r:embed="rId3" cstate="print">
            <a:lum bright="-6000" contrast="36000"/>
            <a:extLst>
              <a:ext uri="{28A0092B-C50C-407E-A947-70E740481C1C}">
                <a14:useLocalDpi xmlns:a14="http://schemas.microsoft.com/office/drawing/2010/main" val="0"/>
              </a:ext>
            </a:extLst>
          </a:blip>
          <a:srcRect/>
          <a:stretch>
            <a:fillRect/>
          </a:stretch>
        </p:blipFill>
        <p:spPr bwMode="auto">
          <a:xfrm>
            <a:off x="4267200" y="304800"/>
            <a:ext cx="5791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p:nvSpPr>
        <p:spPr bwMode="auto">
          <a:xfrm flipV="1">
            <a:off x="0" y="1676400"/>
            <a:ext cx="12192000" cy="0"/>
          </a:xfrm>
          <a:prstGeom prst="line">
            <a:avLst/>
          </a:prstGeom>
          <a:noFill/>
          <a:ln w="76200">
            <a:solidFill>
              <a:srgbClr val="800000"/>
            </a:solidFill>
            <a:round/>
          </a:ln>
        </p:spPr>
        <p:txBody>
          <a:bodyPr/>
          <a:lstStyle/>
          <a:p>
            <a:pPr>
              <a:defRPr/>
            </a:pPr>
            <a:endParaRPr lang="zh-CN" altLang="en-US">
              <a:latin typeface="Arial" panose="020B0604020202020204" pitchFamily="34" charset="0"/>
            </a:endParaRPr>
          </a:p>
        </p:txBody>
      </p:sp>
      <p:sp>
        <p:nvSpPr>
          <p:cNvPr id="304130" name="Rectangle 2"/>
          <p:cNvSpPr>
            <a:spLocks noGrp="1" noChangeArrowheads="1"/>
          </p:cNvSpPr>
          <p:nvPr>
            <p:ph type="ctrTitle"/>
          </p:nvPr>
        </p:nvSpPr>
        <p:spPr>
          <a:xfrm>
            <a:off x="914400" y="3276600"/>
            <a:ext cx="10363200" cy="1470025"/>
          </a:xfrm>
        </p:spPr>
        <p:txBody>
          <a:bodyPr/>
          <a:lstStyle>
            <a:lvl1pPr>
              <a:defRPr/>
            </a:lvl1pPr>
          </a:lstStyle>
          <a:p>
            <a:r>
              <a:rPr lang="zh-CN" altLang="en-US"/>
              <a:t>单击此处编辑母版标题样式</a:t>
            </a:r>
            <a:endParaRPr lang="zh-CN" altLang="en-US"/>
          </a:p>
        </p:txBody>
      </p:sp>
      <p:sp>
        <p:nvSpPr>
          <p:cNvPr id="6"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7" name="Rectangle 5"/>
          <p:cNvSpPr>
            <a:spLocks noGrp="1" noChangeArrowheads="1"/>
          </p:cNvSpPr>
          <p:nvPr>
            <p:ph type="ftr" sz="quarter" idx="11"/>
          </p:nvPr>
        </p:nvSpPr>
        <p:spPr/>
        <p:txBody>
          <a:bodyPr/>
          <a:lstStyle>
            <a:lvl1pPr>
              <a:defRPr/>
            </a:lvl1pPr>
          </a:lstStyle>
          <a:p>
            <a:endParaRPr lang="zh-CN" altLang="en-US"/>
          </a:p>
        </p:txBody>
      </p:sp>
      <p:sp>
        <p:nvSpPr>
          <p:cNvPr id="8"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spd="med">
    <p:fade thruBlk="1"/>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spd="med">
    <p:fade thruBlk="1"/>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spd="med">
    <p:fade thruBlk="1"/>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09600" y="1524000"/>
            <a:ext cx="53848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524000"/>
            <a:ext cx="53848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spd="med">
    <p:fade thruBlk="1"/>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spd="med">
    <p:fade thruBlk="1"/>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spd="med">
    <p:fade thruBlk="1"/>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spd="med">
    <p:fade thruBlk="1"/>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spd="med">
    <p:fade thruBlk="1"/>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spd="med">
    <p:fade thruBlk="1"/>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81000"/>
            <a:ext cx="27432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09600" y="381000"/>
            <a:ext cx="8026400" cy="541020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image" Target="../media/image5.jpeg"/><Relationship Id="rId13" Type="http://schemas.openxmlformats.org/officeDocument/2006/relationships/image" Target="../media/image4.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4" Type="http://schemas.openxmlformats.org/officeDocument/2006/relationships/theme" Target="../theme/theme4.xml"/><Relationship Id="rId13" Type="http://schemas.openxmlformats.org/officeDocument/2006/relationships/image" Target="../media/image6.jpeg"/><Relationship Id="rId12" Type="http://schemas.openxmlformats.org/officeDocument/2006/relationships/image" Target="../media/image1.jpeg"/><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2" Type="http://schemas.openxmlformats.org/officeDocument/2006/relationships/theme" Target="../theme/theme5.xml"/><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 Type="http://schemas.openxmlformats.org/officeDocument/2006/relationships/slideLayout" Target="../slideLayouts/slideLayout59.xml"/><Relationship Id="rId15" Type="http://schemas.openxmlformats.org/officeDocument/2006/relationships/theme" Target="../theme/theme6.xml"/><Relationship Id="rId14" Type="http://schemas.openxmlformats.org/officeDocument/2006/relationships/image" Target="../media/image6.jpeg"/><Relationship Id="rId13" Type="http://schemas.openxmlformats.org/officeDocument/2006/relationships/image" Target="../media/image1.jpeg"/><Relationship Id="rId12" Type="http://schemas.openxmlformats.org/officeDocument/2006/relationships/slideLayout" Target="../slideLayouts/slideLayout69.xml"/><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8.xml"/><Relationship Id="rId8" Type="http://schemas.openxmlformats.org/officeDocument/2006/relationships/slideLayout" Target="../slideLayouts/slideLayout77.xml"/><Relationship Id="rId7" Type="http://schemas.openxmlformats.org/officeDocument/2006/relationships/slideLayout" Target="../slideLayouts/slideLayout76.xml"/><Relationship Id="rId6" Type="http://schemas.openxmlformats.org/officeDocument/2006/relationships/slideLayout" Target="../slideLayouts/slideLayout75.xml"/><Relationship Id="rId5" Type="http://schemas.openxmlformats.org/officeDocument/2006/relationships/slideLayout" Target="../slideLayouts/slideLayout74.xml"/><Relationship Id="rId4" Type="http://schemas.openxmlformats.org/officeDocument/2006/relationships/slideLayout" Target="../slideLayouts/slideLayout73.xml"/><Relationship Id="rId3" Type="http://schemas.openxmlformats.org/officeDocument/2006/relationships/slideLayout" Target="../slideLayouts/slideLayout72.xml"/><Relationship Id="rId2" Type="http://schemas.openxmlformats.org/officeDocument/2006/relationships/slideLayout" Target="../slideLayouts/slideLayout71.xml"/><Relationship Id="rId14" Type="http://schemas.openxmlformats.org/officeDocument/2006/relationships/theme" Target="../theme/theme7.xml"/><Relationship Id="rId13" Type="http://schemas.openxmlformats.org/officeDocument/2006/relationships/image" Target="../media/image6.jpeg"/><Relationship Id="rId12" Type="http://schemas.openxmlformats.org/officeDocument/2006/relationships/image" Target="../media/image1.jpeg"/><Relationship Id="rId11" Type="http://schemas.openxmlformats.org/officeDocument/2006/relationships/slideLayout" Target="../slideLayouts/slideLayout80.xml"/><Relationship Id="rId10" Type="http://schemas.openxmlformats.org/officeDocument/2006/relationships/slideLayout" Target="../slideLayouts/slideLayout79.xml"/><Relationship Id="rId1"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6980" name="Rectangle 4"/>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eaLnBrk="1" hangingPunct="1">
              <a:lnSpc>
                <a:spcPct val="100000"/>
              </a:lnSpc>
              <a:spcBef>
                <a:spcPct val="0"/>
              </a:spcBef>
              <a:defRPr sz="1400">
                <a:latin typeface="+mn-lt"/>
                <a:ea typeface="+mn-ea"/>
              </a:defRPr>
            </a:lvl1pPr>
          </a:lstStyle>
          <a:p>
            <a:fld id="{530820CF-B880-4189-942D-D702A7CBA730}" type="datetimeFigureOut">
              <a:rPr lang="zh-CN" altLang="en-US" smtClean="0"/>
            </a:fld>
            <a:endParaRPr lang="zh-CN" altLang="en-US"/>
          </a:p>
        </p:txBody>
      </p:sp>
      <p:sp>
        <p:nvSpPr>
          <p:cNvPr id="126981" name="Rectangle 5"/>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eaLnBrk="1" hangingPunct="1">
              <a:lnSpc>
                <a:spcPct val="100000"/>
              </a:lnSpc>
              <a:spcBef>
                <a:spcPct val="0"/>
              </a:spcBef>
              <a:defRPr sz="1400">
                <a:latin typeface="+mn-lt"/>
                <a:ea typeface="+mn-ea"/>
              </a:defRPr>
            </a:lvl1pPr>
          </a:lstStyle>
          <a:p>
            <a:endParaRPr lang="zh-CN" altLang="en-US"/>
          </a:p>
        </p:txBody>
      </p:sp>
      <p:sp>
        <p:nvSpPr>
          <p:cNvPr id="126982" name="Rectangle 6"/>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eaLnBrk="1" hangingPunct="1">
              <a:lnSpc>
                <a:spcPct val="100000"/>
              </a:lnSpc>
              <a:spcBef>
                <a:spcPct val="0"/>
              </a:spcBef>
              <a:defRPr sz="1400" smtClean="0">
                <a:latin typeface="Arial" panose="020B0604020202020204" pitchFamily="34" charset="0"/>
                <a:ea typeface="宋体" panose="02010600030101010101" pitchFamily="2" charset="-122"/>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p:nvSpPr>
        <p:spPr>
          <a:xfrm>
            <a:off x="304800" y="228600"/>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05000"/>
              </a:lnSpc>
              <a:spcBef>
                <a:spcPct val="20000"/>
              </a:spcBef>
              <a:defRPr/>
            </a:pPr>
            <a:endParaRPr lang="en-US"/>
          </a:p>
        </p:txBody>
      </p:sp>
      <p:grpSp>
        <p:nvGrpSpPr>
          <p:cNvPr id="2051" name="Group 15"/>
          <p:cNvGrpSpPr>
            <a:grpSpLocks noChangeAspect="1"/>
          </p:cNvGrpSpPr>
          <p:nvPr/>
        </p:nvGrpSpPr>
        <p:grpSpPr bwMode="auto">
          <a:xfrm>
            <a:off x="281517" y="1679575"/>
            <a:ext cx="11631083" cy="1330325"/>
            <a:chOff x="-3905251" y="4294188"/>
            <a:chExt cx="13027839" cy="1892300"/>
          </a:xfrm>
        </p:grpSpPr>
        <p:sp>
          <p:nvSpPr>
            <p:cNvPr id="2069" name="Freeform 14"/>
            <p:cNvSpPr/>
            <p:nvPr/>
          </p:nvSpPr>
          <p:spPr bwMode="hidden">
            <a:xfrm>
              <a:off x="4810006" y="4499677"/>
              <a:ext cx="4295986" cy="1016152"/>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0" name="Freeform 18"/>
            <p:cNvSpPr/>
            <p:nvPr/>
          </p:nvSpPr>
          <p:spPr bwMode="hidden">
            <a:xfrm>
              <a:off x="-308667" y="4319028"/>
              <a:ext cx="8279020" cy="1208091"/>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1" name="Freeform 22"/>
            <p:cNvSpPr/>
            <p:nvPr/>
          </p:nvSpPr>
          <p:spPr bwMode="hidden">
            <a:xfrm>
              <a:off x="4286" y="4334834"/>
              <a:ext cx="8165219" cy="110196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2" name="Freeform 26"/>
            <p:cNvSpPr/>
            <p:nvPr/>
          </p:nvSpPr>
          <p:spPr bwMode="hidden">
            <a:xfrm>
              <a:off x="4155651" y="4316769"/>
              <a:ext cx="4940859" cy="925827"/>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2073" name="Freeform 10"/>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052" name="Title Placeholder 1"/>
          <p:cNvSpPr>
            <a:spLocks noGrp="1"/>
          </p:cNvSpPr>
          <p:nvPr>
            <p:ph type="title"/>
          </p:nvPr>
        </p:nvSpPr>
        <p:spPr bwMode="auto">
          <a:xfrm>
            <a:off x="609600" y="338138"/>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4" name="Date Placeholder 3"/>
          <p:cNvSpPr>
            <a:spLocks noGrp="1"/>
          </p:cNvSpPr>
          <p:nvPr>
            <p:ph type="dt" sz="half" idx="2"/>
          </p:nvPr>
        </p:nvSpPr>
        <p:spPr>
          <a:xfrm>
            <a:off x="6885517" y="6249988"/>
            <a:ext cx="5048249" cy="365125"/>
          </a:xfrm>
          <a:prstGeom prst="rect">
            <a:avLst/>
          </a:prstGeom>
        </p:spPr>
        <p:txBody>
          <a:bodyPr vert="horz" lIns="91440" tIns="45720" rIns="91440" bIns="45720" rtlCol="0" anchor="ctr"/>
          <a:lstStyle>
            <a:lvl1pPr algn="r" eaLnBrk="1" hangingPunct="1">
              <a:lnSpc>
                <a:spcPct val="105000"/>
              </a:lnSpc>
              <a:spcBef>
                <a:spcPct val="20000"/>
              </a:spcBef>
              <a:defRPr sz="1000">
                <a:solidFill>
                  <a:schemeClr val="tx2"/>
                </a:solidFill>
              </a:defRPr>
            </a:lvl1pPr>
          </a:lstStyle>
          <a:p>
            <a:pPr>
              <a:defRPr/>
            </a:pPr>
            <a:endParaRPr lang="en-US" altLang="zh-CN"/>
          </a:p>
        </p:txBody>
      </p:sp>
      <p:sp>
        <p:nvSpPr>
          <p:cNvPr id="5" name="Footer Placeholder 4"/>
          <p:cNvSpPr>
            <a:spLocks noGrp="1"/>
          </p:cNvSpPr>
          <p:nvPr>
            <p:ph type="ftr" sz="quarter" idx="3"/>
          </p:nvPr>
        </p:nvSpPr>
        <p:spPr>
          <a:xfrm>
            <a:off x="258233" y="6249988"/>
            <a:ext cx="5048251" cy="365125"/>
          </a:xfrm>
          <a:prstGeom prst="rect">
            <a:avLst/>
          </a:prstGeom>
        </p:spPr>
        <p:txBody>
          <a:bodyPr vert="horz" lIns="91440" tIns="45720" rIns="91440" bIns="45720" rtlCol="0" anchor="ctr"/>
          <a:lstStyle>
            <a:lvl1pPr algn="l" eaLnBrk="1" hangingPunct="1">
              <a:lnSpc>
                <a:spcPct val="105000"/>
              </a:lnSpc>
              <a:spcBef>
                <a:spcPct val="20000"/>
              </a:spcBef>
              <a:defRPr sz="1000">
                <a:solidFill>
                  <a:schemeClr val="tx2"/>
                </a:solidFill>
              </a:defRPr>
            </a:lvl1pPr>
          </a:lstStyle>
          <a:p>
            <a:pPr>
              <a:defRPr/>
            </a:pPr>
            <a:endParaRPr lang="en-US" altLang="zh-CN"/>
          </a:p>
        </p:txBody>
      </p:sp>
      <p:sp>
        <p:nvSpPr>
          <p:cNvPr id="6" name="Slide Number Placeholder 5"/>
          <p:cNvSpPr>
            <a:spLocks noGrp="1"/>
          </p:cNvSpPr>
          <p:nvPr>
            <p:ph type="sldNum" sz="quarter" idx="4"/>
          </p:nvPr>
        </p:nvSpPr>
        <p:spPr>
          <a:xfrm>
            <a:off x="5321300" y="6249988"/>
            <a:ext cx="1549400" cy="365125"/>
          </a:xfrm>
          <a:prstGeom prst="rect">
            <a:avLst/>
          </a:prstGeom>
        </p:spPr>
        <p:txBody>
          <a:bodyPr vert="horz" wrap="square" lIns="91440" tIns="45720" rIns="91440" bIns="45720" numCol="1" anchor="ctr" anchorCtr="0" compatLnSpc="1"/>
          <a:lstStyle>
            <a:lvl1pPr algn="ctr" eaLnBrk="1" hangingPunct="1">
              <a:lnSpc>
                <a:spcPct val="105000"/>
              </a:lnSpc>
              <a:spcBef>
                <a:spcPct val="20000"/>
              </a:spcBef>
              <a:defRPr sz="1000" smtClean="0">
                <a:solidFill>
                  <a:schemeClr val="tx2"/>
                </a:solidFill>
              </a:defRPr>
            </a:lvl1pPr>
          </a:lstStyle>
          <a:p>
            <a:pPr>
              <a:defRPr/>
            </a:pPr>
            <a:fld id="{06AD154D-988C-4FD2-A2B3-C5D0B29B75F6}" type="slidenum">
              <a:rPr lang="en-US" altLang="zh-CN"/>
            </a:fld>
            <a:endParaRPr lang="en-US" altLang="zh-CN"/>
          </a:p>
        </p:txBody>
      </p:sp>
      <p:sp>
        <p:nvSpPr>
          <p:cNvPr id="2056" name="Text Placeholder 2"/>
          <p:cNvSpPr>
            <a:spLocks noGrp="1"/>
          </p:cNvSpPr>
          <p:nvPr>
            <p:ph type="body" idx="1"/>
          </p:nvPr>
        </p:nvSpPr>
        <p:spPr bwMode="auto">
          <a:xfrm>
            <a:off x="1162051" y="2674938"/>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a:p>
        </p:txBody>
      </p:sp>
      <p:sp>
        <p:nvSpPr>
          <p:cNvPr id="2057" name="Rectangle 9"/>
          <p:cNvSpPr>
            <a:spLocks noChangeArrowheads="1"/>
          </p:cNvSpPr>
          <p:nvPr/>
        </p:nvSpPr>
        <p:spPr bwMode="auto">
          <a:xfrm>
            <a:off x="0" y="0"/>
            <a:ext cx="12192000" cy="836613"/>
          </a:xfrm>
          <a:prstGeom prst="rect">
            <a:avLst/>
          </a:prstGeom>
          <a:gradFill rotWithShape="1">
            <a:gsLst>
              <a:gs pos="0">
                <a:srgbClr val="66FFFF">
                  <a:alpha val="70000"/>
                </a:srgbClr>
              </a:gs>
              <a:gs pos="100000">
                <a:srgbClr val="FF9933">
                  <a:alpha val="89998"/>
                </a:srgbClr>
              </a:gs>
            </a:gsLst>
            <a:path path="shape">
              <a:fillToRect l="50000" t="50000" r="50000" b="50000"/>
            </a:path>
          </a:gradFill>
          <a:ln w="9525">
            <a:solidFill>
              <a:schemeClr val="tx1"/>
            </a:solidFill>
            <a:miter lim="800000"/>
          </a:ln>
        </p:spPr>
        <p:txBody>
          <a:bodyPr wrap="none" anchor="ctr"/>
          <a:lstStyle>
            <a:lvl1pPr>
              <a:lnSpc>
                <a:spcPct val="105000"/>
              </a:lnSpc>
              <a:spcBef>
                <a:spcPct val="20000"/>
              </a:spcBef>
              <a:defRPr sz="2800">
                <a:solidFill>
                  <a:schemeClr val="tx1"/>
                </a:solidFill>
                <a:latin typeface="楷体_GB2312" pitchFamily="49" charset="-122"/>
                <a:ea typeface="楷体_GB2312" pitchFamily="49" charset="-122"/>
              </a:defRPr>
            </a:lvl1pPr>
            <a:lvl2pPr marL="742950" indent="-285750">
              <a:lnSpc>
                <a:spcPct val="105000"/>
              </a:lnSpc>
              <a:spcBef>
                <a:spcPct val="20000"/>
              </a:spcBef>
              <a:defRPr sz="2800">
                <a:solidFill>
                  <a:schemeClr val="tx1"/>
                </a:solidFill>
                <a:latin typeface="楷体_GB2312" pitchFamily="49" charset="-122"/>
                <a:ea typeface="楷体_GB2312" pitchFamily="49" charset="-122"/>
              </a:defRPr>
            </a:lvl2pPr>
            <a:lvl3pPr marL="1143000" indent="-228600">
              <a:lnSpc>
                <a:spcPct val="105000"/>
              </a:lnSpc>
              <a:spcBef>
                <a:spcPct val="20000"/>
              </a:spcBef>
              <a:defRPr sz="2800">
                <a:solidFill>
                  <a:schemeClr val="tx1"/>
                </a:solidFill>
                <a:latin typeface="楷体_GB2312" pitchFamily="49" charset="-122"/>
                <a:ea typeface="楷体_GB2312" pitchFamily="49" charset="-122"/>
              </a:defRPr>
            </a:lvl3pPr>
            <a:lvl4pPr marL="1600200" indent="-228600">
              <a:lnSpc>
                <a:spcPct val="105000"/>
              </a:lnSpc>
              <a:spcBef>
                <a:spcPct val="20000"/>
              </a:spcBef>
              <a:defRPr sz="2800">
                <a:solidFill>
                  <a:schemeClr val="tx1"/>
                </a:solidFill>
                <a:latin typeface="楷体_GB2312" pitchFamily="49" charset="-122"/>
                <a:ea typeface="楷体_GB2312" pitchFamily="49" charset="-122"/>
              </a:defRPr>
            </a:lvl4pPr>
            <a:lvl5pPr marL="2057400" indent="-228600">
              <a:lnSpc>
                <a:spcPct val="105000"/>
              </a:lnSpc>
              <a:spcBef>
                <a:spcPct val="20000"/>
              </a:spcBef>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eaLnBrk="1" hangingPunct="1"/>
            <a:endParaRPr lang="zh-CN" altLang="en-US"/>
          </a:p>
        </p:txBody>
      </p:sp>
      <p:grpSp>
        <p:nvGrpSpPr>
          <p:cNvPr id="2058" name="Group 14"/>
          <p:cNvGrpSpPr/>
          <p:nvPr/>
        </p:nvGrpSpPr>
        <p:grpSpPr bwMode="auto">
          <a:xfrm>
            <a:off x="2117" y="-1587"/>
            <a:ext cx="12189883" cy="908050"/>
            <a:chOff x="1" y="-1"/>
            <a:chExt cx="5759" cy="572"/>
          </a:xfrm>
        </p:grpSpPr>
        <p:sp>
          <p:nvSpPr>
            <p:cNvPr id="2065" name="Oval 10"/>
            <p:cNvSpPr>
              <a:spLocks noChangeArrowheads="1"/>
            </p:cNvSpPr>
            <p:nvPr/>
          </p:nvSpPr>
          <p:spPr bwMode="auto">
            <a:xfrm>
              <a:off x="3877" y="0"/>
              <a:ext cx="1883" cy="527"/>
            </a:xfrm>
            <a:prstGeom prst="ellipse">
              <a:avLst/>
            </a:prstGeom>
            <a:gradFill rotWithShape="1">
              <a:gsLst>
                <a:gs pos="0">
                  <a:srgbClr val="470076"/>
                </a:gs>
                <a:gs pos="100000">
                  <a:srgbClr val="9900FF">
                    <a:alpha val="70000"/>
                  </a:srgbClr>
                </a:gs>
              </a:gsLst>
              <a:path path="shape">
                <a:fillToRect l="50000" t="50000" r="50000" b="50000"/>
              </a:path>
            </a:gradFill>
            <a:ln w="9525">
              <a:solidFill>
                <a:schemeClr val="tx1"/>
              </a:solidFill>
              <a:round/>
            </a:ln>
          </p:spPr>
          <p:txBody>
            <a:bodyPr wrap="none" anchor="ctr"/>
            <a:lstStyle>
              <a:lvl1pPr>
                <a:lnSpc>
                  <a:spcPct val="105000"/>
                </a:lnSpc>
                <a:spcBef>
                  <a:spcPct val="20000"/>
                </a:spcBef>
                <a:defRPr sz="2800">
                  <a:solidFill>
                    <a:schemeClr val="tx1"/>
                  </a:solidFill>
                  <a:latin typeface="楷体_GB2312" pitchFamily="49" charset="-122"/>
                  <a:ea typeface="楷体_GB2312" pitchFamily="49" charset="-122"/>
                </a:defRPr>
              </a:lvl1pPr>
              <a:lvl2pPr marL="742950" indent="-285750">
                <a:lnSpc>
                  <a:spcPct val="105000"/>
                </a:lnSpc>
                <a:spcBef>
                  <a:spcPct val="20000"/>
                </a:spcBef>
                <a:defRPr sz="2800">
                  <a:solidFill>
                    <a:schemeClr val="tx1"/>
                  </a:solidFill>
                  <a:latin typeface="楷体_GB2312" pitchFamily="49" charset="-122"/>
                  <a:ea typeface="楷体_GB2312" pitchFamily="49" charset="-122"/>
                </a:defRPr>
              </a:lvl2pPr>
              <a:lvl3pPr marL="1143000" indent="-228600">
                <a:lnSpc>
                  <a:spcPct val="105000"/>
                </a:lnSpc>
                <a:spcBef>
                  <a:spcPct val="20000"/>
                </a:spcBef>
                <a:defRPr sz="2800">
                  <a:solidFill>
                    <a:schemeClr val="tx1"/>
                  </a:solidFill>
                  <a:latin typeface="楷体_GB2312" pitchFamily="49" charset="-122"/>
                  <a:ea typeface="楷体_GB2312" pitchFamily="49" charset="-122"/>
                </a:defRPr>
              </a:lvl3pPr>
              <a:lvl4pPr marL="1600200" indent="-228600">
                <a:lnSpc>
                  <a:spcPct val="105000"/>
                </a:lnSpc>
                <a:spcBef>
                  <a:spcPct val="20000"/>
                </a:spcBef>
                <a:defRPr sz="2800">
                  <a:solidFill>
                    <a:schemeClr val="tx1"/>
                  </a:solidFill>
                  <a:latin typeface="楷体_GB2312" pitchFamily="49" charset="-122"/>
                  <a:ea typeface="楷体_GB2312" pitchFamily="49" charset="-122"/>
                </a:defRPr>
              </a:lvl4pPr>
              <a:lvl5pPr marL="2057400" indent="-228600">
                <a:lnSpc>
                  <a:spcPct val="105000"/>
                </a:lnSpc>
                <a:spcBef>
                  <a:spcPct val="20000"/>
                </a:spcBef>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algn="ctr" eaLnBrk="1" hangingPunct="1">
                <a:lnSpc>
                  <a:spcPct val="100000"/>
                </a:lnSpc>
                <a:spcBef>
                  <a:spcPct val="0"/>
                </a:spcBef>
              </a:pPr>
              <a:endParaRPr lang="zh-CN" altLang="zh-CN" sz="1800">
                <a:latin typeface="Arial" panose="020B0604020202020204" pitchFamily="34" charset="0"/>
                <a:ea typeface="黑体" panose="02010609060101010101" pitchFamily="49" charset="-122"/>
              </a:endParaRPr>
            </a:p>
          </p:txBody>
        </p:sp>
        <p:sp>
          <p:nvSpPr>
            <p:cNvPr id="2066" name="AutoShape 11"/>
            <p:cNvSpPr>
              <a:spLocks noChangeArrowheads="1"/>
            </p:cNvSpPr>
            <p:nvPr/>
          </p:nvSpPr>
          <p:spPr bwMode="auto">
            <a:xfrm rot="-5668030">
              <a:off x="361" y="-361"/>
              <a:ext cx="572" cy="1293"/>
            </a:xfrm>
            <a:prstGeom prst="cloudCallout">
              <a:avLst>
                <a:gd name="adj1" fmla="val -257264"/>
                <a:gd name="adj2" fmla="val 4816620"/>
              </a:avLst>
            </a:prstGeom>
            <a:gradFill rotWithShape="1">
              <a:gsLst>
                <a:gs pos="0">
                  <a:srgbClr val="00FF00">
                    <a:alpha val="67998"/>
                  </a:srgbClr>
                </a:gs>
                <a:gs pos="100000">
                  <a:srgbClr val="007600"/>
                </a:gs>
              </a:gsLst>
              <a:path path="rect">
                <a:fillToRect l="50000" t="50000" r="50000" b="50000"/>
              </a:path>
            </a:gradFill>
            <a:ln w="9525">
              <a:solidFill>
                <a:schemeClr val="tx1"/>
              </a:solidFill>
              <a:round/>
            </a:ln>
          </p:spPr>
          <p:txBody>
            <a:bodyPr vert="eaVert"/>
            <a:lstStyle>
              <a:lvl1pPr>
                <a:lnSpc>
                  <a:spcPct val="105000"/>
                </a:lnSpc>
                <a:spcBef>
                  <a:spcPct val="20000"/>
                </a:spcBef>
                <a:defRPr sz="2800">
                  <a:solidFill>
                    <a:schemeClr val="tx1"/>
                  </a:solidFill>
                  <a:latin typeface="楷体_GB2312" pitchFamily="49" charset="-122"/>
                  <a:ea typeface="楷体_GB2312" pitchFamily="49" charset="-122"/>
                </a:defRPr>
              </a:lvl1pPr>
              <a:lvl2pPr marL="742950" indent="-285750">
                <a:lnSpc>
                  <a:spcPct val="105000"/>
                </a:lnSpc>
                <a:spcBef>
                  <a:spcPct val="20000"/>
                </a:spcBef>
                <a:defRPr sz="2800">
                  <a:solidFill>
                    <a:schemeClr val="tx1"/>
                  </a:solidFill>
                  <a:latin typeface="楷体_GB2312" pitchFamily="49" charset="-122"/>
                  <a:ea typeface="楷体_GB2312" pitchFamily="49" charset="-122"/>
                </a:defRPr>
              </a:lvl2pPr>
              <a:lvl3pPr marL="1143000" indent="-228600">
                <a:lnSpc>
                  <a:spcPct val="105000"/>
                </a:lnSpc>
                <a:spcBef>
                  <a:spcPct val="20000"/>
                </a:spcBef>
                <a:defRPr sz="2800">
                  <a:solidFill>
                    <a:schemeClr val="tx1"/>
                  </a:solidFill>
                  <a:latin typeface="楷体_GB2312" pitchFamily="49" charset="-122"/>
                  <a:ea typeface="楷体_GB2312" pitchFamily="49" charset="-122"/>
                </a:defRPr>
              </a:lvl3pPr>
              <a:lvl4pPr marL="1600200" indent="-228600">
                <a:lnSpc>
                  <a:spcPct val="105000"/>
                </a:lnSpc>
                <a:spcBef>
                  <a:spcPct val="20000"/>
                </a:spcBef>
                <a:defRPr sz="2800">
                  <a:solidFill>
                    <a:schemeClr val="tx1"/>
                  </a:solidFill>
                  <a:latin typeface="楷体_GB2312" pitchFamily="49" charset="-122"/>
                  <a:ea typeface="楷体_GB2312" pitchFamily="49" charset="-122"/>
                </a:defRPr>
              </a:lvl4pPr>
              <a:lvl5pPr marL="2057400" indent="-228600">
                <a:lnSpc>
                  <a:spcPct val="105000"/>
                </a:lnSpc>
                <a:spcBef>
                  <a:spcPct val="20000"/>
                </a:spcBef>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algn="ctr" eaLnBrk="1" hangingPunct="1">
                <a:lnSpc>
                  <a:spcPct val="100000"/>
                </a:lnSpc>
                <a:spcBef>
                  <a:spcPct val="0"/>
                </a:spcBef>
              </a:pPr>
              <a:endParaRPr lang="zh-CN" altLang="zh-CN" sz="1800">
                <a:latin typeface="Arial" panose="020B0604020202020204" pitchFamily="34" charset="0"/>
                <a:ea typeface="黑体" panose="02010609060101010101" pitchFamily="49" charset="-122"/>
              </a:endParaRPr>
            </a:p>
          </p:txBody>
        </p:sp>
        <p:sp>
          <p:nvSpPr>
            <p:cNvPr id="2067" name="Text Box 12"/>
            <p:cNvSpPr txBox="1">
              <a:spLocks noChangeArrowheads="1"/>
            </p:cNvSpPr>
            <p:nvPr/>
          </p:nvSpPr>
          <p:spPr bwMode="auto">
            <a:xfrm>
              <a:off x="204" y="119"/>
              <a:ext cx="862" cy="232"/>
            </a:xfrm>
            <a:prstGeom prst="rect">
              <a:avLst/>
            </a:prstGeom>
            <a:noFill/>
            <a:ln>
              <a:noFill/>
            </a:ln>
            <a:effectLst/>
          </p:spPr>
          <p:txBody>
            <a:bodyPr>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eaLnBrk="1" hangingPunct="1">
                <a:defRPr/>
              </a:pPr>
              <a:r>
                <a:rPr lang="zh-CN" altLang="en-US" sz="1800">
                  <a:solidFill>
                    <a:srgbClr val="FF0000"/>
                  </a:solidFill>
                  <a:latin typeface="Arial" panose="020B0604020202020204" pitchFamily="34" charset="0"/>
                  <a:ea typeface="黑体" panose="02010609060101010101" pitchFamily="49" charset="-122"/>
                </a:rPr>
                <a:t>学习与培训</a:t>
              </a:r>
              <a:endParaRPr lang="zh-CN" altLang="en-US" sz="1800">
                <a:solidFill>
                  <a:srgbClr val="FF0000"/>
                </a:solidFill>
                <a:latin typeface="Arial" panose="020B0604020202020204" pitchFamily="34" charset="0"/>
                <a:ea typeface="黑体" panose="02010609060101010101" pitchFamily="49" charset="-122"/>
              </a:endParaRPr>
            </a:p>
          </p:txBody>
        </p:sp>
        <p:sp>
          <p:nvSpPr>
            <p:cNvPr id="2068" name="Text Box 13"/>
            <p:cNvSpPr txBox="1">
              <a:spLocks noChangeArrowheads="1"/>
            </p:cNvSpPr>
            <p:nvPr/>
          </p:nvSpPr>
          <p:spPr bwMode="auto">
            <a:xfrm>
              <a:off x="4105" y="164"/>
              <a:ext cx="1496" cy="232"/>
            </a:xfrm>
            <a:prstGeom prst="rect">
              <a:avLst/>
            </a:prstGeom>
            <a:noFill/>
            <a:ln>
              <a:noFill/>
            </a:ln>
            <a:effectLst/>
          </p:spPr>
          <p:txBody>
            <a:bodyPr>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algn="ctr" eaLnBrk="1" hangingPunct="1">
                <a:spcBef>
                  <a:spcPct val="50000"/>
                </a:spcBef>
                <a:defRPr/>
              </a:pPr>
              <a:r>
                <a:rPr lang="zh-CN" altLang="en-US" sz="1800">
                  <a:solidFill>
                    <a:srgbClr val="FFFF66"/>
                  </a:solidFill>
                  <a:latin typeface="Arial" panose="020B0604020202020204" pitchFamily="34" charset="0"/>
                  <a:ea typeface="黑体" panose="02010609060101010101" pitchFamily="49" charset="-122"/>
                </a:rPr>
                <a:t>健康生活新干线</a:t>
              </a:r>
              <a:endParaRPr lang="zh-CN" altLang="en-US" sz="1800">
                <a:solidFill>
                  <a:srgbClr val="FFFF66"/>
                </a:solidFill>
                <a:latin typeface="Arial" panose="020B0604020202020204" pitchFamily="34" charset="0"/>
                <a:ea typeface="黑体" panose="02010609060101010101" pitchFamily="49" charset="-122"/>
              </a:endParaRPr>
            </a:p>
          </p:txBody>
        </p:sp>
      </p:grpSp>
      <p:sp>
        <p:nvSpPr>
          <p:cNvPr id="2059" name="Rectangle 15"/>
          <p:cNvSpPr>
            <a:spLocks noChangeArrowheads="1"/>
          </p:cNvSpPr>
          <p:nvPr/>
        </p:nvSpPr>
        <p:spPr bwMode="auto">
          <a:xfrm>
            <a:off x="0" y="0"/>
            <a:ext cx="12192000" cy="836613"/>
          </a:xfrm>
          <a:prstGeom prst="rect">
            <a:avLst/>
          </a:prstGeom>
          <a:gradFill rotWithShape="1">
            <a:gsLst>
              <a:gs pos="0">
                <a:srgbClr val="66FFFF">
                  <a:alpha val="70000"/>
                </a:srgbClr>
              </a:gs>
              <a:gs pos="100000">
                <a:srgbClr val="FF9933">
                  <a:alpha val="89998"/>
                </a:srgbClr>
              </a:gs>
            </a:gsLst>
            <a:path path="shape">
              <a:fillToRect l="50000" t="50000" r="50000" b="50000"/>
            </a:path>
          </a:gradFill>
          <a:ln w="9525">
            <a:solidFill>
              <a:schemeClr val="tx1"/>
            </a:solidFill>
            <a:miter lim="800000"/>
          </a:ln>
        </p:spPr>
        <p:txBody>
          <a:bodyPr wrap="none" anchor="ctr"/>
          <a:lstStyle>
            <a:lvl1pPr>
              <a:lnSpc>
                <a:spcPct val="105000"/>
              </a:lnSpc>
              <a:spcBef>
                <a:spcPct val="20000"/>
              </a:spcBef>
              <a:defRPr sz="2800">
                <a:solidFill>
                  <a:schemeClr val="tx1"/>
                </a:solidFill>
                <a:latin typeface="楷体_GB2312" pitchFamily="49" charset="-122"/>
                <a:ea typeface="楷体_GB2312" pitchFamily="49" charset="-122"/>
              </a:defRPr>
            </a:lvl1pPr>
            <a:lvl2pPr marL="742950" indent="-285750">
              <a:lnSpc>
                <a:spcPct val="105000"/>
              </a:lnSpc>
              <a:spcBef>
                <a:spcPct val="20000"/>
              </a:spcBef>
              <a:defRPr sz="2800">
                <a:solidFill>
                  <a:schemeClr val="tx1"/>
                </a:solidFill>
                <a:latin typeface="楷体_GB2312" pitchFamily="49" charset="-122"/>
                <a:ea typeface="楷体_GB2312" pitchFamily="49" charset="-122"/>
              </a:defRPr>
            </a:lvl2pPr>
            <a:lvl3pPr marL="1143000" indent="-228600">
              <a:lnSpc>
                <a:spcPct val="105000"/>
              </a:lnSpc>
              <a:spcBef>
                <a:spcPct val="20000"/>
              </a:spcBef>
              <a:defRPr sz="2800">
                <a:solidFill>
                  <a:schemeClr val="tx1"/>
                </a:solidFill>
                <a:latin typeface="楷体_GB2312" pitchFamily="49" charset="-122"/>
                <a:ea typeface="楷体_GB2312" pitchFamily="49" charset="-122"/>
              </a:defRPr>
            </a:lvl3pPr>
            <a:lvl4pPr marL="1600200" indent="-228600">
              <a:lnSpc>
                <a:spcPct val="105000"/>
              </a:lnSpc>
              <a:spcBef>
                <a:spcPct val="20000"/>
              </a:spcBef>
              <a:defRPr sz="2800">
                <a:solidFill>
                  <a:schemeClr val="tx1"/>
                </a:solidFill>
                <a:latin typeface="楷体_GB2312" pitchFamily="49" charset="-122"/>
                <a:ea typeface="楷体_GB2312" pitchFamily="49" charset="-122"/>
              </a:defRPr>
            </a:lvl4pPr>
            <a:lvl5pPr marL="2057400" indent="-228600">
              <a:lnSpc>
                <a:spcPct val="105000"/>
              </a:lnSpc>
              <a:spcBef>
                <a:spcPct val="20000"/>
              </a:spcBef>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eaLnBrk="1" hangingPunct="1"/>
            <a:endParaRPr lang="zh-CN" altLang="en-US"/>
          </a:p>
        </p:txBody>
      </p:sp>
      <p:grpSp>
        <p:nvGrpSpPr>
          <p:cNvPr id="2060" name="Group 16"/>
          <p:cNvGrpSpPr/>
          <p:nvPr/>
        </p:nvGrpSpPr>
        <p:grpSpPr bwMode="auto">
          <a:xfrm>
            <a:off x="2117" y="-1587"/>
            <a:ext cx="12189883" cy="908050"/>
            <a:chOff x="1" y="-1"/>
            <a:chExt cx="5759" cy="572"/>
          </a:xfrm>
        </p:grpSpPr>
        <p:sp>
          <p:nvSpPr>
            <p:cNvPr id="2061" name="Oval 17"/>
            <p:cNvSpPr>
              <a:spLocks noChangeArrowheads="1"/>
            </p:cNvSpPr>
            <p:nvPr/>
          </p:nvSpPr>
          <p:spPr bwMode="auto">
            <a:xfrm>
              <a:off x="3877" y="0"/>
              <a:ext cx="1883" cy="527"/>
            </a:xfrm>
            <a:prstGeom prst="ellipse">
              <a:avLst/>
            </a:prstGeom>
            <a:gradFill rotWithShape="1">
              <a:gsLst>
                <a:gs pos="0">
                  <a:srgbClr val="470076"/>
                </a:gs>
                <a:gs pos="100000">
                  <a:srgbClr val="9900FF">
                    <a:alpha val="70000"/>
                  </a:srgbClr>
                </a:gs>
              </a:gsLst>
              <a:path path="shape">
                <a:fillToRect l="50000" t="50000" r="50000" b="50000"/>
              </a:path>
            </a:gradFill>
            <a:ln w="9525">
              <a:solidFill>
                <a:schemeClr val="tx1"/>
              </a:solidFill>
              <a:round/>
            </a:ln>
          </p:spPr>
          <p:txBody>
            <a:bodyPr wrap="none" anchor="ctr"/>
            <a:lstStyle>
              <a:lvl1pPr>
                <a:lnSpc>
                  <a:spcPct val="105000"/>
                </a:lnSpc>
                <a:spcBef>
                  <a:spcPct val="20000"/>
                </a:spcBef>
                <a:defRPr sz="2800">
                  <a:solidFill>
                    <a:schemeClr val="tx1"/>
                  </a:solidFill>
                  <a:latin typeface="楷体_GB2312" pitchFamily="49" charset="-122"/>
                  <a:ea typeface="楷体_GB2312" pitchFamily="49" charset="-122"/>
                </a:defRPr>
              </a:lvl1pPr>
              <a:lvl2pPr marL="742950" indent="-285750">
                <a:lnSpc>
                  <a:spcPct val="105000"/>
                </a:lnSpc>
                <a:spcBef>
                  <a:spcPct val="20000"/>
                </a:spcBef>
                <a:defRPr sz="2800">
                  <a:solidFill>
                    <a:schemeClr val="tx1"/>
                  </a:solidFill>
                  <a:latin typeface="楷体_GB2312" pitchFamily="49" charset="-122"/>
                  <a:ea typeface="楷体_GB2312" pitchFamily="49" charset="-122"/>
                </a:defRPr>
              </a:lvl2pPr>
              <a:lvl3pPr marL="1143000" indent="-228600">
                <a:lnSpc>
                  <a:spcPct val="105000"/>
                </a:lnSpc>
                <a:spcBef>
                  <a:spcPct val="20000"/>
                </a:spcBef>
                <a:defRPr sz="2800">
                  <a:solidFill>
                    <a:schemeClr val="tx1"/>
                  </a:solidFill>
                  <a:latin typeface="楷体_GB2312" pitchFamily="49" charset="-122"/>
                  <a:ea typeface="楷体_GB2312" pitchFamily="49" charset="-122"/>
                </a:defRPr>
              </a:lvl3pPr>
              <a:lvl4pPr marL="1600200" indent="-228600">
                <a:lnSpc>
                  <a:spcPct val="105000"/>
                </a:lnSpc>
                <a:spcBef>
                  <a:spcPct val="20000"/>
                </a:spcBef>
                <a:defRPr sz="2800">
                  <a:solidFill>
                    <a:schemeClr val="tx1"/>
                  </a:solidFill>
                  <a:latin typeface="楷体_GB2312" pitchFamily="49" charset="-122"/>
                  <a:ea typeface="楷体_GB2312" pitchFamily="49" charset="-122"/>
                </a:defRPr>
              </a:lvl4pPr>
              <a:lvl5pPr marL="2057400" indent="-228600">
                <a:lnSpc>
                  <a:spcPct val="105000"/>
                </a:lnSpc>
                <a:spcBef>
                  <a:spcPct val="20000"/>
                </a:spcBef>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algn="ctr" eaLnBrk="1" hangingPunct="1">
                <a:lnSpc>
                  <a:spcPct val="100000"/>
                </a:lnSpc>
                <a:spcBef>
                  <a:spcPct val="0"/>
                </a:spcBef>
              </a:pPr>
              <a:endParaRPr lang="zh-CN" altLang="zh-CN" sz="1800">
                <a:latin typeface="Arial" panose="020B0604020202020204" pitchFamily="34" charset="0"/>
                <a:ea typeface="黑体" panose="02010609060101010101" pitchFamily="49" charset="-122"/>
              </a:endParaRPr>
            </a:p>
          </p:txBody>
        </p:sp>
        <p:sp>
          <p:nvSpPr>
            <p:cNvPr id="2062" name="AutoShape 18"/>
            <p:cNvSpPr>
              <a:spLocks noChangeArrowheads="1"/>
            </p:cNvSpPr>
            <p:nvPr/>
          </p:nvSpPr>
          <p:spPr bwMode="auto">
            <a:xfrm rot="-5668030">
              <a:off x="361" y="-361"/>
              <a:ext cx="572" cy="1293"/>
            </a:xfrm>
            <a:prstGeom prst="cloudCallout">
              <a:avLst>
                <a:gd name="adj1" fmla="val -257264"/>
                <a:gd name="adj2" fmla="val 4816620"/>
              </a:avLst>
            </a:prstGeom>
            <a:gradFill rotWithShape="1">
              <a:gsLst>
                <a:gs pos="0">
                  <a:srgbClr val="00FF00">
                    <a:alpha val="67998"/>
                  </a:srgbClr>
                </a:gs>
                <a:gs pos="100000">
                  <a:srgbClr val="007600"/>
                </a:gs>
              </a:gsLst>
              <a:path path="rect">
                <a:fillToRect l="50000" t="50000" r="50000" b="50000"/>
              </a:path>
            </a:gradFill>
            <a:ln w="9525">
              <a:solidFill>
                <a:schemeClr val="tx1"/>
              </a:solidFill>
              <a:round/>
            </a:ln>
          </p:spPr>
          <p:txBody>
            <a:bodyPr vert="eaVert"/>
            <a:lstStyle>
              <a:lvl1pPr>
                <a:lnSpc>
                  <a:spcPct val="105000"/>
                </a:lnSpc>
                <a:spcBef>
                  <a:spcPct val="20000"/>
                </a:spcBef>
                <a:defRPr sz="2800">
                  <a:solidFill>
                    <a:schemeClr val="tx1"/>
                  </a:solidFill>
                  <a:latin typeface="楷体_GB2312" pitchFamily="49" charset="-122"/>
                  <a:ea typeface="楷体_GB2312" pitchFamily="49" charset="-122"/>
                </a:defRPr>
              </a:lvl1pPr>
              <a:lvl2pPr marL="742950" indent="-285750">
                <a:lnSpc>
                  <a:spcPct val="105000"/>
                </a:lnSpc>
                <a:spcBef>
                  <a:spcPct val="20000"/>
                </a:spcBef>
                <a:defRPr sz="2800">
                  <a:solidFill>
                    <a:schemeClr val="tx1"/>
                  </a:solidFill>
                  <a:latin typeface="楷体_GB2312" pitchFamily="49" charset="-122"/>
                  <a:ea typeface="楷体_GB2312" pitchFamily="49" charset="-122"/>
                </a:defRPr>
              </a:lvl2pPr>
              <a:lvl3pPr marL="1143000" indent="-228600">
                <a:lnSpc>
                  <a:spcPct val="105000"/>
                </a:lnSpc>
                <a:spcBef>
                  <a:spcPct val="20000"/>
                </a:spcBef>
                <a:defRPr sz="2800">
                  <a:solidFill>
                    <a:schemeClr val="tx1"/>
                  </a:solidFill>
                  <a:latin typeface="楷体_GB2312" pitchFamily="49" charset="-122"/>
                  <a:ea typeface="楷体_GB2312" pitchFamily="49" charset="-122"/>
                </a:defRPr>
              </a:lvl3pPr>
              <a:lvl4pPr marL="1600200" indent="-228600">
                <a:lnSpc>
                  <a:spcPct val="105000"/>
                </a:lnSpc>
                <a:spcBef>
                  <a:spcPct val="20000"/>
                </a:spcBef>
                <a:defRPr sz="2800">
                  <a:solidFill>
                    <a:schemeClr val="tx1"/>
                  </a:solidFill>
                  <a:latin typeface="楷体_GB2312" pitchFamily="49" charset="-122"/>
                  <a:ea typeface="楷体_GB2312" pitchFamily="49" charset="-122"/>
                </a:defRPr>
              </a:lvl4pPr>
              <a:lvl5pPr marL="2057400" indent="-228600">
                <a:lnSpc>
                  <a:spcPct val="105000"/>
                </a:lnSpc>
                <a:spcBef>
                  <a:spcPct val="20000"/>
                </a:spcBef>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algn="ctr" eaLnBrk="1" hangingPunct="1">
                <a:lnSpc>
                  <a:spcPct val="100000"/>
                </a:lnSpc>
                <a:spcBef>
                  <a:spcPct val="0"/>
                </a:spcBef>
              </a:pPr>
              <a:endParaRPr lang="zh-CN" altLang="zh-CN" sz="1800">
                <a:latin typeface="Arial" panose="020B0604020202020204" pitchFamily="34" charset="0"/>
                <a:ea typeface="黑体" panose="02010609060101010101" pitchFamily="49" charset="-122"/>
              </a:endParaRPr>
            </a:p>
          </p:txBody>
        </p:sp>
        <p:sp>
          <p:nvSpPr>
            <p:cNvPr id="2063" name="Text Box 19"/>
            <p:cNvSpPr txBox="1">
              <a:spLocks noChangeArrowheads="1"/>
            </p:cNvSpPr>
            <p:nvPr/>
          </p:nvSpPr>
          <p:spPr bwMode="auto">
            <a:xfrm>
              <a:off x="204" y="119"/>
              <a:ext cx="862" cy="232"/>
            </a:xfrm>
            <a:prstGeom prst="rect">
              <a:avLst/>
            </a:prstGeom>
            <a:noFill/>
            <a:ln>
              <a:noFill/>
            </a:ln>
            <a:effectLst/>
          </p:spPr>
          <p:txBody>
            <a:bodyPr>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eaLnBrk="1" hangingPunct="1">
                <a:defRPr/>
              </a:pPr>
              <a:r>
                <a:rPr lang="zh-CN" altLang="en-US" sz="1800">
                  <a:solidFill>
                    <a:srgbClr val="FF0000"/>
                  </a:solidFill>
                  <a:latin typeface="Arial" panose="020B0604020202020204" pitchFamily="34" charset="0"/>
                  <a:ea typeface="黑体" panose="02010609060101010101" pitchFamily="49" charset="-122"/>
                </a:rPr>
                <a:t>学习与培训</a:t>
              </a:r>
              <a:endParaRPr lang="zh-CN" altLang="en-US" sz="1800">
                <a:solidFill>
                  <a:srgbClr val="FF0000"/>
                </a:solidFill>
                <a:latin typeface="Arial" panose="020B0604020202020204" pitchFamily="34" charset="0"/>
                <a:ea typeface="黑体" panose="02010609060101010101" pitchFamily="49" charset="-122"/>
              </a:endParaRPr>
            </a:p>
          </p:txBody>
        </p:sp>
        <p:sp>
          <p:nvSpPr>
            <p:cNvPr id="2064" name="Text Box 20"/>
            <p:cNvSpPr txBox="1">
              <a:spLocks noChangeArrowheads="1"/>
            </p:cNvSpPr>
            <p:nvPr/>
          </p:nvSpPr>
          <p:spPr bwMode="auto">
            <a:xfrm>
              <a:off x="4105" y="164"/>
              <a:ext cx="1496" cy="232"/>
            </a:xfrm>
            <a:prstGeom prst="rect">
              <a:avLst/>
            </a:prstGeom>
            <a:noFill/>
            <a:ln>
              <a:noFill/>
            </a:ln>
            <a:effectLst/>
          </p:spPr>
          <p:txBody>
            <a:bodyPr>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algn="ctr" eaLnBrk="1" hangingPunct="1">
                <a:spcBef>
                  <a:spcPct val="50000"/>
                </a:spcBef>
                <a:defRPr/>
              </a:pPr>
              <a:r>
                <a:rPr lang="zh-CN" altLang="en-US" sz="1800">
                  <a:solidFill>
                    <a:srgbClr val="FFFF66"/>
                  </a:solidFill>
                  <a:latin typeface="Arial" panose="020B0604020202020204" pitchFamily="34" charset="0"/>
                  <a:ea typeface="黑体" panose="02010609060101010101" pitchFamily="49" charset="-122"/>
                </a:rPr>
                <a:t>健康生活新干线</a:t>
              </a:r>
              <a:endParaRPr lang="zh-CN" altLang="en-US" sz="1800">
                <a:solidFill>
                  <a:srgbClr val="FFFF66"/>
                </a:solidFill>
                <a:latin typeface="Arial" panose="020B0604020202020204" pitchFamily="34" charset="0"/>
                <a:ea typeface="黑体" panose="02010609060101010101" pitchFamily="49" charset="-122"/>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cover dir="r"/>
  </p:transition>
  <p:txStyles>
    <p:titleStyle>
      <a:lvl1pPr algn="ctr" rtl="0" eaLnBrk="1" fontAlgn="base" hangingPunct="1">
        <a:spcBef>
          <a:spcPct val="0"/>
        </a:spcBef>
        <a:spcAft>
          <a:spcPct val="0"/>
        </a:spcAft>
        <a:defRPr sz="4400" kern="1200">
          <a:solidFill>
            <a:srgbClr val="FFFFFF"/>
          </a:solidFill>
          <a:latin typeface="+mj-lt"/>
          <a:ea typeface="+mj-ea"/>
          <a:cs typeface="+mj-cs"/>
        </a:defRPr>
      </a:lvl1pPr>
      <a:lvl2pPr algn="ctr" rtl="0" eaLnBrk="1" fontAlgn="base" hangingPunct="1">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1" fontAlgn="base" hangingPunct="1">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1" fontAlgn="base" hangingPunct="1">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1" fontAlgn="base" hangingPunct="1">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1" fontAlgn="base" hangingPunct="1">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1" fontAlgn="base" hangingPunct="1">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1" fontAlgn="base" hangingPunct="1">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1" fontAlgn="base" hangingPunct="1">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4pPr>
      <a:lvl5pPr marL="1462405" indent="-228600" algn="l" rtl="0" eaLnBrk="1" fontAlgn="base" hangingPunct="1">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2" descr="77701cc93d56fd32be09e69e"/>
          <p:cNvPicPr>
            <a:picLocks noChangeAspect="1" noChangeArrowheads="1"/>
          </p:cNvPicPr>
          <p:nvPr/>
        </p:nvPicPr>
        <p:blipFill>
          <a:blip r:embed="rId13" cstate="print">
            <a:extLst>
              <a:ext uri="{28A0092B-C50C-407E-A947-70E740481C1C}">
                <a14:useLocalDpi xmlns:a14="http://schemas.microsoft.com/office/drawing/2010/main" val="0"/>
              </a:ext>
            </a:extLst>
          </a:blip>
          <a:srcRect l="64966" t="29955" r="1347" b="13306"/>
          <a:stretch>
            <a:fillRect/>
          </a:stretch>
        </p:blipFill>
        <p:spPr bwMode="auto">
          <a:xfrm>
            <a:off x="8591551" y="2492375"/>
            <a:ext cx="3600449"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descr="绿色大理石"/>
          <p:cNvSpPr>
            <a:spLocks noChangeArrowheads="1"/>
          </p:cNvSpPr>
          <p:nvPr/>
        </p:nvSpPr>
        <p:spPr bwMode="auto">
          <a:xfrm rot="5400000">
            <a:off x="7356476" y="3239294"/>
            <a:ext cx="9144000" cy="395287"/>
          </a:xfrm>
          <a:prstGeom prst="rect">
            <a:avLst/>
          </a:prstGeom>
          <a:blipFill dpi="0" rotWithShape="1">
            <a:blip r:embed="rId1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20000"/>
              </a:spcBef>
              <a:defRPr sz="2800">
                <a:solidFill>
                  <a:schemeClr val="tx1"/>
                </a:solidFill>
                <a:latin typeface="楷体_GB2312" pitchFamily="49" charset="-122"/>
                <a:ea typeface="楷体_GB2312" pitchFamily="49" charset="-122"/>
              </a:defRPr>
            </a:lvl1pPr>
            <a:lvl2pPr marL="742950" indent="-285750">
              <a:lnSpc>
                <a:spcPct val="105000"/>
              </a:lnSpc>
              <a:spcBef>
                <a:spcPct val="20000"/>
              </a:spcBef>
              <a:defRPr sz="2800">
                <a:solidFill>
                  <a:schemeClr val="tx1"/>
                </a:solidFill>
                <a:latin typeface="楷体_GB2312" pitchFamily="49" charset="-122"/>
                <a:ea typeface="楷体_GB2312" pitchFamily="49" charset="-122"/>
              </a:defRPr>
            </a:lvl2pPr>
            <a:lvl3pPr marL="1143000" indent="-228600">
              <a:lnSpc>
                <a:spcPct val="105000"/>
              </a:lnSpc>
              <a:spcBef>
                <a:spcPct val="20000"/>
              </a:spcBef>
              <a:defRPr sz="2800">
                <a:solidFill>
                  <a:schemeClr val="tx1"/>
                </a:solidFill>
                <a:latin typeface="楷体_GB2312" pitchFamily="49" charset="-122"/>
                <a:ea typeface="楷体_GB2312" pitchFamily="49" charset="-122"/>
              </a:defRPr>
            </a:lvl3pPr>
            <a:lvl4pPr marL="1600200" indent="-228600">
              <a:lnSpc>
                <a:spcPct val="105000"/>
              </a:lnSpc>
              <a:spcBef>
                <a:spcPct val="20000"/>
              </a:spcBef>
              <a:defRPr sz="2800">
                <a:solidFill>
                  <a:schemeClr val="tx1"/>
                </a:solidFill>
                <a:latin typeface="楷体_GB2312" pitchFamily="49" charset="-122"/>
                <a:ea typeface="楷体_GB2312" pitchFamily="49" charset="-122"/>
              </a:defRPr>
            </a:lvl4pPr>
            <a:lvl5pPr marL="2057400" indent="-228600">
              <a:lnSpc>
                <a:spcPct val="105000"/>
              </a:lnSpc>
              <a:spcBef>
                <a:spcPct val="20000"/>
              </a:spcBef>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eaLnBrk="1" hangingPunct="1">
              <a:lnSpc>
                <a:spcPct val="100000"/>
              </a:lnSpc>
              <a:spcBef>
                <a:spcPct val="0"/>
              </a:spcBef>
            </a:pPr>
            <a:endParaRPr lang="zh-CN" altLang="en-US" sz="1800">
              <a:solidFill>
                <a:srgbClr val="000000"/>
              </a:solidFill>
              <a:latin typeface="Arial" panose="020B0604020202020204" pitchFamily="34" charset="0"/>
              <a:ea typeface="宋体" panose="02010600030101010101" pitchFamily="2" charset="-122"/>
            </a:endParaRPr>
          </a:p>
        </p:txBody>
      </p:sp>
      <p:sp>
        <p:nvSpPr>
          <p:cNvPr id="3076" name="Rectangle 4" descr="绿色大理石"/>
          <p:cNvSpPr>
            <a:spLocks noChangeArrowheads="1"/>
          </p:cNvSpPr>
          <p:nvPr/>
        </p:nvSpPr>
        <p:spPr bwMode="auto">
          <a:xfrm rot="16200000" flipH="1">
            <a:off x="-4307416" y="3238500"/>
            <a:ext cx="9141883" cy="395288"/>
          </a:xfrm>
          <a:prstGeom prst="rect">
            <a:avLst/>
          </a:prstGeom>
          <a:blipFill dpi="0" rotWithShape="1">
            <a:blip r:embed="rId1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20000"/>
              </a:spcBef>
              <a:defRPr sz="2800">
                <a:solidFill>
                  <a:schemeClr val="tx1"/>
                </a:solidFill>
                <a:latin typeface="楷体_GB2312" pitchFamily="49" charset="-122"/>
                <a:ea typeface="楷体_GB2312" pitchFamily="49" charset="-122"/>
              </a:defRPr>
            </a:lvl1pPr>
            <a:lvl2pPr marL="742950" indent="-285750">
              <a:lnSpc>
                <a:spcPct val="105000"/>
              </a:lnSpc>
              <a:spcBef>
                <a:spcPct val="20000"/>
              </a:spcBef>
              <a:defRPr sz="2800">
                <a:solidFill>
                  <a:schemeClr val="tx1"/>
                </a:solidFill>
                <a:latin typeface="楷体_GB2312" pitchFamily="49" charset="-122"/>
                <a:ea typeface="楷体_GB2312" pitchFamily="49" charset="-122"/>
              </a:defRPr>
            </a:lvl2pPr>
            <a:lvl3pPr marL="1143000" indent="-228600">
              <a:lnSpc>
                <a:spcPct val="105000"/>
              </a:lnSpc>
              <a:spcBef>
                <a:spcPct val="20000"/>
              </a:spcBef>
              <a:defRPr sz="2800">
                <a:solidFill>
                  <a:schemeClr val="tx1"/>
                </a:solidFill>
                <a:latin typeface="楷体_GB2312" pitchFamily="49" charset="-122"/>
                <a:ea typeface="楷体_GB2312" pitchFamily="49" charset="-122"/>
              </a:defRPr>
            </a:lvl3pPr>
            <a:lvl4pPr marL="1600200" indent="-228600">
              <a:lnSpc>
                <a:spcPct val="105000"/>
              </a:lnSpc>
              <a:spcBef>
                <a:spcPct val="20000"/>
              </a:spcBef>
              <a:defRPr sz="2800">
                <a:solidFill>
                  <a:schemeClr val="tx1"/>
                </a:solidFill>
                <a:latin typeface="楷体_GB2312" pitchFamily="49" charset="-122"/>
                <a:ea typeface="楷体_GB2312" pitchFamily="49" charset="-122"/>
              </a:defRPr>
            </a:lvl4pPr>
            <a:lvl5pPr marL="2057400" indent="-228600">
              <a:lnSpc>
                <a:spcPct val="105000"/>
              </a:lnSpc>
              <a:spcBef>
                <a:spcPct val="20000"/>
              </a:spcBef>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eaLnBrk="1" hangingPunct="1">
              <a:lnSpc>
                <a:spcPct val="100000"/>
              </a:lnSpc>
              <a:spcBef>
                <a:spcPct val="0"/>
              </a:spcBef>
            </a:pPr>
            <a:endParaRPr lang="zh-CN" altLang="en-US" sz="1800">
              <a:solidFill>
                <a:srgbClr val="000000"/>
              </a:solidFill>
              <a:latin typeface="Arial" panose="020B0604020202020204" pitchFamily="34" charset="0"/>
              <a:ea typeface="宋体" panose="02010600030101010101" pitchFamily="2" charset="-122"/>
            </a:endParaRPr>
          </a:p>
        </p:txBody>
      </p:sp>
      <p:sp>
        <p:nvSpPr>
          <p:cNvPr id="3077" name="Rectangle 5" descr="绿色大理石"/>
          <p:cNvSpPr>
            <a:spLocks noChangeArrowheads="1"/>
          </p:cNvSpPr>
          <p:nvPr/>
        </p:nvSpPr>
        <p:spPr bwMode="auto">
          <a:xfrm>
            <a:off x="0" y="6677025"/>
            <a:ext cx="12192000" cy="188913"/>
          </a:xfrm>
          <a:prstGeom prst="rect">
            <a:avLst/>
          </a:prstGeom>
          <a:blipFill dpi="0" rotWithShape="1">
            <a:blip r:embed="rId1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20000"/>
              </a:spcBef>
              <a:defRPr sz="2800">
                <a:solidFill>
                  <a:schemeClr val="tx1"/>
                </a:solidFill>
                <a:latin typeface="楷体_GB2312" pitchFamily="49" charset="-122"/>
                <a:ea typeface="楷体_GB2312" pitchFamily="49" charset="-122"/>
              </a:defRPr>
            </a:lvl1pPr>
            <a:lvl2pPr marL="742950" indent="-285750">
              <a:lnSpc>
                <a:spcPct val="105000"/>
              </a:lnSpc>
              <a:spcBef>
                <a:spcPct val="20000"/>
              </a:spcBef>
              <a:defRPr sz="2800">
                <a:solidFill>
                  <a:schemeClr val="tx1"/>
                </a:solidFill>
                <a:latin typeface="楷体_GB2312" pitchFamily="49" charset="-122"/>
                <a:ea typeface="楷体_GB2312" pitchFamily="49" charset="-122"/>
              </a:defRPr>
            </a:lvl2pPr>
            <a:lvl3pPr marL="1143000" indent="-228600">
              <a:lnSpc>
                <a:spcPct val="105000"/>
              </a:lnSpc>
              <a:spcBef>
                <a:spcPct val="20000"/>
              </a:spcBef>
              <a:defRPr sz="2800">
                <a:solidFill>
                  <a:schemeClr val="tx1"/>
                </a:solidFill>
                <a:latin typeface="楷体_GB2312" pitchFamily="49" charset="-122"/>
                <a:ea typeface="楷体_GB2312" pitchFamily="49" charset="-122"/>
              </a:defRPr>
            </a:lvl3pPr>
            <a:lvl4pPr marL="1600200" indent="-228600">
              <a:lnSpc>
                <a:spcPct val="105000"/>
              </a:lnSpc>
              <a:spcBef>
                <a:spcPct val="20000"/>
              </a:spcBef>
              <a:defRPr sz="2800">
                <a:solidFill>
                  <a:schemeClr val="tx1"/>
                </a:solidFill>
                <a:latin typeface="楷体_GB2312" pitchFamily="49" charset="-122"/>
                <a:ea typeface="楷体_GB2312" pitchFamily="49" charset="-122"/>
              </a:defRPr>
            </a:lvl4pPr>
            <a:lvl5pPr marL="2057400" indent="-228600">
              <a:lnSpc>
                <a:spcPct val="105000"/>
              </a:lnSpc>
              <a:spcBef>
                <a:spcPct val="20000"/>
              </a:spcBef>
              <a:defRPr sz="2800">
                <a:solidFill>
                  <a:schemeClr val="tx1"/>
                </a:solidFill>
                <a:latin typeface="楷体_GB2312" pitchFamily="49" charset="-122"/>
                <a:ea typeface="楷体_GB2312" pitchFamily="49" charset="-122"/>
              </a:defRPr>
            </a:lvl5pPr>
            <a:lvl6pPr marL="25146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6pPr>
            <a:lvl7pPr marL="29718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7pPr>
            <a:lvl8pPr marL="34290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8pPr>
            <a:lvl9pPr marL="3886200" indent="-228600" eaLnBrk="0" fontAlgn="base" hangingPunct="0">
              <a:lnSpc>
                <a:spcPct val="105000"/>
              </a:lnSpc>
              <a:spcBef>
                <a:spcPct val="20000"/>
              </a:spcBef>
              <a:spcAft>
                <a:spcPct val="0"/>
              </a:spcAft>
              <a:defRPr sz="2800">
                <a:solidFill>
                  <a:schemeClr val="tx1"/>
                </a:solidFill>
                <a:latin typeface="楷体_GB2312" pitchFamily="49" charset="-122"/>
                <a:ea typeface="楷体_GB2312" pitchFamily="49" charset="-122"/>
              </a:defRPr>
            </a:lvl9pPr>
          </a:lstStyle>
          <a:p>
            <a:pPr eaLnBrk="1" hangingPunct="1">
              <a:lnSpc>
                <a:spcPct val="100000"/>
              </a:lnSpc>
              <a:spcBef>
                <a:spcPct val="0"/>
              </a:spcBef>
            </a:pPr>
            <a:endParaRPr lang="zh-CN" altLang="en-US" sz="1800">
              <a:solidFill>
                <a:srgbClr val="000000"/>
              </a:solidFill>
              <a:latin typeface="Arial" panose="020B0604020202020204" pitchFamily="34" charset="0"/>
              <a:ea typeface="宋体" panose="02010600030101010101" pitchFamily="2" charset="-122"/>
            </a:endParaRPr>
          </a:p>
        </p:txBody>
      </p:sp>
      <p:sp>
        <p:nvSpPr>
          <p:cNvPr id="1030" name="未知"/>
          <p:cNvSpPr/>
          <p:nvPr/>
        </p:nvSpPr>
        <p:spPr bwMode="auto">
          <a:xfrm>
            <a:off x="-332317" y="-23813"/>
            <a:ext cx="1189568" cy="7010401"/>
          </a:xfrm>
          <a:custGeom>
            <a:avLst/>
            <a:gdLst>
              <a:gd name="T0" fmla="*/ 2147483646 w 769"/>
              <a:gd name="T1" fmla="*/ 0 h 4352"/>
              <a:gd name="T2" fmla="*/ 2147483646 w 769"/>
              <a:gd name="T3" fmla="*/ 2147483646 h 4352"/>
              <a:gd name="T4" fmla="*/ 2147483646 w 769"/>
              <a:gd name="T5" fmla="*/ 2147483646 h 4352"/>
              <a:gd name="T6" fmla="*/ 2147483646 w 769"/>
              <a:gd name="T7" fmla="*/ 2147483646 h 4352"/>
              <a:gd name="T8" fmla="*/ 2147483646 w 769"/>
              <a:gd name="T9" fmla="*/ 2147483646 h 4352"/>
              <a:gd name="T10" fmla="*/ 2147483646 w 769"/>
              <a:gd name="T11" fmla="*/ 2147483646 h 4352"/>
              <a:gd name="T12" fmla="*/ 2147483646 w 769"/>
              <a:gd name="T13" fmla="*/ 2147483646 h 4352"/>
              <a:gd name="T14" fmla="*/ 2147483646 w 769"/>
              <a:gd name="T15" fmla="*/ 2147483646 h 4352"/>
              <a:gd name="T16" fmla="*/ 2147483646 w 769"/>
              <a:gd name="T17" fmla="*/ 2147483646 h 4352"/>
              <a:gd name="T18" fmla="*/ 2147483646 w 769"/>
              <a:gd name="T19" fmla="*/ 2147483646 h 4352"/>
              <a:gd name="T20" fmla="*/ 2147483646 w 769"/>
              <a:gd name="T21" fmla="*/ 2147483646 h 4352"/>
              <a:gd name="T22" fmla="*/ 2147483646 w 769"/>
              <a:gd name="T23" fmla="*/ 2147483646 h 4352"/>
              <a:gd name="T24" fmla="*/ 2147483646 w 769"/>
              <a:gd name="T25" fmla="*/ 2147483646 h 4352"/>
              <a:gd name="T26" fmla="*/ 2147483646 w 769"/>
              <a:gd name="T27" fmla="*/ 2147483646 h 4352"/>
              <a:gd name="T28" fmla="*/ 2147483646 w 769"/>
              <a:gd name="T29" fmla="*/ 2147483646 h 4352"/>
              <a:gd name="T30" fmla="*/ 2147483646 w 769"/>
              <a:gd name="T31" fmla="*/ 2147483646 h 4352"/>
              <a:gd name="T32" fmla="*/ 2147483646 w 769"/>
              <a:gd name="T33" fmla="*/ 2147483646 h 4352"/>
              <a:gd name="T34" fmla="*/ 2147483646 w 769"/>
              <a:gd name="T35" fmla="*/ 2147483646 h 4352"/>
              <a:gd name="T36" fmla="*/ 2147483646 w 769"/>
              <a:gd name="T37" fmla="*/ 2147483646 h 4352"/>
              <a:gd name="T38" fmla="*/ 2147483646 w 769"/>
              <a:gd name="T39" fmla="*/ 2147483646 h 4352"/>
              <a:gd name="T40" fmla="*/ 2147483646 w 769"/>
              <a:gd name="T41" fmla="*/ 2147483646 h 4352"/>
              <a:gd name="T42" fmla="*/ 2147483646 w 769"/>
              <a:gd name="T43" fmla="*/ 2147483646 h 4352"/>
              <a:gd name="T44" fmla="*/ 2147483646 w 769"/>
              <a:gd name="T45" fmla="*/ 2147483646 h 4352"/>
              <a:gd name="T46" fmla="*/ 2147483646 w 769"/>
              <a:gd name="T47" fmla="*/ 2147483646 h 4352"/>
              <a:gd name="T48" fmla="*/ 2147483646 w 769"/>
              <a:gd name="T49" fmla="*/ 2147483646 h 4352"/>
              <a:gd name="T50" fmla="*/ 2147483646 w 769"/>
              <a:gd name="T51" fmla="*/ 2147483646 h 4352"/>
              <a:gd name="T52" fmla="*/ 2147483646 w 769"/>
              <a:gd name="T53" fmla="*/ 2147483646 h 4352"/>
              <a:gd name="T54" fmla="*/ 2147483646 w 769"/>
              <a:gd name="T55" fmla="*/ 2147483646 h 4352"/>
              <a:gd name="T56" fmla="*/ 2147483646 w 769"/>
              <a:gd name="T57" fmla="*/ 2147483646 h 4352"/>
              <a:gd name="T58" fmla="*/ 2147483646 w 769"/>
              <a:gd name="T59" fmla="*/ 2147483646 h 4352"/>
              <a:gd name="T60" fmla="*/ 2147483646 w 769"/>
              <a:gd name="T61" fmla="*/ 2147483646 h 4352"/>
              <a:gd name="T62" fmla="*/ 2147483646 w 769"/>
              <a:gd name="T63" fmla="*/ 2147483646 h 4352"/>
              <a:gd name="T64" fmla="*/ 2147483646 w 769"/>
              <a:gd name="T65" fmla="*/ 2147483646 h 4352"/>
              <a:gd name="T66" fmla="*/ 2147483646 w 769"/>
              <a:gd name="T67" fmla="*/ 2147483646 h 4352"/>
              <a:gd name="T68" fmla="*/ 2147483646 w 769"/>
              <a:gd name="T69" fmla="*/ 2147483646 h 4352"/>
              <a:gd name="T70" fmla="*/ 2147483646 w 769"/>
              <a:gd name="T71" fmla="*/ 2147483646 h 4352"/>
              <a:gd name="T72" fmla="*/ 2147483646 w 769"/>
              <a:gd name="T73" fmla="*/ 2147483646 h 4352"/>
              <a:gd name="T74" fmla="*/ 2147483646 w 769"/>
              <a:gd name="T75" fmla="*/ 2147483646 h 4352"/>
              <a:gd name="T76" fmla="*/ 2147483646 w 769"/>
              <a:gd name="T77" fmla="*/ 2147483646 h 4352"/>
              <a:gd name="T78" fmla="*/ 2147483646 w 769"/>
              <a:gd name="T79" fmla="*/ 2147483646 h 4352"/>
              <a:gd name="T80" fmla="*/ 2147483646 w 769"/>
              <a:gd name="T81" fmla="*/ 2147483646 h 4352"/>
              <a:gd name="T82" fmla="*/ 2147483646 w 769"/>
              <a:gd name="T83" fmla="*/ 2147483646 h 4352"/>
              <a:gd name="T84" fmla="*/ 2147483646 w 769"/>
              <a:gd name="T85" fmla="*/ 214748364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9" name="未知"/>
          <p:cNvSpPr/>
          <p:nvPr/>
        </p:nvSpPr>
        <p:spPr bwMode="auto">
          <a:xfrm>
            <a:off x="527051" y="3933825"/>
            <a:ext cx="287867" cy="2484438"/>
          </a:xfrm>
          <a:custGeom>
            <a:avLst/>
            <a:gdLst>
              <a:gd name="T0" fmla="*/ 2147483646 w 135"/>
              <a:gd name="T1" fmla="*/ 2147483646 h 321"/>
              <a:gd name="T2" fmla="*/ 2147483646 w 135"/>
              <a:gd name="T3" fmla="*/ 0 h 321"/>
              <a:gd name="T4" fmla="*/ 2147483646 w 135"/>
              <a:gd name="T5" fmla="*/ 2147483646 h 321"/>
              <a:gd name="T6" fmla="*/ 2147483646 w 135"/>
              <a:gd name="T7" fmla="*/ 2147483646 h 321"/>
              <a:gd name="T8" fmla="*/ 2147483646 w 135"/>
              <a:gd name="T9" fmla="*/ 2147483646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0" name="未知"/>
          <p:cNvSpPr/>
          <p:nvPr/>
        </p:nvSpPr>
        <p:spPr bwMode="auto">
          <a:xfrm>
            <a:off x="190500" y="3752850"/>
            <a:ext cx="239184" cy="2303463"/>
          </a:xfrm>
          <a:custGeom>
            <a:avLst/>
            <a:gdLst>
              <a:gd name="T0" fmla="*/ 2147483646 w 135"/>
              <a:gd name="T1" fmla="*/ 2147483646 h 321"/>
              <a:gd name="T2" fmla="*/ 2147483646 w 135"/>
              <a:gd name="T3" fmla="*/ 0 h 321"/>
              <a:gd name="T4" fmla="*/ 2147483646 w 135"/>
              <a:gd name="T5" fmla="*/ 2147483646 h 321"/>
              <a:gd name="T6" fmla="*/ 2147483646 w 135"/>
              <a:gd name="T7" fmla="*/ 2147483646 h 321"/>
              <a:gd name="T8" fmla="*/ 2147483646 w 135"/>
              <a:gd name="T9" fmla="*/ 2147483646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1" name="未知"/>
          <p:cNvSpPr/>
          <p:nvPr/>
        </p:nvSpPr>
        <p:spPr bwMode="auto">
          <a:xfrm>
            <a:off x="0" y="-60325"/>
            <a:ext cx="762000" cy="4962525"/>
          </a:xfrm>
          <a:custGeom>
            <a:avLst/>
            <a:gdLst>
              <a:gd name="T0" fmla="*/ 2147483646 w 769"/>
              <a:gd name="T1" fmla="*/ 0 h 4352"/>
              <a:gd name="T2" fmla="*/ 2147483646 w 769"/>
              <a:gd name="T3" fmla="*/ 2147483646 h 4352"/>
              <a:gd name="T4" fmla="*/ 2147483646 w 769"/>
              <a:gd name="T5" fmla="*/ 2147483646 h 4352"/>
              <a:gd name="T6" fmla="*/ 2147483646 w 769"/>
              <a:gd name="T7" fmla="*/ 2147483646 h 4352"/>
              <a:gd name="T8" fmla="*/ 2147483646 w 769"/>
              <a:gd name="T9" fmla="*/ 2147483646 h 4352"/>
              <a:gd name="T10" fmla="*/ 2147483646 w 769"/>
              <a:gd name="T11" fmla="*/ 2147483646 h 4352"/>
              <a:gd name="T12" fmla="*/ 2147483646 w 769"/>
              <a:gd name="T13" fmla="*/ 2147483646 h 4352"/>
              <a:gd name="T14" fmla="*/ 2147483646 w 769"/>
              <a:gd name="T15" fmla="*/ 2147483646 h 4352"/>
              <a:gd name="T16" fmla="*/ 2147483646 w 769"/>
              <a:gd name="T17" fmla="*/ 2147483646 h 4352"/>
              <a:gd name="T18" fmla="*/ 2147483646 w 769"/>
              <a:gd name="T19" fmla="*/ 2147483646 h 4352"/>
              <a:gd name="T20" fmla="*/ 2147483646 w 769"/>
              <a:gd name="T21" fmla="*/ 2147483646 h 4352"/>
              <a:gd name="T22" fmla="*/ 2147483646 w 769"/>
              <a:gd name="T23" fmla="*/ 2147483646 h 4352"/>
              <a:gd name="T24" fmla="*/ 2147483646 w 769"/>
              <a:gd name="T25" fmla="*/ 2147483646 h 4352"/>
              <a:gd name="T26" fmla="*/ 2147483646 w 769"/>
              <a:gd name="T27" fmla="*/ 2147483646 h 4352"/>
              <a:gd name="T28" fmla="*/ 2147483646 w 769"/>
              <a:gd name="T29" fmla="*/ 2147483646 h 4352"/>
              <a:gd name="T30" fmla="*/ 2147483646 w 769"/>
              <a:gd name="T31" fmla="*/ 2147483646 h 4352"/>
              <a:gd name="T32" fmla="*/ 2147483646 w 769"/>
              <a:gd name="T33" fmla="*/ 2147483646 h 4352"/>
              <a:gd name="T34" fmla="*/ 2147483646 w 769"/>
              <a:gd name="T35" fmla="*/ 2147483646 h 4352"/>
              <a:gd name="T36" fmla="*/ 2147483646 w 769"/>
              <a:gd name="T37" fmla="*/ 2147483646 h 4352"/>
              <a:gd name="T38" fmla="*/ 2147483646 w 769"/>
              <a:gd name="T39" fmla="*/ 2147483646 h 4352"/>
              <a:gd name="T40" fmla="*/ 2147483646 w 769"/>
              <a:gd name="T41" fmla="*/ 2147483646 h 4352"/>
              <a:gd name="T42" fmla="*/ 2147483646 w 769"/>
              <a:gd name="T43" fmla="*/ 2147483646 h 4352"/>
              <a:gd name="T44" fmla="*/ 2147483646 w 769"/>
              <a:gd name="T45" fmla="*/ 2147483646 h 4352"/>
              <a:gd name="T46" fmla="*/ 2147483646 w 769"/>
              <a:gd name="T47" fmla="*/ 2147483646 h 4352"/>
              <a:gd name="T48" fmla="*/ 2147483646 w 769"/>
              <a:gd name="T49" fmla="*/ 2147483646 h 4352"/>
              <a:gd name="T50" fmla="*/ 2147483646 w 769"/>
              <a:gd name="T51" fmla="*/ 2147483646 h 4352"/>
              <a:gd name="T52" fmla="*/ 2147483646 w 769"/>
              <a:gd name="T53" fmla="*/ 2147483646 h 4352"/>
              <a:gd name="T54" fmla="*/ 2147483646 w 769"/>
              <a:gd name="T55" fmla="*/ 2147483646 h 4352"/>
              <a:gd name="T56" fmla="*/ 2147483646 w 769"/>
              <a:gd name="T57" fmla="*/ 2147483646 h 4352"/>
              <a:gd name="T58" fmla="*/ 2147483646 w 769"/>
              <a:gd name="T59" fmla="*/ 2147483646 h 4352"/>
              <a:gd name="T60" fmla="*/ 2147483646 w 769"/>
              <a:gd name="T61" fmla="*/ 2147483646 h 4352"/>
              <a:gd name="T62" fmla="*/ 2147483646 w 769"/>
              <a:gd name="T63" fmla="*/ 2147483646 h 4352"/>
              <a:gd name="T64" fmla="*/ 2147483646 w 769"/>
              <a:gd name="T65" fmla="*/ 2147483646 h 4352"/>
              <a:gd name="T66" fmla="*/ 2147483646 w 769"/>
              <a:gd name="T67" fmla="*/ 2147483646 h 4352"/>
              <a:gd name="T68" fmla="*/ 2147483646 w 769"/>
              <a:gd name="T69" fmla="*/ 2147483646 h 4352"/>
              <a:gd name="T70" fmla="*/ 2147483646 w 769"/>
              <a:gd name="T71" fmla="*/ 2147483646 h 4352"/>
              <a:gd name="T72" fmla="*/ 2147483646 w 769"/>
              <a:gd name="T73" fmla="*/ 2147483646 h 4352"/>
              <a:gd name="T74" fmla="*/ 2147483646 w 769"/>
              <a:gd name="T75" fmla="*/ 2147483646 h 4352"/>
              <a:gd name="T76" fmla="*/ 2147483646 w 769"/>
              <a:gd name="T77" fmla="*/ 2147483646 h 4352"/>
              <a:gd name="T78" fmla="*/ 2147483646 w 769"/>
              <a:gd name="T79" fmla="*/ 2147483646 h 4352"/>
              <a:gd name="T80" fmla="*/ 2147483646 w 769"/>
              <a:gd name="T81" fmla="*/ 2147483646 h 4352"/>
              <a:gd name="T82" fmla="*/ 2147483646 w 769"/>
              <a:gd name="T83" fmla="*/ 2147483646 h 4352"/>
              <a:gd name="T84" fmla="*/ 2147483646 w 769"/>
              <a:gd name="T85" fmla="*/ 214748364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4" name="未知"/>
          <p:cNvSpPr/>
          <p:nvPr/>
        </p:nvSpPr>
        <p:spPr bwMode="auto">
          <a:xfrm>
            <a:off x="143933" y="-20638"/>
            <a:ext cx="768351" cy="2981326"/>
          </a:xfrm>
          <a:custGeom>
            <a:avLst/>
            <a:gdLst>
              <a:gd name="T0" fmla="*/ 2147483646 w 769"/>
              <a:gd name="T1" fmla="*/ 0 h 4352"/>
              <a:gd name="T2" fmla="*/ 2147483646 w 769"/>
              <a:gd name="T3" fmla="*/ 2147483646 h 4352"/>
              <a:gd name="T4" fmla="*/ 2147483646 w 769"/>
              <a:gd name="T5" fmla="*/ 2147483646 h 4352"/>
              <a:gd name="T6" fmla="*/ 2147483646 w 769"/>
              <a:gd name="T7" fmla="*/ 2147483646 h 4352"/>
              <a:gd name="T8" fmla="*/ 2147483646 w 769"/>
              <a:gd name="T9" fmla="*/ 2147483646 h 4352"/>
              <a:gd name="T10" fmla="*/ 2147483646 w 769"/>
              <a:gd name="T11" fmla="*/ 2147483646 h 4352"/>
              <a:gd name="T12" fmla="*/ 2147483646 w 769"/>
              <a:gd name="T13" fmla="*/ 2147483646 h 4352"/>
              <a:gd name="T14" fmla="*/ 2147483646 w 769"/>
              <a:gd name="T15" fmla="*/ 2147483646 h 4352"/>
              <a:gd name="T16" fmla="*/ 2147483646 w 769"/>
              <a:gd name="T17" fmla="*/ 2147483646 h 4352"/>
              <a:gd name="T18" fmla="*/ 2147483646 w 769"/>
              <a:gd name="T19" fmla="*/ 2147483646 h 4352"/>
              <a:gd name="T20" fmla="*/ 2147483646 w 769"/>
              <a:gd name="T21" fmla="*/ 2147483646 h 4352"/>
              <a:gd name="T22" fmla="*/ 2147483646 w 769"/>
              <a:gd name="T23" fmla="*/ 2147483646 h 4352"/>
              <a:gd name="T24" fmla="*/ 2147483646 w 769"/>
              <a:gd name="T25" fmla="*/ 2147483646 h 4352"/>
              <a:gd name="T26" fmla="*/ 2147483646 w 769"/>
              <a:gd name="T27" fmla="*/ 2147483646 h 4352"/>
              <a:gd name="T28" fmla="*/ 2147483646 w 769"/>
              <a:gd name="T29" fmla="*/ 2147483646 h 4352"/>
              <a:gd name="T30" fmla="*/ 2147483646 w 769"/>
              <a:gd name="T31" fmla="*/ 2147483646 h 4352"/>
              <a:gd name="T32" fmla="*/ 2147483646 w 769"/>
              <a:gd name="T33" fmla="*/ 2147483646 h 4352"/>
              <a:gd name="T34" fmla="*/ 2147483646 w 769"/>
              <a:gd name="T35" fmla="*/ 2147483646 h 4352"/>
              <a:gd name="T36" fmla="*/ 2147483646 w 769"/>
              <a:gd name="T37" fmla="*/ 2147483646 h 4352"/>
              <a:gd name="T38" fmla="*/ 2147483646 w 769"/>
              <a:gd name="T39" fmla="*/ 2147483646 h 4352"/>
              <a:gd name="T40" fmla="*/ 2147483646 w 769"/>
              <a:gd name="T41" fmla="*/ 2147483646 h 4352"/>
              <a:gd name="T42" fmla="*/ 2147483646 w 769"/>
              <a:gd name="T43" fmla="*/ 2147483646 h 4352"/>
              <a:gd name="T44" fmla="*/ 2147483646 w 769"/>
              <a:gd name="T45" fmla="*/ 2147483646 h 4352"/>
              <a:gd name="T46" fmla="*/ 2147483646 w 769"/>
              <a:gd name="T47" fmla="*/ 2147483646 h 4352"/>
              <a:gd name="T48" fmla="*/ 2147483646 w 769"/>
              <a:gd name="T49" fmla="*/ 2147483646 h 4352"/>
              <a:gd name="T50" fmla="*/ 2147483646 w 769"/>
              <a:gd name="T51" fmla="*/ 2147483646 h 4352"/>
              <a:gd name="T52" fmla="*/ 2147483646 w 769"/>
              <a:gd name="T53" fmla="*/ 2147483646 h 4352"/>
              <a:gd name="T54" fmla="*/ 2147483646 w 769"/>
              <a:gd name="T55" fmla="*/ 2147483646 h 4352"/>
              <a:gd name="T56" fmla="*/ 2147483646 w 769"/>
              <a:gd name="T57" fmla="*/ 2147483646 h 4352"/>
              <a:gd name="T58" fmla="*/ 2147483646 w 769"/>
              <a:gd name="T59" fmla="*/ 2147483646 h 4352"/>
              <a:gd name="T60" fmla="*/ 2147483646 w 769"/>
              <a:gd name="T61" fmla="*/ 2147483646 h 4352"/>
              <a:gd name="T62" fmla="*/ 2147483646 w 769"/>
              <a:gd name="T63" fmla="*/ 2147483646 h 4352"/>
              <a:gd name="T64" fmla="*/ 2147483646 w 769"/>
              <a:gd name="T65" fmla="*/ 2147483646 h 4352"/>
              <a:gd name="T66" fmla="*/ 2147483646 w 769"/>
              <a:gd name="T67" fmla="*/ 2147483646 h 4352"/>
              <a:gd name="T68" fmla="*/ 2147483646 w 769"/>
              <a:gd name="T69" fmla="*/ 2147483646 h 4352"/>
              <a:gd name="T70" fmla="*/ 2147483646 w 769"/>
              <a:gd name="T71" fmla="*/ 2147483646 h 4352"/>
              <a:gd name="T72" fmla="*/ 2147483646 w 769"/>
              <a:gd name="T73" fmla="*/ 2147483646 h 4352"/>
              <a:gd name="T74" fmla="*/ 2147483646 w 769"/>
              <a:gd name="T75" fmla="*/ 2147483646 h 4352"/>
              <a:gd name="T76" fmla="*/ 2147483646 w 769"/>
              <a:gd name="T77" fmla="*/ 2147483646 h 4352"/>
              <a:gd name="T78" fmla="*/ 2147483646 w 769"/>
              <a:gd name="T79" fmla="*/ 2147483646 h 4352"/>
              <a:gd name="T80" fmla="*/ 2147483646 w 769"/>
              <a:gd name="T81" fmla="*/ 2147483646 h 4352"/>
              <a:gd name="T82" fmla="*/ 2147483646 w 769"/>
              <a:gd name="T83" fmla="*/ 2147483646 h 4352"/>
              <a:gd name="T84" fmla="*/ 2147483646 w 769"/>
              <a:gd name="T85" fmla="*/ 214748364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 name="Group 11"/>
          <p:cNvGrpSpPr/>
          <p:nvPr/>
        </p:nvGrpSpPr>
        <p:grpSpPr bwMode="auto">
          <a:xfrm flipH="1">
            <a:off x="10945284" y="-60325"/>
            <a:ext cx="1583267" cy="7046913"/>
            <a:chOff x="0" y="0"/>
            <a:chExt cx="567" cy="4443"/>
          </a:xfrm>
        </p:grpSpPr>
        <p:sp>
          <p:nvSpPr>
            <p:cNvPr id="3091" name="未知"/>
            <p:cNvSpPr/>
            <p:nvPr/>
          </p:nvSpPr>
          <p:spPr bwMode="auto">
            <a:xfrm>
              <a:off x="0" y="23"/>
              <a:ext cx="567" cy="4420"/>
            </a:xfrm>
            <a:custGeom>
              <a:avLst/>
              <a:gdLst>
                <a:gd name="T0" fmla="*/ 43 w 769"/>
                <a:gd name="T1" fmla="*/ 0 h 4352"/>
                <a:gd name="T2" fmla="*/ 94 w 769"/>
                <a:gd name="T3" fmla="*/ 16 h 4352"/>
                <a:gd name="T4" fmla="*/ 222 w 769"/>
                <a:gd name="T5" fmla="*/ 43 h 4352"/>
                <a:gd name="T6" fmla="*/ 196 w 769"/>
                <a:gd name="T7" fmla="*/ 427 h 4352"/>
                <a:gd name="T8" fmla="*/ 196 w 769"/>
                <a:gd name="T9" fmla="*/ 973 h 4352"/>
                <a:gd name="T10" fmla="*/ 177 w 769"/>
                <a:gd name="T11" fmla="*/ 1190 h 4352"/>
                <a:gd name="T12" fmla="*/ 161 w 769"/>
                <a:gd name="T13" fmla="*/ 1458 h 4352"/>
                <a:gd name="T14" fmla="*/ 159 w 769"/>
                <a:gd name="T15" fmla="*/ 1668 h 4352"/>
                <a:gd name="T16" fmla="*/ 177 w 769"/>
                <a:gd name="T17" fmla="*/ 1819 h 4352"/>
                <a:gd name="T18" fmla="*/ 184 w 769"/>
                <a:gd name="T19" fmla="*/ 1894 h 4352"/>
                <a:gd name="T20" fmla="*/ 193 w 769"/>
                <a:gd name="T21" fmla="*/ 1953 h 4352"/>
                <a:gd name="T22" fmla="*/ 200 w 769"/>
                <a:gd name="T23" fmla="*/ 2020 h 4352"/>
                <a:gd name="T24" fmla="*/ 225 w 769"/>
                <a:gd name="T25" fmla="*/ 2196 h 4352"/>
                <a:gd name="T26" fmla="*/ 235 w 769"/>
                <a:gd name="T27" fmla="*/ 2439 h 4352"/>
                <a:gd name="T28" fmla="*/ 238 w 769"/>
                <a:gd name="T29" fmla="*/ 2674 h 4352"/>
                <a:gd name="T30" fmla="*/ 245 w 769"/>
                <a:gd name="T31" fmla="*/ 2716 h 4352"/>
                <a:gd name="T32" fmla="*/ 251 w 769"/>
                <a:gd name="T33" fmla="*/ 2783 h 4352"/>
                <a:gd name="T34" fmla="*/ 254 w 769"/>
                <a:gd name="T35" fmla="*/ 2900 h 4352"/>
                <a:gd name="T36" fmla="*/ 274 w 769"/>
                <a:gd name="T37" fmla="*/ 3017 h 4352"/>
                <a:gd name="T38" fmla="*/ 276 w 769"/>
                <a:gd name="T39" fmla="*/ 3134 h 4352"/>
                <a:gd name="T40" fmla="*/ 283 w 769"/>
                <a:gd name="T41" fmla="*/ 3168 h 4352"/>
                <a:gd name="T42" fmla="*/ 289 w 769"/>
                <a:gd name="T43" fmla="*/ 3570 h 4352"/>
                <a:gd name="T44" fmla="*/ 302 w 769"/>
                <a:gd name="T45" fmla="*/ 3989 h 4352"/>
                <a:gd name="T46" fmla="*/ 293 w 769"/>
                <a:gd name="T47" fmla="*/ 4559 h 4352"/>
                <a:gd name="T48" fmla="*/ 254 w 769"/>
                <a:gd name="T49" fmla="*/ 4299 h 4352"/>
                <a:gd name="T50" fmla="*/ 209 w 769"/>
                <a:gd name="T51" fmla="*/ 4350 h 4352"/>
                <a:gd name="T52" fmla="*/ 161 w 769"/>
                <a:gd name="T53" fmla="*/ 4441 h 4352"/>
                <a:gd name="T54" fmla="*/ 136 w 769"/>
                <a:gd name="T55" fmla="*/ 4393 h 4352"/>
                <a:gd name="T56" fmla="*/ 126 w 769"/>
                <a:gd name="T57" fmla="*/ 4366 h 4352"/>
                <a:gd name="T58" fmla="*/ 116 w 769"/>
                <a:gd name="T59" fmla="*/ 4358 h 4352"/>
                <a:gd name="T60" fmla="*/ 110 w 769"/>
                <a:gd name="T61" fmla="*/ 4334 h 4352"/>
                <a:gd name="T62" fmla="*/ 100 w 769"/>
                <a:gd name="T63" fmla="*/ 4315 h 4352"/>
                <a:gd name="T64" fmla="*/ 84 w 769"/>
                <a:gd name="T65" fmla="*/ 4259 h 4352"/>
                <a:gd name="T66" fmla="*/ 49 w 769"/>
                <a:gd name="T67" fmla="*/ 4066 h 4352"/>
                <a:gd name="T68" fmla="*/ 65 w 769"/>
                <a:gd name="T69" fmla="*/ 3042 h 4352"/>
                <a:gd name="T70" fmla="*/ 77 w 769"/>
                <a:gd name="T71" fmla="*/ 2757 h 4352"/>
                <a:gd name="T72" fmla="*/ 72 w 769"/>
                <a:gd name="T73" fmla="*/ 1969 h 4352"/>
                <a:gd name="T74" fmla="*/ 55 w 769"/>
                <a:gd name="T75" fmla="*/ 1743 h 4352"/>
                <a:gd name="T76" fmla="*/ 27 w 769"/>
                <a:gd name="T77" fmla="*/ 1316 h 4352"/>
                <a:gd name="T78" fmla="*/ 4 w 769"/>
                <a:gd name="T79" fmla="*/ 930 h 4352"/>
                <a:gd name="T80" fmla="*/ 17 w 769"/>
                <a:gd name="T81" fmla="*/ 553 h 4352"/>
                <a:gd name="T82" fmla="*/ 27 w 769"/>
                <a:gd name="T83" fmla="*/ 158 h 4352"/>
                <a:gd name="T84" fmla="*/ 74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2" name="未知"/>
            <p:cNvSpPr/>
            <p:nvPr/>
          </p:nvSpPr>
          <p:spPr bwMode="auto">
            <a:xfrm>
              <a:off x="272" y="2518"/>
              <a:ext cx="136" cy="1558"/>
            </a:xfrm>
            <a:custGeom>
              <a:avLst/>
              <a:gdLst>
                <a:gd name="T0" fmla="*/ 90 w 135"/>
                <a:gd name="T1" fmla="*/ 32301 h 321"/>
                <a:gd name="T2" fmla="*/ 106 w 135"/>
                <a:gd name="T3" fmla="*/ 0 h 321"/>
                <a:gd name="T4" fmla="*/ 122 w 135"/>
                <a:gd name="T5" fmla="*/ 30456 h 321"/>
                <a:gd name="T6" fmla="*/ 98 w 135"/>
                <a:gd name="T7" fmla="*/ 36916 h 321"/>
                <a:gd name="T8" fmla="*/ 90 w 135"/>
                <a:gd name="T9" fmla="*/ 32301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3" name="未知"/>
            <p:cNvSpPr/>
            <p:nvPr/>
          </p:nvSpPr>
          <p:spPr bwMode="auto">
            <a:xfrm>
              <a:off x="113" y="2404"/>
              <a:ext cx="113" cy="1451"/>
            </a:xfrm>
            <a:custGeom>
              <a:avLst/>
              <a:gdLst>
                <a:gd name="T0" fmla="*/ 51 w 135"/>
                <a:gd name="T1" fmla="*/ 25869 h 321"/>
                <a:gd name="T2" fmla="*/ 60 w 135"/>
                <a:gd name="T3" fmla="*/ 0 h 321"/>
                <a:gd name="T4" fmla="*/ 70 w 135"/>
                <a:gd name="T5" fmla="*/ 24378 h 321"/>
                <a:gd name="T6" fmla="*/ 56 w 135"/>
                <a:gd name="T7" fmla="*/ 29544 h 321"/>
                <a:gd name="T8" fmla="*/ 51 w 135"/>
                <a:gd name="T9" fmla="*/ 25869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4" name="未知"/>
            <p:cNvSpPr/>
            <p:nvPr/>
          </p:nvSpPr>
          <p:spPr bwMode="auto">
            <a:xfrm>
              <a:off x="0" y="0"/>
              <a:ext cx="363" cy="3583"/>
            </a:xfrm>
            <a:custGeom>
              <a:avLst/>
              <a:gdLst>
                <a:gd name="T0" fmla="*/ 11 w 769"/>
                <a:gd name="T1" fmla="*/ 0 h 4352"/>
                <a:gd name="T2" fmla="*/ 25 w 769"/>
                <a:gd name="T3" fmla="*/ 9 h 4352"/>
                <a:gd name="T4" fmla="*/ 59 w 769"/>
                <a:gd name="T5" fmla="*/ 22 h 4352"/>
                <a:gd name="T6" fmla="*/ 51 w 769"/>
                <a:gd name="T7" fmla="*/ 228 h 4352"/>
                <a:gd name="T8" fmla="*/ 51 w 769"/>
                <a:gd name="T9" fmla="*/ 518 h 4352"/>
                <a:gd name="T10" fmla="*/ 47 w 769"/>
                <a:gd name="T11" fmla="*/ 634 h 4352"/>
                <a:gd name="T12" fmla="*/ 42 w 769"/>
                <a:gd name="T13" fmla="*/ 777 h 4352"/>
                <a:gd name="T14" fmla="*/ 42 w 769"/>
                <a:gd name="T15" fmla="*/ 888 h 4352"/>
                <a:gd name="T16" fmla="*/ 47 w 769"/>
                <a:gd name="T17" fmla="*/ 968 h 4352"/>
                <a:gd name="T18" fmla="*/ 48 w 769"/>
                <a:gd name="T19" fmla="*/ 1009 h 4352"/>
                <a:gd name="T20" fmla="*/ 51 w 769"/>
                <a:gd name="T21" fmla="*/ 1041 h 4352"/>
                <a:gd name="T22" fmla="*/ 52 w 769"/>
                <a:gd name="T23" fmla="*/ 1076 h 4352"/>
                <a:gd name="T24" fmla="*/ 59 w 769"/>
                <a:gd name="T25" fmla="*/ 1170 h 4352"/>
                <a:gd name="T26" fmla="*/ 62 w 769"/>
                <a:gd name="T27" fmla="*/ 1299 h 4352"/>
                <a:gd name="T28" fmla="*/ 62 w 769"/>
                <a:gd name="T29" fmla="*/ 1424 h 4352"/>
                <a:gd name="T30" fmla="*/ 64 w 769"/>
                <a:gd name="T31" fmla="*/ 1447 h 4352"/>
                <a:gd name="T32" fmla="*/ 66 w 769"/>
                <a:gd name="T33" fmla="*/ 1483 h 4352"/>
                <a:gd name="T34" fmla="*/ 67 w 769"/>
                <a:gd name="T35" fmla="*/ 1545 h 4352"/>
                <a:gd name="T36" fmla="*/ 72 w 769"/>
                <a:gd name="T37" fmla="*/ 1607 h 4352"/>
                <a:gd name="T38" fmla="*/ 73 w 769"/>
                <a:gd name="T39" fmla="*/ 1670 h 4352"/>
                <a:gd name="T40" fmla="*/ 74 w 769"/>
                <a:gd name="T41" fmla="*/ 1688 h 4352"/>
                <a:gd name="T42" fmla="*/ 76 w 769"/>
                <a:gd name="T43" fmla="*/ 1902 h 4352"/>
                <a:gd name="T44" fmla="*/ 79 w 769"/>
                <a:gd name="T45" fmla="*/ 2125 h 4352"/>
                <a:gd name="T46" fmla="*/ 77 w 769"/>
                <a:gd name="T47" fmla="*/ 2429 h 4352"/>
                <a:gd name="T48" fmla="*/ 67 w 769"/>
                <a:gd name="T49" fmla="*/ 2290 h 4352"/>
                <a:gd name="T50" fmla="*/ 55 w 769"/>
                <a:gd name="T51" fmla="*/ 2317 h 4352"/>
                <a:gd name="T52" fmla="*/ 42 w 769"/>
                <a:gd name="T53" fmla="*/ 2366 h 4352"/>
                <a:gd name="T54" fmla="*/ 36 w 769"/>
                <a:gd name="T55" fmla="*/ 2339 h 4352"/>
                <a:gd name="T56" fmla="*/ 33 w 769"/>
                <a:gd name="T57" fmla="*/ 2327 h 4352"/>
                <a:gd name="T58" fmla="*/ 31 w 769"/>
                <a:gd name="T59" fmla="*/ 2322 h 4352"/>
                <a:gd name="T60" fmla="*/ 29 w 769"/>
                <a:gd name="T61" fmla="*/ 2308 h 4352"/>
                <a:gd name="T62" fmla="*/ 26 w 769"/>
                <a:gd name="T63" fmla="*/ 2299 h 4352"/>
                <a:gd name="T64" fmla="*/ 22 w 769"/>
                <a:gd name="T65" fmla="*/ 2268 h 4352"/>
                <a:gd name="T66" fmla="*/ 13 w 769"/>
                <a:gd name="T67" fmla="*/ 2165 h 4352"/>
                <a:gd name="T68" fmla="*/ 17 w 769"/>
                <a:gd name="T69" fmla="*/ 1621 h 4352"/>
                <a:gd name="T70" fmla="*/ 20 w 769"/>
                <a:gd name="T71" fmla="*/ 1469 h 4352"/>
                <a:gd name="T72" fmla="*/ 19 w 769"/>
                <a:gd name="T73" fmla="*/ 1049 h 4352"/>
                <a:gd name="T74" fmla="*/ 15 w 769"/>
                <a:gd name="T75" fmla="*/ 929 h 4352"/>
                <a:gd name="T76" fmla="*/ 7 w 769"/>
                <a:gd name="T77" fmla="*/ 701 h 4352"/>
                <a:gd name="T78" fmla="*/ 1 w 769"/>
                <a:gd name="T79" fmla="*/ 496 h 4352"/>
                <a:gd name="T80" fmla="*/ 4 w 769"/>
                <a:gd name="T81" fmla="*/ 295 h 4352"/>
                <a:gd name="T82" fmla="*/ 7 w 769"/>
                <a:gd name="T83" fmla="*/ 85 h 4352"/>
                <a:gd name="T84" fmla="*/ 20 w 769"/>
                <a:gd name="T85" fmla="*/ 9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5" name="未知"/>
            <p:cNvSpPr/>
            <p:nvPr/>
          </p:nvSpPr>
          <p:spPr bwMode="auto">
            <a:xfrm>
              <a:off x="91" y="23"/>
              <a:ext cx="363" cy="1882"/>
            </a:xfrm>
            <a:custGeom>
              <a:avLst/>
              <a:gdLst>
                <a:gd name="T0" fmla="*/ 11 w 769"/>
                <a:gd name="T1" fmla="*/ 0 h 4352"/>
                <a:gd name="T2" fmla="*/ 25 w 769"/>
                <a:gd name="T3" fmla="*/ 1 h 4352"/>
                <a:gd name="T4" fmla="*/ 59 w 769"/>
                <a:gd name="T5" fmla="*/ 3 h 4352"/>
                <a:gd name="T6" fmla="*/ 51 w 769"/>
                <a:gd name="T7" fmla="*/ 33 h 4352"/>
                <a:gd name="T8" fmla="*/ 51 w 769"/>
                <a:gd name="T9" fmla="*/ 75 h 4352"/>
                <a:gd name="T10" fmla="*/ 47 w 769"/>
                <a:gd name="T11" fmla="*/ 92 h 4352"/>
                <a:gd name="T12" fmla="*/ 42 w 769"/>
                <a:gd name="T13" fmla="*/ 112 h 4352"/>
                <a:gd name="T14" fmla="*/ 42 w 769"/>
                <a:gd name="T15" fmla="*/ 129 h 4352"/>
                <a:gd name="T16" fmla="*/ 47 w 769"/>
                <a:gd name="T17" fmla="*/ 141 h 4352"/>
                <a:gd name="T18" fmla="*/ 48 w 769"/>
                <a:gd name="T19" fmla="*/ 146 h 4352"/>
                <a:gd name="T20" fmla="*/ 51 w 769"/>
                <a:gd name="T21" fmla="*/ 151 h 4352"/>
                <a:gd name="T22" fmla="*/ 52 w 769"/>
                <a:gd name="T23" fmla="*/ 156 h 4352"/>
                <a:gd name="T24" fmla="*/ 59 w 769"/>
                <a:gd name="T25" fmla="*/ 170 h 4352"/>
                <a:gd name="T26" fmla="*/ 62 w 769"/>
                <a:gd name="T27" fmla="*/ 188 h 4352"/>
                <a:gd name="T28" fmla="*/ 62 w 769"/>
                <a:gd name="T29" fmla="*/ 206 h 4352"/>
                <a:gd name="T30" fmla="*/ 64 w 769"/>
                <a:gd name="T31" fmla="*/ 210 h 4352"/>
                <a:gd name="T32" fmla="*/ 66 w 769"/>
                <a:gd name="T33" fmla="*/ 215 h 4352"/>
                <a:gd name="T34" fmla="*/ 67 w 769"/>
                <a:gd name="T35" fmla="*/ 224 h 4352"/>
                <a:gd name="T36" fmla="*/ 72 w 769"/>
                <a:gd name="T37" fmla="*/ 233 h 4352"/>
                <a:gd name="T38" fmla="*/ 73 w 769"/>
                <a:gd name="T39" fmla="*/ 242 h 4352"/>
                <a:gd name="T40" fmla="*/ 74 w 769"/>
                <a:gd name="T41" fmla="*/ 245 h 4352"/>
                <a:gd name="T42" fmla="*/ 76 w 769"/>
                <a:gd name="T43" fmla="*/ 275 h 4352"/>
                <a:gd name="T44" fmla="*/ 79 w 769"/>
                <a:gd name="T45" fmla="*/ 308 h 4352"/>
                <a:gd name="T46" fmla="*/ 77 w 769"/>
                <a:gd name="T47" fmla="*/ 352 h 4352"/>
                <a:gd name="T48" fmla="*/ 67 w 769"/>
                <a:gd name="T49" fmla="*/ 332 h 4352"/>
                <a:gd name="T50" fmla="*/ 55 w 769"/>
                <a:gd name="T51" fmla="*/ 336 h 4352"/>
                <a:gd name="T52" fmla="*/ 42 w 769"/>
                <a:gd name="T53" fmla="*/ 343 h 4352"/>
                <a:gd name="T54" fmla="*/ 36 w 769"/>
                <a:gd name="T55" fmla="*/ 339 h 4352"/>
                <a:gd name="T56" fmla="*/ 33 w 769"/>
                <a:gd name="T57" fmla="*/ 337 h 4352"/>
                <a:gd name="T58" fmla="*/ 31 w 769"/>
                <a:gd name="T59" fmla="*/ 336 h 4352"/>
                <a:gd name="T60" fmla="*/ 29 w 769"/>
                <a:gd name="T61" fmla="*/ 335 h 4352"/>
                <a:gd name="T62" fmla="*/ 26 w 769"/>
                <a:gd name="T63" fmla="*/ 333 h 4352"/>
                <a:gd name="T64" fmla="*/ 22 w 769"/>
                <a:gd name="T65" fmla="*/ 329 h 4352"/>
                <a:gd name="T66" fmla="*/ 13 w 769"/>
                <a:gd name="T67" fmla="*/ 314 h 4352"/>
                <a:gd name="T68" fmla="*/ 17 w 769"/>
                <a:gd name="T69" fmla="*/ 235 h 4352"/>
                <a:gd name="T70" fmla="*/ 20 w 769"/>
                <a:gd name="T71" fmla="*/ 213 h 4352"/>
                <a:gd name="T72" fmla="*/ 19 w 769"/>
                <a:gd name="T73" fmla="*/ 152 h 4352"/>
                <a:gd name="T74" fmla="*/ 15 w 769"/>
                <a:gd name="T75" fmla="*/ 134 h 4352"/>
                <a:gd name="T76" fmla="*/ 7 w 769"/>
                <a:gd name="T77" fmla="*/ 102 h 4352"/>
                <a:gd name="T78" fmla="*/ 1 w 769"/>
                <a:gd name="T79" fmla="*/ 72 h 4352"/>
                <a:gd name="T80" fmla="*/ 4 w 769"/>
                <a:gd name="T81" fmla="*/ 43 h 4352"/>
                <a:gd name="T82" fmla="*/ 7 w 769"/>
                <a:gd name="T83" fmla="*/ 13 h 4352"/>
                <a:gd name="T84" fmla="*/ 2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041" name="未知"/>
          <p:cNvSpPr/>
          <p:nvPr/>
        </p:nvSpPr>
        <p:spPr bwMode="auto">
          <a:xfrm>
            <a:off x="-237067" y="188913"/>
            <a:ext cx="757767" cy="5684837"/>
          </a:xfrm>
          <a:custGeom>
            <a:avLst/>
            <a:gdLst>
              <a:gd name="T0" fmla="*/ 2147483646 w 769"/>
              <a:gd name="T1" fmla="*/ 0 h 4352"/>
              <a:gd name="T2" fmla="*/ 2147483646 w 769"/>
              <a:gd name="T3" fmla="*/ 2147483646 h 4352"/>
              <a:gd name="T4" fmla="*/ 2147483646 w 769"/>
              <a:gd name="T5" fmla="*/ 2147483646 h 4352"/>
              <a:gd name="T6" fmla="*/ 2147483646 w 769"/>
              <a:gd name="T7" fmla="*/ 2147483646 h 4352"/>
              <a:gd name="T8" fmla="*/ 2147483646 w 769"/>
              <a:gd name="T9" fmla="*/ 2147483646 h 4352"/>
              <a:gd name="T10" fmla="*/ 2147483646 w 769"/>
              <a:gd name="T11" fmla="*/ 2147483646 h 4352"/>
              <a:gd name="T12" fmla="*/ 2147483646 w 769"/>
              <a:gd name="T13" fmla="*/ 2147483646 h 4352"/>
              <a:gd name="T14" fmla="*/ 2147483646 w 769"/>
              <a:gd name="T15" fmla="*/ 2147483646 h 4352"/>
              <a:gd name="T16" fmla="*/ 2147483646 w 769"/>
              <a:gd name="T17" fmla="*/ 2147483646 h 4352"/>
              <a:gd name="T18" fmla="*/ 2147483646 w 769"/>
              <a:gd name="T19" fmla="*/ 2147483646 h 4352"/>
              <a:gd name="T20" fmla="*/ 2147483646 w 769"/>
              <a:gd name="T21" fmla="*/ 2147483646 h 4352"/>
              <a:gd name="T22" fmla="*/ 2147483646 w 769"/>
              <a:gd name="T23" fmla="*/ 2147483646 h 4352"/>
              <a:gd name="T24" fmla="*/ 2147483646 w 769"/>
              <a:gd name="T25" fmla="*/ 2147483646 h 4352"/>
              <a:gd name="T26" fmla="*/ 2147483646 w 769"/>
              <a:gd name="T27" fmla="*/ 2147483646 h 4352"/>
              <a:gd name="T28" fmla="*/ 2147483646 w 769"/>
              <a:gd name="T29" fmla="*/ 2147483646 h 4352"/>
              <a:gd name="T30" fmla="*/ 2147483646 w 769"/>
              <a:gd name="T31" fmla="*/ 2147483646 h 4352"/>
              <a:gd name="T32" fmla="*/ 2147483646 w 769"/>
              <a:gd name="T33" fmla="*/ 2147483646 h 4352"/>
              <a:gd name="T34" fmla="*/ 2147483646 w 769"/>
              <a:gd name="T35" fmla="*/ 2147483646 h 4352"/>
              <a:gd name="T36" fmla="*/ 2147483646 w 769"/>
              <a:gd name="T37" fmla="*/ 2147483646 h 4352"/>
              <a:gd name="T38" fmla="*/ 2147483646 w 769"/>
              <a:gd name="T39" fmla="*/ 2147483646 h 4352"/>
              <a:gd name="T40" fmla="*/ 2147483646 w 769"/>
              <a:gd name="T41" fmla="*/ 2147483646 h 4352"/>
              <a:gd name="T42" fmla="*/ 2147483646 w 769"/>
              <a:gd name="T43" fmla="*/ 2147483646 h 4352"/>
              <a:gd name="T44" fmla="*/ 2147483646 w 769"/>
              <a:gd name="T45" fmla="*/ 2147483646 h 4352"/>
              <a:gd name="T46" fmla="*/ 2147483646 w 769"/>
              <a:gd name="T47" fmla="*/ 2147483646 h 4352"/>
              <a:gd name="T48" fmla="*/ 2147483646 w 769"/>
              <a:gd name="T49" fmla="*/ 2147483646 h 4352"/>
              <a:gd name="T50" fmla="*/ 2147483646 w 769"/>
              <a:gd name="T51" fmla="*/ 2147483646 h 4352"/>
              <a:gd name="T52" fmla="*/ 2147483646 w 769"/>
              <a:gd name="T53" fmla="*/ 2147483646 h 4352"/>
              <a:gd name="T54" fmla="*/ 2147483646 w 769"/>
              <a:gd name="T55" fmla="*/ 2147483646 h 4352"/>
              <a:gd name="T56" fmla="*/ 2147483646 w 769"/>
              <a:gd name="T57" fmla="*/ 2147483646 h 4352"/>
              <a:gd name="T58" fmla="*/ 2147483646 w 769"/>
              <a:gd name="T59" fmla="*/ 2147483646 h 4352"/>
              <a:gd name="T60" fmla="*/ 2147483646 w 769"/>
              <a:gd name="T61" fmla="*/ 2147483646 h 4352"/>
              <a:gd name="T62" fmla="*/ 2147483646 w 769"/>
              <a:gd name="T63" fmla="*/ 2147483646 h 4352"/>
              <a:gd name="T64" fmla="*/ 2147483646 w 769"/>
              <a:gd name="T65" fmla="*/ 2147483646 h 4352"/>
              <a:gd name="T66" fmla="*/ 2147483646 w 769"/>
              <a:gd name="T67" fmla="*/ 2147483646 h 4352"/>
              <a:gd name="T68" fmla="*/ 2147483646 w 769"/>
              <a:gd name="T69" fmla="*/ 2147483646 h 4352"/>
              <a:gd name="T70" fmla="*/ 2147483646 w 769"/>
              <a:gd name="T71" fmla="*/ 2147483646 h 4352"/>
              <a:gd name="T72" fmla="*/ 2147483646 w 769"/>
              <a:gd name="T73" fmla="*/ 2147483646 h 4352"/>
              <a:gd name="T74" fmla="*/ 2147483646 w 769"/>
              <a:gd name="T75" fmla="*/ 2147483646 h 4352"/>
              <a:gd name="T76" fmla="*/ 2147483646 w 769"/>
              <a:gd name="T77" fmla="*/ 2147483646 h 4352"/>
              <a:gd name="T78" fmla="*/ 2147483646 w 769"/>
              <a:gd name="T79" fmla="*/ 2147483646 h 4352"/>
              <a:gd name="T80" fmla="*/ 2147483646 w 769"/>
              <a:gd name="T81" fmla="*/ 2147483646 h 4352"/>
              <a:gd name="T82" fmla="*/ 2147483646 w 769"/>
              <a:gd name="T83" fmla="*/ 2147483646 h 4352"/>
              <a:gd name="T84" fmla="*/ 2147483646 w 769"/>
              <a:gd name="T85" fmla="*/ 214748364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未知"/>
          <p:cNvSpPr/>
          <p:nvPr/>
        </p:nvSpPr>
        <p:spPr bwMode="auto">
          <a:xfrm>
            <a:off x="11281833" y="-131763"/>
            <a:ext cx="768351" cy="5141913"/>
          </a:xfrm>
          <a:custGeom>
            <a:avLst/>
            <a:gdLst>
              <a:gd name="T0" fmla="*/ 2147483646 w 769"/>
              <a:gd name="T1" fmla="*/ 0 h 4352"/>
              <a:gd name="T2" fmla="*/ 2147483646 w 769"/>
              <a:gd name="T3" fmla="*/ 2147483646 h 4352"/>
              <a:gd name="T4" fmla="*/ 2147483646 w 769"/>
              <a:gd name="T5" fmla="*/ 2147483646 h 4352"/>
              <a:gd name="T6" fmla="*/ 2147483646 w 769"/>
              <a:gd name="T7" fmla="*/ 2147483646 h 4352"/>
              <a:gd name="T8" fmla="*/ 2147483646 w 769"/>
              <a:gd name="T9" fmla="*/ 2147483646 h 4352"/>
              <a:gd name="T10" fmla="*/ 2147483646 w 769"/>
              <a:gd name="T11" fmla="*/ 2147483646 h 4352"/>
              <a:gd name="T12" fmla="*/ 2147483646 w 769"/>
              <a:gd name="T13" fmla="*/ 2147483646 h 4352"/>
              <a:gd name="T14" fmla="*/ 2147483646 w 769"/>
              <a:gd name="T15" fmla="*/ 2147483646 h 4352"/>
              <a:gd name="T16" fmla="*/ 2147483646 w 769"/>
              <a:gd name="T17" fmla="*/ 2147483646 h 4352"/>
              <a:gd name="T18" fmla="*/ 2147483646 w 769"/>
              <a:gd name="T19" fmla="*/ 2147483646 h 4352"/>
              <a:gd name="T20" fmla="*/ 2147483646 w 769"/>
              <a:gd name="T21" fmla="*/ 2147483646 h 4352"/>
              <a:gd name="T22" fmla="*/ 2147483646 w 769"/>
              <a:gd name="T23" fmla="*/ 2147483646 h 4352"/>
              <a:gd name="T24" fmla="*/ 2147483646 w 769"/>
              <a:gd name="T25" fmla="*/ 2147483646 h 4352"/>
              <a:gd name="T26" fmla="*/ 2147483646 w 769"/>
              <a:gd name="T27" fmla="*/ 2147483646 h 4352"/>
              <a:gd name="T28" fmla="*/ 2147483646 w 769"/>
              <a:gd name="T29" fmla="*/ 2147483646 h 4352"/>
              <a:gd name="T30" fmla="*/ 2147483646 w 769"/>
              <a:gd name="T31" fmla="*/ 2147483646 h 4352"/>
              <a:gd name="T32" fmla="*/ 2147483646 w 769"/>
              <a:gd name="T33" fmla="*/ 2147483646 h 4352"/>
              <a:gd name="T34" fmla="*/ 2147483646 w 769"/>
              <a:gd name="T35" fmla="*/ 2147483646 h 4352"/>
              <a:gd name="T36" fmla="*/ 2147483646 w 769"/>
              <a:gd name="T37" fmla="*/ 2147483646 h 4352"/>
              <a:gd name="T38" fmla="*/ 2147483646 w 769"/>
              <a:gd name="T39" fmla="*/ 2147483646 h 4352"/>
              <a:gd name="T40" fmla="*/ 2147483646 w 769"/>
              <a:gd name="T41" fmla="*/ 2147483646 h 4352"/>
              <a:gd name="T42" fmla="*/ 2147483646 w 769"/>
              <a:gd name="T43" fmla="*/ 2147483646 h 4352"/>
              <a:gd name="T44" fmla="*/ 2147483646 w 769"/>
              <a:gd name="T45" fmla="*/ 2147483646 h 4352"/>
              <a:gd name="T46" fmla="*/ 2147483646 w 769"/>
              <a:gd name="T47" fmla="*/ 2147483646 h 4352"/>
              <a:gd name="T48" fmla="*/ 2147483646 w 769"/>
              <a:gd name="T49" fmla="*/ 2147483646 h 4352"/>
              <a:gd name="T50" fmla="*/ 2147483646 w 769"/>
              <a:gd name="T51" fmla="*/ 2147483646 h 4352"/>
              <a:gd name="T52" fmla="*/ 2147483646 w 769"/>
              <a:gd name="T53" fmla="*/ 2147483646 h 4352"/>
              <a:gd name="T54" fmla="*/ 2147483646 w 769"/>
              <a:gd name="T55" fmla="*/ 2147483646 h 4352"/>
              <a:gd name="T56" fmla="*/ 2147483646 w 769"/>
              <a:gd name="T57" fmla="*/ 2147483646 h 4352"/>
              <a:gd name="T58" fmla="*/ 2147483646 w 769"/>
              <a:gd name="T59" fmla="*/ 2147483646 h 4352"/>
              <a:gd name="T60" fmla="*/ 2147483646 w 769"/>
              <a:gd name="T61" fmla="*/ 2147483646 h 4352"/>
              <a:gd name="T62" fmla="*/ 2147483646 w 769"/>
              <a:gd name="T63" fmla="*/ 2147483646 h 4352"/>
              <a:gd name="T64" fmla="*/ 2147483646 w 769"/>
              <a:gd name="T65" fmla="*/ 2147483646 h 4352"/>
              <a:gd name="T66" fmla="*/ 2147483646 w 769"/>
              <a:gd name="T67" fmla="*/ 2147483646 h 4352"/>
              <a:gd name="T68" fmla="*/ 2147483646 w 769"/>
              <a:gd name="T69" fmla="*/ 2147483646 h 4352"/>
              <a:gd name="T70" fmla="*/ 2147483646 w 769"/>
              <a:gd name="T71" fmla="*/ 2147483646 h 4352"/>
              <a:gd name="T72" fmla="*/ 2147483646 w 769"/>
              <a:gd name="T73" fmla="*/ 2147483646 h 4352"/>
              <a:gd name="T74" fmla="*/ 2147483646 w 769"/>
              <a:gd name="T75" fmla="*/ 2147483646 h 4352"/>
              <a:gd name="T76" fmla="*/ 2147483646 w 769"/>
              <a:gd name="T77" fmla="*/ 2147483646 h 4352"/>
              <a:gd name="T78" fmla="*/ 2147483646 w 769"/>
              <a:gd name="T79" fmla="*/ 2147483646 h 4352"/>
              <a:gd name="T80" fmla="*/ 2147483646 w 769"/>
              <a:gd name="T81" fmla="*/ 2147483646 h 4352"/>
              <a:gd name="T82" fmla="*/ 2147483646 w 769"/>
              <a:gd name="T83" fmla="*/ 2147483646 h 4352"/>
              <a:gd name="T84" fmla="*/ 2147483646 w 769"/>
              <a:gd name="T85" fmla="*/ 214748364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6" name="Rectangle 19"/>
          <p:cNvSpPr>
            <a:spLocks noGrp="1" noChangeArrowheads="1"/>
          </p:cNvSpPr>
          <p:nvPr>
            <p:ph type="title"/>
          </p:nvPr>
        </p:nvSpPr>
        <p:spPr bwMode="auto">
          <a:xfrm>
            <a:off x="609600" y="274638"/>
            <a:ext cx="109728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3087" name="Rectangle 20"/>
          <p:cNvSpPr>
            <a:spLocks noGrp="1" noChangeArrowheads="1"/>
          </p:cNvSpPr>
          <p:nvPr>
            <p:ph type="body" idx="1"/>
          </p:nvPr>
        </p:nvSpPr>
        <p:spPr bwMode="auto">
          <a:xfrm>
            <a:off x="609600" y="1160463"/>
            <a:ext cx="109728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5" name="Rectangle 21"/>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eaLnBrk="1" hangingPunct="1">
              <a:lnSpc>
                <a:spcPct val="100000"/>
              </a:lnSpc>
              <a:spcBef>
                <a:spcPct val="0"/>
              </a:spcBef>
              <a:defRPr sz="1400">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1046" name="Rectangle 22"/>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eaLnBrk="1" hangingPunct="1">
              <a:lnSpc>
                <a:spcPct val="100000"/>
              </a:lnSpc>
              <a:spcBef>
                <a:spcPct val="0"/>
              </a:spcBef>
              <a:defRPr sz="1400">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1047" name="Rectangle 23"/>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eaLnBrk="1" hangingPunct="1">
              <a:lnSpc>
                <a:spcPct val="100000"/>
              </a:lnSpc>
              <a:spcBef>
                <a:spcPct val="0"/>
              </a:spcBef>
              <a:defRPr sz="1400" smtClean="0">
                <a:solidFill>
                  <a:srgbClr val="000000"/>
                </a:solidFill>
                <a:latin typeface="Arial" panose="020B0604020202020204" pitchFamily="34" charset="0"/>
                <a:ea typeface="宋体" panose="02010600030101010101" pitchFamily="2" charset="-122"/>
              </a:defRPr>
            </a:lvl1pPr>
          </a:lstStyle>
          <a:p>
            <a:pPr>
              <a:defRPr/>
            </a:pPr>
            <a:fld id="{7DED4530-E9AA-496E-A7BA-9880D2706069}"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50000" decel="50000" autoRev="1" fill="hold" grpId="0" nodeType="withEffect">
                                  <p:stCondLst>
                                    <p:cond delay="0"/>
                                  </p:stCondLst>
                                  <p:endCondLst>
                                    <p:cond evt="onNext" delay="0">
                                      <p:tgtEl>
                                        <p:sldTgt/>
                                      </p:tgtEl>
                                    </p:cond>
                                  </p:endCondLst>
                                  <p:childTnLst>
                                    <p:animRot by="600000">
                                      <p:cBhvr>
                                        <p:cTn id="6" dur="2000" fill="hold"/>
                                        <p:tgtEl>
                                          <p:spTgt spid="1042"/>
                                        </p:tgtEl>
                                        <p:attrNameLst>
                                          <p:attrName>r</p:attrName>
                                        </p:attrNameLst>
                                      </p:cBhvr>
                                    </p:animRot>
                                  </p:childTnLst>
                                </p:cTn>
                              </p:par>
                              <p:par>
                                <p:cTn id="7" presetID="8" presetClass="emph" presetSubtype="0" repeatCount="indefinite" accel="50000" decel="50000" autoRev="1" fill="hold" grpId="0" nodeType="withEffect">
                                  <p:stCondLst>
                                    <p:cond delay="500"/>
                                  </p:stCondLst>
                                  <p:endCondLst>
                                    <p:cond evt="onNext" delay="0">
                                      <p:tgtEl>
                                        <p:sldTgt/>
                                      </p:tgtEl>
                                    </p:cond>
                                  </p:endCondLst>
                                  <p:childTnLst>
                                    <p:animRot by="-299820">
                                      <p:cBhvr>
                                        <p:cTn id="8" dur="3000" fill="hold"/>
                                        <p:tgtEl>
                                          <p:spTgt spid="1041"/>
                                        </p:tgtEl>
                                        <p:attrNameLst>
                                          <p:attrName>r</p:attrName>
                                        </p:attrNameLst>
                                      </p:cBhvr>
                                    </p:animRot>
                                  </p:childTnLst>
                                </p:cTn>
                              </p:par>
                              <p:par>
                                <p:cTn id="9" presetID="8" presetClass="emph" presetSubtype="0" repeatCount="indefinite" accel="50000" decel="50000" autoRev="1" fill="hold" grpId="0" nodeType="withEffect">
                                  <p:stCondLst>
                                    <p:cond delay="0"/>
                                  </p:stCondLst>
                                  <p:endCondLst>
                                    <p:cond evt="onNext" delay="0">
                                      <p:tgtEl>
                                        <p:sldTgt/>
                                      </p:tgtEl>
                                    </p:cond>
                                  </p:endCondLst>
                                  <p:childTnLst>
                                    <p:animRot by="240000">
                                      <p:cBhvr>
                                        <p:cTn id="10" dur="2000" fill="hold"/>
                                        <p:tgtEl>
                                          <p:spTgt spid="1034"/>
                                        </p:tgtEl>
                                        <p:attrNameLst>
                                          <p:attrName>r</p:attrName>
                                        </p:attrNameLst>
                                      </p:cBhvr>
                                    </p:animRot>
                                  </p:childTnLst>
                                </p:cTn>
                              </p:par>
                              <p:par>
                                <p:cTn id="11" presetID="8" presetClass="emph" presetSubtype="0" repeatCount="indefinite" accel="50000" decel="50000" autoRev="1" fill="hold" grpId="1" nodeType="withEffect">
                                  <p:stCondLst>
                                    <p:cond delay="300"/>
                                  </p:stCondLst>
                                  <p:endCondLst>
                                    <p:cond evt="onNext" delay="0">
                                      <p:tgtEl>
                                        <p:sldTgt/>
                                      </p:tgtEl>
                                    </p:cond>
                                  </p:endCondLst>
                                  <p:childTnLst>
                                    <p:animRot by="-299820">
                                      <p:cBhvr>
                                        <p:cTn id="12" dur="3000" fill="hold"/>
                                        <p:tgtEl>
                                          <p:spTgt spid="1042"/>
                                        </p:tgtEl>
                                        <p:attrNameLst>
                                          <p:attrName>r</p:attrName>
                                        </p:attrNameLst>
                                      </p:cBhvr>
                                    </p:animRot>
                                  </p:childTnLst>
                                </p:cTn>
                              </p:par>
                              <p:par>
                                <p:cTn id="13" presetID="8" presetClass="emph" presetSubtype="0" repeatCount="indefinite" accel="50000" decel="50000" autoRev="1" fill="hold" nodeType="withEffect">
                                  <p:stCondLst>
                                    <p:cond delay="800"/>
                                  </p:stCondLst>
                                  <p:endCondLst>
                                    <p:cond evt="onNext" delay="0">
                                      <p:tgtEl>
                                        <p:sldTgt/>
                                      </p:tgtEl>
                                    </p:cond>
                                  </p:endCondLst>
                                  <p:childTnLst>
                                    <p:animRot by="-179880">
                                      <p:cBhvr>
                                        <p:cTn id="14" dur="3000" fill="hold"/>
                                        <p:tgtEl>
                                          <p:spTgt spid="2"/>
                                        </p:tgtEl>
                                        <p:attrNameLst>
                                          <p:attrName>r</p:attrName>
                                        </p:attrNameLst>
                                      </p:cBhvr>
                                    </p:animRot>
                                  </p:childTnLst>
                                </p:cTn>
                              </p:par>
                              <p:par>
                                <p:cTn id="15" presetID="8" presetClass="emph" presetSubtype="0" repeatCount="indefinite" accel="50000" decel="50000" autoRev="1" fill="hold" grpId="0" nodeType="withEffect">
                                  <p:stCondLst>
                                    <p:cond delay="300"/>
                                  </p:stCondLst>
                                  <p:endCondLst>
                                    <p:cond evt="onNext" delay="0">
                                      <p:tgtEl>
                                        <p:sldTgt/>
                                      </p:tgtEl>
                                    </p:cond>
                                  </p:endCondLst>
                                  <p:childTnLst>
                                    <p:animRot by="120000">
                                      <p:cBhvr>
                                        <p:cTn id="16" dur="5000" fill="hold"/>
                                        <p:tgtEl>
                                          <p:spTgt spid="10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bldLvl="0" animBg="1"/>
      <p:bldP spid="1034" grpId="0" bldLvl="0" animBg="1"/>
      <p:bldP spid="1041" grpId="0" bldLvl="0" animBg="1"/>
      <p:bldP spid="1042" grpId="0" bldLvl="0" animBg="1"/>
      <p:bldP spid="1042" grpId="1" bldLvl="0" animBg="1"/>
    </p:bldLst>
  </p:timing>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381000"/>
            <a:ext cx="109728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4099" name="Rectangle 3"/>
          <p:cNvSpPr>
            <a:spLocks noGrp="1" noChangeArrowheads="1"/>
          </p:cNvSpPr>
          <p:nvPr>
            <p:ph type="body" idx="1"/>
          </p:nvPr>
        </p:nvSpPr>
        <p:spPr bwMode="auto">
          <a:xfrm>
            <a:off x="609600" y="1524000"/>
            <a:ext cx="10972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61124" name="Rectangle 4"/>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buSzTx/>
              <a:buFontTx/>
              <a:buNone/>
              <a:defRPr sz="14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261125" name="Rectangle 5"/>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lnSpc>
                <a:spcPct val="100000"/>
              </a:lnSpc>
              <a:spcBef>
                <a:spcPct val="0"/>
              </a:spcBef>
              <a:buSzTx/>
              <a:buFontTx/>
              <a:buNone/>
              <a:defRPr sz="14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261126"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5000"/>
              </a:lnSpc>
              <a:spcBef>
                <a:spcPct val="20000"/>
              </a:spcBef>
              <a:defRPr sz="1400" b="0" smtClean="0">
                <a:ea typeface="宋体" panose="02010600030101010101" pitchFamily="2" charset="-122"/>
              </a:defRPr>
            </a:lvl1pPr>
          </a:lstStyle>
          <a:p>
            <a:pPr>
              <a:defRPr/>
            </a:pPr>
            <a:fld id="{A1A7262E-BC81-44DE-BED8-E04276D834B8}" type="slidenum">
              <a:rPr lang="en-US" altLang="zh-CN"/>
            </a:fld>
            <a:endParaRPr lang="en-US" altLang="zh-CN"/>
          </a:p>
        </p:txBody>
      </p:sp>
      <p:pic>
        <p:nvPicPr>
          <p:cNvPr id="4103" name="Picture 8" descr="中心logo1"/>
          <p:cNvPicPr>
            <a:picLocks noChangeAspect="1" noChangeArrowheads="1"/>
          </p:cNvPicPr>
          <p:nvPr/>
        </p:nvPicPr>
        <p:blipFill>
          <a:blip r:embed="rId12" cstate="print">
            <a:lum bright="70000" contrast="-70000"/>
            <a:extLst>
              <a:ext uri="{28A0092B-C50C-407E-A947-70E740481C1C}">
                <a14:useLocalDpi xmlns:a14="http://schemas.microsoft.com/office/drawing/2010/main" val="0"/>
              </a:ext>
            </a:extLst>
          </a:blip>
          <a:srcRect/>
          <a:stretch>
            <a:fillRect/>
          </a:stretch>
        </p:blipFill>
        <p:spPr bwMode="auto">
          <a:xfrm>
            <a:off x="3962400" y="1905000"/>
            <a:ext cx="426720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9" descr="中心logo2"/>
          <p:cNvPicPr>
            <a:picLocks noChangeAspect="1" noChangeArrowheads="1"/>
          </p:cNvPicPr>
          <p:nvPr/>
        </p:nvPicPr>
        <p:blipFill>
          <a:blip r:embed="rId13" cstate="print">
            <a:lum bright="-6000" contrast="36000"/>
            <a:extLst>
              <a:ext uri="{28A0092B-C50C-407E-A947-70E740481C1C}">
                <a14:useLocalDpi xmlns:a14="http://schemas.microsoft.com/office/drawing/2010/main" val="0"/>
              </a:ext>
            </a:extLst>
          </a:blip>
          <a:srcRect/>
          <a:stretch>
            <a:fillRect/>
          </a:stretch>
        </p:blipFill>
        <p:spPr bwMode="auto">
          <a:xfrm>
            <a:off x="3962400" y="6002338"/>
            <a:ext cx="41656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Line 10"/>
          <p:cNvSpPr>
            <a:spLocks noChangeShapeType="1"/>
          </p:cNvSpPr>
          <p:nvPr/>
        </p:nvSpPr>
        <p:spPr bwMode="auto">
          <a:xfrm flipV="1">
            <a:off x="0" y="6019800"/>
            <a:ext cx="12192000" cy="0"/>
          </a:xfrm>
          <a:prstGeom prst="line">
            <a:avLst/>
          </a:prstGeom>
          <a:noFill/>
          <a:ln w="762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spd="med">
    <p:fade thruBlk="1"/>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9pPr>
    </p:titleStyle>
    <p:bodyStyle>
      <a:lvl1pPr marL="342900" indent="-342900" algn="l" rtl="0" eaLnBrk="1" fontAlgn="base" hangingPunct="1">
        <a:spcBef>
          <a:spcPct val="20000"/>
        </a:spcBef>
        <a:spcAft>
          <a:spcPct val="0"/>
        </a:spcAft>
        <a:buSzPct val="80000"/>
        <a:buFont typeface="Wingdings" panose="05000000000000000000" pitchFamily="2" charset="2"/>
        <a:buChar char="u"/>
        <a:defRPr sz="3200" b="1">
          <a:solidFill>
            <a:schemeClr val="tx1"/>
          </a:solidFill>
          <a:latin typeface="+mn-lt"/>
          <a:ea typeface="+mn-ea"/>
          <a:cs typeface="楷体_GB2312"/>
        </a:defRPr>
      </a:lvl1pPr>
      <a:lvl2pPr marL="742950" indent="-285750" algn="l" rtl="0" eaLnBrk="1" fontAlgn="base" hangingPunct="1">
        <a:spcBef>
          <a:spcPct val="20000"/>
        </a:spcBef>
        <a:spcAft>
          <a:spcPct val="0"/>
        </a:spcAft>
        <a:buChar char="–"/>
        <a:defRPr sz="2800" b="1">
          <a:solidFill>
            <a:schemeClr val="tx1"/>
          </a:solidFill>
          <a:latin typeface="+mn-lt"/>
          <a:ea typeface="+mn-ea"/>
          <a:cs typeface="楷体_GB2312"/>
        </a:defRPr>
      </a:lvl2pPr>
      <a:lvl3pPr marL="1143000" indent="-228600" algn="l" rtl="0" eaLnBrk="1" fontAlgn="base" hangingPunct="1">
        <a:spcBef>
          <a:spcPct val="20000"/>
        </a:spcBef>
        <a:spcAft>
          <a:spcPct val="0"/>
        </a:spcAft>
        <a:buChar char="•"/>
        <a:defRPr sz="2400" b="1">
          <a:solidFill>
            <a:schemeClr val="tx1"/>
          </a:solidFill>
          <a:latin typeface="+mn-lt"/>
          <a:ea typeface="+mn-ea"/>
          <a:cs typeface="楷体_GB2312"/>
        </a:defRPr>
      </a:lvl3pPr>
      <a:lvl4pPr marL="1600200" indent="-228600" algn="l" rtl="0" eaLnBrk="1" fontAlgn="base" hangingPunct="1">
        <a:spcBef>
          <a:spcPct val="20000"/>
        </a:spcBef>
        <a:spcAft>
          <a:spcPct val="0"/>
        </a:spcAft>
        <a:buChar char="–"/>
        <a:defRPr sz="2000" b="1">
          <a:solidFill>
            <a:schemeClr val="tx1"/>
          </a:solidFill>
          <a:latin typeface="+mn-lt"/>
          <a:ea typeface="+mn-ea"/>
          <a:cs typeface="楷体_GB2312"/>
        </a:defRPr>
      </a:lvl4pPr>
      <a:lvl5pPr marL="2057400" indent="-228600" algn="l" rtl="0" eaLnBrk="1" fontAlgn="base" hangingPunct="1">
        <a:spcBef>
          <a:spcPct val="20000"/>
        </a:spcBef>
        <a:spcAft>
          <a:spcPct val="0"/>
        </a:spcAft>
        <a:buChar char="»"/>
        <a:defRPr sz="20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mn-ea"/>
        </a:defRPr>
      </a:lvl6pPr>
      <a:lvl7pPr marL="2971800" indent="-228600" algn="l" rtl="0" eaLnBrk="1" fontAlgn="base" hangingPunct="1">
        <a:spcBef>
          <a:spcPct val="20000"/>
        </a:spcBef>
        <a:spcAft>
          <a:spcPct val="0"/>
        </a:spcAft>
        <a:buChar char="»"/>
        <a:defRPr sz="2000" b="1">
          <a:solidFill>
            <a:schemeClr val="tx1"/>
          </a:solidFill>
          <a:latin typeface="+mn-lt"/>
          <a:ea typeface="+mn-ea"/>
        </a:defRPr>
      </a:lvl7pPr>
      <a:lvl8pPr marL="3429000" indent="-228600" algn="l" rtl="0" eaLnBrk="1" fontAlgn="base" hangingPunct="1">
        <a:spcBef>
          <a:spcPct val="20000"/>
        </a:spcBef>
        <a:spcAft>
          <a:spcPct val="0"/>
        </a:spcAft>
        <a:buChar char="»"/>
        <a:defRPr sz="2000" b="1">
          <a:solidFill>
            <a:schemeClr val="tx1"/>
          </a:solidFill>
          <a:latin typeface="+mn-lt"/>
          <a:ea typeface="+mn-ea"/>
        </a:defRPr>
      </a:lvl8pPr>
      <a:lvl9pPr marL="3886200" indent="-228600" algn="l" rtl="0" eaLnBrk="1" fontAlgn="base" hangingPunct="1">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6980" name="Rectangle 4"/>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eaLnBrk="1" hangingPunct="1">
              <a:lnSpc>
                <a:spcPct val="100000"/>
              </a:lnSpc>
              <a:spcBef>
                <a:spcPct val="0"/>
              </a:spcBef>
              <a:defRPr sz="1400">
                <a:latin typeface="+mn-lt"/>
                <a:ea typeface="+mn-ea"/>
              </a:defRPr>
            </a:lvl1pPr>
          </a:lstStyle>
          <a:p>
            <a:fld id="{530820CF-B880-4189-942D-D702A7CBA730}" type="datetimeFigureOut">
              <a:rPr lang="zh-CN" altLang="en-US" smtClean="0"/>
            </a:fld>
            <a:endParaRPr lang="zh-CN" altLang="en-US"/>
          </a:p>
        </p:txBody>
      </p:sp>
      <p:sp>
        <p:nvSpPr>
          <p:cNvPr id="126981" name="Rectangle 5"/>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eaLnBrk="1" hangingPunct="1">
              <a:lnSpc>
                <a:spcPct val="100000"/>
              </a:lnSpc>
              <a:spcBef>
                <a:spcPct val="0"/>
              </a:spcBef>
              <a:defRPr sz="1400">
                <a:latin typeface="+mn-lt"/>
                <a:ea typeface="+mn-ea"/>
              </a:defRPr>
            </a:lvl1pPr>
          </a:lstStyle>
          <a:p>
            <a:endParaRPr lang="zh-CN" altLang="en-US"/>
          </a:p>
        </p:txBody>
      </p:sp>
      <p:sp>
        <p:nvSpPr>
          <p:cNvPr id="126982" name="Rectangle 6"/>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eaLnBrk="1" hangingPunct="1">
              <a:lnSpc>
                <a:spcPct val="100000"/>
              </a:lnSpc>
              <a:spcBef>
                <a:spcPct val="0"/>
              </a:spcBef>
              <a:defRPr sz="1400">
                <a:latin typeface="Arial" panose="020B0604020202020204" pitchFamily="34" charset="0"/>
                <a:ea typeface="宋体" panose="02010600030101010101" pitchFamily="2" charset="-122"/>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381000"/>
            <a:ext cx="109728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609600" y="1524000"/>
            <a:ext cx="10972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61124" name="Rectangle 4"/>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buSzTx/>
              <a:buFontTx/>
              <a:buNone/>
              <a:defRPr sz="14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261125" name="Rectangle 5"/>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lnSpc>
                <a:spcPct val="100000"/>
              </a:lnSpc>
              <a:spcBef>
                <a:spcPct val="0"/>
              </a:spcBef>
              <a:buSzTx/>
              <a:buFontTx/>
              <a:buNone/>
              <a:defRPr sz="14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261126"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ea typeface="宋体" panose="02010600030101010101" pitchFamily="2" charset="-122"/>
              </a:defRPr>
            </a:lvl1pPr>
          </a:lstStyle>
          <a:p>
            <a:pPr>
              <a:defRPr/>
            </a:pPr>
            <a:fld id="{F9323E3C-8DEF-47D5-8AF1-B507D0C1C9FA}" type="slidenum">
              <a:rPr lang="en-US" altLang="zh-CN"/>
            </a:fld>
            <a:endParaRPr lang="en-US" altLang="zh-CN"/>
          </a:p>
        </p:txBody>
      </p:sp>
      <p:pic>
        <p:nvPicPr>
          <p:cNvPr id="2055" name="Picture 8" descr="中心logo1"/>
          <p:cNvPicPr>
            <a:picLocks noChangeAspect="1" noChangeArrowheads="1"/>
          </p:cNvPicPr>
          <p:nvPr/>
        </p:nvPicPr>
        <p:blipFill>
          <a:blip r:embed="rId13" cstate="print">
            <a:lum bright="70000" contrast="-70000"/>
            <a:extLst>
              <a:ext uri="{28A0092B-C50C-407E-A947-70E740481C1C}">
                <a14:useLocalDpi xmlns:a14="http://schemas.microsoft.com/office/drawing/2010/main" val="0"/>
              </a:ext>
            </a:extLst>
          </a:blip>
          <a:srcRect/>
          <a:stretch>
            <a:fillRect/>
          </a:stretch>
        </p:blipFill>
        <p:spPr bwMode="auto">
          <a:xfrm>
            <a:off x="3962400" y="1905000"/>
            <a:ext cx="426720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9" descr="中心logo2"/>
          <p:cNvPicPr>
            <a:picLocks noChangeAspect="1" noChangeArrowheads="1"/>
          </p:cNvPicPr>
          <p:nvPr/>
        </p:nvPicPr>
        <p:blipFill>
          <a:blip r:embed="rId14" cstate="print">
            <a:lum bright="-6000" contrast="36000"/>
            <a:extLst>
              <a:ext uri="{28A0092B-C50C-407E-A947-70E740481C1C}">
                <a14:useLocalDpi xmlns:a14="http://schemas.microsoft.com/office/drawing/2010/main" val="0"/>
              </a:ext>
            </a:extLst>
          </a:blip>
          <a:srcRect/>
          <a:stretch>
            <a:fillRect/>
          </a:stretch>
        </p:blipFill>
        <p:spPr bwMode="auto">
          <a:xfrm>
            <a:off x="3962400" y="6002338"/>
            <a:ext cx="41656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Line 10"/>
          <p:cNvSpPr>
            <a:spLocks noChangeShapeType="1"/>
          </p:cNvSpPr>
          <p:nvPr/>
        </p:nvSpPr>
        <p:spPr bwMode="auto">
          <a:xfrm flipV="1">
            <a:off x="0" y="6019800"/>
            <a:ext cx="12192000" cy="0"/>
          </a:xfrm>
          <a:prstGeom prst="line">
            <a:avLst/>
          </a:prstGeom>
          <a:noFill/>
          <a:ln w="762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ransition spd="med">
    <p:fade thruBlk="1"/>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9pPr>
    </p:titleStyle>
    <p:bodyStyle>
      <a:lvl1pPr marL="342900" indent="-342900" algn="l" rtl="0" eaLnBrk="1" fontAlgn="base" hangingPunct="1">
        <a:spcBef>
          <a:spcPct val="20000"/>
        </a:spcBef>
        <a:spcAft>
          <a:spcPct val="0"/>
        </a:spcAft>
        <a:buSzPct val="80000"/>
        <a:buFont typeface="Wingdings" panose="05000000000000000000" pitchFamily="2" charset="2"/>
        <a:buChar char="u"/>
        <a:defRPr sz="3200" b="1">
          <a:solidFill>
            <a:schemeClr val="tx1"/>
          </a:solidFill>
          <a:latin typeface="+mn-lt"/>
          <a:ea typeface="+mn-ea"/>
          <a:cs typeface="楷体_GB2312"/>
        </a:defRPr>
      </a:lvl1pPr>
      <a:lvl2pPr marL="742950" indent="-285750" algn="l" rtl="0" eaLnBrk="1" fontAlgn="base" hangingPunct="1">
        <a:spcBef>
          <a:spcPct val="20000"/>
        </a:spcBef>
        <a:spcAft>
          <a:spcPct val="0"/>
        </a:spcAft>
        <a:buChar char="–"/>
        <a:defRPr sz="2800" b="1">
          <a:solidFill>
            <a:schemeClr val="tx1"/>
          </a:solidFill>
          <a:latin typeface="+mn-lt"/>
          <a:ea typeface="+mn-ea"/>
          <a:cs typeface="楷体_GB2312"/>
        </a:defRPr>
      </a:lvl2pPr>
      <a:lvl3pPr marL="1143000" indent="-228600" algn="l" rtl="0" eaLnBrk="1" fontAlgn="base" hangingPunct="1">
        <a:spcBef>
          <a:spcPct val="20000"/>
        </a:spcBef>
        <a:spcAft>
          <a:spcPct val="0"/>
        </a:spcAft>
        <a:buChar char="•"/>
        <a:defRPr sz="2400" b="1">
          <a:solidFill>
            <a:schemeClr val="tx1"/>
          </a:solidFill>
          <a:latin typeface="+mn-lt"/>
          <a:ea typeface="+mn-ea"/>
          <a:cs typeface="楷体_GB2312"/>
        </a:defRPr>
      </a:lvl3pPr>
      <a:lvl4pPr marL="1600200" indent="-228600" algn="l" rtl="0" eaLnBrk="1" fontAlgn="base" hangingPunct="1">
        <a:spcBef>
          <a:spcPct val="20000"/>
        </a:spcBef>
        <a:spcAft>
          <a:spcPct val="0"/>
        </a:spcAft>
        <a:buChar char="–"/>
        <a:defRPr sz="2000" b="1">
          <a:solidFill>
            <a:schemeClr val="tx1"/>
          </a:solidFill>
          <a:latin typeface="+mn-lt"/>
          <a:ea typeface="+mn-ea"/>
          <a:cs typeface="楷体_GB2312"/>
        </a:defRPr>
      </a:lvl4pPr>
      <a:lvl5pPr marL="2057400" indent="-228600" algn="l" rtl="0" eaLnBrk="1" fontAlgn="base" hangingPunct="1">
        <a:spcBef>
          <a:spcPct val="20000"/>
        </a:spcBef>
        <a:spcAft>
          <a:spcPct val="0"/>
        </a:spcAft>
        <a:buChar char="»"/>
        <a:defRPr sz="20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mn-ea"/>
        </a:defRPr>
      </a:lvl6pPr>
      <a:lvl7pPr marL="2971800" indent="-228600" algn="l" rtl="0" eaLnBrk="1" fontAlgn="base" hangingPunct="1">
        <a:spcBef>
          <a:spcPct val="20000"/>
        </a:spcBef>
        <a:spcAft>
          <a:spcPct val="0"/>
        </a:spcAft>
        <a:buChar char="»"/>
        <a:defRPr sz="2000" b="1">
          <a:solidFill>
            <a:schemeClr val="tx1"/>
          </a:solidFill>
          <a:latin typeface="+mn-lt"/>
          <a:ea typeface="+mn-ea"/>
        </a:defRPr>
      </a:lvl7pPr>
      <a:lvl8pPr marL="3429000" indent="-228600" algn="l" rtl="0" eaLnBrk="1" fontAlgn="base" hangingPunct="1">
        <a:spcBef>
          <a:spcPct val="20000"/>
        </a:spcBef>
        <a:spcAft>
          <a:spcPct val="0"/>
        </a:spcAft>
        <a:buChar char="»"/>
        <a:defRPr sz="2000" b="1">
          <a:solidFill>
            <a:schemeClr val="tx1"/>
          </a:solidFill>
          <a:latin typeface="+mn-lt"/>
          <a:ea typeface="+mn-ea"/>
        </a:defRPr>
      </a:lvl8pPr>
      <a:lvl9pPr marL="3886200" indent="-228600" algn="l" rtl="0" eaLnBrk="1" fontAlgn="base" hangingPunct="1">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109728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609600" y="1524000"/>
            <a:ext cx="10972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61124" name="Rectangle 4"/>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buSzTx/>
              <a:buFontTx/>
              <a:buNone/>
              <a:defRPr sz="1400" b="0">
                <a:latin typeface="Arial" panose="020B0604020202020204" pitchFamily="34" charset="0"/>
                <a:ea typeface="宋体" panose="02010600030101010101" pitchFamily="2" charset="-122"/>
                <a:cs typeface="+mn-cs"/>
              </a:defRPr>
            </a:lvl1pPr>
          </a:lstStyle>
          <a:p>
            <a:fld id="{530820CF-B880-4189-942D-D702A7CBA730}" type="datetimeFigureOut">
              <a:rPr lang="zh-CN" altLang="en-US" smtClean="0"/>
            </a:fld>
            <a:endParaRPr lang="zh-CN" altLang="en-US"/>
          </a:p>
        </p:txBody>
      </p:sp>
      <p:sp>
        <p:nvSpPr>
          <p:cNvPr id="261125" name="Rectangle 5"/>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lnSpc>
                <a:spcPct val="100000"/>
              </a:lnSpc>
              <a:spcBef>
                <a:spcPct val="0"/>
              </a:spcBef>
              <a:buSzTx/>
              <a:buFontTx/>
              <a:buNone/>
              <a:defRPr sz="1400" b="0">
                <a:latin typeface="Arial" panose="020B0604020202020204" pitchFamily="34" charset="0"/>
                <a:ea typeface="宋体" panose="02010600030101010101" pitchFamily="2" charset="-122"/>
                <a:cs typeface="+mn-cs"/>
              </a:defRPr>
            </a:lvl1pPr>
          </a:lstStyle>
          <a:p>
            <a:endParaRPr lang="zh-CN" altLang="en-US"/>
          </a:p>
        </p:txBody>
      </p:sp>
      <p:sp>
        <p:nvSpPr>
          <p:cNvPr id="261126"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ea typeface="宋体" panose="02010600030101010101" pitchFamily="2" charset="-122"/>
              </a:defRPr>
            </a:lvl1pPr>
          </a:lstStyle>
          <a:p>
            <a:fld id="{0C913308-F349-4B6D-A68A-DD1791B4A57B}" type="slidenum">
              <a:rPr lang="zh-CN" altLang="en-US" smtClean="0"/>
            </a:fld>
            <a:endParaRPr lang="zh-CN" altLang="en-US"/>
          </a:p>
        </p:txBody>
      </p:sp>
      <p:pic>
        <p:nvPicPr>
          <p:cNvPr id="1031" name="Picture 8" descr="中心logo1"/>
          <p:cNvPicPr>
            <a:picLocks noChangeAspect="1" noChangeArrowheads="1"/>
          </p:cNvPicPr>
          <p:nvPr/>
        </p:nvPicPr>
        <p:blipFill>
          <a:blip r:embed="rId12" cstate="print">
            <a:lum bright="70000" contrast="-70000"/>
            <a:extLst>
              <a:ext uri="{28A0092B-C50C-407E-A947-70E740481C1C}">
                <a14:useLocalDpi xmlns:a14="http://schemas.microsoft.com/office/drawing/2010/main" val="0"/>
              </a:ext>
            </a:extLst>
          </a:blip>
          <a:srcRect/>
          <a:stretch>
            <a:fillRect/>
          </a:stretch>
        </p:blipFill>
        <p:spPr bwMode="auto">
          <a:xfrm>
            <a:off x="3962400" y="1905000"/>
            <a:ext cx="426720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中心logo2"/>
          <p:cNvPicPr>
            <a:picLocks noChangeAspect="1" noChangeArrowheads="1"/>
          </p:cNvPicPr>
          <p:nvPr/>
        </p:nvPicPr>
        <p:blipFill>
          <a:blip r:embed="rId13" cstate="print">
            <a:lum bright="-6000" contrast="36000"/>
            <a:extLst>
              <a:ext uri="{28A0092B-C50C-407E-A947-70E740481C1C}">
                <a14:useLocalDpi xmlns:a14="http://schemas.microsoft.com/office/drawing/2010/main" val="0"/>
              </a:ext>
            </a:extLst>
          </a:blip>
          <a:srcRect/>
          <a:stretch>
            <a:fillRect/>
          </a:stretch>
        </p:blipFill>
        <p:spPr bwMode="auto">
          <a:xfrm>
            <a:off x="3962400" y="6002338"/>
            <a:ext cx="41656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10"/>
          <p:cNvSpPr>
            <a:spLocks noChangeShapeType="1"/>
          </p:cNvSpPr>
          <p:nvPr/>
        </p:nvSpPr>
        <p:spPr bwMode="auto">
          <a:xfrm flipV="1">
            <a:off x="0" y="6019800"/>
            <a:ext cx="12192000" cy="0"/>
          </a:xfrm>
          <a:prstGeom prst="line">
            <a:avLst/>
          </a:prstGeom>
          <a:noFill/>
          <a:ln w="76200">
            <a:solidFill>
              <a:srgbClr val="800000"/>
            </a:solidFill>
            <a:round/>
          </a:ln>
        </p:spPr>
        <p:txBody>
          <a:bodyPr/>
          <a:lstStyle/>
          <a:p>
            <a:pPr>
              <a:defRPr/>
            </a:pPr>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spd="med">
    <p:fade thruBlk="1"/>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9pPr>
    </p:titleStyle>
    <p:bodyStyle>
      <a:lvl1pPr marL="342900" indent="-342900" algn="l" rtl="0" eaLnBrk="1" fontAlgn="base" hangingPunct="1">
        <a:spcBef>
          <a:spcPct val="20000"/>
        </a:spcBef>
        <a:spcAft>
          <a:spcPct val="0"/>
        </a:spcAft>
        <a:buSzPct val="80000"/>
        <a:buFont typeface="Wingdings" panose="05000000000000000000" pitchFamily="2" charset="2"/>
        <a:buChar char="u"/>
        <a:defRPr sz="3200" b="1">
          <a:solidFill>
            <a:schemeClr val="tx1"/>
          </a:solidFill>
          <a:latin typeface="+mn-lt"/>
          <a:ea typeface="+mn-ea"/>
          <a:cs typeface="楷体_GB2312"/>
        </a:defRPr>
      </a:lvl1pPr>
      <a:lvl2pPr marL="742950" indent="-285750" algn="l" rtl="0" eaLnBrk="1" fontAlgn="base" hangingPunct="1">
        <a:spcBef>
          <a:spcPct val="20000"/>
        </a:spcBef>
        <a:spcAft>
          <a:spcPct val="0"/>
        </a:spcAft>
        <a:buChar char="–"/>
        <a:defRPr sz="2800" b="1">
          <a:solidFill>
            <a:schemeClr val="tx1"/>
          </a:solidFill>
          <a:latin typeface="+mn-lt"/>
          <a:ea typeface="+mn-ea"/>
          <a:cs typeface="楷体_GB2312"/>
        </a:defRPr>
      </a:lvl2pPr>
      <a:lvl3pPr marL="1143000" indent="-228600" algn="l" rtl="0" eaLnBrk="1" fontAlgn="base" hangingPunct="1">
        <a:spcBef>
          <a:spcPct val="20000"/>
        </a:spcBef>
        <a:spcAft>
          <a:spcPct val="0"/>
        </a:spcAft>
        <a:buChar char="•"/>
        <a:defRPr sz="2400" b="1">
          <a:solidFill>
            <a:schemeClr val="tx1"/>
          </a:solidFill>
          <a:latin typeface="+mn-lt"/>
          <a:ea typeface="+mn-ea"/>
          <a:cs typeface="楷体_GB2312"/>
        </a:defRPr>
      </a:lvl3pPr>
      <a:lvl4pPr marL="1600200" indent="-228600" algn="l" rtl="0" eaLnBrk="1" fontAlgn="base" hangingPunct="1">
        <a:spcBef>
          <a:spcPct val="20000"/>
        </a:spcBef>
        <a:spcAft>
          <a:spcPct val="0"/>
        </a:spcAft>
        <a:buChar char="–"/>
        <a:defRPr sz="2000" b="1">
          <a:solidFill>
            <a:schemeClr val="tx1"/>
          </a:solidFill>
          <a:latin typeface="+mn-lt"/>
          <a:ea typeface="+mn-ea"/>
          <a:cs typeface="楷体_GB2312"/>
        </a:defRPr>
      </a:lvl4pPr>
      <a:lvl5pPr marL="2057400" indent="-228600" algn="l" rtl="0" eaLnBrk="1" fontAlgn="base" hangingPunct="1">
        <a:spcBef>
          <a:spcPct val="20000"/>
        </a:spcBef>
        <a:spcAft>
          <a:spcPct val="0"/>
        </a:spcAft>
        <a:buChar char="»"/>
        <a:defRPr sz="20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mn-ea"/>
        </a:defRPr>
      </a:lvl6pPr>
      <a:lvl7pPr marL="2971800" indent="-228600" algn="l" rtl="0" eaLnBrk="1" fontAlgn="base" hangingPunct="1">
        <a:spcBef>
          <a:spcPct val="20000"/>
        </a:spcBef>
        <a:spcAft>
          <a:spcPct val="0"/>
        </a:spcAft>
        <a:buChar char="»"/>
        <a:defRPr sz="2000" b="1">
          <a:solidFill>
            <a:schemeClr val="tx1"/>
          </a:solidFill>
          <a:latin typeface="+mn-lt"/>
          <a:ea typeface="+mn-ea"/>
        </a:defRPr>
      </a:lvl7pPr>
      <a:lvl8pPr marL="3429000" indent="-228600" algn="l" rtl="0" eaLnBrk="1" fontAlgn="base" hangingPunct="1">
        <a:spcBef>
          <a:spcPct val="20000"/>
        </a:spcBef>
        <a:spcAft>
          <a:spcPct val="0"/>
        </a:spcAft>
        <a:buChar char="»"/>
        <a:defRPr sz="2000" b="1">
          <a:solidFill>
            <a:schemeClr val="tx1"/>
          </a:solidFill>
          <a:latin typeface="+mn-lt"/>
          <a:ea typeface="+mn-ea"/>
        </a:defRPr>
      </a:lvl8pPr>
      <a:lvl9pPr marL="3886200" indent="-228600" algn="l" rtl="0" eaLnBrk="1" fontAlgn="base" hangingPunct="1">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1.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1.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524000" y="2299335"/>
            <a:ext cx="9144000" cy="1676400"/>
          </a:xfrm>
        </p:spPr>
        <p:txBody>
          <a:bodyPr/>
          <a:lstStyle/>
          <a:p>
            <a:r>
              <a:rPr lang="zh-CN" altLang="en-US" sz="3600"/>
              <a:t>健康与健康国家</a:t>
            </a:r>
            <a:endParaRPr lang="zh-CN" altLang="zh-CN" sz="3600" dirty="0"/>
          </a:p>
        </p:txBody>
      </p:sp>
      <p:sp>
        <p:nvSpPr>
          <p:cNvPr id="2" name="文本框 1"/>
          <p:cNvSpPr txBox="1"/>
          <p:nvPr/>
        </p:nvSpPr>
        <p:spPr>
          <a:xfrm>
            <a:off x="-33020" y="4401185"/>
            <a:ext cx="12199620" cy="2411095"/>
          </a:xfrm>
          <a:prstGeom prst="rect">
            <a:avLst/>
          </a:prstGeom>
          <a:noFill/>
        </p:spPr>
        <p:txBody>
          <a:bodyPr wrap="square" rtlCol="0" anchor="t">
            <a:noAutofit/>
          </a:bodyPr>
          <a:lstStyle/>
          <a:p>
            <a:pPr marR="0" algn="ctr" defTabSz="685800">
              <a:spcBef>
                <a:spcPct val="50000"/>
              </a:spcBef>
              <a:buClrTx/>
              <a:buSzTx/>
              <a:buNone/>
              <a:defRPr/>
            </a:pPr>
            <a:r>
              <a:rPr lang="zh-CN" altLang="en-US" sz="2400" noProof="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n-ea"/>
              </a:rPr>
              <a:t>中国人民大学医改研究中心  创始主任</a:t>
            </a:r>
            <a:endParaRPr kumimoji="0" lang="zh-CN" altLang="en-US" sz="2400" kern="1200" cap="none" spc="0" normalizeH="0" baseline="0" noProof="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mn-cs"/>
            </a:endParaRPr>
          </a:p>
          <a:p>
            <a:pPr marR="0" algn="ctr" defTabSz="685800">
              <a:spcBef>
                <a:spcPct val="50000"/>
              </a:spcBef>
              <a:buClrTx/>
              <a:buSzTx/>
              <a:buNone/>
              <a:defRPr/>
            </a:pPr>
            <a:r>
              <a:rPr lang="zh-CN" altLang="en-US" sz="2400" noProof="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n-ea"/>
              </a:rPr>
              <a:t>中国人民大学大数据创新平台健康与医改政策实验室 首席专家</a:t>
            </a:r>
            <a:endParaRPr kumimoji="0" lang="zh-CN" altLang="en-US" sz="2400" kern="1200" cap="none" spc="0" normalizeH="0" baseline="0" noProof="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mn-cs"/>
            </a:endParaRPr>
          </a:p>
          <a:p>
            <a:pPr marR="0" algn="ctr" defTabSz="685800">
              <a:spcBef>
                <a:spcPct val="50000"/>
              </a:spcBef>
              <a:buClrTx/>
              <a:buSzTx/>
              <a:buNone/>
              <a:defRPr/>
            </a:pPr>
            <a:r>
              <a:rPr lang="zh-CN" altLang="en-US" sz="2400" noProof="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n-ea"/>
              </a:rPr>
              <a:t>中国人民大学公共管理学院  教授 博导</a:t>
            </a:r>
            <a:endParaRPr kumimoji="0" lang="zh-CN" altLang="en-US" sz="2400" kern="1200" cap="none" spc="0" normalizeH="0" baseline="0" noProof="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mn-cs"/>
            </a:endParaRPr>
          </a:p>
          <a:p>
            <a:pPr marR="0" algn="ctr" defTabSz="685800">
              <a:spcBef>
                <a:spcPct val="50000"/>
              </a:spcBef>
              <a:buClrTx/>
              <a:buSzTx/>
              <a:buNone/>
              <a:defRPr/>
            </a:pPr>
            <a:r>
              <a:rPr lang="zh-CN" altLang="en-US" sz="2400" noProof="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n-ea"/>
              </a:rPr>
              <a:t>王虎峰</a:t>
            </a:r>
            <a:endParaRPr lang="zh-CN" altLang="en-US" sz="2400" noProof="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n-ea"/>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450" y="381000"/>
            <a:ext cx="10648950" cy="792480"/>
          </a:xfrm>
        </p:spPr>
        <p:txBody>
          <a:bodyPr/>
          <a:lstStyle/>
          <a:p>
            <a:pPr algn="l"/>
            <a:r>
              <a:rPr lang="en-US" altLang="zh-CN" sz="2800" dirty="0">
                <a:latin typeface="+mn-ea"/>
                <a:ea typeface="+mn-ea"/>
              </a:rPr>
              <a:t>(</a:t>
            </a:r>
            <a:r>
              <a:rPr lang="zh-CN" altLang="en-US" sz="2800" dirty="0">
                <a:latin typeface="+mn-ea"/>
                <a:ea typeface="+mn-ea"/>
              </a:rPr>
              <a:t>六）健康</a:t>
            </a:r>
            <a:r>
              <a:rPr lang="zh-CN" altLang="en-US" sz="2800" dirty="0">
                <a:latin typeface="+mn-ea"/>
                <a:ea typeface="+mn-ea"/>
              </a:rPr>
              <a:t>企业</a:t>
            </a:r>
            <a:endParaRPr lang="zh-CN" altLang="en-US" sz="2800" dirty="0">
              <a:latin typeface="+mn-ea"/>
              <a:ea typeface="+mn-ea"/>
            </a:endParaRPr>
          </a:p>
        </p:txBody>
      </p:sp>
      <p:sp>
        <p:nvSpPr>
          <p:cNvPr id="3" name="内容占位符 2"/>
          <p:cNvSpPr>
            <a:spLocks noGrp="1"/>
          </p:cNvSpPr>
          <p:nvPr>
            <p:ph idx="1"/>
          </p:nvPr>
        </p:nvSpPr>
        <p:spPr>
          <a:xfrm>
            <a:off x="1022985" y="1176020"/>
            <a:ext cx="9812020" cy="4583430"/>
          </a:xfrm>
        </p:spPr>
        <p:txBody>
          <a:bodyPr/>
          <a:lstStyle/>
          <a:p>
            <a:pPr marL="0" indent="457200" latinLnBrk="0">
              <a:lnSpc>
                <a:spcPct val="190000"/>
              </a:lnSpc>
              <a:spcBef>
                <a:spcPts val="0"/>
              </a:spcBef>
              <a:buNone/>
            </a:pPr>
            <a:r>
              <a:rPr lang="zh-CN" altLang="en-US" sz="2000" b="0" dirty="0">
                <a:latin typeface="宋体" panose="02010600030101010101" pitchFamily="2" charset="-122"/>
                <a:ea typeface="宋体" panose="02010600030101010101" pitchFamily="2" charset="-122"/>
                <a:cs typeface="宋体" panose="02010600030101010101" pitchFamily="2" charset="-122"/>
                <a:sym typeface="+mn-ea"/>
              </a:rPr>
              <a:t>健康企业指那些在职场中积极推动健康文化的企业。健康管理通常包括员工健康评估、健康教育、健身计划、心理健康支持及健康饮食倡导，旨在提高员工的工作效率和生活质量。</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a:p>
            <a:pPr marL="0" indent="457200" latinLnBrk="0">
              <a:lnSpc>
                <a:spcPct val="190000"/>
              </a:lnSpc>
              <a:spcBef>
                <a:spcPts val="0"/>
              </a:spcBef>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 </a:t>
            </a:r>
            <a:r>
              <a:rPr lang="zh-CN" altLang="en-US" sz="2000" b="0" dirty="0">
                <a:latin typeface="宋体" panose="02010600030101010101" pitchFamily="2" charset="-122"/>
                <a:ea typeface="宋体" panose="02010600030101010101" pitchFamily="2" charset="-122"/>
                <a:cs typeface="宋体" panose="02010600030101010101" pitchFamily="2" charset="-122"/>
              </a:rPr>
              <a:t>健康企业作为一个特殊的有机体，有其自身的特性，如不能或不能快速适应外界环境的变化，就有亏损甚至破产的可能。作为市场经济主 体的企业对于一个国家而言，如果不健康就不可能有经济的飞速发展，国家也就无任何竞争力。因此，打造健康企业意义深远。</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0775" y="381000"/>
            <a:ext cx="10461625" cy="792480"/>
          </a:xfrm>
        </p:spPr>
        <p:txBody>
          <a:bodyPr/>
          <a:lstStyle/>
          <a:p>
            <a:pPr algn="l"/>
            <a:r>
              <a:rPr lang="en-US" altLang="zh-CN" sz="2800" dirty="0">
                <a:latin typeface="+mn-ea"/>
                <a:ea typeface="+mn-ea"/>
              </a:rPr>
              <a:t>(</a:t>
            </a:r>
            <a:r>
              <a:rPr lang="zh-CN" altLang="en-US" sz="2800" dirty="0">
                <a:latin typeface="+mn-ea"/>
                <a:ea typeface="+mn-ea"/>
              </a:rPr>
              <a:t>七）健康</a:t>
            </a:r>
            <a:r>
              <a:rPr lang="zh-CN" altLang="en-US" sz="2800" dirty="0">
                <a:latin typeface="+mn-ea"/>
                <a:ea typeface="+mn-ea"/>
              </a:rPr>
              <a:t>家庭</a:t>
            </a:r>
            <a:endParaRPr lang="zh-CN" altLang="en-US" sz="2800" dirty="0">
              <a:latin typeface="+mn-ea"/>
              <a:ea typeface="+mn-ea"/>
            </a:endParaRPr>
          </a:p>
        </p:txBody>
      </p:sp>
      <p:sp>
        <p:nvSpPr>
          <p:cNvPr id="3" name="内容占位符 2"/>
          <p:cNvSpPr>
            <a:spLocks noGrp="1"/>
          </p:cNvSpPr>
          <p:nvPr>
            <p:ph idx="1"/>
          </p:nvPr>
        </p:nvSpPr>
        <p:spPr>
          <a:xfrm>
            <a:off x="1155700" y="1172845"/>
            <a:ext cx="9643745" cy="4586605"/>
          </a:xfrm>
        </p:spPr>
        <p:txBody>
          <a:bodyPr/>
          <a:lstStyle/>
          <a:p>
            <a:pPr marL="0" indent="457200" latinLnBrk="0">
              <a:lnSpc>
                <a:spcPct val="190000"/>
              </a:lnSpc>
              <a:spcBef>
                <a:spcPts val="0"/>
              </a:spcBef>
              <a:buNone/>
            </a:pPr>
            <a:r>
              <a:rPr lang="en-US" altLang="zh-CN" sz="2000" dirty="0">
                <a:latin typeface="Times New Roman Regular" panose="02020603050405020304" charset="0"/>
                <a:ea typeface="宋体" panose="02010600030101010101" pitchFamily="2" charset="-122"/>
                <a:cs typeface="Times New Roman Regular" panose="02020603050405020304" charset="0"/>
              </a:rPr>
              <a:t>2024</a:t>
            </a:r>
            <a:r>
              <a:rPr lang="zh-CN" altLang="en-US" sz="2000" dirty="0">
                <a:latin typeface="Times New Roman Regular" panose="02020603050405020304" charset="0"/>
                <a:ea typeface="宋体" panose="02010600030101010101" pitchFamily="2" charset="-122"/>
                <a:cs typeface="Times New Roman Regular" panose="02020603050405020304" charset="0"/>
              </a:rPr>
              <a:t>年，国家卫生健康委联合</a:t>
            </a:r>
            <a:r>
              <a:rPr lang="en-US" altLang="zh-CN" sz="2000" dirty="0">
                <a:latin typeface="Times New Roman Regular" panose="02020603050405020304" charset="0"/>
                <a:ea typeface="宋体" panose="02010600030101010101" pitchFamily="2" charset="-122"/>
                <a:cs typeface="Times New Roman Regular" panose="02020603050405020304" charset="0"/>
              </a:rPr>
              <a:t>7</a:t>
            </a:r>
            <a:r>
              <a:rPr lang="zh-CN" altLang="en-US" sz="2000" dirty="0">
                <a:latin typeface="宋体" panose="02010600030101010101" pitchFamily="2" charset="-122"/>
                <a:ea typeface="宋体" panose="02010600030101010101" pitchFamily="2" charset="-122"/>
                <a:cs typeface="宋体" panose="02010600030101010101" pitchFamily="2" charset="-122"/>
              </a:rPr>
              <a:t>部委共同印发了《关于全面开展健康家庭建设的通知》，强调了提升家庭健康素养、营造健康家庭环境、培育优良家庭文化和健全健康家庭工作机制等重点任务</a:t>
            </a:r>
            <a:r>
              <a:rPr lang="zh-CN" altLang="en-US" sz="2000" b="0" dirty="0">
                <a:latin typeface="宋体" panose="02010600030101010101" pitchFamily="2" charset="-122"/>
                <a:ea typeface="宋体" panose="02010600030101010101" pitchFamily="2" charset="-122"/>
                <a:cs typeface="宋体" panose="02010600030101010101" pitchFamily="2" charset="-122"/>
              </a:rPr>
              <a:t>。</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a:p>
            <a:pPr marL="0" indent="457200" latinLnBrk="0">
              <a:lnSpc>
                <a:spcPct val="190000"/>
              </a:lnSpc>
              <a:spcBef>
                <a:spcPts val="0"/>
              </a:spcBef>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国务院办公厅印发了《“十四五”国民健康规划的通知》，提出要发挥计生协会的组织作用，深入开展家庭健康促进行动，进一步发布了《“十四五”数字经济发展规划的通知》，旨在通过互联网医院和智能康养设备推广家庭健康监护和慢病管理等新模式。</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1315" y="404495"/>
            <a:ext cx="8776335" cy="792480"/>
          </a:xfrm>
        </p:spPr>
        <p:txBody>
          <a:bodyPr/>
          <a:lstStyle/>
          <a:p>
            <a:pPr algn="ctr"/>
            <a:r>
              <a:rPr lang="en-US" altLang="zh-CN" sz="2800" dirty="0"/>
              <a:t>   </a:t>
            </a:r>
            <a:r>
              <a:rPr lang="zh-CN" altLang="en-US" sz="2800" dirty="0">
                <a:latin typeface="+mn-ea"/>
                <a:ea typeface="+mn-ea"/>
              </a:rPr>
              <a:t>三、健康</a:t>
            </a:r>
            <a:r>
              <a:rPr lang="zh-CN" altLang="en-US" sz="2800" dirty="0">
                <a:latin typeface="+mn-ea"/>
                <a:ea typeface="+mn-ea"/>
              </a:rPr>
              <a:t>城市</a:t>
            </a:r>
            <a:endParaRPr lang="zh-CN" altLang="en-US" sz="2800" dirty="0">
              <a:latin typeface="+mn-ea"/>
              <a:ea typeface="+mn-ea"/>
            </a:endParaRPr>
          </a:p>
        </p:txBody>
      </p:sp>
      <p:sp>
        <p:nvSpPr>
          <p:cNvPr id="3" name="内容占位符 2"/>
          <p:cNvSpPr>
            <a:spLocks noGrp="1"/>
          </p:cNvSpPr>
          <p:nvPr>
            <p:ph idx="1"/>
          </p:nvPr>
        </p:nvSpPr>
        <p:spPr>
          <a:xfrm>
            <a:off x="1384300" y="1268730"/>
            <a:ext cx="9564370" cy="4549140"/>
          </a:xfrm>
        </p:spPr>
        <p:txBody>
          <a:bodyPr/>
          <a:lstStyle/>
          <a:p>
            <a:pPr marL="0" indent="457200" algn="just" latinLnBrk="0">
              <a:lnSpc>
                <a:spcPct val="180000"/>
              </a:lnSpc>
              <a:spcBef>
                <a:spcPts val="0"/>
              </a:spcBef>
              <a:buNone/>
            </a:pPr>
            <a:r>
              <a:rPr sz="2000" dirty="0">
                <a:latin typeface="Times New Roman Regular" panose="02020603050405020304" charset="0"/>
                <a:ea typeface="宋体" panose="02010600030101010101" pitchFamily="2" charset="-122"/>
                <a:cs typeface="Times New Roman Regular" panose="02020603050405020304" charset="0"/>
              </a:rPr>
              <a:t>目标是通过社区参与和跨部门合作，改善城市居民的健康水平。</a:t>
            </a:r>
            <a:endParaRPr sz="2000" dirty="0">
              <a:latin typeface="Times New Roman Regular" panose="02020603050405020304" charset="0"/>
              <a:ea typeface="宋体" panose="02010600030101010101" pitchFamily="2" charset="-122"/>
              <a:cs typeface="Times New Roman Regular" panose="02020603050405020304" charset="0"/>
            </a:endParaRPr>
          </a:p>
          <a:p>
            <a:pPr marL="0" indent="457200" algn="just" latinLnBrk="0">
              <a:lnSpc>
                <a:spcPct val="180000"/>
              </a:lnSpc>
              <a:spcBef>
                <a:spcPts val="0"/>
              </a:spcBef>
              <a:buNone/>
            </a:pPr>
            <a:r>
              <a:rPr sz="2000" b="0" dirty="0">
                <a:latin typeface="Times New Roman Regular" panose="02020603050405020304" charset="0"/>
                <a:ea typeface="宋体" panose="02010600030101010101" pitchFamily="2" charset="-122"/>
                <a:cs typeface="Times New Roman Regular" panose="02020603050405020304" charset="0"/>
              </a:rPr>
              <a:t>健康城市关注环境因素（如空气质量、水质）、社会因素（如教育和就业）以及个人行为（如饮食和锻炼），以促进健康的生活方式。</a:t>
            </a:r>
            <a:endParaRPr sz="2000" b="0" dirty="0">
              <a:latin typeface="Times New Roman Regular" panose="02020603050405020304" charset="0"/>
              <a:ea typeface="宋体" panose="02010600030101010101" pitchFamily="2" charset="-122"/>
              <a:cs typeface="Times New Roman Regular" panose="02020603050405020304" charset="0"/>
            </a:endParaRPr>
          </a:p>
          <a:p>
            <a:pPr marL="0" indent="457200" algn="just" latinLnBrk="0">
              <a:lnSpc>
                <a:spcPct val="180000"/>
              </a:lnSpc>
              <a:spcBef>
                <a:spcPts val="0"/>
              </a:spcBef>
              <a:buNone/>
            </a:pPr>
            <a:r>
              <a:rPr sz="2000" dirty="0">
                <a:latin typeface="Times New Roman Regular" panose="02020603050405020304" charset="0"/>
                <a:ea typeface="宋体" panose="02010600030101010101" pitchFamily="2" charset="-122"/>
                <a:cs typeface="Times New Roman Regular" panose="02020603050405020304" charset="0"/>
              </a:rPr>
              <a:t>改革开放后，党和国家工作重点转向社会主义现代化建设，组织开展了全国性卫生城市创建活动。同时，加强与世界卫生组织的合作，将“卫生城市”理念逐渐拓展为“健康城市”</a:t>
            </a:r>
            <a:r>
              <a:rPr sz="2000" b="0" dirty="0">
                <a:latin typeface="Times New Roman Regular" panose="02020603050405020304" charset="0"/>
                <a:ea typeface="宋体" panose="02010600030101010101" pitchFamily="2" charset="-122"/>
                <a:cs typeface="Times New Roman Regular" panose="02020603050405020304" charset="0"/>
              </a:rPr>
              <a:t>，开启了具有中国特色的健康城市探索。</a:t>
            </a:r>
            <a:endParaRPr lang="en-US" altLang="zh-CN" sz="2000" b="0" dirty="0">
              <a:latin typeface="宋体" panose="02010600030101010101" pitchFamily="2" charset="-122"/>
              <a:ea typeface="宋体" panose="02010600030101010101" pitchFamily="2" charset="-122"/>
            </a:endParaRPr>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425" y="260350"/>
            <a:ext cx="10972800" cy="792163"/>
          </a:xfrm>
        </p:spPr>
        <p:txBody>
          <a:bodyPr/>
          <a:lstStyle/>
          <a:p>
            <a:pPr algn="ctr"/>
            <a:r>
              <a:rPr lang="en-US" altLang="zh-CN" sz="2800" dirty="0">
                <a:latin typeface="楷体_GB2312" charset="0"/>
                <a:ea typeface="楷体_GB2312" charset="0"/>
                <a:cs typeface="楷体_GB2312" charset="0"/>
              </a:rPr>
              <a:t> </a:t>
            </a:r>
            <a:r>
              <a:rPr lang="zh-CN" altLang="en-US" sz="2800" dirty="0">
                <a:latin typeface="楷体_GB2312" charset="0"/>
                <a:ea typeface="楷体_GB2312" charset="0"/>
                <a:cs typeface="楷体_GB2312" charset="0"/>
              </a:rPr>
              <a:t>四、</a:t>
            </a:r>
            <a:r>
              <a:rPr lang="zh-CN" altLang="en-US" sz="2800" dirty="0">
                <a:latin typeface="楷体_GB2312" charset="0"/>
                <a:ea typeface="楷体_GB2312" charset="0"/>
                <a:cs typeface="楷体_GB2312" charset="0"/>
              </a:rPr>
              <a:t>健康国家</a:t>
            </a:r>
            <a:endParaRPr lang="zh-CN" altLang="en-US" sz="2800" dirty="0">
              <a:latin typeface="楷体_GB2312" charset="0"/>
              <a:ea typeface="楷体_GB2312" charset="0"/>
              <a:cs typeface="楷体_GB2312" charset="0"/>
            </a:endParaRPr>
          </a:p>
        </p:txBody>
      </p:sp>
      <p:sp>
        <p:nvSpPr>
          <p:cNvPr id="3" name="内容占位符 2"/>
          <p:cNvSpPr>
            <a:spLocks noGrp="1"/>
          </p:cNvSpPr>
          <p:nvPr>
            <p:ph idx="1"/>
          </p:nvPr>
        </p:nvSpPr>
        <p:spPr>
          <a:xfrm>
            <a:off x="810260" y="797560"/>
            <a:ext cx="9963150" cy="5227955"/>
          </a:xfrm>
        </p:spPr>
        <p:txBody>
          <a:bodyPr/>
          <a:lstStyle/>
          <a:p>
            <a:pPr marL="0" indent="457200" algn="just" latinLnBrk="0">
              <a:lnSpc>
                <a:spcPct val="180000"/>
              </a:lnSpc>
              <a:spcBef>
                <a:spcPts val="0"/>
              </a:spcBef>
              <a:buNone/>
            </a:pPr>
            <a:r>
              <a:rPr lang="zh-CN" altLang="en-US" sz="2000" b="0" dirty="0">
                <a:latin typeface="Times New Roman Regular" panose="02020603050405020304" charset="0"/>
                <a:ea typeface="宋体" panose="02010600030101010101" pitchFamily="2" charset="-122"/>
                <a:cs typeface="Times New Roman Regular" panose="02020603050405020304" charset="0"/>
              </a:rPr>
              <a:t>    2000年，</a:t>
            </a:r>
            <a:r>
              <a:rPr lang="en-US" altLang="zh-CN" sz="2000" b="0" dirty="0">
                <a:latin typeface="Times New Roman Regular" panose="02020603050405020304" charset="0"/>
                <a:ea typeface="宋体" panose="02010600030101010101" pitchFamily="2" charset="-122"/>
                <a:cs typeface="Times New Roman Regular" panose="02020603050405020304" charset="0"/>
              </a:rPr>
              <a:t>WHO</a:t>
            </a:r>
            <a:r>
              <a:rPr lang="zh-CN" altLang="en-US" sz="2000" b="0" dirty="0">
                <a:latin typeface="Times New Roman Regular" panose="02020603050405020304" charset="0"/>
                <a:ea typeface="宋体" panose="02010600030101010101" pitchFamily="2" charset="-122"/>
                <a:cs typeface="Times New Roman Regular" panose="02020603050405020304" charset="0"/>
              </a:rPr>
              <a:t>墨西哥健康促进大会发布的《国家健康促进计划行动框架》是第一个正式版本的国家层次的健康促进方案。</a:t>
            </a:r>
            <a:endParaRPr lang="zh-CN" altLang="en-US" sz="2000" b="0" dirty="0">
              <a:latin typeface="Times New Roman Regular" panose="02020603050405020304" charset="0"/>
              <a:ea typeface="宋体" panose="02010600030101010101" pitchFamily="2" charset="-122"/>
              <a:cs typeface="Times New Roman Regular" panose="02020603050405020304" charset="0"/>
            </a:endParaRPr>
          </a:p>
          <a:p>
            <a:pPr marL="0" indent="457200" algn="just" latinLnBrk="0">
              <a:lnSpc>
                <a:spcPct val="180000"/>
              </a:lnSpc>
              <a:spcBef>
                <a:spcPts val="0"/>
              </a:spcBef>
              <a:buNone/>
            </a:pPr>
            <a:r>
              <a:rPr lang="zh-CN" altLang="en-US" sz="2000" b="0" dirty="0">
                <a:latin typeface="宋体" panose="02010600030101010101" pitchFamily="2" charset="-122"/>
                <a:ea typeface="宋体" panose="02010600030101010101" pitchFamily="2" charset="-122"/>
              </a:rPr>
              <a:t>健康既是一种价值也是一种资本。作为一种价值，</a:t>
            </a:r>
            <a:r>
              <a:rPr lang="zh-CN" altLang="en-US" sz="2000" dirty="0">
                <a:latin typeface="宋体" panose="02010600030101010101" pitchFamily="2" charset="-122"/>
                <a:ea typeface="宋体" panose="02010600030101010101" pitchFamily="2" charset="-122"/>
              </a:rPr>
              <a:t>在所有国家普及基本医疗服务和提供公共卫生保健是一种投资于健康的主要方式</a:t>
            </a:r>
            <a:r>
              <a:rPr lang="en-US" altLang="zh-CN" sz="2000" b="0" dirty="0">
                <a:latin typeface="宋体" panose="02010600030101010101" pitchFamily="2" charset="-122"/>
                <a:ea typeface="宋体" panose="02010600030101010101" pitchFamily="2" charset="-122"/>
              </a:rPr>
              <a:t>; </a:t>
            </a:r>
            <a:r>
              <a:rPr lang="zh-CN" altLang="en-US" sz="2000" b="0" dirty="0">
                <a:latin typeface="宋体" panose="02010600030101010101" pitchFamily="2" charset="-122"/>
                <a:ea typeface="宋体" panose="02010600030101010101" pitchFamily="2" charset="-122"/>
              </a:rPr>
              <a:t>作为一种资本，在于其以健康的生产力为社会发展所做出的贡献。</a:t>
            </a:r>
            <a:endParaRPr lang="en-US" altLang="zh-CN" sz="2000" b="0" dirty="0">
              <a:latin typeface="宋体" panose="02010600030101010101" pitchFamily="2" charset="-122"/>
              <a:ea typeface="宋体" panose="02010600030101010101" pitchFamily="2" charset="-122"/>
            </a:endParaRPr>
          </a:p>
          <a:p>
            <a:pPr marL="0" indent="457200" algn="just" latinLnBrk="0">
              <a:lnSpc>
                <a:spcPct val="180000"/>
              </a:lnSpc>
              <a:spcBef>
                <a:spcPts val="0"/>
              </a:spcBef>
              <a:buNone/>
            </a:pPr>
            <a:r>
              <a:rPr lang="zh-CN" altLang="en-US" sz="2000" b="0" dirty="0">
                <a:latin typeface="宋体" panose="02010600030101010101" pitchFamily="2" charset="-122"/>
                <a:ea typeface="宋体" panose="02010600030101010101" pitchFamily="2" charset="-122"/>
                <a:sym typeface="+mn-ea"/>
              </a:rPr>
              <a:t>我国于</a:t>
            </a:r>
            <a:r>
              <a:rPr lang="en-US" altLang="zh-CN" sz="2000" b="0" dirty="0">
                <a:latin typeface="宋体" panose="02010600030101010101" pitchFamily="2" charset="-122"/>
                <a:ea typeface="宋体" panose="02010600030101010101" pitchFamily="2" charset="-122"/>
                <a:sym typeface="+mn-ea"/>
              </a:rPr>
              <a:t>“</a:t>
            </a:r>
            <a:r>
              <a:rPr lang="zh-CN" altLang="en-US" sz="2000" b="0" dirty="0">
                <a:latin typeface="宋体" panose="02010600030101010101" pitchFamily="2" charset="-122"/>
                <a:ea typeface="宋体" panose="02010600030101010101" pitchFamily="2" charset="-122"/>
                <a:sym typeface="+mn-ea"/>
              </a:rPr>
              <a:t>十三五</a:t>
            </a:r>
            <a:r>
              <a:rPr lang="en-US" altLang="zh-CN" sz="2000" b="0" dirty="0">
                <a:latin typeface="宋体" panose="02010600030101010101" pitchFamily="2" charset="-122"/>
                <a:ea typeface="宋体" panose="02010600030101010101" pitchFamily="2" charset="-122"/>
                <a:sym typeface="+mn-ea"/>
              </a:rPr>
              <a:t>”</a:t>
            </a:r>
            <a:r>
              <a:rPr lang="zh-CN" altLang="en-US" sz="2000" b="0" dirty="0">
                <a:latin typeface="宋体" panose="02010600030101010101" pitchFamily="2" charset="-122"/>
                <a:ea typeface="宋体" panose="02010600030101010101" pitchFamily="2" charset="-122"/>
                <a:sym typeface="+mn-ea"/>
              </a:rPr>
              <a:t>时期正式提出</a:t>
            </a:r>
            <a:r>
              <a:rPr lang="en-US" altLang="zh-CN" sz="2000" b="0" dirty="0">
                <a:latin typeface="宋体" panose="02010600030101010101" pitchFamily="2" charset="-122"/>
                <a:ea typeface="宋体" panose="02010600030101010101" pitchFamily="2" charset="-122"/>
                <a:sym typeface="+mn-ea"/>
              </a:rPr>
              <a:t>“</a:t>
            </a:r>
            <a:r>
              <a:rPr lang="zh-CN" altLang="en-US" sz="2000" b="0" dirty="0">
                <a:latin typeface="宋体" panose="02010600030101010101" pitchFamily="2" charset="-122"/>
                <a:ea typeface="宋体" panose="02010600030101010101" pitchFamily="2" charset="-122"/>
                <a:sym typeface="+mn-ea"/>
              </a:rPr>
              <a:t>健康中国</a:t>
            </a:r>
            <a:r>
              <a:rPr lang="en-US" altLang="zh-CN" sz="2000" b="0" dirty="0">
                <a:latin typeface="宋体" panose="02010600030101010101" pitchFamily="2" charset="-122"/>
                <a:ea typeface="宋体" panose="02010600030101010101" pitchFamily="2" charset="-122"/>
                <a:sym typeface="+mn-ea"/>
              </a:rPr>
              <a:t>”</a:t>
            </a:r>
            <a:r>
              <a:rPr lang="zh-CN" altLang="en-US" sz="2000" b="0" dirty="0">
                <a:latin typeface="宋体" panose="02010600030101010101" pitchFamily="2" charset="-122"/>
                <a:ea typeface="宋体" panose="02010600030101010101" pitchFamily="2" charset="-122"/>
                <a:sym typeface="+mn-ea"/>
              </a:rPr>
              <a:t>战略。</a:t>
            </a:r>
            <a:r>
              <a:rPr lang="zh-CN" altLang="zh-CN" sz="2000" dirty="0">
                <a:latin typeface="宋体" panose="02010600030101010101" pitchFamily="2" charset="-122"/>
                <a:ea typeface="宋体" panose="02010600030101010101" pitchFamily="2" charset="-122"/>
                <a:sym typeface="+mn-ea"/>
              </a:rPr>
              <a:t>健康国家强调建立一个全方位的健康体系，涵盖生理、心理和社会健</a:t>
            </a:r>
            <a:r>
              <a:rPr lang="zh-CN" altLang="zh-CN" sz="2000" b="0" dirty="0">
                <a:latin typeface="宋体" panose="02010600030101010101" pitchFamily="2" charset="-122"/>
                <a:ea typeface="宋体" panose="02010600030101010101" pitchFamily="2" charset="-122"/>
                <a:sym typeface="+mn-ea"/>
              </a:rPr>
              <a:t>康。特点包括普遍医疗保障、健康促进政策、疾病预防措施、良好的卫生基础设施和有效的健康教育。健康国家通常具有较高的公共卫生投资和全面的健康政策</a:t>
            </a:r>
            <a:r>
              <a:rPr lang="en-US" altLang="zh-CN" sz="2000" b="0" dirty="0">
                <a:latin typeface="宋体" panose="02010600030101010101" pitchFamily="2" charset="-122"/>
                <a:ea typeface="宋体" panose="02010600030101010101" pitchFamily="2" charset="-122"/>
                <a:sym typeface="+mn-ea"/>
              </a:rPr>
              <a:t> </a:t>
            </a:r>
            <a:r>
              <a:rPr lang="zh-CN" altLang="en-US" sz="2000" b="0" dirty="0">
                <a:latin typeface="宋体" panose="02010600030101010101" pitchFamily="2" charset="-122"/>
                <a:ea typeface="宋体" panose="02010600030101010101" pitchFamily="2" charset="-122"/>
                <a:sym typeface="+mn-ea"/>
              </a:rPr>
              <a:t>。</a:t>
            </a:r>
            <a:r>
              <a:rPr lang="en-US" altLang="zh-CN" sz="2000" b="0" dirty="0">
                <a:latin typeface="宋体" panose="02010600030101010101" pitchFamily="2" charset="-122"/>
                <a:ea typeface="宋体" panose="02010600030101010101" pitchFamily="2" charset="-122"/>
              </a:rPr>
              <a:t> </a:t>
            </a:r>
            <a:endParaRPr lang="en-US" altLang="zh-CN" sz="2000" b="0" dirty="0">
              <a:latin typeface="宋体" panose="02010600030101010101" pitchFamily="2" charset="-122"/>
              <a:ea typeface="宋体" panose="02010600030101010101" pitchFamily="2" charset="-122"/>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476672"/>
            <a:ext cx="8069520" cy="548640"/>
          </a:xfrm>
        </p:spPr>
        <p:txBody>
          <a:bodyPr/>
          <a:lstStyle/>
          <a:p>
            <a:pPr algn="ctr"/>
            <a:r>
              <a:rPr lang="zh-CN" altLang="en-US" sz="2800" dirty="0">
                <a:latin typeface="+mn-ea"/>
                <a:ea typeface="+mn-ea"/>
              </a:rPr>
              <a:t>四、国外“健康国家”战略计划</a:t>
            </a:r>
            <a:endParaRPr lang="zh-CN" altLang="en-US" sz="2800" dirty="0">
              <a:latin typeface="+mn-ea"/>
              <a:ea typeface="+mn-ea"/>
            </a:endParaRPr>
          </a:p>
        </p:txBody>
      </p:sp>
      <p:sp>
        <p:nvSpPr>
          <p:cNvPr id="3" name="内容占位符 2"/>
          <p:cNvSpPr>
            <a:spLocks noGrp="1"/>
          </p:cNvSpPr>
          <p:nvPr>
            <p:ph idx="1"/>
          </p:nvPr>
        </p:nvSpPr>
        <p:spPr>
          <a:xfrm>
            <a:off x="906780" y="1024890"/>
            <a:ext cx="9349740" cy="5020310"/>
          </a:xfrm>
        </p:spPr>
        <p:txBody>
          <a:bodyPr>
            <a:noAutofit/>
          </a:bodyPr>
          <a:lstStyle/>
          <a:p>
            <a:pPr marL="0" indent="457200" algn="just" latinLnBrk="0">
              <a:lnSpc>
                <a:spcPct val="160000"/>
              </a:lnSpc>
              <a:spcBef>
                <a:spcPts val="0"/>
              </a:spcBef>
              <a:buNone/>
            </a:pPr>
            <a:r>
              <a:rPr lang="zh-CN" altLang="en-US" sz="2000" b="0" dirty="0">
                <a:latin typeface="Times New Roman Regular" panose="02020603050405020304" charset="0"/>
                <a:ea typeface="宋体" panose="02010600030101010101" pitchFamily="2" charset="-122"/>
                <a:cs typeface="Times New Roman Regular" panose="02020603050405020304" charset="0"/>
              </a:rPr>
              <a:t>美国政府在</a:t>
            </a:r>
            <a:r>
              <a:rPr lang="en-US" altLang="zh-CN" sz="2000" b="0" dirty="0">
                <a:latin typeface="Times New Roman Regular" panose="02020603050405020304" charset="0"/>
                <a:ea typeface="宋体" panose="02010600030101010101" pitchFamily="2" charset="-122"/>
                <a:cs typeface="Times New Roman Regular" panose="02020603050405020304" charset="0"/>
              </a:rPr>
              <a:t>20 </a:t>
            </a:r>
            <a:r>
              <a:rPr lang="zh-CN" altLang="en-US" sz="2000" b="0" dirty="0">
                <a:latin typeface="Times New Roman Regular" panose="02020603050405020304" charset="0"/>
                <a:ea typeface="宋体" panose="02010600030101010101" pitchFamily="2" charset="-122"/>
                <a:cs typeface="Times New Roman Regular" panose="02020603050405020304" charset="0"/>
              </a:rPr>
              <a:t>世纪</a:t>
            </a:r>
            <a:r>
              <a:rPr lang="en-US" altLang="zh-CN" sz="2000" b="0" dirty="0">
                <a:latin typeface="Times New Roman Regular" panose="02020603050405020304" charset="0"/>
                <a:ea typeface="宋体" panose="02010600030101010101" pitchFamily="2" charset="-122"/>
                <a:cs typeface="Times New Roman Regular" panose="02020603050405020304" charset="0"/>
              </a:rPr>
              <a:t>90 </a:t>
            </a:r>
            <a:r>
              <a:rPr lang="zh-CN" altLang="en-US" sz="2000" b="0" dirty="0">
                <a:latin typeface="Times New Roman Regular" panose="02020603050405020304" charset="0"/>
                <a:ea typeface="宋体" panose="02010600030101010101" pitchFamily="2" charset="-122"/>
                <a:cs typeface="Times New Roman Regular" panose="02020603050405020304" charset="0"/>
              </a:rPr>
              <a:t>年代启动“健康美国</a:t>
            </a:r>
            <a:r>
              <a:rPr lang="en-US" altLang="zh-CN" sz="2000" b="0" dirty="0">
                <a:latin typeface="Times New Roman Regular" panose="02020603050405020304" charset="0"/>
                <a:ea typeface="宋体" panose="02010600030101010101" pitchFamily="2" charset="-122"/>
                <a:cs typeface="Times New Roman Regular" panose="02020603050405020304" charset="0"/>
              </a:rPr>
              <a:t>2000”</a:t>
            </a:r>
            <a:r>
              <a:rPr lang="zh-CN" altLang="en-US" sz="2000" b="0" dirty="0">
                <a:latin typeface="Times New Roman Regular" panose="02020603050405020304" charset="0"/>
                <a:ea typeface="宋体" panose="02010600030101010101" pitchFamily="2" charset="-122"/>
                <a:cs typeface="Times New Roman Regular" panose="02020603050405020304" charset="0"/>
              </a:rPr>
              <a:t>战略计划研究</a:t>
            </a:r>
            <a:r>
              <a:rPr lang="en-US" altLang="zh-CN" sz="2000" b="0" dirty="0">
                <a:latin typeface="Times New Roman Regular" panose="02020603050405020304" charset="0"/>
                <a:ea typeface="宋体" panose="02010600030101010101" pitchFamily="2" charset="-122"/>
                <a:cs typeface="Times New Roman Regular" panose="02020603050405020304" charset="0"/>
              </a:rPr>
              <a:t>, “</a:t>
            </a:r>
            <a:r>
              <a:rPr lang="zh-CN" altLang="en-US" sz="2000" b="0" dirty="0">
                <a:latin typeface="Times New Roman Regular" panose="02020603050405020304" charset="0"/>
                <a:ea typeface="宋体" panose="02010600030101010101" pitchFamily="2" charset="-122"/>
                <a:cs typeface="Times New Roman Regular" panose="02020603050405020304" charset="0"/>
              </a:rPr>
              <a:t>健康美国” 战略计划由美国联邦卫生和人类服务部牵头</a:t>
            </a:r>
            <a:r>
              <a:rPr lang="en-US" altLang="zh-CN" sz="2000" b="0" dirty="0">
                <a:latin typeface="Times New Roman Regular" panose="02020603050405020304" charset="0"/>
                <a:ea typeface="宋体" panose="02010600030101010101" pitchFamily="2" charset="-122"/>
                <a:cs typeface="Times New Roman Regular" panose="02020603050405020304" charset="0"/>
              </a:rPr>
              <a:t>, </a:t>
            </a:r>
            <a:r>
              <a:rPr lang="zh-CN" altLang="en-US" sz="2000" b="0" dirty="0">
                <a:latin typeface="Times New Roman Regular" panose="02020603050405020304" charset="0"/>
                <a:ea typeface="宋体" panose="02010600030101010101" pitchFamily="2" charset="-122"/>
                <a:cs typeface="Times New Roman Regular" panose="02020603050405020304" charset="0"/>
              </a:rPr>
              <a:t>与地方政府、社区以及民间及专业组织合作实施</a:t>
            </a:r>
            <a:r>
              <a:rPr lang="en-US" altLang="zh-CN" sz="2000" b="0" dirty="0">
                <a:latin typeface="Times New Roman Regular" panose="02020603050405020304" charset="0"/>
                <a:ea typeface="宋体" panose="02010600030101010101" pitchFamily="2" charset="-122"/>
                <a:cs typeface="Times New Roman Regular" panose="02020603050405020304" charset="0"/>
              </a:rPr>
              <a:t>, </a:t>
            </a:r>
            <a:r>
              <a:rPr lang="zh-CN" altLang="en-US" sz="2000" b="0" dirty="0">
                <a:latin typeface="Times New Roman Regular" panose="02020603050405020304" charset="0"/>
                <a:ea typeface="宋体" panose="02010600030101010101" pitchFamily="2" charset="-122"/>
                <a:cs typeface="Times New Roman Regular" panose="02020603050405020304" charset="0"/>
              </a:rPr>
              <a:t>每</a:t>
            </a:r>
            <a:r>
              <a:rPr lang="en-US" altLang="zh-CN" sz="2000" b="0" dirty="0">
                <a:latin typeface="Times New Roman Regular" panose="02020603050405020304" charset="0"/>
                <a:ea typeface="宋体" panose="02010600030101010101" pitchFamily="2" charset="-122"/>
                <a:cs typeface="Times New Roman Regular" panose="02020603050405020304" charset="0"/>
              </a:rPr>
              <a:t>10 </a:t>
            </a:r>
            <a:r>
              <a:rPr lang="zh-CN" altLang="en-US" sz="2000" b="0" dirty="0">
                <a:latin typeface="Times New Roman Regular" panose="02020603050405020304" charset="0"/>
                <a:ea typeface="宋体" panose="02010600030101010101" pitchFamily="2" charset="-122"/>
                <a:cs typeface="Times New Roman Regular" panose="02020603050405020304" charset="0"/>
              </a:rPr>
              <a:t>年为一周期</a:t>
            </a:r>
            <a:r>
              <a:rPr lang="en-US" altLang="zh-CN" sz="2000" b="0" dirty="0">
                <a:latin typeface="Times New Roman Regular" panose="02020603050405020304" charset="0"/>
                <a:ea typeface="宋体" panose="02010600030101010101" pitchFamily="2" charset="-122"/>
                <a:cs typeface="Times New Roman Regular" panose="02020603050405020304" charset="0"/>
              </a:rPr>
              <a:t>, </a:t>
            </a:r>
            <a:r>
              <a:rPr lang="zh-CN" altLang="en-US" sz="2000" b="0" dirty="0">
                <a:latin typeface="Times New Roman Regular" panose="02020603050405020304" charset="0"/>
                <a:ea typeface="宋体" panose="02010600030101010101" pitchFamily="2" charset="-122"/>
                <a:cs typeface="Times New Roman Regular" panose="02020603050405020304" charset="0"/>
              </a:rPr>
              <a:t>计划、执行、评价、循环反复</a:t>
            </a:r>
            <a:r>
              <a:rPr lang="en-US" altLang="zh-CN" sz="2000" b="0" dirty="0">
                <a:latin typeface="Times New Roman Regular" panose="02020603050405020304" charset="0"/>
                <a:ea typeface="宋体" panose="02010600030101010101" pitchFamily="2" charset="-122"/>
                <a:cs typeface="Times New Roman Regular" panose="02020603050405020304" charset="0"/>
              </a:rPr>
              <a:t>, </a:t>
            </a:r>
            <a:r>
              <a:rPr lang="zh-CN" altLang="en-US" sz="2000" b="0" dirty="0">
                <a:latin typeface="Times New Roman Regular" panose="02020603050405020304" charset="0"/>
                <a:ea typeface="宋体" panose="02010600030101010101" pitchFamily="2" charset="-122"/>
                <a:cs typeface="Times New Roman Regular" panose="02020603050405020304" charset="0"/>
              </a:rPr>
              <a:t>旨在不断地提高美国居民的健康水平。“健康美国”计划已经进入第二个</a:t>
            </a:r>
            <a:r>
              <a:rPr lang="en-US" altLang="zh-CN" sz="2000" b="0" dirty="0">
                <a:latin typeface="Times New Roman Regular" panose="02020603050405020304" charset="0"/>
                <a:ea typeface="宋体" panose="02010600030101010101" pitchFamily="2" charset="-122"/>
                <a:cs typeface="Times New Roman Regular" panose="02020603050405020304" charset="0"/>
              </a:rPr>
              <a:t>10 </a:t>
            </a:r>
            <a:r>
              <a:rPr lang="zh-CN" altLang="en-US" sz="2000" b="0" dirty="0">
                <a:latin typeface="Times New Roman Regular" panose="02020603050405020304" charset="0"/>
                <a:ea typeface="宋体" panose="02010600030101010101" pitchFamily="2" charset="-122"/>
                <a:cs typeface="Times New Roman Regular" panose="02020603050405020304" charset="0"/>
              </a:rPr>
              <a:t>年。</a:t>
            </a:r>
            <a:endParaRPr lang="zh-CN" altLang="en-US" sz="2000" b="0" dirty="0">
              <a:latin typeface="Times New Roman Regular" panose="02020603050405020304" charset="0"/>
              <a:ea typeface="宋体" panose="02010600030101010101" pitchFamily="2" charset="-122"/>
              <a:cs typeface="Times New Roman Regular" panose="02020603050405020304" charset="0"/>
            </a:endParaRPr>
          </a:p>
          <a:p>
            <a:pPr marL="0" indent="457200" algn="just" latinLnBrk="0">
              <a:lnSpc>
                <a:spcPct val="160000"/>
              </a:lnSpc>
              <a:spcBef>
                <a:spcPts val="0"/>
              </a:spcBef>
              <a:buNone/>
            </a:pPr>
            <a:endParaRPr lang="zh-CN" altLang="en-US" sz="2000" b="0" dirty="0">
              <a:latin typeface="Times New Roman Regular" panose="02020603050405020304" charset="0"/>
              <a:ea typeface="宋体" panose="02010600030101010101" pitchFamily="2" charset="-122"/>
              <a:cs typeface="Times New Roman Regular" panose="02020603050405020304" charset="0"/>
            </a:endParaRPr>
          </a:p>
          <a:p>
            <a:pPr marL="0" indent="457200" algn="just" latinLnBrk="0">
              <a:lnSpc>
                <a:spcPct val="160000"/>
              </a:lnSpc>
              <a:spcBef>
                <a:spcPts val="0"/>
              </a:spcBef>
              <a:buNone/>
            </a:pPr>
            <a:r>
              <a:rPr lang="zh-CN" altLang="en-US" sz="2000" b="0" dirty="0">
                <a:latin typeface="宋体" panose="02010600030101010101" pitchFamily="2" charset="-122"/>
                <a:ea typeface="宋体" panose="02010600030101010101" pitchFamily="2" charset="-122"/>
                <a:sym typeface="+mn-ea"/>
              </a:rPr>
              <a:t>在新加坡</a:t>
            </a:r>
            <a:r>
              <a:rPr lang="en-US" altLang="zh-CN" sz="2000" b="0" dirty="0">
                <a:latin typeface="宋体" panose="02010600030101010101" pitchFamily="2" charset="-122"/>
                <a:ea typeface="宋体" panose="02010600030101010101" pitchFamily="2" charset="-122"/>
                <a:sym typeface="+mn-ea"/>
              </a:rPr>
              <a:t>, </a:t>
            </a:r>
            <a:r>
              <a:rPr lang="zh-CN" altLang="en-US" sz="2000" b="0" dirty="0">
                <a:latin typeface="宋体" panose="02010600030101010101" pitchFamily="2" charset="-122"/>
                <a:ea typeface="宋体" panose="02010600030101010101" pitchFamily="2" charset="-122"/>
                <a:sym typeface="+mn-ea"/>
              </a:rPr>
              <a:t>政府为推动“ 健康国家” 战略计划</a:t>
            </a:r>
            <a:r>
              <a:rPr lang="en-US" altLang="zh-CN" sz="2000" b="0" dirty="0">
                <a:latin typeface="宋体" panose="02010600030101010101" pitchFamily="2" charset="-122"/>
                <a:ea typeface="宋体" panose="02010600030101010101" pitchFamily="2" charset="-122"/>
                <a:sym typeface="+mn-ea"/>
              </a:rPr>
              <a:t>, </a:t>
            </a:r>
            <a:r>
              <a:rPr lang="zh-CN" altLang="en-US" sz="2000" b="0" dirty="0">
                <a:latin typeface="宋体" panose="02010600030101010101" pitchFamily="2" charset="-122"/>
                <a:ea typeface="宋体" panose="02010600030101010101" pitchFamily="2" charset="-122"/>
                <a:sym typeface="+mn-ea"/>
              </a:rPr>
              <a:t>特别成立了</a:t>
            </a:r>
            <a:r>
              <a:rPr lang="zh-CN" altLang="en-US" sz="2000" dirty="0">
                <a:latin typeface="宋体" panose="02010600030101010101" pitchFamily="2" charset="-122"/>
                <a:ea typeface="宋体" panose="02010600030101010101" pitchFamily="2" charset="-122"/>
                <a:sym typeface="+mn-ea"/>
              </a:rPr>
              <a:t>“健康促进委员会”</a:t>
            </a:r>
            <a:r>
              <a:rPr lang="zh-CN" altLang="en-US" sz="2000" b="0" dirty="0">
                <a:latin typeface="宋体" panose="02010600030101010101" pitchFamily="2" charset="-122"/>
                <a:ea typeface="宋体" panose="02010600030101010101" pitchFamily="2" charset="-122"/>
                <a:sym typeface="+mn-ea"/>
              </a:rPr>
              <a:t>专门负责推动“健康国家”战略计划的相关工作</a:t>
            </a:r>
            <a:r>
              <a:rPr lang="en-US" altLang="zh-CN" sz="2000" b="0" dirty="0">
                <a:latin typeface="宋体" panose="02010600030101010101" pitchFamily="2" charset="-122"/>
                <a:ea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sym typeface="+mn-ea"/>
              </a:rPr>
              <a:t>并以提升营养、体育锻炼、减轻压力及戒烟为四大使命</a:t>
            </a:r>
            <a:r>
              <a:rPr lang="en-US" altLang="zh-CN" sz="2000" dirty="0">
                <a:latin typeface="宋体" panose="02010600030101010101" pitchFamily="2" charset="-122"/>
                <a:ea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sym typeface="+mn-ea"/>
              </a:rPr>
              <a:t>以改善居民生活质量、提高居民平均期望寿命、预防疾病及身心障碍</a:t>
            </a:r>
            <a:r>
              <a:rPr lang="en-US" altLang="zh-CN" sz="2000" dirty="0">
                <a:latin typeface="宋体" panose="02010600030101010101" pitchFamily="2" charset="-122"/>
                <a:ea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sym typeface="+mn-ea"/>
              </a:rPr>
              <a:t>以及降低婴儿死亡率等措施</a:t>
            </a:r>
            <a:r>
              <a:rPr lang="zh-CN" altLang="en-US" sz="2000" b="0" dirty="0">
                <a:latin typeface="宋体" panose="02010600030101010101" pitchFamily="2" charset="-122"/>
                <a:ea typeface="宋体" panose="02010600030101010101" pitchFamily="2" charset="-122"/>
                <a:sym typeface="+mn-ea"/>
              </a:rPr>
              <a:t>来推动“健康国家”战略计划。</a:t>
            </a:r>
            <a:endParaRPr lang="zh-CN" altLang="en-US" sz="2000" b="0" dirty="0">
              <a:latin typeface="宋体" panose="02010600030101010101" pitchFamily="2" charset="-122"/>
              <a:ea typeface="宋体" panose="02010600030101010101" pitchFamily="2" charset="-122"/>
            </a:endParaRPr>
          </a:p>
          <a:p>
            <a:pPr marL="0" indent="457200" algn="just" latinLnBrk="0">
              <a:lnSpc>
                <a:spcPct val="160000"/>
              </a:lnSpc>
              <a:spcBef>
                <a:spcPts val="0"/>
              </a:spcBef>
              <a:buNone/>
            </a:pPr>
            <a:endParaRPr lang="zh-CN" altLang="en-US" sz="2000" b="0" dirty="0">
              <a:latin typeface="Times New Roman Regular" panose="02020603050405020304" charset="0"/>
              <a:ea typeface="宋体" panose="02010600030101010101" pitchFamily="2" charset="-122"/>
              <a:cs typeface="Times New Roman Regular" panose="02020603050405020304" charset="0"/>
            </a:endParaRPr>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latin typeface="+mn-ea"/>
                <a:ea typeface="+mn-ea"/>
              </a:rPr>
              <a:t>五、影响健康的因素（</a:t>
            </a:r>
            <a:r>
              <a:rPr lang="en-US" altLang="zh-CN" sz="2800" dirty="0">
                <a:latin typeface="+mn-ea"/>
                <a:ea typeface="+mn-ea"/>
              </a:rPr>
              <a:t>1</a:t>
            </a:r>
            <a:r>
              <a:rPr lang="zh-CN" altLang="en-US" sz="2800" dirty="0">
                <a:latin typeface="+mn-ea"/>
                <a:ea typeface="+mn-ea"/>
              </a:rPr>
              <a:t>）</a:t>
            </a:r>
            <a:endParaRPr lang="zh-CN" altLang="en-US" sz="2800" dirty="0">
              <a:latin typeface="+mn-ea"/>
              <a:ea typeface="+mn-ea"/>
            </a:endParaRPr>
          </a:p>
        </p:txBody>
      </p:sp>
      <p:sp>
        <p:nvSpPr>
          <p:cNvPr id="3" name="内容占位符 2"/>
          <p:cNvSpPr>
            <a:spLocks noGrp="1"/>
          </p:cNvSpPr>
          <p:nvPr>
            <p:ph idx="1"/>
          </p:nvPr>
        </p:nvSpPr>
        <p:spPr>
          <a:xfrm>
            <a:off x="609600" y="1085850"/>
            <a:ext cx="10972800" cy="4705350"/>
          </a:xfrm>
        </p:spPr>
        <p:txBody>
          <a:bodyPr/>
          <a:lstStyle/>
          <a:p>
            <a:pPr marL="0" indent="0">
              <a:buNone/>
            </a:pPr>
            <a:r>
              <a:rPr lang="zh-CN" altLang="en-US" dirty="0"/>
              <a:t>    </a:t>
            </a:r>
            <a:r>
              <a:rPr lang="zh-CN" altLang="en-US" sz="2000" dirty="0">
                <a:latin typeface="Times New Roman Regular" panose="02020603050405020304" charset="0"/>
                <a:cs typeface="Times New Roman Regular" panose="02020603050405020304" charset="0"/>
              </a:rPr>
              <a:t> </a:t>
            </a:r>
            <a:r>
              <a:rPr lang="zh-CN" altLang="en-US" sz="2000" dirty="0">
                <a:latin typeface="Times New Roman Regular" panose="02020603050405020304" charset="0"/>
                <a:ea typeface="宋体" panose="02010600030101010101" pitchFamily="2" charset="-122"/>
                <a:cs typeface="Times New Roman Regular" panose="02020603050405020304" charset="0"/>
              </a:rPr>
              <a:t>根据健康的概念，学术界对影响健康的因素进行了分类（</a:t>
            </a:r>
            <a:r>
              <a:rPr lang="en-US" altLang="zh-CN" sz="2000" dirty="0">
                <a:latin typeface="Times New Roman Regular" panose="02020603050405020304" charset="0"/>
                <a:ea typeface="宋体" panose="02010600030101010101" pitchFamily="2" charset="-122"/>
                <a:cs typeface="Times New Roman Regular" panose="02020603050405020304" charset="0"/>
              </a:rPr>
              <a:t>McGinnis et al., 2002</a:t>
            </a:r>
            <a:r>
              <a:rPr lang="zh-CN" altLang="en-US" sz="2000" dirty="0">
                <a:latin typeface="Times New Roman Regular" panose="02020603050405020304" charset="0"/>
                <a:ea typeface="宋体" panose="02010600030101010101" pitchFamily="2" charset="-122"/>
                <a:cs typeface="Times New Roman Regular" panose="02020603050405020304" charset="0"/>
              </a:rPr>
              <a:t>）。</a:t>
            </a:r>
            <a:endParaRPr lang="zh-CN" altLang="en-US" sz="2000" dirty="0">
              <a:latin typeface="Times New Roman Regular" panose="02020603050405020304" charset="0"/>
              <a:ea typeface="宋体" panose="02010600030101010101" pitchFamily="2" charset="-122"/>
              <a:cs typeface="Times New Roman Regular" panose="02020603050405020304" charset="0"/>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3670" y="1830070"/>
            <a:ext cx="8734425" cy="4032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sz="2800" dirty="0">
                <a:latin typeface="+mn-ea"/>
                <a:ea typeface="+mn-ea"/>
              </a:rPr>
              <a:t>五、影响健康的因素（</a:t>
            </a:r>
            <a:r>
              <a:rPr lang="en-US" altLang="zh-CN" sz="2800" dirty="0">
                <a:latin typeface="+mn-ea"/>
                <a:ea typeface="+mn-ea"/>
              </a:rPr>
              <a:t>2</a:t>
            </a:r>
            <a:r>
              <a:rPr lang="zh-CN" altLang="en-US" sz="2800" dirty="0">
                <a:latin typeface="+mn-ea"/>
                <a:ea typeface="+mn-ea"/>
              </a:rPr>
              <a:t>）</a:t>
            </a:r>
            <a:endParaRPr lang="zh-CN" altLang="en-US" sz="2800" dirty="0">
              <a:latin typeface="+mn-ea"/>
              <a:ea typeface="+mn-ea"/>
            </a:endParaRPr>
          </a:p>
        </p:txBody>
      </p:sp>
      <p:sp>
        <p:nvSpPr>
          <p:cNvPr id="3" name="内容占位符 2"/>
          <p:cNvSpPr>
            <a:spLocks noGrp="1"/>
          </p:cNvSpPr>
          <p:nvPr>
            <p:ph idx="1"/>
          </p:nvPr>
        </p:nvSpPr>
        <p:spPr>
          <a:xfrm>
            <a:off x="609600" y="1232535"/>
            <a:ext cx="10972800" cy="4558665"/>
          </a:xfrm>
        </p:spPr>
        <p:txBody>
          <a:bodyPr>
            <a:normAutofit/>
          </a:bodyPr>
          <a:lstStyle/>
          <a:p>
            <a:pPr marL="0" indent="0">
              <a:lnSpc>
                <a:spcPct val="150000"/>
              </a:lnSpc>
              <a:buNone/>
            </a:pPr>
            <a:r>
              <a:rPr lang="en-US" altLang="zh-CN" sz="1800" b="0" dirty="0">
                <a:latin typeface="Times New Roman Regular" panose="02020603050405020304" charset="0"/>
                <a:ea typeface="宋体" panose="02010600030101010101" pitchFamily="2" charset="-122"/>
                <a:cs typeface="Times New Roman Regular" panose="02020603050405020304" charset="0"/>
              </a:rPr>
              <a:t> </a:t>
            </a:r>
            <a:r>
              <a:rPr lang="en-US" altLang="zh-CN" sz="2000" b="0" dirty="0">
                <a:latin typeface="Times New Roman Regular" panose="02020603050405020304" charset="0"/>
                <a:ea typeface="宋体" panose="02010600030101010101" pitchFamily="2" charset="-122"/>
                <a:cs typeface="Times New Roman Regular" panose="02020603050405020304" charset="0"/>
              </a:rPr>
              <a:t>   2010</a:t>
            </a:r>
            <a:r>
              <a:rPr lang="zh-CN" altLang="en-US" sz="2000" b="0" dirty="0">
                <a:latin typeface="Times New Roman Regular" panose="02020603050405020304" charset="0"/>
                <a:ea typeface="宋体" panose="02010600030101010101" pitchFamily="2" charset="-122"/>
                <a:cs typeface="Times New Roman Regular" panose="02020603050405020304" charset="0"/>
              </a:rPr>
              <a:t>年</a:t>
            </a:r>
            <a:r>
              <a:rPr lang="en-US" altLang="zh-CN" sz="2000" b="0" dirty="0">
                <a:latin typeface="Times New Roman Regular" panose="02020603050405020304" charset="0"/>
                <a:ea typeface="宋体" panose="02010600030101010101" pitchFamily="2" charset="-122"/>
                <a:cs typeface="Times New Roman Regular" panose="02020603050405020304" charset="0"/>
              </a:rPr>
              <a:t>WHO</a:t>
            </a:r>
            <a:r>
              <a:rPr lang="zh-CN" altLang="en-US" sz="2000" b="0" dirty="0">
                <a:latin typeface="Times New Roman Regular" panose="02020603050405020304" charset="0"/>
                <a:ea typeface="宋体" panose="02010600030101010101" pitchFamily="2" charset="-122"/>
                <a:cs typeface="Times New Roman Regular" panose="02020603050405020304" charset="0"/>
              </a:rPr>
              <a:t>在其研究报告</a:t>
            </a:r>
            <a:r>
              <a:rPr lang="en-US" altLang="zh-CN" sz="2000" b="0" dirty="0">
                <a:latin typeface="Times New Roman Regular" panose="02020603050405020304" charset="0"/>
                <a:ea typeface="宋体" panose="02010600030101010101" pitchFamily="2" charset="-122"/>
                <a:cs typeface="Times New Roman Regular" panose="02020603050405020304" charset="0"/>
              </a:rPr>
              <a:t>《</a:t>
            </a:r>
            <a:r>
              <a:rPr lang="zh-CN" altLang="en-US" sz="2000" b="0" dirty="0">
                <a:latin typeface="Times New Roman Regular" panose="02020603050405020304" charset="0"/>
                <a:ea typeface="宋体" panose="02010600030101010101" pitchFamily="2" charset="-122"/>
                <a:cs typeface="Times New Roman Regular" panose="02020603050405020304" charset="0"/>
              </a:rPr>
              <a:t>一个概念性框架：健康的社会决定因素行动</a:t>
            </a:r>
            <a:r>
              <a:rPr lang="en-US" altLang="zh-CN" sz="2000" b="0" dirty="0">
                <a:latin typeface="Times New Roman Regular" panose="02020603050405020304" charset="0"/>
                <a:ea typeface="宋体" panose="02010600030101010101" pitchFamily="2" charset="-122"/>
                <a:cs typeface="Times New Roman Regular" panose="02020603050405020304" charset="0"/>
              </a:rPr>
              <a:t>》</a:t>
            </a:r>
            <a:r>
              <a:rPr lang="zh-CN" altLang="en-US" sz="2000" b="0" dirty="0">
                <a:latin typeface="Times New Roman Regular" panose="02020603050405020304" charset="0"/>
                <a:ea typeface="宋体" panose="02010600030101010101" pitchFamily="2" charset="-122"/>
                <a:cs typeface="Times New Roman Regular" panose="02020603050405020304" charset="0"/>
              </a:rPr>
              <a:t>提出，影响健康的社会决定因素可以概括为三个方面：</a:t>
            </a:r>
            <a:endParaRPr lang="en-US" altLang="zh-CN" sz="2000" b="0" dirty="0">
              <a:latin typeface="Times New Roman Regular" panose="02020603050405020304" charset="0"/>
              <a:ea typeface="宋体" panose="02010600030101010101" pitchFamily="2" charset="-122"/>
              <a:cs typeface="Times New Roman Regular" panose="02020603050405020304" charset="0"/>
            </a:endParaRPr>
          </a:p>
          <a:p>
            <a:pPr marL="0" indent="0">
              <a:lnSpc>
                <a:spcPct val="15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第一层面是宏观层面，是国家社会制度、经济基础、上层建筑。</a:t>
            </a:r>
            <a:endParaRPr lang="en-US" altLang="zh-CN" sz="2000" dirty="0">
              <a:latin typeface="宋体" panose="02010600030101010101" pitchFamily="2" charset="-122"/>
              <a:ea typeface="宋体" panose="02010600030101010101" pitchFamily="2" charset="-122"/>
            </a:endParaRPr>
          </a:p>
          <a:p>
            <a:pPr marL="0" indent="0">
              <a:lnSpc>
                <a:spcPct val="15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第二层面是中观层面，是人的分层分群问题，指社会经济地位、社会公平政策等。</a:t>
            </a:r>
            <a:endParaRPr lang="en-US" altLang="zh-CN" sz="2000" dirty="0">
              <a:latin typeface="宋体" panose="02010600030101010101" pitchFamily="2" charset="-122"/>
              <a:ea typeface="宋体" panose="02010600030101010101" pitchFamily="2" charset="-122"/>
            </a:endParaRPr>
          </a:p>
          <a:p>
            <a:pPr marL="0" indent="0" algn="just">
              <a:lnSpc>
                <a:spcPct val="15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第三层面是相对微观的，通过物理环境、行为方式途径、精神因素途径、卫生服务利用和保障水平来直接作用个体影响健康的因素。</a:t>
            </a:r>
            <a:endParaRPr lang="en-US" altLang="zh-CN" sz="2000" dirty="0">
              <a:latin typeface="宋体" panose="02010600030101010101" pitchFamily="2" charset="-122"/>
              <a:ea typeface="宋体" panose="02010600030101010101" pitchFamily="2" charset="-122"/>
            </a:endParaRPr>
          </a:p>
          <a:p>
            <a:pPr marL="0" indent="0">
              <a:lnSpc>
                <a:spcPct val="15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该报告将第三层面的内容归纳为四个方面。</a:t>
            </a:r>
            <a:endParaRPr lang="zh-CN" altLang="en-US" sz="2000" dirty="0">
              <a:latin typeface="宋体" panose="02010600030101010101" pitchFamily="2" charset="-122"/>
              <a:ea typeface="宋体" panose="02010600030101010101" pitchFamily="2" charset="-122"/>
            </a:endParaRP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69645" y="1010285"/>
            <a:ext cx="9852025" cy="3846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图片 8" descr="Macintosh HD:Users:L:Desktop:Screen Shot 2014-01-03 at pm7.29.36.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3410" y="452120"/>
            <a:ext cx="4705985" cy="3545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35"/>
          <p:cNvGrpSpPr>
            <a:grpSpLocks noChangeAspect="1"/>
          </p:cNvGrpSpPr>
          <p:nvPr/>
        </p:nvGrpSpPr>
        <p:grpSpPr>
          <a:xfrm>
            <a:off x="5593080" y="699770"/>
            <a:ext cx="5465445" cy="5465445"/>
            <a:chOff x="3709988" y="909638"/>
            <a:chExt cx="4319587" cy="4319587"/>
          </a:xfrm>
        </p:grpSpPr>
        <p:sp>
          <p:nvSpPr>
            <p:cNvPr id="15" name="饼形 14"/>
            <p:cNvSpPr/>
            <p:nvPr/>
          </p:nvSpPr>
          <p:spPr>
            <a:xfrm rot="8109699">
              <a:off x="3709988" y="909638"/>
              <a:ext cx="4319587" cy="4319587"/>
            </a:xfrm>
            <a:prstGeom prst="pi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nvGrpSpPr>
            <p:cNvPr id="3" name="组合 34"/>
            <p:cNvGrpSpPr/>
            <p:nvPr/>
          </p:nvGrpSpPr>
          <p:grpSpPr>
            <a:xfrm>
              <a:off x="3912147" y="1115427"/>
              <a:ext cx="4044403" cy="4001995"/>
              <a:chOff x="3912147" y="1115427"/>
              <a:chExt cx="4044403" cy="4001995"/>
            </a:xfrm>
          </p:grpSpPr>
          <p:sp>
            <p:nvSpPr>
              <p:cNvPr id="6" name="饼形 5"/>
              <p:cNvSpPr/>
              <p:nvPr/>
            </p:nvSpPr>
            <p:spPr>
              <a:xfrm rot="8109699">
                <a:off x="4067175" y="1268413"/>
                <a:ext cx="3600450" cy="3600450"/>
              </a:xfrm>
              <a:prstGeom prst="pi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6" name="TextBox 25"/>
              <p:cNvSpPr txBox="1"/>
              <p:nvPr/>
            </p:nvSpPr>
            <p:spPr>
              <a:xfrm rot="1240505">
                <a:off x="3912147" y="1115427"/>
                <a:ext cx="3912936" cy="4001995"/>
              </a:xfrm>
              <a:prstGeom prst="rect">
                <a:avLst/>
              </a:prstGeom>
              <a:noFill/>
            </p:spPr>
            <p:txBody>
              <a:bodyPr spcFirstLastPara="1" anchorCtr="1">
                <a:prstTxWarp prst="textCircle">
                  <a:avLst/>
                </a:prstTxWarp>
                <a:spAutoFit/>
              </a:bodyPr>
              <a:lstStyle/>
              <a:p>
                <a:pPr>
                  <a:defRPr/>
                </a:pPr>
                <a:r>
                  <a:rPr lang="en-US" altLang="zh-CN" sz="1400" dirty="0"/>
                  <a:t>General socioeconomic, cultural and environmental conditions </a:t>
                </a:r>
                <a:endParaRPr lang="zh-CN" altLang="en-US" sz="1400" dirty="0"/>
              </a:p>
            </p:txBody>
          </p:sp>
          <p:grpSp>
            <p:nvGrpSpPr>
              <p:cNvPr id="4" name="组合 66"/>
              <p:cNvGrpSpPr/>
              <p:nvPr/>
            </p:nvGrpSpPr>
            <p:grpSpPr bwMode="auto">
              <a:xfrm>
                <a:off x="3970338" y="1412875"/>
                <a:ext cx="3986212" cy="2837200"/>
                <a:chOff x="3970536" y="1412776"/>
                <a:chExt cx="3985840" cy="2837536"/>
              </a:xfrm>
            </p:grpSpPr>
            <p:sp>
              <p:nvSpPr>
                <p:cNvPr id="14" name="饼形 13"/>
                <p:cNvSpPr>
                  <a:spLocks noChangeAspect="1"/>
                </p:cNvSpPr>
                <p:nvPr/>
              </p:nvSpPr>
              <p:spPr>
                <a:xfrm rot="8109699">
                  <a:off x="4789610" y="1989107"/>
                  <a:ext cx="2158799" cy="2160843"/>
                </a:xfrm>
                <a:prstGeom prst="pi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3" name="饼形 12"/>
                <p:cNvSpPr>
                  <a:spLocks noChangeAspect="1"/>
                </p:cNvSpPr>
                <p:nvPr/>
              </p:nvSpPr>
              <p:spPr>
                <a:xfrm rot="8109699">
                  <a:off x="5143589" y="2359038"/>
                  <a:ext cx="1439729" cy="1440034"/>
                </a:xfrm>
                <a:prstGeom prst="pi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6" name="椭圆 15"/>
                <p:cNvSpPr/>
                <p:nvPr/>
              </p:nvSpPr>
              <p:spPr>
                <a:xfrm>
                  <a:off x="5508679" y="2708330"/>
                  <a:ext cx="719071" cy="72081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250" name="TextBox 21"/>
                <p:cNvSpPr txBox="1">
                  <a:spLocks noChangeArrowheads="1"/>
                </p:cNvSpPr>
                <p:nvPr/>
              </p:nvSpPr>
              <p:spPr bwMode="auto">
                <a:xfrm>
                  <a:off x="5023098" y="3789040"/>
                  <a:ext cx="2016224" cy="46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latin typeface="Times New Roman" panose="02020603050405020304" charset="0"/>
                      <a:cs typeface="Times New Roman" panose="02020603050405020304" charset="0"/>
                    </a:rPr>
                    <a:t>     </a:t>
                  </a:r>
                  <a:r>
                    <a:rPr lang="en-US" altLang="zh-CN" sz="1400" b="1" dirty="0">
                      <a:latin typeface="Times New Roman" panose="02020603050405020304" charset="0"/>
                      <a:cs typeface="Times New Roman" panose="02020603050405020304" charset="0"/>
                    </a:rPr>
                    <a:t>What causes </a:t>
                  </a:r>
                  <a:endParaRPr lang="en-US" altLang="zh-CN" sz="1400" b="1" dirty="0">
                    <a:latin typeface="Times New Roman" panose="02020603050405020304" charset="0"/>
                    <a:cs typeface="Times New Roman" panose="02020603050405020304" charset="0"/>
                  </a:endParaRPr>
                </a:p>
                <a:p>
                  <a:pPr eaLnBrk="1" hangingPunct="1"/>
                  <a:r>
                    <a:rPr lang="en-US" altLang="zh-CN" sz="1400" b="1" dirty="0">
                      <a:latin typeface="Times New Roman" panose="02020603050405020304" charset="0"/>
                      <a:cs typeface="Times New Roman" panose="02020603050405020304" charset="0"/>
                    </a:rPr>
                    <a:t> health inequalities ?</a:t>
                  </a:r>
                  <a:endParaRPr lang="zh-CN" altLang="en-US" sz="1400" b="1" dirty="0">
                    <a:latin typeface="Times New Roman" panose="02020603050405020304" charset="0"/>
                    <a:cs typeface="Times New Roman" panose="02020603050405020304" charset="0"/>
                  </a:endParaRPr>
                </a:p>
              </p:txBody>
            </p:sp>
            <p:sp>
              <p:nvSpPr>
                <p:cNvPr id="10251" name="TextBox 22"/>
                <p:cNvSpPr txBox="1">
                  <a:spLocks noChangeArrowheads="1"/>
                </p:cNvSpPr>
                <p:nvPr/>
              </p:nvSpPr>
              <p:spPr bwMode="auto">
                <a:xfrm>
                  <a:off x="5157589" y="2700994"/>
                  <a:ext cx="2016224" cy="44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a:latin typeface="Times New Roman" panose="02020603050405020304" charset="0"/>
                      <a:cs typeface="Times New Roman" panose="02020603050405020304" charset="0"/>
                    </a:rPr>
                    <a:t>                 Age, sex</a:t>
                  </a:r>
                  <a:endParaRPr lang="en-US" altLang="zh-CN" sz="800" b="1">
                    <a:latin typeface="Times New Roman" panose="02020603050405020304" charset="0"/>
                    <a:cs typeface="Times New Roman" panose="02020603050405020304" charset="0"/>
                  </a:endParaRPr>
                </a:p>
                <a:p>
                  <a:pPr eaLnBrk="1" hangingPunct="1"/>
                  <a:r>
                    <a:rPr lang="en-US" altLang="zh-CN" sz="800" b="1">
                      <a:latin typeface="Times New Roman" panose="02020603050405020304" charset="0"/>
                      <a:cs typeface="Times New Roman" panose="02020603050405020304" charset="0"/>
                    </a:rPr>
                    <a:t>                     and</a:t>
                  </a:r>
                  <a:endParaRPr lang="en-US" altLang="zh-CN" sz="800" b="1">
                    <a:latin typeface="Times New Roman" panose="02020603050405020304" charset="0"/>
                    <a:cs typeface="Times New Roman" panose="02020603050405020304" charset="0"/>
                  </a:endParaRPr>
                </a:p>
                <a:p>
                  <a:pPr eaLnBrk="1" hangingPunct="1"/>
                  <a:r>
                    <a:rPr lang="en-US" altLang="zh-CN" sz="800" b="1">
                      <a:latin typeface="Times New Roman" panose="02020603050405020304" charset="0"/>
                      <a:cs typeface="Times New Roman" panose="02020603050405020304" charset="0"/>
                    </a:rPr>
                    <a:t>            constitutional</a:t>
                  </a:r>
                  <a:endParaRPr lang="en-US" altLang="zh-CN" sz="800" b="1">
                    <a:latin typeface="Times New Roman" panose="02020603050405020304" charset="0"/>
                    <a:cs typeface="Times New Roman" panose="02020603050405020304" charset="0"/>
                  </a:endParaRPr>
                </a:p>
                <a:p>
                  <a:pPr eaLnBrk="1" hangingPunct="1"/>
                  <a:r>
                    <a:rPr lang="en-US" altLang="zh-CN" sz="800" b="1">
                      <a:latin typeface="Times New Roman" panose="02020603050405020304" charset="0"/>
                      <a:cs typeface="Times New Roman" panose="02020603050405020304" charset="0"/>
                    </a:rPr>
                    <a:t>                   factors</a:t>
                  </a:r>
                  <a:endParaRPr lang="zh-CN" altLang="en-US" sz="800" b="1">
                    <a:latin typeface="Times New Roman" panose="02020603050405020304" charset="0"/>
                    <a:cs typeface="Times New Roman" panose="02020603050405020304" charset="0"/>
                  </a:endParaRPr>
                </a:p>
              </p:txBody>
            </p:sp>
            <p:sp>
              <p:nvSpPr>
                <p:cNvPr id="28" name="TextBox 27"/>
                <p:cNvSpPr txBox="1"/>
                <p:nvPr/>
              </p:nvSpPr>
              <p:spPr>
                <a:xfrm rot="530778">
                  <a:off x="5321552" y="2555622"/>
                  <a:ext cx="1104065" cy="1202615"/>
                </a:xfrm>
                <a:prstGeom prst="rect">
                  <a:avLst/>
                </a:prstGeom>
                <a:noFill/>
              </p:spPr>
              <p:txBody>
                <a:bodyPr spcFirstLastPara="1">
                  <a:prstTxWarp prst="textCircle">
                    <a:avLst/>
                  </a:prstTxWarp>
                  <a:spAutoFit/>
                </a:bodyPr>
                <a:lstStyle/>
                <a:p>
                  <a:pPr>
                    <a:defRPr/>
                  </a:pPr>
                  <a:r>
                    <a:rPr lang="en-US" altLang="zh-CN" sz="1100" b="1" dirty="0"/>
                    <a:t>Individual lifestyle factors</a:t>
                  </a:r>
                  <a:endParaRPr lang="zh-CN" altLang="en-US" sz="1100" b="1" dirty="0"/>
                </a:p>
              </p:txBody>
            </p:sp>
            <p:sp>
              <p:nvSpPr>
                <p:cNvPr id="29" name="TextBox 28"/>
                <p:cNvSpPr txBox="1"/>
                <p:nvPr/>
              </p:nvSpPr>
              <p:spPr>
                <a:xfrm rot="1140635">
                  <a:off x="5062339" y="2223914"/>
                  <a:ext cx="1728192" cy="1440160"/>
                </a:xfrm>
                <a:prstGeom prst="rect">
                  <a:avLst/>
                </a:prstGeom>
                <a:noFill/>
              </p:spPr>
              <p:txBody>
                <a:bodyPr spcFirstLastPara="1">
                  <a:prstTxWarp prst="textCircle">
                    <a:avLst/>
                  </a:prstTxWarp>
                  <a:spAutoFit/>
                </a:bodyPr>
                <a:lstStyle/>
                <a:p>
                  <a:pPr>
                    <a:defRPr/>
                  </a:pPr>
                  <a:r>
                    <a:rPr lang="en-US" altLang="zh-CN" sz="1100" b="1" dirty="0"/>
                    <a:t>Social and community networks</a:t>
                  </a:r>
                  <a:endParaRPr lang="zh-CN" altLang="en-US" sz="1100" b="1" dirty="0"/>
                </a:p>
              </p:txBody>
            </p:sp>
            <p:cxnSp>
              <p:nvCxnSpPr>
                <p:cNvPr id="31" name="直接连接符 30"/>
                <p:cNvCxnSpPr/>
                <p:nvPr/>
              </p:nvCxnSpPr>
              <p:spPr>
                <a:xfrm flipH="1">
                  <a:off x="6381723" y="1547730"/>
                  <a:ext cx="431760" cy="57633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4913423" y="1538204"/>
                  <a:ext cx="431760" cy="57633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130858" y="3291012"/>
                  <a:ext cx="647640" cy="22545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813483" y="2276478"/>
                  <a:ext cx="647640" cy="22704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4192765" y="2411432"/>
                  <a:ext cx="647640" cy="2873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6948408" y="3008403"/>
                  <a:ext cx="720658" cy="6033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857929" y="3491060"/>
                  <a:ext cx="647640" cy="28895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5364231" y="1792234"/>
                  <a:ext cx="287310" cy="14289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6135684" y="1801760"/>
                  <a:ext cx="279374" cy="177821"/>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0263" name="TextBox 58"/>
                <p:cNvSpPr txBox="1">
                  <a:spLocks noChangeArrowheads="1"/>
                </p:cNvSpPr>
                <p:nvPr/>
              </p:nvSpPr>
              <p:spPr bwMode="auto">
                <a:xfrm>
                  <a:off x="5364088" y="1412776"/>
                  <a:ext cx="1152128" cy="25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dirty="0">
                      <a:latin typeface="Times New Roman" panose="02020603050405020304" charset="0"/>
                      <a:cs typeface="Times New Roman" panose="02020603050405020304" charset="0"/>
                    </a:rPr>
                    <a:t>Living and working</a:t>
                  </a:r>
                  <a:endParaRPr lang="en-US" altLang="zh-CN" sz="800" b="1" dirty="0">
                    <a:latin typeface="Times New Roman" panose="02020603050405020304" charset="0"/>
                    <a:cs typeface="Times New Roman" panose="02020603050405020304" charset="0"/>
                  </a:endParaRPr>
                </a:p>
                <a:p>
                  <a:pPr eaLnBrk="1" hangingPunct="1"/>
                  <a:r>
                    <a:rPr lang="en-US" altLang="zh-CN" sz="800" b="1" dirty="0">
                      <a:latin typeface="Times New Roman" panose="02020603050405020304" charset="0"/>
                      <a:cs typeface="Times New Roman" panose="02020603050405020304" charset="0"/>
                    </a:rPr>
                    <a:t>           conditions </a:t>
                  </a:r>
                  <a:endParaRPr lang="zh-CN" altLang="en-US" sz="800" b="1" dirty="0">
                    <a:latin typeface="Times New Roman" panose="02020603050405020304" charset="0"/>
                    <a:cs typeface="Times New Roman" panose="02020603050405020304" charset="0"/>
                  </a:endParaRPr>
                </a:p>
              </p:txBody>
            </p:sp>
            <p:sp>
              <p:nvSpPr>
                <p:cNvPr id="10264" name="TextBox 59"/>
                <p:cNvSpPr txBox="1">
                  <a:spLocks noChangeArrowheads="1"/>
                </p:cNvSpPr>
                <p:nvPr/>
              </p:nvSpPr>
              <p:spPr bwMode="auto">
                <a:xfrm>
                  <a:off x="4355976" y="1965026"/>
                  <a:ext cx="1152128" cy="25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dirty="0">
                      <a:latin typeface="Times New Roman" panose="02020603050405020304" charset="0"/>
                      <a:cs typeface="Times New Roman" panose="02020603050405020304" charset="0"/>
                    </a:rPr>
                    <a:t>      Work</a:t>
                  </a:r>
                  <a:endParaRPr lang="en-US" altLang="zh-CN" sz="800" b="1" dirty="0">
                    <a:latin typeface="Times New Roman" panose="02020603050405020304" charset="0"/>
                    <a:cs typeface="Times New Roman" panose="02020603050405020304" charset="0"/>
                  </a:endParaRPr>
                </a:p>
                <a:p>
                  <a:pPr eaLnBrk="1" hangingPunct="1"/>
                  <a:r>
                    <a:rPr lang="en-US" altLang="zh-CN" sz="800" b="1" dirty="0">
                      <a:latin typeface="Times New Roman" panose="02020603050405020304" charset="0"/>
                      <a:cs typeface="Times New Roman" panose="02020603050405020304" charset="0"/>
                    </a:rPr>
                    <a:t>environment</a:t>
                  </a:r>
                  <a:endParaRPr lang="zh-CN" altLang="en-US" sz="800" b="1" dirty="0">
                    <a:latin typeface="Times New Roman" panose="02020603050405020304" charset="0"/>
                    <a:cs typeface="Times New Roman" panose="02020603050405020304" charset="0"/>
                  </a:endParaRPr>
                </a:p>
              </p:txBody>
            </p:sp>
            <p:sp>
              <p:nvSpPr>
                <p:cNvPr id="10265" name="TextBox 60"/>
                <p:cNvSpPr txBox="1">
                  <a:spLocks noChangeArrowheads="1"/>
                </p:cNvSpPr>
                <p:nvPr/>
              </p:nvSpPr>
              <p:spPr bwMode="auto">
                <a:xfrm>
                  <a:off x="3970536" y="2799487"/>
                  <a:ext cx="1152128" cy="162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a:latin typeface="Times New Roman" panose="02020603050405020304" charset="0"/>
                      <a:cs typeface="Times New Roman" panose="02020603050405020304" charset="0"/>
                    </a:rPr>
                    <a:t>      Education</a:t>
                  </a:r>
                  <a:endParaRPr lang="zh-CN" altLang="en-US" sz="800" b="1">
                    <a:latin typeface="Times New Roman" panose="02020603050405020304" charset="0"/>
                    <a:cs typeface="Times New Roman" panose="02020603050405020304" charset="0"/>
                  </a:endParaRPr>
                </a:p>
              </p:txBody>
            </p:sp>
            <p:sp>
              <p:nvSpPr>
                <p:cNvPr id="10266" name="TextBox 61"/>
                <p:cNvSpPr txBox="1">
                  <a:spLocks noChangeArrowheads="1"/>
                </p:cNvSpPr>
                <p:nvPr/>
              </p:nvSpPr>
              <p:spPr bwMode="auto">
                <a:xfrm>
                  <a:off x="4271268" y="3412612"/>
                  <a:ext cx="1152128" cy="34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a:latin typeface="Times New Roman" panose="02020603050405020304" charset="0"/>
                      <a:cs typeface="Times New Roman" panose="02020603050405020304" charset="0"/>
                    </a:rPr>
                    <a:t>Agriculture</a:t>
                  </a:r>
                  <a:endParaRPr lang="en-US" altLang="zh-CN" sz="800" b="1">
                    <a:latin typeface="Times New Roman" panose="02020603050405020304" charset="0"/>
                    <a:cs typeface="Times New Roman" panose="02020603050405020304" charset="0"/>
                  </a:endParaRPr>
                </a:p>
                <a:p>
                  <a:pPr eaLnBrk="1" hangingPunct="1"/>
                  <a:r>
                    <a:rPr lang="en-US" altLang="zh-CN" sz="800" b="1">
                      <a:latin typeface="Times New Roman" panose="02020603050405020304" charset="0"/>
                      <a:cs typeface="Times New Roman" panose="02020603050405020304" charset="0"/>
                    </a:rPr>
                    <a:t>  and food</a:t>
                  </a:r>
                  <a:endParaRPr lang="en-US" altLang="zh-CN" sz="800" b="1">
                    <a:latin typeface="Times New Roman" panose="02020603050405020304" charset="0"/>
                    <a:cs typeface="Times New Roman" panose="02020603050405020304" charset="0"/>
                  </a:endParaRPr>
                </a:p>
                <a:p>
                  <a:pPr eaLnBrk="1" hangingPunct="1"/>
                  <a:r>
                    <a:rPr lang="en-US" altLang="zh-CN" sz="800" b="1">
                      <a:latin typeface="Times New Roman" panose="02020603050405020304" charset="0"/>
                      <a:cs typeface="Times New Roman" panose="02020603050405020304" charset="0"/>
                    </a:rPr>
                    <a:t>production</a:t>
                  </a:r>
                  <a:endParaRPr lang="zh-CN" altLang="en-US" sz="800" b="1">
                    <a:latin typeface="Times New Roman" panose="02020603050405020304" charset="0"/>
                    <a:cs typeface="Times New Roman" panose="02020603050405020304" charset="0"/>
                  </a:endParaRPr>
                </a:p>
              </p:txBody>
            </p:sp>
            <p:sp>
              <p:nvSpPr>
                <p:cNvPr id="10267" name="TextBox 62"/>
                <p:cNvSpPr txBox="1">
                  <a:spLocks noChangeArrowheads="1"/>
                </p:cNvSpPr>
                <p:nvPr/>
              </p:nvSpPr>
              <p:spPr bwMode="auto">
                <a:xfrm>
                  <a:off x="6300192" y="1965026"/>
                  <a:ext cx="1152128" cy="162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a:latin typeface="Times New Roman" panose="02020603050405020304" charset="0"/>
                      <a:cs typeface="Times New Roman" panose="02020603050405020304" charset="0"/>
                    </a:rPr>
                    <a:t>      Unemployment</a:t>
                  </a:r>
                  <a:endParaRPr lang="zh-CN" altLang="en-US" sz="800" b="1">
                    <a:latin typeface="Times New Roman" panose="02020603050405020304" charset="0"/>
                    <a:cs typeface="Times New Roman" panose="02020603050405020304" charset="0"/>
                  </a:endParaRPr>
                </a:p>
              </p:txBody>
            </p:sp>
            <p:sp>
              <p:nvSpPr>
                <p:cNvPr id="10268" name="TextBox 63"/>
                <p:cNvSpPr txBox="1">
                  <a:spLocks noChangeArrowheads="1"/>
                </p:cNvSpPr>
                <p:nvPr/>
              </p:nvSpPr>
              <p:spPr bwMode="auto">
                <a:xfrm>
                  <a:off x="6804248" y="2517275"/>
                  <a:ext cx="1152128" cy="25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dirty="0">
                      <a:latin typeface="Times New Roman" panose="02020603050405020304" charset="0"/>
                      <a:cs typeface="Times New Roman" panose="02020603050405020304" charset="0"/>
                    </a:rPr>
                    <a:t>      Water and</a:t>
                  </a:r>
                  <a:endParaRPr lang="en-US" altLang="zh-CN" sz="800" b="1" dirty="0">
                    <a:latin typeface="Times New Roman" panose="02020603050405020304" charset="0"/>
                    <a:cs typeface="Times New Roman" panose="02020603050405020304" charset="0"/>
                  </a:endParaRPr>
                </a:p>
                <a:p>
                  <a:pPr eaLnBrk="1" hangingPunct="1"/>
                  <a:r>
                    <a:rPr lang="en-US" altLang="zh-CN" sz="800" b="1" dirty="0">
                      <a:latin typeface="Times New Roman" panose="02020603050405020304" charset="0"/>
                      <a:cs typeface="Times New Roman" panose="02020603050405020304" charset="0"/>
                    </a:rPr>
                    <a:t>       sanitation</a:t>
                  </a:r>
                  <a:endParaRPr lang="zh-CN" altLang="en-US" sz="800" b="1" dirty="0">
                    <a:latin typeface="Times New Roman" panose="02020603050405020304" charset="0"/>
                    <a:cs typeface="Times New Roman" panose="02020603050405020304" charset="0"/>
                  </a:endParaRPr>
                </a:p>
              </p:txBody>
            </p:sp>
            <p:sp>
              <p:nvSpPr>
                <p:cNvPr id="10269" name="TextBox 64"/>
                <p:cNvSpPr txBox="1">
                  <a:spLocks noChangeArrowheads="1"/>
                </p:cNvSpPr>
                <p:nvPr/>
              </p:nvSpPr>
              <p:spPr bwMode="auto">
                <a:xfrm>
                  <a:off x="6804248" y="3069525"/>
                  <a:ext cx="1152128" cy="25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a:latin typeface="Times New Roman" panose="02020603050405020304" charset="0"/>
                      <a:cs typeface="Times New Roman" panose="02020603050405020304" charset="0"/>
                    </a:rPr>
                    <a:t>      Health care</a:t>
                  </a:r>
                  <a:endParaRPr lang="en-US" altLang="zh-CN" sz="800" b="1">
                    <a:latin typeface="Times New Roman" panose="02020603050405020304" charset="0"/>
                    <a:cs typeface="Times New Roman" panose="02020603050405020304" charset="0"/>
                  </a:endParaRPr>
                </a:p>
                <a:p>
                  <a:pPr eaLnBrk="1" hangingPunct="1"/>
                  <a:r>
                    <a:rPr lang="en-US" altLang="zh-CN" sz="800" b="1">
                      <a:latin typeface="Times New Roman" panose="02020603050405020304" charset="0"/>
                      <a:cs typeface="Times New Roman" panose="02020603050405020304" charset="0"/>
                    </a:rPr>
                    <a:t>         services</a:t>
                  </a:r>
                  <a:endParaRPr lang="zh-CN" altLang="en-US" sz="800" b="1">
                    <a:latin typeface="Times New Roman" panose="02020603050405020304" charset="0"/>
                    <a:cs typeface="Times New Roman" panose="02020603050405020304" charset="0"/>
                  </a:endParaRPr>
                </a:p>
              </p:txBody>
            </p:sp>
            <p:sp>
              <p:nvSpPr>
                <p:cNvPr id="10270" name="TextBox 65"/>
                <p:cNvSpPr txBox="1">
                  <a:spLocks noChangeArrowheads="1"/>
                </p:cNvSpPr>
                <p:nvPr/>
              </p:nvSpPr>
              <p:spPr bwMode="auto">
                <a:xfrm>
                  <a:off x="6660232" y="3622330"/>
                  <a:ext cx="1152128" cy="162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a:latin typeface="Times New Roman" panose="02020603050405020304" charset="0"/>
                      <a:cs typeface="Times New Roman" panose="02020603050405020304" charset="0"/>
                    </a:rPr>
                    <a:t>      Housing</a:t>
                  </a:r>
                  <a:endParaRPr lang="zh-CN" altLang="en-US" sz="800" b="1">
                    <a:latin typeface="Times New Roman" panose="02020603050405020304" charset="0"/>
                    <a:cs typeface="Times New Roman" panose="02020603050405020304" charset="0"/>
                  </a:endParaRPr>
                </a:p>
              </p:txBody>
            </p:sp>
          </p:grpSp>
        </p:grpSp>
      </p:gr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94"/>
          <p:cNvGrpSpPr/>
          <p:nvPr/>
        </p:nvGrpSpPr>
        <p:grpSpPr>
          <a:xfrm>
            <a:off x="1176020" y="188595"/>
            <a:ext cx="9457055" cy="5487035"/>
            <a:chOff x="251067" y="975405"/>
            <a:chExt cx="9073461" cy="5487319"/>
          </a:xfrm>
        </p:grpSpPr>
        <p:grpSp>
          <p:nvGrpSpPr>
            <p:cNvPr id="6" name="组合 62"/>
            <p:cNvGrpSpPr/>
            <p:nvPr/>
          </p:nvGrpSpPr>
          <p:grpSpPr>
            <a:xfrm>
              <a:off x="251067" y="975405"/>
              <a:ext cx="7992888" cy="5487319"/>
              <a:chOff x="251067" y="975405"/>
              <a:chExt cx="7992888" cy="5487319"/>
            </a:xfrm>
          </p:grpSpPr>
          <p:grpSp>
            <p:nvGrpSpPr>
              <p:cNvPr id="21" name="组合 23"/>
              <p:cNvGrpSpPr/>
              <p:nvPr/>
            </p:nvGrpSpPr>
            <p:grpSpPr>
              <a:xfrm>
                <a:off x="251067" y="975405"/>
                <a:ext cx="3888432" cy="5472608"/>
                <a:chOff x="1907704" y="404664"/>
                <a:chExt cx="3888432" cy="5472608"/>
              </a:xfrm>
            </p:grpSpPr>
            <p:sp>
              <p:nvSpPr>
                <p:cNvPr id="11" name="矩形 10"/>
                <p:cNvSpPr/>
                <p:nvPr/>
              </p:nvSpPr>
              <p:spPr>
                <a:xfrm>
                  <a:off x="1907704" y="4581128"/>
                  <a:ext cx="3888432" cy="129614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STUCTURAL DETERMINANTS</a:t>
                  </a:r>
                  <a:endParaRPr lang="en-US" altLang="zh-CN" b="1" dirty="0"/>
                </a:p>
                <a:p>
                  <a:pPr algn="ctr"/>
                  <a:r>
                    <a:rPr lang="en-US" altLang="zh-CN" b="1" dirty="0"/>
                    <a:t>SOCIAL DETERMINANTS OF</a:t>
                  </a:r>
                  <a:endParaRPr lang="en-US" altLang="zh-CN" b="1" dirty="0"/>
                </a:p>
                <a:p>
                  <a:pPr algn="ctr"/>
                  <a:r>
                    <a:rPr lang="en-US" altLang="zh-CN" b="1" dirty="0"/>
                    <a:t>HEALTH INEQUITIES</a:t>
                  </a:r>
                  <a:endParaRPr lang="zh-CN" altLang="en-US" b="1" dirty="0"/>
                </a:p>
              </p:txBody>
            </p:sp>
            <p:grpSp>
              <p:nvGrpSpPr>
                <p:cNvPr id="24" name="组合 20"/>
                <p:cNvGrpSpPr/>
                <p:nvPr/>
              </p:nvGrpSpPr>
              <p:grpSpPr>
                <a:xfrm>
                  <a:off x="1907704" y="404664"/>
                  <a:ext cx="3888432" cy="4176464"/>
                  <a:chOff x="1907704" y="404664"/>
                  <a:chExt cx="3888432" cy="4176464"/>
                </a:xfrm>
              </p:grpSpPr>
              <p:grpSp>
                <p:nvGrpSpPr>
                  <p:cNvPr id="27" name="组合 5"/>
                  <p:cNvGrpSpPr/>
                  <p:nvPr/>
                </p:nvGrpSpPr>
                <p:grpSpPr>
                  <a:xfrm>
                    <a:off x="1907704" y="404664"/>
                    <a:ext cx="1368152" cy="4176464"/>
                    <a:chOff x="3203848" y="980728"/>
                    <a:chExt cx="1368152" cy="4176464"/>
                  </a:xfrm>
                </p:grpSpPr>
                <p:sp>
                  <p:nvSpPr>
                    <p:cNvPr id="2" name="矩形 1"/>
                    <p:cNvSpPr/>
                    <p:nvPr/>
                  </p:nvSpPr>
                  <p:spPr>
                    <a:xfrm>
                      <a:off x="3203848" y="980728"/>
                      <a:ext cx="1368152" cy="4176464"/>
                    </a:xfrm>
                    <a:prstGeom prst="rect">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solidFill>
                      </a:endParaRPr>
                    </a:p>
                  </p:txBody>
                </p:sp>
                <p:sp>
                  <p:nvSpPr>
                    <p:cNvPr id="3" name="TextBox 2"/>
                    <p:cNvSpPr txBox="1"/>
                    <p:nvPr/>
                  </p:nvSpPr>
                  <p:spPr>
                    <a:xfrm>
                      <a:off x="3203848" y="1196752"/>
                      <a:ext cx="1324031" cy="829988"/>
                    </a:xfrm>
                    <a:prstGeom prst="rect">
                      <a:avLst/>
                    </a:prstGeom>
                    <a:noFill/>
                  </p:spPr>
                  <p:txBody>
                    <a:bodyPr wrap="square" rtlCol="0">
                      <a:spAutoFit/>
                    </a:bodyPr>
                    <a:lstStyle/>
                    <a:p>
                      <a:pPr algn="ctr"/>
                      <a:r>
                        <a:rPr lang="en-US" altLang="zh-CN" sz="1200" b="1" dirty="0"/>
                        <a:t>SOCIOECONOMIC AND POLITICAL CONTEXT</a:t>
                      </a:r>
                      <a:endParaRPr lang="zh-CN" altLang="en-US" sz="1200" b="1" dirty="0"/>
                    </a:p>
                  </p:txBody>
                </p:sp>
                <p:sp>
                  <p:nvSpPr>
                    <p:cNvPr id="5" name="TextBox 4"/>
                    <p:cNvSpPr txBox="1"/>
                    <p:nvPr/>
                  </p:nvSpPr>
                  <p:spPr>
                    <a:xfrm>
                      <a:off x="3275856" y="1988840"/>
                      <a:ext cx="1224136" cy="275604"/>
                    </a:xfrm>
                    <a:prstGeom prst="rect">
                      <a:avLst/>
                    </a:prstGeom>
                    <a:solidFill>
                      <a:schemeClr val="bg1"/>
                    </a:solidFill>
                    <a:ln>
                      <a:solidFill>
                        <a:schemeClr val="tx1"/>
                      </a:solidFill>
                    </a:ln>
                  </p:spPr>
                  <p:txBody>
                    <a:bodyPr wrap="square" rtlCol="0">
                      <a:spAutoFit/>
                    </a:bodyPr>
                    <a:lstStyle/>
                    <a:p>
                      <a:pPr algn="ctr"/>
                      <a:r>
                        <a:rPr lang="en-US" altLang="zh-CN" sz="1200" b="1" dirty="0"/>
                        <a:t>Governance</a:t>
                      </a:r>
                      <a:endParaRPr lang="zh-CN" altLang="en-US" sz="1200" b="1" dirty="0"/>
                    </a:p>
                  </p:txBody>
                </p:sp>
                <p:sp>
                  <p:nvSpPr>
                    <p:cNvPr id="7" name="TextBox 6"/>
                    <p:cNvSpPr txBox="1"/>
                    <p:nvPr/>
                  </p:nvSpPr>
                  <p:spPr>
                    <a:xfrm>
                      <a:off x="3247968" y="2391271"/>
                      <a:ext cx="1252024" cy="460399"/>
                    </a:xfrm>
                    <a:prstGeom prst="rect">
                      <a:avLst/>
                    </a:prstGeom>
                    <a:solidFill>
                      <a:schemeClr val="bg1"/>
                    </a:solidFill>
                    <a:ln>
                      <a:solidFill>
                        <a:schemeClr val="tx1"/>
                      </a:solidFill>
                    </a:ln>
                  </p:spPr>
                  <p:txBody>
                    <a:bodyPr wrap="square" rtlCol="0">
                      <a:spAutoFit/>
                    </a:bodyPr>
                    <a:lstStyle/>
                    <a:p>
                      <a:pPr algn="ctr"/>
                      <a:r>
                        <a:rPr lang="en-US" altLang="zh-CN" sz="1200" b="1" dirty="0"/>
                        <a:t>Macroeconomic Policies</a:t>
                      </a:r>
                      <a:endParaRPr lang="zh-CN" altLang="en-US" sz="1200" b="1" dirty="0"/>
                    </a:p>
                  </p:txBody>
                </p:sp>
                <p:sp>
                  <p:nvSpPr>
                    <p:cNvPr id="8" name="TextBox 7"/>
                    <p:cNvSpPr txBox="1"/>
                    <p:nvPr/>
                  </p:nvSpPr>
                  <p:spPr>
                    <a:xfrm>
                      <a:off x="3253031" y="3005336"/>
                      <a:ext cx="1252024" cy="645193"/>
                    </a:xfrm>
                    <a:prstGeom prst="rect">
                      <a:avLst/>
                    </a:prstGeom>
                    <a:solidFill>
                      <a:schemeClr val="bg1"/>
                    </a:solidFill>
                    <a:ln>
                      <a:solidFill>
                        <a:schemeClr val="tx1"/>
                      </a:solidFill>
                    </a:ln>
                  </p:spPr>
                  <p:txBody>
                    <a:bodyPr wrap="square" rtlCol="0">
                      <a:spAutoFit/>
                    </a:bodyPr>
                    <a:lstStyle/>
                    <a:p>
                      <a:pPr algn="ctr"/>
                      <a:r>
                        <a:rPr lang="en-US" altLang="zh-CN" sz="1200" b="1" dirty="0"/>
                        <a:t>Social Policies</a:t>
                      </a:r>
                      <a:endParaRPr lang="en-US" altLang="zh-CN" sz="1200" b="1" dirty="0"/>
                    </a:p>
                    <a:p>
                      <a:pPr algn="ctr"/>
                      <a:r>
                        <a:rPr lang="en-US" altLang="zh-CN" sz="1200" i="1" dirty="0" err="1"/>
                        <a:t>Labour</a:t>
                      </a:r>
                      <a:r>
                        <a:rPr lang="en-US" altLang="zh-CN" sz="1200" i="1" dirty="0"/>
                        <a:t> Market,</a:t>
                      </a:r>
                      <a:endParaRPr lang="en-US" altLang="zh-CN" sz="1200" i="1" dirty="0"/>
                    </a:p>
                    <a:p>
                      <a:pPr algn="ctr"/>
                      <a:r>
                        <a:rPr lang="en-US" altLang="zh-CN" sz="1200" i="1" dirty="0" err="1"/>
                        <a:t>Housing,Land</a:t>
                      </a:r>
                      <a:endParaRPr lang="zh-CN" altLang="en-US" sz="1200" i="1" dirty="0"/>
                    </a:p>
                  </p:txBody>
                </p:sp>
                <p:sp>
                  <p:nvSpPr>
                    <p:cNvPr id="9" name="TextBox 8"/>
                    <p:cNvSpPr txBox="1"/>
                    <p:nvPr/>
                  </p:nvSpPr>
                  <p:spPr>
                    <a:xfrm>
                      <a:off x="3247968" y="3738227"/>
                      <a:ext cx="1257087" cy="829988"/>
                    </a:xfrm>
                    <a:prstGeom prst="rect">
                      <a:avLst/>
                    </a:prstGeom>
                    <a:solidFill>
                      <a:schemeClr val="bg1"/>
                    </a:solidFill>
                    <a:ln>
                      <a:solidFill>
                        <a:schemeClr val="tx1"/>
                      </a:solidFill>
                    </a:ln>
                  </p:spPr>
                  <p:txBody>
                    <a:bodyPr wrap="square" rtlCol="0">
                      <a:spAutoFit/>
                    </a:bodyPr>
                    <a:lstStyle/>
                    <a:p>
                      <a:pPr algn="ctr"/>
                      <a:r>
                        <a:rPr lang="en-US" altLang="zh-CN" sz="1200" b="1" dirty="0"/>
                        <a:t>Public Policies</a:t>
                      </a:r>
                      <a:endParaRPr lang="en-US" altLang="zh-CN" sz="1200" b="1" dirty="0"/>
                    </a:p>
                    <a:p>
                      <a:pPr algn="ctr"/>
                      <a:r>
                        <a:rPr lang="en-US" altLang="zh-CN" sz="1200" i="1" dirty="0" err="1"/>
                        <a:t>Education,Health,Social</a:t>
                      </a:r>
                      <a:r>
                        <a:rPr lang="en-US" altLang="zh-CN" sz="1200" i="1" dirty="0"/>
                        <a:t> Protection</a:t>
                      </a:r>
                      <a:endParaRPr lang="zh-CN" altLang="en-US" sz="1200" i="1" dirty="0"/>
                    </a:p>
                  </p:txBody>
                </p:sp>
                <p:sp>
                  <p:nvSpPr>
                    <p:cNvPr id="10" name="TextBox 9"/>
                    <p:cNvSpPr txBox="1"/>
                    <p:nvPr/>
                  </p:nvSpPr>
                  <p:spPr>
                    <a:xfrm>
                      <a:off x="3247968" y="4509120"/>
                      <a:ext cx="1252024" cy="645193"/>
                    </a:xfrm>
                    <a:prstGeom prst="rect">
                      <a:avLst/>
                    </a:prstGeom>
                    <a:solidFill>
                      <a:schemeClr val="bg1"/>
                    </a:solidFill>
                    <a:ln>
                      <a:solidFill>
                        <a:schemeClr val="tx1"/>
                      </a:solidFill>
                    </a:ln>
                  </p:spPr>
                  <p:txBody>
                    <a:bodyPr wrap="square" rtlCol="0">
                      <a:spAutoFit/>
                    </a:bodyPr>
                    <a:lstStyle/>
                    <a:p>
                      <a:pPr algn="ctr"/>
                      <a:r>
                        <a:rPr lang="en-US" altLang="zh-CN" sz="1200" b="1" dirty="0"/>
                        <a:t>Culture and Societal Values</a:t>
                      </a:r>
                      <a:endParaRPr lang="zh-CN" altLang="en-US" sz="1200" b="1" dirty="0"/>
                    </a:p>
                  </p:txBody>
                </p:sp>
              </p:grpSp>
              <p:sp>
                <p:nvSpPr>
                  <p:cNvPr id="12" name="矩形 11"/>
                  <p:cNvSpPr/>
                  <p:nvPr/>
                </p:nvSpPr>
                <p:spPr>
                  <a:xfrm>
                    <a:off x="3707904" y="1551274"/>
                    <a:ext cx="2088232" cy="3029853"/>
                  </a:xfrm>
                  <a:prstGeom prst="rect">
                    <a:avLst/>
                  </a:prstGeom>
                  <a:solidFill>
                    <a:schemeClr val="tx2">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852610" y="1643511"/>
                    <a:ext cx="1798820" cy="460399"/>
                  </a:xfrm>
                  <a:prstGeom prst="rect">
                    <a:avLst/>
                  </a:prstGeom>
                  <a:solidFill>
                    <a:schemeClr val="bg1"/>
                  </a:solidFill>
                  <a:ln>
                    <a:solidFill>
                      <a:schemeClr val="tx1"/>
                    </a:solidFill>
                  </a:ln>
                </p:spPr>
                <p:txBody>
                  <a:bodyPr wrap="square" rtlCol="0">
                    <a:spAutoFit/>
                  </a:bodyPr>
                  <a:lstStyle/>
                  <a:p>
                    <a:pPr algn="ctr"/>
                    <a:r>
                      <a:rPr lang="en-US" altLang="zh-CN" sz="1200" b="1" dirty="0"/>
                      <a:t>Socioeconomic</a:t>
                    </a:r>
                    <a:endParaRPr lang="en-US" altLang="zh-CN" sz="1200" b="1" dirty="0"/>
                  </a:p>
                  <a:p>
                    <a:pPr algn="ctr"/>
                    <a:r>
                      <a:rPr lang="en-US" altLang="zh-CN" sz="1200" b="1" dirty="0"/>
                      <a:t>Position</a:t>
                    </a:r>
                    <a:endParaRPr lang="zh-CN" altLang="en-US" sz="1200" b="1" dirty="0"/>
                  </a:p>
                </p:txBody>
              </p:sp>
              <p:sp>
                <p:nvSpPr>
                  <p:cNvPr id="15" name="TextBox 14"/>
                  <p:cNvSpPr txBox="1"/>
                  <p:nvPr/>
                </p:nvSpPr>
                <p:spPr>
                  <a:xfrm>
                    <a:off x="3851920" y="2319263"/>
                    <a:ext cx="1799510" cy="2122915"/>
                  </a:xfrm>
                  <a:prstGeom prst="rect">
                    <a:avLst/>
                  </a:prstGeom>
                  <a:solidFill>
                    <a:schemeClr val="bg1"/>
                  </a:solidFill>
                  <a:ln>
                    <a:solidFill>
                      <a:schemeClr val="tx1"/>
                    </a:solidFill>
                  </a:ln>
                </p:spPr>
                <p:txBody>
                  <a:bodyPr wrap="square" rtlCol="0">
                    <a:spAutoFit/>
                  </a:bodyPr>
                  <a:lstStyle/>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r>
                      <a:rPr lang="en-US" altLang="zh-CN" sz="1200" b="1" dirty="0"/>
                      <a:t>Education</a:t>
                    </a:r>
                    <a:endParaRPr lang="en-US" altLang="zh-CN" sz="1200" b="1" dirty="0"/>
                  </a:p>
                  <a:p>
                    <a:pPr algn="ctr"/>
                    <a:endParaRPr lang="en-US" altLang="zh-CN" sz="1200" b="1" dirty="0"/>
                  </a:p>
                  <a:p>
                    <a:pPr algn="ctr"/>
                    <a:r>
                      <a:rPr lang="en-US" altLang="zh-CN" sz="1200" b="1" dirty="0"/>
                      <a:t>Occupation</a:t>
                    </a:r>
                    <a:endParaRPr lang="en-US" altLang="zh-CN" sz="1200" b="1" dirty="0"/>
                  </a:p>
                  <a:p>
                    <a:pPr algn="ctr"/>
                    <a:endParaRPr lang="en-US" altLang="zh-CN" sz="1200" b="1" dirty="0"/>
                  </a:p>
                  <a:p>
                    <a:pPr algn="ctr"/>
                    <a:r>
                      <a:rPr lang="en-US" altLang="zh-CN" sz="1200" b="1" dirty="0"/>
                      <a:t>Income</a:t>
                    </a:r>
                    <a:endParaRPr lang="en-US" altLang="zh-CN" sz="1200" b="1" dirty="0"/>
                  </a:p>
                  <a:p>
                    <a:pPr algn="ctr"/>
                    <a:endParaRPr lang="zh-CN" altLang="en-US" sz="1200" b="1" dirty="0"/>
                  </a:p>
                </p:txBody>
              </p:sp>
              <p:sp>
                <p:nvSpPr>
                  <p:cNvPr id="13" name="左右箭头 12"/>
                  <p:cNvSpPr/>
                  <p:nvPr/>
                </p:nvSpPr>
                <p:spPr>
                  <a:xfrm>
                    <a:off x="4067944" y="3149681"/>
                    <a:ext cx="1368154" cy="135303"/>
                  </a:xfrm>
                  <a:prstGeom prst="leftRightArrow">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flipH="1">
                    <a:off x="4644005" y="3485328"/>
                    <a:ext cx="288033" cy="161583"/>
                  </a:xfrm>
                  <a:prstGeom prst="downArrow">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flipH="1">
                    <a:off x="4644007" y="3843481"/>
                    <a:ext cx="288033" cy="161583"/>
                  </a:xfrm>
                  <a:prstGeom prst="downArrow">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067944" y="2422629"/>
                    <a:ext cx="1368154" cy="829988"/>
                  </a:xfrm>
                  <a:prstGeom prst="rect">
                    <a:avLst/>
                  </a:prstGeom>
                  <a:solidFill>
                    <a:schemeClr val="tx2">
                      <a:lumMod val="60000"/>
                      <a:lumOff val="40000"/>
                    </a:schemeClr>
                  </a:solidFill>
                </p:spPr>
                <p:txBody>
                  <a:bodyPr wrap="square" rtlCol="0">
                    <a:spAutoFit/>
                  </a:bodyPr>
                  <a:lstStyle/>
                  <a:p>
                    <a:pPr algn="ctr"/>
                    <a:r>
                      <a:rPr lang="en-US" altLang="zh-CN" sz="1200" b="1" dirty="0">
                        <a:solidFill>
                          <a:schemeClr val="bg1"/>
                        </a:solidFill>
                      </a:rPr>
                      <a:t>Social Class</a:t>
                    </a:r>
                    <a:endParaRPr lang="en-US" altLang="zh-CN" sz="1200" b="1" dirty="0">
                      <a:solidFill>
                        <a:schemeClr val="bg1"/>
                      </a:solidFill>
                    </a:endParaRPr>
                  </a:p>
                  <a:p>
                    <a:pPr algn="ctr"/>
                    <a:r>
                      <a:rPr lang="en-US" altLang="zh-CN" sz="1200" b="1" dirty="0">
                        <a:solidFill>
                          <a:schemeClr val="bg1"/>
                        </a:solidFill>
                      </a:rPr>
                      <a:t>Gender</a:t>
                    </a:r>
                    <a:endParaRPr lang="en-US" altLang="zh-CN" sz="1200" b="1" dirty="0">
                      <a:solidFill>
                        <a:schemeClr val="bg1"/>
                      </a:solidFill>
                    </a:endParaRPr>
                  </a:p>
                  <a:p>
                    <a:pPr algn="ctr"/>
                    <a:r>
                      <a:rPr lang="en-US" altLang="zh-CN" sz="1200" b="1" dirty="0">
                        <a:solidFill>
                          <a:schemeClr val="bg1"/>
                        </a:solidFill>
                      </a:rPr>
                      <a:t>Ethnicity (racism)</a:t>
                    </a:r>
                    <a:endParaRPr lang="en-US" altLang="zh-CN" sz="1200" b="1" dirty="0">
                      <a:solidFill>
                        <a:schemeClr val="bg1"/>
                      </a:solidFill>
                    </a:endParaRPr>
                  </a:p>
                </p:txBody>
              </p:sp>
              <p:sp>
                <p:nvSpPr>
                  <p:cNvPr id="19" name="右箭头 18"/>
                  <p:cNvSpPr/>
                  <p:nvPr/>
                </p:nvSpPr>
                <p:spPr>
                  <a:xfrm>
                    <a:off x="3419872" y="1689775"/>
                    <a:ext cx="144016" cy="356264"/>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左箭头 19"/>
                  <p:cNvSpPr/>
                  <p:nvPr/>
                </p:nvSpPr>
                <p:spPr>
                  <a:xfrm>
                    <a:off x="3419872" y="2319263"/>
                    <a:ext cx="144016" cy="433174"/>
                  </a:xfrm>
                  <a:prstGeom prst="leftArrow">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3419872" y="2996952"/>
                    <a:ext cx="144016" cy="356264"/>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左箭头 22"/>
                  <p:cNvSpPr/>
                  <p:nvPr/>
                </p:nvSpPr>
                <p:spPr>
                  <a:xfrm>
                    <a:off x="3419872" y="3571890"/>
                    <a:ext cx="144016" cy="433174"/>
                  </a:xfrm>
                  <a:prstGeom prst="leftArrow">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合 50"/>
              <p:cNvGrpSpPr/>
              <p:nvPr/>
            </p:nvGrpSpPr>
            <p:grpSpPr>
              <a:xfrm>
                <a:off x="3635443" y="2122016"/>
                <a:ext cx="4608512" cy="4340708"/>
                <a:chOff x="5148064" y="2040620"/>
                <a:chExt cx="4608512" cy="4340708"/>
              </a:xfrm>
            </p:grpSpPr>
            <p:grpSp>
              <p:nvGrpSpPr>
                <p:cNvPr id="29" name="组合 11287"/>
                <p:cNvGrpSpPr/>
                <p:nvPr/>
              </p:nvGrpSpPr>
              <p:grpSpPr>
                <a:xfrm>
                  <a:off x="5148064" y="2040620"/>
                  <a:ext cx="4608512" cy="4340708"/>
                  <a:chOff x="5148064" y="2040620"/>
                  <a:chExt cx="4608512" cy="4340708"/>
                </a:xfrm>
              </p:grpSpPr>
              <p:sp>
                <p:nvSpPr>
                  <p:cNvPr id="25" name="矩形 24"/>
                  <p:cNvSpPr/>
                  <p:nvPr/>
                </p:nvSpPr>
                <p:spPr>
                  <a:xfrm>
                    <a:off x="6156176" y="5517232"/>
                    <a:ext cx="3240360" cy="86409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INTERMEDIARY DETERMINANTS</a:t>
                    </a:r>
                    <a:endParaRPr lang="en-US" altLang="zh-CN" b="1" dirty="0"/>
                  </a:p>
                  <a:p>
                    <a:pPr algn="ctr"/>
                    <a:r>
                      <a:rPr lang="en-US" altLang="zh-CN" b="1" dirty="0"/>
                      <a:t>SOCIAL DETERMINANTS</a:t>
                    </a:r>
                    <a:endParaRPr lang="en-US" altLang="zh-CN" b="1" dirty="0"/>
                  </a:p>
                  <a:p>
                    <a:pPr algn="ctr"/>
                    <a:r>
                      <a:rPr lang="en-US" altLang="zh-CN" b="1" dirty="0"/>
                      <a:t>OF HEALTH </a:t>
                    </a:r>
                    <a:endParaRPr lang="zh-CN" altLang="en-US" b="1" dirty="0"/>
                  </a:p>
                </p:txBody>
              </p:sp>
              <p:sp>
                <p:nvSpPr>
                  <p:cNvPr id="26" name="矩形 25"/>
                  <p:cNvSpPr/>
                  <p:nvPr/>
                </p:nvSpPr>
                <p:spPr>
                  <a:xfrm>
                    <a:off x="6156176" y="2040620"/>
                    <a:ext cx="3240360" cy="3476612"/>
                  </a:xfrm>
                  <a:prstGeom prst="rect">
                    <a:avLst/>
                  </a:prstGeom>
                  <a:solidFill>
                    <a:schemeClr val="tx2">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6661612" y="2132856"/>
                    <a:ext cx="2374884" cy="2491869"/>
                  </a:xfrm>
                  <a:prstGeom prst="rect">
                    <a:avLst/>
                  </a:prstGeom>
                  <a:solidFill>
                    <a:schemeClr val="bg1"/>
                  </a:solidFill>
                  <a:ln>
                    <a:solidFill>
                      <a:schemeClr val="tx1"/>
                    </a:solidFill>
                  </a:ln>
                </p:spPr>
                <p:txBody>
                  <a:bodyPr wrap="square" rtlCol="0">
                    <a:spAutoFit/>
                  </a:bodyPr>
                  <a:lstStyle/>
                  <a:p>
                    <a:pPr algn="ctr"/>
                    <a:r>
                      <a:rPr lang="en-US" altLang="zh-CN" sz="1200" b="1" dirty="0"/>
                      <a:t>Material Circumstances</a:t>
                    </a:r>
                    <a:endParaRPr lang="en-US" altLang="zh-CN" sz="1200" b="1" dirty="0"/>
                  </a:p>
                  <a:p>
                    <a:r>
                      <a:rPr lang="en-US" altLang="zh-CN" sz="1200" i="1" dirty="0"/>
                      <a:t>          (Living and Working,</a:t>
                    </a:r>
                    <a:endParaRPr lang="en-US" altLang="zh-CN" sz="1200" i="1" dirty="0"/>
                  </a:p>
                  <a:p>
                    <a:r>
                      <a:rPr lang="en-US" altLang="zh-CN" sz="1200" i="1" dirty="0"/>
                      <a:t>           </a:t>
                    </a:r>
                    <a:r>
                      <a:rPr lang="en-US" altLang="zh-CN" sz="1200" i="1" dirty="0" err="1"/>
                      <a:t>Conditions,Food</a:t>
                    </a:r>
                    <a:endParaRPr lang="en-US" altLang="zh-CN" sz="1200" i="1" dirty="0"/>
                  </a:p>
                  <a:p>
                    <a:r>
                      <a:rPr lang="en-US" altLang="zh-CN" sz="1200" i="1" dirty="0"/>
                      <a:t>           </a:t>
                    </a:r>
                    <a:r>
                      <a:rPr lang="en-US" altLang="zh-CN" sz="1200" i="1" dirty="0" err="1"/>
                      <a:t>Availability,etc</a:t>
                    </a:r>
                    <a:r>
                      <a:rPr lang="en-US" altLang="zh-CN" sz="1200" i="1" dirty="0"/>
                      <a:t>.)</a:t>
                    </a:r>
                    <a:endParaRPr lang="en-US" altLang="zh-CN" sz="1200" i="1" dirty="0"/>
                  </a:p>
                  <a:p>
                    <a:r>
                      <a:rPr lang="en-US" altLang="zh-CN" sz="1200" i="1" dirty="0"/>
                      <a:t>          </a:t>
                    </a:r>
                    <a:endParaRPr lang="en-US" altLang="zh-CN" sz="1200" i="1" dirty="0"/>
                  </a:p>
                  <a:p>
                    <a:r>
                      <a:rPr lang="en-US" altLang="zh-CN" sz="1200" b="1" i="1" dirty="0"/>
                      <a:t>          </a:t>
                    </a:r>
                    <a:r>
                      <a:rPr lang="en-US" altLang="zh-CN" sz="1200" b="1" dirty="0"/>
                      <a:t>Behaviors and</a:t>
                    </a:r>
                    <a:endParaRPr lang="en-US" altLang="zh-CN" sz="1200" b="1" dirty="0"/>
                  </a:p>
                  <a:p>
                    <a:r>
                      <a:rPr lang="en-US" altLang="zh-CN" sz="1200" b="1" dirty="0"/>
                      <a:t>          Biological Factors</a:t>
                    </a:r>
                    <a:endParaRPr lang="en-US" altLang="zh-CN" sz="1200" b="1" dirty="0"/>
                  </a:p>
                  <a:p>
                    <a:pPr algn="ctr"/>
                    <a:endParaRPr lang="en-US" altLang="zh-CN" sz="1200" b="1" dirty="0"/>
                  </a:p>
                  <a:p>
                    <a:r>
                      <a:rPr lang="en-US" altLang="zh-CN" sz="1200" b="1" dirty="0"/>
                      <a:t>          Psychosocial Factors</a:t>
                    </a:r>
                    <a:endParaRPr lang="en-US" altLang="zh-CN" sz="1200" b="1" dirty="0"/>
                  </a:p>
                  <a:p>
                    <a:endParaRPr lang="en-US" altLang="zh-CN" sz="1200" b="1" dirty="0"/>
                  </a:p>
                  <a:p>
                    <a:endParaRPr lang="en-US" altLang="zh-CN" sz="1200" b="1" dirty="0"/>
                  </a:p>
                  <a:p>
                    <a:pPr algn="ctr"/>
                    <a:endParaRPr lang="en-US" altLang="zh-CN" sz="1200" b="1" dirty="0"/>
                  </a:p>
                  <a:p>
                    <a:pPr algn="ctr"/>
                    <a:endParaRPr lang="en-US" altLang="zh-CN" sz="1200" b="1" dirty="0"/>
                  </a:p>
                </p:txBody>
              </p:sp>
              <p:grpSp>
                <p:nvGrpSpPr>
                  <p:cNvPr id="32" name="组合 11279"/>
                  <p:cNvGrpSpPr/>
                  <p:nvPr/>
                </p:nvGrpSpPr>
                <p:grpSpPr>
                  <a:xfrm>
                    <a:off x="6876256" y="2274985"/>
                    <a:ext cx="144016" cy="1514055"/>
                    <a:chOff x="6876256" y="2622201"/>
                    <a:chExt cx="144016" cy="1514055"/>
                  </a:xfrm>
                </p:grpSpPr>
                <p:cxnSp>
                  <p:nvCxnSpPr>
                    <p:cNvPr id="31" name="直接连接符 30"/>
                    <p:cNvCxnSpPr/>
                    <p:nvPr/>
                  </p:nvCxnSpPr>
                  <p:spPr>
                    <a:xfrm>
                      <a:off x="6876256" y="2622201"/>
                      <a:ext cx="0" cy="149934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270" name="直接箭头连接符 11269"/>
                    <p:cNvCxnSpPr/>
                    <p:nvPr/>
                  </p:nvCxnSpPr>
                  <p:spPr>
                    <a:xfrm>
                      <a:off x="6876256" y="2622201"/>
                      <a:ext cx="144016" cy="0"/>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72" name="直接箭头连接符 11271"/>
                    <p:cNvCxnSpPr/>
                    <p:nvPr/>
                  </p:nvCxnSpPr>
                  <p:spPr>
                    <a:xfrm>
                      <a:off x="6876256" y="3564948"/>
                      <a:ext cx="144016" cy="0"/>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76" name="直接箭头连接符 11275"/>
                    <p:cNvCxnSpPr/>
                    <p:nvPr/>
                  </p:nvCxnSpPr>
                  <p:spPr>
                    <a:xfrm>
                      <a:off x="6876256" y="4136256"/>
                      <a:ext cx="144016" cy="0"/>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1278" name="矩形 11277"/>
                  <p:cNvSpPr/>
                  <p:nvPr/>
                </p:nvSpPr>
                <p:spPr>
                  <a:xfrm>
                    <a:off x="5148064" y="3861048"/>
                    <a:ext cx="1728192" cy="516977"/>
                  </a:xfrm>
                  <a:prstGeom prst="rect">
                    <a:avLst/>
                  </a:prstGeom>
                  <a:solidFill>
                    <a:srgbClr val="00B0F0"/>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Social Cohesion&amp; </a:t>
                    </a:r>
                    <a:endParaRPr lang="en-US" altLang="zh-CN" sz="1200" b="1" dirty="0">
                      <a:solidFill>
                        <a:schemeClr val="tx1"/>
                      </a:solidFill>
                    </a:endParaRPr>
                  </a:p>
                  <a:p>
                    <a:pPr algn="ctr"/>
                    <a:r>
                      <a:rPr lang="en-US" altLang="zh-CN" sz="1200" b="1" dirty="0">
                        <a:solidFill>
                          <a:schemeClr val="tx1"/>
                        </a:solidFill>
                      </a:rPr>
                      <a:t>Social Capital</a:t>
                    </a:r>
                    <a:endParaRPr lang="zh-CN" altLang="en-US" sz="1200" b="1" dirty="0">
                      <a:solidFill>
                        <a:schemeClr val="tx1"/>
                      </a:solidFill>
                    </a:endParaRPr>
                  </a:p>
                </p:txBody>
              </p:sp>
              <p:sp>
                <p:nvSpPr>
                  <p:cNvPr id="11284" name="右箭头 11283"/>
                  <p:cNvSpPr/>
                  <p:nvPr/>
                </p:nvSpPr>
                <p:spPr>
                  <a:xfrm>
                    <a:off x="5796136" y="5517232"/>
                    <a:ext cx="216024" cy="72008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85" name="TextBox 11284"/>
                  <p:cNvSpPr txBox="1"/>
                  <p:nvPr/>
                </p:nvSpPr>
                <p:spPr>
                  <a:xfrm>
                    <a:off x="8100392" y="5060945"/>
                    <a:ext cx="1296144" cy="275604"/>
                  </a:xfrm>
                  <a:prstGeom prst="rect">
                    <a:avLst/>
                  </a:prstGeom>
                  <a:solidFill>
                    <a:schemeClr val="bg1"/>
                  </a:solidFill>
                  <a:ln w="28575">
                    <a:solidFill>
                      <a:srgbClr val="0070C0"/>
                    </a:solidFill>
                  </a:ln>
                </p:spPr>
                <p:txBody>
                  <a:bodyPr wrap="square" rtlCol="0">
                    <a:spAutoFit/>
                  </a:bodyPr>
                  <a:lstStyle/>
                  <a:p>
                    <a:pPr algn="ctr"/>
                    <a:r>
                      <a:rPr lang="en-US" altLang="zh-CN" sz="1200" b="1" dirty="0"/>
                      <a:t>Health System</a:t>
                    </a:r>
                    <a:endParaRPr lang="zh-CN" altLang="en-US" sz="1200" b="1" dirty="0"/>
                  </a:p>
                </p:txBody>
              </p:sp>
              <p:sp>
                <p:nvSpPr>
                  <p:cNvPr id="11286" name="右箭头 11285"/>
                  <p:cNvSpPr/>
                  <p:nvPr/>
                </p:nvSpPr>
                <p:spPr>
                  <a:xfrm>
                    <a:off x="5796136" y="2179120"/>
                    <a:ext cx="216024" cy="41540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右箭头 54"/>
                  <p:cNvSpPr/>
                  <p:nvPr/>
                </p:nvSpPr>
                <p:spPr>
                  <a:xfrm>
                    <a:off x="5796136" y="2797575"/>
                    <a:ext cx="216024" cy="41540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右箭头 55"/>
                  <p:cNvSpPr/>
                  <p:nvPr/>
                </p:nvSpPr>
                <p:spPr>
                  <a:xfrm>
                    <a:off x="5796136" y="3373639"/>
                    <a:ext cx="216024" cy="41540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87" name="右箭头 11286"/>
                  <p:cNvSpPr/>
                  <p:nvPr/>
                </p:nvSpPr>
                <p:spPr>
                  <a:xfrm>
                    <a:off x="9252520" y="2594521"/>
                    <a:ext cx="504056" cy="430674"/>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右箭头 57"/>
                  <p:cNvSpPr/>
                  <p:nvPr/>
                </p:nvSpPr>
                <p:spPr>
                  <a:xfrm>
                    <a:off x="9252520" y="3286358"/>
                    <a:ext cx="504056" cy="430674"/>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1" name="直接连接符 40"/>
                <p:cNvCxnSpPr/>
                <p:nvPr/>
              </p:nvCxnSpPr>
              <p:spPr>
                <a:xfrm>
                  <a:off x="8820472" y="2274985"/>
                  <a:ext cx="0" cy="278596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16200000" flipH="1">
                  <a:off x="8748472" y="2276880"/>
                  <a:ext cx="72000" cy="72000"/>
                </a:xfrm>
                <a:prstGeom prst="triangl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rot="16200000" flipH="1">
                  <a:off x="8748464" y="3212984"/>
                  <a:ext cx="72000" cy="72000"/>
                </a:xfrm>
                <a:prstGeom prst="triangl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16200000" flipH="1">
                  <a:off x="8748464" y="3717040"/>
                  <a:ext cx="72000" cy="72000"/>
                </a:xfrm>
                <a:prstGeom prst="triangl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7308304" y="4655602"/>
                  <a:ext cx="0" cy="573598"/>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308304" y="5199444"/>
                  <a:ext cx="648072" cy="0"/>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sp>
              <p:nvSpPr>
                <p:cNvPr id="48" name="等腰三角形 47"/>
                <p:cNvSpPr/>
                <p:nvPr/>
              </p:nvSpPr>
              <p:spPr>
                <a:xfrm>
                  <a:off x="7272312" y="4545136"/>
                  <a:ext cx="108000" cy="144000"/>
                </a:xfrm>
                <a:prstGeom prst="triangle">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16200000" flipV="1">
                  <a:off x="7974392" y="5103200"/>
                  <a:ext cx="108000" cy="144000"/>
                </a:xfrm>
                <a:prstGeom prst="triangle">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4" name="TextBox 63"/>
            <p:cNvSpPr txBox="1"/>
            <p:nvPr/>
          </p:nvSpPr>
          <p:spPr>
            <a:xfrm>
              <a:off x="8316416" y="2564904"/>
              <a:ext cx="1008112" cy="1568531"/>
            </a:xfrm>
            <a:prstGeom prst="rect">
              <a:avLst/>
            </a:prstGeom>
            <a:noFill/>
            <a:ln w="28575">
              <a:solidFill>
                <a:srgbClr val="0070C0"/>
              </a:solidFill>
            </a:ln>
          </p:spPr>
          <p:txBody>
            <a:bodyPr wrap="square" rtlCol="0">
              <a:spAutoFit/>
            </a:bodyPr>
            <a:lstStyle/>
            <a:p>
              <a:pPr algn="ctr"/>
              <a:endParaRPr lang="en-US" altLang="zh-CN" sz="1200" b="1" dirty="0"/>
            </a:p>
            <a:p>
              <a:pPr algn="ctr"/>
              <a:r>
                <a:rPr lang="en-US" altLang="zh-CN" sz="1200" b="1" dirty="0"/>
                <a:t>IMPACT ON EQUITY IN HEALTH</a:t>
              </a:r>
              <a:endParaRPr lang="en-US" altLang="zh-CN" sz="1200" b="1" dirty="0"/>
            </a:p>
            <a:p>
              <a:pPr algn="ctr"/>
              <a:r>
                <a:rPr lang="en-US" altLang="zh-CN" sz="1200" b="1" dirty="0"/>
                <a:t> AND </a:t>
              </a:r>
              <a:endParaRPr lang="en-US" altLang="zh-CN" sz="1200" b="1" dirty="0"/>
            </a:p>
            <a:p>
              <a:pPr algn="ctr"/>
              <a:r>
                <a:rPr lang="en-US" altLang="zh-CN" sz="1200" b="1" dirty="0"/>
                <a:t>WELL-BEING</a:t>
              </a:r>
              <a:endParaRPr lang="en-US" altLang="zh-CN" sz="1200" b="1" dirty="0"/>
            </a:p>
            <a:p>
              <a:pPr algn="ctr"/>
              <a:endParaRPr lang="zh-CN" altLang="en-US" sz="1200" b="1" dirty="0"/>
            </a:p>
          </p:txBody>
        </p:sp>
        <p:cxnSp>
          <p:nvCxnSpPr>
            <p:cNvPr id="66" name="直接连接符 65"/>
            <p:cNvCxnSpPr/>
            <p:nvPr/>
          </p:nvCxnSpPr>
          <p:spPr>
            <a:xfrm>
              <a:off x="7883915" y="5256595"/>
              <a:ext cx="936557" cy="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8820472" y="4056069"/>
              <a:ext cx="0" cy="1224771"/>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105" name="等腰三角形 104"/>
            <p:cNvSpPr/>
            <p:nvPr/>
          </p:nvSpPr>
          <p:spPr>
            <a:xfrm>
              <a:off x="8730472" y="3933056"/>
              <a:ext cx="162008" cy="284596"/>
            </a:xfrm>
            <a:prstGeom prst="triangle">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2987370" y="1514594"/>
              <a:ext cx="5545070" cy="0"/>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2987824" y="1514594"/>
              <a:ext cx="345" cy="323166"/>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532440" y="1514594"/>
              <a:ext cx="0" cy="1050310"/>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1835243" y="1191429"/>
              <a:ext cx="7057237" cy="0"/>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8892480" y="1191429"/>
              <a:ext cx="0" cy="1373475"/>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sp>
          <p:nvSpPr>
            <p:cNvPr id="94" name="等腰三角形 93"/>
            <p:cNvSpPr/>
            <p:nvPr/>
          </p:nvSpPr>
          <p:spPr>
            <a:xfrm rot="10800000">
              <a:off x="2915817" y="1844825"/>
              <a:ext cx="180000" cy="277190"/>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等腰三角形 127"/>
            <p:cNvSpPr/>
            <p:nvPr/>
          </p:nvSpPr>
          <p:spPr>
            <a:xfrm rot="16200000">
              <a:off x="1655450" y="1052529"/>
              <a:ext cx="180000" cy="252462"/>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5415" y="476885"/>
            <a:ext cx="3399155" cy="792480"/>
          </a:xfrm>
        </p:spPr>
        <p:txBody>
          <a:bodyPr/>
          <a:lstStyle/>
          <a:p>
            <a:r>
              <a:rPr lang="zh-CN" altLang="en-US" sz="3600" dirty="0">
                <a:latin typeface="+mn-ea"/>
                <a:ea typeface="+mn-ea"/>
              </a:rPr>
              <a:t>主要内容</a:t>
            </a:r>
            <a:endParaRPr lang="zh-CN" altLang="en-US" sz="3600" dirty="0">
              <a:latin typeface="+mn-ea"/>
              <a:ea typeface="+mn-ea"/>
            </a:endParaRPr>
          </a:p>
        </p:txBody>
      </p:sp>
      <p:sp>
        <p:nvSpPr>
          <p:cNvPr id="3" name="内容占位符 2"/>
          <p:cNvSpPr>
            <a:spLocks noGrp="1"/>
          </p:cNvSpPr>
          <p:nvPr>
            <p:ph idx="1"/>
          </p:nvPr>
        </p:nvSpPr>
        <p:spPr>
          <a:xfrm>
            <a:off x="1895475" y="1195070"/>
            <a:ext cx="7664450" cy="4554855"/>
          </a:xfrm>
        </p:spPr>
        <p:txBody>
          <a:bodyPr>
            <a:normAutofit fontScale="40000"/>
          </a:bodyPr>
          <a:lstStyle/>
          <a:p>
            <a:pPr marL="0" indent="0">
              <a:lnSpc>
                <a:spcPct val="200000"/>
              </a:lnSpc>
              <a:buNone/>
            </a:pPr>
            <a:r>
              <a:rPr lang="zh-CN" altLang="en-US" sz="4500" dirty="0">
                <a:latin typeface="黑体" panose="02010609060101010101" pitchFamily="49" charset="-122"/>
                <a:ea typeface="黑体" panose="02010609060101010101" pitchFamily="49" charset="-122"/>
              </a:rPr>
              <a:t>一、个体健康</a:t>
            </a:r>
            <a:endParaRPr lang="en-US" altLang="zh-CN" sz="4500" dirty="0">
              <a:latin typeface="黑体" panose="02010609060101010101" pitchFamily="49" charset="-122"/>
              <a:ea typeface="黑体" panose="02010609060101010101" pitchFamily="49" charset="-122"/>
            </a:endParaRPr>
          </a:p>
          <a:p>
            <a:pPr marL="0" indent="0">
              <a:lnSpc>
                <a:spcPct val="200000"/>
              </a:lnSpc>
              <a:buNone/>
            </a:pPr>
            <a:r>
              <a:rPr lang="zh-CN" altLang="en-US" sz="4500" dirty="0">
                <a:latin typeface="黑体" panose="02010609060101010101" pitchFamily="49" charset="-122"/>
                <a:ea typeface="黑体" panose="02010609060101010101" pitchFamily="49" charset="-122"/>
              </a:rPr>
              <a:t>二、群体健康</a:t>
            </a:r>
            <a:endParaRPr lang="zh-CN" altLang="en-US" sz="4500" dirty="0">
              <a:latin typeface="黑体" panose="02010609060101010101" pitchFamily="49" charset="-122"/>
              <a:ea typeface="黑体" panose="02010609060101010101" pitchFamily="49" charset="-122"/>
            </a:endParaRPr>
          </a:p>
          <a:p>
            <a:pPr marL="0" indent="0">
              <a:lnSpc>
                <a:spcPct val="200000"/>
              </a:lnSpc>
              <a:buNone/>
            </a:pPr>
            <a:r>
              <a:rPr lang="zh-CN" altLang="en-US" sz="4500" dirty="0">
                <a:latin typeface="黑体" panose="02010609060101010101" pitchFamily="49" charset="-122"/>
                <a:ea typeface="黑体" panose="02010609060101010101" pitchFamily="49" charset="-122"/>
              </a:rPr>
              <a:t>三、健康城市</a:t>
            </a:r>
            <a:endParaRPr lang="zh-CN" altLang="en-US" sz="4500" dirty="0">
              <a:latin typeface="黑体" panose="02010609060101010101" pitchFamily="49" charset="-122"/>
              <a:ea typeface="黑体" panose="02010609060101010101" pitchFamily="49" charset="-122"/>
            </a:endParaRPr>
          </a:p>
          <a:p>
            <a:pPr marL="0" indent="0">
              <a:lnSpc>
                <a:spcPct val="200000"/>
              </a:lnSpc>
              <a:buNone/>
            </a:pPr>
            <a:r>
              <a:rPr lang="zh-CN" altLang="en-US" sz="4500" dirty="0">
                <a:latin typeface="黑体" panose="02010609060101010101" pitchFamily="49" charset="-122"/>
                <a:ea typeface="黑体" panose="02010609060101010101" pitchFamily="49" charset="-122"/>
              </a:rPr>
              <a:t>四、健康国家及国外“健康国家”战略计划</a:t>
            </a:r>
            <a:endParaRPr lang="zh-CN" altLang="en-US" sz="4500" dirty="0">
              <a:latin typeface="黑体" panose="02010609060101010101" pitchFamily="49" charset="-122"/>
              <a:ea typeface="黑体" panose="02010609060101010101" pitchFamily="49" charset="-122"/>
            </a:endParaRPr>
          </a:p>
          <a:p>
            <a:pPr marL="0" indent="0">
              <a:lnSpc>
                <a:spcPct val="200000"/>
              </a:lnSpc>
              <a:buNone/>
            </a:pPr>
            <a:r>
              <a:rPr lang="zh-CN" altLang="en-US" sz="4500" dirty="0">
                <a:latin typeface="黑体" panose="02010609060101010101" pitchFamily="49" charset="-122"/>
                <a:ea typeface="黑体" panose="02010609060101010101" pitchFamily="49" charset="-122"/>
              </a:rPr>
              <a:t>五、健康社会决定因素</a:t>
            </a:r>
            <a:endParaRPr lang="zh-CN" altLang="en-US" sz="4500" dirty="0">
              <a:latin typeface="黑体" panose="02010609060101010101" pitchFamily="49" charset="-122"/>
              <a:ea typeface="黑体" panose="02010609060101010101" pitchFamily="49" charset="-122"/>
            </a:endParaRPr>
          </a:p>
          <a:p>
            <a:pPr marL="0" indent="0">
              <a:lnSpc>
                <a:spcPct val="200000"/>
              </a:lnSpc>
              <a:buNone/>
            </a:pPr>
            <a:r>
              <a:rPr lang="zh-CN" altLang="en-US" sz="4500" dirty="0">
                <a:latin typeface="黑体" panose="02010609060101010101" pitchFamily="49" charset="-122"/>
                <a:ea typeface="黑体" panose="02010609060101010101" pitchFamily="49" charset="-122"/>
              </a:rPr>
              <a:t>六、健康中国</a:t>
            </a:r>
            <a:endParaRPr lang="zh-CN" altLang="en-US" sz="4500" dirty="0">
              <a:latin typeface="黑体" panose="02010609060101010101" pitchFamily="49" charset="-122"/>
              <a:ea typeface="黑体" panose="02010609060101010101" pitchFamily="49" charset="-122"/>
            </a:endParaRPr>
          </a:p>
          <a:p>
            <a:pPr marL="0" indent="0">
              <a:lnSpc>
                <a:spcPct val="200000"/>
              </a:lnSpc>
              <a:buNone/>
            </a:pPr>
            <a:r>
              <a:rPr lang="zh-CN" altLang="en-US" sz="4500" dirty="0">
                <a:latin typeface="黑体" panose="02010609060101010101" pitchFamily="49" charset="-122"/>
                <a:ea typeface="黑体" panose="02010609060101010101" pitchFamily="49" charset="-122"/>
              </a:rPr>
              <a:t>七、健康国家要研究的问题</a:t>
            </a:r>
            <a:endParaRPr lang="en-US" altLang="zh-CN" sz="4500" dirty="0">
              <a:latin typeface="黑体" panose="02010609060101010101" pitchFamily="49" charset="-122"/>
              <a:ea typeface="黑体" panose="02010609060101010101" pitchFamily="49" charset="-122"/>
            </a:endParaRPr>
          </a:p>
          <a:p>
            <a:pPr marL="0" indent="0">
              <a:lnSpc>
                <a:spcPct val="200000"/>
              </a:lnSpc>
              <a:buNone/>
            </a:pP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1"/>
          <p:cNvSpPr>
            <a:spLocks noChangeArrowheads="1"/>
          </p:cNvSpPr>
          <p:nvPr/>
        </p:nvSpPr>
        <p:spPr bwMode="auto">
          <a:xfrm>
            <a:off x="1676400" y="4718050"/>
            <a:ext cx="4419600" cy="1143000"/>
          </a:xfrm>
          <a:prstGeom prst="rect">
            <a:avLst/>
          </a:prstGeom>
          <a:solidFill>
            <a:srgbClr val="C000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891" name="矩形 2"/>
          <p:cNvSpPr>
            <a:spLocks noChangeArrowheads="1"/>
          </p:cNvSpPr>
          <p:nvPr/>
        </p:nvSpPr>
        <p:spPr bwMode="auto">
          <a:xfrm>
            <a:off x="1676400" y="603250"/>
            <a:ext cx="1828800" cy="4114800"/>
          </a:xfrm>
          <a:prstGeom prst="rect">
            <a:avLst/>
          </a:prstGeom>
          <a:solidFill>
            <a:srgbClr val="CC66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892" name="矩形 6"/>
          <p:cNvSpPr>
            <a:spLocks noChangeArrowheads="1"/>
          </p:cNvSpPr>
          <p:nvPr/>
        </p:nvSpPr>
        <p:spPr bwMode="auto">
          <a:xfrm>
            <a:off x="3886200" y="1212850"/>
            <a:ext cx="2209800" cy="3505200"/>
          </a:xfrm>
          <a:prstGeom prst="rect">
            <a:avLst/>
          </a:prstGeom>
          <a:solidFill>
            <a:srgbClr val="CC6600"/>
          </a:solidFill>
          <a:ln w="28575" algn="ctr">
            <a:solidFill>
              <a:srgbClr val="000000"/>
            </a:solidFill>
            <a:prstDash val="dash"/>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893" name="矩形 7"/>
          <p:cNvSpPr>
            <a:spLocks noChangeArrowheads="1"/>
          </p:cNvSpPr>
          <p:nvPr/>
        </p:nvSpPr>
        <p:spPr bwMode="auto">
          <a:xfrm>
            <a:off x="6705600" y="1212851"/>
            <a:ext cx="2705100" cy="4011613"/>
          </a:xfrm>
          <a:prstGeom prst="rect">
            <a:avLst/>
          </a:prstGeom>
          <a:solidFill>
            <a:srgbClr val="CC66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894" name="矩形 3"/>
          <p:cNvSpPr>
            <a:spLocks noChangeArrowheads="1"/>
          </p:cNvSpPr>
          <p:nvPr/>
        </p:nvSpPr>
        <p:spPr bwMode="auto">
          <a:xfrm>
            <a:off x="9677400" y="2143125"/>
            <a:ext cx="895350" cy="1066800"/>
          </a:xfrm>
          <a:prstGeom prst="rect">
            <a:avLst/>
          </a:prstGeom>
          <a:solidFill>
            <a:srgbClr val="FFFFFF"/>
          </a:solidFill>
          <a:ln w="28575" algn="ctr">
            <a:solidFill>
              <a:srgbClr val="C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895" name="矩形 5"/>
          <p:cNvSpPr>
            <a:spLocks noChangeArrowheads="1"/>
          </p:cNvSpPr>
          <p:nvPr/>
        </p:nvSpPr>
        <p:spPr bwMode="auto">
          <a:xfrm>
            <a:off x="1752600" y="1441450"/>
            <a:ext cx="1676400" cy="381000"/>
          </a:xfrm>
          <a:prstGeom prst="rect">
            <a:avLst/>
          </a:prstGeom>
          <a:solidFill>
            <a:srgbClr val="FFFFFF"/>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r>
              <a:rPr lang="zh-CN" altLang="en-US">
                <a:latin typeface="楷体" panose="02010609060101010101" pitchFamily="49" charset="-122"/>
                <a:ea typeface="楷体" panose="02010609060101010101" pitchFamily="49" charset="-122"/>
              </a:rPr>
              <a:t>政府治理</a:t>
            </a:r>
            <a:endParaRPr lang="zh-CN" altLang="en-US">
              <a:latin typeface="楷体" panose="02010609060101010101" pitchFamily="49" charset="-122"/>
              <a:ea typeface="楷体" panose="02010609060101010101" pitchFamily="49" charset="-122"/>
            </a:endParaRPr>
          </a:p>
        </p:txBody>
      </p:sp>
      <p:sp>
        <p:nvSpPr>
          <p:cNvPr id="37896" name="矩形 10"/>
          <p:cNvSpPr>
            <a:spLocks noChangeArrowheads="1"/>
          </p:cNvSpPr>
          <p:nvPr/>
        </p:nvSpPr>
        <p:spPr bwMode="auto">
          <a:xfrm>
            <a:off x="1752600" y="1882776"/>
            <a:ext cx="1676400" cy="396875"/>
          </a:xfrm>
          <a:prstGeom prst="rect">
            <a:avLst/>
          </a:prstGeom>
          <a:solidFill>
            <a:srgbClr val="FFFFFF"/>
          </a:solidFill>
          <a:ln w="9525" algn="ctr">
            <a:solidFill>
              <a:srgbClr val="000000"/>
            </a:solidFill>
            <a:round/>
          </a:ln>
        </p:spPr>
        <p:txBody>
          <a:bodyPr/>
          <a:lstStyle/>
          <a:p>
            <a:pPr algn="ctr" eaLnBrk="1" hangingPunct="1">
              <a:lnSpc>
                <a:spcPct val="90000"/>
              </a:lnSpc>
              <a:spcBef>
                <a:spcPct val="20000"/>
              </a:spcBef>
              <a:buSzPct val="80000"/>
            </a:pPr>
            <a:r>
              <a:rPr lang="zh-CN" altLang="en-US">
                <a:latin typeface="楷体" panose="02010609060101010101" pitchFamily="49" charset="-122"/>
                <a:ea typeface="楷体" panose="02010609060101010101" pitchFamily="49" charset="-122"/>
              </a:rPr>
              <a:t>宏观经济政策</a:t>
            </a:r>
            <a:endParaRPr lang="zh-CN" altLang="en-US">
              <a:latin typeface="楷体" panose="02010609060101010101" pitchFamily="49" charset="-122"/>
              <a:ea typeface="楷体" panose="02010609060101010101" pitchFamily="49" charset="-122"/>
            </a:endParaRPr>
          </a:p>
        </p:txBody>
      </p:sp>
      <p:sp>
        <p:nvSpPr>
          <p:cNvPr id="37897" name="矩形 8"/>
          <p:cNvSpPr>
            <a:spLocks noChangeArrowheads="1"/>
          </p:cNvSpPr>
          <p:nvPr/>
        </p:nvSpPr>
        <p:spPr bwMode="auto">
          <a:xfrm>
            <a:off x="1752600" y="2324100"/>
            <a:ext cx="1676400" cy="793750"/>
          </a:xfrm>
          <a:prstGeom prst="rect">
            <a:avLst/>
          </a:prstGeom>
          <a:solidFill>
            <a:srgbClr val="FFFFFF"/>
          </a:solidFill>
          <a:ln w="9525" algn="ctr">
            <a:solidFill>
              <a:srgbClr val="000000"/>
            </a:solidFill>
            <a:round/>
          </a:ln>
        </p:spPr>
        <p:txBody>
          <a:bodyPr/>
          <a:lstStyle/>
          <a:p>
            <a:pPr algn="ctr" eaLnBrk="1" hangingPunct="1">
              <a:lnSpc>
                <a:spcPct val="90000"/>
              </a:lnSpc>
              <a:spcBef>
                <a:spcPct val="20000"/>
              </a:spcBef>
              <a:buSzPct val="80000"/>
            </a:pPr>
            <a:r>
              <a:rPr lang="zh-CN" altLang="en-US">
                <a:latin typeface="楷体" panose="02010609060101010101" pitchFamily="49" charset="-122"/>
                <a:ea typeface="楷体" panose="02010609060101010101" pitchFamily="49" charset="-122"/>
              </a:rPr>
              <a:t>社会政策</a:t>
            </a:r>
            <a:endParaRPr lang="en-US" altLang="zh-CN">
              <a:latin typeface="楷体" panose="02010609060101010101" pitchFamily="49" charset="-122"/>
              <a:ea typeface="楷体" panose="02010609060101010101" pitchFamily="49" charset="-122"/>
            </a:endParaRPr>
          </a:p>
          <a:p>
            <a:pPr algn="ctr" eaLnBrk="1" hangingPunct="1">
              <a:lnSpc>
                <a:spcPct val="90000"/>
              </a:lnSpc>
              <a:spcBef>
                <a:spcPct val="20000"/>
              </a:spcBef>
              <a:buSzPct val="80000"/>
            </a:pPr>
            <a:r>
              <a:rPr lang="zh-CN" altLang="en-US" sz="1600">
                <a:latin typeface="楷体" panose="02010609060101010101" pitchFamily="49" charset="-122"/>
                <a:ea typeface="楷体" panose="02010609060101010101" pitchFamily="49" charset="-122"/>
              </a:rPr>
              <a:t>劳动力市场、住房、土地</a:t>
            </a:r>
            <a:endParaRPr lang="zh-CN" altLang="en-US" sz="1600">
              <a:latin typeface="楷体" panose="02010609060101010101" pitchFamily="49" charset="-122"/>
              <a:ea typeface="楷体" panose="02010609060101010101" pitchFamily="49" charset="-122"/>
            </a:endParaRPr>
          </a:p>
        </p:txBody>
      </p:sp>
      <p:sp>
        <p:nvSpPr>
          <p:cNvPr id="37898" name="矩形 9"/>
          <p:cNvSpPr>
            <a:spLocks noChangeArrowheads="1"/>
          </p:cNvSpPr>
          <p:nvPr/>
        </p:nvSpPr>
        <p:spPr bwMode="auto">
          <a:xfrm>
            <a:off x="1752600" y="3194050"/>
            <a:ext cx="1676400" cy="838200"/>
          </a:xfrm>
          <a:prstGeom prst="rect">
            <a:avLst/>
          </a:prstGeom>
          <a:solidFill>
            <a:srgbClr val="FFFFFF"/>
          </a:solidFill>
          <a:ln w="9525" algn="ctr">
            <a:solidFill>
              <a:srgbClr val="000000"/>
            </a:solidFill>
            <a:round/>
          </a:ln>
        </p:spPr>
        <p:txBody>
          <a:bodyPr/>
          <a:lstStyle/>
          <a:p>
            <a:pPr algn="ctr" eaLnBrk="1" hangingPunct="1">
              <a:lnSpc>
                <a:spcPct val="90000"/>
              </a:lnSpc>
              <a:spcBef>
                <a:spcPct val="20000"/>
              </a:spcBef>
              <a:buSzPct val="80000"/>
            </a:pPr>
            <a:r>
              <a:rPr lang="zh-CN" altLang="en-US">
                <a:latin typeface="楷体" panose="02010609060101010101" pitchFamily="49" charset="-122"/>
                <a:ea typeface="楷体" panose="02010609060101010101" pitchFamily="49" charset="-122"/>
              </a:rPr>
              <a:t>公共政策</a:t>
            </a:r>
            <a:endParaRPr lang="en-US" altLang="zh-CN">
              <a:latin typeface="楷体" panose="02010609060101010101" pitchFamily="49" charset="-122"/>
              <a:ea typeface="楷体" panose="02010609060101010101" pitchFamily="49" charset="-122"/>
            </a:endParaRPr>
          </a:p>
          <a:p>
            <a:pPr algn="ctr" eaLnBrk="1" hangingPunct="1">
              <a:lnSpc>
                <a:spcPct val="90000"/>
              </a:lnSpc>
              <a:spcBef>
                <a:spcPct val="20000"/>
              </a:spcBef>
              <a:buSzPct val="80000"/>
            </a:pPr>
            <a:r>
              <a:rPr lang="zh-CN" altLang="en-US" sz="1600">
                <a:latin typeface="楷体" panose="02010609060101010101" pitchFamily="49" charset="-122"/>
                <a:ea typeface="楷体" panose="02010609060101010101" pitchFamily="49" charset="-122"/>
              </a:rPr>
              <a:t>教育、健康、社会保障</a:t>
            </a:r>
            <a:endParaRPr lang="zh-CN" altLang="en-US" sz="1600">
              <a:latin typeface="楷体" panose="02010609060101010101" pitchFamily="49" charset="-122"/>
              <a:ea typeface="楷体" panose="02010609060101010101" pitchFamily="49" charset="-122"/>
            </a:endParaRPr>
          </a:p>
        </p:txBody>
      </p:sp>
      <p:sp>
        <p:nvSpPr>
          <p:cNvPr id="37899" name="矩形 11"/>
          <p:cNvSpPr>
            <a:spLocks noChangeArrowheads="1"/>
          </p:cNvSpPr>
          <p:nvPr/>
        </p:nvSpPr>
        <p:spPr bwMode="auto">
          <a:xfrm>
            <a:off x="1752600" y="4108450"/>
            <a:ext cx="1676400" cy="533400"/>
          </a:xfrm>
          <a:prstGeom prst="rect">
            <a:avLst/>
          </a:prstGeom>
          <a:solidFill>
            <a:srgbClr val="FFFFFF"/>
          </a:solidFill>
          <a:ln w="9525" algn="ctr">
            <a:solidFill>
              <a:srgbClr val="000000"/>
            </a:solidFill>
            <a:round/>
          </a:ln>
        </p:spPr>
        <p:txBody>
          <a:bodyPr/>
          <a:lstStyle/>
          <a:p>
            <a:pPr algn="ctr" eaLnBrk="1" hangingPunct="1">
              <a:lnSpc>
                <a:spcPct val="90000"/>
              </a:lnSpc>
              <a:spcBef>
                <a:spcPct val="20000"/>
              </a:spcBef>
              <a:buSzPct val="80000"/>
            </a:pPr>
            <a:r>
              <a:rPr lang="zh-CN" altLang="en-US">
                <a:latin typeface="楷体" panose="02010609060101010101" pitchFamily="49" charset="-122"/>
                <a:ea typeface="楷体" panose="02010609060101010101" pitchFamily="49" charset="-122"/>
              </a:rPr>
              <a:t>文化与社会价值观</a:t>
            </a:r>
            <a:endParaRPr lang="zh-CN" altLang="en-US">
              <a:latin typeface="楷体" panose="02010609060101010101" pitchFamily="49" charset="-122"/>
              <a:ea typeface="楷体" panose="02010609060101010101" pitchFamily="49" charset="-122"/>
            </a:endParaRPr>
          </a:p>
        </p:txBody>
      </p:sp>
      <p:sp>
        <p:nvSpPr>
          <p:cNvPr id="37900" name="文本框 12"/>
          <p:cNvSpPr txBox="1">
            <a:spLocks noChangeArrowheads="1"/>
          </p:cNvSpPr>
          <p:nvPr/>
        </p:nvSpPr>
        <p:spPr bwMode="auto">
          <a:xfrm>
            <a:off x="1752600" y="679451"/>
            <a:ext cx="1676400" cy="646113"/>
          </a:xfrm>
          <a:prstGeom prst="rect">
            <a:avLst/>
          </a:prstGeom>
          <a:noFill/>
          <a:ln w="9525">
            <a:noFill/>
            <a:miter lim="800000"/>
          </a:ln>
        </p:spPr>
        <p:txBody>
          <a:bodyPr>
            <a:spAutoFit/>
          </a:bodyPr>
          <a:lstStyle/>
          <a:p>
            <a:pPr algn="ctr"/>
            <a:r>
              <a:rPr lang="zh-CN" altLang="en-US" dirty="0">
                <a:latin typeface="楷体" panose="02010609060101010101" pitchFamily="49" charset="-122"/>
                <a:ea typeface="楷体" panose="02010609060101010101" pitchFamily="49" charset="-122"/>
              </a:rPr>
              <a:t>社会经济和政策环境</a:t>
            </a:r>
            <a:endParaRPr lang="zh-CN" altLang="en-US" dirty="0">
              <a:latin typeface="楷体" panose="02010609060101010101" pitchFamily="49" charset="-122"/>
              <a:ea typeface="楷体" panose="02010609060101010101" pitchFamily="49" charset="-122"/>
            </a:endParaRPr>
          </a:p>
        </p:txBody>
      </p:sp>
      <p:sp>
        <p:nvSpPr>
          <p:cNvPr id="37901" name="箭头: 右 13"/>
          <p:cNvSpPr>
            <a:spLocks noChangeArrowheads="1"/>
          </p:cNvSpPr>
          <p:nvPr/>
        </p:nvSpPr>
        <p:spPr bwMode="auto">
          <a:xfrm>
            <a:off x="3657600" y="1631951"/>
            <a:ext cx="152400" cy="449263"/>
          </a:xfrm>
          <a:prstGeom prst="rightArrow">
            <a:avLst>
              <a:gd name="adj1" fmla="val 50000"/>
              <a:gd name="adj2" fmla="val 50000"/>
            </a:avLst>
          </a:prstGeom>
          <a:solidFill>
            <a:srgbClr val="C000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02" name="箭头: 右 16"/>
          <p:cNvSpPr>
            <a:spLocks noChangeArrowheads="1"/>
          </p:cNvSpPr>
          <p:nvPr/>
        </p:nvSpPr>
        <p:spPr bwMode="auto">
          <a:xfrm>
            <a:off x="3635375" y="3270251"/>
            <a:ext cx="152400" cy="449263"/>
          </a:xfrm>
          <a:prstGeom prst="rightArrow">
            <a:avLst>
              <a:gd name="adj1" fmla="val 50000"/>
              <a:gd name="adj2" fmla="val 50000"/>
            </a:avLst>
          </a:prstGeom>
          <a:solidFill>
            <a:srgbClr val="C000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03" name="箭头: 右 17"/>
          <p:cNvSpPr>
            <a:spLocks noChangeArrowheads="1"/>
          </p:cNvSpPr>
          <p:nvPr/>
        </p:nvSpPr>
        <p:spPr bwMode="auto">
          <a:xfrm flipH="1">
            <a:off x="3635376" y="2508251"/>
            <a:ext cx="174625" cy="449263"/>
          </a:xfrm>
          <a:prstGeom prst="rightArrow">
            <a:avLst>
              <a:gd name="adj1" fmla="val 50000"/>
              <a:gd name="adj2" fmla="val 50000"/>
            </a:avLst>
          </a:prstGeom>
          <a:solidFill>
            <a:srgbClr val="CC66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04" name="箭头: 右 18"/>
          <p:cNvSpPr>
            <a:spLocks noChangeArrowheads="1"/>
          </p:cNvSpPr>
          <p:nvPr/>
        </p:nvSpPr>
        <p:spPr bwMode="auto">
          <a:xfrm flipH="1">
            <a:off x="3635376" y="4040188"/>
            <a:ext cx="174625" cy="449262"/>
          </a:xfrm>
          <a:prstGeom prst="rightArrow">
            <a:avLst>
              <a:gd name="adj1" fmla="val 50000"/>
              <a:gd name="adj2" fmla="val 50000"/>
            </a:avLst>
          </a:prstGeom>
          <a:solidFill>
            <a:srgbClr val="CC66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05" name="矩形 14"/>
          <p:cNvSpPr>
            <a:spLocks noChangeArrowheads="1"/>
          </p:cNvSpPr>
          <p:nvPr/>
        </p:nvSpPr>
        <p:spPr bwMode="auto">
          <a:xfrm>
            <a:off x="4060826" y="1365251"/>
            <a:ext cx="1882775" cy="327025"/>
          </a:xfrm>
          <a:prstGeom prst="rect">
            <a:avLst/>
          </a:prstGeom>
          <a:solidFill>
            <a:srgbClr val="FFFFFF"/>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r>
              <a:rPr lang="zh-CN" altLang="en-US">
                <a:latin typeface="楷体" panose="02010609060101010101" pitchFamily="49" charset="-122"/>
                <a:ea typeface="楷体" panose="02010609060101010101" pitchFamily="49" charset="-122"/>
              </a:rPr>
              <a:t>社会经济定位</a:t>
            </a:r>
            <a:endParaRPr lang="zh-CN" altLang="en-US">
              <a:latin typeface="楷体" panose="02010609060101010101" pitchFamily="49" charset="-122"/>
              <a:ea typeface="楷体" panose="02010609060101010101" pitchFamily="49" charset="-122"/>
            </a:endParaRPr>
          </a:p>
        </p:txBody>
      </p:sp>
      <p:sp>
        <p:nvSpPr>
          <p:cNvPr id="37906" name="矩形 20"/>
          <p:cNvSpPr>
            <a:spLocks noChangeArrowheads="1"/>
          </p:cNvSpPr>
          <p:nvPr/>
        </p:nvSpPr>
        <p:spPr bwMode="auto">
          <a:xfrm>
            <a:off x="4038600" y="1768476"/>
            <a:ext cx="1905000" cy="2797175"/>
          </a:xfrm>
          <a:prstGeom prst="rect">
            <a:avLst/>
          </a:prstGeom>
          <a:solidFill>
            <a:srgbClr val="FFFFFF"/>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07" name="矩形 15"/>
          <p:cNvSpPr>
            <a:spLocks noChangeArrowheads="1"/>
          </p:cNvSpPr>
          <p:nvPr/>
        </p:nvSpPr>
        <p:spPr bwMode="auto">
          <a:xfrm>
            <a:off x="4191001" y="1898650"/>
            <a:ext cx="1654175" cy="914400"/>
          </a:xfrm>
          <a:prstGeom prst="rect">
            <a:avLst/>
          </a:prstGeom>
          <a:solidFill>
            <a:srgbClr val="C00000"/>
          </a:solidFill>
          <a:ln w="9525" algn="ctr">
            <a:solidFill>
              <a:srgbClr val="000000"/>
            </a:solidFill>
            <a:round/>
          </a:ln>
        </p:spPr>
        <p:txBody>
          <a:bodyPr/>
          <a:lstStyle/>
          <a:p>
            <a:pPr algn="ctr" eaLnBrk="1" hangingPunct="1">
              <a:lnSpc>
                <a:spcPct val="90000"/>
              </a:lnSpc>
              <a:spcBef>
                <a:spcPct val="20000"/>
              </a:spcBef>
              <a:buSzPct val="80000"/>
            </a:pPr>
            <a:r>
              <a:rPr lang="zh-CN" altLang="en-US">
                <a:solidFill>
                  <a:schemeClr val="bg1"/>
                </a:solidFill>
                <a:latin typeface="楷体" panose="02010609060101010101" pitchFamily="49" charset="-122"/>
                <a:ea typeface="楷体" panose="02010609060101010101" pitchFamily="49" charset="-122"/>
              </a:rPr>
              <a:t>社会阶层</a:t>
            </a:r>
            <a:endParaRPr lang="en-US" altLang="zh-CN">
              <a:solidFill>
                <a:schemeClr val="bg1"/>
              </a:solidFill>
              <a:latin typeface="楷体" panose="02010609060101010101" pitchFamily="49" charset="-122"/>
              <a:ea typeface="楷体" panose="02010609060101010101" pitchFamily="49" charset="-122"/>
            </a:endParaRPr>
          </a:p>
          <a:p>
            <a:pPr algn="ctr" eaLnBrk="1" hangingPunct="1">
              <a:lnSpc>
                <a:spcPct val="90000"/>
              </a:lnSpc>
              <a:spcBef>
                <a:spcPct val="20000"/>
              </a:spcBef>
              <a:buSzPct val="80000"/>
            </a:pPr>
            <a:r>
              <a:rPr lang="zh-CN" altLang="en-US">
                <a:solidFill>
                  <a:schemeClr val="bg1"/>
                </a:solidFill>
                <a:latin typeface="楷体" panose="02010609060101010101" pitchFamily="49" charset="-122"/>
                <a:ea typeface="楷体" panose="02010609060101010101" pitchFamily="49" charset="-122"/>
              </a:rPr>
              <a:t>性别</a:t>
            </a:r>
            <a:endParaRPr lang="en-US" altLang="zh-CN">
              <a:solidFill>
                <a:schemeClr val="bg1"/>
              </a:solidFill>
              <a:latin typeface="楷体" panose="02010609060101010101" pitchFamily="49" charset="-122"/>
              <a:ea typeface="楷体" panose="02010609060101010101" pitchFamily="49" charset="-122"/>
            </a:endParaRPr>
          </a:p>
          <a:p>
            <a:pPr algn="ctr" eaLnBrk="1" hangingPunct="1">
              <a:lnSpc>
                <a:spcPct val="90000"/>
              </a:lnSpc>
              <a:spcBef>
                <a:spcPct val="20000"/>
              </a:spcBef>
              <a:buSzPct val="80000"/>
            </a:pPr>
            <a:r>
              <a:rPr lang="zh-CN" altLang="en-US">
                <a:solidFill>
                  <a:schemeClr val="bg1"/>
                </a:solidFill>
                <a:latin typeface="楷体" panose="02010609060101010101" pitchFamily="49" charset="-122"/>
                <a:ea typeface="楷体" panose="02010609060101010101" pitchFamily="49" charset="-122"/>
              </a:rPr>
              <a:t>种族</a:t>
            </a:r>
            <a:endParaRPr lang="zh-CN" altLang="en-US">
              <a:solidFill>
                <a:schemeClr val="bg1"/>
              </a:solidFill>
              <a:latin typeface="楷体" panose="02010609060101010101" pitchFamily="49" charset="-122"/>
              <a:ea typeface="楷体" panose="02010609060101010101" pitchFamily="49" charset="-122"/>
            </a:endParaRPr>
          </a:p>
        </p:txBody>
      </p:sp>
      <p:sp>
        <p:nvSpPr>
          <p:cNvPr id="37908" name="箭头: 左右 19"/>
          <p:cNvSpPr>
            <a:spLocks noChangeArrowheads="1"/>
          </p:cNvSpPr>
          <p:nvPr/>
        </p:nvSpPr>
        <p:spPr bwMode="auto">
          <a:xfrm>
            <a:off x="4289426" y="2889251"/>
            <a:ext cx="1425575" cy="288925"/>
          </a:xfrm>
          <a:prstGeom prst="leftRightArrow">
            <a:avLst>
              <a:gd name="adj1" fmla="val 50000"/>
              <a:gd name="adj2" fmla="val 49957"/>
            </a:avLst>
          </a:prstGeom>
          <a:solidFill>
            <a:srgbClr val="FFFFFF"/>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09" name="文本框 21"/>
          <p:cNvSpPr txBox="1">
            <a:spLocks noChangeArrowheads="1"/>
          </p:cNvSpPr>
          <p:nvPr/>
        </p:nvSpPr>
        <p:spPr bwMode="auto">
          <a:xfrm>
            <a:off x="4149726" y="3178175"/>
            <a:ext cx="1616075" cy="369888"/>
          </a:xfrm>
          <a:prstGeom prst="rect">
            <a:avLst/>
          </a:prstGeom>
          <a:noFill/>
          <a:ln w="9525">
            <a:noFill/>
            <a:miter lim="800000"/>
          </a:ln>
        </p:spPr>
        <p:txBody>
          <a:bodyPr>
            <a:spAutoFit/>
          </a:bodyPr>
          <a:lstStyle/>
          <a:p>
            <a:pPr algn="ctr"/>
            <a:r>
              <a:rPr lang="zh-CN" altLang="en-US">
                <a:latin typeface="楷体" panose="02010609060101010101" pitchFamily="49" charset="-122"/>
                <a:ea typeface="楷体" panose="02010609060101010101" pitchFamily="49" charset="-122"/>
              </a:rPr>
              <a:t>教育</a:t>
            </a:r>
            <a:endParaRPr lang="zh-CN" altLang="en-US">
              <a:latin typeface="楷体" panose="02010609060101010101" pitchFamily="49" charset="-122"/>
              <a:ea typeface="楷体" panose="02010609060101010101" pitchFamily="49" charset="-122"/>
            </a:endParaRPr>
          </a:p>
        </p:txBody>
      </p:sp>
      <p:sp>
        <p:nvSpPr>
          <p:cNvPr id="37910" name="文本框 24"/>
          <p:cNvSpPr txBox="1">
            <a:spLocks noChangeArrowheads="1"/>
          </p:cNvSpPr>
          <p:nvPr/>
        </p:nvSpPr>
        <p:spPr bwMode="auto">
          <a:xfrm>
            <a:off x="4133851" y="3663950"/>
            <a:ext cx="1616075" cy="368300"/>
          </a:xfrm>
          <a:prstGeom prst="rect">
            <a:avLst/>
          </a:prstGeom>
          <a:noFill/>
          <a:ln w="9525">
            <a:noFill/>
            <a:miter lim="800000"/>
          </a:ln>
        </p:spPr>
        <p:txBody>
          <a:bodyPr>
            <a:spAutoFit/>
          </a:bodyPr>
          <a:lstStyle/>
          <a:p>
            <a:pPr algn="ctr"/>
            <a:r>
              <a:rPr lang="zh-CN" altLang="en-US">
                <a:latin typeface="楷体" panose="02010609060101010101" pitchFamily="49" charset="-122"/>
                <a:ea typeface="楷体" panose="02010609060101010101" pitchFamily="49" charset="-122"/>
              </a:rPr>
              <a:t>职业</a:t>
            </a:r>
            <a:endParaRPr lang="zh-CN" altLang="en-US">
              <a:latin typeface="楷体" panose="02010609060101010101" pitchFamily="49" charset="-122"/>
              <a:ea typeface="楷体" panose="02010609060101010101" pitchFamily="49" charset="-122"/>
            </a:endParaRPr>
          </a:p>
        </p:txBody>
      </p:sp>
      <p:sp>
        <p:nvSpPr>
          <p:cNvPr id="37911" name="文本框 25"/>
          <p:cNvSpPr txBox="1">
            <a:spLocks noChangeArrowheads="1"/>
          </p:cNvSpPr>
          <p:nvPr/>
        </p:nvSpPr>
        <p:spPr bwMode="auto">
          <a:xfrm>
            <a:off x="4133851" y="4111625"/>
            <a:ext cx="1616075" cy="369888"/>
          </a:xfrm>
          <a:prstGeom prst="rect">
            <a:avLst/>
          </a:prstGeom>
          <a:noFill/>
          <a:ln w="9525">
            <a:noFill/>
            <a:miter lim="800000"/>
          </a:ln>
        </p:spPr>
        <p:txBody>
          <a:bodyPr>
            <a:spAutoFit/>
          </a:bodyPr>
          <a:lstStyle/>
          <a:p>
            <a:pPr algn="ctr"/>
            <a:r>
              <a:rPr lang="zh-CN" altLang="en-US">
                <a:latin typeface="楷体" panose="02010609060101010101" pitchFamily="49" charset="-122"/>
                <a:ea typeface="楷体" panose="02010609060101010101" pitchFamily="49" charset="-122"/>
              </a:rPr>
              <a:t>收入</a:t>
            </a:r>
            <a:endParaRPr lang="zh-CN" altLang="en-US">
              <a:latin typeface="楷体" panose="02010609060101010101" pitchFamily="49" charset="-122"/>
              <a:ea typeface="楷体" panose="02010609060101010101" pitchFamily="49" charset="-122"/>
            </a:endParaRPr>
          </a:p>
        </p:txBody>
      </p:sp>
      <p:sp>
        <p:nvSpPr>
          <p:cNvPr id="37912" name="箭头: 下 22"/>
          <p:cNvSpPr>
            <a:spLocks noChangeArrowheads="1"/>
          </p:cNvSpPr>
          <p:nvPr/>
        </p:nvSpPr>
        <p:spPr bwMode="auto">
          <a:xfrm>
            <a:off x="4713288" y="3548063"/>
            <a:ext cx="392112" cy="171450"/>
          </a:xfrm>
          <a:prstGeom prst="downArrow">
            <a:avLst>
              <a:gd name="adj1" fmla="val 50000"/>
              <a:gd name="adj2" fmla="val 50000"/>
            </a:avLst>
          </a:prstGeom>
          <a:solidFill>
            <a:srgbClr val="FFFFFF"/>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13" name="箭头: 下 27"/>
          <p:cNvSpPr>
            <a:spLocks noChangeArrowheads="1"/>
          </p:cNvSpPr>
          <p:nvPr/>
        </p:nvSpPr>
        <p:spPr bwMode="auto">
          <a:xfrm>
            <a:off x="4713288" y="4005263"/>
            <a:ext cx="392112" cy="171450"/>
          </a:xfrm>
          <a:prstGeom prst="downArrow">
            <a:avLst>
              <a:gd name="adj1" fmla="val 50000"/>
              <a:gd name="adj2" fmla="val 50000"/>
            </a:avLst>
          </a:prstGeom>
          <a:solidFill>
            <a:srgbClr val="FFFFFF"/>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14" name="箭头: 右 28"/>
          <p:cNvSpPr>
            <a:spLocks noChangeArrowheads="1"/>
          </p:cNvSpPr>
          <p:nvPr/>
        </p:nvSpPr>
        <p:spPr bwMode="auto">
          <a:xfrm>
            <a:off x="6248400" y="1446213"/>
            <a:ext cx="381000" cy="482600"/>
          </a:xfrm>
          <a:prstGeom prst="rightArrow">
            <a:avLst>
              <a:gd name="adj1" fmla="val 50000"/>
              <a:gd name="adj2" fmla="val 50000"/>
            </a:avLst>
          </a:prstGeom>
          <a:solidFill>
            <a:srgbClr val="C000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15" name="箭头: 右 29"/>
          <p:cNvSpPr>
            <a:spLocks noChangeArrowheads="1"/>
          </p:cNvSpPr>
          <p:nvPr/>
        </p:nvSpPr>
        <p:spPr bwMode="auto">
          <a:xfrm>
            <a:off x="6267450" y="2171700"/>
            <a:ext cx="381000" cy="484188"/>
          </a:xfrm>
          <a:prstGeom prst="rightArrow">
            <a:avLst>
              <a:gd name="adj1" fmla="val 50000"/>
              <a:gd name="adj2" fmla="val 50000"/>
            </a:avLst>
          </a:prstGeom>
          <a:solidFill>
            <a:srgbClr val="C000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16" name="箭头: 右 30"/>
          <p:cNvSpPr>
            <a:spLocks noChangeArrowheads="1"/>
          </p:cNvSpPr>
          <p:nvPr/>
        </p:nvSpPr>
        <p:spPr bwMode="auto">
          <a:xfrm>
            <a:off x="6248400" y="2784475"/>
            <a:ext cx="381000" cy="482600"/>
          </a:xfrm>
          <a:prstGeom prst="rightArrow">
            <a:avLst>
              <a:gd name="adj1" fmla="val 50000"/>
              <a:gd name="adj2" fmla="val 50000"/>
            </a:avLst>
          </a:prstGeom>
          <a:solidFill>
            <a:srgbClr val="C000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17" name="箭头: 右 31"/>
          <p:cNvSpPr>
            <a:spLocks noChangeArrowheads="1"/>
          </p:cNvSpPr>
          <p:nvPr/>
        </p:nvSpPr>
        <p:spPr bwMode="auto">
          <a:xfrm>
            <a:off x="6172200" y="4933950"/>
            <a:ext cx="400050" cy="857250"/>
          </a:xfrm>
          <a:prstGeom prst="rightArrow">
            <a:avLst>
              <a:gd name="adj1" fmla="val 50000"/>
              <a:gd name="adj2" fmla="val 50000"/>
            </a:avLst>
          </a:prstGeom>
          <a:solidFill>
            <a:srgbClr val="C000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18" name="矩形 32"/>
          <p:cNvSpPr>
            <a:spLocks noChangeArrowheads="1"/>
          </p:cNvSpPr>
          <p:nvPr/>
        </p:nvSpPr>
        <p:spPr bwMode="auto">
          <a:xfrm>
            <a:off x="6934200" y="1433513"/>
            <a:ext cx="2286000" cy="2895600"/>
          </a:xfrm>
          <a:prstGeom prst="rect">
            <a:avLst/>
          </a:prstGeom>
          <a:solidFill>
            <a:srgbClr val="FFFFFF"/>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19" name="矩形 23"/>
          <p:cNvSpPr>
            <a:spLocks noChangeArrowheads="1"/>
          </p:cNvSpPr>
          <p:nvPr/>
        </p:nvSpPr>
        <p:spPr bwMode="auto">
          <a:xfrm>
            <a:off x="5486400" y="3494089"/>
            <a:ext cx="1828800" cy="650875"/>
          </a:xfrm>
          <a:prstGeom prst="rect">
            <a:avLst/>
          </a:prstGeom>
          <a:solidFill>
            <a:srgbClr val="FFCC99"/>
          </a:solidFill>
          <a:ln w="28575" algn="ctr">
            <a:solidFill>
              <a:srgbClr val="000000"/>
            </a:solidFill>
            <a:prstDash val="sysDash"/>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20" name="文本框 26"/>
          <p:cNvSpPr txBox="1">
            <a:spLocks noChangeArrowheads="1"/>
          </p:cNvSpPr>
          <p:nvPr/>
        </p:nvSpPr>
        <p:spPr bwMode="auto">
          <a:xfrm>
            <a:off x="5521326" y="3487738"/>
            <a:ext cx="1793875" cy="646112"/>
          </a:xfrm>
          <a:prstGeom prst="rect">
            <a:avLst/>
          </a:prstGeom>
          <a:noFill/>
          <a:ln w="9525">
            <a:noFill/>
            <a:miter lim="800000"/>
          </a:ln>
        </p:spPr>
        <p:txBody>
          <a:bodyPr>
            <a:spAutoFit/>
          </a:bodyPr>
          <a:lstStyle/>
          <a:p>
            <a:r>
              <a:rPr lang="zh-CN" altLang="en-US">
                <a:latin typeface="楷体" panose="02010609060101010101" pitchFamily="49" charset="-122"/>
                <a:ea typeface="楷体" panose="02010609060101010101" pitchFamily="49" charset="-122"/>
              </a:rPr>
              <a:t>社会凝聚 </a:t>
            </a:r>
            <a:r>
              <a:rPr lang="en-US" altLang="zh-CN">
                <a:latin typeface="楷体" panose="02010609060101010101" pitchFamily="49" charset="-122"/>
                <a:ea typeface="楷体" panose="02010609060101010101" pitchFamily="49" charset="-122"/>
              </a:rPr>
              <a:t>&amp;</a:t>
            </a:r>
            <a:r>
              <a:rPr lang="zh-CN" altLang="en-US">
                <a:latin typeface="楷体" panose="02010609060101010101" pitchFamily="49" charset="-122"/>
                <a:ea typeface="楷体" panose="02010609060101010101" pitchFamily="49" charset="-122"/>
              </a:rPr>
              <a:t>社会资本</a:t>
            </a:r>
            <a:endParaRPr lang="zh-CN" altLang="en-US">
              <a:latin typeface="楷体" panose="02010609060101010101" pitchFamily="49" charset="-122"/>
              <a:ea typeface="楷体" panose="02010609060101010101" pitchFamily="49" charset="-122"/>
            </a:endParaRPr>
          </a:p>
        </p:txBody>
      </p:sp>
      <p:sp>
        <p:nvSpPr>
          <p:cNvPr id="37921" name="文本框 33"/>
          <p:cNvSpPr txBox="1">
            <a:spLocks noChangeArrowheads="1"/>
          </p:cNvSpPr>
          <p:nvPr/>
        </p:nvSpPr>
        <p:spPr bwMode="auto">
          <a:xfrm>
            <a:off x="7132638" y="1433514"/>
            <a:ext cx="1828800" cy="922337"/>
          </a:xfrm>
          <a:prstGeom prst="rect">
            <a:avLst/>
          </a:prstGeom>
          <a:noFill/>
          <a:ln w="9525">
            <a:noFill/>
            <a:miter lim="800000"/>
          </a:ln>
        </p:spPr>
        <p:txBody>
          <a:bodyPr>
            <a:spAutoFit/>
          </a:bodyPr>
          <a:lstStyle/>
          <a:p>
            <a:pPr algn="ctr"/>
            <a:r>
              <a:rPr lang="zh-CN" altLang="en-US">
                <a:latin typeface="楷体" panose="02010609060101010101" pitchFamily="49" charset="-122"/>
                <a:ea typeface="楷体" panose="02010609060101010101" pitchFamily="49" charset="-122"/>
              </a:rPr>
              <a:t>物质环境</a:t>
            </a:r>
            <a:endParaRPr lang="en-US" altLang="zh-CN">
              <a:latin typeface="楷体" panose="02010609060101010101" pitchFamily="49" charset="-122"/>
              <a:ea typeface="楷体" panose="02010609060101010101" pitchFamily="49" charset="-122"/>
            </a:endParaRPr>
          </a:p>
          <a:p>
            <a:pPr algn="ctr"/>
            <a:r>
              <a:rPr lang="zh-CN" altLang="en-US">
                <a:latin typeface="楷体" panose="02010609060101010101" pitchFamily="49" charset="-122"/>
                <a:ea typeface="楷体" panose="02010609060101010101" pitchFamily="49" charset="-122"/>
              </a:rPr>
              <a:t>（生活和工作条件，食品等）</a:t>
            </a:r>
            <a:endParaRPr lang="zh-CN" altLang="en-US">
              <a:latin typeface="楷体" panose="02010609060101010101" pitchFamily="49" charset="-122"/>
              <a:ea typeface="楷体" panose="02010609060101010101" pitchFamily="49" charset="-122"/>
            </a:endParaRPr>
          </a:p>
        </p:txBody>
      </p:sp>
      <p:sp>
        <p:nvSpPr>
          <p:cNvPr id="37922" name="文本框 34"/>
          <p:cNvSpPr txBox="1">
            <a:spLocks noChangeArrowheads="1"/>
          </p:cNvSpPr>
          <p:nvPr/>
        </p:nvSpPr>
        <p:spPr bwMode="auto">
          <a:xfrm>
            <a:off x="7345364" y="2700338"/>
            <a:ext cx="1341437" cy="646112"/>
          </a:xfrm>
          <a:prstGeom prst="rect">
            <a:avLst/>
          </a:prstGeom>
          <a:noFill/>
          <a:ln w="9525">
            <a:noFill/>
            <a:miter lim="800000"/>
          </a:ln>
        </p:spPr>
        <p:txBody>
          <a:bodyPr>
            <a:spAutoFit/>
          </a:bodyPr>
          <a:lstStyle/>
          <a:p>
            <a:pPr algn="ctr"/>
            <a:r>
              <a:rPr lang="zh-CN" altLang="en-US">
                <a:latin typeface="楷体" panose="02010609060101010101" pitchFamily="49" charset="-122"/>
                <a:ea typeface="楷体" panose="02010609060101010101" pitchFamily="49" charset="-122"/>
              </a:rPr>
              <a:t>行为和生物因素</a:t>
            </a:r>
            <a:endParaRPr lang="zh-CN" altLang="en-US">
              <a:latin typeface="楷体" panose="02010609060101010101" pitchFamily="49" charset="-122"/>
              <a:ea typeface="楷体" panose="02010609060101010101" pitchFamily="49" charset="-122"/>
            </a:endParaRPr>
          </a:p>
        </p:txBody>
      </p:sp>
      <p:sp>
        <p:nvSpPr>
          <p:cNvPr id="37923" name="文本框 35"/>
          <p:cNvSpPr txBox="1">
            <a:spLocks noChangeArrowheads="1"/>
          </p:cNvSpPr>
          <p:nvPr/>
        </p:nvSpPr>
        <p:spPr bwMode="auto">
          <a:xfrm>
            <a:off x="7505701" y="3386138"/>
            <a:ext cx="1116013" cy="646112"/>
          </a:xfrm>
          <a:prstGeom prst="rect">
            <a:avLst/>
          </a:prstGeom>
          <a:noFill/>
          <a:ln w="9525">
            <a:noFill/>
            <a:miter lim="800000"/>
          </a:ln>
        </p:spPr>
        <p:txBody>
          <a:bodyPr>
            <a:spAutoFit/>
          </a:bodyPr>
          <a:lstStyle/>
          <a:p>
            <a:pPr algn="ctr"/>
            <a:r>
              <a:rPr lang="zh-CN" altLang="en-US">
                <a:latin typeface="楷体" panose="02010609060101010101" pitchFamily="49" charset="-122"/>
                <a:ea typeface="楷体" panose="02010609060101010101" pitchFamily="49" charset="-122"/>
              </a:rPr>
              <a:t>心理社会因素</a:t>
            </a:r>
            <a:endParaRPr lang="zh-CN" altLang="en-US">
              <a:latin typeface="楷体" panose="02010609060101010101" pitchFamily="49" charset="-122"/>
              <a:ea typeface="楷体" panose="02010609060101010101" pitchFamily="49" charset="-122"/>
            </a:endParaRPr>
          </a:p>
        </p:txBody>
      </p:sp>
      <p:sp>
        <p:nvSpPr>
          <p:cNvPr id="37924" name="矩形 36"/>
          <p:cNvSpPr>
            <a:spLocks noChangeArrowheads="1"/>
          </p:cNvSpPr>
          <p:nvPr/>
        </p:nvSpPr>
        <p:spPr bwMode="auto">
          <a:xfrm>
            <a:off x="7707314" y="4611689"/>
            <a:ext cx="1646237" cy="339725"/>
          </a:xfrm>
          <a:prstGeom prst="rect">
            <a:avLst/>
          </a:prstGeom>
          <a:solidFill>
            <a:srgbClr val="FFFFFF"/>
          </a:solidFill>
          <a:ln w="28575" algn="ctr">
            <a:solidFill>
              <a:srgbClr val="000000"/>
            </a:solidFill>
            <a:round/>
          </a:ln>
        </p:spPr>
        <p:txBody>
          <a:bodyPr/>
          <a:lstStyle/>
          <a:p>
            <a:pPr algn="ctr" eaLnBrk="1" hangingPunct="1">
              <a:lnSpc>
                <a:spcPct val="90000"/>
              </a:lnSpc>
              <a:spcBef>
                <a:spcPct val="20000"/>
              </a:spcBef>
              <a:buSzPct val="80000"/>
            </a:pPr>
            <a:r>
              <a:rPr lang="zh-CN" altLang="en-US">
                <a:latin typeface="楷体" panose="02010609060101010101" pitchFamily="49" charset="-122"/>
                <a:ea typeface="楷体" panose="02010609060101010101" pitchFamily="49" charset="-122"/>
              </a:rPr>
              <a:t>健康体系</a:t>
            </a:r>
            <a:endParaRPr lang="zh-CN" altLang="en-US">
              <a:latin typeface="楷体" panose="02010609060101010101" pitchFamily="49" charset="-122"/>
              <a:ea typeface="楷体" panose="02010609060101010101" pitchFamily="49" charset="-122"/>
            </a:endParaRPr>
          </a:p>
        </p:txBody>
      </p:sp>
      <p:cxnSp>
        <p:nvCxnSpPr>
          <p:cNvPr id="37925" name="直接连接符 42"/>
          <p:cNvCxnSpPr/>
          <p:nvPr/>
        </p:nvCxnSpPr>
        <p:spPr bwMode="auto">
          <a:xfrm>
            <a:off x="8961438" y="1624014"/>
            <a:ext cx="0" cy="2941637"/>
          </a:xfrm>
          <a:prstGeom prst="line">
            <a:avLst/>
          </a:prstGeom>
          <a:noFill/>
          <a:ln w="28575" algn="ctr">
            <a:solidFill>
              <a:srgbClr val="C00000"/>
            </a:solidFill>
            <a:round/>
          </a:ln>
        </p:spPr>
      </p:cxnSp>
      <p:cxnSp>
        <p:nvCxnSpPr>
          <p:cNvPr id="37926" name="直接箭头连接符 44"/>
          <p:cNvCxnSpPr>
            <a:cxnSpLocks noChangeShapeType="1"/>
          </p:cNvCxnSpPr>
          <p:nvPr/>
        </p:nvCxnSpPr>
        <p:spPr bwMode="auto">
          <a:xfrm flipH="1">
            <a:off x="8686800" y="1624013"/>
            <a:ext cx="274638" cy="0"/>
          </a:xfrm>
          <a:prstGeom prst="straightConnector1">
            <a:avLst/>
          </a:prstGeom>
          <a:noFill/>
          <a:ln w="28575" algn="ctr">
            <a:solidFill>
              <a:srgbClr val="C00000"/>
            </a:solidFill>
            <a:round/>
            <a:tailEnd type="triangle" w="med" len="med"/>
          </a:ln>
        </p:spPr>
      </p:cxnSp>
      <p:cxnSp>
        <p:nvCxnSpPr>
          <p:cNvPr id="37927" name="直接箭头连接符 47"/>
          <p:cNvCxnSpPr>
            <a:cxnSpLocks noChangeShapeType="1"/>
          </p:cNvCxnSpPr>
          <p:nvPr/>
        </p:nvCxnSpPr>
        <p:spPr bwMode="auto">
          <a:xfrm flipH="1">
            <a:off x="8686800" y="2995613"/>
            <a:ext cx="274638" cy="0"/>
          </a:xfrm>
          <a:prstGeom prst="straightConnector1">
            <a:avLst/>
          </a:prstGeom>
          <a:noFill/>
          <a:ln w="28575" algn="ctr">
            <a:solidFill>
              <a:srgbClr val="C00000"/>
            </a:solidFill>
            <a:round/>
            <a:tailEnd type="triangle" w="med" len="med"/>
          </a:ln>
        </p:spPr>
      </p:cxnSp>
      <p:cxnSp>
        <p:nvCxnSpPr>
          <p:cNvPr id="37928" name="直接箭头连接符 48"/>
          <p:cNvCxnSpPr>
            <a:cxnSpLocks noChangeShapeType="1"/>
          </p:cNvCxnSpPr>
          <p:nvPr/>
        </p:nvCxnSpPr>
        <p:spPr bwMode="auto">
          <a:xfrm flipH="1">
            <a:off x="8686800" y="3605213"/>
            <a:ext cx="274638" cy="0"/>
          </a:xfrm>
          <a:prstGeom prst="straightConnector1">
            <a:avLst/>
          </a:prstGeom>
          <a:noFill/>
          <a:ln w="28575" algn="ctr">
            <a:solidFill>
              <a:srgbClr val="C00000"/>
            </a:solidFill>
            <a:round/>
            <a:tailEnd type="triangle" w="med" len="med"/>
          </a:ln>
        </p:spPr>
      </p:cxnSp>
      <p:cxnSp>
        <p:nvCxnSpPr>
          <p:cNvPr id="37929" name="直接箭头连接符 49"/>
          <p:cNvCxnSpPr>
            <a:cxnSpLocks noChangeShapeType="1"/>
          </p:cNvCxnSpPr>
          <p:nvPr/>
        </p:nvCxnSpPr>
        <p:spPr bwMode="auto">
          <a:xfrm flipV="1">
            <a:off x="7204075" y="4251326"/>
            <a:ext cx="0" cy="466725"/>
          </a:xfrm>
          <a:prstGeom prst="straightConnector1">
            <a:avLst/>
          </a:prstGeom>
          <a:noFill/>
          <a:ln w="28575" algn="ctr">
            <a:solidFill>
              <a:srgbClr val="C00000"/>
            </a:solidFill>
            <a:prstDash val="sysDash"/>
            <a:round/>
            <a:tailEnd type="triangle" w="med" len="med"/>
          </a:ln>
        </p:spPr>
      </p:cxnSp>
      <p:cxnSp>
        <p:nvCxnSpPr>
          <p:cNvPr id="37930" name="直接箭头连接符 51"/>
          <p:cNvCxnSpPr>
            <a:cxnSpLocks noChangeShapeType="1"/>
          </p:cNvCxnSpPr>
          <p:nvPr/>
        </p:nvCxnSpPr>
        <p:spPr bwMode="auto">
          <a:xfrm>
            <a:off x="7204075" y="4718050"/>
            <a:ext cx="503238" cy="0"/>
          </a:xfrm>
          <a:prstGeom prst="straightConnector1">
            <a:avLst/>
          </a:prstGeom>
          <a:noFill/>
          <a:ln w="28575" algn="ctr">
            <a:solidFill>
              <a:srgbClr val="C00000"/>
            </a:solidFill>
            <a:prstDash val="sysDash"/>
            <a:round/>
            <a:tailEnd type="triangle" w="med" len="med"/>
          </a:ln>
        </p:spPr>
      </p:cxnSp>
      <p:cxnSp>
        <p:nvCxnSpPr>
          <p:cNvPr id="37931" name="连接符: 肘形 53"/>
          <p:cNvCxnSpPr>
            <a:stCxn id="37924" idx="3"/>
            <a:endCxn id="37894" idx="2"/>
          </p:cNvCxnSpPr>
          <p:nvPr/>
        </p:nvCxnSpPr>
        <p:spPr bwMode="auto">
          <a:xfrm flipV="1">
            <a:off x="9353551" y="3209926"/>
            <a:ext cx="771525" cy="1571625"/>
          </a:xfrm>
          <a:prstGeom prst="bentConnector2">
            <a:avLst/>
          </a:prstGeom>
          <a:noFill/>
          <a:ln w="28575" algn="ctr">
            <a:solidFill>
              <a:srgbClr val="C00000"/>
            </a:solidFill>
            <a:prstDash val="sysDash"/>
            <a:round/>
            <a:tailEnd type="triangle" w="med" len="med"/>
          </a:ln>
        </p:spPr>
      </p:cxnSp>
      <p:sp>
        <p:nvSpPr>
          <p:cNvPr id="37932" name="箭头: 右 56"/>
          <p:cNvSpPr>
            <a:spLocks noChangeArrowheads="1"/>
          </p:cNvSpPr>
          <p:nvPr/>
        </p:nvSpPr>
        <p:spPr bwMode="auto">
          <a:xfrm>
            <a:off x="9323388" y="2127250"/>
            <a:ext cx="277812" cy="484188"/>
          </a:xfrm>
          <a:prstGeom prst="rightArrow">
            <a:avLst>
              <a:gd name="adj1" fmla="val 50000"/>
              <a:gd name="adj2" fmla="val 50000"/>
            </a:avLst>
          </a:prstGeom>
          <a:solidFill>
            <a:srgbClr val="C000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37933" name="箭头: 右 57"/>
          <p:cNvSpPr>
            <a:spLocks noChangeArrowheads="1"/>
          </p:cNvSpPr>
          <p:nvPr/>
        </p:nvSpPr>
        <p:spPr bwMode="auto">
          <a:xfrm>
            <a:off x="9323388" y="2711450"/>
            <a:ext cx="277812" cy="482600"/>
          </a:xfrm>
          <a:prstGeom prst="rightArrow">
            <a:avLst>
              <a:gd name="adj1" fmla="val 50000"/>
              <a:gd name="adj2" fmla="val 50000"/>
            </a:avLst>
          </a:prstGeom>
          <a:solidFill>
            <a:srgbClr val="C000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cxnSp>
        <p:nvCxnSpPr>
          <p:cNvPr id="37934" name="连接符: 肘形 55"/>
          <p:cNvCxnSpPr>
            <a:stCxn id="37894" idx="0"/>
          </p:cNvCxnSpPr>
          <p:nvPr/>
        </p:nvCxnSpPr>
        <p:spPr bwMode="auto">
          <a:xfrm rot="16200000" flipV="1">
            <a:off x="6203951" y="-1778000"/>
            <a:ext cx="1279525" cy="6562725"/>
          </a:xfrm>
          <a:prstGeom prst="bentConnector2">
            <a:avLst/>
          </a:prstGeom>
          <a:noFill/>
          <a:ln w="28575" algn="ctr">
            <a:solidFill>
              <a:srgbClr val="C00000"/>
            </a:solidFill>
            <a:prstDash val="sysDash"/>
            <a:round/>
            <a:tailEnd type="triangle" w="med" len="med"/>
          </a:ln>
        </p:spPr>
      </p:cxnSp>
      <p:cxnSp>
        <p:nvCxnSpPr>
          <p:cNvPr id="37935" name="连接符: 肘形 59"/>
          <p:cNvCxnSpPr>
            <a:endCxn id="37892" idx="0"/>
          </p:cNvCxnSpPr>
          <p:nvPr/>
        </p:nvCxnSpPr>
        <p:spPr bwMode="auto">
          <a:xfrm rot="10800000">
            <a:off x="4991100" y="1212850"/>
            <a:ext cx="4914900" cy="914400"/>
          </a:xfrm>
          <a:prstGeom prst="bentConnector4">
            <a:avLst>
              <a:gd name="adj1" fmla="val -116"/>
              <a:gd name="adj2" fmla="val 125000"/>
            </a:avLst>
          </a:prstGeom>
          <a:noFill/>
          <a:ln w="28575" algn="ctr">
            <a:solidFill>
              <a:srgbClr val="C00000"/>
            </a:solidFill>
            <a:prstDash val="sysDash"/>
            <a:round/>
            <a:tailEnd type="triangle" w="med" len="med"/>
          </a:ln>
        </p:spPr>
      </p:cxnSp>
      <p:sp>
        <p:nvSpPr>
          <p:cNvPr id="37936" name="文本框 61"/>
          <p:cNvSpPr txBox="1">
            <a:spLocks noChangeArrowheads="1"/>
          </p:cNvSpPr>
          <p:nvPr/>
        </p:nvSpPr>
        <p:spPr bwMode="auto">
          <a:xfrm>
            <a:off x="9693276" y="2193926"/>
            <a:ext cx="879475" cy="1076325"/>
          </a:xfrm>
          <a:prstGeom prst="rect">
            <a:avLst/>
          </a:prstGeom>
          <a:noFill/>
          <a:ln w="9525">
            <a:noFill/>
            <a:miter lim="800000"/>
          </a:ln>
        </p:spPr>
        <p:txBody>
          <a:bodyPr>
            <a:spAutoFit/>
          </a:bodyPr>
          <a:lstStyle/>
          <a:p>
            <a:pPr algn="ctr"/>
            <a:r>
              <a:rPr lang="zh-CN" altLang="en-US" sz="1600">
                <a:latin typeface="楷体" panose="02010609060101010101" pitchFamily="49" charset="-122"/>
                <a:ea typeface="楷体" panose="02010609060101010101" pitchFamily="49" charset="-122"/>
              </a:rPr>
              <a:t>健康和生存公平的影响</a:t>
            </a:r>
            <a:endParaRPr lang="zh-CN" altLang="en-US" sz="1600">
              <a:latin typeface="楷体" panose="02010609060101010101" pitchFamily="49" charset="-122"/>
              <a:ea typeface="楷体" panose="02010609060101010101" pitchFamily="49" charset="-122"/>
            </a:endParaRPr>
          </a:p>
        </p:txBody>
      </p:sp>
      <p:sp>
        <p:nvSpPr>
          <p:cNvPr id="37937" name="矩形 4"/>
          <p:cNvSpPr>
            <a:spLocks noChangeArrowheads="1"/>
          </p:cNvSpPr>
          <p:nvPr/>
        </p:nvSpPr>
        <p:spPr bwMode="auto">
          <a:xfrm>
            <a:off x="6705600" y="5024438"/>
            <a:ext cx="2705100" cy="842962"/>
          </a:xfrm>
          <a:prstGeom prst="rect">
            <a:avLst/>
          </a:prstGeom>
          <a:solidFill>
            <a:srgbClr val="C00000"/>
          </a:solidFill>
          <a:ln w="9525" algn="ctr">
            <a:solidFill>
              <a:srgbClr val="000000"/>
            </a:solidFill>
            <a:round/>
          </a:ln>
        </p:spPr>
        <p:txBody>
          <a:bodyPr/>
          <a:lstStyle/>
          <a:p>
            <a:pPr algn="ctr" eaLnBrk="1" hangingPunct="1">
              <a:lnSpc>
                <a:spcPct val="90000"/>
              </a:lnSpc>
              <a:spcBef>
                <a:spcPct val="20000"/>
              </a:spcBef>
              <a:buSzPct val="80000"/>
              <a:buFont typeface="Wingdings" panose="05000000000000000000" pitchFamily="2" charset="2"/>
              <a:buNone/>
            </a:pPr>
            <a:endParaRPr lang="zh-CN" altLang="en-US"/>
          </a:p>
        </p:txBody>
      </p:sp>
      <p:sp>
        <p:nvSpPr>
          <p:cNvPr id="11314" name="标题 1"/>
          <p:cNvSpPr>
            <a:spLocks noGrp="1" noChangeArrowheads="1"/>
          </p:cNvSpPr>
          <p:nvPr>
            <p:ph type="title"/>
          </p:nvPr>
        </p:nvSpPr>
        <p:spPr>
          <a:xfrm>
            <a:off x="3209925" y="163514"/>
            <a:ext cx="6915150" cy="522287"/>
          </a:xfrm>
        </p:spPr>
        <p:txBody>
          <a:bodyPr rtlCol="0">
            <a:spAutoFit/>
          </a:bodyPr>
          <a:lstStyle/>
          <a:p>
            <a:pPr>
              <a:defRPr/>
            </a:pPr>
            <a:r>
              <a:rPr lang="zh-CN" altLang="en-US" sz="2800" kern="1200" dirty="0">
                <a:solidFill>
                  <a:schemeClr val="tx1"/>
                </a:solidFill>
                <a:ea typeface="楷体_GB2312" pitchFamily="49" charset="-122"/>
                <a:cs typeface="+mn-cs"/>
              </a:rPr>
              <a:t>规划纲要编制的科学依据</a:t>
            </a:r>
            <a:endParaRPr lang="zh-CN" altLang="en-US" sz="2800" kern="1200" dirty="0">
              <a:solidFill>
                <a:schemeClr val="tx1"/>
              </a:solidFill>
              <a:ea typeface="楷体_GB2312" pitchFamily="49" charset="-122"/>
              <a:cs typeface="+mn-cs"/>
            </a:endParaRPr>
          </a:p>
        </p:txBody>
      </p:sp>
      <p:sp>
        <p:nvSpPr>
          <p:cNvPr id="37939" name="文本框 4104"/>
          <p:cNvSpPr txBox="1">
            <a:spLocks noChangeArrowheads="1"/>
          </p:cNvSpPr>
          <p:nvPr/>
        </p:nvSpPr>
        <p:spPr bwMode="auto">
          <a:xfrm>
            <a:off x="1905000" y="4876801"/>
            <a:ext cx="4038600" cy="830263"/>
          </a:xfrm>
          <a:prstGeom prst="rect">
            <a:avLst/>
          </a:prstGeom>
          <a:noFill/>
          <a:ln w="9525">
            <a:noFill/>
            <a:miter lim="800000"/>
          </a:ln>
        </p:spPr>
        <p:txBody>
          <a:bodyPr>
            <a:spAutoFit/>
          </a:bodyPr>
          <a:lstStyle/>
          <a:p>
            <a:pPr algn="ctr"/>
            <a:r>
              <a:rPr lang="zh-CN" altLang="en-US" sz="2400">
                <a:solidFill>
                  <a:schemeClr val="bg1"/>
                </a:solidFill>
                <a:latin typeface="楷体" panose="02010609060101010101" pitchFamily="49" charset="-122"/>
                <a:ea typeface="楷体" panose="02010609060101010101" pitchFamily="49" charset="-122"/>
              </a:rPr>
              <a:t>健康不公平的社会结构性决定因素</a:t>
            </a:r>
            <a:endParaRPr lang="zh-CN" altLang="en-US" sz="2400">
              <a:solidFill>
                <a:schemeClr val="bg1"/>
              </a:solidFill>
              <a:latin typeface="楷体" panose="02010609060101010101" pitchFamily="49" charset="-122"/>
              <a:ea typeface="楷体" panose="02010609060101010101" pitchFamily="49" charset="-122"/>
            </a:endParaRPr>
          </a:p>
        </p:txBody>
      </p:sp>
      <p:sp>
        <p:nvSpPr>
          <p:cNvPr id="37940" name="文本框 4105"/>
          <p:cNvSpPr txBox="1">
            <a:spLocks noChangeArrowheads="1"/>
          </p:cNvSpPr>
          <p:nvPr/>
        </p:nvSpPr>
        <p:spPr bwMode="auto">
          <a:xfrm>
            <a:off x="6705600" y="5024439"/>
            <a:ext cx="2705100" cy="708025"/>
          </a:xfrm>
          <a:prstGeom prst="rect">
            <a:avLst/>
          </a:prstGeom>
          <a:noFill/>
          <a:ln w="9525">
            <a:noFill/>
            <a:miter lim="800000"/>
          </a:ln>
        </p:spPr>
        <p:txBody>
          <a:bodyPr>
            <a:spAutoFit/>
          </a:bodyPr>
          <a:lstStyle/>
          <a:p>
            <a:pPr algn="ctr"/>
            <a:r>
              <a:rPr lang="zh-CN" altLang="en-US" sz="2000">
                <a:solidFill>
                  <a:schemeClr val="bg1"/>
                </a:solidFill>
                <a:latin typeface="楷体" panose="02010609060101010101" pitchFamily="49" charset="-122"/>
                <a:ea typeface="楷体" panose="02010609060101010101" pitchFamily="49" charset="-122"/>
              </a:rPr>
              <a:t>健康不公平的中间性决定因素</a:t>
            </a:r>
            <a:endParaRPr lang="zh-CN" altLang="en-US" sz="2000">
              <a:solidFill>
                <a:schemeClr val="bg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09600" y="332656"/>
            <a:ext cx="10972800" cy="792163"/>
          </a:xfrm>
        </p:spPr>
        <p:txBody>
          <a:bodyPr/>
          <a:lstStyle/>
          <a:p>
            <a:r>
              <a:rPr lang="zh-CN" altLang="en-US" sz="2800" dirty="0">
                <a:latin typeface="+mn-ea"/>
                <a:ea typeface="+mn-ea"/>
              </a:rPr>
              <a:t>六、健康中国</a:t>
            </a:r>
            <a:endParaRPr lang="zh-CN" altLang="en-US" sz="2800" dirty="0">
              <a:latin typeface="+mn-ea"/>
              <a:ea typeface="+mn-ea"/>
            </a:endParaRPr>
          </a:p>
        </p:txBody>
      </p:sp>
      <p:sp>
        <p:nvSpPr>
          <p:cNvPr id="5" name="内容占位符 2"/>
          <p:cNvSpPr>
            <a:spLocks noGrp="1"/>
          </p:cNvSpPr>
          <p:nvPr>
            <p:ph idx="1"/>
          </p:nvPr>
        </p:nvSpPr>
        <p:spPr>
          <a:xfrm>
            <a:off x="1601470" y="1210945"/>
            <a:ext cx="9223375" cy="4534535"/>
          </a:xfrm>
        </p:spPr>
        <p:txBody>
          <a:bodyPr>
            <a:normAutofit fontScale="70000"/>
          </a:bodyPr>
          <a:lstStyle/>
          <a:p>
            <a:pPr marL="0" indent="457200" algn="just" latinLnBrk="0">
              <a:lnSpc>
                <a:spcPct val="150000"/>
              </a:lnSpc>
              <a:spcBef>
                <a:spcPts val="0"/>
              </a:spcBef>
              <a:buNone/>
            </a:pPr>
            <a:r>
              <a:rPr lang="en-US" altLang="zh-CN" sz="2900" b="0" dirty="0">
                <a:latin typeface="Times New Roman Regular" panose="02020603050405020304" charset="0"/>
                <a:ea typeface="宋体" panose="02010600030101010101" pitchFamily="2" charset="-122"/>
                <a:cs typeface="Times New Roman Regular" panose="02020603050405020304" charset="0"/>
              </a:rPr>
              <a:t>    2008</a:t>
            </a:r>
            <a:r>
              <a:rPr lang="zh-CN" altLang="en-US" sz="2900" b="0" dirty="0">
                <a:latin typeface="Times New Roman Regular" panose="02020603050405020304" charset="0"/>
                <a:ea typeface="宋体" panose="02010600030101010101" pitchFamily="2" charset="-122"/>
                <a:cs typeface="Times New Roman Regular" panose="02020603050405020304" charset="0"/>
              </a:rPr>
              <a:t>年初，陈竺、高强在</a:t>
            </a:r>
            <a:r>
              <a:rPr lang="en-US" altLang="zh-CN" sz="2900" b="0" dirty="0">
                <a:latin typeface="Times New Roman Regular" panose="02020603050405020304" charset="0"/>
                <a:ea typeface="宋体" panose="02010600030101010101" pitchFamily="2" charset="-122"/>
                <a:cs typeface="Times New Roman Regular" panose="02020603050405020304" charset="0"/>
              </a:rPr>
              <a:t>《</a:t>
            </a:r>
            <a:r>
              <a:rPr lang="zh-CN" altLang="en-US" sz="2900" b="0" dirty="0">
                <a:latin typeface="Times New Roman Regular" panose="02020603050405020304" charset="0"/>
                <a:ea typeface="宋体" panose="02010600030101010101" pitchFamily="2" charset="-122"/>
                <a:cs typeface="Times New Roman Regular" panose="02020603050405020304" charset="0"/>
              </a:rPr>
              <a:t>求是</a:t>
            </a:r>
            <a:r>
              <a:rPr lang="en-US" altLang="zh-CN" sz="2900" b="0" dirty="0">
                <a:latin typeface="Times New Roman Regular" panose="02020603050405020304" charset="0"/>
                <a:ea typeface="宋体" panose="02010600030101010101" pitchFamily="2" charset="-122"/>
                <a:cs typeface="Times New Roman Regular" panose="02020603050405020304" charset="0"/>
              </a:rPr>
              <a:t>》</a:t>
            </a:r>
            <a:r>
              <a:rPr lang="zh-CN" altLang="en-US" sz="2900" b="0" dirty="0">
                <a:latin typeface="Times New Roman Regular" panose="02020603050405020304" charset="0"/>
                <a:ea typeface="宋体" panose="02010600030101010101" pitchFamily="2" charset="-122"/>
                <a:cs typeface="Times New Roman Regular" panose="02020603050405020304" charset="0"/>
              </a:rPr>
              <a:t>杂志上联合发表文章，首次提出了实施“健康中国”的发展战略，此后，卫生部启动了“健康中国</a:t>
            </a:r>
            <a:r>
              <a:rPr lang="en-US" altLang="zh-CN" sz="2900" b="0" dirty="0">
                <a:latin typeface="Times New Roman Regular" panose="02020603050405020304" charset="0"/>
                <a:ea typeface="宋体" panose="02010600030101010101" pitchFamily="2" charset="-122"/>
                <a:cs typeface="Times New Roman Regular" panose="02020603050405020304" charset="0"/>
              </a:rPr>
              <a:t>2020”</a:t>
            </a:r>
            <a:r>
              <a:rPr lang="zh-CN" altLang="en-US" sz="2900" b="0" dirty="0">
                <a:latin typeface="Times New Roman Regular" panose="02020603050405020304" charset="0"/>
                <a:ea typeface="宋体" panose="02010600030101010101" pitchFamily="2" charset="-122"/>
                <a:cs typeface="Times New Roman Regular" panose="02020603050405020304" charset="0"/>
              </a:rPr>
              <a:t>战略研究。形成公共政策、药物政策、公共卫生、科技支撑、医学模式转换以及中医学等</a:t>
            </a:r>
            <a:r>
              <a:rPr lang="en-US" altLang="zh-CN" sz="2900" b="0" dirty="0">
                <a:latin typeface="Times New Roman Regular" panose="02020603050405020304" charset="0"/>
                <a:ea typeface="宋体" panose="02010600030101010101" pitchFamily="2" charset="-122"/>
                <a:cs typeface="Times New Roman Regular" panose="02020603050405020304" charset="0"/>
              </a:rPr>
              <a:t>6</a:t>
            </a:r>
            <a:r>
              <a:rPr lang="zh-CN" altLang="en-US" sz="2900" b="0" dirty="0">
                <a:latin typeface="Times New Roman Regular" panose="02020603050405020304" charset="0"/>
                <a:ea typeface="宋体" panose="02010600030101010101" pitchFamily="2" charset="-122"/>
                <a:cs typeface="Times New Roman Regular" panose="02020603050405020304" charset="0"/>
              </a:rPr>
              <a:t>个研究组。最后形成了六个研究分报告，提出了发展目标和行动计划以及政策措施，至此，“健康中国”战略和理念在我国全面展开。</a:t>
            </a:r>
            <a:r>
              <a:rPr lang="en-US" altLang="zh-CN" sz="2900" b="0" dirty="0">
                <a:latin typeface="Times New Roman Regular" panose="02020603050405020304" charset="0"/>
                <a:ea typeface="宋体" panose="02010600030101010101" pitchFamily="2" charset="-122"/>
                <a:cs typeface="Times New Roman Regular" panose="02020603050405020304" charset="0"/>
                <a:sym typeface="+mn-ea"/>
              </a:rPr>
              <a:t> 2016</a:t>
            </a:r>
            <a:r>
              <a:rPr lang="zh-CN" altLang="en-US" sz="2900" b="0" dirty="0">
                <a:latin typeface="Times New Roman Regular" panose="02020603050405020304" charset="0"/>
                <a:ea typeface="宋体" panose="02010600030101010101" pitchFamily="2" charset="-122"/>
                <a:cs typeface="Times New Roman Regular" panose="02020603050405020304" charset="0"/>
                <a:sym typeface="+mn-ea"/>
              </a:rPr>
              <a:t>年</a:t>
            </a:r>
            <a:r>
              <a:rPr lang="en-US" altLang="zh-CN" sz="2900" b="0" dirty="0">
                <a:latin typeface="Times New Roman Regular" panose="02020603050405020304" charset="0"/>
                <a:ea typeface="宋体" panose="02010600030101010101" pitchFamily="2" charset="-122"/>
                <a:cs typeface="Times New Roman Regular" panose="02020603050405020304" charset="0"/>
                <a:sym typeface="+mn-ea"/>
              </a:rPr>
              <a:t>8</a:t>
            </a:r>
            <a:r>
              <a:rPr lang="zh-CN" altLang="en-US" sz="2900" b="0" dirty="0">
                <a:latin typeface="Times New Roman Regular" panose="02020603050405020304" charset="0"/>
                <a:ea typeface="宋体" panose="02010600030101010101" pitchFamily="2" charset="-122"/>
                <a:cs typeface="Times New Roman Regular" panose="02020603050405020304" charset="0"/>
                <a:sym typeface="+mn-ea"/>
              </a:rPr>
              <a:t>月，我国召开全国卫生与健康大会，习近平总书记在会上提出“要把人民健康放在优先发展的战略地位”。2016年10月，中共中央、国务院印发了《“健康中国2030”规划纲要》。2017年10月18日，习近平总书记在十九大报告中指出，实施健康中国战略。</a:t>
            </a:r>
            <a:endParaRPr lang="zh-CN" altLang="en-US" sz="2900" b="0" dirty="0">
              <a:latin typeface="Times New Roman Regular" panose="02020603050405020304" charset="0"/>
              <a:ea typeface="宋体" panose="02010600030101010101" pitchFamily="2" charset="-122"/>
              <a:cs typeface="Times New Roman Regular" panose="02020603050405020304" charset="0"/>
            </a:endParaRPr>
          </a:p>
          <a:p>
            <a:pPr marL="0" indent="0" algn="just">
              <a:lnSpc>
                <a:spcPct val="150000"/>
              </a:lnSpc>
              <a:buNone/>
            </a:pPr>
            <a:endParaRPr lang="zh-CN" altLang="en-US" sz="1800" dirty="0">
              <a:latin typeface="宋体" panose="02010600030101010101" pitchFamily="2" charset="-122"/>
              <a:ea typeface="宋体" panose="02010600030101010101" pitchFamily="2" charset="-122"/>
            </a:endParaRPr>
          </a:p>
          <a:p>
            <a:pPr marL="0" indent="0">
              <a:buNone/>
            </a:pPr>
            <a:endParaRPr lang="zh-CN" altLang="en-US" sz="1800" strike="sngStrike" dirty="0">
              <a:latin typeface="宋体" panose="02010600030101010101" pitchFamily="2" charset="-122"/>
              <a:ea typeface="宋体" panose="02010600030101010101" pitchFamily="2" charset="-122"/>
            </a:endParaRPr>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609600" y="381000"/>
            <a:ext cx="10972800" cy="792163"/>
          </a:xfrm>
        </p:spPr>
        <p:txBody>
          <a:bodyPr/>
          <a:lstStyle/>
          <a:p>
            <a:r>
              <a:rPr lang="zh-CN" altLang="en-US" sz="2800" dirty="0">
                <a:latin typeface="+mn-ea"/>
                <a:ea typeface="+mn-ea"/>
              </a:rPr>
              <a:t>全国卫生与健康大会</a:t>
            </a:r>
            <a:endParaRPr lang="zh-CN" altLang="en-US" sz="2800" dirty="0">
              <a:latin typeface="+mn-ea"/>
              <a:ea typeface="+mn-ea"/>
            </a:endParaRPr>
          </a:p>
        </p:txBody>
      </p:sp>
      <p:sp>
        <p:nvSpPr>
          <p:cNvPr id="7" name="标题 1"/>
          <p:cNvSpPr txBox="1">
            <a:spLocks noChangeArrowheads="1"/>
          </p:cNvSpPr>
          <p:nvPr/>
        </p:nvSpPr>
        <p:spPr bwMode="auto">
          <a:xfrm>
            <a:off x="407368" y="1340768"/>
            <a:ext cx="88773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l"/>
            <a:r>
              <a:rPr lang="zh-CN" altLang="en-US" sz="2400" dirty="0">
                <a:latin typeface="+mn-ea"/>
                <a:ea typeface="+mn-ea"/>
                <a:sym typeface="宋体" panose="02010600030101010101" pitchFamily="2" charset="-122"/>
              </a:rPr>
              <a:t>（一）继承和创新是新时期卫生与健康工作方针的主基调</a:t>
            </a:r>
            <a:endParaRPr lang="zh-CN" altLang="en-US" sz="2400" dirty="0">
              <a:latin typeface="+mn-ea"/>
              <a:ea typeface="+mn-ea"/>
              <a:sym typeface="宋体" panose="02010600030101010101" pitchFamily="2" charset="-122"/>
            </a:endParaRPr>
          </a:p>
        </p:txBody>
      </p:sp>
      <p:sp>
        <p:nvSpPr>
          <p:cNvPr id="8" name="文本框 2"/>
          <p:cNvSpPr txBox="1">
            <a:spLocks noChangeArrowheads="1"/>
          </p:cNvSpPr>
          <p:nvPr/>
        </p:nvSpPr>
        <p:spPr bwMode="auto">
          <a:xfrm>
            <a:off x="1194435" y="2277110"/>
            <a:ext cx="789940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lnSpc>
                <a:spcPct val="200000"/>
              </a:lnSpc>
              <a:buNone/>
            </a:pPr>
            <a:r>
              <a:rPr lang="zh-CN" altLang="en-US" sz="2000" b="1" dirty="0">
                <a:latin typeface="宋体" panose="02010600030101010101" pitchFamily="2" charset="-122"/>
                <a:sym typeface="+mn-ea"/>
              </a:rPr>
              <a:t>“以基层为重点，以改革创新为动力，预防为主，中西医并重，将健康融入所有政策，人民共建共享”</a:t>
            </a:r>
            <a:endParaRPr lang="zh-CN" altLang="en-US" sz="2000" b="1" dirty="0">
              <a:latin typeface="宋体" panose="02010600030101010101" pitchFamily="2" charset="-122"/>
              <a:sym typeface="+mn-ea"/>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2246883" y="3095278"/>
            <a:ext cx="3817938" cy="2684463"/>
            <a:chOff x="3700" y="5345"/>
            <a:chExt cx="6012" cy="4227"/>
          </a:xfrm>
        </p:grpSpPr>
        <p:sp>
          <p:nvSpPr>
            <p:cNvPr id="4" name="Freeform 6"/>
            <p:cNvSpPr>
              <a:spLocks noChangeArrowheads="1"/>
            </p:cNvSpPr>
            <p:nvPr/>
          </p:nvSpPr>
          <p:spPr bwMode="auto">
            <a:xfrm>
              <a:off x="3700" y="5345"/>
              <a:ext cx="5995" cy="3602"/>
            </a:xfrm>
            <a:custGeom>
              <a:avLst/>
              <a:gdLst>
                <a:gd name="T0" fmla="*/ 0 w 2444"/>
                <a:gd name="T1" fmla="*/ 0 h 1022"/>
                <a:gd name="T2" fmla="*/ 3724 w 2444"/>
                <a:gd name="T3" fmla="*/ 0 h 1022"/>
                <a:gd name="T4" fmla="*/ 3724 w 2444"/>
                <a:gd name="T5" fmla="*/ 1149 h 1022"/>
                <a:gd name="T6" fmla="*/ 5995 w 2444"/>
                <a:gd name="T7" fmla="*/ 1149 h 1022"/>
                <a:gd name="T8" fmla="*/ 5995 w 2444"/>
                <a:gd name="T9" fmla="*/ 3602 h 1022"/>
                <a:gd name="T10" fmla="*/ 0 w 2444"/>
                <a:gd name="T11" fmla="*/ 3602 h 1022"/>
                <a:gd name="T12" fmla="*/ 0 w 2444"/>
                <a:gd name="T13" fmla="*/ 0 h 10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4" h="1022">
                  <a:moveTo>
                    <a:pt x="0" y="0"/>
                  </a:moveTo>
                  <a:lnTo>
                    <a:pt x="1518" y="0"/>
                  </a:lnTo>
                  <a:lnTo>
                    <a:pt x="1518" y="326"/>
                  </a:lnTo>
                  <a:lnTo>
                    <a:pt x="2444" y="326"/>
                  </a:lnTo>
                  <a:lnTo>
                    <a:pt x="2444" y="1022"/>
                  </a:lnTo>
                  <a:lnTo>
                    <a:pt x="0" y="1022"/>
                  </a:lnTo>
                  <a:lnTo>
                    <a:pt x="0" y="0"/>
                  </a:lnTo>
                </a:path>
              </a:pathLst>
            </a:cu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 name="组合 1"/>
            <p:cNvGrpSpPr/>
            <p:nvPr/>
          </p:nvGrpSpPr>
          <p:grpSpPr bwMode="auto">
            <a:xfrm>
              <a:off x="3700" y="5550"/>
              <a:ext cx="6012" cy="4022"/>
              <a:chOff x="3700" y="5550"/>
              <a:chExt cx="6012" cy="4022"/>
            </a:xfrm>
          </p:grpSpPr>
          <p:sp>
            <p:nvSpPr>
              <p:cNvPr id="6" name="Rectangle 10"/>
              <p:cNvSpPr>
                <a:spLocks noChangeArrowheads="1"/>
              </p:cNvSpPr>
              <p:nvPr/>
            </p:nvSpPr>
            <p:spPr bwMode="auto">
              <a:xfrm>
                <a:off x="3700" y="5550"/>
                <a:ext cx="5995" cy="3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1pPr>
                <a:lvl2pPr marL="190500" indent="-18923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2pPr>
                <a:lvl3pPr marL="1143000" indent="-2286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3pPr>
                <a:lvl4pPr marL="1600200" indent="-2286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4pPr>
                <a:lvl5pPr marL="2057400" indent="-2286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5pPr>
                <a:lvl6pPr marL="25146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6pPr>
                <a:lvl7pPr marL="29718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7pPr>
                <a:lvl8pPr marL="34290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8pPr>
                <a:lvl9pPr marL="38862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9pPr>
              </a:lstStyle>
              <a:p>
                <a:pPr lvl="1" eaLnBrk="1" hangingPunct="1">
                  <a:buClr>
                    <a:schemeClr val="hlink"/>
                  </a:buClr>
                  <a:buSzPct val="55000"/>
                  <a:buFont typeface="Wingdings" panose="05000000000000000000" pitchFamily="2" charset="2"/>
                  <a:buNone/>
                </a:pP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中共中央国务院</a:t>
                </a:r>
                <a:r>
                  <a:rPr lang="en-US" altLang="zh-CN" sz="1800" dirty="0">
                    <a:latin typeface="Times New Roman Regular" panose="02020603050405020304" charset="0"/>
                    <a:ea typeface="宋体" panose="02010600030101010101" pitchFamily="2" charset="-122"/>
                    <a:cs typeface="Times New Roman Regular" panose="02020603050405020304" charset="0"/>
                    <a:sym typeface="+mn-ea"/>
                  </a:rPr>
                  <a:t>《</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关于</a:t>
                </a:r>
                <a:endParaRPr lang="zh-CN" altLang="en-US" sz="1800" dirty="0">
                  <a:latin typeface="Times New Roman Regular" panose="02020603050405020304" charset="0"/>
                  <a:ea typeface="宋体" panose="02010600030101010101" pitchFamily="2" charset="-122"/>
                  <a:cs typeface="Times New Roman Regular" panose="02020603050405020304" charset="0"/>
                  <a:sym typeface="+mn-ea"/>
                </a:endParaRPr>
              </a:p>
              <a:p>
                <a:pPr lvl="1" eaLnBrk="1" hangingPunct="1">
                  <a:buClr>
                    <a:schemeClr val="hlink"/>
                  </a:buClr>
                  <a:buSzPct val="55000"/>
                  <a:buFont typeface="Wingdings" panose="05000000000000000000" pitchFamily="2" charset="2"/>
                  <a:buNone/>
                </a:pP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卫生改革与发展的决</a:t>
                </a:r>
                <a:endParaRPr lang="zh-CN" altLang="en-US" sz="1800" dirty="0">
                  <a:latin typeface="Times New Roman Regular" panose="02020603050405020304" charset="0"/>
                  <a:ea typeface="宋体" panose="02010600030101010101" pitchFamily="2" charset="-122"/>
                  <a:cs typeface="Times New Roman Regular" panose="02020603050405020304" charset="0"/>
                  <a:sym typeface="+mn-ea"/>
                </a:endParaRPr>
              </a:p>
              <a:p>
                <a:pPr lvl="1" eaLnBrk="1" hangingPunct="1">
                  <a:buClr>
                    <a:schemeClr val="hlink"/>
                  </a:buClr>
                  <a:buSzPct val="55000"/>
                  <a:buFont typeface="Wingdings" panose="05000000000000000000" pitchFamily="2" charset="2"/>
                  <a:buNone/>
                </a:pP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定</a:t>
                </a:r>
                <a:r>
                  <a:rPr lang="en-US" altLang="zh-CN" sz="1800" dirty="0">
                    <a:latin typeface="Times New Roman Regular" panose="02020603050405020304" charset="0"/>
                    <a:ea typeface="宋体" panose="02010600030101010101" pitchFamily="2" charset="-122"/>
                    <a:cs typeface="Times New Roman Regular" panose="02020603050405020304" charset="0"/>
                    <a:sym typeface="+mn-ea"/>
                  </a:rPr>
                  <a:t>》(1997</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年</a:t>
                </a:r>
                <a:r>
                  <a:rPr lang="en-US" altLang="zh-CN" sz="1800" dirty="0">
                    <a:latin typeface="Times New Roman Regular" panose="02020603050405020304" charset="0"/>
                    <a:ea typeface="宋体" panose="02010600030101010101" pitchFamily="2" charset="-122"/>
                    <a:cs typeface="Times New Roman Regular" panose="02020603050405020304" charset="0"/>
                    <a:sym typeface="+mn-ea"/>
                  </a:rPr>
                  <a:t>1</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月</a:t>
                </a:r>
                <a:r>
                  <a:rPr lang="en-US" altLang="zh-CN" sz="1800" dirty="0">
                    <a:latin typeface="Times New Roman Regular" panose="02020603050405020304" charset="0"/>
                    <a:ea typeface="宋体" panose="02010600030101010101" pitchFamily="2" charset="-122"/>
                    <a:cs typeface="Times New Roman Regular" panose="02020603050405020304" charset="0"/>
                    <a:sym typeface="+mn-ea"/>
                  </a:rPr>
                  <a:t>15</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日</a:t>
                </a:r>
                <a:r>
                  <a:rPr lang="en-US" altLang="zh-CN" sz="1800" dirty="0">
                    <a:latin typeface="Times New Roman Regular" panose="02020603050405020304" charset="0"/>
                    <a:ea typeface="宋体" panose="02010600030101010101" pitchFamily="2" charset="-122"/>
                    <a:cs typeface="Times New Roman Regular" panose="02020603050405020304" charset="0"/>
                    <a:sym typeface="+mn-ea"/>
                  </a:rPr>
                  <a:t>)</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新时期卫生工作的方针是：以农村为重点，预防为主，中西医并重，依靠科技与教育，动员全社会参与，为人民健康服务，为社会主义现代化建设服务。</a:t>
                </a:r>
                <a:endParaRPr lang="zh-CN" altLang="en-US" sz="1800" dirty="0">
                  <a:solidFill>
                    <a:srgbClr val="000000"/>
                  </a:solidFill>
                  <a:latin typeface="Times New Roman Regular" panose="02020603050405020304" charset="0"/>
                  <a:ea typeface="宋体" panose="02010600030101010101" pitchFamily="2" charset="-122"/>
                  <a:cs typeface="Times New Roman Regular" panose="02020603050405020304" charset="0"/>
                  <a:sym typeface="+mn-ea"/>
                </a:endParaRPr>
              </a:p>
            </p:txBody>
          </p:sp>
          <p:sp>
            <p:nvSpPr>
              <p:cNvPr id="7" name="Rectangle 14"/>
              <p:cNvSpPr>
                <a:spLocks noChangeArrowheads="1"/>
              </p:cNvSpPr>
              <p:nvPr/>
            </p:nvSpPr>
            <p:spPr bwMode="auto">
              <a:xfrm>
                <a:off x="3717" y="8797"/>
                <a:ext cx="5995" cy="775"/>
              </a:xfrm>
              <a:prstGeom prst="rect">
                <a:avLst/>
              </a:prstGeom>
              <a:solidFill>
                <a:srgbClr val="D1D1F0"/>
              </a:solidFill>
              <a:ln w="25400">
                <a:solidFill>
                  <a:schemeClr val="tx1"/>
                </a:solidFill>
                <a:miter lim="800000"/>
              </a:ln>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Pct val="55000"/>
                  <a:buFont typeface="Wingdings" panose="05000000000000000000" pitchFamily="2" charset="2"/>
                  <a:buNone/>
                </a:pPr>
                <a:r>
                  <a:rPr lang="zh-CN" altLang="en-US" b="1">
                    <a:ea typeface="黑体" panose="02010609060101010101" pitchFamily="49" charset="-122"/>
                  </a:rPr>
                  <a:t>3</a:t>
                </a:r>
                <a:endParaRPr lang="zh-CN" altLang="en-US" b="1">
                  <a:ea typeface="黑体" panose="02010609060101010101" pitchFamily="49" charset="-122"/>
                </a:endParaRPr>
              </a:p>
            </p:txBody>
          </p:sp>
        </p:grpSp>
      </p:grpSp>
      <p:grpSp>
        <p:nvGrpSpPr>
          <p:cNvPr id="8" name="组合 7"/>
          <p:cNvGrpSpPr/>
          <p:nvPr/>
        </p:nvGrpSpPr>
        <p:grpSpPr bwMode="auto">
          <a:xfrm>
            <a:off x="6168008" y="3146078"/>
            <a:ext cx="3810635" cy="2633663"/>
            <a:chOff x="9875" y="5425"/>
            <a:chExt cx="6002" cy="4147"/>
          </a:xfrm>
        </p:grpSpPr>
        <p:sp>
          <p:nvSpPr>
            <p:cNvPr id="9" name="Freeform 7"/>
            <p:cNvSpPr>
              <a:spLocks noChangeArrowheads="1"/>
            </p:cNvSpPr>
            <p:nvPr/>
          </p:nvSpPr>
          <p:spPr bwMode="auto">
            <a:xfrm>
              <a:off x="9875" y="5425"/>
              <a:ext cx="5995" cy="3522"/>
            </a:xfrm>
            <a:custGeom>
              <a:avLst/>
              <a:gdLst>
                <a:gd name="T0" fmla="*/ 5995 w 2444"/>
                <a:gd name="T1" fmla="*/ 0 h 1022"/>
                <a:gd name="T2" fmla="*/ 2271 w 2444"/>
                <a:gd name="T3" fmla="*/ 0 h 1022"/>
                <a:gd name="T4" fmla="*/ 2271 w 2444"/>
                <a:gd name="T5" fmla="*/ 1123 h 1022"/>
                <a:gd name="T6" fmla="*/ 0 w 2444"/>
                <a:gd name="T7" fmla="*/ 1123 h 1022"/>
                <a:gd name="T8" fmla="*/ 0 w 2444"/>
                <a:gd name="T9" fmla="*/ 3522 h 1022"/>
                <a:gd name="T10" fmla="*/ 5995 w 2444"/>
                <a:gd name="T11" fmla="*/ 3522 h 1022"/>
                <a:gd name="T12" fmla="*/ 5995 w 2444"/>
                <a:gd name="T13" fmla="*/ 0 h 10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4" h="1022">
                  <a:moveTo>
                    <a:pt x="2444" y="0"/>
                  </a:moveTo>
                  <a:lnTo>
                    <a:pt x="926" y="0"/>
                  </a:lnTo>
                  <a:lnTo>
                    <a:pt x="926" y="326"/>
                  </a:lnTo>
                  <a:lnTo>
                    <a:pt x="0" y="326"/>
                  </a:lnTo>
                  <a:lnTo>
                    <a:pt x="0" y="1022"/>
                  </a:lnTo>
                  <a:lnTo>
                    <a:pt x="2444" y="1022"/>
                  </a:lnTo>
                  <a:lnTo>
                    <a:pt x="2444" y="0"/>
                  </a:lnTo>
                </a:path>
              </a:pathLst>
            </a:cu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0" name="组合 2"/>
            <p:cNvGrpSpPr/>
            <p:nvPr/>
          </p:nvGrpSpPr>
          <p:grpSpPr bwMode="auto">
            <a:xfrm>
              <a:off x="9877" y="5550"/>
              <a:ext cx="6000" cy="4022"/>
              <a:chOff x="9877" y="5550"/>
              <a:chExt cx="6000" cy="4022"/>
            </a:xfrm>
          </p:grpSpPr>
          <p:sp>
            <p:nvSpPr>
              <p:cNvPr id="11" name="Rectangle 11"/>
              <p:cNvSpPr>
                <a:spLocks noChangeArrowheads="1"/>
              </p:cNvSpPr>
              <p:nvPr/>
            </p:nvSpPr>
            <p:spPr bwMode="auto">
              <a:xfrm>
                <a:off x="9877" y="5550"/>
                <a:ext cx="5802" cy="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lang="en-US" altLang="zh-CN" sz="1800" b="1" dirty="0">
                    <a:solidFill>
                      <a:srgbClr val="000000"/>
                    </a:solidFill>
                    <a:latin typeface="华文仿宋" panose="02010600040101010101" pitchFamily="2" charset="-122"/>
                    <a:ea typeface="华文仿宋" panose="02010600040101010101" pitchFamily="2" charset="-122"/>
                  </a:rPr>
                  <a:t>     </a:t>
                </a:r>
                <a:r>
                  <a:rPr lang="zh-CN" altLang="en-US" sz="1800" b="1" dirty="0">
                    <a:solidFill>
                      <a:srgbClr val="000000"/>
                    </a:solidFill>
                    <a:latin typeface="华文仿宋" panose="02010600040101010101" pitchFamily="2" charset="-122"/>
                    <a:ea typeface="华文仿宋" panose="02010600040101010101" pitchFamily="2" charset="-122"/>
                  </a:rPr>
                  <a:t>                     </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中共中央国务院</a:t>
                </a:r>
                <a:r>
                  <a:rPr lang="en-US" altLang="zh-CN" sz="1800" dirty="0">
                    <a:latin typeface="Times New Roman Regular" panose="02020603050405020304" charset="0"/>
                    <a:ea typeface="宋体" panose="02010600030101010101" pitchFamily="2" charset="-122"/>
                    <a:cs typeface="Times New Roman Regular" panose="02020603050405020304" charset="0"/>
                    <a:sym typeface="+mn-ea"/>
                  </a:rPr>
                  <a:t>《</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关 </a:t>
                </a:r>
                <a:endParaRPr lang="zh-CN" altLang="en-US" sz="1800" dirty="0">
                  <a:latin typeface="Times New Roman Regular" panose="02020603050405020304" charset="0"/>
                  <a:ea typeface="宋体" panose="02010600030101010101" pitchFamily="2" charset="-122"/>
                  <a:cs typeface="Times New Roman Regular" panose="02020603050405020304" charset="0"/>
                  <a:sym typeface="+mn-ea"/>
                </a:endParaRPr>
              </a:p>
              <a:p>
                <a:pPr eaLnBrk="1" hangingPunct="1">
                  <a:lnSpc>
                    <a:spcPct val="120000"/>
                  </a:lnSpc>
                  <a:buFont typeface="Wingdings" panose="05000000000000000000" pitchFamily="2" charset="2"/>
                  <a:buNone/>
                </a:pP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                          于深化医药卫生体制  改革的意见</a:t>
                </a:r>
                <a:r>
                  <a:rPr lang="en-US" altLang="zh-CN" sz="1800" dirty="0">
                    <a:latin typeface="Times New Roman Regular" panose="02020603050405020304" charset="0"/>
                    <a:ea typeface="宋体" panose="02010600030101010101" pitchFamily="2" charset="-122"/>
                    <a:cs typeface="Times New Roman Regular" panose="02020603050405020304" charset="0"/>
                    <a:sym typeface="+mn-ea"/>
                  </a:rPr>
                  <a:t>》(2009</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年</a:t>
                </a:r>
                <a:r>
                  <a:rPr lang="en-US" altLang="zh-CN" sz="1800" dirty="0">
                    <a:latin typeface="Times New Roman Regular" panose="02020603050405020304" charset="0"/>
                    <a:ea typeface="宋体" panose="02010600030101010101" pitchFamily="2" charset="-122"/>
                    <a:cs typeface="Times New Roman Regular" panose="02020603050405020304" charset="0"/>
                    <a:sym typeface="+mn-ea"/>
                  </a:rPr>
                  <a:t>3</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月</a:t>
                </a:r>
                <a:r>
                  <a:rPr lang="en-US" altLang="zh-CN" sz="1800" dirty="0">
                    <a:latin typeface="Times New Roman Regular" panose="02020603050405020304" charset="0"/>
                    <a:ea typeface="宋体" panose="02010600030101010101" pitchFamily="2" charset="-122"/>
                    <a:cs typeface="Times New Roman Regular" panose="02020603050405020304" charset="0"/>
                    <a:sym typeface="+mn-ea"/>
                  </a:rPr>
                  <a:t>17</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日</a:t>
                </a:r>
                <a:r>
                  <a:rPr lang="en-US" altLang="zh-CN" sz="1800" dirty="0">
                    <a:latin typeface="Times New Roman Regular" panose="02020603050405020304" charset="0"/>
                    <a:ea typeface="宋体" panose="02010600030101010101" pitchFamily="2" charset="-122"/>
                    <a:cs typeface="Times New Roman Regular" panose="02020603050405020304" charset="0"/>
                    <a:sym typeface="+mn-ea"/>
                  </a:rPr>
                  <a:t>) </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重申了“坚持公共医疗卫生的公益性质，坚持预防为主、以农村为重点、中西医并重的方针”。</a:t>
                </a:r>
                <a:endParaRPr lang="zh-CN" altLang="en-US" sz="1800" dirty="0">
                  <a:latin typeface="Times New Roman Regular" panose="02020603050405020304" charset="0"/>
                  <a:ea typeface="宋体" panose="02010600030101010101" pitchFamily="2" charset="-122"/>
                  <a:cs typeface="Times New Roman Regular" panose="02020603050405020304" charset="0"/>
                  <a:sym typeface="+mn-ea"/>
                </a:endParaRPr>
              </a:p>
            </p:txBody>
          </p:sp>
          <p:sp>
            <p:nvSpPr>
              <p:cNvPr id="12" name="Rectangle 15"/>
              <p:cNvSpPr>
                <a:spLocks noChangeArrowheads="1"/>
              </p:cNvSpPr>
              <p:nvPr/>
            </p:nvSpPr>
            <p:spPr bwMode="auto">
              <a:xfrm>
                <a:off x="9882" y="8797"/>
                <a:ext cx="5995" cy="775"/>
              </a:xfrm>
              <a:prstGeom prst="rect">
                <a:avLst/>
              </a:prstGeom>
              <a:solidFill>
                <a:srgbClr val="D1D1F0"/>
              </a:solidFill>
              <a:ln w="25400">
                <a:solidFill>
                  <a:schemeClr val="tx1"/>
                </a:solidFill>
                <a:miter lim="800000"/>
              </a:ln>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Pct val="55000"/>
                  <a:buFont typeface="Wingdings" panose="05000000000000000000" pitchFamily="2" charset="2"/>
                  <a:buNone/>
                </a:pPr>
                <a:r>
                  <a:rPr lang="zh-CN" altLang="en-US" b="1">
                    <a:ea typeface="黑体" panose="02010609060101010101" pitchFamily="49" charset="-122"/>
                  </a:rPr>
                  <a:t>4</a:t>
                </a:r>
                <a:endParaRPr lang="zh-CN" altLang="en-US" b="1">
                  <a:ea typeface="黑体" panose="02010609060101010101" pitchFamily="49" charset="-122"/>
                </a:endParaRPr>
              </a:p>
            </p:txBody>
          </p:sp>
        </p:grpSp>
      </p:grpSp>
      <p:grpSp>
        <p:nvGrpSpPr>
          <p:cNvPr id="13" name="组合 7"/>
          <p:cNvGrpSpPr/>
          <p:nvPr/>
        </p:nvGrpSpPr>
        <p:grpSpPr bwMode="auto">
          <a:xfrm>
            <a:off x="6168008" y="980728"/>
            <a:ext cx="3806825" cy="1949450"/>
            <a:chOff x="7313" y="3663"/>
            <a:chExt cx="5995" cy="3070"/>
          </a:xfrm>
        </p:grpSpPr>
        <p:sp>
          <p:nvSpPr>
            <p:cNvPr id="14" name="Freeform 5"/>
            <p:cNvSpPr>
              <a:spLocks noChangeArrowheads="1"/>
            </p:cNvSpPr>
            <p:nvPr/>
          </p:nvSpPr>
          <p:spPr bwMode="auto">
            <a:xfrm>
              <a:off x="7313" y="3813"/>
              <a:ext cx="5995" cy="2920"/>
            </a:xfrm>
            <a:custGeom>
              <a:avLst/>
              <a:gdLst>
                <a:gd name="T0" fmla="*/ 5995 w 2444"/>
                <a:gd name="T1" fmla="*/ 2920 h 1014"/>
                <a:gd name="T2" fmla="*/ 2271 w 2444"/>
                <a:gd name="T3" fmla="*/ 2920 h 1014"/>
                <a:gd name="T4" fmla="*/ 2271 w 2444"/>
                <a:gd name="T5" fmla="*/ 2004 h 1014"/>
                <a:gd name="T6" fmla="*/ 0 w 2444"/>
                <a:gd name="T7" fmla="*/ 2004 h 1014"/>
                <a:gd name="T8" fmla="*/ 0 w 2444"/>
                <a:gd name="T9" fmla="*/ 0 h 1014"/>
                <a:gd name="T10" fmla="*/ 5995 w 2444"/>
                <a:gd name="T11" fmla="*/ 0 h 1014"/>
                <a:gd name="T12" fmla="*/ 5995 w 2444"/>
                <a:gd name="T13" fmla="*/ 2920 h 10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4" h="1014">
                  <a:moveTo>
                    <a:pt x="2444" y="1014"/>
                  </a:moveTo>
                  <a:lnTo>
                    <a:pt x="926" y="1014"/>
                  </a:lnTo>
                  <a:lnTo>
                    <a:pt x="926" y="696"/>
                  </a:lnTo>
                  <a:lnTo>
                    <a:pt x="0" y="696"/>
                  </a:lnTo>
                  <a:lnTo>
                    <a:pt x="0" y="0"/>
                  </a:lnTo>
                  <a:lnTo>
                    <a:pt x="2444" y="0"/>
                  </a:lnTo>
                  <a:lnTo>
                    <a:pt x="2444" y="1014"/>
                  </a:lnTo>
                </a:path>
              </a:pathLst>
            </a:cu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Rectangle 9"/>
            <p:cNvSpPr>
              <a:spLocks noChangeArrowheads="1"/>
            </p:cNvSpPr>
            <p:nvPr/>
          </p:nvSpPr>
          <p:spPr bwMode="auto">
            <a:xfrm>
              <a:off x="7560" y="4201"/>
              <a:ext cx="5510"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1pPr>
              <a:lvl2pPr marL="190500" indent="-18923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2pPr>
              <a:lvl3pPr marL="1143000" indent="-2286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3pPr>
              <a:lvl4pPr marL="1600200" indent="-2286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4pPr>
              <a:lvl5pPr marL="2057400" indent="-2286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5pPr>
              <a:lvl6pPr marL="25146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6pPr>
              <a:lvl7pPr marL="29718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7pPr>
              <a:lvl8pPr marL="34290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8pPr>
              <a:lvl9pPr marL="38862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9pPr>
            </a:lstStyle>
            <a:p>
              <a:pPr lvl="1" eaLnBrk="1" hangingPunct="1">
                <a:lnSpc>
                  <a:spcPct val="100000"/>
                </a:lnSpc>
                <a:buClr>
                  <a:schemeClr val="hlink"/>
                </a:buClr>
                <a:buSzPct val="55000"/>
                <a:buFont typeface="Wingdings" panose="05000000000000000000" pitchFamily="2" charset="2"/>
                <a:buNone/>
              </a:pPr>
              <a:endParaRPr lang="zh-CN" altLang="en-US" sz="1800" dirty="0">
                <a:solidFill>
                  <a:srgbClr val="000000"/>
                </a:solidFill>
                <a:latin typeface="Times New Roman Regular" panose="02020603050405020304" charset="0"/>
                <a:ea typeface="宋体" panose="02010600030101010101" pitchFamily="2" charset="-122"/>
                <a:cs typeface="Times New Roman Regular" panose="02020603050405020304" charset="0"/>
              </a:endParaRPr>
            </a:p>
            <a:p>
              <a:pPr lvl="1" algn="just" eaLnBrk="1" hangingPunct="1">
                <a:lnSpc>
                  <a:spcPct val="100000"/>
                </a:lnSpc>
                <a:buClr>
                  <a:schemeClr val="hlink"/>
                </a:buClr>
                <a:buSzPct val="55000"/>
                <a:buFont typeface="Wingdings" panose="05000000000000000000" pitchFamily="2" charset="2"/>
                <a:buNone/>
              </a:pPr>
              <a:r>
                <a:rPr lang="hr-HR" altLang="zh-CN" sz="1800" dirty="0">
                  <a:latin typeface="Times New Roman Regular" panose="02020603050405020304" charset="0"/>
                  <a:ea typeface="宋体" panose="02010600030101010101" pitchFamily="2" charset="-122"/>
                  <a:cs typeface="Times New Roman Regular" panose="02020603050405020304" charset="0"/>
                  <a:sym typeface="+mn-ea"/>
                </a:rPr>
                <a:t>“</a:t>
              </a:r>
              <a:r>
                <a:rPr lang="en-US" altLang="zh-CN" sz="1800" dirty="0">
                  <a:latin typeface="Times New Roman Regular" panose="02020603050405020304" charset="0"/>
                  <a:ea typeface="宋体" panose="02010600030101010101" pitchFamily="2" charset="-122"/>
                  <a:cs typeface="Times New Roman Regular" panose="02020603050405020304" charset="0"/>
                  <a:sym typeface="+mn-ea"/>
                </a:rPr>
                <a:t>1965</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年</a:t>
              </a:r>
              <a:r>
                <a:rPr lang="hr-HR" altLang="zh-CN" sz="1800" dirty="0">
                  <a:latin typeface="Times New Roman Regular" panose="02020603050405020304" charset="0"/>
                  <a:ea typeface="宋体" panose="02010600030101010101" pitchFamily="2" charset="-122"/>
                  <a:cs typeface="Times New Roman Regular" panose="02020603050405020304" charset="0"/>
                  <a:sym typeface="+mn-ea"/>
                </a:rPr>
                <a:t>6.26</a:t>
              </a:r>
              <a:r>
                <a:rPr lang="zh-CN" altLang="hr-HR" sz="1800" dirty="0">
                  <a:latin typeface="Times New Roman Regular" panose="02020603050405020304" charset="0"/>
                  <a:ea typeface="宋体" panose="02010600030101010101" pitchFamily="2" charset="-122"/>
                  <a:cs typeface="Times New Roman Regular" panose="02020603050405020304" charset="0"/>
                  <a:sym typeface="+mn-ea"/>
                </a:rPr>
                <a:t>指示”</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。“把医疗卫生的重点放到农村去”。</a:t>
              </a:r>
              <a:endParaRPr lang="zh-CN" altLang="en-US" sz="1800" dirty="0">
                <a:latin typeface="Times New Roman Regular" panose="02020603050405020304" charset="0"/>
                <a:ea typeface="宋体" panose="02010600030101010101" pitchFamily="2" charset="-122"/>
                <a:cs typeface="Times New Roman Regular" panose="02020603050405020304" charset="0"/>
              </a:endParaRPr>
            </a:p>
            <a:p>
              <a:pPr lvl="1" algn="just" eaLnBrk="1" hangingPunct="1">
                <a:lnSpc>
                  <a:spcPct val="70000"/>
                </a:lnSpc>
                <a:buClr>
                  <a:schemeClr val="hlink"/>
                </a:buClr>
                <a:buSzPct val="55000"/>
                <a:buFont typeface="Wingdings" panose="05000000000000000000" pitchFamily="2" charset="2"/>
                <a:buNone/>
              </a:pPr>
              <a:endParaRPr lang="zh-CN" altLang="en-US" sz="2000" dirty="0">
                <a:solidFill>
                  <a:srgbClr val="000000"/>
                </a:solidFill>
                <a:latin typeface="华文仿宋" panose="02010600040101010101" pitchFamily="2" charset="-122"/>
                <a:ea typeface="华文仿宋" panose="02010600040101010101" pitchFamily="2" charset="-122"/>
              </a:endParaRPr>
            </a:p>
            <a:p>
              <a:pPr lvl="1" eaLnBrk="1" hangingPunct="1">
                <a:lnSpc>
                  <a:spcPct val="70000"/>
                </a:lnSpc>
                <a:buClr>
                  <a:schemeClr val="hlink"/>
                </a:buClr>
                <a:buSzPct val="55000"/>
                <a:buFont typeface="Wingdings" panose="05000000000000000000" pitchFamily="2" charset="2"/>
                <a:buNone/>
              </a:pPr>
              <a:r>
                <a:rPr lang="zh-CN" altLang="en-US" sz="2000" dirty="0">
                  <a:solidFill>
                    <a:srgbClr val="000000"/>
                  </a:solidFill>
                  <a:latin typeface="华文仿宋" panose="02010600040101010101" pitchFamily="2" charset="-122"/>
                  <a:ea typeface="华文仿宋" panose="02010600040101010101" pitchFamily="2" charset="-122"/>
                </a:rPr>
                <a:t>                     </a:t>
              </a:r>
              <a:endParaRPr lang="zh-CN" altLang="en-US" sz="2000" dirty="0">
                <a:solidFill>
                  <a:srgbClr val="000000"/>
                </a:solidFill>
                <a:latin typeface="华文仿宋" panose="02010600040101010101" pitchFamily="2" charset="-122"/>
                <a:ea typeface="华文仿宋" panose="02010600040101010101" pitchFamily="2" charset="-122"/>
              </a:endParaRPr>
            </a:p>
          </p:txBody>
        </p:sp>
        <p:sp>
          <p:nvSpPr>
            <p:cNvPr id="16" name="Rectangle 13"/>
            <p:cNvSpPr>
              <a:spLocks noChangeArrowheads="1"/>
            </p:cNvSpPr>
            <p:nvPr/>
          </p:nvSpPr>
          <p:spPr bwMode="auto">
            <a:xfrm>
              <a:off x="7313" y="3663"/>
              <a:ext cx="5992" cy="775"/>
            </a:xfrm>
            <a:prstGeom prst="rect">
              <a:avLst/>
            </a:prstGeom>
            <a:solidFill>
              <a:srgbClr val="D1D1F0"/>
            </a:solidFill>
            <a:ln w="25400">
              <a:solidFill>
                <a:schemeClr val="tx1"/>
              </a:solidFill>
              <a:miter lim="800000"/>
            </a:ln>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Pct val="55000"/>
                <a:buFont typeface="Wingdings" panose="05000000000000000000" pitchFamily="2" charset="2"/>
                <a:buNone/>
              </a:pPr>
              <a:r>
                <a:rPr lang="zh-CN" altLang="en-US" b="1">
                  <a:ea typeface="黑体" panose="02010609060101010101" pitchFamily="49" charset="-122"/>
                </a:rPr>
                <a:t>2</a:t>
              </a:r>
              <a:endParaRPr lang="zh-CN" altLang="en-US" b="1">
                <a:ea typeface="黑体" panose="02010609060101010101" pitchFamily="49" charset="-122"/>
              </a:endParaRPr>
            </a:p>
          </p:txBody>
        </p:sp>
      </p:grpSp>
      <p:grpSp>
        <p:nvGrpSpPr>
          <p:cNvPr id="17" name="组合 6"/>
          <p:cNvGrpSpPr/>
          <p:nvPr/>
        </p:nvGrpSpPr>
        <p:grpSpPr bwMode="auto">
          <a:xfrm>
            <a:off x="2248471" y="980728"/>
            <a:ext cx="3806825" cy="1949450"/>
            <a:chOff x="1078" y="3662"/>
            <a:chExt cx="5995" cy="3071"/>
          </a:xfrm>
        </p:grpSpPr>
        <p:sp>
          <p:nvSpPr>
            <p:cNvPr id="18" name="Freeform 4"/>
            <p:cNvSpPr>
              <a:spLocks noChangeArrowheads="1"/>
            </p:cNvSpPr>
            <p:nvPr/>
          </p:nvSpPr>
          <p:spPr bwMode="auto">
            <a:xfrm>
              <a:off x="1078" y="3813"/>
              <a:ext cx="5995" cy="2920"/>
            </a:xfrm>
            <a:custGeom>
              <a:avLst/>
              <a:gdLst>
                <a:gd name="T0" fmla="*/ 0 w 2444"/>
                <a:gd name="T1" fmla="*/ 2920 h 1014"/>
                <a:gd name="T2" fmla="*/ 3724 w 2444"/>
                <a:gd name="T3" fmla="*/ 2920 h 1014"/>
                <a:gd name="T4" fmla="*/ 3724 w 2444"/>
                <a:gd name="T5" fmla="*/ 2004 h 1014"/>
                <a:gd name="T6" fmla="*/ 5995 w 2444"/>
                <a:gd name="T7" fmla="*/ 2004 h 1014"/>
                <a:gd name="T8" fmla="*/ 5995 w 2444"/>
                <a:gd name="T9" fmla="*/ 0 h 1014"/>
                <a:gd name="T10" fmla="*/ 0 w 2444"/>
                <a:gd name="T11" fmla="*/ 0 h 1014"/>
                <a:gd name="T12" fmla="*/ 0 w 2444"/>
                <a:gd name="T13" fmla="*/ 2920 h 10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4" h="1014">
                  <a:moveTo>
                    <a:pt x="0" y="1014"/>
                  </a:moveTo>
                  <a:lnTo>
                    <a:pt x="1518" y="1014"/>
                  </a:lnTo>
                  <a:lnTo>
                    <a:pt x="1518" y="696"/>
                  </a:lnTo>
                  <a:lnTo>
                    <a:pt x="2444" y="696"/>
                  </a:lnTo>
                  <a:lnTo>
                    <a:pt x="2444" y="0"/>
                  </a:lnTo>
                  <a:lnTo>
                    <a:pt x="0" y="0"/>
                  </a:lnTo>
                  <a:lnTo>
                    <a:pt x="0" y="1014"/>
                  </a:lnTo>
                </a:path>
              </a:pathLst>
            </a:cu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Rectangle 8"/>
            <p:cNvSpPr>
              <a:spLocks noChangeArrowheads="1"/>
            </p:cNvSpPr>
            <p:nvPr/>
          </p:nvSpPr>
          <p:spPr bwMode="auto">
            <a:xfrm>
              <a:off x="1078" y="4550"/>
              <a:ext cx="5717" cy="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1pPr>
              <a:lvl2pPr marL="190500" indent="-18923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2pPr>
              <a:lvl3pPr marL="1143000" indent="-2286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3pPr>
              <a:lvl4pPr marL="1600200" indent="-2286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4pPr>
              <a:lvl5pPr marL="2057400" indent="-2286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5pPr>
              <a:lvl6pPr marL="25146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6pPr>
              <a:lvl7pPr marL="29718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7pPr>
              <a:lvl8pPr marL="34290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8pPr>
              <a:lvl9pPr marL="38862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9pPr>
            </a:lstStyle>
            <a:p>
              <a:pPr lvl="1" eaLnBrk="1" hangingPunct="1">
                <a:lnSpc>
                  <a:spcPct val="110000"/>
                </a:lnSpc>
                <a:buClr>
                  <a:schemeClr val="hlink"/>
                </a:buClr>
                <a:buSzPct val="55000"/>
                <a:buFont typeface="Wingdings" panose="05000000000000000000" pitchFamily="2" charset="2"/>
                <a:buNone/>
              </a:pPr>
              <a:r>
                <a:rPr lang="zh-CN" altLang="en-US" sz="1800" b="1" dirty="0">
                  <a:solidFill>
                    <a:srgbClr val="000000"/>
                  </a:solidFill>
                  <a:latin typeface="华文仿宋" panose="02010600040101010101" pitchFamily="2" charset="-122"/>
                  <a:ea typeface="华文仿宋" panose="02010600040101010101" pitchFamily="2" charset="-122"/>
                </a:rPr>
                <a:t>   </a:t>
              </a:r>
              <a:r>
                <a:rPr lang="en-US" altLang="zh-CN" sz="1800" dirty="0">
                  <a:latin typeface="Times New Roman Regular" panose="02020603050405020304" charset="0"/>
                  <a:ea typeface="宋体" panose="02010600030101010101" pitchFamily="2" charset="-122"/>
                  <a:cs typeface="Times New Roman Regular" panose="02020603050405020304" charset="0"/>
                  <a:sym typeface="+mn-ea"/>
                </a:rPr>
                <a:t>1952</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 年底经过</a:t>
              </a:r>
              <a:r>
                <a:rPr lang="en-US" altLang="zh-CN" sz="1800" dirty="0">
                  <a:latin typeface="Times New Roman Regular" panose="02020603050405020304" charset="0"/>
                  <a:ea typeface="宋体" panose="02010600030101010101" pitchFamily="2" charset="-122"/>
                  <a:cs typeface="Times New Roman Regular" panose="02020603050405020304" charset="0"/>
                  <a:sym typeface="+mn-ea"/>
                </a:rPr>
                <a:t>167</a:t>
              </a:r>
              <a:r>
                <a:rPr lang="zh-CN" altLang="en-US" sz="1800" dirty="0">
                  <a:latin typeface="Times New Roman Regular" panose="02020603050405020304" charset="0"/>
                  <a:ea typeface="宋体" panose="02010600030101010101" pitchFamily="2" charset="-122"/>
                  <a:cs typeface="Times New Roman Regular" panose="02020603050405020304" charset="0"/>
                  <a:sym typeface="+mn-ea"/>
                </a:rPr>
                <a:t>次政务会议批准，正式确定新中国卫生工作的方针：面向工农兵，预防为主，团结中西医，卫生工作与群众运动相结合。</a:t>
              </a:r>
              <a:endParaRPr lang="zh-CN" altLang="en-US" sz="1800" dirty="0">
                <a:solidFill>
                  <a:srgbClr val="000000"/>
                </a:solidFill>
                <a:latin typeface="Times New Roman Regular" panose="02020603050405020304" charset="0"/>
                <a:ea typeface="宋体" panose="02010600030101010101" pitchFamily="2" charset="-122"/>
                <a:cs typeface="Times New Roman Regular" panose="02020603050405020304" charset="0"/>
                <a:sym typeface="+mn-ea"/>
              </a:endParaRPr>
            </a:p>
          </p:txBody>
        </p:sp>
        <p:sp>
          <p:nvSpPr>
            <p:cNvPr id="20" name="Rectangle 12"/>
            <p:cNvSpPr>
              <a:spLocks noChangeArrowheads="1"/>
            </p:cNvSpPr>
            <p:nvPr/>
          </p:nvSpPr>
          <p:spPr bwMode="auto">
            <a:xfrm>
              <a:off x="1078" y="3662"/>
              <a:ext cx="5992" cy="775"/>
            </a:xfrm>
            <a:prstGeom prst="rect">
              <a:avLst/>
            </a:prstGeom>
            <a:solidFill>
              <a:srgbClr val="D1D1F0"/>
            </a:solidFill>
            <a:ln w="25400">
              <a:solidFill>
                <a:schemeClr val="tx1"/>
              </a:solidFill>
              <a:miter lim="800000"/>
            </a:ln>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Pct val="55000"/>
                <a:buFont typeface="Wingdings" panose="05000000000000000000" pitchFamily="2" charset="2"/>
                <a:buNone/>
              </a:pPr>
              <a:r>
                <a:rPr lang="zh-CN" altLang="en-US" b="1">
                  <a:ea typeface="黑体" panose="02010609060101010101" pitchFamily="49" charset="-122"/>
                </a:rPr>
                <a:t>1</a:t>
              </a:r>
              <a:endParaRPr lang="zh-CN" altLang="en-US" b="1">
                <a:ea typeface="黑体" panose="02010609060101010101" pitchFamily="49" charset="-122"/>
              </a:endParaRPr>
            </a:p>
          </p:txBody>
        </p:sp>
      </p:grpSp>
      <p:grpSp>
        <p:nvGrpSpPr>
          <p:cNvPr id="21" name="组合 5"/>
          <p:cNvGrpSpPr/>
          <p:nvPr/>
        </p:nvGrpSpPr>
        <p:grpSpPr bwMode="auto">
          <a:xfrm>
            <a:off x="4697983" y="2420590"/>
            <a:ext cx="2770188" cy="1311592"/>
            <a:chOff x="7560" y="4283"/>
            <a:chExt cx="4362" cy="2066"/>
          </a:xfrm>
        </p:grpSpPr>
        <p:sp>
          <p:nvSpPr>
            <p:cNvPr id="22" name="Rectangle 3"/>
            <p:cNvSpPr>
              <a:spLocks noChangeArrowheads="1"/>
            </p:cNvSpPr>
            <p:nvPr/>
          </p:nvSpPr>
          <p:spPr bwMode="auto">
            <a:xfrm>
              <a:off x="7560" y="4283"/>
              <a:ext cx="4362" cy="2066"/>
            </a:xfrm>
            <a:prstGeom prst="rect">
              <a:avLst/>
            </a:prstGeom>
            <a:solidFill>
              <a:schemeClr val="tx2">
                <a:lumMod val="40000"/>
                <a:lumOff val="60000"/>
              </a:schemeClr>
            </a:solidFill>
            <a:ln w="9525">
              <a:noFill/>
              <a:miter lim="800000"/>
            </a:ln>
            <a:effectLst>
              <a:outerShdw dist="35921" dir="2700000" algn="ctr" rotWithShape="0">
                <a:srgbClr val="808080"/>
              </a:outerShdw>
            </a:effectLst>
          </p:spPr>
          <p:txBody>
            <a:bodyPr/>
            <a:lstStyle/>
            <a:p>
              <a:pPr algn="ctr" eaLnBrk="1" hangingPunct="1">
                <a:spcBef>
                  <a:spcPct val="20000"/>
                </a:spcBef>
                <a:buClr>
                  <a:schemeClr val="folHlink"/>
                </a:buClr>
                <a:buSzPct val="60000"/>
                <a:buFont typeface="Wingdings" panose="05000000000000000000" pitchFamily="2" charset="2"/>
                <a:buNone/>
                <a:defRPr/>
              </a:pPr>
              <a:r>
                <a:rPr kumimoji="1" lang="zh-CN" altLang="en-US" sz="2800">
                  <a:latin typeface="Arial" panose="020B0604020202020204" pitchFamily="34" charset="0"/>
                  <a:ea typeface="华文新魏" panose="02010800040101010101" pitchFamily="2" charset="-122"/>
                </a:rPr>
                <a:t>  </a:t>
              </a:r>
              <a:endParaRPr kumimoji="1" lang="zh-CN" altLang="en-US" sz="2800">
                <a:latin typeface="Arial" panose="020B0604020202020204" pitchFamily="34" charset="0"/>
                <a:ea typeface="华文新魏" panose="02010800040101010101" pitchFamily="2" charset="-122"/>
              </a:endParaRPr>
            </a:p>
          </p:txBody>
        </p:sp>
        <p:sp>
          <p:nvSpPr>
            <p:cNvPr id="23" name="文本框 22"/>
            <p:cNvSpPr txBox="1"/>
            <p:nvPr/>
          </p:nvSpPr>
          <p:spPr>
            <a:xfrm>
              <a:off x="7632" y="4651"/>
              <a:ext cx="4220" cy="1500"/>
            </a:xfrm>
            <a:prstGeom prst="rect">
              <a:avLst/>
            </a:prstGeom>
            <a:noFill/>
          </p:spPr>
          <p:txBody>
            <a:bodyPr>
              <a:spAutoFit/>
            </a:bodyPr>
            <a:lstStyle/>
            <a:p>
              <a:pPr eaLnBrk="1" hangingPunct="1">
                <a:spcBef>
                  <a:spcPct val="20000"/>
                </a:spcBef>
                <a:buClr>
                  <a:schemeClr val="folHlink"/>
                </a:buClr>
                <a:buSzPct val="60000"/>
                <a:buFont typeface="Wingdings" panose="05000000000000000000" pitchFamily="2" charset="2"/>
                <a:buNone/>
                <a:defRPr/>
              </a:pPr>
              <a:r>
                <a:rPr kumimoji="1" lang="zh-CN" altLang="en-US" sz="2800" b="1" spc="-50" dirty="0">
                  <a:latin typeface="华文仿宋" panose="02010600040101010101" pitchFamily="2" charset="-122"/>
                  <a:ea typeface="华文仿宋" panose="02010600040101010101" pitchFamily="2" charset="-122"/>
                  <a:sym typeface="+mn-ea"/>
                </a:rPr>
                <a:t>建国后不同时期卫生工作方针</a:t>
              </a:r>
              <a:endParaRPr kumimoji="1" lang="zh-CN" altLang="en-US" sz="2800" b="1" spc="-50" dirty="0">
                <a:latin typeface="华文仿宋" panose="02010600040101010101" pitchFamily="2" charset="-122"/>
                <a:ea typeface="华文仿宋" panose="02010600040101010101" pitchFamily="2" charset="-122"/>
                <a:sym typeface="+mn-ea"/>
              </a:endParaRPr>
            </a:p>
          </p:txBody>
        </p:sp>
      </p:grpSp>
      <p:sp>
        <p:nvSpPr>
          <p:cNvPr id="24" name="Rectangle 2"/>
          <p:cNvSpPr txBox="1">
            <a:spLocks noChangeArrowheads="1"/>
          </p:cNvSpPr>
          <p:nvPr/>
        </p:nvSpPr>
        <p:spPr bwMode="auto">
          <a:xfrm>
            <a:off x="335360" y="160494"/>
            <a:ext cx="8116887"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l"/>
            <a:r>
              <a:rPr lang="zh-CN" altLang="en-US" sz="2400" dirty="0">
                <a:latin typeface="+mn-ea"/>
                <a:ea typeface="+mn-ea"/>
                <a:sym typeface="宋体" panose="02010600030101010101" pitchFamily="2" charset="-122"/>
              </a:rPr>
              <a:t>（二）建国后不同时期卫生工作方针</a:t>
            </a:r>
            <a:endParaRPr lang="zh-CN" altLang="en-US" sz="2400" dirty="0">
              <a:latin typeface="+mn-ea"/>
              <a:ea typeface="+mn-ea"/>
              <a:sym typeface="宋体" panose="02010600030101010101" pitchFamily="2" charset="-122"/>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335360" y="248494"/>
            <a:ext cx="7793037" cy="855663"/>
          </a:xfrm>
        </p:spPr>
        <p:txBody>
          <a:bodyPr>
            <a:normAutofit/>
          </a:bodyPr>
          <a:lstStyle/>
          <a:p>
            <a:pPr algn="l">
              <a:defRPr/>
            </a:pPr>
            <a:r>
              <a:rPr lang="zh-CN" altLang="en-US" sz="2400" dirty="0">
                <a:latin typeface="+mn-ea"/>
                <a:ea typeface="+mn-ea"/>
                <a:sym typeface="+mn-ea"/>
              </a:rPr>
              <a:t>（三）对新时期卫生与工作方针的具体解读</a:t>
            </a:r>
            <a:endParaRPr lang="zh-CN" altLang="en-US" sz="2400" dirty="0">
              <a:latin typeface="+mn-ea"/>
              <a:ea typeface="+mn-ea"/>
            </a:endParaRPr>
          </a:p>
        </p:txBody>
      </p:sp>
      <p:sp>
        <p:nvSpPr>
          <p:cNvPr id="9219" name="AutoShape 3"/>
          <p:cNvSpPr>
            <a:spLocks noChangeArrowheads="1"/>
          </p:cNvSpPr>
          <p:nvPr/>
        </p:nvSpPr>
        <p:spPr bwMode="auto">
          <a:xfrm rot="5400000">
            <a:off x="2959165" y="831851"/>
            <a:ext cx="852356" cy="1490662"/>
          </a:xfrm>
          <a:prstGeom prst="homePlate">
            <a:avLst>
              <a:gd name="adj" fmla="val 26921"/>
            </a:avLst>
          </a:prstGeom>
          <a:solidFill>
            <a:srgbClr val="E8E8E8"/>
          </a:solidFill>
          <a:ln>
            <a:noFill/>
          </a:ln>
          <a:effectLst>
            <a:outerShdw dist="35921" dir="2700000" algn="ctr" rotWithShape="0">
              <a:srgbClr val="808080"/>
            </a:outerShdw>
          </a:effectLst>
          <a:extLst>
            <a:ext uri="{91240B29-F687-4F45-9708-019B960494DF}">
              <a14:hiddenLine xmlns:a14="http://schemas.microsoft.com/office/drawing/2010/main" w="6350">
                <a:solidFill>
                  <a:srgbClr val="000000"/>
                </a:solidFill>
                <a:miter lim="800000"/>
                <a:headEnd/>
                <a:tailEnd/>
              </a14:hiddenLine>
            </a:ext>
          </a:extLst>
        </p:spPr>
        <p:txBody>
          <a:bodyPr rot="10800000" vert="eaVert"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eaLnBrk="1" hangingPunct="1">
              <a:buNone/>
            </a:pPr>
            <a:r>
              <a:rPr lang="zh-CN" altLang="en-US" sz="2400" b="1" dirty="0">
                <a:latin typeface="宋体" panose="02010600030101010101" pitchFamily="2" charset="-122"/>
                <a:ea typeface="宋体" panose="02010600030101010101" pitchFamily="2" charset="-122"/>
                <a:sym typeface="+mn-ea"/>
              </a:rPr>
              <a:t>以基层为重点</a:t>
            </a:r>
            <a:endParaRPr lang="zh-CN" altLang="en-US" sz="2400" dirty="0">
              <a:latin typeface="宋体" panose="02010600030101010101" pitchFamily="2" charset="-122"/>
              <a:ea typeface="宋体" panose="02010600030101010101" pitchFamily="2" charset="-122"/>
            </a:endParaRPr>
          </a:p>
        </p:txBody>
      </p:sp>
      <p:sp>
        <p:nvSpPr>
          <p:cNvPr id="152580" name="Freeform 4"/>
          <p:cNvSpPr/>
          <p:nvPr/>
        </p:nvSpPr>
        <p:spPr bwMode="auto">
          <a:xfrm>
            <a:off x="2640013" y="1736726"/>
            <a:ext cx="1490662" cy="4138960"/>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tx2">
              <a:lumMod val="20000"/>
              <a:lumOff val="80000"/>
            </a:schemeClr>
          </a:solidFill>
          <a:ln w="6350" cmpd="sng">
            <a:solidFill>
              <a:srgbClr val="000000"/>
            </a:solidFill>
            <a:prstDash val="solid"/>
            <a:round/>
          </a:ln>
        </p:spPr>
        <p:txBody>
          <a:bodyP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sp>
        <p:nvSpPr>
          <p:cNvPr id="9221" name="AutoShape 5"/>
          <p:cNvSpPr>
            <a:spLocks noChangeArrowheads="1"/>
          </p:cNvSpPr>
          <p:nvPr/>
        </p:nvSpPr>
        <p:spPr bwMode="auto">
          <a:xfrm rot="5400000">
            <a:off x="5473313" y="412750"/>
            <a:ext cx="937401" cy="2327275"/>
          </a:xfrm>
          <a:prstGeom prst="homePlate">
            <a:avLst>
              <a:gd name="adj" fmla="val 26921"/>
            </a:avLst>
          </a:prstGeom>
          <a:solidFill>
            <a:srgbClr val="E8E8E8"/>
          </a:solidFill>
          <a:ln>
            <a:noFill/>
          </a:ln>
          <a:effectLst>
            <a:outerShdw dist="35921" dir="2700000" algn="ctr" rotWithShape="0">
              <a:srgbClr val="808080"/>
            </a:outerShdw>
          </a:effectLst>
          <a:extLst>
            <a:ext uri="{91240B29-F687-4F45-9708-019B960494DF}">
              <a14:hiddenLine xmlns:a14="http://schemas.microsoft.com/office/drawing/2010/main" w="6350">
                <a:solidFill>
                  <a:srgbClr val="000000"/>
                </a:solidFill>
                <a:miter lim="800000"/>
                <a:headEnd/>
                <a:tailEnd/>
              </a14:hiddenLine>
            </a:ext>
          </a:extLst>
        </p:spPr>
        <p:txBody>
          <a:bodyPr rot="10800000" vert="eaVert"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eaLnBrk="1" hangingPunct="1">
              <a:buNone/>
            </a:pPr>
            <a:r>
              <a:rPr lang="zh-CN" altLang="en-US" sz="2400" b="1" dirty="0">
                <a:latin typeface="宋体" panose="02010600030101010101" pitchFamily="2" charset="-122"/>
                <a:ea typeface="宋体" panose="02010600030101010101" pitchFamily="2" charset="-122"/>
                <a:sym typeface="+mn-ea"/>
              </a:rPr>
              <a:t>以改革创新</a:t>
            </a:r>
            <a:endParaRPr lang="en-US" altLang="zh-CN" sz="2400" b="1" dirty="0">
              <a:latin typeface="宋体" panose="02010600030101010101" pitchFamily="2" charset="-122"/>
              <a:ea typeface="宋体" panose="02010600030101010101" pitchFamily="2" charset="-122"/>
              <a:sym typeface="+mn-ea"/>
            </a:endParaRPr>
          </a:p>
          <a:p>
            <a:pPr algn="ctr" eaLnBrk="1" hangingPunct="1">
              <a:buNone/>
            </a:pPr>
            <a:r>
              <a:rPr lang="zh-CN" altLang="en-US" sz="2400" b="1" dirty="0">
                <a:latin typeface="宋体" panose="02010600030101010101" pitchFamily="2" charset="-122"/>
                <a:ea typeface="宋体" panose="02010600030101010101" pitchFamily="2" charset="-122"/>
                <a:sym typeface="+mn-ea"/>
              </a:rPr>
              <a:t>为动力</a:t>
            </a:r>
            <a:endParaRPr lang="zh-CN" altLang="en-US" sz="2400" dirty="0">
              <a:latin typeface="宋体" panose="02010600030101010101" pitchFamily="2" charset="-122"/>
              <a:ea typeface="宋体" panose="02010600030101010101" pitchFamily="2" charset="-122"/>
            </a:endParaRPr>
          </a:p>
        </p:txBody>
      </p:sp>
      <p:sp>
        <p:nvSpPr>
          <p:cNvPr id="152582" name="Freeform 6"/>
          <p:cNvSpPr/>
          <p:nvPr/>
        </p:nvSpPr>
        <p:spPr bwMode="auto">
          <a:xfrm>
            <a:off x="4778375" y="1738314"/>
            <a:ext cx="2328863" cy="4138960"/>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tx2">
              <a:lumMod val="20000"/>
              <a:lumOff val="80000"/>
            </a:schemeClr>
          </a:solidFill>
          <a:ln w="6350" cmpd="sng">
            <a:solidFill>
              <a:srgbClr val="000000"/>
            </a:solidFill>
            <a:prstDash val="solid"/>
            <a:round/>
          </a:ln>
        </p:spPr>
        <p:txBody>
          <a:bodyP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sp>
        <p:nvSpPr>
          <p:cNvPr id="9223" name="AutoShape 7"/>
          <p:cNvSpPr>
            <a:spLocks noChangeArrowheads="1"/>
          </p:cNvSpPr>
          <p:nvPr/>
        </p:nvSpPr>
        <p:spPr bwMode="auto">
          <a:xfrm rot="5400000">
            <a:off x="8028393" y="844551"/>
            <a:ext cx="937401" cy="1490662"/>
          </a:xfrm>
          <a:prstGeom prst="homePlate">
            <a:avLst>
              <a:gd name="adj" fmla="val 26921"/>
            </a:avLst>
          </a:prstGeom>
          <a:solidFill>
            <a:srgbClr val="E8E8E8"/>
          </a:solidFill>
          <a:ln>
            <a:noFill/>
          </a:ln>
          <a:effectLst>
            <a:outerShdw dist="35921" dir="2700000" algn="ctr" rotWithShape="0">
              <a:srgbClr val="808080"/>
            </a:outerShdw>
          </a:effectLst>
          <a:extLst>
            <a:ext uri="{91240B29-F687-4F45-9708-019B960494DF}">
              <a14:hiddenLine xmlns:a14="http://schemas.microsoft.com/office/drawing/2010/main" w="6350">
                <a:solidFill>
                  <a:srgbClr val="000000"/>
                </a:solidFill>
                <a:miter lim="800000"/>
                <a:headEnd/>
                <a:tailEnd/>
              </a14:hiddenLine>
            </a:ext>
          </a:extLst>
        </p:spPr>
        <p:txBody>
          <a:bodyPr rot="10800000" vert="eaVert"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eaLnBrk="1" hangingPunct="1">
              <a:buNone/>
            </a:pPr>
            <a:r>
              <a:rPr lang="zh-CN" altLang="en-US" sz="2400" b="1" dirty="0">
                <a:latin typeface="宋体" panose="02010600030101010101" pitchFamily="2" charset="-122"/>
                <a:ea typeface="宋体" panose="02010600030101010101" pitchFamily="2" charset="-122"/>
              </a:rPr>
              <a:t>预防</a:t>
            </a:r>
            <a:endParaRPr lang="en-US" altLang="zh-CN" sz="2400" b="1" dirty="0">
              <a:latin typeface="宋体" panose="02010600030101010101" pitchFamily="2" charset="-122"/>
              <a:ea typeface="宋体" panose="02010600030101010101" pitchFamily="2" charset="-122"/>
            </a:endParaRPr>
          </a:p>
          <a:p>
            <a:pPr algn="ctr" eaLnBrk="1" hangingPunct="1">
              <a:buNone/>
            </a:pPr>
            <a:r>
              <a:rPr lang="zh-CN" altLang="en-US" sz="2400" b="1" dirty="0">
                <a:latin typeface="宋体" panose="02010600030101010101" pitchFamily="2" charset="-122"/>
                <a:ea typeface="宋体" panose="02010600030101010101" pitchFamily="2" charset="-122"/>
              </a:rPr>
              <a:t>为主</a:t>
            </a:r>
            <a:endParaRPr lang="zh-CN" altLang="en-US" sz="2400" b="1" dirty="0">
              <a:latin typeface="宋体" panose="02010600030101010101" pitchFamily="2" charset="-122"/>
              <a:ea typeface="宋体" panose="02010600030101010101" pitchFamily="2" charset="-122"/>
            </a:endParaRPr>
          </a:p>
        </p:txBody>
      </p:sp>
      <p:sp>
        <p:nvSpPr>
          <p:cNvPr id="152584" name="Freeform 8"/>
          <p:cNvSpPr/>
          <p:nvPr/>
        </p:nvSpPr>
        <p:spPr bwMode="auto">
          <a:xfrm>
            <a:off x="7754938" y="1735139"/>
            <a:ext cx="1490662" cy="4142134"/>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tx2">
              <a:lumMod val="20000"/>
              <a:lumOff val="80000"/>
            </a:schemeClr>
          </a:solidFill>
          <a:ln w="6350" cmpd="sng">
            <a:solidFill>
              <a:srgbClr val="000000"/>
            </a:solidFill>
            <a:prstDash val="solid"/>
            <a:round/>
          </a:ln>
        </p:spPr>
        <p:txBody>
          <a:bodyP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sp>
        <p:nvSpPr>
          <p:cNvPr id="152589" name="Rectangle 13"/>
          <p:cNvSpPr>
            <a:spLocks noChangeArrowheads="1"/>
          </p:cNvSpPr>
          <p:nvPr/>
        </p:nvSpPr>
        <p:spPr bwMode="auto">
          <a:xfrm>
            <a:off x="2755900" y="2306955"/>
            <a:ext cx="1350645" cy="2769870"/>
          </a:xfrm>
          <a:prstGeom prst="rect">
            <a:avLst/>
          </a:prstGeom>
          <a:noFill/>
          <a:ln w="6350">
            <a:noFill/>
            <a:miter lim="800000"/>
          </a:ln>
          <a:effectLst/>
        </p:spPr>
        <p:txBody>
          <a:bodyPr wrap="square" lIns="0" tIns="0" rIns="0" bIns="0">
            <a:spAutoFit/>
          </a:bodyPr>
          <a:lstStyle/>
          <a:p>
            <a:pPr marL="1270" lvl="1" defTabSz="330200" eaLnBrk="1" hangingPunct="1">
              <a:spcBef>
                <a:spcPct val="20000"/>
              </a:spcBef>
              <a:buClr>
                <a:schemeClr val="hlink"/>
              </a:buClr>
              <a:buSzPct val="55000"/>
              <a:buFont typeface="Wingdings" panose="05000000000000000000" pitchFamily="2" charset="2"/>
              <a:buNone/>
              <a:tabLst>
                <a:tab pos="8521700" algn="r"/>
              </a:tabLst>
              <a:defRPr/>
            </a:pPr>
            <a:r>
              <a:rPr kumimoji="1" lang="zh-CN" altLang="en-US" sz="2000" dirty="0">
                <a:latin typeface="宋体" panose="02010600030101010101" pitchFamily="2" charset="-122"/>
                <a:ea typeface="宋体" panose="02010600030101010101" pitchFamily="2" charset="-122"/>
                <a:cs typeface="宋体" panose="02010600030101010101" pitchFamily="2" charset="-122"/>
                <a:sym typeface="+mn-ea"/>
              </a:rPr>
              <a:t>以农村为工作重心改为以基层为重点</a:t>
            </a:r>
            <a:r>
              <a:rPr kumimoji="1"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kumimoji="1" lang="en-US" altLang="zh-CN" sz="2000" dirty="0" err="1">
                <a:latin typeface="宋体" panose="02010600030101010101" pitchFamily="2" charset="-122"/>
                <a:ea typeface="宋体" panose="02010600030101010101" pitchFamily="2" charset="-122"/>
                <a:cs typeface="宋体" panose="02010600030101010101" pitchFamily="2" charset="-122"/>
                <a:sym typeface="+mn-ea"/>
              </a:rPr>
              <a:t>体现打破二元经济，适应城镇化发展，基本服务均等化的治国理念</a:t>
            </a:r>
            <a:r>
              <a:rPr kumimoji="1"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endParaRPr kumimoji="1"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9226" name="文本框 1"/>
          <p:cNvSpPr txBox="1">
            <a:spLocks noChangeArrowheads="1"/>
          </p:cNvSpPr>
          <p:nvPr/>
        </p:nvSpPr>
        <p:spPr bwMode="auto">
          <a:xfrm>
            <a:off x="4960938" y="2306638"/>
            <a:ext cx="1998662" cy="3611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创新提法。首先，“以改革创新为动力，这是一个很重要的论断”，这回答了，要不要改，能不能改，是不是需要改的问题，也是将“医改和健康工作结合起来了。</a:t>
            </a:r>
            <a:endParaRPr lang="zh-CN" altLang="en-US" sz="2400" noProof="1">
              <a:latin typeface="宋体" panose="02010600030101010101" pitchFamily="2" charset="-122"/>
              <a:ea typeface="宋体" panose="02010600030101010101" pitchFamily="2" charset="-122"/>
              <a:cs typeface="宋体" panose="02010600030101010101" pitchFamily="2" charset="-122"/>
              <a:sym typeface="+mn-ea"/>
            </a:endParaRPr>
          </a:p>
          <a:p>
            <a:pPr eaLnBrk="1" hangingPunct="1"/>
            <a:endParaRPr lang="zh-CN" altLang="en-US" sz="2400" noProof="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227" name="文本框 2"/>
          <p:cNvSpPr txBox="1">
            <a:spLocks noChangeArrowheads="1"/>
          </p:cNvSpPr>
          <p:nvPr/>
        </p:nvSpPr>
        <p:spPr bwMode="auto">
          <a:xfrm>
            <a:off x="7813675" y="2306955"/>
            <a:ext cx="142049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buNone/>
            </a:pPr>
            <a:r>
              <a:rPr lang="zh-CN" altLang="en-US" sz="2000" dirty="0">
                <a:latin typeface="宋体" panose="02010600030101010101" pitchFamily="2" charset="-122"/>
                <a:ea typeface="宋体" panose="02010600030101010101" pitchFamily="2" charset="-122"/>
                <a:sym typeface="+mn-ea"/>
              </a:rPr>
              <a:t>一贯提法，难能可贵，薄弱环节。树立大卫生、大健康的观念，把以治病为中心转变为以人民健康为中心。</a:t>
            </a:r>
            <a:endParaRPr lang="zh-CN" altLang="en-US" sz="2000" dirty="0">
              <a:latin typeface="宋体" panose="02010600030101010101" pitchFamily="2" charset="-122"/>
              <a:ea typeface="宋体" panose="02010600030101010101" pitchFamily="2" charset="-122"/>
              <a:sym typeface="+mn-ea"/>
            </a:endParaRPr>
          </a:p>
        </p:txBody>
      </p:sp>
    </p:spTree>
  </p:cSld>
  <p:clrMapOvr>
    <a:overrideClrMapping bg1="lt1" tx1="dk1" bg2="lt2" tx2="dk2" accent1="accent1" accent2="accent2" accent3="accent3" accent4="accent4" accent5="accent5" accent6="accent6" hlink="hlink" folHlink="folHlink"/>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335360" y="275871"/>
            <a:ext cx="6905228" cy="722025"/>
          </a:xfrm>
        </p:spPr>
        <p:txBody>
          <a:bodyPr>
            <a:noAutofit/>
          </a:bodyPr>
          <a:lstStyle/>
          <a:p>
            <a:pPr algn="l">
              <a:defRPr/>
            </a:pPr>
            <a:r>
              <a:rPr lang="zh-CN" altLang="en-US" sz="2400" dirty="0">
                <a:latin typeface="+mn-ea"/>
                <a:ea typeface="+mn-ea"/>
                <a:sym typeface="+mn-ea"/>
              </a:rPr>
              <a:t>（三）对新时期卫生与工作方针的具体解读</a:t>
            </a:r>
            <a:endParaRPr lang="zh-CN" altLang="en-US" sz="2400" dirty="0">
              <a:latin typeface="+mn-ea"/>
              <a:ea typeface="+mn-ea"/>
            </a:endParaRPr>
          </a:p>
        </p:txBody>
      </p:sp>
      <p:sp>
        <p:nvSpPr>
          <p:cNvPr id="10243" name="AutoShape 3"/>
          <p:cNvSpPr>
            <a:spLocks noChangeArrowheads="1"/>
          </p:cNvSpPr>
          <p:nvPr/>
        </p:nvSpPr>
        <p:spPr bwMode="auto">
          <a:xfrm rot="5400000">
            <a:off x="3188430" y="601561"/>
            <a:ext cx="930402" cy="2027238"/>
          </a:xfrm>
          <a:prstGeom prst="homePlate">
            <a:avLst>
              <a:gd name="adj" fmla="val 26921"/>
            </a:avLst>
          </a:prstGeom>
          <a:solidFill>
            <a:srgbClr val="C6C6C6"/>
          </a:solidFill>
          <a:ln>
            <a:noFill/>
          </a:ln>
          <a:effectLst>
            <a:outerShdw dist="35921" dir="2700000" algn="ctr" rotWithShape="0">
              <a:srgbClr val="808080"/>
            </a:outerShdw>
          </a:effectLst>
          <a:extLst>
            <a:ext uri="{91240B29-F687-4F45-9708-019B960494DF}">
              <a14:hiddenLine xmlns:a14="http://schemas.microsoft.com/office/drawing/2010/main" w="6350">
                <a:solidFill>
                  <a:srgbClr val="000000"/>
                </a:solidFill>
                <a:miter lim="800000"/>
                <a:headEnd/>
                <a:tailEnd/>
              </a14:hiddenLine>
            </a:ext>
          </a:extLst>
        </p:spPr>
        <p:txBody>
          <a:bodyPr rot="10800000" vert="eaVert"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sz="2400" b="1" dirty="0">
                <a:latin typeface="华文仿宋" panose="02010600040101010101" pitchFamily="2" charset="-122"/>
                <a:ea typeface="华文仿宋" panose="02010600040101010101" pitchFamily="2" charset="-122"/>
              </a:rPr>
              <a:t>中西医并重</a:t>
            </a:r>
            <a:endParaRPr lang="zh-CN" altLang="en-US" sz="2400" b="1" dirty="0">
              <a:latin typeface="华文仿宋" panose="02010600040101010101" pitchFamily="2" charset="-122"/>
              <a:ea typeface="华文仿宋" panose="02010600040101010101" pitchFamily="2" charset="-122"/>
            </a:endParaRPr>
          </a:p>
          <a:p>
            <a:pPr algn="ctr" eaLnBrk="1" hangingPunct="1">
              <a:buNone/>
            </a:pPr>
            <a:endParaRPr lang="zh-CN" altLang="en-US" sz="2400" b="1" dirty="0">
              <a:latin typeface="华文仿宋" panose="02010600040101010101" pitchFamily="2" charset="-122"/>
              <a:ea typeface="华文仿宋" panose="02010600040101010101" pitchFamily="2" charset="-122"/>
            </a:endParaRPr>
          </a:p>
        </p:txBody>
      </p:sp>
      <p:sp>
        <p:nvSpPr>
          <p:cNvPr id="152580" name="Freeform 4"/>
          <p:cNvSpPr/>
          <p:nvPr/>
        </p:nvSpPr>
        <p:spPr bwMode="auto">
          <a:xfrm>
            <a:off x="2640013" y="1736725"/>
            <a:ext cx="2027237" cy="4212555"/>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tx2">
              <a:lumMod val="20000"/>
              <a:lumOff val="80000"/>
            </a:schemeClr>
          </a:solidFill>
          <a:ln w="6350" cmpd="sng">
            <a:solidFill>
              <a:srgbClr val="000000"/>
            </a:solidFill>
            <a:prstDash val="solid"/>
            <a:round/>
          </a:ln>
        </p:spPr>
        <p:txBody>
          <a:bodyP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sp>
        <p:nvSpPr>
          <p:cNvPr id="10245" name="AutoShape 5"/>
          <p:cNvSpPr>
            <a:spLocks noChangeArrowheads="1"/>
          </p:cNvSpPr>
          <p:nvPr/>
        </p:nvSpPr>
        <p:spPr bwMode="auto">
          <a:xfrm rot="5400000">
            <a:off x="5815965" y="415925"/>
            <a:ext cx="845820" cy="2327275"/>
          </a:xfrm>
          <a:prstGeom prst="homePlate">
            <a:avLst>
              <a:gd name="adj" fmla="val 26921"/>
            </a:avLst>
          </a:prstGeom>
          <a:solidFill>
            <a:srgbClr val="C6C6C6"/>
          </a:solidFill>
          <a:ln>
            <a:noFill/>
          </a:ln>
          <a:effectLst>
            <a:outerShdw dist="35921" dir="2700000" algn="ctr" rotWithShape="0">
              <a:srgbClr val="808080"/>
            </a:outerShdw>
          </a:effectLst>
          <a:extLst>
            <a:ext uri="{91240B29-F687-4F45-9708-019B960494DF}">
              <a14:hiddenLine xmlns:a14="http://schemas.microsoft.com/office/drawing/2010/main" w="6350">
                <a:solidFill>
                  <a:srgbClr val="000000"/>
                </a:solidFill>
                <a:miter lim="800000"/>
                <a:headEnd/>
                <a:tailEnd/>
              </a14:hiddenLine>
            </a:ext>
          </a:extLst>
        </p:spPr>
        <p:txBody>
          <a:bodyPr rot="10800000" vert="eaVert"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eaLnBrk="1" hangingPunct="1">
              <a:buNone/>
            </a:pPr>
            <a:r>
              <a:rPr lang="zh-CN" altLang="en-US" sz="2400" b="1" dirty="0">
                <a:latin typeface="华文仿宋" panose="02010600040101010101" pitchFamily="2" charset="-122"/>
                <a:ea typeface="华文仿宋" panose="02010600040101010101" pitchFamily="2" charset="-122"/>
                <a:sym typeface="+mn-ea"/>
              </a:rPr>
              <a:t>将健康融入所有政策</a:t>
            </a:r>
            <a:endParaRPr lang="zh-CN" altLang="en-US" sz="2400" dirty="0">
              <a:latin typeface="华文仿宋" panose="02010600040101010101" pitchFamily="2" charset="-122"/>
              <a:ea typeface="华文仿宋" panose="02010600040101010101" pitchFamily="2" charset="-122"/>
            </a:endParaRPr>
          </a:p>
        </p:txBody>
      </p:sp>
      <p:sp>
        <p:nvSpPr>
          <p:cNvPr id="152582" name="Freeform 6"/>
          <p:cNvSpPr/>
          <p:nvPr/>
        </p:nvSpPr>
        <p:spPr bwMode="auto">
          <a:xfrm>
            <a:off x="5076825" y="1738313"/>
            <a:ext cx="2327275" cy="4210967"/>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tx2">
              <a:lumMod val="20000"/>
              <a:lumOff val="80000"/>
            </a:schemeClr>
          </a:solidFill>
          <a:ln w="6350" cmpd="sng">
            <a:solidFill>
              <a:srgbClr val="000000"/>
            </a:solidFill>
            <a:prstDash val="solid"/>
            <a:round/>
          </a:ln>
        </p:spPr>
        <p:txBody>
          <a:bodyP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sp>
        <p:nvSpPr>
          <p:cNvPr id="10247" name="AutoShape 7"/>
          <p:cNvSpPr>
            <a:spLocks noChangeArrowheads="1"/>
          </p:cNvSpPr>
          <p:nvPr/>
        </p:nvSpPr>
        <p:spPr bwMode="auto">
          <a:xfrm rot="5400000">
            <a:off x="8077359" y="833438"/>
            <a:ext cx="845820" cy="1490662"/>
          </a:xfrm>
          <a:prstGeom prst="homePlate">
            <a:avLst>
              <a:gd name="adj" fmla="val 26921"/>
            </a:avLst>
          </a:prstGeom>
          <a:solidFill>
            <a:srgbClr val="C6C6C6"/>
          </a:solidFill>
          <a:ln>
            <a:noFill/>
          </a:ln>
          <a:effectLst>
            <a:outerShdw dist="35921" dir="2700000" algn="ctr" rotWithShape="0">
              <a:srgbClr val="808080"/>
            </a:outerShdw>
          </a:effectLst>
          <a:extLst>
            <a:ext uri="{91240B29-F687-4F45-9708-019B960494DF}">
              <a14:hiddenLine xmlns:a14="http://schemas.microsoft.com/office/drawing/2010/main" w="6350">
                <a:solidFill>
                  <a:srgbClr val="000000"/>
                </a:solidFill>
                <a:miter lim="800000"/>
                <a:headEnd/>
                <a:tailEnd/>
              </a14:hiddenLine>
            </a:ext>
          </a:extLst>
        </p:spPr>
        <p:txBody>
          <a:bodyPr rot="10800000" vert="eaVert"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eaLnBrk="1" hangingPunct="1">
              <a:buNone/>
            </a:pPr>
            <a:r>
              <a:rPr lang="zh-CN" altLang="en-US" sz="2400" b="1" dirty="0">
                <a:latin typeface="华文仿宋" panose="02010600040101010101" pitchFamily="2" charset="-122"/>
                <a:ea typeface="华文仿宋" panose="02010600040101010101" pitchFamily="2" charset="-122"/>
                <a:sym typeface="+mn-ea"/>
              </a:rPr>
              <a:t>人民共建共享</a:t>
            </a:r>
            <a:endParaRPr lang="zh-CN" altLang="en-US" sz="2400" b="1" dirty="0">
              <a:latin typeface="华文仿宋" panose="02010600040101010101" pitchFamily="2" charset="-122"/>
              <a:ea typeface="华文仿宋" panose="02010600040101010101" pitchFamily="2" charset="-122"/>
            </a:endParaRPr>
          </a:p>
        </p:txBody>
      </p:sp>
      <p:sp>
        <p:nvSpPr>
          <p:cNvPr id="152584" name="Freeform 8"/>
          <p:cNvSpPr/>
          <p:nvPr/>
        </p:nvSpPr>
        <p:spPr bwMode="auto">
          <a:xfrm>
            <a:off x="7754938" y="1735139"/>
            <a:ext cx="1490662" cy="4210968"/>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tx2">
              <a:lumMod val="20000"/>
              <a:lumOff val="80000"/>
            </a:schemeClr>
          </a:solidFill>
          <a:ln w="6350" cmpd="sng">
            <a:solidFill>
              <a:srgbClr val="000000"/>
            </a:solidFill>
            <a:prstDash val="solid"/>
            <a:round/>
          </a:ln>
        </p:spPr>
        <p:txBody>
          <a:bodyP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sp>
        <p:nvSpPr>
          <p:cNvPr id="152589" name="Rectangle 13"/>
          <p:cNvSpPr>
            <a:spLocks noChangeArrowheads="1"/>
          </p:cNvSpPr>
          <p:nvPr/>
        </p:nvSpPr>
        <p:spPr bwMode="auto">
          <a:xfrm>
            <a:off x="2757488" y="2097088"/>
            <a:ext cx="1909762" cy="3877945"/>
          </a:xfrm>
          <a:prstGeom prst="rect">
            <a:avLst/>
          </a:prstGeom>
          <a:noFill/>
          <a:ln w="6350">
            <a:noFill/>
            <a:miter lim="800000"/>
          </a:ln>
          <a:effectLst/>
        </p:spPr>
        <p:txBody>
          <a:bodyPr lIns="0" tIns="0" rIns="0" bIns="0">
            <a:spAutoFit/>
          </a:bodyPr>
          <a:lstStyle/>
          <a:p>
            <a:pPr marL="1270" lvl="1" defTabSz="330200" eaLnBrk="1" hangingPunct="1">
              <a:spcBef>
                <a:spcPct val="20000"/>
              </a:spcBef>
              <a:buClr>
                <a:schemeClr val="hlink"/>
              </a:buClr>
              <a:buSzPct val="55000"/>
              <a:buFont typeface="Wingdings" panose="05000000000000000000" pitchFamily="2" charset="2"/>
              <a:buNone/>
              <a:tabLst>
                <a:tab pos="8521700" algn="r"/>
              </a:tabLst>
              <a:defRPr/>
            </a:pPr>
            <a:r>
              <a:rPr kumimoji="1" lang="zh-CN" altLang="en-US" sz="1800" dirty="0">
                <a:latin typeface="宋体" panose="02010600030101010101" pitchFamily="2" charset="-122"/>
                <a:ea typeface="宋体" panose="02010600030101010101" pitchFamily="2" charset="-122"/>
                <a:cs typeface="宋体" panose="02010600030101010101" pitchFamily="2" charset="-122"/>
                <a:sym typeface="+mn-ea"/>
              </a:rPr>
              <a:t>一贯提法，坚定不移的方针。强调“中西医并重”基于多重考虑。中医药不光是民族的文化瑰宝，而且在疾病预防、慢性病康复调理等方面具有独特优势。在目前医改所重点针对的慢病管理及分级诊疗方面，中医可以发挥不可替代的作用。</a:t>
            </a:r>
            <a:endParaRPr kumimoji="1" lang="zh-CN" altLang="en-US" sz="18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250" name="文本框 1"/>
          <p:cNvSpPr txBox="1">
            <a:spLocks noChangeArrowheads="1"/>
          </p:cNvSpPr>
          <p:nvPr/>
        </p:nvSpPr>
        <p:spPr bwMode="auto">
          <a:xfrm>
            <a:off x="5241925" y="2306638"/>
            <a:ext cx="199866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这一提法意味着，未来在健康中国实践过程中，所有的部门工作、项目都要和健康相适应。“健康 成为一条金标准”。</a:t>
            </a:r>
            <a:endParaRPr lang="zh-CN" altLang="en-US" sz="1800" noProof="1">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endParaRPr>
          </a:p>
          <a:p>
            <a:pPr eaLnBrk="1" hangingPunct="1"/>
            <a:endParaRPr lang="zh-CN" altLang="en-US" sz="1800" b="1" noProof="1">
              <a:latin typeface="华文仿宋" panose="02010600040101010101" pitchFamily="2" charset="-122"/>
              <a:ea typeface="华文仿宋" panose="02010600040101010101" pitchFamily="2" charset="-122"/>
              <a:sym typeface="Wingdings" panose="05000000000000000000" pitchFamily="2" charset="2"/>
            </a:endParaRPr>
          </a:p>
          <a:p>
            <a:pPr eaLnBrk="1" hangingPunct="1"/>
            <a:endParaRPr lang="zh-CN" altLang="en-US" sz="1800" b="1" noProof="1">
              <a:latin typeface="华文仿宋" panose="02010600040101010101" pitchFamily="2" charset="-122"/>
              <a:ea typeface="华文仿宋" panose="02010600040101010101" pitchFamily="2" charset="-122"/>
              <a:sym typeface="Wingdings" panose="05000000000000000000" pitchFamily="2" charset="2"/>
            </a:endParaRPr>
          </a:p>
        </p:txBody>
      </p:sp>
      <p:sp>
        <p:nvSpPr>
          <p:cNvPr id="3" name="文本框 2"/>
          <p:cNvSpPr txBox="1"/>
          <p:nvPr/>
        </p:nvSpPr>
        <p:spPr>
          <a:xfrm>
            <a:off x="7813675" y="2306638"/>
            <a:ext cx="1373188" cy="2362200"/>
          </a:xfrm>
          <a:prstGeom prst="rect">
            <a:avLst/>
          </a:prstGeom>
          <a:noFill/>
        </p:spPr>
        <p:txBody>
          <a:bodyPr>
            <a:spAutoFit/>
          </a:bodyPr>
          <a:lstStyle/>
          <a:p>
            <a:pPr eaLnBrk="1" hangingPunct="1">
              <a:spcBef>
                <a:spcPct val="20000"/>
              </a:spcBef>
              <a:buClr>
                <a:schemeClr val="folHlink"/>
              </a:buClr>
              <a:buSzPct val="60000"/>
              <a:buFont typeface="Wingdings" panose="05000000000000000000" charset="0"/>
              <a:buNone/>
              <a:defRPr/>
            </a:pPr>
            <a:r>
              <a:rPr kumimoji="1" lang="zh-CN" altLang="en-US" sz="1800" dirty="0">
                <a:latin typeface="宋体" panose="02010600030101010101" pitchFamily="2" charset="-122"/>
                <a:ea typeface="宋体" panose="02010600030101010101" pitchFamily="2" charset="-122"/>
                <a:cs typeface="宋体" panose="02010600030101010101" pitchFamily="2" charset="-122"/>
                <a:sym typeface="+mn-ea"/>
              </a:rPr>
              <a:t>提法则触及了健康的本质。“健康既是人们的权利，也是人们的责任”。</a:t>
            </a:r>
            <a:endParaRPr kumimoji="1" lang="en-US" altLang="zh-CN" sz="1800" noProof="1">
              <a:latin typeface="宋体" panose="02010600030101010101" pitchFamily="2" charset="-122"/>
              <a:ea typeface="宋体" panose="02010600030101010101" pitchFamily="2" charset="-122"/>
              <a:cs typeface="宋体" panose="02010600030101010101" pitchFamily="2" charset="-122"/>
            </a:endParaRPr>
          </a:p>
          <a:p>
            <a:pPr marL="514350" indent="-514350" eaLnBrk="1" hangingPunct="1">
              <a:spcBef>
                <a:spcPct val="20000"/>
              </a:spcBef>
              <a:buClr>
                <a:schemeClr val="folHlink"/>
              </a:buClr>
              <a:buSzPct val="60000"/>
              <a:buFont typeface="Calibri Light" panose="020F0302020204030204" pitchFamily="34" charset="0"/>
              <a:buAutoNum type="romanUcPeriod"/>
              <a:defRPr/>
            </a:pPr>
            <a:endParaRPr kumimoji="1" lang="zh-CN" altLang="en-US" sz="1800"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overrideClrMapping bg1="lt1" tx1="dk1" bg2="lt2" tx2="dk2" accent1="accent1" accent2="accent2" accent3="accent3" accent4="accent4" accent5="accent5" accent6="accent6" hlink="hlink" folHlink="folHlink"/>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94072" y="343694"/>
            <a:ext cx="6596062" cy="584200"/>
          </a:xfrm>
        </p:spPr>
        <p:txBody>
          <a:bodyPr>
            <a:normAutofit fontScale="90000"/>
          </a:bodyPr>
          <a:lstStyle/>
          <a:p>
            <a:pPr algn="l">
              <a:defRPr/>
            </a:pPr>
            <a:r>
              <a:rPr lang="zh-CN" altLang="en-US" sz="2900" b="1" dirty="0">
                <a:solidFill>
                  <a:schemeClr val="tx1"/>
                </a:solidFill>
                <a:latin typeface="华文仿宋" panose="02010600040101010101" pitchFamily="2" charset="-122"/>
                <a:ea typeface="华文仿宋" panose="02010600040101010101" pitchFamily="2" charset="-122"/>
              </a:rPr>
              <a:t>         </a:t>
            </a:r>
            <a:br>
              <a:rPr lang="zh-CN" altLang="en-US" sz="2900" b="1" dirty="0">
                <a:solidFill>
                  <a:schemeClr val="tx1"/>
                </a:solidFill>
                <a:latin typeface="华文仿宋" panose="02010600040101010101" pitchFamily="2" charset="-122"/>
                <a:ea typeface="华文仿宋" panose="02010600040101010101" pitchFamily="2" charset="-122"/>
              </a:rPr>
            </a:br>
            <a:r>
              <a:rPr lang="zh-CN" altLang="en-US" sz="2700" dirty="0">
                <a:latin typeface="+mn-ea"/>
                <a:ea typeface="+mn-ea"/>
                <a:sym typeface="宋体" panose="02010600030101010101" pitchFamily="2" charset="-122"/>
              </a:rPr>
              <a:t>（四）改革与发展两大主题</a:t>
            </a:r>
            <a:br>
              <a:rPr lang="zh-CN" altLang="en-US" sz="2700" dirty="0">
                <a:latin typeface="+mn-ea"/>
                <a:ea typeface="+mn-ea"/>
                <a:sym typeface="宋体" panose="02010600030101010101" pitchFamily="2" charset="-122"/>
              </a:rPr>
            </a:br>
            <a:endParaRPr lang="zh-CN" altLang="en-US" sz="2700" dirty="0">
              <a:latin typeface="+mn-ea"/>
              <a:ea typeface="+mn-ea"/>
            </a:endParaRPr>
          </a:p>
        </p:txBody>
      </p:sp>
      <p:sp>
        <p:nvSpPr>
          <p:cNvPr id="11267" name="Freeform 3"/>
          <p:cNvSpPr>
            <a:spLocks noChangeArrowheads="1"/>
          </p:cNvSpPr>
          <p:nvPr/>
        </p:nvSpPr>
        <p:spPr bwMode="auto">
          <a:xfrm>
            <a:off x="4079776" y="3501008"/>
            <a:ext cx="1463675" cy="1104900"/>
          </a:xfrm>
          <a:custGeom>
            <a:avLst/>
            <a:gdLst>
              <a:gd name="T0" fmla="*/ 739461 w 1152"/>
              <a:gd name="T1" fmla="*/ 0 h 1020"/>
              <a:gd name="T2" fmla="*/ 0 w 1152"/>
              <a:gd name="T3" fmla="*/ 1104900 h 1020"/>
              <a:gd name="T4" fmla="*/ 1463675 w 1152"/>
              <a:gd name="T5" fmla="*/ 1104900 h 1020"/>
              <a:gd name="T6" fmla="*/ 739461 w 1152"/>
              <a:gd name="T7" fmla="*/ 0 h 10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2" h="1020">
                <a:moveTo>
                  <a:pt x="582" y="0"/>
                </a:moveTo>
                <a:lnTo>
                  <a:pt x="0" y="1020"/>
                </a:lnTo>
                <a:lnTo>
                  <a:pt x="1152" y="1020"/>
                </a:lnTo>
                <a:lnTo>
                  <a:pt x="582" y="0"/>
                </a:lnTo>
                <a:close/>
              </a:path>
            </a:pathLst>
          </a:custGeom>
          <a:gradFill rotWithShape="0">
            <a:gsLst>
              <a:gs pos="0">
                <a:srgbClr val="FFFFFF"/>
              </a:gs>
              <a:gs pos="100000">
                <a:srgbClr val="767676"/>
              </a:gs>
            </a:gsLst>
            <a:lin ang="5400000" scaled="1"/>
          </a:gradFill>
          <a:ln>
            <a:noFill/>
          </a:ln>
          <a:extLst>
            <a:ext uri="{91240B29-F687-4F45-9708-019B960494DF}">
              <a14:hiddenLine xmlns:a14="http://schemas.microsoft.com/office/drawing/2010/main" w="6350">
                <a:solidFill>
                  <a:srgbClr val="000000"/>
                </a:solidFill>
                <a:round/>
              </a14:hiddenLine>
            </a:ext>
          </a:extLst>
        </p:spPr>
        <p:txBody>
          <a:bodyPr/>
          <a:lstStyle/>
          <a:p>
            <a:endParaRPr lang="zh-CN" altLang="en-US"/>
          </a:p>
        </p:txBody>
      </p:sp>
      <p:sp>
        <p:nvSpPr>
          <p:cNvPr id="11268" name="Freeform 4"/>
          <p:cNvSpPr>
            <a:spLocks noChangeArrowheads="1"/>
          </p:cNvSpPr>
          <p:nvPr/>
        </p:nvSpPr>
        <p:spPr bwMode="auto">
          <a:xfrm flipV="1">
            <a:off x="3241576" y="2053208"/>
            <a:ext cx="1463675" cy="1104900"/>
          </a:xfrm>
          <a:custGeom>
            <a:avLst/>
            <a:gdLst>
              <a:gd name="T0" fmla="*/ 739461 w 1152"/>
              <a:gd name="T1" fmla="*/ 0 h 1020"/>
              <a:gd name="T2" fmla="*/ 0 w 1152"/>
              <a:gd name="T3" fmla="*/ 1104900 h 1020"/>
              <a:gd name="T4" fmla="*/ 1463675 w 1152"/>
              <a:gd name="T5" fmla="*/ 1104900 h 1020"/>
              <a:gd name="T6" fmla="*/ 739461 w 1152"/>
              <a:gd name="T7" fmla="*/ 0 h 10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2" h="1020">
                <a:moveTo>
                  <a:pt x="582" y="0"/>
                </a:moveTo>
                <a:lnTo>
                  <a:pt x="0" y="1020"/>
                </a:lnTo>
                <a:lnTo>
                  <a:pt x="1152" y="1020"/>
                </a:lnTo>
                <a:lnTo>
                  <a:pt x="582" y="0"/>
                </a:lnTo>
                <a:close/>
              </a:path>
            </a:pathLst>
          </a:custGeom>
          <a:gradFill rotWithShape="0">
            <a:gsLst>
              <a:gs pos="0">
                <a:srgbClr val="767676"/>
              </a:gs>
              <a:gs pos="100000">
                <a:srgbClr val="FFFFFF"/>
              </a:gs>
            </a:gsLst>
            <a:lin ang="5400000" scaled="1"/>
          </a:gradFill>
          <a:ln>
            <a:noFill/>
          </a:ln>
          <a:extLst>
            <a:ext uri="{91240B29-F687-4F45-9708-019B960494DF}">
              <a14:hiddenLine xmlns:a14="http://schemas.microsoft.com/office/drawing/2010/main" w="6350">
                <a:solidFill>
                  <a:srgbClr val="000000"/>
                </a:solidFill>
                <a:round/>
              </a14:hiddenLine>
            </a:ext>
          </a:extLst>
        </p:spPr>
        <p:txBody>
          <a:bodyPr/>
          <a:lstStyle/>
          <a:p>
            <a:endParaRPr lang="zh-CN" altLang="en-US"/>
          </a:p>
        </p:txBody>
      </p:sp>
      <p:sp>
        <p:nvSpPr>
          <p:cNvPr id="11269" name="Freeform 5"/>
          <p:cNvSpPr>
            <a:spLocks noChangeArrowheads="1"/>
          </p:cNvSpPr>
          <p:nvPr/>
        </p:nvSpPr>
        <p:spPr bwMode="auto">
          <a:xfrm rot="5400000" flipV="1">
            <a:off x="3986113" y="2375471"/>
            <a:ext cx="1292225" cy="1104900"/>
          </a:xfrm>
          <a:custGeom>
            <a:avLst/>
            <a:gdLst>
              <a:gd name="T0" fmla="*/ 652843 w 1152"/>
              <a:gd name="T1" fmla="*/ 0 h 1020"/>
              <a:gd name="T2" fmla="*/ 0 w 1152"/>
              <a:gd name="T3" fmla="*/ 1104900 h 1020"/>
              <a:gd name="T4" fmla="*/ 1292225 w 1152"/>
              <a:gd name="T5" fmla="*/ 1104900 h 1020"/>
              <a:gd name="T6" fmla="*/ 652843 w 1152"/>
              <a:gd name="T7" fmla="*/ 0 h 10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2" h="1020">
                <a:moveTo>
                  <a:pt x="582" y="0"/>
                </a:moveTo>
                <a:lnTo>
                  <a:pt x="0" y="1020"/>
                </a:lnTo>
                <a:lnTo>
                  <a:pt x="1152" y="1020"/>
                </a:lnTo>
                <a:lnTo>
                  <a:pt x="582" y="0"/>
                </a:lnTo>
                <a:close/>
              </a:path>
            </a:pathLst>
          </a:custGeom>
          <a:gradFill rotWithShape="0">
            <a:gsLst>
              <a:gs pos="0">
                <a:srgbClr val="FFFFFF"/>
              </a:gs>
              <a:gs pos="100000">
                <a:srgbClr val="767676"/>
              </a:gs>
            </a:gsLst>
            <a:lin ang="0" scaled="1"/>
          </a:gradFill>
          <a:ln>
            <a:noFill/>
          </a:ln>
          <a:extLst>
            <a:ext uri="{91240B29-F687-4F45-9708-019B960494DF}">
              <a14:hiddenLine xmlns:a14="http://schemas.microsoft.com/office/drawing/2010/main" w="6350">
                <a:solidFill>
                  <a:srgbClr val="000000"/>
                </a:solidFill>
                <a:round/>
              </a14:hiddenLine>
            </a:ext>
          </a:extLst>
        </p:spPr>
        <p:txBody>
          <a:bodyPr/>
          <a:lstStyle/>
          <a:p>
            <a:endParaRPr lang="zh-CN" altLang="en-US"/>
          </a:p>
        </p:txBody>
      </p:sp>
      <p:sp>
        <p:nvSpPr>
          <p:cNvPr id="11270" name="Freeform 6"/>
          <p:cNvSpPr>
            <a:spLocks noChangeArrowheads="1"/>
          </p:cNvSpPr>
          <p:nvPr/>
        </p:nvSpPr>
        <p:spPr bwMode="auto">
          <a:xfrm rot="16200000" flipH="1" flipV="1">
            <a:off x="2538313" y="2299271"/>
            <a:ext cx="1292225" cy="1104900"/>
          </a:xfrm>
          <a:custGeom>
            <a:avLst/>
            <a:gdLst>
              <a:gd name="T0" fmla="*/ 652843 w 1152"/>
              <a:gd name="T1" fmla="*/ 0 h 1020"/>
              <a:gd name="T2" fmla="*/ 0 w 1152"/>
              <a:gd name="T3" fmla="*/ 1104900 h 1020"/>
              <a:gd name="T4" fmla="*/ 1292225 w 1152"/>
              <a:gd name="T5" fmla="*/ 1104900 h 1020"/>
              <a:gd name="T6" fmla="*/ 652843 w 1152"/>
              <a:gd name="T7" fmla="*/ 0 h 10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2" h="1020">
                <a:moveTo>
                  <a:pt x="582" y="0"/>
                </a:moveTo>
                <a:lnTo>
                  <a:pt x="0" y="1020"/>
                </a:lnTo>
                <a:lnTo>
                  <a:pt x="1152" y="1020"/>
                </a:lnTo>
                <a:lnTo>
                  <a:pt x="582" y="0"/>
                </a:lnTo>
                <a:close/>
              </a:path>
            </a:pathLst>
          </a:custGeom>
          <a:gradFill rotWithShape="0">
            <a:gsLst>
              <a:gs pos="0">
                <a:srgbClr val="767676"/>
              </a:gs>
              <a:gs pos="100000">
                <a:srgbClr val="FFFFFF"/>
              </a:gs>
            </a:gsLst>
            <a:lin ang="0" scaled="1"/>
          </a:gradFill>
          <a:ln>
            <a:noFill/>
          </a:ln>
          <a:extLst>
            <a:ext uri="{91240B29-F687-4F45-9708-019B960494DF}">
              <a14:hiddenLine xmlns:a14="http://schemas.microsoft.com/office/drawing/2010/main" w="6350">
                <a:solidFill>
                  <a:srgbClr val="000000"/>
                </a:solidFill>
                <a:round/>
              </a14:hiddenLine>
            </a:ext>
          </a:extLst>
        </p:spPr>
        <p:txBody>
          <a:bodyPr/>
          <a:lstStyle/>
          <a:p>
            <a:endParaRPr lang="zh-CN" altLang="en-US"/>
          </a:p>
        </p:txBody>
      </p:sp>
      <p:sp>
        <p:nvSpPr>
          <p:cNvPr id="11271" name="Rectangle 7"/>
          <p:cNvSpPr>
            <a:spLocks noChangeArrowheads="1"/>
          </p:cNvSpPr>
          <p:nvPr/>
        </p:nvSpPr>
        <p:spPr bwMode="auto">
          <a:xfrm>
            <a:off x="1641376" y="2205608"/>
            <a:ext cx="1214438" cy="1260475"/>
          </a:xfrm>
          <a:prstGeom prst="rect">
            <a:avLst/>
          </a:prstGeom>
          <a:solidFill>
            <a:srgbClr val="C0C0C0"/>
          </a:solidFill>
          <a:ln>
            <a:noFill/>
          </a:ln>
          <a:effectLst>
            <a:outerShdw dist="53882" dir="2700000" algn="ctr" rotWithShape="0">
              <a:srgbClr val="808080"/>
            </a:outerShdw>
          </a:effectLst>
          <a:extLst>
            <a:ext uri="{91240B29-F687-4F45-9708-019B960494DF}">
              <a14:hiddenLine xmlns:a14="http://schemas.microsoft.com/office/drawing/2010/main" w="6350">
                <a:solidFill>
                  <a:srgbClr val="000000"/>
                </a:solidFill>
                <a:miter lim="800000"/>
                <a:headEnd/>
                <a:tailEnd/>
              </a14:hiddenLine>
            </a:ext>
          </a:extLst>
        </p:spPr>
        <p:txBody>
          <a:bodyPr lIns="45720" tIns="0" rIns="45720" bIns="0" anchor="ctr"/>
          <a:lstStyle>
            <a:lvl1pPr marL="114300" indent="-1143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nSpc>
                <a:spcPts val="1400"/>
              </a:lnSpc>
              <a:spcBef>
                <a:spcPct val="50000"/>
              </a:spcBef>
              <a:buFontTx/>
              <a:buChar char="•"/>
            </a:pPr>
            <a:endParaRPr kumimoji="1" lang="de-DE" altLang="en-US" sz="1200">
              <a:solidFill>
                <a:srgbClr val="000000"/>
              </a:solidFill>
              <a:latin typeface="Arial" panose="020B0604020202020204" pitchFamily="34" charset="0"/>
            </a:endParaRPr>
          </a:p>
        </p:txBody>
      </p:sp>
      <p:sp>
        <p:nvSpPr>
          <p:cNvPr id="11272" name="Rectangle 8"/>
          <p:cNvSpPr>
            <a:spLocks noChangeArrowheads="1"/>
          </p:cNvSpPr>
          <p:nvPr/>
        </p:nvSpPr>
        <p:spPr bwMode="auto">
          <a:xfrm>
            <a:off x="5070376" y="2281808"/>
            <a:ext cx="1214438" cy="1273175"/>
          </a:xfrm>
          <a:prstGeom prst="rect">
            <a:avLst/>
          </a:prstGeom>
          <a:solidFill>
            <a:srgbClr val="C0C0C0"/>
          </a:solidFill>
          <a:ln>
            <a:noFill/>
          </a:ln>
          <a:effectLst>
            <a:outerShdw dist="53882" dir="2700000" algn="ctr" rotWithShape="0">
              <a:srgbClr val="808080"/>
            </a:outerShdw>
          </a:effectLst>
          <a:extLst>
            <a:ext uri="{91240B29-F687-4F45-9708-019B960494DF}">
              <a14:hiddenLine xmlns:a14="http://schemas.microsoft.com/office/drawing/2010/main" w="6350">
                <a:solidFill>
                  <a:srgbClr val="000000"/>
                </a:solidFill>
                <a:miter lim="800000"/>
                <a:headEnd/>
                <a:tailEnd/>
              </a14:hiddenLine>
            </a:ext>
          </a:extLst>
        </p:spPr>
        <p:txBody>
          <a:bodyPr lIns="45720" tIns="0" rIns="45720" bIns="0" anchor="ctr"/>
          <a:lstStyle>
            <a:lvl1pPr marL="114300" indent="-1143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nSpc>
                <a:spcPts val="1400"/>
              </a:lnSpc>
              <a:spcBef>
                <a:spcPct val="50000"/>
              </a:spcBef>
              <a:buFontTx/>
              <a:buChar char="•"/>
            </a:pPr>
            <a:endParaRPr kumimoji="1" lang="de-DE" altLang="en-US" sz="1200">
              <a:solidFill>
                <a:srgbClr val="000000"/>
              </a:solidFill>
              <a:latin typeface="Arial" panose="020B0604020202020204" pitchFamily="34" charset="0"/>
            </a:endParaRPr>
          </a:p>
        </p:txBody>
      </p:sp>
      <p:sp>
        <p:nvSpPr>
          <p:cNvPr id="11273" name="Text Box 9"/>
          <p:cNvSpPr txBox="1">
            <a:spLocks noChangeArrowheads="1"/>
          </p:cNvSpPr>
          <p:nvPr/>
        </p:nvSpPr>
        <p:spPr bwMode="auto">
          <a:xfrm>
            <a:off x="1619151" y="2769171"/>
            <a:ext cx="11684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720" rIns="45720">
            <a:spAutoFit/>
          </a:bodyPr>
          <a:lstStyle>
            <a:lvl1pPr marL="114300" indent="-1143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nSpc>
                <a:spcPts val="1400"/>
              </a:lnSpc>
              <a:spcBef>
                <a:spcPct val="50000"/>
              </a:spcBef>
              <a:buFontTx/>
              <a:buChar char="•"/>
            </a:pPr>
            <a:r>
              <a:rPr lang="zh-CN" altLang="en-US" sz="1600" b="1">
                <a:latin typeface="华文仿宋" panose="02010600040101010101" pitchFamily="2" charset="-122"/>
                <a:ea typeface="华文仿宋" panose="02010600040101010101" pitchFamily="2" charset="-122"/>
                <a:sym typeface="+mn-ea"/>
              </a:rPr>
              <a:t>现代医院管理制度</a:t>
            </a:r>
            <a:endParaRPr lang="zh-CN" altLang="en-US" sz="1600" b="1">
              <a:solidFill>
                <a:srgbClr val="000000"/>
              </a:solidFill>
              <a:latin typeface="华文仿宋" panose="02010600040101010101" pitchFamily="2" charset="-122"/>
              <a:ea typeface="华文仿宋" panose="02010600040101010101" pitchFamily="2" charset="-122"/>
              <a:sym typeface="+mn-ea"/>
            </a:endParaRPr>
          </a:p>
          <a:p>
            <a:pPr>
              <a:lnSpc>
                <a:spcPct val="90000"/>
              </a:lnSpc>
              <a:spcBef>
                <a:spcPct val="30000"/>
              </a:spcBef>
              <a:buFontTx/>
              <a:buChar char="•"/>
            </a:pPr>
            <a:endParaRPr lang="zh-CN" altLang="en-US" sz="1600" b="1">
              <a:solidFill>
                <a:srgbClr val="000000"/>
              </a:solidFill>
              <a:latin typeface="华文仿宋" panose="02010600040101010101" pitchFamily="2" charset="-122"/>
              <a:ea typeface="华文仿宋" panose="02010600040101010101" pitchFamily="2" charset="-122"/>
              <a:sym typeface="+mn-ea"/>
            </a:endParaRPr>
          </a:p>
        </p:txBody>
      </p:sp>
      <p:sp>
        <p:nvSpPr>
          <p:cNvPr id="11274" name="Text Box 10"/>
          <p:cNvSpPr txBox="1">
            <a:spLocks noChangeArrowheads="1"/>
          </p:cNvSpPr>
          <p:nvPr/>
        </p:nvSpPr>
        <p:spPr bwMode="auto">
          <a:xfrm>
            <a:off x="5146576" y="2662808"/>
            <a:ext cx="11795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720" rIns="45720">
            <a:spAutoFit/>
          </a:bodyPr>
          <a:lstStyle>
            <a:lvl1pPr marL="114300" indent="-1143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nSpc>
                <a:spcPct val="90000"/>
              </a:lnSpc>
              <a:spcBef>
                <a:spcPct val="30000"/>
              </a:spcBef>
              <a:buFontTx/>
              <a:buChar char="•"/>
            </a:pPr>
            <a:r>
              <a:rPr lang="zh-CN" altLang="en-US" sz="1600" b="1">
                <a:latin typeface="华文仿宋" panose="02010600040101010101" pitchFamily="2" charset="-122"/>
                <a:ea typeface="华文仿宋" panose="02010600040101010101" pitchFamily="2" charset="-122"/>
                <a:sym typeface="+mn-ea"/>
              </a:rPr>
              <a:t>综合监管制度</a:t>
            </a:r>
            <a:endParaRPr lang="en-US" altLang="zh-CN" sz="1600" b="1">
              <a:latin typeface="华文仿宋" panose="02010600040101010101" pitchFamily="2" charset="-122"/>
              <a:ea typeface="华文仿宋" panose="02010600040101010101" pitchFamily="2" charset="-122"/>
            </a:endParaRPr>
          </a:p>
        </p:txBody>
      </p:sp>
      <p:sp>
        <p:nvSpPr>
          <p:cNvPr id="135179" name="Oval 11"/>
          <p:cNvSpPr>
            <a:spLocks noChangeArrowheads="1"/>
          </p:cNvSpPr>
          <p:nvPr/>
        </p:nvSpPr>
        <p:spPr bwMode="auto">
          <a:xfrm>
            <a:off x="3130451" y="2739008"/>
            <a:ext cx="1608138" cy="1209675"/>
          </a:xfrm>
          <a:prstGeom prst="ellipse">
            <a:avLst/>
          </a:prstGeom>
          <a:solidFill>
            <a:schemeClr val="tx2">
              <a:lumMod val="20000"/>
              <a:lumOff val="80000"/>
            </a:schemeClr>
          </a:solidFill>
          <a:ln w="6350">
            <a:solidFill>
              <a:schemeClr val="bg1"/>
            </a:solidFill>
            <a:round/>
          </a:ln>
          <a:effectLst/>
        </p:spPr>
        <p:txBody>
          <a:bodyPr wrap="none" lIns="45720" rIns="45720" anchor="ct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sp>
        <p:nvSpPr>
          <p:cNvPr id="11276" name="Text Box 12"/>
          <p:cNvSpPr txBox="1">
            <a:spLocks noChangeArrowheads="1"/>
          </p:cNvSpPr>
          <p:nvPr/>
        </p:nvSpPr>
        <p:spPr bwMode="auto">
          <a:xfrm>
            <a:off x="3368576" y="3064446"/>
            <a:ext cx="11430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
                <a:solidFill>
                  <a:srgbClr val="000000"/>
                </a:solidFill>
                <a:miter lim="800000"/>
                <a:headEnd/>
                <a:tailEnd/>
              </a14:hiddenLine>
            </a:ext>
          </a:extLst>
        </p:spPr>
        <p:txBody>
          <a:bodyPr lIns="45720" rIns="4572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a:buNone/>
            </a:pPr>
            <a:r>
              <a:rPr lang="zh-CN" altLang="en-US" sz="1600" b="1" dirty="0">
                <a:latin typeface="Arial" panose="020B0604020202020204" pitchFamily="34" charset="0"/>
                <a:ea typeface="黑体" panose="02010609060101010101" pitchFamily="49" charset="-122"/>
              </a:rPr>
              <a:t>改革</a:t>
            </a:r>
            <a:endParaRPr lang="zh-CN" altLang="en-US" sz="1600" b="1" dirty="0">
              <a:latin typeface="Arial" panose="020B0604020202020204" pitchFamily="34" charset="0"/>
              <a:ea typeface="黑体" panose="02010609060101010101" pitchFamily="49" charset="-122"/>
            </a:endParaRPr>
          </a:p>
        </p:txBody>
      </p:sp>
      <p:sp>
        <p:nvSpPr>
          <p:cNvPr id="11277" name="Rectangle 13"/>
          <p:cNvSpPr>
            <a:spLocks noChangeArrowheads="1"/>
          </p:cNvSpPr>
          <p:nvPr/>
        </p:nvSpPr>
        <p:spPr bwMode="auto">
          <a:xfrm>
            <a:off x="3241576" y="1138808"/>
            <a:ext cx="1462088" cy="893763"/>
          </a:xfrm>
          <a:prstGeom prst="rect">
            <a:avLst/>
          </a:prstGeom>
          <a:solidFill>
            <a:srgbClr val="C0C0C0"/>
          </a:solidFill>
          <a:ln>
            <a:noFill/>
          </a:ln>
          <a:effectLst>
            <a:outerShdw dist="53882" dir="2700000" algn="ctr" rotWithShape="0">
              <a:srgbClr val="808080"/>
            </a:outerShdw>
          </a:effectLst>
          <a:extLst>
            <a:ext uri="{91240B29-F687-4F45-9708-019B960494DF}">
              <a14:hiddenLine xmlns:a14="http://schemas.microsoft.com/office/drawing/2010/main" w="6350">
                <a:solidFill>
                  <a:srgbClr val="000000"/>
                </a:solidFill>
                <a:miter lim="800000"/>
                <a:headEnd/>
                <a:tailEnd/>
              </a14:hiddenLine>
            </a:ext>
          </a:extLst>
        </p:spPr>
        <p:txBody>
          <a:bodyPr lIns="45720" tIns="0" rIns="45720" bIns="0" anchor="ctr"/>
          <a:lstStyle>
            <a:lvl1pPr marL="114300" indent="-1143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nSpc>
                <a:spcPts val="1400"/>
              </a:lnSpc>
              <a:spcBef>
                <a:spcPct val="50000"/>
              </a:spcBef>
              <a:buFontTx/>
              <a:buChar char="•"/>
            </a:pPr>
            <a:endParaRPr kumimoji="1" lang="de-DE" altLang="en-US" sz="1200">
              <a:solidFill>
                <a:srgbClr val="000000"/>
              </a:solidFill>
              <a:latin typeface="Arial" panose="020B0604020202020204" pitchFamily="34" charset="0"/>
            </a:endParaRPr>
          </a:p>
        </p:txBody>
      </p:sp>
      <p:sp>
        <p:nvSpPr>
          <p:cNvPr id="11278" name="Rectangle 14"/>
          <p:cNvSpPr>
            <a:spLocks noChangeArrowheads="1"/>
          </p:cNvSpPr>
          <p:nvPr/>
        </p:nvSpPr>
        <p:spPr bwMode="auto">
          <a:xfrm>
            <a:off x="4155976" y="4567808"/>
            <a:ext cx="1458913" cy="893763"/>
          </a:xfrm>
          <a:prstGeom prst="rect">
            <a:avLst/>
          </a:prstGeom>
          <a:solidFill>
            <a:srgbClr val="C0C0C0"/>
          </a:solidFill>
          <a:ln>
            <a:noFill/>
          </a:ln>
          <a:effectLst>
            <a:outerShdw dist="53882" dir="2700000" algn="ctr" rotWithShape="0">
              <a:srgbClr val="808080"/>
            </a:outerShdw>
          </a:effectLst>
          <a:extLst>
            <a:ext uri="{91240B29-F687-4F45-9708-019B960494DF}">
              <a14:hiddenLine xmlns:a14="http://schemas.microsoft.com/office/drawing/2010/main" w="6350">
                <a:solidFill>
                  <a:srgbClr val="000000"/>
                </a:solidFill>
                <a:miter lim="800000"/>
                <a:headEnd/>
                <a:tailEnd/>
              </a14:hiddenLine>
            </a:ext>
          </a:extLst>
        </p:spPr>
        <p:txBody>
          <a:bodyPr lIns="45720" tIns="0" rIns="45720" bIns="0" anchor="ctr"/>
          <a:lstStyle>
            <a:lvl1pPr marL="114300" indent="-1143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nSpc>
                <a:spcPts val="1400"/>
              </a:lnSpc>
              <a:spcBef>
                <a:spcPct val="50000"/>
              </a:spcBef>
              <a:buFontTx/>
              <a:buChar char="•"/>
            </a:pPr>
            <a:endParaRPr kumimoji="1" lang="de-DE" altLang="en-US" sz="1200">
              <a:solidFill>
                <a:srgbClr val="000000"/>
              </a:solidFill>
              <a:latin typeface="Arial" panose="020B0604020202020204" pitchFamily="34" charset="0"/>
            </a:endParaRPr>
          </a:p>
        </p:txBody>
      </p:sp>
      <p:sp>
        <p:nvSpPr>
          <p:cNvPr id="11279" name="Text Box 15"/>
          <p:cNvSpPr txBox="1">
            <a:spLocks noChangeArrowheads="1"/>
          </p:cNvSpPr>
          <p:nvPr/>
        </p:nvSpPr>
        <p:spPr bwMode="auto">
          <a:xfrm>
            <a:off x="4271864" y="4742433"/>
            <a:ext cx="1343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720" rIns="45720">
            <a:spAutoFit/>
          </a:bodyPr>
          <a:lstStyle>
            <a:lvl1pPr marL="114300" indent="-1143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nSpc>
                <a:spcPct val="90000"/>
              </a:lnSpc>
              <a:spcBef>
                <a:spcPct val="30000"/>
              </a:spcBef>
              <a:buFontTx/>
              <a:buChar char="•"/>
            </a:pPr>
            <a:r>
              <a:rPr lang="zh-CN" altLang="en-US" sz="1600" b="1">
                <a:latin typeface="华文仿宋" panose="02010600040101010101" pitchFamily="2" charset="-122"/>
                <a:ea typeface="华文仿宋" panose="02010600040101010101" pitchFamily="2" charset="-122"/>
                <a:sym typeface="+mn-ea"/>
              </a:rPr>
              <a:t>药品供应保障制度</a:t>
            </a:r>
            <a:endParaRPr lang="en-US" altLang="zh-CN" sz="1600">
              <a:latin typeface="华文仿宋" panose="02010600040101010101" pitchFamily="2" charset="-122"/>
              <a:ea typeface="华文仿宋" panose="02010600040101010101" pitchFamily="2" charset="-122"/>
            </a:endParaRPr>
          </a:p>
        </p:txBody>
      </p:sp>
      <p:sp>
        <p:nvSpPr>
          <p:cNvPr id="11280" name="Text Box 16"/>
          <p:cNvSpPr txBox="1">
            <a:spLocks noChangeArrowheads="1"/>
          </p:cNvSpPr>
          <p:nvPr/>
        </p:nvSpPr>
        <p:spPr bwMode="auto">
          <a:xfrm>
            <a:off x="3300314" y="1342008"/>
            <a:ext cx="143827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720" rIns="45720">
            <a:spAutoFit/>
          </a:bodyPr>
          <a:lstStyle>
            <a:lvl1pPr marL="114300" indent="-1143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nSpc>
                <a:spcPct val="90000"/>
              </a:lnSpc>
              <a:spcBef>
                <a:spcPct val="30000"/>
              </a:spcBef>
              <a:buFontTx/>
              <a:buChar char="•"/>
            </a:pPr>
            <a:r>
              <a:rPr lang="zh-CN" altLang="en-US" sz="1600" b="1">
                <a:latin typeface="华文仿宋" panose="02010600040101010101" pitchFamily="2" charset="-122"/>
                <a:ea typeface="华文仿宋" panose="02010600040101010101" pitchFamily="2" charset="-122"/>
                <a:sym typeface="+mn-ea"/>
              </a:rPr>
              <a:t>分级诊疗制度</a:t>
            </a:r>
            <a:endParaRPr lang="zh-CN" altLang="en-US" sz="1600" b="1">
              <a:latin typeface="华文仿宋" panose="02010600040101010101" pitchFamily="2" charset="-122"/>
              <a:ea typeface="华文仿宋" panose="02010600040101010101" pitchFamily="2" charset="-122"/>
              <a:sym typeface="+mn-ea"/>
            </a:endParaRPr>
          </a:p>
        </p:txBody>
      </p:sp>
      <p:sp>
        <p:nvSpPr>
          <p:cNvPr id="11281" name="Text Box 17"/>
          <p:cNvSpPr txBox="1">
            <a:spLocks noChangeArrowheads="1"/>
          </p:cNvSpPr>
          <p:nvPr/>
        </p:nvSpPr>
        <p:spPr bwMode="auto">
          <a:xfrm>
            <a:off x="1628676" y="5620321"/>
            <a:ext cx="508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lang="en-US" altLang="zh-CN" sz="900">
              <a:solidFill>
                <a:srgbClr val="000000"/>
              </a:solidFill>
              <a:latin typeface="Arial" panose="020B0604020202020204" pitchFamily="34" charset="0"/>
            </a:endParaRPr>
          </a:p>
        </p:txBody>
      </p:sp>
      <p:sp>
        <p:nvSpPr>
          <p:cNvPr id="11282" name="AutoShape 18"/>
          <p:cNvSpPr>
            <a:spLocks noChangeArrowheads="1"/>
          </p:cNvSpPr>
          <p:nvPr/>
        </p:nvSpPr>
        <p:spPr bwMode="auto">
          <a:xfrm rot="16200000">
            <a:off x="4986239" y="3289871"/>
            <a:ext cx="3336925" cy="428625"/>
          </a:xfrm>
          <a:prstGeom prst="flowChartMerge">
            <a:avLst/>
          </a:prstGeom>
          <a:solidFill>
            <a:schemeClr val="bg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83" name="Rectangle 22"/>
          <p:cNvSpPr>
            <a:spLocks noChangeArrowheads="1"/>
          </p:cNvSpPr>
          <p:nvPr/>
        </p:nvSpPr>
        <p:spPr bwMode="auto">
          <a:xfrm>
            <a:off x="6984901" y="1275333"/>
            <a:ext cx="2586038" cy="2438400"/>
          </a:xfrm>
          <a:prstGeom prst="rect">
            <a:avLst/>
          </a:prstGeom>
          <a:noFill/>
          <a:ln w="63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84" name="AutoShape 23"/>
          <p:cNvSpPr>
            <a:spLocks noChangeArrowheads="1"/>
          </p:cNvSpPr>
          <p:nvPr/>
        </p:nvSpPr>
        <p:spPr bwMode="auto">
          <a:xfrm>
            <a:off x="6984901" y="3831208"/>
            <a:ext cx="2574925" cy="444500"/>
          </a:xfrm>
          <a:prstGeom prst="flowChartMerge">
            <a:avLst/>
          </a:prstGeom>
          <a:solidFill>
            <a:schemeClr val="bg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85" name="Rectangle 24"/>
          <p:cNvSpPr>
            <a:spLocks noChangeArrowheads="1"/>
          </p:cNvSpPr>
          <p:nvPr/>
        </p:nvSpPr>
        <p:spPr bwMode="auto">
          <a:xfrm>
            <a:off x="7057926" y="4567808"/>
            <a:ext cx="2514600" cy="877888"/>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86" name="Freeform 27"/>
          <p:cNvSpPr>
            <a:spLocks noChangeArrowheads="1"/>
          </p:cNvSpPr>
          <p:nvPr/>
        </p:nvSpPr>
        <p:spPr bwMode="auto">
          <a:xfrm>
            <a:off x="2452589" y="3574033"/>
            <a:ext cx="1463675" cy="1104900"/>
          </a:xfrm>
          <a:custGeom>
            <a:avLst/>
            <a:gdLst>
              <a:gd name="T0" fmla="*/ 739461 w 1152"/>
              <a:gd name="T1" fmla="*/ 0 h 1020"/>
              <a:gd name="T2" fmla="*/ 0 w 1152"/>
              <a:gd name="T3" fmla="*/ 1104900 h 1020"/>
              <a:gd name="T4" fmla="*/ 1463675 w 1152"/>
              <a:gd name="T5" fmla="*/ 1104900 h 1020"/>
              <a:gd name="T6" fmla="*/ 739461 w 1152"/>
              <a:gd name="T7" fmla="*/ 0 h 10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2" h="1020">
                <a:moveTo>
                  <a:pt x="582" y="0"/>
                </a:moveTo>
                <a:lnTo>
                  <a:pt x="0" y="1020"/>
                </a:lnTo>
                <a:lnTo>
                  <a:pt x="1152" y="1020"/>
                </a:lnTo>
                <a:lnTo>
                  <a:pt x="582" y="0"/>
                </a:lnTo>
                <a:close/>
              </a:path>
            </a:pathLst>
          </a:custGeom>
          <a:gradFill rotWithShape="0">
            <a:gsLst>
              <a:gs pos="0">
                <a:srgbClr val="FFFFFF"/>
              </a:gs>
              <a:gs pos="100000">
                <a:srgbClr val="767676"/>
              </a:gs>
            </a:gsLst>
            <a:lin ang="5400000" scaled="1"/>
          </a:gradFill>
          <a:ln>
            <a:noFill/>
          </a:ln>
          <a:extLst>
            <a:ext uri="{91240B29-F687-4F45-9708-019B960494DF}">
              <a14:hiddenLine xmlns:a14="http://schemas.microsoft.com/office/drawing/2010/main" w="6350">
                <a:solidFill>
                  <a:srgbClr val="000000"/>
                </a:solidFill>
                <a:round/>
              </a14:hiddenLine>
            </a:ext>
          </a:extLst>
        </p:spPr>
        <p:txBody>
          <a:bodyPr/>
          <a:lstStyle/>
          <a:p>
            <a:endParaRPr lang="zh-CN" altLang="en-US"/>
          </a:p>
        </p:txBody>
      </p:sp>
      <p:sp>
        <p:nvSpPr>
          <p:cNvPr id="11287" name="Rectangle 28"/>
          <p:cNvSpPr>
            <a:spLocks noChangeArrowheads="1"/>
          </p:cNvSpPr>
          <p:nvPr/>
        </p:nvSpPr>
        <p:spPr bwMode="auto">
          <a:xfrm>
            <a:off x="2452589" y="4567808"/>
            <a:ext cx="1463675" cy="893763"/>
          </a:xfrm>
          <a:prstGeom prst="rect">
            <a:avLst/>
          </a:prstGeom>
          <a:solidFill>
            <a:srgbClr val="C0C0C0"/>
          </a:solidFill>
          <a:ln>
            <a:noFill/>
          </a:ln>
          <a:effectLst>
            <a:outerShdw dist="53882" dir="2700000" algn="ctr" rotWithShape="0">
              <a:srgbClr val="808080"/>
            </a:outerShdw>
          </a:effectLst>
          <a:extLst>
            <a:ext uri="{91240B29-F687-4F45-9708-019B960494DF}">
              <a14:hiddenLine xmlns:a14="http://schemas.microsoft.com/office/drawing/2010/main" w="6350">
                <a:solidFill>
                  <a:srgbClr val="000000"/>
                </a:solidFill>
                <a:miter lim="800000"/>
                <a:headEnd/>
                <a:tailEnd/>
              </a14:hiddenLine>
            </a:ext>
          </a:extLst>
        </p:spPr>
        <p:txBody>
          <a:bodyPr lIns="45720" tIns="0" rIns="45720" bIns="0" anchor="ctr"/>
          <a:lstStyle>
            <a:lvl1pPr marL="114300" indent="-1143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nSpc>
                <a:spcPts val="1400"/>
              </a:lnSpc>
              <a:spcBef>
                <a:spcPct val="50000"/>
              </a:spcBef>
              <a:buFontTx/>
              <a:buChar char="•"/>
            </a:pPr>
            <a:r>
              <a:rPr kumimoji="1" lang="zh-CN" altLang="en-US" sz="1600" b="1">
                <a:latin typeface="华文仿宋" panose="02010600040101010101" pitchFamily="2" charset="-122"/>
                <a:ea typeface="华文仿宋" panose="02010600040101010101" pitchFamily="2" charset="-122"/>
                <a:sym typeface="+mn-ea"/>
              </a:rPr>
              <a:t>全民医保制度</a:t>
            </a:r>
            <a:endParaRPr kumimoji="1" lang="en-US" altLang="de-DE" sz="1600" b="1">
              <a:solidFill>
                <a:srgbClr val="000000"/>
              </a:solidFill>
              <a:latin typeface="华文仿宋" panose="02010600040101010101" pitchFamily="2" charset="-122"/>
              <a:ea typeface="华文仿宋" panose="02010600040101010101" pitchFamily="2" charset="-122"/>
            </a:endParaRPr>
          </a:p>
        </p:txBody>
      </p:sp>
      <p:grpSp>
        <p:nvGrpSpPr>
          <p:cNvPr id="11288" name="Group 19"/>
          <p:cNvGrpSpPr/>
          <p:nvPr/>
        </p:nvGrpSpPr>
        <p:grpSpPr bwMode="auto">
          <a:xfrm>
            <a:off x="7029351" y="4234433"/>
            <a:ext cx="2573338" cy="492125"/>
            <a:chOff x="470" y="1498"/>
            <a:chExt cx="2037" cy="355"/>
          </a:xfrm>
        </p:grpSpPr>
        <p:sp>
          <p:nvSpPr>
            <p:cNvPr id="4" name="Rectangle 20"/>
            <p:cNvSpPr>
              <a:spLocks noChangeArrowheads="1"/>
            </p:cNvSpPr>
            <p:nvPr/>
          </p:nvSpPr>
          <p:spPr bwMode="auto">
            <a:xfrm>
              <a:off x="470" y="1498"/>
              <a:ext cx="2037" cy="355"/>
            </a:xfrm>
            <a:prstGeom prst="rect">
              <a:avLst/>
            </a:prstGeom>
            <a:solidFill>
              <a:schemeClr val="tx2">
                <a:lumMod val="20000"/>
                <a:lumOff val="80000"/>
              </a:schemeClr>
            </a:solidFill>
            <a:ln w="6350">
              <a:noFill/>
              <a:miter lim="800000"/>
            </a:ln>
            <a:effectLst>
              <a:outerShdw dist="35921" dir="2700000" algn="ctr" rotWithShape="0">
                <a:schemeClr val="bg2"/>
              </a:outerShdw>
            </a:effectLst>
          </p:spPr>
          <p:txBody>
            <a:bodyPr lIns="0" tIns="0" rIns="0" bIns="0" anchor="ctr">
              <a:spAutoFit/>
            </a:bodyP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sp>
          <p:nvSpPr>
            <p:cNvPr id="11298" name="Text Box 21"/>
            <p:cNvSpPr txBox="1">
              <a:spLocks noChangeArrowheads="1"/>
            </p:cNvSpPr>
            <p:nvPr/>
          </p:nvSpPr>
          <p:spPr bwMode="auto">
            <a:xfrm>
              <a:off x="620" y="1589"/>
              <a:ext cx="1737"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a:endParaRPr lang="zh-CN" altLang="en-GB" sz="1600" b="1">
                <a:latin typeface="Arial" panose="020B0604020202020204" pitchFamily="34" charset="0"/>
                <a:ea typeface="黑体" panose="02010609060101010101" pitchFamily="49" charset="-122"/>
              </a:endParaRPr>
            </a:p>
          </p:txBody>
        </p:sp>
      </p:grpSp>
      <p:grpSp>
        <p:nvGrpSpPr>
          <p:cNvPr id="11289" name="Group 19"/>
          <p:cNvGrpSpPr/>
          <p:nvPr/>
        </p:nvGrpSpPr>
        <p:grpSpPr bwMode="auto">
          <a:xfrm>
            <a:off x="7040464" y="946721"/>
            <a:ext cx="2573337" cy="492125"/>
            <a:chOff x="470" y="1498"/>
            <a:chExt cx="2037" cy="355"/>
          </a:xfrm>
        </p:grpSpPr>
        <p:sp>
          <p:nvSpPr>
            <p:cNvPr id="11295" name="Rectangle 20"/>
            <p:cNvSpPr>
              <a:spLocks noChangeArrowheads="1"/>
            </p:cNvSpPr>
            <p:nvPr/>
          </p:nvSpPr>
          <p:spPr bwMode="auto">
            <a:xfrm>
              <a:off x="470" y="1498"/>
              <a:ext cx="2037" cy="355"/>
            </a:xfrm>
            <a:prstGeom prst="rect">
              <a:avLst/>
            </a:prstGeom>
            <a:solidFill>
              <a:srgbClr val="C0C0C0"/>
            </a:solidFill>
            <a:ln>
              <a:noFill/>
            </a:ln>
            <a:effectLst>
              <a:outerShdw dist="35921" dir="2700000" algn="ctr" rotWithShape="0">
                <a:schemeClr val="bg2"/>
              </a:outerShdw>
            </a:effectLst>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kumimoji="1" lang="zh-CN" altLang="en-US"/>
            </a:p>
          </p:txBody>
        </p:sp>
        <p:sp>
          <p:nvSpPr>
            <p:cNvPr id="11296" name="Text Box 21"/>
            <p:cNvSpPr txBox="1">
              <a:spLocks noChangeArrowheads="1"/>
            </p:cNvSpPr>
            <p:nvPr/>
          </p:nvSpPr>
          <p:spPr bwMode="auto">
            <a:xfrm>
              <a:off x="620" y="1589"/>
              <a:ext cx="1738" cy="177"/>
            </a:xfrm>
            <a:prstGeom prst="rect">
              <a:avLst/>
            </a:prstGeom>
            <a:solidFill>
              <a:srgbClr val="D1D1F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a:endParaRPr lang="zh-CN" altLang="en-GB" sz="1600" b="1">
                <a:latin typeface="Arial" panose="020B0604020202020204" pitchFamily="34" charset="0"/>
                <a:ea typeface="黑体" panose="02010609060101010101" pitchFamily="49" charset="-122"/>
              </a:endParaRPr>
            </a:p>
          </p:txBody>
        </p:sp>
      </p:grpSp>
      <p:sp>
        <p:nvSpPr>
          <p:cNvPr id="11290" name="AutoShape 23"/>
          <p:cNvSpPr>
            <a:spLocks noChangeArrowheads="1"/>
          </p:cNvSpPr>
          <p:nvPr/>
        </p:nvSpPr>
        <p:spPr bwMode="auto">
          <a:xfrm>
            <a:off x="7057926" y="5469508"/>
            <a:ext cx="2573338" cy="442913"/>
          </a:xfrm>
          <a:prstGeom prst="flowChartMerge">
            <a:avLst/>
          </a:prstGeom>
          <a:solidFill>
            <a:schemeClr val="bg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91" name="文本框 6"/>
          <p:cNvSpPr txBox="1">
            <a:spLocks noChangeArrowheads="1"/>
          </p:cNvSpPr>
          <p:nvPr/>
        </p:nvSpPr>
        <p:spPr bwMode="auto">
          <a:xfrm>
            <a:off x="7256364" y="1002283"/>
            <a:ext cx="240665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buNone/>
            </a:pPr>
            <a:r>
              <a:rPr lang="zh-CN" altLang="en-US" sz="2000" b="1" dirty="0">
                <a:latin typeface="华文仿宋" panose="02010600040101010101" pitchFamily="2" charset="-122"/>
                <a:ea typeface="华文仿宋" panose="02010600040101010101" pitchFamily="2" charset="-122"/>
                <a:sym typeface="+mn-ea"/>
              </a:rPr>
              <a:t>分级诊疗制度</a:t>
            </a:r>
            <a:endParaRPr lang="en-US" altLang="zh-CN" sz="2000" dirty="0">
              <a:latin typeface="华文仿宋" panose="02010600040101010101" pitchFamily="2" charset="-122"/>
              <a:ea typeface="华文仿宋" panose="02010600040101010101" pitchFamily="2" charset="-122"/>
            </a:endParaRPr>
          </a:p>
          <a:p>
            <a:pPr eaLnBrk="1" hangingPunct="1"/>
            <a:endParaRPr lang="zh-CN" altLang="en-US" dirty="0">
              <a:latin typeface="华文仿宋" panose="02010600040101010101" pitchFamily="2" charset="-122"/>
              <a:ea typeface="华文仿宋" panose="02010600040101010101" pitchFamily="2" charset="-122"/>
            </a:endParaRPr>
          </a:p>
        </p:txBody>
      </p:sp>
      <p:sp>
        <p:nvSpPr>
          <p:cNvPr id="11292" name="文本框 7"/>
          <p:cNvSpPr txBox="1">
            <a:spLocks noChangeArrowheads="1"/>
          </p:cNvSpPr>
          <p:nvPr/>
        </p:nvSpPr>
        <p:spPr bwMode="auto">
          <a:xfrm>
            <a:off x="7113489" y="1507108"/>
            <a:ext cx="2490787"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buNone/>
            </a:pPr>
            <a:r>
              <a:rPr lang="zh-CN" altLang="en-US" sz="1400" b="1" dirty="0">
                <a:latin typeface="华文仿宋" panose="02010600040101010101" pitchFamily="2" charset="-122"/>
                <a:ea typeface="华文仿宋" panose="02010600040101010101" pitchFamily="2" charset="-122"/>
                <a:sym typeface="+mn-ea"/>
              </a:rPr>
              <a:t>习近平在全国卫生与健康大会上的讲话中，首次将“分级诊疗”定位为</a:t>
            </a:r>
            <a:r>
              <a:rPr lang="en-US" altLang="zh-CN" sz="1400" b="1" dirty="0">
                <a:latin typeface="华文仿宋" panose="02010600040101010101" pitchFamily="2" charset="-122"/>
                <a:ea typeface="华文仿宋" panose="02010600040101010101" pitchFamily="2" charset="-122"/>
                <a:sym typeface="+mn-ea"/>
              </a:rPr>
              <a:t>5</a:t>
            </a:r>
            <a:r>
              <a:rPr lang="zh-CN" altLang="en-US" sz="1400" b="1" dirty="0">
                <a:latin typeface="华文仿宋" panose="02010600040101010101" pitchFamily="2" charset="-122"/>
                <a:ea typeface="华文仿宋" panose="02010600040101010101" pitchFamily="2" charset="-122"/>
                <a:sym typeface="+mn-ea"/>
              </a:rPr>
              <a:t>项基本医疗卫生制度之首，要求“取得突破”。“分级诊疗作为医改的全局性工作，既关乎医疗本身，又关注健康，既关系到医疗卫生服务的供给侧，也涉及医患之间服务模式的调整。</a:t>
            </a:r>
            <a:endParaRPr lang="zh-CN" altLang="en-US" sz="1400" b="1" noProof="1">
              <a:latin typeface="华文仿宋" panose="02010600040101010101" pitchFamily="2" charset="-122"/>
              <a:ea typeface="华文仿宋" panose="02010600040101010101" pitchFamily="2" charset="-122"/>
              <a:sym typeface="+mn-ea"/>
            </a:endParaRPr>
          </a:p>
          <a:p>
            <a:pPr eaLnBrk="1" hangingPunct="1"/>
            <a:endParaRPr lang="zh-CN" altLang="en-US" sz="1400" b="1" noProof="1">
              <a:latin typeface="华文仿宋" panose="02010600040101010101" pitchFamily="2" charset="-122"/>
              <a:ea typeface="华文仿宋" panose="02010600040101010101" pitchFamily="2" charset="-122"/>
              <a:sym typeface="+mn-ea"/>
            </a:endParaRPr>
          </a:p>
        </p:txBody>
      </p:sp>
      <p:sp>
        <p:nvSpPr>
          <p:cNvPr id="11293" name="文本框 8"/>
          <p:cNvSpPr txBox="1">
            <a:spLocks noChangeArrowheads="1"/>
          </p:cNvSpPr>
          <p:nvPr/>
        </p:nvSpPr>
        <p:spPr bwMode="auto">
          <a:xfrm>
            <a:off x="7172226" y="4809108"/>
            <a:ext cx="22431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buNone/>
            </a:pPr>
            <a:r>
              <a:rPr lang="zh-CN" altLang="en-US" sz="1400" b="1" dirty="0">
                <a:latin typeface="华文仿宋" panose="02010600040101010101" pitchFamily="2" charset="-122"/>
                <a:ea typeface="华文仿宋" panose="02010600040101010101" pitchFamily="2" charset="-122"/>
                <a:sym typeface="+mn-ea"/>
              </a:rPr>
              <a:t>这是重点和难点。</a:t>
            </a:r>
            <a:endParaRPr lang="zh-CN" altLang="en-US" sz="1400" b="1" dirty="0">
              <a:latin typeface="华文仿宋" panose="02010600040101010101" pitchFamily="2" charset="-122"/>
              <a:ea typeface="华文仿宋" panose="02010600040101010101" pitchFamily="2" charset="-122"/>
              <a:sym typeface="+mn-ea"/>
            </a:endParaRPr>
          </a:p>
        </p:txBody>
      </p:sp>
      <p:sp>
        <p:nvSpPr>
          <p:cNvPr id="11294" name="文本框 9"/>
          <p:cNvSpPr txBox="1">
            <a:spLocks noChangeArrowheads="1"/>
          </p:cNvSpPr>
          <p:nvPr/>
        </p:nvSpPr>
        <p:spPr bwMode="auto">
          <a:xfrm>
            <a:off x="7146826" y="4336033"/>
            <a:ext cx="2413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buNone/>
            </a:pPr>
            <a:r>
              <a:rPr lang="zh-CN" altLang="en-US" sz="2000" b="1" dirty="0">
                <a:latin typeface="华文仿宋" panose="02010600040101010101" pitchFamily="2" charset="-122"/>
                <a:ea typeface="华文仿宋" panose="02010600040101010101" pitchFamily="2" charset="-122"/>
                <a:sym typeface="+mn-ea"/>
              </a:rPr>
              <a:t>现代医院管理制度</a:t>
            </a:r>
            <a:endParaRPr lang="zh-CN" altLang="en-US" sz="2000" dirty="0">
              <a:latin typeface="华文仿宋" panose="02010600040101010101" pitchFamily="2" charset="-122"/>
              <a:ea typeface="华文仿宋" panose="02010600040101010101" pitchFamily="2" charset="-122"/>
            </a:endParaRPr>
          </a:p>
        </p:txBody>
      </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2"/>
          <p:cNvGrpSpPr/>
          <p:nvPr/>
        </p:nvGrpSpPr>
        <p:grpSpPr bwMode="auto">
          <a:xfrm>
            <a:off x="832644" y="908720"/>
            <a:ext cx="10526712" cy="4452236"/>
            <a:chOff x="2653" y="4385"/>
            <a:chExt cx="14254" cy="4662"/>
          </a:xfrm>
        </p:grpSpPr>
        <p:grpSp>
          <p:nvGrpSpPr>
            <p:cNvPr id="12291" name="组合 8"/>
            <p:cNvGrpSpPr/>
            <p:nvPr/>
          </p:nvGrpSpPr>
          <p:grpSpPr bwMode="auto">
            <a:xfrm>
              <a:off x="2710" y="4397"/>
              <a:ext cx="4072" cy="4422"/>
              <a:chOff x="286" y="1114"/>
              <a:chExt cx="4073" cy="4424"/>
            </a:xfrm>
          </p:grpSpPr>
          <p:sp>
            <p:nvSpPr>
              <p:cNvPr id="12307" name="Rectangle 22"/>
              <p:cNvSpPr>
                <a:spLocks noChangeArrowheads="1"/>
              </p:cNvSpPr>
              <p:nvPr/>
            </p:nvSpPr>
            <p:spPr bwMode="auto">
              <a:xfrm>
                <a:off x="286" y="1698"/>
                <a:ext cx="4073" cy="3840"/>
              </a:xfrm>
              <a:prstGeom prst="rect">
                <a:avLst/>
              </a:prstGeom>
              <a:noFill/>
              <a:ln w="63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12308" name="Group 19"/>
              <p:cNvGrpSpPr/>
              <p:nvPr/>
            </p:nvGrpSpPr>
            <p:grpSpPr bwMode="auto">
              <a:xfrm>
                <a:off x="306" y="1114"/>
                <a:ext cx="4047" cy="775"/>
                <a:chOff x="470" y="1499"/>
                <a:chExt cx="2034" cy="355"/>
              </a:xfrm>
            </p:grpSpPr>
            <p:sp>
              <p:nvSpPr>
                <p:cNvPr id="12309" name="Rectangle 20"/>
                <p:cNvSpPr>
                  <a:spLocks noChangeArrowheads="1"/>
                </p:cNvSpPr>
                <p:nvPr/>
              </p:nvSpPr>
              <p:spPr bwMode="auto">
                <a:xfrm>
                  <a:off x="470" y="1499"/>
                  <a:ext cx="2034" cy="355"/>
                </a:xfrm>
                <a:prstGeom prst="rect">
                  <a:avLst/>
                </a:prstGeom>
                <a:solidFill>
                  <a:srgbClr val="C0C0C0"/>
                </a:solidFill>
                <a:ln>
                  <a:noFill/>
                </a:ln>
                <a:effectLst>
                  <a:outerShdw dist="35921" dir="2700000" algn="ctr" rotWithShape="0">
                    <a:schemeClr val="bg2"/>
                  </a:outerShdw>
                </a:effectLst>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kumimoji="1" lang="zh-CN" altLang="en-US"/>
                </a:p>
              </p:txBody>
            </p:sp>
            <p:sp>
              <p:nvSpPr>
                <p:cNvPr id="12310" name="Text Box 21"/>
                <p:cNvSpPr txBox="1">
                  <a:spLocks noChangeArrowheads="1"/>
                </p:cNvSpPr>
                <p:nvPr/>
              </p:nvSpPr>
              <p:spPr bwMode="auto">
                <a:xfrm>
                  <a:off x="620" y="1589"/>
                  <a:ext cx="1737"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a:endParaRPr lang="zh-CN" altLang="en-GB" sz="1600" b="1">
                    <a:latin typeface="Arial" panose="020B0604020202020204" pitchFamily="34" charset="0"/>
                    <a:ea typeface="黑体" panose="02010609060101010101" pitchFamily="49" charset="-122"/>
                  </a:endParaRPr>
                </a:p>
              </p:txBody>
            </p:sp>
          </p:grpSp>
        </p:grpSp>
        <p:sp>
          <p:nvSpPr>
            <p:cNvPr id="12292" name="文本框 4"/>
            <p:cNvSpPr txBox="1">
              <a:spLocks noChangeArrowheads="1"/>
            </p:cNvSpPr>
            <p:nvPr/>
          </p:nvSpPr>
          <p:spPr bwMode="auto">
            <a:xfrm>
              <a:off x="2863" y="4500"/>
              <a:ext cx="3700"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buNone/>
              </a:pPr>
              <a:r>
                <a:rPr lang="zh-CN" altLang="en-US" sz="2400" b="1" dirty="0">
                  <a:latin typeface="华文仿宋" panose="02010600040101010101" pitchFamily="2" charset="-122"/>
                  <a:ea typeface="华文仿宋" panose="02010600040101010101" pitchFamily="2" charset="-122"/>
                  <a:sym typeface="+mn-ea"/>
                </a:rPr>
                <a:t>全民医保制度</a:t>
              </a:r>
              <a:endParaRPr lang="zh-CN" altLang="en-US" sz="2400" b="1" dirty="0">
                <a:latin typeface="华文仿宋" panose="02010600040101010101" pitchFamily="2" charset="-122"/>
                <a:ea typeface="华文仿宋" panose="02010600040101010101" pitchFamily="2" charset="-122"/>
                <a:sym typeface="+mn-ea"/>
              </a:endParaRPr>
            </a:p>
          </p:txBody>
        </p:sp>
        <p:sp>
          <p:nvSpPr>
            <p:cNvPr id="12293" name="文本框 6"/>
            <p:cNvSpPr txBox="1">
              <a:spLocks noChangeArrowheads="1"/>
            </p:cNvSpPr>
            <p:nvPr/>
          </p:nvSpPr>
          <p:spPr bwMode="auto">
            <a:xfrm>
              <a:off x="2653" y="5385"/>
              <a:ext cx="4055" cy="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lnSpc>
                  <a:spcPct val="110000"/>
                </a:lnSpc>
                <a:buNone/>
              </a:pPr>
              <a:r>
                <a:rPr lang="zh-CN" altLang="en-US" sz="1800" b="1" dirty="0">
                  <a:latin typeface="宋体" panose="02010600030101010101" pitchFamily="2" charset="-122"/>
                  <a:ea typeface="宋体" panose="02010600030101010101" pitchFamily="2" charset="-122"/>
                  <a:cs typeface="宋体" panose="02010600030101010101" pitchFamily="2" charset="-122"/>
                  <a:sym typeface="+mn-ea"/>
                </a:rPr>
                <a:t>重要的结合点。联动机制，油门刹车的关系。在全国基本医保覆盖率已超过95%的前提下，全民医保制度的重心已从提高参保率转向充分发挥医保作用。医保将在改革支付方式、充分发挥激励和约束机制上面控制医疗费用过快增长、控制过度医疗上发挥强力。</a:t>
              </a:r>
              <a:endParaRPr lang="zh-CN" altLang="en-US" sz="1800" b="1" noProof="1">
                <a:latin typeface="宋体" panose="02010600030101010101" pitchFamily="2" charset="-122"/>
                <a:ea typeface="宋体" panose="02010600030101010101" pitchFamily="2" charset="-122"/>
                <a:cs typeface="宋体" panose="02010600030101010101" pitchFamily="2" charset="-122"/>
                <a:sym typeface="+mn-ea"/>
              </a:endParaRPr>
            </a:p>
            <a:p>
              <a:pPr eaLnBrk="1" hangingPunct="1">
                <a:lnSpc>
                  <a:spcPct val="110000"/>
                </a:lnSpc>
              </a:pPr>
              <a:endParaRPr lang="zh-CN" altLang="en-US" sz="1800" b="1" noProof="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5186" name="AutoShape 18"/>
            <p:cNvSpPr>
              <a:spLocks noChangeArrowheads="1"/>
            </p:cNvSpPr>
            <p:nvPr/>
          </p:nvSpPr>
          <p:spPr bwMode="auto">
            <a:xfrm rot="-5400000">
              <a:off x="5627" y="6557"/>
              <a:ext cx="3326" cy="464"/>
            </a:xfrm>
            <a:prstGeom prst="flowChartMerge">
              <a:avLst/>
            </a:prstGeom>
            <a:solidFill>
              <a:schemeClr val="tx2">
                <a:lumMod val="40000"/>
                <a:lumOff val="60000"/>
              </a:schemeClr>
            </a:solidFill>
            <a:ln w="6350">
              <a:noFill/>
              <a:miter lim="800000"/>
            </a:ln>
            <a:effectLst/>
          </p:spPr>
          <p:txBody>
            <a:bodyPr wrap="none" lIns="0" tIns="0" rIns="0" bIns="0" anchor="ct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grpSp>
          <p:nvGrpSpPr>
            <p:cNvPr id="12295" name="组合 9"/>
            <p:cNvGrpSpPr/>
            <p:nvPr/>
          </p:nvGrpSpPr>
          <p:grpSpPr bwMode="auto">
            <a:xfrm>
              <a:off x="7782" y="4385"/>
              <a:ext cx="9069" cy="4422"/>
              <a:chOff x="286" y="1114"/>
              <a:chExt cx="9071" cy="4424"/>
            </a:xfrm>
          </p:grpSpPr>
          <p:sp>
            <p:nvSpPr>
              <p:cNvPr id="12302" name="Rectangle 22"/>
              <p:cNvSpPr>
                <a:spLocks noChangeArrowheads="1"/>
              </p:cNvSpPr>
              <p:nvPr/>
            </p:nvSpPr>
            <p:spPr bwMode="auto">
              <a:xfrm>
                <a:off x="286" y="1698"/>
                <a:ext cx="4073" cy="3840"/>
              </a:xfrm>
              <a:prstGeom prst="rect">
                <a:avLst/>
              </a:prstGeom>
              <a:noFill/>
              <a:ln w="63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12303" name="Group 19"/>
              <p:cNvGrpSpPr/>
              <p:nvPr/>
            </p:nvGrpSpPr>
            <p:grpSpPr bwMode="auto">
              <a:xfrm>
                <a:off x="306" y="1114"/>
                <a:ext cx="9051" cy="775"/>
                <a:chOff x="470" y="1499"/>
                <a:chExt cx="4549" cy="355"/>
              </a:xfrm>
            </p:grpSpPr>
            <p:sp>
              <p:nvSpPr>
                <p:cNvPr id="12304" name="Rectangle 20"/>
                <p:cNvSpPr>
                  <a:spLocks noChangeArrowheads="1"/>
                </p:cNvSpPr>
                <p:nvPr/>
              </p:nvSpPr>
              <p:spPr bwMode="auto">
                <a:xfrm>
                  <a:off x="470" y="1499"/>
                  <a:ext cx="2034" cy="355"/>
                </a:xfrm>
                <a:prstGeom prst="rect">
                  <a:avLst/>
                </a:prstGeom>
                <a:solidFill>
                  <a:srgbClr val="C0C0C0"/>
                </a:solidFill>
                <a:ln>
                  <a:noFill/>
                </a:ln>
                <a:effectLst>
                  <a:outerShdw dist="35921" dir="2700000" algn="ctr" rotWithShape="0">
                    <a:schemeClr val="bg2"/>
                  </a:outerShdw>
                </a:effectLst>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kumimoji="1" lang="zh-CN" altLang="en-US"/>
                </a:p>
              </p:txBody>
            </p:sp>
            <p:sp>
              <p:nvSpPr>
                <p:cNvPr id="12305" name="Text Box 21"/>
                <p:cNvSpPr txBox="1">
                  <a:spLocks noChangeArrowheads="1"/>
                </p:cNvSpPr>
                <p:nvPr/>
              </p:nvSpPr>
              <p:spPr bwMode="auto">
                <a:xfrm>
                  <a:off x="620" y="1589"/>
                  <a:ext cx="187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a:buNone/>
                  </a:pPr>
                  <a:r>
                    <a:rPr lang="zh-CN" altLang="en-US" sz="2400" b="1" dirty="0">
                      <a:latin typeface="华文仿宋" panose="02010600040101010101" pitchFamily="2" charset="-122"/>
                      <a:ea typeface="华文仿宋" panose="02010600040101010101" pitchFamily="2" charset="-122"/>
                      <a:sym typeface="+mn-ea"/>
                    </a:rPr>
                    <a:t>药品供应保障制度</a:t>
                  </a:r>
                  <a:endParaRPr lang="zh-CN" altLang="en-US" sz="2400" b="1" dirty="0">
                    <a:latin typeface="华文仿宋" panose="02010600040101010101" pitchFamily="2" charset="-122"/>
                    <a:ea typeface="华文仿宋" panose="02010600040101010101" pitchFamily="2" charset="-122"/>
                    <a:sym typeface="+mn-ea"/>
                  </a:endParaRPr>
                </a:p>
              </p:txBody>
            </p:sp>
            <p:sp>
              <p:nvSpPr>
                <p:cNvPr id="12306" name="Rectangle 20"/>
                <p:cNvSpPr>
                  <a:spLocks noChangeArrowheads="1"/>
                </p:cNvSpPr>
                <p:nvPr/>
              </p:nvSpPr>
              <p:spPr bwMode="auto">
                <a:xfrm>
                  <a:off x="2985" y="1499"/>
                  <a:ext cx="2034" cy="355"/>
                </a:xfrm>
                <a:prstGeom prst="rect">
                  <a:avLst/>
                </a:prstGeom>
                <a:solidFill>
                  <a:srgbClr val="C0C0C0"/>
                </a:solidFill>
                <a:ln>
                  <a:noFill/>
                </a:ln>
                <a:effectLst>
                  <a:outerShdw dist="35921" dir="2700000" algn="ctr" rotWithShape="0">
                    <a:schemeClr val="bg2"/>
                  </a:outerShdw>
                </a:effectLst>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kumimoji="1" lang="zh-CN" altLang="en-US"/>
                </a:p>
              </p:txBody>
            </p:sp>
          </p:grpSp>
        </p:grpSp>
        <p:sp>
          <p:nvSpPr>
            <p:cNvPr id="12296" name="文本框 14"/>
            <p:cNvSpPr txBox="1">
              <a:spLocks noChangeArrowheads="1"/>
            </p:cNvSpPr>
            <p:nvPr/>
          </p:nvSpPr>
          <p:spPr bwMode="auto">
            <a:xfrm>
              <a:off x="7968" y="5310"/>
              <a:ext cx="3860" cy="3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lnSpc>
                  <a:spcPct val="150000"/>
                </a:lnSpc>
                <a:buNone/>
              </a:pPr>
              <a:r>
                <a:rPr lang="zh-CN" altLang="en-US" sz="1800" b="1" dirty="0">
                  <a:latin typeface="Times New Roman Regular" panose="02020603050405020304" charset="0"/>
                  <a:ea typeface="宋体" panose="02010600030101010101" pitchFamily="2" charset="-122"/>
                  <a:cs typeface="Times New Roman Regular" panose="02020603050405020304" charset="0"/>
                  <a:sym typeface="+mn-ea"/>
                </a:rPr>
                <a:t>改革任务繁重，严重滞后。城市公立医院也将于</a:t>
              </a:r>
              <a:r>
                <a:rPr lang="en-US" altLang="zh-CN" sz="1800" b="1" dirty="0">
                  <a:latin typeface="Times New Roman Regular" panose="02020603050405020304" charset="0"/>
                  <a:ea typeface="宋体" panose="02010600030101010101" pitchFamily="2" charset="-122"/>
                  <a:cs typeface="Times New Roman Regular" panose="02020603050405020304" charset="0"/>
                  <a:sym typeface="+mn-ea"/>
                </a:rPr>
                <a:t>2017</a:t>
              </a:r>
              <a:r>
                <a:rPr lang="zh-CN" altLang="en-US" sz="1800" b="1" dirty="0">
                  <a:latin typeface="Times New Roman Regular" panose="02020603050405020304" charset="0"/>
                  <a:ea typeface="宋体" panose="02010600030101010101" pitchFamily="2" charset="-122"/>
                  <a:cs typeface="Times New Roman Regular" panose="02020603050405020304" charset="0"/>
                  <a:sym typeface="+mn-ea"/>
                </a:rPr>
                <a:t>年全面实现药品零差率销售。接下来药品方面的改革，将贯穿生产、采购、使用的全过程，而非仅偏重某一个环节。</a:t>
              </a:r>
              <a:endParaRPr lang="zh-CN" altLang="en-US" sz="1800" b="1" dirty="0">
                <a:latin typeface="Times New Roman Regular" panose="02020603050405020304" charset="0"/>
                <a:ea typeface="宋体" panose="02010600030101010101" pitchFamily="2" charset="-122"/>
                <a:cs typeface="Times New Roman Regular" panose="02020603050405020304" charset="0"/>
                <a:sym typeface="+mn-ea"/>
              </a:endParaRPr>
            </a:p>
          </p:txBody>
        </p:sp>
        <p:grpSp>
          <p:nvGrpSpPr>
            <p:cNvPr id="12297" name="组合 15"/>
            <p:cNvGrpSpPr/>
            <p:nvPr/>
          </p:nvGrpSpPr>
          <p:grpSpPr bwMode="auto">
            <a:xfrm>
              <a:off x="12805" y="4593"/>
              <a:ext cx="4102" cy="4213"/>
              <a:chOff x="286" y="1132"/>
              <a:chExt cx="4073" cy="4406"/>
            </a:xfrm>
          </p:grpSpPr>
          <p:sp>
            <p:nvSpPr>
              <p:cNvPr id="12300" name="Rectangle 22"/>
              <p:cNvSpPr>
                <a:spLocks noChangeArrowheads="1"/>
              </p:cNvSpPr>
              <p:nvPr/>
            </p:nvSpPr>
            <p:spPr bwMode="auto">
              <a:xfrm>
                <a:off x="286" y="1698"/>
                <a:ext cx="4073" cy="3840"/>
              </a:xfrm>
              <a:prstGeom prst="rect">
                <a:avLst/>
              </a:prstGeom>
              <a:noFill/>
              <a:ln w="63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01" name="Text Box 21"/>
              <p:cNvSpPr txBox="1">
                <a:spLocks noChangeArrowheads="1"/>
              </p:cNvSpPr>
              <p:nvPr/>
            </p:nvSpPr>
            <p:spPr bwMode="auto">
              <a:xfrm>
                <a:off x="540" y="1132"/>
                <a:ext cx="34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algn="ctr">
                  <a:buNone/>
                </a:pPr>
                <a:r>
                  <a:rPr lang="zh-CN" altLang="en-US" sz="2400" b="1" dirty="0">
                    <a:latin typeface="华文仿宋" panose="02010600040101010101" pitchFamily="2" charset="-122"/>
                    <a:ea typeface="华文仿宋" panose="02010600040101010101" pitchFamily="2" charset="-122"/>
                    <a:sym typeface="宋体" panose="02010600030101010101" pitchFamily="2" charset="-122"/>
                  </a:rPr>
                  <a:t>综合监管制度</a:t>
                </a:r>
                <a:endParaRPr lang="zh-CN" altLang="en-US" sz="2400" b="1" dirty="0">
                  <a:latin typeface="华文仿宋" panose="02010600040101010101" pitchFamily="2" charset="-122"/>
                  <a:ea typeface="华文仿宋" panose="02010600040101010101" pitchFamily="2" charset="-122"/>
                  <a:sym typeface="宋体" panose="02010600030101010101" pitchFamily="2" charset="-122"/>
                </a:endParaRPr>
              </a:p>
            </p:txBody>
          </p:sp>
        </p:grpSp>
        <p:sp>
          <p:nvSpPr>
            <p:cNvPr id="12298" name="文本框 21"/>
            <p:cNvSpPr txBox="1">
              <a:spLocks noChangeArrowheads="1"/>
            </p:cNvSpPr>
            <p:nvPr/>
          </p:nvSpPr>
          <p:spPr bwMode="auto">
            <a:xfrm>
              <a:off x="13060" y="5550"/>
              <a:ext cx="3843" cy="2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lnSpc>
                  <a:spcPct val="200000"/>
                </a:lnSpc>
                <a:buNone/>
              </a:pPr>
              <a:r>
                <a:rPr lang="zh-CN" altLang="en-US" sz="1800" b="1" dirty="0">
                  <a:latin typeface="宋体" panose="02010600030101010101" pitchFamily="2" charset="-122"/>
                  <a:ea typeface="宋体" panose="02010600030101010101" pitchFamily="2" charset="-122"/>
                  <a:sym typeface="+mn-ea"/>
                </a:rPr>
                <a:t>全新的内容。监管到什么程度，就发展到什么程度，适度监管是发展的重要内容</a:t>
              </a:r>
              <a:r>
                <a:rPr lang="zh-CN" altLang="en-US" sz="2000" b="1" dirty="0">
                  <a:latin typeface="宋体" panose="02010600030101010101" pitchFamily="2" charset="-122"/>
                  <a:ea typeface="宋体" panose="02010600030101010101" pitchFamily="2" charset="-122"/>
                  <a:sym typeface="+mn-ea"/>
                </a:rPr>
                <a:t>。</a:t>
              </a:r>
              <a:endParaRPr lang="zh-CN" altLang="en-US" sz="2000" b="1" noProof="1">
                <a:latin typeface="宋体" panose="02010600030101010101" pitchFamily="2" charset="-122"/>
                <a:ea typeface="宋体" panose="02010600030101010101" pitchFamily="2" charset="-122"/>
                <a:sym typeface="+mn-ea"/>
              </a:endParaRPr>
            </a:p>
            <a:p>
              <a:pPr eaLnBrk="1" hangingPunct="1"/>
              <a:endParaRPr lang="zh-CN" altLang="en-US" sz="2000" b="1" noProof="1">
                <a:latin typeface="宋体" panose="02010600030101010101" pitchFamily="2" charset="-122"/>
                <a:ea typeface="宋体" panose="02010600030101010101" pitchFamily="2" charset="-122"/>
                <a:sym typeface="+mn-ea"/>
              </a:endParaRPr>
            </a:p>
          </p:txBody>
        </p:sp>
        <p:sp>
          <p:nvSpPr>
            <p:cNvPr id="2" name="AutoShape 18"/>
            <p:cNvSpPr>
              <a:spLocks noChangeArrowheads="1"/>
            </p:cNvSpPr>
            <p:nvPr/>
          </p:nvSpPr>
          <p:spPr bwMode="auto">
            <a:xfrm rot="-5400000">
              <a:off x="10678" y="6552"/>
              <a:ext cx="3326" cy="464"/>
            </a:xfrm>
            <a:prstGeom prst="flowChartMerge">
              <a:avLst/>
            </a:prstGeom>
            <a:solidFill>
              <a:schemeClr val="tx2">
                <a:lumMod val="40000"/>
                <a:lumOff val="60000"/>
              </a:schemeClr>
            </a:solidFill>
            <a:ln w="6350">
              <a:noFill/>
              <a:miter lim="800000"/>
            </a:ln>
            <a:effectLst/>
          </p:spPr>
          <p:txBody>
            <a:bodyPr wrap="none" lIns="0" tIns="0" rIns="0" bIns="0" anchor="ct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gr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1"/>
          <p:cNvGrpSpPr/>
          <p:nvPr/>
        </p:nvGrpSpPr>
        <p:grpSpPr bwMode="auto">
          <a:xfrm>
            <a:off x="1487488" y="185433"/>
            <a:ext cx="9391650" cy="5043767"/>
            <a:chOff x="4042" y="2850"/>
            <a:chExt cx="11260" cy="6382"/>
          </a:xfrm>
        </p:grpSpPr>
        <p:sp>
          <p:nvSpPr>
            <p:cNvPr id="14340" name="Freeform 2"/>
            <p:cNvSpPr/>
            <p:nvPr/>
          </p:nvSpPr>
          <p:spPr bwMode="auto">
            <a:xfrm>
              <a:off x="4489" y="4351"/>
              <a:ext cx="3140" cy="4335"/>
            </a:xfrm>
            <a:custGeom>
              <a:avLst/>
              <a:gdLst>
                <a:gd name="T0" fmla="*/ 24 w 1312"/>
                <a:gd name="T1" fmla="*/ 0 h 1760"/>
                <a:gd name="T2" fmla="*/ 1304 w 1312"/>
                <a:gd name="T3" fmla="*/ 0 h 1760"/>
                <a:gd name="T4" fmla="*/ 1200 w 1312"/>
                <a:gd name="T5" fmla="*/ 88 h 1760"/>
                <a:gd name="T6" fmla="*/ 1200 w 1312"/>
                <a:gd name="T7" fmla="*/ 1656 h 1760"/>
                <a:gd name="T8" fmla="*/ 1312 w 1312"/>
                <a:gd name="T9" fmla="*/ 1760 h 1760"/>
                <a:gd name="T10" fmla="*/ 0 w 1312"/>
                <a:gd name="T11" fmla="*/ 1760 h 1760"/>
                <a:gd name="T12" fmla="*/ 120 w 1312"/>
                <a:gd name="T13" fmla="*/ 1640 h 1760"/>
                <a:gd name="T14" fmla="*/ 120 w 1312"/>
                <a:gd name="T15" fmla="*/ 88 h 1760"/>
                <a:gd name="T16" fmla="*/ 24 w 1312"/>
                <a:gd name="T17" fmla="*/ 0 h 17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2" h="1760">
                  <a:moveTo>
                    <a:pt x="24" y="0"/>
                  </a:moveTo>
                  <a:lnTo>
                    <a:pt x="1304" y="0"/>
                  </a:lnTo>
                  <a:lnTo>
                    <a:pt x="1200" y="88"/>
                  </a:lnTo>
                  <a:lnTo>
                    <a:pt x="1200" y="1656"/>
                  </a:lnTo>
                  <a:lnTo>
                    <a:pt x="1312" y="1760"/>
                  </a:lnTo>
                  <a:lnTo>
                    <a:pt x="0" y="1760"/>
                  </a:lnTo>
                  <a:lnTo>
                    <a:pt x="120" y="1640"/>
                  </a:lnTo>
                  <a:lnTo>
                    <a:pt x="120" y="88"/>
                  </a:lnTo>
                  <a:lnTo>
                    <a:pt x="24" y="0"/>
                  </a:lnTo>
                  <a:close/>
                </a:path>
              </a:pathLst>
            </a:custGeom>
            <a:solidFill>
              <a:srgbClr val="DDDDDD"/>
            </a:solidFill>
            <a:ln w="6350" cap="flat" cmpd="sng">
              <a:solidFill>
                <a:srgbClr val="DDDDDD"/>
              </a:solidFill>
              <a:prstDash val="solid"/>
              <a:round/>
            </a:ln>
            <a:effectLst>
              <a:outerShdw dist="35921" dir="2700000" algn="ctr" rotWithShape="0">
                <a:schemeClr val="bg2"/>
              </a:outerShdw>
            </a:effectLst>
          </p:spPr>
          <p:txBody>
            <a:bodyPr wrap="none" lIns="0" tIns="0" rIns="0" bIns="0" anchor="ctr"/>
            <a:lstStyle/>
            <a:p>
              <a:endParaRPr lang="zh-CN" altLang="en-US"/>
            </a:p>
          </p:txBody>
        </p:sp>
        <p:sp>
          <p:nvSpPr>
            <p:cNvPr id="14341" name="Rectangle 4"/>
            <p:cNvSpPr>
              <a:spLocks noChangeArrowheads="1"/>
            </p:cNvSpPr>
            <p:nvPr/>
          </p:nvSpPr>
          <p:spPr bwMode="auto">
            <a:xfrm>
              <a:off x="4815" y="4925"/>
              <a:ext cx="2490" cy="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1pPr>
              <a:lvl2pPr marL="190500" indent="-18923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2pPr>
              <a:lvl3pPr marL="1143000" indent="-2286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3pPr>
              <a:lvl4pPr marL="1600200" indent="-2286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4pPr>
              <a:lvl5pPr marL="2057400" indent="-228600" defTabSz="330200">
                <a:spcBef>
                  <a:spcPct val="20000"/>
                </a:spcBef>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5pPr>
              <a:lvl6pPr marL="25146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6pPr>
              <a:lvl7pPr marL="29718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7pPr>
              <a:lvl8pPr marL="34290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8pPr>
              <a:lvl9pPr marL="3886200" indent="-228600" defTabSz="330200" eaLnBrk="0" fontAlgn="base" hangingPunct="0">
                <a:spcBef>
                  <a:spcPct val="20000"/>
                </a:spcBef>
                <a:spcAft>
                  <a:spcPct val="0"/>
                </a:spcAft>
                <a:buClr>
                  <a:schemeClr val="folHlink"/>
                </a:buClr>
                <a:buSzPct val="60000"/>
                <a:buFont typeface="Wingdings" panose="05000000000000000000" pitchFamily="2" charset="2"/>
                <a:buChar char="n"/>
                <a:tabLst>
                  <a:tab pos="8521700" algn="r"/>
                </a:tabLst>
                <a:defRPr sz="3200">
                  <a:solidFill>
                    <a:schemeClr val="tx1"/>
                  </a:solidFill>
                  <a:latin typeface="Tahoma" panose="020B0604030504040204" pitchFamily="34" charset="0"/>
                  <a:ea typeface="宋体" panose="02010600030101010101" pitchFamily="2" charset="-122"/>
                </a:defRPr>
              </a:lvl9pPr>
            </a:lstStyle>
            <a:p>
              <a:pPr lvl="1" eaLnBrk="1" hangingPunct="1">
                <a:buClr>
                  <a:schemeClr val="hlink"/>
                </a:buClr>
                <a:buSzPct val="55000"/>
                <a:buFont typeface="Wingdings" panose="05000000000000000000" pitchFamily="2" charset="2"/>
                <a:buNone/>
              </a:pPr>
              <a:r>
                <a:rPr lang="zh-CN" altLang="de-DE" sz="1800" b="1">
                  <a:latin typeface="宋体" panose="02010600030101010101" pitchFamily="2" charset="-122"/>
                  <a:ea typeface="宋体" panose="02010600030101010101" pitchFamily="2" charset="-122"/>
                  <a:cs typeface="宋体" panose="02010600030101010101" pitchFamily="2" charset="-122"/>
                </a:rPr>
                <a:t>  </a:t>
              </a:r>
              <a:r>
                <a:rPr lang="zh-CN" altLang="en-US" sz="1800" b="1">
                  <a:latin typeface="宋体" panose="02010600030101010101" pitchFamily="2" charset="-122"/>
                  <a:ea typeface="宋体" panose="02010600030101010101" pitchFamily="2" charset="-122"/>
                  <a:cs typeface="宋体" panose="02010600030101010101" pitchFamily="2" charset="-122"/>
                  <a:sym typeface="+mn-ea"/>
                </a:rPr>
                <a:t>习近平在讲话的开篇就指出“把人民健康放在优先发展的战略地位，以普及健康生活、优化健康服务、完善健康保障、建设健康环境、发展健康产业为重点，加快推进健康中国建设。</a:t>
              </a:r>
              <a:r>
                <a:rPr lang="zh-CN" altLang="en-US" sz="1800" b="1">
                  <a:latin typeface="华文仿宋" panose="02010600040101010101" pitchFamily="2" charset="-122"/>
                  <a:ea typeface="华文仿宋" panose="02010600040101010101" pitchFamily="2" charset="-122"/>
                  <a:sym typeface="+mn-ea"/>
                </a:rPr>
                <a:t>”</a:t>
              </a:r>
              <a:endParaRPr lang="en-US" altLang="zh-CN" sz="1800" b="1">
                <a:latin typeface="华文仿宋" panose="02010600040101010101" pitchFamily="2" charset="-122"/>
                <a:ea typeface="华文仿宋" panose="02010600040101010101" pitchFamily="2" charset="-122"/>
              </a:endParaRPr>
            </a:p>
            <a:p>
              <a:pPr lvl="1" eaLnBrk="1" hangingPunct="1">
                <a:buClr>
                  <a:schemeClr val="hlink"/>
                </a:buClr>
                <a:buSzPct val="55000"/>
                <a:buFont typeface="Wingdings" panose="05000000000000000000" pitchFamily="2" charset="2"/>
                <a:buNone/>
              </a:pPr>
              <a:endParaRPr lang="en-US" altLang="zh-CN" sz="1800" b="1">
                <a:latin typeface="华文仿宋" panose="02010600040101010101" pitchFamily="2" charset="-122"/>
                <a:ea typeface="华文仿宋" panose="02010600040101010101" pitchFamily="2" charset="-122"/>
              </a:endParaRPr>
            </a:p>
          </p:txBody>
        </p:sp>
        <p:sp>
          <p:nvSpPr>
            <p:cNvPr id="14342" name="Freeform 8"/>
            <p:cNvSpPr/>
            <p:nvPr/>
          </p:nvSpPr>
          <p:spPr bwMode="auto">
            <a:xfrm>
              <a:off x="8001" y="4351"/>
              <a:ext cx="3226" cy="4335"/>
            </a:xfrm>
            <a:custGeom>
              <a:avLst/>
              <a:gdLst>
                <a:gd name="T0" fmla="*/ 24 w 1312"/>
                <a:gd name="T1" fmla="*/ 0 h 1760"/>
                <a:gd name="T2" fmla="*/ 1304 w 1312"/>
                <a:gd name="T3" fmla="*/ 0 h 1760"/>
                <a:gd name="T4" fmla="*/ 1200 w 1312"/>
                <a:gd name="T5" fmla="*/ 88 h 1760"/>
                <a:gd name="T6" fmla="*/ 1200 w 1312"/>
                <a:gd name="T7" fmla="*/ 1656 h 1760"/>
                <a:gd name="T8" fmla="*/ 1312 w 1312"/>
                <a:gd name="T9" fmla="*/ 1760 h 1760"/>
                <a:gd name="T10" fmla="*/ 0 w 1312"/>
                <a:gd name="T11" fmla="*/ 1760 h 1760"/>
                <a:gd name="T12" fmla="*/ 120 w 1312"/>
                <a:gd name="T13" fmla="*/ 1640 h 1760"/>
                <a:gd name="T14" fmla="*/ 120 w 1312"/>
                <a:gd name="T15" fmla="*/ 88 h 1760"/>
                <a:gd name="T16" fmla="*/ 24 w 1312"/>
                <a:gd name="T17" fmla="*/ 0 h 17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2" h="1760">
                  <a:moveTo>
                    <a:pt x="24" y="0"/>
                  </a:moveTo>
                  <a:lnTo>
                    <a:pt x="1304" y="0"/>
                  </a:lnTo>
                  <a:lnTo>
                    <a:pt x="1200" y="88"/>
                  </a:lnTo>
                  <a:lnTo>
                    <a:pt x="1200" y="1656"/>
                  </a:lnTo>
                  <a:lnTo>
                    <a:pt x="1312" y="1760"/>
                  </a:lnTo>
                  <a:lnTo>
                    <a:pt x="0" y="1760"/>
                  </a:lnTo>
                  <a:lnTo>
                    <a:pt x="120" y="1640"/>
                  </a:lnTo>
                  <a:lnTo>
                    <a:pt x="120" y="88"/>
                  </a:lnTo>
                  <a:lnTo>
                    <a:pt x="24" y="0"/>
                  </a:lnTo>
                  <a:close/>
                </a:path>
              </a:pathLst>
            </a:custGeom>
            <a:gradFill rotWithShape="0">
              <a:gsLst>
                <a:gs pos="0">
                  <a:srgbClr val="C0C0C0"/>
                </a:gs>
                <a:gs pos="100000">
                  <a:srgbClr val="F7F7F7"/>
                </a:gs>
              </a:gsLst>
              <a:lin ang="5400000" scaled="1"/>
            </a:gradFill>
            <a:ln w="6350" cap="flat" cmpd="sng">
              <a:solidFill>
                <a:srgbClr val="DDDDDD"/>
              </a:solidFill>
              <a:prstDash val="solid"/>
              <a:round/>
            </a:ln>
            <a:effectLst>
              <a:outerShdw dist="35921" dir="2700000" algn="ctr" rotWithShape="0">
                <a:schemeClr val="bg2"/>
              </a:outerShdw>
            </a:effectLst>
          </p:spPr>
          <p:txBody>
            <a:bodyPr wrap="none" lIns="0" tIns="0" rIns="0" bIns="0" anchor="ctr"/>
            <a:lstStyle/>
            <a:p>
              <a:endParaRPr lang="zh-CN" altLang="en-US"/>
            </a:p>
          </p:txBody>
        </p:sp>
        <p:sp>
          <p:nvSpPr>
            <p:cNvPr id="14343" name="Freeform 11"/>
            <p:cNvSpPr/>
            <p:nvPr/>
          </p:nvSpPr>
          <p:spPr bwMode="auto">
            <a:xfrm>
              <a:off x="11650" y="4356"/>
              <a:ext cx="3055" cy="4328"/>
            </a:xfrm>
            <a:custGeom>
              <a:avLst/>
              <a:gdLst>
                <a:gd name="T0" fmla="*/ 24 w 1312"/>
                <a:gd name="T1" fmla="*/ 0 h 1760"/>
                <a:gd name="T2" fmla="*/ 1304 w 1312"/>
                <a:gd name="T3" fmla="*/ 0 h 1760"/>
                <a:gd name="T4" fmla="*/ 1200 w 1312"/>
                <a:gd name="T5" fmla="*/ 88 h 1760"/>
                <a:gd name="T6" fmla="*/ 1200 w 1312"/>
                <a:gd name="T7" fmla="*/ 1656 h 1760"/>
                <a:gd name="T8" fmla="*/ 1312 w 1312"/>
                <a:gd name="T9" fmla="*/ 1760 h 1760"/>
                <a:gd name="T10" fmla="*/ 0 w 1312"/>
                <a:gd name="T11" fmla="*/ 1760 h 1760"/>
                <a:gd name="T12" fmla="*/ 120 w 1312"/>
                <a:gd name="T13" fmla="*/ 1640 h 1760"/>
                <a:gd name="T14" fmla="*/ 120 w 1312"/>
                <a:gd name="T15" fmla="*/ 88 h 1760"/>
                <a:gd name="T16" fmla="*/ 24 w 1312"/>
                <a:gd name="T17" fmla="*/ 0 h 17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2" h="1760">
                  <a:moveTo>
                    <a:pt x="24" y="0"/>
                  </a:moveTo>
                  <a:lnTo>
                    <a:pt x="1304" y="0"/>
                  </a:lnTo>
                  <a:lnTo>
                    <a:pt x="1200" y="88"/>
                  </a:lnTo>
                  <a:lnTo>
                    <a:pt x="1200" y="1656"/>
                  </a:lnTo>
                  <a:lnTo>
                    <a:pt x="1312" y="1760"/>
                  </a:lnTo>
                  <a:lnTo>
                    <a:pt x="0" y="1760"/>
                  </a:lnTo>
                  <a:lnTo>
                    <a:pt x="120" y="1640"/>
                  </a:lnTo>
                  <a:lnTo>
                    <a:pt x="120" y="88"/>
                  </a:lnTo>
                  <a:lnTo>
                    <a:pt x="24" y="0"/>
                  </a:lnTo>
                  <a:close/>
                </a:path>
              </a:pathLst>
            </a:custGeom>
            <a:solidFill>
              <a:srgbClr val="DDDDDD"/>
            </a:solidFill>
            <a:ln w="6350" cap="flat" cmpd="sng">
              <a:solidFill>
                <a:srgbClr val="DDDDDD"/>
              </a:solidFill>
              <a:prstDash val="solid"/>
              <a:round/>
            </a:ln>
            <a:effectLst>
              <a:outerShdw dist="35921" dir="2700000" algn="ctr" rotWithShape="0">
                <a:schemeClr val="bg2"/>
              </a:outerShdw>
            </a:effectLst>
          </p:spPr>
          <p:txBody>
            <a:bodyPr wrap="none" lIns="0" tIns="0" rIns="0" bIns="0" anchor="ctr"/>
            <a:lstStyle/>
            <a:p>
              <a:endParaRPr lang="zh-CN" altLang="en-US"/>
            </a:p>
          </p:txBody>
        </p:sp>
        <p:sp>
          <p:nvSpPr>
            <p:cNvPr id="14344" name="Rectangle 13"/>
            <p:cNvSpPr>
              <a:spLocks noChangeArrowheads="1"/>
            </p:cNvSpPr>
            <p:nvPr/>
          </p:nvSpPr>
          <p:spPr bwMode="auto">
            <a:xfrm>
              <a:off x="12120" y="4875"/>
              <a:ext cx="2227" cy="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o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marL="0" lvl="1" eaLnBrk="1" hangingPunct="1">
                <a:buFont typeface="Wingdings" panose="05000000000000000000" pitchFamily="2" charset="2"/>
                <a:buNone/>
              </a:pPr>
              <a:r>
                <a:rPr lang="zh-CN" altLang="de-DE" sz="1800" b="1">
                  <a:latin typeface="宋体" panose="02010600030101010101" pitchFamily="2" charset="-122"/>
                  <a:ea typeface="宋体" panose="02010600030101010101" pitchFamily="2" charset="-122"/>
                  <a:cs typeface="宋体" panose="02010600030101010101" pitchFamily="2" charset="-122"/>
                </a:rPr>
                <a:t> </a:t>
              </a:r>
              <a:r>
                <a:rPr lang="zh-CN" altLang="en-US" sz="1800" b="1">
                  <a:latin typeface="宋体" panose="02010600030101010101" pitchFamily="2" charset="-122"/>
                  <a:ea typeface="宋体" panose="02010600030101010101" pitchFamily="2" charset="-122"/>
                  <a:cs typeface="宋体" panose="02010600030101010101" pitchFamily="2" charset="-122"/>
                  <a:sym typeface="+mn-ea"/>
                </a:rPr>
                <a:t>相比“健康服务业”，“健康产业”涵盖的内容显然更广。李克强要求，要引导和支持健康产业加快发展，尤其要促进健康产业与养老、旅游、互联网、健身休闲、食品的五大融合。</a:t>
              </a:r>
              <a:endParaRPr lang="zh-CN" altLang="en-US" sz="18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345" name="Rectangle 15"/>
            <p:cNvSpPr>
              <a:spLocks noChangeArrowheads="1"/>
            </p:cNvSpPr>
            <p:nvPr/>
          </p:nvSpPr>
          <p:spPr bwMode="auto">
            <a:xfrm>
              <a:off x="4506" y="4090"/>
              <a:ext cx="10211" cy="260"/>
            </a:xfrm>
            <a:prstGeom prst="rect">
              <a:avLst/>
            </a:prstGeom>
            <a:solidFill>
              <a:srgbClr val="DDDDDD"/>
            </a:solidFill>
            <a:ln w="6350">
              <a:solidFill>
                <a:srgbClr val="DDDDDD"/>
              </a:solidFill>
              <a:miter lim="800000"/>
            </a:ln>
            <a:effectLst>
              <a:outerShdw dist="35921" dir="2700000" algn="ctr" rotWithShape="0">
                <a:schemeClr val="bg2"/>
              </a:outerShdw>
            </a:effectLst>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kumimoji="1" lang="zh-CN" altLang="en-US"/>
            </a:p>
          </p:txBody>
        </p:sp>
        <p:sp>
          <p:nvSpPr>
            <p:cNvPr id="14346" name="AutoShape 16"/>
            <p:cNvSpPr>
              <a:spLocks noChangeArrowheads="1"/>
            </p:cNvSpPr>
            <p:nvPr/>
          </p:nvSpPr>
          <p:spPr bwMode="auto">
            <a:xfrm>
              <a:off x="4042" y="2850"/>
              <a:ext cx="11260" cy="1240"/>
            </a:xfrm>
            <a:prstGeom prst="triangle">
              <a:avLst>
                <a:gd name="adj" fmla="val 50000"/>
              </a:avLst>
            </a:prstGeom>
            <a:solidFill>
              <a:srgbClr val="DDDDDD"/>
            </a:solidFill>
            <a:ln w="6350">
              <a:solidFill>
                <a:srgbClr val="DDDDDD"/>
              </a:solidFill>
              <a:miter lim="800000"/>
            </a:ln>
            <a:effectLst>
              <a:outerShdw dist="35921" dir="2700000" algn="ctr" rotWithShape="0">
                <a:schemeClr val="bg2"/>
              </a:outerShdw>
            </a:effectLst>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kumimoji="1" lang="zh-CN" altLang="en-US"/>
            </a:p>
          </p:txBody>
        </p:sp>
        <p:sp>
          <p:nvSpPr>
            <p:cNvPr id="131089" name="Freeform 17"/>
            <p:cNvSpPr/>
            <p:nvPr/>
          </p:nvSpPr>
          <p:spPr bwMode="auto">
            <a:xfrm>
              <a:off x="5915" y="2887"/>
              <a:ext cx="7394" cy="775"/>
            </a:xfrm>
            <a:custGeom>
              <a:avLst/>
              <a:gdLst/>
              <a:ahLst/>
              <a:cxnLst>
                <a:cxn ang="0">
                  <a:pos x="0" y="320"/>
                </a:cxn>
                <a:cxn ang="0">
                  <a:pos x="3096" y="320"/>
                </a:cxn>
                <a:cxn ang="0">
                  <a:pos x="1536" y="0"/>
                </a:cxn>
                <a:cxn ang="0">
                  <a:pos x="0" y="320"/>
                </a:cxn>
              </a:cxnLst>
              <a:rect l="0" t="0" r="r" b="b"/>
              <a:pathLst>
                <a:path w="3096" h="320">
                  <a:moveTo>
                    <a:pt x="0" y="320"/>
                  </a:moveTo>
                  <a:lnTo>
                    <a:pt x="3096" y="320"/>
                  </a:lnTo>
                  <a:lnTo>
                    <a:pt x="1536" y="0"/>
                  </a:lnTo>
                  <a:lnTo>
                    <a:pt x="0" y="320"/>
                  </a:lnTo>
                  <a:close/>
                </a:path>
              </a:pathLst>
            </a:custGeom>
            <a:solidFill>
              <a:schemeClr val="tx2">
                <a:lumMod val="40000"/>
                <a:lumOff val="60000"/>
              </a:schemeClr>
            </a:solidFill>
            <a:ln w="6350" cap="flat" cmpd="sng">
              <a:noFill/>
              <a:prstDash val="solid"/>
              <a:round/>
            </a:ln>
            <a:effectLst/>
          </p:spPr>
          <p:txBody>
            <a:bodyPr lIns="0" tIns="0" rIns="0" bIns="0" anchor="ctr">
              <a:spAutoFit/>
            </a:bodyP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sp>
          <p:nvSpPr>
            <p:cNvPr id="14348" name="Rectangle 18"/>
            <p:cNvSpPr>
              <a:spLocks noChangeArrowheads="1"/>
            </p:cNvSpPr>
            <p:nvPr/>
          </p:nvSpPr>
          <p:spPr bwMode="auto">
            <a:xfrm>
              <a:off x="4510" y="8682"/>
              <a:ext cx="10209" cy="268"/>
            </a:xfrm>
            <a:prstGeom prst="rect">
              <a:avLst/>
            </a:prstGeom>
            <a:solidFill>
              <a:srgbClr val="DDDDDD"/>
            </a:solidFill>
            <a:ln w="6350">
              <a:solidFill>
                <a:srgbClr val="DDDDDD"/>
              </a:solidFill>
              <a:miter lim="800000"/>
            </a:ln>
            <a:effectLst>
              <a:outerShdw dist="35921" dir="2700000" algn="ctr" rotWithShape="0">
                <a:schemeClr val="bg2"/>
              </a:outerShdw>
            </a:effectLst>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kumimoji="1" lang="zh-CN" altLang="en-US"/>
            </a:p>
          </p:txBody>
        </p:sp>
        <p:sp>
          <p:nvSpPr>
            <p:cNvPr id="14349" name="Rectangle 19"/>
            <p:cNvSpPr>
              <a:spLocks noChangeArrowheads="1"/>
            </p:cNvSpPr>
            <p:nvPr/>
          </p:nvSpPr>
          <p:spPr bwMode="auto">
            <a:xfrm>
              <a:off x="4052" y="8949"/>
              <a:ext cx="11131" cy="283"/>
            </a:xfrm>
            <a:prstGeom prst="rect">
              <a:avLst/>
            </a:prstGeom>
            <a:solidFill>
              <a:srgbClr val="DDDDDD"/>
            </a:solidFill>
            <a:ln w="6350">
              <a:solidFill>
                <a:srgbClr val="DDDDDD"/>
              </a:solidFill>
              <a:miter lim="800000"/>
            </a:ln>
            <a:effectLst>
              <a:outerShdw dist="35921" dir="2700000" algn="ctr" rotWithShape="0">
                <a:schemeClr val="bg2"/>
              </a:outerShdw>
            </a:effectLst>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endParaRPr kumimoji="1" lang="zh-CN" altLang="en-US"/>
            </a:p>
          </p:txBody>
        </p:sp>
        <p:sp>
          <p:nvSpPr>
            <p:cNvPr id="14350" name="Line 20"/>
            <p:cNvSpPr>
              <a:spLocks noChangeShapeType="1"/>
            </p:cNvSpPr>
            <p:nvPr/>
          </p:nvSpPr>
          <p:spPr bwMode="auto">
            <a:xfrm>
              <a:off x="4042" y="9232"/>
              <a:ext cx="11140" cy="0"/>
            </a:xfrm>
            <a:prstGeom prst="line">
              <a:avLst/>
            </a:prstGeom>
            <a:noFill/>
            <a:ln w="6350">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51" name="Line 21"/>
            <p:cNvSpPr>
              <a:spLocks noChangeShapeType="1"/>
            </p:cNvSpPr>
            <p:nvPr/>
          </p:nvSpPr>
          <p:spPr bwMode="auto">
            <a:xfrm>
              <a:off x="4490" y="8950"/>
              <a:ext cx="10220" cy="0"/>
            </a:xfrm>
            <a:prstGeom prst="line">
              <a:avLst/>
            </a:prstGeom>
            <a:noFill/>
            <a:ln w="6350">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52" name="文本框 2"/>
            <p:cNvSpPr txBox="1">
              <a:spLocks noChangeArrowheads="1"/>
            </p:cNvSpPr>
            <p:nvPr/>
          </p:nvSpPr>
          <p:spPr bwMode="auto">
            <a:xfrm>
              <a:off x="8368" y="4755"/>
              <a:ext cx="2612" cy="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1800" b="1" dirty="0">
                  <a:latin typeface="宋体" panose="02010600030101010101" pitchFamily="2" charset="-122"/>
                  <a:ea typeface="宋体" panose="02010600030101010101" pitchFamily="2" charset="-122"/>
                  <a:cs typeface="宋体" panose="02010600030101010101" pitchFamily="2" charset="-122"/>
                  <a:sym typeface="+mn-ea"/>
                </a:rPr>
                <a:t>将发展健康产业作为重点，是在新的视野和框架内思考卫生健康工作。“健康产业”的高频出镜是在十八届五中全会正式提出“健康中国”战略后，在此之前多使用“健康服务业”这一表述。</a:t>
              </a:r>
              <a:endParaRPr lang="zh-CN" altLang="en-US" sz="1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353" name="文本框 3"/>
            <p:cNvSpPr txBox="1">
              <a:spLocks noChangeArrowheads="1"/>
            </p:cNvSpPr>
            <p:nvPr/>
          </p:nvSpPr>
          <p:spPr bwMode="auto">
            <a:xfrm>
              <a:off x="8942" y="2935"/>
              <a:ext cx="3220"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3600" b="1" dirty="0">
                  <a:latin typeface="华文仿宋" panose="02010600040101010101" pitchFamily="2" charset="-122"/>
                  <a:ea typeface="华文仿宋" panose="02010600040101010101" pitchFamily="2" charset="-122"/>
                </a:rPr>
                <a:t>发展</a:t>
              </a:r>
              <a:endParaRPr lang="zh-CN" altLang="en-US" sz="3600" b="1" dirty="0">
                <a:latin typeface="华文仿宋" panose="02010600040101010101" pitchFamily="2" charset="-122"/>
                <a:ea typeface="华文仿宋" panose="02010600040101010101" pitchFamily="2" charset="-122"/>
              </a:endParaRPr>
            </a:p>
          </p:txBody>
        </p:sp>
      </p:grpSp>
      <p:sp>
        <p:nvSpPr>
          <p:cNvPr id="14339" name="文本框 4"/>
          <p:cNvSpPr txBox="1">
            <a:spLocks noChangeArrowheads="1"/>
          </p:cNvSpPr>
          <p:nvPr/>
        </p:nvSpPr>
        <p:spPr bwMode="auto">
          <a:xfrm>
            <a:off x="266065" y="5307965"/>
            <a:ext cx="11660505" cy="98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marL="0" lvl="1" eaLnBrk="1" hangingPunct="1">
              <a:buFont typeface="Wingdings" panose="05000000000000000000" pitchFamily="2" charset="2"/>
              <a:buNone/>
            </a:pPr>
            <a:r>
              <a:rPr lang="en-US" altLang="zh-CN" sz="1800" b="1" dirty="0">
                <a:latin typeface="华文仿宋" panose="02010600040101010101" pitchFamily="2" charset="-122"/>
                <a:ea typeface="华文仿宋" panose="02010600040101010101" pitchFamily="2" charset="-122"/>
                <a:sym typeface="+mn-ea"/>
              </a:rPr>
              <a:t>    </a:t>
            </a:r>
            <a:r>
              <a:rPr lang="zh-CN" altLang="en-US" sz="1600" b="1" dirty="0">
                <a:latin typeface="宋体" panose="02010600030101010101" pitchFamily="2" charset="-122"/>
                <a:ea typeface="宋体" panose="02010600030101010101" pitchFamily="2" charset="-122"/>
                <a:sym typeface="+mn-ea"/>
              </a:rPr>
              <a:t>认识到健康产业对供给侧结构性改革的影响后，就不应再将健康视作简单的卫生问题和投入问题，因为其涉及新兴产业、经济转型，实质上是改革发展的关键环节。但引导和支持健康产业、发展健康产业新业态的前提是破除体制机制障碍。</a:t>
            </a:r>
            <a:endParaRPr lang="zh-CN" altLang="en-US" sz="1800" b="1" noProof="1">
              <a:latin typeface="华文仿宋" panose="02010600040101010101" pitchFamily="2" charset="-122"/>
              <a:ea typeface="华文仿宋" panose="02010600040101010101" pitchFamily="2" charset="-122"/>
              <a:sym typeface="+mn-ea"/>
            </a:endParaRPr>
          </a:p>
          <a:p>
            <a:pPr eaLnBrk="1" hangingPunct="1"/>
            <a:endParaRPr lang="zh-CN" altLang="en-US" sz="1800" b="1" noProof="1">
              <a:latin typeface="华文仿宋" panose="02010600040101010101" pitchFamily="2" charset="-122"/>
              <a:ea typeface="华文仿宋" panose="02010600040101010101" pitchFamily="2" charset="-122"/>
              <a:sym typeface="+mn-ea"/>
            </a:endParaRPr>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62" name="Freeform 10"/>
          <p:cNvSpPr/>
          <p:nvPr/>
        </p:nvSpPr>
        <p:spPr bwMode="auto">
          <a:xfrm>
            <a:off x="1331119" y="1196752"/>
            <a:ext cx="9529762" cy="4181475"/>
          </a:xfrm>
          <a:custGeom>
            <a:avLst/>
            <a:gdLst/>
            <a:ahLst/>
            <a:cxnLst>
              <a:cxn ang="0">
                <a:pos x="4538" y="0"/>
              </a:cxn>
              <a:cxn ang="0">
                <a:pos x="0" y="0"/>
              </a:cxn>
              <a:cxn ang="0">
                <a:pos x="105" y="541"/>
              </a:cxn>
              <a:cxn ang="0">
                <a:pos x="0" y="1080"/>
              </a:cxn>
              <a:cxn ang="0">
                <a:pos x="4538" y="1080"/>
              </a:cxn>
              <a:cxn ang="0">
                <a:pos x="4538" y="0"/>
              </a:cxn>
            </a:cxnLst>
            <a:rect l="0" t="0" r="r" b="b"/>
            <a:pathLst>
              <a:path w="4538" h="1080">
                <a:moveTo>
                  <a:pt x="4538" y="0"/>
                </a:moveTo>
                <a:lnTo>
                  <a:pt x="0" y="0"/>
                </a:lnTo>
                <a:lnTo>
                  <a:pt x="105" y="541"/>
                </a:lnTo>
                <a:lnTo>
                  <a:pt x="0" y="1080"/>
                </a:lnTo>
                <a:lnTo>
                  <a:pt x="4538" y="1080"/>
                </a:lnTo>
                <a:lnTo>
                  <a:pt x="4538" y="0"/>
                </a:lnTo>
              </a:path>
            </a:pathLst>
          </a:custGeom>
          <a:solidFill>
            <a:schemeClr val="tx2">
              <a:lumMod val="20000"/>
              <a:lumOff val="80000"/>
            </a:schemeClr>
          </a:solidFill>
          <a:ln w="6350" cmpd="sng">
            <a:solidFill>
              <a:srgbClr val="000000"/>
            </a:solidFill>
            <a:prstDash val="solid"/>
            <a:round/>
          </a:ln>
        </p:spPr>
        <p:txBody>
          <a:bodyP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sp>
        <p:nvSpPr>
          <p:cNvPr id="15363" name="Rectangle 11"/>
          <p:cNvSpPr>
            <a:spLocks noChangeArrowheads="1"/>
          </p:cNvSpPr>
          <p:nvPr/>
        </p:nvSpPr>
        <p:spPr bwMode="auto">
          <a:xfrm>
            <a:off x="2015331" y="1555845"/>
            <a:ext cx="8494713" cy="332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marL="0" indent="0" eaLnBrk="1" hangingPunct="1">
              <a:lnSpc>
                <a:spcPct val="150000"/>
              </a:lnSpc>
              <a:buNone/>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没有全民健康，就没有全面小康。”习近平强调说，要把人民健康放在优先发展的战略地位，以普及健康生活、优化健康服务、完善健康保障、建设健康环境、发展健康产业为重点，加快推进健康中国建设，努力全方位、全周期保障人民健康，为实现“两个一百年”奋斗目标、实现中华民族伟大复兴的中国梦打下坚实健康基础。</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标题 4"/>
          <p:cNvSpPr>
            <a:spLocks noGrp="1"/>
          </p:cNvSpPr>
          <p:nvPr>
            <p:ph type="title"/>
          </p:nvPr>
        </p:nvSpPr>
        <p:spPr>
          <a:xfrm>
            <a:off x="191344" y="116632"/>
            <a:ext cx="7793037" cy="792088"/>
          </a:xfrm>
        </p:spPr>
        <p:txBody>
          <a:bodyPr/>
          <a:lstStyle/>
          <a:p>
            <a:pPr algn="l">
              <a:defRPr/>
            </a:pPr>
            <a:r>
              <a:rPr lang="zh-CN" altLang="en-US" sz="2400" dirty="0">
                <a:latin typeface="+mn-ea"/>
                <a:ea typeface="+mn-ea"/>
                <a:sym typeface="+mn-ea"/>
              </a:rPr>
              <a:t>（五）卫生与健康的重要地位</a:t>
            </a:r>
            <a:endParaRPr lang="zh-CN" altLang="en-US" sz="2400" dirty="0">
              <a:latin typeface="+mn-ea"/>
              <a:ea typeface="+mn-ea"/>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5639" y="332651"/>
            <a:ext cx="7520940" cy="548640"/>
          </a:xfrm>
        </p:spPr>
        <p:txBody>
          <a:bodyPr/>
          <a:lstStyle/>
          <a:p>
            <a:pPr algn="ctr"/>
            <a:r>
              <a:rPr lang="zh-CN" altLang="en-US" sz="2800" b="1" dirty="0">
                <a:latin typeface="楷体_GB2312" charset="0"/>
                <a:ea typeface="楷体_GB2312" charset="0"/>
                <a:cs typeface="+mn-cs"/>
              </a:rPr>
              <a:t>一、个体健康</a:t>
            </a:r>
            <a:endParaRPr lang="zh-CN" altLang="en-US" sz="2800" b="1" dirty="0">
              <a:latin typeface="楷体_GB2312" charset="0"/>
              <a:ea typeface="楷体_GB2312" charset="0"/>
              <a:cs typeface="+mn-cs"/>
            </a:endParaRPr>
          </a:p>
        </p:txBody>
      </p:sp>
      <p:sp>
        <p:nvSpPr>
          <p:cNvPr id="3" name="内容占位符 2"/>
          <p:cNvSpPr>
            <a:spLocks noGrp="1"/>
          </p:cNvSpPr>
          <p:nvPr>
            <p:ph idx="1"/>
          </p:nvPr>
        </p:nvSpPr>
        <p:spPr>
          <a:xfrm>
            <a:off x="1242060" y="980440"/>
            <a:ext cx="6347460" cy="4733290"/>
          </a:xfrm>
        </p:spPr>
        <p:txBody>
          <a:bodyPr/>
          <a:lstStyle/>
          <a:p>
            <a:pPr marL="0" indent="457200" algn="just" latinLnBrk="0">
              <a:lnSpc>
                <a:spcPct val="180000"/>
              </a:lnSpc>
              <a:spcBef>
                <a:spcPts val="0"/>
              </a:spcBef>
              <a:buNone/>
            </a:pPr>
            <a:r>
              <a:rPr lang="zh-CN" altLang="en-US" sz="2000" b="0" dirty="0">
                <a:latin typeface="Times New Roman Regular" panose="02020603050405020304" charset="0"/>
                <a:ea typeface="宋体" panose="02010600030101010101" pitchFamily="2" charset="-122"/>
                <a:cs typeface="Times New Roman Regular" panose="02020603050405020304" charset="0"/>
              </a:rPr>
              <a:t> 1978年世界卫生组织（</a:t>
            </a:r>
            <a:r>
              <a:rPr lang="en-US" altLang="zh-CN" sz="2000" b="0" dirty="0">
                <a:latin typeface="Times New Roman Regular" panose="02020603050405020304" charset="0"/>
                <a:ea typeface="宋体" panose="02010600030101010101" pitchFamily="2" charset="-122"/>
                <a:cs typeface="Times New Roman Regular" panose="02020603050405020304" charset="0"/>
              </a:rPr>
              <a:t>WHO</a:t>
            </a:r>
            <a:r>
              <a:rPr lang="zh-CN" altLang="en-US" sz="2000" b="0" dirty="0">
                <a:latin typeface="Times New Roman Regular" panose="02020603050405020304" charset="0"/>
                <a:ea typeface="宋体" panose="02010600030101010101" pitchFamily="2" charset="-122"/>
                <a:cs typeface="Times New Roman Regular" panose="02020603050405020304" charset="0"/>
              </a:rPr>
              <a:t>）提出了著名的《阿拉木图宣言》，强调健康是人类的基本权利，提出“人人享有合理的基本医疗服务”。</a:t>
            </a:r>
            <a:endParaRPr lang="zh-CN" altLang="en-US" sz="2000" b="0" dirty="0">
              <a:latin typeface="Times New Roman Regular" panose="02020603050405020304" charset="0"/>
              <a:ea typeface="宋体" panose="02010600030101010101" pitchFamily="2" charset="-122"/>
              <a:cs typeface="Times New Roman Regular" panose="02020603050405020304" charset="0"/>
            </a:endParaRPr>
          </a:p>
          <a:p>
            <a:pPr marL="0" indent="457200" algn="just" latinLnBrk="0">
              <a:lnSpc>
                <a:spcPct val="180000"/>
              </a:lnSpc>
              <a:spcBef>
                <a:spcPts val="0"/>
              </a:spcBef>
              <a:buNone/>
            </a:pPr>
            <a:r>
              <a:rPr lang="zh-CN" altLang="en-US" sz="2000" dirty="0">
                <a:latin typeface="Times New Roman Regular" panose="02020603050405020304" charset="0"/>
                <a:ea typeface="宋体" panose="02010600030101010101" pitchFamily="2" charset="-122"/>
                <a:cs typeface="Times New Roman Regular" panose="02020603050405020304" charset="0"/>
              </a:rPr>
              <a:t>WHO对健康的定义是：健康不仅仅是没有疾病或虚弱，而是一种身体、心理和社会福祉的全面状态。这一定义强调了健康的多维性，涵盖了身体健康、心理健康以及社会健康等多个方面。</a:t>
            </a:r>
            <a:r>
              <a:rPr lang="en-US" altLang="zh-CN" sz="2000" b="0" dirty="0">
                <a:latin typeface="宋体" panose="02010600030101010101" pitchFamily="2" charset="-122"/>
                <a:ea typeface="宋体" panose="02010600030101010101" pitchFamily="2" charset="-122"/>
              </a:rPr>
              <a:t> </a:t>
            </a:r>
            <a:endParaRPr lang="en-US" altLang="zh-CN" sz="2000" b="0" dirty="0">
              <a:latin typeface="宋体" panose="02010600030101010101" pitchFamily="2" charset="-122"/>
              <a:ea typeface="宋体" panose="02010600030101010101" pitchFamily="2" charset="-122"/>
            </a:endParaRPr>
          </a:p>
          <a:p>
            <a:pPr marL="0" indent="457200" algn="just" latinLnBrk="0">
              <a:lnSpc>
                <a:spcPct val="180000"/>
              </a:lnSpc>
              <a:spcBef>
                <a:spcPts val="0"/>
              </a:spcBef>
              <a:buNone/>
            </a:pPr>
            <a:r>
              <a:rPr lang="en-US" altLang="zh-CN" sz="2000" b="0" dirty="0">
                <a:latin typeface="宋体" panose="02010600030101010101" pitchFamily="2" charset="-122"/>
                <a:ea typeface="宋体" panose="02010600030101010101" pitchFamily="2" charset="-122"/>
              </a:rPr>
              <a:t>  </a:t>
            </a:r>
            <a:endParaRPr lang="en-US" altLang="zh-CN" sz="2000" b="0" dirty="0">
              <a:latin typeface="宋体" panose="02010600030101010101" pitchFamily="2" charset="-122"/>
              <a:ea typeface="宋体" panose="02010600030101010101" pitchFamily="2" charset="-122"/>
            </a:endParaRPr>
          </a:p>
        </p:txBody>
      </p:sp>
      <p:pic>
        <p:nvPicPr>
          <p:cNvPr id="7" name="图片 6" descr="1"/>
          <p:cNvPicPr>
            <a:picLocks noChangeAspect="1"/>
          </p:cNvPicPr>
          <p:nvPr/>
        </p:nvPicPr>
        <p:blipFill>
          <a:blip r:embed="rId1"/>
          <a:stretch>
            <a:fillRect/>
          </a:stretch>
        </p:blipFill>
        <p:spPr>
          <a:xfrm>
            <a:off x="8040370" y="1124585"/>
            <a:ext cx="2429510" cy="2429510"/>
          </a:xfrm>
          <a:prstGeom prst="rect">
            <a:avLst/>
          </a:prstGeom>
        </p:spPr>
      </p:pic>
      <p:pic>
        <p:nvPicPr>
          <p:cNvPr id="8" name="图片 7" descr="2"/>
          <p:cNvPicPr>
            <a:picLocks noChangeAspect="1"/>
          </p:cNvPicPr>
          <p:nvPr/>
        </p:nvPicPr>
        <p:blipFill>
          <a:blip r:embed="rId2"/>
          <a:stretch>
            <a:fillRect/>
          </a:stretch>
        </p:blipFill>
        <p:spPr>
          <a:xfrm>
            <a:off x="8040370" y="1124585"/>
            <a:ext cx="3749675" cy="2429510"/>
          </a:xfrm>
          <a:prstGeom prst="rect">
            <a:avLst/>
          </a:prstGeom>
        </p:spPr>
      </p:pic>
      <p:pic>
        <p:nvPicPr>
          <p:cNvPr id="9" name="图片 8" descr="3"/>
          <p:cNvPicPr>
            <a:picLocks noChangeAspect="1"/>
          </p:cNvPicPr>
          <p:nvPr/>
        </p:nvPicPr>
        <p:blipFill>
          <a:blip r:embed="rId3"/>
          <a:stretch>
            <a:fillRect/>
          </a:stretch>
        </p:blipFill>
        <p:spPr>
          <a:xfrm>
            <a:off x="8040370" y="1124585"/>
            <a:ext cx="3749675" cy="3514090"/>
          </a:xfrm>
          <a:prstGeom prst="rect">
            <a:avLst/>
          </a:prstGeom>
        </p:spPr>
      </p:pic>
      <p:pic>
        <p:nvPicPr>
          <p:cNvPr id="10" name="图片 9" descr="4"/>
          <p:cNvPicPr>
            <a:picLocks noChangeAspect="1"/>
          </p:cNvPicPr>
          <p:nvPr/>
        </p:nvPicPr>
        <p:blipFill>
          <a:blip r:embed="rId4"/>
          <a:stretch>
            <a:fillRect/>
          </a:stretch>
        </p:blipFill>
        <p:spPr>
          <a:xfrm>
            <a:off x="8040370" y="1124585"/>
            <a:ext cx="3749675" cy="3514090"/>
          </a:xfrm>
          <a:prstGeom prst="rect">
            <a:avLst/>
          </a:prstGeom>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62" name="Freeform 10"/>
          <p:cNvSpPr/>
          <p:nvPr/>
        </p:nvSpPr>
        <p:spPr bwMode="auto">
          <a:xfrm>
            <a:off x="1199456" y="1124744"/>
            <a:ext cx="9664700" cy="4216400"/>
          </a:xfrm>
          <a:custGeom>
            <a:avLst/>
            <a:gdLst/>
            <a:ahLst/>
            <a:cxnLst>
              <a:cxn ang="0">
                <a:pos x="4538" y="0"/>
              </a:cxn>
              <a:cxn ang="0">
                <a:pos x="0" y="0"/>
              </a:cxn>
              <a:cxn ang="0">
                <a:pos x="105" y="541"/>
              </a:cxn>
              <a:cxn ang="0">
                <a:pos x="0" y="1080"/>
              </a:cxn>
              <a:cxn ang="0">
                <a:pos x="4538" y="1080"/>
              </a:cxn>
              <a:cxn ang="0">
                <a:pos x="4538" y="0"/>
              </a:cxn>
            </a:cxnLst>
            <a:rect l="0" t="0" r="r" b="b"/>
            <a:pathLst>
              <a:path w="4538" h="1080">
                <a:moveTo>
                  <a:pt x="4538" y="0"/>
                </a:moveTo>
                <a:lnTo>
                  <a:pt x="0" y="0"/>
                </a:lnTo>
                <a:lnTo>
                  <a:pt x="105" y="541"/>
                </a:lnTo>
                <a:lnTo>
                  <a:pt x="0" y="1080"/>
                </a:lnTo>
                <a:lnTo>
                  <a:pt x="4538" y="1080"/>
                </a:lnTo>
                <a:lnTo>
                  <a:pt x="4538" y="0"/>
                </a:lnTo>
              </a:path>
            </a:pathLst>
          </a:custGeom>
          <a:solidFill>
            <a:schemeClr val="tx2">
              <a:lumMod val="20000"/>
              <a:lumOff val="80000"/>
            </a:schemeClr>
          </a:solidFill>
          <a:ln w="6350" cmpd="sng">
            <a:solidFill>
              <a:srgbClr val="000000"/>
            </a:solidFill>
            <a:prstDash val="solid"/>
            <a:round/>
          </a:ln>
        </p:spPr>
        <p:txBody>
          <a:bodyP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sp>
        <p:nvSpPr>
          <p:cNvPr id="16387" name="Rectangle 11"/>
          <p:cNvSpPr>
            <a:spLocks noChangeArrowheads="1"/>
          </p:cNvSpPr>
          <p:nvPr/>
        </p:nvSpPr>
        <p:spPr bwMode="auto">
          <a:xfrm>
            <a:off x="1848744" y="1661478"/>
            <a:ext cx="8689975" cy="276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lnSpc>
                <a:spcPct val="150000"/>
              </a:lnSpc>
              <a:buNone/>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这是一个新的里程碑，从这里可以看出中国民生发展进入了新阶段”。十六大以来，提出建设小康社会，十七大以后，提出解决看病难、看病贵的重大民生问题，这一次提出健康国家建设，从过去一开始“管吃饭”、“管吃药”，到了“管健康、促健康”，体现了将健康工作放在第一的执政理念的进步。</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标题 4"/>
          <p:cNvSpPr>
            <a:spLocks noGrp="1"/>
          </p:cNvSpPr>
          <p:nvPr>
            <p:ph type="title"/>
          </p:nvPr>
        </p:nvSpPr>
        <p:spPr>
          <a:xfrm>
            <a:off x="191344" y="116632"/>
            <a:ext cx="7793037" cy="792088"/>
          </a:xfrm>
        </p:spPr>
        <p:txBody>
          <a:bodyPr/>
          <a:lstStyle/>
          <a:p>
            <a:pPr algn="l">
              <a:defRPr/>
            </a:pPr>
            <a:r>
              <a:rPr lang="zh-CN" altLang="en-US" sz="2400" dirty="0">
                <a:latin typeface="+mn-ea"/>
                <a:ea typeface="+mn-ea"/>
                <a:sym typeface="+mn-ea"/>
              </a:rPr>
              <a:t>（五）卫生与健康的重要地位</a:t>
            </a:r>
            <a:endParaRPr lang="zh-CN" altLang="en-US" sz="2400" dirty="0">
              <a:latin typeface="+mn-ea"/>
              <a:ea typeface="+mn-ea"/>
            </a:endParaRPr>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62" name="Freeform 10"/>
          <p:cNvSpPr/>
          <p:nvPr/>
        </p:nvSpPr>
        <p:spPr bwMode="auto">
          <a:xfrm>
            <a:off x="1392237" y="1268760"/>
            <a:ext cx="9407525" cy="3889375"/>
          </a:xfrm>
          <a:custGeom>
            <a:avLst/>
            <a:gdLst/>
            <a:ahLst/>
            <a:cxnLst>
              <a:cxn ang="0">
                <a:pos x="4538" y="0"/>
              </a:cxn>
              <a:cxn ang="0">
                <a:pos x="0" y="0"/>
              </a:cxn>
              <a:cxn ang="0">
                <a:pos x="105" y="541"/>
              </a:cxn>
              <a:cxn ang="0">
                <a:pos x="0" y="1080"/>
              </a:cxn>
              <a:cxn ang="0">
                <a:pos x="4538" y="1080"/>
              </a:cxn>
              <a:cxn ang="0">
                <a:pos x="4538" y="0"/>
              </a:cxn>
            </a:cxnLst>
            <a:rect l="0" t="0" r="r" b="b"/>
            <a:pathLst>
              <a:path w="4538" h="1080">
                <a:moveTo>
                  <a:pt x="4538" y="0"/>
                </a:moveTo>
                <a:lnTo>
                  <a:pt x="0" y="0"/>
                </a:lnTo>
                <a:lnTo>
                  <a:pt x="105" y="541"/>
                </a:lnTo>
                <a:lnTo>
                  <a:pt x="0" y="1080"/>
                </a:lnTo>
                <a:lnTo>
                  <a:pt x="4538" y="1080"/>
                </a:lnTo>
                <a:lnTo>
                  <a:pt x="4538" y="0"/>
                </a:lnTo>
              </a:path>
            </a:pathLst>
          </a:custGeom>
          <a:solidFill>
            <a:schemeClr val="tx2">
              <a:lumMod val="20000"/>
              <a:lumOff val="80000"/>
            </a:schemeClr>
          </a:solidFill>
          <a:ln w="6350" cmpd="sng">
            <a:solidFill>
              <a:srgbClr val="000000"/>
            </a:solidFill>
            <a:prstDash val="solid"/>
            <a:round/>
          </a:ln>
        </p:spPr>
        <p:txBody>
          <a:bodyPr/>
          <a:lstStyle/>
          <a:p>
            <a:pPr eaLnBrk="1" hangingPunct="1">
              <a:spcBef>
                <a:spcPct val="20000"/>
              </a:spcBef>
              <a:buClr>
                <a:schemeClr val="folHlink"/>
              </a:buClr>
              <a:buSzPct val="60000"/>
              <a:buFont typeface="Wingdings" panose="05000000000000000000" pitchFamily="2" charset="2"/>
              <a:buChar char="n"/>
              <a:defRPr/>
            </a:pPr>
            <a:endParaRPr kumimoji="1" lang="zh-CN" altLang="en-US"/>
          </a:p>
        </p:txBody>
      </p:sp>
      <p:sp>
        <p:nvSpPr>
          <p:cNvPr id="17411" name="Rectangle 11"/>
          <p:cNvSpPr>
            <a:spLocks noChangeArrowheads="1"/>
          </p:cNvSpPr>
          <p:nvPr/>
        </p:nvSpPr>
        <p:spPr bwMode="auto">
          <a:xfrm>
            <a:off x="2114549" y="2069178"/>
            <a:ext cx="8329613" cy="22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marL="0" indent="0" eaLnBrk="1" hangingPunct="1">
              <a:lnSpc>
                <a:spcPct val="150000"/>
              </a:lnSpc>
              <a:buNone/>
            </a:pP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此次会议，中央将“健康”置于“改革之道”、“发展之道”的高度，将健康工作看作是党委政府、特别是主要领导亲自抓的重要工作，将其纳入到整个深化改革的框架当中同部署、同要求、同考核。健康当以国策论之的时代到来了。</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标题 4"/>
          <p:cNvSpPr>
            <a:spLocks noGrp="1"/>
          </p:cNvSpPr>
          <p:nvPr>
            <p:ph type="title"/>
          </p:nvPr>
        </p:nvSpPr>
        <p:spPr>
          <a:xfrm>
            <a:off x="191344" y="116632"/>
            <a:ext cx="7793037" cy="792088"/>
          </a:xfrm>
        </p:spPr>
        <p:txBody>
          <a:bodyPr/>
          <a:lstStyle/>
          <a:p>
            <a:pPr algn="l">
              <a:defRPr/>
            </a:pPr>
            <a:r>
              <a:rPr lang="zh-CN" altLang="en-US" sz="2400" dirty="0">
                <a:latin typeface="+mn-ea"/>
                <a:ea typeface="+mn-ea"/>
                <a:sym typeface="+mn-ea"/>
              </a:rPr>
              <a:t>（五）卫生与健康的重要地位</a:t>
            </a:r>
            <a:endParaRPr lang="zh-CN" altLang="en-US" sz="2400" dirty="0">
              <a:latin typeface="+mn-ea"/>
              <a:ea typeface="+mn-ea"/>
            </a:endParaRPr>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09600" y="332656"/>
            <a:ext cx="10972800" cy="792163"/>
          </a:xfrm>
        </p:spPr>
        <p:txBody>
          <a:bodyPr/>
          <a:lstStyle/>
          <a:p>
            <a:r>
              <a:rPr lang="zh-CN" altLang="en-US" sz="2800" dirty="0">
                <a:latin typeface="+mn-ea"/>
                <a:ea typeface="+mn-ea"/>
              </a:rPr>
              <a:t>七、健康国家要研究的问题</a:t>
            </a:r>
            <a:endParaRPr lang="zh-CN" altLang="en-US" sz="2800" dirty="0">
              <a:latin typeface="+mn-ea"/>
              <a:ea typeface="+mn-ea"/>
            </a:endParaRPr>
          </a:p>
        </p:txBody>
      </p:sp>
      <p:sp>
        <p:nvSpPr>
          <p:cNvPr id="5" name="内容占位符 2"/>
          <p:cNvSpPr>
            <a:spLocks noGrp="1"/>
          </p:cNvSpPr>
          <p:nvPr>
            <p:ph idx="1"/>
          </p:nvPr>
        </p:nvSpPr>
        <p:spPr>
          <a:xfrm>
            <a:off x="2335530" y="1340768"/>
            <a:ext cx="7520940" cy="3579849"/>
          </a:xfrm>
        </p:spPr>
        <p:txBody>
          <a:bodyPr>
            <a:normAutofit/>
          </a:bodyPr>
          <a:lstStyle/>
          <a:p>
            <a:pPr marL="0" indent="0" algn="just">
              <a:lnSpc>
                <a:spcPct val="150000"/>
              </a:lnSpc>
              <a:buNone/>
            </a:pPr>
            <a:endParaRPr lang="zh-CN" altLang="en-US" sz="1800" dirty="0">
              <a:latin typeface="宋体" panose="02010600030101010101" pitchFamily="2" charset="-122"/>
              <a:ea typeface="宋体" panose="02010600030101010101" pitchFamily="2" charset="-122"/>
            </a:endParaRPr>
          </a:p>
          <a:p>
            <a:pPr marL="0" indent="0">
              <a:buNone/>
            </a:pPr>
            <a:endParaRPr lang="zh-CN" altLang="en-US" sz="1800" strike="sngStrike" dirty="0">
              <a:latin typeface="宋体" panose="02010600030101010101" pitchFamily="2" charset="-122"/>
              <a:ea typeface="宋体" panose="02010600030101010101" pitchFamily="2" charset="-122"/>
            </a:endParaRPr>
          </a:p>
        </p:txBody>
      </p:sp>
      <p:sp>
        <p:nvSpPr>
          <p:cNvPr id="2" name="文本框 2"/>
          <p:cNvSpPr txBox="1">
            <a:spLocks noChangeArrowheads="1"/>
          </p:cNvSpPr>
          <p:nvPr/>
        </p:nvSpPr>
        <p:spPr bwMode="auto">
          <a:xfrm>
            <a:off x="2135307" y="1556286"/>
            <a:ext cx="7200800" cy="245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9pPr>
          </a:lstStyle>
          <a:p>
            <a:pPr eaLnBrk="1" hangingPunct="1">
              <a:lnSpc>
                <a:spcPct val="200000"/>
              </a:lnSpc>
              <a:buNone/>
            </a:pPr>
            <a:r>
              <a:rPr lang="en-US" altLang="zh-CN" sz="2400" b="1" dirty="0">
                <a:latin typeface="Times New Roman Regular" panose="02020603050405020304" charset="0"/>
                <a:cs typeface="Times New Roman Regular" panose="02020603050405020304" charset="0"/>
                <a:sym typeface="+mn-ea"/>
              </a:rPr>
              <a:t>1. </a:t>
            </a:r>
            <a:r>
              <a:rPr lang="zh-CN" altLang="en-US" sz="2400" b="1" dirty="0">
                <a:latin typeface="Times New Roman Regular" panose="02020603050405020304" charset="0"/>
                <a:cs typeface="Times New Roman Regular" panose="02020603050405020304" charset="0"/>
                <a:sym typeface="+mn-ea"/>
              </a:rPr>
              <a:t>健康融于万策（</a:t>
            </a:r>
            <a:r>
              <a:rPr lang="en-US" altLang="zh-CN" sz="2400" b="1" dirty="0">
                <a:latin typeface="Times New Roman Regular" panose="02020603050405020304" charset="0"/>
                <a:cs typeface="Times New Roman Regular" panose="02020603050405020304" charset="0"/>
                <a:sym typeface="+mn-ea"/>
              </a:rPr>
              <a:t>Health IN All Policies  </a:t>
            </a:r>
            <a:r>
              <a:rPr lang="zh-CN" altLang="en-US" sz="2400" b="1" dirty="0">
                <a:latin typeface="Times New Roman Regular" panose="02020603050405020304" charset="0"/>
                <a:cs typeface="Times New Roman Regular" panose="02020603050405020304" charset="0"/>
                <a:sym typeface="+mn-ea"/>
              </a:rPr>
              <a:t>）</a:t>
            </a:r>
            <a:endParaRPr lang="en-US" altLang="zh-CN" sz="2400" b="1" dirty="0">
              <a:latin typeface="Times New Roman Regular" panose="02020603050405020304" charset="0"/>
              <a:cs typeface="Times New Roman Regular" panose="02020603050405020304" charset="0"/>
              <a:sym typeface="+mn-ea"/>
            </a:endParaRPr>
          </a:p>
          <a:p>
            <a:pPr>
              <a:lnSpc>
                <a:spcPct val="200000"/>
              </a:lnSpc>
              <a:buNone/>
            </a:pPr>
            <a:r>
              <a:rPr lang="en-US" altLang="zh-CN" sz="2400" b="1" dirty="0">
                <a:latin typeface="Times New Roman Regular" panose="02020603050405020304" charset="0"/>
                <a:cs typeface="Times New Roman Regular" panose="02020603050405020304" charset="0"/>
                <a:sym typeface="+mn-ea"/>
              </a:rPr>
              <a:t>2. </a:t>
            </a:r>
            <a:r>
              <a:rPr lang="zh-CN" altLang="en-US" sz="2400" b="1" dirty="0">
                <a:latin typeface="Times New Roman Regular" panose="02020603050405020304" charset="0"/>
                <a:cs typeface="Times New Roman Regular" panose="02020603050405020304" charset="0"/>
                <a:sym typeface="+mn-ea"/>
              </a:rPr>
              <a:t>“合纵连横”</a:t>
            </a:r>
            <a:r>
              <a:rPr lang="en-US" altLang="zh-CN" sz="2400" b="1" dirty="0">
                <a:latin typeface="Times New Roman Regular" panose="02020603050405020304" charset="0"/>
                <a:cs typeface="Times New Roman Regular" panose="02020603050405020304" charset="0"/>
                <a:sym typeface="+mn-ea"/>
              </a:rPr>
              <a:t>——</a:t>
            </a:r>
            <a:r>
              <a:rPr lang="zh-CN" altLang="en-US" sz="2400" b="1" dirty="0">
                <a:latin typeface="Times New Roman Regular" panose="02020603050405020304" charset="0"/>
                <a:cs typeface="Times New Roman Regular" panose="02020603050405020304" charset="0"/>
                <a:sym typeface="+mn-ea"/>
              </a:rPr>
              <a:t>横向联动、纵向优化</a:t>
            </a:r>
            <a:endParaRPr lang="en-US" altLang="zh-CN" sz="2400" b="1" dirty="0">
              <a:latin typeface="Times New Roman Regular" panose="02020603050405020304" charset="0"/>
              <a:cs typeface="Times New Roman Regular" panose="02020603050405020304" charset="0"/>
              <a:sym typeface="+mn-ea"/>
            </a:endParaRPr>
          </a:p>
          <a:p>
            <a:pPr>
              <a:lnSpc>
                <a:spcPct val="200000"/>
              </a:lnSpc>
              <a:buNone/>
            </a:pPr>
            <a:r>
              <a:rPr lang="en-US" altLang="zh-CN" sz="2400" b="1" dirty="0">
                <a:latin typeface="Times New Roman Regular" panose="02020603050405020304" charset="0"/>
                <a:cs typeface="Times New Roman Regular" panose="02020603050405020304" charset="0"/>
                <a:sym typeface="+mn-ea"/>
              </a:rPr>
              <a:t>3. </a:t>
            </a:r>
            <a:r>
              <a:rPr lang="zh-CN" altLang="en-US" sz="2400" b="1" dirty="0">
                <a:latin typeface="Times New Roman Regular" panose="02020603050405020304" charset="0"/>
                <a:cs typeface="Times New Roman Regular" panose="02020603050405020304" charset="0"/>
                <a:sym typeface="+mn-ea"/>
              </a:rPr>
              <a:t>多维度健康</a:t>
            </a:r>
            <a:r>
              <a:rPr lang="en-US" altLang="zh-CN" sz="2400" b="1" dirty="0">
                <a:latin typeface="Times New Roman Regular" panose="02020603050405020304" charset="0"/>
                <a:cs typeface="Times New Roman Regular" panose="02020603050405020304" charset="0"/>
                <a:sym typeface="+mn-ea"/>
              </a:rPr>
              <a:t>——</a:t>
            </a:r>
            <a:r>
              <a:rPr lang="zh-CN" altLang="en-US" sz="2400" b="1" dirty="0">
                <a:latin typeface="Times New Roman Regular" panose="02020603050405020304" charset="0"/>
                <a:cs typeface="Times New Roman Regular" panose="02020603050405020304" charset="0"/>
                <a:sym typeface="+mn-ea"/>
              </a:rPr>
              <a:t>健康生活、健康环境、健康产业</a:t>
            </a:r>
            <a:endParaRPr lang="zh-CN" altLang="en-US" sz="2400" b="1" dirty="0">
              <a:latin typeface="Times New Roman Regular" panose="02020603050405020304" charset="0"/>
              <a:cs typeface="Times New Roman Regular" panose="02020603050405020304" charset="0"/>
              <a:sym typeface="+mn-ea"/>
            </a:endParaRPr>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03247" y="483786"/>
            <a:ext cx="7520940" cy="548640"/>
          </a:xfrm>
        </p:spPr>
        <p:txBody>
          <a:bodyPr/>
          <a:lstStyle/>
          <a:p>
            <a:r>
              <a:rPr lang="zh-CN" altLang="en-US" sz="2800" dirty="0">
                <a:latin typeface="+mn-ea"/>
                <a:ea typeface="+mn-ea"/>
              </a:rPr>
              <a:t>八、有关健康中国的文章</a:t>
            </a:r>
            <a:endParaRPr lang="zh-CN" altLang="en-US" sz="2800" dirty="0">
              <a:latin typeface="+mn-ea"/>
              <a:ea typeface="+mn-ea"/>
            </a:endParaRPr>
          </a:p>
        </p:txBody>
      </p:sp>
      <p:graphicFrame>
        <p:nvGraphicFramePr>
          <p:cNvPr id="8" name="表格 7"/>
          <p:cNvGraphicFramePr>
            <a:graphicFrameLocks noGrp="1"/>
          </p:cNvGraphicFramePr>
          <p:nvPr/>
        </p:nvGraphicFramePr>
        <p:xfrm>
          <a:off x="1091444" y="1268760"/>
          <a:ext cx="9901100" cy="4464495"/>
        </p:xfrm>
        <a:graphic>
          <a:graphicData uri="http://schemas.openxmlformats.org/drawingml/2006/table">
            <a:tbl>
              <a:tblPr firstRow="1" firstCol="1" bandRow="1"/>
              <a:tblGrid>
                <a:gridCol w="4950550"/>
                <a:gridCol w="1015497"/>
                <a:gridCol w="2128770"/>
                <a:gridCol w="1806283"/>
              </a:tblGrid>
              <a:tr h="670242">
                <a:tc>
                  <a:txBody>
                    <a:bodyPr/>
                    <a:lstStyle/>
                    <a:p>
                      <a:pPr algn="ctr"/>
                      <a:r>
                        <a:rPr lang="zh-CN" sz="1800" kern="0" dirty="0">
                          <a:effectLst/>
                          <a:latin typeface="宋体" panose="02010600030101010101" pitchFamily="2" charset="-122"/>
                          <a:ea typeface="宋体" panose="02010600030101010101" pitchFamily="2" charset="-122"/>
                          <a:cs typeface="宋体" panose="02010600030101010101" pitchFamily="2" charset="-122"/>
                        </a:rPr>
                        <a:t>健康中国战略实施前后</a:t>
                      </a:r>
                      <a:r>
                        <a:rPr lang="en-US" sz="1800" kern="0" dirty="0">
                          <a:effectLst/>
                          <a:latin typeface="宋体" panose="02010600030101010101" pitchFamily="2" charset="-122"/>
                          <a:ea typeface="宋体" panose="02010600030101010101" pitchFamily="2" charset="-122"/>
                          <a:cs typeface="宋体" panose="02010600030101010101" pitchFamily="2" charset="-122"/>
                        </a:rPr>
                        <a:t>6</a:t>
                      </a:r>
                      <a:r>
                        <a:rPr lang="zh-CN" sz="1800" kern="0" dirty="0">
                          <a:effectLst/>
                          <a:latin typeface="宋体" panose="02010600030101010101" pitchFamily="2" charset="-122"/>
                          <a:ea typeface="宋体" panose="02010600030101010101" pitchFamily="2" charset="-122"/>
                          <a:cs typeface="宋体" panose="02010600030101010101" pitchFamily="2" charset="-122"/>
                        </a:rPr>
                        <a:t>年我国慢性病研究趋势：由治疗向治理转型</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a:effectLst/>
                          <a:latin typeface="宋体" panose="02010600030101010101" pitchFamily="2" charset="-122"/>
                          <a:ea typeface="宋体" panose="02010600030101010101" pitchFamily="2" charset="-122"/>
                          <a:cs typeface="宋体" panose="02010600030101010101" pitchFamily="2" charset="-122"/>
                        </a:rPr>
                        <a:t>论文</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a:effectLst/>
                          <a:latin typeface="宋体" panose="02010600030101010101" pitchFamily="2" charset="-122"/>
                          <a:ea typeface="宋体" panose="02010600030101010101" pitchFamily="2" charset="-122"/>
                          <a:cs typeface="宋体" panose="02010600030101010101" pitchFamily="2" charset="-122"/>
                        </a:rPr>
                        <a:t>中国卫生政策研究</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a:effectLst/>
                          <a:latin typeface="宋体" panose="02010600030101010101" pitchFamily="2" charset="-122"/>
                          <a:ea typeface="宋体" panose="02010600030101010101" pitchFamily="2" charset="-122"/>
                          <a:cs typeface="宋体" panose="02010600030101010101" pitchFamily="2" charset="-122"/>
                        </a:rPr>
                        <a:t>2023年5月</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156">
                <a:tc>
                  <a:txBody>
                    <a:bodyPr/>
                    <a:lstStyle/>
                    <a:p>
                      <a:pPr algn="ctr"/>
                      <a:r>
                        <a:rPr lang="zh-CN" sz="1800" kern="0" dirty="0">
                          <a:effectLst/>
                          <a:latin typeface="宋体" panose="02010600030101010101" pitchFamily="2" charset="-122"/>
                          <a:ea typeface="宋体" panose="02010600030101010101" pitchFamily="2" charset="-122"/>
                          <a:cs typeface="宋体" panose="02010600030101010101" pitchFamily="2" charset="-122"/>
                        </a:rPr>
                        <a:t>健康中国行动三周年评估显示阶段性成效明显</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a:effectLst/>
                          <a:latin typeface="宋体" panose="02010600030101010101" pitchFamily="2" charset="-122"/>
                          <a:ea typeface="宋体" panose="02010600030101010101" pitchFamily="2" charset="-122"/>
                          <a:cs typeface="宋体" panose="02010600030101010101" pitchFamily="2" charset="-122"/>
                        </a:rPr>
                        <a:t>论文</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dirty="0" err="1">
                          <a:effectLst/>
                          <a:latin typeface="宋体" panose="02010600030101010101" pitchFamily="2" charset="-122"/>
                          <a:ea typeface="宋体" panose="02010600030101010101" pitchFamily="2" charset="-122"/>
                          <a:cs typeface="宋体" panose="02010600030101010101" pitchFamily="2" charset="-122"/>
                        </a:rPr>
                        <a:t>健康中国观察</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a:effectLst/>
                          <a:latin typeface="宋体" panose="02010600030101010101" pitchFamily="2" charset="-122"/>
                          <a:ea typeface="宋体" panose="02010600030101010101" pitchFamily="2" charset="-122"/>
                          <a:cs typeface="宋体" panose="02010600030101010101" pitchFamily="2" charset="-122"/>
                        </a:rPr>
                        <a:t>2022年8月</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4290">
                <a:tc>
                  <a:txBody>
                    <a:bodyPr/>
                    <a:lstStyle/>
                    <a:p>
                      <a:pPr algn="ctr"/>
                      <a:r>
                        <a:rPr lang="zh-CN" sz="1800" kern="0">
                          <a:effectLst/>
                          <a:latin typeface="宋体" panose="02010600030101010101" pitchFamily="2" charset="-122"/>
                          <a:ea typeface="宋体" panose="02010600030101010101" pitchFamily="2" charset="-122"/>
                          <a:cs typeface="宋体" panose="02010600030101010101" pitchFamily="2" charset="-122"/>
                        </a:rPr>
                        <a:t>时空行为大数据何以驱动流动人群的健康治理提升——基于两个实践案例的比较</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dirty="0" err="1">
                          <a:effectLst/>
                          <a:latin typeface="宋体" panose="02010600030101010101" pitchFamily="2" charset="-122"/>
                          <a:ea typeface="宋体" panose="02010600030101010101" pitchFamily="2" charset="-122"/>
                          <a:cs typeface="宋体" panose="02010600030101010101" pitchFamily="2" charset="-122"/>
                        </a:rPr>
                        <a:t>论文</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dirty="0" err="1">
                          <a:effectLst/>
                          <a:latin typeface="宋体" panose="02010600030101010101" pitchFamily="2" charset="-122"/>
                          <a:ea typeface="宋体" panose="02010600030101010101" pitchFamily="2" charset="-122"/>
                          <a:cs typeface="宋体" panose="02010600030101010101" pitchFamily="2" charset="-122"/>
                        </a:rPr>
                        <a:t>中国卫生政策研究</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dirty="0">
                          <a:effectLst/>
                          <a:latin typeface="宋体" panose="02010600030101010101" pitchFamily="2" charset="-122"/>
                          <a:ea typeface="宋体" panose="02010600030101010101" pitchFamily="2" charset="-122"/>
                          <a:cs typeface="宋体" panose="02010600030101010101" pitchFamily="2" charset="-122"/>
                        </a:rPr>
                        <a:t>2022年5月</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6194">
                <a:tc>
                  <a:txBody>
                    <a:bodyPr/>
                    <a:lstStyle/>
                    <a:p>
                      <a:pPr algn="ctr"/>
                      <a:r>
                        <a:rPr lang="zh-CN" sz="1800" kern="0">
                          <a:effectLst/>
                          <a:latin typeface="宋体" panose="02010600030101010101" pitchFamily="2" charset="-122"/>
                          <a:ea typeface="宋体" panose="02010600030101010101" pitchFamily="2" charset="-122"/>
                          <a:cs typeface="宋体" panose="02010600030101010101" pitchFamily="2" charset="-122"/>
                        </a:rPr>
                        <a:t>健康协同治理：服务提供、健康政策和社会参与</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a:effectLst/>
                          <a:latin typeface="宋体" panose="02010600030101010101" pitchFamily="2" charset="-122"/>
                          <a:ea typeface="宋体" panose="02010600030101010101" pitchFamily="2" charset="-122"/>
                          <a:cs typeface="宋体" panose="02010600030101010101" pitchFamily="2" charset="-122"/>
                        </a:rPr>
                        <a:t>论文</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dirty="0" err="1">
                          <a:effectLst/>
                          <a:latin typeface="宋体" panose="02010600030101010101" pitchFamily="2" charset="-122"/>
                          <a:ea typeface="宋体" panose="02010600030101010101" pitchFamily="2" charset="-122"/>
                          <a:cs typeface="宋体" panose="02010600030101010101" pitchFamily="2" charset="-122"/>
                        </a:rPr>
                        <a:t>中国医院管理</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dirty="0">
                          <a:effectLst/>
                          <a:latin typeface="宋体" panose="02010600030101010101" pitchFamily="2" charset="-122"/>
                          <a:ea typeface="宋体" panose="02010600030101010101" pitchFamily="2" charset="-122"/>
                          <a:cs typeface="宋体" panose="02010600030101010101" pitchFamily="2" charset="-122"/>
                        </a:rPr>
                        <a:t>2021年11月</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2145">
                <a:tc>
                  <a:txBody>
                    <a:bodyPr/>
                    <a:lstStyle/>
                    <a:p>
                      <a:pPr algn="ctr"/>
                      <a:r>
                        <a:rPr lang="zh-CN" sz="1800" kern="0">
                          <a:effectLst/>
                          <a:latin typeface="宋体" panose="02010600030101010101" pitchFamily="2" charset="-122"/>
                          <a:ea typeface="宋体" panose="02010600030101010101" pitchFamily="2" charset="-122"/>
                          <a:cs typeface="宋体" panose="02010600030101010101" pitchFamily="2" charset="-122"/>
                        </a:rPr>
                        <a:t>公众参与重大传染病治理的经验启示</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a:effectLst/>
                          <a:latin typeface="宋体" panose="02010600030101010101" pitchFamily="2" charset="-122"/>
                          <a:ea typeface="宋体" panose="02010600030101010101" pitchFamily="2" charset="-122"/>
                          <a:cs typeface="宋体" panose="02010600030101010101" pitchFamily="2" charset="-122"/>
                        </a:rPr>
                        <a:t>论文</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dirty="0" err="1">
                          <a:effectLst/>
                          <a:latin typeface="宋体" panose="02010600030101010101" pitchFamily="2" charset="-122"/>
                          <a:ea typeface="宋体" panose="02010600030101010101" pitchFamily="2" charset="-122"/>
                          <a:cs typeface="宋体" panose="02010600030101010101" pitchFamily="2" charset="-122"/>
                        </a:rPr>
                        <a:t>人民论坛</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dirty="0">
                          <a:effectLst/>
                          <a:latin typeface="宋体" panose="02010600030101010101" pitchFamily="2" charset="-122"/>
                          <a:ea typeface="宋体" panose="02010600030101010101" pitchFamily="2" charset="-122"/>
                          <a:cs typeface="宋体" panose="02010600030101010101" pitchFamily="2" charset="-122"/>
                        </a:rPr>
                        <a:t>2020年8月</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4290">
                <a:tc>
                  <a:txBody>
                    <a:bodyPr/>
                    <a:lstStyle/>
                    <a:p>
                      <a:pPr algn="ctr"/>
                      <a:r>
                        <a:rPr lang="zh-CN" sz="1800" kern="0">
                          <a:effectLst/>
                          <a:latin typeface="宋体" panose="02010600030101010101" pitchFamily="2" charset="-122"/>
                          <a:ea typeface="宋体" panose="02010600030101010101" pitchFamily="2" charset="-122"/>
                          <a:cs typeface="宋体" panose="02010600030101010101" pitchFamily="2" charset="-122"/>
                        </a:rPr>
                        <a:t>全球健康促进</a:t>
                      </a:r>
                      <a:r>
                        <a:rPr lang="en-US" sz="1800" kern="0">
                          <a:effectLst/>
                          <a:latin typeface="宋体" panose="02010600030101010101" pitchFamily="2" charset="-122"/>
                          <a:ea typeface="宋体" panose="02010600030101010101" pitchFamily="2" charset="-122"/>
                          <a:cs typeface="宋体" panose="02010600030101010101" pitchFamily="2" charset="-122"/>
                        </a:rPr>
                        <a:t>30</a:t>
                      </a:r>
                      <a:r>
                        <a:rPr lang="zh-CN" sz="1800" kern="0">
                          <a:effectLst/>
                          <a:latin typeface="宋体" panose="02010600030101010101" pitchFamily="2" charset="-122"/>
                          <a:ea typeface="宋体" panose="02010600030101010101" pitchFamily="2" charset="-122"/>
                          <a:cs typeface="宋体" panose="02010600030101010101" pitchFamily="2" charset="-122"/>
                        </a:rPr>
                        <a:t>年的共识与经验——基于全球健康促进大会宣言的文本分析</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a:effectLst/>
                          <a:latin typeface="宋体" panose="02010600030101010101" pitchFamily="2" charset="-122"/>
                          <a:ea typeface="宋体" panose="02010600030101010101" pitchFamily="2" charset="-122"/>
                          <a:cs typeface="宋体" panose="02010600030101010101" pitchFamily="2" charset="-122"/>
                        </a:rPr>
                        <a:t>论文</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dirty="0" err="1">
                          <a:effectLst/>
                          <a:latin typeface="宋体" panose="02010600030101010101" pitchFamily="2" charset="-122"/>
                          <a:ea typeface="宋体" panose="02010600030101010101" pitchFamily="2" charset="-122"/>
                          <a:cs typeface="宋体" panose="02010600030101010101" pitchFamily="2" charset="-122"/>
                        </a:rPr>
                        <a:t>中国行政管理</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dirty="0">
                          <a:effectLst/>
                          <a:latin typeface="宋体" panose="02010600030101010101" pitchFamily="2" charset="-122"/>
                          <a:ea typeface="宋体" panose="02010600030101010101" pitchFamily="2" charset="-122"/>
                          <a:cs typeface="宋体" panose="02010600030101010101" pitchFamily="2" charset="-122"/>
                        </a:rPr>
                        <a:t>2019年12月</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033">
                <a:tc>
                  <a:txBody>
                    <a:bodyPr/>
                    <a:lstStyle/>
                    <a:p>
                      <a:pPr algn="ctr"/>
                      <a:r>
                        <a:rPr lang="en-US" sz="1800" kern="0">
                          <a:effectLst/>
                          <a:latin typeface="宋体" panose="02010600030101010101" pitchFamily="2" charset="-122"/>
                          <a:ea typeface="宋体" panose="02010600030101010101" pitchFamily="2" charset="-122"/>
                          <a:cs typeface="宋体" panose="02010600030101010101" pitchFamily="2" charset="-122"/>
                        </a:rPr>
                        <a:t>打造全新健康构架</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a:effectLst/>
                          <a:latin typeface="宋体" panose="02010600030101010101" pitchFamily="2" charset="-122"/>
                          <a:ea typeface="宋体" panose="02010600030101010101" pitchFamily="2" charset="-122"/>
                          <a:cs typeface="宋体" panose="02010600030101010101" pitchFamily="2" charset="-122"/>
                        </a:rPr>
                        <a:t>论文</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a:effectLst/>
                          <a:latin typeface="宋体" panose="02010600030101010101" pitchFamily="2" charset="-122"/>
                          <a:ea typeface="宋体" panose="02010600030101010101" pitchFamily="2" charset="-122"/>
                          <a:cs typeface="宋体" panose="02010600030101010101" pitchFamily="2" charset="-122"/>
                        </a:rPr>
                        <a:t>中国卫生</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dirty="0">
                          <a:effectLst/>
                          <a:latin typeface="宋体" panose="02010600030101010101" pitchFamily="2" charset="-122"/>
                          <a:ea typeface="宋体" panose="02010600030101010101" pitchFamily="2" charset="-122"/>
                          <a:cs typeface="宋体" panose="02010600030101010101" pitchFamily="2" charset="-122"/>
                        </a:rPr>
                        <a:t>2018年9月</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2145">
                <a:tc>
                  <a:txBody>
                    <a:bodyPr/>
                    <a:lstStyle/>
                    <a:p>
                      <a:pPr algn="ctr"/>
                      <a:r>
                        <a:rPr lang="zh-CN" sz="1800" kern="0">
                          <a:effectLst/>
                          <a:latin typeface="宋体" panose="02010600030101010101" pitchFamily="2" charset="-122"/>
                          <a:ea typeface="宋体" panose="02010600030101010101" pitchFamily="2" charset="-122"/>
                          <a:cs typeface="宋体" panose="02010600030101010101" pitchFamily="2" charset="-122"/>
                        </a:rPr>
                        <a:t>健康国家建设的源流、本质及治理</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a:effectLst/>
                          <a:latin typeface="宋体" panose="02010600030101010101" pitchFamily="2" charset="-122"/>
                          <a:ea typeface="宋体" panose="02010600030101010101" pitchFamily="2" charset="-122"/>
                          <a:cs typeface="宋体" panose="02010600030101010101" pitchFamily="2" charset="-122"/>
                        </a:rPr>
                        <a:t>论文</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a:effectLst/>
                          <a:latin typeface="宋体" panose="02010600030101010101" pitchFamily="2" charset="-122"/>
                          <a:ea typeface="宋体" panose="02010600030101010101" pitchFamily="2" charset="-122"/>
                          <a:cs typeface="宋体" panose="02010600030101010101" pitchFamily="2" charset="-122"/>
                        </a:rPr>
                        <a:t>中国卫生</a:t>
                      </a:r>
                      <a:endParaRPr lang="zh-CN" sz="1800" kern="10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0" dirty="0">
                          <a:effectLst/>
                          <a:latin typeface="宋体" panose="02010600030101010101" pitchFamily="2" charset="-122"/>
                          <a:ea typeface="宋体" panose="02010600030101010101" pitchFamily="2" charset="-122"/>
                          <a:cs typeface="宋体" panose="02010600030101010101" pitchFamily="2" charset="-122"/>
                        </a:rPr>
                        <a:t>2017年8月</a:t>
                      </a:r>
                      <a:endParaRPr lang="zh-CN" sz="1800" kern="100" dirty="0">
                        <a:effectLst/>
                        <a:latin typeface="宋体" panose="02010600030101010101" pitchFamily="2" charset="-122"/>
                        <a:ea typeface="宋体" panose="02010600030101010101" pitchFamily="2" charset="-122"/>
                        <a:cs typeface="Times New Roman" panose="0202060305040502030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p:nvPr/>
        </p:nvSpPr>
        <p:spPr>
          <a:xfrm>
            <a:off x="830263" y="4078288"/>
            <a:ext cx="10464800" cy="1736725"/>
          </a:xfrm>
          <a:prstGeom prst="rect">
            <a:avLst/>
          </a:prstGeom>
          <a:noFill/>
          <a:ln w="9525">
            <a:noFill/>
          </a:ln>
        </p:spPr>
        <p:txBody>
          <a:bodyPr anchor="ctr">
            <a:sp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 </a:t>
            </a:r>
            <a:r>
              <a:rPr kumimoji="0" lang="zh-CN" altLang="en-US"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中国人民大学医改研究中心</a:t>
            </a:r>
            <a:endParaRPr kumimoji="0" lang="en-US" altLang="zh-CN"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zh-CN"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 邮箱地址：</a:t>
            </a:r>
            <a:r>
              <a:rPr kumimoji="0" lang="en-US" altLang="zh-CN" sz="2135" b="0" i="0" u="none" strike="noStrike" kern="1200" cap="none" spc="0" normalizeH="0" baseline="0" noProof="1">
                <a:solidFill>
                  <a:srgbClr val="000000"/>
                </a:solidFill>
                <a:latin typeface="楷体" panose="02010609060101010101" pitchFamily="49" charset="-122"/>
                <a:ea typeface="楷体" panose="02010609060101010101" pitchFamily="49" charset="-122"/>
                <a:cs typeface="楷体" panose="02010609060101010101" pitchFamily="49" charset="-122"/>
              </a:rPr>
              <a:t>wanghufeng616@ruc.edu.cn; </a:t>
            </a:r>
            <a:endParaRPr kumimoji="0" lang="en-US" altLang="zh-CN"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 办公电话</a:t>
            </a:r>
            <a:r>
              <a:rPr kumimoji="0" lang="en-US" altLang="zh-CN"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a:t>
            </a:r>
            <a:r>
              <a:rPr kumimoji="0" lang="zh-CN" altLang="en-US"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传真：</a:t>
            </a:r>
            <a:r>
              <a:rPr kumimoji="0" lang="en-US" altLang="zh-CN"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010-62514868</a:t>
            </a:r>
            <a:endParaRPr kumimoji="0" lang="en-US" altLang="zh-CN"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 通讯地址：北京市海淀区中关村大街</a:t>
            </a:r>
            <a:r>
              <a:rPr kumimoji="0" lang="en-US" altLang="zh-CN"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59</a:t>
            </a:r>
            <a:r>
              <a:rPr kumimoji="0" lang="zh-CN" altLang="en-US"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号    中国人民大学求是楼</a:t>
            </a:r>
            <a:r>
              <a:rPr kumimoji="0" lang="en-US" altLang="zh-CN"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410</a:t>
            </a:r>
            <a:r>
              <a:rPr kumimoji="0" lang="zh-CN" altLang="en-US"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室</a:t>
            </a:r>
            <a:endParaRPr kumimoji="0" lang="zh-CN" altLang="en-US"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 邮编：</a:t>
            </a:r>
            <a:r>
              <a:rPr kumimoji="0" lang="en-US" altLang="zh-CN"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rPr>
              <a:t>100872</a:t>
            </a:r>
            <a:endParaRPr kumimoji="0" lang="en-US" altLang="zh-CN" sz="2135" b="0" i="0" u="none" strike="noStrike" kern="1200" cap="none" spc="0" normalizeH="0" baseline="0" noProof="1">
              <a:solidFill>
                <a:schemeClr val="tx1"/>
              </a:solidFill>
              <a:latin typeface="楷体" panose="02010609060101010101" pitchFamily="49" charset="-122"/>
              <a:ea typeface="楷体" panose="02010609060101010101" pitchFamily="49" charset="-122"/>
              <a:cs typeface="楷体" panose="02010609060101010101" pitchFamily="49" charset="-122"/>
            </a:endParaRPr>
          </a:p>
        </p:txBody>
      </p:sp>
      <p:pic>
        <p:nvPicPr>
          <p:cNvPr id="62466" name="Picture 2" descr="健康与医改公众号"/>
          <p:cNvPicPr>
            <a:picLocks noChangeAspect="1"/>
          </p:cNvPicPr>
          <p:nvPr/>
        </p:nvPicPr>
        <p:blipFill>
          <a:blip r:embed="rId1" cstate="print"/>
          <a:stretch>
            <a:fillRect/>
          </a:stretch>
        </p:blipFill>
        <p:spPr>
          <a:xfrm>
            <a:off x="4797425" y="1516063"/>
            <a:ext cx="2568575" cy="2568575"/>
          </a:xfrm>
          <a:prstGeom prst="rect">
            <a:avLst/>
          </a:prstGeom>
          <a:noFill/>
          <a:ln w="9525">
            <a:noFill/>
          </a:ln>
        </p:spPr>
      </p:pic>
      <p:sp>
        <p:nvSpPr>
          <p:cNvPr id="62467" name="文本框 4"/>
          <p:cNvSpPr txBox="1"/>
          <p:nvPr/>
        </p:nvSpPr>
        <p:spPr>
          <a:xfrm>
            <a:off x="1655763" y="946150"/>
            <a:ext cx="10091737" cy="584200"/>
          </a:xfrm>
          <a:prstGeom prst="rect">
            <a:avLst/>
          </a:prstGeom>
          <a:noFill/>
          <a:ln w="9525">
            <a:noFill/>
          </a:ln>
        </p:spPr>
        <p:txBody>
          <a:bodyPr anchor="t">
            <a:spAutoFit/>
          </a:bodyPr>
          <a:lstStyle/>
          <a:p>
            <a:pPr eaLnBrk="0" hangingPunct="0"/>
            <a:r>
              <a:rPr lang="zh-CN" altLang="en-US" sz="3200" b="1" dirty="0">
                <a:latin typeface="楷体" panose="02010609060101010101" pitchFamily="49" charset="-122"/>
                <a:ea typeface="楷体" panose="02010609060101010101" pitchFamily="49" charset="-122"/>
              </a:rPr>
              <a:t>更多</a:t>
            </a:r>
            <a:r>
              <a:rPr lang="zh-CN" altLang="zh-CN" sz="3200" b="1" dirty="0">
                <a:latin typeface="楷体" panose="02010609060101010101" pitchFamily="49" charset="-122"/>
                <a:ea typeface="楷体" panose="02010609060101010101" pitchFamily="49" charset="-122"/>
              </a:rPr>
              <a:t>学术内容请您扫描公众号“健康与医改”二维码</a:t>
            </a:r>
            <a:endParaRPr lang="zh-CN" altLang="zh-CN" sz="3200" b="1" dirty="0">
              <a:latin typeface="楷体" panose="02010609060101010101" pitchFamily="49" charset="-122"/>
              <a:ea typeface="楷体" panose="02010609060101010101" pitchFamily="49"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991921" y="405046"/>
            <a:ext cx="8136904" cy="548640"/>
          </a:xfrm>
        </p:spPr>
        <p:txBody>
          <a:bodyPr/>
          <a:lstStyle/>
          <a:p>
            <a:r>
              <a:rPr lang="zh-CN" altLang="en-US" sz="3200" dirty="0">
                <a:latin typeface="+mn-ea"/>
                <a:ea typeface="+mn-ea"/>
              </a:rPr>
              <a:t>二、群体健康</a:t>
            </a:r>
            <a:endParaRPr lang="zh-CN" altLang="en-US" sz="3200" dirty="0">
              <a:latin typeface="+mn-ea"/>
              <a:ea typeface="+mn-ea"/>
            </a:endParaRPr>
          </a:p>
        </p:txBody>
      </p:sp>
      <p:sp>
        <p:nvSpPr>
          <p:cNvPr id="3" name="内容占位符 2"/>
          <p:cNvSpPr>
            <a:spLocks noGrp="1"/>
          </p:cNvSpPr>
          <p:nvPr>
            <p:ph idx="1"/>
          </p:nvPr>
        </p:nvSpPr>
        <p:spPr>
          <a:xfrm>
            <a:off x="451485" y="1093470"/>
            <a:ext cx="9908540" cy="5062855"/>
          </a:xfrm>
        </p:spPr>
        <p:txBody>
          <a:bodyPr>
            <a:noAutofit/>
          </a:bodyPr>
          <a:lstStyle/>
          <a:p>
            <a:pPr marL="0" indent="457200" algn="l" latinLnBrk="0">
              <a:lnSpc>
                <a:spcPct val="160000"/>
              </a:lnSpc>
              <a:spcBef>
                <a:spcPts val="0"/>
              </a:spcBef>
              <a:buNone/>
            </a:pPr>
            <a:endParaRPr lang="zh-CN" altLang="en-US" sz="2800" b="0" dirty="0">
              <a:latin typeface="楷体_GB2312" charset="0"/>
              <a:ea typeface="楷体_GB2312" charset="0"/>
              <a:cs typeface="楷体_GB2312" charset="0"/>
            </a:endParaRPr>
          </a:p>
          <a:p>
            <a:pPr marL="0" indent="457200" algn="l" latinLnBrk="0">
              <a:lnSpc>
                <a:spcPct val="160000"/>
              </a:lnSpc>
              <a:spcBef>
                <a:spcPts val="0"/>
              </a:spcBef>
              <a:buNone/>
            </a:pPr>
            <a:endParaRPr lang="zh-CN" altLang="en-US" sz="2800" b="0" dirty="0">
              <a:latin typeface="楷体_GB2312" charset="0"/>
              <a:ea typeface="楷体_GB2312" charset="0"/>
              <a:cs typeface="楷体_GB2312" charset="0"/>
            </a:endParaRPr>
          </a:p>
          <a:p>
            <a:pPr marL="0" indent="457200" algn="l" latinLnBrk="0">
              <a:lnSpc>
                <a:spcPct val="160000"/>
              </a:lnSpc>
              <a:spcBef>
                <a:spcPts val="0"/>
              </a:spcBef>
              <a:buNone/>
            </a:pPr>
            <a:endParaRPr lang="zh-CN" altLang="en-US" sz="2800" b="0" dirty="0">
              <a:latin typeface="楷体_GB2312" charset="0"/>
              <a:ea typeface="楷体_GB2312" charset="0"/>
              <a:cs typeface="楷体_GB2312" charset="0"/>
            </a:endParaRPr>
          </a:p>
          <a:p>
            <a:pPr marL="0" indent="457200" algn="l" latinLnBrk="0">
              <a:lnSpc>
                <a:spcPct val="160000"/>
              </a:lnSpc>
              <a:spcBef>
                <a:spcPts val="0"/>
              </a:spcBef>
              <a:buNone/>
            </a:pPr>
            <a:r>
              <a:rPr lang="zh-CN" altLang="en-US" sz="2800" b="0" dirty="0">
                <a:latin typeface="楷体_GB2312" charset="0"/>
                <a:ea typeface="楷体_GB2312" charset="0"/>
                <a:cs typeface="楷体_GB2312" charset="0"/>
              </a:rPr>
              <a:t>群体健康的</a:t>
            </a:r>
            <a:r>
              <a:rPr lang="en-US" altLang="zh-CN" sz="2800" b="0" dirty="0">
                <a:latin typeface="楷体_GB2312" charset="0"/>
                <a:ea typeface="楷体_GB2312" charset="0"/>
                <a:cs typeface="楷体_GB2312" charset="0"/>
              </a:rPr>
              <a:t>7</a:t>
            </a:r>
            <a:r>
              <a:rPr lang="zh-CN" altLang="en-US" sz="2800" b="0" dirty="0">
                <a:latin typeface="楷体_GB2312" charset="0"/>
                <a:ea typeface="楷体_GB2312" charset="0"/>
                <a:cs typeface="楷体_GB2312" charset="0"/>
              </a:rPr>
              <a:t>个细胞</a:t>
            </a:r>
            <a:endParaRPr lang="zh-CN" altLang="en-US" sz="2800" b="0" dirty="0">
              <a:latin typeface="楷体_GB2312" charset="0"/>
              <a:ea typeface="楷体_GB2312" charset="0"/>
              <a:cs typeface="楷体_GB2312" charset="0"/>
            </a:endParaRPr>
          </a:p>
          <a:p>
            <a:pPr marL="0" indent="457200" algn="l" latinLnBrk="0">
              <a:lnSpc>
                <a:spcPct val="160000"/>
              </a:lnSpc>
              <a:spcBef>
                <a:spcPts val="0"/>
              </a:spcBef>
              <a:buNone/>
            </a:pPr>
            <a:endParaRPr lang="zh-CN" altLang="en-US" sz="2800" b="0" dirty="0">
              <a:latin typeface="楷体_GB2312" charset="0"/>
              <a:ea typeface="楷体_GB2312" charset="0"/>
              <a:cs typeface="楷体_GB2312" charset="0"/>
            </a:endParaRPr>
          </a:p>
          <a:p>
            <a:pPr marL="0" indent="457200" algn="l" latinLnBrk="0">
              <a:lnSpc>
                <a:spcPct val="160000"/>
              </a:lnSpc>
              <a:spcBef>
                <a:spcPts val="0"/>
              </a:spcBef>
              <a:buNone/>
            </a:pPr>
            <a:r>
              <a:rPr lang="en-US" altLang="zh-CN" sz="2800" b="0" dirty="0">
                <a:latin typeface="楷体_GB2312" charset="0"/>
                <a:ea typeface="楷体_GB2312" charset="0"/>
                <a:cs typeface="楷体_GB2312" charset="0"/>
              </a:rPr>
              <a:t> </a:t>
            </a:r>
            <a:endParaRPr lang="en-US" altLang="zh-CN" sz="2800" b="0" dirty="0">
              <a:latin typeface="楷体_GB2312" charset="0"/>
              <a:ea typeface="楷体_GB2312" charset="0"/>
              <a:cs typeface="楷体_GB2312" charset="0"/>
            </a:endParaRPr>
          </a:p>
        </p:txBody>
      </p:sp>
      <p:sp>
        <p:nvSpPr>
          <p:cNvPr id="4" name="文本框 3"/>
          <p:cNvSpPr txBox="1"/>
          <p:nvPr/>
        </p:nvSpPr>
        <p:spPr>
          <a:xfrm>
            <a:off x="5376545" y="1196975"/>
            <a:ext cx="3647440" cy="484505"/>
          </a:xfrm>
          <a:prstGeom prst="rect">
            <a:avLst/>
          </a:prstGeom>
          <a:noFill/>
          <a:ln>
            <a:solidFill>
              <a:schemeClr val="tx1"/>
            </a:solidFill>
          </a:ln>
        </p:spPr>
        <p:txBody>
          <a:bodyPr wrap="square" rtlCol="0">
            <a:noAutofit/>
          </a:bodyPr>
          <a:p>
            <a:pPr algn="ctr"/>
            <a:r>
              <a:rPr lang="zh-CN" altLang="en-US" sz="2400"/>
              <a:t>健康村镇</a:t>
            </a:r>
            <a:endParaRPr lang="zh-CN" altLang="en-US" sz="2400"/>
          </a:p>
        </p:txBody>
      </p:sp>
      <p:sp>
        <p:nvSpPr>
          <p:cNvPr id="5" name="文本框 4"/>
          <p:cNvSpPr txBox="1"/>
          <p:nvPr>
            <p:custDataLst>
              <p:tags r:id="rId1"/>
            </p:custDataLst>
          </p:nvPr>
        </p:nvSpPr>
        <p:spPr>
          <a:xfrm>
            <a:off x="5376545" y="1844675"/>
            <a:ext cx="3647440" cy="484505"/>
          </a:xfrm>
          <a:prstGeom prst="rect">
            <a:avLst/>
          </a:prstGeom>
          <a:noFill/>
          <a:ln>
            <a:solidFill>
              <a:schemeClr val="tx1"/>
            </a:solidFill>
          </a:ln>
        </p:spPr>
        <p:txBody>
          <a:bodyPr wrap="square" rtlCol="0">
            <a:noAutofit/>
          </a:bodyPr>
          <a:p>
            <a:pPr algn="ctr"/>
            <a:r>
              <a:rPr lang="zh-CN" altLang="en-US" sz="2400"/>
              <a:t>健康社区</a:t>
            </a:r>
            <a:endParaRPr lang="zh-CN" altLang="en-US" sz="2400"/>
          </a:p>
        </p:txBody>
      </p:sp>
      <p:sp>
        <p:nvSpPr>
          <p:cNvPr id="6" name="文本框 5"/>
          <p:cNvSpPr txBox="1"/>
          <p:nvPr>
            <p:custDataLst>
              <p:tags r:id="rId2"/>
            </p:custDataLst>
          </p:nvPr>
        </p:nvSpPr>
        <p:spPr>
          <a:xfrm>
            <a:off x="5376545" y="2493010"/>
            <a:ext cx="3647440" cy="484505"/>
          </a:xfrm>
          <a:prstGeom prst="rect">
            <a:avLst/>
          </a:prstGeom>
          <a:noFill/>
          <a:ln>
            <a:solidFill>
              <a:schemeClr val="tx1"/>
            </a:solidFill>
          </a:ln>
        </p:spPr>
        <p:txBody>
          <a:bodyPr wrap="square" rtlCol="0">
            <a:noAutofit/>
          </a:bodyPr>
          <a:p>
            <a:pPr algn="ctr"/>
            <a:r>
              <a:rPr lang="zh-CN" altLang="en-US" sz="2400"/>
              <a:t>健康机关</a:t>
            </a:r>
            <a:endParaRPr lang="zh-CN" altLang="en-US" sz="2400"/>
          </a:p>
        </p:txBody>
      </p:sp>
      <p:sp>
        <p:nvSpPr>
          <p:cNvPr id="7" name="文本框 6"/>
          <p:cNvSpPr txBox="1"/>
          <p:nvPr>
            <p:custDataLst>
              <p:tags r:id="rId3"/>
            </p:custDataLst>
          </p:nvPr>
        </p:nvSpPr>
        <p:spPr>
          <a:xfrm>
            <a:off x="5375910" y="3178810"/>
            <a:ext cx="3647440" cy="484505"/>
          </a:xfrm>
          <a:prstGeom prst="rect">
            <a:avLst/>
          </a:prstGeom>
          <a:noFill/>
          <a:ln>
            <a:solidFill>
              <a:schemeClr val="tx1"/>
            </a:solidFill>
          </a:ln>
        </p:spPr>
        <p:txBody>
          <a:bodyPr wrap="square" rtlCol="0">
            <a:noAutofit/>
          </a:bodyPr>
          <a:p>
            <a:pPr algn="ctr"/>
            <a:r>
              <a:rPr lang="zh-CN" altLang="en-US" sz="2400"/>
              <a:t>健康学校</a:t>
            </a:r>
            <a:endParaRPr lang="zh-CN" altLang="en-US" sz="2400"/>
          </a:p>
        </p:txBody>
      </p:sp>
      <p:sp>
        <p:nvSpPr>
          <p:cNvPr id="8" name="文本框 7"/>
          <p:cNvSpPr txBox="1"/>
          <p:nvPr>
            <p:custDataLst>
              <p:tags r:id="rId4"/>
            </p:custDataLst>
          </p:nvPr>
        </p:nvSpPr>
        <p:spPr>
          <a:xfrm>
            <a:off x="5376545" y="3816350"/>
            <a:ext cx="3647440" cy="528955"/>
          </a:xfrm>
          <a:prstGeom prst="rect">
            <a:avLst/>
          </a:prstGeom>
          <a:noFill/>
          <a:ln>
            <a:solidFill>
              <a:schemeClr val="tx1"/>
            </a:solidFill>
          </a:ln>
        </p:spPr>
        <p:txBody>
          <a:bodyPr wrap="square" rtlCol="0">
            <a:noAutofit/>
          </a:bodyPr>
          <a:p>
            <a:pPr algn="ctr"/>
            <a:r>
              <a:rPr lang="zh-CN" altLang="en-US" sz="2400"/>
              <a:t>健康促进医院</a:t>
            </a:r>
            <a:endParaRPr lang="zh-CN" altLang="en-US" sz="2400"/>
          </a:p>
        </p:txBody>
      </p:sp>
      <p:sp>
        <p:nvSpPr>
          <p:cNvPr id="9" name="文本框 8"/>
          <p:cNvSpPr txBox="1"/>
          <p:nvPr>
            <p:custDataLst>
              <p:tags r:id="rId5"/>
            </p:custDataLst>
          </p:nvPr>
        </p:nvSpPr>
        <p:spPr>
          <a:xfrm>
            <a:off x="5376545" y="4580890"/>
            <a:ext cx="3647440" cy="484505"/>
          </a:xfrm>
          <a:prstGeom prst="rect">
            <a:avLst/>
          </a:prstGeom>
          <a:noFill/>
          <a:ln>
            <a:solidFill>
              <a:schemeClr val="tx1"/>
            </a:solidFill>
          </a:ln>
        </p:spPr>
        <p:txBody>
          <a:bodyPr wrap="square" rtlCol="0">
            <a:noAutofit/>
          </a:bodyPr>
          <a:p>
            <a:pPr algn="ctr"/>
            <a:r>
              <a:rPr lang="zh-CN" altLang="en-US" sz="2400"/>
              <a:t>健康企业</a:t>
            </a:r>
            <a:endParaRPr lang="zh-CN" altLang="en-US" sz="2400"/>
          </a:p>
        </p:txBody>
      </p:sp>
      <p:sp>
        <p:nvSpPr>
          <p:cNvPr id="10" name="文本框 9"/>
          <p:cNvSpPr txBox="1"/>
          <p:nvPr>
            <p:custDataLst>
              <p:tags r:id="rId6"/>
            </p:custDataLst>
          </p:nvPr>
        </p:nvSpPr>
        <p:spPr>
          <a:xfrm>
            <a:off x="5375910" y="5228590"/>
            <a:ext cx="3647440" cy="484505"/>
          </a:xfrm>
          <a:prstGeom prst="rect">
            <a:avLst/>
          </a:prstGeom>
          <a:noFill/>
          <a:ln>
            <a:solidFill>
              <a:schemeClr val="tx1"/>
            </a:solidFill>
          </a:ln>
        </p:spPr>
        <p:txBody>
          <a:bodyPr wrap="square" rtlCol="0">
            <a:noAutofit/>
          </a:bodyPr>
          <a:p>
            <a:pPr algn="ctr"/>
            <a:r>
              <a:rPr lang="zh-CN" altLang="en-US" sz="2400"/>
              <a:t>健康家庭</a:t>
            </a:r>
            <a:endParaRPr lang="zh-CN" altLang="en-US" sz="2400"/>
          </a:p>
        </p:txBody>
      </p:sp>
      <p:sp>
        <p:nvSpPr>
          <p:cNvPr id="11" name="左大括号 10"/>
          <p:cNvSpPr/>
          <p:nvPr/>
        </p:nvSpPr>
        <p:spPr>
          <a:xfrm>
            <a:off x="4295775" y="1393825"/>
            <a:ext cx="788670" cy="4191000"/>
          </a:xfrm>
          <a:prstGeom prst="leftBrace">
            <a:avLst/>
          </a:prstGeom>
          <a:solidFill>
            <a:srgbClr val="FFFFFF"/>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90000"/>
              </a:lnSpc>
              <a:spcBef>
                <a:spcPct val="20000"/>
              </a:spcBef>
              <a:spcAft>
                <a:spcPct val="0"/>
              </a:spcAft>
              <a:buClrTx/>
              <a:buSzPct val="80000"/>
              <a:buFont typeface="Wingdings" panose="05000000000000000000" pitchFamily="2" charset="2"/>
              <a:buNone/>
            </a:pPr>
            <a:endParaRPr kumimoji="0" lang="en-US" altLang="en-US" sz="3200" b="1" i="0" u="none" strike="noStrike" cap="none" normalizeH="0" baseline="0" smtClean="0">
              <a:ln>
                <a:noFill/>
              </a:ln>
              <a:solidFill>
                <a:schemeClr val="tx1"/>
              </a:solidFill>
              <a:effectLst/>
              <a:latin typeface="Arial" panose="020B0604020202020204" pitchFamily="34" charset="0"/>
              <a:ea typeface="楷体_GB2312" pitchFamily="49" charset="-122"/>
            </a:endParaRPr>
          </a:p>
        </p:txBody>
      </p:sp>
    </p:spTree>
  </p:cSld>
  <p:clrMapOvr>
    <a:overrideClrMapping bg1="lt1" tx1="dk1" bg2="lt2" tx2="dk2" accent1="accent1" accent2="accent2" accent3="accent3" accent4="accent4" accent5="accent5" accent6="accent6" hlink="hlink" folHlink="folHlink"/>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450" y="381000"/>
            <a:ext cx="10648950" cy="792480"/>
          </a:xfrm>
        </p:spPr>
        <p:txBody>
          <a:bodyPr/>
          <a:lstStyle/>
          <a:p>
            <a:pPr algn="l"/>
            <a:r>
              <a:rPr lang="en-US" altLang="zh-CN" sz="2800" dirty="0">
                <a:latin typeface="+mn-ea"/>
                <a:ea typeface="+mn-ea"/>
              </a:rPr>
              <a:t>(</a:t>
            </a:r>
            <a:r>
              <a:rPr lang="zh-CN" altLang="en-US" sz="2800" dirty="0">
                <a:latin typeface="+mn-ea"/>
                <a:ea typeface="+mn-ea"/>
              </a:rPr>
              <a:t>一）健康</a:t>
            </a:r>
            <a:r>
              <a:rPr lang="zh-CN" altLang="en-US" sz="2800" dirty="0">
                <a:latin typeface="+mn-ea"/>
                <a:ea typeface="+mn-ea"/>
              </a:rPr>
              <a:t>村镇</a:t>
            </a:r>
            <a:endParaRPr lang="zh-CN" altLang="en-US" sz="2800" dirty="0">
              <a:latin typeface="+mn-ea"/>
              <a:ea typeface="+mn-ea"/>
            </a:endParaRPr>
          </a:p>
        </p:txBody>
      </p:sp>
      <p:sp>
        <p:nvSpPr>
          <p:cNvPr id="3" name="内容占位符 2"/>
          <p:cNvSpPr>
            <a:spLocks noGrp="1"/>
          </p:cNvSpPr>
          <p:nvPr>
            <p:ph idx="1"/>
          </p:nvPr>
        </p:nvSpPr>
        <p:spPr>
          <a:xfrm>
            <a:off x="1022985" y="1229995"/>
            <a:ext cx="9812020" cy="4529455"/>
          </a:xfrm>
        </p:spPr>
        <p:txBody>
          <a:bodyPr/>
          <a:lstStyle/>
          <a:p>
            <a:pPr marL="0" indent="457200" latinLnBrk="0">
              <a:lnSpc>
                <a:spcPct val="190000"/>
              </a:lnSpc>
              <a:spcBef>
                <a:spcPts val="0"/>
              </a:spcBef>
              <a:buNone/>
            </a:pPr>
            <a:r>
              <a:rPr lang="zh-CN" altLang="en-US" sz="2000" dirty="0">
                <a:latin typeface="宋体" panose="02010600030101010101" pitchFamily="2" charset="-122"/>
                <a:ea typeface="宋体" panose="02010600030101010101" pitchFamily="2" charset="-122"/>
                <a:cs typeface="宋体" panose="02010600030101010101" pitchFamily="2" charset="-122"/>
              </a:rPr>
              <a:t>健康村镇是指通过综合措施促进居民身心健康和提高生活质量的乡村或镇区。</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457200" latinLnBrk="0">
              <a:lnSpc>
                <a:spcPct val="190000"/>
              </a:lnSpc>
              <a:spcBef>
                <a:spcPts val="0"/>
              </a:spcBef>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根据2016年《关于开展健康城市健康村镇建设的指导意见》，健康村镇是在卫生村镇建设的基础上，通过完善村镇基础设施条件，改善人居环境卫生面貌，健全健康服务体系，提升群众文明卫生素质，实现村镇群众生产、生活环境与人的健康协调发展。建设健康城市和健康村镇，是新时期爱国卫生运动的重要载体，</a:t>
            </a:r>
            <a:r>
              <a:rPr lang="zh-CN" altLang="en-US" sz="2000" dirty="0">
                <a:latin typeface="宋体" panose="02010600030101010101" pitchFamily="2" charset="-122"/>
                <a:ea typeface="宋体" panose="02010600030101010101" pitchFamily="2" charset="-122"/>
                <a:cs typeface="宋体" panose="02010600030101010101" pitchFamily="2" charset="-122"/>
              </a:rPr>
              <a:t>是推进以人为核心的新型城镇化的重要目标，是推进健康中国建设、全面建成小康社会的重要内容。</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2810" y="381000"/>
            <a:ext cx="10689590" cy="792480"/>
          </a:xfrm>
        </p:spPr>
        <p:txBody>
          <a:bodyPr/>
          <a:lstStyle/>
          <a:p>
            <a:pPr algn="l"/>
            <a:r>
              <a:rPr lang="en-US" altLang="zh-CN" sz="2800" dirty="0">
                <a:latin typeface="+mn-ea"/>
                <a:ea typeface="+mn-ea"/>
              </a:rPr>
              <a:t>(</a:t>
            </a:r>
            <a:r>
              <a:rPr lang="zh-CN" altLang="en-US" sz="2800" dirty="0">
                <a:latin typeface="+mn-ea"/>
                <a:ea typeface="+mn-ea"/>
              </a:rPr>
              <a:t>二）健康社区</a:t>
            </a:r>
            <a:endParaRPr lang="zh-CN" altLang="en-US" sz="2800" dirty="0">
              <a:latin typeface="+mn-ea"/>
              <a:ea typeface="+mn-ea"/>
            </a:endParaRPr>
          </a:p>
        </p:txBody>
      </p:sp>
      <p:sp>
        <p:nvSpPr>
          <p:cNvPr id="3" name="内容占位符 2"/>
          <p:cNvSpPr>
            <a:spLocks noGrp="1"/>
          </p:cNvSpPr>
          <p:nvPr>
            <p:ph idx="1"/>
          </p:nvPr>
        </p:nvSpPr>
        <p:spPr>
          <a:xfrm>
            <a:off x="1204595" y="1071880"/>
            <a:ext cx="9973310" cy="4687570"/>
          </a:xfrm>
        </p:spPr>
        <p:txBody>
          <a:bodyPr/>
          <a:lstStyle/>
          <a:p>
            <a:pPr marL="0" indent="457200" algn="just" latinLnBrk="0">
              <a:lnSpc>
                <a:spcPct val="150000"/>
              </a:lnSpc>
              <a:spcBef>
                <a:spcPts val="0"/>
              </a:spcBef>
              <a:buNone/>
            </a:pPr>
            <a:r>
              <a:rPr lang="en-US" altLang="zh-CN" sz="2000" b="0" dirty="0">
                <a:latin typeface="Times New Roman Regular" panose="02020603050405020304" charset="0"/>
                <a:ea typeface="宋体" panose="02010600030101010101" pitchFamily="2" charset="-122"/>
                <a:cs typeface="Times New Roman Regular" panose="02020603050405020304" charset="0"/>
                <a:sym typeface="+mn-ea"/>
              </a:rPr>
              <a:t>1978</a:t>
            </a:r>
            <a:r>
              <a:rPr lang="zh-CN" altLang="en-US" sz="2000" b="0" dirty="0">
                <a:latin typeface="Times New Roman Regular" panose="02020603050405020304" charset="0"/>
                <a:ea typeface="宋体" panose="02010600030101010101" pitchFamily="2" charset="-122"/>
                <a:cs typeface="Times New Roman Regular" panose="02020603050405020304" charset="0"/>
                <a:sym typeface="+mn-ea"/>
              </a:rPr>
              <a:t>年</a:t>
            </a:r>
            <a:r>
              <a:rPr lang="en-US" altLang="zh-CN" sz="2000" b="0" dirty="0">
                <a:latin typeface="Times New Roman Regular" panose="02020603050405020304" charset="0"/>
                <a:ea typeface="宋体" panose="02010600030101010101" pitchFamily="2" charset="-122"/>
                <a:cs typeface="Times New Roman Regular" panose="02020603050405020304" charset="0"/>
                <a:sym typeface="+mn-ea"/>
              </a:rPr>
              <a:t>WHO</a:t>
            </a:r>
            <a:r>
              <a:rPr lang="zh-CN" altLang="en-US" sz="2000" b="0" dirty="0">
                <a:latin typeface="宋体" panose="02010600030101010101" pitchFamily="2" charset="-122"/>
                <a:ea typeface="宋体" panose="02010600030101010101" pitchFamily="2" charset="-122"/>
                <a:sym typeface="+mn-ea"/>
              </a:rPr>
              <a:t>提出了著名的</a:t>
            </a:r>
            <a:r>
              <a:rPr lang="en-US" altLang="zh-CN" sz="2000" b="0" dirty="0">
                <a:latin typeface="宋体" panose="02010600030101010101" pitchFamily="2" charset="-122"/>
                <a:ea typeface="宋体" panose="02010600030101010101" pitchFamily="2" charset="-122"/>
                <a:sym typeface="+mn-ea"/>
              </a:rPr>
              <a:t>《</a:t>
            </a:r>
            <a:r>
              <a:rPr lang="zh-CN" altLang="en-US" sz="2000" b="0" dirty="0">
                <a:latin typeface="宋体" panose="02010600030101010101" pitchFamily="2" charset="-122"/>
                <a:ea typeface="宋体" panose="02010600030101010101" pitchFamily="2" charset="-122"/>
                <a:sym typeface="+mn-ea"/>
              </a:rPr>
              <a:t>阿拉木图宣言</a:t>
            </a:r>
            <a:r>
              <a:rPr lang="en-US" altLang="zh-CN" sz="2000" b="0" dirty="0">
                <a:latin typeface="宋体" panose="02010600030101010101" pitchFamily="2" charset="-122"/>
                <a:ea typeface="宋体" panose="02010600030101010101" pitchFamily="2" charset="-122"/>
                <a:sym typeface="+mn-ea"/>
              </a:rPr>
              <a:t>》</a:t>
            </a:r>
            <a:r>
              <a:rPr lang="zh-CN" altLang="en-US" sz="2000" b="0" dirty="0">
                <a:latin typeface="宋体" panose="02010600030101010101" pitchFamily="2" charset="-122"/>
                <a:ea typeface="宋体" panose="02010600030101010101" pitchFamily="2" charset="-122"/>
                <a:sym typeface="+mn-ea"/>
              </a:rPr>
              <a:t>，强调健康是人类的基本权利。</a:t>
            </a:r>
            <a:r>
              <a:rPr lang="zh-CN" altLang="en-US" sz="2000" dirty="0">
                <a:latin typeface="宋体" panose="02010600030101010101" pitchFamily="2" charset="-122"/>
                <a:ea typeface="宋体" panose="02010600030101010101" pitchFamily="2" charset="-122"/>
                <a:sym typeface="+mn-ea"/>
              </a:rPr>
              <a:t>明确提出了“健康社区”的概念，强调健康是政府和居民共同负有的责任，通过实施“初级卫生保健”来促进居民的健康，以实现“人人健康”的目标。</a:t>
            </a:r>
            <a:r>
              <a:rPr lang="zh-CN" altLang="en-US" sz="2000" b="0" dirty="0">
                <a:latin typeface="宋体" panose="02010600030101010101" pitchFamily="2" charset="-122"/>
                <a:ea typeface="宋体" panose="02010600030101010101" pitchFamily="2" charset="-122"/>
                <a:sym typeface="+mn-ea"/>
              </a:rPr>
              <a:t>这是第一次提出在一定组织层面构建促进健康的环境。</a:t>
            </a:r>
            <a:endParaRPr lang="en-US" altLang="zh-CN" sz="2000" b="0" dirty="0">
              <a:latin typeface="宋体" panose="02010600030101010101" pitchFamily="2" charset="-122"/>
              <a:ea typeface="宋体" panose="02010600030101010101" pitchFamily="2" charset="-122"/>
            </a:endParaRPr>
          </a:p>
          <a:p>
            <a:pPr marL="0" indent="457200" latinLnBrk="0">
              <a:lnSpc>
                <a:spcPct val="180000"/>
              </a:lnSpc>
              <a:spcBef>
                <a:spcPts val="0"/>
              </a:spcBef>
              <a:buNone/>
            </a:pPr>
            <a:r>
              <a:rPr lang="zh-CN" altLang="en-US" sz="2000" b="0" dirty="0">
                <a:latin typeface="Times New Roman Regular" panose="02020603050405020304" charset="0"/>
                <a:ea typeface="宋体" panose="02010600030101010101" pitchFamily="2" charset="-122"/>
                <a:cs typeface="Times New Roman Regular" panose="02020603050405020304" charset="0"/>
              </a:rPr>
              <a:t>健康社区是这样一个社区</a:t>
            </a:r>
            <a:r>
              <a:rPr lang="en-US" altLang="zh-CN" sz="2000" b="0" dirty="0">
                <a:latin typeface="Times New Roman Regular" panose="02020603050405020304" charset="0"/>
                <a:ea typeface="宋体" panose="02010600030101010101" pitchFamily="2" charset="-122"/>
                <a:cs typeface="Times New Roman Regular" panose="02020603050405020304" charset="0"/>
              </a:rPr>
              <a:t>, </a:t>
            </a:r>
            <a:r>
              <a:rPr lang="zh-CN" altLang="en-US" sz="2000" b="0" dirty="0">
                <a:latin typeface="Times New Roman Regular" panose="02020603050405020304" charset="0"/>
                <a:ea typeface="宋体" panose="02010600030101010101" pitchFamily="2" charset="-122"/>
                <a:cs typeface="Times New Roman Regular" panose="02020603050405020304" charset="0"/>
              </a:rPr>
              <a:t>其内部所有组织</a:t>
            </a:r>
            <a:r>
              <a:rPr lang="en-US" altLang="zh-CN" sz="2000" b="0" dirty="0">
                <a:latin typeface="Times New Roman Regular" panose="02020603050405020304" charset="0"/>
                <a:ea typeface="宋体" panose="02010600030101010101" pitchFamily="2" charset="-122"/>
                <a:cs typeface="Times New Roman Regular" panose="02020603050405020304" charset="0"/>
              </a:rPr>
              <a:t>, </a:t>
            </a:r>
            <a:r>
              <a:rPr lang="zh-CN" altLang="en-US" sz="2000" b="0" dirty="0">
                <a:latin typeface="Times New Roman Regular" panose="02020603050405020304" charset="0"/>
                <a:ea typeface="宋体" panose="02010600030101010101" pitchFamily="2" charset="-122"/>
                <a:cs typeface="Times New Roman Regular" panose="02020603050405020304" charset="0"/>
              </a:rPr>
              <a:t>从非正式的群体到政府</a:t>
            </a:r>
            <a:r>
              <a:rPr lang="en-US" altLang="zh-CN" sz="2000" b="0" dirty="0">
                <a:latin typeface="Times New Roman Regular" panose="02020603050405020304" charset="0"/>
                <a:ea typeface="宋体" panose="02010600030101010101" pitchFamily="2" charset="-122"/>
                <a:cs typeface="Times New Roman Regular" panose="02020603050405020304" charset="0"/>
              </a:rPr>
              <a:t>, </a:t>
            </a:r>
            <a:r>
              <a:rPr lang="zh-CN" altLang="en-US" sz="2000" b="0" dirty="0">
                <a:latin typeface="Times New Roman Regular" panose="02020603050405020304" charset="0"/>
                <a:ea typeface="宋体" panose="02010600030101010101" pitchFamily="2" charset="-122"/>
                <a:cs typeface="Times New Roman Regular" panose="02020603050405020304" charset="0"/>
              </a:rPr>
              <a:t>都能够很有效地共同工作</a:t>
            </a:r>
            <a:r>
              <a:rPr lang="en-US" altLang="zh-CN" sz="2000" b="0" dirty="0">
                <a:latin typeface="Times New Roman Regular" panose="02020603050405020304" charset="0"/>
                <a:ea typeface="宋体" panose="02010600030101010101" pitchFamily="2" charset="-122"/>
                <a:cs typeface="Times New Roman Regular" panose="02020603050405020304" charset="0"/>
              </a:rPr>
              <a:t>, </a:t>
            </a:r>
            <a:r>
              <a:rPr lang="zh-CN" altLang="en-US" sz="2000" b="0" dirty="0">
                <a:latin typeface="Times New Roman Regular" panose="02020603050405020304" charset="0"/>
                <a:ea typeface="宋体" panose="02010600030101010101" pitchFamily="2" charset="-122"/>
                <a:cs typeface="Times New Roman Regular" panose="02020603050405020304" charset="0"/>
              </a:rPr>
              <a:t>从而提高社区内部所有人们的生活质量（布思罗伊德和埃伯利）。</a:t>
            </a:r>
            <a:endParaRPr lang="en-US" altLang="zh-CN" sz="2000" b="0" dirty="0">
              <a:latin typeface="Times New Roman Regular" panose="02020603050405020304" charset="0"/>
              <a:ea typeface="宋体" panose="02010600030101010101" pitchFamily="2" charset="-122"/>
              <a:cs typeface="Times New Roman Regular" panose="02020603050405020304" charset="0"/>
            </a:endParaRPr>
          </a:p>
          <a:p>
            <a:pPr marL="0" indent="457200" latinLnBrk="0">
              <a:lnSpc>
                <a:spcPct val="180000"/>
              </a:lnSpc>
              <a:spcBef>
                <a:spcPts val="0"/>
              </a:spcBef>
              <a:buNone/>
            </a:pPr>
            <a:r>
              <a:rPr lang="en-US" altLang="zh-CN" sz="2000" b="0" dirty="0">
                <a:latin typeface="Times New Roman Regular" panose="02020603050405020304" charset="0"/>
                <a:ea typeface="宋体" panose="02010600030101010101" pitchFamily="2" charset="-122"/>
                <a:cs typeface="Times New Roman Regular" panose="02020603050405020304" charset="0"/>
              </a:rPr>
              <a:t>  </a:t>
            </a:r>
            <a:r>
              <a:rPr lang="zh-CN" altLang="en-US" sz="2000" b="0" dirty="0">
                <a:latin typeface="Times New Roman Regular" panose="02020603050405020304" charset="0"/>
                <a:ea typeface="宋体" panose="02010600030101010101" pitchFamily="2" charset="-122"/>
                <a:cs typeface="Times New Roman Regular" panose="02020603050405020304" charset="0"/>
              </a:rPr>
              <a:t>其内部和外部所有正式的和非正式组织和个体都能协作性地共同工作和生活</a:t>
            </a:r>
            <a:r>
              <a:rPr lang="en-US" altLang="zh-CN" sz="2000" b="0" dirty="0">
                <a:latin typeface="Times New Roman Regular" panose="02020603050405020304" charset="0"/>
                <a:ea typeface="宋体" panose="02010600030101010101" pitchFamily="2" charset="-122"/>
                <a:cs typeface="Times New Roman Regular" panose="02020603050405020304" charset="0"/>
              </a:rPr>
              <a:t>, </a:t>
            </a:r>
            <a:r>
              <a:rPr lang="zh-CN" altLang="en-US" sz="2000" b="0" dirty="0">
                <a:latin typeface="Times New Roman Regular" panose="02020603050405020304" charset="0"/>
                <a:ea typeface="宋体" panose="02010600030101010101" pitchFamily="2" charset="-122"/>
                <a:cs typeface="Times New Roman Regular" panose="02020603050405020304" charset="0"/>
              </a:rPr>
              <a:t>从而不仅有效地提高了社区所有个体的身体、心智、精神、道德、自然和社会的健康水平</a:t>
            </a:r>
            <a:r>
              <a:rPr lang="en-US" altLang="zh-CN" sz="2000" b="0" dirty="0">
                <a:latin typeface="Times New Roman Regular" panose="02020603050405020304" charset="0"/>
                <a:ea typeface="宋体" panose="02010600030101010101" pitchFamily="2" charset="-122"/>
                <a:cs typeface="Times New Roman Regular" panose="02020603050405020304" charset="0"/>
              </a:rPr>
              <a:t>, </a:t>
            </a:r>
            <a:r>
              <a:rPr lang="zh-CN" altLang="en-US" sz="2000" b="0" dirty="0">
                <a:latin typeface="Times New Roman Regular" panose="02020603050405020304" charset="0"/>
                <a:ea typeface="宋体" panose="02010600030101010101" pitchFamily="2" charset="-122"/>
                <a:cs typeface="Times New Roman Regular" panose="02020603050405020304" charset="0"/>
              </a:rPr>
              <a:t>也提高了社区各种正式和非正式组织以及社区整体的健康水平（杨丽华，</a:t>
            </a:r>
            <a:r>
              <a:rPr lang="en-US" altLang="zh-CN" sz="2000" b="0" dirty="0">
                <a:latin typeface="Times New Roman Regular" panose="02020603050405020304" charset="0"/>
                <a:ea typeface="宋体" panose="02010600030101010101" pitchFamily="2" charset="-122"/>
                <a:cs typeface="Times New Roman Regular" panose="02020603050405020304" charset="0"/>
              </a:rPr>
              <a:t>2011</a:t>
            </a:r>
            <a:r>
              <a:rPr lang="zh-CN" altLang="en-US" sz="2000" b="0" dirty="0">
                <a:latin typeface="Times New Roman Regular" panose="02020603050405020304" charset="0"/>
                <a:ea typeface="宋体" panose="02010600030101010101" pitchFamily="2" charset="-122"/>
                <a:cs typeface="Times New Roman Regular" panose="02020603050405020304" charset="0"/>
              </a:rPr>
              <a:t>）。</a:t>
            </a:r>
            <a:endParaRPr lang="zh-CN" altLang="en-US" sz="2000" b="0" dirty="0">
              <a:latin typeface="Times New Roman Regular" panose="02020603050405020304" charset="0"/>
              <a:ea typeface="宋体" panose="02010600030101010101" pitchFamily="2" charset="-122"/>
              <a:cs typeface="Times New Roman Regular" panose="02020603050405020304" charset="0"/>
            </a:endParaRPr>
          </a:p>
          <a:p>
            <a:pPr marL="0" indent="457200" latinLnBrk="0">
              <a:lnSpc>
                <a:spcPct val="180000"/>
              </a:lnSpc>
              <a:spcBef>
                <a:spcPts val="0"/>
              </a:spcBef>
              <a:buNone/>
            </a:pPr>
            <a:endParaRPr lang="zh-CN" altLang="en-US" sz="2000" b="0" dirty="0">
              <a:latin typeface="Times New Roman Regular" panose="02020603050405020304" charset="0"/>
              <a:ea typeface="宋体" panose="02010600030101010101" pitchFamily="2" charset="-122"/>
              <a:cs typeface="Times New Roman Regular" panose="02020603050405020304" charset="0"/>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2015" y="381000"/>
            <a:ext cx="10700385" cy="792480"/>
          </a:xfrm>
        </p:spPr>
        <p:txBody>
          <a:bodyPr/>
          <a:lstStyle/>
          <a:p>
            <a:pPr algn="l"/>
            <a:r>
              <a:rPr lang="en-US" altLang="zh-CN" sz="2800" dirty="0">
                <a:latin typeface="+mn-ea"/>
                <a:ea typeface="+mn-ea"/>
              </a:rPr>
              <a:t>(</a:t>
            </a:r>
            <a:r>
              <a:rPr lang="zh-CN" altLang="en-US" sz="2800" dirty="0">
                <a:latin typeface="+mn-ea"/>
                <a:ea typeface="+mn-ea"/>
              </a:rPr>
              <a:t>三）健康</a:t>
            </a:r>
            <a:r>
              <a:rPr lang="zh-CN" altLang="en-US" sz="2800" dirty="0">
                <a:latin typeface="+mn-ea"/>
                <a:ea typeface="+mn-ea"/>
              </a:rPr>
              <a:t>机关</a:t>
            </a:r>
            <a:endParaRPr lang="zh-CN" altLang="en-US" sz="2800" dirty="0">
              <a:latin typeface="+mn-ea"/>
              <a:ea typeface="+mn-ea"/>
            </a:endParaRPr>
          </a:p>
        </p:txBody>
      </p:sp>
      <p:sp>
        <p:nvSpPr>
          <p:cNvPr id="3" name="内容占位符 2"/>
          <p:cNvSpPr>
            <a:spLocks noGrp="1"/>
          </p:cNvSpPr>
          <p:nvPr>
            <p:ph idx="1"/>
          </p:nvPr>
        </p:nvSpPr>
        <p:spPr>
          <a:xfrm>
            <a:off x="1343660" y="1174115"/>
            <a:ext cx="9469755" cy="4695825"/>
          </a:xfrm>
        </p:spPr>
        <p:txBody>
          <a:bodyPr/>
          <a:lstStyle/>
          <a:p>
            <a:pPr marL="0" indent="457200" latinLnBrk="0">
              <a:lnSpc>
                <a:spcPct val="180000"/>
              </a:lnSpc>
              <a:spcBef>
                <a:spcPts val="0"/>
              </a:spcBef>
              <a:buNone/>
            </a:pPr>
            <a:r>
              <a:rPr lang="zh-CN" sz="2000" dirty="0">
                <a:solidFill>
                  <a:schemeClr val="tx1"/>
                </a:solidFill>
                <a:latin typeface="宋体" panose="02010600030101010101" pitchFamily="2" charset="-122"/>
                <a:ea typeface="宋体" panose="02010600030101010101" pitchFamily="2" charset="-122"/>
              </a:rPr>
              <a:t>健康机关建设范围包括辖区各级各类党政机关，包括党的机关、人大机关、行政机关、政协机关、审判机关、检察机关，以及各级党政机关派出机构、区直属事业单位及工会、共青团、妇联等人民团体。</a:t>
            </a:r>
            <a:endParaRPr lang="zh-CN" sz="2000" dirty="0">
              <a:solidFill>
                <a:schemeClr val="tx1"/>
              </a:solidFill>
              <a:latin typeface="宋体" panose="02010600030101010101" pitchFamily="2" charset="-122"/>
              <a:ea typeface="宋体" panose="02010600030101010101" pitchFamily="2" charset="-122"/>
            </a:endParaRPr>
          </a:p>
          <a:p>
            <a:pPr marL="0" indent="457200" latinLnBrk="0">
              <a:lnSpc>
                <a:spcPct val="180000"/>
              </a:lnSpc>
              <a:spcBef>
                <a:spcPts val="0"/>
              </a:spcBef>
              <a:buNone/>
            </a:pPr>
            <a:r>
              <a:rPr sz="2000" b="0" dirty="0">
                <a:latin typeface="宋体" panose="02010600030101010101" pitchFamily="2" charset="-122"/>
                <a:ea typeface="宋体" panose="02010600030101010101" pitchFamily="2" charset="-122"/>
              </a:rPr>
              <a:t>健康机关创建是实施健康中国战略，完善健康保障体系，解决健康热点难点问题，培养职工健康生活方式，提高职工慢性病控制率，防止职工健康意外发生，切实保障职工身心健康的重要举措。</a:t>
            </a:r>
            <a:endParaRPr sz="2000" b="0" dirty="0">
              <a:latin typeface="宋体" panose="02010600030101010101" pitchFamily="2" charset="-122"/>
              <a:ea typeface="宋体" panose="02010600030101010101" pitchFamily="2" charset="-122"/>
            </a:endParaRP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450" y="381000"/>
            <a:ext cx="10648950" cy="792480"/>
          </a:xfrm>
        </p:spPr>
        <p:txBody>
          <a:bodyPr/>
          <a:lstStyle/>
          <a:p>
            <a:pPr algn="l"/>
            <a:r>
              <a:rPr lang="en-US" altLang="zh-CN" sz="2800" dirty="0">
                <a:latin typeface="+mn-ea"/>
                <a:ea typeface="+mn-ea"/>
              </a:rPr>
              <a:t>(</a:t>
            </a:r>
            <a:r>
              <a:rPr lang="zh-CN" altLang="en-US" sz="2800" dirty="0">
                <a:latin typeface="+mn-ea"/>
                <a:ea typeface="+mn-ea"/>
              </a:rPr>
              <a:t>四）健康</a:t>
            </a:r>
            <a:r>
              <a:rPr lang="zh-CN" altLang="en-US" sz="2800" dirty="0">
                <a:latin typeface="+mn-ea"/>
                <a:ea typeface="+mn-ea"/>
              </a:rPr>
              <a:t>学校</a:t>
            </a:r>
            <a:endParaRPr lang="zh-CN" altLang="en-US" sz="2800" dirty="0">
              <a:latin typeface="+mn-ea"/>
              <a:ea typeface="+mn-ea"/>
            </a:endParaRPr>
          </a:p>
        </p:txBody>
      </p:sp>
      <p:sp>
        <p:nvSpPr>
          <p:cNvPr id="3" name="内容占位符 2"/>
          <p:cNvSpPr>
            <a:spLocks noGrp="1"/>
          </p:cNvSpPr>
          <p:nvPr>
            <p:ph idx="1"/>
          </p:nvPr>
        </p:nvSpPr>
        <p:spPr>
          <a:xfrm>
            <a:off x="1022985" y="1112520"/>
            <a:ext cx="9921875" cy="4646930"/>
          </a:xfrm>
        </p:spPr>
        <p:txBody>
          <a:bodyPr/>
          <a:lstStyle/>
          <a:p>
            <a:pPr marL="0" indent="457200" latinLnBrk="0">
              <a:lnSpc>
                <a:spcPct val="190000"/>
              </a:lnSpc>
              <a:spcBef>
                <a:spcPts val="0"/>
              </a:spcBef>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健康学校提供健康的饮食选择、锻炼机会，并通过课程和活动提升学生的健康意识，</a:t>
            </a:r>
            <a:r>
              <a:rPr lang="zh-CN" altLang="en-US" sz="2000" dirty="0">
                <a:latin typeface="宋体" panose="02010600030101010101" pitchFamily="2" charset="-122"/>
                <a:ea typeface="宋体" panose="02010600030101010101" pitchFamily="2" charset="-122"/>
                <a:cs typeface="宋体" panose="02010600030101010101" pitchFamily="2" charset="-122"/>
              </a:rPr>
              <a:t>倡导全面的健康教育，关注学生的身体健康、心理健康和社会适应能力。</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457200" latinLnBrk="0">
              <a:lnSpc>
                <a:spcPct val="190000"/>
              </a:lnSpc>
              <a:spcBef>
                <a:spcPts val="0"/>
              </a:spcBef>
              <a:buNone/>
            </a:pPr>
            <a:r>
              <a:rPr lang="zh-CN" altLang="en-US" sz="2000" dirty="0">
                <a:latin typeface="宋体" panose="02010600030101010101" pitchFamily="2" charset="-122"/>
                <a:ea typeface="宋体" panose="02010600030101010101" pitchFamily="2" charset="-122"/>
                <a:cs typeface="宋体" panose="02010600030101010101" pitchFamily="2" charset="-122"/>
              </a:rPr>
              <a:t>健康校园</a:t>
            </a:r>
            <a:r>
              <a:rPr lang="zh-CN" altLang="en-US" sz="2000" b="0" dirty="0">
                <a:latin typeface="宋体" panose="02010600030101010101" pitchFamily="2" charset="-122"/>
                <a:ea typeface="宋体" panose="02010600030101010101" pitchFamily="2" charset="-122"/>
                <a:cs typeface="宋体" panose="02010600030101010101" pitchFamily="2" charset="-122"/>
              </a:rPr>
              <a:t>指的是小学、中学、高等院校、职业学校、特殊教育学校等在增进学生健康和福祉方面的综合性措施，包括心理健康支持、健身设施、健康饮食选择及健康教育活动。目标是创建一个支持学生身心健康和学术成就的环境。</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a:p>
            <a:pPr marL="0" indent="457200" latinLnBrk="0">
              <a:lnSpc>
                <a:spcPct val="190000"/>
              </a:lnSpc>
              <a:spcBef>
                <a:spcPts val="0"/>
              </a:spcBef>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目前我国在健康学校建设方面鲜明的表现为</a:t>
            </a:r>
            <a:r>
              <a:rPr lang="zh-CN" altLang="en-US" sz="2000" dirty="0">
                <a:latin typeface="宋体" panose="02010600030101010101" pitchFamily="2" charset="-122"/>
                <a:ea typeface="宋体" panose="02010600030101010101" pitchFamily="2" charset="-122"/>
                <a:cs typeface="宋体" panose="02010600030101010101" pitchFamily="2" charset="-122"/>
              </a:rPr>
              <a:t>从“增强体质”到“体教融合”</a:t>
            </a:r>
            <a:r>
              <a:rPr lang="zh-CN" altLang="en-US" sz="2000" b="0" dirty="0">
                <a:latin typeface="宋体" panose="02010600030101010101" pitchFamily="2" charset="-122"/>
                <a:ea typeface="宋体" panose="02010600030101010101" pitchFamily="2" charset="-122"/>
                <a:cs typeface="宋体" panose="02010600030101010101" pitchFamily="2" charset="-122"/>
              </a:rPr>
              <a:t>。强调构建儿童青少年体育健康促进政策一体化监管网络体系，促进教育、体育、卫生等多部门协同。</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795" y="381000"/>
            <a:ext cx="10555605" cy="792480"/>
          </a:xfrm>
        </p:spPr>
        <p:txBody>
          <a:bodyPr/>
          <a:lstStyle/>
          <a:p>
            <a:pPr algn="l"/>
            <a:r>
              <a:rPr lang="zh-CN" altLang="en-US" sz="2800" dirty="0">
                <a:latin typeface="+mn-ea"/>
                <a:ea typeface="+mn-ea"/>
              </a:rPr>
              <a:t>（五）健康促进</a:t>
            </a:r>
            <a:r>
              <a:rPr lang="zh-CN" altLang="en-US" sz="2800" dirty="0">
                <a:solidFill>
                  <a:schemeClr val="tx1"/>
                </a:solidFill>
                <a:latin typeface="+mn-ea"/>
                <a:ea typeface="+mn-ea"/>
              </a:rPr>
              <a:t>医院</a:t>
            </a:r>
            <a:endParaRPr lang="zh-CN" altLang="en-US" sz="2800" dirty="0">
              <a:solidFill>
                <a:schemeClr val="tx1"/>
              </a:solidFill>
              <a:latin typeface="+mn-ea"/>
              <a:ea typeface="+mn-ea"/>
            </a:endParaRPr>
          </a:p>
        </p:txBody>
      </p:sp>
      <p:sp>
        <p:nvSpPr>
          <p:cNvPr id="3" name="内容占位符 2"/>
          <p:cNvSpPr>
            <a:spLocks noGrp="1"/>
          </p:cNvSpPr>
          <p:nvPr>
            <p:ph idx="1"/>
          </p:nvPr>
        </p:nvSpPr>
        <p:spPr>
          <a:xfrm>
            <a:off x="1271270" y="1100455"/>
            <a:ext cx="9580245" cy="5733415"/>
          </a:xfrm>
        </p:spPr>
        <p:txBody>
          <a:bodyPr/>
          <a:lstStyle/>
          <a:p>
            <a:pPr marL="0" indent="457200" algn="just" latinLnBrk="0">
              <a:lnSpc>
                <a:spcPct val="160000"/>
              </a:lnSpc>
              <a:spcBef>
                <a:spcPts val="0"/>
              </a:spcBef>
              <a:buNone/>
            </a:pPr>
            <a:r>
              <a:rPr sz="2000" dirty="0">
                <a:latin typeface="Times New Roman Regular" panose="02020603050405020304" charset="0"/>
                <a:ea typeface="宋体" panose="02010600030101010101" pitchFamily="2" charset="-122"/>
                <a:cs typeface="Times New Roman Regular" panose="02020603050405020304" charset="0"/>
              </a:rPr>
              <a:t>健康促进医院。是一个平台，使医院、医务人员、患者、社区居民、社会各界在这个平台上良性互动、互相促进，最终实现患者和居民健康水平提升。</a:t>
            </a:r>
            <a:endParaRPr sz="2000" dirty="0">
              <a:latin typeface="Times New Roman Regular" panose="02020603050405020304" charset="0"/>
              <a:ea typeface="宋体" panose="02010600030101010101" pitchFamily="2" charset="-122"/>
              <a:cs typeface="Times New Roman Regular" panose="02020603050405020304" charset="0"/>
            </a:endParaRPr>
          </a:p>
          <a:p>
            <a:pPr marL="0" indent="457200" algn="just" latinLnBrk="0">
              <a:lnSpc>
                <a:spcPct val="160000"/>
              </a:lnSpc>
              <a:spcBef>
                <a:spcPts val="0"/>
              </a:spcBef>
              <a:buNone/>
            </a:pPr>
            <a:r>
              <a:rPr sz="2000" b="0" dirty="0">
                <a:latin typeface="Times New Roman Regular" panose="02020603050405020304" charset="0"/>
                <a:ea typeface="宋体" panose="02010600030101010101" pitchFamily="2" charset="-122"/>
                <a:cs typeface="Times New Roman Regular" panose="02020603050405020304" charset="0"/>
              </a:rPr>
              <a:t>其目的是推动医院管理者将健康促进策略纳入医院建设管理和服务的全过程中，通过制定实施有利于健康的政策、创造有益于医患身心健康的环境。医院将健康促进医院建设纳入医院发展规划，成立领导小组，指定人员负责建设工作，并将健康教育纳入科室及个人绩效考核机制，动员医护人员积极参与健康促进医院建设，完善职工健康管理制度。</a:t>
            </a:r>
            <a:endParaRPr sz="2000" b="0" dirty="0">
              <a:latin typeface="Times New Roman Regular" panose="02020603050405020304" charset="0"/>
              <a:ea typeface="宋体" panose="02010600030101010101" pitchFamily="2" charset="-122"/>
              <a:cs typeface="Times New Roman Regular" panose="02020603050405020304" charset="0"/>
            </a:endParaRPr>
          </a:p>
        </p:txBody>
      </p:sp>
    </p:spTree>
  </p:cSld>
  <p:clrMapOvr>
    <a:masterClrMapping/>
  </p:clrMapOvr>
  <p:transition spd="med">
    <p:fade thruBlk="1"/>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commondata" val="eyJoZGlkIjoiYjM3ZTg1MmU5NmY1NTAxOWE0ZmJmM2NjM2ZhMjY0ZmQifQ=="/>
</p:tagLst>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主题1">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5000"/>
          </a:lnSpc>
          <a:spcBef>
            <a:spcPct val="20000"/>
          </a:spcBef>
          <a:spcAft>
            <a:spcPct val="0"/>
          </a:spcAft>
          <a:buClrTx/>
          <a:buSzTx/>
          <a:buFontTx/>
          <a:buNone/>
          <a:def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5000"/>
          </a:lnSpc>
          <a:spcBef>
            <a:spcPct val="20000"/>
          </a:spcBef>
          <a:spcAft>
            <a:spcPct val="0"/>
          </a:spcAft>
          <a:buClrTx/>
          <a:buSzTx/>
          <a:buFontTx/>
          <a:buNone/>
          <a:def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kumimoji="0" lang="en-US" sz="3200" b="1"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kumimoji="0" lang="en-US" sz="3200" b="1"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第四讲饮食与健康">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5000"/>
          </a:lnSpc>
          <a:spcBef>
            <a:spcPct val="20000"/>
          </a:spcBef>
          <a:spcAft>
            <a:spcPct val="0"/>
          </a:spcAft>
          <a:buClrTx/>
          <a:buSzTx/>
          <a:buFontTx/>
          <a:buNone/>
          <a:def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5000"/>
          </a:lnSpc>
          <a:spcBef>
            <a:spcPct val="20000"/>
          </a:spcBef>
          <a:spcAft>
            <a:spcPct val="0"/>
          </a:spcAft>
          <a:buClrTx/>
          <a:buSzTx/>
          <a:buFontTx/>
          <a:buNone/>
          <a:def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kumimoji="0" lang="en-US" sz="3200" b="1"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kumimoji="0" lang="en-US" sz="3200" b="1"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kumimoji="0" lang="en-US" sz="3200" b="1"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kumimoji="0" lang="en-US" sz="3200" b="1"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主题1</Template>
  <TotalTime>0</TotalTime>
  <Words>7313</Words>
  <Application>WPS 演示</Application>
  <PresentationFormat>宽屏</PresentationFormat>
  <Paragraphs>482</Paragraphs>
  <Slides>34</Slides>
  <Notes>7</Notes>
  <HiddenSlides>0</HiddenSlides>
  <MMClips>0</MMClips>
  <ScaleCrop>false</ScaleCrop>
  <HeadingPairs>
    <vt:vector size="6" baseType="variant">
      <vt:variant>
        <vt:lpstr>已用的字体</vt:lpstr>
      </vt:variant>
      <vt:variant>
        <vt:i4>22</vt:i4>
      </vt:variant>
      <vt:variant>
        <vt:lpstr>主题</vt:lpstr>
      </vt:variant>
      <vt:variant>
        <vt:i4>7</vt:i4>
      </vt:variant>
      <vt:variant>
        <vt:lpstr>幻灯片标题</vt:lpstr>
      </vt:variant>
      <vt:variant>
        <vt:i4>34</vt:i4>
      </vt:variant>
    </vt:vector>
  </HeadingPairs>
  <TitlesOfParts>
    <vt:vector size="63" baseType="lpstr">
      <vt:lpstr>Arial</vt:lpstr>
      <vt:lpstr>宋体</vt:lpstr>
      <vt:lpstr>Wingdings</vt:lpstr>
      <vt:lpstr>楷体_GB2312</vt:lpstr>
      <vt:lpstr>微软雅黑 Light</vt:lpstr>
      <vt:lpstr>黑体</vt:lpstr>
      <vt:lpstr>Candara</vt:lpstr>
      <vt:lpstr>华文新魏</vt:lpstr>
      <vt:lpstr>Symbol</vt:lpstr>
      <vt:lpstr>楷体_GB2312</vt:lpstr>
      <vt:lpstr>楷体</vt:lpstr>
      <vt:lpstr>楷体_GB2312</vt:lpstr>
      <vt:lpstr>Times New Roman Regular</vt:lpstr>
      <vt:lpstr>Times New Roman</vt:lpstr>
      <vt:lpstr>微软雅黑</vt:lpstr>
      <vt:lpstr>Arial Unicode MS</vt:lpstr>
      <vt:lpstr>Tahoma</vt:lpstr>
      <vt:lpstr>华文仿宋</vt:lpstr>
      <vt:lpstr>Wingdings</vt:lpstr>
      <vt:lpstr>Calibri Light</vt:lpstr>
      <vt:lpstr>华文楷体</vt:lpstr>
      <vt:lpstr>Calibri</vt:lpstr>
      <vt:lpstr>主题1</vt:lpstr>
      <vt:lpstr>波形</vt:lpstr>
      <vt:lpstr>1_默认设计模板</vt:lpstr>
      <vt:lpstr>1_主题1</vt:lpstr>
      <vt:lpstr>第四讲饮食与健康</vt:lpstr>
      <vt:lpstr>2_主题1</vt:lpstr>
      <vt:lpstr>主题2</vt:lpstr>
      <vt:lpstr>健康与健康国家</vt:lpstr>
      <vt:lpstr>主要内容</vt:lpstr>
      <vt:lpstr>一、个体健康</vt:lpstr>
      <vt:lpstr>二、群体健康</vt:lpstr>
      <vt:lpstr>(一）健康村镇</vt:lpstr>
      <vt:lpstr>(二）健康社区</vt:lpstr>
      <vt:lpstr>(三）健康机关</vt:lpstr>
      <vt:lpstr>(四）健康学校</vt:lpstr>
      <vt:lpstr>（五）健康促进医院</vt:lpstr>
      <vt:lpstr>(六）健康企业</vt:lpstr>
      <vt:lpstr>(七）健康家庭</vt:lpstr>
      <vt:lpstr>   三、健康城市</vt:lpstr>
      <vt:lpstr> 四、健康国家</vt:lpstr>
      <vt:lpstr>四、国外“健康国家”战略计划</vt:lpstr>
      <vt:lpstr>五、影响健康的因素（1）</vt:lpstr>
      <vt:lpstr>五、影响健康的因素（2）</vt:lpstr>
      <vt:lpstr>PowerPoint 演示文稿</vt:lpstr>
      <vt:lpstr>PowerPoint 演示文稿</vt:lpstr>
      <vt:lpstr>PowerPoint 演示文稿</vt:lpstr>
      <vt:lpstr>规划纲要编制的科学依据</vt:lpstr>
      <vt:lpstr>六、健康中国</vt:lpstr>
      <vt:lpstr>全国卫生与健康大会</vt:lpstr>
      <vt:lpstr>PowerPoint 演示文稿</vt:lpstr>
      <vt:lpstr>（三）对新时期卫生与工作方针的具体解读</vt:lpstr>
      <vt:lpstr>（三）对新时期卫生与工作方针的具体解读</vt:lpstr>
      <vt:lpstr>          （四）改革与发展两大主题 </vt:lpstr>
      <vt:lpstr>PowerPoint 演示文稿</vt:lpstr>
      <vt:lpstr>PowerPoint 演示文稿</vt:lpstr>
      <vt:lpstr>（五）卫生与健康的重要地位</vt:lpstr>
      <vt:lpstr>（五）卫生与健康的重要地位</vt:lpstr>
      <vt:lpstr>（五）卫生与健康的重要地位</vt:lpstr>
      <vt:lpstr>七、健康国家要研究的问题</vt:lpstr>
      <vt:lpstr>八、有关健康中国的文章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WPS_1659446808</cp:lastModifiedBy>
  <cp:revision>121</cp:revision>
  <dcterms:created xsi:type="dcterms:W3CDTF">2024-11-05T03:08:00Z</dcterms:created>
  <dcterms:modified xsi:type="dcterms:W3CDTF">2024-11-05T04:01:18Z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BC49E3DAC0B44C1EA3774BF3B8B2DF1A_13</vt:lpwstr>
  </property>
</Properties>
</file>