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4" r:id="rId4"/>
    <p:sldId id="275" r:id="rId5"/>
    <p:sldId id="283" r:id="rId6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6" r:id="rId18"/>
    <p:sldId id="29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19" autoAdjust="0"/>
  </p:normalViewPr>
  <p:slideViewPr>
    <p:cSldViewPr showGuides="1">
      <p:cViewPr varScale="1">
        <p:scale>
          <a:sx n="89" d="100"/>
          <a:sy n="89" d="100"/>
        </p:scale>
        <p:origin x="11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5176FDB7-15B1-4D92-A12B-1A2E368E55F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396AC8-47A3-464A-8F39-37CDE28384F0}" type="slidenum">
              <a:rPr lang="en-US" altLang="zh-CN"/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587BAB0-4004-4D60-AA5E-724AF7A45BB1}" type="slidenum">
              <a:rPr lang="en-US" altLang="zh-CN"/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辅助定义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3321-1E2E-4CA2-B891-318638A7C29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C8E-E97C-4178-B3F5-DD4011CF795C}" type="slidenum">
              <a:rPr lang="en-US" altLang="zh-CN" smtClean="0"/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19BBA5D-2C81-4D58-81EB-AC25691A324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92E-DC15-4F6E-B844-D46D1F07133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FBC3-BA86-465D-8082-BC80DBECA0C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0DC-66B9-48F0-BA6D-A59987AA25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8FCC-8401-4FB2-902B-5982366DA66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1ED-C7AD-4C1E-A314-A4B6436E930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543DF32-1E17-4BE3-8B25-B26CB7667A89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903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anose="05020102010507070707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anose="05020102010507070707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en-US" dirty="0"/>
              <a:t>编译原理实验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2920" y="3935692"/>
            <a:ext cx="6498159" cy="916641"/>
          </a:xfrm>
        </p:spPr>
        <p:txBody>
          <a:bodyPr/>
          <a:lstStyle/>
          <a:p>
            <a:r>
              <a:rPr lang="zh-CN" altLang="en-US" dirty="0"/>
              <a:t>中国人民大学信息学院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</a:rPr>
              <a:t>书写正则式的注意事项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每条规则的正则式必须从第一列写起。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为避免与运算符混淆，建议对所有的非字母数字字符都使用转义符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\ 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在集合中，字符之间不要留空格，否则空白符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Times New Roman" panose="02020603050405020304"/>
              </a:rPr>
              <a:t>”</a:t>
            </a:r>
            <a:r>
              <a:rPr lang="zh-CN" altLang="en-US" dirty="0">
                <a:latin typeface="Arial" panose="020B0604020202020204" pitchFamily="34" charset="0"/>
              </a:rPr>
              <a:t>将被包含在集合中。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辅助定义可以使正则式更加简洁清晰。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5AB3-46C5-4FD3-A43F-78A0925714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</a:rPr>
              <a:t>正则式举例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16113"/>
            <a:ext cx="7772400" cy="3505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[a-zA-Z0-9]    </a:t>
            </a:r>
            <a:r>
              <a:rPr lang="zh-CN" altLang="en-US" sz="1800" b="1">
                <a:latin typeface="Arial" panose="020B0604020202020204" pitchFamily="34" charset="0"/>
              </a:rPr>
              <a:t>表示所有的字母和数字组成的集合；</a:t>
            </a:r>
            <a:endParaRPr lang="zh-CN" altLang="en-US" sz="1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[^  \t\n]</a:t>
            </a:r>
            <a:r>
              <a:rPr lang="en-US" altLang="zh-CN" sz="1800" b="1">
                <a:latin typeface="Arial" panose="020B0604020202020204" pitchFamily="34" charset="0"/>
              </a:rPr>
              <a:t>  	       </a:t>
            </a:r>
            <a:r>
              <a:rPr lang="zh-CN" altLang="zh-CN" sz="1800" b="1">
                <a:latin typeface="Arial" panose="020B0604020202020204" pitchFamily="34" charset="0"/>
              </a:rPr>
              <a:t>表示除空格、</a:t>
            </a:r>
            <a:r>
              <a:rPr lang="en-US" altLang="zh-CN" sz="1800" b="1">
                <a:latin typeface="Arial" panose="020B0604020202020204" pitchFamily="34" charset="0"/>
              </a:rPr>
              <a:t>tab</a:t>
            </a:r>
            <a:r>
              <a:rPr lang="zh-CN" altLang="zh-CN" sz="1800" b="1">
                <a:latin typeface="Arial" panose="020B0604020202020204" pitchFamily="34" charset="0"/>
              </a:rPr>
              <a:t>和换行外的所有字符组成的集合；</a:t>
            </a:r>
            <a:endParaRPr lang="zh-CN" altLang="zh-CN" sz="1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(\</a:t>
            </a:r>
            <a:r>
              <a:rPr lang="en-US" altLang="zh-CN" sz="1800" b="1">
                <a:solidFill>
                  <a:schemeClr val="accent2"/>
                </a:solidFill>
                <a:latin typeface="Times New Roman" panose="02020603050405020304"/>
              </a:rPr>
              <a:t>”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[^</a:t>
            </a:r>
            <a:r>
              <a:rPr lang="en-US" altLang="zh-CN" sz="1800" b="1">
                <a:solidFill>
                  <a:schemeClr val="accent2"/>
                </a:solidFill>
                <a:latin typeface="Times New Roman" panose="02020603050405020304"/>
              </a:rPr>
              <a:t>”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\n]*)</a:t>
            </a:r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zh-CN" altLang="en-US" sz="1800" b="1">
                <a:latin typeface="Arial" panose="020B0604020202020204" pitchFamily="34" charset="0"/>
              </a:rPr>
              <a:t>表示以双引号开头，后跟除双引号和换行外的若干	字符组成的字符串，例如：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/>
              </a:rPr>
              <a:t>“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here is a string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a{1,5}</a:t>
            </a:r>
            <a:r>
              <a:rPr lang="en-US" altLang="zh-CN" sz="1800" b="1">
                <a:latin typeface="Arial" panose="020B0604020202020204" pitchFamily="34" charset="0"/>
              </a:rPr>
              <a:t>  	      </a:t>
            </a:r>
            <a:r>
              <a:rPr lang="zh-CN" altLang="en-US" sz="1800" b="1">
                <a:latin typeface="Arial" panose="020B0604020202020204" pitchFamily="34" charset="0"/>
              </a:rPr>
              <a:t>表示</a:t>
            </a:r>
            <a:r>
              <a:rPr lang="en-US" altLang="zh-CN" sz="1800" b="1">
                <a:latin typeface="Arial" panose="020B0604020202020204" pitchFamily="34" charset="0"/>
              </a:rPr>
              <a:t>a</a:t>
            </a:r>
            <a:r>
              <a:rPr lang="zh-CN" altLang="zh-CN" sz="1800" b="1">
                <a:latin typeface="Arial" panose="020B0604020202020204" pitchFamily="34" charset="0"/>
              </a:rPr>
              <a:t>重复1至5次形成的串的集合，即</a:t>
            </a: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{a, aa, aaa, 	aaaa, aaaaa}</a:t>
            </a:r>
            <a:endParaRPr lang="en-US" altLang="zh-CN" sz="18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[A-Za-z][A-Za-z0-9]*</a:t>
            </a:r>
            <a:r>
              <a:rPr lang="en-US" altLang="zh-CN" sz="1800" b="1">
                <a:latin typeface="Arial" panose="020B0604020202020204" pitchFamily="34" charset="0"/>
              </a:rPr>
              <a:t>  </a:t>
            </a:r>
            <a:r>
              <a:rPr lang="zh-CN" altLang="en-US" sz="1800" b="1">
                <a:latin typeface="Arial" panose="020B0604020202020204" pitchFamily="34" charset="0"/>
              </a:rPr>
              <a:t>表示以字母开头，后跟若干字母和数字的串</a:t>
            </a:r>
            <a:endParaRPr lang="zh-CN" altLang="en-US" sz="1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([Ee][-+][0-9]+)</a:t>
            </a:r>
            <a:r>
              <a:rPr lang="en-US" altLang="zh-CN" sz="1800" b="1">
                <a:latin typeface="Arial" panose="020B0604020202020204" pitchFamily="34" charset="0"/>
              </a:rPr>
              <a:t>           </a:t>
            </a:r>
            <a:r>
              <a:rPr lang="zh-CN" altLang="en-US" sz="1800" b="1">
                <a:latin typeface="Arial" panose="020B0604020202020204" pitchFamily="34" charset="0"/>
              </a:rPr>
              <a:t>表示科学计数法的指数部分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A42D-0B62-49EB-97D4-A2C9B2A044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识别规则之动作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772400" cy="43434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识别规则的动作是一段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语言程序，将被原样照抄到</a:t>
            </a:r>
            <a:r>
              <a:rPr lang="en-US" altLang="en-US" dirty="0" err="1">
                <a:latin typeface="Arial" panose="020B0604020202020204" pitchFamily="34" charset="0"/>
              </a:rPr>
              <a:t>lex.yy.c</a:t>
            </a:r>
            <a:r>
              <a:rPr lang="zh-CN" altLang="en-US" dirty="0">
                <a:latin typeface="Arial" panose="020B0604020202020204" pitchFamily="34" charset="0"/>
              </a:rPr>
              <a:t>文件中。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缺省规则：输入串中不与任何正则式匹配的字符串将被原样照抄到输出文件中。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在词法分析器实验中，基本的动作就是记录单词符号的类别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D8C-3080-4DCA-9FD4-C05E86C815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</a:rPr>
              <a:t>书写动作的注意事项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772400" cy="48006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动作必须从正则式所在行写起。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当某条规则的动作超过一条语句时，必须用大括号括起来。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如果希望在输出中滤去某些字符，相应的动作为空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	例如：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[ \t\n]	{}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如果不希望照抄输出，就要为每一个可能出现的词形提供规则。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4892-0DBE-42EC-AF34-6C221CE8C0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panose="020B0604020202020204" pitchFamily="34" charset="0"/>
              </a:rPr>
              <a:t>动作中用到的全局变量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66751" y="1785444"/>
            <a:ext cx="7924800" cy="4114800"/>
          </a:xfrm>
        </p:spPr>
        <p:txBody>
          <a:bodyPr/>
          <a:lstStyle/>
          <a:p>
            <a:r>
              <a:rPr lang="en-US" altLang="en-US" sz="2400" dirty="0" err="1">
                <a:latin typeface="Arial" panose="020B0604020202020204" pitchFamily="34" charset="0"/>
              </a:rPr>
              <a:t>y</a:t>
            </a:r>
            <a:r>
              <a:rPr lang="en-US" altLang="zh-CN" sz="2400" dirty="0" err="1">
                <a:latin typeface="Arial" panose="020B0604020202020204" pitchFamily="34" charset="0"/>
              </a:rPr>
              <a:t>ytext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latin typeface="Arial" panose="020B0604020202020204" pitchFamily="34" charset="0"/>
              </a:rPr>
              <a:t>char *</a:t>
            </a:r>
            <a:r>
              <a:rPr lang="zh-CN" altLang="zh-CN" sz="2400" dirty="0">
                <a:latin typeface="Arial" panose="020B0604020202020204" pitchFamily="34" charset="0"/>
              </a:rPr>
              <a:t>类型</a:t>
            </a:r>
            <a:r>
              <a:rPr lang="zh-CN" altLang="en-US" sz="2400" dirty="0">
                <a:latin typeface="Arial" panose="020B0604020202020204" pitchFamily="34" charset="0"/>
              </a:rPr>
              <a:t>，指向当前正被某规则匹配的字符串。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</a:rPr>
              <a:t>yyleng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latin typeface="Arial" panose="020B0604020202020204" pitchFamily="34" charset="0"/>
              </a:rPr>
              <a:t>整型，存储</a:t>
            </a:r>
            <a:r>
              <a:rPr lang="en-US" altLang="zh-CN" sz="2400" dirty="0" err="1">
                <a:latin typeface="Arial" panose="020B0604020202020204" pitchFamily="34" charset="0"/>
              </a:rPr>
              <a:t>yytext</a:t>
            </a:r>
            <a:r>
              <a:rPr lang="zh-CN" altLang="zh-CN" sz="2400" dirty="0">
                <a:latin typeface="Arial" panose="020B0604020202020204" pitchFamily="34" charset="0"/>
              </a:rPr>
              <a:t>中字符串的长度。被匹配的串在</a:t>
            </a:r>
            <a:r>
              <a:rPr lang="en-US" altLang="zh-CN" sz="2400" dirty="0" err="1">
                <a:latin typeface="Arial" panose="020B0604020202020204" pitchFamily="34" charset="0"/>
              </a:rPr>
              <a:t>yytext</a:t>
            </a:r>
            <a:r>
              <a:rPr lang="en-US" altLang="zh-CN" sz="2400" dirty="0">
                <a:latin typeface="Arial" panose="020B0604020202020204" pitchFamily="34" charset="0"/>
              </a:rPr>
              <a:t>[0]</a:t>
            </a:r>
            <a:r>
              <a:rPr lang="zh-CN" altLang="en-US" sz="2400" dirty="0">
                <a:latin typeface="Arial" panose="020B0604020202020204" pitchFamily="34" charset="0"/>
              </a:rPr>
              <a:t>～</a:t>
            </a:r>
            <a:r>
              <a:rPr lang="en-US" altLang="zh-CN" sz="2400" dirty="0" err="1">
                <a:latin typeface="Arial" panose="020B0604020202020204" pitchFamily="34" charset="0"/>
              </a:rPr>
              <a:t>yytext</a:t>
            </a:r>
            <a:r>
              <a:rPr lang="en-US" altLang="zh-CN" sz="2400" dirty="0">
                <a:latin typeface="Arial" panose="020B0604020202020204" pitchFamily="34" charset="0"/>
              </a:rPr>
              <a:t>[yyleng-1]</a:t>
            </a:r>
            <a:r>
              <a:rPr lang="zh-CN" altLang="zh-CN" sz="2400" dirty="0">
                <a:latin typeface="Arial" panose="020B0604020202020204" pitchFamily="34" charset="0"/>
              </a:rPr>
              <a:t>中。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19AB-FCBF-4759-AA42-9C3BB3275C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09600"/>
          </a:xfrm>
        </p:spPr>
        <p:txBody>
          <a:bodyPr/>
          <a:lstStyle/>
          <a:p>
            <a:r>
              <a:rPr lang="en-US" altLang="zh-CN" sz="3200">
                <a:latin typeface="Arial" panose="020B0604020202020204" pitchFamily="34" charset="0"/>
              </a:rPr>
              <a:t>LEX</a:t>
            </a:r>
            <a:r>
              <a:rPr lang="zh-CN" altLang="en-US" sz="3200">
                <a:latin typeface="Arial" panose="020B0604020202020204" pitchFamily="34" charset="0"/>
              </a:rPr>
              <a:t>源程序举例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ED1E-501E-4F31-816C-9F59754122CB}" type="slidenum">
              <a:rPr lang="en-US" altLang="zh-CN"/>
            </a:fld>
            <a:endParaRPr lang="en-US" altLang="zh-CN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16088" y="1066800"/>
            <a:ext cx="6096000" cy="543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panose="020B0604020202020204" pitchFamily="34" charset="0"/>
                <a:ea typeface="楷体_GB2312" pitchFamily="49" charset="-122"/>
              </a:rPr>
              <a:t>%{</a:t>
            </a:r>
            <a:endParaRPr kumimoji="0" lang="en-US" altLang="zh-CN" sz="2000" b="1" dirty="0">
              <a:solidFill>
                <a:srgbClr val="EB69D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= 0,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= 0;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panose="020B0604020202020204" pitchFamily="34" charset="0"/>
                <a:ea typeface="楷体_GB2312" pitchFamily="49" charset="-122"/>
              </a:rPr>
              <a:t>%}</a:t>
            </a:r>
            <a:endParaRPr kumimoji="0" lang="en-US" altLang="zh-CN" sz="2000" b="1" dirty="0">
              <a:solidFill>
                <a:srgbClr val="EB69D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panose="020B0604020202020204" pitchFamily="34" charset="0"/>
                <a:ea typeface="楷体_GB2312" pitchFamily="49" charset="-122"/>
              </a:rPr>
              <a:t>%%</a:t>
            </a:r>
            <a:endParaRPr kumimoji="0" lang="en-US" altLang="zh-CN" sz="2000" b="1" dirty="0">
              <a:solidFill>
                <a:srgbClr val="EB69D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\n      {++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; 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;}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.        {++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;}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panose="020B0604020202020204" pitchFamily="34" charset="0"/>
                <a:ea typeface="楷体_GB2312" pitchFamily="49" charset="-122"/>
              </a:rPr>
              <a:t>%%</a:t>
            </a:r>
            <a:endParaRPr kumimoji="0" lang="en-US" altLang="zh-CN" sz="2000" b="1" dirty="0">
              <a:solidFill>
                <a:srgbClr val="EB69D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main(){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yylex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();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printf</a:t>
            </a:r>
            <a:r>
              <a:rPr kumimoji="0"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("# 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of lines = %d, # of chars = %d\n",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 );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  <a:endParaRPr kumimoji="0" lang="en-US" altLang="zh-CN" sz="20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914400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识别规则的二义性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4562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有时输入串中的字符可以与多条规则匹配，在这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种情况下，</a:t>
            </a:r>
            <a:r>
              <a:rPr lang="en-US" altLang="zh-CN" sz="2400" dirty="0">
                <a:latin typeface="Arial" panose="020B0604020202020204" pitchFamily="34" charset="0"/>
              </a:rPr>
              <a:t>LEX</a:t>
            </a:r>
            <a:r>
              <a:rPr lang="zh-CN" altLang="en-US" sz="2400" dirty="0">
                <a:latin typeface="Arial" panose="020B0604020202020204" pitchFamily="34" charset="0"/>
              </a:rPr>
              <a:t>有两个处理原则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能匹配最多字符的规则优先；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若各规则匹配的字符数目相同，先给出的规则优先。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例如，给定规则如下</a:t>
            </a:r>
            <a:r>
              <a:rPr lang="zh-CN" altLang="zh-CN" sz="2000" b="1" dirty="0">
                <a:latin typeface="Arial" panose="020B0604020202020204" pitchFamily="34" charset="0"/>
              </a:rPr>
              <a:t>：</a:t>
            </a:r>
            <a:endParaRPr lang="zh-CN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void		{return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T_Void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;}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[A-</a:t>
            </a:r>
            <a:r>
              <a:rPr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Za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-z]+	           {return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T_Identifier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;}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“void”</a:t>
            </a:r>
            <a:r>
              <a:rPr lang="zh-CN" altLang="en-US" sz="2000" b="1" dirty="0">
                <a:latin typeface="Arial" panose="020B0604020202020204" pitchFamily="34" charset="0"/>
              </a:rPr>
              <a:t>将被识别为</a:t>
            </a:r>
            <a:r>
              <a:rPr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T_Void</a:t>
            </a:r>
            <a:r>
              <a:rPr lang="zh-CN" altLang="en-US" sz="2000" b="1" dirty="0">
                <a:latin typeface="Arial" panose="020B0604020202020204" pitchFamily="34" charset="0"/>
              </a:rPr>
              <a:t>，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“</a:t>
            </a:r>
            <a:r>
              <a:rPr lang="en-US" altLang="en-U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voida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000" b="1" dirty="0">
                <a:latin typeface="Arial" panose="020B0604020202020204" pitchFamily="34" charset="0"/>
              </a:rPr>
              <a:t>将被识别为</a:t>
            </a:r>
            <a:r>
              <a:rPr lang="en-US" altLang="en-U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T_Identifier</a:t>
            </a:r>
            <a:r>
              <a:rPr lang="zh-CN" altLang="en-US" sz="2000" dirty="0">
                <a:latin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BD50-AE75-4759-937C-FB348B9B42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LEX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是一个词法分析器的自动产生系统。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LEX</a:t>
            </a:r>
            <a:r>
              <a:rPr lang="zh-CN" altLang="en-US" dirty="0"/>
              <a:t>源程序的核心是识别规则，它由正则式和动作组成。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8AF-28FE-445E-88D1-532BCC233C39}" type="slidenum">
              <a:rPr lang="en-US" altLang="zh-CN"/>
            </a:fld>
            <a:endParaRPr lang="en-US" altLang="zh-CN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76575" y="29432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14775" y="2714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981575" y="2943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04975" y="2714625"/>
            <a:ext cx="1524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LEX</a:t>
            </a:r>
            <a:r>
              <a:rPr lang="zh-CN" altLang="en-US" sz="2000" b="1">
                <a:ea typeface="楷体_GB2312" pitchFamily="49" charset="-122"/>
              </a:rPr>
              <a:t>源程序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067175" y="2714625"/>
            <a:ext cx="838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LEX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438775" y="2714625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000">
                <a:ea typeface="楷体_GB2312" pitchFamily="49" charset="-122"/>
              </a:rPr>
              <a:t> </a:t>
            </a:r>
            <a:r>
              <a:rPr lang="en-US" altLang="zh-CN" sz="2000" b="1">
                <a:ea typeface="楷体_GB2312" pitchFamily="49" charset="-122"/>
              </a:rPr>
              <a:t>lex.yy.c</a:t>
            </a:r>
            <a:r>
              <a:rPr lang="zh-CN" altLang="zh-CN" sz="2000" b="1">
                <a:ea typeface="楷体_GB2312" pitchFamily="49" charset="-122"/>
              </a:rPr>
              <a:t>文件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924175" y="36893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762375" y="3476625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210175" y="3689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476375" y="3460750"/>
            <a:ext cx="1524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源语言程序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762374" y="3460750"/>
            <a:ext cx="152970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yylex()</a:t>
            </a:r>
            <a:r>
              <a:rPr lang="zh-CN" altLang="en-US" sz="2000" b="1">
                <a:ea typeface="楷体_GB2312" pitchFamily="49" charset="-122"/>
              </a:rPr>
              <a:t>函数</a:t>
            </a:r>
            <a:endParaRPr lang="zh-CN" altLang="zh-CN" sz="2000">
              <a:ea typeface="楷体_GB2312" pitchFamily="49" charset="-122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667375" y="3460750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单词符号串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72175" y="3095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4524375" y="32480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524375" y="3248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LEX</a:t>
            </a:r>
            <a:r>
              <a:rPr lang="zh-CN" altLang="en-US">
                <a:latin typeface="Arial" panose="020B0604020202020204" pitchFamily="34" charset="0"/>
              </a:rPr>
              <a:t>源程序的格式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%{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声明					－－可选</a:t>
            </a:r>
            <a:endParaRPr lang="zh-CN" altLang="en-US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%}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辅助定义				－－可选</a:t>
            </a:r>
            <a:endParaRPr lang="zh-CN" altLang="en-US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%%						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识别规则				－－必须有</a:t>
            </a:r>
            <a:endParaRPr lang="zh-CN" altLang="en-US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%%					</a:t>
            </a:r>
            <a:endParaRPr lang="en-US" altLang="zh-CN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用户子程序				－－可选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0BB7-50D3-49B6-9F34-FD205B4275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声明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latin typeface="Arial" panose="020B0604020202020204" pitchFamily="34" charset="0"/>
              </a:rPr>
              <a:t>所有嵌在“</a:t>
            </a:r>
            <a:r>
              <a:rPr lang="en-US" altLang="zh-CN">
                <a:latin typeface="Arial" panose="020B0604020202020204" pitchFamily="34" charset="0"/>
              </a:rPr>
              <a:t>%{”</a:t>
            </a:r>
            <a:r>
              <a:rPr lang="zh-CN" altLang="en-US">
                <a:latin typeface="Arial" panose="020B0604020202020204" pitchFamily="34" charset="0"/>
              </a:rPr>
              <a:t>和“</a:t>
            </a:r>
            <a:r>
              <a:rPr lang="en-US" altLang="zh-CN">
                <a:latin typeface="Arial" panose="020B0604020202020204" pitchFamily="34" charset="0"/>
              </a:rPr>
              <a:t>%}”</a:t>
            </a:r>
            <a:r>
              <a:rPr lang="zh-CN" altLang="en-US">
                <a:latin typeface="Arial" panose="020B0604020202020204" pitchFamily="34" charset="0"/>
              </a:rPr>
              <a:t>之间的内容将被原样拷贝到</a:t>
            </a:r>
            <a:r>
              <a:rPr lang="en-US" altLang="en-US">
                <a:latin typeface="Arial" panose="020B0604020202020204" pitchFamily="34" charset="0"/>
              </a:rPr>
              <a:t>lex.yy.c</a:t>
            </a:r>
            <a:r>
              <a:rPr lang="zh-CN" altLang="en-US">
                <a:latin typeface="Arial" panose="020B0604020202020204" pitchFamily="34" charset="0"/>
              </a:rPr>
              <a:t>文件中。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在声明中，可以引入头文件、宏定义以及全局变量的定义。</a:t>
            </a:r>
            <a:endParaRPr lang="zh-CN" altLang="en-US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	</a:t>
            </a:r>
            <a:r>
              <a:rPr lang="zh-CN" altLang="en-US" sz="2000" b="1">
                <a:latin typeface="Arial" panose="020B0604020202020204" pitchFamily="34" charset="0"/>
              </a:rPr>
              <a:t>例如：</a:t>
            </a:r>
            <a:endParaRPr lang="zh-CN" altLang="en-US" sz="20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</a:rPr>
              <a:t>%{</a:t>
            </a:r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</a:rPr>
              <a:t>	#include	&lt;stdio.h&gt;</a:t>
            </a:r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</a:rPr>
              <a:t>	int	num_ident, num_keyword;	</a:t>
            </a:r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</a:rPr>
              <a:t>	%}</a:t>
            </a:r>
            <a:endParaRPr lang="en-US" altLang="zh-CN" sz="20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</a:rPr>
              <a:t>								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746-492D-4F8E-9457-E177EE0BB0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772400" cy="838200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辅助定义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辅助定义可以用一个名字代表一个正则式。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辅助定义的语法是：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辅助定义名  正则式</a:t>
            </a:r>
            <a:endParaRPr lang="zh-CN" altLang="en-US" sz="24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zh-CN" sz="1800" dirty="0">
                <a:latin typeface="Arial" panose="020B0604020202020204" pitchFamily="34" charset="0"/>
              </a:rPr>
              <a:t>	</a:t>
            </a:r>
            <a:r>
              <a:rPr lang="zh-CN" altLang="zh-CN" sz="2000" dirty="0">
                <a:latin typeface="Arial" panose="020B0604020202020204" pitchFamily="34" charset="0"/>
              </a:rPr>
              <a:t>注意：</a:t>
            </a:r>
            <a:r>
              <a:rPr lang="zh-CN" altLang="en-US" sz="2000" dirty="0">
                <a:latin typeface="Arial" panose="020B0604020202020204" pitchFamily="34" charset="0"/>
              </a:rPr>
              <a:t>辅助定义必须从第一列写起。		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	   	  后面的辅助定义可以引用前面的辅助定义</a:t>
            </a:r>
            <a:r>
              <a:rPr lang="zh-CN" altLang="en-US" sz="1800" dirty="0">
                <a:latin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</a:rPr>
              <a:t>在正则式中，用“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{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辅助定义名</a:t>
            </a:r>
            <a:r>
              <a:rPr lang="zh-CN" altLang="zh-CN" sz="2400" dirty="0">
                <a:solidFill>
                  <a:schemeClr val="accent2"/>
                </a:solidFill>
                <a:latin typeface="Arial" panose="020B0604020202020204" pitchFamily="34" charset="0"/>
              </a:rPr>
              <a:t>}</a:t>
            </a:r>
            <a:r>
              <a:rPr lang="zh-CN" altLang="zh-CN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</a:rPr>
              <a:t>可以引用相应的正则式。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	</a:t>
            </a:r>
            <a:r>
              <a:rPr lang="zh-CN" altLang="en-US" sz="2000" b="1" dirty="0">
                <a:latin typeface="Arial" panose="020B0604020202020204" pitchFamily="34" charset="0"/>
              </a:rPr>
              <a:t>例如：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NEW_LINE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(\n)</a:t>
            </a:r>
            <a:endParaRPr lang="en-US" altLang="en-U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INTEGER		([0-9]+)</a:t>
            </a:r>
            <a:endParaRPr lang="en-US" altLang="en-U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EXPONENT	([</a:t>
            </a:r>
            <a:r>
              <a:rPr lang="en-US" altLang="en-US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Ee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][+-] 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{INTEGER})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598-E2B9-42F9-8E8C-491A56F32A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772400" cy="838200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识别规则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772400" cy="4267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识别规则由两部分组成：正则式和相应的动作。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正则式用于描述输入串的词法结构。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动作用于描述识别出某一个词形时要完成的操作。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	</a:t>
            </a:r>
            <a:r>
              <a:rPr lang="zh-CN" altLang="en-US" sz="2000" b="1" dirty="0">
                <a:latin typeface="Arial" panose="020B0604020202020204" pitchFamily="34" charset="0"/>
              </a:rPr>
              <a:t>例如：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%%                       </a:t>
            </a:r>
            <a:endParaRPr lang="en-US" altLang="zh-CN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	void      {return	 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T_Void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;}</a:t>
            </a:r>
            <a:r>
              <a:rPr lang="en-US" altLang="zh-CN" dirty="0">
                <a:latin typeface="Arial" panose="020B0604020202020204" pitchFamily="34" charset="0"/>
              </a:rPr>
              <a:t>                                            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F6A2-8ACE-4DD6-B9C8-B11ADBA995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72400" cy="7620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识别规则之正则式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72400" cy="36576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正则式：由正文字符和正则式运算符组成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正文字符为：计算机的字符集</a:t>
            </a:r>
            <a:endParaRPr lang="en-US" altLang="zh-CN" dirty="0">
              <a:latin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</a:rPr>
              <a:t>几个特殊的字符为：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Times New Roman" panose="02020603050405020304"/>
              </a:rPr>
              <a:t>”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\t</a:t>
            </a:r>
            <a:r>
              <a:rPr lang="en-US" altLang="zh-CN" dirty="0">
                <a:latin typeface="Times New Roman" panose="02020603050405020304"/>
              </a:rPr>
              <a:t>”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\n</a:t>
            </a:r>
            <a:r>
              <a:rPr lang="en-US" altLang="zh-CN" dirty="0">
                <a:latin typeface="Times New Roman" panose="02020603050405020304"/>
              </a:rPr>
              <a:t>”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正则式运算符包括：</a:t>
            </a:r>
            <a:r>
              <a:rPr lang="en-US" altLang="zh-CN" dirty="0">
                <a:latin typeface="Arial" panose="020B0604020202020204" pitchFamily="34" charset="0"/>
              </a:rPr>
              <a:t>.,[,],^,-,*,+,?, {,},</a:t>
            </a:r>
            <a:r>
              <a:rPr lang="en-US" altLang="zh-CN" dirty="0">
                <a:latin typeface="Times New Roman" panose="02020603050405020304"/>
              </a:rPr>
              <a:t>“</a:t>
            </a:r>
            <a:r>
              <a:rPr lang="en-US" altLang="zh-CN" dirty="0">
                <a:latin typeface="Arial" panose="020B0604020202020204" pitchFamily="34" charset="0"/>
              </a:rPr>
              <a:t>,\,(,),|,/,$,&lt;,&gt;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6CA-4371-4013-9483-28691EAD6A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正则式的写法（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6002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1800" dirty="0">
                <a:latin typeface="Arial" panose="020B0604020202020204" pitchFamily="34" charset="0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zh-CN" altLang="en-US" sz="1800" b="1" dirty="0">
                <a:latin typeface="Arial" panose="020B0604020202020204" pitchFamily="34" charset="0"/>
              </a:rPr>
              <a:t>匹配字符</a:t>
            </a:r>
            <a:r>
              <a:rPr lang="en-US" altLang="zh-CN" sz="1800" b="1" dirty="0">
                <a:latin typeface="Arial" panose="020B0604020202020204" pitchFamily="34" charset="0"/>
              </a:rPr>
              <a:t>x</a:t>
            </a:r>
            <a:br>
              <a:rPr lang="en-US" altLang="zh-CN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r>
              <a:rPr lang="en-US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匹配除换行外的所有字符 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[xyz]</a:t>
            </a:r>
            <a:r>
              <a:rPr lang="en-US" altLang="zh-CN" sz="1800" b="1" dirty="0">
                <a:latin typeface="Arial" panose="020B0604020202020204" pitchFamily="34" charset="0"/>
              </a:rPr>
              <a:t>      	</a:t>
            </a:r>
            <a:r>
              <a:rPr lang="zh-CN" altLang="en-US" sz="1800" b="1" dirty="0">
                <a:latin typeface="Arial" panose="020B0604020202020204" pitchFamily="34" charset="0"/>
              </a:rPr>
              <a:t>字符集合，匹配字符</a:t>
            </a:r>
            <a:r>
              <a:rPr lang="zh-CN" altLang="en-US" sz="1800" b="1" dirty="0">
                <a:latin typeface="Times New Roman" panose="02020603050405020304"/>
              </a:rPr>
              <a:t>‘</a:t>
            </a:r>
            <a:r>
              <a:rPr lang="en-US" altLang="zh-CN" sz="1800" b="1" dirty="0">
                <a:latin typeface="Arial" panose="020B0604020202020204" pitchFamily="34" charset="0"/>
              </a:rPr>
              <a:t>x</a:t>
            </a:r>
            <a:r>
              <a:rPr lang="en-US" altLang="zh-CN" sz="1800" b="1" dirty="0">
                <a:latin typeface="Times New Roman" panose="02020603050405020304"/>
              </a:rPr>
              <a:t>’</a:t>
            </a:r>
            <a:r>
              <a:rPr lang="zh-CN" altLang="en-US" sz="1800" b="1" dirty="0">
                <a:latin typeface="Arial" panose="020B0604020202020204" pitchFamily="34" charset="0"/>
              </a:rPr>
              <a:t>、</a:t>
            </a:r>
            <a:r>
              <a:rPr lang="zh-CN" altLang="en-US" sz="1800" b="1" dirty="0">
                <a:latin typeface="Times New Roman" panose="02020603050405020304"/>
              </a:rPr>
              <a:t>‘</a:t>
            </a:r>
            <a:r>
              <a:rPr lang="en-US" altLang="zh-CN" sz="1800" b="1" dirty="0">
                <a:latin typeface="Arial" panose="020B0604020202020204" pitchFamily="34" charset="0"/>
              </a:rPr>
              <a:t>y</a:t>
            </a:r>
            <a:r>
              <a:rPr lang="en-US" altLang="zh-CN" sz="1800" b="1" dirty="0">
                <a:latin typeface="Times New Roman" panose="02020603050405020304"/>
              </a:rPr>
              <a:t>’</a:t>
            </a:r>
            <a:r>
              <a:rPr lang="zh-CN" altLang="en-US" sz="1800" b="1" dirty="0">
                <a:latin typeface="Arial" panose="020B0604020202020204" pitchFamily="34" charset="0"/>
              </a:rPr>
              <a:t>或 </a:t>
            </a:r>
            <a:r>
              <a:rPr lang="zh-CN" altLang="en-US" sz="1800" b="1" dirty="0">
                <a:latin typeface="Times New Roman" panose="02020603050405020304"/>
              </a:rPr>
              <a:t>‘</a:t>
            </a:r>
            <a:r>
              <a:rPr lang="en-US" altLang="zh-CN" sz="1800" b="1" dirty="0">
                <a:latin typeface="Arial" panose="020B0604020202020204" pitchFamily="34" charset="0"/>
              </a:rPr>
              <a:t>z</a:t>
            </a:r>
            <a:r>
              <a:rPr lang="en-US" altLang="zh-CN" sz="1800" b="1" dirty="0">
                <a:latin typeface="Times New Roman" panose="02020603050405020304"/>
              </a:rPr>
              <a:t>’</a:t>
            </a:r>
            <a:br>
              <a:rPr lang="en-US" altLang="zh-CN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[^A-Z]</a:t>
            </a:r>
            <a:r>
              <a:rPr lang="en-US" altLang="zh-CN" sz="1800" b="1" dirty="0">
                <a:latin typeface="Arial" panose="020B0604020202020204" pitchFamily="34" charset="0"/>
              </a:rPr>
              <a:t>     	</a:t>
            </a:r>
            <a:r>
              <a:rPr lang="zh-CN" altLang="en-US" sz="1800" b="1" dirty="0">
                <a:latin typeface="Arial" panose="020B0604020202020204" pitchFamily="34" charset="0"/>
              </a:rPr>
              <a:t>字符集合，匹配除大写字母外的所有字符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r*</a:t>
            </a:r>
            <a:r>
              <a:rPr lang="en-US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出现零次或多次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r+</a:t>
            </a:r>
            <a:r>
              <a:rPr lang="en-US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出现一次或多次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r?</a:t>
            </a:r>
            <a:r>
              <a:rPr lang="en-US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出现零次或一次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r{2,5}</a:t>
            </a:r>
            <a:r>
              <a:rPr lang="en-US" altLang="zh-CN" sz="1800" b="1" dirty="0">
                <a:latin typeface="Arial" panose="020B0604020202020204" pitchFamily="34" charset="0"/>
              </a:rPr>
              <a:t>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重复</a:t>
            </a:r>
            <a:r>
              <a:rPr lang="en-US" altLang="zh-CN" sz="1800" b="1" dirty="0">
                <a:latin typeface="Arial" panose="020B0604020202020204" pitchFamily="34" charset="0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</a:rPr>
              <a:t>5</a:t>
            </a:r>
            <a:r>
              <a:rPr lang="zh-CN" altLang="en-US" sz="1800" b="1" dirty="0">
                <a:latin typeface="Arial" panose="020B0604020202020204" pitchFamily="34" charset="0"/>
              </a:rPr>
              <a:t>次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r{2,}</a:t>
            </a:r>
            <a:r>
              <a:rPr lang="en-US" altLang="zh-CN" sz="1800" b="1" dirty="0">
                <a:latin typeface="Arial" panose="020B0604020202020204" pitchFamily="34" charset="0"/>
              </a:rPr>
              <a:t>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重复</a:t>
            </a:r>
            <a:r>
              <a:rPr lang="en-US" altLang="zh-CN" sz="1800" b="1" dirty="0">
                <a:latin typeface="Arial" panose="020B0604020202020204" pitchFamily="34" charset="0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</a:rPr>
              <a:t>次以上（含</a:t>
            </a:r>
            <a:r>
              <a:rPr lang="en-US" altLang="zh-CN" sz="1800" b="1" dirty="0">
                <a:latin typeface="Arial" panose="020B0604020202020204" pitchFamily="34" charset="0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</a:rPr>
              <a:t>次）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r{4}</a:t>
            </a:r>
            <a:r>
              <a:rPr lang="en-US" altLang="zh-CN" sz="1800" b="1" dirty="0">
                <a:latin typeface="Arial" panose="020B0604020202020204" pitchFamily="34" charset="0"/>
              </a:rPr>
              <a:t>       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重复</a:t>
            </a:r>
            <a:r>
              <a:rPr lang="en-US" altLang="zh-CN" sz="1800" b="1" dirty="0">
                <a:latin typeface="Arial" panose="020B0604020202020204" pitchFamily="34" charset="0"/>
              </a:rPr>
              <a:t>4</a:t>
            </a:r>
            <a:r>
              <a:rPr lang="zh-CN" altLang="en-US" sz="1800" b="1" dirty="0">
                <a:latin typeface="Arial" panose="020B0604020202020204" pitchFamily="34" charset="0"/>
              </a:rPr>
              <a:t>次</a:t>
            </a:r>
            <a:br>
              <a:rPr lang="zh-CN" altLang="en-US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{name}</a:t>
            </a:r>
            <a:r>
              <a:rPr lang="en-US" altLang="zh-CN" sz="1800" b="1" dirty="0">
                <a:latin typeface="Arial" panose="020B0604020202020204" pitchFamily="34" charset="0"/>
              </a:rPr>
              <a:t>     	</a:t>
            </a:r>
            <a:r>
              <a:rPr lang="zh-CN" altLang="en-US" sz="1800" b="1" dirty="0">
                <a:latin typeface="Arial" panose="020B0604020202020204" pitchFamily="34" charset="0"/>
              </a:rPr>
              <a:t>辅助定义</a:t>
            </a:r>
            <a:r>
              <a:rPr lang="zh-CN" altLang="en-US" sz="1800" b="1" dirty="0">
                <a:latin typeface="Times New Roman" panose="02020603050405020304"/>
              </a:rPr>
              <a:t>“</a:t>
            </a:r>
            <a:r>
              <a:rPr lang="en-US" altLang="zh-CN" sz="1800" b="1" dirty="0">
                <a:latin typeface="Arial" panose="020B0604020202020204" pitchFamily="34" charset="0"/>
              </a:rPr>
              <a:t>name</a:t>
            </a:r>
            <a:r>
              <a:rPr lang="en-US" altLang="zh-CN" sz="1800" b="1" dirty="0">
                <a:latin typeface="Times New Roman" panose="02020603050405020304"/>
              </a:rPr>
              <a:t>”</a:t>
            </a:r>
            <a:r>
              <a:rPr lang="zh-CN" altLang="en-US" sz="1800" b="1" dirty="0">
                <a:latin typeface="Arial" panose="020B0604020202020204" pitchFamily="34" charset="0"/>
              </a:rPr>
              <a:t>的展开</a:t>
            </a:r>
            <a:br>
              <a:rPr lang="zh-CN" altLang="zh-CN" sz="1800" b="1" dirty="0">
                <a:latin typeface="Arial" panose="020B0604020202020204" pitchFamily="34" charset="0"/>
              </a:rPr>
            </a:br>
            <a:r>
              <a:rPr lang="zh-CN" altLang="zh-CN" sz="1800" b="1" dirty="0">
                <a:solidFill>
                  <a:schemeClr val="accent2"/>
                </a:solidFill>
                <a:latin typeface="Times New Roman" panose="02020603050405020304"/>
              </a:rPr>
              <a:t>“</a:t>
            </a:r>
            <a:r>
              <a:rPr lang="zh-CN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[</a:t>
            </a:r>
            <a:r>
              <a:rPr lang="zh-CN" altLang="zh-CN" sz="1800" b="1" dirty="0">
                <a:solidFill>
                  <a:schemeClr val="accent2"/>
                </a:solidFill>
                <a:latin typeface="Times New Roman" panose="02020603050405020304"/>
              </a:rPr>
              <a:t>”</a:t>
            </a:r>
            <a:r>
              <a:rPr lang="zh-CN" altLang="zh-CN" sz="1800" b="1" dirty="0">
                <a:latin typeface="Arial" panose="020B0604020202020204" pitchFamily="34" charset="0"/>
              </a:rPr>
              <a:t>       	</a:t>
            </a:r>
            <a:r>
              <a:rPr lang="zh-CN" altLang="en-US" sz="1800" b="1" dirty="0">
                <a:latin typeface="Arial" panose="020B0604020202020204" pitchFamily="34" charset="0"/>
              </a:rPr>
              <a:t>字符</a:t>
            </a:r>
            <a:r>
              <a:rPr lang="en-US" altLang="zh-CN" sz="1800" b="1" dirty="0">
                <a:latin typeface="Arial" panose="020B0604020202020204" pitchFamily="34" charset="0"/>
              </a:rPr>
              <a:t>[</a:t>
            </a:r>
            <a:br>
              <a:rPr lang="en-US" altLang="zh-CN" sz="1800" b="1" dirty="0">
                <a:latin typeface="Arial" panose="020B0604020202020204" pitchFamily="34" charset="0"/>
              </a:rPr>
            </a:br>
            <a:r>
              <a:rPr lang="zh-CN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\</a:t>
            </a:r>
            <a:r>
              <a:rPr lang="zh-CN" altLang="zh-CN" sz="1800" b="1" dirty="0">
                <a:solidFill>
                  <a:schemeClr val="accent2"/>
                </a:solidFill>
                <a:latin typeface="Times New Roman" panose="02020603050405020304"/>
              </a:rPr>
              <a:t>”</a:t>
            </a:r>
            <a:r>
              <a:rPr lang="zh-CN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字符</a:t>
            </a:r>
            <a:r>
              <a:rPr lang="zh-CN" altLang="en-US" sz="1800" b="1" dirty="0">
                <a:latin typeface="Times New Roman" panose="02020603050405020304"/>
              </a:rPr>
              <a:t>”</a:t>
            </a:r>
            <a:br>
              <a:rPr lang="zh-CN" altLang="zh-CN" sz="1800" b="1" dirty="0">
                <a:latin typeface="Arial" panose="020B0604020202020204" pitchFamily="34" charset="0"/>
              </a:rPr>
            </a:b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D8F-067F-4135-9893-7AF031FDC8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04800"/>
            <a:ext cx="7772400" cy="7620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正则式的写法（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\0</a:t>
            </a:r>
            <a:r>
              <a:rPr lang="en-US" altLang="zh-CN" sz="1800" b="1" dirty="0">
                <a:latin typeface="Arial" panose="020B0604020202020204" pitchFamily="34" charset="0"/>
              </a:rPr>
              <a:t>         		</a:t>
            </a:r>
            <a:r>
              <a:rPr lang="zh-CN" altLang="en-US" sz="1800" b="1" dirty="0">
                <a:latin typeface="Arial" panose="020B0604020202020204" pitchFamily="34" charset="0"/>
              </a:rPr>
              <a:t>空字符</a:t>
            </a:r>
            <a:r>
              <a:rPr lang="en-US" altLang="zh-CN" sz="1800" b="1" dirty="0">
                <a:latin typeface="Arial" panose="020B0604020202020204" pitchFamily="34" charset="0"/>
              </a:rPr>
              <a:t>(ASCII </a:t>
            </a:r>
            <a:r>
              <a:rPr lang="zh-CN" altLang="en-US" sz="1800" b="1" dirty="0">
                <a:latin typeface="Arial" panose="020B0604020202020204" pitchFamily="34" charset="0"/>
              </a:rPr>
              <a:t>码为 </a:t>
            </a:r>
            <a:r>
              <a:rPr lang="en-US" altLang="zh-CN" sz="1800" b="1" dirty="0">
                <a:latin typeface="Arial" panose="020B0604020202020204" pitchFamily="34" charset="0"/>
              </a:rPr>
              <a:t>0)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\123</a:t>
            </a:r>
            <a:r>
              <a:rPr lang="en-US" altLang="zh-CN" sz="1800" b="1" dirty="0">
                <a:latin typeface="Arial" panose="020B0604020202020204" pitchFamily="34" charset="0"/>
              </a:rPr>
              <a:t>        	ASCII </a:t>
            </a:r>
            <a:r>
              <a:rPr lang="zh-CN" altLang="en-US" sz="1800" b="1" dirty="0">
                <a:latin typeface="Arial" panose="020B0604020202020204" pitchFamily="34" charset="0"/>
              </a:rPr>
              <a:t>码为八进制数</a:t>
            </a:r>
            <a:r>
              <a:rPr lang="en-US" altLang="zh-CN" sz="1800" b="1" dirty="0">
                <a:latin typeface="Arial" panose="020B0604020202020204" pitchFamily="34" charset="0"/>
              </a:rPr>
              <a:t>123</a:t>
            </a:r>
            <a:r>
              <a:rPr lang="zh-CN" altLang="en-US" sz="1800" b="1" dirty="0">
                <a:latin typeface="Arial" panose="020B0604020202020204" pitchFamily="34" charset="0"/>
              </a:rPr>
              <a:t>的字符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\x2a</a:t>
            </a:r>
            <a:r>
              <a:rPr lang="en-US" altLang="zh-CN" sz="1800" b="1" dirty="0">
                <a:latin typeface="Arial" panose="020B0604020202020204" pitchFamily="34" charset="0"/>
              </a:rPr>
              <a:t>        	ASCII</a:t>
            </a:r>
            <a:r>
              <a:rPr lang="zh-CN" altLang="en-US" sz="1800" b="1" dirty="0">
                <a:latin typeface="Arial" panose="020B0604020202020204" pitchFamily="34" charset="0"/>
              </a:rPr>
              <a:t>码为十六进制数 </a:t>
            </a:r>
            <a:r>
              <a:rPr lang="en-US" altLang="zh-CN" sz="1800" b="1" dirty="0">
                <a:latin typeface="Arial" panose="020B0604020202020204" pitchFamily="34" charset="0"/>
              </a:rPr>
              <a:t>2a</a:t>
            </a:r>
            <a:r>
              <a:rPr lang="zh-CN" altLang="en-US" sz="1800" b="1" dirty="0">
                <a:latin typeface="Arial" panose="020B0604020202020204" pitchFamily="34" charset="0"/>
              </a:rPr>
              <a:t>的字符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(r)</a:t>
            </a:r>
            <a:r>
              <a:rPr lang="en-US" altLang="zh-CN" sz="1800" b="1" dirty="0">
                <a:latin typeface="Arial" panose="020B0604020202020204" pitchFamily="34" charset="0"/>
              </a:rPr>
              <a:t>			</a:t>
            </a:r>
            <a:r>
              <a:rPr lang="zh-CN" altLang="en-US" sz="1800" b="1" dirty="0">
                <a:latin typeface="Arial" panose="020B0604020202020204" pitchFamily="34" charset="0"/>
              </a:rPr>
              <a:t>匹配正则式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rs</a:t>
            </a:r>
            <a:r>
              <a:rPr lang="en-US" altLang="zh-CN" sz="1800" b="1" dirty="0">
                <a:latin typeface="Arial" panose="020B0604020202020204" pitchFamily="34" charset="0"/>
              </a:rPr>
              <a:t>         		</a:t>
            </a:r>
            <a:r>
              <a:rPr lang="zh-CN" altLang="en-US" sz="1800" b="1" dirty="0">
                <a:latin typeface="Arial" panose="020B0604020202020204" pitchFamily="34" charset="0"/>
              </a:rPr>
              <a:t>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后面紧跟正则式</a:t>
            </a:r>
            <a:r>
              <a:rPr lang="en-US" altLang="zh-CN" sz="1800" b="1" dirty="0">
                <a:latin typeface="Arial" panose="020B0604020202020204" pitchFamily="34" charset="0"/>
              </a:rPr>
              <a:t>s,</a:t>
            </a:r>
            <a:r>
              <a:rPr lang="zh-CN" altLang="en-US" sz="1800" b="1" dirty="0">
                <a:latin typeface="Arial" panose="020B0604020202020204" pitchFamily="34" charset="0"/>
              </a:rPr>
              <a:t>串联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r|s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	</a:t>
            </a: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zh-CN" altLang="en-US" sz="1800" b="1" dirty="0">
                <a:latin typeface="Arial" panose="020B0604020202020204" pitchFamily="34" charset="0"/>
              </a:rPr>
              <a:t>匹配正则式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或</a:t>
            </a:r>
            <a:r>
              <a:rPr lang="en-US" altLang="zh-CN" sz="1800" b="1" dirty="0">
                <a:latin typeface="Arial" panose="020B0604020202020204" pitchFamily="34" charset="0"/>
              </a:rPr>
              <a:t>s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r/s	</a:t>
            </a:r>
            <a:r>
              <a:rPr lang="en-US" altLang="zh-CN" sz="1800" b="1" dirty="0">
                <a:latin typeface="Arial" panose="020B0604020202020204" pitchFamily="34" charset="0"/>
              </a:rPr>
              <a:t>		</a:t>
            </a:r>
            <a:r>
              <a:rPr lang="zh-CN" altLang="en-US" sz="1800" b="1" dirty="0">
                <a:latin typeface="Arial" panose="020B0604020202020204" pitchFamily="34" charset="0"/>
              </a:rPr>
              <a:t>当正则式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后面紧跟</a:t>
            </a:r>
            <a:r>
              <a:rPr lang="en-US" altLang="zh-CN" sz="1800" b="1" dirty="0">
                <a:latin typeface="Arial" panose="020B0604020202020204" pitchFamily="34" charset="0"/>
              </a:rPr>
              <a:t>s</a:t>
            </a:r>
            <a:r>
              <a:rPr lang="zh-CN" altLang="en-US" sz="1800" b="1" dirty="0">
                <a:latin typeface="Arial" panose="020B0604020202020204" pitchFamily="34" charset="0"/>
              </a:rPr>
              <a:t>时，匹配</a:t>
            </a:r>
            <a:r>
              <a:rPr lang="en-US" altLang="zh-CN" sz="1800" b="1" dirty="0">
                <a:latin typeface="Arial" panose="020B0604020202020204" pitchFamily="34" charset="0"/>
              </a:rPr>
              <a:t>r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^r</a:t>
            </a:r>
            <a:r>
              <a:rPr lang="en-US" altLang="zh-CN" sz="1800" b="1" dirty="0">
                <a:latin typeface="Arial" panose="020B0604020202020204" pitchFamily="34" charset="0"/>
              </a:rPr>
              <a:t> 			</a:t>
            </a:r>
            <a:r>
              <a:rPr lang="zh-CN" altLang="en-US" sz="1800" b="1" dirty="0">
                <a:latin typeface="Arial" panose="020B0604020202020204" pitchFamily="34" charset="0"/>
              </a:rPr>
              <a:t>当正则式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位于行首时，匹配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r$</a:t>
            </a:r>
            <a:r>
              <a:rPr lang="en-US" altLang="zh-CN" sz="1800" b="1" dirty="0">
                <a:latin typeface="Arial" panose="020B0604020202020204" pitchFamily="34" charset="0"/>
              </a:rPr>
              <a:t> 			</a:t>
            </a:r>
            <a:r>
              <a:rPr lang="zh-CN" altLang="en-US" sz="1800" b="1" dirty="0">
                <a:latin typeface="Arial" panose="020B0604020202020204" pitchFamily="34" charset="0"/>
              </a:rPr>
              <a:t>当正则式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位于行尾时，匹配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r>
              <a:rPr lang="zh-CN" altLang="en-US" sz="1800" b="1" dirty="0">
                <a:latin typeface="Arial" panose="020B0604020202020204" pitchFamily="34" charset="0"/>
              </a:rPr>
              <a:t>，相当于</a:t>
            </a:r>
            <a:r>
              <a:rPr lang="en-US" altLang="zh-CN" sz="1800" b="1" dirty="0">
                <a:latin typeface="Arial" panose="020B0604020202020204" pitchFamily="34" charset="0"/>
              </a:rPr>
              <a:t>"r/\n"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&lt;s&gt;r</a:t>
            </a:r>
            <a:r>
              <a:rPr lang="en-US" altLang="zh-CN" sz="1800" b="1" dirty="0">
                <a:latin typeface="Arial" panose="020B0604020202020204" pitchFamily="34" charset="0"/>
              </a:rPr>
              <a:t> 		</a:t>
            </a:r>
            <a:r>
              <a:rPr lang="zh-CN" altLang="en-US" sz="1800" b="1" dirty="0">
                <a:latin typeface="Arial" panose="020B0604020202020204" pitchFamily="34" charset="0"/>
              </a:rPr>
              <a:t>在开始条件</a:t>
            </a:r>
            <a:r>
              <a:rPr lang="en-US" altLang="zh-CN" sz="1800" b="1" dirty="0">
                <a:latin typeface="Arial" panose="020B0604020202020204" pitchFamily="34" charset="0"/>
              </a:rPr>
              <a:t>s</a:t>
            </a:r>
            <a:r>
              <a:rPr lang="zh-CN" altLang="en-US" sz="1800" b="1" dirty="0">
                <a:latin typeface="Arial" panose="020B0604020202020204" pitchFamily="34" charset="0"/>
              </a:rPr>
              <a:t>下匹配正则式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&lt;s1,s2,s3&gt;r</a:t>
            </a: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zh-CN" altLang="en-US" sz="1800" b="1" dirty="0">
                <a:latin typeface="Arial" panose="020B0604020202020204" pitchFamily="34" charset="0"/>
              </a:rPr>
              <a:t>在开始条件</a:t>
            </a:r>
            <a:r>
              <a:rPr lang="en-US" altLang="zh-CN" sz="1800" b="1" dirty="0">
                <a:latin typeface="Arial" panose="020B0604020202020204" pitchFamily="34" charset="0"/>
              </a:rPr>
              <a:t>s1,s2</a:t>
            </a:r>
            <a:r>
              <a:rPr lang="zh-CN" altLang="en-US" sz="1800" b="1" dirty="0">
                <a:latin typeface="Arial" panose="020B0604020202020204" pitchFamily="34" charset="0"/>
              </a:rPr>
              <a:t>或</a:t>
            </a:r>
            <a:r>
              <a:rPr lang="en-US" altLang="zh-CN" sz="1800" b="1" dirty="0">
                <a:latin typeface="Arial" panose="020B0604020202020204" pitchFamily="34" charset="0"/>
              </a:rPr>
              <a:t>s3</a:t>
            </a:r>
            <a:r>
              <a:rPr lang="zh-CN" altLang="en-US" sz="1800" b="1" dirty="0">
                <a:latin typeface="Arial" panose="020B0604020202020204" pitchFamily="34" charset="0"/>
              </a:rPr>
              <a:t>下匹配正则式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&lt;*&gt;r	</a:t>
            </a:r>
            <a:r>
              <a:rPr lang="en-US" altLang="zh-CN" sz="1800" b="1" dirty="0">
                <a:latin typeface="Arial" panose="020B0604020202020204" pitchFamily="34" charset="0"/>
              </a:rPr>
              <a:t>	</a:t>
            </a:r>
            <a:r>
              <a:rPr lang="zh-CN" altLang="en-US" sz="1800" b="1" dirty="0">
                <a:latin typeface="Arial" panose="020B0604020202020204" pitchFamily="34" charset="0"/>
              </a:rPr>
              <a:t>在任何开始条件下都匹配正则式</a:t>
            </a:r>
            <a:r>
              <a:rPr lang="en-US" altLang="zh-CN" sz="1800" b="1" dirty="0">
                <a:latin typeface="Arial" panose="020B0604020202020204" pitchFamily="34" charset="0"/>
              </a:rPr>
              <a:t>r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&lt;&lt;EOF&gt;&gt;</a:t>
            </a:r>
            <a:r>
              <a:rPr lang="en-US" altLang="zh-CN" sz="1800" b="1" dirty="0">
                <a:latin typeface="Arial" panose="020B0604020202020204" pitchFamily="34" charset="0"/>
              </a:rPr>
              <a:t>         	</a:t>
            </a:r>
            <a:r>
              <a:rPr lang="zh-CN" altLang="en-US" sz="1800" b="1" dirty="0">
                <a:latin typeface="Arial" panose="020B0604020202020204" pitchFamily="34" charset="0"/>
              </a:rPr>
              <a:t>遇到文件结束符时</a:t>
            </a:r>
            <a:endParaRPr lang="zh-CN" altLang="en-US" sz="1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&lt;s&gt;&lt;&lt;EOF&gt;&gt;</a:t>
            </a:r>
            <a:r>
              <a:rPr lang="en-US" altLang="zh-CN" sz="1800" b="1" dirty="0">
                <a:latin typeface="Arial" panose="020B0604020202020204" pitchFamily="34" charset="0"/>
              </a:rPr>
              <a:t> 	</a:t>
            </a:r>
            <a:r>
              <a:rPr lang="zh-CN" altLang="en-US" sz="1800" b="1" dirty="0">
                <a:latin typeface="Arial" panose="020B0604020202020204" pitchFamily="34" charset="0"/>
              </a:rPr>
              <a:t>在开始条件</a:t>
            </a:r>
            <a:r>
              <a:rPr lang="en-US" altLang="zh-CN" sz="1800" b="1" dirty="0">
                <a:latin typeface="Arial" panose="020B0604020202020204" pitchFamily="34" charset="0"/>
              </a:rPr>
              <a:t>s</a:t>
            </a:r>
            <a:r>
              <a:rPr lang="zh-CN" altLang="en-US" sz="1800" b="1" dirty="0">
                <a:latin typeface="Arial" panose="020B0604020202020204" pitchFamily="34" charset="0"/>
              </a:rPr>
              <a:t>下遇到文件结束符时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332D-F4B7-48EF-9915-8DEC61BEF1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编译2021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编译2021</Template>
  <TotalTime>0</TotalTime>
  <Words>2585</Words>
  <Application>WPS 演示</Application>
  <PresentationFormat>全屏显示(4:3)</PresentationFormat>
  <Paragraphs>188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Wingdings 2</vt:lpstr>
      <vt:lpstr>华光粗圆_CNKI</vt:lpstr>
      <vt:lpstr>Times New Roman</vt:lpstr>
      <vt:lpstr>Comic Sans MS</vt:lpstr>
      <vt:lpstr>楷体_GB2312</vt:lpstr>
      <vt:lpstr>NSimSun</vt:lpstr>
      <vt:lpstr>Wingdings</vt:lpstr>
      <vt:lpstr>News Gothic MT</vt:lpstr>
      <vt:lpstr>Arial Unicode MS</vt:lpstr>
      <vt:lpstr>STXinwei</vt:lpstr>
      <vt:lpstr>Times New Roman</vt:lpstr>
      <vt:lpstr>Monotype Sorts</vt:lpstr>
      <vt:lpstr>Wingdings</vt:lpstr>
      <vt:lpstr>编译2021</vt:lpstr>
      <vt:lpstr>编译原理实验</vt:lpstr>
      <vt:lpstr>LEX概述</vt:lpstr>
      <vt:lpstr>LEX源程序的格式</vt:lpstr>
      <vt:lpstr>声明</vt:lpstr>
      <vt:lpstr>辅助定义</vt:lpstr>
      <vt:lpstr>识别规则</vt:lpstr>
      <vt:lpstr>识别规则之正则式</vt:lpstr>
      <vt:lpstr>正则式的写法（1）</vt:lpstr>
      <vt:lpstr>正则式的写法（2）</vt:lpstr>
      <vt:lpstr>书写正则式的注意事项</vt:lpstr>
      <vt:lpstr>正则式举例</vt:lpstr>
      <vt:lpstr>识别规则之动作</vt:lpstr>
      <vt:lpstr>书写动作的注意事项</vt:lpstr>
      <vt:lpstr>动作中用到的全局变量</vt:lpstr>
      <vt:lpstr>LEX源程序举例</vt:lpstr>
      <vt:lpstr>识别规则的二义性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编译方法实验</dc:title>
  <dc:creator>dell</dc:creator>
  <cp:lastModifiedBy>世明</cp:lastModifiedBy>
  <cp:revision>73</cp:revision>
  <dcterms:created xsi:type="dcterms:W3CDTF">2004-03-03T07:36:00Z</dcterms:created>
  <dcterms:modified xsi:type="dcterms:W3CDTF">2025-03-27T07:35:14Z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4E9BC6B5FD0242EA87DC8979592FD5A5_12</vt:lpwstr>
  </property>
  <property fmtid="{D5CDD505-2E9C-101B-9397-08002B2CF9AE}" pid="3" name="KSOProductBuildVer">
    <vt:lpwstr>2052-12.1.0.20305</vt:lpwstr>
  </property>
</Properties>
</file>