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44"/>
  </p:notesMasterIdLst>
  <p:sldIdLst>
    <p:sldId id="256" r:id="rId2"/>
    <p:sldId id="258" r:id="rId3"/>
    <p:sldId id="259" r:id="rId4"/>
    <p:sldId id="260" r:id="rId5"/>
    <p:sldId id="261" r:id="rId6"/>
    <p:sldId id="303" r:id="rId7"/>
    <p:sldId id="304" r:id="rId8"/>
    <p:sldId id="305" r:id="rId9"/>
    <p:sldId id="306" r:id="rId10"/>
    <p:sldId id="307" r:id="rId11"/>
    <p:sldId id="308" r:id="rId12"/>
    <p:sldId id="309" r:id="rId13"/>
    <p:sldId id="311" r:id="rId14"/>
    <p:sldId id="310" r:id="rId15"/>
    <p:sldId id="312" r:id="rId16"/>
    <p:sldId id="313" r:id="rId17"/>
    <p:sldId id="323" r:id="rId18"/>
    <p:sldId id="324" r:id="rId19"/>
    <p:sldId id="264" r:id="rId20"/>
    <p:sldId id="280" r:id="rId21"/>
    <p:sldId id="262" r:id="rId22"/>
    <p:sldId id="315" r:id="rId23"/>
    <p:sldId id="314" r:id="rId24"/>
    <p:sldId id="317" r:id="rId25"/>
    <p:sldId id="316" r:id="rId26"/>
    <p:sldId id="318" r:id="rId27"/>
    <p:sldId id="319" r:id="rId28"/>
    <p:sldId id="320" r:id="rId29"/>
    <p:sldId id="321" r:id="rId30"/>
    <p:sldId id="322" r:id="rId31"/>
    <p:sldId id="326" r:id="rId32"/>
    <p:sldId id="272" r:id="rId33"/>
    <p:sldId id="273" r:id="rId34"/>
    <p:sldId id="327" r:id="rId35"/>
    <p:sldId id="330" r:id="rId36"/>
    <p:sldId id="325" r:id="rId37"/>
    <p:sldId id="275" r:id="rId38"/>
    <p:sldId id="328" r:id="rId39"/>
    <p:sldId id="331" r:id="rId40"/>
    <p:sldId id="333" r:id="rId41"/>
    <p:sldId id="329" r:id="rId42"/>
    <p:sldId id="332" r:id="rId4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826C30-953E-45B5-8BCC-A10EE98C4839}">
  <a:tblStyle styleId="{0A826C30-953E-45B5-8BCC-A10EE98C48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snapToGrid="0">
      <p:cViewPr>
        <p:scale>
          <a:sx n="110" d="100"/>
          <a:sy n="110" d="100"/>
        </p:scale>
        <p:origin x="672" y="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55186e73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55186e73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3305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7665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4524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aea891483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8aea891483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8f7179da94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8f7179da94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837852887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783785288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2704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8aea891483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8aea891483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8aea891483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8aea891483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837852887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837852887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8b72c620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8b72c620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4250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8b72c620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8b72c620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071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09779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30520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048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899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1978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3713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2884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2925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92850" y="2257100"/>
            <a:ext cx="5958300" cy="943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0" name="Google Shape;10;p2"/>
          <p:cNvSpPr txBox="1">
            <a:spLocks noGrp="1"/>
          </p:cNvSpPr>
          <p:nvPr>
            <p:ph type="subTitle" idx="1"/>
          </p:nvPr>
        </p:nvSpPr>
        <p:spPr>
          <a:xfrm>
            <a:off x="2617650" y="1786700"/>
            <a:ext cx="3908700" cy="47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Source Sans Pro"/>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lt1"/>
        </a:solidFill>
        <a:effectLst/>
      </p:bgPr>
    </p:bg>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720000" y="540000"/>
            <a:ext cx="3852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27" name="Google Shape;27;p5"/>
          <p:cNvSpPr txBox="1">
            <a:spLocks noGrp="1"/>
          </p:cNvSpPr>
          <p:nvPr>
            <p:ph type="subTitle" idx="1"/>
          </p:nvPr>
        </p:nvSpPr>
        <p:spPr>
          <a:xfrm>
            <a:off x="1976600" y="29536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 name="Google Shape;28;p5"/>
          <p:cNvSpPr txBox="1">
            <a:spLocks noGrp="1"/>
          </p:cNvSpPr>
          <p:nvPr>
            <p:ph type="subTitle" idx="2"/>
          </p:nvPr>
        </p:nvSpPr>
        <p:spPr>
          <a:xfrm>
            <a:off x="5748500" y="29536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9" name="Google Shape;29;p5"/>
          <p:cNvSpPr/>
          <p:nvPr/>
        </p:nvSpPr>
        <p:spPr>
          <a:xfrm>
            <a:off x="4867275" y="540000"/>
            <a:ext cx="35568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subTitle" idx="3"/>
          </p:nvPr>
        </p:nvSpPr>
        <p:spPr>
          <a:xfrm>
            <a:off x="1976925" y="2636375"/>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1" name="Google Shape;31;p5"/>
          <p:cNvSpPr txBox="1">
            <a:spLocks noGrp="1"/>
          </p:cNvSpPr>
          <p:nvPr>
            <p:ph type="subTitle" idx="4"/>
          </p:nvPr>
        </p:nvSpPr>
        <p:spPr>
          <a:xfrm>
            <a:off x="5748500" y="2636375"/>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2" name="Google Shape;32;p5"/>
          <p:cNvSpPr/>
          <p:nvPr/>
        </p:nvSpPr>
        <p:spPr>
          <a:xfrm rot="10800000" flipH="1">
            <a:off x="0"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3774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3">
  <p:cSld name="One column text 3">
    <p:spTree>
      <p:nvGrpSpPr>
        <p:cNvPr id="1" name="Shape 139"/>
        <p:cNvGrpSpPr/>
        <p:nvPr/>
      </p:nvGrpSpPr>
      <p:grpSpPr>
        <a:xfrm>
          <a:off x="0" y="0"/>
          <a:ext cx="0" cy="0"/>
          <a:chOff x="0" y="0"/>
          <a:chExt cx="0" cy="0"/>
        </a:xfrm>
      </p:grpSpPr>
      <p:sp>
        <p:nvSpPr>
          <p:cNvPr id="140" name="Google Shape;140;p24"/>
          <p:cNvSpPr txBox="1">
            <a:spLocks noGrp="1"/>
          </p:cNvSpPr>
          <p:nvPr>
            <p:ph type="subTitle" idx="1"/>
          </p:nvPr>
        </p:nvSpPr>
        <p:spPr>
          <a:xfrm>
            <a:off x="723900" y="2076450"/>
            <a:ext cx="2790900" cy="1250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1600"/>
              </a:spcBef>
              <a:spcAft>
                <a:spcPts val="0"/>
              </a:spcAft>
              <a:buSzPts val="1800"/>
              <a:buNone/>
              <a:defRPr sz="1800"/>
            </a:lvl2pPr>
            <a:lvl3pPr lvl="2" rtl="0">
              <a:spcBef>
                <a:spcPts val="1600"/>
              </a:spcBef>
              <a:spcAft>
                <a:spcPts val="0"/>
              </a:spcAft>
              <a:buSzPts val="1800"/>
              <a:buNone/>
              <a:defRPr sz="1800"/>
            </a:lvl3pPr>
            <a:lvl4pPr lvl="3" rtl="0">
              <a:spcBef>
                <a:spcPts val="1600"/>
              </a:spcBef>
              <a:spcAft>
                <a:spcPts val="0"/>
              </a:spcAft>
              <a:buSzPts val="1800"/>
              <a:buNone/>
              <a:defRPr sz="1800"/>
            </a:lvl4pPr>
            <a:lvl5pPr lvl="4" rtl="0">
              <a:spcBef>
                <a:spcPts val="1600"/>
              </a:spcBef>
              <a:spcAft>
                <a:spcPts val="0"/>
              </a:spcAft>
              <a:buSzPts val="1800"/>
              <a:buNone/>
              <a:defRPr sz="1800"/>
            </a:lvl5pPr>
            <a:lvl6pPr lvl="5" rtl="0">
              <a:spcBef>
                <a:spcPts val="1600"/>
              </a:spcBef>
              <a:spcAft>
                <a:spcPts val="0"/>
              </a:spcAft>
              <a:buSzPts val="1800"/>
              <a:buNone/>
              <a:defRPr sz="1800"/>
            </a:lvl6pPr>
            <a:lvl7pPr lvl="6" rtl="0">
              <a:spcBef>
                <a:spcPts val="1600"/>
              </a:spcBef>
              <a:spcAft>
                <a:spcPts val="0"/>
              </a:spcAft>
              <a:buSzPts val="1800"/>
              <a:buNone/>
              <a:defRPr sz="1800"/>
            </a:lvl7pPr>
            <a:lvl8pPr lvl="7" rtl="0">
              <a:spcBef>
                <a:spcPts val="1600"/>
              </a:spcBef>
              <a:spcAft>
                <a:spcPts val="0"/>
              </a:spcAft>
              <a:buSzPts val="1800"/>
              <a:buNone/>
              <a:defRPr sz="1800"/>
            </a:lvl8pPr>
            <a:lvl9pPr lvl="8" rtl="0">
              <a:spcBef>
                <a:spcPts val="1600"/>
              </a:spcBef>
              <a:spcAft>
                <a:spcPts val="1600"/>
              </a:spcAft>
              <a:buSzPts val="1800"/>
              <a:buNone/>
              <a:defRPr sz="1800"/>
            </a:lvl9pPr>
          </a:lstStyle>
          <a:p>
            <a:endParaRPr/>
          </a:p>
        </p:txBody>
      </p:sp>
      <p:sp>
        <p:nvSpPr>
          <p:cNvPr id="141" name="Google Shape;141;p24"/>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142" name="Google Shape;142;p24"/>
          <p:cNvSpPr/>
          <p:nvPr/>
        </p:nvSpPr>
        <p:spPr>
          <a:xfrm rot="10800000" flipH="1">
            <a:off x="1"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3" name="Google Shape;143;p24"/>
          <p:cNvSpPr/>
          <p:nvPr/>
        </p:nvSpPr>
        <p:spPr>
          <a:xfrm>
            <a:off x="4250775" y="540000"/>
            <a:ext cx="4173300" cy="22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425641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720000" y="540000"/>
            <a:ext cx="3556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122" name="Google Shape;122;p21"/>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1"/>
          <p:cNvSpPr/>
          <p:nvPr/>
        </p:nvSpPr>
        <p:spPr>
          <a:xfrm>
            <a:off x="4867275" y="540000"/>
            <a:ext cx="35568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426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135"/>
        <p:cNvGrpSpPr/>
        <p:nvPr/>
      </p:nvGrpSpPr>
      <p:grpSpPr>
        <a:xfrm>
          <a:off x="0" y="0"/>
          <a:ext cx="0" cy="0"/>
          <a:chOff x="0" y="0"/>
          <a:chExt cx="0" cy="0"/>
        </a:xfrm>
      </p:grpSpPr>
      <p:sp>
        <p:nvSpPr>
          <p:cNvPr id="136" name="Google Shape;136;p23"/>
          <p:cNvSpPr/>
          <p:nvPr/>
        </p:nvSpPr>
        <p:spPr>
          <a:xfrm rot="-9387396">
            <a:off x="-70379" y="-428828"/>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23"/>
          <p:cNvSpPr txBox="1">
            <a:spLocks noGrp="1"/>
          </p:cNvSpPr>
          <p:nvPr>
            <p:ph type="title"/>
          </p:nvPr>
        </p:nvSpPr>
        <p:spPr>
          <a:xfrm>
            <a:off x="4930625" y="540000"/>
            <a:ext cx="34932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23"/>
          <p:cNvSpPr txBox="1">
            <a:spLocks noGrp="1"/>
          </p:cNvSpPr>
          <p:nvPr>
            <p:ph type="subTitle" idx="1"/>
          </p:nvPr>
        </p:nvSpPr>
        <p:spPr>
          <a:xfrm>
            <a:off x="723900" y="2076450"/>
            <a:ext cx="2790900" cy="16479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1600"/>
              </a:spcBef>
              <a:spcAft>
                <a:spcPts val="0"/>
              </a:spcAft>
              <a:buSzPts val="1800"/>
              <a:buNone/>
              <a:defRPr sz="1800"/>
            </a:lvl2pPr>
            <a:lvl3pPr lvl="2">
              <a:spcBef>
                <a:spcPts val="1600"/>
              </a:spcBef>
              <a:spcAft>
                <a:spcPts val="0"/>
              </a:spcAft>
              <a:buSzPts val="1800"/>
              <a:buNone/>
              <a:defRPr sz="1800"/>
            </a:lvl3pPr>
            <a:lvl4pPr lvl="3">
              <a:spcBef>
                <a:spcPts val="1600"/>
              </a:spcBef>
              <a:spcAft>
                <a:spcPts val="0"/>
              </a:spcAft>
              <a:buSzPts val="1800"/>
              <a:buNone/>
              <a:defRPr sz="1800"/>
            </a:lvl4pPr>
            <a:lvl5pPr lvl="4">
              <a:spcBef>
                <a:spcPts val="1600"/>
              </a:spcBef>
              <a:spcAft>
                <a:spcPts val="0"/>
              </a:spcAft>
              <a:buSzPts val="1800"/>
              <a:buNone/>
              <a:defRPr sz="1800"/>
            </a:lvl5pPr>
            <a:lvl6pPr lvl="5">
              <a:spcBef>
                <a:spcPts val="1600"/>
              </a:spcBef>
              <a:spcAft>
                <a:spcPts val="0"/>
              </a:spcAft>
              <a:buSzPts val="1800"/>
              <a:buNone/>
              <a:defRPr sz="1800"/>
            </a:lvl6pPr>
            <a:lvl7pPr lvl="6">
              <a:spcBef>
                <a:spcPts val="1600"/>
              </a:spcBef>
              <a:spcAft>
                <a:spcPts val="0"/>
              </a:spcAft>
              <a:buSzPts val="1800"/>
              <a:buNone/>
              <a:defRPr sz="1800"/>
            </a:lvl7pPr>
            <a:lvl8pPr lvl="7">
              <a:spcBef>
                <a:spcPts val="1600"/>
              </a:spcBef>
              <a:spcAft>
                <a:spcPts val="0"/>
              </a:spcAft>
              <a:buSzPts val="1800"/>
              <a:buNone/>
              <a:defRPr sz="1800"/>
            </a:lvl8pPr>
            <a:lvl9pPr lvl="8">
              <a:spcBef>
                <a:spcPts val="1600"/>
              </a:spcBef>
              <a:spcAft>
                <a:spcPts val="1600"/>
              </a:spcAft>
              <a:buSzPts val="1800"/>
              <a:buNone/>
              <a:defRPr sz="1800"/>
            </a:lvl9pPr>
          </a:lstStyle>
          <a:p>
            <a:endParaRPr/>
          </a:p>
        </p:txBody>
      </p:sp>
    </p:spTree>
    <p:extLst>
      <p:ext uri="{BB962C8B-B14F-4D97-AF65-F5344CB8AC3E}">
        <p14:creationId xmlns:p14="http://schemas.microsoft.com/office/powerpoint/2010/main" val="3046633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2">
  <p:cSld name="One column text 2">
    <p:bg>
      <p:bgPr>
        <a:solidFill>
          <a:schemeClr val="lt1"/>
        </a:solidFill>
        <a:effectLst/>
      </p:bgPr>
    </p:bg>
    <p:spTree>
      <p:nvGrpSpPr>
        <p:cNvPr id="1" name="Shape 144"/>
        <p:cNvGrpSpPr/>
        <p:nvPr/>
      </p:nvGrpSpPr>
      <p:grpSpPr>
        <a:xfrm>
          <a:off x="0" y="0"/>
          <a:ext cx="0" cy="0"/>
          <a:chOff x="0" y="0"/>
          <a:chExt cx="0" cy="0"/>
        </a:xfrm>
      </p:grpSpPr>
      <p:sp>
        <p:nvSpPr>
          <p:cNvPr id="145" name="Google Shape;145;p25"/>
          <p:cNvSpPr/>
          <p:nvPr/>
        </p:nvSpPr>
        <p:spPr>
          <a:xfrm rot="10800000">
            <a:off x="7603426"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6" name="Google Shape;146;p25"/>
          <p:cNvSpPr txBox="1">
            <a:spLocks noGrp="1"/>
          </p:cNvSpPr>
          <p:nvPr>
            <p:ph type="subTitle" idx="1"/>
          </p:nvPr>
        </p:nvSpPr>
        <p:spPr>
          <a:xfrm>
            <a:off x="5686200" y="1518250"/>
            <a:ext cx="2737800" cy="1647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a:lvl1pPr>
            <a:lvl2pPr lvl="1" algn="r" rtl="0">
              <a:spcBef>
                <a:spcPts val="1600"/>
              </a:spcBef>
              <a:spcAft>
                <a:spcPts val="0"/>
              </a:spcAft>
              <a:buSzPts val="1800"/>
              <a:buNone/>
              <a:defRPr sz="1800"/>
            </a:lvl2pPr>
            <a:lvl3pPr lvl="2" algn="r" rtl="0">
              <a:spcBef>
                <a:spcPts val="1600"/>
              </a:spcBef>
              <a:spcAft>
                <a:spcPts val="0"/>
              </a:spcAft>
              <a:buSzPts val="1800"/>
              <a:buNone/>
              <a:defRPr sz="1800"/>
            </a:lvl3pPr>
            <a:lvl4pPr lvl="3" algn="r" rtl="0">
              <a:spcBef>
                <a:spcPts val="1600"/>
              </a:spcBef>
              <a:spcAft>
                <a:spcPts val="0"/>
              </a:spcAft>
              <a:buSzPts val="1800"/>
              <a:buNone/>
              <a:defRPr sz="1800"/>
            </a:lvl4pPr>
            <a:lvl5pPr lvl="4" algn="r" rtl="0">
              <a:spcBef>
                <a:spcPts val="1600"/>
              </a:spcBef>
              <a:spcAft>
                <a:spcPts val="0"/>
              </a:spcAft>
              <a:buSzPts val="1800"/>
              <a:buNone/>
              <a:defRPr sz="1800"/>
            </a:lvl5pPr>
            <a:lvl6pPr lvl="5" algn="r" rtl="0">
              <a:spcBef>
                <a:spcPts val="1600"/>
              </a:spcBef>
              <a:spcAft>
                <a:spcPts val="0"/>
              </a:spcAft>
              <a:buSzPts val="1800"/>
              <a:buNone/>
              <a:defRPr sz="1800"/>
            </a:lvl6pPr>
            <a:lvl7pPr lvl="6" algn="r" rtl="0">
              <a:spcBef>
                <a:spcPts val="1600"/>
              </a:spcBef>
              <a:spcAft>
                <a:spcPts val="0"/>
              </a:spcAft>
              <a:buSzPts val="1800"/>
              <a:buNone/>
              <a:defRPr sz="1800"/>
            </a:lvl7pPr>
            <a:lvl8pPr lvl="7" algn="r" rtl="0">
              <a:spcBef>
                <a:spcPts val="1600"/>
              </a:spcBef>
              <a:spcAft>
                <a:spcPts val="0"/>
              </a:spcAft>
              <a:buSzPts val="1800"/>
              <a:buNone/>
              <a:defRPr sz="1800"/>
            </a:lvl8pPr>
            <a:lvl9pPr lvl="8" algn="r" rtl="0">
              <a:spcBef>
                <a:spcPts val="1600"/>
              </a:spcBef>
              <a:spcAft>
                <a:spcPts val="1600"/>
              </a:spcAft>
              <a:buSzPts val="1800"/>
              <a:buNone/>
              <a:defRPr sz="1800"/>
            </a:lvl9pPr>
          </a:lstStyle>
          <a:p>
            <a:endParaRPr/>
          </a:p>
        </p:txBody>
      </p:sp>
      <p:sp>
        <p:nvSpPr>
          <p:cNvPr id="147" name="Google Shape;147;p25"/>
          <p:cNvSpPr txBox="1">
            <a:spLocks noGrp="1"/>
          </p:cNvSpPr>
          <p:nvPr>
            <p:ph type="title"/>
          </p:nvPr>
        </p:nvSpPr>
        <p:spPr>
          <a:xfrm>
            <a:off x="720000" y="540000"/>
            <a:ext cx="496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279081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hasCustomPrompt="1"/>
          </p:nvPr>
        </p:nvSpPr>
        <p:spPr>
          <a:xfrm>
            <a:off x="3781075" y="1635450"/>
            <a:ext cx="1714500" cy="97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 name="Google Shape;15;p3"/>
          <p:cNvSpPr txBox="1">
            <a:spLocks noGrp="1"/>
          </p:cNvSpPr>
          <p:nvPr>
            <p:ph type="title" idx="2"/>
          </p:nvPr>
        </p:nvSpPr>
        <p:spPr>
          <a:xfrm>
            <a:off x="2343300" y="2406625"/>
            <a:ext cx="44577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3000"/>
              <a:buNone/>
              <a:defRPr sz="3000">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16" name="Google Shape;16;p3"/>
          <p:cNvSpPr/>
          <p:nvPr/>
        </p:nvSpPr>
        <p:spPr>
          <a:xfrm>
            <a:off x="3515050" y="540000"/>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720000" y="4341175"/>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7603425"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subTitle" idx="1"/>
          </p:nvPr>
        </p:nvSpPr>
        <p:spPr>
          <a:xfrm>
            <a:off x="2343300" y="2895900"/>
            <a:ext cx="4457700" cy="4560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6"/>
        <p:cNvGrpSpPr/>
        <p:nvPr/>
      </p:nvGrpSpPr>
      <p:grpSpPr>
        <a:xfrm>
          <a:off x="0" y="0"/>
          <a:ext cx="0" cy="0"/>
          <a:chOff x="0" y="0"/>
          <a:chExt cx="0" cy="0"/>
        </a:xfrm>
      </p:grpSpPr>
      <p:sp>
        <p:nvSpPr>
          <p:cNvPr id="37" name="Google Shape;37;p7"/>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657825" y="540000"/>
            <a:ext cx="47661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 name="Google Shape;39;p7"/>
          <p:cNvSpPr txBox="1">
            <a:spLocks noGrp="1"/>
          </p:cNvSpPr>
          <p:nvPr>
            <p:ph type="subTitle" idx="1"/>
          </p:nvPr>
        </p:nvSpPr>
        <p:spPr>
          <a:xfrm>
            <a:off x="4278250" y="1258300"/>
            <a:ext cx="4145700" cy="727800"/>
          </a:xfrm>
          <a:prstGeom prst="rect">
            <a:avLst/>
          </a:prstGeom>
        </p:spPr>
        <p:txBody>
          <a:bodyPr spcFirstLastPara="1" wrap="square" lIns="91425" tIns="91425" rIns="91425" bIns="91425" anchor="t" anchorCtr="0">
            <a:noAutofit/>
          </a:bodyPr>
          <a:lstStyle>
            <a:lvl1pPr lvl="0" algn="r">
              <a:spcBef>
                <a:spcPts val="0"/>
              </a:spcBef>
              <a:spcAft>
                <a:spcPts val="0"/>
              </a:spcAft>
              <a:buNone/>
              <a:defRPr/>
            </a:lvl1pPr>
            <a:lvl2pPr lvl="1" algn="r">
              <a:spcBef>
                <a:spcPts val="1600"/>
              </a:spcBef>
              <a:spcAft>
                <a:spcPts val="0"/>
              </a:spcAft>
              <a:buNone/>
              <a:defRPr/>
            </a:lvl2pPr>
            <a:lvl3pPr lvl="2" algn="r">
              <a:spcBef>
                <a:spcPts val="1600"/>
              </a:spcBef>
              <a:spcAft>
                <a:spcPts val="0"/>
              </a:spcAft>
              <a:buNone/>
              <a:defRPr/>
            </a:lvl3pPr>
            <a:lvl4pPr lvl="3" algn="r">
              <a:spcBef>
                <a:spcPts val="1600"/>
              </a:spcBef>
              <a:spcAft>
                <a:spcPts val="0"/>
              </a:spcAft>
              <a:buNone/>
              <a:defRPr/>
            </a:lvl4pPr>
            <a:lvl5pPr lvl="4" algn="r">
              <a:spcBef>
                <a:spcPts val="1600"/>
              </a:spcBef>
              <a:spcAft>
                <a:spcPts val="0"/>
              </a:spcAft>
              <a:buNone/>
              <a:defRPr/>
            </a:lvl5pPr>
            <a:lvl6pPr lvl="5" algn="r">
              <a:spcBef>
                <a:spcPts val="1600"/>
              </a:spcBef>
              <a:spcAft>
                <a:spcPts val="0"/>
              </a:spcAft>
              <a:buNone/>
              <a:defRPr/>
            </a:lvl6pPr>
            <a:lvl7pPr lvl="6" algn="r">
              <a:spcBef>
                <a:spcPts val="1600"/>
              </a:spcBef>
              <a:spcAft>
                <a:spcPts val="0"/>
              </a:spcAft>
              <a:buNone/>
              <a:defRPr/>
            </a:lvl7pPr>
            <a:lvl8pPr lvl="7" algn="r">
              <a:spcBef>
                <a:spcPts val="1600"/>
              </a:spcBef>
              <a:spcAft>
                <a:spcPts val="0"/>
              </a:spcAft>
              <a:buNone/>
              <a:defRPr/>
            </a:lvl8pPr>
            <a:lvl9pPr lvl="8" algn="r">
              <a:spcBef>
                <a:spcPts val="1600"/>
              </a:spcBef>
              <a:spcAft>
                <a:spcPts val="160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6"/>
        <p:cNvGrpSpPr/>
        <p:nvPr/>
      </p:nvGrpSpPr>
      <p:grpSpPr>
        <a:xfrm>
          <a:off x="0" y="0"/>
          <a:ext cx="0" cy="0"/>
          <a:chOff x="0" y="0"/>
          <a:chExt cx="0" cy="0"/>
        </a:xfrm>
      </p:grpSpPr>
      <p:sp>
        <p:nvSpPr>
          <p:cNvPr id="47" name="Google Shape;47;p9"/>
          <p:cNvSpPr txBox="1">
            <a:spLocks noGrp="1"/>
          </p:cNvSpPr>
          <p:nvPr>
            <p:ph type="body" idx="1"/>
          </p:nvPr>
        </p:nvSpPr>
        <p:spPr>
          <a:xfrm>
            <a:off x="4312575" y="1188025"/>
            <a:ext cx="3790500" cy="32313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51" name="Google Shape;51;p9"/>
          <p:cNvSpPr txBox="1">
            <a:spLocks noGrp="1"/>
          </p:cNvSpPr>
          <p:nvPr>
            <p:ph type="subTitle" idx="2"/>
          </p:nvPr>
        </p:nvSpPr>
        <p:spPr>
          <a:xfrm>
            <a:off x="720000" y="147945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accent1"/>
                </a:solidFill>
              </a:defRPr>
            </a:lvl1pPr>
            <a:lvl2pPr lvl="1" rtl="0">
              <a:spcBef>
                <a:spcPts val="1600"/>
              </a:spcBef>
              <a:spcAft>
                <a:spcPts val="0"/>
              </a:spcAft>
              <a:buNone/>
              <a:defRPr>
                <a:solidFill>
                  <a:schemeClr val="accent1"/>
                </a:solidFill>
              </a:defRPr>
            </a:lvl2pPr>
            <a:lvl3pPr lvl="2" rtl="0">
              <a:spcBef>
                <a:spcPts val="1600"/>
              </a:spcBef>
              <a:spcAft>
                <a:spcPts val="0"/>
              </a:spcAft>
              <a:buNone/>
              <a:defRPr>
                <a:solidFill>
                  <a:schemeClr val="accent1"/>
                </a:solidFill>
              </a:defRPr>
            </a:lvl3pPr>
            <a:lvl4pPr lvl="3" rtl="0">
              <a:spcBef>
                <a:spcPts val="1600"/>
              </a:spcBef>
              <a:spcAft>
                <a:spcPts val="0"/>
              </a:spcAft>
              <a:buNone/>
              <a:defRPr>
                <a:solidFill>
                  <a:schemeClr val="accent1"/>
                </a:solidFill>
              </a:defRPr>
            </a:lvl4pPr>
            <a:lvl5pPr lvl="4" rtl="0">
              <a:spcBef>
                <a:spcPts val="1600"/>
              </a:spcBef>
              <a:spcAft>
                <a:spcPts val="0"/>
              </a:spcAft>
              <a:buNone/>
              <a:defRPr>
                <a:solidFill>
                  <a:schemeClr val="accent1"/>
                </a:solidFill>
              </a:defRPr>
            </a:lvl5pPr>
            <a:lvl6pPr lvl="5" rtl="0">
              <a:spcBef>
                <a:spcPts val="1600"/>
              </a:spcBef>
              <a:spcAft>
                <a:spcPts val="0"/>
              </a:spcAft>
              <a:buNone/>
              <a:defRPr>
                <a:solidFill>
                  <a:schemeClr val="accent1"/>
                </a:solidFill>
              </a:defRPr>
            </a:lvl6pPr>
            <a:lvl7pPr lvl="6" rtl="0">
              <a:spcBef>
                <a:spcPts val="1600"/>
              </a:spcBef>
              <a:spcAft>
                <a:spcPts val="0"/>
              </a:spcAft>
              <a:buNone/>
              <a:defRPr>
                <a:solidFill>
                  <a:schemeClr val="accent1"/>
                </a:solidFill>
              </a:defRPr>
            </a:lvl7pPr>
            <a:lvl8pPr lvl="7" rtl="0">
              <a:spcBef>
                <a:spcPts val="1600"/>
              </a:spcBef>
              <a:spcAft>
                <a:spcPts val="0"/>
              </a:spcAft>
              <a:buNone/>
              <a:defRPr>
                <a:solidFill>
                  <a:schemeClr val="accent1"/>
                </a:solidFill>
              </a:defRPr>
            </a:lvl8pPr>
            <a:lvl9pPr lvl="8" rtl="0">
              <a:spcBef>
                <a:spcPts val="1600"/>
              </a:spcBef>
              <a:spcAft>
                <a:spcPts val="1600"/>
              </a:spcAft>
              <a:buNone/>
              <a:defRPr>
                <a:solidFill>
                  <a:schemeClr val="accen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52"/>
        <p:cNvGrpSpPr/>
        <p:nvPr/>
      </p:nvGrpSpPr>
      <p:grpSpPr>
        <a:xfrm>
          <a:off x="0" y="0"/>
          <a:ext cx="0" cy="0"/>
          <a:chOff x="0" y="0"/>
          <a:chExt cx="0" cy="0"/>
        </a:xfrm>
      </p:grpSpPr>
      <p:sp>
        <p:nvSpPr>
          <p:cNvPr id="53" name="Google Shape;53;p10"/>
          <p:cNvSpPr txBox="1">
            <a:spLocks noGrp="1"/>
          </p:cNvSpPr>
          <p:nvPr>
            <p:ph type="subTitle" idx="1"/>
          </p:nvPr>
        </p:nvSpPr>
        <p:spPr>
          <a:xfrm>
            <a:off x="2206250" y="1877517"/>
            <a:ext cx="4737300" cy="11820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None/>
              <a:defRPr sz="2200"/>
            </a:lvl1pPr>
            <a:lvl2pPr lvl="1">
              <a:spcBef>
                <a:spcPts val="1600"/>
              </a:spcBef>
              <a:spcAft>
                <a:spcPts val="0"/>
              </a:spcAft>
              <a:buSzPts val="2200"/>
              <a:buNone/>
              <a:defRPr sz="2200"/>
            </a:lvl2pPr>
            <a:lvl3pPr lvl="2">
              <a:spcBef>
                <a:spcPts val="1600"/>
              </a:spcBef>
              <a:spcAft>
                <a:spcPts val="0"/>
              </a:spcAft>
              <a:buSzPts val="2200"/>
              <a:buNone/>
              <a:defRPr sz="2200"/>
            </a:lvl3pPr>
            <a:lvl4pPr lvl="3">
              <a:spcBef>
                <a:spcPts val="1600"/>
              </a:spcBef>
              <a:spcAft>
                <a:spcPts val="0"/>
              </a:spcAft>
              <a:buSzPts val="2200"/>
              <a:buNone/>
              <a:defRPr sz="2200"/>
            </a:lvl4pPr>
            <a:lvl5pPr lvl="4">
              <a:spcBef>
                <a:spcPts val="1600"/>
              </a:spcBef>
              <a:spcAft>
                <a:spcPts val="0"/>
              </a:spcAft>
              <a:buSzPts val="2200"/>
              <a:buNone/>
              <a:defRPr sz="2200"/>
            </a:lvl5pPr>
            <a:lvl6pPr lvl="5">
              <a:spcBef>
                <a:spcPts val="1600"/>
              </a:spcBef>
              <a:spcAft>
                <a:spcPts val="0"/>
              </a:spcAft>
              <a:buSzPts val="2200"/>
              <a:buNone/>
              <a:defRPr sz="2200"/>
            </a:lvl6pPr>
            <a:lvl7pPr lvl="6">
              <a:spcBef>
                <a:spcPts val="1600"/>
              </a:spcBef>
              <a:spcAft>
                <a:spcPts val="0"/>
              </a:spcAft>
              <a:buSzPts val="2200"/>
              <a:buNone/>
              <a:defRPr sz="2200"/>
            </a:lvl7pPr>
            <a:lvl8pPr lvl="7">
              <a:spcBef>
                <a:spcPts val="1600"/>
              </a:spcBef>
              <a:spcAft>
                <a:spcPts val="0"/>
              </a:spcAft>
              <a:buSzPts val="2200"/>
              <a:buNone/>
              <a:defRPr sz="2200"/>
            </a:lvl8pPr>
            <a:lvl9pPr lvl="8">
              <a:spcBef>
                <a:spcPts val="1600"/>
              </a:spcBef>
              <a:spcAft>
                <a:spcPts val="1600"/>
              </a:spcAft>
              <a:buSzPts val="2200"/>
              <a:buNone/>
              <a:defRPr sz="2200"/>
            </a:lvl9pPr>
          </a:lstStyle>
          <a:p>
            <a:endParaRPr/>
          </a:p>
        </p:txBody>
      </p:sp>
      <p:sp>
        <p:nvSpPr>
          <p:cNvPr id="54" name="Google Shape;54;p10"/>
          <p:cNvSpPr txBox="1">
            <a:spLocks noGrp="1"/>
          </p:cNvSpPr>
          <p:nvPr>
            <p:ph type="title"/>
          </p:nvPr>
        </p:nvSpPr>
        <p:spPr>
          <a:xfrm>
            <a:off x="3003125" y="3059517"/>
            <a:ext cx="3142800" cy="3273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800"/>
              <a:buNone/>
              <a:defRPr sz="1800">
                <a:solidFill>
                  <a:schemeClr val="accent1"/>
                </a:solidFill>
              </a:defRPr>
            </a:lvl1pPr>
            <a:lvl2pPr lvl="1">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2pPr>
            <a:lvl3pPr lvl="2">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3pPr>
            <a:lvl4pPr lvl="3">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4pPr>
            <a:lvl5pPr lvl="4">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5pPr>
            <a:lvl6pPr lvl="5">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6pPr>
            <a:lvl7pPr lvl="6">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7pPr>
            <a:lvl8pPr lvl="7">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8pPr>
            <a:lvl9pPr lvl="8">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9pPr>
          </a:lstStyle>
          <a:p>
            <a:endParaRPr/>
          </a:p>
        </p:txBody>
      </p:sp>
      <p:sp>
        <p:nvSpPr>
          <p:cNvPr id="55" name="Google Shape;55;p10"/>
          <p:cNvSpPr/>
          <p:nvPr/>
        </p:nvSpPr>
        <p:spPr>
          <a:xfrm rot="9387396" flipH="1">
            <a:off x="7503726"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69"/>
        <p:cNvGrpSpPr/>
        <p:nvPr/>
      </p:nvGrpSpPr>
      <p:grpSpPr>
        <a:xfrm>
          <a:off x="0" y="0"/>
          <a:ext cx="0" cy="0"/>
          <a:chOff x="0" y="0"/>
          <a:chExt cx="0" cy="0"/>
        </a:xfrm>
      </p:grpSpPr>
      <p:sp>
        <p:nvSpPr>
          <p:cNvPr id="70" name="Google Shape;70;p14"/>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90" name="Google Shape;90;p16"/>
          <p:cNvSpPr txBox="1">
            <a:spLocks noGrp="1"/>
          </p:cNvSpPr>
          <p:nvPr>
            <p:ph type="title" idx="2" hasCustomPrompt="1"/>
          </p:nvPr>
        </p:nvSpPr>
        <p:spPr>
          <a:xfrm>
            <a:off x="876525" y="1867600"/>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91" name="Google Shape;91;p16"/>
          <p:cNvSpPr txBox="1">
            <a:spLocks noGrp="1"/>
          </p:cNvSpPr>
          <p:nvPr>
            <p:ph type="subTitle" idx="1"/>
          </p:nvPr>
        </p:nvSpPr>
        <p:spPr>
          <a:xfrm>
            <a:off x="2047875" y="1801850"/>
            <a:ext cx="2524200" cy="3375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chemeClr val="lt2"/>
                </a:solidFill>
                <a:latin typeface="Reem Kufi"/>
                <a:ea typeface="Reem Kufi"/>
                <a:cs typeface="Reem Kufi"/>
                <a:sym typeface="Reem Kuf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92" name="Google Shape;92;p16"/>
          <p:cNvSpPr txBox="1">
            <a:spLocks noGrp="1"/>
          </p:cNvSpPr>
          <p:nvPr>
            <p:ph type="subTitle" idx="3"/>
          </p:nvPr>
        </p:nvSpPr>
        <p:spPr>
          <a:xfrm>
            <a:off x="2047875" y="2097125"/>
            <a:ext cx="2285700" cy="611700"/>
          </a:xfrm>
          <a:prstGeom prst="rect">
            <a:avLst/>
          </a:prstGeom>
        </p:spPr>
        <p:txBody>
          <a:bodyPr spcFirstLastPara="1" wrap="square" lIns="91425" tIns="91425" rIns="91425" bIns="91425" anchor="t" anchorCtr="0">
            <a:noAutofit/>
          </a:bodyPr>
          <a:lstStyle>
            <a:lvl1pPr lvl="0">
              <a:spcBef>
                <a:spcPts val="0"/>
              </a:spcBef>
              <a:spcAft>
                <a:spcPts val="0"/>
              </a:spcAft>
              <a:buNone/>
              <a:defRPr sz="16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93" name="Google Shape;93;p16"/>
          <p:cNvSpPr txBox="1">
            <a:spLocks noGrp="1"/>
          </p:cNvSpPr>
          <p:nvPr>
            <p:ph type="title" idx="4" hasCustomPrompt="1"/>
          </p:nvPr>
        </p:nvSpPr>
        <p:spPr>
          <a:xfrm>
            <a:off x="876525" y="3534475"/>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94" name="Google Shape;94;p16"/>
          <p:cNvSpPr txBox="1">
            <a:spLocks noGrp="1"/>
          </p:cNvSpPr>
          <p:nvPr>
            <p:ph type="subTitle" idx="5"/>
          </p:nvPr>
        </p:nvSpPr>
        <p:spPr>
          <a:xfrm>
            <a:off x="2047875" y="3468725"/>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5" name="Google Shape;95;p16"/>
          <p:cNvSpPr txBox="1">
            <a:spLocks noGrp="1"/>
          </p:cNvSpPr>
          <p:nvPr>
            <p:ph type="subTitle" idx="6"/>
          </p:nvPr>
        </p:nvSpPr>
        <p:spPr>
          <a:xfrm>
            <a:off x="2047875" y="3764000"/>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6" name="Google Shape;96;p16"/>
          <p:cNvSpPr txBox="1">
            <a:spLocks noGrp="1"/>
          </p:cNvSpPr>
          <p:nvPr>
            <p:ph type="title" idx="7" hasCustomPrompt="1"/>
          </p:nvPr>
        </p:nvSpPr>
        <p:spPr>
          <a:xfrm>
            <a:off x="4695825" y="1867600"/>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97" name="Google Shape;97;p16"/>
          <p:cNvSpPr txBox="1">
            <a:spLocks noGrp="1"/>
          </p:cNvSpPr>
          <p:nvPr>
            <p:ph type="subTitle" idx="8"/>
          </p:nvPr>
        </p:nvSpPr>
        <p:spPr>
          <a:xfrm>
            <a:off x="5867175" y="1801850"/>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8" name="Google Shape;98;p16"/>
          <p:cNvSpPr txBox="1">
            <a:spLocks noGrp="1"/>
          </p:cNvSpPr>
          <p:nvPr>
            <p:ph type="subTitle" idx="9"/>
          </p:nvPr>
        </p:nvSpPr>
        <p:spPr>
          <a:xfrm>
            <a:off x="5867175" y="2097125"/>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9" name="Google Shape;99;p16"/>
          <p:cNvSpPr txBox="1">
            <a:spLocks noGrp="1"/>
          </p:cNvSpPr>
          <p:nvPr>
            <p:ph type="title" idx="13" hasCustomPrompt="1"/>
          </p:nvPr>
        </p:nvSpPr>
        <p:spPr>
          <a:xfrm>
            <a:off x="4695825" y="3534475"/>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100" name="Google Shape;100;p16"/>
          <p:cNvSpPr txBox="1">
            <a:spLocks noGrp="1"/>
          </p:cNvSpPr>
          <p:nvPr>
            <p:ph type="subTitle" idx="14"/>
          </p:nvPr>
        </p:nvSpPr>
        <p:spPr>
          <a:xfrm>
            <a:off x="5867175" y="3468725"/>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1" name="Google Shape;101;p16"/>
          <p:cNvSpPr txBox="1">
            <a:spLocks noGrp="1"/>
          </p:cNvSpPr>
          <p:nvPr>
            <p:ph type="subTitle" idx="15"/>
          </p:nvPr>
        </p:nvSpPr>
        <p:spPr>
          <a:xfrm>
            <a:off x="5867175" y="3764000"/>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2" name="Google Shape;102;p16"/>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105" name="Google Shape;105;p17"/>
          <p:cNvSpPr txBox="1">
            <a:spLocks noGrp="1"/>
          </p:cNvSpPr>
          <p:nvPr>
            <p:ph type="subTitle" idx="1"/>
          </p:nvPr>
        </p:nvSpPr>
        <p:spPr>
          <a:xfrm>
            <a:off x="1552725" y="25726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6" name="Google Shape;106;p17"/>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txBox="1">
            <a:spLocks noGrp="1"/>
          </p:cNvSpPr>
          <p:nvPr>
            <p:ph type="subTitle" idx="2"/>
          </p:nvPr>
        </p:nvSpPr>
        <p:spPr>
          <a:xfrm>
            <a:off x="5410350" y="25726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8" name="Google Shape;108;p17"/>
          <p:cNvSpPr txBox="1">
            <a:spLocks noGrp="1"/>
          </p:cNvSpPr>
          <p:nvPr>
            <p:ph type="subTitle" idx="3"/>
          </p:nvPr>
        </p:nvSpPr>
        <p:spPr>
          <a:xfrm>
            <a:off x="3481525" y="3896625"/>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9" name="Google Shape;109;p17"/>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eem Kufi"/>
              <a:buNone/>
              <a:defRPr sz="2800">
                <a:solidFill>
                  <a:schemeClr val="dk1"/>
                </a:solidFill>
                <a:latin typeface="Reem Kufi"/>
                <a:ea typeface="Reem Kufi"/>
                <a:cs typeface="Reem Kufi"/>
                <a:sym typeface="Reem Kufi"/>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Source Sans Pro"/>
              <a:buChar char="●"/>
              <a:defRPr sz="1800">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6" r:id="rId5"/>
    <p:sldLayoutId id="2147483658" r:id="rId6"/>
    <p:sldLayoutId id="2147483660" r:id="rId7"/>
    <p:sldLayoutId id="2147483662" r:id="rId8"/>
    <p:sldLayoutId id="2147483663" r:id="rId9"/>
    <p:sldLayoutId id="2147483679" r:id="rId10"/>
    <p:sldLayoutId id="2147483680" r:id="rId11"/>
    <p:sldLayoutId id="2147483681" r:id="rId12"/>
    <p:sldLayoutId id="2147483682" r:id="rId13"/>
    <p:sldLayoutId id="214748368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ctrTitle"/>
          </p:nvPr>
        </p:nvSpPr>
        <p:spPr>
          <a:xfrm>
            <a:off x="1592850" y="1940816"/>
            <a:ext cx="59583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b="1" dirty="0"/>
              <a:t>北京二手房价的影响因素探究</a:t>
            </a:r>
            <a:endParaRPr b="1" dirty="0"/>
          </a:p>
        </p:txBody>
      </p:sp>
      <p:sp>
        <p:nvSpPr>
          <p:cNvPr id="190" name="Google Shape;190;p33"/>
          <p:cNvSpPr/>
          <p:nvPr/>
        </p:nvSpPr>
        <p:spPr>
          <a:xfrm rot="5400000">
            <a:off x="4558741" y="2409699"/>
            <a:ext cx="26525" cy="186767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文本框 1">
            <a:extLst>
              <a:ext uri="{FF2B5EF4-FFF2-40B4-BE49-F238E27FC236}">
                <a16:creationId xmlns:a16="http://schemas.microsoft.com/office/drawing/2014/main" id="{C36A7933-2D2A-4861-9666-0CD7C9ABEB29}"/>
              </a:ext>
            </a:extLst>
          </p:cNvPr>
          <p:cNvSpPr txBox="1"/>
          <p:nvPr/>
        </p:nvSpPr>
        <p:spPr>
          <a:xfrm>
            <a:off x="999460" y="3678865"/>
            <a:ext cx="4373526" cy="307777"/>
          </a:xfrm>
          <a:prstGeom prst="rect">
            <a:avLst/>
          </a:prstGeom>
          <a:noFill/>
        </p:spPr>
        <p:txBody>
          <a:bodyPr wrap="square" rtlCol="0">
            <a:spAutoFit/>
          </a:bodyPr>
          <a:lstStyle/>
          <a:p>
            <a:r>
              <a:rPr lang="zh-CN" altLang="en-US" dirty="0"/>
              <a:t>小组成员：李晗语，蒋思琪，张宵霆，旦增英色</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10" name="Google Shape;230;p37">
            <a:extLst>
              <a:ext uri="{FF2B5EF4-FFF2-40B4-BE49-F238E27FC236}">
                <a16:creationId xmlns:a16="http://schemas.microsoft.com/office/drawing/2014/main" id="{B90627F8-ADEB-44E8-B983-301BA810766D}"/>
              </a:ext>
            </a:extLst>
          </p:cNvPr>
          <p:cNvSpPr txBox="1">
            <a:spLocks noGrp="1"/>
          </p:cNvSpPr>
          <p:nvPr>
            <p:ph type="subTitle" idx="1"/>
          </p:nvPr>
        </p:nvSpPr>
        <p:spPr>
          <a:xfrm>
            <a:off x="306566" y="211750"/>
            <a:ext cx="4737300" cy="11820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600"/>
              </a:spcAft>
              <a:buNone/>
            </a:pPr>
            <a:r>
              <a:rPr lang="zh-CN" altLang="en-US" dirty="0"/>
              <a:t>原数据共</a:t>
            </a:r>
            <a:r>
              <a:rPr lang="en-US" altLang="zh-CN" dirty="0"/>
              <a:t>23</a:t>
            </a:r>
            <a:r>
              <a:rPr lang="zh-CN" altLang="en-US" dirty="0"/>
              <a:t>个</a:t>
            </a:r>
            <a:r>
              <a:rPr lang="zh-CN" altLang="en-US" dirty="0">
                <a:latin typeface="Reem Kufi"/>
              </a:rPr>
              <a:t>属</a:t>
            </a:r>
            <a:r>
              <a:rPr lang="zh-CN" altLang="en-US" dirty="0"/>
              <a:t>性，</a:t>
            </a:r>
            <a:r>
              <a:rPr lang="en-US" altLang="zh-CN" dirty="0"/>
              <a:t>318852</a:t>
            </a:r>
            <a:r>
              <a:rPr lang="zh-CN" altLang="en-US" dirty="0"/>
              <a:t>条数据</a:t>
            </a:r>
            <a:endParaRPr dirty="0"/>
          </a:p>
        </p:txBody>
      </p:sp>
      <p:graphicFrame>
        <p:nvGraphicFramePr>
          <p:cNvPr id="8" name="表格 8">
            <a:extLst>
              <a:ext uri="{FF2B5EF4-FFF2-40B4-BE49-F238E27FC236}">
                <a16:creationId xmlns:a16="http://schemas.microsoft.com/office/drawing/2014/main" id="{A9D4B818-08AC-40F8-A0D9-9B4871B49924}"/>
              </a:ext>
            </a:extLst>
          </p:cNvPr>
          <p:cNvGraphicFramePr>
            <a:graphicFrameLocks noGrp="1"/>
          </p:cNvGraphicFramePr>
          <p:nvPr>
            <p:extLst>
              <p:ext uri="{D42A27DB-BD31-4B8C-83A1-F6EECF244321}">
                <p14:modId xmlns:p14="http://schemas.microsoft.com/office/powerpoint/2010/main" val="4093757750"/>
              </p:ext>
            </p:extLst>
          </p:nvPr>
        </p:nvGraphicFramePr>
        <p:xfrm>
          <a:off x="1524000" y="1067685"/>
          <a:ext cx="6096000" cy="3633854"/>
        </p:xfrm>
        <a:graphic>
          <a:graphicData uri="http://schemas.openxmlformats.org/drawingml/2006/table">
            <a:tbl>
              <a:tblPr firstRow="1" bandRow="1">
                <a:tableStyleId>{0A826C30-953E-45B5-8BCC-A10EE98C4839}</a:tableStyleId>
              </a:tblPr>
              <a:tblGrid>
                <a:gridCol w="1524000">
                  <a:extLst>
                    <a:ext uri="{9D8B030D-6E8A-4147-A177-3AD203B41FA5}">
                      <a16:colId xmlns:a16="http://schemas.microsoft.com/office/drawing/2014/main" val="2096929630"/>
                    </a:ext>
                  </a:extLst>
                </a:gridCol>
                <a:gridCol w="1524000">
                  <a:extLst>
                    <a:ext uri="{9D8B030D-6E8A-4147-A177-3AD203B41FA5}">
                      <a16:colId xmlns:a16="http://schemas.microsoft.com/office/drawing/2014/main" val="3463931923"/>
                    </a:ext>
                  </a:extLst>
                </a:gridCol>
                <a:gridCol w="1524000">
                  <a:extLst>
                    <a:ext uri="{9D8B030D-6E8A-4147-A177-3AD203B41FA5}">
                      <a16:colId xmlns:a16="http://schemas.microsoft.com/office/drawing/2014/main" val="2223186556"/>
                    </a:ext>
                  </a:extLst>
                </a:gridCol>
                <a:gridCol w="1524000">
                  <a:extLst>
                    <a:ext uri="{9D8B030D-6E8A-4147-A177-3AD203B41FA5}">
                      <a16:colId xmlns:a16="http://schemas.microsoft.com/office/drawing/2014/main" val="1755108349"/>
                    </a:ext>
                  </a:extLst>
                </a:gridCol>
              </a:tblGrid>
              <a:tr h="673927">
                <a:tc>
                  <a:txBody>
                    <a:bodyPr/>
                    <a:lstStyle/>
                    <a:p>
                      <a:pPr algn="ctr"/>
                      <a:r>
                        <a:rPr lang="zh-CN" altLang="en-US" sz="2200" b="0" dirty="0">
                          <a:ln>
                            <a:solidFill>
                              <a:schemeClr val="bg2"/>
                            </a:solidFill>
                          </a:ln>
                          <a:solidFill>
                            <a:schemeClr val="bg2"/>
                          </a:solidFill>
                          <a:latin typeface="等线" panose="02010600030101010101" pitchFamily="2" charset="-122"/>
                          <a:ea typeface="等线" panose="02010600030101010101" pitchFamily="2" charset="-122"/>
                        </a:rPr>
                        <a:t>属性名称</a:t>
                      </a:r>
                    </a:p>
                  </a:txBody>
                  <a:tcP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名称含义</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数据类型</a:t>
                      </a:r>
                    </a:p>
                    <a:p>
                      <a:endParaRPr lang="zh-CN" altLang="en-US" sz="1400" b="0" i="0" u="none" strike="noStrike" cap="none" dirty="0">
                        <a:ln>
                          <a:solidFill>
                            <a:schemeClr val="bg2"/>
                          </a:solidFill>
                        </a:ln>
                        <a:solidFill>
                          <a:schemeClr val="bg2"/>
                        </a:solidFill>
                        <a:latin typeface="Arial"/>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数据举例</a:t>
                      </a:r>
                    </a:p>
                  </a:txBody>
                  <a:tcPr/>
                </a:tc>
                <a:extLst>
                  <a:ext uri="{0D108BD9-81ED-4DB2-BD59-A6C34878D82A}">
                    <a16:rowId xmlns:a16="http://schemas.microsoft.com/office/drawing/2014/main" val="2889984112"/>
                  </a:ext>
                </a:extLst>
              </a:tr>
              <a:tr h="673927">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Building</a:t>
                      </a:r>
                    </a:p>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Structure</a:t>
                      </a:r>
                    </a:p>
                  </a:txBody>
                  <a:tcP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建筑结构</a:t>
                      </a:r>
                    </a:p>
                  </a:txBody>
                  <a:tcPr/>
                </a:tc>
                <a:tc>
                  <a:txBody>
                    <a:bodyPr/>
                    <a:lstStyle/>
                    <a:p>
                      <a:pPr marR="0" algn="ctr" rtl="0" fontAlgn="ctr">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因子型</a:t>
                      </a:r>
                    </a:p>
                  </a:txBody>
                  <a:tcPr/>
                </a:tc>
                <a:tc>
                  <a:txBody>
                    <a:bodyPr/>
                    <a:lstStyle/>
                    <a:p>
                      <a:pPr marR="0" algn="ctr" rtl="0" fontAlgn="ctr">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2</a:t>
                      </a:r>
                    </a:p>
                  </a:txBody>
                  <a:tcPr marL="6350" marR="6350" marT="6350" marB="0" anchor="ctr"/>
                </a:tc>
                <a:extLst>
                  <a:ext uri="{0D108BD9-81ED-4DB2-BD59-A6C34878D82A}">
                    <a16:rowId xmlns:a16="http://schemas.microsoft.com/office/drawing/2014/main" val="989292576"/>
                  </a:ext>
                </a:extLst>
              </a:tr>
              <a:tr h="673927">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ladderRatio</a:t>
                      </a:r>
                    </a:p>
                  </a:txBody>
                  <a:tcPr marL="6350" marR="6350" marT="6350" marB="0" anchor="ct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楼梯数</a:t>
                      </a:r>
                      <a:endPar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一层人数</a:t>
                      </a:r>
                    </a:p>
                  </a:txBody>
                  <a:tcPr/>
                </a:tc>
                <a:tc>
                  <a:txBody>
                    <a:bodyPr/>
                    <a:lstStyle/>
                    <a:p>
                      <a:pPr marR="0" algn="ctr" rtl="0" fontAlgn="ctr">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数值型</a:t>
                      </a:r>
                    </a:p>
                  </a:txBody>
                  <a:tcPr/>
                </a:tc>
                <a:tc>
                  <a:txBody>
                    <a:bodyPr/>
                    <a:lstStyle/>
                    <a:p>
                      <a:pPr marR="0" algn="ctr" rtl="0" fontAlgn="ctr">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0.217</a:t>
                      </a:r>
                    </a:p>
                  </a:txBody>
                  <a:tcPr marL="6350" marR="6350" marT="6350" marB="0" anchor="ctr"/>
                </a:tc>
                <a:extLst>
                  <a:ext uri="{0D108BD9-81ED-4DB2-BD59-A6C34878D82A}">
                    <a16:rowId xmlns:a16="http://schemas.microsoft.com/office/drawing/2014/main" val="2251283407"/>
                  </a:ext>
                </a:extLst>
              </a:tr>
              <a:tr h="673927">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elevator</a:t>
                      </a:r>
                    </a:p>
                  </a:txBody>
                  <a:tcPr marL="6350" marR="6350" marT="6350" marB="0" anchor="ct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有无电梯</a:t>
                      </a:r>
                    </a:p>
                  </a:txBody>
                  <a:tcPr/>
                </a:tc>
                <a:tc>
                  <a:txBody>
                    <a:bodyPr/>
                    <a:lstStyle/>
                    <a:p>
                      <a:pPr marR="0" algn="ctr" rtl="0" fontAlgn="ctr">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布尔型</a:t>
                      </a:r>
                    </a:p>
                  </a:txBody>
                  <a:tcPr/>
                </a:tc>
                <a:tc>
                  <a:txBody>
                    <a:bodyPr/>
                    <a:lstStyle/>
                    <a:p>
                      <a:pPr marR="0" algn="ctr" rtl="0" fontAlgn="ctr">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0</a:t>
                      </a:r>
                    </a:p>
                  </a:txBody>
                  <a:tcPr marL="6350" marR="6350" marT="6350" marB="0" anchor="ctr"/>
                </a:tc>
                <a:extLst>
                  <a:ext uri="{0D108BD9-81ED-4DB2-BD59-A6C34878D82A}">
                    <a16:rowId xmlns:a16="http://schemas.microsoft.com/office/drawing/2014/main" val="2379132459"/>
                  </a:ext>
                </a:extLst>
              </a:tr>
              <a:tr h="673927">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fiveYears</a:t>
                      </a:r>
                    </a:p>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Property</a:t>
                      </a:r>
                    </a:p>
                  </a:txBody>
                  <a:tcPr marL="6350" marR="6350" marT="6350" marB="0" anchor="ctr"/>
                </a:tc>
                <a:tc>
                  <a:txBody>
                    <a:bodyPr/>
                    <a:lstStyle/>
                    <a:p>
                      <a:pPr marR="0" algn="ctr" rtl="0" fontAlgn="ctr">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有无五年产权</a:t>
                      </a:r>
                    </a:p>
                  </a:txBody>
                  <a:tcPr/>
                </a:tc>
                <a:tc>
                  <a:txBody>
                    <a:bodyPr/>
                    <a:lstStyle/>
                    <a:p>
                      <a:pPr marR="0" algn="ctr" rtl="0" fontAlgn="ctr">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布尔型</a:t>
                      </a:r>
                    </a:p>
                  </a:txBody>
                  <a:tcPr/>
                </a:tc>
                <a:tc>
                  <a:txBody>
                    <a:bodyPr/>
                    <a:lstStyle/>
                    <a:p>
                      <a:pPr marR="0" algn="ctr" rtl="0" fontAlgn="ctr">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1</a:t>
                      </a:r>
                    </a:p>
                  </a:txBody>
                  <a:tcPr marL="6350" marR="6350" marT="6350" marB="0" anchor="ctr"/>
                </a:tc>
                <a:extLst>
                  <a:ext uri="{0D108BD9-81ED-4DB2-BD59-A6C34878D82A}">
                    <a16:rowId xmlns:a16="http://schemas.microsoft.com/office/drawing/2014/main" val="3277199297"/>
                  </a:ext>
                </a:extLst>
              </a:tr>
            </a:tbl>
          </a:graphicData>
        </a:graphic>
      </p:graphicFrame>
      <p:cxnSp>
        <p:nvCxnSpPr>
          <p:cNvPr id="3" name="直接连接符 2">
            <a:extLst>
              <a:ext uri="{FF2B5EF4-FFF2-40B4-BE49-F238E27FC236}">
                <a16:creationId xmlns:a16="http://schemas.microsoft.com/office/drawing/2014/main" id="{7D34D5B5-692E-49F6-9D89-BA5ADE55CE13}"/>
              </a:ext>
            </a:extLst>
          </p:cNvPr>
          <p:cNvCxnSpPr/>
          <p:nvPr/>
        </p:nvCxnSpPr>
        <p:spPr>
          <a:xfrm>
            <a:off x="3140148" y="2899145"/>
            <a:ext cx="1368000"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77550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10" name="Google Shape;230;p37">
            <a:extLst>
              <a:ext uri="{FF2B5EF4-FFF2-40B4-BE49-F238E27FC236}">
                <a16:creationId xmlns:a16="http://schemas.microsoft.com/office/drawing/2014/main" id="{B90627F8-ADEB-44E8-B983-301BA810766D}"/>
              </a:ext>
            </a:extLst>
          </p:cNvPr>
          <p:cNvSpPr txBox="1">
            <a:spLocks noGrp="1"/>
          </p:cNvSpPr>
          <p:nvPr>
            <p:ph type="subTitle" idx="1"/>
          </p:nvPr>
        </p:nvSpPr>
        <p:spPr>
          <a:xfrm>
            <a:off x="306566" y="211750"/>
            <a:ext cx="4737300" cy="11820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600"/>
              </a:spcAft>
              <a:buNone/>
            </a:pPr>
            <a:r>
              <a:rPr lang="zh-CN" altLang="en-US" dirty="0"/>
              <a:t>原数据共</a:t>
            </a:r>
            <a:r>
              <a:rPr lang="en-US" altLang="zh-CN" dirty="0"/>
              <a:t>23</a:t>
            </a:r>
            <a:r>
              <a:rPr lang="zh-CN" altLang="en-US" dirty="0"/>
              <a:t>个</a:t>
            </a:r>
            <a:r>
              <a:rPr lang="zh-CN" altLang="en-US" dirty="0">
                <a:latin typeface="Reem Kufi"/>
              </a:rPr>
              <a:t>属</a:t>
            </a:r>
            <a:r>
              <a:rPr lang="zh-CN" altLang="en-US" dirty="0"/>
              <a:t>性，</a:t>
            </a:r>
            <a:r>
              <a:rPr lang="en-US" altLang="zh-CN" dirty="0"/>
              <a:t>318852</a:t>
            </a:r>
            <a:r>
              <a:rPr lang="zh-CN" altLang="en-US" dirty="0"/>
              <a:t>条数据</a:t>
            </a:r>
            <a:endParaRPr dirty="0"/>
          </a:p>
        </p:txBody>
      </p:sp>
      <p:graphicFrame>
        <p:nvGraphicFramePr>
          <p:cNvPr id="8" name="表格 8">
            <a:extLst>
              <a:ext uri="{FF2B5EF4-FFF2-40B4-BE49-F238E27FC236}">
                <a16:creationId xmlns:a16="http://schemas.microsoft.com/office/drawing/2014/main" id="{A9D4B818-08AC-40F8-A0D9-9B4871B49924}"/>
              </a:ext>
            </a:extLst>
          </p:cNvPr>
          <p:cNvGraphicFramePr>
            <a:graphicFrameLocks noGrp="1"/>
          </p:cNvGraphicFramePr>
          <p:nvPr>
            <p:extLst>
              <p:ext uri="{D42A27DB-BD31-4B8C-83A1-F6EECF244321}">
                <p14:modId xmlns:p14="http://schemas.microsoft.com/office/powerpoint/2010/main" val="3553562111"/>
              </p:ext>
            </p:extLst>
          </p:nvPr>
        </p:nvGraphicFramePr>
        <p:xfrm>
          <a:off x="1524000" y="1067685"/>
          <a:ext cx="6096000" cy="3457708"/>
        </p:xfrm>
        <a:graphic>
          <a:graphicData uri="http://schemas.openxmlformats.org/drawingml/2006/table">
            <a:tbl>
              <a:tblPr firstRow="1" bandRow="1">
                <a:tableStyleId>{0A826C30-953E-45B5-8BCC-A10EE98C4839}</a:tableStyleId>
              </a:tblPr>
              <a:tblGrid>
                <a:gridCol w="1524000">
                  <a:extLst>
                    <a:ext uri="{9D8B030D-6E8A-4147-A177-3AD203B41FA5}">
                      <a16:colId xmlns:a16="http://schemas.microsoft.com/office/drawing/2014/main" val="2096929630"/>
                    </a:ext>
                  </a:extLst>
                </a:gridCol>
                <a:gridCol w="1524000">
                  <a:extLst>
                    <a:ext uri="{9D8B030D-6E8A-4147-A177-3AD203B41FA5}">
                      <a16:colId xmlns:a16="http://schemas.microsoft.com/office/drawing/2014/main" val="3463931923"/>
                    </a:ext>
                  </a:extLst>
                </a:gridCol>
                <a:gridCol w="1524000">
                  <a:extLst>
                    <a:ext uri="{9D8B030D-6E8A-4147-A177-3AD203B41FA5}">
                      <a16:colId xmlns:a16="http://schemas.microsoft.com/office/drawing/2014/main" val="2223186556"/>
                    </a:ext>
                  </a:extLst>
                </a:gridCol>
                <a:gridCol w="1524000">
                  <a:extLst>
                    <a:ext uri="{9D8B030D-6E8A-4147-A177-3AD203B41FA5}">
                      <a16:colId xmlns:a16="http://schemas.microsoft.com/office/drawing/2014/main" val="1755108349"/>
                    </a:ext>
                  </a:extLst>
                </a:gridCol>
              </a:tblGrid>
              <a:tr h="673927">
                <a:tc>
                  <a:txBody>
                    <a:bodyPr/>
                    <a:lstStyle/>
                    <a:p>
                      <a:pPr algn="ctr"/>
                      <a:r>
                        <a:rPr lang="zh-CN" altLang="en-US" sz="2200" b="0" dirty="0">
                          <a:ln>
                            <a:solidFill>
                              <a:schemeClr val="bg2"/>
                            </a:solidFill>
                          </a:ln>
                          <a:solidFill>
                            <a:schemeClr val="bg2"/>
                          </a:solidFill>
                          <a:latin typeface="等线" panose="02010600030101010101" pitchFamily="2" charset="-122"/>
                          <a:ea typeface="等线" panose="02010600030101010101" pitchFamily="2" charset="-122"/>
                        </a:rPr>
                        <a:t>属性名称</a:t>
                      </a:r>
                    </a:p>
                  </a:txBody>
                  <a:tcP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名称含义</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数据类型</a:t>
                      </a:r>
                    </a:p>
                    <a:p>
                      <a:endParaRPr lang="zh-CN" altLang="en-US" sz="1400" b="0" i="0" u="none" strike="noStrike" cap="none" dirty="0">
                        <a:ln>
                          <a:solidFill>
                            <a:schemeClr val="bg2"/>
                          </a:solidFill>
                        </a:ln>
                        <a:solidFill>
                          <a:schemeClr val="bg2"/>
                        </a:solidFill>
                        <a:latin typeface="Arial"/>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数据举例</a:t>
                      </a:r>
                    </a:p>
                  </a:txBody>
                  <a:tcPr/>
                </a:tc>
                <a:extLst>
                  <a:ext uri="{0D108BD9-81ED-4DB2-BD59-A6C34878D82A}">
                    <a16:rowId xmlns:a16="http://schemas.microsoft.com/office/drawing/2014/main" val="2889984112"/>
                  </a:ext>
                </a:extLst>
              </a:tr>
              <a:tr h="673927">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subway</a:t>
                      </a:r>
                    </a:p>
                  </a:txBody>
                  <a:tcP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有无地铁</a:t>
                      </a:r>
                    </a:p>
                  </a:txBody>
                  <a:tcPr/>
                </a:tc>
                <a:tc>
                  <a:txBody>
                    <a:bodyPr/>
                    <a:lstStyle/>
                    <a:p>
                      <a:pPr marR="0" algn="ctr" rtl="0" fontAlgn="ctr">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布尔型</a:t>
                      </a:r>
                    </a:p>
                  </a:txBody>
                  <a:tcPr/>
                </a:tc>
                <a:tc>
                  <a:txBody>
                    <a:bodyPr/>
                    <a:lstStyle/>
                    <a:p>
                      <a:pPr marR="0" algn="ctr" rtl="0" fontAlgn="ctr">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1</a:t>
                      </a:r>
                    </a:p>
                  </a:txBody>
                  <a:tcPr marL="6350" marR="6350" marT="6350" marB="0" anchor="ctr"/>
                </a:tc>
                <a:extLst>
                  <a:ext uri="{0D108BD9-81ED-4DB2-BD59-A6C34878D82A}">
                    <a16:rowId xmlns:a16="http://schemas.microsoft.com/office/drawing/2014/main" val="989292576"/>
                  </a:ext>
                </a:extLst>
              </a:tr>
              <a:tr h="673927">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district</a:t>
                      </a:r>
                    </a:p>
                  </a:txBody>
                  <a:tcPr marL="6350" marR="6350" marT="6350" marB="0" anchor="ct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城区</a:t>
                      </a:r>
                    </a:p>
                  </a:txBody>
                  <a:tcPr/>
                </a:tc>
                <a:tc>
                  <a:txBody>
                    <a:bodyPr/>
                    <a:lstStyle/>
                    <a:p>
                      <a:pPr marR="0" algn="ctr" rtl="0" fontAlgn="ctr">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字符串</a:t>
                      </a:r>
                    </a:p>
                  </a:txBody>
                  <a:tcPr/>
                </a:tc>
                <a:tc>
                  <a:txBody>
                    <a:bodyPr/>
                    <a:lstStyle/>
                    <a:p>
                      <a:pPr marR="0" algn="ctr" rtl="0" fontAlgn="ctr">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Chaoyang</a:t>
                      </a:r>
                    </a:p>
                  </a:txBody>
                  <a:tcPr marL="6350" marR="6350" marT="6350" marB="0" anchor="ctr"/>
                </a:tc>
                <a:extLst>
                  <a:ext uri="{0D108BD9-81ED-4DB2-BD59-A6C34878D82A}">
                    <a16:rowId xmlns:a16="http://schemas.microsoft.com/office/drawing/2014/main" val="2251283407"/>
                  </a:ext>
                </a:extLst>
              </a:tr>
              <a:tr h="673927">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communityAverage</a:t>
                      </a:r>
                    </a:p>
                  </a:txBody>
                  <a:tcPr marL="6350" marR="6350" marT="6350" marB="0" anchor="ct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小区居民人数</a:t>
                      </a:r>
                    </a:p>
                  </a:txBody>
                  <a:tcPr/>
                </a:tc>
                <a:tc>
                  <a:txBody>
                    <a:bodyPr/>
                    <a:lstStyle/>
                    <a:p>
                      <a:pPr marR="0" algn="ctr" rtl="0" fontAlgn="ctr">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数值型</a:t>
                      </a:r>
                    </a:p>
                  </a:txBody>
                  <a:tcPr/>
                </a:tc>
                <a:tc>
                  <a:txBody>
                    <a:bodyPr/>
                    <a:lstStyle/>
                    <a:p>
                      <a:pPr marR="0" algn="ctr" rtl="0" fontAlgn="ctr">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56021</a:t>
                      </a:r>
                    </a:p>
                    <a:p>
                      <a:pPr marR="0" algn="ctr" rtl="0" fontAlgn="ctr">
                        <a:lnSpc>
                          <a:spcPct val="100000"/>
                        </a:lnSpc>
                        <a:spcBef>
                          <a:spcPts val="0"/>
                        </a:spcBef>
                        <a:spcAft>
                          <a:spcPts val="0"/>
                        </a:spcAft>
                        <a:buClr>
                          <a:srgbClr val="000000"/>
                        </a:buClr>
                        <a:buFont typeface="Arial"/>
                      </a:pPr>
                      <a:endPar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marL="6350" marR="6350" marT="6350" marB="0" anchor="ctr"/>
                </a:tc>
                <a:extLst>
                  <a:ext uri="{0D108BD9-81ED-4DB2-BD59-A6C34878D82A}">
                    <a16:rowId xmlns:a16="http://schemas.microsoft.com/office/drawing/2014/main" val="2379132459"/>
                  </a:ext>
                </a:extLst>
              </a:tr>
              <a:tr h="673927">
                <a:tc>
                  <a:txBody>
                    <a:bodyPr/>
                    <a:lstStyle/>
                    <a:p>
                      <a:pPr marR="0" algn="ctr" rtl="0" fontAlgn="ctr">
                        <a:lnSpc>
                          <a:spcPct val="100000"/>
                        </a:lnSpc>
                        <a:spcBef>
                          <a:spcPts val="0"/>
                        </a:spcBef>
                        <a:spcAft>
                          <a:spcPts val="0"/>
                        </a:spcAft>
                        <a:buClr>
                          <a:srgbClr val="000000"/>
                        </a:buClr>
                        <a:buFont typeface="Arial"/>
                      </a:pPr>
                      <a:endPar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marL="6350" marR="6350" marT="6350" marB="0" anchor="ctr"/>
                </a:tc>
                <a:tc>
                  <a:txBody>
                    <a:bodyPr/>
                    <a:lstStyle/>
                    <a:p>
                      <a:pPr marR="0" algn="ctr" rtl="0" fontAlgn="ctr">
                        <a:lnSpc>
                          <a:spcPct val="100000"/>
                        </a:lnSpc>
                        <a:spcBef>
                          <a:spcPts val="0"/>
                        </a:spcBef>
                        <a:spcAft>
                          <a:spcPts val="0"/>
                        </a:spcAft>
                        <a:buClr>
                          <a:srgbClr val="000000"/>
                        </a:buClr>
                        <a:buFont typeface="Arial"/>
                      </a:pP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fontAlgn="ctr">
                        <a:lnSpc>
                          <a:spcPct val="100000"/>
                        </a:lnSpc>
                        <a:spcBef>
                          <a:spcPts val="0"/>
                        </a:spcBef>
                        <a:spcAft>
                          <a:spcPts val="0"/>
                        </a:spcAft>
                        <a:buClr>
                          <a:srgbClr val="000000"/>
                        </a:buClr>
                        <a:buFont typeface="Arial"/>
                      </a:pP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fontAlgn="ctr">
                        <a:lnSpc>
                          <a:spcPct val="100000"/>
                        </a:lnSpc>
                        <a:spcBef>
                          <a:spcPts val="0"/>
                        </a:spcBef>
                        <a:spcAft>
                          <a:spcPts val="0"/>
                        </a:spcAft>
                        <a:buClr>
                          <a:srgbClr val="000000"/>
                        </a:buClr>
                        <a:buFont typeface="Arial"/>
                      </a:pPr>
                      <a:endPar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marL="6350" marR="6350" marT="6350" marB="0" anchor="ctr"/>
                </a:tc>
                <a:extLst>
                  <a:ext uri="{0D108BD9-81ED-4DB2-BD59-A6C34878D82A}">
                    <a16:rowId xmlns:a16="http://schemas.microsoft.com/office/drawing/2014/main" val="3277199297"/>
                  </a:ext>
                </a:extLst>
              </a:tr>
            </a:tbl>
          </a:graphicData>
        </a:graphic>
      </p:graphicFrame>
    </p:spTree>
    <p:extLst>
      <p:ext uri="{BB962C8B-B14F-4D97-AF65-F5344CB8AC3E}">
        <p14:creationId xmlns:p14="http://schemas.microsoft.com/office/powerpoint/2010/main" val="3673454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CB927355-CF03-4E2F-9722-B0BACEABDDDA}"/>
              </a:ext>
            </a:extLst>
          </p:cNvPr>
          <p:cNvPicPr>
            <a:picLocks noChangeAspect="1"/>
          </p:cNvPicPr>
          <p:nvPr/>
        </p:nvPicPr>
        <p:blipFill>
          <a:blip r:embed="rId2"/>
          <a:stretch>
            <a:fillRect/>
          </a:stretch>
        </p:blipFill>
        <p:spPr>
          <a:xfrm>
            <a:off x="1566531" y="1188535"/>
            <a:ext cx="6053470" cy="3409159"/>
          </a:xfrm>
          <a:prstGeom prst="rect">
            <a:avLst/>
          </a:prstGeom>
        </p:spPr>
      </p:pic>
      <p:sp>
        <p:nvSpPr>
          <p:cNvPr id="6" name="Google Shape;243;p39">
            <a:extLst>
              <a:ext uri="{FF2B5EF4-FFF2-40B4-BE49-F238E27FC236}">
                <a16:creationId xmlns:a16="http://schemas.microsoft.com/office/drawing/2014/main" id="{73F03D52-71C7-4A03-8ECC-E987F3D30CAC}"/>
              </a:ext>
            </a:extLst>
          </p:cNvPr>
          <p:cNvSpPr txBox="1">
            <a:spLocks noGrp="1"/>
          </p:cNvSpPr>
          <p:nvPr>
            <p:ph type="title"/>
          </p:nvPr>
        </p:nvSpPr>
        <p:spPr>
          <a:xfrm>
            <a:off x="266345" y="433674"/>
            <a:ext cx="173257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数据清洗</a:t>
            </a:r>
            <a:endParaRPr dirty="0"/>
          </a:p>
        </p:txBody>
      </p:sp>
    </p:spTree>
    <p:extLst>
      <p:ext uri="{BB962C8B-B14F-4D97-AF65-F5344CB8AC3E}">
        <p14:creationId xmlns:p14="http://schemas.microsoft.com/office/powerpoint/2010/main" val="1731991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43;p39">
            <a:extLst>
              <a:ext uri="{FF2B5EF4-FFF2-40B4-BE49-F238E27FC236}">
                <a16:creationId xmlns:a16="http://schemas.microsoft.com/office/drawing/2014/main" id="{73F03D52-71C7-4A03-8ECC-E987F3D30CAC}"/>
              </a:ext>
            </a:extLst>
          </p:cNvPr>
          <p:cNvSpPr txBox="1">
            <a:spLocks noGrp="1"/>
          </p:cNvSpPr>
          <p:nvPr>
            <p:ph type="title"/>
          </p:nvPr>
        </p:nvSpPr>
        <p:spPr>
          <a:xfrm>
            <a:off x="266345" y="433674"/>
            <a:ext cx="299430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处理</a:t>
            </a:r>
            <a:r>
              <a:rPr lang="en-US" altLang="zh-CN" dirty="0"/>
              <a:t>DOM</a:t>
            </a:r>
            <a:r>
              <a:rPr lang="zh-CN" altLang="en-US" dirty="0"/>
              <a:t>缺失值</a:t>
            </a:r>
            <a:endParaRPr dirty="0"/>
          </a:p>
        </p:txBody>
      </p:sp>
      <p:sp>
        <p:nvSpPr>
          <p:cNvPr id="5" name="Google Shape;230;p37">
            <a:extLst>
              <a:ext uri="{FF2B5EF4-FFF2-40B4-BE49-F238E27FC236}">
                <a16:creationId xmlns:a16="http://schemas.microsoft.com/office/drawing/2014/main" id="{CC5211D8-E071-444D-8EF4-21D4800D2E31}"/>
              </a:ext>
            </a:extLst>
          </p:cNvPr>
          <p:cNvSpPr txBox="1">
            <a:spLocks noGrp="1"/>
          </p:cNvSpPr>
          <p:nvPr>
            <p:ph type="subTitle" idx="1"/>
          </p:nvPr>
        </p:nvSpPr>
        <p:spPr>
          <a:xfrm>
            <a:off x="1765887" y="4195415"/>
            <a:ext cx="5612225" cy="11820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600"/>
              </a:spcAft>
              <a:buNone/>
            </a:pPr>
            <a:r>
              <a:rPr lang="zh-CN" altLang="en-US" dirty="0"/>
              <a:t>发现</a:t>
            </a:r>
            <a:r>
              <a:rPr lang="en-US" altLang="zh-CN" dirty="0"/>
              <a:t>DOM</a:t>
            </a:r>
            <a:r>
              <a:rPr lang="zh-CN" altLang="en-US" dirty="0"/>
              <a:t>值呈正态性分布，所以用其中位数补齐缺失值</a:t>
            </a:r>
            <a:endParaRPr dirty="0"/>
          </a:p>
        </p:txBody>
      </p:sp>
      <p:graphicFrame>
        <p:nvGraphicFramePr>
          <p:cNvPr id="3" name="表格 3">
            <a:extLst>
              <a:ext uri="{FF2B5EF4-FFF2-40B4-BE49-F238E27FC236}">
                <a16:creationId xmlns:a16="http://schemas.microsoft.com/office/drawing/2014/main" id="{91BD95FA-C400-4151-948B-EAD974876750}"/>
              </a:ext>
            </a:extLst>
          </p:cNvPr>
          <p:cNvGraphicFramePr>
            <a:graphicFrameLocks noGrp="1"/>
          </p:cNvGraphicFramePr>
          <p:nvPr>
            <p:extLst>
              <p:ext uri="{D42A27DB-BD31-4B8C-83A1-F6EECF244321}">
                <p14:modId xmlns:p14="http://schemas.microsoft.com/office/powerpoint/2010/main" val="911574190"/>
              </p:ext>
            </p:extLst>
          </p:nvPr>
        </p:nvGraphicFramePr>
        <p:xfrm>
          <a:off x="49619" y="1488374"/>
          <a:ext cx="8910083" cy="2199965"/>
        </p:xfrm>
        <a:graphic>
          <a:graphicData uri="http://schemas.openxmlformats.org/drawingml/2006/table">
            <a:tbl>
              <a:tblPr firstRow="1" bandRow="1">
                <a:tableStyleId>{0A826C30-953E-45B5-8BCC-A10EE98C4839}</a:tableStyleId>
              </a:tblPr>
              <a:tblGrid>
                <a:gridCol w="1272869">
                  <a:extLst>
                    <a:ext uri="{9D8B030D-6E8A-4147-A177-3AD203B41FA5}">
                      <a16:colId xmlns:a16="http://schemas.microsoft.com/office/drawing/2014/main" val="330252045"/>
                    </a:ext>
                  </a:extLst>
                </a:gridCol>
                <a:gridCol w="1272869">
                  <a:extLst>
                    <a:ext uri="{9D8B030D-6E8A-4147-A177-3AD203B41FA5}">
                      <a16:colId xmlns:a16="http://schemas.microsoft.com/office/drawing/2014/main" val="4080382601"/>
                    </a:ext>
                  </a:extLst>
                </a:gridCol>
                <a:gridCol w="1272869">
                  <a:extLst>
                    <a:ext uri="{9D8B030D-6E8A-4147-A177-3AD203B41FA5}">
                      <a16:colId xmlns:a16="http://schemas.microsoft.com/office/drawing/2014/main" val="363560208"/>
                    </a:ext>
                  </a:extLst>
                </a:gridCol>
                <a:gridCol w="1272869">
                  <a:extLst>
                    <a:ext uri="{9D8B030D-6E8A-4147-A177-3AD203B41FA5}">
                      <a16:colId xmlns:a16="http://schemas.microsoft.com/office/drawing/2014/main" val="442007138"/>
                    </a:ext>
                  </a:extLst>
                </a:gridCol>
                <a:gridCol w="1272869">
                  <a:extLst>
                    <a:ext uri="{9D8B030D-6E8A-4147-A177-3AD203B41FA5}">
                      <a16:colId xmlns:a16="http://schemas.microsoft.com/office/drawing/2014/main" val="2913664488"/>
                    </a:ext>
                  </a:extLst>
                </a:gridCol>
                <a:gridCol w="1272869">
                  <a:extLst>
                    <a:ext uri="{9D8B030D-6E8A-4147-A177-3AD203B41FA5}">
                      <a16:colId xmlns:a16="http://schemas.microsoft.com/office/drawing/2014/main" val="811313817"/>
                    </a:ext>
                  </a:extLst>
                </a:gridCol>
                <a:gridCol w="1272869">
                  <a:extLst>
                    <a:ext uri="{9D8B030D-6E8A-4147-A177-3AD203B41FA5}">
                      <a16:colId xmlns:a16="http://schemas.microsoft.com/office/drawing/2014/main" val="303527213"/>
                    </a:ext>
                  </a:extLst>
                </a:gridCol>
              </a:tblGrid>
              <a:tr h="1212296">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vars</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n</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mean</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sd</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median</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skew</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extLst>
                  <a:ext uri="{0D108BD9-81ED-4DB2-BD59-A6C34878D82A}">
                    <a16:rowId xmlns:a16="http://schemas.microsoft.com/office/drawing/2014/main" val="1803237903"/>
                  </a:ext>
                </a:extLst>
              </a:tr>
              <a:tr h="987669">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X1 </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1</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160874</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50.24</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6</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4.36</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extLst>
                  <a:ext uri="{0D108BD9-81ED-4DB2-BD59-A6C34878D82A}">
                    <a16:rowId xmlns:a16="http://schemas.microsoft.com/office/drawing/2014/main" val="891021598"/>
                  </a:ext>
                </a:extLst>
              </a:tr>
            </a:tbl>
          </a:graphicData>
        </a:graphic>
      </p:graphicFrame>
    </p:spTree>
    <p:extLst>
      <p:ext uri="{BB962C8B-B14F-4D97-AF65-F5344CB8AC3E}">
        <p14:creationId xmlns:p14="http://schemas.microsoft.com/office/powerpoint/2010/main" val="3799154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557FE5E-1919-4F3E-9C1E-B252472E17AA}"/>
              </a:ext>
            </a:extLst>
          </p:cNvPr>
          <p:cNvPicPr>
            <a:picLocks noChangeAspect="1"/>
          </p:cNvPicPr>
          <p:nvPr/>
        </p:nvPicPr>
        <p:blipFill>
          <a:blip r:embed="rId2"/>
          <a:stretch>
            <a:fillRect/>
          </a:stretch>
        </p:blipFill>
        <p:spPr>
          <a:xfrm>
            <a:off x="266345" y="865927"/>
            <a:ext cx="6138338" cy="3411645"/>
          </a:xfrm>
          <a:prstGeom prst="rect">
            <a:avLst/>
          </a:prstGeom>
        </p:spPr>
      </p:pic>
      <p:sp>
        <p:nvSpPr>
          <p:cNvPr id="6" name="Google Shape;243;p39">
            <a:extLst>
              <a:ext uri="{FF2B5EF4-FFF2-40B4-BE49-F238E27FC236}">
                <a16:creationId xmlns:a16="http://schemas.microsoft.com/office/drawing/2014/main" id="{73F03D52-71C7-4A03-8ECC-E987F3D30CAC}"/>
              </a:ext>
            </a:extLst>
          </p:cNvPr>
          <p:cNvSpPr txBox="1">
            <a:spLocks noGrp="1"/>
          </p:cNvSpPr>
          <p:nvPr>
            <p:ph type="title"/>
          </p:nvPr>
        </p:nvSpPr>
        <p:spPr>
          <a:xfrm>
            <a:off x="266345" y="433674"/>
            <a:ext cx="173257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数据清洗</a:t>
            </a:r>
            <a:endParaRPr dirty="0"/>
          </a:p>
        </p:txBody>
      </p:sp>
      <p:sp>
        <p:nvSpPr>
          <p:cNvPr id="3" name="矩形 2">
            <a:extLst>
              <a:ext uri="{FF2B5EF4-FFF2-40B4-BE49-F238E27FC236}">
                <a16:creationId xmlns:a16="http://schemas.microsoft.com/office/drawing/2014/main" id="{6050F76D-BB2A-409D-8023-3D5F7C0C8DFA}"/>
              </a:ext>
            </a:extLst>
          </p:cNvPr>
          <p:cNvSpPr/>
          <p:nvPr/>
        </p:nvSpPr>
        <p:spPr>
          <a:xfrm>
            <a:off x="6057014" y="2043680"/>
            <a:ext cx="2682949" cy="954107"/>
          </a:xfrm>
          <a:prstGeom prst="rect">
            <a:avLst/>
          </a:prstGeom>
        </p:spPr>
        <p:txBody>
          <a:bodyPr wrap="square">
            <a:spAutoFit/>
          </a:bodyPr>
          <a:lstStyle/>
          <a:p>
            <a:r>
              <a:rPr lang="zh-CN" altLang="en-US" dirty="0">
                <a:solidFill>
                  <a:schemeClr val="accent2"/>
                </a:solidFill>
              </a:rPr>
              <a:t>从这张</a:t>
            </a:r>
            <a:r>
              <a:rPr lang="en-US" altLang="zh-CN" dirty="0" err="1">
                <a:solidFill>
                  <a:schemeClr val="accent2"/>
                </a:solidFill>
              </a:rPr>
              <a:t>qq</a:t>
            </a:r>
            <a:r>
              <a:rPr lang="zh-CN" altLang="en-US" dirty="0">
                <a:solidFill>
                  <a:schemeClr val="accent2"/>
                </a:solidFill>
              </a:rPr>
              <a:t>图也可以看出，</a:t>
            </a:r>
            <a:r>
              <a:rPr lang="en-US" altLang="zh-CN" dirty="0" err="1">
                <a:solidFill>
                  <a:schemeClr val="accent2"/>
                </a:solidFill>
              </a:rPr>
              <a:t>dom</a:t>
            </a:r>
            <a:r>
              <a:rPr lang="zh-CN" altLang="en-US" dirty="0">
                <a:solidFill>
                  <a:schemeClr val="accent2"/>
                </a:solidFill>
              </a:rPr>
              <a:t>值在前阶段是符合正态分布的，后阶段有少量值不符合，但总体还是符合正态分布的</a:t>
            </a:r>
          </a:p>
        </p:txBody>
      </p:sp>
    </p:spTree>
    <p:extLst>
      <p:ext uri="{BB962C8B-B14F-4D97-AF65-F5344CB8AC3E}">
        <p14:creationId xmlns:p14="http://schemas.microsoft.com/office/powerpoint/2010/main" val="3076884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B0E17E3-E73F-45AF-8F5C-7FFF88CF15E3}"/>
              </a:ext>
            </a:extLst>
          </p:cNvPr>
          <p:cNvPicPr>
            <a:picLocks noChangeAspect="1"/>
          </p:cNvPicPr>
          <p:nvPr/>
        </p:nvPicPr>
        <p:blipFill>
          <a:blip r:embed="rId2"/>
          <a:stretch>
            <a:fillRect/>
          </a:stretch>
        </p:blipFill>
        <p:spPr>
          <a:xfrm>
            <a:off x="1357422" y="910999"/>
            <a:ext cx="6244856" cy="3321502"/>
          </a:xfrm>
          <a:prstGeom prst="rect">
            <a:avLst/>
          </a:prstGeom>
        </p:spPr>
      </p:pic>
      <p:sp>
        <p:nvSpPr>
          <p:cNvPr id="6" name="Google Shape;243;p39">
            <a:extLst>
              <a:ext uri="{FF2B5EF4-FFF2-40B4-BE49-F238E27FC236}">
                <a16:creationId xmlns:a16="http://schemas.microsoft.com/office/drawing/2014/main" id="{73F03D52-71C7-4A03-8ECC-E987F3D30CAC}"/>
              </a:ext>
            </a:extLst>
          </p:cNvPr>
          <p:cNvSpPr txBox="1">
            <a:spLocks noGrp="1"/>
          </p:cNvSpPr>
          <p:nvPr>
            <p:ph type="title"/>
          </p:nvPr>
        </p:nvSpPr>
        <p:spPr>
          <a:xfrm>
            <a:off x="266345" y="433674"/>
            <a:ext cx="173257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数据清洗</a:t>
            </a:r>
            <a:endParaRPr dirty="0"/>
          </a:p>
        </p:txBody>
      </p:sp>
      <p:sp>
        <p:nvSpPr>
          <p:cNvPr id="5" name="Google Shape;230;p37">
            <a:extLst>
              <a:ext uri="{FF2B5EF4-FFF2-40B4-BE49-F238E27FC236}">
                <a16:creationId xmlns:a16="http://schemas.microsoft.com/office/drawing/2014/main" id="{D2D2C4C9-1969-47CC-937D-0F401EE386FC}"/>
              </a:ext>
            </a:extLst>
          </p:cNvPr>
          <p:cNvSpPr txBox="1">
            <a:spLocks noGrp="1"/>
          </p:cNvSpPr>
          <p:nvPr>
            <p:ph type="subTitle" idx="1"/>
          </p:nvPr>
        </p:nvSpPr>
        <p:spPr>
          <a:xfrm>
            <a:off x="1843859" y="4232501"/>
            <a:ext cx="5612225" cy="506893"/>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600"/>
              </a:spcAft>
              <a:buNone/>
            </a:pPr>
            <a:r>
              <a:rPr lang="zh-CN" altLang="en-US" dirty="0"/>
              <a:t>剩余缺失值占比不大，所以对有缺失值的行作删除处理</a:t>
            </a:r>
            <a:endParaRPr lang="en-US" altLang="zh-CN" dirty="0"/>
          </a:p>
        </p:txBody>
      </p:sp>
      <p:sp>
        <p:nvSpPr>
          <p:cNvPr id="3" name="文本框 2">
            <a:extLst>
              <a:ext uri="{FF2B5EF4-FFF2-40B4-BE49-F238E27FC236}">
                <a16:creationId xmlns:a16="http://schemas.microsoft.com/office/drawing/2014/main" id="{AD475EA3-B026-484C-B33B-49C63692EDA1}"/>
              </a:ext>
            </a:extLst>
          </p:cNvPr>
          <p:cNvSpPr txBox="1"/>
          <p:nvPr/>
        </p:nvSpPr>
        <p:spPr>
          <a:xfrm>
            <a:off x="7817369" y="1258666"/>
            <a:ext cx="553998" cy="2626168"/>
          </a:xfrm>
          <a:prstGeom prst="rect">
            <a:avLst/>
          </a:prstGeom>
          <a:noFill/>
        </p:spPr>
        <p:txBody>
          <a:bodyPr vert="eaVert" wrap="square" rtlCol="0">
            <a:spAutoFit/>
          </a:bodyPr>
          <a:lstStyle/>
          <a:p>
            <a:pPr marL="0" marR="0" lvl="0" indent="0" algn="ctr" defTabSz="914400" rtl="0" eaLnBrk="1" fontAlgn="auto" latinLnBrk="0" hangingPunct="1">
              <a:lnSpc>
                <a:spcPct val="150000"/>
              </a:lnSpc>
              <a:spcBef>
                <a:spcPts val="0"/>
              </a:spcBef>
              <a:spcAft>
                <a:spcPts val="1600"/>
              </a:spcAft>
              <a:buClr>
                <a:srgbClr val="637B7F"/>
              </a:buClr>
              <a:buSzPts val="1800"/>
              <a:buFont typeface="Source Sans Pro"/>
              <a:buNone/>
              <a:tabLst/>
              <a:defRPr/>
            </a:pPr>
            <a:r>
              <a:rPr kumimoji="0" lang="zh-CN" altLang="en-US" sz="1600" b="0" i="0" u="none" strike="noStrike" kern="0" cap="none" spc="0" normalizeH="0" baseline="0" noProof="0">
                <a:ln>
                  <a:noFill/>
                </a:ln>
                <a:solidFill>
                  <a:srgbClr val="637B7F"/>
                </a:solidFill>
                <a:effectLst/>
                <a:uLnTx/>
                <a:uFillTx/>
                <a:latin typeface="Source Sans Pro"/>
                <a:sym typeface="Source Sans Pro"/>
              </a:rPr>
              <a:t>清洗后的数据共有</a:t>
            </a:r>
            <a:r>
              <a:rPr kumimoji="0" lang="en-US" altLang="zh-CN" sz="1600" b="0" i="0" u="none" strike="noStrike" kern="0" cap="none" spc="0" normalizeH="0" baseline="0" noProof="0">
                <a:ln>
                  <a:noFill/>
                </a:ln>
                <a:solidFill>
                  <a:srgbClr val="637B7F"/>
                </a:solidFill>
                <a:effectLst/>
                <a:uLnTx/>
                <a:uFillTx/>
                <a:latin typeface="Source Sans Pro"/>
                <a:ea typeface="Source Sans Pro"/>
                <a:sym typeface="Source Sans Pro"/>
              </a:rPr>
              <a:t>297701</a:t>
            </a:r>
            <a:r>
              <a:rPr kumimoji="0" lang="zh-CN" altLang="en-US" sz="1600" b="0" i="0" u="none" strike="noStrike" kern="0" cap="none" spc="0" normalizeH="0" baseline="0" noProof="0">
                <a:ln>
                  <a:noFill/>
                </a:ln>
                <a:solidFill>
                  <a:srgbClr val="637B7F"/>
                </a:solidFill>
                <a:effectLst/>
                <a:uLnTx/>
                <a:uFillTx/>
                <a:latin typeface="Source Sans Pro"/>
                <a:sym typeface="Source Sans Pro"/>
              </a:rPr>
              <a:t>条</a:t>
            </a:r>
            <a:endParaRPr kumimoji="0" lang="zh-CN" altLang="en-US" sz="1600" b="0" i="0" u="none" strike="noStrike" kern="0" cap="none" spc="0" normalizeH="0" baseline="0" noProof="0" dirty="0">
              <a:ln>
                <a:noFill/>
              </a:ln>
              <a:solidFill>
                <a:srgbClr val="637B7F"/>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3728769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781075" y="1635450"/>
            <a:ext cx="1714500" cy="9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a:t>
            </a:r>
            <a:r>
              <a:rPr lang="en-US" altLang="zh-CN" dirty="0"/>
              <a:t>2</a:t>
            </a:r>
            <a:endParaRPr dirty="0"/>
          </a:p>
        </p:txBody>
      </p:sp>
      <p:sp>
        <p:nvSpPr>
          <p:cNvPr id="223" name="Google Shape;223;p36"/>
          <p:cNvSpPr txBox="1">
            <a:spLocks noGrp="1"/>
          </p:cNvSpPr>
          <p:nvPr>
            <p:ph type="title" idx="2"/>
          </p:nvPr>
        </p:nvSpPr>
        <p:spPr>
          <a:xfrm>
            <a:off x="2343300" y="2406625"/>
            <a:ext cx="4457700" cy="6096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zh-CN" altLang="en-US" dirty="0">
                <a:solidFill>
                  <a:schemeClr val="lt2"/>
                </a:solidFill>
              </a:rPr>
              <a:t>分类与回归</a:t>
            </a:r>
            <a:endParaRPr dirty="0">
              <a:solidFill>
                <a:schemeClr val="lt2"/>
              </a:solidFill>
            </a:endParaRPr>
          </a:p>
        </p:txBody>
      </p:sp>
    </p:spTree>
    <p:extLst>
      <p:ext uri="{BB962C8B-B14F-4D97-AF65-F5344CB8AC3E}">
        <p14:creationId xmlns:p14="http://schemas.microsoft.com/office/powerpoint/2010/main" val="3076754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4359108-FB9C-4E65-9CC0-8BD361F5ADF0}"/>
              </a:ext>
            </a:extLst>
          </p:cNvPr>
          <p:cNvSpPr txBox="1"/>
          <p:nvPr/>
        </p:nvSpPr>
        <p:spPr>
          <a:xfrm>
            <a:off x="467705" y="1320231"/>
            <a:ext cx="928577" cy="1754326"/>
          </a:xfrm>
          <a:prstGeom prst="rect">
            <a:avLst/>
          </a:prstGeom>
          <a:noFill/>
        </p:spPr>
        <p:txBody>
          <a:bodyPr wrap="square" rtlCol="0">
            <a:spAutoFit/>
          </a:bodyPr>
          <a:lstStyle/>
          <a:p>
            <a:r>
              <a:rPr lang="zh-CN" altLang="en-US" sz="3600" dirty="0">
                <a:solidFill>
                  <a:schemeClr val="accent6"/>
                </a:solidFill>
              </a:rPr>
              <a:t>决策树</a:t>
            </a:r>
          </a:p>
        </p:txBody>
      </p:sp>
      <p:pic>
        <p:nvPicPr>
          <p:cNvPr id="9" name="图片 8">
            <a:extLst>
              <a:ext uri="{FF2B5EF4-FFF2-40B4-BE49-F238E27FC236}">
                <a16:creationId xmlns:a16="http://schemas.microsoft.com/office/drawing/2014/main" id="{90D4AD15-990D-48F3-AE59-ADCE64C31B8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152517" y="134680"/>
            <a:ext cx="3192116" cy="2161953"/>
          </a:xfrm>
          <a:prstGeom prst="rect">
            <a:avLst/>
          </a:prstGeom>
        </p:spPr>
      </p:pic>
      <p:pic>
        <p:nvPicPr>
          <p:cNvPr id="10" name="图片 9">
            <a:extLst>
              <a:ext uri="{FF2B5EF4-FFF2-40B4-BE49-F238E27FC236}">
                <a16:creationId xmlns:a16="http://schemas.microsoft.com/office/drawing/2014/main" id="{C3D3FD13-DB60-4527-9316-742A0FCF68EA}"/>
              </a:ext>
            </a:extLst>
          </p:cNvPr>
          <p:cNvPicPr/>
          <p:nvPr/>
        </p:nvPicPr>
        <p:blipFill>
          <a:blip r:embed="rId3">
            <a:extLst>
              <a:ext uri="{28A0092B-C50C-407E-A947-70E740481C1C}">
                <a14:useLocalDpi xmlns:a14="http://schemas.microsoft.com/office/drawing/2010/main" val="0"/>
              </a:ext>
            </a:extLst>
          </a:blip>
          <a:stretch>
            <a:fillRect/>
          </a:stretch>
        </p:blipFill>
        <p:spPr>
          <a:xfrm>
            <a:off x="5344633" y="134679"/>
            <a:ext cx="3744321" cy="2062715"/>
          </a:xfrm>
          <a:prstGeom prst="rect">
            <a:avLst/>
          </a:prstGeom>
        </p:spPr>
      </p:pic>
      <p:pic>
        <p:nvPicPr>
          <p:cNvPr id="11" name="图片 10">
            <a:extLst>
              <a:ext uri="{FF2B5EF4-FFF2-40B4-BE49-F238E27FC236}">
                <a16:creationId xmlns:a16="http://schemas.microsoft.com/office/drawing/2014/main" id="{84EC32D4-FF57-4349-A2B9-790554F15427}"/>
              </a:ext>
            </a:extLst>
          </p:cNvPr>
          <p:cNvPicPr/>
          <p:nvPr/>
        </p:nvPicPr>
        <p:blipFill>
          <a:blip r:embed="rId4">
            <a:extLst>
              <a:ext uri="{28A0092B-C50C-407E-A947-70E740481C1C}">
                <a14:useLocalDpi xmlns:a14="http://schemas.microsoft.com/office/drawing/2010/main" val="0"/>
              </a:ext>
            </a:extLst>
          </a:blip>
          <a:stretch>
            <a:fillRect/>
          </a:stretch>
        </p:blipFill>
        <p:spPr>
          <a:xfrm>
            <a:off x="2152515" y="2296633"/>
            <a:ext cx="3192117" cy="2202055"/>
          </a:xfrm>
          <a:prstGeom prst="rect">
            <a:avLst/>
          </a:prstGeom>
        </p:spPr>
      </p:pic>
      <p:pic>
        <p:nvPicPr>
          <p:cNvPr id="12" name="图片 11">
            <a:extLst>
              <a:ext uri="{FF2B5EF4-FFF2-40B4-BE49-F238E27FC236}">
                <a16:creationId xmlns:a16="http://schemas.microsoft.com/office/drawing/2014/main" id="{054E5924-037D-40E2-A949-F1E1237B3CBC}"/>
              </a:ext>
            </a:extLst>
          </p:cNvPr>
          <p:cNvPicPr/>
          <p:nvPr/>
        </p:nvPicPr>
        <p:blipFill>
          <a:blip r:embed="rId5">
            <a:extLst>
              <a:ext uri="{28A0092B-C50C-407E-A947-70E740481C1C}">
                <a14:useLocalDpi xmlns:a14="http://schemas.microsoft.com/office/drawing/2010/main" val="0"/>
              </a:ext>
            </a:extLst>
          </a:blip>
          <a:stretch>
            <a:fillRect/>
          </a:stretch>
        </p:blipFill>
        <p:spPr>
          <a:xfrm>
            <a:off x="5344632" y="2283683"/>
            <a:ext cx="3412348" cy="2215005"/>
          </a:xfrm>
          <a:prstGeom prst="rect">
            <a:avLst/>
          </a:prstGeom>
        </p:spPr>
      </p:pic>
    </p:spTree>
    <p:extLst>
      <p:ext uri="{BB962C8B-B14F-4D97-AF65-F5344CB8AC3E}">
        <p14:creationId xmlns:p14="http://schemas.microsoft.com/office/powerpoint/2010/main" val="3103465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8" name="Google Shape;238;p38"/>
          <p:cNvSpPr txBox="1">
            <a:spLocks noGrp="1"/>
          </p:cNvSpPr>
          <p:nvPr>
            <p:ph type="subTitle" idx="1"/>
          </p:nvPr>
        </p:nvSpPr>
        <p:spPr>
          <a:xfrm>
            <a:off x="2672287" y="1419663"/>
            <a:ext cx="4145700" cy="305309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ltLang="en-US" sz="1800" b="1" dirty="0">
                <a:effectLst/>
                <a:ea typeface="等线" panose="02010600030101010101" pitchFamily="2" charset="-122"/>
                <a:cs typeface="Times New Roman" panose="02020603050405020304" pitchFamily="18" charset="0"/>
              </a:rPr>
              <a:t>此处展示的第一棵决策树根据建筑年份和装修条件以及面积进行分类，第二棵决策树根据卧室数量进行分类。</a:t>
            </a:r>
            <a:endParaRPr lang="en-US" altLang="zh-CN" sz="1800" b="1" dirty="0">
              <a:effectLst/>
              <a:ea typeface="等线" panose="02010600030101010101" pitchFamily="2" charset="-122"/>
              <a:cs typeface="Times New Roman" panose="02020603050405020304" pitchFamily="18" charset="0"/>
            </a:endParaRPr>
          </a:p>
          <a:p>
            <a:pPr marL="0" lvl="0" indent="0" algn="l" rtl="0">
              <a:spcBef>
                <a:spcPts val="0"/>
              </a:spcBef>
              <a:spcAft>
                <a:spcPts val="1600"/>
              </a:spcAft>
              <a:buNone/>
            </a:pPr>
            <a:r>
              <a:rPr lang="zh-CN" altLang="en-US" b="1" dirty="0">
                <a:ea typeface="等线" panose="02010600030101010101" pitchFamily="2" charset="-122"/>
                <a:cs typeface="Times New Roman" panose="02020603050405020304" pitchFamily="18" charset="0"/>
              </a:rPr>
              <a:t>整体来说决策树的算法准度都比较低，</a:t>
            </a:r>
            <a:r>
              <a:rPr lang="en-US" altLang="zh-CN" b="1" dirty="0">
                <a:ea typeface="等线" panose="02010600030101010101" pitchFamily="2" charset="-122"/>
                <a:cs typeface="Times New Roman" panose="02020603050405020304" pitchFamily="18" charset="0"/>
              </a:rPr>
              <a:t>C4.5</a:t>
            </a:r>
            <a:r>
              <a:rPr lang="zh-CN" altLang="en-US" b="1" dirty="0">
                <a:ea typeface="等线" panose="02010600030101010101" pitchFamily="2" charset="-122"/>
                <a:cs typeface="Times New Roman" panose="02020603050405020304" pitchFamily="18" charset="0"/>
              </a:rPr>
              <a:t>算法的多棵树的准确度都在</a:t>
            </a:r>
            <a:r>
              <a:rPr lang="en-US" altLang="zh-CN" b="1" dirty="0">
                <a:ea typeface="等线" panose="02010600030101010101" pitchFamily="2" charset="-122"/>
                <a:cs typeface="Times New Roman" panose="02020603050405020304" pitchFamily="18" charset="0"/>
              </a:rPr>
              <a:t>20%-40%</a:t>
            </a:r>
            <a:r>
              <a:rPr lang="zh-CN" altLang="en-US" b="1" dirty="0">
                <a:ea typeface="等线" panose="02010600030101010101" pitchFamily="2" charset="-122"/>
                <a:cs typeface="Times New Roman" panose="02020603050405020304" pitchFamily="18" charset="0"/>
              </a:rPr>
              <a:t>之间，</a:t>
            </a:r>
            <a:r>
              <a:rPr lang="en-US" altLang="zh-CN" b="1" dirty="0">
                <a:ea typeface="等线" panose="02010600030101010101" pitchFamily="2" charset="-122"/>
                <a:cs typeface="Times New Roman" panose="02020603050405020304" pitchFamily="18" charset="0"/>
              </a:rPr>
              <a:t>ID3</a:t>
            </a:r>
            <a:r>
              <a:rPr lang="zh-CN" altLang="en-US" b="1" dirty="0">
                <a:ea typeface="等线" panose="02010600030101010101" pitchFamily="2" charset="-122"/>
                <a:cs typeface="Times New Roman" panose="02020603050405020304" pitchFamily="18" charset="0"/>
              </a:rPr>
              <a:t>和</a:t>
            </a:r>
            <a:r>
              <a:rPr lang="en-US" altLang="zh-CN" b="1" dirty="0">
                <a:ea typeface="等线" panose="02010600030101010101" pitchFamily="2" charset="-122"/>
                <a:cs typeface="Times New Roman" panose="02020603050405020304" pitchFamily="18" charset="0"/>
              </a:rPr>
              <a:t>CART</a:t>
            </a:r>
            <a:r>
              <a:rPr lang="zh-CN" altLang="en-US" b="1" dirty="0">
                <a:ea typeface="等线" panose="02010600030101010101" pitchFamily="2" charset="-122"/>
                <a:cs typeface="Times New Roman" panose="02020603050405020304" pitchFamily="18" charset="0"/>
              </a:rPr>
              <a:t>算法的准确度均不超过</a:t>
            </a:r>
            <a:r>
              <a:rPr lang="en-US" altLang="zh-CN" b="1" dirty="0">
                <a:ea typeface="等线" panose="02010600030101010101" pitchFamily="2" charset="-122"/>
                <a:cs typeface="Times New Roman" panose="02020603050405020304" pitchFamily="18" charset="0"/>
              </a:rPr>
              <a:t>50%</a:t>
            </a:r>
            <a:r>
              <a:rPr lang="zh-CN" altLang="en-US" b="1" dirty="0">
                <a:ea typeface="等线" panose="02010600030101010101" pitchFamily="2" charset="-122"/>
                <a:cs typeface="Times New Roman" panose="02020603050405020304" pitchFamily="18" charset="0"/>
              </a:rPr>
              <a:t>，从</a:t>
            </a:r>
            <a:r>
              <a:rPr lang="en-US" altLang="zh-CN" b="1" dirty="0">
                <a:ea typeface="等线" panose="02010600030101010101" pitchFamily="2" charset="-122"/>
                <a:cs typeface="Times New Roman" panose="02020603050405020304" pitchFamily="18" charset="0"/>
              </a:rPr>
              <a:t>ROC</a:t>
            </a:r>
            <a:r>
              <a:rPr lang="zh-CN" altLang="en-US" b="1" dirty="0">
                <a:ea typeface="等线" panose="02010600030101010101" pitchFamily="2" charset="-122"/>
                <a:cs typeface="Times New Roman" panose="02020603050405020304" pitchFamily="18" charset="0"/>
              </a:rPr>
              <a:t>曲线的结果看，试验结果并不好，没有诊断价值。</a:t>
            </a:r>
            <a:endParaRPr lang="en-US" altLang="zh-CN" sz="1800" b="1" dirty="0">
              <a:effectLst/>
              <a:ea typeface="等线" panose="02010600030101010101" pitchFamily="2" charset="-122"/>
              <a:cs typeface="Times New Roman" panose="02020603050405020304" pitchFamily="18" charset="0"/>
            </a:endParaRPr>
          </a:p>
          <a:p>
            <a:pPr marL="0" lvl="0" indent="0" algn="l" rtl="0">
              <a:spcBef>
                <a:spcPts val="0"/>
              </a:spcBef>
              <a:spcAft>
                <a:spcPts val="1600"/>
              </a:spcAft>
              <a:buNone/>
            </a:pPr>
            <a:r>
              <a:rPr lang="en-US" altLang="zh-CN" b="1" dirty="0">
                <a:ea typeface="等线" panose="02010600030101010101" pitchFamily="2" charset="-122"/>
                <a:cs typeface="Times New Roman" panose="02020603050405020304" pitchFamily="18" charset="0"/>
              </a:rPr>
              <a:t>  </a:t>
            </a:r>
            <a:endParaRPr lang="en-US" altLang="zh-CN" sz="1800" b="1" dirty="0">
              <a:effectLst/>
              <a:ea typeface="等线" panose="02010600030101010101" pitchFamily="2" charset="-122"/>
              <a:cs typeface="Times New Roman" panose="02020603050405020304" pitchFamily="18" charset="0"/>
            </a:endParaRPr>
          </a:p>
          <a:p>
            <a:pPr marL="0" lvl="0" indent="0" algn="l" rtl="0">
              <a:spcBef>
                <a:spcPts val="0"/>
              </a:spcBef>
              <a:spcAft>
                <a:spcPts val="1600"/>
              </a:spcAft>
              <a:buNone/>
            </a:pPr>
            <a:endParaRPr lang="en-US" altLang="zh-CN" sz="1800" b="1" dirty="0">
              <a:effectLst/>
              <a:ea typeface="等线" panose="02010600030101010101" pitchFamily="2" charset="-122"/>
              <a:cs typeface="Times New Roman" panose="02020603050405020304" pitchFamily="18" charset="0"/>
            </a:endParaRPr>
          </a:p>
          <a:p>
            <a:pPr marL="0" lvl="0" indent="0" algn="r" rtl="0">
              <a:spcBef>
                <a:spcPts val="0"/>
              </a:spcBef>
              <a:spcAft>
                <a:spcPts val="1600"/>
              </a:spcAft>
              <a:buNone/>
            </a:pPr>
            <a:endParaRPr lang="en-US" altLang="zh-CN" sz="1800" b="1" dirty="0">
              <a:effectLst/>
              <a:ea typeface="等线" panose="02010600030101010101" pitchFamily="2" charset="-122"/>
              <a:cs typeface="Times New Roman" panose="02020603050405020304" pitchFamily="18" charset="0"/>
            </a:endParaRPr>
          </a:p>
          <a:p>
            <a:pPr marL="0" lvl="0" indent="0" algn="r" rtl="0">
              <a:spcBef>
                <a:spcPts val="0"/>
              </a:spcBef>
              <a:spcAft>
                <a:spcPts val="16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1"/>
          <p:cNvSpPr txBox="1">
            <a:spLocks noGrp="1"/>
          </p:cNvSpPr>
          <p:nvPr>
            <p:ph type="title"/>
          </p:nvPr>
        </p:nvSpPr>
        <p:spPr>
          <a:xfrm>
            <a:off x="720000" y="540000"/>
            <a:ext cx="385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神经网络模型</a:t>
            </a:r>
          </a:p>
        </p:txBody>
      </p:sp>
      <p:sp>
        <p:nvSpPr>
          <p:cNvPr id="307" name="Google Shape;307;p41"/>
          <p:cNvSpPr txBox="1">
            <a:spLocks noGrp="1"/>
          </p:cNvSpPr>
          <p:nvPr>
            <p:ph type="subTitle" idx="1"/>
          </p:nvPr>
        </p:nvSpPr>
        <p:spPr>
          <a:xfrm>
            <a:off x="2110585" y="1462034"/>
            <a:ext cx="2285700" cy="110971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err="1"/>
              <a:t>首先训练一个简单的只包括一个隐含层的多层前馈神经网络模型</a:t>
            </a:r>
            <a:r>
              <a:rPr lang="zh-CN" altLang="en-GB" dirty="0">
                <a:ea typeface="宋体" charset="0"/>
              </a:rPr>
              <a:t>，出现如下错误</a:t>
            </a:r>
          </a:p>
        </p:txBody>
      </p:sp>
      <p:sp>
        <p:nvSpPr>
          <p:cNvPr id="308" name="Google Shape;308;p41"/>
          <p:cNvSpPr txBox="1">
            <a:spLocks noGrp="1"/>
          </p:cNvSpPr>
          <p:nvPr>
            <p:ph type="subTitle" idx="2"/>
          </p:nvPr>
        </p:nvSpPr>
        <p:spPr>
          <a:xfrm>
            <a:off x="2110585" y="3495940"/>
            <a:ext cx="2285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ltLang="en-GB" dirty="0"/>
              <a:t>因此</a:t>
            </a:r>
            <a:r>
              <a:rPr lang="en-GB" dirty="0" err="1"/>
              <a:t>提高模型的性能，把隐含层数目改成</a:t>
            </a:r>
            <a:r>
              <a:rPr lang="en-US" altLang="en-GB" dirty="0"/>
              <a:t>5</a:t>
            </a:r>
          </a:p>
        </p:txBody>
      </p:sp>
      <p:sp>
        <p:nvSpPr>
          <p:cNvPr id="309" name="Google Shape;309;p41"/>
          <p:cNvSpPr/>
          <p:nvPr/>
        </p:nvSpPr>
        <p:spPr>
          <a:xfrm>
            <a:off x="1786100" y="1439244"/>
            <a:ext cx="26525" cy="933599"/>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 name="Google Shape;313;p41"/>
          <p:cNvGrpSpPr/>
          <p:nvPr/>
        </p:nvGrpSpPr>
        <p:grpSpPr>
          <a:xfrm>
            <a:off x="1160958" y="1698709"/>
            <a:ext cx="335064" cy="335932"/>
            <a:chOff x="-50523475" y="2316000"/>
            <a:chExt cx="299325" cy="300100"/>
          </a:xfrm>
        </p:grpSpPr>
        <p:sp>
          <p:nvSpPr>
            <p:cNvPr id="314" name="Google Shape;314;p41"/>
            <p:cNvSpPr/>
            <p:nvPr/>
          </p:nvSpPr>
          <p:spPr>
            <a:xfrm>
              <a:off x="-50453375" y="2387675"/>
              <a:ext cx="158350" cy="228425"/>
            </a:xfrm>
            <a:custGeom>
              <a:avLst/>
              <a:gdLst/>
              <a:ahLst/>
              <a:cxnLst/>
              <a:rect l="l" t="t" r="r" b="b"/>
              <a:pathLst>
                <a:path w="6334" h="9137" extrusionOk="0">
                  <a:moveTo>
                    <a:pt x="3183" y="4222"/>
                  </a:moveTo>
                  <a:cubicBezTo>
                    <a:pt x="3372" y="4222"/>
                    <a:pt x="3529" y="4380"/>
                    <a:pt x="3529" y="4569"/>
                  </a:cubicBezTo>
                  <a:cubicBezTo>
                    <a:pt x="3529" y="4758"/>
                    <a:pt x="3372" y="4915"/>
                    <a:pt x="3183" y="4915"/>
                  </a:cubicBezTo>
                  <a:cubicBezTo>
                    <a:pt x="2994" y="4915"/>
                    <a:pt x="2836" y="4758"/>
                    <a:pt x="2836" y="4569"/>
                  </a:cubicBezTo>
                  <a:cubicBezTo>
                    <a:pt x="2836" y="4380"/>
                    <a:pt x="2994" y="4222"/>
                    <a:pt x="3183" y="4222"/>
                  </a:cubicBezTo>
                  <a:close/>
                  <a:moveTo>
                    <a:pt x="3183" y="1009"/>
                  </a:moveTo>
                  <a:lnTo>
                    <a:pt x="5609" y="5230"/>
                  </a:lnTo>
                  <a:lnTo>
                    <a:pt x="4411" y="6994"/>
                  </a:lnTo>
                  <a:lnTo>
                    <a:pt x="3529" y="6994"/>
                  </a:lnTo>
                  <a:lnTo>
                    <a:pt x="3529" y="5545"/>
                  </a:lnTo>
                  <a:cubicBezTo>
                    <a:pt x="3939" y="5388"/>
                    <a:pt x="4254" y="5010"/>
                    <a:pt x="4254" y="4569"/>
                  </a:cubicBezTo>
                  <a:cubicBezTo>
                    <a:pt x="4254" y="3970"/>
                    <a:pt x="3781" y="3497"/>
                    <a:pt x="3183" y="3497"/>
                  </a:cubicBezTo>
                  <a:cubicBezTo>
                    <a:pt x="2584" y="3497"/>
                    <a:pt x="2143" y="3970"/>
                    <a:pt x="2143" y="4569"/>
                  </a:cubicBezTo>
                  <a:cubicBezTo>
                    <a:pt x="2143" y="5041"/>
                    <a:pt x="2395" y="5419"/>
                    <a:pt x="2836" y="5545"/>
                  </a:cubicBezTo>
                  <a:lnTo>
                    <a:pt x="2836" y="6994"/>
                  </a:lnTo>
                  <a:lnTo>
                    <a:pt x="1986" y="6994"/>
                  </a:lnTo>
                  <a:lnTo>
                    <a:pt x="788" y="5230"/>
                  </a:lnTo>
                  <a:lnTo>
                    <a:pt x="3183" y="1009"/>
                  </a:lnTo>
                  <a:close/>
                  <a:moveTo>
                    <a:pt x="4600" y="7688"/>
                  </a:moveTo>
                  <a:cubicBezTo>
                    <a:pt x="4821" y="7688"/>
                    <a:pt x="4947" y="7845"/>
                    <a:pt x="4947" y="8034"/>
                  </a:cubicBezTo>
                  <a:lnTo>
                    <a:pt x="4947" y="8412"/>
                  </a:lnTo>
                  <a:lnTo>
                    <a:pt x="1450" y="8412"/>
                  </a:lnTo>
                  <a:lnTo>
                    <a:pt x="1450" y="8034"/>
                  </a:lnTo>
                  <a:cubicBezTo>
                    <a:pt x="1450" y="7845"/>
                    <a:pt x="1607" y="7688"/>
                    <a:pt x="1797" y="7688"/>
                  </a:cubicBezTo>
                  <a:close/>
                  <a:moveTo>
                    <a:pt x="3183" y="0"/>
                  </a:moveTo>
                  <a:cubicBezTo>
                    <a:pt x="3057" y="0"/>
                    <a:pt x="2962" y="63"/>
                    <a:pt x="2868" y="158"/>
                  </a:cubicBezTo>
                  <a:lnTo>
                    <a:pt x="64" y="5073"/>
                  </a:lnTo>
                  <a:cubicBezTo>
                    <a:pt x="1" y="5199"/>
                    <a:pt x="1" y="5356"/>
                    <a:pt x="64" y="5419"/>
                  </a:cubicBezTo>
                  <a:lnTo>
                    <a:pt x="1229" y="7152"/>
                  </a:lnTo>
                  <a:cubicBezTo>
                    <a:pt x="914" y="7373"/>
                    <a:pt x="694" y="7688"/>
                    <a:pt x="694" y="8066"/>
                  </a:cubicBezTo>
                  <a:lnTo>
                    <a:pt x="694" y="8790"/>
                  </a:lnTo>
                  <a:cubicBezTo>
                    <a:pt x="694" y="8979"/>
                    <a:pt x="851" y="9137"/>
                    <a:pt x="1072" y="9137"/>
                  </a:cubicBezTo>
                  <a:lnTo>
                    <a:pt x="5262" y="9137"/>
                  </a:lnTo>
                  <a:cubicBezTo>
                    <a:pt x="5483" y="9137"/>
                    <a:pt x="5640" y="8979"/>
                    <a:pt x="5640" y="8790"/>
                  </a:cubicBezTo>
                  <a:lnTo>
                    <a:pt x="5640" y="8066"/>
                  </a:lnTo>
                  <a:cubicBezTo>
                    <a:pt x="5640" y="7688"/>
                    <a:pt x="5420" y="7373"/>
                    <a:pt x="5105" y="7152"/>
                  </a:cubicBezTo>
                  <a:lnTo>
                    <a:pt x="6270" y="5419"/>
                  </a:lnTo>
                  <a:cubicBezTo>
                    <a:pt x="6333" y="5325"/>
                    <a:pt x="6333" y="5199"/>
                    <a:pt x="6270" y="5073"/>
                  </a:cubicBezTo>
                  <a:lnTo>
                    <a:pt x="3498" y="158"/>
                  </a:lnTo>
                  <a:cubicBezTo>
                    <a:pt x="3435" y="32"/>
                    <a:pt x="3309" y="0"/>
                    <a:pt x="3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1"/>
            <p:cNvSpPr/>
            <p:nvPr/>
          </p:nvSpPr>
          <p:spPr>
            <a:xfrm>
              <a:off x="-50523475" y="2316000"/>
              <a:ext cx="299325" cy="178025"/>
            </a:xfrm>
            <a:custGeom>
              <a:avLst/>
              <a:gdLst/>
              <a:ahLst/>
              <a:cxnLst/>
              <a:rect l="l" t="t" r="r" b="b"/>
              <a:pathLst>
                <a:path w="11973" h="7121" extrusionOk="0">
                  <a:moveTo>
                    <a:pt x="1072" y="694"/>
                  </a:moveTo>
                  <a:cubicBezTo>
                    <a:pt x="1261" y="694"/>
                    <a:pt x="1419" y="851"/>
                    <a:pt x="1419" y="1040"/>
                  </a:cubicBezTo>
                  <a:cubicBezTo>
                    <a:pt x="1419" y="1229"/>
                    <a:pt x="1261" y="1418"/>
                    <a:pt x="1072" y="1418"/>
                  </a:cubicBezTo>
                  <a:cubicBezTo>
                    <a:pt x="883" y="1418"/>
                    <a:pt x="725" y="1229"/>
                    <a:pt x="725" y="1040"/>
                  </a:cubicBezTo>
                  <a:cubicBezTo>
                    <a:pt x="725" y="851"/>
                    <a:pt x="883" y="694"/>
                    <a:pt x="1072" y="694"/>
                  </a:cubicBezTo>
                  <a:close/>
                  <a:moveTo>
                    <a:pt x="6333" y="694"/>
                  </a:moveTo>
                  <a:lnTo>
                    <a:pt x="6333" y="1418"/>
                  </a:lnTo>
                  <a:lnTo>
                    <a:pt x="5640" y="1418"/>
                  </a:lnTo>
                  <a:lnTo>
                    <a:pt x="5640" y="694"/>
                  </a:lnTo>
                  <a:close/>
                  <a:moveTo>
                    <a:pt x="10902" y="725"/>
                  </a:moveTo>
                  <a:cubicBezTo>
                    <a:pt x="11122" y="725"/>
                    <a:pt x="11280" y="883"/>
                    <a:pt x="11280" y="1103"/>
                  </a:cubicBezTo>
                  <a:cubicBezTo>
                    <a:pt x="11280" y="1292"/>
                    <a:pt x="11122" y="1450"/>
                    <a:pt x="10902" y="1450"/>
                  </a:cubicBezTo>
                  <a:cubicBezTo>
                    <a:pt x="10712" y="1450"/>
                    <a:pt x="10555" y="1292"/>
                    <a:pt x="10555" y="1103"/>
                  </a:cubicBezTo>
                  <a:cubicBezTo>
                    <a:pt x="10586" y="883"/>
                    <a:pt x="10744" y="725"/>
                    <a:pt x="10902" y="725"/>
                  </a:cubicBezTo>
                  <a:close/>
                  <a:moveTo>
                    <a:pt x="2143" y="5640"/>
                  </a:moveTo>
                  <a:lnTo>
                    <a:pt x="2143" y="6364"/>
                  </a:lnTo>
                  <a:lnTo>
                    <a:pt x="1419" y="6364"/>
                  </a:lnTo>
                  <a:lnTo>
                    <a:pt x="1419" y="5640"/>
                  </a:lnTo>
                  <a:close/>
                  <a:moveTo>
                    <a:pt x="10555" y="5640"/>
                  </a:moveTo>
                  <a:lnTo>
                    <a:pt x="10555" y="6364"/>
                  </a:lnTo>
                  <a:lnTo>
                    <a:pt x="9862" y="6364"/>
                  </a:lnTo>
                  <a:lnTo>
                    <a:pt x="9862" y="5640"/>
                  </a:lnTo>
                  <a:close/>
                  <a:moveTo>
                    <a:pt x="10902" y="0"/>
                  </a:moveTo>
                  <a:cubicBezTo>
                    <a:pt x="10460" y="0"/>
                    <a:pt x="10051" y="252"/>
                    <a:pt x="9925" y="694"/>
                  </a:cubicBezTo>
                  <a:lnTo>
                    <a:pt x="7058" y="694"/>
                  </a:lnTo>
                  <a:lnTo>
                    <a:pt x="7058" y="379"/>
                  </a:lnTo>
                  <a:cubicBezTo>
                    <a:pt x="7058" y="189"/>
                    <a:pt x="6900" y="32"/>
                    <a:pt x="6711" y="32"/>
                  </a:cubicBezTo>
                  <a:lnTo>
                    <a:pt x="5294" y="32"/>
                  </a:lnTo>
                  <a:cubicBezTo>
                    <a:pt x="5073" y="32"/>
                    <a:pt x="4947" y="189"/>
                    <a:pt x="4947" y="379"/>
                  </a:cubicBezTo>
                  <a:lnTo>
                    <a:pt x="4947" y="725"/>
                  </a:lnTo>
                  <a:lnTo>
                    <a:pt x="2049" y="725"/>
                  </a:lnTo>
                  <a:cubicBezTo>
                    <a:pt x="1891" y="347"/>
                    <a:pt x="1513" y="32"/>
                    <a:pt x="1072" y="32"/>
                  </a:cubicBezTo>
                  <a:cubicBezTo>
                    <a:pt x="473" y="32"/>
                    <a:pt x="1" y="505"/>
                    <a:pt x="1" y="1072"/>
                  </a:cubicBezTo>
                  <a:cubicBezTo>
                    <a:pt x="1" y="1670"/>
                    <a:pt x="473" y="2143"/>
                    <a:pt x="1072" y="2143"/>
                  </a:cubicBezTo>
                  <a:cubicBezTo>
                    <a:pt x="1545" y="2143"/>
                    <a:pt x="1923" y="1828"/>
                    <a:pt x="2049" y="1450"/>
                  </a:cubicBezTo>
                  <a:lnTo>
                    <a:pt x="3592" y="1450"/>
                  </a:lnTo>
                  <a:cubicBezTo>
                    <a:pt x="3183" y="1670"/>
                    <a:pt x="2836" y="1985"/>
                    <a:pt x="2521" y="2332"/>
                  </a:cubicBezTo>
                  <a:cubicBezTo>
                    <a:pt x="1891" y="3088"/>
                    <a:pt x="1545" y="4002"/>
                    <a:pt x="1450" y="4978"/>
                  </a:cubicBezTo>
                  <a:lnTo>
                    <a:pt x="1103" y="4978"/>
                  </a:lnTo>
                  <a:cubicBezTo>
                    <a:pt x="914" y="4978"/>
                    <a:pt x="757" y="5136"/>
                    <a:pt x="757" y="5325"/>
                  </a:cubicBezTo>
                  <a:lnTo>
                    <a:pt x="757" y="6742"/>
                  </a:lnTo>
                  <a:cubicBezTo>
                    <a:pt x="757" y="6963"/>
                    <a:pt x="914" y="7121"/>
                    <a:pt x="1103" y="7121"/>
                  </a:cubicBezTo>
                  <a:lnTo>
                    <a:pt x="2521" y="7121"/>
                  </a:lnTo>
                  <a:cubicBezTo>
                    <a:pt x="2742" y="7121"/>
                    <a:pt x="2899" y="6963"/>
                    <a:pt x="2899" y="6742"/>
                  </a:cubicBezTo>
                  <a:lnTo>
                    <a:pt x="2899" y="5325"/>
                  </a:lnTo>
                  <a:cubicBezTo>
                    <a:pt x="2899" y="5136"/>
                    <a:pt x="2742" y="4978"/>
                    <a:pt x="2521" y="4978"/>
                  </a:cubicBezTo>
                  <a:lnTo>
                    <a:pt x="2175" y="4978"/>
                  </a:lnTo>
                  <a:cubicBezTo>
                    <a:pt x="2332" y="3403"/>
                    <a:pt x="3435" y="2017"/>
                    <a:pt x="4979" y="1607"/>
                  </a:cubicBezTo>
                  <a:lnTo>
                    <a:pt x="4979" y="1796"/>
                  </a:lnTo>
                  <a:cubicBezTo>
                    <a:pt x="4979" y="1985"/>
                    <a:pt x="5136" y="2143"/>
                    <a:pt x="5325" y="2143"/>
                  </a:cubicBezTo>
                  <a:lnTo>
                    <a:pt x="6743" y="2143"/>
                  </a:lnTo>
                  <a:cubicBezTo>
                    <a:pt x="6932" y="2143"/>
                    <a:pt x="7089" y="1985"/>
                    <a:pt x="7089" y="1796"/>
                  </a:cubicBezTo>
                  <a:lnTo>
                    <a:pt x="7089" y="1576"/>
                  </a:lnTo>
                  <a:cubicBezTo>
                    <a:pt x="8633" y="1985"/>
                    <a:pt x="9736" y="3371"/>
                    <a:pt x="9893" y="4947"/>
                  </a:cubicBezTo>
                  <a:lnTo>
                    <a:pt x="9547" y="4947"/>
                  </a:lnTo>
                  <a:cubicBezTo>
                    <a:pt x="9358" y="4947"/>
                    <a:pt x="9200" y="5104"/>
                    <a:pt x="9200" y="5293"/>
                  </a:cubicBezTo>
                  <a:lnTo>
                    <a:pt x="9200" y="6711"/>
                  </a:lnTo>
                  <a:cubicBezTo>
                    <a:pt x="9200" y="6932"/>
                    <a:pt x="9358" y="7089"/>
                    <a:pt x="9547" y="7089"/>
                  </a:cubicBezTo>
                  <a:lnTo>
                    <a:pt x="10965" y="7089"/>
                  </a:lnTo>
                  <a:cubicBezTo>
                    <a:pt x="11154" y="7089"/>
                    <a:pt x="11311" y="6932"/>
                    <a:pt x="11311" y="6711"/>
                  </a:cubicBezTo>
                  <a:lnTo>
                    <a:pt x="11311" y="5293"/>
                  </a:lnTo>
                  <a:cubicBezTo>
                    <a:pt x="11311" y="5104"/>
                    <a:pt x="11154" y="4947"/>
                    <a:pt x="10965" y="4947"/>
                  </a:cubicBezTo>
                  <a:lnTo>
                    <a:pt x="10618" y="4947"/>
                  </a:lnTo>
                  <a:cubicBezTo>
                    <a:pt x="10523" y="4002"/>
                    <a:pt x="10177" y="3056"/>
                    <a:pt x="9547" y="2300"/>
                  </a:cubicBezTo>
                  <a:cubicBezTo>
                    <a:pt x="9232" y="1954"/>
                    <a:pt x="8885" y="1639"/>
                    <a:pt x="8476" y="1418"/>
                  </a:cubicBezTo>
                  <a:lnTo>
                    <a:pt x="10019" y="1418"/>
                  </a:lnTo>
                  <a:cubicBezTo>
                    <a:pt x="10082" y="1828"/>
                    <a:pt x="10492" y="2111"/>
                    <a:pt x="10902" y="2111"/>
                  </a:cubicBezTo>
                  <a:cubicBezTo>
                    <a:pt x="11500" y="2111"/>
                    <a:pt x="11973" y="1639"/>
                    <a:pt x="11973" y="1040"/>
                  </a:cubicBezTo>
                  <a:cubicBezTo>
                    <a:pt x="11973" y="473"/>
                    <a:pt x="11500" y="0"/>
                    <a:pt x="109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 name="Google Shape;316;p41"/>
          <p:cNvSpPr/>
          <p:nvPr/>
        </p:nvSpPr>
        <p:spPr>
          <a:xfrm>
            <a:off x="1812770" y="3315034"/>
            <a:ext cx="26525" cy="933599"/>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41"/>
          <p:cNvGrpSpPr/>
          <p:nvPr/>
        </p:nvGrpSpPr>
        <p:grpSpPr>
          <a:xfrm>
            <a:off x="1140979" y="3595156"/>
            <a:ext cx="375042" cy="328925"/>
            <a:chOff x="-46033225" y="1982825"/>
            <a:chExt cx="300900" cy="263900"/>
          </a:xfrm>
        </p:grpSpPr>
        <p:sp>
          <p:nvSpPr>
            <p:cNvPr id="318" name="Google Shape;318;p41"/>
            <p:cNvSpPr/>
            <p:nvPr/>
          </p:nvSpPr>
          <p:spPr>
            <a:xfrm>
              <a:off x="-45962325" y="2053725"/>
              <a:ext cx="157525" cy="157550"/>
            </a:xfrm>
            <a:custGeom>
              <a:avLst/>
              <a:gdLst/>
              <a:ahLst/>
              <a:cxnLst/>
              <a:rect l="l" t="t" r="r" b="b"/>
              <a:pathLst>
                <a:path w="6301" h="6302" extrusionOk="0">
                  <a:moveTo>
                    <a:pt x="3151" y="725"/>
                  </a:moveTo>
                  <a:cubicBezTo>
                    <a:pt x="4505" y="725"/>
                    <a:pt x="5608" y="1828"/>
                    <a:pt x="5608" y="3151"/>
                  </a:cubicBezTo>
                  <a:cubicBezTo>
                    <a:pt x="5608" y="4506"/>
                    <a:pt x="4505" y="5608"/>
                    <a:pt x="3151" y="5608"/>
                  </a:cubicBezTo>
                  <a:cubicBezTo>
                    <a:pt x="1827" y="5608"/>
                    <a:pt x="725" y="4474"/>
                    <a:pt x="725" y="3151"/>
                  </a:cubicBezTo>
                  <a:cubicBezTo>
                    <a:pt x="725" y="1828"/>
                    <a:pt x="1827" y="725"/>
                    <a:pt x="3151" y="725"/>
                  </a:cubicBezTo>
                  <a:close/>
                  <a:moveTo>
                    <a:pt x="3151" y="0"/>
                  </a:moveTo>
                  <a:cubicBezTo>
                    <a:pt x="1418" y="0"/>
                    <a:pt x="0" y="1418"/>
                    <a:pt x="0" y="3151"/>
                  </a:cubicBezTo>
                  <a:cubicBezTo>
                    <a:pt x="0" y="4884"/>
                    <a:pt x="1418" y="6301"/>
                    <a:pt x="3151" y="6301"/>
                  </a:cubicBezTo>
                  <a:cubicBezTo>
                    <a:pt x="4883" y="6301"/>
                    <a:pt x="6301" y="4884"/>
                    <a:pt x="6301" y="3151"/>
                  </a:cubicBezTo>
                  <a:cubicBezTo>
                    <a:pt x="6301" y="1418"/>
                    <a:pt x="4883" y="0"/>
                    <a:pt x="31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1"/>
            <p:cNvSpPr/>
            <p:nvPr/>
          </p:nvSpPr>
          <p:spPr>
            <a:xfrm>
              <a:off x="-45927675" y="2088375"/>
              <a:ext cx="89025" cy="88250"/>
            </a:xfrm>
            <a:custGeom>
              <a:avLst/>
              <a:gdLst/>
              <a:ahLst/>
              <a:cxnLst/>
              <a:rect l="l" t="t" r="r" b="b"/>
              <a:pathLst>
                <a:path w="3561" h="3530" extrusionOk="0">
                  <a:moveTo>
                    <a:pt x="1765" y="694"/>
                  </a:moveTo>
                  <a:cubicBezTo>
                    <a:pt x="2363" y="694"/>
                    <a:pt x="2836" y="1166"/>
                    <a:pt x="2836" y="1765"/>
                  </a:cubicBezTo>
                  <a:cubicBezTo>
                    <a:pt x="2804" y="2363"/>
                    <a:pt x="2332" y="2836"/>
                    <a:pt x="1765" y="2836"/>
                  </a:cubicBezTo>
                  <a:cubicBezTo>
                    <a:pt x="1197" y="2836"/>
                    <a:pt x="725" y="2363"/>
                    <a:pt x="725" y="1765"/>
                  </a:cubicBezTo>
                  <a:cubicBezTo>
                    <a:pt x="725" y="1166"/>
                    <a:pt x="1197" y="694"/>
                    <a:pt x="1765" y="694"/>
                  </a:cubicBezTo>
                  <a:close/>
                  <a:moveTo>
                    <a:pt x="1765" y="1"/>
                  </a:moveTo>
                  <a:cubicBezTo>
                    <a:pt x="788" y="1"/>
                    <a:pt x="0" y="788"/>
                    <a:pt x="0" y="1765"/>
                  </a:cubicBezTo>
                  <a:cubicBezTo>
                    <a:pt x="0" y="2741"/>
                    <a:pt x="788" y="3529"/>
                    <a:pt x="1765" y="3529"/>
                  </a:cubicBezTo>
                  <a:cubicBezTo>
                    <a:pt x="2773" y="3529"/>
                    <a:pt x="3560" y="2741"/>
                    <a:pt x="3560" y="1765"/>
                  </a:cubicBezTo>
                  <a:cubicBezTo>
                    <a:pt x="3497" y="788"/>
                    <a:pt x="2710" y="1"/>
                    <a:pt x="17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1"/>
            <p:cNvSpPr/>
            <p:nvPr/>
          </p:nvSpPr>
          <p:spPr>
            <a:xfrm>
              <a:off x="-46033225" y="1982825"/>
              <a:ext cx="300900" cy="263900"/>
            </a:xfrm>
            <a:custGeom>
              <a:avLst/>
              <a:gdLst/>
              <a:ahLst/>
              <a:cxnLst/>
              <a:rect l="l" t="t" r="r" b="b"/>
              <a:pathLst>
                <a:path w="12036" h="10556" extrusionOk="0">
                  <a:moveTo>
                    <a:pt x="7184" y="726"/>
                  </a:moveTo>
                  <a:lnTo>
                    <a:pt x="7530" y="1419"/>
                  </a:lnTo>
                  <a:lnTo>
                    <a:pt x="4474" y="1419"/>
                  </a:lnTo>
                  <a:lnTo>
                    <a:pt x="4821" y="726"/>
                  </a:lnTo>
                  <a:close/>
                  <a:moveTo>
                    <a:pt x="694" y="3750"/>
                  </a:moveTo>
                  <a:lnTo>
                    <a:pt x="1387" y="4097"/>
                  </a:lnTo>
                  <a:lnTo>
                    <a:pt x="1387" y="7877"/>
                  </a:lnTo>
                  <a:lnTo>
                    <a:pt x="694" y="8224"/>
                  </a:lnTo>
                  <a:lnTo>
                    <a:pt x="694" y="3750"/>
                  </a:lnTo>
                  <a:close/>
                  <a:moveTo>
                    <a:pt x="11279" y="3750"/>
                  </a:moveTo>
                  <a:lnTo>
                    <a:pt x="11279" y="8224"/>
                  </a:lnTo>
                  <a:lnTo>
                    <a:pt x="10555" y="7877"/>
                  </a:lnTo>
                  <a:lnTo>
                    <a:pt x="10555" y="4097"/>
                  </a:lnTo>
                  <a:lnTo>
                    <a:pt x="11279" y="3750"/>
                  </a:lnTo>
                  <a:close/>
                  <a:moveTo>
                    <a:pt x="10933" y="2175"/>
                  </a:moveTo>
                  <a:cubicBezTo>
                    <a:pt x="11122" y="2175"/>
                    <a:pt x="11279" y="2332"/>
                    <a:pt x="11279" y="2521"/>
                  </a:cubicBezTo>
                  <a:lnTo>
                    <a:pt x="11279" y="2994"/>
                  </a:lnTo>
                  <a:lnTo>
                    <a:pt x="10051" y="3592"/>
                  </a:lnTo>
                  <a:cubicBezTo>
                    <a:pt x="9925" y="3655"/>
                    <a:pt x="9862" y="3781"/>
                    <a:pt x="9862" y="3908"/>
                  </a:cubicBezTo>
                  <a:lnTo>
                    <a:pt x="9862" y="8098"/>
                  </a:lnTo>
                  <a:cubicBezTo>
                    <a:pt x="9862" y="8224"/>
                    <a:pt x="9925" y="8350"/>
                    <a:pt x="10051" y="8444"/>
                  </a:cubicBezTo>
                  <a:lnTo>
                    <a:pt x="11279" y="9011"/>
                  </a:lnTo>
                  <a:lnTo>
                    <a:pt x="11279" y="9484"/>
                  </a:lnTo>
                  <a:cubicBezTo>
                    <a:pt x="11279" y="9704"/>
                    <a:pt x="11122" y="9830"/>
                    <a:pt x="10933" y="9830"/>
                  </a:cubicBezTo>
                  <a:lnTo>
                    <a:pt x="1040" y="9830"/>
                  </a:lnTo>
                  <a:cubicBezTo>
                    <a:pt x="851" y="9830"/>
                    <a:pt x="694" y="9673"/>
                    <a:pt x="694" y="9484"/>
                  </a:cubicBezTo>
                  <a:lnTo>
                    <a:pt x="694" y="9011"/>
                  </a:lnTo>
                  <a:lnTo>
                    <a:pt x="1891" y="8444"/>
                  </a:lnTo>
                  <a:cubicBezTo>
                    <a:pt x="2017" y="8350"/>
                    <a:pt x="2111" y="8224"/>
                    <a:pt x="2111" y="8098"/>
                  </a:cubicBezTo>
                  <a:lnTo>
                    <a:pt x="2111" y="3908"/>
                  </a:lnTo>
                  <a:cubicBezTo>
                    <a:pt x="2111" y="3781"/>
                    <a:pt x="2017" y="3655"/>
                    <a:pt x="1891" y="3592"/>
                  </a:cubicBezTo>
                  <a:lnTo>
                    <a:pt x="694" y="2994"/>
                  </a:lnTo>
                  <a:lnTo>
                    <a:pt x="694" y="2521"/>
                  </a:lnTo>
                  <a:cubicBezTo>
                    <a:pt x="694" y="2332"/>
                    <a:pt x="851" y="2175"/>
                    <a:pt x="1040" y="2175"/>
                  </a:cubicBezTo>
                  <a:close/>
                  <a:moveTo>
                    <a:pt x="4632" y="1"/>
                  </a:moveTo>
                  <a:cubicBezTo>
                    <a:pt x="4506" y="1"/>
                    <a:pt x="4380" y="95"/>
                    <a:pt x="4317" y="190"/>
                  </a:cubicBezTo>
                  <a:lnTo>
                    <a:pt x="3718" y="1419"/>
                  </a:lnTo>
                  <a:lnTo>
                    <a:pt x="2143" y="1419"/>
                  </a:lnTo>
                  <a:lnTo>
                    <a:pt x="2143" y="1072"/>
                  </a:lnTo>
                  <a:cubicBezTo>
                    <a:pt x="2143" y="883"/>
                    <a:pt x="1985" y="694"/>
                    <a:pt x="1796" y="694"/>
                  </a:cubicBezTo>
                  <a:cubicBezTo>
                    <a:pt x="1576" y="694"/>
                    <a:pt x="1418" y="883"/>
                    <a:pt x="1418" y="1072"/>
                  </a:cubicBezTo>
                  <a:lnTo>
                    <a:pt x="1418" y="1419"/>
                  </a:lnTo>
                  <a:lnTo>
                    <a:pt x="1072" y="1419"/>
                  </a:lnTo>
                  <a:cubicBezTo>
                    <a:pt x="473" y="1419"/>
                    <a:pt x="1" y="1891"/>
                    <a:pt x="1" y="2490"/>
                  </a:cubicBezTo>
                  <a:lnTo>
                    <a:pt x="1" y="9484"/>
                  </a:lnTo>
                  <a:cubicBezTo>
                    <a:pt x="1" y="10082"/>
                    <a:pt x="473" y="10555"/>
                    <a:pt x="1072" y="10555"/>
                  </a:cubicBezTo>
                  <a:lnTo>
                    <a:pt x="10964" y="10555"/>
                  </a:lnTo>
                  <a:cubicBezTo>
                    <a:pt x="11563" y="10555"/>
                    <a:pt x="12035" y="10082"/>
                    <a:pt x="12035" y="9484"/>
                  </a:cubicBezTo>
                  <a:lnTo>
                    <a:pt x="12035" y="2490"/>
                  </a:lnTo>
                  <a:cubicBezTo>
                    <a:pt x="12004" y="1891"/>
                    <a:pt x="11500" y="1419"/>
                    <a:pt x="10933" y="1419"/>
                  </a:cubicBezTo>
                  <a:lnTo>
                    <a:pt x="8318" y="1419"/>
                  </a:lnTo>
                  <a:lnTo>
                    <a:pt x="7719" y="190"/>
                  </a:lnTo>
                  <a:cubicBezTo>
                    <a:pt x="7656" y="95"/>
                    <a:pt x="7530" y="1"/>
                    <a:pt x="74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图片 1" descr="截屏2020-12-18 下午2.43.02"/>
          <p:cNvPicPr>
            <a:picLocks noChangeAspect="1"/>
          </p:cNvPicPr>
          <p:nvPr/>
        </p:nvPicPr>
        <p:blipFill>
          <a:blip r:embed="rId3"/>
          <a:stretch>
            <a:fillRect/>
          </a:stretch>
        </p:blipFill>
        <p:spPr>
          <a:xfrm>
            <a:off x="4572000" y="1439545"/>
            <a:ext cx="4206240" cy="482600"/>
          </a:xfrm>
          <a:prstGeom prst="rect">
            <a:avLst/>
          </a:prstGeom>
        </p:spPr>
      </p:pic>
      <p:pic>
        <p:nvPicPr>
          <p:cNvPr id="4" name="图片 3">
            <a:extLst>
              <a:ext uri="{FF2B5EF4-FFF2-40B4-BE49-F238E27FC236}">
                <a16:creationId xmlns:a16="http://schemas.microsoft.com/office/drawing/2014/main" id="{D31279D8-91C4-49BA-BCA3-174400FB2ED6}"/>
              </a:ext>
            </a:extLst>
          </p:cNvPr>
          <p:cNvPicPr>
            <a:picLocks noChangeAspect="1"/>
          </p:cNvPicPr>
          <p:nvPr/>
        </p:nvPicPr>
        <p:blipFill>
          <a:blip r:embed="rId4"/>
          <a:stretch>
            <a:fillRect/>
          </a:stretch>
        </p:blipFill>
        <p:spPr>
          <a:xfrm>
            <a:off x="4694245" y="2048685"/>
            <a:ext cx="3844865" cy="28945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目录</a:t>
            </a:r>
            <a:endParaRPr dirty="0"/>
          </a:p>
        </p:txBody>
      </p:sp>
      <p:sp>
        <p:nvSpPr>
          <p:cNvPr id="202" name="Google Shape;202;p35"/>
          <p:cNvSpPr txBox="1">
            <a:spLocks noGrp="1"/>
          </p:cNvSpPr>
          <p:nvPr>
            <p:ph type="title" idx="2"/>
          </p:nvPr>
        </p:nvSpPr>
        <p:spPr>
          <a:xfrm>
            <a:off x="876525" y="1867600"/>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01</a:t>
            </a:r>
            <a:endParaRPr/>
          </a:p>
        </p:txBody>
      </p:sp>
      <p:sp>
        <p:nvSpPr>
          <p:cNvPr id="204" name="Google Shape;204;p35"/>
          <p:cNvSpPr txBox="1">
            <a:spLocks noGrp="1"/>
          </p:cNvSpPr>
          <p:nvPr>
            <p:ph type="subTitle" idx="3"/>
          </p:nvPr>
        </p:nvSpPr>
        <p:spPr>
          <a:xfrm>
            <a:off x="2047875" y="1867600"/>
            <a:ext cx="2249507" cy="611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ltLang="en-US" sz="2400" dirty="0">
                <a:solidFill>
                  <a:schemeClr val="accent6"/>
                </a:solidFill>
              </a:rPr>
              <a:t>选题原因与数据概况</a:t>
            </a:r>
            <a:endParaRPr sz="2400" dirty="0">
              <a:solidFill>
                <a:schemeClr val="accent6"/>
              </a:solidFill>
            </a:endParaRPr>
          </a:p>
        </p:txBody>
      </p:sp>
      <p:sp>
        <p:nvSpPr>
          <p:cNvPr id="205" name="Google Shape;205;p35"/>
          <p:cNvSpPr txBox="1">
            <a:spLocks noGrp="1"/>
          </p:cNvSpPr>
          <p:nvPr>
            <p:ph type="title" idx="4"/>
          </p:nvPr>
        </p:nvSpPr>
        <p:spPr>
          <a:xfrm>
            <a:off x="876525" y="3534475"/>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03</a:t>
            </a:r>
            <a:endParaRPr/>
          </a:p>
        </p:txBody>
      </p:sp>
      <p:sp>
        <p:nvSpPr>
          <p:cNvPr id="206" name="Google Shape;206;p35"/>
          <p:cNvSpPr txBox="1">
            <a:spLocks noGrp="1"/>
          </p:cNvSpPr>
          <p:nvPr>
            <p:ph type="subTitle" idx="5"/>
          </p:nvPr>
        </p:nvSpPr>
        <p:spPr>
          <a:xfrm>
            <a:off x="2047875" y="3658815"/>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ltLang="en-US" sz="2400" dirty="0"/>
              <a:t>聚类分析探究</a:t>
            </a:r>
            <a:endParaRPr sz="2400" dirty="0"/>
          </a:p>
        </p:txBody>
      </p:sp>
      <p:sp>
        <p:nvSpPr>
          <p:cNvPr id="208" name="Google Shape;208;p35"/>
          <p:cNvSpPr txBox="1">
            <a:spLocks noGrp="1"/>
          </p:cNvSpPr>
          <p:nvPr>
            <p:ph type="title" idx="7"/>
          </p:nvPr>
        </p:nvSpPr>
        <p:spPr>
          <a:xfrm>
            <a:off x="4695825" y="1867600"/>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02</a:t>
            </a:r>
            <a:endParaRPr/>
          </a:p>
        </p:txBody>
      </p:sp>
      <p:sp>
        <p:nvSpPr>
          <p:cNvPr id="209" name="Google Shape;209;p35"/>
          <p:cNvSpPr txBox="1">
            <a:spLocks noGrp="1"/>
          </p:cNvSpPr>
          <p:nvPr>
            <p:ph type="subTitle" idx="8"/>
          </p:nvPr>
        </p:nvSpPr>
        <p:spPr>
          <a:xfrm>
            <a:off x="5867175" y="1983744"/>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ltLang="en-US" sz="2400" dirty="0"/>
              <a:t>分类与回归</a:t>
            </a:r>
            <a:endParaRPr sz="2400" dirty="0"/>
          </a:p>
        </p:txBody>
      </p:sp>
      <p:sp>
        <p:nvSpPr>
          <p:cNvPr id="211" name="Google Shape;211;p35"/>
          <p:cNvSpPr txBox="1">
            <a:spLocks noGrp="1"/>
          </p:cNvSpPr>
          <p:nvPr>
            <p:ph type="title" idx="13"/>
          </p:nvPr>
        </p:nvSpPr>
        <p:spPr>
          <a:xfrm>
            <a:off x="4695825" y="3534475"/>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04</a:t>
            </a:r>
            <a:endParaRPr/>
          </a:p>
        </p:txBody>
      </p:sp>
      <p:sp>
        <p:nvSpPr>
          <p:cNvPr id="212" name="Google Shape;212;p35"/>
          <p:cNvSpPr txBox="1">
            <a:spLocks noGrp="1"/>
          </p:cNvSpPr>
          <p:nvPr>
            <p:ph type="subTitle" idx="14"/>
          </p:nvPr>
        </p:nvSpPr>
        <p:spPr>
          <a:xfrm>
            <a:off x="5867175" y="3786325"/>
            <a:ext cx="2187044"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ltLang="en-US" sz="2400" dirty="0"/>
              <a:t>总结</a:t>
            </a:r>
            <a:endParaRPr sz="2400" dirty="0"/>
          </a:p>
        </p:txBody>
      </p:sp>
      <p:sp>
        <p:nvSpPr>
          <p:cNvPr id="214" name="Google Shape;214;p35"/>
          <p:cNvSpPr/>
          <p:nvPr/>
        </p:nvSpPr>
        <p:spPr>
          <a:xfrm>
            <a:off x="1943100" y="1867627"/>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5"/>
          <p:cNvSpPr/>
          <p:nvPr/>
        </p:nvSpPr>
        <p:spPr>
          <a:xfrm>
            <a:off x="1943100" y="3534502"/>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5"/>
          <p:cNvSpPr/>
          <p:nvPr/>
        </p:nvSpPr>
        <p:spPr>
          <a:xfrm>
            <a:off x="5762400" y="1867627"/>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5"/>
          <p:cNvSpPr/>
          <p:nvPr/>
        </p:nvSpPr>
        <p:spPr>
          <a:xfrm>
            <a:off x="5762400" y="3534502"/>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14" name="Google Shape;614;p57"/>
          <p:cNvSpPr txBox="1">
            <a:spLocks noGrp="1"/>
          </p:cNvSpPr>
          <p:nvPr>
            <p:ph type="subTitle" idx="1"/>
          </p:nvPr>
        </p:nvSpPr>
        <p:spPr>
          <a:xfrm>
            <a:off x="181947" y="1397647"/>
            <a:ext cx="3799891" cy="2864110"/>
          </a:xfrm>
          <a:prstGeom prst="rect">
            <a:avLst/>
          </a:prstGeom>
        </p:spPr>
        <p:txBody>
          <a:bodyPr spcFirstLastPara="1" vert="horz" wrap="square" lIns="91425" tIns="91425" rIns="91425" bIns="91425" rtlCol="0" anchor="t" anchorCtr="0">
            <a:noAutofit/>
          </a:bodyPr>
          <a:lstStyle/>
          <a:p>
            <a:r>
              <a:rPr lang="en-US" altLang="zh-CN" sz="1800" dirty="0">
                <a:latin typeface="+mn-ea"/>
              </a:rPr>
              <a:t>   </a:t>
            </a:r>
            <a:r>
              <a:rPr lang="zh-CN" altLang="zh-CN" sz="1800" dirty="0">
                <a:latin typeface="+mn-ea"/>
              </a:rPr>
              <a:t>用</a:t>
            </a:r>
            <a:r>
              <a:rPr lang="en-US" altLang="zh-CN" sz="1800" dirty="0" err="1">
                <a:latin typeface="+mn-ea"/>
              </a:rPr>
              <a:t>svm</a:t>
            </a:r>
            <a:r>
              <a:rPr lang="zh-CN" altLang="zh-CN" sz="1800" dirty="0">
                <a:latin typeface="+mn-ea"/>
              </a:rPr>
              <a:t>模型进行测试，结果显示准确度为</a:t>
            </a:r>
            <a:r>
              <a:rPr lang="en-US" altLang="zh-CN" sz="1800" dirty="0">
                <a:latin typeface="+mn-ea"/>
              </a:rPr>
              <a:t>67%</a:t>
            </a:r>
            <a:r>
              <a:rPr lang="zh-CN" altLang="en-US" sz="1800" dirty="0">
                <a:latin typeface="+mn-ea"/>
              </a:rPr>
              <a:t>。</a:t>
            </a:r>
            <a:r>
              <a:rPr lang="zh-CN" altLang="zh-CN" sz="1800" dirty="0">
                <a:latin typeface="+mn-ea"/>
              </a:rPr>
              <a:t>用十折交叉验证算法进行模型优化，设定了一些惩罚因子和伽马值测试之后，从图</a:t>
            </a:r>
            <a:r>
              <a:rPr lang="zh-CN" altLang="en-US" sz="1800" dirty="0">
                <a:latin typeface="+mn-ea"/>
              </a:rPr>
              <a:t>中</a:t>
            </a:r>
            <a:r>
              <a:rPr lang="zh-CN" altLang="zh-CN" sz="1800" dirty="0">
                <a:latin typeface="+mn-ea"/>
              </a:rPr>
              <a:t>和对模型的总结可看出，模型最优、错误率最低的模型为惩罚因子</a:t>
            </a:r>
            <a:r>
              <a:rPr lang="en-US" altLang="zh-CN" sz="1800" dirty="0">
                <a:latin typeface="+mn-ea"/>
              </a:rPr>
              <a:t>C=1</a:t>
            </a:r>
            <a:r>
              <a:rPr lang="zh-CN" altLang="zh-CN" sz="1800" dirty="0">
                <a:latin typeface="+mn-ea"/>
              </a:rPr>
              <a:t>，</a:t>
            </a:r>
            <a:r>
              <a:rPr lang="en-US" altLang="zh-CN" sz="1800" dirty="0">
                <a:latin typeface="+mn-ea"/>
              </a:rPr>
              <a:t>gamma=0.5</a:t>
            </a:r>
            <a:r>
              <a:rPr lang="zh-CN" altLang="zh-CN" sz="1800" dirty="0">
                <a:latin typeface="+mn-ea"/>
              </a:rPr>
              <a:t>时的模型，用该最优模型进行预测，准确度达到了</a:t>
            </a:r>
            <a:r>
              <a:rPr lang="zh-CN" altLang="en-US" sz="1800" dirty="0">
                <a:latin typeface="+mn-ea"/>
              </a:rPr>
              <a:t>接近</a:t>
            </a:r>
            <a:r>
              <a:rPr lang="en-US" altLang="zh-CN" sz="1800" dirty="0">
                <a:latin typeface="+mn-ea"/>
              </a:rPr>
              <a:t>78%</a:t>
            </a:r>
            <a:r>
              <a:rPr lang="zh-CN" altLang="en-US" sz="1800" dirty="0">
                <a:latin typeface="+mn-ea"/>
              </a:rPr>
              <a:t>，包含的支持向量为</a:t>
            </a:r>
            <a:r>
              <a:rPr lang="en-US" altLang="zh-CN" sz="1800" dirty="0">
                <a:latin typeface="+mn-ea"/>
              </a:rPr>
              <a:t>1762</a:t>
            </a:r>
            <a:r>
              <a:rPr lang="zh-CN" altLang="en-US" sz="1800" dirty="0">
                <a:latin typeface="+mn-ea"/>
              </a:rPr>
              <a:t>个</a:t>
            </a:r>
            <a:r>
              <a:rPr lang="zh-CN" altLang="zh-CN" sz="1800" dirty="0">
                <a:latin typeface="+mn-ea"/>
              </a:rPr>
              <a:t>。</a:t>
            </a:r>
          </a:p>
        </p:txBody>
      </p:sp>
      <p:sp>
        <p:nvSpPr>
          <p:cNvPr id="615" name="Google Shape;615;p57"/>
          <p:cNvSpPr txBox="1">
            <a:spLocks noGrp="1"/>
          </p:cNvSpPr>
          <p:nvPr>
            <p:ph type="title"/>
          </p:nvPr>
        </p:nvSpPr>
        <p:spPr>
          <a:xfrm>
            <a:off x="720000" y="540000"/>
            <a:ext cx="2992200" cy="572700"/>
          </a:xfrm>
          <a:prstGeom prst="rect">
            <a:avLst/>
          </a:prstGeom>
        </p:spPr>
        <p:txBody>
          <a:bodyPr spcFirstLastPara="1" vert="horz" wrap="square" lIns="91425" tIns="91425" rIns="91425" bIns="91425" rtlCol="0" anchor="t" anchorCtr="0">
            <a:noAutofit/>
          </a:bodyPr>
          <a:lstStyle/>
          <a:p>
            <a:r>
              <a:rPr lang="zh-CN" altLang="en-US" dirty="0"/>
              <a:t>向量空间模型</a:t>
            </a:r>
            <a:endParaRPr dirty="0"/>
          </a:p>
        </p:txBody>
      </p:sp>
      <p:pic>
        <p:nvPicPr>
          <p:cNvPr id="2" name="图片 1">
            <a:extLst>
              <a:ext uri="{FF2B5EF4-FFF2-40B4-BE49-F238E27FC236}">
                <a16:creationId xmlns:a16="http://schemas.microsoft.com/office/drawing/2014/main" id="{BA0CFAB9-9348-4BC2-B209-6DEA5F3E74E9}"/>
              </a:ext>
            </a:extLst>
          </p:cNvPr>
          <p:cNvPicPr>
            <a:picLocks noChangeAspect="1"/>
          </p:cNvPicPr>
          <p:nvPr/>
        </p:nvPicPr>
        <p:blipFill>
          <a:blip r:embed="rId3"/>
          <a:stretch>
            <a:fillRect/>
          </a:stretch>
        </p:blipFill>
        <p:spPr>
          <a:xfrm>
            <a:off x="4030667" y="907243"/>
            <a:ext cx="4637471" cy="3081272"/>
          </a:xfrm>
          <a:prstGeom prst="rect">
            <a:avLst/>
          </a:prstGeom>
        </p:spPr>
      </p:pic>
      <p:pic>
        <p:nvPicPr>
          <p:cNvPr id="3" name="图片 2">
            <a:extLst>
              <a:ext uri="{FF2B5EF4-FFF2-40B4-BE49-F238E27FC236}">
                <a16:creationId xmlns:a16="http://schemas.microsoft.com/office/drawing/2014/main" id="{01571B58-F8EC-44BC-A64E-B9E002B6D8C7}"/>
              </a:ext>
            </a:extLst>
          </p:cNvPr>
          <p:cNvPicPr>
            <a:picLocks noChangeAspect="1"/>
          </p:cNvPicPr>
          <p:nvPr/>
        </p:nvPicPr>
        <p:blipFill>
          <a:blip r:embed="rId4"/>
          <a:stretch>
            <a:fillRect/>
          </a:stretch>
        </p:blipFill>
        <p:spPr>
          <a:xfrm>
            <a:off x="3981838" y="3919919"/>
            <a:ext cx="4686300" cy="99298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xfrm>
            <a:off x="245079" y="419496"/>
            <a:ext cx="3236446" cy="1318659"/>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CN" altLang="en-US" dirty="0"/>
              <a:t>回归分析</a:t>
            </a:r>
            <a:br>
              <a:rPr lang="en-US" altLang="zh-CN" dirty="0"/>
            </a:br>
            <a:r>
              <a:rPr lang="en-US" altLang="zh-CN" dirty="0"/>
              <a:t>         </a:t>
            </a:r>
            <a:r>
              <a:rPr lang="en-US" altLang="zh-CN" sz="2000" dirty="0"/>
              <a:t>——</a:t>
            </a:r>
            <a:r>
              <a:rPr lang="zh-CN" altLang="en-US" sz="2000" dirty="0"/>
              <a:t>数据再处理</a:t>
            </a:r>
            <a:endParaRPr sz="2000" dirty="0"/>
          </a:p>
        </p:txBody>
      </p:sp>
      <p:sp>
        <p:nvSpPr>
          <p:cNvPr id="244" name="Google Shape;244;p39"/>
          <p:cNvSpPr txBox="1">
            <a:spLocks noGrp="1"/>
          </p:cNvSpPr>
          <p:nvPr>
            <p:ph type="subTitle" idx="1"/>
          </p:nvPr>
        </p:nvSpPr>
        <p:spPr>
          <a:xfrm>
            <a:off x="1552725" y="2572650"/>
            <a:ext cx="2742828"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ltLang="en-US" dirty="0"/>
              <a:t>将交易时间中的年份提取出来新建一列交易时间</a:t>
            </a:r>
            <a:endParaRPr dirty="0"/>
          </a:p>
        </p:txBody>
      </p:sp>
      <p:sp>
        <p:nvSpPr>
          <p:cNvPr id="245" name="Google Shape;245;p39"/>
          <p:cNvSpPr txBox="1">
            <a:spLocks noGrp="1"/>
          </p:cNvSpPr>
          <p:nvPr>
            <p:ph type="subTitle" idx="2"/>
          </p:nvPr>
        </p:nvSpPr>
        <p:spPr>
          <a:xfrm>
            <a:off x="5410350" y="2572650"/>
            <a:ext cx="2633582" cy="93759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ltLang="en-US" dirty="0"/>
              <a:t>定性变量太多，将因子型变量转换为哑变量</a:t>
            </a:r>
            <a:endParaRPr lang="en-US" altLang="zh-CN" dirty="0"/>
          </a:p>
          <a:p>
            <a:pPr marL="0" lvl="0" indent="0" algn="l" rtl="0">
              <a:spcBef>
                <a:spcPts val="0"/>
              </a:spcBef>
              <a:spcAft>
                <a:spcPts val="1600"/>
              </a:spcAft>
              <a:buNone/>
            </a:pPr>
            <a:endParaRPr lang="en-US" altLang="zh-CN" dirty="0"/>
          </a:p>
          <a:p>
            <a:pPr marL="0" lvl="0" indent="0" algn="l" rtl="0">
              <a:spcBef>
                <a:spcPts val="0"/>
              </a:spcBef>
              <a:spcAft>
                <a:spcPts val="1600"/>
              </a:spcAft>
              <a:buNone/>
            </a:pPr>
            <a:endParaRPr dirty="0"/>
          </a:p>
        </p:txBody>
      </p:sp>
      <p:sp>
        <p:nvSpPr>
          <p:cNvPr id="246" name="Google Shape;246;p39"/>
          <p:cNvSpPr txBox="1">
            <a:spLocks noGrp="1"/>
          </p:cNvSpPr>
          <p:nvPr>
            <p:ph type="subTitle" idx="3"/>
          </p:nvPr>
        </p:nvSpPr>
        <p:spPr>
          <a:xfrm>
            <a:off x="3481525" y="3896625"/>
            <a:ext cx="2285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ltLang="en-US" dirty="0"/>
              <a:t>将总价这一列删去，保留每平米价格</a:t>
            </a:r>
            <a:endParaRPr lang="en-US" altLang="zh-CN" dirty="0"/>
          </a:p>
          <a:p>
            <a:pPr marL="0" lvl="0" indent="0" algn="l" rtl="0">
              <a:spcBef>
                <a:spcPts val="0"/>
              </a:spcBef>
              <a:spcAft>
                <a:spcPts val="1600"/>
              </a:spcAft>
              <a:buNone/>
            </a:pPr>
            <a:endParaRPr dirty="0"/>
          </a:p>
        </p:txBody>
      </p:sp>
      <p:grpSp>
        <p:nvGrpSpPr>
          <p:cNvPr id="247" name="Google Shape;247;p39"/>
          <p:cNvGrpSpPr/>
          <p:nvPr/>
        </p:nvGrpSpPr>
        <p:grpSpPr>
          <a:xfrm>
            <a:off x="1652900" y="2276202"/>
            <a:ext cx="332705" cy="331102"/>
            <a:chOff x="-49786250" y="2316650"/>
            <a:chExt cx="300900" cy="299450"/>
          </a:xfrm>
        </p:grpSpPr>
        <p:sp>
          <p:nvSpPr>
            <p:cNvPr id="248" name="Google Shape;248;p39"/>
            <p:cNvSpPr/>
            <p:nvPr/>
          </p:nvSpPr>
          <p:spPr>
            <a:xfrm>
              <a:off x="-49746875" y="2316650"/>
              <a:ext cx="217400" cy="299450"/>
            </a:xfrm>
            <a:custGeom>
              <a:avLst/>
              <a:gdLst/>
              <a:ahLst/>
              <a:cxnLst/>
              <a:rect l="l" t="t" r="r" b="b"/>
              <a:pathLst>
                <a:path w="8696" h="11978" extrusionOk="0">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9"/>
            <p:cNvSpPr/>
            <p:nvPr/>
          </p:nvSpPr>
          <p:spPr>
            <a:xfrm>
              <a:off x="-49786250" y="2422325"/>
              <a:ext cx="36250" cy="17350"/>
            </a:xfrm>
            <a:custGeom>
              <a:avLst/>
              <a:gdLst/>
              <a:ahLst/>
              <a:cxnLst/>
              <a:rect l="l" t="t" r="r" b="b"/>
              <a:pathLst>
                <a:path w="1450" h="694" extrusionOk="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9"/>
            <p:cNvSpPr/>
            <p:nvPr/>
          </p:nvSpPr>
          <p:spPr>
            <a:xfrm>
              <a:off x="-49783900" y="2362475"/>
              <a:ext cx="31550" cy="30150"/>
            </a:xfrm>
            <a:custGeom>
              <a:avLst/>
              <a:gdLst/>
              <a:ahLst/>
              <a:cxnLst/>
              <a:rect l="l" t="t" r="r" b="b"/>
              <a:pathLst>
                <a:path w="1262" h="1206" extrusionOk="0">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9"/>
            <p:cNvSpPr/>
            <p:nvPr/>
          </p:nvSpPr>
          <p:spPr>
            <a:xfrm>
              <a:off x="-49783900" y="2468800"/>
              <a:ext cx="31550" cy="30150"/>
            </a:xfrm>
            <a:custGeom>
              <a:avLst/>
              <a:gdLst/>
              <a:ahLst/>
              <a:cxnLst/>
              <a:rect l="l" t="t" r="r" b="b"/>
              <a:pathLst>
                <a:path w="1262" h="1206" extrusionOk="0">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9"/>
            <p:cNvSpPr/>
            <p:nvPr/>
          </p:nvSpPr>
          <p:spPr>
            <a:xfrm>
              <a:off x="-495208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9"/>
            <p:cNvSpPr/>
            <p:nvPr/>
          </p:nvSpPr>
          <p:spPr>
            <a:xfrm>
              <a:off x="-49519250" y="2362475"/>
              <a:ext cx="31525" cy="31325"/>
            </a:xfrm>
            <a:custGeom>
              <a:avLst/>
              <a:gdLst/>
              <a:ahLst/>
              <a:cxnLst/>
              <a:rect l="l" t="t" r="r" b="b"/>
              <a:pathLst>
                <a:path w="1261" h="1253" extrusionOk="0">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9"/>
            <p:cNvSpPr/>
            <p:nvPr/>
          </p:nvSpPr>
          <p:spPr>
            <a:xfrm>
              <a:off x="-49519250" y="2468800"/>
              <a:ext cx="31525" cy="30150"/>
            </a:xfrm>
            <a:custGeom>
              <a:avLst/>
              <a:gdLst/>
              <a:ahLst/>
              <a:cxnLst/>
              <a:rect l="l" t="t" r="r" b="b"/>
              <a:pathLst>
                <a:path w="1261" h="1206" extrusionOk="0">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39"/>
          <p:cNvSpPr/>
          <p:nvPr/>
        </p:nvSpPr>
        <p:spPr>
          <a:xfrm>
            <a:off x="5508636" y="2275986"/>
            <a:ext cx="334419" cy="331517"/>
          </a:xfrm>
          <a:custGeom>
            <a:avLst/>
            <a:gdLst/>
            <a:ahLst/>
            <a:cxnLst/>
            <a:rect l="l" t="t" r="r" b="b"/>
            <a:pathLst>
              <a:path w="12098" h="11993" extrusionOk="0">
                <a:moveTo>
                  <a:pt x="9042" y="4337"/>
                </a:moveTo>
                <a:lnTo>
                  <a:pt x="10208" y="4935"/>
                </a:lnTo>
                <a:lnTo>
                  <a:pt x="8695" y="4935"/>
                </a:lnTo>
                <a:lnTo>
                  <a:pt x="9042" y="4337"/>
                </a:lnTo>
                <a:close/>
                <a:moveTo>
                  <a:pt x="5167" y="1753"/>
                </a:moveTo>
                <a:lnTo>
                  <a:pt x="7593" y="5534"/>
                </a:lnTo>
                <a:lnTo>
                  <a:pt x="7026" y="6574"/>
                </a:lnTo>
                <a:lnTo>
                  <a:pt x="5356" y="4022"/>
                </a:lnTo>
                <a:lnTo>
                  <a:pt x="5167" y="1753"/>
                </a:lnTo>
                <a:close/>
                <a:moveTo>
                  <a:pt x="9105" y="5629"/>
                </a:moveTo>
                <a:lnTo>
                  <a:pt x="8664" y="9189"/>
                </a:lnTo>
                <a:lnTo>
                  <a:pt x="7435" y="7298"/>
                </a:lnTo>
                <a:cubicBezTo>
                  <a:pt x="7593" y="7015"/>
                  <a:pt x="8223" y="5849"/>
                  <a:pt x="8349" y="5629"/>
                </a:cubicBezTo>
                <a:close/>
                <a:moveTo>
                  <a:pt x="3088" y="1753"/>
                </a:moveTo>
                <a:lnTo>
                  <a:pt x="8034" y="9504"/>
                </a:lnTo>
                <a:lnTo>
                  <a:pt x="3623" y="7834"/>
                </a:lnTo>
                <a:lnTo>
                  <a:pt x="3088" y="1753"/>
                </a:lnTo>
                <a:close/>
                <a:moveTo>
                  <a:pt x="1355" y="9378"/>
                </a:moveTo>
                <a:lnTo>
                  <a:pt x="4096" y="10134"/>
                </a:lnTo>
                <a:lnTo>
                  <a:pt x="4757" y="11268"/>
                </a:lnTo>
                <a:lnTo>
                  <a:pt x="2773" y="11268"/>
                </a:lnTo>
                <a:lnTo>
                  <a:pt x="1355" y="9378"/>
                </a:lnTo>
                <a:close/>
                <a:moveTo>
                  <a:pt x="4064" y="8748"/>
                </a:moveTo>
                <a:lnTo>
                  <a:pt x="8380" y="10354"/>
                </a:lnTo>
                <a:lnTo>
                  <a:pt x="7971" y="11268"/>
                </a:lnTo>
                <a:lnTo>
                  <a:pt x="5545" y="11268"/>
                </a:lnTo>
                <a:cubicBezTo>
                  <a:pt x="5387" y="10984"/>
                  <a:pt x="4253" y="9063"/>
                  <a:pt x="4064" y="8748"/>
                </a:cubicBezTo>
                <a:close/>
                <a:moveTo>
                  <a:pt x="2485" y="1"/>
                </a:moveTo>
                <a:cubicBezTo>
                  <a:pt x="2453" y="1"/>
                  <a:pt x="2422" y="7"/>
                  <a:pt x="2394" y="21"/>
                </a:cubicBezTo>
                <a:cubicBezTo>
                  <a:pt x="2237" y="52"/>
                  <a:pt x="2174" y="210"/>
                  <a:pt x="2174" y="367"/>
                </a:cubicBezTo>
                <a:cubicBezTo>
                  <a:pt x="2930" y="8527"/>
                  <a:pt x="2836" y="8117"/>
                  <a:pt x="2930" y="8243"/>
                </a:cubicBezTo>
                <a:lnTo>
                  <a:pt x="3497" y="9252"/>
                </a:lnTo>
                <a:lnTo>
                  <a:pt x="473" y="8432"/>
                </a:lnTo>
                <a:cubicBezTo>
                  <a:pt x="437" y="8425"/>
                  <a:pt x="402" y="8422"/>
                  <a:pt x="368" y="8422"/>
                </a:cubicBezTo>
                <a:cubicBezTo>
                  <a:pt x="249" y="8422"/>
                  <a:pt x="143" y="8468"/>
                  <a:pt x="95" y="8590"/>
                </a:cubicBezTo>
                <a:cubicBezTo>
                  <a:pt x="0" y="8716"/>
                  <a:pt x="0" y="8874"/>
                  <a:pt x="95" y="9000"/>
                </a:cubicBezTo>
                <a:lnTo>
                  <a:pt x="2205" y="11835"/>
                </a:lnTo>
                <a:cubicBezTo>
                  <a:pt x="2300" y="11898"/>
                  <a:pt x="2363" y="11993"/>
                  <a:pt x="2489" y="11993"/>
                </a:cubicBezTo>
                <a:lnTo>
                  <a:pt x="8128" y="11993"/>
                </a:lnTo>
                <a:cubicBezTo>
                  <a:pt x="8223" y="11993"/>
                  <a:pt x="8380" y="11898"/>
                  <a:pt x="8443" y="11772"/>
                </a:cubicBezTo>
                <a:lnTo>
                  <a:pt x="9137" y="10354"/>
                </a:lnTo>
                <a:cubicBezTo>
                  <a:pt x="9137" y="10323"/>
                  <a:pt x="9168" y="10291"/>
                  <a:pt x="9168" y="10260"/>
                </a:cubicBezTo>
                <a:lnTo>
                  <a:pt x="9735" y="5629"/>
                </a:lnTo>
                <a:lnTo>
                  <a:pt x="11657" y="5629"/>
                </a:lnTo>
                <a:cubicBezTo>
                  <a:pt x="11814" y="5629"/>
                  <a:pt x="11972" y="5534"/>
                  <a:pt x="12003" y="5377"/>
                </a:cubicBezTo>
                <a:cubicBezTo>
                  <a:pt x="12098" y="5219"/>
                  <a:pt x="12003" y="4998"/>
                  <a:pt x="11846" y="4967"/>
                </a:cubicBezTo>
                <a:lnTo>
                  <a:pt x="9042" y="3549"/>
                </a:lnTo>
                <a:cubicBezTo>
                  <a:pt x="9001" y="3533"/>
                  <a:pt x="8954" y="3525"/>
                  <a:pt x="8906" y="3525"/>
                </a:cubicBezTo>
                <a:cubicBezTo>
                  <a:pt x="8767" y="3525"/>
                  <a:pt x="8616" y="3590"/>
                  <a:pt x="8569" y="3707"/>
                </a:cubicBezTo>
                <a:lnTo>
                  <a:pt x="7908" y="4841"/>
                </a:lnTo>
                <a:lnTo>
                  <a:pt x="4915" y="178"/>
                </a:lnTo>
                <a:cubicBezTo>
                  <a:pt x="4866" y="80"/>
                  <a:pt x="4740" y="1"/>
                  <a:pt x="4627" y="1"/>
                </a:cubicBezTo>
                <a:cubicBezTo>
                  <a:pt x="4595" y="1"/>
                  <a:pt x="4564" y="7"/>
                  <a:pt x="4537" y="21"/>
                </a:cubicBezTo>
                <a:cubicBezTo>
                  <a:pt x="4411" y="52"/>
                  <a:pt x="4285" y="210"/>
                  <a:pt x="4285" y="367"/>
                </a:cubicBezTo>
                <a:lnTo>
                  <a:pt x="4505" y="2762"/>
                </a:lnTo>
                <a:lnTo>
                  <a:pt x="2804" y="178"/>
                </a:lnTo>
                <a:cubicBezTo>
                  <a:pt x="2730" y="80"/>
                  <a:pt x="2599" y="1"/>
                  <a:pt x="24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39"/>
          <p:cNvGrpSpPr/>
          <p:nvPr/>
        </p:nvGrpSpPr>
        <p:grpSpPr>
          <a:xfrm>
            <a:off x="3580660" y="3592611"/>
            <a:ext cx="239502" cy="338262"/>
            <a:chOff x="-47300587" y="123275"/>
            <a:chExt cx="190975" cy="269725"/>
          </a:xfrm>
        </p:grpSpPr>
        <p:sp>
          <p:nvSpPr>
            <p:cNvPr id="257" name="Google Shape;257;p39"/>
            <p:cNvSpPr/>
            <p:nvPr/>
          </p:nvSpPr>
          <p:spPr>
            <a:xfrm>
              <a:off x="-47300587" y="123275"/>
              <a:ext cx="190975" cy="269725"/>
            </a:xfrm>
            <a:custGeom>
              <a:avLst/>
              <a:gdLst/>
              <a:ahLst/>
              <a:cxnLst/>
              <a:rect l="l" t="t" r="r" b="b"/>
              <a:pathLst>
                <a:path w="7639" h="10789" extrusionOk="0">
                  <a:moveTo>
                    <a:pt x="5130" y="1283"/>
                  </a:moveTo>
                  <a:cubicBezTo>
                    <a:pt x="5659" y="1283"/>
                    <a:pt x="6050" y="1701"/>
                    <a:pt x="6050" y="2231"/>
                  </a:cubicBezTo>
                  <a:lnTo>
                    <a:pt x="6050" y="6273"/>
                  </a:lnTo>
                  <a:lnTo>
                    <a:pt x="4182" y="6273"/>
                  </a:lnTo>
                  <a:lnTo>
                    <a:pt x="4182" y="5687"/>
                  </a:lnTo>
                  <a:lnTo>
                    <a:pt x="4489" y="5687"/>
                  </a:lnTo>
                  <a:cubicBezTo>
                    <a:pt x="4684" y="5687"/>
                    <a:pt x="4823" y="5548"/>
                    <a:pt x="4823" y="5381"/>
                  </a:cubicBezTo>
                  <a:cubicBezTo>
                    <a:pt x="4823" y="5213"/>
                    <a:pt x="4684" y="5074"/>
                    <a:pt x="4489" y="5074"/>
                  </a:cubicBezTo>
                  <a:lnTo>
                    <a:pt x="4182" y="5074"/>
                  </a:lnTo>
                  <a:lnTo>
                    <a:pt x="4182" y="4433"/>
                  </a:lnTo>
                  <a:lnTo>
                    <a:pt x="4489" y="4433"/>
                  </a:lnTo>
                  <a:cubicBezTo>
                    <a:pt x="4684" y="4433"/>
                    <a:pt x="4823" y="4294"/>
                    <a:pt x="4823" y="4126"/>
                  </a:cubicBezTo>
                  <a:cubicBezTo>
                    <a:pt x="4823" y="3931"/>
                    <a:pt x="4684" y="3792"/>
                    <a:pt x="4489" y="3792"/>
                  </a:cubicBezTo>
                  <a:lnTo>
                    <a:pt x="4182" y="3792"/>
                  </a:lnTo>
                  <a:lnTo>
                    <a:pt x="4182" y="3179"/>
                  </a:lnTo>
                  <a:lnTo>
                    <a:pt x="4489" y="3179"/>
                  </a:lnTo>
                  <a:cubicBezTo>
                    <a:pt x="4684" y="3179"/>
                    <a:pt x="4823" y="3039"/>
                    <a:pt x="4823" y="2872"/>
                  </a:cubicBezTo>
                  <a:cubicBezTo>
                    <a:pt x="4823" y="2677"/>
                    <a:pt x="4684" y="2537"/>
                    <a:pt x="4489" y="2537"/>
                  </a:cubicBezTo>
                  <a:lnTo>
                    <a:pt x="4182" y="2537"/>
                  </a:lnTo>
                  <a:lnTo>
                    <a:pt x="4182" y="2231"/>
                  </a:lnTo>
                  <a:cubicBezTo>
                    <a:pt x="4182" y="1701"/>
                    <a:pt x="4600" y="1283"/>
                    <a:pt x="5130" y="1283"/>
                  </a:cubicBezTo>
                  <a:close/>
                  <a:moveTo>
                    <a:pt x="2649" y="1952"/>
                  </a:moveTo>
                  <a:cubicBezTo>
                    <a:pt x="3178" y="1952"/>
                    <a:pt x="3597" y="2370"/>
                    <a:pt x="3597" y="2900"/>
                  </a:cubicBezTo>
                  <a:lnTo>
                    <a:pt x="3597" y="6328"/>
                  </a:lnTo>
                  <a:lnTo>
                    <a:pt x="1701" y="6328"/>
                  </a:lnTo>
                  <a:lnTo>
                    <a:pt x="1701" y="2900"/>
                  </a:lnTo>
                  <a:cubicBezTo>
                    <a:pt x="1701" y="2370"/>
                    <a:pt x="2119" y="1952"/>
                    <a:pt x="2649" y="1952"/>
                  </a:cubicBezTo>
                  <a:close/>
                  <a:moveTo>
                    <a:pt x="6969" y="6942"/>
                  </a:moveTo>
                  <a:lnTo>
                    <a:pt x="6969" y="7248"/>
                  </a:lnTo>
                  <a:lnTo>
                    <a:pt x="6997" y="7248"/>
                  </a:lnTo>
                  <a:cubicBezTo>
                    <a:pt x="6997" y="7443"/>
                    <a:pt x="6858" y="7583"/>
                    <a:pt x="6691" y="7583"/>
                  </a:cubicBezTo>
                  <a:lnTo>
                    <a:pt x="1088" y="7583"/>
                  </a:lnTo>
                  <a:cubicBezTo>
                    <a:pt x="920" y="7583"/>
                    <a:pt x="781" y="7443"/>
                    <a:pt x="781" y="7248"/>
                  </a:cubicBezTo>
                  <a:lnTo>
                    <a:pt x="781" y="6942"/>
                  </a:lnTo>
                  <a:close/>
                  <a:moveTo>
                    <a:pt x="6273" y="8168"/>
                  </a:moveTo>
                  <a:lnTo>
                    <a:pt x="5827" y="10092"/>
                  </a:lnTo>
                  <a:lnTo>
                    <a:pt x="1952" y="10092"/>
                  </a:lnTo>
                  <a:lnTo>
                    <a:pt x="1506" y="8168"/>
                  </a:lnTo>
                  <a:close/>
                  <a:moveTo>
                    <a:pt x="5102" y="1"/>
                  </a:moveTo>
                  <a:cubicBezTo>
                    <a:pt x="4907" y="1"/>
                    <a:pt x="4767" y="140"/>
                    <a:pt x="4767" y="307"/>
                  </a:cubicBezTo>
                  <a:lnTo>
                    <a:pt x="4767" y="670"/>
                  </a:lnTo>
                  <a:cubicBezTo>
                    <a:pt x="4572" y="698"/>
                    <a:pt x="4405" y="781"/>
                    <a:pt x="4210" y="921"/>
                  </a:cubicBezTo>
                  <a:lnTo>
                    <a:pt x="3987" y="670"/>
                  </a:lnTo>
                  <a:cubicBezTo>
                    <a:pt x="3931" y="614"/>
                    <a:pt x="3847" y="586"/>
                    <a:pt x="3760" y="586"/>
                  </a:cubicBezTo>
                  <a:cubicBezTo>
                    <a:pt x="3673" y="586"/>
                    <a:pt x="3583" y="614"/>
                    <a:pt x="3513" y="670"/>
                  </a:cubicBezTo>
                  <a:cubicBezTo>
                    <a:pt x="3429" y="781"/>
                    <a:pt x="3429" y="976"/>
                    <a:pt x="3513" y="1116"/>
                  </a:cubicBezTo>
                  <a:lnTo>
                    <a:pt x="3764" y="1367"/>
                  </a:lnTo>
                  <a:cubicBezTo>
                    <a:pt x="3708" y="1478"/>
                    <a:pt x="3652" y="1562"/>
                    <a:pt x="3597" y="1673"/>
                  </a:cubicBezTo>
                  <a:cubicBezTo>
                    <a:pt x="3374" y="1506"/>
                    <a:pt x="3123" y="1367"/>
                    <a:pt x="2872" y="1339"/>
                  </a:cubicBezTo>
                  <a:lnTo>
                    <a:pt x="2872" y="976"/>
                  </a:lnTo>
                  <a:cubicBezTo>
                    <a:pt x="2872" y="809"/>
                    <a:pt x="2732" y="670"/>
                    <a:pt x="2537" y="670"/>
                  </a:cubicBezTo>
                  <a:cubicBezTo>
                    <a:pt x="2370" y="670"/>
                    <a:pt x="2231" y="809"/>
                    <a:pt x="2231" y="976"/>
                  </a:cubicBezTo>
                  <a:lnTo>
                    <a:pt x="2231" y="1339"/>
                  </a:lnTo>
                  <a:cubicBezTo>
                    <a:pt x="2036" y="1367"/>
                    <a:pt x="1840" y="1450"/>
                    <a:pt x="1673" y="1562"/>
                  </a:cubicBezTo>
                  <a:lnTo>
                    <a:pt x="1422" y="1339"/>
                  </a:lnTo>
                  <a:cubicBezTo>
                    <a:pt x="1380" y="1283"/>
                    <a:pt x="1304" y="1255"/>
                    <a:pt x="1220" y="1255"/>
                  </a:cubicBezTo>
                  <a:cubicBezTo>
                    <a:pt x="1137" y="1255"/>
                    <a:pt x="1046" y="1283"/>
                    <a:pt x="976" y="1339"/>
                  </a:cubicBezTo>
                  <a:cubicBezTo>
                    <a:pt x="865" y="1450"/>
                    <a:pt x="865" y="1645"/>
                    <a:pt x="976" y="1785"/>
                  </a:cubicBezTo>
                  <a:lnTo>
                    <a:pt x="1227" y="2036"/>
                  </a:lnTo>
                  <a:cubicBezTo>
                    <a:pt x="1116" y="2203"/>
                    <a:pt x="1032" y="2370"/>
                    <a:pt x="976" y="2593"/>
                  </a:cubicBezTo>
                  <a:lnTo>
                    <a:pt x="642" y="2593"/>
                  </a:lnTo>
                  <a:cubicBezTo>
                    <a:pt x="447" y="2593"/>
                    <a:pt x="307" y="2733"/>
                    <a:pt x="307" y="2900"/>
                  </a:cubicBezTo>
                  <a:cubicBezTo>
                    <a:pt x="307" y="3067"/>
                    <a:pt x="447" y="3206"/>
                    <a:pt x="642" y="3206"/>
                  </a:cubicBezTo>
                  <a:lnTo>
                    <a:pt x="948" y="3206"/>
                  </a:lnTo>
                  <a:lnTo>
                    <a:pt x="948" y="3848"/>
                  </a:lnTo>
                  <a:lnTo>
                    <a:pt x="642" y="3848"/>
                  </a:lnTo>
                  <a:cubicBezTo>
                    <a:pt x="447" y="3848"/>
                    <a:pt x="307" y="3987"/>
                    <a:pt x="307" y="4154"/>
                  </a:cubicBezTo>
                  <a:cubicBezTo>
                    <a:pt x="307" y="4321"/>
                    <a:pt x="447" y="4461"/>
                    <a:pt x="642" y="4461"/>
                  </a:cubicBezTo>
                  <a:lnTo>
                    <a:pt x="948" y="4461"/>
                  </a:lnTo>
                  <a:lnTo>
                    <a:pt x="948" y="5102"/>
                  </a:lnTo>
                  <a:lnTo>
                    <a:pt x="642" y="5102"/>
                  </a:lnTo>
                  <a:cubicBezTo>
                    <a:pt x="447" y="5102"/>
                    <a:pt x="307" y="5241"/>
                    <a:pt x="307" y="5409"/>
                  </a:cubicBezTo>
                  <a:cubicBezTo>
                    <a:pt x="307" y="5576"/>
                    <a:pt x="447" y="5715"/>
                    <a:pt x="642" y="5715"/>
                  </a:cubicBezTo>
                  <a:lnTo>
                    <a:pt x="948" y="5715"/>
                  </a:lnTo>
                  <a:lnTo>
                    <a:pt x="948" y="6356"/>
                  </a:lnTo>
                  <a:lnTo>
                    <a:pt x="307" y="6356"/>
                  </a:lnTo>
                  <a:cubicBezTo>
                    <a:pt x="140" y="6356"/>
                    <a:pt x="1" y="6496"/>
                    <a:pt x="1" y="6663"/>
                  </a:cubicBezTo>
                  <a:lnTo>
                    <a:pt x="1" y="7304"/>
                  </a:lnTo>
                  <a:cubicBezTo>
                    <a:pt x="1" y="7722"/>
                    <a:pt x="279" y="8085"/>
                    <a:pt x="697" y="8196"/>
                  </a:cubicBezTo>
                  <a:lnTo>
                    <a:pt x="1255" y="10538"/>
                  </a:lnTo>
                  <a:cubicBezTo>
                    <a:pt x="1283" y="10677"/>
                    <a:pt x="1422" y="10789"/>
                    <a:pt x="1562" y="10789"/>
                  </a:cubicBezTo>
                  <a:lnTo>
                    <a:pt x="5910" y="10789"/>
                  </a:lnTo>
                  <a:cubicBezTo>
                    <a:pt x="6050" y="10789"/>
                    <a:pt x="6217" y="10677"/>
                    <a:pt x="6245" y="10538"/>
                  </a:cubicBezTo>
                  <a:lnTo>
                    <a:pt x="6802" y="8196"/>
                  </a:lnTo>
                  <a:cubicBezTo>
                    <a:pt x="7165" y="8085"/>
                    <a:pt x="7499" y="7722"/>
                    <a:pt x="7499" y="7304"/>
                  </a:cubicBezTo>
                  <a:lnTo>
                    <a:pt x="7499" y="6663"/>
                  </a:lnTo>
                  <a:cubicBezTo>
                    <a:pt x="7638" y="6468"/>
                    <a:pt x="7499" y="6328"/>
                    <a:pt x="7332" y="6328"/>
                  </a:cubicBezTo>
                  <a:lnTo>
                    <a:pt x="6691" y="6328"/>
                  </a:lnTo>
                  <a:lnTo>
                    <a:pt x="6691" y="5074"/>
                  </a:lnTo>
                  <a:lnTo>
                    <a:pt x="6997" y="5074"/>
                  </a:lnTo>
                  <a:cubicBezTo>
                    <a:pt x="7192" y="5074"/>
                    <a:pt x="7332" y="4935"/>
                    <a:pt x="7332" y="4740"/>
                  </a:cubicBezTo>
                  <a:cubicBezTo>
                    <a:pt x="7332" y="4572"/>
                    <a:pt x="7192" y="4433"/>
                    <a:pt x="6997" y="4433"/>
                  </a:cubicBezTo>
                  <a:lnTo>
                    <a:pt x="6691" y="4433"/>
                  </a:lnTo>
                  <a:lnTo>
                    <a:pt x="6691" y="3820"/>
                  </a:lnTo>
                  <a:lnTo>
                    <a:pt x="6997" y="3820"/>
                  </a:lnTo>
                  <a:cubicBezTo>
                    <a:pt x="7192" y="3820"/>
                    <a:pt x="7332" y="3680"/>
                    <a:pt x="7332" y="3485"/>
                  </a:cubicBezTo>
                  <a:cubicBezTo>
                    <a:pt x="7332" y="3318"/>
                    <a:pt x="7192" y="3179"/>
                    <a:pt x="6997" y="3179"/>
                  </a:cubicBezTo>
                  <a:lnTo>
                    <a:pt x="6691" y="3179"/>
                  </a:lnTo>
                  <a:lnTo>
                    <a:pt x="6691" y="2537"/>
                  </a:lnTo>
                  <a:lnTo>
                    <a:pt x="6997" y="2537"/>
                  </a:lnTo>
                  <a:cubicBezTo>
                    <a:pt x="7192" y="2537"/>
                    <a:pt x="7332" y="2398"/>
                    <a:pt x="7332" y="2231"/>
                  </a:cubicBezTo>
                  <a:cubicBezTo>
                    <a:pt x="7332" y="2064"/>
                    <a:pt x="7192" y="1924"/>
                    <a:pt x="6997" y="1924"/>
                  </a:cubicBezTo>
                  <a:lnTo>
                    <a:pt x="6663" y="1924"/>
                  </a:lnTo>
                  <a:cubicBezTo>
                    <a:pt x="6635" y="1701"/>
                    <a:pt x="6551" y="1534"/>
                    <a:pt x="6412" y="1367"/>
                  </a:cubicBezTo>
                  <a:lnTo>
                    <a:pt x="6663" y="1116"/>
                  </a:lnTo>
                  <a:cubicBezTo>
                    <a:pt x="6774" y="1004"/>
                    <a:pt x="6774" y="809"/>
                    <a:pt x="6663" y="670"/>
                  </a:cubicBezTo>
                  <a:cubicBezTo>
                    <a:pt x="6607" y="614"/>
                    <a:pt x="6530" y="586"/>
                    <a:pt x="6450" y="586"/>
                  </a:cubicBezTo>
                  <a:cubicBezTo>
                    <a:pt x="6370" y="586"/>
                    <a:pt x="6286" y="614"/>
                    <a:pt x="6217" y="670"/>
                  </a:cubicBezTo>
                  <a:lnTo>
                    <a:pt x="5966" y="921"/>
                  </a:lnTo>
                  <a:cubicBezTo>
                    <a:pt x="5799" y="809"/>
                    <a:pt x="5604" y="726"/>
                    <a:pt x="5408" y="670"/>
                  </a:cubicBezTo>
                  <a:lnTo>
                    <a:pt x="5408" y="307"/>
                  </a:lnTo>
                  <a:cubicBezTo>
                    <a:pt x="5408" y="140"/>
                    <a:pt x="5269" y="1"/>
                    <a:pt x="5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9"/>
            <p:cNvSpPr/>
            <p:nvPr/>
          </p:nvSpPr>
          <p:spPr>
            <a:xfrm>
              <a:off x="-47242037" y="188100"/>
              <a:ext cx="15350" cy="31375"/>
            </a:xfrm>
            <a:custGeom>
              <a:avLst/>
              <a:gdLst/>
              <a:ahLst/>
              <a:cxnLst/>
              <a:rect l="l" t="t" r="r" b="b"/>
              <a:pathLst>
                <a:path w="614" h="1255" extrusionOk="0">
                  <a:moveTo>
                    <a:pt x="307" y="0"/>
                  </a:moveTo>
                  <a:cubicBezTo>
                    <a:pt x="140" y="0"/>
                    <a:pt x="0" y="140"/>
                    <a:pt x="0" y="307"/>
                  </a:cubicBezTo>
                  <a:lnTo>
                    <a:pt x="0" y="948"/>
                  </a:lnTo>
                  <a:cubicBezTo>
                    <a:pt x="0" y="1115"/>
                    <a:pt x="140" y="1255"/>
                    <a:pt x="307" y="1255"/>
                  </a:cubicBezTo>
                  <a:cubicBezTo>
                    <a:pt x="474" y="1255"/>
                    <a:pt x="613" y="1115"/>
                    <a:pt x="613" y="948"/>
                  </a:cubicBezTo>
                  <a:lnTo>
                    <a:pt x="613" y="307"/>
                  </a:lnTo>
                  <a:cubicBezTo>
                    <a:pt x="613" y="140"/>
                    <a:pt x="474" y="0"/>
                    <a:pt x="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9"/>
            <p:cNvSpPr/>
            <p:nvPr/>
          </p:nvSpPr>
          <p:spPr>
            <a:xfrm>
              <a:off x="-47242037" y="234775"/>
              <a:ext cx="15350" cy="31400"/>
            </a:xfrm>
            <a:custGeom>
              <a:avLst/>
              <a:gdLst/>
              <a:ahLst/>
              <a:cxnLst/>
              <a:rect l="l" t="t" r="r" b="b"/>
              <a:pathLst>
                <a:path w="614" h="1256" extrusionOk="0">
                  <a:moveTo>
                    <a:pt x="307" y="1"/>
                  </a:moveTo>
                  <a:cubicBezTo>
                    <a:pt x="140" y="1"/>
                    <a:pt x="0" y="140"/>
                    <a:pt x="0" y="335"/>
                  </a:cubicBezTo>
                  <a:lnTo>
                    <a:pt x="0" y="949"/>
                  </a:lnTo>
                  <a:cubicBezTo>
                    <a:pt x="0" y="1116"/>
                    <a:pt x="140" y="1255"/>
                    <a:pt x="307" y="1255"/>
                  </a:cubicBezTo>
                  <a:cubicBezTo>
                    <a:pt x="474" y="1255"/>
                    <a:pt x="613" y="1116"/>
                    <a:pt x="613" y="949"/>
                  </a:cubicBezTo>
                  <a:lnTo>
                    <a:pt x="613" y="335"/>
                  </a:lnTo>
                  <a:cubicBezTo>
                    <a:pt x="613" y="140"/>
                    <a:pt x="474" y="1"/>
                    <a:pt x="3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9"/>
            <p:cNvSpPr/>
            <p:nvPr/>
          </p:nvSpPr>
          <p:spPr>
            <a:xfrm>
              <a:off x="-47180012" y="172075"/>
              <a:ext cx="15350" cy="31375"/>
            </a:xfrm>
            <a:custGeom>
              <a:avLst/>
              <a:gdLst/>
              <a:ahLst/>
              <a:cxnLst/>
              <a:rect l="l" t="t" r="r" b="b"/>
              <a:pathLst>
                <a:path w="614" h="1255" extrusionOk="0">
                  <a:moveTo>
                    <a:pt x="307" y="0"/>
                  </a:moveTo>
                  <a:cubicBezTo>
                    <a:pt x="139" y="0"/>
                    <a:pt x="0" y="139"/>
                    <a:pt x="0" y="335"/>
                  </a:cubicBezTo>
                  <a:lnTo>
                    <a:pt x="0" y="948"/>
                  </a:lnTo>
                  <a:cubicBezTo>
                    <a:pt x="0" y="1115"/>
                    <a:pt x="139" y="1254"/>
                    <a:pt x="307" y="1254"/>
                  </a:cubicBezTo>
                  <a:cubicBezTo>
                    <a:pt x="474" y="1254"/>
                    <a:pt x="613" y="1115"/>
                    <a:pt x="613" y="948"/>
                  </a:cubicBezTo>
                  <a:lnTo>
                    <a:pt x="613" y="335"/>
                  </a:lnTo>
                  <a:cubicBezTo>
                    <a:pt x="613" y="139"/>
                    <a:pt x="474" y="0"/>
                    <a:pt x="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9"/>
            <p:cNvSpPr/>
            <p:nvPr/>
          </p:nvSpPr>
          <p:spPr>
            <a:xfrm>
              <a:off x="-47180012" y="218050"/>
              <a:ext cx="15350" cy="32100"/>
            </a:xfrm>
            <a:custGeom>
              <a:avLst/>
              <a:gdLst/>
              <a:ahLst/>
              <a:cxnLst/>
              <a:rect l="l" t="t" r="r" b="b"/>
              <a:pathLst>
                <a:path w="614" h="1284" extrusionOk="0">
                  <a:moveTo>
                    <a:pt x="307" y="1"/>
                  </a:moveTo>
                  <a:cubicBezTo>
                    <a:pt x="139" y="1"/>
                    <a:pt x="0" y="140"/>
                    <a:pt x="0" y="335"/>
                  </a:cubicBezTo>
                  <a:lnTo>
                    <a:pt x="0" y="949"/>
                  </a:lnTo>
                  <a:cubicBezTo>
                    <a:pt x="0" y="1144"/>
                    <a:pt x="139" y="1283"/>
                    <a:pt x="307" y="1283"/>
                  </a:cubicBezTo>
                  <a:cubicBezTo>
                    <a:pt x="474" y="1283"/>
                    <a:pt x="613" y="1144"/>
                    <a:pt x="613" y="949"/>
                  </a:cubicBezTo>
                  <a:lnTo>
                    <a:pt x="613" y="335"/>
                  </a:lnTo>
                  <a:cubicBezTo>
                    <a:pt x="613" y="140"/>
                    <a:pt x="474" y="1"/>
                    <a:pt x="3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39"/>
          <p:cNvSpPr/>
          <p:nvPr/>
        </p:nvSpPr>
        <p:spPr>
          <a:xfrm>
            <a:off x="1447950" y="2246775"/>
            <a:ext cx="26525" cy="93759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9"/>
          <p:cNvSpPr/>
          <p:nvPr/>
        </p:nvSpPr>
        <p:spPr>
          <a:xfrm>
            <a:off x="5305575" y="2246775"/>
            <a:ext cx="26525" cy="93759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9"/>
          <p:cNvSpPr/>
          <p:nvPr/>
        </p:nvSpPr>
        <p:spPr>
          <a:xfrm>
            <a:off x="3376750" y="3570750"/>
            <a:ext cx="26525" cy="93759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43;p39">
            <a:extLst>
              <a:ext uri="{FF2B5EF4-FFF2-40B4-BE49-F238E27FC236}">
                <a16:creationId xmlns:a16="http://schemas.microsoft.com/office/drawing/2014/main" id="{73F03D52-71C7-4A03-8ECC-E987F3D30CAC}"/>
              </a:ext>
            </a:extLst>
          </p:cNvPr>
          <p:cNvSpPr txBox="1">
            <a:spLocks noGrp="1"/>
          </p:cNvSpPr>
          <p:nvPr>
            <p:ph type="title"/>
          </p:nvPr>
        </p:nvSpPr>
        <p:spPr>
          <a:xfrm>
            <a:off x="266345" y="433674"/>
            <a:ext cx="173257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回归分析</a:t>
            </a:r>
            <a:endParaRPr dirty="0"/>
          </a:p>
        </p:txBody>
      </p:sp>
      <p:sp>
        <p:nvSpPr>
          <p:cNvPr id="5" name="Google Shape;230;p37">
            <a:extLst>
              <a:ext uri="{FF2B5EF4-FFF2-40B4-BE49-F238E27FC236}">
                <a16:creationId xmlns:a16="http://schemas.microsoft.com/office/drawing/2014/main" id="{CC5211D8-E071-444D-8EF4-21D4800D2E31}"/>
              </a:ext>
            </a:extLst>
          </p:cNvPr>
          <p:cNvSpPr txBox="1">
            <a:spLocks noGrp="1"/>
          </p:cNvSpPr>
          <p:nvPr>
            <p:ph type="subTitle" idx="1"/>
          </p:nvPr>
        </p:nvSpPr>
        <p:spPr>
          <a:xfrm>
            <a:off x="1630766" y="1572717"/>
            <a:ext cx="5882467" cy="1787171"/>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600"/>
              </a:spcAft>
              <a:buNone/>
            </a:pPr>
            <a:r>
              <a:rPr lang="zh-CN" altLang="en-US" sz="2000" dirty="0"/>
              <a:t>随机抽取</a:t>
            </a:r>
            <a:r>
              <a:rPr lang="en-US" altLang="zh-CN" sz="2000" dirty="0"/>
              <a:t>1000</a:t>
            </a:r>
            <a:r>
              <a:rPr lang="zh-CN" altLang="en-US" sz="2000" dirty="0"/>
              <a:t>样本，按</a:t>
            </a:r>
            <a:r>
              <a:rPr lang="en-US" altLang="zh-CN" sz="2000" dirty="0"/>
              <a:t>7</a:t>
            </a:r>
            <a:r>
              <a:rPr lang="zh-CN" altLang="en-US" sz="2000" dirty="0"/>
              <a:t>：</a:t>
            </a:r>
            <a:r>
              <a:rPr lang="en-US" altLang="zh-CN" sz="2000" dirty="0"/>
              <a:t>3</a:t>
            </a:r>
            <a:r>
              <a:rPr lang="zh-CN" altLang="en-US" sz="2000" dirty="0"/>
              <a:t>划分为训练集与测试集</a:t>
            </a:r>
            <a:endParaRPr lang="en-US" altLang="zh-CN" sz="2000" dirty="0"/>
          </a:p>
          <a:p>
            <a:pPr marL="0" lvl="0" indent="0" algn="ctr" rtl="0">
              <a:lnSpc>
                <a:spcPct val="150000"/>
              </a:lnSpc>
              <a:spcBef>
                <a:spcPts val="0"/>
              </a:spcBef>
              <a:spcAft>
                <a:spcPts val="1600"/>
              </a:spcAft>
              <a:buNone/>
            </a:pPr>
            <a:r>
              <a:rPr lang="en-US" sz="2000" dirty="0"/>
              <a:t>lm(price ~ . , data=train.house)</a:t>
            </a:r>
          </a:p>
          <a:p>
            <a:pPr marL="0" lvl="0" indent="0" algn="ctr" rtl="0">
              <a:lnSpc>
                <a:spcPct val="150000"/>
              </a:lnSpc>
              <a:spcBef>
                <a:spcPts val="0"/>
              </a:spcBef>
              <a:spcAft>
                <a:spcPts val="1600"/>
              </a:spcAft>
              <a:buNone/>
            </a:pPr>
            <a:r>
              <a:rPr lang="zh-CN" altLang="en-US" sz="2000" dirty="0"/>
              <a:t>开始假设每平米价格与所有变量相关，包括转变的哑变量，共</a:t>
            </a:r>
            <a:r>
              <a:rPr lang="en-US" altLang="zh-CN" sz="2000" dirty="0"/>
              <a:t>46</a:t>
            </a:r>
            <a:r>
              <a:rPr lang="zh-CN" altLang="en-US" sz="2000" dirty="0"/>
              <a:t>个变量</a:t>
            </a:r>
            <a:endParaRPr sz="2000" dirty="0"/>
          </a:p>
        </p:txBody>
      </p:sp>
    </p:spTree>
    <p:extLst>
      <p:ext uri="{BB962C8B-B14F-4D97-AF65-F5344CB8AC3E}">
        <p14:creationId xmlns:p14="http://schemas.microsoft.com/office/powerpoint/2010/main" val="1909419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10">
            <a:extLst>
              <a:ext uri="{FF2B5EF4-FFF2-40B4-BE49-F238E27FC236}">
                <a16:creationId xmlns:a16="http://schemas.microsoft.com/office/drawing/2014/main" id="{BA35555C-0F3A-436A-AD8E-C5FB4701FB11}"/>
              </a:ext>
            </a:extLst>
          </p:cNvPr>
          <p:cNvGraphicFramePr>
            <a:graphicFrameLocks noGrp="1"/>
          </p:cNvGraphicFramePr>
          <p:nvPr>
            <p:extLst>
              <p:ext uri="{D42A27DB-BD31-4B8C-83A1-F6EECF244321}">
                <p14:modId xmlns:p14="http://schemas.microsoft.com/office/powerpoint/2010/main" val="2050272488"/>
              </p:ext>
            </p:extLst>
          </p:nvPr>
        </p:nvGraphicFramePr>
        <p:xfrm>
          <a:off x="1935127" y="1139589"/>
          <a:ext cx="6833189" cy="3219450"/>
        </p:xfrm>
        <a:graphic>
          <a:graphicData uri="http://schemas.openxmlformats.org/drawingml/2006/table">
            <a:tbl>
              <a:tblPr firstRow="1" bandRow="1">
                <a:tableStyleId>{0A826C30-953E-45B5-8BCC-A10EE98C4839}</a:tableStyleId>
              </a:tblPr>
              <a:tblGrid>
                <a:gridCol w="1258313">
                  <a:extLst>
                    <a:ext uri="{9D8B030D-6E8A-4147-A177-3AD203B41FA5}">
                      <a16:colId xmlns:a16="http://schemas.microsoft.com/office/drawing/2014/main" val="3099280675"/>
                    </a:ext>
                  </a:extLst>
                </a:gridCol>
                <a:gridCol w="1337371">
                  <a:extLst>
                    <a:ext uri="{9D8B030D-6E8A-4147-A177-3AD203B41FA5}">
                      <a16:colId xmlns:a16="http://schemas.microsoft.com/office/drawing/2014/main" val="1988946528"/>
                    </a:ext>
                  </a:extLst>
                </a:gridCol>
                <a:gridCol w="1345263">
                  <a:extLst>
                    <a:ext uri="{9D8B030D-6E8A-4147-A177-3AD203B41FA5}">
                      <a16:colId xmlns:a16="http://schemas.microsoft.com/office/drawing/2014/main" val="916375530"/>
                    </a:ext>
                  </a:extLst>
                </a:gridCol>
                <a:gridCol w="1401945">
                  <a:extLst>
                    <a:ext uri="{9D8B030D-6E8A-4147-A177-3AD203B41FA5}">
                      <a16:colId xmlns:a16="http://schemas.microsoft.com/office/drawing/2014/main" val="3269362923"/>
                    </a:ext>
                  </a:extLst>
                </a:gridCol>
                <a:gridCol w="1490297">
                  <a:extLst>
                    <a:ext uri="{9D8B030D-6E8A-4147-A177-3AD203B41FA5}">
                      <a16:colId xmlns:a16="http://schemas.microsoft.com/office/drawing/2014/main" val="1601572330"/>
                    </a:ext>
                  </a:extLst>
                </a:gridCol>
              </a:tblGrid>
              <a:tr h="698320">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Lng</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followers</a:t>
                      </a: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Living</a:t>
                      </a:r>
                    </a:p>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Room</a:t>
                      </a: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Floor</a:t>
                      </a: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rgbClr val="FF0000"/>
                          </a:solidFill>
                          <a:latin typeface="等线" panose="02010600030101010101" pitchFamily="2" charset="-122"/>
                          <a:ea typeface="等线" panose="02010600030101010101" pitchFamily="2" charset="-122"/>
                          <a:cs typeface="Arial"/>
                          <a:sym typeface="Arial"/>
                        </a:rPr>
                        <a:t>Building</a:t>
                      </a:r>
                    </a:p>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rgbClr val="FF0000"/>
                          </a:solidFill>
                          <a:latin typeface="等线" panose="02010600030101010101" pitchFamily="2" charset="-122"/>
                          <a:ea typeface="等线" panose="02010600030101010101" pitchFamily="2" charset="-122"/>
                          <a:cs typeface="Arial"/>
                          <a:sym typeface="Arial"/>
                        </a:rPr>
                        <a:t>Structure</a:t>
                      </a:r>
                    </a:p>
                  </a:txBody>
                  <a:tcPr/>
                </a:tc>
                <a:extLst>
                  <a:ext uri="{0D108BD9-81ED-4DB2-BD59-A6C34878D82A}">
                    <a16:rowId xmlns:a16="http://schemas.microsoft.com/office/drawing/2014/main" val="3758769937"/>
                  </a:ext>
                </a:extLst>
              </a:tr>
              <a:tr h="620341">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Lat</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communityAverage</a:t>
                      </a:r>
                    </a:p>
                  </a:txBody>
                  <a:tcPr marL="6350" marR="6350" marT="6350" marB="0" anchor="ctr"/>
                </a:tc>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Drawing</a:t>
                      </a:r>
                    </a:p>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Room</a:t>
                      </a:r>
                    </a:p>
                  </a:txBody>
                  <a:tcPr marL="6350" marR="6350" marT="6350" marB="0" anchor="ctr"/>
                </a:tc>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rgbClr val="FF0000"/>
                          </a:solidFill>
                          <a:latin typeface="等线" panose="02010600030101010101" pitchFamily="2" charset="-122"/>
                          <a:ea typeface="等线" panose="02010600030101010101" pitchFamily="2" charset="-122"/>
                          <a:cs typeface="Arial"/>
                          <a:sym typeface="Arial"/>
                        </a:rPr>
                        <a:t>Building</a:t>
                      </a:r>
                    </a:p>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rgbClr val="FF0000"/>
                          </a:solidFill>
                          <a:latin typeface="等线" panose="02010600030101010101" pitchFamily="2" charset="-122"/>
                          <a:ea typeface="等线" panose="02010600030101010101" pitchFamily="2" charset="-122"/>
                          <a:cs typeface="Arial"/>
                          <a:sym typeface="Arial"/>
                        </a:rPr>
                        <a:t>Type</a:t>
                      </a:r>
                    </a:p>
                  </a:txBody>
                  <a:tcPr marL="6350" marR="6350" marT="6350" marB="0" anchor="ctr"/>
                </a:tc>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ladderRatio</a:t>
                      </a:r>
                    </a:p>
                  </a:txBody>
                  <a:tcPr marL="6350" marR="6350" marT="6350" marB="0" anchor="ctr"/>
                </a:tc>
                <a:extLst>
                  <a:ext uri="{0D108BD9-81ED-4DB2-BD59-A6C34878D82A}">
                    <a16:rowId xmlns:a16="http://schemas.microsoft.com/office/drawing/2014/main" val="895991249"/>
                  </a:ext>
                </a:extLst>
              </a:tr>
              <a:tr h="620341">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tradeTime</a:t>
                      </a:r>
                    </a:p>
                  </a:txBody>
                  <a:tcPr marL="6350" marR="6350" marT="6350" marB="0" anchor="ctr"/>
                </a:tc>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price</a:t>
                      </a:r>
                    </a:p>
                  </a:txBody>
                  <a:tcPr marL="6350" marR="6350" marT="6350" marB="0" anchor="ctr"/>
                </a:tc>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kitchen</a:t>
                      </a:r>
                    </a:p>
                  </a:txBody>
                  <a:tcPr marL="6350" marR="6350" marT="6350" marB="0" anchor="ctr"/>
                </a:tc>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constructionTime</a:t>
                      </a:r>
                    </a:p>
                  </a:txBody>
                  <a:tcPr marL="6350" marR="6350" marT="6350" marB="0" anchor="ctr"/>
                </a:tc>
                <a:tc>
                  <a:txBody>
                    <a:bodyPr/>
                    <a:lstStyle/>
                    <a:p>
                      <a:pPr marR="0" algn="ctr" rtl="0" fontAlgn="ctr">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rgbClr val="FF0000"/>
                          </a:solidFill>
                          <a:latin typeface="等线" panose="02010600030101010101" pitchFamily="2" charset="-122"/>
                          <a:ea typeface="等线" panose="02010600030101010101" pitchFamily="2" charset="-122"/>
                          <a:cs typeface="Arial"/>
                          <a:sym typeface="Arial"/>
                        </a:rPr>
                        <a:t>e</a:t>
                      </a:r>
                      <a:r>
                        <a:rPr lang="en-US" sz="2200" b="0" i="0" u="none" strike="noStrike" cap="none" dirty="0">
                          <a:ln>
                            <a:solidFill>
                              <a:schemeClr val="bg2"/>
                            </a:solidFill>
                          </a:ln>
                          <a:solidFill>
                            <a:srgbClr val="FF0000"/>
                          </a:solidFill>
                          <a:latin typeface="等线" panose="02010600030101010101" pitchFamily="2" charset="-122"/>
                          <a:ea typeface="等线" panose="02010600030101010101" pitchFamily="2" charset="-122"/>
                          <a:cs typeface="Arial"/>
                          <a:sym typeface="Arial"/>
                        </a:rPr>
                        <a:t>levator</a:t>
                      </a:r>
                    </a:p>
                  </a:txBody>
                  <a:tcPr marL="6350" marR="6350" marT="6350" marB="0" anchor="ctr"/>
                </a:tc>
                <a:extLst>
                  <a:ext uri="{0D108BD9-81ED-4DB2-BD59-A6C34878D82A}">
                    <a16:rowId xmlns:a16="http://schemas.microsoft.com/office/drawing/2014/main" val="2344172498"/>
                  </a:ext>
                </a:extLst>
              </a:tr>
              <a:tr h="620341">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DOM</a:t>
                      </a:r>
                    </a:p>
                  </a:txBody>
                  <a:tcPr marL="6350" marR="6350" marT="6350" marB="0" anchor="ctr"/>
                </a:tc>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square</a:t>
                      </a:r>
                    </a:p>
                  </a:txBody>
                  <a:tcPr marL="6350" marR="6350" marT="6350" marB="0" anchor="ctr"/>
                </a:tc>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bathRoom</a:t>
                      </a:r>
                    </a:p>
                  </a:txBody>
                  <a:tcPr marL="6350" marR="6350" marT="6350" marB="0" anchor="ctr"/>
                </a:tc>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rgbClr val="FF0000"/>
                          </a:solidFill>
                          <a:latin typeface="等线" panose="02010600030101010101" pitchFamily="2" charset="-122"/>
                          <a:ea typeface="等线" panose="02010600030101010101" pitchFamily="2" charset="-122"/>
                          <a:cs typeface="Arial"/>
                          <a:sym typeface="Arial"/>
                        </a:rPr>
                        <a:t>Renovation</a:t>
                      </a:r>
                    </a:p>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rgbClr val="FF0000"/>
                          </a:solidFill>
                          <a:latin typeface="等线" panose="02010600030101010101" pitchFamily="2" charset="-122"/>
                          <a:ea typeface="等线" panose="02010600030101010101" pitchFamily="2" charset="-122"/>
                          <a:cs typeface="Arial"/>
                          <a:sym typeface="Arial"/>
                        </a:rPr>
                        <a:t>Condition</a:t>
                      </a:r>
                    </a:p>
                  </a:txBody>
                  <a:tcPr marL="6350" marR="6350" marT="6350" marB="0" anchor="ctr"/>
                </a:tc>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rgbClr val="FF0000"/>
                          </a:solidFill>
                          <a:latin typeface="等线" panose="02010600030101010101" pitchFamily="2" charset="-122"/>
                          <a:ea typeface="等线" panose="02010600030101010101" pitchFamily="2" charset="-122"/>
                          <a:cs typeface="Arial"/>
                          <a:sym typeface="Arial"/>
                        </a:rPr>
                        <a:t>fiveYears</a:t>
                      </a:r>
                    </a:p>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rgbClr val="FF0000"/>
                          </a:solidFill>
                          <a:latin typeface="等线" panose="02010600030101010101" pitchFamily="2" charset="-122"/>
                          <a:ea typeface="等线" panose="02010600030101010101" pitchFamily="2" charset="-122"/>
                          <a:cs typeface="Arial"/>
                          <a:sym typeface="Arial"/>
                        </a:rPr>
                        <a:t>Property</a:t>
                      </a:r>
                    </a:p>
                  </a:txBody>
                  <a:tcPr marL="6350" marR="6350" marT="6350" marB="0" anchor="ctr"/>
                </a:tc>
                <a:extLst>
                  <a:ext uri="{0D108BD9-81ED-4DB2-BD59-A6C34878D82A}">
                    <a16:rowId xmlns:a16="http://schemas.microsoft.com/office/drawing/2014/main" val="2480603940"/>
                  </a:ext>
                </a:extLst>
              </a:tr>
              <a:tr h="39105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2200" b="0" i="0" u="none" strike="noStrike" kern="0" cap="none" spc="0" normalizeH="0" baseline="0" noProof="0" dirty="0">
                          <a:ln>
                            <a:solidFill>
                              <a:srgbClr val="637B7F"/>
                            </a:solidFill>
                          </a:ln>
                          <a:solidFill>
                            <a:srgbClr val="FF0000"/>
                          </a:solidFill>
                          <a:effectLst/>
                          <a:uLnTx/>
                          <a:uFillTx/>
                          <a:latin typeface="等线" panose="02010600030101010101" pitchFamily="2" charset="-122"/>
                          <a:ea typeface="等线" panose="02010600030101010101" pitchFamily="2" charset="-122"/>
                          <a:cs typeface="Arial"/>
                          <a:sym typeface="Arial"/>
                        </a:rPr>
                        <a:t>subway</a:t>
                      </a:r>
                    </a:p>
                  </a:txBody>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kumimoji="0" lang="en-US" altLang="zh-CN" sz="2200" b="0" i="0" u="none" strike="noStrike" kern="0" cap="none" spc="0" normalizeH="0" baseline="0" noProof="0" dirty="0">
                          <a:ln>
                            <a:solidFill>
                              <a:srgbClr val="637B7F"/>
                            </a:solidFill>
                          </a:ln>
                          <a:solidFill>
                            <a:srgbClr val="FF0000"/>
                          </a:solidFill>
                          <a:effectLst/>
                          <a:uLnTx/>
                          <a:uFillTx/>
                          <a:latin typeface="等线" panose="02010600030101010101" pitchFamily="2" charset="-122"/>
                          <a:ea typeface="等线" panose="02010600030101010101" pitchFamily="2" charset="-122"/>
                          <a:cs typeface="Arial"/>
                          <a:sym typeface="Arial"/>
                        </a:rPr>
                        <a:t>district</a:t>
                      </a:r>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095597469"/>
                  </a:ext>
                </a:extLst>
              </a:tr>
            </a:tbl>
          </a:graphicData>
        </a:graphic>
      </p:graphicFrame>
      <p:sp>
        <p:nvSpPr>
          <p:cNvPr id="13" name="Google Shape;243;p39">
            <a:extLst>
              <a:ext uri="{FF2B5EF4-FFF2-40B4-BE49-F238E27FC236}">
                <a16:creationId xmlns:a16="http://schemas.microsoft.com/office/drawing/2014/main" id="{86C7E5FD-3325-45BA-8ADD-C3736073943B}"/>
              </a:ext>
            </a:extLst>
          </p:cNvPr>
          <p:cNvSpPr txBox="1">
            <a:spLocks noGrp="1"/>
          </p:cNvSpPr>
          <p:nvPr>
            <p:ph type="title"/>
          </p:nvPr>
        </p:nvSpPr>
        <p:spPr>
          <a:xfrm>
            <a:off x="266345" y="433674"/>
            <a:ext cx="173257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回归分析</a:t>
            </a:r>
            <a:endParaRPr dirty="0"/>
          </a:p>
        </p:txBody>
      </p:sp>
      <p:sp>
        <p:nvSpPr>
          <p:cNvPr id="2" name="矩形 1">
            <a:extLst>
              <a:ext uri="{FF2B5EF4-FFF2-40B4-BE49-F238E27FC236}">
                <a16:creationId xmlns:a16="http://schemas.microsoft.com/office/drawing/2014/main" id="{DF212D83-3227-40E3-BDC9-AD12BA982F55}"/>
              </a:ext>
            </a:extLst>
          </p:cNvPr>
          <p:cNvSpPr/>
          <p:nvPr/>
        </p:nvSpPr>
        <p:spPr>
          <a:xfrm>
            <a:off x="109871" y="1879252"/>
            <a:ext cx="1889051" cy="1384995"/>
          </a:xfrm>
          <a:prstGeom prst="rect">
            <a:avLst/>
          </a:prstGeom>
        </p:spPr>
        <p:txBody>
          <a:bodyPr wrap="square">
            <a:spAutoFit/>
          </a:bodyPr>
          <a:lstStyle/>
          <a:p>
            <a:r>
              <a:rPr lang="zh-CN" altLang="zh-CN" dirty="0">
                <a:solidFill>
                  <a:schemeClr val="accent2"/>
                </a:solidFill>
                <a:ea typeface="等线" panose="02010600030101010101" pitchFamily="2" charset="-122"/>
                <a:cs typeface="Times New Roman" panose="02020603050405020304" pitchFamily="18" charset="0"/>
              </a:rPr>
              <a:t>这张图是所有变量的展示，但因为变量太多了，所以哑变量的部分就以转换前的形式展示，标红的都是转化后的哑变量</a:t>
            </a:r>
            <a:endParaRPr lang="zh-CN" altLang="en-US" dirty="0">
              <a:solidFill>
                <a:schemeClr val="accent2"/>
              </a:solidFill>
            </a:endParaRPr>
          </a:p>
        </p:txBody>
      </p:sp>
    </p:spTree>
    <p:extLst>
      <p:ext uri="{BB962C8B-B14F-4D97-AF65-F5344CB8AC3E}">
        <p14:creationId xmlns:p14="http://schemas.microsoft.com/office/powerpoint/2010/main" val="3267065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43;p39">
            <a:extLst>
              <a:ext uri="{FF2B5EF4-FFF2-40B4-BE49-F238E27FC236}">
                <a16:creationId xmlns:a16="http://schemas.microsoft.com/office/drawing/2014/main" id="{73F03D52-71C7-4A03-8ECC-E987F3D30CAC}"/>
              </a:ext>
            </a:extLst>
          </p:cNvPr>
          <p:cNvSpPr txBox="1">
            <a:spLocks noGrp="1"/>
          </p:cNvSpPr>
          <p:nvPr>
            <p:ph type="title"/>
          </p:nvPr>
        </p:nvSpPr>
        <p:spPr>
          <a:xfrm>
            <a:off x="266345" y="433674"/>
            <a:ext cx="173257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回归分析</a:t>
            </a:r>
            <a:endParaRPr dirty="0"/>
          </a:p>
        </p:txBody>
      </p:sp>
      <p:sp>
        <p:nvSpPr>
          <p:cNvPr id="5" name="Google Shape;230;p37">
            <a:extLst>
              <a:ext uri="{FF2B5EF4-FFF2-40B4-BE49-F238E27FC236}">
                <a16:creationId xmlns:a16="http://schemas.microsoft.com/office/drawing/2014/main" id="{CC5211D8-E071-444D-8EF4-21D4800D2E31}"/>
              </a:ext>
            </a:extLst>
          </p:cNvPr>
          <p:cNvSpPr txBox="1">
            <a:spLocks noGrp="1"/>
          </p:cNvSpPr>
          <p:nvPr>
            <p:ph type="subTitle" idx="1"/>
          </p:nvPr>
        </p:nvSpPr>
        <p:spPr>
          <a:xfrm>
            <a:off x="2601875" y="843342"/>
            <a:ext cx="5882467" cy="638128"/>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600"/>
              </a:spcAft>
              <a:buNone/>
            </a:pPr>
            <a:r>
              <a:rPr lang="en-US" sz="2000" dirty="0"/>
              <a:t>price.step&lt;-step(price.lm,direction='both')</a:t>
            </a:r>
          </a:p>
        </p:txBody>
      </p:sp>
      <p:graphicFrame>
        <p:nvGraphicFramePr>
          <p:cNvPr id="2" name="表格 2">
            <a:extLst>
              <a:ext uri="{FF2B5EF4-FFF2-40B4-BE49-F238E27FC236}">
                <a16:creationId xmlns:a16="http://schemas.microsoft.com/office/drawing/2014/main" id="{7EADCBDB-0171-4505-8568-50EDF1D0E29C}"/>
              </a:ext>
            </a:extLst>
          </p:cNvPr>
          <p:cNvGraphicFramePr>
            <a:graphicFrameLocks noGrp="1"/>
          </p:cNvGraphicFramePr>
          <p:nvPr>
            <p:extLst>
              <p:ext uri="{D42A27DB-BD31-4B8C-83A1-F6EECF244321}">
                <p14:modId xmlns:p14="http://schemas.microsoft.com/office/powerpoint/2010/main" val="1419388577"/>
              </p:ext>
            </p:extLst>
          </p:nvPr>
        </p:nvGraphicFramePr>
        <p:xfrm>
          <a:off x="2126512" y="1545265"/>
          <a:ext cx="6542568" cy="3312610"/>
        </p:xfrm>
        <a:graphic>
          <a:graphicData uri="http://schemas.openxmlformats.org/drawingml/2006/table">
            <a:tbl>
              <a:tblPr firstRow="1" bandRow="1">
                <a:tableStyleId>{0A826C30-953E-45B5-8BCC-A10EE98C4839}</a:tableStyleId>
              </a:tblPr>
              <a:tblGrid>
                <a:gridCol w="1287612">
                  <a:extLst>
                    <a:ext uri="{9D8B030D-6E8A-4147-A177-3AD203B41FA5}">
                      <a16:colId xmlns:a16="http://schemas.microsoft.com/office/drawing/2014/main" val="2526531546"/>
                    </a:ext>
                  </a:extLst>
                </a:gridCol>
                <a:gridCol w="1234257">
                  <a:extLst>
                    <a:ext uri="{9D8B030D-6E8A-4147-A177-3AD203B41FA5}">
                      <a16:colId xmlns:a16="http://schemas.microsoft.com/office/drawing/2014/main" val="3728415409"/>
                    </a:ext>
                  </a:extLst>
                </a:gridCol>
                <a:gridCol w="1335138">
                  <a:extLst>
                    <a:ext uri="{9D8B030D-6E8A-4147-A177-3AD203B41FA5}">
                      <a16:colId xmlns:a16="http://schemas.microsoft.com/office/drawing/2014/main" val="831445355"/>
                    </a:ext>
                  </a:extLst>
                </a:gridCol>
                <a:gridCol w="1383035">
                  <a:extLst>
                    <a:ext uri="{9D8B030D-6E8A-4147-A177-3AD203B41FA5}">
                      <a16:colId xmlns:a16="http://schemas.microsoft.com/office/drawing/2014/main" val="1276410013"/>
                    </a:ext>
                  </a:extLst>
                </a:gridCol>
                <a:gridCol w="1302526">
                  <a:extLst>
                    <a:ext uri="{9D8B030D-6E8A-4147-A177-3AD203B41FA5}">
                      <a16:colId xmlns:a16="http://schemas.microsoft.com/office/drawing/2014/main" val="785436427"/>
                    </a:ext>
                  </a:extLst>
                </a:gridCol>
              </a:tblGrid>
              <a:tr h="776424">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tradeTime</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DOM</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square</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constructionTime</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communityAverage</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extLst>
                  <a:ext uri="{0D108BD9-81ED-4DB2-BD59-A6C34878D82A}">
                    <a16:rowId xmlns:a16="http://schemas.microsoft.com/office/drawing/2014/main" val="2324184601"/>
                  </a:ext>
                </a:extLst>
              </a:tr>
              <a:tr h="1118050">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bldgType.plate</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bldgType.Tower</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err="1">
                          <a:ln>
                            <a:solidFill>
                              <a:schemeClr val="bg2"/>
                            </a:solidFill>
                          </a:ln>
                          <a:solidFill>
                            <a:schemeClr val="bg2"/>
                          </a:solidFill>
                          <a:latin typeface="等线" panose="02010600030101010101" pitchFamily="2" charset="-122"/>
                          <a:ea typeface="等线" panose="02010600030101010101" pitchFamily="2" charset="-122"/>
                          <a:cs typeface="Arial"/>
                          <a:sym typeface="Arial"/>
                        </a:rPr>
                        <a:t>renovation.Other</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err="1">
                          <a:ln>
                            <a:solidFill>
                              <a:schemeClr val="bg2"/>
                            </a:solidFill>
                          </a:ln>
                          <a:solidFill>
                            <a:schemeClr val="bg2"/>
                          </a:solidFill>
                          <a:latin typeface="等线" panose="02010600030101010101" pitchFamily="2" charset="-122"/>
                          <a:ea typeface="等线" panose="02010600030101010101" pitchFamily="2" charset="-122"/>
                          <a:cs typeface="Arial"/>
                          <a:sym typeface="Arial"/>
                        </a:rPr>
                        <a:t>hasSubway.has_subway</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IsFiveYears.owner_less_5y</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extLst>
                  <a:ext uri="{0D108BD9-81ED-4DB2-BD59-A6C34878D82A}">
                    <a16:rowId xmlns:a16="http://schemas.microsoft.com/office/drawing/2014/main" val="906294803"/>
                  </a:ext>
                </a:extLst>
              </a:tr>
              <a:tr h="776424">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err="1">
                          <a:ln>
                            <a:solidFill>
                              <a:schemeClr val="bg2"/>
                            </a:solidFill>
                          </a:ln>
                          <a:solidFill>
                            <a:schemeClr val="bg2"/>
                          </a:solidFill>
                          <a:latin typeface="等线" panose="02010600030101010101" pitchFamily="2" charset="-122"/>
                          <a:ea typeface="等线" panose="02010600030101010101" pitchFamily="2" charset="-122"/>
                          <a:cs typeface="Arial"/>
                          <a:sym typeface="Arial"/>
                        </a:rPr>
                        <a:t>districtCat.FangShang</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err="1">
                          <a:ln>
                            <a:solidFill>
                              <a:schemeClr val="bg2"/>
                            </a:solidFill>
                          </a:ln>
                          <a:solidFill>
                            <a:schemeClr val="bg2"/>
                          </a:solidFill>
                          <a:latin typeface="等线" panose="02010600030101010101" pitchFamily="2" charset="-122"/>
                          <a:ea typeface="等线" panose="02010600030101010101" pitchFamily="2" charset="-122"/>
                          <a:cs typeface="Arial"/>
                          <a:sym typeface="Arial"/>
                        </a:rPr>
                        <a:t>districtCat.DaXing</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97279251"/>
                  </a:ext>
                </a:extLst>
              </a:tr>
            </a:tbl>
          </a:graphicData>
        </a:graphic>
      </p:graphicFrame>
      <p:sp>
        <p:nvSpPr>
          <p:cNvPr id="3" name="矩形 2">
            <a:extLst>
              <a:ext uri="{FF2B5EF4-FFF2-40B4-BE49-F238E27FC236}">
                <a16:creationId xmlns:a16="http://schemas.microsoft.com/office/drawing/2014/main" id="{FDB88202-B4AC-40D2-BFB2-3BF9CCA3D937}"/>
              </a:ext>
            </a:extLst>
          </p:cNvPr>
          <p:cNvSpPr/>
          <p:nvPr/>
        </p:nvSpPr>
        <p:spPr>
          <a:xfrm>
            <a:off x="49088" y="2247463"/>
            <a:ext cx="2052085" cy="954107"/>
          </a:xfrm>
          <a:prstGeom prst="rect">
            <a:avLst/>
          </a:prstGeom>
        </p:spPr>
        <p:txBody>
          <a:bodyPr wrap="square">
            <a:spAutoFit/>
          </a:bodyPr>
          <a:lstStyle/>
          <a:p>
            <a:r>
              <a:rPr lang="zh-CN" altLang="zh-CN" dirty="0">
                <a:solidFill>
                  <a:schemeClr val="accent2"/>
                </a:solidFill>
                <a:ea typeface="等线" panose="02010600030101010101" pitchFamily="2" charset="-122"/>
                <a:cs typeface="Times New Roman" panose="02020603050405020304" pitchFamily="18" charset="0"/>
              </a:rPr>
              <a:t>然后使用</a:t>
            </a:r>
            <a:r>
              <a:rPr lang="en-US" altLang="zh-CN" dirty="0">
                <a:solidFill>
                  <a:schemeClr val="accent2"/>
                </a:solidFill>
                <a:ea typeface="等线" panose="02010600030101010101" pitchFamily="2" charset="-122"/>
                <a:cs typeface="Times New Roman" panose="02020603050405020304" pitchFamily="18" charset="0"/>
              </a:rPr>
              <a:t>step</a:t>
            </a:r>
            <a:r>
              <a:rPr lang="zh-CN" altLang="zh-CN" dirty="0">
                <a:solidFill>
                  <a:schemeClr val="accent2"/>
                </a:solidFill>
                <a:ea typeface="等线" panose="02010600030101010101" pitchFamily="2" charset="-122"/>
                <a:cs typeface="Times New Roman" panose="02020603050405020304" pitchFamily="18" charset="0"/>
              </a:rPr>
              <a:t>函数减少无关变量，变量一下子就只有</a:t>
            </a:r>
            <a:r>
              <a:rPr lang="en-US" altLang="zh-CN" dirty="0">
                <a:solidFill>
                  <a:schemeClr val="accent2"/>
                </a:solidFill>
                <a:ea typeface="等线" panose="02010600030101010101" pitchFamily="2" charset="-122"/>
                <a:cs typeface="Times New Roman" panose="02020603050405020304" pitchFamily="18" charset="0"/>
              </a:rPr>
              <a:t>12</a:t>
            </a:r>
            <a:r>
              <a:rPr lang="zh-CN" altLang="zh-CN" dirty="0">
                <a:solidFill>
                  <a:schemeClr val="accent2"/>
                </a:solidFill>
                <a:ea typeface="等线" panose="02010600030101010101" pitchFamily="2" charset="-122"/>
                <a:cs typeface="Times New Roman" panose="02020603050405020304" pitchFamily="18" charset="0"/>
              </a:rPr>
              <a:t>个了</a:t>
            </a:r>
            <a:br>
              <a:rPr lang="en-US" altLang="zh-CN" dirty="0">
                <a:ea typeface="等线" panose="02010600030101010101" pitchFamily="2" charset="-122"/>
                <a:cs typeface="Times New Roman" panose="02020603050405020304" pitchFamily="18" charset="0"/>
              </a:rPr>
            </a:br>
            <a:endParaRPr lang="zh-CN" altLang="en-US" dirty="0"/>
          </a:p>
        </p:txBody>
      </p:sp>
    </p:spTree>
    <p:extLst>
      <p:ext uri="{BB962C8B-B14F-4D97-AF65-F5344CB8AC3E}">
        <p14:creationId xmlns:p14="http://schemas.microsoft.com/office/powerpoint/2010/main" val="2262404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43;p39">
            <a:extLst>
              <a:ext uri="{FF2B5EF4-FFF2-40B4-BE49-F238E27FC236}">
                <a16:creationId xmlns:a16="http://schemas.microsoft.com/office/drawing/2014/main" id="{73F03D52-71C7-4A03-8ECC-E987F3D30CAC}"/>
              </a:ext>
            </a:extLst>
          </p:cNvPr>
          <p:cNvSpPr txBox="1">
            <a:spLocks noGrp="1"/>
          </p:cNvSpPr>
          <p:nvPr>
            <p:ph type="title"/>
          </p:nvPr>
        </p:nvSpPr>
        <p:spPr>
          <a:xfrm>
            <a:off x="266345" y="433674"/>
            <a:ext cx="173257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回归分析</a:t>
            </a:r>
            <a:endParaRPr dirty="0"/>
          </a:p>
        </p:txBody>
      </p:sp>
      <p:sp>
        <p:nvSpPr>
          <p:cNvPr id="5" name="Google Shape;230;p37">
            <a:extLst>
              <a:ext uri="{FF2B5EF4-FFF2-40B4-BE49-F238E27FC236}">
                <a16:creationId xmlns:a16="http://schemas.microsoft.com/office/drawing/2014/main" id="{CC5211D8-E071-444D-8EF4-21D4800D2E31}"/>
              </a:ext>
            </a:extLst>
          </p:cNvPr>
          <p:cNvSpPr txBox="1">
            <a:spLocks noGrp="1"/>
          </p:cNvSpPr>
          <p:nvPr>
            <p:ph type="subTitle" idx="1"/>
          </p:nvPr>
        </p:nvSpPr>
        <p:spPr>
          <a:xfrm>
            <a:off x="1630766" y="1572718"/>
            <a:ext cx="5882467" cy="731004"/>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600"/>
              </a:spcAft>
              <a:buNone/>
            </a:pPr>
            <a:r>
              <a:rPr lang="en-US" altLang="zh-CN" sz="2000" dirty="0"/>
              <a:t>price.step&lt;-step(price.lm,direction='both')</a:t>
            </a:r>
          </a:p>
        </p:txBody>
      </p:sp>
      <p:graphicFrame>
        <p:nvGraphicFramePr>
          <p:cNvPr id="2" name="表格 2">
            <a:extLst>
              <a:ext uri="{FF2B5EF4-FFF2-40B4-BE49-F238E27FC236}">
                <a16:creationId xmlns:a16="http://schemas.microsoft.com/office/drawing/2014/main" id="{18C13787-BAC7-4447-A440-8B8F3087D182}"/>
              </a:ext>
            </a:extLst>
          </p:cNvPr>
          <p:cNvGraphicFramePr>
            <a:graphicFrameLocks noGrp="1"/>
          </p:cNvGraphicFramePr>
          <p:nvPr>
            <p:extLst>
              <p:ext uri="{D42A27DB-BD31-4B8C-83A1-F6EECF244321}">
                <p14:modId xmlns:p14="http://schemas.microsoft.com/office/powerpoint/2010/main" val="4158458644"/>
              </p:ext>
            </p:extLst>
          </p:nvPr>
        </p:nvGraphicFramePr>
        <p:xfrm>
          <a:off x="1523999" y="2571750"/>
          <a:ext cx="6096000" cy="1188720"/>
        </p:xfrm>
        <a:graphic>
          <a:graphicData uri="http://schemas.openxmlformats.org/drawingml/2006/table">
            <a:tbl>
              <a:tblPr firstRow="1" bandRow="1">
                <a:tableStyleId>{0A826C30-953E-45B5-8BCC-A10EE98C4839}</a:tableStyleId>
              </a:tblPr>
              <a:tblGrid>
                <a:gridCol w="1524000">
                  <a:extLst>
                    <a:ext uri="{9D8B030D-6E8A-4147-A177-3AD203B41FA5}">
                      <a16:colId xmlns:a16="http://schemas.microsoft.com/office/drawing/2014/main" val="1515070022"/>
                    </a:ext>
                  </a:extLst>
                </a:gridCol>
                <a:gridCol w="1524000">
                  <a:extLst>
                    <a:ext uri="{9D8B030D-6E8A-4147-A177-3AD203B41FA5}">
                      <a16:colId xmlns:a16="http://schemas.microsoft.com/office/drawing/2014/main" val="1047827945"/>
                    </a:ext>
                  </a:extLst>
                </a:gridCol>
                <a:gridCol w="1524000">
                  <a:extLst>
                    <a:ext uri="{9D8B030D-6E8A-4147-A177-3AD203B41FA5}">
                      <a16:colId xmlns:a16="http://schemas.microsoft.com/office/drawing/2014/main" val="3471270625"/>
                    </a:ext>
                  </a:extLst>
                </a:gridCol>
                <a:gridCol w="1524000">
                  <a:extLst>
                    <a:ext uri="{9D8B030D-6E8A-4147-A177-3AD203B41FA5}">
                      <a16:colId xmlns:a16="http://schemas.microsoft.com/office/drawing/2014/main" val="1577210760"/>
                    </a:ext>
                  </a:extLst>
                </a:gridCol>
              </a:tblGrid>
              <a:tr h="370840">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Multiple R-squared</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Adjusted R-squared</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F-statistic</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p-value</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extLst>
                  <a:ext uri="{0D108BD9-81ED-4DB2-BD59-A6C34878D82A}">
                    <a16:rowId xmlns:a16="http://schemas.microsoft.com/office/drawing/2014/main" val="3433496331"/>
                  </a:ext>
                </a:extLst>
              </a:tr>
              <a:tr h="370840">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0.7837</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0.7799</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207.7</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&lt; 2.2e-16</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extLst>
                  <a:ext uri="{0D108BD9-81ED-4DB2-BD59-A6C34878D82A}">
                    <a16:rowId xmlns:a16="http://schemas.microsoft.com/office/drawing/2014/main" val="224168276"/>
                  </a:ext>
                </a:extLst>
              </a:tr>
            </a:tbl>
          </a:graphicData>
        </a:graphic>
      </p:graphicFrame>
      <p:sp>
        <p:nvSpPr>
          <p:cNvPr id="3" name="矩形 2">
            <a:extLst>
              <a:ext uri="{FF2B5EF4-FFF2-40B4-BE49-F238E27FC236}">
                <a16:creationId xmlns:a16="http://schemas.microsoft.com/office/drawing/2014/main" id="{01DD114E-08B6-4474-9A37-9054B22EEE61}"/>
              </a:ext>
            </a:extLst>
          </p:cNvPr>
          <p:cNvSpPr/>
          <p:nvPr/>
        </p:nvSpPr>
        <p:spPr>
          <a:xfrm>
            <a:off x="168348" y="1203386"/>
            <a:ext cx="2711302" cy="738664"/>
          </a:xfrm>
          <a:prstGeom prst="rect">
            <a:avLst/>
          </a:prstGeom>
        </p:spPr>
        <p:txBody>
          <a:bodyPr wrap="square">
            <a:spAutoFit/>
          </a:bodyPr>
          <a:lstStyle/>
          <a:p>
            <a:r>
              <a:rPr lang="zh-CN" altLang="zh-CN" dirty="0">
                <a:solidFill>
                  <a:schemeClr val="accent2"/>
                </a:solidFill>
                <a:ea typeface="等线" panose="02010600030101010101" pitchFamily="2" charset="-122"/>
                <a:cs typeface="Times New Roman" panose="02020603050405020304" pitchFamily="18" charset="0"/>
              </a:rPr>
              <a:t>对回归模型进行整段，可以看到</a:t>
            </a:r>
            <a:r>
              <a:rPr lang="en-US" altLang="zh-CN" dirty="0">
                <a:solidFill>
                  <a:schemeClr val="accent2"/>
                </a:solidFill>
                <a:ea typeface="等线" panose="02010600030101010101" pitchFamily="2" charset="-122"/>
                <a:cs typeface="Times New Roman" panose="02020603050405020304" pitchFamily="18" charset="0"/>
              </a:rPr>
              <a:t>r</a:t>
            </a:r>
            <a:r>
              <a:rPr lang="zh-CN" altLang="zh-CN" dirty="0">
                <a:solidFill>
                  <a:schemeClr val="accent2"/>
                </a:solidFill>
                <a:ea typeface="等线" panose="02010600030101010101" pitchFamily="2" charset="-122"/>
                <a:cs typeface="Times New Roman" panose="02020603050405020304" pitchFamily="18" charset="0"/>
              </a:rPr>
              <a:t>方为</a:t>
            </a:r>
            <a:r>
              <a:rPr lang="en-US" altLang="zh-CN" dirty="0">
                <a:solidFill>
                  <a:schemeClr val="accent2"/>
                </a:solidFill>
                <a:ea typeface="等线" panose="02010600030101010101" pitchFamily="2" charset="-122"/>
                <a:cs typeface="Times New Roman" panose="02020603050405020304" pitchFamily="18" charset="0"/>
              </a:rPr>
              <a:t>0.7799</a:t>
            </a:r>
            <a:r>
              <a:rPr lang="zh-CN" altLang="zh-CN" dirty="0">
                <a:solidFill>
                  <a:schemeClr val="accent2"/>
                </a:solidFill>
                <a:ea typeface="等线" panose="02010600030101010101" pitchFamily="2" charset="-122"/>
                <a:cs typeface="Times New Roman" panose="02020603050405020304" pitchFamily="18" charset="0"/>
              </a:rPr>
              <a:t>，</a:t>
            </a:r>
            <a:r>
              <a:rPr lang="en-US" altLang="zh-CN" dirty="0">
                <a:solidFill>
                  <a:schemeClr val="accent2"/>
                </a:solidFill>
                <a:ea typeface="等线" panose="02010600030101010101" pitchFamily="2" charset="-122"/>
                <a:cs typeface="Times New Roman" panose="02020603050405020304" pitchFamily="18" charset="0"/>
              </a:rPr>
              <a:t>p</a:t>
            </a:r>
            <a:r>
              <a:rPr lang="zh-CN" altLang="zh-CN" dirty="0">
                <a:solidFill>
                  <a:schemeClr val="accent2"/>
                </a:solidFill>
                <a:ea typeface="等线" panose="02010600030101010101" pitchFamily="2" charset="-122"/>
                <a:cs typeface="Times New Roman" panose="02020603050405020304" pitchFamily="18" charset="0"/>
              </a:rPr>
              <a:t>值检验也通过</a:t>
            </a:r>
            <a:br>
              <a:rPr lang="en-US" altLang="zh-CN" dirty="0">
                <a:ea typeface="等线" panose="02010600030101010101" pitchFamily="2" charset="-122"/>
                <a:cs typeface="Times New Roman" panose="02020603050405020304" pitchFamily="18" charset="0"/>
              </a:rPr>
            </a:br>
            <a:endParaRPr lang="zh-CN" altLang="en-US" dirty="0"/>
          </a:p>
        </p:txBody>
      </p:sp>
    </p:spTree>
    <p:extLst>
      <p:ext uri="{BB962C8B-B14F-4D97-AF65-F5344CB8AC3E}">
        <p14:creationId xmlns:p14="http://schemas.microsoft.com/office/powerpoint/2010/main" val="3367041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CDEB976-4EA3-4464-BB18-FCAB4AF8D558}"/>
              </a:ext>
            </a:extLst>
          </p:cNvPr>
          <p:cNvPicPr>
            <a:picLocks noChangeAspect="1"/>
          </p:cNvPicPr>
          <p:nvPr/>
        </p:nvPicPr>
        <p:blipFill>
          <a:blip r:embed="rId2"/>
          <a:stretch>
            <a:fillRect/>
          </a:stretch>
        </p:blipFill>
        <p:spPr>
          <a:xfrm>
            <a:off x="2562447" y="1397961"/>
            <a:ext cx="5617536" cy="3132514"/>
          </a:xfrm>
          <a:prstGeom prst="rect">
            <a:avLst/>
          </a:prstGeom>
        </p:spPr>
      </p:pic>
      <p:sp>
        <p:nvSpPr>
          <p:cNvPr id="6" name="Google Shape;243;p39">
            <a:extLst>
              <a:ext uri="{FF2B5EF4-FFF2-40B4-BE49-F238E27FC236}">
                <a16:creationId xmlns:a16="http://schemas.microsoft.com/office/drawing/2014/main" id="{73F03D52-71C7-4A03-8ECC-E987F3D30CAC}"/>
              </a:ext>
            </a:extLst>
          </p:cNvPr>
          <p:cNvSpPr txBox="1">
            <a:spLocks noGrp="1"/>
          </p:cNvSpPr>
          <p:nvPr>
            <p:ph type="title"/>
          </p:nvPr>
        </p:nvSpPr>
        <p:spPr>
          <a:xfrm>
            <a:off x="266345" y="433674"/>
            <a:ext cx="173257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回归分析</a:t>
            </a:r>
            <a:endParaRPr dirty="0"/>
          </a:p>
        </p:txBody>
      </p:sp>
      <p:sp>
        <p:nvSpPr>
          <p:cNvPr id="5" name="Google Shape;230;p37">
            <a:extLst>
              <a:ext uri="{FF2B5EF4-FFF2-40B4-BE49-F238E27FC236}">
                <a16:creationId xmlns:a16="http://schemas.microsoft.com/office/drawing/2014/main" id="{CC5211D8-E071-444D-8EF4-21D4800D2E31}"/>
              </a:ext>
            </a:extLst>
          </p:cNvPr>
          <p:cNvSpPr txBox="1">
            <a:spLocks noGrp="1"/>
          </p:cNvSpPr>
          <p:nvPr>
            <p:ph type="subTitle" idx="1"/>
          </p:nvPr>
        </p:nvSpPr>
        <p:spPr>
          <a:xfrm>
            <a:off x="2562447" y="1032459"/>
            <a:ext cx="5882467" cy="731004"/>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600"/>
              </a:spcAft>
              <a:buNone/>
            </a:pPr>
            <a:r>
              <a:rPr lang="en-US" altLang="zh-CN" sz="2000" dirty="0"/>
              <a:t>price.step&lt;-step(price.lm,direction='both')</a:t>
            </a:r>
          </a:p>
        </p:txBody>
      </p:sp>
      <p:sp>
        <p:nvSpPr>
          <p:cNvPr id="2" name="矩形 1">
            <a:extLst>
              <a:ext uri="{FF2B5EF4-FFF2-40B4-BE49-F238E27FC236}">
                <a16:creationId xmlns:a16="http://schemas.microsoft.com/office/drawing/2014/main" id="{2D1EF834-7D5C-412A-BF6F-749013132277}"/>
              </a:ext>
            </a:extLst>
          </p:cNvPr>
          <p:cNvSpPr/>
          <p:nvPr/>
        </p:nvSpPr>
        <p:spPr>
          <a:xfrm>
            <a:off x="266345" y="2300260"/>
            <a:ext cx="1881961" cy="738664"/>
          </a:xfrm>
          <a:prstGeom prst="rect">
            <a:avLst/>
          </a:prstGeom>
        </p:spPr>
        <p:txBody>
          <a:bodyPr wrap="square">
            <a:spAutoFit/>
          </a:bodyPr>
          <a:lstStyle/>
          <a:p>
            <a:r>
              <a:rPr lang="zh-CN" altLang="zh-CN" dirty="0">
                <a:solidFill>
                  <a:schemeClr val="accent2"/>
                </a:solidFill>
                <a:ea typeface="等线" panose="02010600030101010101" pitchFamily="2" charset="-122"/>
                <a:cs typeface="Times New Roman" panose="02020603050405020304" pitchFamily="18" charset="0"/>
              </a:rPr>
              <a:t>用</a:t>
            </a:r>
            <a:r>
              <a:rPr lang="en-US" altLang="zh-CN" dirty="0">
                <a:solidFill>
                  <a:schemeClr val="accent2"/>
                </a:solidFill>
                <a:ea typeface="等线" panose="02010600030101010101" pitchFamily="2" charset="-122"/>
                <a:cs typeface="Times New Roman" panose="02020603050405020304" pitchFamily="18" charset="0"/>
              </a:rPr>
              <a:t>plot</a:t>
            </a:r>
            <a:r>
              <a:rPr lang="zh-CN" altLang="zh-CN" dirty="0">
                <a:solidFill>
                  <a:schemeClr val="accent2"/>
                </a:solidFill>
                <a:ea typeface="等线" panose="02010600030101010101" pitchFamily="2" charset="-122"/>
                <a:cs typeface="Times New Roman" panose="02020603050405020304" pitchFamily="18" charset="0"/>
              </a:rPr>
              <a:t>函数再次进行诊断，残值图的点比较均匀分布在</a:t>
            </a:r>
            <a:r>
              <a:rPr lang="en-US" altLang="zh-CN" dirty="0">
                <a:solidFill>
                  <a:schemeClr val="accent2"/>
                </a:solidFill>
                <a:ea typeface="等线" panose="02010600030101010101" pitchFamily="2" charset="-122"/>
                <a:cs typeface="Times New Roman" panose="02020603050405020304" pitchFamily="18" charset="0"/>
              </a:rPr>
              <a:t>0</a:t>
            </a:r>
            <a:r>
              <a:rPr lang="zh-CN" altLang="zh-CN" dirty="0">
                <a:solidFill>
                  <a:schemeClr val="accent2"/>
                </a:solidFill>
                <a:ea typeface="等线" panose="02010600030101010101" pitchFamily="2" charset="-122"/>
                <a:cs typeface="Times New Roman" panose="02020603050405020304" pitchFamily="18" charset="0"/>
              </a:rPr>
              <a:t>上下</a:t>
            </a:r>
            <a:endParaRPr lang="zh-CN" altLang="en-US" dirty="0">
              <a:solidFill>
                <a:schemeClr val="accent2"/>
              </a:solidFill>
            </a:endParaRPr>
          </a:p>
        </p:txBody>
      </p:sp>
    </p:spTree>
    <p:extLst>
      <p:ext uri="{BB962C8B-B14F-4D97-AF65-F5344CB8AC3E}">
        <p14:creationId xmlns:p14="http://schemas.microsoft.com/office/powerpoint/2010/main" val="1674571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CC37A3E-78E3-44C8-9749-4CDC9A3ED7A9}"/>
              </a:ext>
            </a:extLst>
          </p:cNvPr>
          <p:cNvPicPr>
            <a:picLocks noChangeAspect="1"/>
          </p:cNvPicPr>
          <p:nvPr/>
        </p:nvPicPr>
        <p:blipFill>
          <a:blip r:embed="rId2"/>
          <a:stretch>
            <a:fillRect/>
          </a:stretch>
        </p:blipFill>
        <p:spPr>
          <a:xfrm>
            <a:off x="1353879" y="1006374"/>
            <a:ext cx="6436242" cy="3703452"/>
          </a:xfrm>
          <a:prstGeom prst="rect">
            <a:avLst/>
          </a:prstGeom>
        </p:spPr>
      </p:pic>
      <p:sp>
        <p:nvSpPr>
          <p:cNvPr id="6" name="Google Shape;243;p39">
            <a:extLst>
              <a:ext uri="{FF2B5EF4-FFF2-40B4-BE49-F238E27FC236}">
                <a16:creationId xmlns:a16="http://schemas.microsoft.com/office/drawing/2014/main" id="{73F03D52-71C7-4A03-8ECC-E987F3D30CAC}"/>
              </a:ext>
            </a:extLst>
          </p:cNvPr>
          <p:cNvSpPr txBox="1">
            <a:spLocks noGrp="1"/>
          </p:cNvSpPr>
          <p:nvPr>
            <p:ph type="title"/>
          </p:nvPr>
        </p:nvSpPr>
        <p:spPr>
          <a:xfrm>
            <a:off x="266345" y="433674"/>
            <a:ext cx="173257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回归分析</a:t>
            </a:r>
            <a:endParaRPr dirty="0"/>
          </a:p>
        </p:txBody>
      </p:sp>
      <p:sp>
        <p:nvSpPr>
          <p:cNvPr id="5" name="Google Shape;230;p37">
            <a:extLst>
              <a:ext uri="{FF2B5EF4-FFF2-40B4-BE49-F238E27FC236}">
                <a16:creationId xmlns:a16="http://schemas.microsoft.com/office/drawing/2014/main" id="{CC5211D8-E071-444D-8EF4-21D4800D2E31}"/>
              </a:ext>
            </a:extLst>
          </p:cNvPr>
          <p:cNvSpPr txBox="1">
            <a:spLocks noGrp="1"/>
          </p:cNvSpPr>
          <p:nvPr>
            <p:ph type="subTitle" idx="1"/>
          </p:nvPr>
        </p:nvSpPr>
        <p:spPr>
          <a:xfrm>
            <a:off x="1687210" y="855035"/>
            <a:ext cx="5882467" cy="731004"/>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600"/>
              </a:spcAft>
              <a:buNone/>
            </a:pPr>
            <a:r>
              <a:rPr lang="en-US" altLang="zh-CN" sz="2000" dirty="0"/>
              <a:t>price.step&lt;-step(price.lm,direction='both')</a:t>
            </a:r>
          </a:p>
        </p:txBody>
      </p:sp>
      <p:sp>
        <p:nvSpPr>
          <p:cNvPr id="3" name="矩形 2">
            <a:extLst>
              <a:ext uri="{FF2B5EF4-FFF2-40B4-BE49-F238E27FC236}">
                <a16:creationId xmlns:a16="http://schemas.microsoft.com/office/drawing/2014/main" id="{12C2FE36-3CCF-43D1-B9B9-55B38E3A5DA5}"/>
              </a:ext>
            </a:extLst>
          </p:cNvPr>
          <p:cNvSpPr/>
          <p:nvPr/>
        </p:nvSpPr>
        <p:spPr>
          <a:xfrm>
            <a:off x="0" y="2202418"/>
            <a:ext cx="1279330" cy="738664"/>
          </a:xfrm>
          <a:prstGeom prst="rect">
            <a:avLst/>
          </a:prstGeom>
        </p:spPr>
        <p:txBody>
          <a:bodyPr wrap="square">
            <a:spAutoFit/>
          </a:bodyPr>
          <a:lstStyle/>
          <a:p>
            <a:r>
              <a:rPr lang="en-US" altLang="zh-CN" dirty="0" err="1">
                <a:solidFill>
                  <a:schemeClr val="accent2"/>
                </a:solidFill>
                <a:latin typeface="等线" panose="02010600030101010101" pitchFamily="2" charset="-122"/>
                <a:cs typeface="Times New Roman" panose="02020603050405020304" pitchFamily="18" charset="0"/>
              </a:rPr>
              <a:t>qq</a:t>
            </a:r>
            <a:r>
              <a:rPr lang="zh-CN" altLang="zh-CN" dirty="0">
                <a:solidFill>
                  <a:schemeClr val="accent2"/>
                </a:solidFill>
                <a:ea typeface="等线" panose="02010600030101010101" pitchFamily="2" charset="-122"/>
                <a:cs typeface="Times New Roman" panose="02020603050405020304" pitchFamily="18" charset="0"/>
              </a:rPr>
              <a:t>图中间的散点也符合</a:t>
            </a:r>
            <a:r>
              <a:rPr lang="en-US" altLang="zh-CN" dirty="0">
                <a:solidFill>
                  <a:schemeClr val="accent2"/>
                </a:solidFill>
                <a:ea typeface="等线" panose="02010600030101010101" pitchFamily="2" charset="-122"/>
                <a:cs typeface="Times New Roman" panose="02020603050405020304" pitchFamily="18" charset="0"/>
              </a:rPr>
              <a:t>y=x</a:t>
            </a:r>
            <a:r>
              <a:rPr lang="zh-CN" altLang="zh-CN" dirty="0">
                <a:solidFill>
                  <a:schemeClr val="accent2"/>
                </a:solidFill>
                <a:ea typeface="等线" panose="02010600030101010101" pitchFamily="2" charset="-122"/>
                <a:cs typeface="Times New Roman" panose="02020603050405020304" pitchFamily="18" charset="0"/>
              </a:rPr>
              <a:t>的分布</a:t>
            </a:r>
            <a:endParaRPr lang="zh-CN" altLang="en-US" dirty="0">
              <a:solidFill>
                <a:schemeClr val="accent2"/>
              </a:solidFill>
            </a:endParaRPr>
          </a:p>
        </p:txBody>
      </p:sp>
    </p:spTree>
    <p:extLst>
      <p:ext uri="{BB962C8B-B14F-4D97-AF65-F5344CB8AC3E}">
        <p14:creationId xmlns:p14="http://schemas.microsoft.com/office/powerpoint/2010/main" val="448855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F7F8B1A-113D-46DF-B6BF-0366D44F69CD}"/>
              </a:ext>
            </a:extLst>
          </p:cNvPr>
          <p:cNvPicPr>
            <a:picLocks noChangeAspect="1"/>
          </p:cNvPicPr>
          <p:nvPr/>
        </p:nvPicPr>
        <p:blipFill>
          <a:blip r:embed="rId2"/>
          <a:stretch>
            <a:fillRect/>
          </a:stretch>
        </p:blipFill>
        <p:spPr>
          <a:xfrm>
            <a:off x="2176131" y="1098698"/>
            <a:ext cx="6194534" cy="3551275"/>
          </a:xfrm>
          <a:prstGeom prst="rect">
            <a:avLst/>
          </a:prstGeom>
        </p:spPr>
      </p:pic>
      <p:sp>
        <p:nvSpPr>
          <p:cNvPr id="6" name="Google Shape;243;p39">
            <a:extLst>
              <a:ext uri="{FF2B5EF4-FFF2-40B4-BE49-F238E27FC236}">
                <a16:creationId xmlns:a16="http://schemas.microsoft.com/office/drawing/2014/main" id="{73F03D52-71C7-4A03-8ECC-E987F3D30CAC}"/>
              </a:ext>
            </a:extLst>
          </p:cNvPr>
          <p:cNvSpPr txBox="1">
            <a:spLocks noGrp="1"/>
          </p:cNvSpPr>
          <p:nvPr>
            <p:ph type="title"/>
          </p:nvPr>
        </p:nvSpPr>
        <p:spPr>
          <a:xfrm>
            <a:off x="266345" y="433674"/>
            <a:ext cx="173257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回归分析</a:t>
            </a:r>
            <a:endParaRPr dirty="0"/>
          </a:p>
        </p:txBody>
      </p:sp>
      <p:sp>
        <p:nvSpPr>
          <p:cNvPr id="5" name="Google Shape;230;p37">
            <a:extLst>
              <a:ext uri="{FF2B5EF4-FFF2-40B4-BE49-F238E27FC236}">
                <a16:creationId xmlns:a16="http://schemas.microsoft.com/office/drawing/2014/main" id="{CC5211D8-E071-444D-8EF4-21D4800D2E31}"/>
              </a:ext>
            </a:extLst>
          </p:cNvPr>
          <p:cNvSpPr txBox="1">
            <a:spLocks noGrp="1"/>
          </p:cNvSpPr>
          <p:nvPr>
            <p:ph type="subTitle" idx="1"/>
          </p:nvPr>
        </p:nvSpPr>
        <p:spPr>
          <a:xfrm>
            <a:off x="2332164" y="855035"/>
            <a:ext cx="5882467" cy="731004"/>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600"/>
              </a:spcAft>
              <a:buNone/>
            </a:pPr>
            <a:r>
              <a:rPr lang="en-US" altLang="zh-CN" sz="2000" dirty="0"/>
              <a:t>price.step&lt;-step(price.lm,direction='both')</a:t>
            </a:r>
          </a:p>
        </p:txBody>
      </p:sp>
      <p:sp>
        <p:nvSpPr>
          <p:cNvPr id="2" name="矩形 1">
            <a:extLst>
              <a:ext uri="{FF2B5EF4-FFF2-40B4-BE49-F238E27FC236}">
                <a16:creationId xmlns:a16="http://schemas.microsoft.com/office/drawing/2014/main" id="{09D13A7F-7B10-418A-91E0-BD0A0128A095}"/>
              </a:ext>
            </a:extLst>
          </p:cNvPr>
          <p:cNvSpPr/>
          <p:nvPr/>
        </p:nvSpPr>
        <p:spPr>
          <a:xfrm>
            <a:off x="205563" y="2202418"/>
            <a:ext cx="1372733" cy="738664"/>
          </a:xfrm>
          <a:prstGeom prst="rect">
            <a:avLst/>
          </a:prstGeom>
        </p:spPr>
        <p:txBody>
          <a:bodyPr wrap="square">
            <a:spAutoFit/>
          </a:bodyPr>
          <a:lstStyle/>
          <a:p>
            <a:r>
              <a:rPr lang="zh-CN" altLang="zh-CN" dirty="0">
                <a:solidFill>
                  <a:schemeClr val="accent2"/>
                </a:solidFill>
                <a:ea typeface="等线" panose="02010600030101010101" pitchFamily="2" charset="-122"/>
                <a:cs typeface="Times New Roman" panose="02020603050405020304" pitchFamily="18" charset="0"/>
              </a:rPr>
              <a:t>噪音检测图的点也呈离散分布</a:t>
            </a:r>
            <a:endParaRPr lang="zh-CN" altLang="en-US" dirty="0">
              <a:solidFill>
                <a:schemeClr val="accent2"/>
              </a:solidFill>
            </a:endParaRPr>
          </a:p>
        </p:txBody>
      </p:sp>
    </p:spTree>
    <p:extLst>
      <p:ext uri="{BB962C8B-B14F-4D97-AF65-F5344CB8AC3E}">
        <p14:creationId xmlns:p14="http://schemas.microsoft.com/office/powerpoint/2010/main" val="1783789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68B8E5D-004A-46ED-9AD8-B9D47193CB52}"/>
              </a:ext>
            </a:extLst>
          </p:cNvPr>
          <p:cNvPicPr>
            <a:picLocks noChangeAspect="1"/>
          </p:cNvPicPr>
          <p:nvPr/>
        </p:nvPicPr>
        <p:blipFill>
          <a:blip r:embed="rId2"/>
          <a:stretch>
            <a:fillRect/>
          </a:stretch>
        </p:blipFill>
        <p:spPr>
          <a:xfrm>
            <a:off x="2133600" y="1003376"/>
            <a:ext cx="6301563" cy="3537099"/>
          </a:xfrm>
          <a:prstGeom prst="rect">
            <a:avLst/>
          </a:prstGeom>
        </p:spPr>
      </p:pic>
      <p:sp>
        <p:nvSpPr>
          <p:cNvPr id="6" name="Google Shape;243;p39">
            <a:extLst>
              <a:ext uri="{FF2B5EF4-FFF2-40B4-BE49-F238E27FC236}">
                <a16:creationId xmlns:a16="http://schemas.microsoft.com/office/drawing/2014/main" id="{73F03D52-71C7-4A03-8ECC-E987F3D30CAC}"/>
              </a:ext>
            </a:extLst>
          </p:cNvPr>
          <p:cNvSpPr txBox="1">
            <a:spLocks noGrp="1"/>
          </p:cNvSpPr>
          <p:nvPr>
            <p:ph type="title"/>
          </p:nvPr>
        </p:nvSpPr>
        <p:spPr>
          <a:xfrm>
            <a:off x="266345" y="433674"/>
            <a:ext cx="173257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回归分析</a:t>
            </a:r>
            <a:endParaRPr dirty="0"/>
          </a:p>
        </p:txBody>
      </p:sp>
      <p:sp>
        <p:nvSpPr>
          <p:cNvPr id="5" name="Google Shape;230;p37">
            <a:extLst>
              <a:ext uri="{FF2B5EF4-FFF2-40B4-BE49-F238E27FC236}">
                <a16:creationId xmlns:a16="http://schemas.microsoft.com/office/drawing/2014/main" id="{CC5211D8-E071-444D-8EF4-21D4800D2E31}"/>
              </a:ext>
            </a:extLst>
          </p:cNvPr>
          <p:cNvSpPr txBox="1">
            <a:spLocks noGrp="1"/>
          </p:cNvSpPr>
          <p:nvPr>
            <p:ph type="subTitle" idx="1"/>
          </p:nvPr>
        </p:nvSpPr>
        <p:spPr>
          <a:xfrm>
            <a:off x="2343147" y="826681"/>
            <a:ext cx="5882467" cy="731004"/>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600"/>
              </a:spcAft>
              <a:buNone/>
            </a:pPr>
            <a:r>
              <a:rPr lang="en-US" altLang="zh-CN" sz="2000" dirty="0"/>
              <a:t>price.step&lt;-step(price.lm,direction='both')</a:t>
            </a:r>
          </a:p>
        </p:txBody>
      </p:sp>
      <p:sp>
        <p:nvSpPr>
          <p:cNvPr id="3" name="矩形 2">
            <a:extLst>
              <a:ext uri="{FF2B5EF4-FFF2-40B4-BE49-F238E27FC236}">
                <a16:creationId xmlns:a16="http://schemas.microsoft.com/office/drawing/2014/main" id="{02D49411-92F8-45E7-AAF0-8EA69F284F8E}"/>
              </a:ext>
            </a:extLst>
          </p:cNvPr>
          <p:cNvSpPr/>
          <p:nvPr/>
        </p:nvSpPr>
        <p:spPr>
          <a:xfrm>
            <a:off x="209106" y="2202418"/>
            <a:ext cx="1732577" cy="1169551"/>
          </a:xfrm>
          <a:prstGeom prst="rect">
            <a:avLst/>
          </a:prstGeom>
        </p:spPr>
        <p:txBody>
          <a:bodyPr wrap="square">
            <a:spAutoFit/>
          </a:bodyPr>
          <a:lstStyle/>
          <a:p>
            <a:r>
              <a:rPr lang="en-US" altLang="zh-CN" dirty="0">
                <a:solidFill>
                  <a:schemeClr val="accent2"/>
                </a:solidFill>
                <a:latin typeface="等线" panose="02010600030101010101" pitchFamily="2" charset="-122"/>
                <a:cs typeface="Times New Roman" panose="02020603050405020304" pitchFamily="18" charset="0"/>
              </a:rPr>
              <a:t>cook</a:t>
            </a:r>
            <a:r>
              <a:rPr lang="zh-CN" altLang="zh-CN" dirty="0">
                <a:solidFill>
                  <a:schemeClr val="accent2"/>
                </a:solidFill>
                <a:ea typeface="等线" panose="02010600030101010101" pitchFamily="2" charset="-122"/>
                <a:cs typeface="Times New Roman" panose="02020603050405020304" pitchFamily="18" charset="0"/>
              </a:rPr>
              <a:t>距离没有测量出异常值，说明这个模型还是有可信度的。</a:t>
            </a:r>
            <a:br>
              <a:rPr lang="en-US" altLang="zh-CN" dirty="0">
                <a:ea typeface="等线" panose="02010600030101010101" pitchFamily="2" charset="-122"/>
                <a:cs typeface="Times New Roman" panose="02020603050405020304" pitchFamily="18" charset="0"/>
              </a:rPr>
            </a:br>
            <a:endParaRPr lang="zh-CN" altLang="en-US" dirty="0"/>
          </a:p>
        </p:txBody>
      </p:sp>
    </p:spTree>
    <p:extLst>
      <p:ext uri="{BB962C8B-B14F-4D97-AF65-F5344CB8AC3E}">
        <p14:creationId xmlns:p14="http://schemas.microsoft.com/office/powerpoint/2010/main" val="541963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781075" y="1635450"/>
            <a:ext cx="1714500" cy="9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23" name="Google Shape;223;p36"/>
          <p:cNvSpPr txBox="1">
            <a:spLocks noGrp="1"/>
          </p:cNvSpPr>
          <p:nvPr>
            <p:ph type="title" idx="2"/>
          </p:nvPr>
        </p:nvSpPr>
        <p:spPr>
          <a:xfrm>
            <a:off x="2343300" y="2406625"/>
            <a:ext cx="4457700" cy="6096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zh-CN" altLang="en-US" dirty="0">
                <a:solidFill>
                  <a:schemeClr val="lt2"/>
                </a:solidFill>
              </a:rPr>
              <a:t>选题原因与数据概况</a:t>
            </a:r>
            <a:endParaRPr dirty="0">
              <a:solidFill>
                <a:schemeClr val="lt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F15CF30-1AC5-4494-9C50-2CDB8F3E3956}"/>
              </a:ext>
            </a:extLst>
          </p:cNvPr>
          <p:cNvPicPr>
            <a:picLocks noChangeAspect="1"/>
          </p:cNvPicPr>
          <p:nvPr/>
        </p:nvPicPr>
        <p:blipFill>
          <a:blip r:embed="rId2"/>
          <a:stretch>
            <a:fillRect/>
          </a:stretch>
        </p:blipFill>
        <p:spPr>
          <a:xfrm>
            <a:off x="2232837" y="1155405"/>
            <a:ext cx="6528390" cy="3639482"/>
          </a:xfrm>
          <a:prstGeom prst="rect">
            <a:avLst/>
          </a:prstGeom>
        </p:spPr>
      </p:pic>
      <p:sp>
        <p:nvSpPr>
          <p:cNvPr id="6" name="Google Shape;243;p39">
            <a:extLst>
              <a:ext uri="{FF2B5EF4-FFF2-40B4-BE49-F238E27FC236}">
                <a16:creationId xmlns:a16="http://schemas.microsoft.com/office/drawing/2014/main" id="{73F03D52-71C7-4A03-8ECC-E987F3D30CAC}"/>
              </a:ext>
            </a:extLst>
          </p:cNvPr>
          <p:cNvSpPr txBox="1">
            <a:spLocks noGrp="1"/>
          </p:cNvSpPr>
          <p:nvPr>
            <p:ph type="title"/>
          </p:nvPr>
        </p:nvSpPr>
        <p:spPr>
          <a:xfrm>
            <a:off x="266345" y="433674"/>
            <a:ext cx="173257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回归分析</a:t>
            </a:r>
            <a:endParaRPr dirty="0"/>
          </a:p>
        </p:txBody>
      </p:sp>
      <p:sp>
        <p:nvSpPr>
          <p:cNvPr id="5" name="Google Shape;230;p37">
            <a:extLst>
              <a:ext uri="{FF2B5EF4-FFF2-40B4-BE49-F238E27FC236}">
                <a16:creationId xmlns:a16="http://schemas.microsoft.com/office/drawing/2014/main" id="{CC5211D8-E071-444D-8EF4-21D4800D2E31}"/>
              </a:ext>
            </a:extLst>
          </p:cNvPr>
          <p:cNvSpPr txBox="1">
            <a:spLocks noGrp="1"/>
          </p:cNvSpPr>
          <p:nvPr>
            <p:ph type="subTitle" idx="1"/>
          </p:nvPr>
        </p:nvSpPr>
        <p:spPr>
          <a:xfrm>
            <a:off x="2995188" y="789903"/>
            <a:ext cx="5882467" cy="731004"/>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600"/>
              </a:spcAft>
              <a:buNone/>
            </a:pPr>
            <a:r>
              <a:rPr lang="en-US" altLang="zh-CN" sz="2000" dirty="0"/>
              <a:t>predict(price.step,test.house)</a:t>
            </a:r>
          </a:p>
        </p:txBody>
      </p:sp>
      <p:sp>
        <p:nvSpPr>
          <p:cNvPr id="2" name="矩形 1">
            <a:extLst>
              <a:ext uri="{FF2B5EF4-FFF2-40B4-BE49-F238E27FC236}">
                <a16:creationId xmlns:a16="http://schemas.microsoft.com/office/drawing/2014/main" id="{A59AFC1A-2225-4F0A-9E9E-10B59E256309}"/>
              </a:ext>
            </a:extLst>
          </p:cNvPr>
          <p:cNvSpPr/>
          <p:nvPr/>
        </p:nvSpPr>
        <p:spPr>
          <a:xfrm>
            <a:off x="101984" y="1560344"/>
            <a:ext cx="2061298" cy="2246769"/>
          </a:xfrm>
          <a:prstGeom prst="rect">
            <a:avLst/>
          </a:prstGeom>
        </p:spPr>
        <p:txBody>
          <a:bodyPr wrap="square">
            <a:spAutoFit/>
          </a:bodyPr>
          <a:lstStyle/>
          <a:p>
            <a:r>
              <a:rPr lang="zh-CN" altLang="zh-CN" dirty="0">
                <a:solidFill>
                  <a:schemeClr val="accent2"/>
                </a:solidFill>
                <a:ea typeface="等线" panose="02010600030101010101" pitchFamily="2" charset="-122"/>
                <a:cs typeface="Times New Roman" panose="02020603050405020304" pitchFamily="18" charset="0"/>
              </a:rPr>
              <a:t>所以，用这个模型进行预测，这是预测值与真实值的散点图和拟合线，纵坐标是真实值，横坐标是预测值，可以看到，在真实值为</a:t>
            </a:r>
            <a:r>
              <a:rPr lang="en-US" altLang="zh-CN" dirty="0">
                <a:solidFill>
                  <a:schemeClr val="accent2"/>
                </a:solidFill>
                <a:ea typeface="等线" panose="02010600030101010101" pitchFamily="2" charset="-122"/>
                <a:cs typeface="Times New Roman" panose="02020603050405020304" pitchFamily="18" charset="0"/>
              </a:rPr>
              <a:t>50000</a:t>
            </a:r>
            <a:r>
              <a:rPr lang="zh-CN" altLang="zh-CN" dirty="0">
                <a:solidFill>
                  <a:schemeClr val="accent2"/>
                </a:solidFill>
                <a:ea typeface="等线" panose="02010600030101010101" pitchFamily="2" charset="-122"/>
                <a:cs typeface="Times New Roman" panose="02020603050405020304" pitchFamily="18" charset="0"/>
              </a:rPr>
              <a:t>时，对应预测值也在</a:t>
            </a:r>
            <a:r>
              <a:rPr lang="en-US" altLang="zh-CN" dirty="0">
                <a:solidFill>
                  <a:schemeClr val="accent2"/>
                </a:solidFill>
                <a:ea typeface="等线" panose="02010600030101010101" pitchFamily="2" charset="-122"/>
                <a:cs typeface="Times New Roman" panose="02020603050405020304" pitchFamily="18" charset="0"/>
              </a:rPr>
              <a:t>50000</a:t>
            </a:r>
            <a:r>
              <a:rPr lang="zh-CN" altLang="zh-CN" dirty="0">
                <a:solidFill>
                  <a:schemeClr val="accent2"/>
                </a:solidFill>
                <a:ea typeface="等线" panose="02010600030101010101" pitchFamily="2" charset="-122"/>
                <a:cs typeface="Times New Roman" panose="02020603050405020304" pitchFamily="18" charset="0"/>
              </a:rPr>
              <a:t>左右，综上，我们对房价预测的回归模型建立得还是比较符合的。</a:t>
            </a:r>
            <a:endParaRPr lang="zh-CN" altLang="en-US" dirty="0">
              <a:solidFill>
                <a:schemeClr val="accent2"/>
              </a:solidFill>
            </a:endParaRPr>
          </a:p>
        </p:txBody>
      </p:sp>
    </p:spTree>
    <p:extLst>
      <p:ext uri="{BB962C8B-B14F-4D97-AF65-F5344CB8AC3E}">
        <p14:creationId xmlns:p14="http://schemas.microsoft.com/office/powerpoint/2010/main" val="1254792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781075" y="1635450"/>
            <a:ext cx="1714500" cy="9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a:t>
            </a:r>
            <a:r>
              <a:rPr lang="en-US" dirty="0"/>
              <a:t>3</a:t>
            </a:r>
            <a:endParaRPr dirty="0"/>
          </a:p>
        </p:txBody>
      </p:sp>
      <p:sp>
        <p:nvSpPr>
          <p:cNvPr id="223" name="Google Shape;223;p36"/>
          <p:cNvSpPr txBox="1">
            <a:spLocks noGrp="1"/>
          </p:cNvSpPr>
          <p:nvPr>
            <p:ph type="title" idx="2"/>
          </p:nvPr>
        </p:nvSpPr>
        <p:spPr>
          <a:xfrm>
            <a:off x="2343300" y="2406625"/>
            <a:ext cx="4457700" cy="6096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zh-CN" altLang="en-US" dirty="0">
                <a:solidFill>
                  <a:schemeClr val="lt2"/>
                </a:solidFill>
              </a:rPr>
              <a:t>聚类分析探究</a:t>
            </a:r>
            <a:endParaRPr dirty="0">
              <a:solidFill>
                <a:schemeClr val="lt2"/>
              </a:solidFill>
            </a:endParaRPr>
          </a:p>
        </p:txBody>
      </p:sp>
    </p:spTree>
    <p:extLst>
      <p:ext uri="{BB962C8B-B14F-4D97-AF65-F5344CB8AC3E}">
        <p14:creationId xmlns:p14="http://schemas.microsoft.com/office/powerpoint/2010/main" val="357856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9"/>
          <p:cNvSpPr txBox="1">
            <a:spLocks noGrp="1"/>
          </p:cNvSpPr>
          <p:nvPr>
            <p:ph type="title"/>
          </p:nvPr>
        </p:nvSpPr>
        <p:spPr>
          <a:xfrm>
            <a:off x="4930625" y="540000"/>
            <a:ext cx="3493200" cy="572700"/>
          </a:xfrm>
          <a:prstGeom prst="rect">
            <a:avLst/>
          </a:prstGeom>
        </p:spPr>
        <p:txBody>
          <a:bodyPr spcFirstLastPara="1" vert="horz" wrap="square" lIns="91425" tIns="91425" rIns="91425" bIns="91425" rtlCol="0" anchor="t" anchorCtr="0">
            <a:noAutofit/>
          </a:bodyPr>
          <a:lstStyle/>
          <a:p>
            <a:r>
              <a:rPr lang="zh-CN" altLang="en-US" dirty="0">
                <a:solidFill>
                  <a:schemeClr val="tx1"/>
                </a:solidFill>
              </a:rPr>
              <a:t>拐点图绘制</a:t>
            </a:r>
            <a:endParaRPr dirty="0">
              <a:solidFill>
                <a:schemeClr val="tx1"/>
              </a:solidFill>
            </a:endParaRPr>
          </a:p>
        </p:txBody>
      </p:sp>
      <p:sp>
        <p:nvSpPr>
          <p:cNvPr id="435" name="Google Shape;435;p49"/>
          <p:cNvSpPr txBox="1">
            <a:spLocks noGrp="1"/>
          </p:cNvSpPr>
          <p:nvPr>
            <p:ph type="subTitle" idx="1"/>
          </p:nvPr>
        </p:nvSpPr>
        <p:spPr>
          <a:xfrm>
            <a:off x="677456" y="1907945"/>
            <a:ext cx="2790900" cy="2227849"/>
          </a:xfrm>
          <a:prstGeom prst="rect">
            <a:avLst/>
          </a:prstGeom>
        </p:spPr>
        <p:txBody>
          <a:bodyPr spcFirstLastPara="1" vert="horz" wrap="square" lIns="91425" tIns="91425" rIns="91425" bIns="91425" rtlCol="0" anchor="t" anchorCtr="0">
            <a:noAutofit/>
          </a:bodyPr>
          <a:lstStyle/>
          <a:p>
            <a:pPr marL="0" indent="0">
              <a:spcAft>
                <a:spcPts val="1600"/>
              </a:spcAft>
            </a:pPr>
            <a:r>
              <a:rPr lang="zh-CN" altLang="en-US" dirty="0"/>
              <a:t>通过对拐点图的绘制发现簇值应该取</a:t>
            </a:r>
            <a:r>
              <a:rPr lang="en-US" altLang="zh-CN" dirty="0"/>
              <a:t>3</a:t>
            </a:r>
            <a:r>
              <a:rPr lang="zh-CN" altLang="en-US" dirty="0"/>
              <a:t>，于是在接下来的聚类中对簇值选择为</a:t>
            </a:r>
            <a:r>
              <a:rPr lang="en-US" altLang="zh-CN" dirty="0"/>
              <a:t>3</a:t>
            </a:r>
            <a:endParaRPr dirty="0"/>
          </a:p>
        </p:txBody>
      </p:sp>
      <p:pic>
        <p:nvPicPr>
          <p:cNvPr id="2" name="图片 1">
            <a:extLst>
              <a:ext uri="{FF2B5EF4-FFF2-40B4-BE49-F238E27FC236}">
                <a16:creationId xmlns:a16="http://schemas.microsoft.com/office/drawing/2014/main" id="{7A47BCAB-42E1-46F7-82B2-A88C9E6BC028}"/>
              </a:ext>
            </a:extLst>
          </p:cNvPr>
          <p:cNvPicPr>
            <a:picLocks noChangeAspect="1"/>
          </p:cNvPicPr>
          <p:nvPr/>
        </p:nvPicPr>
        <p:blipFill>
          <a:blip r:embed="rId3"/>
          <a:stretch>
            <a:fillRect/>
          </a:stretch>
        </p:blipFill>
        <p:spPr>
          <a:xfrm>
            <a:off x="3703014" y="1057313"/>
            <a:ext cx="5264944" cy="3686175"/>
          </a:xfrm>
          <a:prstGeom prst="rect">
            <a:avLst/>
          </a:prstGeom>
        </p:spPr>
      </p:pic>
      <p:sp>
        <p:nvSpPr>
          <p:cNvPr id="8" name="Google Shape;445;p50">
            <a:extLst>
              <a:ext uri="{FF2B5EF4-FFF2-40B4-BE49-F238E27FC236}">
                <a16:creationId xmlns:a16="http://schemas.microsoft.com/office/drawing/2014/main" id="{AEB38A52-CDC8-4E82-97D8-F7EB004C2E59}"/>
              </a:ext>
            </a:extLst>
          </p:cNvPr>
          <p:cNvSpPr/>
          <p:nvPr/>
        </p:nvSpPr>
        <p:spPr>
          <a:xfrm rot="5400000">
            <a:off x="1427541" y="1262580"/>
            <a:ext cx="26525" cy="1264205"/>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0"/>
          <p:cNvSpPr txBox="1">
            <a:spLocks noGrp="1"/>
          </p:cNvSpPr>
          <p:nvPr>
            <p:ph type="title"/>
          </p:nvPr>
        </p:nvSpPr>
        <p:spPr>
          <a:xfrm>
            <a:off x="720000" y="540000"/>
            <a:ext cx="4966200" cy="572700"/>
          </a:xfrm>
          <a:prstGeom prst="rect">
            <a:avLst/>
          </a:prstGeom>
        </p:spPr>
        <p:txBody>
          <a:bodyPr spcFirstLastPara="1" vert="horz" wrap="square" lIns="91425" tIns="91425" rIns="91425" bIns="91425" rtlCol="0" anchor="t" anchorCtr="0">
            <a:noAutofit/>
          </a:bodyPr>
          <a:lstStyle/>
          <a:p>
            <a:r>
              <a:rPr lang="en-US" altLang="zh-CN" dirty="0">
                <a:solidFill>
                  <a:schemeClr val="tx1"/>
                </a:solidFill>
              </a:rPr>
              <a:t>K</a:t>
            </a:r>
            <a:r>
              <a:rPr lang="zh-CN" altLang="en-US" dirty="0">
                <a:solidFill>
                  <a:schemeClr val="tx1"/>
                </a:solidFill>
              </a:rPr>
              <a:t>均值聚类</a:t>
            </a:r>
            <a:endParaRPr dirty="0">
              <a:solidFill>
                <a:schemeClr val="tx1"/>
              </a:solidFill>
            </a:endParaRPr>
          </a:p>
        </p:txBody>
      </p:sp>
      <p:sp>
        <p:nvSpPr>
          <p:cNvPr id="443" name="Google Shape;443;p50"/>
          <p:cNvSpPr txBox="1">
            <a:spLocks noGrp="1"/>
          </p:cNvSpPr>
          <p:nvPr>
            <p:ph type="subTitle" idx="1"/>
          </p:nvPr>
        </p:nvSpPr>
        <p:spPr>
          <a:xfrm>
            <a:off x="5710799" y="1567235"/>
            <a:ext cx="2737800" cy="2960444"/>
          </a:xfrm>
          <a:prstGeom prst="rect">
            <a:avLst/>
          </a:prstGeom>
        </p:spPr>
        <p:txBody>
          <a:bodyPr spcFirstLastPara="1" vert="horz" wrap="square" lIns="91425" tIns="91425" rIns="91425" bIns="91425" rtlCol="0" anchor="t" anchorCtr="0">
            <a:noAutofit/>
          </a:bodyPr>
          <a:lstStyle/>
          <a:p>
            <a:pPr marL="0" indent="0" algn="l"/>
            <a:r>
              <a:rPr lang="zh-CN" altLang="en-US" dirty="0"/>
              <a:t>通过</a:t>
            </a:r>
            <a:r>
              <a:rPr lang="en-US" altLang="zh-CN" dirty="0"/>
              <a:t>k</a:t>
            </a:r>
            <a:r>
              <a:rPr lang="zh-CN" altLang="en-US" dirty="0"/>
              <a:t>均值聚类方法，将数据分成了三类，此图绘制了楼层高度与房间面积的分类结果，结果显示模型对面积的敏感性很强，对楼层的敏感性很低</a:t>
            </a:r>
            <a:endParaRPr dirty="0"/>
          </a:p>
        </p:txBody>
      </p:sp>
      <p:sp>
        <p:nvSpPr>
          <p:cNvPr id="445" name="Google Shape;445;p50"/>
          <p:cNvSpPr/>
          <p:nvPr/>
        </p:nvSpPr>
        <p:spPr>
          <a:xfrm rot="5400000">
            <a:off x="7698539" y="764626"/>
            <a:ext cx="26525" cy="1264205"/>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endParaRPr sz="1800"/>
          </a:p>
        </p:txBody>
      </p:sp>
      <p:pic>
        <p:nvPicPr>
          <p:cNvPr id="6" name="图片 5">
            <a:extLst>
              <a:ext uri="{FF2B5EF4-FFF2-40B4-BE49-F238E27FC236}">
                <a16:creationId xmlns:a16="http://schemas.microsoft.com/office/drawing/2014/main" id="{A97B9CA4-DA1B-4B46-B8F3-D3A74DAEACC6}"/>
              </a:ext>
            </a:extLst>
          </p:cNvPr>
          <p:cNvPicPr>
            <a:picLocks noChangeAspect="1"/>
          </p:cNvPicPr>
          <p:nvPr/>
        </p:nvPicPr>
        <p:blipFill>
          <a:blip r:embed="rId3"/>
          <a:stretch>
            <a:fillRect/>
          </a:stretch>
        </p:blipFill>
        <p:spPr>
          <a:xfrm>
            <a:off x="319574" y="1112700"/>
            <a:ext cx="5257800" cy="37719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52"/>
          <p:cNvSpPr txBox="1">
            <a:spLocks noGrp="1"/>
          </p:cNvSpPr>
          <p:nvPr>
            <p:ph type="title"/>
          </p:nvPr>
        </p:nvSpPr>
        <p:spPr>
          <a:xfrm>
            <a:off x="720000" y="540000"/>
            <a:ext cx="3556800" cy="572700"/>
          </a:xfrm>
          <a:prstGeom prst="rect">
            <a:avLst/>
          </a:prstGeom>
        </p:spPr>
        <p:txBody>
          <a:bodyPr spcFirstLastPara="1" vert="horz" wrap="square" lIns="91425" tIns="91425" rIns="91425" bIns="91425" rtlCol="0" anchor="t" anchorCtr="0">
            <a:noAutofit/>
          </a:bodyPr>
          <a:lstStyle/>
          <a:p>
            <a:r>
              <a:rPr lang="en-US" altLang="zh-CN" dirty="0">
                <a:solidFill>
                  <a:schemeClr val="tx1"/>
                </a:solidFill>
              </a:rPr>
              <a:t>K</a:t>
            </a:r>
            <a:r>
              <a:rPr lang="zh-CN" altLang="en-US" dirty="0">
                <a:solidFill>
                  <a:schemeClr val="tx1"/>
                </a:solidFill>
              </a:rPr>
              <a:t>中心聚类</a:t>
            </a:r>
            <a:br>
              <a:rPr lang="en-US" altLang="zh-CN" dirty="0"/>
            </a:br>
            <a:endParaRPr dirty="0"/>
          </a:p>
        </p:txBody>
      </p:sp>
      <p:sp>
        <p:nvSpPr>
          <p:cNvPr id="494" name="Google Shape;494;p52"/>
          <p:cNvSpPr/>
          <p:nvPr/>
        </p:nvSpPr>
        <p:spPr>
          <a:xfrm>
            <a:off x="4160659" y="2408471"/>
            <a:ext cx="153900" cy="1539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495" name="Google Shape;495;p52"/>
          <p:cNvSpPr/>
          <p:nvPr/>
        </p:nvSpPr>
        <p:spPr>
          <a:xfrm>
            <a:off x="5646931" y="2951887"/>
            <a:ext cx="153900" cy="1539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496" name="Google Shape;496;p52"/>
          <p:cNvSpPr/>
          <p:nvPr/>
        </p:nvSpPr>
        <p:spPr>
          <a:xfrm>
            <a:off x="7650452" y="3665560"/>
            <a:ext cx="153900" cy="1539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497" name="Google Shape;497;p52"/>
          <p:cNvSpPr/>
          <p:nvPr/>
        </p:nvSpPr>
        <p:spPr>
          <a:xfrm>
            <a:off x="6301677" y="2254663"/>
            <a:ext cx="153900" cy="1539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498" name="Google Shape;498;p52"/>
          <p:cNvSpPr/>
          <p:nvPr/>
        </p:nvSpPr>
        <p:spPr>
          <a:xfrm>
            <a:off x="7139751" y="2706415"/>
            <a:ext cx="153900" cy="1539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499" name="Google Shape;499;p52"/>
          <p:cNvSpPr/>
          <p:nvPr/>
        </p:nvSpPr>
        <p:spPr>
          <a:xfrm>
            <a:off x="7293558" y="1901101"/>
            <a:ext cx="153900" cy="1539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500" name="Google Shape;500;p52"/>
          <p:cNvSpPr/>
          <p:nvPr/>
        </p:nvSpPr>
        <p:spPr>
          <a:xfrm>
            <a:off x="4910285" y="3557585"/>
            <a:ext cx="153900" cy="1539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501" name="Google Shape;501;p52"/>
          <p:cNvSpPr/>
          <p:nvPr/>
        </p:nvSpPr>
        <p:spPr>
          <a:xfrm>
            <a:off x="5247537" y="1747293"/>
            <a:ext cx="153900" cy="1539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502" name="Google Shape;502;p52"/>
          <p:cNvSpPr/>
          <p:nvPr/>
        </p:nvSpPr>
        <p:spPr>
          <a:xfrm>
            <a:off x="6079063" y="3511753"/>
            <a:ext cx="153900" cy="1539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sz="1800"/>
          </a:p>
        </p:txBody>
      </p:sp>
      <p:pic>
        <p:nvPicPr>
          <p:cNvPr id="2" name="图片 1">
            <a:extLst>
              <a:ext uri="{FF2B5EF4-FFF2-40B4-BE49-F238E27FC236}">
                <a16:creationId xmlns:a16="http://schemas.microsoft.com/office/drawing/2014/main" id="{D44F41C9-3C66-4235-B36F-72B48EB9688C}"/>
              </a:ext>
            </a:extLst>
          </p:cNvPr>
          <p:cNvPicPr>
            <a:picLocks noChangeAspect="1"/>
          </p:cNvPicPr>
          <p:nvPr/>
        </p:nvPicPr>
        <p:blipFill>
          <a:blip r:embed="rId3"/>
          <a:stretch>
            <a:fillRect/>
          </a:stretch>
        </p:blipFill>
        <p:spPr>
          <a:xfrm>
            <a:off x="4338664" y="1308585"/>
            <a:ext cx="4386674" cy="2949560"/>
          </a:xfrm>
          <a:prstGeom prst="rect">
            <a:avLst/>
          </a:prstGeom>
        </p:spPr>
      </p:pic>
      <p:sp>
        <p:nvSpPr>
          <p:cNvPr id="503" name="Google Shape;503;p52"/>
          <p:cNvSpPr txBox="1">
            <a:spLocks noGrp="1"/>
          </p:cNvSpPr>
          <p:nvPr>
            <p:ph type="subTitle" idx="4294967295"/>
          </p:nvPr>
        </p:nvSpPr>
        <p:spPr>
          <a:xfrm>
            <a:off x="647700" y="1896150"/>
            <a:ext cx="2162700" cy="1185000"/>
          </a:xfrm>
          <a:prstGeom prst="rect">
            <a:avLst/>
          </a:prstGeom>
        </p:spPr>
        <p:txBody>
          <a:bodyPr spcFirstLastPara="1" vert="horz" wrap="square" lIns="91425" tIns="91425" rIns="91425" bIns="91425" rtlCol="0" anchor="t" anchorCtr="0">
            <a:noAutofit/>
          </a:bodyPr>
          <a:lstStyle/>
          <a:p>
            <a:pPr marL="0" indent="0">
              <a:spcAft>
                <a:spcPts val="1600"/>
              </a:spcAft>
              <a:buNone/>
            </a:pPr>
            <a:r>
              <a:rPr lang="zh-CN" altLang="en-US" sz="1600" dirty="0"/>
              <a:t>聚类结果对数据集的解释度较低，算法比较不理想</a:t>
            </a:r>
            <a:endParaRPr sz="1600" dirty="0"/>
          </a:p>
        </p:txBody>
      </p:sp>
      <p:sp>
        <p:nvSpPr>
          <p:cNvPr id="505" name="Google Shape;505;p52"/>
          <p:cNvSpPr/>
          <p:nvPr/>
        </p:nvSpPr>
        <p:spPr>
          <a:xfrm>
            <a:off x="1645950" y="1729950"/>
            <a:ext cx="166200" cy="1662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507" name="Google Shape;507;p52"/>
          <p:cNvSpPr/>
          <p:nvPr/>
        </p:nvSpPr>
        <p:spPr>
          <a:xfrm>
            <a:off x="6917137" y="2254663"/>
            <a:ext cx="153900" cy="1539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508" name="Google Shape;508;p52"/>
          <p:cNvSpPr/>
          <p:nvPr/>
        </p:nvSpPr>
        <p:spPr>
          <a:xfrm>
            <a:off x="3905309" y="1937054"/>
            <a:ext cx="153900" cy="1539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3" name="图片 2">
            <a:extLst>
              <a:ext uri="{FF2B5EF4-FFF2-40B4-BE49-F238E27FC236}">
                <a16:creationId xmlns:a16="http://schemas.microsoft.com/office/drawing/2014/main" id="{DB2E4D1A-F0AE-4BDD-9A03-72C4A8BA298B}"/>
              </a:ext>
            </a:extLst>
          </p:cNvPr>
          <p:cNvPicPr>
            <a:picLocks noChangeAspect="1"/>
          </p:cNvPicPr>
          <p:nvPr/>
        </p:nvPicPr>
        <p:blipFill rotWithShape="1">
          <a:blip r:embed="rId3"/>
          <a:srcRect t="2205" r="47621"/>
          <a:stretch/>
        </p:blipFill>
        <p:spPr>
          <a:xfrm>
            <a:off x="1616149" y="588335"/>
            <a:ext cx="5989674" cy="4111257"/>
          </a:xfrm>
          <a:prstGeom prst="rect">
            <a:avLst/>
          </a:prstGeom>
        </p:spPr>
      </p:pic>
      <p:sp>
        <p:nvSpPr>
          <p:cNvPr id="2" name="文本框 1">
            <a:extLst>
              <a:ext uri="{FF2B5EF4-FFF2-40B4-BE49-F238E27FC236}">
                <a16:creationId xmlns:a16="http://schemas.microsoft.com/office/drawing/2014/main" id="{CB4F9D04-C814-408A-B1F8-80185B697CBE}"/>
              </a:ext>
            </a:extLst>
          </p:cNvPr>
          <p:cNvSpPr txBox="1"/>
          <p:nvPr/>
        </p:nvSpPr>
        <p:spPr>
          <a:xfrm>
            <a:off x="2704780" y="375744"/>
            <a:ext cx="5640080" cy="369332"/>
          </a:xfrm>
          <a:prstGeom prst="rect">
            <a:avLst/>
          </a:prstGeom>
          <a:noFill/>
        </p:spPr>
        <p:txBody>
          <a:bodyPr wrap="square" rtlCol="0">
            <a:spAutoFit/>
          </a:bodyPr>
          <a:lstStyle>
            <a:defPPr marR="0" lvl="0" algn="l" rtl="0">
              <a:lnSpc>
                <a:spcPct val="100000"/>
              </a:lnSpc>
              <a:spcBef>
                <a:spcPts val="0"/>
              </a:spcBef>
              <a:spcAft>
                <a:spcPts val="0"/>
              </a:spcAft>
            </a:defPPr>
          </a:lstStyle>
          <a:p>
            <a:r>
              <a:rPr lang="en-US" altLang="zh-CN" sz="1800" b="1" dirty="0">
                <a:solidFill>
                  <a:srgbClr val="637B7F"/>
                </a:solidFill>
              </a:rPr>
              <a:t>AGNES</a:t>
            </a:r>
            <a:r>
              <a:rPr lang="zh-CN" altLang="en-US" sz="1800" b="1" dirty="0">
                <a:solidFill>
                  <a:srgbClr val="637B7F"/>
                </a:solidFill>
              </a:rPr>
              <a:t>算法把价格的样本集分成了三类</a:t>
            </a:r>
          </a:p>
        </p:txBody>
      </p:sp>
    </p:spTree>
    <p:extLst>
      <p:ext uri="{BB962C8B-B14F-4D97-AF65-F5344CB8AC3E}">
        <p14:creationId xmlns:p14="http://schemas.microsoft.com/office/powerpoint/2010/main" val="1262937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p:nvPr/>
        </p:nvSpPr>
        <p:spPr>
          <a:xfrm rot="5400000">
            <a:off x="4558738" y="1137842"/>
            <a:ext cx="26525" cy="1264205"/>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7"/>
          <p:cNvSpPr txBox="1">
            <a:spLocks noGrp="1"/>
          </p:cNvSpPr>
          <p:nvPr>
            <p:ph type="subTitle" idx="1"/>
          </p:nvPr>
        </p:nvSpPr>
        <p:spPr>
          <a:xfrm>
            <a:off x="2206250" y="1877517"/>
            <a:ext cx="4737300" cy="1182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dirty="0"/>
          </a:p>
        </p:txBody>
      </p:sp>
      <p:sp>
        <p:nvSpPr>
          <p:cNvPr id="231" name="Google Shape;231;p37"/>
          <p:cNvSpPr txBox="1">
            <a:spLocks noGrp="1"/>
          </p:cNvSpPr>
          <p:nvPr>
            <p:ph type="title"/>
          </p:nvPr>
        </p:nvSpPr>
        <p:spPr>
          <a:xfrm>
            <a:off x="3003125" y="3059517"/>
            <a:ext cx="3142800" cy="32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dirty="0"/>
              <a:t>+</a:t>
            </a:r>
            <a:endParaRPr dirty="0"/>
          </a:p>
        </p:txBody>
      </p:sp>
      <p:pic>
        <p:nvPicPr>
          <p:cNvPr id="5" name="图片 4">
            <a:extLst>
              <a:ext uri="{FF2B5EF4-FFF2-40B4-BE49-F238E27FC236}">
                <a16:creationId xmlns:a16="http://schemas.microsoft.com/office/drawing/2014/main" id="{60E50F53-173D-43B8-A113-65AAB841371E}"/>
              </a:ext>
            </a:extLst>
          </p:cNvPr>
          <p:cNvPicPr/>
          <p:nvPr/>
        </p:nvPicPr>
        <p:blipFill>
          <a:blip r:embed="rId3">
            <a:extLst>
              <a:ext uri="{28A0092B-C50C-407E-A947-70E740481C1C}">
                <a14:useLocalDpi xmlns:a14="http://schemas.microsoft.com/office/drawing/2010/main" val="0"/>
              </a:ext>
            </a:extLst>
          </a:blip>
          <a:stretch>
            <a:fillRect/>
          </a:stretch>
        </p:blipFill>
        <p:spPr>
          <a:xfrm>
            <a:off x="2033229" y="980432"/>
            <a:ext cx="5721450" cy="3931810"/>
          </a:xfrm>
          <a:prstGeom prst="rect">
            <a:avLst/>
          </a:prstGeom>
        </p:spPr>
      </p:pic>
      <p:sp>
        <p:nvSpPr>
          <p:cNvPr id="2" name="文本框 1">
            <a:extLst>
              <a:ext uri="{FF2B5EF4-FFF2-40B4-BE49-F238E27FC236}">
                <a16:creationId xmlns:a16="http://schemas.microsoft.com/office/drawing/2014/main" id="{CB4F9D04-C814-408A-B1F8-80185B697CBE}"/>
              </a:ext>
            </a:extLst>
          </p:cNvPr>
          <p:cNvSpPr txBox="1"/>
          <p:nvPr/>
        </p:nvSpPr>
        <p:spPr>
          <a:xfrm>
            <a:off x="2704780" y="375744"/>
            <a:ext cx="5640080" cy="369332"/>
          </a:xfrm>
          <a:prstGeom prst="rect">
            <a:avLst/>
          </a:prstGeom>
          <a:noFill/>
        </p:spPr>
        <p:txBody>
          <a:bodyPr wrap="square" rtlCol="0">
            <a:spAutoFit/>
          </a:bodyPr>
          <a:lstStyle>
            <a:defPPr marR="0" lvl="0" algn="l" rtl="0">
              <a:lnSpc>
                <a:spcPct val="100000"/>
              </a:lnSpc>
              <a:spcBef>
                <a:spcPts val="0"/>
              </a:spcBef>
              <a:spcAft>
                <a:spcPts val="0"/>
              </a:spcAft>
            </a:defPPr>
          </a:lstStyle>
          <a:p>
            <a:r>
              <a:rPr lang="en-US" altLang="zh-CN" sz="1800" b="1" dirty="0">
                <a:solidFill>
                  <a:srgbClr val="637B7F"/>
                </a:solidFill>
              </a:rPr>
              <a:t>DIANA</a:t>
            </a:r>
            <a:r>
              <a:rPr lang="zh-CN" altLang="en-US" sz="1800" b="1" dirty="0">
                <a:solidFill>
                  <a:srgbClr val="637B7F"/>
                </a:solidFill>
              </a:rPr>
              <a:t>算法把价格的样本集分成了四类</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503" name="Google Shape;503;p52"/>
          <p:cNvSpPr txBox="1">
            <a:spLocks noGrp="1"/>
          </p:cNvSpPr>
          <p:nvPr>
            <p:ph type="subTitle" idx="4294967295"/>
          </p:nvPr>
        </p:nvSpPr>
        <p:spPr>
          <a:xfrm>
            <a:off x="647700" y="1896150"/>
            <a:ext cx="2162700" cy="1185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sz="1600" dirty="0"/>
              <a:t>k-</a:t>
            </a:r>
            <a:r>
              <a:rPr sz="1600" dirty="0" err="1"/>
              <a:t>距离曲线上</a:t>
            </a:r>
            <a:r>
              <a:rPr lang="zh-CN" sz="1600" dirty="0"/>
              <a:t>没</a:t>
            </a:r>
            <a:r>
              <a:rPr sz="1600" dirty="0" err="1"/>
              <a:t>有明显拐点</a:t>
            </a:r>
            <a:r>
              <a:rPr lang="zh-CN" sz="1600" dirty="0">
                <a:ea typeface="宋体" charset="0"/>
              </a:rPr>
              <a:t>，因此默认参数</a:t>
            </a:r>
          </a:p>
        </p:txBody>
      </p:sp>
      <p:sp>
        <p:nvSpPr>
          <p:cNvPr id="504" name="Google Shape;504;p52"/>
          <p:cNvSpPr txBox="1">
            <a:spLocks noGrp="1"/>
          </p:cNvSpPr>
          <p:nvPr>
            <p:ph type="subTitle" idx="4294967295"/>
          </p:nvPr>
        </p:nvSpPr>
        <p:spPr>
          <a:xfrm>
            <a:off x="1447550" y="3383875"/>
            <a:ext cx="2162700" cy="1185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panose="020B0604020202090204"/>
              <a:buNone/>
            </a:pPr>
            <a:r>
              <a:rPr lang="zh-CN" sz="1600" dirty="0"/>
              <a:t>并不能展示最佳结果，因此密度聚类不适合此数据</a:t>
            </a:r>
          </a:p>
        </p:txBody>
      </p:sp>
      <p:sp>
        <p:nvSpPr>
          <p:cNvPr id="505" name="Google Shape;505;p52"/>
          <p:cNvSpPr/>
          <p:nvPr/>
        </p:nvSpPr>
        <p:spPr>
          <a:xfrm>
            <a:off x="1645950" y="1729950"/>
            <a:ext cx="166200" cy="1662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2"/>
          <p:cNvSpPr/>
          <p:nvPr/>
        </p:nvSpPr>
        <p:spPr>
          <a:xfrm>
            <a:off x="2445800" y="3217675"/>
            <a:ext cx="166200" cy="1662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图片 2" descr="截屏2020-12-13 下午10.54.27"/>
          <p:cNvPicPr>
            <a:picLocks noChangeAspect="1"/>
          </p:cNvPicPr>
          <p:nvPr/>
        </p:nvPicPr>
        <p:blipFill>
          <a:blip r:embed="rId3"/>
          <a:stretch>
            <a:fillRect/>
          </a:stretch>
        </p:blipFill>
        <p:spPr>
          <a:xfrm>
            <a:off x="4291965" y="1416050"/>
            <a:ext cx="3996055" cy="2602230"/>
          </a:xfrm>
          <a:prstGeom prst="rect">
            <a:avLst/>
          </a:prstGeom>
        </p:spPr>
      </p:pic>
      <p:sp>
        <p:nvSpPr>
          <p:cNvPr id="3" name="文本框 0"/>
          <p:cNvSpPr txBox="1"/>
          <p:nvPr/>
        </p:nvSpPr>
        <p:spPr>
          <a:xfrm>
            <a:off x="647700" y="616585"/>
            <a:ext cx="2673985" cy="521970"/>
          </a:xfrm>
          <a:prstGeom prst="rect">
            <a:avLst/>
          </a:prstGeom>
          <a:noFill/>
        </p:spPr>
        <p:txBody>
          <a:bodyPr wrap="square" rtlCol="0">
            <a:spAutoFit/>
          </a:bodyPr>
          <a:lstStyle/>
          <a:p>
            <a:pPr marL="0" lvl="0" indent="0" algn="l" rtl="0">
              <a:spcBef>
                <a:spcPts val="0"/>
              </a:spcBef>
              <a:spcAft>
                <a:spcPts val="0"/>
              </a:spcAft>
              <a:buNone/>
            </a:pPr>
            <a:r>
              <a:rPr lang="zh-CN" altLang="en-US" sz="2800" dirty="0">
                <a:ln/>
                <a:solidFill>
                  <a:schemeClr val="accent2"/>
                </a:solidFill>
                <a:sym typeface="+mn-ea"/>
              </a:rPr>
              <a:t>密度</a:t>
            </a:r>
            <a:r>
              <a:rPr lang="zh-CN" altLang="en-US" sz="2800" dirty="0">
                <a:ln/>
                <a:solidFill>
                  <a:schemeClr val="accent2"/>
                </a:solidFill>
                <a:effectLst/>
                <a:sym typeface="+mn-ea"/>
              </a:rPr>
              <a:t>聚类</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781075" y="1635450"/>
            <a:ext cx="1714500" cy="9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a:t>
            </a:r>
            <a:r>
              <a:rPr lang="en-US" dirty="0"/>
              <a:t>4</a:t>
            </a:r>
            <a:endParaRPr dirty="0"/>
          </a:p>
        </p:txBody>
      </p:sp>
      <p:sp>
        <p:nvSpPr>
          <p:cNvPr id="223" name="Google Shape;223;p36"/>
          <p:cNvSpPr txBox="1">
            <a:spLocks noGrp="1"/>
          </p:cNvSpPr>
          <p:nvPr>
            <p:ph type="title" idx="2"/>
          </p:nvPr>
        </p:nvSpPr>
        <p:spPr>
          <a:xfrm>
            <a:off x="2343150" y="2427890"/>
            <a:ext cx="4457700" cy="6096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zh-CN" altLang="en-US" dirty="0">
                <a:solidFill>
                  <a:schemeClr val="lt2"/>
                </a:solidFill>
              </a:rPr>
              <a:t>总结</a:t>
            </a:r>
            <a:endParaRPr dirty="0">
              <a:solidFill>
                <a:schemeClr val="lt2"/>
              </a:solidFill>
            </a:endParaRPr>
          </a:p>
        </p:txBody>
      </p:sp>
    </p:spTree>
    <p:extLst>
      <p:ext uri="{BB962C8B-B14F-4D97-AF65-F5344CB8AC3E}">
        <p14:creationId xmlns:p14="http://schemas.microsoft.com/office/powerpoint/2010/main" val="1144205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 name="文本框 1">
            <a:extLst>
              <a:ext uri="{FF2B5EF4-FFF2-40B4-BE49-F238E27FC236}">
                <a16:creationId xmlns:a16="http://schemas.microsoft.com/office/drawing/2014/main" id="{DBA1AA1C-8DEF-4453-AAD8-BA2C14D3D9C0}"/>
              </a:ext>
            </a:extLst>
          </p:cNvPr>
          <p:cNvSpPr txBox="1"/>
          <p:nvPr/>
        </p:nvSpPr>
        <p:spPr>
          <a:xfrm>
            <a:off x="2006009" y="241005"/>
            <a:ext cx="3997842" cy="646331"/>
          </a:xfrm>
          <a:prstGeom prst="rect">
            <a:avLst/>
          </a:prstGeom>
          <a:noFill/>
        </p:spPr>
        <p:txBody>
          <a:bodyPr wrap="square" rtlCol="0">
            <a:spAutoFit/>
          </a:bodyPr>
          <a:lstStyle/>
          <a:p>
            <a:r>
              <a:rPr lang="zh-CN" altLang="en-US" sz="3600" dirty="0">
                <a:solidFill>
                  <a:schemeClr val="accent6"/>
                </a:solidFill>
              </a:rPr>
              <a:t>总结</a:t>
            </a:r>
          </a:p>
        </p:txBody>
      </p:sp>
      <p:sp>
        <p:nvSpPr>
          <p:cNvPr id="5" name="文本框 4">
            <a:extLst>
              <a:ext uri="{FF2B5EF4-FFF2-40B4-BE49-F238E27FC236}">
                <a16:creationId xmlns:a16="http://schemas.microsoft.com/office/drawing/2014/main" id="{6FFF7560-EBD0-4505-8091-5950883B2427}"/>
              </a:ext>
            </a:extLst>
          </p:cNvPr>
          <p:cNvSpPr txBox="1"/>
          <p:nvPr/>
        </p:nvSpPr>
        <p:spPr>
          <a:xfrm>
            <a:off x="871870" y="956931"/>
            <a:ext cx="7428614" cy="3170099"/>
          </a:xfrm>
          <a:prstGeom prst="rect">
            <a:avLst/>
          </a:prstGeom>
          <a:noFill/>
        </p:spPr>
        <p:txBody>
          <a:bodyPr wrap="square" rtlCol="0">
            <a:spAutoFit/>
          </a:bodyPr>
          <a:lstStyle/>
          <a:p>
            <a:r>
              <a:rPr lang="en-US" altLang="zh-CN" sz="2000" dirty="0">
                <a:solidFill>
                  <a:schemeClr val="accent2"/>
                </a:solidFill>
              </a:rPr>
              <a:t>1.</a:t>
            </a:r>
            <a:r>
              <a:rPr lang="zh-CN" altLang="en-US" sz="2000" dirty="0">
                <a:solidFill>
                  <a:schemeClr val="accent2"/>
                </a:solidFill>
              </a:rPr>
              <a:t>通过回归分析发现二手房的价格与其上市天数有一定关系，一般来说上市时间过长的二手房的价格都比较低，查询相关文献后发现，这可能是受到心理因素影响，买家和卖家对长期卖不出的二手房的期望都会降低。</a:t>
            </a:r>
            <a:endParaRPr lang="en-US" altLang="zh-CN" sz="2000" dirty="0">
              <a:solidFill>
                <a:schemeClr val="accent2"/>
              </a:solidFill>
            </a:endParaRPr>
          </a:p>
          <a:p>
            <a:r>
              <a:rPr lang="en-US" altLang="zh-CN" sz="2000" dirty="0">
                <a:solidFill>
                  <a:schemeClr val="accent2"/>
                </a:solidFill>
              </a:rPr>
              <a:t>2.</a:t>
            </a:r>
            <a:r>
              <a:rPr lang="zh-CN" altLang="en-US" sz="2000" dirty="0">
                <a:solidFill>
                  <a:schemeClr val="accent2"/>
                </a:solidFill>
              </a:rPr>
              <a:t>二手房价格受区属和位置的影响系数总体与现实相同，比如影响系数最大的是西城、丰台，但是出现了一些反常信息，比如东城的二手房影响系数较低，查询了相关资料之后发现，这可能是由于东城是成熟的老城区，面积较小绿化较差，其面积对房价的影响因素较大，地处北京中心，临近地铁意味着更嘈杂，这些因素不利于房价</a:t>
            </a:r>
            <a:endParaRPr lang="en-US" altLang="zh-CN" sz="2000" dirty="0">
              <a:solidFill>
                <a:schemeClr val="accent2"/>
              </a:solidFill>
            </a:endParaRPr>
          </a:p>
        </p:txBody>
      </p:sp>
    </p:spTree>
    <p:extLst>
      <p:ext uri="{BB962C8B-B14F-4D97-AF65-F5344CB8AC3E}">
        <p14:creationId xmlns:p14="http://schemas.microsoft.com/office/powerpoint/2010/main" val="60975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p:nvPr/>
        </p:nvSpPr>
        <p:spPr>
          <a:xfrm rot="5400000">
            <a:off x="4558738" y="1137842"/>
            <a:ext cx="26525" cy="1264205"/>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7"/>
          <p:cNvSpPr txBox="1">
            <a:spLocks noGrp="1"/>
          </p:cNvSpPr>
          <p:nvPr>
            <p:ph type="subTitle" idx="1"/>
          </p:nvPr>
        </p:nvSpPr>
        <p:spPr>
          <a:xfrm>
            <a:off x="2206250" y="1877516"/>
            <a:ext cx="4737300" cy="2202787"/>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600"/>
              </a:spcAft>
              <a:buNone/>
            </a:pPr>
            <a:r>
              <a:rPr lang="zh-CN" altLang="en-US" dirty="0"/>
              <a:t>我们的选题是根据数据集选题，首先在</a:t>
            </a:r>
            <a:r>
              <a:rPr lang="en-US" altLang="zh-CN" dirty="0" err="1"/>
              <a:t>kaggle</a:t>
            </a:r>
            <a:r>
              <a:rPr lang="zh-CN" altLang="en-US" dirty="0"/>
              <a:t>上选定一个可以做的数据集，然后根据这个数据集的内容来确定了我们的选题</a:t>
            </a:r>
            <a:endParaRPr dirty="0"/>
          </a:p>
        </p:txBody>
      </p:sp>
      <p:sp>
        <p:nvSpPr>
          <p:cNvPr id="2" name="文本框 1">
            <a:extLst>
              <a:ext uri="{FF2B5EF4-FFF2-40B4-BE49-F238E27FC236}">
                <a16:creationId xmlns:a16="http://schemas.microsoft.com/office/drawing/2014/main" id="{1031CEDB-457B-44C1-A2B2-D9DE363521BB}"/>
              </a:ext>
            </a:extLst>
          </p:cNvPr>
          <p:cNvSpPr txBox="1"/>
          <p:nvPr/>
        </p:nvSpPr>
        <p:spPr>
          <a:xfrm>
            <a:off x="3527791" y="1063196"/>
            <a:ext cx="2502195" cy="646331"/>
          </a:xfrm>
          <a:prstGeom prst="rect">
            <a:avLst/>
          </a:prstGeom>
          <a:noFill/>
        </p:spPr>
        <p:txBody>
          <a:bodyPr wrap="square" rtlCol="0">
            <a:spAutoFit/>
          </a:bodyPr>
          <a:lstStyle/>
          <a:p>
            <a:r>
              <a:rPr lang="zh-CN" altLang="en-US" sz="3600" dirty="0">
                <a:solidFill>
                  <a:schemeClr val="accent6"/>
                </a:solidFill>
              </a:rPr>
              <a:t>选题原因</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 name="文本框 1">
            <a:extLst>
              <a:ext uri="{FF2B5EF4-FFF2-40B4-BE49-F238E27FC236}">
                <a16:creationId xmlns:a16="http://schemas.microsoft.com/office/drawing/2014/main" id="{DBA1AA1C-8DEF-4453-AAD8-BA2C14D3D9C0}"/>
              </a:ext>
            </a:extLst>
          </p:cNvPr>
          <p:cNvSpPr txBox="1"/>
          <p:nvPr/>
        </p:nvSpPr>
        <p:spPr>
          <a:xfrm>
            <a:off x="2006009" y="241005"/>
            <a:ext cx="3997842" cy="646331"/>
          </a:xfrm>
          <a:prstGeom prst="rect">
            <a:avLst/>
          </a:prstGeom>
          <a:noFill/>
        </p:spPr>
        <p:txBody>
          <a:bodyPr wrap="square" rtlCol="0">
            <a:spAutoFit/>
          </a:bodyPr>
          <a:lstStyle/>
          <a:p>
            <a:r>
              <a:rPr lang="zh-CN" altLang="en-US" sz="3600" dirty="0">
                <a:solidFill>
                  <a:schemeClr val="accent6"/>
                </a:solidFill>
              </a:rPr>
              <a:t>总结</a:t>
            </a:r>
          </a:p>
        </p:txBody>
      </p:sp>
      <p:sp>
        <p:nvSpPr>
          <p:cNvPr id="5" name="文本框 4">
            <a:extLst>
              <a:ext uri="{FF2B5EF4-FFF2-40B4-BE49-F238E27FC236}">
                <a16:creationId xmlns:a16="http://schemas.microsoft.com/office/drawing/2014/main" id="{6FFF7560-EBD0-4505-8091-5950883B2427}"/>
              </a:ext>
            </a:extLst>
          </p:cNvPr>
          <p:cNvSpPr txBox="1"/>
          <p:nvPr/>
        </p:nvSpPr>
        <p:spPr>
          <a:xfrm>
            <a:off x="871870" y="956931"/>
            <a:ext cx="7428614" cy="1631216"/>
          </a:xfrm>
          <a:prstGeom prst="rect">
            <a:avLst/>
          </a:prstGeom>
          <a:noFill/>
        </p:spPr>
        <p:txBody>
          <a:bodyPr wrap="square" rtlCol="0">
            <a:spAutoFit/>
          </a:bodyPr>
          <a:lstStyle/>
          <a:p>
            <a:r>
              <a:rPr lang="en-US" altLang="zh-CN" sz="2000" dirty="0">
                <a:solidFill>
                  <a:schemeClr val="accent2"/>
                </a:solidFill>
              </a:rPr>
              <a:t>3.</a:t>
            </a:r>
            <a:r>
              <a:rPr lang="zh-CN" altLang="en-US" sz="2000" dirty="0">
                <a:solidFill>
                  <a:schemeClr val="accent2"/>
                </a:solidFill>
              </a:rPr>
              <a:t>通过对数据的统计得知，这一批二手房中最多的是一室一厅和二室一厅的房屋，装修方面以精装为主要装修条件，说明二手房购买者主要选择的房屋是小户型精装修类型的房屋，而大户型房屋偏少。市场上小户型精装修的房屋较为欢迎，可以收集房源满足市场需求。</a:t>
            </a:r>
            <a:endParaRPr lang="en-US" altLang="zh-CN" sz="2000" dirty="0">
              <a:solidFill>
                <a:schemeClr val="accent2"/>
              </a:solidFill>
            </a:endParaRPr>
          </a:p>
        </p:txBody>
      </p:sp>
    </p:spTree>
    <p:extLst>
      <p:ext uri="{BB962C8B-B14F-4D97-AF65-F5344CB8AC3E}">
        <p14:creationId xmlns:p14="http://schemas.microsoft.com/office/powerpoint/2010/main" val="3828160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 name="文本框 1">
            <a:extLst>
              <a:ext uri="{FF2B5EF4-FFF2-40B4-BE49-F238E27FC236}">
                <a16:creationId xmlns:a16="http://schemas.microsoft.com/office/drawing/2014/main" id="{DBA1AA1C-8DEF-4453-AAD8-BA2C14D3D9C0}"/>
              </a:ext>
            </a:extLst>
          </p:cNvPr>
          <p:cNvSpPr txBox="1"/>
          <p:nvPr/>
        </p:nvSpPr>
        <p:spPr>
          <a:xfrm>
            <a:off x="2006009" y="241005"/>
            <a:ext cx="3997842" cy="646331"/>
          </a:xfrm>
          <a:prstGeom prst="rect">
            <a:avLst/>
          </a:prstGeom>
          <a:noFill/>
        </p:spPr>
        <p:txBody>
          <a:bodyPr wrap="square" rtlCol="0">
            <a:spAutoFit/>
          </a:bodyPr>
          <a:lstStyle/>
          <a:p>
            <a:r>
              <a:rPr lang="zh-CN" altLang="en-US" sz="3600" dirty="0">
                <a:solidFill>
                  <a:schemeClr val="accent6"/>
                </a:solidFill>
              </a:rPr>
              <a:t>总结</a:t>
            </a:r>
          </a:p>
        </p:txBody>
      </p:sp>
      <p:sp>
        <p:nvSpPr>
          <p:cNvPr id="5" name="文本框 4">
            <a:extLst>
              <a:ext uri="{FF2B5EF4-FFF2-40B4-BE49-F238E27FC236}">
                <a16:creationId xmlns:a16="http://schemas.microsoft.com/office/drawing/2014/main" id="{6FFF7560-EBD0-4505-8091-5950883B2427}"/>
              </a:ext>
            </a:extLst>
          </p:cNvPr>
          <p:cNvSpPr txBox="1"/>
          <p:nvPr/>
        </p:nvSpPr>
        <p:spPr>
          <a:xfrm>
            <a:off x="1396409" y="1134140"/>
            <a:ext cx="6811925" cy="3108543"/>
          </a:xfrm>
          <a:prstGeom prst="rect">
            <a:avLst/>
          </a:prstGeom>
          <a:noFill/>
        </p:spPr>
        <p:txBody>
          <a:bodyPr wrap="square" rtlCol="0">
            <a:spAutoFit/>
          </a:bodyPr>
          <a:lstStyle/>
          <a:p>
            <a:r>
              <a:rPr lang="en-US" altLang="zh-CN" sz="2800" dirty="0">
                <a:solidFill>
                  <a:schemeClr val="accent2"/>
                </a:solidFill>
              </a:rPr>
              <a:t>      </a:t>
            </a:r>
            <a:r>
              <a:rPr lang="zh-CN" altLang="en-US" sz="2400" dirty="0">
                <a:solidFill>
                  <a:schemeClr val="accent2"/>
                </a:solidFill>
              </a:rPr>
              <a:t>基于数据集数据，我们对北京二手房价作了一个量化分析，对影响房价的因素做出了判断，并对房屋作了分类和价格预测。数据集虽然包括了房屋的构造、装修质量等因素，但是影响房地产的价格还包括土地政策、地段价值、供需关系等等因素，我们所做的探究性研究仅仅是对一部分能够被量化的数据的分析，关于房价量化分析，还需要更多的研究和探索。</a:t>
            </a:r>
          </a:p>
        </p:txBody>
      </p:sp>
    </p:spTree>
    <p:extLst>
      <p:ext uri="{BB962C8B-B14F-4D97-AF65-F5344CB8AC3E}">
        <p14:creationId xmlns:p14="http://schemas.microsoft.com/office/powerpoint/2010/main" val="21178930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 name="文本框 1">
            <a:extLst>
              <a:ext uri="{FF2B5EF4-FFF2-40B4-BE49-F238E27FC236}">
                <a16:creationId xmlns:a16="http://schemas.microsoft.com/office/drawing/2014/main" id="{DBA1AA1C-8DEF-4453-AAD8-BA2C14D3D9C0}"/>
              </a:ext>
            </a:extLst>
          </p:cNvPr>
          <p:cNvSpPr txBox="1"/>
          <p:nvPr/>
        </p:nvSpPr>
        <p:spPr>
          <a:xfrm>
            <a:off x="2006009" y="241005"/>
            <a:ext cx="3997842" cy="646331"/>
          </a:xfrm>
          <a:prstGeom prst="rect">
            <a:avLst/>
          </a:prstGeom>
          <a:noFill/>
        </p:spPr>
        <p:txBody>
          <a:bodyPr wrap="square" rtlCol="0">
            <a:spAutoFit/>
          </a:bodyPr>
          <a:lstStyle/>
          <a:p>
            <a:r>
              <a:rPr lang="zh-CN" altLang="en-US" sz="3600" dirty="0">
                <a:solidFill>
                  <a:schemeClr val="accent6"/>
                </a:solidFill>
              </a:rPr>
              <a:t>参考文献</a:t>
            </a:r>
          </a:p>
        </p:txBody>
      </p:sp>
      <p:sp>
        <p:nvSpPr>
          <p:cNvPr id="3" name="文本框 2">
            <a:extLst>
              <a:ext uri="{FF2B5EF4-FFF2-40B4-BE49-F238E27FC236}">
                <a16:creationId xmlns:a16="http://schemas.microsoft.com/office/drawing/2014/main" id="{4ED79FE1-2BF0-4BE5-BC2E-7C8A5573B2B7}"/>
              </a:ext>
            </a:extLst>
          </p:cNvPr>
          <p:cNvSpPr txBox="1"/>
          <p:nvPr/>
        </p:nvSpPr>
        <p:spPr>
          <a:xfrm>
            <a:off x="1219200" y="1049079"/>
            <a:ext cx="6925340" cy="2862322"/>
          </a:xfrm>
          <a:prstGeom prst="rect">
            <a:avLst/>
          </a:prstGeom>
          <a:noFill/>
        </p:spPr>
        <p:txBody>
          <a:bodyPr wrap="square" rtlCol="0">
            <a:spAutoFit/>
          </a:bodyPr>
          <a:lstStyle/>
          <a:p>
            <a:r>
              <a:rPr lang="en-US" altLang="zh-CN" sz="2000" dirty="0">
                <a:solidFill>
                  <a:schemeClr val="accent6"/>
                </a:solidFill>
              </a:rPr>
              <a:t>[1]</a:t>
            </a:r>
            <a:r>
              <a:rPr lang="zh-CN" altLang="en-US" sz="2000" dirty="0">
                <a:solidFill>
                  <a:schemeClr val="accent6"/>
                </a:solidFill>
              </a:rPr>
              <a:t>周建军</a:t>
            </a:r>
            <a:r>
              <a:rPr lang="en-US" altLang="zh-CN" sz="2000" dirty="0">
                <a:solidFill>
                  <a:schemeClr val="accent6"/>
                </a:solidFill>
              </a:rPr>
              <a:t>.</a:t>
            </a:r>
            <a:r>
              <a:rPr lang="zh-CN" altLang="en-US" sz="2000" dirty="0">
                <a:solidFill>
                  <a:schemeClr val="accent6"/>
                </a:solidFill>
              </a:rPr>
              <a:t>我国房地产价格的影响因素及其合理性研究</a:t>
            </a:r>
            <a:r>
              <a:rPr lang="en-US" altLang="zh-CN" sz="2000" dirty="0">
                <a:solidFill>
                  <a:schemeClr val="accent6"/>
                </a:solidFill>
              </a:rPr>
              <a:t>[J].</a:t>
            </a:r>
            <a:r>
              <a:rPr lang="zh-CN" altLang="en-US" sz="2000" dirty="0">
                <a:solidFill>
                  <a:schemeClr val="accent6"/>
                </a:solidFill>
              </a:rPr>
              <a:t>商业研究，</a:t>
            </a:r>
            <a:r>
              <a:rPr lang="en-US" altLang="zh-CN" sz="2000" dirty="0">
                <a:solidFill>
                  <a:schemeClr val="accent6"/>
                </a:solidFill>
              </a:rPr>
              <a:t>2009</a:t>
            </a:r>
            <a:r>
              <a:rPr lang="zh-CN" altLang="en-US" sz="2000" dirty="0">
                <a:solidFill>
                  <a:schemeClr val="accent6"/>
                </a:solidFill>
              </a:rPr>
              <a:t>，（</a:t>
            </a:r>
            <a:r>
              <a:rPr lang="en-US" altLang="zh-CN" sz="2000" dirty="0">
                <a:solidFill>
                  <a:schemeClr val="accent6"/>
                </a:solidFill>
              </a:rPr>
              <a:t>4</a:t>
            </a:r>
            <a:r>
              <a:rPr lang="zh-CN" altLang="en-US" sz="2000" dirty="0">
                <a:solidFill>
                  <a:schemeClr val="accent6"/>
                </a:solidFill>
              </a:rPr>
              <a:t>），</a:t>
            </a:r>
            <a:r>
              <a:rPr lang="en-US" altLang="zh-CN" sz="2000" dirty="0">
                <a:solidFill>
                  <a:schemeClr val="accent6"/>
                </a:solidFill>
              </a:rPr>
              <a:t>93-96.</a:t>
            </a:r>
          </a:p>
          <a:p>
            <a:r>
              <a:rPr lang="en-US" altLang="zh-CN" sz="2000" dirty="0">
                <a:solidFill>
                  <a:schemeClr val="accent6"/>
                </a:solidFill>
              </a:rPr>
              <a:t>[2]</a:t>
            </a:r>
            <a:r>
              <a:rPr lang="zh-CN" altLang="en-US" sz="2000" dirty="0">
                <a:solidFill>
                  <a:schemeClr val="accent6"/>
                </a:solidFill>
              </a:rPr>
              <a:t>黄厚霞，侯莉颖</a:t>
            </a:r>
            <a:r>
              <a:rPr lang="en-US" altLang="zh-CN" sz="2000" dirty="0">
                <a:solidFill>
                  <a:schemeClr val="accent6"/>
                </a:solidFill>
              </a:rPr>
              <a:t>.</a:t>
            </a:r>
            <a:r>
              <a:rPr lang="zh-CN" altLang="en-US" sz="2000" dirty="0">
                <a:solidFill>
                  <a:schemeClr val="accent6"/>
                </a:solidFill>
              </a:rPr>
              <a:t>房价影响因素综述</a:t>
            </a:r>
            <a:r>
              <a:rPr lang="en-US" altLang="zh-CN" sz="2000" dirty="0">
                <a:solidFill>
                  <a:schemeClr val="accent6"/>
                </a:solidFill>
              </a:rPr>
              <a:t>[J].</a:t>
            </a:r>
            <a:r>
              <a:rPr lang="zh-CN" altLang="en-US" sz="2000" dirty="0">
                <a:solidFill>
                  <a:schemeClr val="accent6"/>
                </a:solidFill>
              </a:rPr>
              <a:t>房地产市场，</a:t>
            </a:r>
            <a:r>
              <a:rPr lang="en-US" altLang="zh-CN" sz="2000" dirty="0">
                <a:solidFill>
                  <a:schemeClr val="accent6"/>
                </a:solidFill>
              </a:rPr>
              <a:t>2011</a:t>
            </a:r>
            <a:r>
              <a:rPr lang="zh-CN" altLang="en-US" sz="2000" dirty="0">
                <a:solidFill>
                  <a:schemeClr val="accent6"/>
                </a:solidFill>
              </a:rPr>
              <a:t>，（</a:t>
            </a:r>
            <a:r>
              <a:rPr lang="en-US" altLang="zh-CN" sz="2000" dirty="0">
                <a:solidFill>
                  <a:schemeClr val="accent6"/>
                </a:solidFill>
              </a:rPr>
              <a:t>7</a:t>
            </a:r>
            <a:r>
              <a:rPr lang="zh-CN" altLang="en-US" sz="2000" dirty="0">
                <a:solidFill>
                  <a:schemeClr val="accent6"/>
                </a:solidFill>
              </a:rPr>
              <a:t>），</a:t>
            </a:r>
            <a:r>
              <a:rPr lang="en-US" altLang="zh-CN" sz="2000" dirty="0">
                <a:solidFill>
                  <a:schemeClr val="accent6"/>
                </a:solidFill>
              </a:rPr>
              <a:t>39-44.</a:t>
            </a:r>
          </a:p>
          <a:p>
            <a:r>
              <a:rPr lang="en-US" altLang="zh-CN" sz="2000" dirty="0">
                <a:solidFill>
                  <a:schemeClr val="accent6"/>
                </a:solidFill>
              </a:rPr>
              <a:t>[3]</a:t>
            </a:r>
            <a:r>
              <a:rPr lang="zh-CN" altLang="en-US" sz="2000" dirty="0">
                <a:solidFill>
                  <a:schemeClr val="accent6"/>
                </a:solidFill>
              </a:rPr>
              <a:t>安辉，王瑞东</a:t>
            </a:r>
            <a:r>
              <a:rPr lang="en-US" altLang="zh-CN" sz="2000" dirty="0">
                <a:solidFill>
                  <a:schemeClr val="accent6"/>
                </a:solidFill>
              </a:rPr>
              <a:t>.</a:t>
            </a:r>
            <a:r>
              <a:rPr lang="zh-CN" altLang="en-US" sz="2000" dirty="0">
                <a:solidFill>
                  <a:schemeClr val="accent6"/>
                </a:solidFill>
              </a:rPr>
              <a:t>我国房地产价格影响因素的实证分析</a:t>
            </a:r>
            <a:r>
              <a:rPr lang="en-US" altLang="zh-CN" sz="2000" dirty="0">
                <a:solidFill>
                  <a:schemeClr val="accent6"/>
                </a:solidFill>
              </a:rPr>
              <a:t>——</a:t>
            </a:r>
            <a:r>
              <a:rPr lang="zh-CN" altLang="en-US" sz="2000" dirty="0">
                <a:solidFill>
                  <a:schemeClr val="accent6"/>
                </a:solidFill>
              </a:rPr>
              <a:t>兼论当前房地产调控政策</a:t>
            </a:r>
            <a:r>
              <a:rPr lang="en-US" altLang="zh-CN" sz="2000" dirty="0">
                <a:solidFill>
                  <a:schemeClr val="accent6"/>
                </a:solidFill>
              </a:rPr>
              <a:t>[J].</a:t>
            </a:r>
            <a:r>
              <a:rPr lang="zh-CN" altLang="en-US" sz="2000" dirty="0">
                <a:solidFill>
                  <a:schemeClr val="accent6"/>
                </a:solidFill>
              </a:rPr>
              <a:t>财经科学，</a:t>
            </a:r>
            <a:r>
              <a:rPr lang="en-US" altLang="zh-CN" sz="2000" dirty="0">
                <a:solidFill>
                  <a:schemeClr val="accent6"/>
                </a:solidFill>
              </a:rPr>
              <a:t>2013</a:t>
            </a:r>
            <a:r>
              <a:rPr lang="zh-CN" altLang="en-US" sz="2000" dirty="0">
                <a:solidFill>
                  <a:schemeClr val="accent6"/>
                </a:solidFill>
              </a:rPr>
              <a:t>，（</a:t>
            </a:r>
            <a:r>
              <a:rPr lang="en-US" altLang="zh-CN" sz="2000" dirty="0">
                <a:solidFill>
                  <a:schemeClr val="accent6"/>
                </a:solidFill>
              </a:rPr>
              <a:t>3</a:t>
            </a:r>
            <a:r>
              <a:rPr lang="zh-CN" altLang="en-US" sz="2000" dirty="0">
                <a:solidFill>
                  <a:schemeClr val="accent6"/>
                </a:solidFill>
              </a:rPr>
              <a:t>），</a:t>
            </a:r>
            <a:r>
              <a:rPr lang="en-US" altLang="zh-CN" sz="2000" dirty="0">
                <a:solidFill>
                  <a:schemeClr val="accent6"/>
                </a:solidFill>
              </a:rPr>
              <a:t>115-124.</a:t>
            </a:r>
          </a:p>
          <a:p>
            <a:r>
              <a:rPr lang="en-US" altLang="zh-CN" sz="2000" dirty="0">
                <a:solidFill>
                  <a:schemeClr val="accent6"/>
                </a:solidFill>
              </a:rPr>
              <a:t>[4]</a:t>
            </a:r>
            <a:r>
              <a:rPr lang="zh-CN" altLang="en-US" sz="2000" dirty="0">
                <a:solidFill>
                  <a:schemeClr val="accent6"/>
                </a:solidFill>
              </a:rPr>
              <a:t>邓小园</a:t>
            </a:r>
            <a:r>
              <a:rPr lang="en-US" altLang="zh-CN" sz="2000" dirty="0">
                <a:solidFill>
                  <a:schemeClr val="accent6"/>
                </a:solidFill>
              </a:rPr>
              <a:t>.</a:t>
            </a:r>
            <a:r>
              <a:rPr lang="zh-CN" altLang="en-US" sz="2000" dirty="0">
                <a:solidFill>
                  <a:schemeClr val="accent6"/>
                </a:solidFill>
              </a:rPr>
              <a:t>住房特征对北京各区域二手房价的影响因素</a:t>
            </a:r>
            <a:r>
              <a:rPr lang="en-US" altLang="zh-CN" sz="2000" dirty="0">
                <a:solidFill>
                  <a:schemeClr val="accent6"/>
                </a:solidFill>
              </a:rPr>
              <a:t>[J].2019</a:t>
            </a:r>
            <a:r>
              <a:rPr lang="zh-CN" altLang="en-US" sz="2000" dirty="0">
                <a:solidFill>
                  <a:schemeClr val="accent6"/>
                </a:solidFill>
              </a:rPr>
              <a:t>，（</a:t>
            </a:r>
            <a:r>
              <a:rPr lang="en-US" altLang="zh-CN" sz="2000" dirty="0">
                <a:solidFill>
                  <a:schemeClr val="accent6"/>
                </a:solidFill>
              </a:rPr>
              <a:t>17</a:t>
            </a:r>
            <a:r>
              <a:rPr lang="zh-CN" altLang="en-US" sz="2000" dirty="0">
                <a:solidFill>
                  <a:schemeClr val="accent6"/>
                </a:solidFill>
              </a:rPr>
              <a:t>），</a:t>
            </a:r>
            <a:r>
              <a:rPr lang="en-US" altLang="zh-CN" sz="2000" dirty="0">
                <a:solidFill>
                  <a:schemeClr val="accent6"/>
                </a:solidFill>
              </a:rPr>
              <a:t>84-86.</a:t>
            </a:r>
            <a:endParaRPr lang="zh-CN" altLang="en-US" sz="2000" dirty="0">
              <a:solidFill>
                <a:schemeClr val="accent6"/>
              </a:solidFill>
            </a:endParaRPr>
          </a:p>
        </p:txBody>
      </p:sp>
    </p:spTree>
    <p:extLst>
      <p:ext uri="{BB962C8B-B14F-4D97-AF65-F5344CB8AC3E}">
        <p14:creationId xmlns:p14="http://schemas.microsoft.com/office/powerpoint/2010/main" val="287745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1203554" y="1504019"/>
            <a:ext cx="673689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https://www.kaggle.com/ruiqurm/lianjia</a:t>
            </a:r>
            <a:endParaRPr dirty="0"/>
          </a:p>
        </p:txBody>
      </p:sp>
      <p:sp>
        <p:nvSpPr>
          <p:cNvPr id="238" name="Google Shape;238;p38"/>
          <p:cNvSpPr txBox="1">
            <a:spLocks noGrp="1"/>
          </p:cNvSpPr>
          <p:nvPr>
            <p:ph type="subTitle" idx="1"/>
          </p:nvPr>
        </p:nvSpPr>
        <p:spPr>
          <a:xfrm>
            <a:off x="551423" y="2427881"/>
            <a:ext cx="8041153" cy="1832230"/>
          </a:xfrm>
          <a:prstGeom prst="rect">
            <a:avLst/>
          </a:prstGeom>
        </p:spPr>
        <p:txBody>
          <a:bodyPr spcFirstLastPara="1" wrap="square" lIns="91425" tIns="91425" rIns="91425" bIns="91425" anchor="t" anchorCtr="0">
            <a:noAutofit/>
          </a:bodyPr>
          <a:lstStyle/>
          <a:p>
            <a:pPr marL="0" indent="0" algn="ctr">
              <a:lnSpc>
                <a:spcPct val="150000"/>
              </a:lnSpc>
              <a:spcAft>
                <a:spcPts val="1600"/>
              </a:spcAft>
            </a:pPr>
            <a:r>
              <a:rPr lang="en-US" altLang="zh-CN" dirty="0"/>
              <a:t>Housing price in Beijing</a:t>
            </a:r>
          </a:p>
          <a:p>
            <a:pPr marL="0" indent="0" algn="ctr">
              <a:lnSpc>
                <a:spcPct val="150000"/>
              </a:lnSpc>
              <a:spcAft>
                <a:spcPts val="1600"/>
              </a:spcAft>
            </a:pPr>
            <a:r>
              <a:rPr lang="en-US" altLang="zh-CN" dirty="0"/>
              <a:t> Housing price of Beijing from 2011 to 2017, fetching from Lianjia.com</a:t>
            </a:r>
            <a:r>
              <a:rPr lang="en-US" altLang="zh-CN" b="1" i="0" dirty="0">
                <a:solidFill>
                  <a:srgbClr val="FFFFFF"/>
                </a:solidFill>
                <a:effectLst/>
                <a:latin typeface="zeitung"/>
              </a:rPr>
              <a:t>Hfbprice in Beijing</a:t>
            </a:r>
          </a:p>
          <a:p>
            <a:pPr marL="0" lvl="0" indent="0" algn="r" rtl="0">
              <a:spcBef>
                <a:spcPts val="0"/>
              </a:spcBef>
              <a:spcAft>
                <a:spcPts val="1600"/>
              </a:spcAft>
              <a:buNone/>
            </a:pPr>
            <a:endParaRPr lang="en-US" dirty="0"/>
          </a:p>
        </p:txBody>
      </p:sp>
      <p:sp>
        <p:nvSpPr>
          <p:cNvPr id="2" name="矩形 1">
            <a:extLst>
              <a:ext uri="{FF2B5EF4-FFF2-40B4-BE49-F238E27FC236}">
                <a16:creationId xmlns:a16="http://schemas.microsoft.com/office/drawing/2014/main" id="{66D3D501-7DA9-47E9-A26F-FBA3A5C7163C}"/>
              </a:ext>
            </a:extLst>
          </p:cNvPr>
          <p:cNvSpPr/>
          <p:nvPr/>
        </p:nvSpPr>
        <p:spPr>
          <a:xfrm>
            <a:off x="1557416" y="575612"/>
            <a:ext cx="2031325" cy="646331"/>
          </a:xfrm>
          <a:prstGeom prst="rect">
            <a:avLst/>
          </a:prstGeom>
        </p:spPr>
        <p:txBody>
          <a:bodyPr wrap="none">
            <a:spAutoFit/>
          </a:bodyPr>
          <a:lstStyle/>
          <a:p>
            <a:pPr lvl="0" algn="ctr"/>
            <a:r>
              <a:rPr lang="zh-CN" altLang="en-US" sz="3600" dirty="0">
                <a:solidFill>
                  <a:schemeClr val="accent6"/>
                </a:solidFill>
              </a:rPr>
              <a:t>数据获取</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10" name="Google Shape;230;p37">
            <a:extLst>
              <a:ext uri="{FF2B5EF4-FFF2-40B4-BE49-F238E27FC236}">
                <a16:creationId xmlns:a16="http://schemas.microsoft.com/office/drawing/2014/main" id="{B90627F8-ADEB-44E8-B983-301BA810766D}"/>
              </a:ext>
            </a:extLst>
          </p:cNvPr>
          <p:cNvSpPr txBox="1">
            <a:spLocks noGrp="1"/>
          </p:cNvSpPr>
          <p:nvPr>
            <p:ph type="subTitle" idx="1"/>
          </p:nvPr>
        </p:nvSpPr>
        <p:spPr>
          <a:xfrm>
            <a:off x="306566" y="211750"/>
            <a:ext cx="4737300" cy="11820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600"/>
              </a:spcAft>
              <a:buNone/>
            </a:pPr>
            <a:r>
              <a:rPr lang="zh-CN" altLang="en-US" dirty="0"/>
              <a:t>原数据共</a:t>
            </a:r>
            <a:r>
              <a:rPr lang="en-US" altLang="zh-CN" dirty="0"/>
              <a:t>23</a:t>
            </a:r>
            <a:r>
              <a:rPr lang="zh-CN" altLang="en-US" dirty="0"/>
              <a:t>个</a:t>
            </a:r>
            <a:r>
              <a:rPr lang="zh-CN" altLang="en-US" dirty="0">
                <a:latin typeface="Reem Kufi"/>
              </a:rPr>
              <a:t>属</a:t>
            </a:r>
            <a:r>
              <a:rPr lang="zh-CN" altLang="en-US" dirty="0"/>
              <a:t>性，</a:t>
            </a:r>
            <a:r>
              <a:rPr lang="en-US" altLang="zh-CN" dirty="0"/>
              <a:t>318852</a:t>
            </a:r>
            <a:r>
              <a:rPr lang="zh-CN" altLang="en-US" dirty="0"/>
              <a:t>条数据</a:t>
            </a:r>
            <a:endParaRPr dirty="0"/>
          </a:p>
        </p:txBody>
      </p:sp>
      <p:graphicFrame>
        <p:nvGraphicFramePr>
          <p:cNvPr id="8" name="表格 8">
            <a:extLst>
              <a:ext uri="{FF2B5EF4-FFF2-40B4-BE49-F238E27FC236}">
                <a16:creationId xmlns:a16="http://schemas.microsoft.com/office/drawing/2014/main" id="{A9D4B818-08AC-40F8-A0D9-9B4871B49924}"/>
              </a:ext>
            </a:extLst>
          </p:cNvPr>
          <p:cNvGraphicFramePr>
            <a:graphicFrameLocks noGrp="1"/>
          </p:cNvGraphicFramePr>
          <p:nvPr>
            <p:extLst>
              <p:ext uri="{D42A27DB-BD31-4B8C-83A1-F6EECF244321}">
                <p14:modId xmlns:p14="http://schemas.microsoft.com/office/powerpoint/2010/main" val="2853021239"/>
              </p:ext>
            </p:extLst>
          </p:nvPr>
        </p:nvGraphicFramePr>
        <p:xfrm>
          <a:off x="1524000" y="1067685"/>
          <a:ext cx="6096000" cy="3369635"/>
        </p:xfrm>
        <a:graphic>
          <a:graphicData uri="http://schemas.openxmlformats.org/drawingml/2006/table">
            <a:tbl>
              <a:tblPr firstRow="1" bandRow="1">
                <a:tableStyleId>{0A826C30-953E-45B5-8BCC-A10EE98C4839}</a:tableStyleId>
              </a:tblPr>
              <a:tblGrid>
                <a:gridCol w="1524000">
                  <a:extLst>
                    <a:ext uri="{9D8B030D-6E8A-4147-A177-3AD203B41FA5}">
                      <a16:colId xmlns:a16="http://schemas.microsoft.com/office/drawing/2014/main" val="2096929630"/>
                    </a:ext>
                  </a:extLst>
                </a:gridCol>
                <a:gridCol w="1524000">
                  <a:extLst>
                    <a:ext uri="{9D8B030D-6E8A-4147-A177-3AD203B41FA5}">
                      <a16:colId xmlns:a16="http://schemas.microsoft.com/office/drawing/2014/main" val="3463931923"/>
                    </a:ext>
                  </a:extLst>
                </a:gridCol>
                <a:gridCol w="1524000">
                  <a:extLst>
                    <a:ext uri="{9D8B030D-6E8A-4147-A177-3AD203B41FA5}">
                      <a16:colId xmlns:a16="http://schemas.microsoft.com/office/drawing/2014/main" val="2223186556"/>
                    </a:ext>
                  </a:extLst>
                </a:gridCol>
                <a:gridCol w="1524000">
                  <a:extLst>
                    <a:ext uri="{9D8B030D-6E8A-4147-A177-3AD203B41FA5}">
                      <a16:colId xmlns:a16="http://schemas.microsoft.com/office/drawing/2014/main" val="1755108349"/>
                    </a:ext>
                  </a:extLst>
                </a:gridCol>
              </a:tblGrid>
              <a:tr h="673927">
                <a:tc>
                  <a:txBody>
                    <a:bodyPr/>
                    <a:lstStyle/>
                    <a:p>
                      <a:pPr algn="ctr"/>
                      <a:r>
                        <a:rPr lang="zh-CN" altLang="en-US" sz="2200" b="0" dirty="0">
                          <a:ln>
                            <a:solidFill>
                              <a:schemeClr val="bg2"/>
                            </a:solidFill>
                          </a:ln>
                          <a:solidFill>
                            <a:schemeClr val="bg2"/>
                          </a:solidFill>
                          <a:latin typeface="等线" panose="02010600030101010101" pitchFamily="2" charset="-122"/>
                          <a:ea typeface="等线" panose="02010600030101010101" pitchFamily="2" charset="-122"/>
                        </a:rPr>
                        <a:t>属性名称</a:t>
                      </a:r>
                    </a:p>
                  </a:txBody>
                  <a:tcP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名称含义</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数据类型</a:t>
                      </a:r>
                    </a:p>
                    <a:p>
                      <a:endParaRPr lang="zh-CN" altLang="en-US" sz="1400" b="0" i="0" u="none" strike="noStrike" cap="none" dirty="0">
                        <a:ln>
                          <a:solidFill>
                            <a:schemeClr val="bg2"/>
                          </a:solidFill>
                        </a:ln>
                        <a:solidFill>
                          <a:schemeClr val="bg2"/>
                        </a:solidFill>
                        <a:latin typeface="Arial"/>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数据举例</a:t>
                      </a:r>
                    </a:p>
                  </a:txBody>
                  <a:tcPr/>
                </a:tc>
                <a:extLst>
                  <a:ext uri="{0D108BD9-81ED-4DB2-BD59-A6C34878D82A}">
                    <a16:rowId xmlns:a16="http://schemas.microsoft.com/office/drawing/2014/main" val="2889984112"/>
                  </a:ext>
                </a:extLst>
              </a:tr>
              <a:tr h="673927">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Lng</a:t>
                      </a:r>
                      <a:endPar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经度</a:t>
                      </a:r>
                    </a:p>
                  </a:txBody>
                  <a:tcPr/>
                </a:tc>
                <a:tc>
                  <a:txBody>
                    <a:bodyPr/>
                    <a:lstStyle/>
                    <a:p>
                      <a:pPr marR="0" algn="ctr" rtl="0" fontAlgn="ctr">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数值型</a:t>
                      </a:r>
                    </a:p>
                  </a:txBody>
                  <a:tcPr/>
                </a:tc>
                <a:tc>
                  <a:txBody>
                    <a:bodyPr/>
                    <a:lstStyle/>
                    <a:p>
                      <a:pPr marR="0" algn="ctr" rtl="0" fontAlgn="ctr">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116.453917</a:t>
                      </a:r>
                    </a:p>
                  </a:txBody>
                  <a:tcPr marL="6350" marR="6350" marT="6350" marB="0" anchor="ctr"/>
                </a:tc>
                <a:extLst>
                  <a:ext uri="{0D108BD9-81ED-4DB2-BD59-A6C34878D82A}">
                    <a16:rowId xmlns:a16="http://schemas.microsoft.com/office/drawing/2014/main" val="989292576"/>
                  </a:ext>
                </a:extLst>
              </a:tr>
              <a:tr h="673927">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Lat</a:t>
                      </a:r>
                    </a:p>
                  </a:txBody>
                  <a:tcPr marL="6350" marR="6350" marT="6350" marB="0" anchor="ct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纬度</a:t>
                      </a:r>
                    </a:p>
                  </a:txBody>
                  <a:tcPr/>
                </a:tc>
                <a:tc>
                  <a:txBody>
                    <a:bodyPr/>
                    <a:lstStyle/>
                    <a:p>
                      <a:pPr marR="0" algn="ctr" rtl="0" fontAlgn="ctr">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数值型</a:t>
                      </a:r>
                    </a:p>
                  </a:txBody>
                  <a:tcPr/>
                </a:tc>
                <a:tc>
                  <a:txBody>
                    <a:bodyPr/>
                    <a:lstStyle/>
                    <a:p>
                      <a:pPr marR="0" algn="ctr" rtl="0" fontAlgn="ctr">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39.891991</a:t>
                      </a:r>
                    </a:p>
                  </a:txBody>
                  <a:tcPr marL="6350" marR="6350" marT="6350" marB="0" anchor="ctr"/>
                </a:tc>
                <a:extLst>
                  <a:ext uri="{0D108BD9-81ED-4DB2-BD59-A6C34878D82A}">
                    <a16:rowId xmlns:a16="http://schemas.microsoft.com/office/drawing/2014/main" val="2251283407"/>
                  </a:ext>
                </a:extLst>
              </a:tr>
              <a:tr h="673927">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tradeTime</a:t>
                      </a:r>
                    </a:p>
                  </a:txBody>
                  <a:tcPr marL="6350" marR="6350" marT="6350" marB="0" anchor="ct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交易时间</a:t>
                      </a:r>
                    </a:p>
                  </a:txBody>
                  <a:tcPr/>
                </a:tc>
                <a:tc>
                  <a:txBody>
                    <a:bodyPr/>
                    <a:lstStyle/>
                    <a:p>
                      <a:pPr marR="0" algn="ctr" rtl="0" fontAlgn="ctr">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数值型</a:t>
                      </a:r>
                    </a:p>
                  </a:txBody>
                  <a:tcPr/>
                </a:tc>
                <a:tc>
                  <a:txBody>
                    <a:bodyPr/>
                    <a:lstStyle/>
                    <a:p>
                      <a:pPr marR="0" algn="ctr" rtl="0" fontAlgn="ctr">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2016/8/9</a:t>
                      </a:r>
                    </a:p>
                  </a:txBody>
                  <a:tcPr marL="6350" marR="6350" marT="6350" marB="0" anchor="ctr"/>
                </a:tc>
                <a:extLst>
                  <a:ext uri="{0D108BD9-81ED-4DB2-BD59-A6C34878D82A}">
                    <a16:rowId xmlns:a16="http://schemas.microsoft.com/office/drawing/2014/main" val="2379132459"/>
                  </a:ext>
                </a:extLst>
              </a:tr>
              <a:tr h="673927">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DOM</a:t>
                      </a:r>
                    </a:p>
                  </a:txBody>
                  <a:tcPr marL="6350" marR="6350" marT="6350" marB="0" anchor="ctr"/>
                </a:tc>
                <a:tc>
                  <a:txBody>
                    <a:bodyPr/>
                    <a:lstStyle/>
                    <a:p>
                      <a:pPr marR="0" algn="ctr" rtl="0" fontAlgn="ctr">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上市天数</a:t>
                      </a:r>
                    </a:p>
                  </a:txBody>
                  <a:tcPr/>
                </a:tc>
                <a:tc>
                  <a:txBody>
                    <a:bodyPr/>
                    <a:lstStyle/>
                    <a:p>
                      <a:pPr algn="ct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数值型</a:t>
                      </a:r>
                    </a:p>
                  </a:txBody>
                  <a:tcPr/>
                </a:tc>
                <a:tc>
                  <a:txBody>
                    <a:bodyPr/>
                    <a:lstStyle/>
                    <a:p>
                      <a:pPr marR="0" algn="ctr" rtl="0" fontAlgn="ctr">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800</a:t>
                      </a:r>
                    </a:p>
                  </a:txBody>
                  <a:tcPr marL="6350" marR="6350" marT="6350" marB="0" anchor="ctr"/>
                </a:tc>
                <a:extLst>
                  <a:ext uri="{0D108BD9-81ED-4DB2-BD59-A6C34878D82A}">
                    <a16:rowId xmlns:a16="http://schemas.microsoft.com/office/drawing/2014/main" val="3277199297"/>
                  </a:ext>
                </a:extLst>
              </a:tr>
            </a:tbl>
          </a:graphicData>
        </a:graphic>
      </p:graphicFrame>
    </p:spTree>
    <p:extLst>
      <p:ext uri="{BB962C8B-B14F-4D97-AF65-F5344CB8AC3E}">
        <p14:creationId xmlns:p14="http://schemas.microsoft.com/office/powerpoint/2010/main" val="146853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10" name="Google Shape;230;p37">
            <a:extLst>
              <a:ext uri="{FF2B5EF4-FFF2-40B4-BE49-F238E27FC236}">
                <a16:creationId xmlns:a16="http://schemas.microsoft.com/office/drawing/2014/main" id="{B90627F8-ADEB-44E8-B983-301BA810766D}"/>
              </a:ext>
            </a:extLst>
          </p:cNvPr>
          <p:cNvSpPr txBox="1">
            <a:spLocks noGrp="1"/>
          </p:cNvSpPr>
          <p:nvPr>
            <p:ph type="subTitle" idx="1"/>
          </p:nvPr>
        </p:nvSpPr>
        <p:spPr>
          <a:xfrm>
            <a:off x="306566" y="211750"/>
            <a:ext cx="4737300" cy="11820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600"/>
              </a:spcAft>
              <a:buNone/>
            </a:pPr>
            <a:r>
              <a:rPr lang="zh-CN" altLang="en-US" dirty="0"/>
              <a:t>原数据共</a:t>
            </a:r>
            <a:r>
              <a:rPr lang="en-US" altLang="zh-CN" dirty="0"/>
              <a:t>23</a:t>
            </a:r>
            <a:r>
              <a:rPr lang="zh-CN" altLang="en-US" dirty="0"/>
              <a:t>个</a:t>
            </a:r>
            <a:r>
              <a:rPr lang="zh-CN" altLang="en-US" dirty="0">
                <a:latin typeface="Reem Kufi"/>
              </a:rPr>
              <a:t>属</a:t>
            </a:r>
            <a:r>
              <a:rPr lang="zh-CN" altLang="en-US" dirty="0"/>
              <a:t>性，</a:t>
            </a:r>
            <a:r>
              <a:rPr lang="en-US" altLang="zh-CN" dirty="0"/>
              <a:t>318852</a:t>
            </a:r>
            <a:r>
              <a:rPr lang="zh-CN" altLang="en-US" dirty="0"/>
              <a:t>条数据</a:t>
            </a:r>
            <a:endParaRPr dirty="0"/>
          </a:p>
        </p:txBody>
      </p:sp>
      <p:graphicFrame>
        <p:nvGraphicFramePr>
          <p:cNvPr id="8" name="表格 8">
            <a:extLst>
              <a:ext uri="{FF2B5EF4-FFF2-40B4-BE49-F238E27FC236}">
                <a16:creationId xmlns:a16="http://schemas.microsoft.com/office/drawing/2014/main" id="{A9D4B818-08AC-40F8-A0D9-9B4871B49924}"/>
              </a:ext>
            </a:extLst>
          </p:cNvPr>
          <p:cNvGraphicFramePr>
            <a:graphicFrameLocks noGrp="1"/>
          </p:cNvGraphicFramePr>
          <p:nvPr>
            <p:extLst>
              <p:ext uri="{D42A27DB-BD31-4B8C-83A1-F6EECF244321}">
                <p14:modId xmlns:p14="http://schemas.microsoft.com/office/powerpoint/2010/main" val="3292105575"/>
              </p:ext>
            </p:extLst>
          </p:nvPr>
        </p:nvGraphicFramePr>
        <p:xfrm>
          <a:off x="1524000" y="1067685"/>
          <a:ext cx="6096000" cy="3457708"/>
        </p:xfrm>
        <a:graphic>
          <a:graphicData uri="http://schemas.openxmlformats.org/drawingml/2006/table">
            <a:tbl>
              <a:tblPr firstRow="1" bandRow="1">
                <a:tableStyleId>{0A826C30-953E-45B5-8BCC-A10EE98C4839}</a:tableStyleId>
              </a:tblPr>
              <a:tblGrid>
                <a:gridCol w="1524000">
                  <a:extLst>
                    <a:ext uri="{9D8B030D-6E8A-4147-A177-3AD203B41FA5}">
                      <a16:colId xmlns:a16="http://schemas.microsoft.com/office/drawing/2014/main" val="2096929630"/>
                    </a:ext>
                  </a:extLst>
                </a:gridCol>
                <a:gridCol w="1524000">
                  <a:extLst>
                    <a:ext uri="{9D8B030D-6E8A-4147-A177-3AD203B41FA5}">
                      <a16:colId xmlns:a16="http://schemas.microsoft.com/office/drawing/2014/main" val="3463931923"/>
                    </a:ext>
                  </a:extLst>
                </a:gridCol>
                <a:gridCol w="1524000">
                  <a:extLst>
                    <a:ext uri="{9D8B030D-6E8A-4147-A177-3AD203B41FA5}">
                      <a16:colId xmlns:a16="http://schemas.microsoft.com/office/drawing/2014/main" val="2223186556"/>
                    </a:ext>
                  </a:extLst>
                </a:gridCol>
                <a:gridCol w="1524000">
                  <a:extLst>
                    <a:ext uri="{9D8B030D-6E8A-4147-A177-3AD203B41FA5}">
                      <a16:colId xmlns:a16="http://schemas.microsoft.com/office/drawing/2014/main" val="1755108349"/>
                    </a:ext>
                  </a:extLst>
                </a:gridCol>
              </a:tblGrid>
              <a:tr h="673927">
                <a:tc>
                  <a:txBody>
                    <a:bodyPr/>
                    <a:lstStyle/>
                    <a:p>
                      <a:pPr algn="ctr"/>
                      <a:r>
                        <a:rPr lang="zh-CN" altLang="en-US" sz="2200" b="0" dirty="0">
                          <a:ln>
                            <a:solidFill>
                              <a:schemeClr val="bg2"/>
                            </a:solidFill>
                          </a:ln>
                          <a:solidFill>
                            <a:schemeClr val="bg2"/>
                          </a:solidFill>
                          <a:latin typeface="等线" panose="02010600030101010101" pitchFamily="2" charset="-122"/>
                          <a:ea typeface="等线" panose="02010600030101010101" pitchFamily="2" charset="-122"/>
                        </a:rPr>
                        <a:t>属性名称</a:t>
                      </a:r>
                    </a:p>
                  </a:txBody>
                  <a:tcP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名称含义</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数据类型</a:t>
                      </a:r>
                    </a:p>
                    <a:p>
                      <a:endParaRPr lang="zh-CN" altLang="en-US" sz="1400" b="0" i="0" u="none" strike="noStrike" cap="none" dirty="0">
                        <a:ln>
                          <a:solidFill>
                            <a:schemeClr val="bg2"/>
                          </a:solidFill>
                        </a:ln>
                        <a:solidFill>
                          <a:schemeClr val="bg2"/>
                        </a:solidFill>
                        <a:latin typeface="Arial"/>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数据举例</a:t>
                      </a:r>
                    </a:p>
                  </a:txBody>
                  <a:tcPr/>
                </a:tc>
                <a:extLst>
                  <a:ext uri="{0D108BD9-81ED-4DB2-BD59-A6C34878D82A}">
                    <a16:rowId xmlns:a16="http://schemas.microsoft.com/office/drawing/2014/main" val="2889984112"/>
                  </a:ext>
                </a:extLst>
              </a:tr>
              <a:tr h="673927">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followers</a:t>
                      </a:r>
                    </a:p>
                  </a:txBody>
                  <a:tcP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关注人数</a:t>
                      </a:r>
                    </a:p>
                  </a:txBody>
                  <a:tcPr/>
                </a:tc>
                <a:tc>
                  <a:txBody>
                    <a:bodyPr/>
                    <a:lstStyle/>
                    <a:p>
                      <a:pPr marR="0" algn="ctr" rtl="0" fontAlgn="ctr">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数值型</a:t>
                      </a:r>
                    </a:p>
                  </a:txBody>
                  <a:tcPr/>
                </a:tc>
                <a:tc>
                  <a:txBody>
                    <a:bodyPr/>
                    <a:lstStyle/>
                    <a:p>
                      <a:pPr marR="0" algn="ctr" rtl="0" fontAlgn="ctr">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106</a:t>
                      </a:r>
                    </a:p>
                  </a:txBody>
                  <a:tcPr marL="6350" marR="6350" marT="6350" marB="0" anchor="ctr"/>
                </a:tc>
                <a:extLst>
                  <a:ext uri="{0D108BD9-81ED-4DB2-BD59-A6C34878D82A}">
                    <a16:rowId xmlns:a16="http://schemas.microsoft.com/office/drawing/2014/main" val="989292576"/>
                  </a:ext>
                </a:extLst>
              </a:tr>
              <a:tr h="673927">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totalPrice</a:t>
                      </a:r>
                    </a:p>
                  </a:txBody>
                  <a:tcPr marL="6350" marR="6350" marT="6350" marB="0" anchor="ct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总价（万）</a:t>
                      </a:r>
                    </a:p>
                  </a:txBody>
                  <a:tcPr/>
                </a:tc>
                <a:tc>
                  <a:txBody>
                    <a:bodyPr/>
                    <a:lstStyle/>
                    <a:p>
                      <a:pPr marR="0" algn="ctr" rtl="0" fontAlgn="ctr">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数值型</a:t>
                      </a:r>
                    </a:p>
                  </a:txBody>
                  <a:tcPr/>
                </a:tc>
                <a:tc>
                  <a:txBody>
                    <a:bodyPr/>
                    <a:lstStyle/>
                    <a:p>
                      <a:pPr marR="0" algn="ctr" rtl="0" fontAlgn="ctr">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415</a:t>
                      </a:r>
                    </a:p>
                  </a:txBody>
                  <a:tcPr marL="6350" marR="6350" marT="6350" marB="0" anchor="ctr"/>
                </a:tc>
                <a:extLst>
                  <a:ext uri="{0D108BD9-81ED-4DB2-BD59-A6C34878D82A}">
                    <a16:rowId xmlns:a16="http://schemas.microsoft.com/office/drawing/2014/main" val="2251283407"/>
                  </a:ext>
                </a:extLst>
              </a:tr>
              <a:tr h="673927">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price</a:t>
                      </a:r>
                    </a:p>
                  </a:txBody>
                  <a:tcPr marL="6350" marR="6350" marT="6350" marB="0" anchor="ct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每平米</a:t>
                      </a:r>
                      <a:endPar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endParaRPr>
                    </a:p>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价格（元）</a:t>
                      </a:r>
                    </a:p>
                  </a:txBody>
                  <a:tcPr/>
                </a:tc>
                <a:tc>
                  <a:txBody>
                    <a:bodyPr/>
                    <a:lstStyle/>
                    <a:p>
                      <a:pPr marR="0" algn="ctr" rtl="0" fontAlgn="ctr">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数值型</a:t>
                      </a:r>
                    </a:p>
                  </a:txBody>
                  <a:tcPr/>
                </a:tc>
                <a:tc>
                  <a:txBody>
                    <a:bodyPr/>
                    <a:lstStyle/>
                    <a:p>
                      <a:pPr marR="0" algn="ctr" rtl="0" fontAlgn="ctr">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31680</a:t>
                      </a:r>
                    </a:p>
                  </a:txBody>
                  <a:tcPr marL="6350" marR="6350" marT="6350" marB="0" anchor="ctr"/>
                </a:tc>
                <a:extLst>
                  <a:ext uri="{0D108BD9-81ED-4DB2-BD59-A6C34878D82A}">
                    <a16:rowId xmlns:a16="http://schemas.microsoft.com/office/drawing/2014/main" val="2379132459"/>
                  </a:ext>
                </a:extLst>
              </a:tr>
              <a:tr h="673927">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square</a:t>
                      </a:r>
                    </a:p>
                  </a:txBody>
                  <a:tcPr marL="6350" marR="6350" marT="6350" marB="0" anchor="ctr"/>
                </a:tc>
                <a:tc>
                  <a:txBody>
                    <a:bodyPr/>
                    <a:lstStyle/>
                    <a:p>
                      <a:pPr marR="0" algn="ctr" rtl="0" fontAlgn="ctr">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总面积</a:t>
                      </a:r>
                    </a:p>
                  </a:txBody>
                  <a:tcPr/>
                </a:tc>
                <a:tc>
                  <a:txBody>
                    <a:bodyPr/>
                    <a:lstStyle/>
                    <a:p>
                      <a:pPr algn="ct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数值型</a:t>
                      </a:r>
                    </a:p>
                  </a:txBody>
                  <a:tcPr/>
                </a:tc>
                <a:tc>
                  <a:txBody>
                    <a:bodyPr/>
                    <a:lstStyle/>
                    <a:p>
                      <a:pPr marR="0" algn="ctr" rtl="0" fontAlgn="ctr">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131</a:t>
                      </a:r>
                    </a:p>
                  </a:txBody>
                  <a:tcPr marL="6350" marR="6350" marT="6350" marB="0" anchor="ctr"/>
                </a:tc>
                <a:extLst>
                  <a:ext uri="{0D108BD9-81ED-4DB2-BD59-A6C34878D82A}">
                    <a16:rowId xmlns:a16="http://schemas.microsoft.com/office/drawing/2014/main" val="3277199297"/>
                  </a:ext>
                </a:extLst>
              </a:tr>
            </a:tbl>
          </a:graphicData>
        </a:graphic>
      </p:graphicFrame>
    </p:spTree>
    <p:extLst>
      <p:ext uri="{BB962C8B-B14F-4D97-AF65-F5344CB8AC3E}">
        <p14:creationId xmlns:p14="http://schemas.microsoft.com/office/powerpoint/2010/main" val="523628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10" name="Google Shape;230;p37">
            <a:extLst>
              <a:ext uri="{FF2B5EF4-FFF2-40B4-BE49-F238E27FC236}">
                <a16:creationId xmlns:a16="http://schemas.microsoft.com/office/drawing/2014/main" id="{B90627F8-ADEB-44E8-B983-301BA810766D}"/>
              </a:ext>
            </a:extLst>
          </p:cNvPr>
          <p:cNvSpPr txBox="1">
            <a:spLocks noGrp="1"/>
          </p:cNvSpPr>
          <p:nvPr>
            <p:ph type="subTitle" idx="1"/>
          </p:nvPr>
        </p:nvSpPr>
        <p:spPr>
          <a:xfrm>
            <a:off x="306566" y="211750"/>
            <a:ext cx="4737300" cy="11820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600"/>
              </a:spcAft>
              <a:buNone/>
            </a:pPr>
            <a:r>
              <a:rPr lang="zh-CN" altLang="en-US" dirty="0"/>
              <a:t>原数据共</a:t>
            </a:r>
            <a:r>
              <a:rPr lang="en-US" altLang="zh-CN" dirty="0"/>
              <a:t>23</a:t>
            </a:r>
            <a:r>
              <a:rPr lang="zh-CN" altLang="en-US" dirty="0"/>
              <a:t>个</a:t>
            </a:r>
            <a:r>
              <a:rPr lang="zh-CN" altLang="en-US" dirty="0">
                <a:latin typeface="Reem Kufi"/>
              </a:rPr>
              <a:t>属</a:t>
            </a:r>
            <a:r>
              <a:rPr lang="zh-CN" altLang="en-US" dirty="0"/>
              <a:t>性，</a:t>
            </a:r>
            <a:r>
              <a:rPr lang="en-US" altLang="zh-CN" dirty="0"/>
              <a:t>318852</a:t>
            </a:r>
            <a:r>
              <a:rPr lang="zh-CN" altLang="en-US" dirty="0"/>
              <a:t>条数据</a:t>
            </a:r>
            <a:endParaRPr dirty="0"/>
          </a:p>
        </p:txBody>
      </p:sp>
      <p:graphicFrame>
        <p:nvGraphicFramePr>
          <p:cNvPr id="8" name="表格 8">
            <a:extLst>
              <a:ext uri="{FF2B5EF4-FFF2-40B4-BE49-F238E27FC236}">
                <a16:creationId xmlns:a16="http://schemas.microsoft.com/office/drawing/2014/main" id="{A9D4B818-08AC-40F8-A0D9-9B4871B49924}"/>
              </a:ext>
            </a:extLst>
          </p:cNvPr>
          <p:cNvGraphicFramePr>
            <a:graphicFrameLocks noGrp="1"/>
          </p:cNvGraphicFramePr>
          <p:nvPr>
            <p:extLst>
              <p:ext uri="{D42A27DB-BD31-4B8C-83A1-F6EECF244321}">
                <p14:modId xmlns:p14="http://schemas.microsoft.com/office/powerpoint/2010/main" val="111446008"/>
              </p:ext>
            </p:extLst>
          </p:nvPr>
        </p:nvGraphicFramePr>
        <p:xfrm>
          <a:off x="1524000" y="1067685"/>
          <a:ext cx="6096000" cy="3460691"/>
        </p:xfrm>
        <a:graphic>
          <a:graphicData uri="http://schemas.openxmlformats.org/drawingml/2006/table">
            <a:tbl>
              <a:tblPr firstRow="1" bandRow="1">
                <a:tableStyleId>{0A826C30-953E-45B5-8BCC-A10EE98C4839}</a:tableStyleId>
              </a:tblPr>
              <a:tblGrid>
                <a:gridCol w="1524000">
                  <a:extLst>
                    <a:ext uri="{9D8B030D-6E8A-4147-A177-3AD203B41FA5}">
                      <a16:colId xmlns:a16="http://schemas.microsoft.com/office/drawing/2014/main" val="2096929630"/>
                    </a:ext>
                  </a:extLst>
                </a:gridCol>
                <a:gridCol w="1524000">
                  <a:extLst>
                    <a:ext uri="{9D8B030D-6E8A-4147-A177-3AD203B41FA5}">
                      <a16:colId xmlns:a16="http://schemas.microsoft.com/office/drawing/2014/main" val="3463931923"/>
                    </a:ext>
                  </a:extLst>
                </a:gridCol>
                <a:gridCol w="1524000">
                  <a:extLst>
                    <a:ext uri="{9D8B030D-6E8A-4147-A177-3AD203B41FA5}">
                      <a16:colId xmlns:a16="http://schemas.microsoft.com/office/drawing/2014/main" val="2223186556"/>
                    </a:ext>
                  </a:extLst>
                </a:gridCol>
                <a:gridCol w="1524000">
                  <a:extLst>
                    <a:ext uri="{9D8B030D-6E8A-4147-A177-3AD203B41FA5}">
                      <a16:colId xmlns:a16="http://schemas.microsoft.com/office/drawing/2014/main" val="1755108349"/>
                    </a:ext>
                  </a:extLst>
                </a:gridCol>
              </a:tblGrid>
              <a:tr h="673927">
                <a:tc>
                  <a:txBody>
                    <a:bodyPr/>
                    <a:lstStyle/>
                    <a:p>
                      <a:pPr algn="ctr"/>
                      <a:r>
                        <a:rPr lang="zh-CN" altLang="en-US" sz="2200" b="0" dirty="0">
                          <a:ln>
                            <a:solidFill>
                              <a:schemeClr val="bg2"/>
                            </a:solidFill>
                          </a:ln>
                          <a:solidFill>
                            <a:schemeClr val="bg2"/>
                          </a:solidFill>
                          <a:latin typeface="等线" panose="02010600030101010101" pitchFamily="2" charset="-122"/>
                          <a:ea typeface="等线" panose="02010600030101010101" pitchFamily="2" charset="-122"/>
                        </a:rPr>
                        <a:t>属性名称</a:t>
                      </a:r>
                    </a:p>
                  </a:txBody>
                  <a:tcP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名称含义</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数据类型</a:t>
                      </a:r>
                    </a:p>
                    <a:p>
                      <a:endParaRPr lang="zh-CN" altLang="en-US" sz="1400" b="0" i="0" u="none" strike="noStrike" cap="none" dirty="0">
                        <a:ln>
                          <a:solidFill>
                            <a:schemeClr val="bg2"/>
                          </a:solidFill>
                        </a:ln>
                        <a:solidFill>
                          <a:schemeClr val="bg2"/>
                        </a:solidFill>
                        <a:latin typeface="Arial"/>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数据举例</a:t>
                      </a:r>
                    </a:p>
                  </a:txBody>
                  <a:tcPr/>
                </a:tc>
                <a:extLst>
                  <a:ext uri="{0D108BD9-81ED-4DB2-BD59-A6C34878D82A}">
                    <a16:rowId xmlns:a16="http://schemas.microsoft.com/office/drawing/2014/main" val="2889984112"/>
                  </a:ext>
                </a:extLst>
              </a:tr>
              <a:tr h="673927">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Living</a:t>
                      </a:r>
                    </a:p>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Room</a:t>
                      </a:r>
                    </a:p>
                  </a:txBody>
                  <a:tcP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起居室数</a:t>
                      </a:r>
                    </a:p>
                  </a:txBody>
                  <a:tcPr/>
                </a:tc>
                <a:tc>
                  <a:txBody>
                    <a:bodyPr/>
                    <a:lstStyle/>
                    <a:p>
                      <a:pPr marR="0" algn="ctr" rtl="0" fontAlgn="ctr">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数值型</a:t>
                      </a:r>
                    </a:p>
                  </a:txBody>
                  <a:tcPr/>
                </a:tc>
                <a:tc>
                  <a:txBody>
                    <a:bodyPr/>
                    <a:lstStyle/>
                    <a:p>
                      <a:pPr marR="0" algn="ctr" rtl="0" fontAlgn="ctr">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2</a:t>
                      </a:r>
                    </a:p>
                  </a:txBody>
                  <a:tcPr marL="6350" marR="6350" marT="6350" marB="0" anchor="ctr"/>
                </a:tc>
                <a:extLst>
                  <a:ext uri="{0D108BD9-81ED-4DB2-BD59-A6C34878D82A}">
                    <a16:rowId xmlns:a16="http://schemas.microsoft.com/office/drawing/2014/main" val="989292576"/>
                  </a:ext>
                </a:extLst>
              </a:tr>
              <a:tr h="673927">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Drawing</a:t>
                      </a:r>
                    </a:p>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Room</a:t>
                      </a:r>
                    </a:p>
                  </a:txBody>
                  <a:tcPr marL="6350" marR="6350" marT="6350" marB="0" anchor="ct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画室数</a:t>
                      </a:r>
                    </a:p>
                  </a:txBody>
                  <a:tcPr/>
                </a:tc>
                <a:tc>
                  <a:txBody>
                    <a:bodyPr/>
                    <a:lstStyle/>
                    <a:p>
                      <a:pPr marR="0" algn="ctr" rtl="0" fontAlgn="ctr">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数值型</a:t>
                      </a:r>
                    </a:p>
                  </a:txBody>
                  <a:tcPr/>
                </a:tc>
                <a:tc>
                  <a:txBody>
                    <a:bodyPr/>
                    <a:lstStyle/>
                    <a:p>
                      <a:pPr marR="0" algn="ctr" rtl="0" fontAlgn="ctr">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1</a:t>
                      </a:r>
                    </a:p>
                  </a:txBody>
                  <a:tcPr marL="6350" marR="6350" marT="6350" marB="0" anchor="ctr"/>
                </a:tc>
                <a:extLst>
                  <a:ext uri="{0D108BD9-81ED-4DB2-BD59-A6C34878D82A}">
                    <a16:rowId xmlns:a16="http://schemas.microsoft.com/office/drawing/2014/main" val="2251283407"/>
                  </a:ext>
                </a:extLst>
              </a:tr>
              <a:tr h="673927">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kitchen</a:t>
                      </a:r>
                    </a:p>
                  </a:txBody>
                  <a:tcPr marL="6350" marR="6350" marT="6350" marB="0" anchor="ct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厨房数</a:t>
                      </a:r>
                    </a:p>
                  </a:txBody>
                  <a:tcPr/>
                </a:tc>
                <a:tc>
                  <a:txBody>
                    <a:bodyPr/>
                    <a:lstStyle/>
                    <a:p>
                      <a:pPr marR="0" algn="ctr" rtl="0" fontAlgn="ctr">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数值型</a:t>
                      </a:r>
                    </a:p>
                  </a:txBody>
                  <a:tcPr/>
                </a:tc>
                <a:tc>
                  <a:txBody>
                    <a:bodyPr/>
                    <a:lstStyle/>
                    <a:p>
                      <a:pPr marR="0" algn="ctr" rtl="0" fontAlgn="ctr">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1</a:t>
                      </a:r>
                    </a:p>
                  </a:txBody>
                  <a:tcPr marL="6350" marR="6350" marT="6350" marB="0" anchor="ctr"/>
                </a:tc>
                <a:extLst>
                  <a:ext uri="{0D108BD9-81ED-4DB2-BD59-A6C34878D82A}">
                    <a16:rowId xmlns:a16="http://schemas.microsoft.com/office/drawing/2014/main" val="2379132459"/>
                  </a:ext>
                </a:extLst>
              </a:tr>
              <a:tr h="673927">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bathRoom</a:t>
                      </a:r>
                    </a:p>
                  </a:txBody>
                  <a:tcPr marL="6350" marR="6350" marT="6350" marB="0" anchor="ctr"/>
                </a:tc>
                <a:tc>
                  <a:txBody>
                    <a:bodyPr/>
                    <a:lstStyle/>
                    <a:p>
                      <a:pPr marR="0" algn="ctr" rtl="0" fontAlgn="ctr">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卫生间数</a:t>
                      </a:r>
                    </a:p>
                  </a:txBody>
                  <a:tcPr/>
                </a:tc>
                <a:tc>
                  <a:txBody>
                    <a:bodyPr/>
                    <a:lstStyle/>
                    <a:p>
                      <a:pPr algn="ct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数值型</a:t>
                      </a:r>
                    </a:p>
                  </a:txBody>
                  <a:tcPr/>
                </a:tc>
                <a:tc>
                  <a:txBody>
                    <a:bodyPr/>
                    <a:lstStyle/>
                    <a:p>
                      <a:pPr marR="0" algn="ctr" rtl="0" fontAlgn="ctr">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1</a:t>
                      </a:r>
                    </a:p>
                  </a:txBody>
                  <a:tcPr marL="6350" marR="6350" marT="6350" marB="0" anchor="ctr"/>
                </a:tc>
                <a:extLst>
                  <a:ext uri="{0D108BD9-81ED-4DB2-BD59-A6C34878D82A}">
                    <a16:rowId xmlns:a16="http://schemas.microsoft.com/office/drawing/2014/main" val="3277199297"/>
                  </a:ext>
                </a:extLst>
              </a:tr>
            </a:tbl>
          </a:graphicData>
        </a:graphic>
      </p:graphicFrame>
    </p:spTree>
    <p:extLst>
      <p:ext uri="{BB962C8B-B14F-4D97-AF65-F5344CB8AC3E}">
        <p14:creationId xmlns:p14="http://schemas.microsoft.com/office/powerpoint/2010/main" val="1528988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10" name="Google Shape;230;p37">
            <a:extLst>
              <a:ext uri="{FF2B5EF4-FFF2-40B4-BE49-F238E27FC236}">
                <a16:creationId xmlns:a16="http://schemas.microsoft.com/office/drawing/2014/main" id="{B90627F8-ADEB-44E8-B983-301BA810766D}"/>
              </a:ext>
            </a:extLst>
          </p:cNvPr>
          <p:cNvSpPr txBox="1">
            <a:spLocks noGrp="1"/>
          </p:cNvSpPr>
          <p:nvPr>
            <p:ph type="subTitle" idx="1"/>
          </p:nvPr>
        </p:nvSpPr>
        <p:spPr>
          <a:xfrm>
            <a:off x="306566" y="211750"/>
            <a:ext cx="4737300" cy="11820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600"/>
              </a:spcAft>
              <a:buNone/>
            </a:pPr>
            <a:r>
              <a:rPr lang="zh-CN" altLang="en-US" dirty="0"/>
              <a:t>原数据共</a:t>
            </a:r>
            <a:r>
              <a:rPr lang="en-US" altLang="zh-CN" dirty="0"/>
              <a:t>23</a:t>
            </a:r>
            <a:r>
              <a:rPr lang="zh-CN" altLang="en-US" dirty="0"/>
              <a:t>个</a:t>
            </a:r>
            <a:r>
              <a:rPr lang="zh-CN" altLang="en-US" dirty="0">
                <a:latin typeface="Reem Kufi"/>
              </a:rPr>
              <a:t>属</a:t>
            </a:r>
            <a:r>
              <a:rPr lang="zh-CN" altLang="en-US" dirty="0"/>
              <a:t>性，</a:t>
            </a:r>
            <a:r>
              <a:rPr lang="en-US" altLang="zh-CN" dirty="0"/>
              <a:t>318852</a:t>
            </a:r>
            <a:r>
              <a:rPr lang="zh-CN" altLang="en-US" dirty="0"/>
              <a:t>条数据</a:t>
            </a:r>
            <a:endParaRPr dirty="0"/>
          </a:p>
        </p:txBody>
      </p:sp>
      <p:graphicFrame>
        <p:nvGraphicFramePr>
          <p:cNvPr id="8" name="表格 8">
            <a:extLst>
              <a:ext uri="{FF2B5EF4-FFF2-40B4-BE49-F238E27FC236}">
                <a16:creationId xmlns:a16="http://schemas.microsoft.com/office/drawing/2014/main" id="{A9D4B818-08AC-40F8-A0D9-9B4871B49924}"/>
              </a:ext>
            </a:extLst>
          </p:cNvPr>
          <p:cNvGraphicFramePr>
            <a:graphicFrameLocks noGrp="1"/>
          </p:cNvGraphicFramePr>
          <p:nvPr>
            <p:extLst>
              <p:ext uri="{D42A27DB-BD31-4B8C-83A1-F6EECF244321}">
                <p14:modId xmlns:p14="http://schemas.microsoft.com/office/powerpoint/2010/main" val="3992900436"/>
              </p:ext>
            </p:extLst>
          </p:nvPr>
        </p:nvGraphicFramePr>
        <p:xfrm>
          <a:off x="1524000" y="1067685"/>
          <a:ext cx="6096000" cy="3131377"/>
        </p:xfrm>
        <a:graphic>
          <a:graphicData uri="http://schemas.openxmlformats.org/drawingml/2006/table">
            <a:tbl>
              <a:tblPr firstRow="1" bandRow="1">
                <a:tableStyleId>{0A826C30-953E-45B5-8BCC-A10EE98C4839}</a:tableStyleId>
              </a:tblPr>
              <a:tblGrid>
                <a:gridCol w="1524000">
                  <a:extLst>
                    <a:ext uri="{9D8B030D-6E8A-4147-A177-3AD203B41FA5}">
                      <a16:colId xmlns:a16="http://schemas.microsoft.com/office/drawing/2014/main" val="2096929630"/>
                    </a:ext>
                  </a:extLst>
                </a:gridCol>
                <a:gridCol w="1524000">
                  <a:extLst>
                    <a:ext uri="{9D8B030D-6E8A-4147-A177-3AD203B41FA5}">
                      <a16:colId xmlns:a16="http://schemas.microsoft.com/office/drawing/2014/main" val="3463931923"/>
                    </a:ext>
                  </a:extLst>
                </a:gridCol>
                <a:gridCol w="1524000">
                  <a:extLst>
                    <a:ext uri="{9D8B030D-6E8A-4147-A177-3AD203B41FA5}">
                      <a16:colId xmlns:a16="http://schemas.microsoft.com/office/drawing/2014/main" val="2223186556"/>
                    </a:ext>
                  </a:extLst>
                </a:gridCol>
                <a:gridCol w="1524000">
                  <a:extLst>
                    <a:ext uri="{9D8B030D-6E8A-4147-A177-3AD203B41FA5}">
                      <a16:colId xmlns:a16="http://schemas.microsoft.com/office/drawing/2014/main" val="1755108349"/>
                    </a:ext>
                  </a:extLst>
                </a:gridCol>
              </a:tblGrid>
              <a:tr h="673927">
                <a:tc>
                  <a:txBody>
                    <a:bodyPr/>
                    <a:lstStyle/>
                    <a:p>
                      <a:pPr algn="ctr"/>
                      <a:r>
                        <a:rPr lang="zh-CN" altLang="en-US" sz="2200" b="0" dirty="0">
                          <a:ln>
                            <a:solidFill>
                              <a:schemeClr val="bg2"/>
                            </a:solidFill>
                          </a:ln>
                          <a:solidFill>
                            <a:schemeClr val="bg2"/>
                          </a:solidFill>
                          <a:latin typeface="等线" panose="02010600030101010101" pitchFamily="2" charset="-122"/>
                          <a:ea typeface="等线" panose="02010600030101010101" pitchFamily="2" charset="-122"/>
                        </a:rPr>
                        <a:t>属性名称</a:t>
                      </a:r>
                    </a:p>
                  </a:txBody>
                  <a:tcP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名称含义</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数据类型</a:t>
                      </a:r>
                    </a:p>
                    <a:p>
                      <a:endParaRPr lang="zh-CN" altLang="en-US" sz="1400" b="0" i="0" u="none" strike="noStrike" cap="none" dirty="0">
                        <a:ln>
                          <a:solidFill>
                            <a:schemeClr val="bg2"/>
                          </a:solidFill>
                        </a:ln>
                        <a:solidFill>
                          <a:schemeClr val="bg2"/>
                        </a:solidFill>
                        <a:latin typeface="Arial"/>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数据举例</a:t>
                      </a:r>
                    </a:p>
                  </a:txBody>
                  <a:tcPr/>
                </a:tc>
                <a:extLst>
                  <a:ext uri="{0D108BD9-81ED-4DB2-BD59-A6C34878D82A}">
                    <a16:rowId xmlns:a16="http://schemas.microsoft.com/office/drawing/2014/main" val="2889984112"/>
                  </a:ext>
                </a:extLst>
              </a:tr>
              <a:tr h="0">
                <a:tc>
                  <a:txBody>
                    <a:bodyPr/>
                    <a:lstStyle/>
                    <a:p>
                      <a:pPr marR="0" algn="ctr" rtl="0">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Floor</a:t>
                      </a:r>
                    </a:p>
                  </a:txBody>
                  <a:tcP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楼层数</a:t>
                      </a:r>
                    </a:p>
                  </a:txBody>
                  <a:tcPr/>
                </a:tc>
                <a:tc>
                  <a:txBody>
                    <a:bodyPr/>
                    <a:lstStyle/>
                    <a:p>
                      <a:pPr marR="0" algn="ctr" rtl="0" fontAlgn="ctr">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数值型</a:t>
                      </a:r>
                    </a:p>
                  </a:txBody>
                  <a:tcPr/>
                </a:tc>
                <a:tc>
                  <a:txBody>
                    <a:bodyPr/>
                    <a:lstStyle/>
                    <a:p>
                      <a:pPr marR="0" algn="ctr" rtl="0" fontAlgn="ctr">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2</a:t>
                      </a:r>
                    </a:p>
                  </a:txBody>
                  <a:tcPr marL="6350" marR="6350" marT="6350" marB="0" anchor="ctr"/>
                </a:tc>
                <a:extLst>
                  <a:ext uri="{0D108BD9-81ED-4DB2-BD59-A6C34878D82A}">
                    <a16:rowId xmlns:a16="http://schemas.microsoft.com/office/drawing/2014/main" val="989292576"/>
                  </a:ext>
                </a:extLst>
              </a:tr>
              <a:tr h="673927">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Building</a:t>
                      </a:r>
                    </a:p>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Type</a:t>
                      </a:r>
                    </a:p>
                  </a:txBody>
                  <a:tcPr marL="6350" marR="6350" marT="6350" marB="0" anchor="ct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建筑风格</a:t>
                      </a:r>
                    </a:p>
                  </a:txBody>
                  <a:tcPr/>
                </a:tc>
                <a:tc>
                  <a:txBody>
                    <a:bodyPr/>
                    <a:lstStyle/>
                    <a:p>
                      <a:pPr marR="0" algn="ctr" rtl="0" fontAlgn="ctr">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因子型</a:t>
                      </a:r>
                    </a:p>
                  </a:txBody>
                  <a:tcPr/>
                </a:tc>
                <a:tc>
                  <a:txBody>
                    <a:bodyPr/>
                    <a:lstStyle/>
                    <a:p>
                      <a:pPr marR="0" algn="ctr" rtl="0" fontAlgn="ctr">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1</a:t>
                      </a:r>
                    </a:p>
                  </a:txBody>
                  <a:tcPr marL="6350" marR="6350" marT="6350" marB="0" anchor="ctr"/>
                </a:tc>
                <a:extLst>
                  <a:ext uri="{0D108BD9-81ED-4DB2-BD59-A6C34878D82A}">
                    <a16:rowId xmlns:a16="http://schemas.microsoft.com/office/drawing/2014/main" val="2251283407"/>
                  </a:ext>
                </a:extLst>
              </a:tr>
              <a:tr h="673927">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constructionTime</a:t>
                      </a:r>
                    </a:p>
                  </a:txBody>
                  <a:tcPr marL="6350" marR="6350" marT="6350" marB="0" anchor="ctr"/>
                </a:tc>
                <a:tc>
                  <a:txBody>
                    <a:bodyPr/>
                    <a:lstStyle/>
                    <a:p>
                      <a:pPr marR="0" algn="ctr" rtl="0">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建造时间</a:t>
                      </a:r>
                    </a:p>
                  </a:txBody>
                  <a:tcPr/>
                </a:tc>
                <a:tc>
                  <a:txBody>
                    <a:bodyPr/>
                    <a:lstStyle/>
                    <a:p>
                      <a:pPr marR="0" algn="ctr" rtl="0" fontAlgn="ctr">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数值型</a:t>
                      </a:r>
                    </a:p>
                  </a:txBody>
                  <a:tcPr/>
                </a:tc>
                <a:tc>
                  <a:txBody>
                    <a:bodyPr/>
                    <a:lstStyle/>
                    <a:p>
                      <a:pPr marR="0" algn="ctr" rtl="0" fontAlgn="ctr">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2005</a:t>
                      </a:r>
                    </a:p>
                  </a:txBody>
                  <a:tcPr marL="6350" marR="6350" marT="6350" marB="0" anchor="ctr"/>
                </a:tc>
                <a:extLst>
                  <a:ext uri="{0D108BD9-81ED-4DB2-BD59-A6C34878D82A}">
                    <a16:rowId xmlns:a16="http://schemas.microsoft.com/office/drawing/2014/main" val="2379132459"/>
                  </a:ext>
                </a:extLst>
              </a:tr>
              <a:tr h="673927">
                <a:tc>
                  <a:txBody>
                    <a:bodyPr/>
                    <a:lstStyle/>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Renovation</a:t>
                      </a:r>
                    </a:p>
                    <a:p>
                      <a:pPr marR="0" algn="ctr" rtl="0" fontAlgn="ctr">
                        <a:lnSpc>
                          <a:spcPct val="100000"/>
                        </a:lnSpc>
                        <a:spcBef>
                          <a:spcPts val="0"/>
                        </a:spcBef>
                        <a:spcAft>
                          <a:spcPts val="0"/>
                        </a:spcAft>
                        <a:buClr>
                          <a:srgbClr val="000000"/>
                        </a:buClr>
                        <a:buFont typeface="Arial"/>
                      </a:pPr>
                      <a:r>
                        <a:rPr 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Condition</a:t>
                      </a:r>
                    </a:p>
                  </a:txBody>
                  <a:tcPr marL="6350" marR="6350" marT="6350" marB="0" anchor="ctr"/>
                </a:tc>
                <a:tc>
                  <a:txBody>
                    <a:bodyPr/>
                    <a:lstStyle/>
                    <a:p>
                      <a:pPr marR="0" algn="ctr" rtl="0" fontAlgn="ctr">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装修情况</a:t>
                      </a:r>
                    </a:p>
                  </a:txBody>
                  <a:tcPr/>
                </a:tc>
                <a:tc>
                  <a:txBody>
                    <a:bodyPr/>
                    <a:lstStyle/>
                    <a:p>
                      <a:pPr marR="0" algn="ctr" rtl="0" fontAlgn="ctr">
                        <a:lnSpc>
                          <a:spcPct val="100000"/>
                        </a:lnSpc>
                        <a:spcBef>
                          <a:spcPts val="0"/>
                        </a:spcBef>
                        <a:spcAft>
                          <a:spcPts val="0"/>
                        </a:spcAft>
                        <a:buClr>
                          <a:srgbClr val="000000"/>
                        </a:buClr>
                        <a:buFont typeface="Arial"/>
                      </a:pPr>
                      <a:r>
                        <a:rPr lang="zh-CN" altLang="en-US"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因子型</a:t>
                      </a:r>
                    </a:p>
                  </a:txBody>
                  <a:tcPr/>
                </a:tc>
                <a:tc>
                  <a:txBody>
                    <a:bodyPr/>
                    <a:lstStyle/>
                    <a:p>
                      <a:pPr marR="0" algn="ctr" rtl="0" fontAlgn="ctr">
                        <a:lnSpc>
                          <a:spcPct val="100000"/>
                        </a:lnSpc>
                        <a:spcBef>
                          <a:spcPts val="0"/>
                        </a:spcBef>
                        <a:spcAft>
                          <a:spcPts val="0"/>
                        </a:spcAft>
                        <a:buClr>
                          <a:srgbClr val="000000"/>
                        </a:buClr>
                        <a:buFont typeface="Arial"/>
                      </a:pPr>
                      <a:r>
                        <a:rPr lang="en-US" altLang="zh-CN" sz="2200" b="0" i="0" u="none" strike="noStrike" cap="none" dirty="0">
                          <a:ln>
                            <a:solidFill>
                              <a:schemeClr val="bg2"/>
                            </a:solidFill>
                          </a:ln>
                          <a:solidFill>
                            <a:schemeClr val="bg2"/>
                          </a:solidFill>
                          <a:latin typeface="等线" panose="02010600030101010101" pitchFamily="2" charset="-122"/>
                          <a:ea typeface="等线" panose="02010600030101010101" pitchFamily="2" charset="-122"/>
                          <a:cs typeface="Arial"/>
                          <a:sym typeface="Arial"/>
                        </a:rPr>
                        <a:t>1</a:t>
                      </a:r>
                    </a:p>
                  </a:txBody>
                  <a:tcPr marL="6350" marR="6350" marT="6350" marB="0" anchor="ctr"/>
                </a:tc>
                <a:extLst>
                  <a:ext uri="{0D108BD9-81ED-4DB2-BD59-A6C34878D82A}">
                    <a16:rowId xmlns:a16="http://schemas.microsoft.com/office/drawing/2014/main" val="3277199297"/>
                  </a:ext>
                </a:extLst>
              </a:tr>
            </a:tbl>
          </a:graphicData>
        </a:graphic>
      </p:graphicFrame>
    </p:spTree>
    <p:extLst>
      <p:ext uri="{BB962C8B-B14F-4D97-AF65-F5344CB8AC3E}">
        <p14:creationId xmlns:p14="http://schemas.microsoft.com/office/powerpoint/2010/main" val="1323036434"/>
      </p:ext>
    </p:extLst>
  </p:cSld>
  <p:clrMapOvr>
    <a:masterClrMapping/>
  </p:clrMapOvr>
</p:sld>
</file>

<file path=ppt/theme/theme1.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883</TotalTime>
  <Words>1691</Words>
  <Application>Microsoft Office PowerPoint</Application>
  <PresentationFormat>全屏显示(16:9)</PresentationFormat>
  <Paragraphs>290</Paragraphs>
  <Slides>42</Slides>
  <Notes>28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Reem Kufi</vt:lpstr>
      <vt:lpstr>zeitung</vt:lpstr>
      <vt:lpstr>等线</vt:lpstr>
      <vt:lpstr>宋体</vt:lpstr>
      <vt:lpstr>Arial</vt:lpstr>
      <vt:lpstr>Source Sans Pro</vt:lpstr>
      <vt:lpstr>Times New Roman</vt:lpstr>
      <vt:lpstr>Simple Meeting by Slidesgo</vt:lpstr>
      <vt:lpstr>北京二手房价的影响因素探究</vt:lpstr>
      <vt:lpstr>目录</vt:lpstr>
      <vt:lpstr>01</vt:lpstr>
      <vt:lpstr>PowerPoint 演示文稿</vt:lpstr>
      <vt:lpstr>https://www.kaggle.com/ruiqurm/lianjia</vt:lpstr>
      <vt:lpstr>PowerPoint 演示文稿</vt:lpstr>
      <vt:lpstr>PowerPoint 演示文稿</vt:lpstr>
      <vt:lpstr>PowerPoint 演示文稿</vt:lpstr>
      <vt:lpstr>PowerPoint 演示文稿</vt:lpstr>
      <vt:lpstr>PowerPoint 演示文稿</vt:lpstr>
      <vt:lpstr>PowerPoint 演示文稿</vt:lpstr>
      <vt:lpstr>数据清洗</vt:lpstr>
      <vt:lpstr>处理DOM缺失值</vt:lpstr>
      <vt:lpstr>数据清洗</vt:lpstr>
      <vt:lpstr>数据清洗</vt:lpstr>
      <vt:lpstr>02</vt:lpstr>
      <vt:lpstr>PowerPoint 演示文稿</vt:lpstr>
      <vt:lpstr>PowerPoint 演示文稿</vt:lpstr>
      <vt:lpstr>神经网络模型</vt:lpstr>
      <vt:lpstr>向量空间模型</vt:lpstr>
      <vt:lpstr>回归分析          ——数据再处理</vt:lpstr>
      <vt:lpstr>回归分析</vt:lpstr>
      <vt:lpstr>回归分析</vt:lpstr>
      <vt:lpstr>回归分析</vt:lpstr>
      <vt:lpstr>回归分析</vt:lpstr>
      <vt:lpstr>回归分析</vt:lpstr>
      <vt:lpstr>回归分析</vt:lpstr>
      <vt:lpstr>回归分析</vt:lpstr>
      <vt:lpstr>回归分析</vt:lpstr>
      <vt:lpstr>回归分析</vt:lpstr>
      <vt:lpstr>03</vt:lpstr>
      <vt:lpstr>拐点图绘制</vt:lpstr>
      <vt:lpstr>K均值聚类</vt:lpstr>
      <vt:lpstr>K中心聚类 </vt:lpstr>
      <vt:lpstr>PowerPoint 演示文稿</vt:lpstr>
      <vt:lpstr>+</vt:lpstr>
      <vt:lpstr>PowerPoint 演示文稿</vt:lpstr>
      <vt:lpstr>04</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MEETING</dc:title>
  <cp:lastModifiedBy>张宵霆</cp:lastModifiedBy>
  <cp:revision>65</cp:revision>
  <dcterms:modified xsi:type="dcterms:W3CDTF">2020-12-25T03:49:05Z</dcterms:modified>
</cp:coreProperties>
</file>