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4630400" cy="8229600"/>
  <p:notesSz cx="8229600" cy="14630400"/>
  <p:embeddedFontLst>
    <p:embeddedFont>
      <p:font typeface="IBM Plex Sans Medium" panose="020B0603050203000203" pitchFamily="34" charset="0"/>
      <p:regular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Roboto Bold" panose="02000000000000000000" pitchFamily="2" charset="0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951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4CE93-12D0-5A3C-0EB8-32FBACC6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381BF-517F-45DF-24FD-4AFFA7060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A3C950-899E-9E19-4672-F0F3DF2DA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2CCBF-65D8-E2CA-4351-28479F4E39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0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Eye-Based Cursor and Interaction Control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Empowering hands-free digital interactions. A project to change computer interaction using head and eye movements. Designed for enhanced accessibility and seamless multitasking.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0476920" y="6557358"/>
            <a:ext cx="31646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Maanav Anand Kumar</a:t>
            </a:r>
            <a:b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</a:b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SBU ID: 116437327</a:t>
            </a:r>
            <a:endParaRPr lang="en-US" sz="2200" dirty="0"/>
          </a:p>
        </p:txBody>
      </p:sp>
      <p:pic>
        <p:nvPicPr>
          <p:cNvPr id="9" name="Picture 8" descr="A logo of a blue eye&#10;&#10;Description automatically generated">
            <a:extLst>
              <a:ext uri="{FF2B5EF4-FFF2-40B4-BE49-F238E27FC236}">
                <a16:creationId xmlns:a16="http://schemas.microsoft.com/office/drawing/2014/main" id="{E86CD45F-53F0-64A0-2A12-EC3D3D1D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18" r="14382" b="3001"/>
          <a:stretch/>
        </p:blipFill>
        <p:spPr>
          <a:xfrm>
            <a:off x="0" y="1"/>
            <a:ext cx="5915844" cy="822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DA3D2-6B8F-1B27-7CD2-9E78A6B86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79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Why This Project?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850" y="2600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Current Challenges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850" y="318137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Traditional interaction methods require hands, limiting accessibility. Challenges faced include ergonomic strain and limited usability in hands-free scenarios. </a:t>
            </a:r>
          </a:p>
          <a:p>
            <a:pPr algn="just">
              <a:lnSpc>
                <a:spcPts val="2850"/>
              </a:lnSpc>
            </a:pPr>
            <a:endParaRPr lang="en-US" sz="1750" dirty="0">
              <a:solidFill>
                <a:srgbClr val="D4D4D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 1 billion people globally live with some form of disability (WHO, 2023). Traditional input devices (e.g., mouse, keyboard) are often inaccessible for users with physical limitations.</a:t>
            </a:r>
          </a:p>
          <a:p>
            <a:pPr algn="just">
              <a:lnSpc>
                <a:spcPts val="2850"/>
              </a:lnSpc>
            </a:pPr>
            <a:endParaRPr lang="en-US" sz="1750" dirty="0">
              <a:solidFill>
                <a:srgbClr val="D4D4D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 algn="just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Everyday Challenges and  Multitasking: Professionals struggle to manage tasks with limited manual input. </a:t>
            </a:r>
          </a:p>
        </p:txBody>
      </p:sp>
      <p:sp>
        <p:nvSpPr>
          <p:cNvPr id="5" name="Text 3"/>
          <p:cNvSpPr/>
          <p:nvPr/>
        </p:nvSpPr>
        <p:spPr>
          <a:xfrm>
            <a:off x="7989814" y="2622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My Goal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0B28F4-B558-A985-D162-B5B43679D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49974B-1AA0-85A8-A995-DCED3C6CBF93}"/>
              </a:ext>
            </a:extLst>
          </p:cNvPr>
          <p:cNvSpPr txBox="1"/>
          <p:nvPr/>
        </p:nvSpPr>
        <p:spPr>
          <a:xfrm>
            <a:off x="7809700" y="3084295"/>
            <a:ext cx="6030698" cy="2972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intuitive interaction with minimal physical effort and provide hands free navigation.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D4D4D1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Meet the demand for Innovation: 89% of surveyed tech users believe gesture-based control could improve accessibility (Statista, 2022).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425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Core Functionalities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98746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417439" y="4798746"/>
            <a:ext cx="45188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Eye-Controlled Cursor Movement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17439" y="5360136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Move the cursor effortlessly using gestures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 the eye and perform clicks using winks.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4765284"/>
            <a:ext cx="396835" cy="396835"/>
          </a:xfrm>
          <a:prstGeom prst="roundRect">
            <a:avLst>
              <a:gd name="adj" fmla="val 8574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052316" y="4765284"/>
            <a:ext cx="43695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Scroll and Video Playback Control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052316" y="5344911"/>
            <a:ext cx="57844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head tilts to scroll pages or control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video playback in fullscreen.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E1BE1B-E751-2C94-BC13-DAEB26D2F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4528D3E-8DC8-70DF-18D4-7A93B75A810A}"/>
              </a:ext>
            </a:extLst>
          </p:cNvPr>
          <p:cNvSpPr txBox="1"/>
          <p:nvPr/>
        </p:nvSpPr>
        <p:spPr>
          <a:xfrm>
            <a:off x="854773" y="4819464"/>
            <a:ext cx="33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99DCB-E04E-1ED2-C0AB-C85D41B378F0}"/>
              </a:ext>
            </a:extLst>
          </p:cNvPr>
          <p:cNvSpPr txBox="1"/>
          <p:nvPr/>
        </p:nvSpPr>
        <p:spPr>
          <a:xfrm>
            <a:off x="7459816" y="4792787"/>
            <a:ext cx="33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608290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Technology Behind the System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2319933"/>
            <a:ext cx="1104424" cy="176712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128" y="2540794"/>
            <a:ext cx="5859780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Real-time image capture and tracking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using computer vision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sz="400" dirty="0">
              <a:solidFill>
                <a:srgbClr val="D4D4D1"/>
              </a:solidFill>
              <a:latin typeface="IBM Plex Sans Medium" pitchFamily="34" charset="0"/>
              <a:ea typeface="IBM Plex Sans Medium" pitchFamily="34" charset="-122"/>
              <a:cs typeface="IBM Plex Sans Medium" pitchFamily="34" charset="-120"/>
            </a:endParaRPr>
          </a:p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technology: OpenCV</a:t>
            </a:r>
            <a:endParaRPr lang="en-US" sz="2150" dirty="0"/>
          </a:p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9473" y="4087058"/>
            <a:ext cx="1104424" cy="176712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695128" y="4307919"/>
            <a:ext cx="5501521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Maps face landmarks (eyes, nose, chin) to actions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like movement or tilting </a:t>
            </a:r>
          </a:p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technology: </a:t>
            </a:r>
            <a:r>
              <a:rPr lang="en-US" sz="215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DLib</a:t>
            </a:r>
            <a:endParaRPr lang="en-US" sz="2150" dirty="0"/>
          </a:p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9473" y="5854184"/>
            <a:ext cx="1104424" cy="176712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695128" y="6075045"/>
            <a:ext cx="6162199" cy="690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Translate the detected action into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changes on the system.</a:t>
            </a:r>
          </a:p>
          <a:p>
            <a:pPr>
              <a:lnSpc>
                <a:spcPts val="2700"/>
              </a:lnSpc>
            </a:pPr>
            <a:r>
              <a:rPr lang="en-US" sz="21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technology: </a:t>
            </a:r>
            <a:r>
              <a:rPr lang="en-US" sz="2150" dirty="0" err="1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PythonAutoGUI</a:t>
            </a:r>
            <a:endParaRPr lang="en-US" sz="2150" dirty="0"/>
          </a:p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3C64C4-AFE5-B101-4947-202935DF9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3306" b="44309"/>
          <a:stretch/>
        </p:blipFill>
        <p:spPr>
          <a:xfrm>
            <a:off x="8909824" y="1918010"/>
            <a:ext cx="5486400" cy="26651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7012"/>
            <a:ext cx="68326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Switching Between Modes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Simple GUI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simple, intuitive GUI enables mode selection and app control.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7318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Cursor Movement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015383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Scroll + Video Playback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11552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Easy Control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06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Turn the app on or off with a single click or keyboard shortcuts</a:t>
            </a:r>
            <a:endParaRPr lang="en-US" sz="175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AC74FF4D-FA79-3160-C1E4-D00A8F40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149"/>
          <a:stretch/>
        </p:blipFill>
        <p:spPr>
          <a:xfrm>
            <a:off x="8909824" y="4583151"/>
            <a:ext cx="5486400" cy="2127410"/>
          </a:xfrm>
          <a:prstGeom prst="rect">
            <a:avLst/>
          </a:prstGeom>
        </p:spPr>
      </p:pic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1503D44C-6DF7-3F8F-9671-F0115747E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3767"/>
          <a:stretch/>
        </p:blipFill>
        <p:spPr>
          <a:xfrm>
            <a:off x="8909824" y="1405054"/>
            <a:ext cx="5486400" cy="51295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6F4BD44-F5D7-7018-51E8-4E0D44C0F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9231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Real-Time Demo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10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Watch the system in action. See how the gestures translate into smooth, hands-free interactions.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AB152F-684F-FBFB-8853-93158109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  <p:pic>
        <p:nvPicPr>
          <p:cNvPr id="12" name="Picture 11" descr="A computer screen with colorful graphics&#10;&#10;Description automatically generated">
            <a:extLst>
              <a:ext uri="{FF2B5EF4-FFF2-40B4-BE49-F238E27FC236}">
                <a16:creationId xmlns:a16="http://schemas.microsoft.com/office/drawing/2014/main" id="{140AE994-874B-DFA3-452A-7FD8CA92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285" y="2698594"/>
            <a:ext cx="4153829" cy="415382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12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Why It Matters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03369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827480"/>
            <a:ext cx="2923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Enhances accessibility</a:t>
            </a:r>
            <a:endParaRPr lang="en-US" sz="2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03369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2827480"/>
            <a:ext cx="29252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Improves multitasking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03369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2827480"/>
            <a:ext cx="41207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Promotes ergonomic computing</a:t>
            </a: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2B5CC1-1DEA-E4A2-FEAF-D59C18712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3D0F88-C207-7D85-C0C0-4C73EC1162E0}"/>
              </a:ext>
            </a:extLst>
          </p:cNvPr>
          <p:cNvSpPr txBox="1"/>
          <p:nvPr/>
        </p:nvSpPr>
        <p:spPr>
          <a:xfrm>
            <a:off x="793790" y="3445727"/>
            <a:ext cx="3019927" cy="2228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lnSpc>
                <a:spcPts val="2850"/>
              </a:lnSpc>
              <a:buNone/>
            </a:pPr>
            <a:r>
              <a:rPr lang="en-US" sz="18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individuals with mobility limitations:  Potential to empower over 200 million users with physical disabilities.</a:t>
            </a:r>
            <a:endParaRPr lang="en-US" sz="1800" dirty="0"/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9B1B66-144F-0C3D-0126-B680C306800C}"/>
              </a:ext>
            </a:extLst>
          </p:cNvPr>
          <p:cNvSpPr txBox="1"/>
          <p:nvPr/>
        </p:nvSpPr>
        <p:spPr>
          <a:xfrm>
            <a:off x="5202993" y="3445727"/>
            <a:ext cx="301992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 rtl="0" eaLnBrk="1" latinLnBrk="0" hangingPunct="1">
              <a:lnSpc>
                <a:spcPts val="2850"/>
              </a:lnSpc>
            </a:pPr>
            <a:r>
              <a:rPr lang="en-US" sz="1800" kern="1200" dirty="0">
                <a:solidFill>
                  <a:srgbClr val="D4D4D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 professionals: Gesture-based solutions can save an average of 15% operational time in multitasking scenarios (McKinsey, 2023).</a:t>
            </a:r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AC3085-FC1F-AD45-E1CE-AB5449B78109}"/>
              </a:ext>
            </a:extLst>
          </p:cNvPr>
          <p:cNvSpPr txBox="1"/>
          <p:nvPr/>
        </p:nvSpPr>
        <p:spPr>
          <a:xfrm>
            <a:off x="9812601" y="3445727"/>
            <a:ext cx="3019927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850"/>
              </a:lnSpc>
            </a:pPr>
            <a:r>
              <a:rPr lang="en-US" dirty="0">
                <a:solidFill>
                  <a:srgbClr val="D4D4D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1800" kern="1200" dirty="0">
                <a:solidFill>
                  <a:srgbClr val="D4D4D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educing reliance on hands and increasing the user comfort directly translates to a happier and more productive environment .</a:t>
            </a:r>
            <a:endParaRPr lang="en-IN" dirty="0">
              <a:effectLst/>
            </a:endParaRPr>
          </a:p>
          <a:p>
            <a:pPr marL="0" indent="0" algn="just" rtl="0" eaLnBrk="1" latinLnBrk="0" hangingPunct="1">
              <a:lnSpc>
                <a:spcPts val="2850"/>
              </a:lnSpc>
            </a:pPr>
            <a:endParaRPr lang="en-IN" dirty="0">
              <a:effectLst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4855" y="586383"/>
            <a:ext cx="9549527" cy="6650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The Road Ahead for Interaction Control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77597" y="1290384"/>
            <a:ext cx="13140690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Taking intuitive, hands-free computing to a wider audience. Empowering users through accessibility and innovation.</a:t>
            </a:r>
            <a:endParaRPr lang="en-US" sz="16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44" y="2257068"/>
            <a:ext cx="2168128" cy="156662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950018" y="3030617"/>
            <a:ext cx="159663" cy="425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5326737" y="2874169"/>
            <a:ext cx="4688800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Open-source community contributions</a:t>
            </a:r>
            <a:endParaRPr lang="en-US" sz="2050" dirty="0"/>
          </a:p>
        </p:txBody>
      </p:sp>
      <p:sp>
        <p:nvSpPr>
          <p:cNvPr id="7" name="Shape 4"/>
          <p:cNvSpPr/>
          <p:nvPr/>
        </p:nvSpPr>
        <p:spPr>
          <a:xfrm>
            <a:off x="5167074" y="3840718"/>
            <a:ext cx="8665369" cy="11430"/>
          </a:xfrm>
          <a:prstGeom prst="roundRect">
            <a:avLst>
              <a:gd name="adj" fmla="val 279312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780" y="3876794"/>
            <a:ext cx="4336375" cy="156662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0137" y="4447342"/>
            <a:ext cx="159663" cy="425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6410920" y="4493895"/>
            <a:ext cx="4797385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Improved adaptability for diverse users</a:t>
            </a:r>
            <a:endParaRPr lang="en-US" sz="2050" dirty="0"/>
          </a:p>
        </p:txBody>
      </p:sp>
      <p:sp>
        <p:nvSpPr>
          <p:cNvPr id="11" name="Shape 7"/>
          <p:cNvSpPr/>
          <p:nvPr/>
        </p:nvSpPr>
        <p:spPr>
          <a:xfrm>
            <a:off x="6251258" y="5460444"/>
            <a:ext cx="7581186" cy="11430"/>
          </a:xfrm>
          <a:prstGeom prst="roundRect">
            <a:avLst>
              <a:gd name="adj" fmla="val 279312"/>
            </a:avLst>
          </a:prstGeom>
          <a:solidFill>
            <a:srgbClr val="6164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597" y="5496520"/>
            <a:ext cx="6504623" cy="1566624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3950018" y="6067068"/>
            <a:ext cx="159663" cy="425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050" dirty="0"/>
          </a:p>
        </p:txBody>
      </p:sp>
      <p:sp>
        <p:nvSpPr>
          <p:cNvPr id="14" name="Text 9"/>
          <p:cNvSpPr/>
          <p:nvPr/>
        </p:nvSpPr>
        <p:spPr>
          <a:xfrm>
            <a:off x="7493853" y="6059710"/>
            <a:ext cx="3090029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Expanding functionalities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7494984" y="6169343"/>
            <a:ext cx="6177796" cy="68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770859-7559-975C-832E-E1A06CE47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D10BE-DF2B-4B9B-2969-8239E6A8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FE67EB1-76AA-0C1E-9B65-D53312D9DEFE}"/>
              </a:ext>
            </a:extLst>
          </p:cNvPr>
          <p:cNvSpPr/>
          <p:nvPr/>
        </p:nvSpPr>
        <p:spPr>
          <a:xfrm>
            <a:off x="6508113" y="3795534"/>
            <a:ext cx="858438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4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your attention.</a:t>
            </a:r>
            <a:endParaRPr lang="en-US" sz="40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F7B429C2-38EA-1B53-86DF-A9578E88C818}"/>
              </a:ext>
            </a:extLst>
          </p:cNvPr>
          <p:cNvSpPr/>
          <p:nvPr/>
        </p:nvSpPr>
        <p:spPr>
          <a:xfrm>
            <a:off x="10476920" y="6510229"/>
            <a:ext cx="3618221" cy="887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Maanav Anand Kumar</a:t>
            </a:r>
            <a:b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</a:br>
            <a:r>
              <a:rPr lang="en-US" sz="2200" b="1" dirty="0">
                <a:solidFill>
                  <a:srgbClr val="D4D4D1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SBU ID: 116437327</a:t>
            </a:r>
            <a:endParaRPr lang="en-US" sz="2200" dirty="0"/>
          </a:p>
        </p:txBody>
      </p:sp>
      <p:pic>
        <p:nvPicPr>
          <p:cNvPr id="9" name="Picture 8" descr="A logo of a blue eye&#10;&#10;Description automatically generated">
            <a:extLst>
              <a:ext uri="{FF2B5EF4-FFF2-40B4-BE49-F238E27FC236}">
                <a16:creationId xmlns:a16="http://schemas.microsoft.com/office/drawing/2014/main" id="{6BD8EE53-E74C-5C56-2B59-10B534F5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18" r="14382" b="3001"/>
          <a:stretch/>
        </p:blipFill>
        <p:spPr>
          <a:xfrm>
            <a:off x="0" y="1"/>
            <a:ext cx="5915844" cy="822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96F892-3E1E-7E76-46CF-7688F4C2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6920" y="7486546"/>
            <a:ext cx="415348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125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434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IBM Plex Sans Medium</vt:lpstr>
      <vt:lpstr>Roboto</vt:lpstr>
      <vt:lpstr>Roboto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Maanav A</cp:lastModifiedBy>
  <cp:revision>2</cp:revision>
  <dcterms:created xsi:type="dcterms:W3CDTF">2024-12-01T23:10:15Z</dcterms:created>
  <dcterms:modified xsi:type="dcterms:W3CDTF">2024-12-02T00:22:32Z</dcterms:modified>
</cp:coreProperties>
</file>