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2890B1-A6AC-C90B-A8CD-745F6A4BB4D5}" v="115" dt="2024-12-03T18:39:30.792"/>
    <p1510:client id="{5ED412E7-2ABB-F25A-D69C-AB1D3F1594FB}" v="13" dt="2024-12-03T18:28:56.2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99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4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5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02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8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6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5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2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99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56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3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44CA2EAD-E7C7-4F64-924A-52D34FD75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875975" y="1080000"/>
            <a:ext cx="6307200" cy="2185200"/>
          </a:xfrm>
        </p:spPr>
        <p:txBody>
          <a:bodyPr>
            <a:normAutofit/>
          </a:bodyPr>
          <a:lstStyle/>
          <a:p>
            <a:r>
              <a:rPr lang="ru-RU" dirty="0">
                <a:ea typeface="+mj-lt"/>
                <a:cs typeface="+mj-lt"/>
              </a:rPr>
              <a:t>MySQL </a:t>
            </a:r>
            <a:r>
              <a:rPr lang="ru-RU" dirty="0" err="1">
                <a:ea typeface="+mj-lt"/>
                <a:cs typeface="+mj-lt"/>
              </a:rPr>
              <a:t>Datubāzes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Serveris</a:t>
            </a:r>
            <a:endParaRPr lang="ru-RU" dirty="0" err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75975" y="4068000"/>
            <a:ext cx="6307200" cy="17105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 err="1"/>
              <a:t>Roberts</a:t>
            </a:r>
            <a:r>
              <a:rPr lang="ru-RU" dirty="0"/>
              <a:t> </a:t>
            </a:r>
            <a:r>
              <a:rPr lang="ru-RU" dirty="0" err="1"/>
              <a:t>Šalajevs</a:t>
            </a:r>
            <a:r>
              <a:rPr lang="ru-RU" dirty="0"/>
              <a:t> DP4-2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8F3841B7-9B2F-17B8-706B-A03B48F125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949" r="29468" b="-10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9575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8AE9B-0A3A-F512-A394-ECD224C9B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a typeface="+mj-lt"/>
                <a:cs typeface="+mj-lt"/>
              </a:rPr>
              <a:t>Ievads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4D69CC-97CA-8557-87A1-C70E7986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b="1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Kas</a:t>
            </a:r>
            <a:r>
              <a:rPr lang="ru-RU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b="1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ir</a:t>
            </a:r>
            <a:r>
              <a:rPr lang="ru-RU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MySQL?</a:t>
            </a:r>
            <a:endParaRPr lang="ru-RU" dirty="0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Font typeface="Wingdings"/>
              <a:buChar char=""/>
            </a:pP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Atvērtā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koda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relāciju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datubāzes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pārvaldības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sistēma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.</a:t>
            </a:r>
            <a:endParaRPr lang="ru-RU" dirty="0"/>
          </a:p>
          <a:p>
            <a:pPr marL="359410" indent="-359410">
              <a:buFont typeface="Wingdings"/>
              <a:buChar char=""/>
            </a:pP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Plaši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izmantota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tīmekļa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lietotnēs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un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uzņēmumu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risinājumos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.</a:t>
            </a:r>
            <a:endParaRPr lang="ru-RU" dirty="0"/>
          </a:p>
          <a:p>
            <a:pPr marL="0" indent="0">
              <a:buNone/>
            </a:pPr>
            <a:r>
              <a:rPr lang="ru-RU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Mērķis</a:t>
            </a:r>
            <a:r>
              <a:rPr lang="ru-RU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un</a:t>
            </a:r>
            <a:r>
              <a:rPr lang="ru-RU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Funkcionalitāte</a:t>
            </a:r>
            <a:endParaRPr lang="ru-RU" err="1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Font typeface="Wingdings"/>
              <a:buChar char=""/>
            </a:pP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Nodrošina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drošu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un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efektīvu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datu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glabāšanu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un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piekļuvi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.</a:t>
            </a:r>
            <a:endParaRPr lang="ru-RU" dirty="0"/>
          </a:p>
          <a:p>
            <a:pPr marL="359410" indent="-359410">
              <a:buFont typeface="Wingdings"/>
              <a:buChar char=""/>
            </a:pP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Atbalsta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SQL (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Structured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Query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Language)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vaicājumus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datu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manipulācijai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.</a:t>
            </a:r>
            <a:endParaRPr lang="ru-RU" dirty="0"/>
          </a:p>
          <a:p>
            <a:pPr marL="0" indent="0">
              <a:buNone/>
            </a:pPr>
            <a:endParaRPr lang="ru-RU" dirty="0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10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3D164-E1C0-2F50-4669-A711C1C1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a typeface="+mj-lt"/>
                <a:cs typeface="+mj-lt"/>
              </a:rPr>
              <a:t>Instalācijas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un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Lietošanas</a:t>
            </a:r>
            <a:r>
              <a:rPr lang="ru-RU" dirty="0">
                <a:ea typeface="+mj-lt"/>
                <a:cs typeface="+mj-lt"/>
              </a:rPr>
              <a:t> Process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F65209-934B-9FA9-55D4-6B3BA6505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ru-RU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Instalācija</a:t>
            </a:r>
            <a:endParaRPr lang="ru-RU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Font typeface="Wingdings"/>
              <a:buChar char=""/>
            </a:pP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Lejupielādējiet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un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instalējiet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MySQL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no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oficiālās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vietnes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.</a:t>
            </a:r>
            <a:endParaRPr lang="ru-RU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Font typeface="Wingdings"/>
              <a:buChar char=""/>
            </a:pP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Konfigurējiet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serveri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un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iestatiet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paroli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.</a:t>
            </a:r>
            <a:endParaRPr lang="ru-RU">
              <a:solidFill>
                <a:srgbClr val="000000">
                  <a:alpha val="60000"/>
                </a:srgbClr>
              </a:solidFill>
            </a:endParaRPr>
          </a:p>
          <a:p>
            <a:pPr marL="0" indent="0">
              <a:buNone/>
            </a:pPr>
            <a:r>
              <a:rPr lang="ru-RU" b="1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Pieslēgšanās</a:t>
            </a:r>
            <a:r>
              <a:rPr lang="ru-RU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b="1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Serverim</a:t>
            </a:r>
            <a:endParaRPr lang="ru-RU" dirty="0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Font typeface="Wingdings"/>
              <a:buChar char=""/>
            </a:pP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Izmantojiet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MySQL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komandrindu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vai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grafisko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rīku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,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piemēram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, MySQL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Workbench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.</a:t>
            </a:r>
            <a:endParaRPr lang="ru-RU">
              <a:solidFill>
                <a:srgbClr val="000000">
                  <a:alpha val="60000"/>
                </a:srgbClr>
              </a:solidFill>
            </a:endParaRPr>
          </a:p>
          <a:p>
            <a:pPr marL="0" indent="0">
              <a:buNone/>
            </a:pPr>
            <a:r>
              <a:rPr lang="ru-RU" b="1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Datubāzes</a:t>
            </a:r>
            <a:r>
              <a:rPr lang="ru-RU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b="1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un</a:t>
            </a:r>
            <a:r>
              <a:rPr lang="ru-RU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b="1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Tabulu</a:t>
            </a:r>
            <a:r>
              <a:rPr lang="ru-RU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b="1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Izveide</a:t>
            </a:r>
            <a:endParaRPr lang="ru-RU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Font typeface="Wingdings"/>
              <a:buChar char=""/>
            </a:pP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Izveidojiet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jaunas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datubāzes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un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tabulas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,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izmantojot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SQL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vaicājumus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.</a:t>
            </a:r>
            <a:endParaRPr lang="ru-RU">
              <a:solidFill>
                <a:srgbClr val="000000">
                  <a:alpha val="60000"/>
                </a:srgb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45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A1BD28-EF7A-A6A9-5CC9-A458F7978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a typeface="+mj-lt"/>
                <a:cs typeface="+mj-lt"/>
              </a:rPr>
              <a:t>Praktisks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Piemērs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A96550-A4BD-679E-2B4A-F5FCA1970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716816"/>
            <a:ext cx="10213200" cy="29589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chemeClr val="tx2"/>
                </a:solidFill>
                <a:ea typeface="+mn-lt"/>
                <a:cs typeface="+mn-lt"/>
              </a:rPr>
              <a:t>1. </a:t>
            </a:r>
            <a:r>
              <a:rPr lang="ru-RU" b="1" err="1">
                <a:solidFill>
                  <a:schemeClr val="tx2"/>
                </a:solidFill>
                <a:ea typeface="+mn-lt"/>
                <a:cs typeface="+mn-lt"/>
              </a:rPr>
              <a:t>Solis</a:t>
            </a:r>
            <a:r>
              <a:rPr lang="ru-RU" dirty="0">
                <a:solidFill>
                  <a:schemeClr val="tx2"/>
                </a:solidFill>
                <a:ea typeface="+mn-lt"/>
                <a:cs typeface="+mn-lt"/>
              </a:rPr>
              <a:t>: </a:t>
            </a:r>
            <a:r>
              <a:rPr lang="ru-RU" err="1">
                <a:solidFill>
                  <a:schemeClr val="tx2"/>
                </a:solidFill>
                <a:ea typeface="+mn-lt"/>
                <a:cs typeface="+mn-lt"/>
              </a:rPr>
              <a:t>Izveidot</a:t>
            </a:r>
            <a:r>
              <a:rPr lang="ru-RU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chemeClr val="tx2"/>
                </a:solidFill>
                <a:ea typeface="+mn-lt"/>
                <a:cs typeface="+mn-lt"/>
              </a:rPr>
              <a:t>datubāzi</a:t>
            </a:r>
            <a:r>
              <a:rPr lang="ru-RU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chemeClr val="tx2"/>
                </a:solidFill>
                <a:latin typeface="Consolas"/>
              </a:rPr>
              <a:t>registration_db</a:t>
            </a:r>
            <a:r>
              <a:rPr lang="ru-RU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</a:p>
          <a:p>
            <a:pPr marL="359410" indent="-359410">
              <a:buNone/>
            </a:pPr>
            <a:endParaRPr lang="ru-RU" sz="1100" dirty="0">
              <a:solidFill>
                <a:srgbClr val="CCCCCC"/>
              </a:solidFill>
              <a:latin typeface="Consolas"/>
            </a:endParaRPr>
          </a:p>
          <a:p>
            <a:pPr marL="359410" indent="-359410">
              <a:buNone/>
            </a:pPr>
            <a:br>
              <a:rPr lang="en-US" dirty="0"/>
            </a:br>
            <a:endParaRPr lang="en-US" dirty="0">
              <a:solidFill>
                <a:srgbClr val="000000">
                  <a:alpha val="60000"/>
                </a:srgb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000000">
                  <a:alpha val="60000"/>
                </a:srgb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F9525-90CB-BB9E-126A-C4419B6082FC}"/>
              </a:ext>
            </a:extLst>
          </p:cNvPr>
          <p:cNvSpPr txBox="1"/>
          <p:nvPr/>
        </p:nvSpPr>
        <p:spPr>
          <a:xfrm>
            <a:off x="986481" y="2263346"/>
            <a:ext cx="4946821" cy="400110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solidFill>
                  <a:srgbClr val="569CD6"/>
                </a:solidFill>
                <a:latin typeface="Consolas"/>
              </a:rPr>
              <a:t>CREATE</a:t>
            </a:r>
            <a:r>
              <a:rPr lang="ru-RU" sz="20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ru-RU" sz="2000" dirty="0">
                <a:solidFill>
                  <a:srgbClr val="569CD6"/>
                </a:solidFill>
                <a:latin typeface="Consolas"/>
              </a:rPr>
              <a:t>DATABASE</a:t>
            </a:r>
            <a:r>
              <a:rPr lang="ru-RU" sz="20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ru-RU" sz="2000" err="1">
                <a:solidFill>
                  <a:srgbClr val="DCDCAA"/>
                </a:solidFill>
                <a:latin typeface="Consolas"/>
              </a:rPr>
              <a:t>registration_db</a:t>
            </a:r>
            <a:r>
              <a:rPr lang="ru-RU" sz="2000" dirty="0">
                <a:solidFill>
                  <a:srgbClr val="CCCCCC"/>
                </a:solidFill>
                <a:latin typeface="Consolas"/>
              </a:rPr>
              <a:t>;</a:t>
            </a:r>
            <a:endParaRPr lang="ru-RU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C71846-1C97-1E92-3BC9-B94C6B7CC707}"/>
              </a:ext>
            </a:extLst>
          </p:cNvPr>
          <p:cNvSpPr txBox="1"/>
          <p:nvPr/>
        </p:nvSpPr>
        <p:spPr>
          <a:xfrm>
            <a:off x="986481" y="2819400"/>
            <a:ext cx="610011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2. Solis:</a:t>
            </a:r>
            <a:r>
              <a:rPr lang="en-US" sz="2000" dirty="0"/>
              <a:t> </a:t>
            </a:r>
            <a:r>
              <a:rPr lang="en-US" sz="2000" err="1"/>
              <a:t>Izveidot</a:t>
            </a:r>
            <a:r>
              <a:rPr lang="en-US" sz="2000" dirty="0"/>
              <a:t> </a:t>
            </a:r>
            <a:r>
              <a:rPr lang="en-US" sz="2000" err="1"/>
              <a:t>tabulu</a:t>
            </a:r>
            <a:r>
              <a:rPr lang="en-US" sz="2000" dirty="0"/>
              <a:t> users.</a:t>
            </a:r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208C60-E254-52F1-39C0-417AF0F8F352}"/>
              </a:ext>
            </a:extLst>
          </p:cNvPr>
          <p:cNvSpPr txBox="1"/>
          <p:nvPr/>
        </p:nvSpPr>
        <p:spPr>
          <a:xfrm>
            <a:off x="986481" y="3220995"/>
            <a:ext cx="6336956" cy="2308324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569CD6"/>
                </a:solidFill>
                <a:latin typeface="Consolas"/>
              </a:rPr>
              <a:t>USE</a:t>
            </a:r>
            <a:r>
              <a:rPr lang="en-US">
                <a:solidFill>
                  <a:srgbClr val="CCCCCC"/>
                </a:solidFill>
                <a:latin typeface="Consolas"/>
              </a:rPr>
              <a:t> registration_db;</a:t>
            </a:r>
          </a:p>
          <a:p>
            <a:r>
              <a:rPr lang="en-US">
                <a:solidFill>
                  <a:srgbClr val="569CD6"/>
                </a:solidFill>
                <a:latin typeface="Consolas"/>
              </a:rPr>
              <a:t>CREATE</a:t>
            </a:r>
            <a:r>
              <a:rPr lang="en-US">
                <a:solidFill>
                  <a:srgbClr val="CCCCCC"/>
                </a:solidFill>
                <a:latin typeface="Consolas"/>
              </a:rPr>
              <a:t> </a:t>
            </a:r>
            <a:r>
              <a:rPr lang="en-US">
                <a:solidFill>
                  <a:srgbClr val="569CD6"/>
                </a:solidFill>
                <a:latin typeface="Consolas"/>
              </a:rPr>
              <a:t>TABLE</a:t>
            </a:r>
            <a:r>
              <a:rPr lang="en-US">
                <a:solidFill>
                  <a:srgbClr val="CCCCCC"/>
                </a:solidFill>
                <a:latin typeface="Consolas"/>
              </a:rPr>
              <a:t> </a:t>
            </a:r>
            <a:r>
              <a:rPr lang="en-US">
                <a:solidFill>
                  <a:srgbClr val="DCDCAA"/>
                </a:solidFill>
                <a:latin typeface="Consolas"/>
              </a:rPr>
              <a:t>users</a:t>
            </a:r>
            <a:r>
              <a:rPr lang="en-US">
                <a:solidFill>
                  <a:srgbClr val="CCCCCC"/>
                </a:solidFill>
                <a:latin typeface="Consolas"/>
              </a:rPr>
              <a:t> (</a:t>
            </a:r>
          </a:p>
          <a:p>
            <a:r>
              <a:rPr lang="en-US">
                <a:solidFill>
                  <a:srgbClr val="CCCCCC"/>
                </a:solidFill>
                <a:latin typeface="Consolas"/>
              </a:rPr>
              <a:t>  id </a:t>
            </a:r>
            <a:r>
              <a:rPr lang="en-US">
                <a:solidFill>
                  <a:srgbClr val="569CD6"/>
                </a:solidFill>
                <a:latin typeface="Consolas"/>
              </a:rPr>
              <a:t>INT</a:t>
            </a:r>
            <a:r>
              <a:rPr lang="en-US">
                <a:solidFill>
                  <a:srgbClr val="CCCCCC"/>
                </a:solidFill>
                <a:latin typeface="Consolas"/>
              </a:rPr>
              <a:t> AUTO_INCREMENT </a:t>
            </a:r>
            <a:r>
              <a:rPr lang="en-US">
                <a:solidFill>
                  <a:srgbClr val="569CD6"/>
                </a:solidFill>
                <a:latin typeface="Consolas"/>
              </a:rPr>
              <a:t>PRIMARY KEY</a:t>
            </a:r>
            <a:r>
              <a:rPr lang="en-US">
                <a:solidFill>
                  <a:srgbClr val="CCCCCC"/>
                </a:solidFill>
                <a:latin typeface="Consolas"/>
              </a:rPr>
              <a:t>,</a:t>
            </a:r>
          </a:p>
          <a:p>
            <a:r>
              <a:rPr lang="en-US">
                <a:solidFill>
                  <a:srgbClr val="CCCCCC"/>
                </a:solidFill>
                <a:latin typeface="Consolas"/>
              </a:rPr>
              <a:t>  username </a:t>
            </a:r>
            <a:r>
              <a:rPr lang="en-US">
                <a:solidFill>
                  <a:srgbClr val="569CD6"/>
                </a:solidFill>
                <a:latin typeface="Consolas"/>
              </a:rPr>
              <a:t>VARCHAR</a:t>
            </a:r>
            <a:r>
              <a:rPr lang="en-US">
                <a:solidFill>
                  <a:srgbClr val="CCCCCC"/>
                </a:solidFill>
                <a:latin typeface="Consolas"/>
              </a:rPr>
              <a:t>(</a:t>
            </a:r>
            <a:r>
              <a:rPr lang="en-US">
                <a:solidFill>
                  <a:srgbClr val="B5CEA8"/>
                </a:solidFill>
                <a:latin typeface="Consolas"/>
              </a:rPr>
              <a:t>50</a:t>
            </a:r>
            <a:r>
              <a:rPr lang="en-US">
                <a:solidFill>
                  <a:srgbClr val="CCCCCC"/>
                </a:solidFill>
                <a:latin typeface="Consolas"/>
              </a:rPr>
              <a:t>) </a:t>
            </a:r>
            <a:r>
              <a:rPr lang="en-US">
                <a:solidFill>
                  <a:srgbClr val="569CD6"/>
                </a:solidFill>
                <a:latin typeface="Consolas"/>
              </a:rPr>
              <a:t>NOT NULL</a:t>
            </a:r>
            <a:r>
              <a:rPr lang="en-US">
                <a:solidFill>
                  <a:srgbClr val="CCCCCC"/>
                </a:solidFill>
                <a:latin typeface="Consolas"/>
              </a:rPr>
              <a:t>,</a:t>
            </a:r>
          </a:p>
          <a:p>
            <a:r>
              <a:rPr lang="en-US">
                <a:solidFill>
                  <a:srgbClr val="CCCCCC"/>
                </a:solidFill>
                <a:latin typeface="Consolas"/>
              </a:rPr>
              <a:t>  </a:t>
            </a:r>
            <a:r>
              <a:rPr lang="en-US">
                <a:solidFill>
                  <a:srgbClr val="569CD6"/>
                </a:solidFill>
                <a:latin typeface="Consolas"/>
              </a:rPr>
              <a:t>password</a:t>
            </a:r>
            <a:r>
              <a:rPr lang="en-US">
                <a:solidFill>
                  <a:srgbClr val="CCCCCC"/>
                </a:solidFill>
                <a:latin typeface="Consolas"/>
              </a:rPr>
              <a:t> </a:t>
            </a:r>
            <a:r>
              <a:rPr lang="en-US">
                <a:solidFill>
                  <a:srgbClr val="569CD6"/>
                </a:solidFill>
                <a:latin typeface="Consolas"/>
              </a:rPr>
              <a:t>VARCHAR</a:t>
            </a:r>
            <a:r>
              <a:rPr lang="en-US">
                <a:solidFill>
                  <a:srgbClr val="CCCCCC"/>
                </a:solidFill>
                <a:latin typeface="Consolas"/>
              </a:rPr>
              <a:t>(</a:t>
            </a:r>
            <a:r>
              <a:rPr lang="en-US">
                <a:solidFill>
                  <a:srgbClr val="B5CEA8"/>
                </a:solidFill>
                <a:latin typeface="Consolas"/>
              </a:rPr>
              <a:t>255</a:t>
            </a:r>
            <a:r>
              <a:rPr lang="en-US">
                <a:solidFill>
                  <a:srgbClr val="CCCCCC"/>
                </a:solidFill>
                <a:latin typeface="Consolas"/>
              </a:rPr>
              <a:t>) </a:t>
            </a:r>
            <a:r>
              <a:rPr lang="en-US">
                <a:solidFill>
                  <a:srgbClr val="569CD6"/>
                </a:solidFill>
                <a:latin typeface="Consolas"/>
              </a:rPr>
              <a:t>NOT NULL</a:t>
            </a:r>
            <a:r>
              <a:rPr lang="en-US">
                <a:solidFill>
                  <a:srgbClr val="CCCCCC"/>
                </a:solidFill>
                <a:latin typeface="Consolas"/>
              </a:rPr>
              <a:t>,</a:t>
            </a:r>
          </a:p>
          <a:p>
            <a:r>
              <a:rPr lang="en-US">
                <a:solidFill>
                  <a:srgbClr val="CCCCCC"/>
                </a:solidFill>
                <a:latin typeface="Consolas"/>
              </a:rPr>
              <a:t>  email </a:t>
            </a:r>
            <a:r>
              <a:rPr lang="en-US">
                <a:solidFill>
                  <a:srgbClr val="569CD6"/>
                </a:solidFill>
                <a:latin typeface="Consolas"/>
              </a:rPr>
              <a:t>VARCHAR</a:t>
            </a:r>
            <a:r>
              <a:rPr lang="en-US">
                <a:solidFill>
                  <a:srgbClr val="CCCCCC"/>
                </a:solidFill>
                <a:latin typeface="Consolas"/>
              </a:rPr>
              <a:t>(</a:t>
            </a:r>
            <a:r>
              <a:rPr lang="en-US">
                <a:solidFill>
                  <a:srgbClr val="B5CEA8"/>
                </a:solidFill>
                <a:latin typeface="Consolas"/>
              </a:rPr>
              <a:t>100</a:t>
            </a:r>
            <a:r>
              <a:rPr lang="en-US">
                <a:solidFill>
                  <a:srgbClr val="CCCCCC"/>
                </a:solidFill>
                <a:latin typeface="Consolas"/>
              </a:rPr>
              <a:t>)</a:t>
            </a:r>
          </a:p>
          <a:p>
            <a:r>
              <a:rPr lang="en-US">
                <a:solidFill>
                  <a:srgbClr val="CCCCCC"/>
                </a:solidFill>
                <a:latin typeface="Consolas"/>
              </a:rPr>
              <a:t>);</a:t>
            </a:r>
          </a:p>
          <a:p>
            <a:endParaRPr lang="en-US">
              <a:solidFill>
                <a:srgbClr val="CCCCCC"/>
              </a:solidFill>
              <a:latin typeface="Consola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434360-BB6E-093C-419F-68D7815DE1B4}"/>
              </a:ext>
            </a:extLst>
          </p:cNvPr>
          <p:cNvSpPr txBox="1"/>
          <p:nvPr/>
        </p:nvSpPr>
        <p:spPr>
          <a:xfrm>
            <a:off x="7834184" y="189264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3. Solis</a:t>
            </a:r>
            <a:r>
              <a:rPr lang="en-US"/>
              <a:t>: Ievietot datus.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D3959C-C3DA-7FE7-9B0A-B1A940AB9D46}"/>
              </a:ext>
            </a:extLst>
          </p:cNvPr>
          <p:cNvSpPr txBox="1"/>
          <p:nvPr/>
        </p:nvSpPr>
        <p:spPr>
          <a:xfrm>
            <a:off x="7834183" y="2458995"/>
            <a:ext cx="4092146" cy="1477328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569CD6"/>
                </a:solidFill>
                <a:latin typeface="Consolas"/>
              </a:rPr>
              <a:t>INSERT INTO</a:t>
            </a:r>
            <a:r>
              <a:rPr lang="en-US">
                <a:solidFill>
                  <a:srgbClr val="CCCCCC"/>
                </a:solidFill>
                <a:latin typeface="Consolas"/>
              </a:rPr>
              <a:t> users (username, </a:t>
            </a:r>
            <a:r>
              <a:rPr lang="en-US">
                <a:solidFill>
                  <a:srgbClr val="569CD6"/>
                </a:solidFill>
                <a:latin typeface="Consolas"/>
              </a:rPr>
              <a:t>password</a:t>
            </a:r>
            <a:r>
              <a:rPr lang="en-US">
                <a:solidFill>
                  <a:srgbClr val="CCCCCC"/>
                </a:solidFill>
                <a:latin typeface="Consolas"/>
              </a:rPr>
              <a:t>, email) </a:t>
            </a:r>
            <a:r>
              <a:rPr lang="en-US">
                <a:solidFill>
                  <a:srgbClr val="569CD6"/>
                </a:solidFill>
                <a:latin typeface="Consolas"/>
              </a:rPr>
              <a:t>VALUES</a:t>
            </a:r>
            <a:r>
              <a:rPr lang="en-US">
                <a:solidFill>
                  <a:srgbClr val="CCCCCC"/>
                </a:solidFill>
                <a:latin typeface="Consolas"/>
              </a:rPr>
              <a:t> (</a:t>
            </a:r>
            <a:r>
              <a:rPr lang="en-US">
                <a:solidFill>
                  <a:srgbClr val="CE9178"/>
                </a:solidFill>
                <a:latin typeface="Consolas"/>
              </a:rPr>
              <a:t>'lietotajs1'</a:t>
            </a:r>
            <a:r>
              <a:rPr lang="en-US">
                <a:solidFill>
                  <a:srgbClr val="CCCCCC"/>
                </a:solidFill>
                <a:latin typeface="Consolas"/>
              </a:rPr>
              <a:t>, </a:t>
            </a:r>
            <a:r>
              <a:rPr lang="en-US">
                <a:solidFill>
                  <a:srgbClr val="CE9178"/>
                </a:solidFill>
                <a:latin typeface="Consolas"/>
              </a:rPr>
              <a:t>'parole123'</a:t>
            </a:r>
            <a:r>
              <a:rPr lang="en-US">
                <a:solidFill>
                  <a:srgbClr val="CCCCCC"/>
                </a:solidFill>
                <a:latin typeface="Consolas"/>
              </a:rPr>
              <a:t>, </a:t>
            </a:r>
            <a:r>
              <a:rPr lang="en-US">
                <a:solidFill>
                  <a:srgbClr val="CE9178"/>
                </a:solidFill>
                <a:latin typeface="Consolas"/>
              </a:rPr>
              <a:t>'email@example.com'</a:t>
            </a:r>
            <a:r>
              <a:rPr lang="en-US">
                <a:solidFill>
                  <a:srgbClr val="CCCCCC"/>
                </a:solidFill>
                <a:latin typeface="Consolas"/>
              </a:rPr>
              <a:t>);</a:t>
            </a:r>
          </a:p>
          <a:p>
            <a:endParaRPr lang="en-US">
              <a:solidFill>
                <a:srgbClr val="CCCCCC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1919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291CD5-2DBA-2EBD-D762-83054DCF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a typeface="+mj-lt"/>
                <a:cs typeface="+mj-lt"/>
              </a:rPr>
              <a:t>Secinājumi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3F50FA-DF49-F0B3-4CFF-E51C8A260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MySQL </a:t>
            </a:r>
            <a:r>
              <a:rPr lang="ru-RU" b="1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Priekšrocības</a:t>
            </a:r>
            <a:endParaRPr lang="ru-RU" dirty="0" err="1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Font typeface="Wingdings"/>
              <a:buChar char=""/>
            </a:pP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Ātrums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,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uzticamība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un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viegla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lietošana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.</a:t>
            </a:r>
            <a:endParaRPr lang="ru-RU" dirty="0"/>
          </a:p>
          <a:p>
            <a:pPr marL="359410" indent="-359410">
              <a:buFont typeface="Wingdings"/>
              <a:buChar char=""/>
            </a:pP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Plašs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atbalsts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un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dokumentācija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.</a:t>
            </a:r>
            <a:endParaRPr lang="ru-RU" dirty="0"/>
          </a:p>
          <a:p>
            <a:pPr marL="0" indent="0">
              <a:buNone/>
            </a:pPr>
            <a:r>
              <a:rPr lang="ru-RU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Pielietojums</a:t>
            </a:r>
            <a:endParaRPr lang="ru-RU" err="1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Font typeface="Wingdings"/>
              <a:buChar char=""/>
            </a:pP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Var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izmantot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gan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mazās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,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gan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lielās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lietotnēs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.</a:t>
            </a:r>
            <a:endParaRPr lang="ru-RU" dirty="0"/>
          </a:p>
          <a:p>
            <a:pPr marL="359410" indent="-359410">
              <a:buFont typeface="Wingdings"/>
              <a:buChar char=""/>
            </a:pP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Saderīgs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ar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dažādām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programmēšanas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valodām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un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platformām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.</a:t>
            </a:r>
            <a:endParaRPr lang="ru-RU" dirty="0"/>
          </a:p>
          <a:p>
            <a:pPr marL="0" indent="0">
              <a:buNone/>
            </a:pPr>
            <a:endParaRPr lang="ru-RU" dirty="0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888373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DarkSeedLeftStep">
      <a:dk1>
        <a:srgbClr val="000000"/>
      </a:dk1>
      <a:lt1>
        <a:srgbClr val="FFFFFF"/>
      </a:lt1>
      <a:dk2>
        <a:srgbClr val="241B2F"/>
      </a:dk2>
      <a:lt2>
        <a:srgbClr val="F0F3F3"/>
      </a:lt2>
      <a:accent1>
        <a:srgbClr val="E73D29"/>
      </a:accent1>
      <a:accent2>
        <a:srgbClr val="D51752"/>
      </a:accent2>
      <a:accent3>
        <a:srgbClr val="E729B3"/>
      </a:accent3>
      <a:accent4>
        <a:srgbClr val="BA17D5"/>
      </a:accent4>
      <a:accent5>
        <a:srgbClr val="7C29E7"/>
      </a:accent5>
      <a:accent6>
        <a:srgbClr val="3330D9"/>
      </a:accent6>
      <a:hlink>
        <a:srgbClr val="8C3FBF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FrostyVTI</vt:lpstr>
      <vt:lpstr>MySQL Datubāzes Serveris</vt:lpstr>
      <vt:lpstr>Ievads</vt:lpstr>
      <vt:lpstr>Instalācijas un Lietošanas Process</vt:lpstr>
      <vt:lpstr>Praktisks Piemērs</vt:lpstr>
      <vt:lpstr>Secinājumi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62</cp:revision>
  <dcterms:created xsi:type="dcterms:W3CDTF">2024-12-03T18:28:02Z</dcterms:created>
  <dcterms:modified xsi:type="dcterms:W3CDTF">2024-12-03T19:00:01Z</dcterms:modified>
</cp:coreProperties>
</file>