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9.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5.xml" ContentType="application/vnd.openxmlformats-officedocument.presentationml.slide+xml"/>
  <Override PartName="/ppt/slides/slide22.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26.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slides/slide37.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28.xml" ContentType="application/vnd.openxmlformats-officedocument.presentationml.slide+xml"/>
  <Override PartName="/ppt/slides/slide46.xml" ContentType="application/vnd.openxmlformats-officedocument.presentationml.slide+xml"/>
  <Override PartName="/ppt/slides/slide43.xml" ContentType="application/vnd.openxmlformats-officedocument.presentationml.slide+xml"/>
  <Override PartName="/ppt/slides/slide47.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Masters/slideMaster1.xml" ContentType="application/vnd.openxmlformats-officedocument.presentationml.slideMaster+xml"/>
  <Override PartName="/ppt/notesSlides/notesSlide3.xml" ContentType="application/vnd.openxmlformats-officedocument.presentationml.notesSlide+xml"/>
  <Override PartName="/ppt/slideLayouts/slideLayout10.xml" ContentType="application/vnd.openxmlformats-officedocument.presentationml.slideLayout+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1.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slideLayouts/slideLayout15.xml" ContentType="application/vnd.openxmlformats-officedocument.presentationml.slideLayout+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45.xml" ContentType="application/vnd.openxmlformats-officedocument.presentationml.notesSlide+xml"/>
  <Override PartName="/ppt/notesSlides/notesSlide44.xml" ContentType="application/vnd.openxmlformats-officedocument.presentationml.notesSlide+xml"/>
  <Override PartName="/ppt/notesSlides/notesSlide43.xml" ContentType="application/vnd.openxmlformats-officedocument.presentationml.notesSlide+xml"/>
  <Override PartName="/ppt/notesSlides/notesSlide42.xml" ContentType="application/vnd.openxmlformats-officedocument.presentationml.notesSlide+xml"/>
  <Override PartName="/ppt/notesSlides/notesSlide41.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notesSlides/notesSlide50.xml" ContentType="application/vnd.openxmlformats-officedocument.presentationml.notesSlide+xml"/>
  <Override PartName="/ppt/notesSlides/notesSlide2.xml" ContentType="application/vnd.openxmlformats-officedocument.presentationml.notesSlide+xml"/>
  <Override PartName="/ppt/notesSlides/notesSlide40.xml" ContentType="application/vnd.openxmlformats-officedocument.presentationml.notesSlide+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39.xml" ContentType="application/vnd.openxmlformats-officedocument.presentationml.notesSlide+xml"/>
  <Override PartName="/ppt/notesSlides/notesSlide32.xml" ContentType="application/vnd.openxmlformats-officedocument.presentationml.notesSlide+xml"/>
  <Override PartName="/ppt/notesSlides/notesSlide34.xml" ContentType="application/vnd.openxmlformats-officedocument.presentationml.notesSlide+xml"/>
  <Override PartName="/ppt/slideLayouts/slideLayout6.xml" ContentType="application/vnd.openxmlformats-officedocument.presentationml.slideLayout+xml"/>
  <Override PartName="/ppt/notesSlides/notesSlide33.xml" ContentType="application/vnd.openxmlformats-officedocument.presentationml.notesSlide+xml"/>
  <Override PartName="/ppt/notesSlides/notesSlide38.xml" ContentType="application/vnd.openxmlformats-officedocument.presentationml.notesSlide+xml"/>
  <Override PartName="/ppt/notesSlides/notesSlide36.xml" ContentType="application/vnd.openxmlformats-officedocument.presentationml.notesSlide+xml"/>
  <Override PartName="/ppt/notesSlides/notesSlide35.xml" ContentType="application/vnd.openxmlformats-officedocument.presentationml.notesSlide+xml"/>
  <Override PartName="/ppt/notesSlides/notesSlide37.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825" r:id="rId1"/>
  </p:sldMasterIdLst>
  <p:notesMasterIdLst>
    <p:notesMasterId r:id="rId52"/>
  </p:notesMasterIdLst>
  <p:handoutMasterIdLst>
    <p:handoutMasterId r:id="rId53"/>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306"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Lst>
  <p:sldSz cx="12192000" cy="6858000"/>
  <p:notesSz cx="6797675" cy="9926638"/>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pos="3840" userDrawn="1">
          <p15:clr>
            <a:srgbClr val="A4A3A4"/>
          </p15:clr>
        </p15:guide>
        <p15:guide id="6" orient="horz" pos="2341" userDrawn="1">
          <p15:clr>
            <a:srgbClr val="A4A3A4"/>
          </p15:clr>
        </p15:guide>
      </p15:sldGuideLst>
    </p:ext>
    <p:ext uri="{2D200454-40CA-4A62-9FC3-DE9A4176ACB9}">
      <p15:notesGuideLst xmlns:p15="http://schemas.microsoft.com/office/powerpoint/2012/main">
        <p15:guide id="1" orient="horz" userDrawn="1">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F0"/>
    <a:srgbClr val="FFD17D"/>
    <a:srgbClr val="BDE7F6"/>
    <a:srgbClr val="F4FBFE"/>
    <a:srgbClr val="F3FBFE"/>
    <a:srgbClr val="99DFF9"/>
    <a:srgbClr val="FFF2CC"/>
    <a:srgbClr val="EC7061"/>
    <a:srgbClr val="151515"/>
    <a:srgbClr val="C700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8018" autoAdjust="0"/>
  </p:normalViewPr>
  <p:slideViewPr>
    <p:cSldViewPr snapToGrid="0" snapToObjects="1">
      <p:cViewPr varScale="1">
        <p:scale>
          <a:sx n="81" d="100"/>
          <a:sy n="81" d="100"/>
        </p:scale>
        <p:origin x="60" y="114"/>
      </p:cViewPr>
      <p:guideLst>
        <p:guide pos="3840"/>
        <p:guide orient="horz" pos="2341"/>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76" d="100"/>
          <a:sy n="76" d="100"/>
        </p:scale>
        <p:origin x="2184" y="108"/>
      </p:cViewPr>
      <p:guideLst>
        <p:guide orient="horz"/>
        <p:guide pos="2141"/>
      </p:guideLst>
    </p:cSldViewPr>
  </p:notes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openxmlformats.org/officeDocument/2006/relationships/customXml" Target="../customXml/item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0"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8CC198DB-AFBD-584A-8986-364FF2B03F46}"/>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AD01315C-523F-A043-8029-B9921497126E}"/>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E8CF71B8-DF2A-2E41-BE66-2E18A767DA8A}" type="datetimeFigureOut">
              <a:rPr lang="en-US" smtClean="0"/>
              <a:t>4/13/2020</a:t>
            </a:fld>
            <a:endParaRPr lang="en-US"/>
          </a:p>
        </p:txBody>
      </p:sp>
      <p:sp>
        <p:nvSpPr>
          <p:cNvPr id="4" name="Footer Placeholder 3">
            <a:extLst>
              <a:ext uri="{FF2B5EF4-FFF2-40B4-BE49-F238E27FC236}">
                <a16:creationId xmlns="" xmlns:a16="http://schemas.microsoft.com/office/drawing/2014/main" id="{B9601424-70F4-1643-8E3A-557A0258D6B6}"/>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E85BF48A-FF5C-8145-95A7-EE66A87C73DF}"/>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A35F0CC5-85BE-A64A-BD47-54C66F7E93E3}" type="slidenum">
              <a:rPr lang="en-US" smtClean="0"/>
              <a:t>‹#›</a:t>
            </a:fld>
            <a:endParaRPr lang="en-US"/>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32437" y="779463"/>
            <a:ext cx="5932800" cy="333774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432437" y="4596397"/>
            <a:ext cx="5932800" cy="510840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indent="-180000" algn="l" defTabSz="1219304" rtl="0" eaLnBrk="1" latinLnBrk="0" hangingPunct="1">
      <a:lnSpc>
        <a:spcPct val="125000"/>
      </a:lnSpc>
      <a:spcAft>
        <a:spcPts val="600"/>
      </a:spcAft>
      <a:buFont typeface="Huawei Sans" panose="020C0503030203020204" pitchFamily="34" charset="0"/>
      <a:buChar char="•"/>
      <a:defRPr sz="1100" kern="1200">
        <a:solidFill>
          <a:schemeClr val="tx1"/>
        </a:solidFill>
        <a:latin typeface="+mn-lt"/>
        <a:ea typeface="+mn-ea"/>
        <a:cs typeface="+mn-cs"/>
      </a:defRPr>
    </a:lvl1pPr>
    <a:lvl2pPr marL="540000" indent="-180000" algn="l" defTabSz="1219304" rtl="0" eaLnBrk="1" latinLnBrk="0" hangingPunct="1">
      <a:lnSpc>
        <a:spcPct val="125000"/>
      </a:lnSpc>
      <a:spcAft>
        <a:spcPts val="600"/>
      </a:spcAft>
      <a:buClrTx/>
      <a:buFont typeface="Huawei Sans" panose="020C0503030203020204" pitchFamily="34" charset="0"/>
      <a:buChar char="▫"/>
      <a:defRPr sz="1100" kern="1200">
        <a:solidFill>
          <a:schemeClr val="tx1"/>
        </a:solidFill>
        <a:latin typeface="+mn-lt"/>
        <a:ea typeface="+mn-ea"/>
        <a:cs typeface="+mn-cs"/>
      </a:defRPr>
    </a:lvl2pPr>
    <a:lvl3pPr marL="900000" indent="-180000" algn="l" defTabSz="1219304" rtl="0" eaLnBrk="1" latinLnBrk="0" hangingPunct="1">
      <a:lnSpc>
        <a:spcPct val="125000"/>
      </a:lnSpc>
      <a:spcAft>
        <a:spcPts val="600"/>
      </a:spcAft>
      <a:buFont typeface="微软雅黑" panose="020B0503020204020204" pitchFamily="34" charset="-122"/>
      <a:buChar char="▪"/>
      <a:defRPr sz="1100" kern="1200">
        <a:solidFill>
          <a:schemeClr val="tx1"/>
        </a:solidFill>
        <a:latin typeface="+mn-lt"/>
        <a:ea typeface="+mn-ea"/>
        <a:cs typeface="+mn-cs"/>
      </a:defRPr>
    </a:lvl3pPr>
    <a:lvl4pPr marL="1260000" indent="-180000" algn="l" defTabSz="1219304" rtl="0" eaLnBrk="1" latinLnBrk="0" hangingPunct="1">
      <a:lnSpc>
        <a:spcPct val="125000"/>
      </a:lnSpc>
      <a:spcAft>
        <a:spcPts val="600"/>
      </a:spcAft>
      <a:buFont typeface="Huawei Sans" panose="020C0503030203020204" pitchFamily="34" charset="0"/>
      <a:buChar char="−"/>
      <a:defRPr sz="1100" kern="1200">
        <a:solidFill>
          <a:schemeClr val="tx1"/>
        </a:solidFill>
        <a:latin typeface="+mn-lt"/>
        <a:ea typeface="+mn-ea"/>
        <a:cs typeface="+mn-cs"/>
      </a:defRPr>
    </a:lvl4pPr>
    <a:lvl5pPr marL="1620000" indent="-180000" algn="l" defTabSz="1219304" rtl="0" eaLnBrk="1" latinLnBrk="0" hangingPunct="1">
      <a:lnSpc>
        <a:spcPct val="125000"/>
      </a:lnSpc>
      <a:spcAft>
        <a:spcPts val="600"/>
      </a:spcAft>
      <a:buFont typeface="Huawei Sans" panose="020C0503030203020204" pitchFamily="34" charset="0"/>
      <a:buChar char="~"/>
      <a:defRPr sz="1100" kern="1200">
        <a:solidFill>
          <a:schemeClr val="tx1"/>
        </a:solidFill>
        <a:latin typeface="+mn-lt"/>
        <a:ea typeface="+mn-ea"/>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p:ext uri="{620B2872-D7B9-4A21-9093-7833F8D536E1}">
      <p15:sldGuideLst xmlns:p15="http://schemas.microsoft.com/office/powerpoint/2012/main">
        <p15:guide id="2" orient="horz" pos="2886" userDrawn="1">
          <p15:clr>
            <a:srgbClr val="F26B43"/>
          </p15:clr>
        </p15:guide>
        <p15:guide id="3" orient="horz" pos="482" userDrawn="1">
          <p15:clr>
            <a:srgbClr val="F26B43"/>
          </p15:clr>
        </p15:guide>
        <p15:guide id="4" orient="horz" pos="2591" userDrawn="1">
          <p15:clr>
            <a:srgbClr val="F26B43"/>
          </p15:clr>
        </p15:guide>
        <p15:guide id="5" orient="horz" pos="2160"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4" name="备注占位符 3"/>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511604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40876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en-US" altLang="zh-CN"/>
              <a:t>SPF</a:t>
            </a:r>
            <a:r>
              <a:rPr lang="zh-CN" altLang="en-US"/>
              <a:t>是</a:t>
            </a:r>
            <a:r>
              <a:rPr lang="en-US" altLang="zh-CN"/>
              <a:t>OSPF</a:t>
            </a:r>
            <a:r>
              <a:rPr lang="zh-CN" altLang="en-US"/>
              <a:t>路由协议的一个核心算法，用来在一个复杂的网络中做出路由优选的决策。</a:t>
            </a:r>
          </a:p>
        </p:txBody>
      </p:sp>
    </p:spTree>
    <p:extLst>
      <p:ext uri="{BB962C8B-B14F-4D97-AF65-F5344CB8AC3E}">
        <p14:creationId xmlns:p14="http://schemas.microsoft.com/office/powerpoint/2010/main" val="24466741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0756385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链路状态路由协议有四个步骤：</a:t>
            </a:r>
            <a:endParaRPr lang="en-US" altLang="zh-CN" smtClean="0"/>
          </a:p>
          <a:p>
            <a:pPr lvl="1"/>
            <a:r>
              <a:rPr lang="zh-CN" altLang="en-US" smtClean="0"/>
              <a:t>第一步是建立相邻路由器之间的邻居关系。</a:t>
            </a:r>
            <a:endParaRPr lang="en-US" altLang="zh-CN" smtClean="0"/>
          </a:p>
          <a:p>
            <a:pPr lvl="1"/>
            <a:r>
              <a:rPr lang="zh-CN" altLang="en-US" smtClean="0"/>
              <a:t>第二步是邻居之间交互链路状态信息和同步</a:t>
            </a:r>
            <a:r>
              <a:rPr lang="en-US" altLang="zh-CN" smtClean="0"/>
              <a:t>LSDB</a:t>
            </a:r>
            <a:r>
              <a:rPr lang="zh-CN" altLang="en-US" smtClean="0"/>
              <a:t>。</a:t>
            </a:r>
            <a:endParaRPr lang="en-US" altLang="zh-CN" smtClean="0"/>
          </a:p>
          <a:p>
            <a:pPr lvl="1"/>
            <a:r>
              <a:rPr lang="zh-CN" altLang="en-US" smtClean="0"/>
              <a:t>第三步是进行优选路径计算。</a:t>
            </a:r>
            <a:endParaRPr lang="en-US" altLang="zh-CN" smtClean="0"/>
          </a:p>
          <a:p>
            <a:pPr lvl="1"/>
            <a:r>
              <a:rPr lang="zh-CN" altLang="en-US" smtClean="0"/>
              <a:t>第四步是根据最短路径树生成路由表项加载到路由表。</a:t>
            </a:r>
            <a:endParaRPr lang="en-US" altLang="zh-CN" smtClean="0"/>
          </a:p>
          <a:p>
            <a:endParaRPr lang="en-US" altLang="zh-CN" smtClean="0"/>
          </a:p>
          <a:p>
            <a:endParaRPr lang="en-US" altLang="zh-CN" smtClean="0"/>
          </a:p>
          <a:p>
            <a:pPr lvl="1"/>
            <a:endParaRPr lang="en-US" altLang="zh-CN" smtClean="0"/>
          </a:p>
          <a:p>
            <a:endParaRPr lang="en-US" altLang="zh-CN" smtClean="0"/>
          </a:p>
          <a:p>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8757242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812417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4469797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296238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marL="180000" marR="0" lvl="0" indent="-180000" algn="l" defTabSz="1219304" rtl="0" eaLnBrk="1" fontAlgn="auto" latinLnBrk="0" hangingPunct="1">
              <a:lnSpc>
                <a:spcPct val="125000"/>
              </a:lnSpc>
              <a:spcBef>
                <a:spcPts val="0"/>
              </a:spcBef>
              <a:spcAft>
                <a:spcPts val="600"/>
              </a:spcAft>
              <a:buClrTx/>
              <a:buSzTx/>
              <a:buFont typeface="Huawei Sans" panose="020C0503030203020204" pitchFamily="34" charset="0"/>
              <a:buChar char="•"/>
              <a:tabLst/>
              <a:defRPr/>
            </a:pPr>
            <a:r>
              <a:rPr lang="zh-CN" altLang="en-US" sz="1100">
                <a:latin typeface="+mn-lt"/>
                <a:ea typeface="+mn-ea"/>
              </a:rPr>
              <a:t>在实际项目中，通常会通过手工配置方式为设备指定</a:t>
            </a:r>
            <a:r>
              <a:rPr lang="en-US" altLang="zh-CN" sz="1100">
                <a:latin typeface="+mn-lt"/>
                <a:ea typeface="+mn-ea"/>
              </a:rPr>
              <a:t>OSPF Router-ID</a:t>
            </a:r>
            <a:r>
              <a:rPr lang="zh-CN" altLang="en-US" sz="1100">
                <a:latin typeface="+mn-lt"/>
                <a:ea typeface="+mn-ea"/>
              </a:rPr>
              <a:t>。</a:t>
            </a:r>
            <a:r>
              <a:rPr lang="zh-CN" altLang="en-US"/>
              <a:t>请注意必须保证在</a:t>
            </a:r>
            <a:r>
              <a:rPr lang="en-US" altLang="zh-CN"/>
              <a:t>OSPF</a:t>
            </a:r>
            <a:r>
              <a:rPr lang="zh-CN" altLang="en-US"/>
              <a:t>域中任意两台设备的</a:t>
            </a:r>
            <a:r>
              <a:rPr lang="en-US" altLang="zh-CN"/>
              <a:t>Router-ID</a:t>
            </a:r>
            <a:r>
              <a:rPr lang="zh-CN" altLang="en-US"/>
              <a:t>都不相同。通常的做法是将</a:t>
            </a:r>
            <a:r>
              <a:rPr lang="en-US" altLang="zh-CN"/>
              <a:t>Router-ID</a:t>
            </a:r>
            <a:r>
              <a:rPr lang="zh-CN" altLang="en-US"/>
              <a:t>配置为与该设备某个接口（通常为</a:t>
            </a:r>
            <a:r>
              <a:rPr lang="en-US" altLang="zh-CN"/>
              <a:t>Loopback</a:t>
            </a:r>
            <a:r>
              <a:rPr lang="zh-CN" altLang="en-US"/>
              <a:t>接口）的</a:t>
            </a:r>
            <a:r>
              <a:rPr lang="en-US" altLang="zh-CN"/>
              <a:t>IP</a:t>
            </a:r>
            <a:r>
              <a:rPr lang="zh-CN" altLang="en-US"/>
              <a:t>地址一致。</a:t>
            </a:r>
            <a:endParaRPr lang="zh-CN" altLang="en-US" sz="1100">
              <a:latin typeface="+mn-lt"/>
              <a:ea typeface="+mn-ea"/>
            </a:endParaRPr>
          </a:p>
          <a:p>
            <a:endParaRPr lang="zh-CN" altLang="en-US"/>
          </a:p>
        </p:txBody>
      </p:sp>
    </p:spTree>
    <p:extLst>
      <p:ext uri="{BB962C8B-B14F-4D97-AF65-F5344CB8AC3E}">
        <p14:creationId xmlns:p14="http://schemas.microsoft.com/office/powerpoint/2010/main" val="28202909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0665237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460478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9745448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a:t>OSPF</a:t>
            </a:r>
            <a:r>
              <a:rPr lang="zh-CN" altLang="en-US"/>
              <a:t>邻居表有很多关键信息，例如可以查看对端设备的</a:t>
            </a:r>
            <a:r>
              <a:rPr lang="en-US" altLang="zh-CN"/>
              <a:t>Router ID</a:t>
            </a:r>
            <a:r>
              <a:rPr lang="zh-CN" altLang="en-US"/>
              <a:t>和接口地址。更多详细信息在第二小结”</a:t>
            </a:r>
            <a:r>
              <a:rPr lang="en-US" altLang="zh-CN"/>
              <a:t>OSPF</a:t>
            </a:r>
            <a:r>
              <a:rPr lang="zh-CN" altLang="en-US"/>
              <a:t>协议工作原理”展开。</a:t>
            </a:r>
            <a:endParaRPr lang="zh-CN" altLang="en-US" dirty="0"/>
          </a:p>
        </p:txBody>
      </p:sp>
      <p:sp>
        <p:nvSpPr>
          <p:cNvPr id="5" name="幻灯片图像占位符 4">
            <a:extLst>
              <a:ext uri="{FF2B5EF4-FFF2-40B4-BE49-F238E27FC236}">
                <a16:creationId xmlns="" xmlns:a16="http://schemas.microsoft.com/office/drawing/2014/main" id="{51B678FC-1C22-4BC8-9C24-DA81441C1B81}"/>
              </a:ext>
            </a:extLst>
          </p:cNvPr>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4865550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更多</a:t>
            </a:r>
            <a:r>
              <a:rPr lang="en-US" altLang="zh-CN"/>
              <a:t>LSA</a:t>
            </a:r>
            <a:r>
              <a:rPr lang="zh-CN" altLang="en-US"/>
              <a:t>相关内容请学习</a:t>
            </a:r>
            <a:r>
              <a:rPr lang="en-US" altLang="zh-CN"/>
              <a:t>HCIP-DataCom</a:t>
            </a:r>
            <a:r>
              <a:rPr lang="zh-CN" altLang="en-US"/>
              <a:t>。</a:t>
            </a:r>
            <a:endParaRPr lang="zh-CN" altLang="en-US" dirty="0"/>
          </a:p>
        </p:txBody>
      </p:sp>
      <p:sp>
        <p:nvSpPr>
          <p:cNvPr id="5" name="幻灯片图像占位符 4">
            <a:extLst>
              <a:ext uri="{FF2B5EF4-FFF2-40B4-BE49-F238E27FC236}">
                <a16:creationId xmlns="" xmlns:a16="http://schemas.microsoft.com/office/drawing/2014/main" id="{8CFD6912-8980-4EA8-802F-CB7B35C5523D}"/>
              </a:ext>
            </a:extLst>
          </p:cNvPr>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4720465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marL="180000" marR="0" lvl="0" indent="-180000" algn="l" defTabSz="1219304" rtl="0" eaLnBrk="1" fontAlgn="auto" latinLnBrk="0" hangingPunct="1">
              <a:lnSpc>
                <a:spcPct val="125000"/>
              </a:lnSpc>
              <a:spcBef>
                <a:spcPts val="0"/>
              </a:spcBef>
              <a:spcAft>
                <a:spcPts val="600"/>
              </a:spcAft>
              <a:buClrTx/>
              <a:buSzTx/>
              <a:buFont typeface="Huawei Sans" panose="020C0503030203020204" pitchFamily="34" charset="0"/>
              <a:buChar char="•"/>
              <a:tabLst/>
              <a:defRPr/>
            </a:pPr>
            <a:r>
              <a:rPr lang="zh-CN" altLang="en-US"/>
              <a:t>更多</a:t>
            </a:r>
            <a:r>
              <a:rPr lang="en-US" altLang="zh-CN"/>
              <a:t>OSPF</a:t>
            </a:r>
            <a:r>
              <a:rPr lang="zh-CN" altLang="en-US"/>
              <a:t>路由表相关内容请学习</a:t>
            </a:r>
            <a:r>
              <a:rPr lang="en-US" altLang="zh-CN"/>
              <a:t>HCIP-DataCom</a:t>
            </a:r>
            <a:r>
              <a:rPr lang="zh-CN" altLang="en-US"/>
              <a:t>。</a:t>
            </a:r>
          </a:p>
          <a:p>
            <a:endParaRPr lang="zh-CN" altLang="en-US" dirty="0"/>
          </a:p>
        </p:txBody>
      </p:sp>
    </p:spTree>
    <p:extLst>
      <p:ext uri="{BB962C8B-B14F-4D97-AF65-F5344CB8AC3E}">
        <p14:creationId xmlns:p14="http://schemas.microsoft.com/office/powerpoint/2010/main" val="18768453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5328774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182147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2763251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zh-CN" altLang="en-US" dirty="0"/>
              <a:t>当一台</a:t>
            </a:r>
            <a:r>
              <a:rPr lang="en-US" altLang="zh-CN" dirty="0"/>
              <a:t>OSPF</a:t>
            </a:r>
            <a:r>
              <a:rPr lang="zh-CN" altLang="en-US" dirty="0"/>
              <a:t>路由器收到其他路由器发</a:t>
            </a:r>
            <a:r>
              <a:rPr lang="zh-CN" altLang="en-US"/>
              <a:t>来的首个</a:t>
            </a:r>
            <a:r>
              <a:rPr lang="en-US" altLang="zh-CN"/>
              <a:t>Hello</a:t>
            </a:r>
            <a:r>
              <a:rPr lang="zh-CN" altLang="en-US" dirty="0"/>
              <a:t>报文时会从初始</a:t>
            </a:r>
            <a:r>
              <a:rPr lang="en-US" altLang="zh-CN"/>
              <a:t>Down</a:t>
            </a:r>
            <a:r>
              <a:rPr lang="zh-CN" altLang="en-US"/>
              <a:t>状态切换为</a:t>
            </a:r>
            <a:r>
              <a:rPr lang="en-US" altLang="zh-CN"/>
              <a:t>Init</a:t>
            </a:r>
            <a:r>
              <a:rPr lang="zh-CN" altLang="en-US"/>
              <a:t>状态。</a:t>
            </a:r>
            <a:endParaRPr lang="en-US" altLang="zh-CN" dirty="0"/>
          </a:p>
          <a:p>
            <a:r>
              <a:rPr lang="zh-CN" altLang="en-US"/>
              <a:t>当</a:t>
            </a:r>
            <a:r>
              <a:rPr lang="en-US" altLang="zh-CN"/>
              <a:t>OSPF</a:t>
            </a:r>
            <a:r>
              <a:rPr lang="zh-CN" altLang="en-US"/>
              <a:t>路由器收到的</a:t>
            </a:r>
            <a:r>
              <a:rPr lang="en-US" altLang="zh-CN" dirty="0"/>
              <a:t>Hello</a:t>
            </a:r>
            <a:r>
              <a:rPr lang="zh-CN" altLang="en-US" dirty="0"/>
              <a:t>报文中的</a:t>
            </a:r>
            <a:r>
              <a:rPr lang="zh-CN" altLang="en-US"/>
              <a:t>邻居字段包含自己的</a:t>
            </a:r>
            <a:r>
              <a:rPr lang="en-US" altLang="zh-CN"/>
              <a:t>Router ID</a:t>
            </a:r>
            <a:r>
              <a:rPr lang="zh-CN" altLang="en-US"/>
              <a:t>时，从</a:t>
            </a:r>
            <a:r>
              <a:rPr lang="en-US" altLang="zh-CN"/>
              <a:t>Init</a:t>
            </a:r>
            <a:r>
              <a:rPr lang="zh-CN" altLang="en-US"/>
              <a:t>切换</a:t>
            </a:r>
            <a:r>
              <a:rPr lang="en-US" altLang="zh-CN"/>
              <a:t>2-way</a:t>
            </a:r>
            <a:r>
              <a:rPr lang="zh-CN" altLang="en-US"/>
              <a:t>状态。</a:t>
            </a:r>
            <a:endParaRPr lang="zh-CN" altLang="en-US" dirty="0"/>
          </a:p>
        </p:txBody>
      </p:sp>
    </p:spTree>
    <p:extLst>
      <p:ext uri="{BB962C8B-B14F-4D97-AF65-F5344CB8AC3E}">
        <p14:creationId xmlns:p14="http://schemas.microsoft.com/office/powerpoint/2010/main" val="39731635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zh-CN" altLang="en-US" dirty="0"/>
              <a:t>邻居状态机从</a:t>
            </a:r>
            <a:r>
              <a:rPr lang="en-US" altLang="zh-CN" dirty="0"/>
              <a:t>2-way</a:t>
            </a:r>
            <a:r>
              <a:rPr lang="zh-CN" altLang="en-US" dirty="0"/>
              <a:t>转为</a:t>
            </a:r>
            <a:r>
              <a:rPr lang="en-US" altLang="zh-CN" dirty="0" err="1"/>
              <a:t>Exstart</a:t>
            </a:r>
            <a:r>
              <a:rPr lang="zh-CN" altLang="en-US" dirty="0"/>
              <a:t>状态后开始主从关系选举：</a:t>
            </a:r>
            <a:endParaRPr lang="en-US" altLang="zh-CN" dirty="0"/>
          </a:p>
          <a:p>
            <a:pPr lvl="1"/>
            <a:r>
              <a:rPr lang="en-US" altLang="zh-CN" dirty="0"/>
              <a:t>R1</a:t>
            </a:r>
            <a:r>
              <a:rPr lang="zh-CN" altLang="en-US" dirty="0"/>
              <a:t>向</a:t>
            </a:r>
            <a:r>
              <a:rPr lang="en-US" altLang="zh-CN" dirty="0"/>
              <a:t>R2</a:t>
            </a:r>
            <a:r>
              <a:rPr lang="zh-CN" altLang="en-US" dirty="0"/>
              <a:t>发送的第一个</a:t>
            </a:r>
            <a:r>
              <a:rPr lang="en-US" altLang="zh-CN" dirty="0"/>
              <a:t>DD</a:t>
            </a:r>
            <a:r>
              <a:rPr lang="zh-CN" altLang="en-US" dirty="0"/>
              <a:t>报文内容为空，其</a:t>
            </a:r>
            <a:r>
              <a:rPr lang="en-US" altLang="zh-CN" dirty="0" err="1"/>
              <a:t>Seq</a:t>
            </a:r>
            <a:r>
              <a:rPr lang="zh-CN" altLang="en-US" dirty="0"/>
              <a:t>序列号假设为</a:t>
            </a:r>
            <a:r>
              <a:rPr lang="en-US" altLang="zh-CN" dirty="0"/>
              <a:t>X</a:t>
            </a:r>
            <a:r>
              <a:rPr lang="zh-CN" altLang="en-US" dirty="0"/>
              <a:t>。</a:t>
            </a:r>
            <a:endParaRPr lang="en-US" altLang="zh-CN" dirty="0"/>
          </a:p>
          <a:p>
            <a:pPr lvl="1"/>
            <a:r>
              <a:rPr lang="en-US" altLang="zh-CN" dirty="0"/>
              <a:t>R2</a:t>
            </a:r>
            <a:r>
              <a:rPr lang="zh-CN" altLang="en-US" dirty="0"/>
              <a:t>也向</a:t>
            </a:r>
            <a:r>
              <a:rPr lang="en-US" altLang="zh-CN" dirty="0"/>
              <a:t>R1</a:t>
            </a:r>
            <a:r>
              <a:rPr lang="zh-CN" altLang="en-US" dirty="0"/>
              <a:t>发出第一个</a:t>
            </a:r>
            <a:r>
              <a:rPr lang="en-US" altLang="zh-CN" dirty="0"/>
              <a:t>DD</a:t>
            </a:r>
            <a:r>
              <a:rPr lang="zh-CN" altLang="en-US" dirty="0"/>
              <a:t>报文，其</a:t>
            </a:r>
            <a:r>
              <a:rPr lang="en-US" altLang="zh-CN" dirty="0" err="1"/>
              <a:t>Seq</a:t>
            </a:r>
            <a:r>
              <a:rPr lang="zh-CN" altLang="en-US" dirty="0"/>
              <a:t>序列号假设为</a:t>
            </a:r>
            <a:r>
              <a:rPr lang="en-US" altLang="zh-CN" dirty="0"/>
              <a:t>Y</a:t>
            </a:r>
            <a:r>
              <a:rPr lang="zh-CN" altLang="en-US" dirty="0"/>
              <a:t>。</a:t>
            </a:r>
            <a:endParaRPr lang="en-US" altLang="zh-CN" dirty="0"/>
          </a:p>
          <a:p>
            <a:pPr lvl="1"/>
            <a:r>
              <a:rPr lang="zh-CN" altLang="en-US" dirty="0"/>
              <a:t>选举主从关系的规则是比较</a:t>
            </a:r>
            <a:r>
              <a:rPr lang="en-US" altLang="zh-CN" dirty="0"/>
              <a:t>Router ID</a:t>
            </a:r>
            <a:r>
              <a:rPr lang="zh-CN" altLang="en-US" dirty="0"/>
              <a:t>，越大越优。</a:t>
            </a:r>
            <a:r>
              <a:rPr lang="en-US" altLang="zh-CN" dirty="0"/>
              <a:t>R2</a:t>
            </a:r>
            <a:r>
              <a:rPr lang="zh-CN" altLang="en-US" dirty="0"/>
              <a:t>的</a:t>
            </a:r>
            <a:r>
              <a:rPr lang="en-US" altLang="zh-CN" dirty="0"/>
              <a:t>Router</a:t>
            </a:r>
            <a:r>
              <a:rPr lang="en-US" altLang="zh-CN" baseline="0" dirty="0"/>
              <a:t> ID</a:t>
            </a:r>
            <a:r>
              <a:rPr lang="zh-CN" altLang="en-US" baseline="0" dirty="0"/>
              <a:t>比</a:t>
            </a:r>
            <a:r>
              <a:rPr lang="en-US" altLang="zh-CN" baseline="0" dirty="0"/>
              <a:t>R1</a:t>
            </a:r>
            <a:r>
              <a:rPr lang="zh-CN" altLang="en-US" baseline="0" dirty="0"/>
              <a:t>大，</a:t>
            </a:r>
            <a:r>
              <a:rPr lang="zh-CN" altLang="en-US" dirty="0"/>
              <a:t>因此</a:t>
            </a:r>
            <a:r>
              <a:rPr lang="en-US" altLang="zh-CN" dirty="0"/>
              <a:t>R2</a:t>
            </a:r>
            <a:r>
              <a:rPr lang="zh-CN" altLang="en-US" dirty="0"/>
              <a:t>成为真正的主设备。主从关系比较结束后，</a:t>
            </a:r>
            <a:r>
              <a:rPr lang="en-US" altLang="zh-CN" dirty="0"/>
              <a:t>R1</a:t>
            </a:r>
            <a:r>
              <a:rPr lang="zh-CN" altLang="en-US" dirty="0"/>
              <a:t>的</a:t>
            </a:r>
            <a:r>
              <a:rPr lang="zh-CN" altLang="en-US" baseline="0" dirty="0"/>
              <a:t>状态从</a:t>
            </a:r>
            <a:r>
              <a:rPr lang="en-US" altLang="zh-CN" baseline="0" dirty="0" err="1"/>
              <a:t>Exstart</a:t>
            </a:r>
            <a:r>
              <a:rPr lang="zh-CN" altLang="en-US" baseline="0" dirty="0"/>
              <a:t>转变为</a:t>
            </a:r>
            <a:r>
              <a:rPr lang="en-US" altLang="zh-CN" baseline="0" dirty="0"/>
              <a:t>Exchange</a:t>
            </a:r>
            <a:r>
              <a:rPr lang="zh-CN" altLang="en-US" baseline="0" dirty="0"/>
              <a:t>。</a:t>
            </a:r>
            <a:endParaRPr lang="en-US" altLang="zh-CN" baseline="0" dirty="0"/>
          </a:p>
          <a:p>
            <a:r>
              <a:rPr lang="en-US" altLang="zh-CN" baseline="0" dirty="0"/>
              <a:t>R1</a:t>
            </a:r>
            <a:r>
              <a:rPr lang="zh-CN" altLang="en-US" baseline="0" dirty="0"/>
              <a:t>邻居状态变为</a:t>
            </a:r>
            <a:r>
              <a:rPr lang="en-US" altLang="zh-CN" baseline="0" dirty="0"/>
              <a:t>Exchange</a:t>
            </a:r>
            <a:r>
              <a:rPr lang="zh-CN" altLang="en-US" baseline="0" dirty="0"/>
              <a:t>后，</a:t>
            </a:r>
            <a:r>
              <a:rPr lang="en-US" altLang="zh-CN" baseline="0" dirty="0"/>
              <a:t>R1</a:t>
            </a:r>
            <a:r>
              <a:rPr lang="zh-CN" altLang="en-US" baseline="0" dirty="0"/>
              <a:t>发送一个新的</a:t>
            </a:r>
            <a:r>
              <a:rPr lang="en-US" altLang="zh-CN" baseline="0" dirty="0"/>
              <a:t>DD</a:t>
            </a:r>
            <a:r>
              <a:rPr lang="zh-CN" altLang="en-US" baseline="0" dirty="0"/>
              <a:t>报文，包含自己</a:t>
            </a:r>
            <a:r>
              <a:rPr lang="en-US" altLang="zh-CN" baseline="0" dirty="0"/>
              <a:t>LSDB</a:t>
            </a:r>
            <a:r>
              <a:rPr lang="zh-CN" altLang="en-US" baseline="0" dirty="0"/>
              <a:t>的描述信息，其序列号采用主设备</a:t>
            </a:r>
            <a:r>
              <a:rPr lang="en-US" altLang="zh-CN" baseline="0" dirty="0"/>
              <a:t>R2</a:t>
            </a:r>
            <a:r>
              <a:rPr lang="zh-CN" altLang="en-US" baseline="0" dirty="0"/>
              <a:t>的序列号。</a:t>
            </a:r>
            <a:r>
              <a:rPr lang="en-US" altLang="zh-CN" baseline="0" dirty="0"/>
              <a:t>R2</a:t>
            </a:r>
            <a:r>
              <a:rPr lang="zh-CN" altLang="en-US" baseline="0" dirty="0"/>
              <a:t>收到后邻居状态从</a:t>
            </a:r>
            <a:r>
              <a:rPr lang="en-US" altLang="zh-CN" baseline="0" dirty="0" err="1"/>
              <a:t>Exstart</a:t>
            </a:r>
            <a:r>
              <a:rPr lang="zh-CN" altLang="en-US" baseline="0" dirty="0"/>
              <a:t>转变为</a:t>
            </a:r>
            <a:r>
              <a:rPr lang="en-US" altLang="zh-CN" baseline="0" dirty="0"/>
              <a:t>Exchange</a:t>
            </a:r>
            <a:r>
              <a:rPr lang="zh-CN" altLang="en-US" baseline="0" dirty="0"/>
              <a:t>。</a:t>
            </a:r>
            <a:endParaRPr lang="en-US" altLang="zh-CN" baseline="0" dirty="0"/>
          </a:p>
          <a:p>
            <a:r>
              <a:rPr lang="en-US" altLang="zh-CN" baseline="0" dirty="0"/>
              <a:t>R2</a:t>
            </a:r>
            <a:r>
              <a:rPr lang="zh-CN" altLang="en-US" baseline="0" dirty="0"/>
              <a:t>向</a:t>
            </a:r>
            <a:r>
              <a:rPr lang="en-US" altLang="zh-CN" baseline="0" dirty="0"/>
              <a:t>R1</a:t>
            </a:r>
            <a:r>
              <a:rPr lang="zh-CN" altLang="en-US" baseline="0" dirty="0"/>
              <a:t>发送一个新的</a:t>
            </a:r>
            <a:r>
              <a:rPr lang="en-US" altLang="zh-CN" baseline="0" dirty="0"/>
              <a:t>DD</a:t>
            </a:r>
            <a:r>
              <a:rPr lang="zh-CN" altLang="en-US" baseline="0" dirty="0"/>
              <a:t>报文，包含自己</a:t>
            </a:r>
            <a:r>
              <a:rPr lang="en-US" altLang="zh-CN" baseline="0" dirty="0"/>
              <a:t>LSDB</a:t>
            </a:r>
            <a:r>
              <a:rPr lang="zh-CN" altLang="en-US" baseline="0" dirty="0"/>
              <a:t>的描述信息，序列号为</a:t>
            </a:r>
            <a:r>
              <a:rPr lang="en-US" altLang="zh-CN" baseline="0" dirty="0"/>
              <a:t>Y+1</a:t>
            </a:r>
            <a:r>
              <a:rPr lang="zh-CN" altLang="en-US" baseline="0" dirty="0"/>
              <a:t>。</a:t>
            </a:r>
            <a:endParaRPr lang="en-US" altLang="zh-CN" baseline="0" dirty="0"/>
          </a:p>
          <a:p>
            <a:r>
              <a:rPr lang="en-US" altLang="zh-CN" baseline="0" dirty="0"/>
              <a:t>R1</a:t>
            </a:r>
            <a:r>
              <a:rPr lang="zh-CN" altLang="en-US" baseline="0" dirty="0"/>
              <a:t>作为从路由器需要对主路由</a:t>
            </a:r>
            <a:r>
              <a:rPr lang="en-US" altLang="zh-CN" baseline="0" dirty="0"/>
              <a:t>R2</a:t>
            </a:r>
            <a:r>
              <a:rPr lang="zh-CN" altLang="en-US" baseline="0" dirty="0"/>
              <a:t>发送的每个</a:t>
            </a:r>
            <a:r>
              <a:rPr lang="en-US" altLang="zh-CN" baseline="0" dirty="0"/>
              <a:t>DD</a:t>
            </a:r>
            <a:r>
              <a:rPr lang="zh-CN" altLang="en-US" baseline="0" dirty="0"/>
              <a:t>报文进行确认，回复报文的序列号与主路由</a:t>
            </a:r>
            <a:r>
              <a:rPr lang="en-US" altLang="zh-CN" baseline="0" dirty="0"/>
              <a:t>R2</a:t>
            </a:r>
            <a:r>
              <a:rPr lang="zh-CN" altLang="en-US" baseline="0" dirty="0"/>
              <a:t>一致。</a:t>
            </a:r>
            <a:endParaRPr lang="en-US" altLang="zh-CN" baseline="0" dirty="0"/>
          </a:p>
          <a:p>
            <a:r>
              <a:rPr lang="zh-CN" altLang="en-US" baseline="0" dirty="0"/>
              <a:t>发送完最后一个</a:t>
            </a:r>
            <a:r>
              <a:rPr lang="en-US" altLang="zh-CN" baseline="0" dirty="0"/>
              <a:t>DD</a:t>
            </a:r>
            <a:r>
              <a:rPr lang="zh-CN" altLang="en-US" baseline="0" dirty="0"/>
              <a:t>报文后，</a:t>
            </a:r>
            <a:r>
              <a:rPr lang="en-US" altLang="zh-CN" baseline="0" dirty="0"/>
              <a:t>R1</a:t>
            </a:r>
            <a:r>
              <a:rPr lang="zh-CN" altLang="en-US" baseline="0" dirty="0"/>
              <a:t>将邻居状态切换为</a:t>
            </a:r>
            <a:r>
              <a:rPr lang="en-US" altLang="zh-CN" baseline="0" dirty="0"/>
              <a:t>Loading</a:t>
            </a:r>
            <a:r>
              <a:rPr lang="zh-CN" altLang="en-US" baseline="0" dirty="0"/>
              <a:t>。</a:t>
            </a:r>
            <a:endParaRPr lang="zh-CN" altLang="en-US" dirty="0"/>
          </a:p>
          <a:p>
            <a:endParaRPr lang="zh-CN" altLang="en-US" dirty="0"/>
          </a:p>
        </p:txBody>
      </p:sp>
    </p:spTree>
    <p:extLst>
      <p:ext uri="{BB962C8B-B14F-4D97-AF65-F5344CB8AC3E}">
        <p14:creationId xmlns:p14="http://schemas.microsoft.com/office/powerpoint/2010/main" val="33045128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zh-CN" altLang="en-US"/>
              <a:t>邻居状态转变为</a:t>
            </a:r>
            <a:r>
              <a:rPr lang="en-US" altLang="zh-CN"/>
              <a:t>Loading</a:t>
            </a:r>
            <a:r>
              <a:rPr lang="zh-CN" altLang="en-US"/>
              <a:t>后，</a:t>
            </a:r>
            <a:r>
              <a:rPr lang="en-US" altLang="zh-CN"/>
              <a:t>R1</a:t>
            </a:r>
            <a:r>
              <a:rPr lang="zh-CN" altLang="en-US"/>
              <a:t>向</a:t>
            </a:r>
            <a:r>
              <a:rPr lang="en-US" altLang="zh-CN"/>
              <a:t>R2</a:t>
            </a:r>
            <a:r>
              <a:rPr lang="zh-CN" altLang="en-US"/>
              <a:t>发送</a:t>
            </a:r>
            <a:r>
              <a:rPr lang="en-US" altLang="zh-CN"/>
              <a:t>LSR</a:t>
            </a:r>
            <a:r>
              <a:rPr lang="zh-CN" altLang="en-US"/>
              <a:t>报文，请求那些在</a:t>
            </a:r>
            <a:r>
              <a:rPr lang="en-US" altLang="zh-CN"/>
              <a:t>Exchange</a:t>
            </a:r>
            <a:r>
              <a:rPr lang="zh-CN" altLang="en-US"/>
              <a:t>状态下通过</a:t>
            </a:r>
            <a:r>
              <a:rPr lang="en-US" altLang="zh-CN"/>
              <a:t>DD</a:t>
            </a:r>
            <a:r>
              <a:rPr lang="zh-CN" altLang="en-US"/>
              <a:t>报文发现的，但是在本地</a:t>
            </a:r>
            <a:r>
              <a:rPr lang="en-US" altLang="zh-CN"/>
              <a:t>LSDB</a:t>
            </a:r>
            <a:r>
              <a:rPr lang="zh-CN" altLang="en-US"/>
              <a:t>中没有的</a:t>
            </a:r>
            <a:r>
              <a:rPr lang="en-US" altLang="zh-CN"/>
              <a:t>LSA</a:t>
            </a:r>
            <a:r>
              <a:rPr lang="zh-CN" altLang="en-US"/>
              <a:t>。</a:t>
            </a:r>
            <a:endParaRPr lang="en-US" altLang="zh-CN"/>
          </a:p>
          <a:p>
            <a:r>
              <a:rPr lang="en-US" altLang="zh-CN"/>
              <a:t>R2</a:t>
            </a:r>
            <a:r>
              <a:rPr lang="zh-CN" altLang="en-US"/>
              <a:t>收到后向</a:t>
            </a:r>
            <a:r>
              <a:rPr lang="en-US" altLang="zh-CN"/>
              <a:t>R1</a:t>
            </a:r>
            <a:r>
              <a:rPr lang="zh-CN" altLang="en-US"/>
              <a:t>回复</a:t>
            </a:r>
            <a:r>
              <a:rPr lang="en-US" altLang="zh-CN"/>
              <a:t>LSU</a:t>
            </a:r>
            <a:r>
              <a:rPr lang="zh-CN" altLang="en-US"/>
              <a:t>。在</a:t>
            </a:r>
            <a:r>
              <a:rPr lang="en-US" altLang="zh-CN"/>
              <a:t>LSU</a:t>
            </a:r>
            <a:r>
              <a:rPr lang="zh-CN" altLang="en-US"/>
              <a:t>报文中包含被请求的</a:t>
            </a:r>
            <a:r>
              <a:rPr lang="en-US" altLang="zh-CN"/>
              <a:t>LSA</a:t>
            </a:r>
            <a:r>
              <a:rPr lang="zh-CN" altLang="en-US"/>
              <a:t>的详细信息。</a:t>
            </a:r>
            <a:endParaRPr lang="en-US" altLang="zh-CN"/>
          </a:p>
          <a:p>
            <a:r>
              <a:rPr lang="en-US" altLang="zh-CN"/>
              <a:t>R1</a:t>
            </a:r>
            <a:r>
              <a:rPr lang="zh-CN" altLang="en-US"/>
              <a:t>收到</a:t>
            </a:r>
            <a:r>
              <a:rPr lang="en-US" altLang="zh-CN"/>
              <a:t>LSU</a:t>
            </a:r>
            <a:r>
              <a:rPr lang="zh-CN" altLang="en-US"/>
              <a:t>报文后，向</a:t>
            </a:r>
            <a:r>
              <a:rPr lang="en-US" altLang="zh-CN"/>
              <a:t>R2</a:t>
            </a:r>
            <a:r>
              <a:rPr lang="zh-CN" altLang="en-US"/>
              <a:t>回复</a:t>
            </a:r>
            <a:r>
              <a:rPr lang="en-US" altLang="zh-CN"/>
              <a:t>LS ACK</a:t>
            </a:r>
            <a:r>
              <a:rPr lang="zh-CN" altLang="en-US"/>
              <a:t>报文，确认已接收到，确保信息传输的可靠性。</a:t>
            </a:r>
            <a:endParaRPr lang="en-US" altLang="zh-CN"/>
          </a:p>
          <a:p>
            <a:r>
              <a:rPr lang="zh-CN" altLang="en-US"/>
              <a:t>此过程中</a:t>
            </a:r>
            <a:r>
              <a:rPr lang="en-US" altLang="zh-CN"/>
              <a:t>R2</a:t>
            </a:r>
            <a:r>
              <a:rPr lang="zh-CN" altLang="en-US"/>
              <a:t>也会向</a:t>
            </a:r>
            <a:r>
              <a:rPr lang="en-US" altLang="zh-CN"/>
              <a:t>R1</a:t>
            </a:r>
            <a:r>
              <a:rPr lang="zh-CN" altLang="en-US"/>
              <a:t>发送</a:t>
            </a:r>
            <a:r>
              <a:rPr lang="en-US" altLang="zh-CN"/>
              <a:t>LSA</a:t>
            </a:r>
            <a:r>
              <a:rPr lang="zh-CN" altLang="en-US"/>
              <a:t>请求。当两端</a:t>
            </a:r>
            <a:r>
              <a:rPr lang="en-US" altLang="zh-CN"/>
              <a:t>LSDB</a:t>
            </a:r>
            <a:r>
              <a:rPr lang="zh-CN" altLang="en-US"/>
              <a:t>完全一致时，邻居状态变为</a:t>
            </a:r>
            <a:r>
              <a:rPr lang="en-US" altLang="zh-CN"/>
              <a:t>Full</a:t>
            </a:r>
            <a:r>
              <a:rPr lang="zh-CN" altLang="en-US"/>
              <a:t>，表示成功建立邻接关系。</a:t>
            </a:r>
          </a:p>
          <a:p>
            <a:endParaRPr lang="zh-CN" altLang="en-US" dirty="0"/>
          </a:p>
        </p:txBody>
      </p:sp>
    </p:spTree>
    <p:extLst>
      <p:ext uri="{BB962C8B-B14F-4D97-AF65-F5344CB8AC3E}">
        <p14:creationId xmlns:p14="http://schemas.microsoft.com/office/powerpoint/2010/main" val="4006501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如图所示输入</a:t>
            </a:r>
            <a:r>
              <a:rPr lang="en-US" altLang="zh-CN"/>
              <a:t>display ospf peer</a:t>
            </a:r>
            <a:r>
              <a:rPr lang="zh-CN" altLang="en-US"/>
              <a:t>命令之后，各项参数含义如下：</a:t>
            </a:r>
            <a:endParaRPr lang="en-US" altLang="zh-CN"/>
          </a:p>
          <a:p>
            <a:pPr lvl="1"/>
            <a:r>
              <a:rPr lang="en-US" altLang="zh-CN"/>
              <a:t>OSPF Process 1 with Router ID 1.1.1.1</a:t>
            </a:r>
            <a:r>
              <a:rPr lang="zh-CN" altLang="en-US"/>
              <a:t>：本地</a:t>
            </a:r>
            <a:r>
              <a:rPr lang="en-US" altLang="zh-CN"/>
              <a:t>OSPF</a:t>
            </a:r>
            <a:r>
              <a:rPr lang="zh-CN" altLang="en-US"/>
              <a:t>进程号为</a:t>
            </a:r>
            <a:r>
              <a:rPr lang="en-US" altLang="zh-CN"/>
              <a:t>1</a:t>
            </a:r>
            <a:r>
              <a:rPr lang="zh-CN" altLang="en-US"/>
              <a:t>与本端</a:t>
            </a:r>
            <a:r>
              <a:rPr lang="en-US" altLang="zh-CN"/>
              <a:t>OSPF Router ID</a:t>
            </a:r>
            <a:r>
              <a:rPr lang="zh-CN" altLang="en-US"/>
              <a:t>为</a:t>
            </a:r>
            <a:r>
              <a:rPr lang="en-US" altLang="zh-CN"/>
              <a:t>1.1.1.1</a:t>
            </a:r>
          </a:p>
          <a:p>
            <a:pPr lvl="1"/>
            <a:r>
              <a:rPr lang="en-US" altLang="zh-CN"/>
              <a:t>Router ID</a:t>
            </a:r>
            <a:r>
              <a:rPr lang="zh-CN" altLang="en-US"/>
              <a:t>：邻居</a:t>
            </a:r>
            <a:r>
              <a:rPr lang="en-US" altLang="zh-CN"/>
              <a:t>OSPF</a:t>
            </a:r>
            <a:r>
              <a:rPr lang="zh-CN" altLang="en-US"/>
              <a:t>路由器</a:t>
            </a:r>
            <a:r>
              <a:rPr lang="en-US" altLang="zh-CN"/>
              <a:t>ID</a:t>
            </a:r>
          </a:p>
          <a:p>
            <a:pPr lvl="1"/>
            <a:r>
              <a:rPr lang="en-US" altLang="zh-CN"/>
              <a:t>Address</a:t>
            </a:r>
            <a:r>
              <a:rPr lang="zh-CN" altLang="en-US"/>
              <a:t>：邻居接口地址</a:t>
            </a:r>
            <a:endParaRPr lang="en-US" altLang="zh-CN"/>
          </a:p>
          <a:p>
            <a:pPr lvl="1"/>
            <a:r>
              <a:rPr lang="en-US" altLang="zh-CN"/>
              <a:t>GR State</a:t>
            </a:r>
            <a:r>
              <a:rPr lang="zh-CN" altLang="en-US"/>
              <a:t>：使能</a:t>
            </a:r>
            <a:r>
              <a:rPr lang="en-US" altLang="zh-CN"/>
              <a:t>OSPF GR</a:t>
            </a:r>
            <a:r>
              <a:rPr lang="zh-CN" altLang="en-US"/>
              <a:t>功能后显示</a:t>
            </a:r>
            <a:r>
              <a:rPr lang="en-US" altLang="zh-CN"/>
              <a:t>GR</a:t>
            </a:r>
            <a:r>
              <a:rPr lang="zh-CN" altLang="en-US"/>
              <a:t>的状态（</a:t>
            </a:r>
            <a:r>
              <a:rPr lang="en-US" altLang="zh-CN"/>
              <a:t>GR</a:t>
            </a:r>
            <a:r>
              <a:rPr lang="zh-CN" altLang="en-US"/>
              <a:t>为优化功能），默认为</a:t>
            </a:r>
            <a:r>
              <a:rPr lang="en-US" altLang="zh-CN"/>
              <a:t>Normal</a:t>
            </a:r>
          </a:p>
          <a:p>
            <a:pPr lvl="1"/>
            <a:r>
              <a:rPr lang="en-US" altLang="zh-CN"/>
              <a:t>State</a:t>
            </a:r>
            <a:r>
              <a:rPr lang="zh-CN" altLang="en-US"/>
              <a:t>：邻居状态，正常情况下</a:t>
            </a:r>
            <a:r>
              <a:rPr lang="en-US" altLang="zh-CN"/>
              <a:t>LSDB</a:t>
            </a:r>
            <a:r>
              <a:rPr lang="zh-CN" altLang="en-US"/>
              <a:t>同步完成之后，稳定停留状态为</a:t>
            </a:r>
            <a:r>
              <a:rPr lang="en-US" altLang="zh-CN"/>
              <a:t>Full</a:t>
            </a:r>
          </a:p>
          <a:p>
            <a:pPr lvl="1"/>
            <a:r>
              <a:rPr lang="en-US" altLang="zh-CN"/>
              <a:t>Mode</a:t>
            </a:r>
            <a:r>
              <a:rPr lang="zh-CN" altLang="en-US"/>
              <a:t>：用于标识本台设备在链路状态信息交互过程中的角色是</a:t>
            </a:r>
            <a:r>
              <a:rPr lang="en-US" altLang="zh-CN"/>
              <a:t>Master</a:t>
            </a:r>
            <a:r>
              <a:rPr lang="zh-CN" altLang="en-US"/>
              <a:t>还是</a:t>
            </a:r>
            <a:r>
              <a:rPr lang="en-US" altLang="zh-CN"/>
              <a:t>Slave</a:t>
            </a:r>
          </a:p>
          <a:p>
            <a:pPr lvl="1"/>
            <a:r>
              <a:rPr lang="en-US" altLang="zh-CN"/>
              <a:t>Priority</a:t>
            </a:r>
            <a:r>
              <a:rPr lang="zh-CN" altLang="en-US"/>
              <a:t>：用于标识邻居路由器的优先级（该优先级用于后续</a:t>
            </a:r>
            <a:r>
              <a:rPr lang="en-US" altLang="zh-CN"/>
              <a:t>DR</a:t>
            </a:r>
            <a:r>
              <a:rPr lang="zh-CN" altLang="en-US"/>
              <a:t>角色选举）</a:t>
            </a:r>
            <a:endParaRPr lang="en-US" altLang="zh-CN"/>
          </a:p>
          <a:p>
            <a:pPr lvl="1"/>
            <a:r>
              <a:rPr lang="en-US" altLang="zh-CN"/>
              <a:t>DR</a:t>
            </a:r>
            <a:r>
              <a:rPr lang="zh-CN" altLang="en-US"/>
              <a:t>：指定路由器</a:t>
            </a:r>
            <a:endParaRPr lang="en-US" altLang="zh-CN"/>
          </a:p>
          <a:p>
            <a:pPr lvl="1"/>
            <a:r>
              <a:rPr lang="en-US" altLang="zh-CN"/>
              <a:t>BDR</a:t>
            </a:r>
            <a:r>
              <a:rPr lang="zh-CN" altLang="en-US"/>
              <a:t>：备份指定路由器</a:t>
            </a:r>
            <a:endParaRPr lang="en-US" altLang="zh-CN"/>
          </a:p>
          <a:p>
            <a:pPr lvl="1"/>
            <a:r>
              <a:rPr lang="en-US" altLang="zh-CN"/>
              <a:t>MTU</a:t>
            </a:r>
            <a:r>
              <a:rPr lang="zh-CN" altLang="en-US"/>
              <a:t>：邻居接口的</a:t>
            </a:r>
            <a:r>
              <a:rPr lang="en-US" altLang="zh-CN"/>
              <a:t>MTU</a:t>
            </a:r>
            <a:r>
              <a:rPr lang="zh-CN" altLang="en-US"/>
              <a:t>值</a:t>
            </a:r>
            <a:endParaRPr lang="en-US" altLang="zh-CN"/>
          </a:p>
          <a:p>
            <a:pPr lvl="1"/>
            <a:r>
              <a:rPr lang="en-US" altLang="zh-CN"/>
              <a:t>Retrans timer interval</a:t>
            </a:r>
            <a:r>
              <a:rPr lang="zh-CN" altLang="en-US"/>
              <a:t>：重传</a:t>
            </a:r>
            <a:r>
              <a:rPr lang="en-US" altLang="zh-CN"/>
              <a:t>LSA</a:t>
            </a:r>
            <a:r>
              <a:rPr lang="zh-CN" altLang="en-US"/>
              <a:t>的时间间隔，单位为秒</a:t>
            </a:r>
            <a:endParaRPr lang="en-US" altLang="zh-CN"/>
          </a:p>
          <a:p>
            <a:pPr lvl="1"/>
            <a:r>
              <a:rPr lang="en-US" altLang="zh-CN"/>
              <a:t>Authentication Sequence</a:t>
            </a:r>
            <a:r>
              <a:rPr lang="zh-CN" altLang="en-US"/>
              <a:t>：认证序列号</a:t>
            </a:r>
          </a:p>
          <a:p>
            <a:endParaRPr lang="zh-CN" altLang="en-US"/>
          </a:p>
        </p:txBody>
      </p:sp>
      <p:sp>
        <p:nvSpPr>
          <p:cNvPr id="5" name="幻灯片图像占位符 4">
            <a:extLst>
              <a:ext uri="{FF2B5EF4-FFF2-40B4-BE49-F238E27FC236}">
                <a16:creationId xmlns="" xmlns:a16="http://schemas.microsoft.com/office/drawing/2014/main" id="{B15E30BE-6DAF-4580-BF7A-02CFD2D764A4}"/>
              </a:ext>
            </a:extLst>
          </p:cNvPr>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353522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743302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1555841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41157550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144245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3654159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marL="180000" marR="0" lvl="0" indent="-180000" algn="l" defTabSz="1219304" rtl="0" eaLnBrk="1" fontAlgn="auto" latinLnBrk="0" hangingPunct="1">
              <a:lnSpc>
                <a:spcPct val="125000"/>
              </a:lnSpc>
              <a:spcBef>
                <a:spcPts val="0"/>
              </a:spcBef>
              <a:spcAft>
                <a:spcPts val="600"/>
              </a:spcAft>
              <a:buClrTx/>
              <a:buSzTx/>
              <a:buFont typeface="Huawei Sans" panose="020C0503030203020204" pitchFamily="34" charset="0"/>
              <a:buChar char="•"/>
              <a:tabLst/>
              <a:defRPr/>
            </a:pPr>
            <a:r>
              <a:rPr lang="zh-CN" altLang="en-US" sz="1100" dirty="0"/>
              <a:t>选举规则：</a:t>
            </a:r>
            <a:r>
              <a:rPr lang="en-US" altLang="zh-CN" sz="1100" dirty="0"/>
              <a:t>OSPF DR</a:t>
            </a:r>
            <a:r>
              <a:rPr lang="zh-CN" altLang="en-US" sz="1100" dirty="0"/>
              <a:t>优先级更高的接口成为该</a:t>
            </a:r>
            <a:r>
              <a:rPr lang="en-US" altLang="zh-CN" sz="1100" dirty="0"/>
              <a:t>MA</a:t>
            </a:r>
            <a:r>
              <a:rPr lang="zh-CN" altLang="en-US" sz="1100" dirty="0"/>
              <a:t>的</a:t>
            </a:r>
            <a:r>
              <a:rPr lang="en-US" altLang="zh-CN" sz="1100" dirty="0"/>
              <a:t>DR</a:t>
            </a:r>
            <a:r>
              <a:rPr lang="zh-CN" altLang="en-US" sz="1100" dirty="0"/>
              <a:t>，如果优先级相等（默认为</a:t>
            </a:r>
            <a:r>
              <a:rPr lang="en-US" altLang="zh-CN" sz="1100" dirty="0"/>
              <a:t>1</a:t>
            </a:r>
            <a:r>
              <a:rPr lang="zh-CN" altLang="en-US" sz="1100" dirty="0"/>
              <a:t>），则具有更高的</a:t>
            </a:r>
            <a:r>
              <a:rPr lang="en-US" altLang="zh-CN" sz="1100" dirty="0"/>
              <a:t>OSPF Router-ID</a:t>
            </a:r>
            <a:r>
              <a:rPr lang="zh-CN" altLang="en-US" sz="1100" dirty="0"/>
              <a:t>的路由器（的接口）被选举成</a:t>
            </a:r>
            <a:r>
              <a:rPr lang="en-US" altLang="zh-CN" sz="1100" dirty="0"/>
              <a:t>DR</a:t>
            </a:r>
            <a:r>
              <a:rPr lang="zh-CN" altLang="en-US" sz="1100" dirty="0"/>
              <a:t>，并且</a:t>
            </a:r>
            <a:r>
              <a:rPr lang="en-US" altLang="zh-CN" sz="1100" dirty="0"/>
              <a:t>DR</a:t>
            </a:r>
            <a:r>
              <a:rPr lang="zh-CN" altLang="en-US" sz="1100" dirty="0"/>
              <a:t>具有非抢占性。</a:t>
            </a:r>
          </a:p>
          <a:p>
            <a:endParaRPr lang="zh-CN" altLang="en-US" dirty="0"/>
          </a:p>
        </p:txBody>
      </p:sp>
    </p:spTree>
    <p:extLst>
      <p:ext uri="{BB962C8B-B14F-4D97-AF65-F5344CB8AC3E}">
        <p14:creationId xmlns:p14="http://schemas.microsoft.com/office/powerpoint/2010/main" val="24324573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8862431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zh-CN" altLang="en-US" dirty="0"/>
              <a:t>区域的分类：区域可以分为骨干区域与非骨干区域。骨干区域即</a:t>
            </a:r>
            <a:r>
              <a:rPr lang="en-US" altLang="zh-CN" dirty="0"/>
              <a:t>Area0</a:t>
            </a:r>
            <a:r>
              <a:rPr lang="zh-CN" altLang="en-US" dirty="0"/>
              <a:t>，除</a:t>
            </a:r>
            <a:r>
              <a:rPr lang="en-US" altLang="zh-CN" dirty="0"/>
              <a:t>Area0</a:t>
            </a:r>
            <a:r>
              <a:rPr lang="zh-CN" altLang="en-US" dirty="0"/>
              <a:t>以外其他区域都称为非骨干区域。</a:t>
            </a:r>
            <a:endParaRPr lang="en-US" altLang="zh-CN" dirty="0"/>
          </a:p>
          <a:p>
            <a:r>
              <a:rPr lang="zh-CN" altLang="en-US" dirty="0"/>
              <a:t>多区域互联原则：基于防止区域间环路的考虑，非骨干区域与非骨干区域不能直接相连，所有非骨干区域必须与骨干区域相连。</a:t>
            </a:r>
          </a:p>
        </p:txBody>
      </p:sp>
    </p:spTree>
    <p:extLst>
      <p:ext uri="{BB962C8B-B14F-4D97-AF65-F5344CB8AC3E}">
        <p14:creationId xmlns:p14="http://schemas.microsoft.com/office/powerpoint/2010/main" val="3800401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smtClean="0"/>
              <a:t>区域内路由器（</a:t>
            </a:r>
            <a:r>
              <a:rPr lang="en-US" altLang="zh-CN" smtClean="0"/>
              <a:t>Internal Router</a:t>
            </a:r>
            <a:r>
              <a:rPr lang="zh-CN" altLang="en-US" smtClean="0"/>
              <a:t>）：该类路由器的所有接口都属于同一个</a:t>
            </a:r>
            <a:r>
              <a:rPr lang="en-US" altLang="zh-CN" smtClean="0"/>
              <a:t>OSPF</a:t>
            </a:r>
            <a:r>
              <a:rPr lang="zh-CN" altLang="en-US" smtClean="0"/>
              <a:t>区域。</a:t>
            </a:r>
          </a:p>
          <a:p>
            <a:pPr lvl="0"/>
            <a:r>
              <a:rPr lang="zh-CN" altLang="en-US" smtClean="0"/>
              <a:t>区域边界路由器</a:t>
            </a:r>
            <a:r>
              <a:rPr lang="en-US" altLang="zh-CN" smtClean="0"/>
              <a:t>ABR</a:t>
            </a:r>
            <a:r>
              <a:rPr lang="zh-CN" altLang="en-US" smtClean="0"/>
              <a:t>（</a:t>
            </a:r>
            <a:r>
              <a:rPr lang="en-US" altLang="zh-CN" smtClean="0"/>
              <a:t>Area Border Router</a:t>
            </a:r>
            <a:r>
              <a:rPr lang="zh-CN" altLang="en-US" smtClean="0"/>
              <a:t>）：该类路由器的接口同时属于两个以上的区域，但至少有一个接口属于骨干区域。</a:t>
            </a:r>
            <a:endParaRPr lang="en-US" altLang="zh-CN" smtClean="0"/>
          </a:p>
          <a:p>
            <a:pPr lvl="0"/>
            <a:r>
              <a:rPr lang="zh-CN" altLang="en-US" smtClean="0"/>
              <a:t>骨干路由器（</a:t>
            </a:r>
            <a:r>
              <a:rPr lang="en-US" altLang="zh-CN" smtClean="0"/>
              <a:t>Backbone Router</a:t>
            </a:r>
            <a:r>
              <a:rPr lang="zh-CN" altLang="en-US" smtClean="0"/>
              <a:t>）：该类路由器至少有一个接口属于骨干区域。</a:t>
            </a:r>
          </a:p>
          <a:p>
            <a:pPr lvl="0"/>
            <a:r>
              <a:rPr lang="zh-CN" altLang="en-US" smtClean="0"/>
              <a:t>自治系统边界路由器</a:t>
            </a:r>
            <a:r>
              <a:rPr lang="en-US" altLang="zh-CN" smtClean="0"/>
              <a:t>ASBR</a:t>
            </a:r>
            <a:r>
              <a:rPr lang="zh-CN" altLang="en-US" smtClean="0"/>
              <a:t>（</a:t>
            </a:r>
            <a:r>
              <a:rPr lang="en-US" altLang="zh-CN" smtClean="0"/>
              <a:t>AS Boundary Router</a:t>
            </a:r>
            <a:r>
              <a:rPr lang="zh-CN" altLang="en-US" smtClean="0"/>
              <a:t>）：该类路由器与其他</a:t>
            </a:r>
            <a:r>
              <a:rPr lang="en-US" altLang="zh-CN" smtClean="0"/>
              <a:t>AS</a:t>
            </a:r>
            <a:r>
              <a:rPr lang="zh-CN" altLang="en-US" smtClean="0"/>
              <a:t>交换路由信息。只要一台</a:t>
            </a:r>
            <a:r>
              <a:rPr lang="en-US" altLang="zh-CN" smtClean="0"/>
              <a:t>OSPF</a:t>
            </a:r>
            <a:r>
              <a:rPr lang="zh-CN" altLang="en-US" smtClean="0"/>
              <a:t>路由器引入了外部路由的信息，它就成为</a:t>
            </a:r>
            <a:r>
              <a:rPr lang="en-US" altLang="zh-CN" smtClean="0"/>
              <a:t>ASBR</a:t>
            </a:r>
            <a:r>
              <a:rPr lang="zh-CN" altLang="en-US" smtClean="0"/>
              <a:t>。</a:t>
            </a:r>
          </a:p>
          <a:p>
            <a:pPr lvl="0"/>
            <a:endParaRPr lang="zh-CN" altLang="en-US" smtClean="0"/>
          </a:p>
          <a:p>
            <a:pPr lvl="0"/>
            <a:endParaRPr lang="zh-CN" altLang="en-US"/>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3430980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zh-CN" altLang="en-US" dirty="0">
                <a:latin typeface="方正兰亭黑简体" panose="02000000000000000000" pitchFamily="2" charset="-122"/>
                <a:ea typeface="方正兰亭黑简体" panose="02000000000000000000" pitchFamily="2" charset="-122"/>
              </a:rPr>
              <a:t>中小型企业网络规模不大，路由设备数量有限，可以考虑将所有设备都放在同一个</a:t>
            </a:r>
            <a:r>
              <a:rPr lang="en-US" altLang="zh-CN" dirty="0">
                <a:latin typeface="+mn-lt"/>
                <a:ea typeface="方正兰亭黑简体" panose="02000000000000000000" pitchFamily="2" charset="-122"/>
              </a:rPr>
              <a:t>OSPF</a:t>
            </a:r>
            <a:r>
              <a:rPr lang="zh-CN" altLang="en-US" dirty="0">
                <a:latin typeface="方正兰亭黑简体" panose="02000000000000000000" pitchFamily="2" charset="-122"/>
                <a:ea typeface="方正兰亭黑简体" panose="02000000000000000000" pitchFamily="2" charset="-122"/>
              </a:rPr>
              <a:t>区域。</a:t>
            </a:r>
            <a:endParaRPr lang="en-US" altLang="zh-CN" dirty="0">
              <a:latin typeface="方正兰亭黑简体" panose="02000000000000000000" pitchFamily="2" charset="-122"/>
              <a:ea typeface="方正兰亭黑简体" panose="02000000000000000000" pitchFamily="2" charset="-122"/>
            </a:endParaRPr>
          </a:p>
          <a:p>
            <a:r>
              <a:rPr lang="zh-CN" altLang="en-US" dirty="0">
                <a:latin typeface="方正兰亭黑简体" panose="02000000000000000000" pitchFamily="2" charset="-122"/>
                <a:ea typeface="方正兰亭黑简体" panose="02000000000000000000" pitchFamily="2" charset="-122"/>
              </a:rPr>
              <a:t>大型企业网络规模大，路由设备数量很多，网络层次分明，建议采用</a:t>
            </a:r>
            <a:r>
              <a:rPr lang="en-US" altLang="zh-CN" dirty="0">
                <a:latin typeface="+mn-lt"/>
                <a:ea typeface="方正兰亭黑简体" panose="02000000000000000000" pitchFamily="2" charset="-122"/>
              </a:rPr>
              <a:t>OSPF</a:t>
            </a:r>
            <a:r>
              <a:rPr lang="zh-CN" altLang="en-US" dirty="0">
                <a:latin typeface="方正兰亭黑简体" panose="02000000000000000000" pitchFamily="2" charset="-122"/>
                <a:ea typeface="方正兰亭黑简体" panose="02000000000000000000" pitchFamily="2" charset="-122"/>
              </a:rPr>
              <a:t>多区域的方式部署。</a:t>
            </a:r>
            <a:endParaRPr lang="en-US" altLang="zh-CN" dirty="0">
              <a:latin typeface="方正兰亭黑简体" panose="02000000000000000000" pitchFamily="2" charset="-122"/>
              <a:ea typeface="方正兰亭黑简体" panose="02000000000000000000" pitchFamily="2" charset="-122"/>
            </a:endParaRPr>
          </a:p>
          <a:p>
            <a:endParaRPr lang="zh-CN" altLang="en-US" dirty="0"/>
          </a:p>
        </p:txBody>
      </p:sp>
    </p:spTree>
    <p:extLst>
      <p:ext uri="{BB962C8B-B14F-4D97-AF65-F5344CB8AC3E}">
        <p14:creationId xmlns:p14="http://schemas.microsoft.com/office/powerpoint/2010/main" val="37174842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40996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8829751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marL="180000" marR="0" lvl="0" indent="-180000" algn="l" defTabSz="1219304" rtl="0" eaLnBrk="1" fontAlgn="auto" latinLnBrk="0" hangingPunct="1">
              <a:lnSpc>
                <a:spcPct val="125000"/>
              </a:lnSpc>
              <a:spcBef>
                <a:spcPts val="0"/>
              </a:spcBef>
              <a:spcAft>
                <a:spcPts val="600"/>
              </a:spcAft>
              <a:buClrTx/>
              <a:buSzTx/>
              <a:buFont typeface="Huawei Sans" panose="020C0503030203020204" pitchFamily="34" charset="0"/>
              <a:buChar char="•"/>
              <a:tabLst/>
              <a:defRPr/>
            </a:pPr>
            <a:r>
              <a:rPr lang="en-US" altLang="zh-CN" smtClean="0"/>
              <a:t>Router </a:t>
            </a:r>
            <a:r>
              <a:rPr lang="en-US" altLang="zh-CN" dirty="0"/>
              <a:t>ID</a:t>
            </a:r>
            <a:r>
              <a:rPr lang="zh-CN" altLang="en-US" sz="1100" dirty="0">
                <a:latin typeface="Huawei Sans" panose="020C0503030203020204" pitchFamily="34" charset="0"/>
                <a:ea typeface="方正兰亭黑简体" panose="02000000000000000000" pitchFamily="2" charset="-122"/>
                <a:cs typeface="Huawei Sans" panose="020C0503030203020204" pitchFamily="34" charset="0"/>
              </a:rPr>
              <a:t>的选择顺序是：优先从</a:t>
            </a:r>
            <a:r>
              <a:rPr lang="en-US" altLang="zh-CN" sz="1100" dirty="0">
                <a:latin typeface="Huawei Sans" panose="020C0503030203020204" pitchFamily="34" charset="0"/>
                <a:ea typeface="方正兰亭黑简体" panose="02000000000000000000" pitchFamily="2" charset="-122"/>
                <a:cs typeface="Huawei Sans" panose="020C0503030203020204" pitchFamily="34" charset="0"/>
              </a:rPr>
              <a:t>Loopback</a:t>
            </a:r>
            <a:r>
              <a:rPr lang="zh-CN" altLang="en-US" sz="1100" dirty="0">
                <a:latin typeface="Huawei Sans" panose="020C0503030203020204" pitchFamily="34" charset="0"/>
                <a:ea typeface="方正兰亭黑简体" panose="02000000000000000000" pitchFamily="2" charset="-122"/>
                <a:cs typeface="Huawei Sans" panose="020C0503030203020204" pitchFamily="34" charset="0"/>
              </a:rPr>
              <a:t>地址中选择最大的</a:t>
            </a:r>
            <a:r>
              <a:rPr lang="en-US" altLang="zh-CN" sz="1100" dirty="0">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100" dirty="0">
                <a:latin typeface="Huawei Sans" panose="020C0503030203020204" pitchFamily="34" charset="0"/>
                <a:ea typeface="方正兰亭黑简体" panose="02000000000000000000" pitchFamily="2" charset="-122"/>
                <a:cs typeface="Huawei Sans" panose="020C0503030203020204" pitchFamily="34" charset="0"/>
              </a:rPr>
              <a:t>地址作为设备的</a:t>
            </a:r>
            <a:r>
              <a:rPr lang="en-US" altLang="zh-CN" sz="1100" dirty="0">
                <a:latin typeface="Huawei Sans" panose="020C0503030203020204" pitchFamily="34" charset="0"/>
                <a:ea typeface="方正兰亭黑简体" panose="02000000000000000000" pitchFamily="2" charset="-122"/>
                <a:cs typeface="Huawei Sans" panose="020C0503030203020204" pitchFamily="34" charset="0"/>
              </a:rPr>
              <a:t>ID</a:t>
            </a:r>
            <a:r>
              <a:rPr lang="zh-CN" altLang="en-US" sz="1100" dirty="0">
                <a:latin typeface="Huawei Sans" panose="020C0503030203020204" pitchFamily="34" charset="0"/>
                <a:ea typeface="方正兰亭黑简体" panose="02000000000000000000" pitchFamily="2" charset="-122"/>
                <a:cs typeface="Huawei Sans" panose="020C0503030203020204" pitchFamily="34" charset="0"/>
              </a:rPr>
              <a:t>号，如果没有配置</a:t>
            </a:r>
            <a:r>
              <a:rPr lang="en-US" altLang="zh-CN" sz="1100" dirty="0">
                <a:latin typeface="Huawei Sans" panose="020C0503030203020204" pitchFamily="34" charset="0"/>
                <a:ea typeface="方正兰亭黑简体" panose="02000000000000000000" pitchFamily="2" charset="-122"/>
                <a:cs typeface="Huawei Sans" panose="020C0503030203020204" pitchFamily="34" charset="0"/>
              </a:rPr>
              <a:t>Loopback</a:t>
            </a:r>
            <a:r>
              <a:rPr lang="zh-CN" altLang="en-US" sz="1100" dirty="0">
                <a:latin typeface="Huawei Sans" panose="020C0503030203020204" pitchFamily="34" charset="0"/>
                <a:ea typeface="方正兰亭黑简体" panose="02000000000000000000" pitchFamily="2" charset="-122"/>
                <a:cs typeface="Huawei Sans" panose="020C0503030203020204" pitchFamily="34" charset="0"/>
              </a:rPr>
              <a:t>接口，则在接口地址中选取最大的</a:t>
            </a:r>
            <a:r>
              <a:rPr lang="en-US" altLang="zh-CN" sz="1100" dirty="0">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100" dirty="0">
                <a:latin typeface="Huawei Sans" panose="020C0503030203020204" pitchFamily="34" charset="0"/>
                <a:ea typeface="方正兰亭黑简体" panose="02000000000000000000" pitchFamily="2" charset="-122"/>
                <a:cs typeface="Huawei Sans" panose="020C0503030203020204" pitchFamily="34" charset="0"/>
              </a:rPr>
              <a:t>地址作为设备的</a:t>
            </a:r>
            <a:r>
              <a:rPr lang="en-US" altLang="zh-CN" sz="1100" dirty="0">
                <a:latin typeface="Huawei Sans" panose="020C0503030203020204" pitchFamily="34" charset="0"/>
                <a:ea typeface="方正兰亭黑简体" panose="02000000000000000000" pitchFamily="2" charset="-122"/>
                <a:cs typeface="Huawei Sans" panose="020C0503030203020204" pitchFamily="34" charset="0"/>
              </a:rPr>
              <a:t>ID</a:t>
            </a:r>
            <a:r>
              <a:rPr lang="zh-CN" altLang="en-US" sz="1100" dirty="0">
                <a:latin typeface="Huawei Sans" panose="020C0503030203020204" pitchFamily="34" charset="0"/>
                <a:ea typeface="方正兰亭黑简体" panose="02000000000000000000" pitchFamily="2" charset="-122"/>
                <a:cs typeface="Huawei Sans" panose="020C0503030203020204" pitchFamily="34" charset="0"/>
              </a:rPr>
              <a:t>号。</a:t>
            </a:r>
          </a:p>
          <a:p>
            <a:endParaRPr lang="zh-CN" altLang="en-US" dirty="0"/>
          </a:p>
        </p:txBody>
      </p:sp>
    </p:spTree>
    <p:extLst>
      <p:ext uri="{BB962C8B-B14F-4D97-AF65-F5344CB8AC3E}">
        <p14:creationId xmlns:p14="http://schemas.microsoft.com/office/powerpoint/2010/main" val="33764687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840365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08419915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smtClean="0"/>
              <a:t>配置</a:t>
            </a:r>
            <a:r>
              <a:rPr lang="en-US" altLang="zh-CN" smtClean="0"/>
              <a:t>R2</a:t>
            </a:r>
            <a:r>
              <a:rPr lang="zh-CN" altLang="en-US" smtClean="0"/>
              <a:t>的接口</a:t>
            </a:r>
            <a:endParaRPr lang="en-US" altLang="zh-CN" smtClean="0"/>
          </a:p>
          <a:p>
            <a:pPr lvl="1"/>
            <a:r>
              <a:rPr lang="en-US" altLang="zh-CN" smtClean="0"/>
              <a:t>[R2] interface GigabitEthernet 0/0/0</a:t>
            </a:r>
            <a:br>
              <a:rPr lang="en-US" altLang="zh-CN" smtClean="0"/>
            </a:br>
            <a:r>
              <a:rPr lang="en-US" altLang="zh-CN" smtClean="0"/>
              <a:t>[R2-GigabitEthernet0/0/0] ip address 10.1.12.2 30</a:t>
            </a:r>
            <a:br>
              <a:rPr lang="en-US" altLang="zh-CN" smtClean="0"/>
            </a:br>
            <a:r>
              <a:rPr lang="en-US" altLang="zh-CN" smtClean="0"/>
              <a:t>[R2-GigabitEthernet0/0/0] interface GigabitEthernet 0/0/1</a:t>
            </a:r>
            <a:br>
              <a:rPr lang="en-US" altLang="zh-CN" smtClean="0"/>
            </a:br>
            <a:r>
              <a:rPr lang="en-US" altLang="zh-CN" smtClean="0"/>
              <a:t>[R2-GigabitEthernet0/0/1] ip address 10.1.12.2 30</a:t>
            </a:r>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112451810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2529147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08163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982321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39851439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marL="228600" indent="-228600">
              <a:buFont typeface="+mj-lt"/>
              <a:buAutoNum type="arabicPeriod"/>
            </a:pPr>
            <a:r>
              <a:rPr lang="en-US" altLang="zh-CN" smtClean="0"/>
              <a:t>BD</a:t>
            </a:r>
            <a:endParaRPr lang="en-US" altLang="zh-CN"/>
          </a:p>
          <a:p>
            <a:pPr marL="228600" indent="-228600">
              <a:buFont typeface="+mj-lt"/>
              <a:buAutoNum type="arabicPeriod"/>
            </a:pPr>
            <a:r>
              <a:rPr lang="en-US" altLang="zh-CN" smtClean="0"/>
              <a:t>ABD</a:t>
            </a:r>
            <a:endParaRPr lang="zh-CN" altLang="en-US" dirty="0"/>
          </a:p>
        </p:txBody>
      </p:sp>
    </p:spTree>
    <p:extLst>
      <p:ext uri="{BB962C8B-B14F-4D97-AF65-F5344CB8AC3E}">
        <p14:creationId xmlns:p14="http://schemas.microsoft.com/office/powerpoint/2010/main" val="89177174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79991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94031969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21395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864506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altLang="zh-CN" smtClean="0"/>
              <a:t>BGP</a:t>
            </a:r>
            <a:r>
              <a:rPr lang="zh-CN" altLang="en-US" smtClean="0"/>
              <a:t>使用一种基于距离矢量算法修改后的算法，该算法被称为路径适量（</a:t>
            </a:r>
            <a:r>
              <a:rPr lang="en-US" altLang="zh-CN" smtClean="0"/>
              <a:t>Path Vector</a:t>
            </a:r>
            <a:r>
              <a:rPr lang="zh-CN" altLang="en-US" smtClean="0"/>
              <a:t>）算法。因此在某些场合下，</a:t>
            </a:r>
            <a:r>
              <a:rPr lang="en-US" altLang="zh-CN" smtClean="0"/>
              <a:t>BGP</a:t>
            </a:r>
            <a:r>
              <a:rPr lang="zh-CN" altLang="en-US" smtClean="0"/>
              <a:t>也被称为路径矢量路由协议。</a:t>
            </a:r>
          </a:p>
          <a:p>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38796979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1283515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smtClean="0"/>
              <a:t>链路状态通告，可以简单的理解为每台路由器都产生一个描述自己直连接口状态（包括接口的开销、与邻居路由器之间的关系等）的通告。</a:t>
            </a:r>
            <a:endParaRPr lang="zh-CN" altLang="en-US"/>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051722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3" name="Group 3"/>
          <p:cNvGraphicFramePr>
            <a:graphicFrameLocks noGrp="1"/>
          </p:cNvGraphicFramePr>
          <p:nvPr userDrawn="1">
            <p:extLst>
              <p:ext uri="{D42A27DB-BD31-4B8C-83A1-F6EECF244321}">
                <p14:modId xmlns:p14="http://schemas.microsoft.com/office/powerpoint/2010/main" val="2163518714"/>
              </p:ext>
            </p:extLst>
          </p:nvPr>
        </p:nvGraphicFramePr>
        <p:xfrm>
          <a:off x="1007140" y="1254490"/>
          <a:ext cx="10460715" cy="1082675"/>
        </p:xfrm>
        <a:graphic>
          <a:graphicData uri="http://schemas.openxmlformats.org/drawingml/2006/table">
            <a:tbl>
              <a:tblPr/>
              <a:tblGrid>
                <a:gridCol w="3119031">
                  <a:extLst>
                    <a:ext uri="{9D8B030D-6E8A-4147-A177-3AD203B41FA5}">
                      <a16:colId xmlns="" xmlns:a16="http://schemas.microsoft.com/office/drawing/2014/main" val="20000"/>
                    </a:ext>
                  </a:extLst>
                </a:gridCol>
                <a:gridCol w="1967450">
                  <a:extLst>
                    <a:ext uri="{9D8B030D-6E8A-4147-A177-3AD203B41FA5}">
                      <a16:colId xmlns="" xmlns:a16="http://schemas.microsoft.com/office/drawing/2014/main" val="20001"/>
                    </a:ext>
                  </a:extLst>
                </a:gridCol>
                <a:gridCol w="3023155">
                  <a:extLst>
                    <a:ext uri="{9D8B030D-6E8A-4147-A177-3AD203B41FA5}">
                      <a16:colId xmlns="" xmlns:a16="http://schemas.microsoft.com/office/drawing/2014/main" val="20002"/>
                    </a:ext>
                  </a:extLst>
                </a:gridCol>
                <a:gridCol w="2351079">
                  <a:extLst>
                    <a:ext uri="{9D8B030D-6E8A-4147-A177-3AD203B41FA5}">
                      <a16:colId xmlns=""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课程编码</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适用产品</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产品版本</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课程版本</a:t>
                      </a:r>
                      <a:endParaRPr kumimoji="1" lang="en-US" altLang="zh-CN" sz="1800" b="1" i="0" u="none" strike="noStrike" cap="none" normalizeH="0" baseline="0" dirty="0">
                        <a:ln>
                          <a:noFill/>
                        </a:ln>
                        <a:solidFill>
                          <a:schemeClr val="tx1"/>
                        </a:solidFill>
                        <a:effectLst/>
                        <a:latin typeface="+mn-lt"/>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graphicFrame>
        <p:nvGraphicFramePr>
          <p:cNvPr id="4" name="Group 21"/>
          <p:cNvGraphicFramePr>
            <a:graphicFrameLocks noGrp="1"/>
          </p:cNvGraphicFramePr>
          <p:nvPr userDrawn="1">
            <p:extLst>
              <p:ext uri="{D42A27DB-BD31-4B8C-83A1-F6EECF244321}">
                <p14:modId xmlns:p14="http://schemas.microsoft.com/office/powerpoint/2010/main" val="3380704855"/>
              </p:ext>
            </p:extLst>
          </p:nvPr>
        </p:nvGraphicFramePr>
        <p:xfrm>
          <a:off x="1007140" y="2776902"/>
          <a:ext cx="10460714" cy="3038475"/>
        </p:xfrm>
        <a:graphic>
          <a:graphicData uri="http://schemas.openxmlformats.org/drawingml/2006/table">
            <a:tbl>
              <a:tblPr/>
              <a:tblGrid>
                <a:gridCol w="3119030">
                  <a:extLst>
                    <a:ext uri="{9D8B030D-6E8A-4147-A177-3AD203B41FA5}">
                      <a16:colId xmlns="" xmlns:a16="http://schemas.microsoft.com/office/drawing/2014/main" val="20000"/>
                    </a:ext>
                  </a:extLst>
                </a:gridCol>
                <a:gridCol w="1967450">
                  <a:extLst>
                    <a:ext uri="{9D8B030D-6E8A-4147-A177-3AD203B41FA5}">
                      <a16:colId xmlns="" xmlns:a16="http://schemas.microsoft.com/office/drawing/2014/main" val="20001"/>
                    </a:ext>
                  </a:extLst>
                </a:gridCol>
                <a:gridCol w="3023155">
                  <a:extLst>
                    <a:ext uri="{9D8B030D-6E8A-4147-A177-3AD203B41FA5}">
                      <a16:colId xmlns="" xmlns:a16="http://schemas.microsoft.com/office/drawing/2014/main" val="20002"/>
                    </a:ext>
                  </a:extLst>
                </a:gridCol>
                <a:gridCol w="2351079">
                  <a:extLst>
                    <a:ext uri="{9D8B030D-6E8A-4147-A177-3AD203B41FA5}">
                      <a16:colId xmlns=""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作者</a:t>
                      </a:r>
                      <a:r>
                        <a:rPr kumimoji="1" lang="en-US" altLang="zh-CN" sz="1800" b="1" i="0" u="none" strike="noStrike" cap="none" normalizeH="0" baseline="0" dirty="0">
                          <a:ln>
                            <a:noFill/>
                          </a:ln>
                          <a:solidFill>
                            <a:schemeClr val="tx1"/>
                          </a:solidFill>
                          <a:effectLst/>
                          <a:latin typeface="+mn-lt"/>
                          <a:ea typeface="+mn-ea"/>
                        </a:rPr>
                        <a:t>/</a:t>
                      </a:r>
                      <a:r>
                        <a:rPr kumimoji="1" lang="zh-CN" altLang="en-US" sz="1800" b="1" i="0" u="none" strike="noStrike" cap="none" normalizeH="0" baseline="0" dirty="0">
                          <a:ln>
                            <a:noFill/>
                          </a:ln>
                          <a:solidFill>
                            <a:schemeClr val="tx1"/>
                          </a:solidFill>
                          <a:effectLst/>
                          <a:latin typeface="+mn-lt"/>
                          <a:ea typeface="+mn-ea"/>
                        </a:rPr>
                        <a:t>工号</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时间</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审核人</a:t>
                      </a:r>
                      <a:r>
                        <a:rPr kumimoji="1" lang="en-US" altLang="zh-CN" sz="1800" b="1" i="0" u="none" strike="noStrike" cap="none" normalizeH="0" baseline="0" dirty="0">
                          <a:ln>
                            <a:noFill/>
                          </a:ln>
                          <a:solidFill>
                            <a:schemeClr val="tx1"/>
                          </a:solidFill>
                          <a:effectLst/>
                          <a:latin typeface="+mn-lt"/>
                          <a:ea typeface="+mn-ea"/>
                        </a:rPr>
                        <a:t>/</a:t>
                      </a:r>
                      <a:r>
                        <a:rPr kumimoji="1" lang="zh-CN" altLang="en-US" sz="1800" b="1" i="0" u="none" strike="noStrike" cap="none" normalizeH="0" baseline="0" dirty="0">
                          <a:ln>
                            <a:noFill/>
                          </a:ln>
                          <a:solidFill>
                            <a:schemeClr val="tx1"/>
                          </a:solidFill>
                          <a:effectLst/>
                          <a:latin typeface="+mn-lt"/>
                          <a:ea typeface="+mn-ea"/>
                        </a:rPr>
                        <a:t>工号</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a:ln>
                            <a:noFill/>
                          </a:ln>
                          <a:solidFill>
                            <a:schemeClr val="tx1"/>
                          </a:solidFill>
                          <a:effectLst/>
                          <a:latin typeface="+mn-lt"/>
                          <a:ea typeface="+mn-ea"/>
                        </a:rPr>
                        <a:t>新开发/优化</a:t>
                      </a:r>
                      <a:endParaRPr kumimoji="1" lang="zh-CN" altLang="en-US" sz="1800" b="1" i="0" u="none" strike="noStrike" cap="none" normalizeH="0" baseline="0" dirty="0">
                        <a:ln>
                          <a:noFill/>
                        </a:ln>
                        <a:solidFill>
                          <a:schemeClr val="tx1"/>
                        </a:solidFill>
                        <a:effectLst/>
                        <a:latin typeface="+mn-lt"/>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bl>
          </a:graphicData>
        </a:graphic>
      </p:graphicFrame>
      <p:sp>
        <p:nvSpPr>
          <p:cNvPr id="5" name="文本占位符 7"/>
          <p:cNvSpPr>
            <a:spLocks noGrp="1"/>
          </p:cNvSpPr>
          <p:nvPr>
            <p:ph type="body" sz="quarter" idx="17" hasCustomPrompt="1"/>
          </p:nvPr>
        </p:nvSpPr>
        <p:spPr>
          <a:xfrm>
            <a:off x="1007139" y="1825692"/>
            <a:ext cx="3119030" cy="504887"/>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课程编码</a:t>
            </a:r>
          </a:p>
        </p:txBody>
      </p:sp>
      <p:sp>
        <p:nvSpPr>
          <p:cNvPr id="6" name="文本占位符 7"/>
          <p:cNvSpPr>
            <a:spLocks noGrp="1"/>
          </p:cNvSpPr>
          <p:nvPr>
            <p:ph type="body" sz="quarter" idx="18" hasCustomPrompt="1"/>
          </p:nvPr>
        </p:nvSpPr>
        <p:spPr>
          <a:xfrm>
            <a:off x="4126170" y="1825692"/>
            <a:ext cx="1967450" cy="504887"/>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适用的产品</a:t>
            </a:r>
          </a:p>
        </p:txBody>
      </p:sp>
      <p:sp>
        <p:nvSpPr>
          <p:cNvPr id="7" name="文本占位符 7"/>
          <p:cNvSpPr>
            <a:spLocks noGrp="1"/>
          </p:cNvSpPr>
          <p:nvPr>
            <p:ph type="body" sz="quarter" idx="19" hasCustomPrompt="1"/>
          </p:nvPr>
        </p:nvSpPr>
        <p:spPr>
          <a:xfrm>
            <a:off x="6093619" y="1825692"/>
            <a:ext cx="3023155" cy="504887"/>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V5R2</a:t>
            </a:r>
            <a:endParaRPr lang="zh-CN" altLang="en-US" dirty="0"/>
          </a:p>
        </p:txBody>
      </p:sp>
      <p:sp>
        <p:nvSpPr>
          <p:cNvPr id="8" name="文本占位符 7"/>
          <p:cNvSpPr>
            <a:spLocks noGrp="1"/>
          </p:cNvSpPr>
          <p:nvPr>
            <p:ph type="body" sz="quarter" idx="20" hasCustomPrompt="1"/>
          </p:nvPr>
        </p:nvSpPr>
        <p:spPr>
          <a:xfrm>
            <a:off x="9116775" y="1825692"/>
            <a:ext cx="2351079" cy="504887"/>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V1R1</a:t>
            </a:r>
            <a:endParaRPr lang="zh-CN" altLang="en-US" dirty="0"/>
          </a:p>
        </p:txBody>
      </p:sp>
      <p:sp>
        <p:nvSpPr>
          <p:cNvPr id="9" name="文本占位符 7"/>
          <p:cNvSpPr>
            <a:spLocks noGrp="1"/>
          </p:cNvSpPr>
          <p:nvPr>
            <p:ph type="body" sz="quarter" idx="13" hasCustomPrompt="1"/>
          </p:nvPr>
        </p:nvSpPr>
        <p:spPr>
          <a:xfrm>
            <a:off x="1007042" y="3373862"/>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10" name="文本占位符 7"/>
          <p:cNvSpPr>
            <a:spLocks noGrp="1"/>
          </p:cNvSpPr>
          <p:nvPr>
            <p:ph type="body" sz="quarter" idx="14" hasCustomPrompt="1"/>
          </p:nvPr>
        </p:nvSpPr>
        <p:spPr>
          <a:xfrm>
            <a:off x="4126170" y="3373862"/>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11" name="文本占位符 7"/>
          <p:cNvSpPr>
            <a:spLocks noGrp="1"/>
          </p:cNvSpPr>
          <p:nvPr>
            <p:ph type="body" sz="quarter" idx="15" hasCustomPrompt="1"/>
          </p:nvPr>
        </p:nvSpPr>
        <p:spPr>
          <a:xfrm>
            <a:off x="6093619" y="3373862"/>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12" name="文本占位符 7"/>
          <p:cNvSpPr>
            <a:spLocks noGrp="1"/>
          </p:cNvSpPr>
          <p:nvPr>
            <p:ph type="body" sz="quarter" idx="16" hasCustomPrompt="1"/>
          </p:nvPr>
        </p:nvSpPr>
        <p:spPr>
          <a:xfrm>
            <a:off x="9116775" y="3337858"/>
            <a:ext cx="2351342" cy="504056"/>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新开发</a:t>
            </a:r>
          </a:p>
        </p:txBody>
      </p:sp>
      <p:sp>
        <p:nvSpPr>
          <p:cNvPr id="13" name="Rectangle 2"/>
          <p:cNvSpPr>
            <a:spLocks noChangeArrowheads="1"/>
          </p:cNvSpPr>
          <p:nvPr userDrawn="1"/>
        </p:nvSpPr>
        <p:spPr bwMode="auto">
          <a:xfrm>
            <a:off x="952130" y="368661"/>
            <a:ext cx="2802144" cy="479425"/>
          </a:xfrm>
          <a:prstGeom prst="rect">
            <a:avLst/>
          </a:prstGeom>
          <a:noFill/>
          <a:ln w="9525">
            <a:noFill/>
            <a:miter lim="800000"/>
            <a:headEnd/>
            <a:tailEnd/>
          </a:ln>
        </p:spPr>
        <p:txBody>
          <a:bodyPr lIns="78227" tIns="39112" rIns="78227" bIns="39112" anchor="ctr"/>
          <a:lstStyle/>
          <a:p>
            <a:pPr algn="l" defTabSz="1001223" rtl="0" eaLnBrk="0" fontAlgn="t" hangingPunct="0">
              <a:spcBef>
                <a:spcPct val="0"/>
              </a:spcBef>
              <a:spcAft>
                <a:spcPct val="0"/>
              </a:spcAft>
            </a:pPr>
            <a:r>
              <a:rPr lang="zh-CN" altLang="en-US" sz="3499" b="1" kern="1200">
                <a:solidFill>
                  <a:schemeClr val="tx1">
                    <a:lumMod val="75000"/>
                    <a:lumOff val="25000"/>
                  </a:schemeClr>
                </a:solidFill>
                <a:latin typeface="+mn-lt"/>
                <a:ea typeface="+mn-ea"/>
                <a:cs typeface="Arial" panose="020B0604020202020204" pitchFamily="34" charset="0"/>
              </a:rPr>
              <a:t>修订记录</a:t>
            </a:r>
            <a:endParaRPr lang="zh-CN" altLang="en-US" sz="3499" b="1" kern="1200" dirty="0">
              <a:solidFill>
                <a:schemeClr val="tx1">
                  <a:lumMod val="75000"/>
                  <a:lumOff val="25000"/>
                </a:schemeClr>
              </a:solidFill>
              <a:latin typeface="+mn-lt"/>
              <a:ea typeface="+mn-ea"/>
              <a:cs typeface="Arial" panose="020B0604020202020204" pitchFamily="34" charset="0"/>
            </a:endParaRPr>
          </a:p>
        </p:txBody>
      </p:sp>
      <p:sp>
        <p:nvSpPr>
          <p:cNvPr id="14" name="Text Box 58"/>
          <p:cNvSpPr txBox="1">
            <a:spLocks noChangeArrowheads="1"/>
          </p:cNvSpPr>
          <p:nvPr userDrawn="1"/>
        </p:nvSpPr>
        <p:spPr bwMode="auto">
          <a:xfrm>
            <a:off x="8900835" y="296652"/>
            <a:ext cx="2771225" cy="707886"/>
          </a:xfrm>
          <a:prstGeom prst="rect">
            <a:avLst/>
          </a:prstGeom>
          <a:noFill/>
          <a:ln w="9525" algn="ctr">
            <a:noFill/>
            <a:miter lim="800000"/>
            <a:headEnd/>
            <a:tailEnd/>
          </a:ln>
        </p:spPr>
        <p:txBody>
          <a:bodyPr wrap="square">
            <a:spAutoFit/>
          </a:bodyPr>
          <a:lstStyle/>
          <a:p>
            <a:pPr>
              <a:spcBef>
                <a:spcPct val="50000"/>
              </a:spcBef>
            </a:pPr>
            <a:r>
              <a:rPr lang="zh-CN" altLang="en-US" sz="3998" i="0">
                <a:solidFill>
                  <a:schemeClr val="bg2">
                    <a:lumMod val="50000"/>
                  </a:schemeClr>
                </a:solidFill>
                <a:latin typeface="+mn-lt"/>
                <a:ea typeface="+mn-ea"/>
                <a:cs typeface="Arial" panose="020B0604020202020204" pitchFamily="34" charset="0"/>
              </a:rPr>
              <a:t>本页</a:t>
            </a:r>
            <a:r>
              <a:rPr lang="zh-CN" altLang="en-US" sz="3998" i="0" dirty="0">
                <a:solidFill>
                  <a:schemeClr val="bg2">
                    <a:lumMod val="50000"/>
                  </a:schemeClr>
                </a:solidFill>
                <a:latin typeface="+mn-lt"/>
                <a:ea typeface="+mn-ea"/>
                <a:cs typeface="Arial" panose="020B0604020202020204" pitchFamily="34" charset="0"/>
              </a:rPr>
              <a:t>不打印</a:t>
            </a:r>
          </a:p>
        </p:txBody>
      </p:sp>
      <p:sp>
        <p:nvSpPr>
          <p:cNvPr id="15" name="文本占位符 7"/>
          <p:cNvSpPr>
            <a:spLocks noGrp="1"/>
          </p:cNvSpPr>
          <p:nvPr>
            <p:ph type="body" sz="quarter" idx="21" hasCustomPrompt="1"/>
          </p:nvPr>
        </p:nvSpPr>
        <p:spPr>
          <a:xfrm>
            <a:off x="1007042" y="3877918"/>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16" name="文本占位符 7"/>
          <p:cNvSpPr>
            <a:spLocks noGrp="1"/>
          </p:cNvSpPr>
          <p:nvPr>
            <p:ph type="body" sz="quarter" idx="22" hasCustomPrompt="1"/>
          </p:nvPr>
        </p:nvSpPr>
        <p:spPr>
          <a:xfrm>
            <a:off x="4126170" y="3877918"/>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17" name="文本占位符 7"/>
          <p:cNvSpPr>
            <a:spLocks noGrp="1"/>
          </p:cNvSpPr>
          <p:nvPr>
            <p:ph type="body" sz="quarter" idx="23" hasCustomPrompt="1"/>
          </p:nvPr>
        </p:nvSpPr>
        <p:spPr>
          <a:xfrm>
            <a:off x="6093619" y="3877918"/>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18" name="文本占位符 7"/>
          <p:cNvSpPr>
            <a:spLocks noGrp="1"/>
          </p:cNvSpPr>
          <p:nvPr>
            <p:ph type="body" sz="quarter" idx="24" hasCustomPrompt="1"/>
          </p:nvPr>
        </p:nvSpPr>
        <p:spPr>
          <a:xfrm>
            <a:off x="9116775" y="3841914"/>
            <a:ext cx="2351342" cy="504056"/>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优化</a:t>
            </a:r>
          </a:p>
        </p:txBody>
      </p:sp>
      <p:sp>
        <p:nvSpPr>
          <p:cNvPr id="19" name="文本占位符 7"/>
          <p:cNvSpPr>
            <a:spLocks noGrp="1"/>
          </p:cNvSpPr>
          <p:nvPr>
            <p:ph type="body" sz="quarter" idx="25" hasCustomPrompt="1"/>
          </p:nvPr>
        </p:nvSpPr>
        <p:spPr>
          <a:xfrm>
            <a:off x="1007042" y="4345970"/>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0" name="文本占位符 7"/>
          <p:cNvSpPr>
            <a:spLocks noGrp="1"/>
          </p:cNvSpPr>
          <p:nvPr>
            <p:ph type="body" sz="quarter" idx="26" hasCustomPrompt="1"/>
          </p:nvPr>
        </p:nvSpPr>
        <p:spPr>
          <a:xfrm>
            <a:off x="4126170" y="4345970"/>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21" name="文本占位符 7"/>
          <p:cNvSpPr>
            <a:spLocks noGrp="1"/>
          </p:cNvSpPr>
          <p:nvPr>
            <p:ph type="body" sz="quarter" idx="27" hasCustomPrompt="1"/>
          </p:nvPr>
        </p:nvSpPr>
        <p:spPr>
          <a:xfrm>
            <a:off x="6093619" y="4345970"/>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2" name="文本占位符 7"/>
          <p:cNvSpPr>
            <a:spLocks noGrp="1"/>
          </p:cNvSpPr>
          <p:nvPr>
            <p:ph type="body" sz="quarter" idx="28" hasCustomPrompt="1"/>
          </p:nvPr>
        </p:nvSpPr>
        <p:spPr>
          <a:xfrm>
            <a:off x="9116775" y="4345970"/>
            <a:ext cx="2351342"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优化</a:t>
            </a:r>
          </a:p>
        </p:txBody>
      </p:sp>
      <p:sp>
        <p:nvSpPr>
          <p:cNvPr id="23" name="文本占位符 7"/>
          <p:cNvSpPr>
            <a:spLocks noGrp="1"/>
          </p:cNvSpPr>
          <p:nvPr>
            <p:ph type="body" sz="quarter" idx="29" hasCustomPrompt="1"/>
          </p:nvPr>
        </p:nvSpPr>
        <p:spPr>
          <a:xfrm>
            <a:off x="1007042" y="4886030"/>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4" name="文本占位符 7"/>
          <p:cNvSpPr>
            <a:spLocks noGrp="1"/>
          </p:cNvSpPr>
          <p:nvPr>
            <p:ph type="body" sz="quarter" idx="30" hasCustomPrompt="1"/>
          </p:nvPr>
        </p:nvSpPr>
        <p:spPr>
          <a:xfrm>
            <a:off x="4126170" y="4886030"/>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25" name="文本占位符 7"/>
          <p:cNvSpPr>
            <a:spLocks noGrp="1"/>
          </p:cNvSpPr>
          <p:nvPr>
            <p:ph type="body" sz="quarter" idx="31" hasCustomPrompt="1"/>
          </p:nvPr>
        </p:nvSpPr>
        <p:spPr>
          <a:xfrm>
            <a:off x="6093619" y="4886030"/>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6" name="文本占位符 7"/>
          <p:cNvSpPr>
            <a:spLocks noGrp="1"/>
          </p:cNvSpPr>
          <p:nvPr>
            <p:ph type="body" sz="quarter" idx="32" hasCustomPrompt="1"/>
          </p:nvPr>
        </p:nvSpPr>
        <p:spPr>
          <a:xfrm>
            <a:off x="9116775" y="4886030"/>
            <a:ext cx="2351342"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优化</a:t>
            </a:r>
          </a:p>
        </p:txBody>
      </p:sp>
      <p:sp>
        <p:nvSpPr>
          <p:cNvPr id="27" name="文本占位符 7"/>
          <p:cNvSpPr>
            <a:spLocks noGrp="1"/>
          </p:cNvSpPr>
          <p:nvPr>
            <p:ph type="body" sz="quarter" idx="33" hasCustomPrompt="1"/>
          </p:nvPr>
        </p:nvSpPr>
        <p:spPr>
          <a:xfrm>
            <a:off x="1007042" y="5354082"/>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8" name="文本占位符 7"/>
          <p:cNvSpPr>
            <a:spLocks noGrp="1"/>
          </p:cNvSpPr>
          <p:nvPr>
            <p:ph type="body" sz="quarter" idx="34" hasCustomPrompt="1"/>
          </p:nvPr>
        </p:nvSpPr>
        <p:spPr>
          <a:xfrm>
            <a:off x="4126170" y="5354082"/>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29" name="文本占位符 7"/>
          <p:cNvSpPr>
            <a:spLocks noGrp="1"/>
          </p:cNvSpPr>
          <p:nvPr>
            <p:ph type="body" sz="quarter" idx="35" hasCustomPrompt="1"/>
          </p:nvPr>
        </p:nvSpPr>
        <p:spPr>
          <a:xfrm>
            <a:off x="6093619" y="5354082"/>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30" name="文本占位符 7"/>
          <p:cNvSpPr>
            <a:spLocks noGrp="1"/>
          </p:cNvSpPr>
          <p:nvPr>
            <p:ph type="body" sz="quarter" idx="36" hasCustomPrompt="1"/>
          </p:nvPr>
        </p:nvSpPr>
        <p:spPr>
          <a:xfrm>
            <a:off x="9116775" y="5354082"/>
            <a:ext cx="2351342"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优化</a:t>
            </a:r>
          </a:p>
        </p:txBody>
      </p:sp>
    </p:spTree>
    <p:extLst>
      <p:ext uri="{BB962C8B-B14F-4D97-AF65-F5344CB8AC3E}">
        <p14:creationId xmlns:p14="http://schemas.microsoft.com/office/powerpoint/2010/main" val="708728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468316" y="1233487"/>
            <a:ext cx="11276184" cy="4680000"/>
          </a:xfrm>
        </p:spPr>
        <p:txBody>
          <a:bodyPr/>
          <a:lstStyle>
            <a:lvl1pPr marL="457017" marR="0" indent="-457017" algn="just" defTabSz="801367" rtl="0" eaLnBrk="1" fontAlgn="auto" latinLnBrk="0" hangingPunct="1">
              <a:lnSpc>
                <a:spcPct val="140000"/>
              </a:lnSpc>
              <a:spcBef>
                <a:spcPct val="30000"/>
              </a:spcBef>
              <a:spcAft>
                <a:spcPct val="0"/>
              </a:spcAft>
              <a:buClrTx/>
              <a:buSzPct val="100000"/>
              <a:buFont typeface="+mj-lt"/>
              <a:buAutoNum type="arabicPeriod"/>
              <a:tabLst/>
              <a:defRPr sz="1999">
                <a:latin typeface="+mn-lt"/>
                <a:ea typeface="+mn-ea"/>
                <a:cs typeface="Arial" panose="020B0604020202020204" pitchFamily="34" charset="0"/>
              </a:defRPr>
            </a:lvl1pPr>
            <a:lvl2pPr marL="401476" indent="0" algn="just">
              <a:buSzPct val="100000"/>
              <a:buFont typeface="+mj-lt"/>
              <a:buNone/>
              <a:defRPr sz="1799"/>
            </a:lvl2pPr>
            <a:lvl3pPr>
              <a:defRPr/>
            </a:lvl3pPr>
            <a:lvl5pPr>
              <a:buNone/>
              <a:defRPr/>
            </a:lvl5pPr>
          </a:lstStyle>
          <a:p>
            <a:r>
              <a:rPr lang="zh-CN" altLang="en-US" dirty="0"/>
              <a:t>此版式用于思考题</a:t>
            </a:r>
            <a:r>
              <a:rPr lang="en-US" altLang="zh-CN" dirty="0"/>
              <a:t>-201501</a:t>
            </a:r>
            <a:r>
              <a:rPr lang="zh-CN" altLang="en-US" dirty="0"/>
              <a:t>具体格式（序号格式需以模板展示）</a:t>
            </a:r>
            <a:endParaRPr lang="en-US" altLang="zh-CN" dirty="0"/>
          </a:p>
        </p:txBody>
      </p:sp>
      <p:sp>
        <p:nvSpPr>
          <p:cNvPr id="4" name="TextBox 10">
            <a:extLst>
              <a:ext uri="{FF2B5EF4-FFF2-40B4-BE49-F238E27FC236}">
                <a16:creationId xmlns="" xmlns:a16="http://schemas.microsoft.com/office/drawing/2014/main" id="{18ED692C-39CB-4AC0-81F6-D21CDD086EE4}"/>
              </a:ext>
            </a:extLst>
          </p:cNvPr>
          <p:cNvSpPr txBox="1"/>
          <p:nvPr userDrawn="1"/>
        </p:nvSpPr>
        <p:spPr bwMode="auto">
          <a:xfrm>
            <a:off x="1594877" y="408780"/>
            <a:ext cx="1664752"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思考题</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479190" y="424270"/>
            <a:ext cx="495425" cy="592462"/>
            <a:chOff x="5554662" y="2422526"/>
            <a:chExt cx="690564" cy="825500"/>
          </a:xfrm>
          <a:solidFill>
            <a:schemeClr val="bg1"/>
          </a:solidFill>
        </p:grpSpPr>
        <p:sp>
          <p:nvSpPr>
            <p:cNvPr id="8" name="Freeform 30"/>
            <p:cNvSpPr>
              <a:spLocks/>
            </p:cNvSpPr>
            <p:nvPr/>
          </p:nvSpPr>
          <p:spPr bwMode="auto">
            <a:xfrm>
              <a:off x="5554662" y="2487613"/>
              <a:ext cx="258763" cy="760413"/>
            </a:xfrm>
            <a:custGeom>
              <a:avLst/>
              <a:gdLst>
                <a:gd name="T0" fmla="*/ 233 w 245"/>
                <a:gd name="T1" fmla="*/ 722 h 722"/>
                <a:gd name="T2" fmla="*/ 245 w 245"/>
                <a:gd name="T3" fmla="*/ 710 h 722"/>
                <a:gd name="T4" fmla="*/ 245 w 245"/>
                <a:gd name="T5" fmla="*/ 614 h 722"/>
                <a:gd name="T6" fmla="*/ 187 w 245"/>
                <a:gd name="T7" fmla="*/ 559 h 722"/>
                <a:gd name="T8" fmla="*/ 93 w 245"/>
                <a:gd name="T9" fmla="*/ 499 h 722"/>
                <a:gd name="T10" fmla="*/ 93 w 245"/>
                <a:gd name="T11" fmla="*/ 401 h 722"/>
                <a:gd name="T12" fmla="*/ 82 w 245"/>
                <a:gd name="T13" fmla="*/ 398 h 722"/>
                <a:gd name="T14" fmla="*/ 38 w 245"/>
                <a:gd name="T15" fmla="*/ 381 h 722"/>
                <a:gd name="T16" fmla="*/ 102 w 245"/>
                <a:gd name="T17" fmla="*/ 255 h 722"/>
                <a:gd name="T18" fmla="*/ 106 w 245"/>
                <a:gd name="T19" fmla="*/ 250 h 722"/>
                <a:gd name="T20" fmla="*/ 105 w 245"/>
                <a:gd name="T21" fmla="*/ 244 h 722"/>
                <a:gd name="T22" fmla="*/ 218 w 245"/>
                <a:gd name="T23" fmla="*/ 31 h 722"/>
                <a:gd name="T24" fmla="*/ 225 w 245"/>
                <a:gd name="T25" fmla="*/ 15 h 722"/>
                <a:gd name="T26" fmla="*/ 222 w 245"/>
                <a:gd name="T27" fmla="*/ 9 h 722"/>
                <a:gd name="T28" fmla="*/ 207 w 245"/>
                <a:gd name="T29" fmla="*/ 3 h 722"/>
                <a:gd name="T30" fmla="*/ 86 w 245"/>
                <a:gd name="T31" fmla="*/ 148 h 722"/>
                <a:gd name="T32" fmla="*/ 75 w 245"/>
                <a:gd name="T33" fmla="*/ 240 h 722"/>
                <a:gd name="T34" fmla="*/ 8 w 245"/>
                <a:gd name="T35" fmla="*/ 390 h 722"/>
                <a:gd name="T36" fmla="*/ 8 w 245"/>
                <a:gd name="T37" fmla="*/ 391 h 722"/>
                <a:gd name="T38" fmla="*/ 8 w 245"/>
                <a:gd name="T39" fmla="*/ 393 h 722"/>
                <a:gd name="T40" fmla="*/ 63 w 245"/>
                <a:gd name="T41" fmla="*/ 424 h 722"/>
                <a:gd name="T42" fmla="*/ 63 w 245"/>
                <a:gd name="T43" fmla="*/ 500 h 722"/>
                <a:gd name="T44" fmla="*/ 179 w 245"/>
                <a:gd name="T45" fmla="*/ 588 h 722"/>
                <a:gd name="T46" fmla="*/ 215 w 245"/>
                <a:gd name="T47" fmla="*/ 612 h 722"/>
                <a:gd name="T48" fmla="*/ 215 w 245"/>
                <a:gd name="T49" fmla="*/ 614 h 722"/>
                <a:gd name="T50" fmla="*/ 215 w 245"/>
                <a:gd name="T51" fmla="*/ 710 h 722"/>
                <a:gd name="T52" fmla="*/ 227 w 245"/>
                <a:gd name="T53" fmla="*/ 722 h 722"/>
                <a:gd name="T54" fmla="*/ 233 w 245"/>
                <a:gd name="T5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722">
                  <a:moveTo>
                    <a:pt x="233" y="722"/>
                  </a:moveTo>
                  <a:cubicBezTo>
                    <a:pt x="240" y="722"/>
                    <a:pt x="245" y="717"/>
                    <a:pt x="245" y="710"/>
                  </a:cubicBezTo>
                  <a:cubicBezTo>
                    <a:pt x="245" y="614"/>
                    <a:pt x="245" y="614"/>
                    <a:pt x="245" y="614"/>
                  </a:cubicBezTo>
                  <a:cubicBezTo>
                    <a:pt x="245" y="605"/>
                    <a:pt x="242" y="574"/>
                    <a:pt x="187" y="559"/>
                  </a:cubicBezTo>
                  <a:cubicBezTo>
                    <a:pt x="128" y="543"/>
                    <a:pt x="94" y="522"/>
                    <a:pt x="93" y="499"/>
                  </a:cubicBezTo>
                  <a:cubicBezTo>
                    <a:pt x="93" y="401"/>
                    <a:pt x="93" y="401"/>
                    <a:pt x="93" y="401"/>
                  </a:cubicBezTo>
                  <a:cubicBezTo>
                    <a:pt x="82" y="398"/>
                    <a:pt x="82" y="398"/>
                    <a:pt x="82" y="398"/>
                  </a:cubicBezTo>
                  <a:cubicBezTo>
                    <a:pt x="64" y="393"/>
                    <a:pt x="45" y="385"/>
                    <a:pt x="38" y="381"/>
                  </a:cubicBezTo>
                  <a:cubicBezTo>
                    <a:pt x="38" y="369"/>
                    <a:pt x="44" y="325"/>
                    <a:pt x="102" y="255"/>
                  </a:cubicBezTo>
                  <a:cubicBezTo>
                    <a:pt x="106" y="250"/>
                    <a:pt x="106" y="250"/>
                    <a:pt x="106" y="250"/>
                  </a:cubicBezTo>
                  <a:cubicBezTo>
                    <a:pt x="105" y="244"/>
                    <a:pt x="105" y="244"/>
                    <a:pt x="105" y="244"/>
                  </a:cubicBezTo>
                  <a:cubicBezTo>
                    <a:pt x="105" y="237"/>
                    <a:pt x="92" y="92"/>
                    <a:pt x="218" y="31"/>
                  </a:cubicBezTo>
                  <a:cubicBezTo>
                    <a:pt x="224" y="28"/>
                    <a:pt x="227" y="21"/>
                    <a:pt x="225" y="15"/>
                  </a:cubicBezTo>
                  <a:cubicBezTo>
                    <a:pt x="222" y="9"/>
                    <a:pt x="222" y="9"/>
                    <a:pt x="222" y="9"/>
                  </a:cubicBezTo>
                  <a:cubicBezTo>
                    <a:pt x="220" y="3"/>
                    <a:pt x="213" y="0"/>
                    <a:pt x="207" y="3"/>
                  </a:cubicBezTo>
                  <a:cubicBezTo>
                    <a:pt x="147" y="31"/>
                    <a:pt x="105" y="81"/>
                    <a:pt x="86" y="148"/>
                  </a:cubicBezTo>
                  <a:cubicBezTo>
                    <a:pt x="74" y="189"/>
                    <a:pt x="74" y="226"/>
                    <a:pt x="75" y="240"/>
                  </a:cubicBezTo>
                  <a:cubicBezTo>
                    <a:pt x="0" y="333"/>
                    <a:pt x="7" y="385"/>
                    <a:pt x="8" y="390"/>
                  </a:cubicBezTo>
                  <a:cubicBezTo>
                    <a:pt x="8" y="391"/>
                    <a:pt x="8" y="391"/>
                    <a:pt x="8" y="391"/>
                  </a:cubicBezTo>
                  <a:cubicBezTo>
                    <a:pt x="8" y="393"/>
                    <a:pt x="8" y="393"/>
                    <a:pt x="8" y="393"/>
                  </a:cubicBezTo>
                  <a:cubicBezTo>
                    <a:pt x="10" y="397"/>
                    <a:pt x="14" y="409"/>
                    <a:pt x="63" y="424"/>
                  </a:cubicBezTo>
                  <a:cubicBezTo>
                    <a:pt x="63" y="500"/>
                    <a:pt x="63" y="500"/>
                    <a:pt x="63" y="500"/>
                  </a:cubicBezTo>
                  <a:cubicBezTo>
                    <a:pt x="65" y="539"/>
                    <a:pt x="104" y="569"/>
                    <a:pt x="179" y="588"/>
                  </a:cubicBezTo>
                  <a:cubicBezTo>
                    <a:pt x="213" y="597"/>
                    <a:pt x="215" y="611"/>
                    <a:pt x="215" y="612"/>
                  </a:cubicBezTo>
                  <a:cubicBezTo>
                    <a:pt x="215" y="614"/>
                    <a:pt x="215" y="614"/>
                    <a:pt x="215" y="614"/>
                  </a:cubicBezTo>
                  <a:cubicBezTo>
                    <a:pt x="215" y="710"/>
                    <a:pt x="215" y="710"/>
                    <a:pt x="215" y="710"/>
                  </a:cubicBezTo>
                  <a:cubicBezTo>
                    <a:pt x="215" y="717"/>
                    <a:pt x="220" y="722"/>
                    <a:pt x="227" y="722"/>
                  </a:cubicBezTo>
                  <a:lnTo>
                    <a:pt x="233" y="7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31"/>
            <p:cNvSpPr>
              <a:spLocks/>
            </p:cNvSpPr>
            <p:nvPr/>
          </p:nvSpPr>
          <p:spPr bwMode="auto">
            <a:xfrm>
              <a:off x="6029325" y="2752726"/>
              <a:ext cx="169863" cy="495300"/>
            </a:xfrm>
            <a:custGeom>
              <a:avLst/>
              <a:gdLst>
                <a:gd name="T0" fmla="*/ 21 w 162"/>
                <a:gd name="T1" fmla="*/ 470 h 470"/>
                <a:gd name="T2" fmla="*/ 33 w 162"/>
                <a:gd name="T3" fmla="*/ 458 h 470"/>
                <a:gd name="T4" fmla="*/ 33 w 162"/>
                <a:gd name="T5" fmla="*/ 361 h 470"/>
                <a:gd name="T6" fmla="*/ 108 w 162"/>
                <a:gd name="T7" fmla="*/ 168 h 470"/>
                <a:gd name="T8" fmla="*/ 162 w 162"/>
                <a:gd name="T9" fmla="*/ 13 h 470"/>
                <a:gd name="T10" fmla="*/ 151 w 162"/>
                <a:gd name="T11" fmla="*/ 1 h 470"/>
                <a:gd name="T12" fmla="*/ 144 w 162"/>
                <a:gd name="T13" fmla="*/ 0 h 470"/>
                <a:gd name="T14" fmla="*/ 131 w 162"/>
                <a:gd name="T15" fmla="*/ 12 h 470"/>
                <a:gd name="T16" fmla="*/ 84 w 162"/>
                <a:gd name="T17" fmla="*/ 149 h 470"/>
                <a:gd name="T18" fmla="*/ 3 w 162"/>
                <a:gd name="T19" fmla="*/ 362 h 470"/>
                <a:gd name="T20" fmla="*/ 3 w 162"/>
                <a:gd name="T21" fmla="*/ 458 h 470"/>
                <a:gd name="T22" fmla="*/ 15 w 162"/>
                <a:gd name="T23" fmla="*/ 470 h 470"/>
                <a:gd name="T24" fmla="*/ 21 w 162"/>
                <a:gd name="T25"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70">
                  <a:moveTo>
                    <a:pt x="21" y="470"/>
                  </a:moveTo>
                  <a:cubicBezTo>
                    <a:pt x="28" y="470"/>
                    <a:pt x="33" y="465"/>
                    <a:pt x="33" y="458"/>
                  </a:cubicBezTo>
                  <a:cubicBezTo>
                    <a:pt x="33" y="361"/>
                    <a:pt x="33" y="361"/>
                    <a:pt x="33" y="361"/>
                  </a:cubicBezTo>
                  <a:cubicBezTo>
                    <a:pt x="33" y="360"/>
                    <a:pt x="29" y="262"/>
                    <a:pt x="108" y="168"/>
                  </a:cubicBezTo>
                  <a:cubicBezTo>
                    <a:pt x="137" y="133"/>
                    <a:pt x="157" y="75"/>
                    <a:pt x="162" y="13"/>
                  </a:cubicBezTo>
                  <a:cubicBezTo>
                    <a:pt x="162" y="7"/>
                    <a:pt x="157" y="1"/>
                    <a:pt x="151" y="1"/>
                  </a:cubicBezTo>
                  <a:cubicBezTo>
                    <a:pt x="144" y="0"/>
                    <a:pt x="144" y="0"/>
                    <a:pt x="144" y="0"/>
                  </a:cubicBezTo>
                  <a:cubicBezTo>
                    <a:pt x="138" y="0"/>
                    <a:pt x="132" y="5"/>
                    <a:pt x="131" y="12"/>
                  </a:cubicBezTo>
                  <a:cubicBezTo>
                    <a:pt x="127" y="67"/>
                    <a:pt x="110" y="119"/>
                    <a:pt x="84" y="149"/>
                  </a:cubicBezTo>
                  <a:cubicBezTo>
                    <a:pt x="0" y="249"/>
                    <a:pt x="3" y="353"/>
                    <a:pt x="3" y="362"/>
                  </a:cubicBezTo>
                  <a:cubicBezTo>
                    <a:pt x="3" y="458"/>
                    <a:pt x="3" y="458"/>
                    <a:pt x="3" y="458"/>
                  </a:cubicBezTo>
                  <a:cubicBezTo>
                    <a:pt x="3" y="465"/>
                    <a:pt x="8" y="470"/>
                    <a:pt x="15" y="470"/>
                  </a:cubicBezTo>
                  <a:lnTo>
                    <a:pt x="21"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Freeform 32"/>
            <p:cNvSpPr>
              <a:spLocks/>
            </p:cNvSpPr>
            <p:nvPr/>
          </p:nvSpPr>
          <p:spPr bwMode="auto">
            <a:xfrm>
              <a:off x="5851525" y="2489201"/>
              <a:ext cx="325437" cy="406401"/>
            </a:xfrm>
            <a:custGeom>
              <a:avLst/>
              <a:gdLst>
                <a:gd name="T0" fmla="*/ 155 w 309"/>
                <a:gd name="T1" fmla="*/ 386 h 386"/>
                <a:gd name="T2" fmla="*/ 189 w 309"/>
                <a:gd name="T3" fmla="*/ 363 h 386"/>
                <a:gd name="T4" fmla="*/ 208 w 309"/>
                <a:gd name="T5" fmla="*/ 363 h 386"/>
                <a:gd name="T6" fmla="*/ 232 w 309"/>
                <a:gd name="T7" fmla="*/ 353 h 386"/>
                <a:gd name="T8" fmla="*/ 242 w 309"/>
                <a:gd name="T9" fmla="*/ 329 h 386"/>
                <a:gd name="T10" fmla="*/ 242 w 309"/>
                <a:gd name="T11" fmla="*/ 308 h 386"/>
                <a:gd name="T12" fmla="*/ 212 w 309"/>
                <a:gd name="T13" fmla="*/ 308 h 386"/>
                <a:gd name="T14" fmla="*/ 212 w 309"/>
                <a:gd name="T15" fmla="*/ 329 h 386"/>
                <a:gd name="T16" fmla="*/ 210 w 309"/>
                <a:gd name="T17" fmla="*/ 332 h 386"/>
                <a:gd name="T18" fmla="*/ 208 w 309"/>
                <a:gd name="T19" fmla="*/ 333 h 386"/>
                <a:gd name="T20" fmla="*/ 162 w 309"/>
                <a:gd name="T21" fmla="*/ 333 h 386"/>
                <a:gd name="T22" fmla="*/ 162 w 309"/>
                <a:gd name="T23" fmla="*/ 348 h 386"/>
                <a:gd name="T24" fmla="*/ 155 w 309"/>
                <a:gd name="T25" fmla="*/ 356 h 386"/>
                <a:gd name="T26" fmla="*/ 147 w 309"/>
                <a:gd name="T27" fmla="*/ 348 h 386"/>
                <a:gd name="T28" fmla="*/ 147 w 309"/>
                <a:gd name="T29" fmla="*/ 333 h 386"/>
                <a:gd name="T30" fmla="*/ 101 w 309"/>
                <a:gd name="T31" fmla="*/ 333 h 386"/>
                <a:gd name="T32" fmla="*/ 98 w 309"/>
                <a:gd name="T33" fmla="*/ 329 h 386"/>
                <a:gd name="T34" fmla="*/ 98 w 309"/>
                <a:gd name="T35" fmla="*/ 266 h 386"/>
                <a:gd name="T36" fmla="*/ 90 w 309"/>
                <a:gd name="T37" fmla="*/ 262 h 386"/>
                <a:gd name="T38" fmla="*/ 30 w 309"/>
                <a:gd name="T39" fmla="*/ 155 h 386"/>
                <a:gd name="T40" fmla="*/ 155 w 309"/>
                <a:gd name="T41" fmla="*/ 31 h 386"/>
                <a:gd name="T42" fmla="*/ 279 w 309"/>
                <a:gd name="T43" fmla="*/ 155 h 386"/>
                <a:gd name="T44" fmla="*/ 222 w 309"/>
                <a:gd name="T45" fmla="*/ 260 h 386"/>
                <a:gd name="T46" fmla="*/ 174 w 309"/>
                <a:gd name="T47" fmla="*/ 259 h 386"/>
                <a:gd name="T48" fmla="*/ 170 w 309"/>
                <a:gd name="T49" fmla="*/ 255 h 386"/>
                <a:gd name="T50" fmla="*/ 170 w 309"/>
                <a:gd name="T51" fmla="*/ 188 h 386"/>
                <a:gd name="T52" fmla="*/ 139 w 309"/>
                <a:gd name="T53" fmla="*/ 188 h 386"/>
                <a:gd name="T54" fmla="*/ 139 w 309"/>
                <a:gd name="T55" fmla="*/ 255 h 386"/>
                <a:gd name="T56" fmla="*/ 174 w 309"/>
                <a:gd name="T57" fmla="*/ 290 h 386"/>
                <a:gd name="T58" fmla="*/ 231 w 309"/>
                <a:gd name="T59" fmla="*/ 290 h 386"/>
                <a:gd name="T60" fmla="*/ 235 w 309"/>
                <a:gd name="T61" fmla="*/ 288 h 386"/>
                <a:gd name="T62" fmla="*/ 309 w 309"/>
                <a:gd name="T63" fmla="*/ 155 h 386"/>
                <a:gd name="T64" fmla="*/ 155 w 309"/>
                <a:gd name="T65" fmla="*/ 0 h 386"/>
                <a:gd name="T66" fmla="*/ 0 w 309"/>
                <a:gd name="T67" fmla="*/ 155 h 386"/>
                <a:gd name="T68" fmla="*/ 67 w 309"/>
                <a:gd name="T69" fmla="*/ 283 h 386"/>
                <a:gd name="T70" fmla="*/ 67 w 309"/>
                <a:gd name="T71" fmla="*/ 329 h 386"/>
                <a:gd name="T72" fmla="*/ 101 w 309"/>
                <a:gd name="T73" fmla="*/ 363 h 386"/>
                <a:gd name="T74" fmla="*/ 120 w 309"/>
                <a:gd name="T75" fmla="*/ 363 h 386"/>
                <a:gd name="T76" fmla="*/ 155 w 309"/>
                <a:gd name="T7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 h="386">
                  <a:moveTo>
                    <a:pt x="155" y="386"/>
                  </a:moveTo>
                  <a:cubicBezTo>
                    <a:pt x="170" y="386"/>
                    <a:pt x="184" y="377"/>
                    <a:pt x="189" y="363"/>
                  </a:cubicBezTo>
                  <a:cubicBezTo>
                    <a:pt x="208" y="363"/>
                    <a:pt x="208" y="363"/>
                    <a:pt x="208" y="363"/>
                  </a:cubicBezTo>
                  <a:cubicBezTo>
                    <a:pt x="217" y="363"/>
                    <a:pt x="226" y="360"/>
                    <a:pt x="232" y="353"/>
                  </a:cubicBezTo>
                  <a:cubicBezTo>
                    <a:pt x="238" y="347"/>
                    <a:pt x="242" y="338"/>
                    <a:pt x="242" y="329"/>
                  </a:cubicBezTo>
                  <a:cubicBezTo>
                    <a:pt x="242" y="308"/>
                    <a:pt x="242" y="308"/>
                    <a:pt x="242" y="308"/>
                  </a:cubicBezTo>
                  <a:cubicBezTo>
                    <a:pt x="212" y="308"/>
                    <a:pt x="212" y="308"/>
                    <a:pt x="212" y="308"/>
                  </a:cubicBezTo>
                  <a:cubicBezTo>
                    <a:pt x="212" y="329"/>
                    <a:pt x="212" y="329"/>
                    <a:pt x="212" y="329"/>
                  </a:cubicBezTo>
                  <a:cubicBezTo>
                    <a:pt x="212" y="330"/>
                    <a:pt x="211" y="331"/>
                    <a:pt x="210" y="332"/>
                  </a:cubicBezTo>
                  <a:cubicBezTo>
                    <a:pt x="210" y="332"/>
                    <a:pt x="209" y="333"/>
                    <a:pt x="208" y="333"/>
                  </a:cubicBezTo>
                  <a:cubicBezTo>
                    <a:pt x="162" y="333"/>
                    <a:pt x="162" y="333"/>
                    <a:pt x="162" y="333"/>
                  </a:cubicBezTo>
                  <a:cubicBezTo>
                    <a:pt x="162" y="348"/>
                    <a:pt x="162" y="348"/>
                    <a:pt x="162" y="348"/>
                  </a:cubicBezTo>
                  <a:cubicBezTo>
                    <a:pt x="162" y="352"/>
                    <a:pt x="159" y="356"/>
                    <a:pt x="155" y="356"/>
                  </a:cubicBezTo>
                  <a:cubicBezTo>
                    <a:pt x="150" y="356"/>
                    <a:pt x="147" y="352"/>
                    <a:pt x="147" y="348"/>
                  </a:cubicBezTo>
                  <a:cubicBezTo>
                    <a:pt x="147" y="333"/>
                    <a:pt x="147" y="333"/>
                    <a:pt x="147" y="333"/>
                  </a:cubicBezTo>
                  <a:cubicBezTo>
                    <a:pt x="101" y="333"/>
                    <a:pt x="101" y="333"/>
                    <a:pt x="101" y="333"/>
                  </a:cubicBezTo>
                  <a:cubicBezTo>
                    <a:pt x="99" y="333"/>
                    <a:pt x="98" y="331"/>
                    <a:pt x="98" y="329"/>
                  </a:cubicBezTo>
                  <a:cubicBezTo>
                    <a:pt x="98" y="266"/>
                    <a:pt x="98" y="266"/>
                    <a:pt x="98" y="266"/>
                  </a:cubicBezTo>
                  <a:cubicBezTo>
                    <a:pt x="90" y="262"/>
                    <a:pt x="90" y="262"/>
                    <a:pt x="90" y="262"/>
                  </a:cubicBezTo>
                  <a:cubicBezTo>
                    <a:pt x="53" y="239"/>
                    <a:pt x="30" y="199"/>
                    <a:pt x="30" y="155"/>
                  </a:cubicBezTo>
                  <a:cubicBezTo>
                    <a:pt x="30" y="87"/>
                    <a:pt x="86" y="31"/>
                    <a:pt x="155" y="31"/>
                  </a:cubicBezTo>
                  <a:cubicBezTo>
                    <a:pt x="223" y="31"/>
                    <a:pt x="279" y="87"/>
                    <a:pt x="279" y="155"/>
                  </a:cubicBezTo>
                  <a:cubicBezTo>
                    <a:pt x="279" y="198"/>
                    <a:pt x="258" y="236"/>
                    <a:pt x="222" y="260"/>
                  </a:cubicBezTo>
                  <a:cubicBezTo>
                    <a:pt x="174" y="259"/>
                    <a:pt x="174" y="259"/>
                    <a:pt x="174" y="259"/>
                  </a:cubicBezTo>
                  <a:cubicBezTo>
                    <a:pt x="172" y="259"/>
                    <a:pt x="170" y="258"/>
                    <a:pt x="170" y="255"/>
                  </a:cubicBezTo>
                  <a:cubicBezTo>
                    <a:pt x="170" y="188"/>
                    <a:pt x="170" y="188"/>
                    <a:pt x="170" y="188"/>
                  </a:cubicBezTo>
                  <a:cubicBezTo>
                    <a:pt x="139" y="188"/>
                    <a:pt x="139" y="188"/>
                    <a:pt x="139" y="188"/>
                  </a:cubicBezTo>
                  <a:cubicBezTo>
                    <a:pt x="139" y="255"/>
                    <a:pt x="139" y="255"/>
                    <a:pt x="139" y="255"/>
                  </a:cubicBezTo>
                  <a:cubicBezTo>
                    <a:pt x="139" y="274"/>
                    <a:pt x="155" y="290"/>
                    <a:pt x="174" y="290"/>
                  </a:cubicBezTo>
                  <a:cubicBezTo>
                    <a:pt x="231" y="290"/>
                    <a:pt x="231" y="290"/>
                    <a:pt x="231" y="290"/>
                  </a:cubicBezTo>
                  <a:cubicBezTo>
                    <a:pt x="235" y="288"/>
                    <a:pt x="235" y="288"/>
                    <a:pt x="235" y="288"/>
                  </a:cubicBezTo>
                  <a:cubicBezTo>
                    <a:pt x="281" y="259"/>
                    <a:pt x="309" y="210"/>
                    <a:pt x="309" y="155"/>
                  </a:cubicBezTo>
                  <a:cubicBezTo>
                    <a:pt x="309" y="70"/>
                    <a:pt x="240" y="0"/>
                    <a:pt x="155" y="0"/>
                  </a:cubicBezTo>
                  <a:cubicBezTo>
                    <a:pt x="69" y="0"/>
                    <a:pt x="0" y="70"/>
                    <a:pt x="0" y="155"/>
                  </a:cubicBezTo>
                  <a:cubicBezTo>
                    <a:pt x="0" y="207"/>
                    <a:pt x="25" y="254"/>
                    <a:pt x="67" y="283"/>
                  </a:cubicBezTo>
                  <a:cubicBezTo>
                    <a:pt x="67" y="329"/>
                    <a:pt x="67" y="329"/>
                    <a:pt x="67" y="329"/>
                  </a:cubicBezTo>
                  <a:cubicBezTo>
                    <a:pt x="67" y="348"/>
                    <a:pt x="83" y="363"/>
                    <a:pt x="101" y="363"/>
                  </a:cubicBezTo>
                  <a:cubicBezTo>
                    <a:pt x="120" y="363"/>
                    <a:pt x="120" y="363"/>
                    <a:pt x="120" y="363"/>
                  </a:cubicBezTo>
                  <a:cubicBezTo>
                    <a:pt x="126" y="377"/>
                    <a:pt x="139" y="386"/>
                    <a:pt x="155"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Freeform 33"/>
            <p:cNvSpPr>
              <a:spLocks noEditPoints="1"/>
            </p:cNvSpPr>
            <p:nvPr/>
          </p:nvSpPr>
          <p:spPr bwMode="auto">
            <a:xfrm>
              <a:off x="5956300" y="2597151"/>
              <a:ext cx="114300" cy="114300"/>
            </a:xfrm>
            <a:custGeom>
              <a:avLst/>
              <a:gdLst>
                <a:gd name="T0" fmla="*/ 55 w 109"/>
                <a:gd name="T1" fmla="*/ 108 h 108"/>
                <a:gd name="T2" fmla="*/ 109 w 109"/>
                <a:gd name="T3" fmla="*/ 54 h 108"/>
                <a:gd name="T4" fmla="*/ 55 w 109"/>
                <a:gd name="T5" fmla="*/ 0 h 108"/>
                <a:gd name="T6" fmla="*/ 0 w 109"/>
                <a:gd name="T7" fmla="*/ 54 h 108"/>
                <a:gd name="T8" fmla="*/ 55 w 109"/>
                <a:gd name="T9" fmla="*/ 108 h 108"/>
                <a:gd name="T10" fmla="*/ 55 w 109"/>
                <a:gd name="T11" fmla="*/ 30 h 108"/>
                <a:gd name="T12" fmla="*/ 78 w 109"/>
                <a:gd name="T13" fmla="*/ 54 h 108"/>
                <a:gd name="T14" fmla="*/ 55 w 109"/>
                <a:gd name="T15" fmla="*/ 78 h 108"/>
                <a:gd name="T16" fmla="*/ 31 w 109"/>
                <a:gd name="T17" fmla="*/ 54 h 108"/>
                <a:gd name="T18" fmla="*/ 55 w 109"/>
                <a:gd name="T19"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8">
                  <a:moveTo>
                    <a:pt x="55" y="108"/>
                  </a:moveTo>
                  <a:cubicBezTo>
                    <a:pt x="84" y="108"/>
                    <a:pt x="109" y="84"/>
                    <a:pt x="109" y="54"/>
                  </a:cubicBezTo>
                  <a:cubicBezTo>
                    <a:pt x="109" y="24"/>
                    <a:pt x="84" y="0"/>
                    <a:pt x="55" y="0"/>
                  </a:cubicBezTo>
                  <a:cubicBezTo>
                    <a:pt x="25" y="0"/>
                    <a:pt x="0" y="24"/>
                    <a:pt x="0" y="54"/>
                  </a:cubicBezTo>
                  <a:cubicBezTo>
                    <a:pt x="0" y="84"/>
                    <a:pt x="25" y="108"/>
                    <a:pt x="55" y="108"/>
                  </a:cubicBezTo>
                  <a:close/>
                  <a:moveTo>
                    <a:pt x="55" y="30"/>
                  </a:moveTo>
                  <a:cubicBezTo>
                    <a:pt x="68" y="30"/>
                    <a:pt x="78" y="41"/>
                    <a:pt x="78" y="54"/>
                  </a:cubicBezTo>
                  <a:cubicBezTo>
                    <a:pt x="78" y="67"/>
                    <a:pt x="68" y="78"/>
                    <a:pt x="55" y="78"/>
                  </a:cubicBezTo>
                  <a:cubicBezTo>
                    <a:pt x="41" y="78"/>
                    <a:pt x="31" y="67"/>
                    <a:pt x="31" y="54"/>
                  </a:cubicBezTo>
                  <a:cubicBezTo>
                    <a:pt x="31" y="41"/>
                    <a:pt x="41" y="30"/>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2" name="Rectangle 34"/>
            <p:cNvSpPr>
              <a:spLocks noChangeArrowheads="1"/>
            </p:cNvSpPr>
            <p:nvPr/>
          </p:nvSpPr>
          <p:spPr bwMode="auto">
            <a:xfrm>
              <a:off x="5997575" y="2422526"/>
              <a:ext cx="333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3" name="Freeform 35"/>
            <p:cNvSpPr>
              <a:spLocks/>
            </p:cNvSpPr>
            <p:nvPr/>
          </p:nvSpPr>
          <p:spPr bwMode="auto">
            <a:xfrm>
              <a:off x="6132513" y="2479676"/>
              <a:ext cx="57150" cy="55563"/>
            </a:xfrm>
            <a:custGeom>
              <a:avLst/>
              <a:gdLst>
                <a:gd name="T0" fmla="*/ 14 w 36"/>
                <a:gd name="T1" fmla="*/ 35 h 35"/>
                <a:gd name="T2" fmla="*/ 36 w 36"/>
                <a:gd name="T3" fmla="*/ 14 h 35"/>
                <a:gd name="T4" fmla="*/ 21 w 36"/>
                <a:gd name="T5" fmla="*/ 0 h 35"/>
                <a:gd name="T6" fmla="*/ 0 w 36"/>
                <a:gd name="T7" fmla="*/ 21 h 35"/>
                <a:gd name="T8" fmla="*/ 14 w 36"/>
                <a:gd name="T9" fmla="*/ 35 h 35"/>
              </a:gdLst>
              <a:ahLst/>
              <a:cxnLst>
                <a:cxn ang="0">
                  <a:pos x="T0" y="T1"/>
                </a:cxn>
                <a:cxn ang="0">
                  <a:pos x="T2" y="T3"/>
                </a:cxn>
                <a:cxn ang="0">
                  <a:pos x="T4" y="T5"/>
                </a:cxn>
                <a:cxn ang="0">
                  <a:pos x="T6" y="T7"/>
                </a:cxn>
                <a:cxn ang="0">
                  <a:pos x="T8" y="T9"/>
                </a:cxn>
              </a:cxnLst>
              <a:rect l="0" t="0" r="r" b="b"/>
              <a:pathLst>
                <a:path w="36" h="35">
                  <a:moveTo>
                    <a:pt x="14" y="35"/>
                  </a:moveTo>
                  <a:lnTo>
                    <a:pt x="36" y="14"/>
                  </a:lnTo>
                  <a:lnTo>
                    <a:pt x="21" y="0"/>
                  </a:lnTo>
                  <a:lnTo>
                    <a:pt x="0" y="21"/>
                  </a:lnTo>
                  <a:lnTo>
                    <a:pt x="14"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4" name="Rectangle 36"/>
            <p:cNvSpPr>
              <a:spLocks noChangeArrowheads="1"/>
            </p:cNvSpPr>
            <p:nvPr/>
          </p:nvSpPr>
          <p:spPr bwMode="auto">
            <a:xfrm>
              <a:off x="6196013" y="2638426"/>
              <a:ext cx="492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5" name="Rectangle 37"/>
            <p:cNvSpPr>
              <a:spLocks noChangeArrowheads="1"/>
            </p:cNvSpPr>
            <p:nvPr/>
          </p:nvSpPr>
          <p:spPr bwMode="auto">
            <a:xfrm>
              <a:off x="5783263" y="2638426"/>
              <a:ext cx="476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6" name="Freeform 38"/>
            <p:cNvSpPr>
              <a:spLocks/>
            </p:cNvSpPr>
            <p:nvPr/>
          </p:nvSpPr>
          <p:spPr bwMode="auto">
            <a:xfrm>
              <a:off x="5840413" y="2479676"/>
              <a:ext cx="55563" cy="55563"/>
            </a:xfrm>
            <a:custGeom>
              <a:avLst/>
              <a:gdLst>
                <a:gd name="T0" fmla="*/ 21 w 35"/>
                <a:gd name="T1" fmla="*/ 35 h 35"/>
                <a:gd name="T2" fmla="*/ 35 w 35"/>
                <a:gd name="T3" fmla="*/ 21 h 35"/>
                <a:gd name="T4" fmla="*/ 14 w 35"/>
                <a:gd name="T5" fmla="*/ 0 h 35"/>
                <a:gd name="T6" fmla="*/ 0 w 35"/>
                <a:gd name="T7" fmla="*/ 14 h 35"/>
                <a:gd name="T8" fmla="*/ 21 w 35"/>
                <a:gd name="T9" fmla="*/ 35 h 35"/>
              </a:gdLst>
              <a:ahLst/>
              <a:cxnLst>
                <a:cxn ang="0">
                  <a:pos x="T0" y="T1"/>
                </a:cxn>
                <a:cxn ang="0">
                  <a:pos x="T2" y="T3"/>
                </a:cxn>
                <a:cxn ang="0">
                  <a:pos x="T4" y="T5"/>
                </a:cxn>
                <a:cxn ang="0">
                  <a:pos x="T6" y="T7"/>
                </a:cxn>
                <a:cxn ang="0">
                  <a:pos x="T8" y="T9"/>
                </a:cxn>
              </a:cxnLst>
              <a:rect l="0" t="0" r="r" b="b"/>
              <a:pathLst>
                <a:path w="35" h="35">
                  <a:moveTo>
                    <a:pt x="21" y="35"/>
                  </a:moveTo>
                  <a:lnTo>
                    <a:pt x="35" y="21"/>
                  </a:lnTo>
                  <a:lnTo>
                    <a:pt x="14" y="0"/>
                  </a:lnTo>
                  <a:lnTo>
                    <a:pt x="0" y="14"/>
                  </a:lnTo>
                  <a:lnTo>
                    <a:pt x="2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7" name="Freeform 39"/>
            <p:cNvSpPr>
              <a:spLocks/>
            </p:cNvSpPr>
            <p:nvPr/>
          </p:nvSpPr>
          <p:spPr bwMode="auto">
            <a:xfrm>
              <a:off x="5913438" y="2433638"/>
              <a:ext cx="47625" cy="55563"/>
            </a:xfrm>
            <a:custGeom>
              <a:avLst/>
              <a:gdLst>
                <a:gd name="T0" fmla="*/ 11 w 30"/>
                <a:gd name="T1" fmla="*/ 35 h 35"/>
                <a:gd name="T2" fmla="*/ 30 w 30"/>
                <a:gd name="T3" fmla="*/ 28 h 35"/>
                <a:gd name="T4" fmla="*/ 19 w 30"/>
                <a:gd name="T5" fmla="*/ 0 h 35"/>
                <a:gd name="T6" fmla="*/ 0 w 30"/>
                <a:gd name="T7" fmla="*/ 7 h 35"/>
                <a:gd name="T8" fmla="*/ 11 w 30"/>
                <a:gd name="T9" fmla="*/ 35 h 35"/>
              </a:gdLst>
              <a:ahLst/>
              <a:cxnLst>
                <a:cxn ang="0">
                  <a:pos x="T0" y="T1"/>
                </a:cxn>
                <a:cxn ang="0">
                  <a:pos x="T2" y="T3"/>
                </a:cxn>
                <a:cxn ang="0">
                  <a:pos x="T4" y="T5"/>
                </a:cxn>
                <a:cxn ang="0">
                  <a:pos x="T6" y="T7"/>
                </a:cxn>
                <a:cxn ang="0">
                  <a:pos x="T8" y="T9"/>
                </a:cxn>
              </a:cxnLst>
              <a:rect l="0" t="0" r="r" b="b"/>
              <a:pathLst>
                <a:path w="30" h="35">
                  <a:moveTo>
                    <a:pt x="11" y="35"/>
                  </a:moveTo>
                  <a:lnTo>
                    <a:pt x="30" y="28"/>
                  </a:lnTo>
                  <a:lnTo>
                    <a:pt x="19" y="0"/>
                  </a:lnTo>
                  <a:lnTo>
                    <a:pt x="0" y="7"/>
                  </a:lnTo>
                  <a:lnTo>
                    <a:pt x="1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8" name="Freeform 40"/>
            <p:cNvSpPr>
              <a:spLocks/>
            </p:cNvSpPr>
            <p:nvPr/>
          </p:nvSpPr>
          <p:spPr bwMode="auto">
            <a:xfrm>
              <a:off x="6070600" y="2435226"/>
              <a:ext cx="49213" cy="57150"/>
            </a:xfrm>
            <a:custGeom>
              <a:avLst/>
              <a:gdLst>
                <a:gd name="T0" fmla="*/ 19 w 31"/>
                <a:gd name="T1" fmla="*/ 36 h 36"/>
                <a:gd name="T2" fmla="*/ 31 w 31"/>
                <a:gd name="T3" fmla="*/ 8 h 36"/>
                <a:gd name="T4" fmla="*/ 12 w 31"/>
                <a:gd name="T5" fmla="*/ 0 h 36"/>
                <a:gd name="T6" fmla="*/ 0 w 31"/>
                <a:gd name="T7" fmla="*/ 28 h 36"/>
                <a:gd name="T8" fmla="*/ 19 w 31"/>
                <a:gd name="T9" fmla="*/ 36 h 36"/>
              </a:gdLst>
              <a:ahLst/>
              <a:cxnLst>
                <a:cxn ang="0">
                  <a:pos x="T0" y="T1"/>
                </a:cxn>
                <a:cxn ang="0">
                  <a:pos x="T2" y="T3"/>
                </a:cxn>
                <a:cxn ang="0">
                  <a:pos x="T4" y="T5"/>
                </a:cxn>
                <a:cxn ang="0">
                  <a:pos x="T6" y="T7"/>
                </a:cxn>
                <a:cxn ang="0">
                  <a:pos x="T8" y="T9"/>
                </a:cxn>
              </a:cxnLst>
              <a:rect l="0" t="0" r="r" b="b"/>
              <a:pathLst>
                <a:path w="31" h="36">
                  <a:moveTo>
                    <a:pt x="19" y="36"/>
                  </a:moveTo>
                  <a:lnTo>
                    <a:pt x="31" y="8"/>
                  </a:lnTo>
                  <a:lnTo>
                    <a:pt x="12" y="0"/>
                  </a:lnTo>
                  <a:lnTo>
                    <a:pt x="0" y="28"/>
                  </a:lnTo>
                  <a:lnTo>
                    <a:pt x="1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9" name="Freeform 41"/>
            <p:cNvSpPr>
              <a:spLocks/>
            </p:cNvSpPr>
            <p:nvPr/>
          </p:nvSpPr>
          <p:spPr bwMode="auto">
            <a:xfrm>
              <a:off x="6176963" y="2554288"/>
              <a:ext cx="57150" cy="47625"/>
            </a:xfrm>
            <a:custGeom>
              <a:avLst/>
              <a:gdLst>
                <a:gd name="T0" fmla="*/ 8 w 36"/>
                <a:gd name="T1" fmla="*/ 30 h 30"/>
                <a:gd name="T2" fmla="*/ 36 w 36"/>
                <a:gd name="T3" fmla="*/ 18 h 30"/>
                <a:gd name="T4" fmla="*/ 29 w 36"/>
                <a:gd name="T5" fmla="*/ 0 h 30"/>
                <a:gd name="T6" fmla="*/ 0 w 36"/>
                <a:gd name="T7" fmla="*/ 11 h 30"/>
                <a:gd name="T8" fmla="*/ 8 w 36"/>
                <a:gd name="T9" fmla="*/ 30 h 30"/>
              </a:gdLst>
              <a:ahLst/>
              <a:cxnLst>
                <a:cxn ang="0">
                  <a:pos x="T0" y="T1"/>
                </a:cxn>
                <a:cxn ang="0">
                  <a:pos x="T2" y="T3"/>
                </a:cxn>
                <a:cxn ang="0">
                  <a:pos x="T4" y="T5"/>
                </a:cxn>
                <a:cxn ang="0">
                  <a:pos x="T6" y="T7"/>
                </a:cxn>
                <a:cxn ang="0">
                  <a:pos x="T8" y="T9"/>
                </a:cxn>
              </a:cxnLst>
              <a:rect l="0" t="0" r="r" b="b"/>
              <a:pathLst>
                <a:path w="36" h="30">
                  <a:moveTo>
                    <a:pt x="8" y="30"/>
                  </a:moveTo>
                  <a:lnTo>
                    <a:pt x="36" y="18"/>
                  </a:lnTo>
                  <a:lnTo>
                    <a:pt x="29" y="0"/>
                  </a:lnTo>
                  <a:lnTo>
                    <a:pt x="0" y="11"/>
                  </a:lnTo>
                  <a:lnTo>
                    <a:pt x="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0" name="Freeform 42"/>
            <p:cNvSpPr>
              <a:spLocks/>
            </p:cNvSpPr>
            <p:nvPr/>
          </p:nvSpPr>
          <p:spPr bwMode="auto">
            <a:xfrm>
              <a:off x="5795963" y="2547938"/>
              <a:ext cx="57150" cy="47625"/>
            </a:xfrm>
            <a:custGeom>
              <a:avLst/>
              <a:gdLst>
                <a:gd name="T0" fmla="*/ 28 w 36"/>
                <a:gd name="T1" fmla="*/ 30 h 30"/>
                <a:gd name="T2" fmla="*/ 36 w 36"/>
                <a:gd name="T3" fmla="*/ 12 h 30"/>
                <a:gd name="T4" fmla="*/ 8 w 36"/>
                <a:gd name="T5" fmla="*/ 0 h 30"/>
                <a:gd name="T6" fmla="*/ 0 w 36"/>
                <a:gd name="T7" fmla="*/ 18 h 30"/>
                <a:gd name="T8" fmla="*/ 28 w 36"/>
                <a:gd name="T9" fmla="*/ 30 h 30"/>
              </a:gdLst>
              <a:ahLst/>
              <a:cxnLst>
                <a:cxn ang="0">
                  <a:pos x="T0" y="T1"/>
                </a:cxn>
                <a:cxn ang="0">
                  <a:pos x="T2" y="T3"/>
                </a:cxn>
                <a:cxn ang="0">
                  <a:pos x="T4" y="T5"/>
                </a:cxn>
                <a:cxn ang="0">
                  <a:pos x="T6" y="T7"/>
                </a:cxn>
                <a:cxn ang="0">
                  <a:pos x="T8" y="T9"/>
                </a:cxn>
              </a:cxnLst>
              <a:rect l="0" t="0" r="r" b="b"/>
              <a:pathLst>
                <a:path w="36" h="30">
                  <a:moveTo>
                    <a:pt x="28" y="30"/>
                  </a:moveTo>
                  <a:lnTo>
                    <a:pt x="36" y="12"/>
                  </a:lnTo>
                  <a:lnTo>
                    <a:pt x="8" y="0"/>
                  </a:lnTo>
                  <a:lnTo>
                    <a:pt x="0" y="18"/>
                  </a:lnTo>
                  <a:lnTo>
                    <a:pt x="2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21" name="Freeform 6"/>
          <p:cNvSpPr>
            <a:spLocks/>
          </p:cNvSpPr>
          <p:nvPr userDrawn="1"/>
        </p:nvSpPr>
        <p:spPr bwMode="auto">
          <a:xfrm>
            <a:off x="3211785" y="296368"/>
            <a:ext cx="897545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22" name="Freeform 11"/>
          <p:cNvSpPr>
            <a:spLocks/>
          </p:cNvSpPr>
          <p:nvPr userDrawn="1"/>
        </p:nvSpPr>
        <p:spPr bwMode="auto">
          <a:xfrm>
            <a:off x="3106455"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Tree>
    <p:extLst>
      <p:ext uri="{BB962C8B-B14F-4D97-AF65-F5344CB8AC3E}">
        <p14:creationId xmlns:p14="http://schemas.microsoft.com/office/powerpoint/2010/main" val="4058943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4" name="TextBox 10">
            <a:extLst>
              <a:ext uri="{FF2B5EF4-FFF2-40B4-BE49-F238E27FC236}">
                <a16:creationId xmlns="" xmlns:a16="http://schemas.microsoft.com/office/drawing/2014/main" id="{18ED692C-39CB-4AC0-81F6-D21CDD086EE4}"/>
              </a:ext>
            </a:extLst>
          </p:cNvPr>
          <p:cNvSpPr txBox="1"/>
          <p:nvPr userDrawn="1"/>
        </p:nvSpPr>
        <p:spPr bwMode="auto">
          <a:xfrm>
            <a:off x="1594877" y="408780"/>
            <a:ext cx="2015437"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本节小结</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515179" y="490849"/>
            <a:ext cx="470510" cy="475421"/>
            <a:chOff x="5540375" y="2868613"/>
            <a:chExt cx="1106488" cy="1117600"/>
          </a:xfrm>
          <a:solidFill>
            <a:schemeClr val="bg1"/>
          </a:solidFill>
        </p:grpSpPr>
        <p:sp>
          <p:nvSpPr>
            <p:cNvPr id="8"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10" name="内容占位符 6"/>
          <p:cNvSpPr>
            <a:spLocks noGrp="1"/>
          </p:cNvSpPr>
          <p:nvPr>
            <p:ph sz="quarter" idx="10" hasCustomPrompt="1"/>
          </p:nvPr>
        </p:nvSpPr>
        <p:spPr>
          <a:xfrm>
            <a:off x="468316" y="1233487"/>
            <a:ext cx="11276184" cy="4680000"/>
          </a:xfrm>
        </p:spPr>
        <p:txBody>
          <a:bodyPr/>
          <a:lstStyle>
            <a:lvl1pPr algn="just" fontAlgn="auto">
              <a:buClrTx/>
              <a:defRPr>
                <a:latin typeface="+mn-lt"/>
                <a:ea typeface="+mn-ea"/>
                <a:cs typeface="Arial" panose="020B0604020202020204" pitchFamily="34" charset="0"/>
              </a:defRPr>
            </a:lvl1pPr>
            <a:lvl2pPr algn="just" fontAlgn="auto">
              <a:buClrTx/>
              <a:defRPr>
                <a:latin typeface="+mn-lt"/>
                <a:ea typeface="+mn-ea"/>
                <a:cs typeface="Arial" panose="020B0604020202020204" pitchFamily="34" charset="0"/>
              </a:defRPr>
            </a:lvl2pPr>
            <a:lvl3pPr algn="just" fontAlgn="auto">
              <a:buClrTx/>
              <a:defRPr>
                <a:latin typeface="+mn-lt"/>
                <a:ea typeface="+mn-ea"/>
                <a:cs typeface="Arial" panose="020B0604020202020204" pitchFamily="34" charset="0"/>
              </a:defRPr>
            </a:lvl3pPr>
            <a:lvl4pPr algn="just" fontAlgn="auto">
              <a:buClrTx/>
              <a:defRPr>
                <a:latin typeface="+mn-lt"/>
                <a:ea typeface="+mn-ea"/>
                <a:cs typeface="Arial" panose="020B0604020202020204" pitchFamily="34" charset="0"/>
              </a:defRPr>
            </a:lvl4pPr>
            <a:lvl5pPr algn="just" fontAlgn="auto">
              <a:buClrTx/>
              <a:defRPr>
                <a:latin typeface="+mn-lt"/>
                <a:ea typeface="+mn-ea"/>
                <a:cs typeface="Arial" panose="020B0604020202020204" pitchFamily="34" charset="0"/>
              </a:defRPr>
            </a:lvl5pPr>
          </a:lstStyle>
          <a:p>
            <a:pPr lvl="0"/>
            <a:r>
              <a:rPr lang="zh-CN" altLang="en-US" dirty="0"/>
              <a:t>此版式用于每一节的小结</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40524204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3" name="TextBox 10">
            <a:extLst>
              <a:ext uri="{FF2B5EF4-FFF2-40B4-BE49-F238E27FC236}">
                <a16:creationId xmlns="" xmlns:a16="http://schemas.microsoft.com/office/drawing/2014/main" id="{18ED692C-39CB-4AC0-81F6-D21CDD086EE4}"/>
              </a:ext>
            </a:extLst>
          </p:cNvPr>
          <p:cNvSpPr txBox="1"/>
          <p:nvPr userDrawn="1"/>
        </p:nvSpPr>
        <p:spPr bwMode="auto">
          <a:xfrm>
            <a:off x="1594877" y="408780"/>
            <a:ext cx="2015437"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本章总结</a:t>
            </a:r>
          </a:p>
        </p:txBody>
      </p:sp>
      <p:sp>
        <p:nvSpPr>
          <p:cNvPr id="4"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5"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6" name="组合 5"/>
          <p:cNvGrpSpPr/>
          <p:nvPr userDrawn="1"/>
        </p:nvGrpSpPr>
        <p:grpSpPr>
          <a:xfrm>
            <a:off x="515179" y="490849"/>
            <a:ext cx="470510" cy="475421"/>
            <a:chOff x="5540375" y="2868613"/>
            <a:chExt cx="1106488" cy="1117600"/>
          </a:xfrm>
          <a:solidFill>
            <a:schemeClr val="bg1"/>
          </a:solidFill>
        </p:grpSpPr>
        <p:sp>
          <p:nvSpPr>
            <p:cNvPr id="7"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8"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10" name="内容占位符 6"/>
          <p:cNvSpPr>
            <a:spLocks noGrp="1"/>
          </p:cNvSpPr>
          <p:nvPr>
            <p:ph sz="quarter" idx="10"/>
          </p:nvPr>
        </p:nvSpPr>
        <p:spPr>
          <a:xfrm>
            <a:off x="468316" y="1233487"/>
            <a:ext cx="11276184" cy="4680000"/>
          </a:xfrm>
        </p:spPr>
        <p:txBody>
          <a:bodyPr/>
          <a:lstStyle>
            <a:lvl1pPr algn="just" fontAlgn="auto">
              <a:buClrTx/>
              <a:defRPr>
                <a:latin typeface="+mn-lt"/>
                <a:ea typeface="+mn-ea"/>
                <a:cs typeface="Arial" panose="020B0604020202020204" pitchFamily="34" charset="0"/>
              </a:defRPr>
            </a:lvl1pPr>
            <a:lvl2pPr algn="just" fontAlgn="auto">
              <a:buClrTx/>
              <a:defRPr>
                <a:latin typeface="+mn-lt"/>
                <a:ea typeface="+mn-ea"/>
                <a:cs typeface="Arial" panose="020B0604020202020204" pitchFamily="34" charset="0"/>
              </a:defRPr>
            </a:lvl2pPr>
            <a:lvl3pPr algn="just" fontAlgn="auto">
              <a:buClrTx/>
              <a:defRPr>
                <a:latin typeface="+mn-lt"/>
                <a:ea typeface="+mn-ea"/>
                <a:cs typeface="Arial" panose="020B0604020202020204" pitchFamily="34" charset="0"/>
              </a:defRPr>
            </a:lvl3pPr>
            <a:lvl4pPr algn="just" fontAlgn="auto">
              <a:buClrTx/>
              <a:defRPr>
                <a:latin typeface="+mn-lt"/>
                <a:ea typeface="+mn-ea"/>
                <a:cs typeface="Arial" panose="020B0604020202020204" pitchFamily="34" charset="0"/>
              </a:defRPr>
            </a:lvl4pPr>
            <a:lvl5pPr algn="just" fontAlgn="auto">
              <a:buClrTx/>
              <a:defRPr>
                <a:latin typeface="+mn-lt"/>
                <a:ea typeface="+mn-ea"/>
                <a:cs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41023569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468316" y="1233487"/>
            <a:ext cx="11276184" cy="4680000"/>
          </a:xfrm>
        </p:spPr>
        <p:txBody>
          <a:bodyPr/>
          <a:lstStyle>
            <a:lvl1pPr algn="just" fontAlgn="auto">
              <a:buClrTx/>
              <a:defRPr>
                <a:latin typeface="+mn-lt"/>
                <a:ea typeface="+mn-ea"/>
                <a:cs typeface="Arial" panose="020B0604020202020204" pitchFamily="34" charset="0"/>
              </a:defRPr>
            </a:lvl1pPr>
            <a:lvl5pPr>
              <a:buNone/>
              <a:defRPr/>
            </a:lvl5pPr>
          </a:lstStyle>
          <a:p>
            <a:r>
              <a:rPr lang="zh-CN" altLang="en-US" dirty="0"/>
              <a:t>此版式用于提供给学员更多学习信息。</a:t>
            </a:r>
          </a:p>
        </p:txBody>
      </p:sp>
      <p:sp>
        <p:nvSpPr>
          <p:cNvPr id="4" name="TextBox 10">
            <a:extLst>
              <a:ext uri="{FF2B5EF4-FFF2-40B4-BE49-F238E27FC236}">
                <a16:creationId xmlns="" xmlns:a16="http://schemas.microsoft.com/office/drawing/2014/main" id="{18ED692C-39CB-4AC0-81F6-D21CDD086EE4}"/>
              </a:ext>
            </a:extLst>
          </p:cNvPr>
          <p:cNvSpPr txBox="1"/>
          <p:nvPr userDrawn="1"/>
        </p:nvSpPr>
        <p:spPr bwMode="auto">
          <a:xfrm>
            <a:off x="1594877" y="408780"/>
            <a:ext cx="5038592"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更多信息</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479189" y="480269"/>
            <a:ext cx="496387" cy="496581"/>
            <a:chOff x="4485904" y="3429000"/>
            <a:chExt cx="2003425" cy="2003425"/>
          </a:xfrm>
          <a:solidFill>
            <a:schemeClr val="bg1"/>
          </a:solidFill>
        </p:grpSpPr>
        <p:sp>
          <p:nvSpPr>
            <p:cNvPr id="8" name="Freeform 6"/>
            <p:cNvSpPr>
              <a:spLocks noEditPoints="1"/>
            </p:cNvSpPr>
            <p:nvPr/>
          </p:nvSpPr>
          <p:spPr bwMode="auto">
            <a:xfrm>
              <a:off x="4485904" y="3429000"/>
              <a:ext cx="2003425" cy="2003425"/>
            </a:xfrm>
            <a:custGeom>
              <a:avLst/>
              <a:gdLst>
                <a:gd name="T0" fmla="*/ 669 w 1338"/>
                <a:gd name="T1" fmla="*/ 0 h 1338"/>
                <a:gd name="T2" fmla="*/ 1338 w 1338"/>
                <a:gd name="T3" fmla="*/ 669 h 1338"/>
                <a:gd name="T4" fmla="*/ 669 w 1338"/>
                <a:gd name="T5" fmla="*/ 1338 h 1338"/>
                <a:gd name="T6" fmla="*/ 0 w 1338"/>
                <a:gd name="T7" fmla="*/ 669 h 1338"/>
                <a:gd name="T8" fmla="*/ 669 w 1338"/>
                <a:gd name="T9" fmla="*/ 0 h 1338"/>
                <a:gd name="T10" fmla="*/ 669 w 1338"/>
                <a:gd name="T11" fmla="*/ 92 h 1338"/>
                <a:gd name="T12" fmla="*/ 1246 w 1338"/>
                <a:gd name="T13" fmla="*/ 669 h 1338"/>
                <a:gd name="T14" fmla="*/ 669 w 1338"/>
                <a:gd name="T15" fmla="*/ 1246 h 1338"/>
                <a:gd name="T16" fmla="*/ 92 w 1338"/>
                <a:gd name="T17" fmla="*/ 669 h 1338"/>
                <a:gd name="T18" fmla="*/ 669 w 1338"/>
                <a:gd name="T19" fmla="*/ 92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8" h="1338">
                  <a:moveTo>
                    <a:pt x="669" y="0"/>
                  </a:moveTo>
                  <a:cubicBezTo>
                    <a:pt x="1039" y="0"/>
                    <a:pt x="1338" y="299"/>
                    <a:pt x="1338" y="669"/>
                  </a:cubicBezTo>
                  <a:cubicBezTo>
                    <a:pt x="1338" y="1039"/>
                    <a:pt x="1039" y="1338"/>
                    <a:pt x="669" y="1338"/>
                  </a:cubicBezTo>
                  <a:cubicBezTo>
                    <a:pt x="299" y="1338"/>
                    <a:pt x="0" y="1039"/>
                    <a:pt x="0" y="669"/>
                  </a:cubicBezTo>
                  <a:cubicBezTo>
                    <a:pt x="0" y="299"/>
                    <a:pt x="299" y="0"/>
                    <a:pt x="669" y="0"/>
                  </a:cubicBezTo>
                  <a:close/>
                  <a:moveTo>
                    <a:pt x="669" y="92"/>
                  </a:moveTo>
                  <a:cubicBezTo>
                    <a:pt x="988" y="92"/>
                    <a:pt x="1246" y="350"/>
                    <a:pt x="1246" y="669"/>
                  </a:cubicBezTo>
                  <a:cubicBezTo>
                    <a:pt x="1246" y="988"/>
                    <a:pt x="988" y="1246"/>
                    <a:pt x="669" y="1246"/>
                  </a:cubicBezTo>
                  <a:cubicBezTo>
                    <a:pt x="350" y="1246"/>
                    <a:pt x="92" y="988"/>
                    <a:pt x="92" y="669"/>
                  </a:cubicBezTo>
                  <a:cubicBezTo>
                    <a:pt x="92" y="350"/>
                    <a:pt x="350" y="92"/>
                    <a:pt x="669"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p:cNvSpPr>
            <p:nvPr/>
          </p:nvSpPr>
          <p:spPr bwMode="auto">
            <a:xfrm>
              <a:off x="4978029" y="4324350"/>
              <a:ext cx="212725" cy="212725"/>
            </a:xfrm>
            <a:custGeom>
              <a:avLst/>
              <a:gdLst>
                <a:gd name="T0" fmla="*/ 0 w 142"/>
                <a:gd name="T1" fmla="*/ 72 h 142"/>
                <a:gd name="T2" fmla="*/ 0 w 142"/>
                <a:gd name="T3" fmla="*/ 70 h 142"/>
                <a:gd name="T4" fmla="*/ 71 w 142"/>
                <a:gd name="T5" fmla="*/ 0 h 142"/>
                <a:gd name="T6" fmla="*/ 71 w 142"/>
                <a:gd name="T7" fmla="*/ 0 h 142"/>
                <a:gd name="T8" fmla="*/ 142 w 142"/>
                <a:gd name="T9" fmla="*/ 70 h 142"/>
                <a:gd name="T10" fmla="*/ 142 w 142"/>
                <a:gd name="T11" fmla="*/ 72 h 142"/>
                <a:gd name="T12" fmla="*/ 71 w 142"/>
                <a:gd name="T13" fmla="*/ 142 h 142"/>
                <a:gd name="T14" fmla="*/ 71 w 142"/>
                <a:gd name="T15" fmla="*/ 142 h 142"/>
                <a:gd name="T16" fmla="*/ 0 w 142"/>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2">
                  <a:moveTo>
                    <a:pt x="0" y="72"/>
                  </a:moveTo>
                  <a:cubicBezTo>
                    <a:pt x="0" y="70"/>
                    <a:pt x="0" y="70"/>
                    <a:pt x="0" y="70"/>
                  </a:cubicBezTo>
                  <a:cubicBezTo>
                    <a:pt x="0" y="32"/>
                    <a:pt x="32" y="0"/>
                    <a:pt x="71" y="0"/>
                  </a:cubicBezTo>
                  <a:cubicBezTo>
                    <a:pt x="71" y="0"/>
                    <a:pt x="71" y="0"/>
                    <a:pt x="71" y="0"/>
                  </a:cubicBezTo>
                  <a:cubicBezTo>
                    <a:pt x="110" y="0"/>
                    <a:pt x="142" y="32"/>
                    <a:pt x="142" y="70"/>
                  </a:cubicBezTo>
                  <a:cubicBezTo>
                    <a:pt x="142" y="72"/>
                    <a:pt x="142" y="72"/>
                    <a:pt x="142" y="72"/>
                  </a:cubicBezTo>
                  <a:cubicBezTo>
                    <a:pt x="142" y="110"/>
                    <a:pt x="110" y="142"/>
                    <a:pt x="71" y="142"/>
                  </a:cubicBezTo>
                  <a:cubicBezTo>
                    <a:pt x="71" y="142"/>
                    <a:pt x="71" y="142"/>
                    <a:pt x="71"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Freeform 8"/>
            <p:cNvSpPr>
              <a:spLocks/>
            </p:cNvSpPr>
            <p:nvPr/>
          </p:nvSpPr>
          <p:spPr bwMode="auto">
            <a:xfrm>
              <a:off x="5395542"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1"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1"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Freeform 9"/>
            <p:cNvSpPr>
              <a:spLocks/>
            </p:cNvSpPr>
            <p:nvPr/>
          </p:nvSpPr>
          <p:spPr bwMode="auto">
            <a:xfrm>
              <a:off x="5809879"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2"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Tree>
    <p:extLst>
      <p:ext uri="{BB962C8B-B14F-4D97-AF65-F5344CB8AC3E}">
        <p14:creationId xmlns:p14="http://schemas.microsoft.com/office/powerpoint/2010/main" val="25263851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3" name="文本占位符 6"/>
          <p:cNvSpPr>
            <a:spLocks noGrp="1"/>
          </p:cNvSpPr>
          <p:nvPr>
            <p:ph type="body" sz="quarter" idx="10"/>
          </p:nvPr>
        </p:nvSpPr>
        <p:spPr>
          <a:xfrm>
            <a:off x="468316" y="1233487"/>
            <a:ext cx="11276184" cy="4680000"/>
          </a:xfrm>
        </p:spPr>
        <p:txBody>
          <a:bodyPr/>
          <a:lstStyle>
            <a:lvl1pPr algn="just" fontAlgn="auto">
              <a:buClrTx/>
              <a:defRPr>
                <a:latin typeface="+mn-lt"/>
                <a:ea typeface="+mn-ea"/>
                <a:cs typeface="Arial" panose="020B0604020202020204" pitchFamily="34" charset="0"/>
              </a:defRPr>
            </a:lvl1pPr>
          </a:lstStyle>
          <a:p>
            <a:endParaRPr lang="zh-CN" altLang="en-US" dirty="0"/>
          </a:p>
        </p:txBody>
      </p:sp>
      <p:sp>
        <p:nvSpPr>
          <p:cNvPr id="4" name="TextBox 10">
            <a:extLst>
              <a:ext uri="{FF2B5EF4-FFF2-40B4-BE49-F238E27FC236}">
                <a16:creationId xmlns="" xmlns:a16="http://schemas.microsoft.com/office/drawing/2014/main" id="{18ED692C-39CB-4AC0-81F6-D21CDD086EE4}"/>
              </a:ext>
            </a:extLst>
          </p:cNvPr>
          <p:cNvSpPr txBox="1"/>
          <p:nvPr userDrawn="1"/>
        </p:nvSpPr>
        <p:spPr bwMode="auto">
          <a:xfrm>
            <a:off x="1594877" y="408780"/>
            <a:ext cx="5038592"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学习推荐</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515179" y="456929"/>
            <a:ext cx="461783" cy="485190"/>
            <a:chOff x="-779463" y="1835151"/>
            <a:chExt cx="1136650" cy="1193799"/>
          </a:xfrm>
          <a:solidFill>
            <a:schemeClr val="bg1"/>
          </a:solidFill>
        </p:grpSpPr>
        <p:sp>
          <p:nvSpPr>
            <p:cNvPr id="8" name="Freeform 6"/>
            <p:cNvSpPr>
              <a:spLocks/>
            </p:cNvSpPr>
            <p:nvPr/>
          </p:nvSpPr>
          <p:spPr bwMode="auto">
            <a:xfrm>
              <a:off x="-727075" y="2262188"/>
              <a:ext cx="1031875" cy="625475"/>
            </a:xfrm>
            <a:custGeom>
              <a:avLst/>
              <a:gdLst>
                <a:gd name="T0" fmla="*/ 946 w 968"/>
                <a:gd name="T1" fmla="*/ 587 h 587"/>
                <a:gd name="T2" fmla="*/ 22 w 968"/>
                <a:gd name="T3" fmla="*/ 587 h 587"/>
                <a:gd name="T4" fmla="*/ 0 w 968"/>
                <a:gd name="T5" fmla="*/ 565 h 587"/>
                <a:gd name="T6" fmla="*/ 0 w 968"/>
                <a:gd name="T7" fmla="*/ 63 h 587"/>
                <a:gd name="T8" fmla="*/ 62 w 968"/>
                <a:gd name="T9" fmla="*/ 0 h 587"/>
                <a:gd name="T10" fmla="*/ 104 w 968"/>
                <a:gd name="T11" fmla="*/ 0 h 587"/>
                <a:gd name="T12" fmla="*/ 126 w 968"/>
                <a:gd name="T13" fmla="*/ 22 h 587"/>
                <a:gd name="T14" fmla="*/ 104 w 968"/>
                <a:gd name="T15" fmla="*/ 43 h 587"/>
                <a:gd name="T16" fmla="*/ 62 w 968"/>
                <a:gd name="T17" fmla="*/ 43 h 587"/>
                <a:gd name="T18" fmla="*/ 43 w 968"/>
                <a:gd name="T19" fmla="*/ 63 h 587"/>
                <a:gd name="T20" fmla="*/ 43 w 968"/>
                <a:gd name="T21" fmla="*/ 544 h 587"/>
                <a:gd name="T22" fmla="*/ 925 w 968"/>
                <a:gd name="T23" fmla="*/ 544 h 587"/>
                <a:gd name="T24" fmla="*/ 925 w 968"/>
                <a:gd name="T25" fmla="*/ 63 h 587"/>
                <a:gd name="T26" fmla="*/ 906 w 968"/>
                <a:gd name="T27" fmla="*/ 43 h 587"/>
                <a:gd name="T28" fmla="*/ 859 w 968"/>
                <a:gd name="T29" fmla="*/ 43 h 587"/>
                <a:gd name="T30" fmla="*/ 837 w 968"/>
                <a:gd name="T31" fmla="*/ 22 h 587"/>
                <a:gd name="T32" fmla="*/ 859 w 968"/>
                <a:gd name="T33" fmla="*/ 0 h 587"/>
                <a:gd name="T34" fmla="*/ 906 w 968"/>
                <a:gd name="T35" fmla="*/ 0 h 587"/>
                <a:gd name="T36" fmla="*/ 968 w 968"/>
                <a:gd name="T37" fmla="*/ 63 h 587"/>
                <a:gd name="T38" fmla="*/ 968 w 968"/>
                <a:gd name="T39" fmla="*/ 565 h 587"/>
                <a:gd name="T40" fmla="*/ 946 w 968"/>
                <a:gd name="T41"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8" h="587">
                  <a:moveTo>
                    <a:pt x="946" y="587"/>
                  </a:moveTo>
                  <a:cubicBezTo>
                    <a:pt x="22" y="587"/>
                    <a:pt x="22" y="587"/>
                    <a:pt x="22" y="587"/>
                  </a:cubicBezTo>
                  <a:cubicBezTo>
                    <a:pt x="10" y="587"/>
                    <a:pt x="0" y="577"/>
                    <a:pt x="0" y="565"/>
                  </a:cubicBezTo>
                  <a:cubicBezTo>
                    <a:pt x="0" y="63"/>
                    <a:pt x="0" y="63"/>
                    <a:pt x="0" y="63"/>
                  </a:cubicBezTo>
                  <a:cubicBezTo>
                    <a:pt x="0" y="28"/>
                    <a:pt x="28" y="0"/>
                    <a:pt x="62" y="0"/>
                  </a:cubicBezTo>
                  <a:cubicBezTo>
                    <a:pt x="104" y="0"/>
                    <a:pt x="104" y="0"/>
                    <a:pt x="104" y="0"/>
                  </a:cubicBezTo>
                  <a:cubicBezTo>
                    <a:pt x="116" y="0"/>
                    <a:pt x="126" y="10"/>
                    <a:pt x="126" y="22"/>
                  </a:cubicBezTo>
                  <a:cubicBezTo>
                    <a:pt x="126" y="34"/>
                    <a:pt x="116" y="43"/>
                    <a:pt x="104" y="43"/>
                  </a:cubicBezTo>
                  <a:cubicBezTo>
                    <a:pt x="62" y="43"/>
                    <a:pt x="62" y="43"/>
                    <a:pt x="62" y="43"/>
                  </a:cubicBezTo>
                  <a:cubicBezTo>
                    <a:pt x="52" y="43"/>
                    <a:pt x="43" y="52"/>
                    <a:pt x="43" y="63"/>
                  </a:cubicBezTo>
                  <a:cubicBezTo>
                    <a:pt x="43" y="544"/>
                    <a:pt x="43" y="544"/>
                    <a:pt x="43" y="544"/>
                  </a:cubicBezTo>
                  <a:cubicBezTo>
                    <a:pt x="925" y="544"/>
                    <a:pt x="925" y="544"/>
                    <a:pt x="925" y="544"/>
                  </a:cubicBezTo>
                  <a:cubicBezTo>
                    <a:pt x="925" y="63"/>
                    <a:pt x="925" y="63"/>
                    <a:pt x="925" y="63"/>
                  </a:cubicBezTo>
                  <a:cubicBezTo>
                    <a:pt x="925" y="52"/>
                    <a:pt x="916" y="43"/>
                    <a:pt x="906" y="43"/>
                  </a:cubicBezTo>
                  <a:cubicBezTo>
                    <a:pt x="859" y="43"/>
                    <a:pt x="859" y="43"/>
                    <a:pt x="859" y="43"/>
                  </a:cubicBezTo>
                  <a:cubicBezTo>
                    <a:pt x="847" y="43"/>
                    <a:pt x="837" y="34"/>
                    <a:pt x="837" y="22"/>
                  </a:cubicBezTo>
                  <a:cubicBezTo>
                    <a:pt x="837" y="10"/>
                    <a:pt x="847" y="0"/>
                    <a:pt x="859" y="0"/>
                  </a:cubicBezTo>
                  <a:cubicBezTo>
                    <a:pt x="906" y="0"/>
                    <a:pt x="906" y="0"/>
                    <a:pt x="906" y="0"/>
                  </a:cubicBezTo>
                  <a:cubicBezTo>
                    <a:pt x="940" y="0"/>
                    <a:pt x="968" y="28"/>
                    <a:pt x="968" y="63"/>
                  </a:cubicBezTo>
                  <a:cubicBezTo>
                    <a:pt x="968" y="565"/>
                    <a:pt x="968" y="565"/>
                    <a:pt x="968" y="565"/>
                  </a:cubicBezTo>
                  <a:cubicBezTo>
                    <a:pt x="968" y="577"/>
                    <a:pt x="958" y="587"/>
                    <a:pt x="946" y="5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noEditPoints="1"/>
            </p:cNvSpPr>
            <p:nvPr/>
          </p:nvSpPr>
          <p:spPr bwMode="auto">
            <a:xfrm>
              <a:off x="-779463" y="2841625"/>
              <a:ext cx="1136650" cy="187325"/>
            </a:xfrm>
            <a:custGeom>
              <a:avLst/>
              <a:gdLst>
                <a:gd name="T0" fmla="*/ 1024 w 1066"/>
                <a:gd name="T1" fmla="*/ 176 h 176"/>
                <a:gd name="T2" fmla="*/ 42 w 1066"/>
                <a:gd name="T3" fmla="*/ 176 h 176"/>
                <a:gd name="T4" fmla="*/ 0 w 1066"/>
                <a:gd name="T5" fmla="*/ 134 h 176"/>
                <a:gd name="T6" fmla="*/ 0 w 1066"/>
                <a:gd name="T7" fmla="*/ 42 h 176"/>
                <a:gd name="T8" fmla="*/ 42 w 1066"/>
                <a:gd name="T9" fmla="*/ 0 h 176"/>
                <a:gd name="T10" fmla="*/ 1024 w 1066"/>
                <a:gd name="T11" fmla="*/ 0 h 176"/>
                <a:gd name="T12" fmla="*/ 1066 w 1066"/>
                <a:gd name="T13" fmla="*/ 42 h 176"/>
                <a:gd name="T14" fmla="*/ 1066 w 1066"/>
                <a:gd name="T15" fmla="*/ 134 h 176"/>
                <a:gd name="T16" fmla="*/ 1024 w 1066"/>
                <a:gd name="T17" fmla="*/ 176 h 176"/>
                <a:gd name="T18" fmla="*/ 1023 w 1066"/>
                <a:gd name="T19" fmla="*/ 42 h 176"/>
                <a:gd name="T20" fmla="*/ 42 w 1066"/>
                <a:gd name="T21" fmla="*/ 43 h 176"/>
                <a:gd name="T22" fmla="*/ 43 w 1066"/>
                <a:gd name="T23" fmla="*/ 134 h 176"/>
                <a:gd name="T24" fmla="*/ 1023 w 1066"/>
                <a:gd name="T25" fmla="*/ 133 h 176"/>
                <a:gd name="T26" fmla="*/ 1023 w 1066"/>
                <a:gd name="T27" fmla="*/ 4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6" h="176">
                  <a:moveTo>
                    <a:pt x="1024" y="176"/>
                  </a:moveTo>
                  <a:cubicBezTo>
                    <a:pt x="42" y="176"/>
                    <a:pt x="42" y="176"/>
                    <a:pt x="42" y="176"/>
                  </a:cubicBezTo>
                  <a:cubicBezTo>
                    <a:pt x="19" y="176"/>
                    <a:pt x="0" y="157"/>
                    <a:pt x="0" y="134"/>
                  </a:cubicBezTo>
                  <a:cubicBezTo>
                    <a:pt x="0" y="42"/>
                    <a:pt x="0" y="42"/>
                    <a:pt x="0" y="42"/>
                  </a:cubicBezTo>
                  <a:cubicBezTo>
                    <a:pt x="0" y="18"/>
                    <a:pt x="19" y="0"/>
                    <a:pt x="42" y="0"/>
                  </a:cubicBezTo>
                  <a:cubicBezTo>
                    <a:pt x="1024" y="0"/>
                    <a:pt x="1024" y="0"/>
                    <a:pt x="1024" y="0"/>
                  </a:cubicBezTo>
                  <a:cubicBezTo>
                    <a:pt x="1047" y="0"/>
                    <a:pt x="1066" y="18"/>
                    <a:pt x="1066" y="42"/>
                  </a:cubicBezTo>
                  <a:cubicBezTo>
                    <a:pt x="1066" y="134"/>
                    <a:pt x="1066" y="134"/>
                    <a:pt x="1066" y="134"/>
                  </a:cubicBezTo>
                  <a:cubicBezTo>
                    <a:pt x="1066" y="157"/>
                    <a:pt x="1047" y="176"/>
                    <a:pt x="1024" y="176"/>
                  </a:cubicBezTo>
                  <a:close/>
                  <a:moveTo>
                    <a:pt x="1023" y="42"/>
                  </a:moveTo>
                  <a:cubicBezTo>
                    <a:pt x="42" y="43"/>
                    <a:pt x="42" y="43"/>
                    <a:pt x="42" y="43"/>
                  </a:cubicBezTo>
                  <a:cubicBezTo>
                    <a:pt x="43" y="134"/>
                    <a:pt x="43" y="134"/>
                    <a:pt x="43" y="134"/>
                  </a:cubicBezTo>
                  <a:cubicBezTo>
                    <a:pt x="1023" y="133"/>
                    <a:pt x="1023" y="133"/>
                    <a:pt x="1023" y="133"/>
                  </a:cubicBezTo>
                  <a:lnTo>
                    <a:pt x="1023"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Freeform 8"/>
            <p:cNvSpPr>
              <a:spLocks/>
            </p:cNvSpPr>
            <p:nvPr/>
          </p:nvSpPr>
          <p:spPr bwMode="auto">
            <a:xfrm>
              <a:off x="-303213" y="2911475"/>
              <a:ext cx="184150" cy="46037"/>
            </a:xfrm>
            <a:custGeom>
              <a:avLst/>
              <a:gdLst>
                <a:gd name="T0" fmla="*/ 151 w 172"/>
                <a:gd name="T1" fmla="*/ 43 h 43"/>
                <a:gd name="T2" fmla="*/ 21 w 172"/>
                <a:gd name="T3" fmla="*/ 43 h 43"/>
                <a:gd name="T4" fmla="*/ 0 w 172"/>
                <a:gd name="T5" fmla="*/ 22 h 43"/>
                <a:gd name="T6" fmla="*/ 21 w 172"/>
                <a:gd name="T7" fmla="*/ 0 h 43"/>
                <a:gd name="T8" fmla="*/ 151 w 172"/>
                <a:gd name="T9" fmla="*/ 0 h 43"/>
                <a:gd name="T10" fmla="*/ 172 w 172"/>
                <a:gd name="T11" fmla="*/ 22 h 43"/>
                <a:gd name="T12" fmla="*/ 151 w 172"/>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172" h="43">
                  <a:moveTo>
                    <a:pt x="151" y="43"/>
                  </a:moveTo>
                  <a:cubicBezTo>
                    <a:pt x="21" y="43"/>
                    <a:pt x="21" y="43"/>
                    <a:pt x="21" y="43"/>
                  </a:cubicBezTo>
                  <a:cubicBezTo>
                    <a:pt x="10" y="43"/>
                    <a:pt x="0" y="34"/>
                    <a:pt x="0" y="22"/>
                  </a:cubicBezTo>
                  <a:cubicBezTo>
                    <a:pt x="0" y="10"/>
                    <a:pt x="10" y="0"/>
                    <a:pt x="21" y="0"/>
                  </a:cubicBezTo>
                  <a:cubicBezTo>
                    <a:pt x="151" y="0"/>
                    <a:pt x="151" y="0"/>
                    <a:pt x="151" y="0"/>
                  </a:cubicBezTo>
                  <a:cubicBezTo>
                    <a:pt x="162" y="0"/>
                    <a:pt x="172" y="10"/>
                    <a:pt x="172" y="22"/>
                  </a:cubicBezTo>
                  <a:cubicBezTo>
                    <a:pt x="172" y="34"/>
                    <a:pt x="162" y="43"/>
                    <a:pt x="15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Freeform 9"/>
            <p:cNvSpPr>
              <a:spLocks noEditPoints="1"/>
            </p:cNvSpPr>
            <p:nvPr/>
          </p:nvSpPr>
          <p:spPr bwMode="auto">
            <a:xfrm>
              <a:off x="-568325" y="1835151"/>
              <a:ext cx="712788" cy="852487"/>
            </a:xfrm>
            <a:custGeom>
              <a:avLst/>
              <a:gdLst>
                <a:gd name="T0" fmla="*/ 335 w 668"/>
                <a:gd name="T1" fmla="*/ 800 h 800"/>
                <a:gd name="T2" fmla="*/ 316 w 668"/>
                <a:gd name="T3" fmla="*/ 789 h 800"/>
                <a:gd name="T4" fmla="*/ 246 w 668"/>
                <a:gd name="T5" fmla="*/ 662 h 800"/>
                <a:gd name="T6" fmla="*/ 57 w 668"/>
                <a:gd name="T7" fmla="*/ 508 h 800"/>
                <a:gd name="T8" fmla="*/ 49 w 668"/>
                <a:gd name="T9" fmla="*/ 492 h 800"/>
                <a:gd name="T10" fmla="*/ 84 w 668"/>
                <a:gd name="T11" fmla="*/ 168 h 800"/>
                <a:gd name="T12" fmla="*/ 202 w 668"/>
                <a:gd name="T13" fmla="*/ 73 h 800"/>
                <a:gd name="T14" fmla="*/ 621 w 668"/>
                <a:gd name="T15" fmla="*/ 226 h 800"/>
                <a:gd name="T16" fmla="*/ 621 w 668"/>
                <a:gd name="T17" fmla="*/ 226 h 800"/>
                <a:gd name="T18" fmla="*/ 594 w 668"/>
                <a:gd name="T19" fmla="*/ 538 h 800"/>
                <a:gd name="T20" fmla="*/ 468 w 668"/>
                <a:gd name="T21" fmla="*/ 645 h 800"/>
                <a:gd name="T22" fmla="*/ 412 w 668"/>
                <a:gd name="T23" fmla="*/ 665 h 800"/>
                <a:gd name="T24" fmla="*/ 355 w 668"/>
                <a:gd name="T25" fmla="*/ 787 h 800"/>
                <a:gd name="T26" fmla="*/ 336 w 668"/>
                <a:gd name="T27" fmla="*/ 800 h 800"/>
                <a:gd name="T28" fmla="*/ 335 w 668"/>
                <a:gd name="T29" fmla="*/ 800 h 800"/>
                <a:gd name="T30" fmla="*/ 334 w 668"/>
                <a:gd name="T31" fmla="*/ 87 h 800"/>
                <a:gd name="T32" fmla="*/ 220 w 668"/>
                <a:gd name="T33" fmla="*/ 112 h 800"/>
                <a:gd name="T34" fmla="*/ 119 w 668"/>
                <a:gd name="T35" fmla="*/ 194 h 800"/>
                <a:gd name="T36" fmla="*/ 88 w 668"/>
                <a:gd name="T37" fmla="*/ 474 h 800"/>
                <a:gd name="T38" fmla="*/ 95 w 668"/>
                <a:gd name="T39" fmla="*/ 487 h 800"/>
                <a:gd name="T40" fmla="*/ 266 w 668"/>
                <a:gd name="T41" fmla="*/ 622 h 800"/>
                <a:gd name="T42" fmla="*/ 280 w 668"/>
                <a:gd name="T43" fmla="*/ 633 h 800"/>
                <a:gd name="T44" fmla="*/ 333 w 668"/>
                <a:gd name="T45" fmla="*/ 731 h 800"/>
                <a:gd name="T46" fmla="*/ 377 w 668"/>
                <a:gd name="T47" fmla="*/ 637 h 800"/>
                <a:gd name="T48" fmla="*/ 392 w 668"/>
                <a:gd name="T49" fmla="*/ 625 h 800"/>
                <a:gd name="T50" fmla="*/ 450 w 668"/>
                <a:gd name="T51" fmla="*/ 606 h 800"/>
                <a:gd name="T52" fmla="*/ 559 w 668"/>
                <a:gd name="T53" fmla="*/ 514 h 800"/>
                <a:gd name="T54" fmla="*/ 582 w 668"/>
                <a:gd name="T55" fmla="*/ 244 h 800"/>
                <a:gd name="T56" fmla="*/ 582 w 668"/>
                <a:gd name="T57" fmla="*/ 244 h 800"/>
                <a:gd name="T58" fmla="*/ 334 w 668"/>
                <a:gd name="T59" fmla="*/ 8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8" h="800">
                  <a:moveTo>
                    <a:pt x="335" y="800"/>
                  </a:moveTo>
                  <a:cubicBezTo>
                    <a:pt x="327" y="800"/>
                    <a:pt x="320" y="796"/>
                    <a:pt x="316" y="789"/>
                  </a:cubicBezTo>
                  <a:cubicBezTo>
                    <a:pt x="246" y="662"/>
                    <a:pt x="246" y="662"/>
                    <a:pt x="246" y="662"/>
                  </a:cubicBezTo>
                  <a:cubicBezTo>
                    <a:pt x="165" y="638"/>
                    <a:pt x="97" y="582"/>
                    <a:pt x="57" y="508"/>
                  </a:cubicBezTo>
                  <a:cubicBezTo>
                    <a:pt x="54" y="502"/>
                    <a:pt x="52" y="497"/>
                    <a:pt x="49" y="492"/>
                  </a:cubicBezTo>
                  <a:cubicBezTo>
                    <a:pt x="0" y="385"/>
                    <a:pt x="13" y="261"/>
                    <a:pt x="84" y="168"/>
                  </a:cubicBezTo>
                  <a:cubicBezTo>
                    <a:pt x="115" y="127"/>
                    <a:pt x="155" y="95"/>
                    <a:pt x="202" y="73"/>
                  </a:cubicBezTo>
                  <a:cubicBezTo>
                    <a:pt x="360" y="0"/>
                    <a:pt x="548" y="69"/>
                    <a:pt x="621" y="226"/>
                  </a:cubicBezTo>
                  <a:cubicBezTo>
                    <a:pt x="621" y="226"/>
                    <a:pt x="621" y="226"/>
                    <a:pt x="621" y="226"/>
                  </a:cubicBezTo>
                  <a:cubicBezTo>
                    <a:pt x="668" y="327"/>
                    <a:pt x="658" y="447"/>
                    <a:pt x="594" y="538"/>
                  </a:cubicBezTo>
                  <a:cubicBezTo>
                    <a:pt x="563" y="584"/>
                    <a:pt x="519" y="621"/>
                    <a:pt x="468" y="645"/>
                  </a:cubicBezTo>
                  <a:cubicBezTo>
                    <a:pt x="450" y="653"/>
                    <a:pt x="431" y="660"/>
                    <a:pt x="412" y="665"/>
                  </a:cubicBezTo>
                  <a:cubicBezTo>
                    <a:pt x="355" y="787"/>
                    <a:pt x="355" y="787"/>
                    <a:pt x="355" y="787"/>
                  </a:cubicBezTo>
                  <a:cubicBezTo>
                    <a:pt x="351" y="795"/>
                    <a:pt x="344" y="800"/>
                    <a:pt x="336" y="800"/>
                  </a:cubicBezTo>
                  <a:cubicBezTo>
                    <a:pt x="335" y="800"/>
                    <a:pt x="335" y="800"/>
                    <a:pt x="335" y="800"/>
                  </a:cubicBezTo>
                  <a:close/>
                  <a:moveTo>
                    <a:pt x="334" y="87"/>
                  </a:moveTo>
                  <a:cubicBezTo>
                    <a:pt x="296" y="87"/>
                    <a:pt x="257" y="95"/>
                    <a:pt x="220" y="112"/>
                  </a:cubicBezTo>
                  <a:cubicBezTo>
                    <a:pt x="180" y="131"/>
                    <a:pt x="145" y="159"/>
                    <a:pt x="119" y="194"/>
                  </a:cubicBezTo>
                  <a:cubicBezTo>
                    <a:pt x="57" y="275"/>
                    <a:pt x="45" y="382"/>
                    <a:pt x="88" y="474"/>
                  </a:cubicBezTo>
                  <a:cubicBezTo>
                    <a:pt x="90" y="478"/>
                    <a:pt x="92" y="483"/>
                    <a:pt x="95" y="487"/>
                  </a:cubicBezTo>
                  <a:cubicBezTo>
                    <a:pt x="130" y="554"/>
                    <a:pt x="193" y="603"/>
                    <a:pt x="266" y="622"/>
                  </a:cubicBezTo>
                  <a:cubicBezTo>
                    <a:pt x="272" y="624"/>
                    <a:pt x="277" y="628"/>
                    <a:pt x="280" y="633"/>
                  </a:cubicBezTo>
                  <a:cubicBezTo>
                    <a:pt x="333" y="731"/>
                    <a:pt x="333" y="731"/>
                    <a:pt x="333" y="731"/>
                  </a:cubicBezTo>
                  <a:cubicBezTo>
                    <a:pt x="377" y="637"/>
                    <a:pt x="377" y="637"/>
                    <a:pt x="377" y="637"/>
                  </a:cubicBezTo>
                  <a:cubicBezTo>
                    <a:pt x="380" y="631"/>
                    <a:pt x="386" y="626"/>
                    <a:pt x="392" y="625"/>
                  </a:cubicBezTo>
                  <a:cubicBezTo>
                    <a:pt x="413" y="621"/>
                    <a:pt x="432" y="614"/>
                    <a:pt x="450" y="606"/>
                  </a:cubicBezTo>
                  <a:cubicBezTo>
                    <a:pt x="494" y="585"/>
                    <a:pt x="532" y="554"/>
                    <a:pt x="559" y="514"/>
                  </a:cubicBezTo>
                  <a:cubicBezTo>
                    <a:pt x="613" y="435"/>
                    <a:pt x="622" y="331"/>
                    <a:pt x="582" y="244"/>
                  </a:cubicBezTo>
                  <a:cubicBezTo>
                    <a:pt x="582" y="244"/>
                    <a:pt x="582" y="244"/>
                    <a:pt x="582" y="244"/>
                  </a:cubicBezTo>
                  <a:cubicBezTo>
                    <a:pt x="536" y="145"/>
                    <a:pt x="437" y="87"/>
                    <a:pt x="334"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2" name="Freeform 10"/>
            <p:cNvSpPr>
              <a:spLocks noEditPoints="1"/>
            </p:cNvSpPr>
            <p:nvPr/>
          </p:nvSpPr>
          <p:spPr bwMode="auto">
            <a:xfrm>
              <a:off x="-354013" y="2181225"/>
              <a:ext cx="280988" cy="187325"/>
            </a:xfrm>
            <a:custGeom>
              <a:avLst/>
              <a:gdLst>
                <a:gd name="T0" fmla="*/ 140 w 263"/>
                <a:gd name="T1" fmla="*/ 177 h 177"/>
                <a:gd name="T2" fmla="*/ 130 w 263"/>
                <a:gd name="T3" fmla="*/ 177 h 177"/>
                <a:gd name="T4" fmla="*/ 2 w 263"/>
                <a:gd name="T5" fmla="*/ 115 h 177"/>
                <a:gd name="T6" fmla="*/ 3 w 263"/>
                <a:gd name="T7" fmla="*/ 21 h 177"/>
                <a:gd name="T8" fmla="*/ 25 w 263"/>
                <a:gd name="T9" fmla="*/ 0 h 177"/>
                <a:gd name="T10" fmla="*/ 46 w 263"/>
                <a:gd name="T11" fmla="*/ 21 h 177"/>
                <a:gd name="T12" fmla="*/ 45 w 263"/>
                <a:gd name="T13" fmla="*/ 113 h 177"/>
                <a:gd name="T14" fmla="*/ 131 w 263"/>
                <a:gd name="T15" fmla="*/ 134 h 177"/>
                <a:gd name="T16" fmla="*/ 218 w 263"/>
                <a:gd name="T17" fmla="*/ 119 h 177"/>
                <a:gd name="T18" fmla="*/ 220 w 263"/>
                <a:gd name="T19" fmla="*/ 27 h 177"/>
                <a:gd name="T20" fmla="*/ 242 w 263"/>
                <a:gd name="T21" fmla="*/ 6 h 177"/>
                <a:gd name="T22" fmla="*/ 263 w 263"/>
                <a:gd name="T23" fmla="*/ 28 h 177"/>
                <a:gd name="T24" fmla="*/ 261 w 263"/>
                <a:gd name="T25" fmla="*/ 122 h 177"/>
                <a:gd name="T26" fmla="*/ 214 w 263"/>
                <a:gd name="T27" fmla="*/ 168 h 177"/>
                <a:gd name="T28" fmla="*/ 140 w 263"/>
                <a:gd name="T29" fmla="*/ 177 h 177"/>
                <a:gd name="T30" fmla="*/ 45 w 263"/>
                <a:gd name="T31" fmla="*/ 116 h 177"/>
                <a:gd name="T32" fmla="*/ 45 w 263"/>
                <a:gd name="T33" fmla="*/ 116 h 177"/>
                <a:gd name="T34" fmla="*/ 45 w 263"/>
                <a:gd name="T35" fmla="*/ 1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177">
                  <a:moveTo>
                    <a:pt x="140" y="177"/>
                  </a:moveTo>
                  <a:cubicBezTo>
                    <a:pt x="137" y="177"/>
                    <a:pt x="133" y="177"/>
                    <a:pt x="130" y="177"/>
                  </a:cubicBezTo>
                  <a:cubicBezTo>
                    <a:pt x="65" y="175"/>
                    <a:pt x="0" y="155"/>
                    <a:pt x="2" y="115"/>
                  </a:cubicBezTo>
                  <a:cubicBezTo>
                    <a:pt x="3" y="21"/>
                    <a:pt x="3" y="21"/>
                    <a:pt x="3" y="21"/>
                  </a:cubicBezTo>
                  <a:cubicBezTo>
                    <a:pt x="3" y="9"/>
                    <a:pt x="14" y="0"/>
                    <a:pt x="25" y="0"/>
                  </a:cubicBezTo>
                  <a:cubicBezTo>
                    <a:pt x="37" y="0"/>
                    <a:pt x="47" y="10"/>
                    <a:pt x="46" y="21"/>
                  </a:cubicBezTo>
                  <a:cubicBezTo>
                    <a:pt x="45" y="113"/>
                    <a:pt x="45" y="113"/>
                    <a:pt x="45" y="113"/>
                  </a:cubicBezTo>
                  <a:cubicBezTo>
                    <a:pt x="51" y="120"/>
                    <a:pt x="82" y="133"/>
                    <a:pt x="131" y="134"/>
                  </a:cubicBezTo>
                  <a:cubicBezTo>
                    <a:pt x="180" y="136"/>
                    <a:pt x="211" y="125"/>
                    <a:pt x="218" y="119"/>
                  </a:cubicBezTo>
                  <a:cubicBezTo>
                    <a:pt x="220" y="27"/>
                    <a:pt x="220" y="27"/>
                    <a:pt x="220" y="27"/>
                  </a:cubicBezTo>
                  <a:cubicBezTo>
                    <a:pt x="220" y="15"/>
                    <a:pt x="231" y="5"/>
                    <a:pt x="242" y="6"/>
                  </a:cubicBezTo>
                  <a:cubicBezTo>
                    <a:pt x="254" y="6"/>
                    <a:pt x="263" y="16"/>
                    <a:pt x="263" y="28"/>
                  </a:cubicBezTo>
                  <a:cubicBezTo>
                    <a:pt x="261" y="122"/>
                    <a:pt x="261" y="122"/>
                    <a:pt x="261" y="122"/>
                  </a:cubicBezTo>
                  <a:cubicBezTo>
                    <a:pt x="261" y="136"/>
                    <a:pt x="252" y="156"/>
                    <a:pt x="214" y="168"/>
                  </a:cubicBezTo>
                  <a:cubicBezTo>
                    <a:pt x="193" y="174"/>
                    <a:pt x="167" y="177"/>
                    <a:pt x="140" y="177"/>
                  </a:cubicBezTo>
                  <a:close/>
                  <a:moveTo>
                    <a:pt x="45" y="116"/>
                  </a:moveTo>
                  <a:cubicBezTo>
                    <a:pt x="45" y="116"/>
                    <a:pt x="45" y="116"/>
                    <a:pt x="45" y="116"/>
                  </a:cubicBezTo>
                  <a:cubicBezTo>
                    <a:pt x="45" y="116"/>
                    <a:pt x="45" y="116"/>
                    <a:pt x="45"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3" name="Freeform 11"/>
            <p:cNvSpPr>
              <a:spLocks noEditPoints="1"/>
            </p:cNvSpPr>
            <p:nvPr/>
          </p:nvSpPr>
          <p:spPr bwMode="auto">
            <a:xfrm>
              <a:off x="-420688" y="2066925"/>
              <a:ext cx="419100" cy="209550"/>
            </a:xfrm>
            <a:custGeom>
              <a:avLst/>
              <a:gdLst>
                <a:gd name="T0" fmla="*/ 195 w 394"/>
                <a:gd name="T1" fmla="*/ 197 h 197"/>
                <a:gd name="T2" fmla="*/ 186 w 394"/>
                <a:gd name="T3" fmla="*/ 195 h 197"/>
                <a:gd name="T4" fmla="*/ 13 w 394"/>
                <a:gd name="T5" fmla="*/ 117 h 197"/>
                <a:gd name="T6" fmla="*/ 0 w 394"/>
                <a:gd name="T7" fmla="*/ 97 h 197"/>
                <a:gd name="T8" fmla="*/ 14 w 394"/>
                <a:gd name="T9" fmla="*/ 77 h 197"/>
                <a:gd name="T10" fmla="*/ 191 w 394"/>
                <a:gd name="T11" fmla="*/ 2 h 197"/>
                <a:gd name="T12" fmla="*/ 209 w 394"/>
                <a:gd name="T13" fmla="*/ 3 h 197"/>
                <a:gd name="T14" fmla="*/ 382 w 394"/>
                <a:gd name="T15" fmla="*/ 88 h 197"/>
                <a:gd name="T16" fmla="*/ 394 w 394"/>
                <a:gd name="T17" fmla="*/ 108 h 197"/>
                <a:gd name="T18" fmla="*/ 380 w 394"/>
                <a:gd name="T19" fmla="*/ 128 h 197"/>
                <a:gd name="T20" fmla="*/ 203 w 394"/>
                <a:gd name="T21" fmla="*/ 195 h 197"/>
                <a:gd name="T22" fmla="*/ 195 w 394"/>
                <a:gd name="T23" fmla="*/ 197 h 197"/>
                <a:gd name="T24" fmla="*/ 76 w 394"/>
                <a:gd name="T25" fmla="*/ 98 h 197"/>
                <a:gd name="T26" fmla="*/ 196 w 394"/>
                <a:gd name="T27" fmla="*/ 152 h 197"/>
                <a:gd name="T28" fmla="*/ 318 w 394"/>
                <a:gd name="T29" fmla="*/ 105 h 197"/>
                <a:gd name="T30" fmla="*/ 199 w 394"/>
                <a:gd name="T31" fmla="*/ 46 h 197"/>
                <a:gd name="T32" fmla="*/ 76 w 394"/>
                <a:gd name="T33" fmla="*/ 9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4" h="197">
                  <a:moveTo>
                    <a:pt x="195" y="197"/>
                  </a:moveTo>
                  <a:cubicBezTo>
                    <a:pt x="192" y="197"/>
                    <a:pt x="189" y="196"/>
                    <a:pt x="186" y="195"/>
                  </a:cubicBezTo>
                  <a:cubicBezTo>
                    <a:pt x="13" y="117"/>
                    <a:pt x="13" y="117"/>
                    <a:pt x="13" y="117"/>
                  </a:cubicBezTo>
                  <a:cubicBezTo>
                    <a:pt x="5" y="113"/>
                    <a:pt x="0" y="105"/>
                    <a:pt x="0" y="97"/>
                  </a:cubicBezTo>
                  <a:cubicBezTo>
                    <a:pt x="1" y="88"/>
                    <a:pt x="6" y="80"/>
                    <a:pt x="14" y="77"/>
                  </a:cubicBezTo>
                  <a:cubicBezTo>
                    <a:pt x="191" y="2"/>
                    <a:pt x="191" y="2"/>
                    <a:pt x="191" y="2"/>
                  </a:cubicBezTo>
                  <a:cubicBezTo>
                    <a:pt x="197" y="0"/>
                    <a:pt x="203" y="0"/>
                    <a:pt x="209" y="3"/>
                  </a:cubicBezTo>
                  <a:cubicBezTo>
                    <a:pt x="382" y="88"/>
                    <a:pt x="382" y="88"/>
                    <a:pt x="382" y="88"/>
                  </a:cubicBezTo>
                  <a:cubicBezTo>
                    <a:pt x="389" y="92"/>
                    <a:pt x="394" y="100"/>
                    <a:pt x="394" y="108"/>
                  </a:cubicBezTo>
                  <a:cubicBezTo>
                    <a:pt x="393" y="117"/>
                    <a:pt x="388" y="124"/>
                    <a:pt x="380" y="128"/>
                  </a:cubicBezTo>
                  <a:cubicBezTo>
                    <a:pt x="203" y="195"/>
                    <a:pt x="203" y="195"/>
                    <a:pt x="203" y="195"/>
                  </a:cubicBezTo>
                  <a:cubicBezTo>
                    <a:pt x="200" y="196"/>
                    <a:pt x="197" y="197"/>
                    <a:pt x="195" y="197"/>
                  </a:cubicBezTo>
                  <a:close/>
                  <a:moveTo>
                    <a:pt x="76" y="98"/>
                  </a:moveTo>
                  <a:cubicBezTo>
                    <a:pt x="196" y="152"/>
                    <a:pt x="196" y="152"/>
                    <a:pt x="196" y="152"/>
                  </a:cubicBezTo>
                  <a:cubicBezTo>
                    <a:pt x="318" y="105"/>
                    <a:pt x="318" y="105"/>
                    <a:pt x="318" y="105"/>
                  </a:cubicBezTo>
                  <a:cubicBezTo>
                    <a:pt x="199" y="46"/>
                    <a:pt x="199" y="46"/>
                    <a:pt x="199" y="46"/>
                  </a:cubicBezTo>
                  <a:lnTo>
                    <a:pt x="76"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Tree>
    <p:extLst>
      <p:ext uri="{BB962C8B-B14F-4D97-AF65-F5344CB8AC3E}">
        <p14:creationId xmlns:p14="http://schemas.microsoft.com/office/powerpoint/2010/main" val="20101912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谢谢">
    <p:spTree>
      <p:nvGrpSpPr>
        <p:cNvPr id="1" name=""/>
        <p:cNvGrpSpPr/>
        <p:nvPr/>
      </p:nvGrpSpPr>
      <p:grpSpPr>
        <a:xfrm>
          <a:off x="0" y="0"/>
          <a:ext cx="0" cy="0"/>
          <a:chOff x="0" y="0"/>
          <a:chExt cx="0" cy="0"/>
        </a:xfrm>
      </p:grpSpPr>
      <p:pic>
        <p:nvPicPr>
          <p:cNvPr id="9" name="Picture 2" descr="D:\201207257配图\培训\shutterstock_242224906.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t="17896" b="10658"/>
          <a:stretch/>
        </p:blipFill>
        <p:spPr bwMode="auto">
          <a:xfrm>
            <a:off x="1549" y="0"/>
            <a:ext cx="12188902"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userDrawn="1"/>
        </p:nvSpPr>
        <p:spPr bwMode="auto">
          <a:xfrm>
            <a:off x="2380" y="0"/>
            <a:ext cx="12187239" cy="6858000"/>
          </a:xfrm>
          <a:prstGeom prst="rect">
            <a:avLst/>
          </a:prstGeom>
          <a:solidFill>
            <a:srgbClr val="003C78">
              <a:alpha val="40000"/>
            </a:srgbClr>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marL="0" marR="0" indent="0" algn="l" defTabSz="914034"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mn-lt"/>
              <a:ea typeface="+mn-ea"/>
            </a:endParaRPr>
          </a:p>
        </p:txBody>
      </p:sp>
      <p:grpSp>
        <p:nvGrpSpPr>
          <p:cNvPr id="16" name="组合 15"/>
          <p:cNvGrpSpPr/>
          <p:nvPr userDrawn="1"/>
        </p:nvGrpSpPr>
        <p:grpSpPr>
          <a:xfrm>
            <a:off x="4148952" y="2637135"/>
            <a:ext cx="3894096" cy="1598831"/>
            <a:chOff x="4302972" y="2345035"/>
            <a:chExt cx="3895617" cy="1598831"/>
          </a:xfrm>
        </p:grpSpPr>
        <p:sp>
          <p:nvSpPr>
            <p:cNvPr id="14" name="矩形 13"/>
            <p:cNvSpPr/>
            <p:nvPr userDrawn="1"/>
          </p:nvSpPr>
          <p:spPr>
            <a:xfrm>
              <a:off x="5357748" y="2345035"/>
              <a:ext cx="1786065" cy="923330"/>
            </a:xfrm>
            <a:prstGeom prst="rect">
              <a:avLst/>
            </a:prstGeom>
            <a:noFill/>
          </p:spPr>
          <p:txBody>
            <a:bodyPr wrap="none" lIns="91440" tIns="45720" rIns="91440" bIns="45720">
              <a:spAutoFit/>
            </a:bodyPr>
            <a:lstStyle/>
            <a:p>
              <a:pPr algn="ctr"/>
              <a:r>
                <a:rPr lang="zh-CN" altLang="en-US" sz="5398" b="0" cap="none" spc="0" dirty="0">
                  <a:ln w="0"/>
                  <a:solidFill>
                    <a:schemeClr val="bg1"/>
                  </a:solidFill>
                  <a:effectLst>
                    <a:outerShdw blurRad="38100" dist="19050" dir="2700000" algn="tl" rotWithShape="0">
                      <a:schemeClr val="dk1">
                        <a:alpha val="40000"/>
                      </a:schemeClr>
                    </a:outerShdw>
                  </a:effectLst>
                </a:rPr>
                <a:t>谢 谢</a:t>
              </a:r>
              <a:endParaRPr lang="en-US" altLang="zh-CN" sz="5398" b="0" cap="none" spc="0" dirty="0">
                <a:ln w="0"/>
                <a:solidFill>
                  <a:schemeClr val="bg1"/>
                </a:solidFill>
                <a:effectLst>
                  <a:outerShdw blurRad="38100" dist="19050" dir="2700000" algn="tl" rotWithShape="0">
                    <a:schemeClr val="dk1">
                      <a:alpha val="40000"/>
                    </a:schemeClr>
                  </a:outerShdw>
                </a:effectLst>
              </a:endParaRPr>
            </a:p>
          </p:txBody>
        </p:sp>
        <p:sp>
          <p:nvSpPr>
            <p:cNvPr id="15" name="矩形 14"/>
            <p:cNvSpPr/>
            <p:nvPr userDrawn="1"/>
          </p:nvSpPr>
          <p:spPr>
            <a:xfrm>
              <a:off x="4302972" y="3297535"/>
              <a:ext cx="3895617" cy="646331"/>
            </a:xfrm>
            <a:prstGeom prst="rect">
              <a:avLst/>
            </a:prstGeom>
            <a:noFill/>
          </p:spPr>
          <p:txBody>
            <a:bodyPr wrap="none" lIns="91440" tIns="45720" rIns="91440" bIns="45720">
              <a:spAutoFit/>
            </a:bodyPr>
            <a:lstStyle/>
            <a:p>
              <a:pPr algn="ctr"/>
              <a:r>
                <a:rPr lang="en-US" altLang="zh-CN" sz="3599" b="0" cap="none" spc="0" dirty="0">
                  <a:ln w="0"/>
                  <a:solidFill>
                    <a:schemeClr val="bg1"/>
                  </a:solidFill>
                  <a:effectLst>
                    <a:outerShdw blurRad="38100" dist="19050" dir="2700000" algn="tl" rotWithShape="0">
                      <a:schemeClr val="dk1">
                        <a:alpha val="40000"/>
                      </a:schemeClr>
                    </a:outerShdw>
                  </a:effectLst>
                </a:rPr>
                <a:t>www.huawei.com</a:t>
              </a:r>
              <a:endParaRPr lang="zh-CN" altLang="en-US" sz="3599" b="0" cap="none" spc="0" dirty="0">
                <a:ln w="0"/>
                <a:solidFill>
                  <a:schemeClr val="bg1"/>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410368826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总标题">
    <p:spTree>
      <p:nvGrpSpPr>
        <p:cNvPr id="1" name=""/>
        <p:cNvGrpSpPr/>
        <p:nvPr/>
      </p:nvGrpSpPr>
      <p:grpSpPr>
        <a:xfrm>
          <a:off x="0" y="0"/>
          <a:ext cx="0" cy="0"/>
          <a:chOff x="0" y="0"/>
          <a:chExt cx="0" cy="0"/>
        </a:xfrm>
      </p:grpSpPr>
      <p:pic>
        <p:nvPicPr>
          <p:cNvPr id="8" name="Picture 4"/>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3542"/>
          <a:stretch/>
        </p:blipFill>
        <p:spPr bwMode="auto">
          <a:xfrm>
            <a:off x="0" y="42"/>
            <a:ext cx="12187239" cy="685791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41"/>
          <p:cNvSpPr>
            <a:spLocks noGrp="1" noChangeArrowheads="1"/>
          </p:cNvSpPr>
          <p:nvPr>
            <p:ph type="ctrTitle" sz="quarter"/>
          </p:nvPr>
        </p:nvSpPr>
        <p:spPr>
          <a:xfrm>
            <a:off x="1030893" y="4957156"/>
            <a:ext cx="10437489" cy="831600"/>
          </a:xfrm>
          <a:ln algn="ctr"/>
        </p:spPr>
        <p:txBody>
          <a:bodyPr lIns="87802" tIns="43901" rIns="87802" bIns="43901"/>
          <a:lstStyle>
            <a:lvl1pPr algn="l" defTabSz="801367" rtl="0" eaLnBrk="0" fontAlgn="auto" hangingPunct="0">
              <a:spcBef>
                <a:spcPct val="0"/>
              </a:spcBef>
              <a:spcAft>
                <a:spcPct val="0"/>
              </a:spcAft>
              <a:defRPr lang="zh-CN" altLang="en-US" sz="4298" b="1" kern="1200" dirty="0">
                <a:solidFill>
                  <a:srgbClr val="0070C0"/>
                </a:solidFill>
                <a:latin typeface="+mn-lt"/>
                <a:ea typeface="+mn-ea"/>
                <a:cs typeface="Arial" panose="020B0604020202020204" pitchFamily="34" charset="0"/>
              </a:defRPr>
            </a:lvl1pPr>
          </a:lstStyle>
          <a:p>
            <a:r>
              <a:rPr lang="zh-CN" altLang="en-US" dirty="0"/>
              <a:t>单击此处编辑母版标题样式</a:t>
            </a:r>
          </a:p>
        </p:txBody>
      </p:sp>
      <p:sp>
        <p:nvSpPr>
          <p:cNvPr id="10" name="文本占位符 29"/>
          <p:cNvSpPr>
            <a:spLocks noGrp="1"/>
          </p:cNvSpPr>
          <p:nvPr>
            <p:ph type="body" sz="quarter" idx="10"/>
          </p:nvPr>
        </p:nvSpPr>
        <p:spPr>
          <a:xfrm>
            <a:off x="1030892" y="5816120"/>
            <a:ext cx="6909301" cy="493200"/>
          </a:xfrm>
        </p:spPr>
        <p:txBody>
          <a:bodyPr/>
          <a:lstStyle>
            <a:lvl1pPr marL="0" indent="0" algn="l" defTabSz="801367" rtl="0" eaLnBrk="0" fontAlgn="base" hangingPunct="0">
              <a:spcBef>
                <a:spcPct val="0"/>
              </a:spcBef>
              <a:spcAft>
                <a:spcPct val="0"/>
              </a:spcAft>
              <a:buNone/>
              <a:defRPr lang="zh-CN" altLang="en-US" sz="1999" kern="1200" dirty="0" smtClean="0">
                <a:solidFill>
                  <a:srgbClr val="0070C0"/>
                </a:solidFill>
                <a:latin typeface="+mn-lt"/>
                <a:ea typeface="+mn-ea"/>
                <a:cs typeface="Arial" panose="020B0604020202020204" pitchFamily="34" charset="0"/>
              </a:defRPr>
            </a:lvl1pPr>
          </a:lstStyle>
          <a:p>
            <a:pPr lvl="0"/>
            <a:r>
              <a:rPr lang="zh-CN" altLang="en-US" dirty="0"/>
              <a:t>单击此处编辑母版文本样式</a:t>
            </a:r>
          </a:p>
        </p:txBody>
      </p:sp>
      <p:sp>
        <p:nvSpPr>
          <p:cNvPr id="11" name="Rectangle 54">
            <a:extLst>
              <a:ext uri="{FF2B5EF4-FFF2-40B4-BE49-F238E27FC236}">
                <a16:creationId xmlns="" xmlns:a16="http://schemas.microsoft.com/office/drawing/2014/main" id="{2078FA11-5569-4994-AEB7-1AF5CAC763B0}"/>
              </a:ext>
            </a:extLst>
          </p:cNvPr>
          <p:cNvSpPr>
            <a:spLocks noChangeArrowheads="1"/>
          </p:cNvSpPr>
          <p:nvPr userDrawn="1"/>
        </p:nvSpPr>
        <p:spPr bwMode="auto">
          <a:xfrm>
            <a:off x="947058" y="6500581"/>
            <a:ext cx="2572620" cy="265520"/>
          </a:xfrm>
          <a:prstGeom prst="rect">
            <a:avLst/>
          </a:prstGeom>
          <a:noFill/>
          <a:ln w="9525" algn="ctr">
            <a:noFill/>
            <a:miter lim="800000"/>
            <a:headEnd/>
            <a:tailEnd/>
          </a:ln>
          <a:effectLst/>
        </p:spPr>
        <p:txBody>
          <a:bodyPr wrap="none" lIns="80070" tIns="40036" rIns="80070" bIns="40036">
            <a:spAutoFit/>
          </a:bodyPr>
          <a:lstStyle/>
          <a:p>
            <a:pPr defTabSz="801347" eaLnBrk="0" fontAlgn="base" hangingPunct="0">
              <a:defRPr/>
            </a:pPr>
            <a:r>
              <a:rPr lang="zh-CN" altLang="en-US" sz="1200" baseline="0" dirty="0">
                <a:latin typeface="+mn-lt"/>
                <a:ea typeface="+mn-ea"/>
                <a:cs typeface="Arial" pitchFamily="34" charset="0"/>
              </a:rPr>
              <a:t>版权所有</a:t>
            </a:r>
            <a:r>
              <a:rPr lang="en-US" altLang="zh-CN" sz="1200" baseline="0">
                <a:latin typeface="+mn-lt"/>
                <a:ea typeface="+mn-ea"/>
                <a:cs typeface="Arial" pitchFamily="34" charset="0"/>
              </a:rPr>
              <a:t>© </a:t>
            </a:r>
            <a:r>
              <a:rPr lang="en-US" altLang="zh-CN" sz="1200" baseline="0" smtClean="0">
                <a:latin typeface="+mn-lt"/>
                <a:ea typeface="+mn-ea"/>
                <a:cs typeface="Arial" pitchFamily="34" charset="0"/>
              </a:rPr>
              <a:t>2020 </a:t>
            </a:r>
            <a:r>
              <a:rPr lang="zh-CN" altLang="en-US" sz="1200" baseline="0" dirty="0">
                <a:latin typeface="+mn-lt"/>
                <a:ea typeface="+mn-ea"/>
                <a:cs typeface="Arial" pitchFamily="34" charset="0"/>
              </a:rPr>
              <a:t>华为技术有限公司</a:t>
            </a:r>
          </a:p>
        </p:txBody>
      </p:sp>
      <p:pic>
        <p:nvPicPr>
          <p:cNvPr id="12" name="图片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88026" y="251069"/>
            <a:ext cx="1964832" cy="430102"/>
          </a:xfrm>
          <a:prstGeom prst="rect">
            <a:avLst/>
          </a:prstGeom>
        </p:spPr>
      </p:pic>
    </p:spTree>
    <p:extLst>
      <p:ext uri="{BB962C8B-B14F-4D97-AF65-F5344CB8AC3E}">
        <p14:creationId xmlns:p14="http://schemas.microsoft.com/office/powerpoint/2010/main" val="426628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469565" y="1233488"/>
            <a:ext cx="11274935" cy="4679788"/>
          </a:xfrm>
        </p:spPr>
        <p:txBody>
          <a:bodyPr/>
          <a:lstStyle>
            <a:lvl1pPr algn="just" fontAlgn="auto">
              <a:buClrTx/>
              <a:defRPr>
                <a:latin typeface="+mn-lt"/>
                <a:ea typeface="+mn-ea"/>
                <a:cs typeface="Arial" panose="020B0604020202020204" pitchFamily="34" charset="0"/>
              </a:defRPr>
            </a:lvl1pPr>
            <a:lvl2pPr marL="654938" indent="-251899" fontAlgn="auto">
              <a:buClrTx/>
              <a:buSzPct val="100000"/>
              <a:buFont typeface="Huawei Sans" panose="020C0503030203020204" pitchFamily="34" charset="0"/>
              <a:buChar char="▫"/>
              <a:defRPr>
                <a:solidFill>
                  <a:schemeClr val="tx1"/>
                </a:solidFill>
                <a:latin typeface="+mn-lt"/>
              </a:defRPr>
            </a:lvl2pPr>
            <a:lvl3pPr fontAlgn="auto">
              <a:defRPr lang="zh-CN" altLang="en-US" dirty="0" smtClean="0">
                <a:solidFill>
                  <a:schemeClr val="tx1"/>
                </a:solidFill>
                <a:latin typeface="+mn-lt"/>
                <a:ea typeface="+mn-ea"/>
              </a:defRPr>
            </a:lvl3pPr>
            <a:lvl4pPr fontAlgn="auto">
              <a:defRPr>
                <a:latin typeface="+mn-lt"/>
              </a:defRPr>
            </a:lvl4pPr>
            <a:lvl5pPr marL="1802879" indent="-201519" fontAlgn="auto">
              <a:buClrTx/>
              <a:buFont typeface="Huawei Sans" panose="020C0503030203020204" pitchFamily="34" charset="0"/>
              <a:buChar char="~"/>
              <a:defRPr>
                <a:latin typeface="+mn-lt"/>
              </a:defRPr>
            </a:lvl5pPr>
          </a:lstStyle>
          <a:p>
            <a:pPr eaLnBrk="1" hangingPunct="1"/>
            <a:r>
              <a:rPr lang="zh-CN" altLang="en-US" dirty="0"/>
              <a:t>本章主要讲述</a:t>
            </a:r>
            <a:r>
              <a:rPr lang="en-US" altLang="zh-CN" dirty="0"/>
              <a:t>...</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sp>
        <p:nvSpPr>
          <p:cNvPr id="16" name="TextBox 10">
            <a:extLst>
              <a:ext uri="{FF2B5EF4-FFF2-40B4-BE49-F238E27FC236}">
                <a16:creationId xmlns="" xmlns:a16="http://schemas.microsoft.com/office/drawing/2014/main" id="{18ED692C-39CB-4AC0-81F6-D21CDD086EE4}"/>
              </a:ext>
            </a:extLst>
          </p:cNvPr>
          <p:cNvSpPr txBox="1"/>
          <p:nvPr userDrawn="1"/>
        </p:nvSpPr>
        <p:spPr bwMode="auto">
          <a:xfrm>
            <a:off x="1594877" y="408780"/>
            <a:ext cx="1664752" cy="639559"/>
          </a:xfrm>
          <a:prstGeom prst="rect">
            <a:avLst/>
          </a:prstGeom>
          <a:noFill/>
          <a:ln w="9525">
            <a:noFill/>
            <a:miter lim="800000"/>
            <a:headEnd/>
            <a:tailEnd/>
          </a:ln>
        </p:spPr>
        <p:txBody>
          <a:bodyPr wrap="square" lIns="99941" tIns="49967" rIns="99941" bIns="49967" rtlCol="0">
            <a:spAutoFit/>
          </a:bodyPr>
          <a:lstStyle/>
          <a:p>
            <a:pPr algn="l" defTabSz="1001223" eaLnBrk="0" fontAlgn="auto" hangingPunct="0"/>
            <a:r>
              <a:rPr lang="zh-CN" altLang="en-US" sz="3499" b="1" dirty="0">
                <a:solidFill>
                  <a:schemeClr val="tx1"/>
                </a:solidFill>
                <a:latin typeface="+mn-lt"/>
                <a:ea typeface="+mn-ea"/>
                <a:cs typeface="Arial" pitchFamily="34" charset="0"/>
              </a:rPr>
              <a:t>前言</a:t>
            </a:r>
          </a:p>
        </p:txBody>
      </p:sp>
      <p:sp>
        <p:nvSpPr>
          <p:cNvPr id="17"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18"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19" name="组合 18"/>
          <p:cNvGrpSpPr/>
          <p:nvPr userDrawn="1"/>
        </p:nvGrpSpPr>
        <p:grpSpPr>
          <a:xfrm>
            <a:off x="335229" y="498828"/>
            <a:ext cx="627913" cy="459460"/>
            <a:chOff x="3275013" y="1363663"/>
            <a:chExt cx="5645150" cy="4129087"/>
          </a:xfrm>
          <a:solidFill>
            <a:schemeClr val="bg1"/>
          </a:solidFill>
        </p:grpSpPr>
        <p:sp>
          <p:nvSpPr>
            <p:cNvPr id="20" name="Freeform 6"/>
            <p:cNvSpPr>
              <a:spLocks noEditPoints="1"/>
            </p:cNvSpPr>
            <p:nvPr/>
          </p:nvSpPr>
          <p:spPr bwMode="auto">
            <a:xfrm>
              <a:off x="3275013" y="1363663"/>
              <a:ext cx="5645150" cy="4129087"/>
            </a:xfrm>
            <a:custGeom>
              <a:avLst/>
              <a:gdLst>
                <a:gd name="T0" fmla="*/ 1410 w 1505"/>
                <a:gd name="T1" fmla="*/ 250 h 1101"/>
                <a:gd name="T2" fmla="*/ 780 w 1505"/>
                <a:gd name="T3" fmla="*/ 250 h 1101"/>
                <a:gd name="T4" fmla="*/ 780 w 1505"/>
                <a:gd name="T5" fmla="*/ 81 h 1101"/>
                <a:gd name="T6" fmla="*/ 699 w 1505"/>
                <a:gd name="T7" fmla="*/ 0 h 1101"/>
                <a:gd name="T8" fmla="*/ 81 w 1505"/>
                <a:gd name="T9" fmla="*/ 0 h 1101"/>
                <a:gd name="T10" fmla="*/ 0 w 1505"/>
                <a:gd name="T11" fmla="*/ 81 h 1101"/>
                <a:gd name="T12" fmla="*/ 0 w 1505"/>
                <a:gd name="T13" fmla="*/ 464 h 1101"/>
                <a:gd name="T14" fmla="*/ 81 w 1505"/>
                <a:gd name="T15" fmla="*/ 545 h 1101"/>
                <a:gd name="T16" fmla="*/ 124 w 1505"/>
                <a:gd name="T17" fmla="*/ 545 h 1101"/>
                <a:gd name="T18" fmla="*/ 124 w 1505"/>
                <a:gd name="T19" fmla="*/ 668 h 1101"/>
                <a:gd name="T20" fmla="*/ 137 w 1505"/>
                <a:gd name="T21" fmla="*/ 688 h 1101"/>
                <a:gd name="T22" fmla="*/ 147 w 1505"/>
                <a:gd name="T23" fmla="*/ 690 h 1101"/>
                <a:gd name="T24" fmla="*/ 161 w 1505"/>
                <a:gd name="T25" fmla="*/ 685 h 1101"/>
                <a:gd name="T26" fmla="*/ 316 w 1505"/>
                <a:gd name="T27" fmla="*/ 554 h 1101"/>
                <a:gd name="T28" fmla="*/ 341 w 1505"/>
                <a:gd name="T29" fmla="*/ 545 h 1101"/>
                <a:gd name="T30" fmla="*/ 542 w 1505"/>
                <a:gd name="T31" fmla="*/ 545 h 1101"/>
                <a:gd name="T32" fmla="*/ 542 w 1505"/>
                <a:gd name="T33" fmla="*/ 824 h 1101"/>
                <a:gd name="T34" fmla="*/ 637 w 1505"/>
                <a:gd name="T35" fmla="*/ 919 h 1101"/>
                <a:gd name="T36" fmla="*/ 1084 w 1505"/>
                <a:gd name="T37" fmla="*/ 919 h 1101"/>
                <a:gd name="T38" fmla="*/ 1120 w 1505"/>
                <a:gd name="T39" fmla="*/ 932 h 1101"/>
                <a:gd name="T40" fmla="*/ 1313 w 1505"/>
                <a:gd name="T41" fmla="*/ 1096 h 1101"/>
                <a:gd name="T42" fmla="*/ 1328 w 1505"/>
                <a:gd name="T43" fmla="*/ 1101 h 1101"/>
                <a:gd name="T44" fmla="*/ 1337 w 1505"/>
                <a:gd name="T45" fmla="*/ 1099 h 1101"/>
                <a:gd name="T46" fmla="*/ 1350 w 1505"/>
                <a:gd name="T47" fmla="*/ 1078 h 1101"/>
                <a:gd name="T48" fmla="*/ 1350 w 1505"/>
                <a:gd name="T49" fmla="*/ 919 h 1101"/>
                <a:gd name="T50" fmla="*/ 1410 w 1505"/>
                <a:gd name="T51" fmla="*/ 919 h 1101"/>
                <a:gd name="T52" fmla="*/ 1505 w 1505"/>
                <a:gd name="T53" fmla="*/ 824 h 1101"/>
                <a:gd name="T54" fmla="*/ 1505 w 1505"/>
                <a:gd name="T55" fmla="*/ 345 h 1101"/>
                <a:gd name="T56" fmla="*/ 1410 w 1505"/>
                <a:gd name="T57" fmla="*/ 250 h 1101"/>
                <a:gd name="T58" fmla="*/ 341 w 1505"/>
                <a:gd name="T59" fmla="*/ 500 h 1101"/>
                <a:gd name="T60" fmla="*/ 287 w 1505"/>
                <a:gd name="T61" fmla="*/ 520 h 1101"/>
                <a:gd name="T62" fmla="*/ 169 w 1505"/>
                <a:gd name="T63" fmla="*/ 619 h 1101"/>
                <a:gd name="T64" fmla="*/ 169 w 1505"/>
                <a:gd name="T65" fmla="*/ 535 h 1101"/>
                <a:gd name="T66" fmla="*/ 133 w 1505"/>
                <a:gd name="T67" fmla="*/ 500 h 1101"/>
                <a:gd name="T68" fmla="*/ 81 w 1505"/>
                <a:gd name="T69" fmla="*/ 500 h 1101"/>
                <a:gd name="T70" fmla="*/ 45 w 1505"/>
                <a:gd name="T71" fmla="*/ 464 h 1101"/>
                <a:gd name="T72" fmla="*/ 45 w 1505"/>
                <a:gd name="T73" fmla="*/ 81 h 1101"/>
                <a:gd name="T74" fmla="*/ 81 w 1505"/>
                <a:gd name="T75" fmla="*/ 45 h 1101"/>
                <a:gd name="T76" fmla="*/ 699 w 1505"/>
                <a:gd name="T77" fmla="*/ 45 h 1101"/>
                <a:gd name="T78" fmla="*/ 735 w 1505"/>
                <a:gd name="T79" fmla="*/ 81 h 1101"/>
                <a:gd name="T80" fmla="*/ 735 w 1505"/>
                <a:gd name="T81" fmla="*/ 250 h 1101"/>
                <a:gd name="T82" fmla="*/ 637 w 1505"/>
                <a:gd name="T83" fmla="*/ 250 h 1101"/>
                <a:gd name="T84" fmla="*/ 542 w 1505"/>
                <a:gd name="T85" fmla="*/ 345 h 1101"/>
                <a:gd name="T86" fmla="*/ 542 w 1505"/>
                <a:gd name="T87" fmla="*/ 500 h 1101"/>
                <a:gd name="T88" fmla="*/ 341 w 1505"/>
                <a:gd name="T89" fmla="*/ 500 h 1101"/>
                <a:gd name="T90" fmla="*/ 1460 w 1505"/>
                <a:gd name="T91" fmla="*/ 824 h 1101"/>
                <a:gd name="T92" fmla="*/ 1410 w 1505"/>
                <a:gd name="T93" fmla="*/ 874 h 1101"/>
                <a:gd name="T94" fmla="*/ 1344 w 1505"/>
                <a:gd name="T95" fmla="*/ 874 h 1101"/>
                <a:gd name="T96" fmla="*/ 1305 w 1505"/>
                <a:gd name="T97" fmla="*/ 913 h 1101"/>
                <a:gd name="T98" fmla="*/ 1305 w 1505"/>
                <a:gd name="T99" fmla="*/ 1030 h 1101"/>
                <a:gd name="T100" fmla="*/ 1149 w 1505"/>
                <a:gd name="T101" fmla="*/ 898 h 1101"/>
                <a:gd name="T102" fmla="*/ 1084 w 1505"/>
                <a:gd name="T103" fmla="*/ 874 h 1101"/>
                <a:gd name="T104" fmla="*/ 637 w 1505"/>
                <a:gd name="T105" fmla="*/ 874 h 1101"/>
                <a:gd name="T106" fmla="*/ 587 w 1505"/>
                <a:gd name="T107" fmla="*/ 824 h 1101"/>
                <a:gd name="T108" fmla="*/ 587 w 1505"/>
                <a:gd name="T109" fmla="*/ 345 h 1101"/>
                <a:gd name="T110" fmla="*/ 637 w 1505"/>
                <a:gd name="T111" fmla="*/ 295 h 1101"/>
                <a:gd name="T112" fmla="*/ 1410 w 1505"/>
                <a:gd name="T113" fmla="*/ 295 h 1101"/>
                <a:gd name="T114" fmla="*/ 1460 w 1505"/>
                <a:gd name="T115" fmla="*/ 345 h 1101"/>
                <a:gd name="T116" fmla="*/ 1460 w 1505"/>
                <a:gd name="T117" fmla="*/ 824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05" h="1101">
                  <a:moveTo>
                    <a:pt x="1410" y="250"/>
                  </a:moveTo>
                  <a:cubicBezTo>
                    <a:pt x="780" y="250"/>
                    <a:pt x="780" y="250"/>
                    <a:pt x="780" y="250"/>
                  </a:cubicBezTo>
                  <a:cubicBezTo>
                    <a:pt x="780" y="81"/>
                    <a:pt x="780" y="81"/>
                    <a:pt x="780" y="81"/>
                  </a:cubicBezTo>
                  <a:cubicBezTo>
                    <a:pt x="780" y="37"/>
                    <a:pt x="743" y="0"/>
                    <a:pt x="699" y="0"/>
                  </a:cubicBezTo>
                  <a:cubicBezTo>
                    <a:pt x="81" y="0"/>
                    <a:pt x="81" y="0"/>
                    <a:pt x="81" y="0"/>
                  </a:cubicBezTo>
                  <a:cubicBezTo>
                    <a:pt x="36" y="0"/>
                    <a:pt x="0" y="37"/>
                    <a:pt x="0" y="81"/>
                  </a:cubicBezTo>
                  <a:cubicBezTo>
                    <a:pt x="0" y="464"/>
                    <a:pt x="0" y="464"/>
                    <a:pt x="0" y="464"/>
                  </a:cubicBezTo>
                  <a:cubicBezTo>
                    <a:pt x="0" y="509"/>
                    <a:pt x="36" y="545"/>
                    <a:pt x="81" y="545"/>
                  </a:cubicBezTo>
                  <a:cubicBezTo>
                    <a:pt x="124" y="545"/>
                    <a:pt x="124" y="545"/>
                    <a:pt x="124" y="545"/>
                  </a:cubicBezTo>
                  <a:cubicBezTo>
                    <a:pt x="124" y="668"/>
                    <a:pt x="124" y="668"/>
                    <a:pt x="124" y="668"/>
                  </a:cubicBezTo>
                  <a:cubicBezTo>
                    <a:pt x="124" y="676"/>
                    <a:pt x="129" y="684"/>
                    <a:pt x="137" y="688"/>
                  </a:cubicBezTo>
                  <a:cubicBezTo>
                    <a:pt x="140" y="689"/>
                    <a:pt x="143" y="690"/>
                    <a:pt x="147" y="690"/>
                  </a:cubicBezTo>
                  <a:cubicBezTo>
                    <a:pt x="152" y="690"/>
                    <a:pt x="157" y="688"/>
                    <a:pt x="161" y="685"/>
                  </a:cubicBezTo>
                  <a:cubicBezTo>
                    <a:pt x="316" y="554"/>
                    <a:pt x="316" y="554"/>
                    <a:pt x="316" y="554"/>
                  </a:cubicBezTo>
                  <a:cubicBezTo>
                    <a:pt x="323" y="548"/>
                    <a:pt x="332" y="545"/>
                    <a:pt x="341" y="545"/>
                  </a:cubicBezTo>
                  <a:cubicBezTo>
                    <a:pt x="542" y="545"/>
                    <a:pt x="542" y="545"/>
                    <a:pt x="542" y="545"/>
                  </a:cubicBezTo>
                  <a:cubicBezTo>
                    <a:pt x="542" y="824"/>
                    <a:pt x="542" y="824"/>
                    <a:pt x="542" y="824"/>
                  </a:cubicBezTo>
                  <a:cubicBezTo>
                    <a:pt x="542" y="877"/>
                    <a:pt x="585" y="919"/>
                    <a:pt x="637" y="919"/>
                  </a:cubicBezTo>
                  <a:cubicBezTo>
                    <a:pt x="1084" y="919"/>
                    <a:pt x="1084" y="919"/>
                    <a:pt x="1084" y="919"/>
                  </a:cubicBezTo>
                  <a:cubicBezTo>
                    <a:pt x="1097" y="919"/>
                    <a:pt x="1110" y="924"/>
                    <a:pt x="1120" y="932"/>
                  </a:cubicBezTo>
                  <a:cubicBezTo>
                    <a:pt x="1313" y="1096"/>
                    <a:pt x="1313" y="1096"/>
                    <a:pt x="1313" y="1096"/>
                  </a:cubicBezTo>
                  <a:cubicBezTo>
                    <a:pt x="1317" y="1099"/>
                    <a:pt x="1322" y="1101"/>
                    <a:pt x="1328" y="1101"/>
                  </a:cubicBezTo>
                  <a:cubicBezTo>
                    <a:pt x="1331" y="1101"/>
                    <a:pt x="1334" y="1100"/>
                    <a:pt x="1337" y="1099"/>
                  </a:cubicBezTo>
                  <a:cubicBezTo>
                    <a:pt x="1345" y="1095"/>
                    <a:pt x="1350" y="1087"/>
                    <a:pt x="1350" y="1078"/>
                  </a:cubicBezTo>
                  <a:cubicBezTo>
                    <a:pt x="1350" y="919"/>
                    <a:pt x="1350" y="919"/>
                    <a:pt x="1350" y="919"/>
                  </a:cubicBezTo>
                  <a:cubicBezTo>
                    <a:pt x="1410" y="919"/>
                    <a:pt x="1410" y="919"/>
                    <a:pt x="1410" y="919"/>
                  </a:cubicBezTo>
                  <a:cubicBezTo>
                    <a:pt x="1463" y="919"/>
                    <a:pt x="1505" y="877"/>
                    <a:pt x="1505" y="824"/>
                  </a:cubicBezTo>
                  <a:cubicBezTo>
                    <a:pt x="1505" y="345"/>
                    <a:pt x="1505" y="345"/>
                    <a:pt x="1505" y="345"/>
                  </a:cubicBezTo>
                  <a:cubicBezTo>
                    <a:pt x="1505" y="293"/>
                    <a:pt x="1463" y="250"/>
                    <a:pt x="1410" y="250"/>
                  </a:cubicBezTo>
                  <a:close/>
                  <a:moveTo>
                    <a:pt x="341" y="500"/>
                  </a:moveTo>
                  <a:cubicBezTo>
                    <a:pt x="322" y="500"/>
                    <a:pt x="302" y="507"/>
                    <a:pt x="287" y="520"/>
                  </a:cubicBezTo>
                  <a:cubicBezTo>
                    <a:pt x="169" y="619"/>
                    <a:pt x="169" y="619"/>
                    <a:pt x="169" y="619"/>
                  </a:cubicBezTo>
                  <a:cubicBezTo>
                    <a:pt x="169" y="535"/>
                    <a:pt x="169" y="535"/>
                    <a:pt x="169" y="535"/>
                  </a:cubicBezTo>
                  <a:cubicBezTo>
                    <a:pt x="169" y="516"/>
                    <a:pt x="153" y="500"/>
                    <a:pt x="133" y="500"/>
                  </a:cubicBezTo>
                  <a:cubicBezTo>
                    <a:pt x="81" y="500"/>
                    <a:pt x="81" y="500"/>
                    <a:pt x="81" y="500"/>
                  </a:cubicBezTo>
                  <a:cubicBezTo>
                    <a:pt x="61" y="500"/>
                    <a:pt x="45" y="484"/>
                    <a:pt x="45" y="464"/>
                  </a:cubicBezTo>
                  <a:cubicBezTo>
                    <a:pt x="45" y="81"/>
                    <a:pt x="45" y="81"/>
                    <a:pt x="45" y="81"/>
                  </a:cubicBezTo>
                  <a:cubicBezTo>
                    <a:pt x="45" y="61"/>
                    <a:pt x="61" y="45"/>
                    <a:pt x="81" y="45"/>
                  </a:cubicBezTo>
                  <a:cubicBezTo>
                    <a:pt x="699" y="45"/>
                    <a:pt x="699" y="45"/>
                    <a:pt x="699" y="45"/>
                  </a:cubicBezTo>
                  <a:cubicBezTo>
                    <a:pt x="719" y="45"/>
                    <a:pt x="735" y="61"/>
                    <a:pt x="735" y="81"/>
                  </a:cubicBezTo>
                  <a:cubicBezTo>
                    <a:pt x="735" y="250"/>
                    <a:pt x="735" y="250"/>
                    <a:pt x="735" y="250"/>
                  </a:cubicBezTo>
                  <a:cubicBezTo>
                    <a:pt x="637" y="250"/>
                    <a:pt x="637" y="250"/>
                    <a:pt x="637" y="250"/>
                  </a:cubicBezTo>
                  <a:cubicBezTo>
                    <a:pt x="585" y="250"/>
                    <a:pt x="542" y="293"/>
                    <a:pt x="542" y="345"/>
                  </a:cubicBezTo>
                  <a:cubicBezTo>
                    <a:pt x="542" y="500"/>
                    <a:pt x="542" y="500"/>
                    <a:pt x="542" y="500"/>
                  </a:cubicBezTo>
                  <a:lnTo>
                    <a:pt x="341" y="500"/>
                  </a:lnTo>
                  <a:close/>
                  <a:moveTo>
                    <a:pt x="1460" y="824"/>
                  </a:moveTo>
                  <a:cubicBezTo>
                    <a:pt x="1460" y="852"/>
                    <a:pt x="1438" y="874"/>
                    <a:pt x="1410" y="874"/>
                  </a:cubicBezTo>
                  <a:cubicBezTo>
                    <a:pt x="1344" y="874"/>
                    <a:pt x="1344" y="874"/>
                    <a:pt x="1344" y="874"/>
                  </a:cubicBezTo>
                  <a:cubicBezTo>
                    <a:pt x="1323" y="874"/>
                    <a:pt x="1305" y="892"/>
                    <a:pt x="1305" y="913"/>
                  </a:cubicBezTo>
                  <a:cubicBezTo>
                    <a:pt x="1305" y="1030"/>
                    <a:pt x="1305" y="1030"/>
                    <a:pt x="1305" y="1030"/>
                  </a:cubicBezTo>
                  <a:cubicBezTo>
                    <a:pt x="1149" y="898"/>
                    <a:pt x="1149" y="898"/>
                    <a:pt x="1149" y="898"/>
                  </a:cubicBezTo>
                  <a:cubicBezTo>
                    <a:pt x="1131" y="883"/>
                    <a:pt x="1108" y="874"/>
                    <a:pt x="1084" y="874"/>
                  </a:cubicBezTo>
                  <a:cubicBezTo>
                    <a:pt x="637" y="874"/>
                    <a:pt x="637" y="874"/>
                    <a:pt x="637" y="874"/>
                  </a:cubicBezTo>
                  <a:cubicBezTo>
                    <a:pt x="610" y="874"/>
                    <a:pt x="587" y="852"/>
                    <a:pt x="587" y="824"/>
                  </a:cubicBezTo>
                  <a:cubicBezTo>
                    <a:pt x="587" y="345"/>
                    <a:pt x="587" y="345"/>
                    <a:pt x="587" y="345"/>
                  </a:cubicBezTo>
                  <a:cubicBezTo>
                    <a:pt x="587" y="318"/>
                    <a:pt x="610" y="295"/>
                    <a:pt x="637" y="295"/>
                  </a:cubicBezTo>
                  <a:cubicBezTo>
                    <a:pt x="1410" y="295"/>
                    <a:pt x="1410" y="295"/>
                    <a:pt x="1410" y="295"/>
                  </a:cubicBezTo>
                  <a:cubicBezTo>
                    <a:pt x="1438" y="295"/>
                    <a:pt x="1460" y="318"/>
                    <a:pt x="1460" y="345"/>
                  </a:cubicBezTo>
                  <a:lnTo>
                    <a:pt x="1460" y="8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1" name="Freeform 7"/>
            <p:cNvSpPr>
              <a:spLocks/>
            </p:cNvSpPr>
            <p:nvPr/>
          </p:nvSpPr>
          <p:spPr bwMode="auto">
            <a:xfrm>
              <a:off x="6208713" y="3227388"/>
              <a:ext cx="1833563" cy="173037"/>
            </a:xfrm>
            <a:custGeom>
              <a:avLst/>
              <a:gdLst>
                <a:gd name="T0" fmla="*/ 489 w 489"/>
                <a:gd name="T1" fmla="*/ 23 h 46"/>
                <a:gd name="T2" fmla="*/ 467 w 489"/>
                <a:gd name="T3" fmla="*/ 46 h 46"/>
                <a:gd name="T4" fmla="*/ 23 w 489"/>
                <a:gd name="T5" fmla="*/ 46 h 46"/>
                <a:gd name="T6" fmla="*/ 0 w 489"/>
                <a:gd name="T7" fmla="*/ 23 h 46"/>
                <a:gd name="T8" fmla="*/ 23 w 489"/>
                <a:gd name="T9" fmla="*/ 0 h 46"/>
                <a:gd name="T10" fmla="*/ 467 w 489"/>
                <a:gd name="T11" fmla="*/ 0 h 46"/>
                <a:gd name="T12" fmla="*/ 489 w 489"/>
                <a:gd name="T13" fmla="*/ 23 h 46"/>
              </a:gdLst>
              <a:ahLst/>
              <a:cxnLst>
                <a:cxn ang="0">
                  <a:pos x="T0" y="T1"/>
                </a:cxn>
                <a:cxn ang="0">
                  <a:pos x="T2" y="T3"/>
                </a:cxn>
                <a:cxn ang="0">
                  <a:pos x="T4" y="T5"/>
                </a:cxn>
                <a:cxn ang="0">
                  <a:pos x="T6" y="T7"/>
                </a:cxn>
                <a:cxn ang="0">
                  <a:pos x="T8" y="T9"/>
                </a:cxn>
                <a:cxn ang="0">
                  <a:pos x="T10" y="T11"/>
                </a:cxn>
                <a:cxn ang="0">
                  <a:pos x="T12" y="T13"/>
                </a:cxn>
              </a:cxnLst>
              <a:rect l="0" t="0" r="r" b="b"/>
              <a:pathLst>
                <a:path w="489" h="46">
                  <a:moveTo>
                    <a:pt x="489" y="23"/>
                  </a:moveTo>
                  <a:cubicBezTo>
                    <a:pt x="489" y="35"/>
                    <a:pt x="479" y="46"/>
                    <a:pt x="467" y="46"/>
                  </a:cubicBezTo>
                  <a:cubicBezTo>
                    <a:pt x="23" y="46"/>
                    <a:pt x="23" y="46"/>
                    <a:pt x="23" y="46"/>
                  </a:cubicBezTo>
                  <a:cubicBezTo>
                    <a:pt x="10" y="46"/>
                    <a:pt x="0" y="35"/>
                    <a:pt x="0" y="23"/>
                  </a:cubicBezTo>
                  <a:cubicBezTo>
                    <a:pt x="0" y="10"/>
                    <a:pt x="10" y="0"/>
                    <a:pt x="23" y="0"/>
                  </a:cubicBezTo>
                  <a:cubicBezTo>
                    <a:pt x="467" y="0"/>
                    <a:pt x="467" y="0"/>
                    <a:pt x="467" y="0"/>
                  </a:cubicBezTo>
                  <a:cubicBezTo>
                    <a:pt x="479" y="0"/>
                    <a:pt x="489" y="10"/>
                    <a:pt x="48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2" name="Freeform 8"/>
            <p:cNvSpPr>
              <a:spLocks/>
            </p:cNvSpPr>
            <p:nvPr/>
          </p:nvSpPr>
          <p:spPr bwMode="auto">
            <a:xfrm>
              <a:off x="6208713" y="3786188"/>
              <a:ext cx="1833563" cy="168275"/>
            </a:xfrm>
            <a:custGeom>
              <a:avLst/>
              <a:gdLst>
                <a:gd name="T0" fmla="*/ 489 w 489"/>
                <a:gd name="T1" fmla="*/ 22 h 45"/>
                <a:gd name="T2" fmla="*/ 467 w 489"/>
                <a:gd name="T3" fmla="*/ 45 h 45"/>
                <a:gd name="T4" fmla="*/ 23 w 489"/>
                <a:gd name="T5" fmla="*/ 45 h 45"/>
                <a:gd name="T6" fmla="*/ 0 w 489"/>
                <a:gd name="T7" fmla="*/ 22 h 45"/>
                <a:gd name="T8" fmla="*/ 23 w 489"/>
                <a:gd name="T9" fmla="*/ 0 h 45"/>
                <a:gd name="T10" fmla="*/ 467 w 489"/>
                <a:gd name="T11" fmla="*/ 0 h 45"/>
                <a:gd name="T12" fmla="*/ 489 w 489"/>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89" h="45">
                  <a:moveTo>
                    <a:pt x="489" y="22"/>
                  </a:moveTo>
                  <a:cubicBezTo>
                    <a:pt x="489" y="35"/>
                    <a:pt x="479" y="45"/>
                    <a:pt x="467" y="45"/>
                  </a:cubicBezTo>
                  <a:cubicBezTo>
                    <a:pt x="23" y="45"/>
                    <a:pt x="23" y="45"/>
                    <a:pt x="23" y="45"/>
                  </a:cubicBezTo>
                  <a:cubicBezTo>
                    <a:pt x="10" y="45"/>
                    <a:pt x="0" y="35"/>
                    <a:pt x="0" y="22"/>
                  </a:cubicBezTo>
                  <a:cubicBezTo>
                    <a:pt x="0" y="10"/>
                    <a:pt x="10" y="0"/>
                    <a:pt x="23" y="0"/>
                  </a:cubicBezTo>
                  <a:cubicBezTo>
                    <a:pt x="467" y="0"/>
                    <a:pt x="467" y="0"/>
                    <a:pt x="467" y="0"/>
                  </a:cubicBezTo>
                  <a:cubicBezTo>
                    <a:pt x="479" y="0"/>
                    <a:pt x="489" y="10"/>
                    <a:pt x="48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3" name="Freeform 9"/>
            <p:cNvSpPr>
              <a:spLocks/>
            </p:cNvSpPr>
            <p:nvPr/>
          </p:nvSpPr>
          <p:spPr bwMode="auto">
            <a:xfrm>
              <a:off x="3924301" y="1936750"/>
              <a:ext cx="1593850" cy="169862"/>
            </a:xfrm>
            <a:custGeom>
              <a:avLst/>
              <a:gdLst>
                <a:gd name="T0" fmla="*/ 425 w 425"/>
                <a:gd name="T1" fmla="*/ 22 h 45"/>
                <a:gd name="T2" fmla="*/ 403 w 425"/>
                <a:gd name="T3" fmla="*/ 45 h 45"/>
                <a:gd name="T4" fmla="*/ 23 w 425"/>
                <a:gd name="T5" fmla="*/ 45 h 45"/>
                <a:gd name="T6" fmla="*/ 0 w 425"/>
                <a:gd name="T7" fmla="*/ 22 h 45"/>
                <a:gd name="T8" fmla="*/ 23 w 425"/>
                <a:gd name="T9" fmla="*/ 0 h 45"/>
                <a:gd name="T10" fmla="*/ 403 w 425"/>
                <a:gd name="T11" fmla="*/ 0 h 45"/>
                <a:gd name="T12" fmla="*/ 425 w 425"/>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25" h="45">
                  <a:moveTo>
                    <a:pt x="425" y="22"/>
                  </a:moveTo>
                  <a:cubicBezTo>
                    <a:pt x="425" y="35"/>
                    <a:pt x="415" y="45"/>
                    <a:pt x="403" y="45"/>
                  </a:cubicBezTo>
                  <a:cubicBezTo>
                    <a:pt x="23" y="45"/>
                    <a:pt x="23" y="45"/>
                    <a:pt x="23" y="45"/>
                  </a:cubicBezTo>
                  <a:cubicBezTo>
                    <a:pt x="11" y="45"/>
                    <a:pt x="0" y="35"/>
                    <a:pt x="0" y="22"/>
                  </a:cubicBezTo>
                  <a:cubicBezTo>
                    <a:pt x="0" y="10"/>
                    <a:pt x="11" y="0"/>
                    <a:pt x="23" y="0"/>
                  </a:cubicBezTo>
                  <a:cubicBezTo>
                    <a:pt x="403" y="0"/>
                    <a:pt x="403" y="0"/>
                    <a:pt x="403" y="0"/>
                  </a:cubicBezTo>
                  <a:cubicBezTo>
                    <a:pt x="415" y="0"/>
                    <a:pt x="425" y="10"/>
                    <a:pt x="42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4" name="Freeform 10"/>
            <p:cNvSpPr>
              <a:spLocks/>
            </p:cNvSpPr>
            <p:nvPr/>
          </p:nvSpPr>
          <p:spPr bwMode="auto">
            <a:xfrm>
              <a:off x="3924301" y="2371725"/>
              <a:ext cx="1136650" cy="169862"/>
            </a:xfrm>
            <a:custGeom>
              <a:avLst/>
              <a:gdLst>
                <a:gd name="T0" fmla="*/ 303 w 303"/>
                <a:gd name="T1" fmla="*/ 23 h 45"/>
                <a:gd name="T2" fmla="*/ 281 w 303"/>
                <a:gd name="T3" fmla="*/ 45 h 45"/>
                <a:gd name="T4" fmla="*/ 23 w 303"/>
                <a:gd name="T5" fmla="*/ 45 h 45"/>
                <a:gd name="T6" fmla="*/ 0 w 303"/>
                <a:gd name="T7" fmla="*/ 23 h 45"/>
                <a:gd name="T8" fmla="*/ 23 w 303"/>
                <a:gd name="T9" fmla="*/ 0 h 45"/>
                <a:gd name="T10" fmla="*/ 281 w 303"/>
                <a:gd name="T11" fmla="*/ 0 h 45"/>
                <a:gd name="T12" fmla="*/ 303 w 303"/>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303" h="45">
                  <a:moveTo>
                    <a:pt x="303" y="23"/>
                  </a:moveTo>
                  <a:cubicBezTo>
                    <a:pt x="303" y="35"/>
                    <a:pt x="293" y="45"/>
                    <a:pt x="281" y="45"/>
                  </a:cubicBezTo>
                  <a:cubicBezTo>
                    <a:pt x="23" y="45"/>
                    <a:pt x="23" y="45"/>
                    <a:pt x="23" y="45"/>
                  </a:cubicBezTo>
                  <a:cubicBezTo>
                    <a:pt x="11" y="45"/>
                    <a:pt x="0" y="35"/>
                    <a:pt x="0" y="23"/>
                  </a:cubicBezTo>
                  <a:cubicBezTo>
                    <a:pt x="0" y="10"/>
                    <a:pt x="11" y="0"/>
                    <a:pt x="23" y="0"/>
                  </a:cubicBezTo>
                  <a:cubicBezTo>
                    <a:pt x="281" y="0"/>
                    <a:pt x="281" y="0"/>
                    <a:pt x="281" y="0"/>
                  </a:cubicBezTo>
                  <a:cubicBezTo>
                    <a:pt x="293" y="0"/>
                    <a:pt x="303" y="10"/>
                    <a:pt x="30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25" name="Freeform 6"/>
          <p:cNvSpPr>
            <a:spLocks/>
          </p:cNvSpPr>
          <p:nvPr userDrawn="1"/>
        </p:nvSpPr>
        <p:spPr bwMode="auto">
          <a:xfrm>
            <a:off x="3211785" y="296368"/>
            <a:ext cx="897545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26" name="Freeform 11"/>
          <p:cNvSpPr>
            <a:spLocks/>
          </p:cNvSpPr>
          <p:nvPr userDrawn="1"/>
        </p:nvSpPr>
        <p:spPr bwMode="auto">
          <a:xfrm>
            <a:off x="3106455"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Tree>
    <p:extLst>
      <p:ext uri="{BB962C8B-B14F-4D97-AF65-F5344CB8AC3E}">
        <p14:creationId xmlns:p14="http://schemas.microsoft.com/office/powerpoint/2010/main" val="499053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4" name="TextBox 10">
            <a:extLst>
              <a:ext uri="{FF2B5EF4-FFF2-40B4-BE49-F238E27FC236}">
                <a16:creationId xmlns="" xmlns:a16="http://schemas.microsoft.com/office/drawing/2014/main" id="{18ED692C-39CB-4AC0-81F6-D21CDD086EE4}"/>
              </a:ext>
            </a:extLst>
          </p:cNvPr>
          <p:cNvSpPr txBox="1"/>
          <p:nvPr userDrawn="1"/>
        </p:nvSpPr>
        <p:spPr bwMode="auto">
          <a:xfrm>
            <a:off x="1594877" y="408780"/>
            <a:ext cx="1664752"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目标</a:t>
            </a:r>
            <a:endParaRPr lang="en-US" altLang="zh-CN" sz="3499" b="1" dirty="0">
              <a:solidFill>
                <a:schemeClr val="tx1"/>
              </a:solidFill>
              <a:latin typeface="+mn-lt"/>
              <a:ea typeface="+mn-ea"/>
              <a:cs typeface="Arial" pitchFamily="34" charset="0"/>
            </a:endParaRP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443199" y="440668"/>
            <a:ext cx="533761" cy="533470"/>
            <a:chOff x="2960687" y="4865687"/>
            <a:chExt cx="1698626" cy="1697038"/>
          </a:xfrm>
          <a:solidFill>
            <a:schemeClr val="bg1"/>
          </a:solidFill>
        </p:grpSpPr>
        <p:sp>
          <p:nvSpPr>
            <p:cNvPr id="8" name="Freeform 6"/>
            <p:cNvSpPr>
              <a:spLocks/>
            </p:cNvSpPr>
            <p:nvPr/>
          </p:nvSpPr>
          <p:spPr bwMode="auto">
            <a:xfrm>
              <a:off x="2960687" y="5251450"/>
              <a:ext cx="1311275" cy="1311275"/>
            </a:xfrm>
            <a:custGeom>
              <a:avLst/>
              <a:gdLst>
                <a:gd name="T0" fmla="*/ 1114 w 1293"/>
                <a:gd name="T1" fmla="*/ 294 h 1293"/>
                <a:gd name="T2" fmla="*/ 1233 w 1293"/>
                <a:gd name="T3" fmla="*/ 647 h 1293"/>
                <a:gd name="T4" fmla="*/ 647 w 1293"/>
                <a:gd name="T5" fmla="*/ 1233 h 1293"/>
                <a:gd name="T6" fmla="*/ 60 w 1293"/>
                <a:gd name="T7" fmla="*/ 647 h 1293"/>
                <a:gd name="T8" fmla="*/ 647 w 1293"/>
                <a:gd name="T9" fmla="*/ 60 h 1293"/>
                <a:gd name="T10" fmla="*/ 1001 w 1293"/>
                <a:gd name="T11" fmla="*/ 180 h 1293"/>
                <a:gd name="T12" fmla="*/ 1044 w 1293"/>
                <a:gd name="T13" fmla="*/ 137 h 1293"/>
                <a:gd name="T14" fmla="*/ 647 w 1293"/>
                <a:gd name="T15" fmla="*/ 0 h 1293"/>
                <a:gd name="T16" fmla="*/ 0 w 1293"/>
                <a:gd name="T17" fmla="*/ 647 h 1293"/>
                <a:gd name="T18" fmla="*/ 647 w 1293"/>
                <a:gd name="T19" fmla="*/ 1293 h 1293"/>
                <a:gd name="T20" fmla="*/ 1293 w 1293"/>
                <a:gd name="T21" fmla="*/ 647 h 1293"/>
                <a:gd name="T22" fmla="*/ 1157 w 1293"/>
                <a:gd name="T23" fmla="*/ 251 h 1293"/>
                <a:gd name="T24" fmla="*/ 1114 w 1293"/>
                <a:gd name="T25" fmla="*/ 29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3" h="1293">
                  <a:moveTo>
                    <a:pt x="1114" y="294"/>
                  </a:moveTo>
                  <a:cubicBezTo>
                    <a:pt x="1189" y="392"/>
                    <a:pt x="1233" y="514"/>
                    <a:pt x="1233" y="647"/>
                  </a:cubicBezTo>
                  <a:cubicBezTo>
                    <a:pt x="1233" y="970"/>
                    <a:pt x="970" y="1233"/>
                    <a:pt x="647" y="1233"/>
                  </a:cubicBezTo>
                  <a:cubicBezTo>
                    <a:pt x="323" y="1233"/>
                    <a:pt x="60" y="970"/>
                    <a:pt x="60" y="647"/>
                  </a:cubicBezTo>
                  <a:cubicBezTo>
                    <a:pt x="60" y="323"/>
                    <a:pt x="323" y="60"/>
                    <a:pt x="647" y="60"/>
                  </a:cubicBezTo>
                  <a:cubicBezTo>
                    <a:pt x="780" y="60"/>
                    <a:pt x="903" y="105"/>
                    <a:pt x="1001" y="180"/>
                  </a:cubicBezTo>
                  <a:cubicBezTo>
                    <a:pt x="1044" y="137"/>
                    <a:pt x="1044" y="137"/>
                    <a:pt x="1044" y="137"/>
                  </a:cubicBezTo>
                  <a:cubicBezTo>
                    <a:pt x="934" y="52"/>
                    <a:pt x="796" y="0"/>
                    <a:pt x="647" y="0"/>
                  </a:cubicBezTo>
                  <a:cubicBezTo>
                    <a:pt x="290" y="0"/>
                    <a:pt x="0" y="290"/>
                    <a:pt x="0" y="647"/>
                  </a:cubicBezTo>
                  <a:cubicBezTo>
                    <a:pt x="0" y="1003"/>
                    <a:pt x="290" y="1293"/>
                    <a:pt x="647" y="1293"/>
                  </a:cubicBezTo>
                  <a:cubicBezTo>
                    <a:pt x="1003" y="1293"/>
                    <a:pt x="1293" y="1003"/>
                    <a:pt x="1293" y="647"/>
                  </a:cubicBezTo>
                  <a:cubicBezTo>
                    <a:pt x="1293" y="498"/>
                    <a:pt x="1242" y="360"/>
                    <a:pt x="1157" y="251"/>
                  </a:cubicBezTo>
                  <a:lnTo>
                    <a:pt x="1114"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p:cNvSpPr>
            <p:nvPr/>
          </p:nvSpPr>
          <p:spPr bwMode="auto">
            <a:xfrm>
              <a:off x="3168650" y="5459413"/>
              <a:ext cx="895350" cy="895350"/>
            </a:xfrm>
            <a:custGeom>
              <a:avLst/>
              <a:gdLst>
                <a:gd name="T0" fmla="*/ 762 w 883"/>
                <a:gd name="T1" fmla="*/ 235 h 883"/>
                <a:gd name="T2" fmla="*/ 823 w 883"/>
                <a:gd name="T3" fmla="*/ 442 h 883"/>
                <a:gd name="T4" fmla="*/ 442 w 883"/>
                <a:gd name="T5" fmla="*/ 823 h 883"/>
                <a:gd name="T6" fmla="*/ 60 w 883"/>
                <a:gd name="T7" fmla="*/ 442 h 883"/>
                <a:gd name="T8" fmla="*/ 442 w 883"/>
                <a:gd name="T9" fmla="*/ 60 h 883"/>
                <a:gd name="T10" fmla="*/ 649 w 883"/>
                <a:gd name="T11" fmla="*/ 122 h 883"/>
                <a:gd name="T12" fmla="*/ 692 w 883"/>
                <a:gd name="T13" fmla="*/ 78 h 883"/>
                <a:gd name="T14" fmla="*/ 442 w 883"/>
                <a:gd name="T15" fmla="*/ 0 h 883"/>
                <a:gd name="T16" fmla="*/ 0 w 883"/>
                <a:gd name="T17" fmla="*/ 442 h 883"/>
                <a:gd name="T18" fmla="*/ 442 w 883"/>
                <a:gd name="T19" fmla="*/ 883 h 883"/>
                <a:gd name="T20" fmla="*/ 883 w 883"/>
                <a:gd name="T21" fmla="*/ 442 h 883"/>
                <a:gd name="T22" fmla="*/ 806 w 883"/>
                <a:gd name="T23" fmla="*/ 192 h 883"/>
                <a:gd name="T24" fmla="*/ 762 w 883"/>
                <a:gd name="T25" fmla="*/ 235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3" h="883">
                  <a:moveTo>
                    <a:pt x="762" y="235"/>
                  </a:moveTo>
                  <a:cubicBezTo>
                    <a:pt x="801" y="295"/>
                    <a:pt x="823" y="366"/>
                    <a:pt x="823" y="442"/>
                  </a:cubicBezTo>
                  <a:cubicBezTo>
                    <a:pt x="823" y="652"/>
                    <a:pt x="652" y="823"/>
                    <a:pt x="442" y="823"/>
                  </a:cubicBezTo>
                  <a:cubicBezTo>
                    <a:pt x="231" y="823"/>
                    <a:pt x="60" y="652"/>
                    <a:pt x="60" y="442"/>
                  </a:cubicBezTo>
                  <a:cubicBezTo>
                    <a:pt x="60" y="231"/>
                    <a:pt x="231" y="60"/>
                    <a:pt x="442" y="60"/>
                  </a:cubicBezTo>
                  <a:cubicBezTo>
                    <a:pt x="518" y="60"/>
                    <a:pt x="589" y="83"/>
                    <a:pt x="649" y="122"/>
                  </a:cubicBezTo>
                  <a:cubicBezTo>
                    <a:pt x="692" y="78"/>
                    <a:pt x="692" y="78"/>
                    <a:pt x="692" y="78"/>
                  </a:cubicBezTo>
                  <a:cubicBezTo>
                    <a:pt x="621" y="29"/>
                    <a:pt x="535" y="0"/>
                    <a:pt x="442" y="0"/>
                  </a:cubicBezTo>
                  <a:cubicBezTo>
                    <a:pt x="198" y="0"/>
                    <a:pt x="0" y="198"/>
                    <a:pt x="0" y="442"/>
                  </a:cubicBezTo>
                  <a:cubicBezTo>
                    <a:pt x="0" y="685"/>
                    <a:pt x="198" y="883"/>
                    <a:pt x="442" y="883"/>
                  </a:cubicBezTo>
                  <a:cubicBezTo>
                    <a:pt x="685" y="883"/>
                    <a:pt x="883" y="685"/>
                    <a:pt x="883" y="442"/>
                  </a:cubicBezTo>
                  <a:cubicBezTo>
                    <a:pt x="883" y="349"/>
                    <a:pt x="855" y="263"/>
                    <a:pt x="806" y="192"/>
                  </a:cubicBezTo>
                  <a:lnTo>
                    <a:pt x="762"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Freeform 8"/>
            <p:cNvSpPr>
              <a:spLocks/>
            </p:cNvSpPr>
            <p:nvPr/>
          </p:nvSpPr>
          <p:spPr bwMode="auto">
            <a:xfrm>
              <a:off x="3384550" y="5675313"/>
              <a:ext cx="463550" cy="463550"/>
            </a:xfrm>
            <a:custGeom>
              <a:avLst/>
              <a:gdLst>
                <a:gd name="T0" fmla="*/ 390 w 457"/>
                <a:gd name="T1" fmla="*/ 181 h 457"/>
                <a:gd name="T2" fmla="*/ 397 w 457"/>
                <a:gd name="T3" fmla="*/ 229 h 457"/>
                <a:gd name="T4" fmla="*/ 229 w 457"/>
                <a:gd name="T5" fmla="*/ 397 h 457"/>
                <a:gd name="T6" fmla="*/ 60 w 457"/>
                <a:gd name="T7" fmla="*/ 229 h 457"/>
                <a:gd name="T8" fmla="*/ 229 w 457"/>
                <a:gd name="T9" fmla="*/ 60 h 457"/>
                <a:gd name="T10" fmla="*/ 277 w 457"/>
                <a:gd name="T11" fmla="*/ 67 h 457"/>
                <a:gd name="T12" fmla="*/ 324 w 457"/>
                <a:gd name="T13" fmla="*/ 21 h 457"/>
                <a:gd name="T14" fmla="*/ 229 w 457"/>
                <a:gd name="T15" fmla="*/ 0 h 457"/>
                <a:gd name="T16" fmla="*/ 0 w 457"/>
                <a:gd name="T17" fmla="*/ 229 h 457"/>
                <a:gd name="T18" fmla="*/ 229 w 457"/>
                <a:gd name="T19" fmla="*/ 457 h 457"/>
                <a:gd name="T20" fmla="*/ 457 w 457"/>
                <a:gd name="T21" fmla="*/ 229 h 457"/>
                <a:gd name="T22" fmla="*/ 437 w 457"/>
                <a:gd name="T23" fmla="*/ 134 h 457"/>
                <a:gd name="T24" fmla="*/ 390 w 457"/>
                <a:gd name="T25" fmla="*/ 18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457">
                  <a:moveTo>
                    <a:pt x="390" y="181"/>
                  </a:moveTo>
                  <a:cubicBezTo>
                    <a:pt x="395" y="196"/>
                    <a:pt x="397" y="212"/>
                    <a:pt x="397" y="229"/>
                  </a:cubicBezTo>
                  <a:cubicBezTo>
                    <a:pt x="397" y="322"/>
                    <a:pt x="322" y="397"/>
                    <a:pt x="229" y="397"/>
                  </a:cubicBezTo>
                  <a:cubicBezTo>
                    <a:pt x="136" y="397"/>
                    <a:pt x="60" y="322"/>
                    <a:pt x="60" y="229"/>
                  </a:cubicBezTo>
                  <a:cubicBezTo>
                    <a:pt x="60" y="136"/>
                    <a:pt x="136" y="60"/>
                    <a:pt x="229" y="60"/>
                  </a:cubicBezTo>
                  <a:cubicBezTo>
                    <a:pt x="245" y="60"/>
                    <a:pt x="262" y="63"/>
                    <a:pt x="277" y="67"/>
                  </a:cubicBezTo>
                  <a:cubicBezTo>
                    <a:pt x="324" y="21"/>
                    <a:pt x="324" y="21"/>
                    <a:pt x="324" y="21"/>
                  </a:cubicBezTo>
                  <a:cubicBezTo>
                    <a:pt x="295" y="8"/>
                    <a:pt x="263" y="0"/>
                    <a:pt x="229" y="0"/>
                  </a:cubicBezTo>
                  <a:cubicBezTo>
                    <a:pt x="103" y="0"/>
                    <a:pt x="0" y="103"/>
                    <a:pt x="0" y="229"/>
                  </a:cubicBezTo>
                  <a:cubicBezTo>
                    <a:pt x="0" y="355"/>
                    <a:pt x="103" y="457"/>
                    <a:pt x="229" y="457"/>
                  </a:cubicBezTo>
                  <a:cubicBezTo>
                    <a:pt x="355" y="457"/>
                    <a:pt x="457" y="355"/>
                    <a:pt x="457" y="229"/>
                  </a:cubicBezTo>
                  <a:cubicBezTo>
                    <a:pt x="457" y="195"/>
                    <a:pt x="450" y="163"/>
                    <a:pt x="437" y="134"/>
                  </a:cubicBezTo>
                  <a:lnTo>
                    <a:pt x="390"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Freeform 9"/>
            <p:cNvSpPr>
              <a:spLocks/>
            </p:cNvSpPr>
            <p:nvPr/>
          </p:nvSpPr>
          <p:spPr bwMode="auto">
            <a:xfrm>
              <a:off x="3582988" y="5092700"/>
              <a:ext cx="850900" cy="844550"/>
            </a:xfrm>
            <a:custGeom>
              <a:avLst/>
              <a:gdLst>
                <a:gd name="T0" fmla="*/ 33 w 839"/>
                <a:gd name="T1" fmla="*/ 834 h 834"/>
                <a:gd name="T2" fmla="*/ 11 w 839"/>
                <a:gd name="T3" fmla="*/ 825 h 834"/>
                <a:gd name="T4" fmla="*/ 11 w 839"/>
                <a:gd name="T5" fmla="*/ 782 h 834"/>
                <a:gd name="T6" fmla="*/ 785 w 839"/>
                <a:gd name="T7" fmla="*/ 12 h 834"/>
                <a:gd name="T8" fmla="*/ 827 w 839"/>
                <a:gd name="T9" fmla="*/ 12 h 834"/>
                <a:gd name="T10" fmla="*/ 827 w 839"/>
                <a:gd name="T11" fmla="*/ 54 h 834"/>
                <a:gd name="T12" fmla="*/ 54 w 839"/>
                <a:gd name="T13" fmla="*/ 825 h 834"/>
                <a:gd name="T14" fmla="*/ 33 w 839"/>
                <a:gd name="T15" fmla="*/ 834 h 8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834">
                  <a:moveTo>
                    <a:pt x="33" y="834"/>
                  </a:moveTo>
                  <a:cubicBezTo>
                    <a:pt x="25" y="834"/>
                    <a:pt x="17" y="831"/>
                    <a:pt x="11" y="825"/>
                  </a:cubicBezTo>
                  <a:cubicBezTo>
                    <a:pt x="0" y="813"/>
                    <a:pt x="0" y="794"/>
                    <a:pt x="11" y="782"/>
                  </a:cubicBezTo>
                  <a:cubicBezTo>
                    <a:pt x="785" y="12"/>
                    <a:pt x="785" y="12"/>
                    <a:pt x="785" y="12"/>
                  </a:cubicBezTo>
                  <a:cubicBezTo>
                    <a:pt x="796" y="0"/>
                    <a:pt x="815" y="0"/>
                    <a:pt x="827" y="12"/>
                  </a:cubicBezTo>
                  <a:cubicBezTo>
                    <a:pt x="839" y="24"/>
                    <a:pt x="839" y="43"/>
                    <a:pt x="827" y="54"/>
                  </a:cubicBezTo>
                  <a:cubicBezTo>
                    <a:pt x="54" y="825"/>
                    <a:pt x="54" y="825"/>
                    <a:pt x="54" y="825"/>
                  </a:cubicBezTo>
                  <a:cubicBezTo>
                    <a:pt x="48" y="831"/>
                    <a:pt x="40" y="834"/>
                    <a:pt x="33" y="8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2" name="Freeform 10"/>
            <p:cNvSpPr>
              <a:spLocks noEditPoints="1"/>
            </p:cNvSpPr>
            <p:nvPr/>
          </p:nvSpPr>
          <p:spPr bwMode="auto">
            <a:xfrm>
              <a:off x="4140200" y="4865687"/>
              <a:ext cx="301625" cy="500063"/>
            </a:xfrm>
            <a:custGeom>
              <a:avLst/>
              <a:gdLst>
                <a:gd name="T0" fmla="*/ 50 w 298"/>
                <a:gd name="T1" fmla="*/ 492 h 492"/>
                <a:gd name="T2" fmla="*/ 40 w 298"/>
                <a:gd name="T3" fmla="*/ 490 h 492"/>
                <a:gd name="T4" fmla="*/ 20 w 298"/>
                <a:gd name="T5" fmla="*/ 464 h 492"/>
                <a:gd name="T6" fmla="*/ 1 w 298"/>
                <a:gd name="T7" fmla="*/ 252 h 492"/>
                <a:gd name="T8" fmla="*/ 10 w 298"/>
                <a:gd name="T9" fmla="*/ 228 h 492"/>
                <a:gd name="T10" fmla="*/ 227 w 298"/>
                <a:gd name="T11" fmla="*/ 11 h 492"/>
                <a:gd name="T12" fmla="*/ 259 w 298"/>
                <a:gd name="T13" fmla="*/ 4 h 492"/>
                <a:gd name="T14" fmla="*/ 278 w 298"/>
                <a:gd name="T15" fmla="*/ 29 h 492"/>
                <a:gd name="T16" fmla="*/ 297 w 298"/>
                <a:gd name="T17" fmla="*/ 242 h 492"/>
                <a:gd name="T18" fmla="*/ 289 w 298"/>
                <a:gd name="T19" fmla="*/ 266 h 492"/>
                <a:gd name="T20" fmla="*/ 71 w 298"/>
                <a:gd name="T21" fmla="*/ 483 h 492"/>
                <a:gd name="T22" fmla="*/ 50 w 298"/>
                <a:gd name="T23" fmla="*/ 492 h 492"/>
                <a:gd name="T24" fmla="*/ 62 w 298"/>
                <a:gd name="T25" fmla="*/ 260 h 492"/>
                <a:gd name="T26" fmla="*/ 74 w 298"/>
                <a:gd name="T27" fmla="*/ 395 h 492"/>
                <a:gd name="T28" fmla="*/ 236 w 298"/>
                <a:gd name="T29" fmla="*/ 233 h 492"/>
                <a:gd name="T30" fmla="*/ 224 w 298"/>
                <a:gd name="T31" fmla="*/ 99 h 492"/>
                <a:gd name="T32" fmla="*/ 62 w 298"/>
                <a:gd name="T33" fmla="*/ 26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8" h="492">
                  <a:moveTo>
                    <a:pt x="50" y="492"/>
                  </a:moveTo>
                  <a:cubicBezTo>
                    <a:pt x="46" y="492"/>
                    <a:pt x="43" y="491"/>
                    <a:pt x="40" y="490"/>
                  </a:cubicBezTo>
                  <a:cubicBezTo>
                    <a:pt x="29" y="486"/>
                    <a:pt x="21" y="476"/>
                    <a:pt x="20" y="464"/>
                  </a:cubicBezTo>
                  <a:cubicBezTo>
                    <a:pt x="1" y="252"/>
                    <a:pt x="1" y="252"/>
                    <a:pt x="1" y="252"/>
                  </a:cubicBezTo>
                  <a:cubicBezTo>
                    <a:pt x="0" y="243"/>
                    <a:pt x="3" y="234"/>
                    <a:pt x="10" y="228"/>
                  </a:cubicBezTo>
                  <a:cubicBezTo>
                    <a:pt x="227" y="11"/>
                    <a:pt x="227" y="11"/>
                    <a:pt x="227" y="11"/>
                  </a:cubicBezTo>
                  <a:cubicBezTo>
                    <a:pt x="235" y="2"/>
                    <a:pt x="248" y="0"/>
                    <a:pt x="259" y="4"/>
                  </a:cubicBezTo>
                  <a:cubicBezTo>
                    <a:pt x="270" y="7"/>
                    <a:pt x="277" y="17"/>
                    <a:pt x="278" y="29"/>
                  </a:cubicBezTo>
                  <a:cubicBezTo>
                    <a:pt x="297" y="242"/>
                    <a:pt x="297" y="242"/>
                    <a:pt x="297" y="242"/>
                  </a:cubicBezTo>
                  <a:cubicBezTo>
                    <a:pt x="298" y="251"/>
                    <a:pt x="295" y="259"/>
                    <a:pt x="289" y="266"/>
                  </a:cubicBezTo>
                  <a:cubicBezTo>
                    <a:pt x="71" y="483"/>
                    <a:pt x="71" y="483"/>
                    <a:pt x="71" y="483"/>
                  </a:cubicBezTo>
                  <a:cubicBezTo>
                    <a:pt x="65" y="489"/>
                    <a:pt x="58" y="492"/>
                    <a:pt x="50" y="492"/>
                  </a:cubicBezTo>
                  <a:close/>
                  <a:moveTo>
                    <a:pt x="62" y="260"/>
                  </a:moveTo>
                  <a:cubicBezTo>
                    <a:pt x="74" y="395"/>
                    <a:pt x="74" y="395"/>
                    <a:pt x="74" y="395"/>
                  </a:cubicBezTo>
                  <a:cubicBezTo>
                    <a:pt x="236" y="233"/>
                    <a:pt x="236" y="233"/>
                    <a:pt x="236" y="233"/>
                  </a:cubicBezTo>
                  <a:cubicBezTo>
                    <a:pt x="224" y="99"/>
                    <a:pt x="224" y="99"/>
                    <a:pt x="224" y="99"/>
                  </a:cubicBezTo>
                  <a:lnTo>
                    <a:pt x="62" y="2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3" name="Freeform 11"/>
            <p:cNvSpPr>
              <a:spLocks noEditPoints="1"/>
            </p:cNvSpPr>
            <p:nvPr/>
          </p:nvSpPr>
          <p:spPr bwMode="auto">
            <a:xfrm>
              <a:off x="4157663" y="5083175"/>
              <a:ext cx="501650" cy="301625"/>
            </a:xfrm>
            <a:custGeom>
              <a:avLst/>
              <a:gdLst>
                <a:gd name="T0" fmla="*/ 245 w 494"/>
                <a:gd name="T1" fmla="*/ 297 h 297"/>
                <a:gd name="T2" fmla="*/ 242 w 494"/>
                <a:gd name="T3" fmla="*/ 296 h 297"/>
                <a:gd name="T4" fmla="*/ 29 w 494"/>
                <a:gd name="T5" fmla="*/ 278 h 297"/>
                <a:gd name="T6" fmla="*/ 4 w 494"/>
                <a:gd name="T7" fmla="*/ 258 h 297"/>
                <a:gd name="T8" fmla="*/ 11 w 494"/>
                <a:gd name="T9" fmla="*/ 226 h 297"/>
                <a:gd name="T10" fmla="*/ 228 w 494"/>
                <a:gd name="T11" fmla="*/ 9 h 297"/>
                <a:gd name="T12" fmla="*/ 252 w 494"/>
                <a:gd name="T13" fmla="*/ 0 h 297"/>
                <a:gd name="T14" fmla="*/ 464 w 494"/>
                <a:gd name="T15" fmla="*/ 19 h 297"/>
                <a:gd name="T16" fmla="*/ 490 w 494"/>
                <a:gd name="T17" fmla="*/ 39 h 297"/>
                <a:gd name="T18" fmla="*/ 483 w 494"/>
                <a:gd name="T19" fmla="*/ 70 h 297"/>
                <a:gd name="T20" fmla="*/ 266 w 494"/>
                <a:gd name="T21" fmla="*/ 288 h 297"/>
                <a:gd name="T22" fmla="*/ 245 w 494"/>
                <a:gd name="T23" fmla="*/ 297 h 297"/>
                <a:gd name="T24" fmla="*/ 99 w 494"/>
                <a:gd name="T25" fmla="*/ 223 h 297"/>
                <a:gd name="T26" fmla="*/ 233 w 494"/>
                <a:gd name="T27" fmla="*/ 235 h 297"/>
                <a:gd name="T28" fmla="*/ 395 w 494"/>
                <a:gd name="T29" fmla="*/ 73 h 297"/>
                <a:gd name="T30" fmla="*/ 261 w 494"/>
                <a:gd name="T31" fmla="*/ 62 h 297"/>
                <a:gd name="T32" fmla="*/ 99 w 494"/>
                <a:gd name="T33" fmla="*/ 22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4" h="297">
                  <a:moveTo>
                    <a:pt x="245" y="297"/>
                  </a:moveTo>
                  <a:cubicBezTo>
                    <a:pt x="244" y="297"/>
                    <a:pt x="243" y="297"/>
                    <a:pt x="242" y="296"/>
                  </a:cubicBezTo>
                  <a:cubicBezTo>
                    <a:pt x="29" y="278"/>
                    <a:pt x="29" y="278"/>
                    <a:pt x="29" y="278"/>
                  </a:cubicBezTo>
                  <a:cubicBezTo>
                    <a:pt x="18" y="277"/>
                    <a:pt x="8" y="269"/>
                    <a:pt x="4" y="258"/>
                  </a:cubicBezTo>
                  <a:cubicBezTo>
                    <a:pt x="0" y="247"/>
                    <a:pt x="2" y="235"/>
                    <a:pt x="11" y="226"/>
                  </a:cubicBezTo>
                  <a:cubicBezTo>
                    <a:pt x="228" y="9"/>
                    <a:pt x="228" y="9"/>
                    <a:pt x="228" y="9"/>
                  </a:cubicBezTo>
                  <a:cubicBezTo>
                    <a:pt x="234" y="3"/>
                    <a:pt x="243" y="0"/>
                    <a:pt x="252" y="0"/>
                  </a:cubicBezTo>
                  <a:cubicBezTo>
                    <a:pt x="464" y="19"/>
                    <a:pt x="464" y="19"/>
                    <a:pt x="464" y="19"/>
                  </a:cubicBezTo>
                  <a:cubicBezTo>
                    <a:pt x="476" y="20"/>
                    <a:pt x="486" y="28"/>
                    <a:pt x="490" y="39"/>
                  </a:cubicBezTo>
                  <a:cubicBezTo>
                    <a:pt x="494" y="50"/>
                    <a:pt x="491" y="62"/>
                    <a:pt x="483" y="70"/>
                  </a:cubicBezTo>
                  <a:cubicBezTo>
                    <a:pt x="266" y="288"/>
                    <a:pt x="266" y="288"/>
                    <a:pt x="266" y="288"/>
                  </a:cubicBezTo>
                  <a:cubicBezTo>
                    <a:pt x="260" y="293"/>
                    <a:pt x="252" y="297"/>
                    <a:pt x="245" y="297"/>
                  </a:cubicBezTo>
                  <a:close/>
                  <a:moveTo>
                    <a:pt x="99" y="223"/>
                  </a:moveTo>
                  <a:cubicBezTo>
                    <a:pt x="233" y="235"/>
                    <a:pt x="233" y="235"/>
                    <a:pt x="233" y="235"/>
                  </a:cubicBezTo>
                  <a:cubicBezTo>
                    <a:pt x="395" y="73"/>
                    <a:pt x="395" y="73"/>
                    <a:pt x="395" y="73"/>
                  </a:cubicBezTo>
                  <a:cubicBezTo>
                    <a:pt x="261" y="62"/>
                    <a:pt x="261" y="62"/>
                    <a:pt x="261" y="62"/>
                  </a:cubicBezTo>
                  <a:lnTo>
                    <a:pt x="99"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14" name="Freeform 6"/>
          <p:cNvSpPr>
            <a:spLocks/>
          </p:cNvSpPr>
          <p:nvPr userDrawn="1"/>
        </p:nvSpPr>
        <p:spPr bwMode="auto">
          <a:xfrm>
            <a:off x="3211785" y="296368"/>
            <a:ext cx="897545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15" name="Freeform 11"/>
          <p:cNvSpPr>
            <a:spLocks/>
          </p:cNvSpPr>
          <p:nvPr userDrawn="1"/>
        </p:nvSpPr>
        <p:spPr bwMode="auto">
          <a:xfrm>
            <a:off x="3106455"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16" name="文本占位符 6"/>
          <p:cNvSpPr>
            <a:spLocks noGrp="1"/>
          </p:cNvSpPr>
          <p:nvPr>
            <p:ph type="body" sz="quarter" idx="10" hasCustomPrompt="1"/>
          </p:nvPr>
        </p:nvSpPr>
        <p:spPr>
          <a:xfrm>
            <a:off x="469565" y="1233488"/>
            <a:ext cx="11274935" cy="4679788"/>
          </a:xfrm>
        </p:spPr>
        <p:txBody>
          <a:bodyPr/>
          <a:lstStyle>
            <a:lvl1pPr algn="just" fontAlgn="auto">
              <a:buClrTx/>
              <a:defRPr>
                <a:latin typeface="+mn-lt"/>
                <a:ea typeface="+mn-ea"/>
                <a:cs typeface="Arial" panose="020B0604020202020204" pitchFamily="34" charset="0"/>
              </a:defRPr>
            </a:lvl1pPr>
            <a:lvl2pPr marL="654938" indent="-251899" fontAlgn="auto">
              <a:buClrTx/>
              <a:buSzPct val="100000"/>
              <a:buFont typeface="Huawei Sans" panose="020C0503030203020204" pitchFamily="34" charset="0"/>
              <a:buChar char="▫"/>
              <a:defRPr>
                <a:solidFill>
                  <a:schemeClr val="tx1"/>
                </a:solidFill>
                <a:latin typeface="+mn-lt"/>
              </a:defRPr>
            </a:lvl2pPr>
            <a:lvl3pPr fontAlgn="auto">
              <a:defRPr lang="zh-CN" altLang="en-US" dirty="0" smtClean="0">
                <a:solidFill>
                  <a:schemeClr val="tx1"/>
                </a:solidFill>
                <a:latin typeface="+mn-lt"/>
                <a:ea typeface="+mn-ea"/>
              </a:defRPr>
            </a:lvl3pPr>
            <a:lvl4pPr fontAlgn="auto">
              <a:defRPr>
                <a:latin typeface="+mn-lt"/>
              </a:defRPr>
            </a:lvl4pPr>
            <a:lvl5pPr marL="1802879" indent="-201519" fontAlgn="auto">
              <a:buClrTx/>
              <a:buFont typeface="Huawei Sans" panose="020C0503030203020204" pitchFamily="34" charset="0"/>
              <a:buChar char="~"/>
              <a:defRPr>
                <a:latin typeface="+mn-lt"/>
              </a:defRPr>
            </a:lvl5pPr>
          </a:lstStyle>
          <a:p>
            <a:pPr eaLnBrk="1" hangingPunct="1"/>
            <a:r>
              <a:rPr lang="zh-CN" altLang="en-US" dirty="0"/>
              <a:t>学完本课程后，您将能够：</a:t>
            </a:r>
            <a:endParaRPr lang="en-US" altLang="zh-CN"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spTree>
    <p:extLst>
      <p:ext uri="{BB962C8B-B14F-4D97-AF65-F5344CB8AC3E}">
        <p14:creationId xmlns:p14="http://schemas.microsoft.com/office/powerpoint/2010/main" val="1153766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469565" y="1233487"/>
            <a:ext cx="11274935" cy="4680000"/>
          </a:xfrm>
        </p:spPr>
        <p:txBody>
          <a:bodyPr/>
          <a:lstStyle>
            <a:lvl1pPr marL="457017" marR="0" indent="-457017" algn="just" defTabSz="801367" rtl="0" eaLnBrk="1" fontAlgn="auto" latinLnBrk="0" hangingPunct="1">
              <a:lnSpc>
                <a:spcPct val="140000"/>
              </a:lnSpc>
              <a:spcBef>
                <a:spcPct val="30000"/>
              </a:spcBef>
              <a:spcAft>
                <a:spcPct val="0"/>
              </a:spcAft>
              <a:buClrTx/>
              <a:buSzPct val="100000"/>
              <a:buFont typeface="+mj-lt"/>
              <a:buAutoNum type="arabicPeriod"/>
              <a:tabLst/>
              <a:defRPr>
                <a:latin typeface="+mn-lt"/>
                <a:ea typeface="+mn-ea"/>
                <a:cs typeface="Arial" panose="020B0604020202020204" pitchFamily="34" charset="0"/>
              </a:defRPr>
            </a:lvl1pPr>
            <a:lvl2pPr fontAlgn="auto">
              <a:buClrTx/>
              <a:buSzPct val="100000"/>
              <a:buFont typeface="Huawei Sans" panose="020C0503030203020204" pitchFamily="34" charset="0"/>
              <a:buChar char="▫"/>
              <a:defRPr>
                <a:latin typeface="+mn-lt"/>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sp>
        <p:nvSpPr>
          <p:cNvPr id="4" name="TextBox 10">
            <a:extLst>
              <a:ext uri="{FF2B5EF4-FFF2-40B4-BE49-F238E27FC236}">
                <a16:creationId xmlns="" xmlns:a16="http://schemas.microsoft.com/office/drawing/2014/main" id="{18ED692C-39CB-4AC0-81F6-D21CDD086EE4}"/>
              </a:ext>
            </a:extLst>
          </p:cNvPr>
          <p:cNvSpPr txBox="1"/>
          <p:nvPr userDrawn="1"/>
        </p:nvSpPr>
        <p:spPr bwMode="auto">
          <a:xfrm>
            <a:off x="1594877" y="408780"/>
            <a:ext cx="1664752"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目录</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587159" y="515380"/>
            <a:ext cx="358195" cy="426359"/>
            <a:chOff x="3295650" y="230188"/>
            <a:chExt cx="936625" cy="1114426"/>
          </a:xfrm>
          <a:solidFill>
            <a:schemeClr val="bg1"/>
          </a:solidFill>
        </p:grpSpPr>
        <p:sp>
          <p:nvSpPr>
            <p:cNvPr id="8" name="Rectangle 16"/>
            <p:cNvSpPr>
              <a:spLocks noChangeArrowheads="1"/>
            </p:cNvSpPr>
            <p:nvPr/>
          </p:nvSpPr>
          <p:spPr bwMode="auto">
            <a:xfrm>
              <a:off x="3959225" y="876301"/>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Rectangle 17"/>
            <p:cNvSpPr>
              <a:spLocks noChangeArrowheads="1"/>
            </p:cNvSpPr>
            <p:nvPr/>
          </p:nvSpPr>
          <p:spPr bwMode="auto">
            <a:xfrm>
              <a:off x="3959225" y="777876"/>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Rectangle 18"/>
            <p:cNvSpPr>
              <a:spLocks noChangeArrowheads="1"/>
            </p:cNvSpPr>
            <p:nvPr/>
          </p:nvSpPr>
          <p:spPr bwMode="auto">
            <a:xfrm>
              <a:off x="3959225" y="67786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Rectangle 19"/>
            <p:cNvSpPr>
              <a:spLocks noChangeArrowheads="1"/>
            </p:cNvSpPr>
            <p:nvPr/>
          </p:nvSpPr>
          <p:spPr bwMode="auto">
            <a:xfrm>
              <a:off x="3959225" y="582613"/>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2" name="Rectangle 20"/>
            <p:cNvSpPr>
              <a:spLocks noChangeArrowheads="1"/>
            </p:cNvSpPr>
            <p:nvPr/>
          </p:nvSpPr>
          <p:spPr bwMode="auto">
            <a:xfrm>
              <a:off x="3676650" y="1101726"/>
              <a:ext cx="469900"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3" name="Rectangle 21"/>
            <p:cNvSpPr>
              <a:spLocks noChangeArrowheads="1"/>
            </p:cNvSpPr>
            <p:nvPr/>
          </p:nvSpPr>
          <p:spPr bwMode="auto">
            <a:xfrm>
              <a:off x="3676650" y="1198563"/>
              <a:ext cx="46990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4" name="Freeform 22"/>
            <p:cNvSpPr>
              <a:spLocks/>
            </p:cNvSpPr>
            <p:nvPr/>
          </p:nvSpPr>
          <p:spPr bwMode="auto">
            <a:xfrm>
              <a:off x="3590925" y="482601"/>
              <a:ext cx="641350" cy="862013"/>
            </a:xfrm>
            <a:custGeom>
              <a:avLst/>
              <a:gdLst>
                <a:gd name="T0" fmla="*/ 229 w 404"/>
                <a:gd name="T1" fmla="*/ 0 h 543"/>
                <a:gd name="T2" fmla="*/ 229 w 404"/>
                <a:gd name="T3" fmla="*/ 30 h 543"/>
                <a:gd name="T4" fmla="*/ 373 w 404"/>
                <a:gd name="T5" fmla="*/ 30 h 543"/>
                <a:gd name="T6" fmla="*/ 373 w 404"/>
                <a:gd name="T7" fmla="*/ 513 h 543"/>
                <a:gd name="T8" fmla="*/ 33 w 404"/>
                <a:gd name="T9" fmla="*/ 513 h 543"/>
                <a:gd name="T10" fmla="*/ 31 w 404"/>
                <a:gd name="T11" fmla="*/ 387 h 543"/>
                <a:gd name="T12" fmla="*/ 0 w 404"/>
                <a:gd name="T13" fmla="*/ 387 h 543"/>
                <a:gd name="T14" fmla="*/ 0 w 404"/>
                <a:gd name="T15" fmla="*/ 543 h 543"/>
                <a:gd name="T16" fmla="*/ 404 w 404"/>
                <a:gd name="T17" fmla="*/ 543 h 543"/>
                <a:gd name="T18" fmla="*/ 404 w 404"/>
                <a:gd name="T19" fmla="*/ 0 h 543"/>
                <a:gd name="T20" fmla="*/ 229 w 404"/>
                <a:gd name="T21"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4" h="543">
                  <a:moveTo>
                    <a:pt x="229" y="0"/>
                  </a:moveTo>
                  <a:lnTo>
                    <a:pt x="229" y="30"/>
                  </a:lnTo>
                  <a:lnTo>
                    <a:pt x="373" y="30"/>
                  </a:lnTo>
                  <a:lnTo>
                    <a:pt x="373" y="513"/>
                  </a:lnTo>
                  <a:lnTo>
                    <a:pt x="33" y="513"/>
                  </a:lnTo>
                  <a:lnTo>
                    <a:pt x="31" y="387"/>
                  </a:lnTo>
                  <a:lnTo>
                    <a:pt x="0" y="387"/>
                  </a:lnTo>
                  <a:lnTo>
                    <a:pt x="0" y="543"/>
                  </a:lnTo>
                  <a:lnTo>
                    <a:pt x="404" y="543"/>
                  </a:lnTo>
                  <a:lnTo>
                    <a:pt x="404" y="0"/>
                  </a:lnTo>
                  <a:lnTo>
                    <a:pt x="2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5" name="Rectangle 23"/>
            <p:cNvSpPr>
              <a:spLocks noChangeArrowheads="1"/>
            </p:cNvSpPr>
            <p:nvPr/>
          </p:nvSpPr>
          <p:spPr bwMode="auto">
            <a:xfrm>
              <a:off x="3959225" y="98901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6" name="Freeform 24"/>
            <p:cNvSpPr>
              <a:spLocks noEditPoints="1"/>
            </p:cNvSpPr>
            <p:nvPr/>
          </p:nvSpPr>
          <p:spPr bwMode="auto">
            <a:xfrm>
              <a:off x="3295650" y="230188"/>
              <a:ext cx="639763" cy="852488"/>
            </a:xfrm>
            <a:custGeom>
              <a:avLst/>
              <a:gdLst>
                <a:gd name="T0" fmla="*/ 403 w 403"/>
                <a:gd name="T1" fmla="*/ 0 h 537"/>
                <a:gd name="T2" fmla="*/ 0 w 403"/>
                <a:gd name="T3" fmla="*/ 0 h 537"/>
                <a:gd name="T4" fmla="*/ 0 w 403"/>
                <a:gd name="T5" fmla="*/ 447 h 537"/>
                <a:gd name="T6" fmla="*/ 92 w 403"/>
                <a:gd name="T7" fmla="*/ 537 h 537"/>
                <a:gd name="T8" fmla="*/ 403 w 403"/>
                <a:gd name="T9" fmla="*/ 537 h 537"/>
                <a:gd name="T10" fmla="*/ 403 w 403"/>
                <a:gd name="T11" fmla="*/ 0 h 537"/>
                <a:gd name="T12" fmla="*/ 373 w 403"/>
                <a:gd name="T13" fmla="*/ 508 h 537"/>
                <a:gd name="T14" fmla="*/ 108 w 403"/>
                <a:gd name="T15" fmla="*/ 508 h 537"/>
                <a:gd name="T16" fmla="*/ 108 w 403"/>
                <a:gd name="T17" fmla="*/ 433 h 537"/>
                <a:gd name="T18" fmla="*/ 30 w 403"/>
                <a:gd name="T19" fmla="*/ 433 h 537"/>
                <a:gd name="T20" fmla="*/ 30 w 403"/>
                <a:gd name="T21" fmla="*/ 31 h 537"/>
                <a:gd name="T22" fmla="*/ 373 w 403"/>
                <a:gd name="T23" fmla="*/ 31 h 537"/>
                <a:gd name="T24" fmla="*/ 373 w 403"/>
                <a:gd name="T25" fmla="*/ 50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3" h="537">
                  <a:moveTo>
                    <a:pt x="403" y="0"/>
                  </a:moveTo>
                  <a:lnTo>
                    <a:pt x="0" y="0"/>
                  </a:lnTo>
                  <a:lnTo>
                    <a:pt x="0" y="447"/>
                  </a:lnTo>
                  <a:lnTo>
                    <a:pt x="92" y="537"/>
                  </a:lnTo>
                  <a:lnTo>
                    <a:pt x="403" y="537"/>
                  </a:lnTo>
                  <a:lnTo>
                    <a:pt x="403" y="0"/>
                  </a:lnTo>
                  <a:close/>
                  <a:moveTo>
                    <a:pt x="373" y="508"/>
                  </a:moveTo>
                  <a:lnTo>
                    <a:pt x="108" y="508"/>
                  </a:lnTo>
                  <a:lnTo>
                    <a:pt x="108" y="433"/>
                  </a:lnTo>
                  <a:lnTo>
                    <a:pt x="30" y="433"/>
                  </a:lnTo>
                  <a:lnTo>
                    <a:pt x="30" y="31"/>
                  </a:lnTo>
                  <a:lnTo>
                    <a:pt x="373" y="31"/>
                  </a:lnTo>
                  <a:lnTo>
                    <a:pt x="373" y="5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7" name="Rectangle 25"/>
            <p:cNvSpPr>
              <a:spLocks noChangeArrowheads="1"/>
            </p:cNvSpPr>
            <p:nvPr/>
          </p:nvSpPr>
          <p:spPr bwMode="auto">
            <a:xfrm>
              <a:off x="3441700" y="376238"/>
              <a:ext cx="176213"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8" name="Rectangle 26"/>
            <p:cNvSpPr>
              <a:spLocks noChangeArrowheads="1"/>
            </p:cNvSpPr>
            <p:nvPr/>
          </p:nvSpPr>
          <p:spPr bwMode="auto">
            <a:xfrm>
              <a:off x="3411538" y="755651"/>
              <a:ext cx="4381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9" name="Rectangle 27"/>
            <p:cNvSpPr>
              <a:spLocks noChangeArrowheads="1"/>
            </p:cNvSpPr>
            <p:nvPr/>
          </p:nvSpPr>
          <p:spPr bwMode="auto">
            <a:xfrm>
              <a:off x="3670300" y="565151"/>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0" name="Rectangle 28"/>
            <p:cNvSpPr>
              <a:spLocks noChangeArrowheads="1"/>
            </p:cNvSpPr>
            <p:nvPr/>
          </p:nvSpPr>
          <p:spPr bwMode="auto">
            <a:xfrm>
              <a:off x="3670300" y="658813"/>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1" name="Rectangle 29"/>
            <p:cNvSpPr>
              <a:spLocks noChangeArrowheads="1"/>
            </p:cNvSpPr>
            <p:nvPr/>
          </p:nvSpPr>
          <p:spPr bwMode="auto">
            <a:xfrm>
              <a:off x="3670300" y="471488"/>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2" name="Rectangle 30"/>
            <p:cNvSpPr>
              <a:spLocks noChangeArrowheads="1"/>
            </p:cNvSpPr>
            <p:nvPr/>
          </p:nvSpPr>
          <p:spPr bwMode="auto">
            <a:xfrm>
              <a:off x="3670300" y="376238"/>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3" name="Rectangle 31"/>
            <p:cNvSpPr>
              <a:spLocks noChangeArrowheads="1"/>
            </p:cNvSpPr>
            <p:nvPr/>
          </p:nvSpPr>
          <p:spPr bwMode="auto">
            <a:xfrm>
              <a:off x="3411538" y="842963"/>
              <a:ext cx="43815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24" name="Freeform 6"/>
          <p:cNvSpPr>
            <a:spLocks/>
          </p:cNvSpPr>
          <p:nvPr userDrawn="1"/>
        </p:nvSpPr>
        <p:spPr bwMode="auto">
          <a:xfrm>
            <a:off x="3211785" y="296368"/>
            <a:ext cx="897545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25" name="Freeform 11"/>
          <p:cNvSpPr>
            <a:spLocks/>
          </p:cNvSpPr>
          <p:nvPr userDrawn="1"/>
        </p:nvSpPr>
        <p:spPr bwMode="auto">
          <a:xfrm>
            <a:off x="3106455"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Tree>
    <p:extLst>
      <p:ext uri="{BB962C8B-B14F-4D97-AF65-F5344CB8AC3E}">
        <p14:creationId xmlns:p14="http://schemas.microsoft.com/office/powerpoint/2010/main" val="2380636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3" name="内容占位符 6"/>
          <p:cNvSpPr>
            <a:spLocks noGrp="1"/>
          </p:cNvSpPr>
          <p:nvPr>
            <p:ph sz="quarter" idx="10"/>
          </p:nvPr>
        </p:nvSpPr>
        <p:spPr>
          <a:xfrm>
            <a:off x="468316" y="1233487"/>
            <a:ext cx="11276184" cy="4680000"/>
          </a:xfrm>
        </p:spPr>
        <p:txBody>
          <a:bodyPr/>
          <a:lstStyle>
            <a:lvl1pPr algn="just" fontAlgn="auto">
              <a:buClrTx/>
              <a:defRPr>
                <a:solidFill>
                  <a:schemeClr val="tx1"/>
                </a:solidFill>
                <a:latin typeface="+mn-lt"/>
                <a:ea typeface="+mn-ea"/>
                <a:cs typeface="Arial" panose="020B0604020202020204" pitchFamily="34" charset="0"/>
              </a:defRPr>
            </a:lvl1pPr>
            <a:lvl2pPr algn="just" fontAlgn="auto">
              <a:buClrTx/>
              <a:defRPr>
                <a:solidFill>
                  <a:schemeClr val="tx1"/>
                </a:solidFill>
                <a:latin typeface="+mn-lt"/>
                <a:ea typeface="+mn-ea"/>
                <a:cs typeface="Arial" panose="020B0604020202020204" pitchFamily="34" charset="0"/>
              </a:defRPr>
            </a:lvl2pPr>
            <a:lvl3pPr algn="just" fontAlgn="auto">
              <a:buClrTx/>
              <a:defRPr>
                <a:solidFill>
                  <a:schemeClr val="tx1"/>
                </a:solidFill>
                <a:latin typeface="+mn-lt"/>
                <a:ea typeface="+mn-ea"/>
                <a:cs typeface="Arial" panose="020B0604020202020204" pitchFamily="34" charset="0"/>
              </a:defRPr>
            </a:lvl3pPr>
            <a:lvl4pPr algn="just" fontAlgn="auto">
              <a:buClrTx/>
              <a:defRPr>
                <a:solidFill>
                  <a:schemeClr val="tx1"/>
                </a:solidFill>
                <a:latin typeface="+mn-lt"/>
                <a:ea typeface="+mn-ea"/>
                <a:cs typeface="Arial" panose="020B0604020202020204" pitchFamily="34" charset="0"/>
              </a:defRPr>
            </a:lvl4pPr>
            <a:lvl5pPr algn="just" fontAlgn="auto">
              <a:buClrTx/>
              <a:defRPr>
                <a:solidFill>
                  <a:schemeClr val="tx1"/>
                </a:solidFill>
                <a:latin typeface="+mn-lt"/>
                <a:ea typeface="+mn-ea"/>
                <a:cs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TextBox 10">
            <a:extLst>
              <a:ext uri="{FF2B5EF4-FFF2-40B4-BE49-F238E27FC236}">
                <a16:creationId xmlns="" xmlns:a16="http://schemas.microsoft.com/office/drawing/2014/main" id="{18ED692C-39CB-4AC0-81F6-D21CDD086EE4}"/>
              </a:ext>
            </a:extLst>
          </p:cNvPr>
          <p:cNvSpPr txBox="1"/>
          <p:nvPr userDrawn="1"/>
        </p:nvSpPr>
        <p:spPr bwMode="auto">
          <a:xfrm>
            <a:off x="1594877" y="408780"/>
            <a:ext cx="9825899"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本节概述和学习目标</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587158" y="505779"/>
            <a:ext cx="374562" cy="445558"/>
            <a:chOff x="-1647825" y="2492375"/>
            <a:chExt cx="1947863" cy="2316163"/>
          </a:xfrm>
          <a:solidFill>
            <a:schemeClr val="bg1"/>
          </a:solidFill>
        </p:grpSpPr>
        <p:sp>
          <p:nvSpPr>
            <p:cNvPr id="8"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Tree>
    <p:extLst>
      <p:ext uri="{BB962C8B-B14F-4D97-AF65-F5344CB8AC3E}">
        <p14:creationId xmlns:p14="http://schemas.microsoft.com/office/powerpoint/2010/main" val="1152446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3" name="标题 1"/>
          <p:cNvSpPr>
            <a:spLocks noGrp="1"/>
          </p:cNvSpPr>
          <p:nvPr>
            <p:ph type="title"/>
          </p:nvPr>
        </p:nvSpPr>
        <p:spPr>
          <a:xfrm>
            <a:off x="1594177" y="410400"/>
            <a:ext cx="9827761" cy="640800"/>
          </a:xfrm>
        </p:spPr>
        <p:txBody>
          <a:bodyPr lIns="100800" tIns="50400" rIns="100800" bIns="50400" anchor="ctr" anchorCtr="0"/>
          <a:lstStyle>
            <a:lvl1pPr fontAlgn="auto">
              <a:defRPr b="1">
                <a:solidFill>
                  <a:schemeClr val="tx1"/>
                </a:solidFill>
                <a:latin typeface="+mn-lt"/>
                <a:ea typeface="+mn-ea"/>
              </a:defRPr>
            </a:lvl1pPr>
          </a:lstStyle>
          <a:p>
            <a:r>
              <a:rPr lang="zh-CN" altLang="en-US" dirty="0"/>
              <a:t>单击此处编辑母版标题样式</a:t>
            </a:r>
          </a:p>
        </p:txBody>
      </p:sp>
      <p:sp>
        <p:nvSpPr>
          <p:cNvPr id="4"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5"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6" name="组合 5"/>
          <p:cNvGrpSpPr/>
          <p:nvPr userDrawn="1"/>
        </p:nvGrpSpPr>
        <p:grpSpPr>
          <a:xfrm>
            <a:off x="587158" y="505779"/>
            <a:ext cx="374562" cy="445558"/>
            <a:chOff x="-1647825" y="2492375"/>
            <a:chExt cx="1947863" cy="2316163"/>
          </a:xfrm>
          <a:solidFill>
            <a:schemeClr val="bg1"/>
          </a:solidFill>
        </p:grpSpPr>
        <p:sp>
          <p:nvSpPr>
            <p:cNvPr id="7"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8"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9" name="文本占位符 6"/>
          <p:cNvSpPr>
            <a:spLocks noGrp="1"/>
          </p:cNvSpPr>
          <p:nvPr>
            <p:ph type="body" sz="quarter" idx="10" hasCustomPrompt="1"/>
          </p:nvPr>
        </p:nvSpPr>
        <p:spPr>
          <a:xfrm>
            <a:off x="468317" y="1233488"/>
            <a:ext cx="11276183" cy="4680000"/>
          </a:xfrm>
        </p:spPr>
        <p:txBody>
          <a:bodyPr/>
          <a:lstStyle>
            <a:lvl1pPr algn="just" fontAlgn="auto">
              <a:buClrTx/>
              <a:defRPr>
                <a:latin typeface="+mn-lt"/>
                <a:ea typeface="+mn-ea"/>
                <a:cs typeface="Arial" panose="020B0604020202020204" pitchFamily="34" charset="0"/>
              </a:defRPr>
            </a:lvl1pPr>
          </a:lstStyle>
          <a:p>
            <a:r>
              <a:rPr lang="zh-CN" altLang="en-US" dirty="0"/>
              <a:t>单击此处输入文字</a:t>
            </a:r>
          </a:p>
        </p:txBody>
      </p:sp>
    </p:spTree>
    <p:extLst>
      <p:ext uri="{BB962C8B-B14F-4D97-AF65-F5344CB8AC3E}">
        <p14:creationId xmlns:p14="http://schemas.microsoft.com/office/powerpoint/2010/main" val="3073553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3"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4"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5" name="Freeform 12"/>
          <p:cNvSpPr>
            <a:spLocks noEditPoints="1"/>
          </p:cNvSpPr>
          <p:nvPr userDrawn="1"/>
        </p:nvSpPr>
        <p:spPr bwMode="auto">
          <a:xfrm>
            <a:off x="479189" y="474076"/>
            <a:ext cx="507964"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04" tIns="45702" rIns="91404" bIns="45702" numCol="1" anchor="t" anchorCtr="0" compatLnSpc="1">
            <a:prstTxWarp prst="textNoShape">
              <a:avLst/>
            </a:prstTxWarp>
          </a:bodyPr>
          <a:lstStyle/>
          <a:p>
            <a:endParaRPr lang="zh-CN" altLang="en-US" sz="1799">
              <a:latin typeface="+mn-lt"/>
              <a:ea typeface="+mn-ea"/>
            </a:endParaRPr>
          </a:p>
        </p:txBody>
      </p:sp>
      <p:sp>
        <p:nvSpPr>
          <p:cNvPr id="6" name="标题 1"/>
          <p:cNvSpPr>
            <a:spLocks noGrp="1"/>
          </p:cNvSpPr>
          <p:nvPr>
            <p:ph type="title"/>
          </p:nvPr>
        </p:nvSpPr>
        <p:spPr>
          <a:xfrm>
            <a:off x="1594177" y="410400"/>
            <a:ext cx="9827761" cy="640800"/>
          </a:xfrm>
        </p:spPr>
        <p:txBody>
          <a:bodyPr lIns="100800" tIns="50400" rIns="100800" bIns="50400" anchor="ctr" anchorCtr="0"/>
          <a:lstStyle>
            <a:lvl1pPr fontAlgn="auto">
              <a:defRPr b="1">
                <a:solidFill>
                  <a:schemeClr val="tx1"/>
                </a:solidFill>
                <a:latin typeface="+mn-lt"/>
                <a:ea typeface="+mn-ea"/>
              </a:defRPr>
            </a:lvl1pPr>
          </a:lstStyle>
          <a:p>
            <a:r>
              <a:rPr lang="zh-CN" altLang="en-US" dirty="0"/>
              <a:t>单击此处编辑母版标题样式</a:t>
            </a:r>
          </a:p>
        </p:txBody>
      </p:sp>
    </p:spTree>
    <p:extLst>
      <p:ext uri="{BB962C8B-B14F-4D97-AF65-F5344CB8AC3E}">
        <p14:creationId xmlns:p14="http://schemas.microsoft.com/office/powerpoint/2010/main" val="3974347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grpSp>
        <p:nvGrpSpPr>
          <p:cNvPr id="2" name="组合 1"/>
          <p:cNvGrpSpPr/>
          <p:nvPr userDrawn="1"/>
        </p:nvGrpSpPr>
        <p:grpSpPr>
          <a:xfrm>
            <a:off x="12162528" y="4653136"/>
            <a:ext cx="638734" cy="1729234"/>
            <a:chOff x="12162528" y="4653136"/>
            <a:chExt cx="638734" cy="1729234"/>
          </a:xfrm>
        </p:grpSpPr>
        <p:sp>
          <p:nvSpPr>
            <p:cNvPr id="3" name="矩形 2">
              <a:extLst>
                <a:ext uri="{FF2B5EF4-FFF2-40B4-BE49-F238E27FC236}">
                  <a16:creationId xmlns="" xmlns:a16="http://schemas.microsoft.com/office/drawing/2014/main" id="{32AEB80E-D574-4C1A-9EB9-3369A2BB96C5}"/>
                </a:ext>
              </a:extLst>
            </p:cNvPr>
            <p:cNvSpPr/>
            <p:nvPr userDrawn="1"/>
          </p:nvSpPr>
          <p:spPr>
            <a:xfrm>
              <a:off x="12212029" y="4653136"/>
              <a:ext cx="539729" cy="288726"/>
            </a:xfrm>
            <a:prstGeom prst="rect">
              <a:avLst/>
            </a:prstGeom>
            <a:solidFill>
              <a:srgbClr val="00B0F0"/>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4" name="矩形 3">
              <a:extLst>
                <a:ext uri="{FF2B5EF4-FFF2-40B4-BE49-F238E27FC236}">
                  <a16:creationId xmlns="" xmlns:a16="http://schemas.microsoft.com/office/drawing/2014/main" id="{E94F5345-F49B-42D0-B35C-CA4FB19A3DA6}"/>
                </a:ext>
              </a:extLst>
            </p:cNvPr>
            <p:cNvSpPr/>
            <p:nvPr userDrawn="1"/>
          </p:nvSpPr>
          <p:spPr>
            <a:xfrm>
              <a:off x="12212029" y="4941964"/>
              <a:ext cx="539729" cy="288000"/>
            </a:xfrm>
            <a:prstGeom prst="rect">
              <a:avLst/>
            </a:prstGeom>
            <a:solidFill>
              <a:srgbClr val="A6D2FF"/>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5" name="矩形 4">
              <a:extLst>
                <a:ext uri="{FF2B5EF4-FFF2-40B4-BE49-F238E27FC236}">
                  <a16:creationId xmlns="" xmlns:a16="http://schemas.microsoft.com/office/drawing/2014/main" id="{BA62EB75-581F-4CD2-92A6-87BDFE3BDBC3}"/>
                </a:ext>
              </a:extLst>
            </p:cNvPr>
            <p:cNvSpPr/>
            <p:nvPr userDrawn="1"/>
          </p:nvSpPr>
          <p:spPr>
            <a:xfrm>
              <a:off x="12212029" y="5230066"/>
              <a:ext cx="539729" cy="288000"/>
            </a:xfrm>
            <a:prstGeom prst="rect">
              <a:avLst/>
            </a:prstGeom>
            <a:solidFill>
              <a:srgbClr val="D8D8D8"/>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6" name="矩形 5">
              <a:extLst>
                <a:ext uri="{FF2B5EF4-FFF2-40B4-BE49-F238E27FC236}">
                  <a16:creationId xmlns="" xmlns:a16="http://schemas.microsoft.com/office/drawing/2014/main" id="{947DE7E3-EC9F-4331-B252-7BCE51B7F0DA}"/>
                </a:ext>
              </a:extLst>
            </p:cNvPr>
            <p:cNvSpPr/>
            <p:nvPr userDrawn="1"/>
          </p:nvSpPr>
          <p:spPr>
            <a:xfrm>
              <a:off x="12212029" y="5518168"/>
              <a:ext cx="539729" cy="288000"/>
            </a:xfrm>
            <a:prstGeom prst="rect">
              <a:avLst/>
            </a:prstGeom>
            <a:solidFill>
              <a:schemeClr val="accent2">
                <a:lumMod val="100000"/>
              </a:schemeClr>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7" name="矩形 6">
              <a:extLst>
                <a:ext uri="{FF2B5EF4-FFF2-40B4-BE49-F238E27FC236}">
                  <a16:creationId xmlns="" xmlns:a16="http://schemas.microsoft.com/office/drawing/2014/main" id="{BE210CD8-3823-4C2E-B3EA-E42C40CFB29F}"/>
                </a:ext>
              </a:extLst>
            </p:cNvPr>
            <p:cNvSpPr/>
            <p:nvPr userDrawn="1"/>
          </p:nvSpPr>
          <p:spPr>
            <a:xfrm>
              <a:off x="12212029" y="5806270"/>
              <a:ext cx="539729" cy="288000"/>
            </a:xfrm>
            <a:prstGeom prst="rect">
              <a:avLst/>
            </a:prstGeom>
            <a:solidFill>
              <a:srgbClr val="FFFFCC"/>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8" name="矩形 7">
              <a:extLst>
                <a:ext uri="{FF2B5EF4-FFF2-40B4-BE49-F238E27FC236}">
                  <a16:creationId xmlns="" xmlns:a16="http://schemas.microsoft.com/office/drawing/2014/main" id="{BE8A406D-0F03-42D8-9159-77B9DE9EB30E}"/>
                </a:ext>
              </a:extLst>
            </p:cNvPr>
            <p:cNvSpPr/>
            <p:nvPr userDrawn="1"/>
          </p:nvSpPr>
          <p:spPr>
            <a:xfrm>
              <a:off x="12212029" y="6094370"/>
              <a:ext cx="539729" cy="288000"/>
            </a:xfrm>
            <a:prstGeom prst="rect">
              <a:avLst/>
            </a:prstGeom>
            <a:solidFill>
              <a:schemeClr val="accent6"/>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9" name="文本框 8">
              <a:extLst>
                <a:ext uri="{FF2B5EF4-FFF2-40B4-BE49-F238E27FC236}">
                  <a16:creationId xmlns="" xmlns:a16="http://schemas.microsoft.com/office/drawing/2014/main" id="{98A3A11A-AB61-497E-B3AE-12E999A6BBBA}"/>
                </a:ext>
              </a:extLst>
            </p:cNvPr>
            <p:cNvSpPr txBox="1"/>
            <p:nvPr userDrawn="1"/>
          </p:nvSpPr>
          <p:spPr bwMode="auto">
            <a:xfrm>
              <a:off x="12162528" y="4683920"/>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表格表头</a:t>
              </a:r>
            </a:p>
          </p:txBody>
        </p:sp>
        <p:sp>
          <p:nvSpPr>
            <p:cNvPr id="10" name="文本框 9">
              <a:extLst>
                <a:ext uri="{FF2B5EF4-FFF2-40B4-BE49-F238E27FC236}">
                  <a16:creationId xmlns="" xmlns:a16="http://schemas.microsoft.com/office/drawing/2014/main" id="{CF824ACE-31EE-452D-A81D-32E189AFE158}"/>
                </a:ext>
              </a:extLst>
            </p:cNvPr>
            <p:cNvSpPr txBox="1"/>
            <p:nvPr userDrawn="1"/>
          </p:nvSpPr>
          <p:spPr bwMode="auto">
            <a:xfrm>
              <a:off x="12162528" y="4972385"/>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表格边框</a:t>
              </a:r>
            </a:p>
          </p:txBody>
        </p:sp>
        <p:sp>
          <p:nvSpPr>
            <p:cNvPr id="11" name="文本框 10">
              <a:extLst>
                <a:ext uri="{FF2B5EF4-FFF2-40B4-BE49-F238E27FC236}">
                  <a16:creationId xmlns="" xmlns:a16="http://schemas.microsoft.com/office/drawing/2014/main" id="{7399143C-FDAD-45F1-BC44-030BD92ABA98}"/>
                </a:ext>
              </a:extLst>
            </p:cNvPr>
            <p:cNvSpPr txBox="1"/>
            <p:nvPr userDrawn="1"/>
          </p:nvSpPr>
          <p:spPr bwMode="auto">
            <a:xfrm>
              <a:off x="12162528" y="5260487"/>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导航灰底</a:t>
              </a:r>
            </a:p>
          </p:txBody>
        </p:sp>
        <p:sp>
          <p:nvSpPr>
            <p:cNvPr id="12" name="文本框 11">
              <a:extLst>
                <a:ext uri="{FF2B5EF4-FFF2-40B4-BE49-F238E27FC236}">
                  <a16:creationId xmlns="" xmlns:a16="http://schemas.microsoft.com/office/drawing/2014/main" id="{308D80BD-0AC4-4D30-BDF8-F241047905A7}"/>
                </a:ext>
              </a:extLst>
            </p:cNvPr>
            <p:cNvSpPr txBox="1"/>
            <p:nvPr userDrawn="1"/>
          </p:nvSpPr>
          <p:spPr bwMode="auto">
            <a:xfrm>
              <a:off x="12220212" y="5548589"/>
              <a:ext cx="52336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华为红</a:t>
              </a:r>
            </a:p>
          </p:txBody>
        </p:sp>
        <p:sp>
          <p:nvSpPr>
            <p:cNvPr id="13" name="文本框 12">
              <a:extLst>
                <a:ext uri="{FF2B5EF4-FFF2-40B4-BE49-F238E27FC236}">
                  <a16:creationId xmlns="" xmlns:a16="http://schemas.microsoft.com/office/drawing/2014/main" id="{B9CBC549-23CA-4012-B493-FF768D1829F1}"/>
                </a:ext>
              </a:extLst>
            </p:cNvPr>
            <p:cNvSpPr txBox="1"/>
            <p:nvPr userDrawn="1"/>
          </p:nvSpPr>
          <p:spPr bwMode="auto">
            <a:xfrm>
              <a:off x="12162528" y="58366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文字底色</a:t>
              </a:r>
            </a:p>
          </p:txBody>
        </p:sp>
        <p:sp>
          <p:nvSpPr>
            <p:cNvPr id="14" name="文本框 13">
              <a:extLst>
                <a:ext uri="{FF2B5EF4-FFF2-40B4-BE49-F238E27FC236}">
                  <a16:creationId xmlns="" xmlns:a16="http://schemas.microsoft.com/office/drawing/2014/main" id="{DA49D1AE-05B4-4A19-9F6F-8B89D09C41DD}"/>
                </a:ext>
              </a:extLst>
            </p:cNvPr>
            <p:cNvSpPr txBox="1"/>
            <p:nvPr userDrawn="1"/>
          </p:nvSpPr>
          <p:spPr bwMode="auto">
            <a:xfrm>
              <a:off x="12162528" y="61247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文字边框</a:t>
              </a:r>
            </a:p>
          </p:txBody>
        </p:sp>
      </p:grpSp>
    </p:spTree>
    <p:extLst>
      <p:ext uri="{BB962C8B-B14F-4D97-AF65-F5344CB8AC3E}">
        <p14:creationId xmlns:p14="http://schemas.microsoft.com/office/powerpoint/2010/main" val="2983258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a:spLocks noGrp="1" noChangeArrowheads="1"/>
          </p:cNvSpPr>
          <p:nvPr>
            <p:ph type="title"/>
          </p:nvPr>
        </p:nvSpPr>
        <p:spPr bwMode="auto">
          <a:xfrm>
            <a:off x="869611" y="260649"/>
            <a:ext cx="10323183"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dirty="0"/>
              <a:t>单击此处编辑母版标题样式</a:t>
            </a:r>
          </a:p>
        </p:txBody>
      </p:sp>
      <p:sp>
        <p:nvSpPr>
          <p:cNvPr id="8" name="Rectangle 57"/>
          <p:cNvSpPr>
            <a:spLocks noGrp="1" noChangeArrowheads="1"/>
          </p:cNvSpPr>
          <p:nvPr>
            <p:ph type="body" idx="1"/>
          </p:nvPr>
        </p:nvSpPr>
        <p:spPr bwMode="auto">
          <a:xfrm>
            <a:off x="466221" y="1248074"/>
            <a:ext cx="11279865"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Rectangle 69">
            <a:extLst>
              <a:ext uri="{FF2B5EF4-FFF2-40B4-BE49-F238E27FC236}">
                <a16:creationId xmlns="" xmlns:a16="http://schemas.microsoft.com/office/drawing/2014/main" id="{6ED2DBAA-9261-44D2-836C-78E5FB250BAC}"/>
              </a:ext>
            </a:extLst>
          </p:cNvPr>
          <p:cNvSpPr>
            <a:spLocks noChangeArrowheads="1"/>
          </p:cNvSpPr>
          <p:nvPr userDrawn="1"/>
        </p:nvSpPr>
        <p:spPr bwMode="auto">
          <a:xfrm>
            <a:off x="155280" y="6500581"/>
            <a:ext cx="658440" cy="265552"/>
          </a:xfrm>
          <a:prstGeom prst="rect">
            <a:avLst/>
          </a:prstGeom>
          <a:noFill/>
          <a:ln w="9525" algn="ctr">
            <a:noFill/>
            <a:miter lim="800000"/>
            <a:headEnd/>
            <a:tailEnd/>
          </a:ln>
          <a:effectLst/>
        </p:spPr>
        <p:txBody>
          <a:bodyPr wrap="none" lIns="80070" tIns="40036" rIns="80070" bIns="40036">
            <a:spAutoFit/>
          </a:bodyPr>
          <a:lstStyle/>
          <a:p>
            <a:pPr defTabSz="801347" eaLnBrk="0" fontAlgn="base" hangingPunct="0">
              <a:defRPr/>
            </a:pPr>
            <a:r>
              <a:rPr lang="zh-CN" altLang="en-US" sz="1200" baseline="0" dirty="0">
                <a:latin typeface="+mn-lt"/>
                <a:ea typeface="+mn-ea"/>
                <a:cs typeface="Arial" pitchFamily="34" charset="0"/>
              </a:rPr>
              <a:t>第</a:t>
            </a:r>
            <a:fld id="{2F2CF7F5-F178-4429-B6CA-28062DF31937}" type="slidenum">
              <a:rPr lang="en-US" altLang="zh-CN" sz="1200" smtClean="0">
                <a:latin typeface="+mn-lt"/>
                <a:ea typeface="+mn-ea"/>
                <a:cs typeface="Arial" pitchFamily="34" charset="0"/>
              </a:rPr>
              <a:pPr defTabSz="801347" eaLnBrk="0" fontAlgn="base" hangingPunct="0">
                <a:defRPr/>
              </a:pPr>
              <a:t>‹#›</a:t>
            </a:fld>
            <a:r>
              <a:rPr lang="zh-CN" altLang="en-US" sz="1200" dirty="0">
                <a:latin typeface="+mn-lt"/>
                <a:ea typeface="+mn-ea"/>
                <a:cs typeface="Arial" pitchFamily="34" charset="0"/>
              </a:rPr>
              <a:t>页</a:t>
            </a:r>
            <a:endParaRPr lang="en-US" altLang="zh-CN" sz="1200" dirty="0">
              <a:latin typeface="+mn-lt"/>
              <a:ea typeface="+mn-ea"/>
              <a:cs typeface="Arial" pitchFamily="34" charset="0"/>
            </a:endParaRPr>
          </a:p>
        </p:txBody>
      </p:sp>
      <p:sp>
        <p:nvSpPr>
          <p:cNvPr id="10" name="Rectangle 54">
            <a:extLst>
              <a:ext uri="{FF2B5EF4-FFF2-40B4-BE49-F238E27FC236}">
                <a16:creationId xmlns="" xmlns:a16="http://schemas.microsoft.com/office/drawing/2014/main" id="{2078FA11-5569-4994-AEB7-1AF5CAC763B0}"/>
              </a:ext>
            </a:extLst>
          </p:cNvPr>
          <p:cNvSpPr>
            <a:spLocks noChangeArrowheads="1"/>
          </p:cNvSpPr>
          <p:nvPr userDrawn="1"/>
        </p:nvSpPr>
        <p:spPr bwMode="auto">
          <a:xfrm>
            <a:off x="947058" y="6500581"/>
            <a:ext cx="2572620" cy="265520"/>
          </a:xfrm>
          <a:prstGeom prst="rect">
            <a:avLst/>
          </a:prstGeom>
          <a:noFill/>
          <a:ln w="9525" algn="ctr">
            <a:noFill/>
            <a:miter lim="800000"/>
            <a:headEnd/>
            <a:tailEnd/>
          </a:ln>
          <a:effectLst/>
        </p:spPr>
        <p:txBody>
          <a:bodyPr wrap="none" lIns="80070" tIns="40036" rIns="80070" bIns="40036">
            <a:spAutoFit/>
          </a:bodyPr>
          <a:lstStyle/>
          <a:p>
            <a:pPr defTabSz="801347" eaLnBrk="0" fontAlgn="base" hangingPunct="0">
              <a:defRPr/>
            </a:pPr>
            <a:r>
              <a:rPr lang="zh-CN" altLang="en-US" sz="1200" baseline="0" dirty="0">
                <a:latin typeface="+mn-lt"/>
                <a:ea typeface="+mn-ea"/>
                <a:cs typeface="Arial" panose="020B0604020202020204" pitchFamily="34" charset="0"/>
              </a:rPr>
              <a:t>版权所有</a:t>
            </a:r>
            <a:r>
              <a:rPr lang="en-US" altLang="zh-CN" sz="1200" baseline="0">
                <a:latin typeface="+mn-lt"/>
                <a:ea typeface="+mn-ea"/>
                <a:cs typeface="Arial" panose="020B0604020202020204" pitchFamily="34" charset="0"/>
              </a:rPr>
              <a:t>© </a:t>
            </a:r>
            <a:r>
              <a:rPr lang="en-US" altLang="zh-CN" sz="1200" baseline="0" smtClean="0">
                <a:latin typeface="+mn-lt"/>
                <a:ea typeface="+mn-ea"/>
                <a:cs typeface="Arial" panose="020B0604020202020204" pitchFamily="34" charset="0"/>
              </a:rPr>
              <a:t>2020 </a:t>
            </a:r>
            <a:r>
              <a:rPr lang="zh-CN" altLang="en-US" sz="1200" baseline="0" dirty="0">
                <a:latin typeface="+mn-lt"/>
                <a:ea typeface="+mn-ea"/>
                <a:cs typeface="Arial" panose="020B0604020202020204" pitchFamily="34" charset="0"/>
              </a:rPr>
              <a:t>华为技术有限公司</a:t>
            </a:r>
          </a:p>
        </p:txBody>
      </p:sp>
      <p:pic>
        <p:nvPicPr>
          <p:cNvPr id="11" name="图片 10"/>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0670660" y="6504032"/>
            <a:ext cx="1248712" cy="273343"/>
          </a:xfrm>
          <a:prstGeom prst="rect">
            <a:avLst/>
          </a:prstGeom>
        </p:spPr>
      </p:pic>
      <p:sp>
        <p:nvSpPr>
          <p:cNvPr id="24" name="矩形 23">
            <a:extLst>
              <a:ext uri="{FF2B5EF4-FFF2-40B4-BE49-F238E27FC236}">
                <a16:creationId xmlns:a16="http://schemas.microsoft.com/office/drawing/2014/main" xmlns="" id="{32AEB80E-D574-4C1A-9EB9-3369A2BB96C5}"/>
              </a:ext>
            </a:extLst>
          </p:cNvPr>
          <p:cNvSpPr/>
          <p:nvPr userDrawn="1"/>
        </p:nvSpPr>
        <p:spPr>
          <a:xfrm>
            <a:off x="12246898" y="3916624"/>
            <a:ext cx="919908" cy="288726"/>
          </a:xfrm>
          <a:prstGeom prst="rect">
            <a:avLst/>
          </a:prstGeom>
          <a:solidFill>
            <a:srgbClr val="00B0F0"/>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5" name="矩形 24">
            <a:extLst>
              <a:ext uri="{FF2B5EF4-FFF2-40B4-BE49-F238E27FC236}">
                <a16:creationId xmlns:a16="http://schemas.microsoft.com/office/drawing/2014/main" xmlns="" id="{E94F5345-F49B-42D0-B35C-CA4FB19A3DA6}"/>
              </a:ext>
            </a:extLst>
          </p:cNvPr>
          <p:cNvSpPr/>
          <p:nvPr userDrawn="1"/>
        </p:nvSpPr>
        <p:spPr>
          <a:xfrm>
            <a:off x="12246898" y="4205452"/>
            <a:ext cx="919908" cy="288000"/>
          </a:xfrm>
          <a:prstGeom prst="rect">
            <a:avLst/>
          </a:prstGeom>
          <a:solidFill>
            <a:srgbClr val="99DFF9"/>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6" name="矩形 25">
            <a:extLst>
              <a:ext uri="{FF2B5EF4-FFF2-40B4-BE49-F238E27FC236}">
                <a16:creationId xmlns:a16="http://schemas.microsoft.com/office/drawing/2014/main" xmlns="" id="{BA62EB75-581F-4CD2-92A6-87BDFE3BDBC3}"/>
              </a:ext>
            </a:extLst>
          </p:cNvPr>
          <p:cNvSpPr/>
          <p:nvPr userDrawn="1"/>
        </p:nvSpPr>
        <p:spPr>
          <a:xfrm>
            <a:off x="12246898" y="4493554"/>
            <a:ext cx="919908" cy="288000"/>
          </a:xfrm>
          <a:prstGeom prst="rect">
            <a:avLst/>
          </a:prstGeom>
          <a:solidFill>
            <a:srgbClr val="D9D9D9"/>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7" name="矩形 26">
            <a:extLst>
              <a:ext uri="{FF2B5EF4-FFF2-40B4-BE49-F238E27FC236}">
                <a16:creationId xmlns:a16="http://schemas.microsoft.com/office/drawing/2014/main" xmlns="" id="{947DE7E3-EC9F-4331-B252-7BCE51B7F0DA}"/>
              </a:ext>
            </a:extLst>
          </p:cNvPr>
          <p:cNvSpPr/>
          <p:nvPr userDrawn="1"/>
        </p:nvSpPr>
        <p:spPr>
          <a:xfrm>
            <a:off x="12246898" y="4781656"/>
            <a:ext cx="919908" cy="288000"/>
          </a:xfrm>
          <a:prstGeom prst="rect">
            <a:avLst/>
          </a:prstGeom>
          <a:solidFill>
            <a:schemeClr val="accent2">
              <a:lumMod val="100000"/>
            </a:schemeClr>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8" name="矩形 27">
            <a:extLst>
              <a:ext uri="{FF2B5EF4-FFF2-40B4-BE49-F238E27FC236}">
                <a16:creationId xmlns:a16="http://schemas.microsoft.com/office/drawing/2014/main" xmlns="" id="{BE210CD8-3823-4C2E-B3EA-E42C40CFB29F}"/>
              </a:ext>
            </a:extLst>
          </p:cNvPr>
          <p:cNvSpPr/>
          <p:nvPr userDrawn="1"/>
        </p:nvSpPr>
        <p:spPr>
          <a:xfrm>
            <a:off x="12246898" y="5069758"/>
            <a:ext cx="919908" cy="288000"/>
          </a:xfrm>
          <a:prstGeom prst="rect">
            <a:avLst/>
          </a:prstGeom>
          <a:solidFill>
            <a:srgbClr val="F4FBFE"/>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9" name="文本框 28">
            <a:extLst>
              <a:ext uri="{FF2B5EF4-FFF2-40B4-BE49-F238E27FC236}">
                <a16:creationId xmlns:a16="http://schemas.microsoft.com/office/drawing/2014/main" xmlns="" id="{98A3A11A-AB61-497E-B3AE-12E999A6BBBA}"/>
              </a:ext>
            </a:extLst>
          </p:cNvPr>
          <p:cNvSpPr txBox="1"/>
          <p:nvPr userDrawn="1"/>
        </p:nvSpPr>
        <p:spPr bwMode="auto">
          <a:xfrm>
            <a:off x="12162529" y="3947408"/>
            <a:ext cx="1088651"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表格表头</a:t>
            </a:r>
          </a:p>
        </p:txBody>
      </p:sp>
      <p:sp>
        <p:nvSpPr>
          <p:cNvPr id="30" name="文本框 29">
            <a:extLst>
              <a:ext uri="{FF2B5EF4-FFF2-40B4-BE49-F238E27FC236}">
                <a16:creationId xmlns:a16="http://schemas.microsoft.com/office/drawing/2014/main" xmlns="" id="{CF824ACE-31EE-452D-A81D-32E189AFE158}"/>
              </a:ext>
            </a:extLst>
          </p:cNvPr>
          <p:cNvSpPr txBox="1"/>
          <p:nvPr userDrawn="1"/>
        </p:nvSpPr>
        <p:spPr bwMode="auto">
          <a:xfrm>
            <a:off x="12249538" y="4235890"/>
            <a:ext cx="91463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smtClean="0">
                <a:latin typeface="+mn-lt"/>
                <a:ea typeface="+mn-ea"/>
              </a:rPr>
              <a:t>表格</a:t>
            </a:r>
            <a:r>
              <a:rPr lang="en-US" altLang="zh-CN" sz="900" dirty="0" smtClean="0">
                <a:latin typeface="+mn-lt"/>
                <a:ea typeface="+mn-ea"/>
              </a:rPr>
              <a:t>/</a:t>
            </a:r>
            <a:r>
              <a:rPr lang="zh-CN" altLang="en-US" sz="900" dirty="0" smtClean="0">
                <a:latin typeface="+mn-lt"/>
                <a:ea typeface="+mn-ea"/>
              </a:rPr>
              <a:t>文字边框</a:t>
            </a:r>
            <a:endParaRPr lang="zh-CN" altLang="en-US" sz="900" dirty="0">
              <a:latin typeface="+mn-lt"/>
              <a:ea typeface="+mn-ea"/>
            </a:endParaRPr>
          </a:p>
        </p:txBody>
      </p:sp>
      <p:sp>
        <p:nvSpPr>
          <p:cNvPr id="31" name="文本框 30">
            <a:extLst>
              <a:ext uri="{FF2B5EF4-FFF2-40B4-BE49-F238E27FC236}">
                <a16:creationId xmlns:a16="http://schemas.microsoft.com/office/drawing/2014/main" xmlns="" id="{7399143C-FDAD-45F1-BC44-030BD92ABA98}"/>
              </a:ext>
            </a:extLst>
          </p:cNvPr>
          <p:cNvSpPr txBox="1"/>
          <p:nvPr userDrawn="1"/>
        </p:nvSpPr>
        <p:spPr bwMode="auto">
          <a:xfrm>
            <a:off x="12162526" y="4523977"/>
            <a:ext cx="1088651"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导航灰底</a:t>
            </a:r>
          </a:p>
        </p:txBody>
      </p:sp>
      <p:sp>
        <p:nvSpPr>
          <p:cNvPr id="32" name="文本框 31">
            <a:extLst>
              <a:ext uri="{FF2B5EF4-FFF2-40B4-BE49-F238E27FC236}">
                <a16:creationId xmlns:a16="http://schemas.microsoft.com/office/drawing/2014/main" xmlns="" id="{308D80BD-0AC4-4D30-BDF8-F241047905A7}"/>
              </a:ext>
            </a:extLst>
          </p:cNvPr>
          <p:cNvSpPr txBox="1"/>
          <p:nvPr userDrawn="1"/>
        </p:nvSpPr>
        <p:spPr bwMode="auto">
          <a:xfrm>
            <a:off x="12457445" y="4812094"/>
            <a:ext cx="498816"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smtClean="0">
                <a:solidFill>
                  <a:schemeClr val="bg1"/>
                </a:solidFill>
                <a:latin typeface="+mn-lt"/>
                <a:ea typeface="+mn-ea"/>
              </a:rPr>
              <a:t>红</a:t>
            </a:r>
            <a:endParaRPr lang="zh-CN" altLang="en-US" sz="900" dirty="0">
              <a:solidFill>
                <a:schemeClr val="bg1"/>
              </a:solidFill>
              <a:latin typeface="+mn-lt"/>
              <a:ea typeface="+mn-ea"/>
            </a:endParaRPr>
          </a:p>
        </p:txBody>
      </p:sp>
      <p:sp>
        <p:nvSpPr>
          <p:cNvPr id="33" name="文本框 32">
            <a:extLst>
              <a:ext uri="{FF2B5EF4-FFF2-40B4-BE49-F238E27FC236}">
                <a16:creationId xmlns:a16="http://schemas.microsoft.com/office/drawing/2014/main" xmlns="" id="{B9CBC549-23CA-4012-B493-FF768D1829F1}"/>
              </a:ext>
            </a:extLst>
          </p:cNvPr>
          <p:cNvSpPr txBox="1"/>
          <p:nvPr userDrawn="1"/>
        </p:nvSpPr>
        <p:spPr bwMode="auto">
          <a:xfrm>
            <a:off x="12249538" y="5100196"/>
            <a:ext cx="91463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smtClean="0">
                <a:latin typeface="+mn-lt"/>
                <a:ea typeface="+mn-ea"/>
              </a:rPr>
              <a:t>表格</a:t>
            </a:r>
            <a:r>
              <a:rPr lang="en-US" altLang="zh-CN" sz="900" dirty="0" smtClean="0">
                <a:latin typeface="+mn-lt"/>
                <a:ea typeface="+mn-ea"/>
              </a:rPr>
              <a:t>/</a:t>
            </a:r>
            <a:r>
              <a:rPr lang="zh-CN" altLang="en-US" sz="900" dirty="0" smtClean="0">
                <a:latin typeface="+mn-lt"/>
                <a:ea typeface="+mn-ea"/>
              </a:rPr>
              <a:t>文字</a:t>
            </a:r>
            <a:r>
              <a:rPr lang="zh-CN" altLang="en-US" sz="900" dirty="0">
                <a:latin typeface="+mn-lt"/>
                <a:ea typeface="+mn-ea"/>
              </a:rPr>
              <a:t>底色</a:t>
            </a:r>
          </a:p>
        </p:txBody>
      </p:sp>
      <p:sp>
        <p:nvSpPr>
          <p:cNvPr id="34" name="矩形 33">
            <a:extLst>
              <a:ext uri="{FF2B5EF4-FFF2-40B4-BE49-F238E27FC236}">
                <a16:creationId xmlns:a16="http://schemas.microsoft.com/office/drawing/2014/main" xmlns="" id="{BE210CD8-3823-4C2E-B3EA-E42C40CFB29F}"/>
              </a:ext>
            </a:extLst>
          </p:cNvPr>
          <p:cNvSpPr/>
          <p:nvPr userDrawn="1"/>
        </p:nvSpPr>
        <p:spPr>
          <a:xfrm>
            <a:off x="12246898" y="5485453"/>
            <a:ext cx="461833" cy="288000"/>
          </a:xfrm>
          <a:prstGeom prst="rect">
            <a:avLst/>
          </a:prstGeom>
          <a:solidFill>
            <a:srgbClr val="FFF2CC"/>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35" name="矩形 34">
            <a:extLst>
              <a:ext uri="{FF2B5EF4-FFF2-40B4-BE49-F238E27FC236}">
                <a16:creationId xmlns:a16="http://schemas.microsoft.com/office/drawing/2014/main" xmlns="" id="{BE210CD8-3823-4C2E-B3EA-E42C40CFB29F}"/>
              </a:ext>
            </a:extLst>
          </p:cNvPr>
          <p:cNvSpPr/>
          <p:nvPr userDrawn="1"/>
        </p:nvSpPr>
        <p:spPr>
          <a:xfrm>
            <a:off x="12708730" y="5485453"/>
            <a:ext cx="458075" cy="288000"/>
          </a:xfrm>
          <a:prstGeom prst="rect">
            <a:avLst/>
          </a:prstGeom>
          <a:solidFill>
            <a:srgbClr val="FFD17D"/>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36" name="文本框 35">
            <a:extLst>
              <a:ext uri="{FF2B5EF4-FFF2-40B4-BE49-F238E27FC236}">
                <a16:creationId xmlns:a16="http://schemas.microsoft.com/office/drawing/2014/main" xmlns="" id="{B9CBC549-23CA-4012-B493-FF768D1829F1}"/>
              </a:ext>
            </a:extLst>
          </p:cNvPr>
          <p:cNvSpPr txBox="1"/>
          <p:nvPr userDrawn="1"/>
        </p:nvSpPr>
        <p:spPr bwMode="auto">
          <a:xfrm>
            <a:off x="12502813" y="5515891"/>
            <a:ext cx="40808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smtClean="0">
                <a:latin typeface="+mn-lt"/>
                <a:ea typeface="+mn-ea"/>
              </a:rPr>
              <a:t>备用</a:t>
            </a:r>
            <a:endParaRPr lang="zh-CN" altLang="en-US" sz="900" dirty="0">
              <a:latin typeface="+mn-lt"/>
              <a:ea typeface="+mn-ea"/>
            </a:endParaRPr>
          </a:p>
        </p:txBody>
      </p:sp>
      <p:sp>
        <p:nvSpPr>
          <p:cNvPr id="20" name="矩形 19">
            <a:extLst>
              <a:ext uri="{FF2B5EF4-FFF2-40B4-BE49-F238E27FC236}">
                <a16:creationId xmlns:a16="http://schemas.microsoft.com/office/drawing/2014/main" xmlns="" id="{947DE7E3-EC9F-4331-B252-7BCE51B7F0DA}"/>
              </a:ext>
            </a:extLst>
          </p:cNvPr>
          <p:cNvSpPr/>
          <p:nvPr userDrawn="1"/>
        </p:nvSpPr>
        <p:spPr>
          <a:xfrm>
            <a:off x="12246898" y="5773453"/>
            <a:ext cx="919908" cy="288000"/>
          </a:xfrm>
          <a:prstGeom prst="rect">
            <a:avLst/>
          </a:prstGeom>
          <a:solidFill>
            <a:schemeClr val="accent3"/>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2" name="文本框 21">
            <a:extLst>
              <a:ext uri="{FF2B5EF4-FFF2-40B4-BE49-F238E27FC236}">
                <a16:creationId xmlns:a16="http://schemas.microsoft.com/office/drawing/2014/main" xmlns="" id="{308D80BD-0AC4-4D30-BDF8-F241047905A7}"/>
              </a:ext>
            </a:extLst>
          </p:cNvPr>
          <p:cNvSpPr txBox="1"/>
          <p:nvPr userDrawn="1"/>
        </p:nvSpPr>
        <p:spPr bwMode="auto">
          <a:xfrm>
            <a:off x="12560520" y="5813738"/>
            <a:ext cx="292666"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smtClean="0">
                <a:solidFill>
                  <a:schemeClr val="bg1"/>
                </a:solidFill>
                <a:latin typeface="+mn-lt"/>
                <a:ea typeface="+mn-ea"/>
              </a:rPr>
              <a:t>绿</a:t>
            </a:r>
            <a:endParaRPr lang="zh-CN" altLang="en-US" sz="900" dirty="0">
              <a:solidFill>
                <a:schemeClr val="bg1"/>
              </a:solidFill>
              <a:latin typeface="+mn-lt"/>
              <a:ea typeface="+mn-ea"/>
            </a:endParaRPr>
          </a:p>
        </p:txBody>
      </p:sp>
    </p:spTree>
    <p:extLst>
      <p:ext uri="{BB962C8B-B14F-4D97-AF65-F5344CB8AC3E}">
        <p14:creationId xmlns:p14="http://schemas.microsoft.com/office/powerpoint/2010/main" val="730999807"/>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 id="2147483837" r:id="rId12"/>
    <p:sldLayoutId id="2147483838" r:id="rId13"/>
    <p:sldLayoutId id="2147483839" r:id="rId14"/>
    <p:sldLayoutId id="2147483840" r:id="rId15"/>
  </p:sldLayoutIdLst>
  <p:txStyles>
    <p:titleStyle>
      <a:lvl1pPr algn="l" defTabSz="914034" rtl="0" eaLnBrk="1" latinLnBrk="0" hangingPunct="1">
        <a:lnSpc>
          <a:spcPct val="90000"/>
        </a:lnSpc>
        <a:spcBef>
          <a:spcPct val="0"/>
        </a:spcBef>
        <a:buNone/>
        <a:defRPr sz="3499" kern="1200">
          <a:solidFill>
            <a:schemeClr val="tx1"/>
          </a:solidFill>
          <a:latin typeface="+mj-lt"/>
          <a:ea typeface="+mj-ea"/>
          <a:cs typeface="+mj-cs"/>
        </a:defRPr>
      </a:lvl1pPr>
    </p:titleStyle>
    <p:body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81" userDrawn="1">
          <p15:clr>
            <a:srgbClr val="F26B43"/>
          </p15:clr>
        </p15:guide>
        <p15:guide id="4" pos="7399" userDrawn="1">
          <p15:clr>
            <a:srgbClr val="F26B43"/>
          </p15:clr>
        </p15:guide>
        <p15:guide id="5" orient="horz" pos="2341" userDrawn="1">
          <p15:clr>
            <a:srgbClr val="F26B43"/>
          </p15:clr>
        </p15:guide>
        <p15:guide id="6" orient="horz" pos="4020" userDrawn="1">
          <p15:clr>
            <a:srgbClr val="F26B43"/>
          </p15:clr>
        </p15:guide>
        <p15:guide id="7" orient="horz" pos="777" userDrawn="1">
          <p15:clr>
            <a:srgbClr val="F26B43"/>
          </p15:clr>
        </p15:guide>
        <p15:guide id="8"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5.png"/><Relationship Id="rId4" Type="http://schemas.openxmlformats.org/officeDocument/2006/relationships/image" Target="../media/image7.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文本占位符 77"/>
          <p:cNvSpPr>
            <a:spLocks noGrp="1"/>
          </p:cNvSpPr>
          <p:nvPr>
            <p:ph type="body" sz="quarter" idx="17"/>
          </p:nvPr>
        </p:nvSpPr>
        <p:spPr/>
        <p:txBody>
          <a:bodyPr/>
          <a:lstStyle/>
          <a:p>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9" name="文本占位符 78"/>
          <p:cNvSpPr>
            <a:spLocks noGrp="1"/>
          </p:cNvSpPr>
          <p:nvPr>
            <p:ph type="body" sz="quarter" idx="18"/>
          </p:nvPr>
        </p:nvSpPr>
        <p:spPr/>
        <p:txBody>
          <a:bodyPr/>
          <a:lstStyle/>
          <a:p>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0" name="文本占位符 79"/>
          <p:cNvSpPr>
            <a:spLocks noGrp="1"/>
          </p:cNvSpPr>
          <p:nvPr>
            <p:ph type="body" sz="quarter" idx="19"/>
          </p:nvPr>
        </p:nvSpPr>
        <p:spPr/>
        <p:txBody>
          <a:bodyPr/>
          <a:lstStyle/>
          <a:p>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1" name="文本占位符 80"/>
          <p:cNvSpPr>
            <a:spLocks noGrp="1"/>
          </p:cNvSpPr>
          <p:nvPr>
            <p:ph type="body" sz="quarter" idx="20"/>
          </p:nvPr>
        </p:nvSpPr>
        <p:spPr/>
        <p:txBody>
          <a:bodyP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4" name="文本占位符 73"/>
          <p:cNvSpPr>
            <a:spLocks noGrp="1"/>
          </p:cNvSpPr>
          <p:nvPr>
            <p:ph type="body" sz="quarter" idx="13"/>
          </p:nvPr>
        </p:nvSpPr>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万倡利</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/WX408647</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5" name="文本占位符 74"/>
          <p:cNvSpPr>
            <a:spLocks noGrp="1"/>
          </p:cNvSpPr>
          <p:nvPr>
            <p:ph type="body" sz="quarter" idx="14"/>
          </p:nvPr>
        </p:nvSpPr>
        <p:spPr/>
        <p:txBody>
          <a:bodyPr/>
          <a:lstStyle/>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2020.03.25</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3870818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对话气泡: 矩形 68">
            <a:extLst>
              <a:ext uri="{FF2B5EF4-FFF2-40B4-BE49-F238E27FC236}">
                <a16:creationId xmlns="" xmlns:a16="http://schemas.microsoft.com/office/drawing/2014/main" id="{E6D89D4F-E061-4811-B142-74FB634BB4CF}"/>
              </a:ext>
            </a:extLst>
          </p:cNvPr>
          <p:cNvSpPr/>
          <p:nvPr/>
        </p:nvSpPr>
        <p:spPr>
          <a:xfrm>
            <a:off x="7862849" y="2486390"/>
            <a:ext cx="3619079" cy="1320167"/>
          </a:xfrm>
          <a:prstGeom prst="wedgeRectCallout">
            <a:avLst>
              <a:gd name="adj1" fmla="val -55813"/>
              <a:gd name="adj2" fmla="val 30689"/>
            </a:avLst>
          </a:prstGeom>
          <a:solidFill>
            <a:srgbClr val="F4FBFE"/>
          </a:solidFill>
          <a:ln w="12700"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4400" fontAlgn="b">
              <a:spcBef>
                <a:spcPct val="0"/>
              </a:spcBef>
              <a:spcAft>
                <a:spcPct val="0"/>
              </a:spcAft>
            </a:pPr>
            <a:endParaRPr lang="zh-CN" altLang="en-US" sz="14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 name="标题 1">
            <a:extLst>
              <a:ext uri="{FF2B5EF4-FFF2-40B4-BE49-F238E27FC236}">
                <a16:creationId xmlns="" xmlns:a16="http://schemas.microsoft.com/office/drawing/2014/main" id="{3D0A7517-4E72-40D7-9DB3-CBA4D0A283C8}"/>
              </a:ext>
            </a:extLst>
          </p:cNvPr>
          <p:cNvSpPr>
            <a:spLocks noGrp="1"/>
          </p:cNvSpPr>
          <p:nvPr>
            <p:ph type="title"/>
          </p:nvPr>
        </p:nvSpPr>
        <p:spPr/>
        <p:txBody>
          <a:bodyPr/>
          <a:lstStyle/>
          <a:p>
            <a:r>
              <a:rPr lang="zh-CN" altLang="en-US">
                <a:latin typeface="Huawei Sans" panose="020C0503030203020204" pitchFamily="34" charset="0"/>
                <a:ea typeface="方正兰亭黑简体" panose="02000000000000000000" pitchFamily="2" charset="-122"/>
                <a:sym typeface="Huawei Sans" panose="020C0503030203020204" pitchFamily="34" charset="0"/>
              </a:rPr>
              <a:t>链路状态路由协议 </a:t>
            </a:r>
            <a:r>
              <a:rPr lang="en-US" altLang="zh-CN">
                <a:latin typeface="Huawei Sans" panose="020C0503030203020204" pitchFamily="34" charset="0"/>
                <a:ea typeface="方正兰亭黑简体" panose="02000000000000000000" pitchFamily="2" charset="-122"/>
                <a:sym typeface="Huawei Sans" panose="020C0503030203020204" pitchFamily="34" charset="0"/>
              </a:rPr>
              <a:t>- LSDB</a:t>
            </a:r>
            <a:r>
              <a:rPr lang="zh-CN" altLang="en-US">
                <a:latin typeface="Huawei Sans" panose="020C0503030203020204" pitchFamily="34" charset="0"/>
                <a:ea typeface="方正兰亭黑简体" panose="02000000000000000000" pitchFamily="2" charset="-122"/>
                <a:sym typeface="Huawei Sans" panose="020C0503030203020204" pitchFamily="34" charset="0"/>
              </a:rPr>
              <a:t>组建</a:t>
            </a:r>
          </a:p>
        </p:txBody>
      </p:sp>
      <p:sp>
        <p:nvSpPr>
          <p:cNvPr id="3" name="文本框 2">
            <a:extLst>
              <a:ext uri="{FF2B5EF4-FFF2-40B4-BE49-F238E27FC236}">
                <a16:creationId xmlns="" xmlns:a16="http://schemas.microsoft.com/office/drawing/2014/main" id="{4DC02F4F-1800-4EE0-83B7-7649D5BCD809}"/>
              </a:ext>
            </a:extLst>
          </p:cNvPr>
          <p:cNvSpPr txBox="1"/>
          <p:nvPr/>
        </p:nvSpPr>
        <p:spPr>
          <a:xfrm>
            <a:off x="475225" y="1244818"/>
            <a:ext cx="11216498" cy="929357"/>
          </a:xfrm>
          <a:prstGeom prst="rect">
            <a:avLst/>
          </a:prstGeom>
          <a:noFill/>
        </p:spPr>
        <p:txBody>
          <a:bodyPr wrap="square" rtlCol="0">
            <a:spAutoFit/>
          </a:bodyPr>
          <a:lstStyle/>
          <a:p>
            <a:pPr marL="285750" indent="-285750">
              <a:lnSpc>
                <a:spcPct val="160000"/>
              </a:lnSpc>
              <a:buFont typeface="Arial" panose="020B0604020202020204" pitchFamily="34" charset="0"/>
              <a:buChar char="•"/>
            </a:pP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每台路由器都会产生</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LSAs</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，路由器将接收到的</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LSAs</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放入自己的</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LSDB</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Link State </a:t>
            </a:r>
            <a:r>
              <a:rPr lang="en-US" altLang="zh-CN" dirty="0" err="1">
                <a:latin typeface="Huawei Sans" panose="020C0503030203020204" pitchFamily="34" charset="0"/>
                <a:ea typeface="方正兰亭黑简体" panose="02000000000000000000" pitchFamily="2" charset="-122"/>
                <a:sym typeface="Huawei Sans" panose="020C0503030203020204" pitchFamily="34" charset="0"/>
              </a:rPr>
              <a:t>DataBase</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，链路状态数据库）。路由器通过</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LSDB</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，掌握了全网的拓扑。</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68" name="组合 67">
            <a:extLst>
              <a:ext uri="{FF2B5EF4-FFF2-40B4-BE49-F238E27FC236}">
                <a16:creationId xmlns="" xmlns:a16="http://schemas.microsoft.com/office/drawing/2014/main" id="{BFFC9AC8-19A4-4F13-9AFE-EE9102017934}"/>
              </a:ext>
            </a:extLst>
          </p:cNvPr>
          <p:cNvGrpSpPr/>
          <p:nvPr/>
        </p:nvGrpSpPr>
        <p:grpSpPr>
          <a:xfrm>
            <a:off x="870454" y="2965511"/>
            <a:ext cx="6690688" cy="3105869"/>
            <a:chOff x="2686304" y="3319898"/>
            <a:chExt cx="6690688" cy="3105869"/>
          </a:xfrm>
        </p:grpSpPr>
        <p:grpSp>
          <p:nvGrpSpPr>
            <p:cNvPr id="48" name="组合 47">
              <a:extLst>
                <a:ext uri="{FF2B5EF4-FFF2-40B4-BE49-F238E27FC236}">
                  <a16:creationId xmlns="" xmlns:a16="http://schemas.microsoft.com/office/drawing/2014/main" id="{8375629C-45FA-41AB-879A-C7B2CEA103FD}"/>
                </a:ext>
              </a:extLst>
            </p:cNvPr>
            <p:cNvGrpSpPr/>
            <p:nvPr/>
          </p:nvGrpSpPr>
          <p:grpSpPr>
            <a:xfrm>
              <a:off x="5728202" y="3319898"/>
              <a:ext cx="595902" cy="3105869"/>
              <a:chOff x="5642527" y="3219690"/>
              <a:chExt cx="595902" cy="3105869"/>
            </a:xfrm>
          </p:grpSpPr>
          <p:pic>
            <p:nvPicPr>
              <p:cNvPr id="6" name="图片 5">
                <a:extLst>
                  <a:ext uri="{FF2B5EF4-FFF2-40B4-BE49-F238E27FC236}">
                    <a16:creationId xmlns="" xmlns:a16="http://schemas.microsoft.com/office/drawing/2014/main" id="{D7CDE09C-371B-4E89-875C-68E769622B1D}"/>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642527" y="3219690"/>
                <a:ext cx="540000" cy="442800"/>
              </a:xfrm>
              <a:prstGeom prst="rect">
                <a:avLst/>
              </a:prstGeom>
            </p:spPr>
          </p:pic>
          <p:sp>
            <p:nvSpPr>
              <p:cNvPr id="13" name="文本框 12">
                <a:extLst>
                  <a:ext uri="{FF2B5EF4-FFF2-40B4-BE49-F238E27FC236}">
                    <a16:creationId xmlns="" xmlns:a16="http://schemas.microsoft.com/office/drawing/2014/main" id="{F15DF069-3A8C-4489-9BAE-D7A93CF7FA80}"/>
                  </a:ext>
                </a:extLst>
              </p:cNvPr>
              <p:cNvSpPr txBox="1"/>
              <p:nvPr/>
            </p:nvSpPr>
            <p:spPr>
              <a:xfrm>
                <a:off x="5698429" y="3680732"/>
                <a:ext cx="540000"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R2</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31" name="图片 30">
                <a:extLst>
                  <a:ext uri="{FF2B5EF4-FFF2-40B4-BE49-F238E27FC236}">
                    <a16:creationId xmlns="" xmlns:a16="http://schemas.microsoft.com/office/drawing/2014/main" id="{B4449D26-6555-499B-AB0B-EBE6E66D2507}"/>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642527" y="5576744"/>
                <a:ext cx="540000" cy="442800"/>
              </a:xfrm>
              <a:prstGeom prst="rect">
                <a:avLst/>
              </a:prstGeom>
            </p:spPr>
          </p:pic>
          <p:sp>
            <p:nvSpPr>
              <p:cNvPr id="38" name="文本框 37">
                <a:extLst>
                  <a:ext uri="{FF2B5EF4-FFF2-40B4-BE49-F238E27FC236}">
                    <a16:creationId xmlns="" xmlns:a16="http://schemas.microsoft.com/office/drawing/2014/main" id="{17EFDAB0-917D-4C4F-849A-249F96C4DA14}"/>
                  </a:ext>
                </a:extLst>
              </p:cNvPr>
              <p:cNvSpPr txBox="1"/>
              <p:nvPr/>
            </p:nvSpPr>
            <p:spPr>
              <a:xfrm>
                <a:off x="5695409" y="5987005"/>
                <a:ext cx="540000" cy="338554"/>
              </a:xfrm>
              <a:prstGeom prst="rect">
                <a:avLst/>
              </a:prstGeom>
              <a:noFill/>
            </p:spPr>
            <p:txBody>
              <a:bodyPr wrap="squar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R4</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67" name="组合 66">
              <a:extLst>
                <a:ext uri="{FF2B5EF4-FFF2-40B4-BE49-F238E27FC236}">
                  <a16:creationId xmlns="" xmlns:a16="http://schemas.microsoft.com/office/drawing/2014/main" id="{0CE898FE-E0D4-42CE-BDCB-C293E6C9D139}"/>
                </a:ext>
              </a:extLst>
            </p:cNvPr>
            <p:cNvGrpSpPr/>
            <p:nvPr/>
          </p:nvGrpSpPr>
          <p:grpSpPr>
            <a:xfrm>
              <a:off x="2686304" y="3369637"/>
              <a:ext cx="6690688" cy="2675308"/>
              <a:chOff x="2686304" y="3369637"/>
              <a:chExt cx="6690688" cy="2675308"/>
            </a:xfrm>
          </p:grpSpPr>
          <p:cxnSp>
            <p:nvCxnSpPr>
              <p:cNvPr id="4" name="直接箭头连接符 3">
                <a:extLst>
                  <a:ext uri="{FF2B5EF4-FFF2-40B4-BE49-F238E27FC236}">
                    <a16:creationId xmlns="" xmlns:a16="http://schemas.microsoft.com/office/drawing/2014/main" id="{E7638B01-3A80-4BD4-ACFD-967A8A75383A}"/>
                  </a:ext>
                </a:extLst>
              </p:cNvPr>
              <p:cNvCxnSpPr>
                <a:cxnSpLocks/>
              </p:cNvCxnSpPr>
              <p:nvPr/>
            </p:nvCxnSpPr>
            <p:spPr>
              <a:xfrm flipV="1">
                <a:off x="3351564" y="3432267"/>
                <a:ext cx="2072206" cy="890340"/>
              </a:xfrm>
              <a:prstGeom prst="straightConnector1">
                <a:avLst/>
              </a:prstGeom>
              <a:ln w="25400">
                <a:solidFill>
                  <a:srgbClr val="EC706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 xmlns:a16="http://schemas.microsoft.com/office/drawing/2014/main" id="{E2C6EBBD-2E4E-4529-8E0D-AEBB052C71CB}"/>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686304" y="4403405"/>
                <a:ext cx="540000" cy="442800"/>
              </a:xfrm>
              <a:prstGeom prst="rect">
                <a:avLst/>
              </a:prstGeom>
            </p:spPr>
          </p:pic>
          <p:pic>
            <p:nvPicPr>
              <p:cNvPr id="7" name="图片 6">
                <a:extLst>
                  <a:ext uri="{FF2B5EF4-FFF2-40B4-BE49-F238E27FC236}">
                    <a16:creationId xmlns="" xmlns:a16="http://schemas.microsoft.com/office/drawing/2014/main" id="{8926C67A-7165-4B4C-AF1C-51DB60DAB065}"/>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826002" y="4403405"/>
                <a:ext cx="540000" cy="442800"/>
              </a:xfrm>
              <a:prstGeom prst="rect">
                <a:avLst/>
              </a:prstGeom>
            </p:spPr>
          </p:pic>
          <p:cxnSp>
            <p:nvCxnSpPr>
              <p:cNvPr id="8" name="直接连接符 7">
                <a:extLst>
                  <a:ext uri="{FF2B5EF4-FFF2-40B4-BE49-F238E27FC236}">
                    <a16:creationId xmlns="" xmlns:a16="http://schemas.microsoft.com/office/drawing/2014/main" id="{1893F547-5CA0-4F2B-8CDB-74D1C75B3AA5}"/>
                  </a:ext>
                </a:extLst>
              </p:cNvPr>
              <p:cNvCxnSpPr>
                <a:cxnSpLocks/>
                <a:stCxn id="6" idx="1"/>
                <a:endCxn id="5" idx="3"/>
              </p:cNvCxnSpPr>
              <p:nvPr/>
            </p:nvCxnSpPr>
            <p:spPr>
              <a:xfrm flipH="1">
                <a:off x="3226304" y="3541298"/>
                <a:ext cx="2501898" cy="10835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 xmlns:a16="http://schemas.microsoft.com/office/drawing/2014/main" id="{7AC81503-2438-488E-AFBC-4BAD13F55571}"/>
                  </a:ext>
                </a:extLst>
              </p:cNvPr>
              <p:cNvCxnSpPr>
                <a:cxnSpLocks/>
                <a:stCxn id="7" idx="1"/>
                <a:endCxn id="6" idx="3"/>
              </p:cNvCxnSpPr>
              <p:nvPr/>
            </p:nvCxnSpPr>
            <p:spPr>
              <a:xfrm flipH="1" flipV="1">
                <a:off x="6268202" y="3541298"/>
                <a:ext cx="2557800" cy="10835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 xmlns:a16="http://schemas.microsoft.com/office/drawing/2014/main" id="{1409FD4B-8224-4A02-96F0-20818D56001A}"/>
                  </a:ext>
                </a:extLst>
              </p:cNvPr>
              <p:cNvCxnSpPr>
                <a:cxnSpLocks/>
                <a:stCxn id="31" idx="1"/>
                <a:endCxn id="5" idx="3"/>
              </p:cNvCxnSpPr>
              <p:nvPr/>
            </p:nvCxnSpPr>
            <p:spPr>
              <a:xfrm flipH="1" flipV="1">
                <a:off x="3226304" y="4624805"/>
                <a:ext cx="2501898" cy="12735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 xmlns:a16="http://schemas.microsoft.com/office/drawing/2014/main" id="{BBFB2BF5-9CF0-4EC7-B840-B9D46BE2A3A8}"/>
                  </a:ext>
                </a:extLst>
              </p:cNvPr>
              <p:cNvCxnSpPr>
                <a:cxnSpLocks/>
                <a:stCxn id="7" idx="1"/>
                <a:endCxn id="31" idx="3"/>
              </p:cNvCxnSpPr>
              <p:nvPr/>
            </p:nvCxnSpPr>
            <p:spPr>
              <a:xfrm flipH="1">
                <a:off x="6268202" y="4624805"/>
                <a:ext cx="2557800" cy="12735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 xmlns:a16="http://schemas.microsoft.com/office/drawing/2014/main" id="{15947F26-D0D6-46F2-BF72-0FE884444B15}"/>
                  </a:ext>
                </a:extLst>
              </p:cNvPr>
              <p:cNvSpPr txBox="1"/>
              <p:nvPr/>
            </p:nvSpPr>
            <p:spPr>
              <a:xfrm>
                <a:off x="2748934" y="4933887"/>
                <a:ext cx="540000"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 name="文本框 13">
                <a:extLst>
                  <a:ext uri="{FF2B5EF4-FFF2-40B4-BE49-F238E27FC236}">
                    <a16:creationId xmlns="" xmlns:a16="http://schemas.microsoft.com/office/drawing/2014/main" id="{C935E4EB-63B0-44AE-8029-A800A21BB4B7}"/>
                  </a:ext>
                </a:extLst>
              </p:cNvPr>
              <p:cNvSpPr txBox="1"/>
              <p:nvPr/>
            </p:nvSpPr>
            <p:spPr>
              <a:xfrm>
                <a:off x="8836992" y="4923024"/>
                <a:ext cx="540000"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R3</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6" name="直接箭头连接符 25">
                <a:extLst>
                  <a:ext uri="{FF2B5EF4-FFF2-40B4-BE49-F238E27FC236}">
                    <a16:creationId xmlns="" xmlns:a16="http://schemas.microsoft.com/office/drawing/2014/main" id="{E2015577-785E-4851-BB61-68C466B95514}"/>
                  </a:ext>
                </a:extLst>
              </p:cNvPr>
              <p:cNvCxnSpPr>
                <a:cxnSpLocks/>
              </p:cNvCxnSpPr>
              <p:nvPr/>
            </p:nvCxnSpPr>
            <p:spPr>
              <a:xfrm>
                <a:off x="6457953" y="3369637"/>
                <a:ext cx="2317945" cy="941552"/>
              </a:xfrm>
              <a:prstGeom prst="straightConnector1">
                <a:avLst/>
              </a:prstGeom>
              <a:ln w="25400">
                <a:solidFill>
                  <a:srgbClr val="EC706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 xmlns:a16="http://schemas.microsoft.com/office/drawing/2014/main" id="{4E8A5EFD-A2E5-4813-AC80-180A9A81E72A}"/>
                  </a:ext>
                </a:extLst>
              </p:cNvPr>
              <p:cNvCxnSpPr>
                <a:cxnSpLocks/>
              </p:cNvCxnSpPr>
              <p:nvPr/>
            </p:nvCxnSpPr>
            <p:spPr>
              <a:xfrm flipV="1">
                <a:off x="6561718" y="4967746"/>
                <a:ext cx="2072206" cy="1034392"/>
              </a:xfrm>
              <a:prstGeom prst="straightConnector1">
                <a:avLst/>
              </a:prstGeom>
              <a:ln w="25400">
                <a:solidFill>
                  <a:srgbClr val="EC706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 xmlns:a16="http://schemas.microsoft.com/office/drawing/2014/main" id="{467ABABB-03D0-46A6-BA91-1CE994419019}"/>
                  </a:ext>
                </a:extLst>
              </p:cNvPr>
              <p:cNvCxnSpPr>
                <a:cxnSpLocks/>
              </p:cNvCxnSpPr>
              <p:nvPr/>
            </p:nvCxnSpPr>
            <p:spPr>
              <a:xfrm>
                <a:off x="3338169" y="4998180"/>
                <a:ext cx="2041061" cy="1046765"/>
              </a:xfrm>
              <a:prstGeom prst="straightConnector1">
                <a:avLst/>
              </a:prstGeom>
              <a:ln w="25400">
                <a:solidFill>
                  <a:srgbClr val="EC706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 xmlns:a16="http://schemas.microsoft.com/office/drawing/2014/main" id="{5A7D0EBA-88B8-4F3F-B68E-05585F7C83D4}"/>
                  </a:ext>
                </a:extLst>
              </p:cNvPr>
              <p:cNvSpPr txBox="1"/>
              <p:nvPr/>
            </p:nvSpPr>
            <p:spPr>
              <a:xfrm>
                <a:off x="3914259" y="3483966"/>
                <a:ext cx="958366" cy="338554"/>
              </a:xfrm>
              <a:prstGeom prst="rect">
                <a:avLst/>
              </a:prstGeom>
              <a:noFill/>
            </p:spPr>
            <p:txBody>
              <a:bodyPr wrap="square" rtlCol="0">
                <a:spAutoFit/>
              </a:bodyPr>
              <a:lstStyle/>
              <a:p>
                <a:r>
                  <a:rPr lang="en-US" altLang="zh-CN" sz="16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LSA</a:t>
                </a:r>
                <a:endParaRPr lang="zh-CN" alt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9" name="文本框 58">
                <a:extLst>
                  <a:ext uri="{FF2B5EF4-FFF2-40B4-BE49-F238E27FC236}">
                    <a16:creationId xmlns="" xmlns:a16="http://schemas.microsoft.com/office/drawing/2014/main" id="{25B49E73-C332-40CE-ADE1-CFD15DE3F2C1}"/>
                  </a:ext>
                </a:extLst>
              </p:cNvPr>
              <p:cNvSpPr txBox="1"/>
              <p:nvPr/>
            </p:nvSpPr>
            <p:spPr>
              <a:xfrm>
                <a:off x="7597821" y="3483966"/>
                <a:ext cx="958366" cy="338554"/>
              </a:xfrm>
              <a:prstGeom prst="rect">
                <a:avLst/>
              </a:prstGeom>
              <a:noFill/>
            </p:spPr>
            <p:txBody>
              <a:bodyPr wrap="square" rtlCol="0">
                <a:spAutoFit/>
              </a:bodyPr>
              <a:lstStyle/>
              <a:p>
                <a:r>
                  <a:rPr lang="en-US" altLang="zh-CN"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LSA</a:t>
                </a:r>
                <a:endParaRPr lang="zh-CN" alt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0" name="文本框 59">
                <a:extLst>
                  <a:ext uri="{FF2B5EF4-FFF2-40B4-BE49-F238E27FC236}">
                    <a16:creationId xmlns="" xmlns:a16="http://schemas.microsoft.com/office/drawing/2014/main" id="{8FF5C725-33FE-4DCA-9353-8619A43A86EF}"/>
                  </a:ext>
                </a:extLst>
              </p:cNvPr>
              <p:cNvSpPr txBox="1"/>
              <p:nvPr/>
            </p:nvSpPr>
            <p:spPr>
              <a:xfrm>
                <a:off x="3914259" y="5602700"/>
                <a:ext cx="958366" cy="338554"/>
              </a:xfrm>
              <a:prstGeom prst="rect">
                <a:avLst/>
              </a:prstGeom>
              <a:noFill/>
            </p:spPr>
            <p:txBody>
              <a:bodyPr wrap="square" rtlCol="0">
                <a:spAutoFit/>
              </a:bodyPr>
              <a:lstStyle/>
              <a:p>
                <a:r>
                  <a:rPr lang="en-US" altLang="zh-CN" sz="16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LSA</a:t>
                </a:r>
                <a:endParaRPr lang="zh-CN" alt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1" name="文本框 60">
                <a:extLst>
                  <a:ext uri="{FF2B5EF4-FFF2-40B4-BE49-F238E27FC236}">
                    <a16:creationId xmlns="" xmlns:a16="http://schemas.microsoft.com/office/drawing/2014/main" id="{453F206E-597B-4E6B-8063-EC3E4ABD0BDD}"/>
                  </a:ext>
                </a:extLst>
              </p:cNvPr>
              <p:cNvSpPr txBox="1"/>
              <p:nvPr/>
            </p:nvSpPr>
            <p:spPr>
              <a:xfrm>
                <a:off x="7597821" y="5602700"/>
                <a:ext cx="958366" cy="338554"/>
              </a:xfrm>
              <a:prstGeom prst="rect">
                <a:avLst/>
              </a:prstGeom>
              <a:noFill/>
            </p:spPr>
            <p:txBody>
              <a:bodyPr wrap="square" rtlCol="0">
                <a:spAutoFit/>
              </a:bodyPr>
              <a:lstStyle/>
              <a:p>
                <a:r>
                  <a:rPr lang="en-US" altLang="zh-CN" sz="16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LSA</a:t>
                </a:r>
                <a:endParaRPr lang="zh-CN" alt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2" name="文本框 61">
                <a:extLst>
                  <a:ext uri="{FF2B5EF4-FFF2-40B4-BE49-F238E27FC236}">
                    <a16:creationId xmlns="" xmlns:a16="http://schemas.microsoft.com/office/drawing/2014/main" id="{A0074644-E740-430C-A59A-42B521753241}"/>
                  </a:ext>
                </a:extLst>
              </p:cNvPr>
              <p:cNvSpPr txBox="1"/>
              <p:nvPr/>
            </p:nvSpPr>
            <p:spPr>
              <a:xfrm rot="20260451">
                <a:off x="4369974" y="3974801"/>
                <a:ext cx="958366" cy="338554"/>
              </a:xfrm>
              <a:prstGeom prst="rect">
                <a:avLst/>
              </a:prstGeom>
              <a:noFill/>
            </p:spPr>
            <p:txBody>
              <a:bodyPr wrap="square" rtlCol="0">
                <a:spAutoFit/>
              </a:bodyPr>
              <a:lstStyle/>
              <a:p>
                <a:r>
                  <a:rPr lang="en-US" altLang="zh-CN" sz="1600" b="1">
                    <a:latin typeface="Huawei Sans" panose="020C0503030203020204" pitchFamily="34" charset="0"/>
                    <a:ea typeface="方正兰亭黑简体" panose="02000000000000000000" pitchFamily="2" charset="-122"/>
                    <a:sym typeface="Huawei Sans" panose="020C0503030203020204" pitchFamily="34" charset="0"/>
                  </a:rPr>
                  <a:t>100M</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3" name="文本框 62">
                <a:extLst>
                  <a:ext uri="{FF2B5EF4-FFF2-40B4-BE49-F238E27FC236}">
                    <a16:creationId xmlns="" xmlns:a16="http://schemas.microsoft.com/office/drawing/2014/main" id="{84EAE70C-F60A-44D8-894B-39F1FA61E66B}"/>
                  </a:ext>
                </a:extLst>
              </p:cNvPr>
              <p:cNvSpPr txBox="1"/>
              <p:nvPr/>
            </p:nvSpPr>
            <p:spPr>
              <a:xfrm rot="19958812">
                <a:off x="6887650" y="4926632"/>
                <a:ext cx="958366" cy="338554"/>
              </a:xfrm>
              <a:prstGeom prst="rect">
                <a:avLst/>
              </a:prstGeom>
              <a:noFill/>
            </p:spPr>
            <p:txBody>
              <a:bodyPr wrap="square" rtlCol="0">
                <a:spAutoFit/>
              </a:bodyPr>
              <a:lstStyle/>
              <a:p>
                <a:r>
                  <a:rPr lang="en-US" altLang="zh-CN" sz="1600" b="1">
                    <a:latin typeface="Huawei Sans" panose="020C0503030203020204" pitchFamily="34" charset="0"/>
                    <a:ea typeface="方正兰亭黑简体" panose="02000000000000000000" pitchFamily="2" charset="-122"/>
                    <a:sym typeface="Huawei Sans" panose="020C0503030203020204" pitchFamily="34" charset="0"/>
                  </a:rPr>
                  <a:t>1000M</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4" name="文本框 63">
                <a:extLst>
                  <a:ext uri="{FF2B5EF4-FFF2-40B4-BE49-F238E27FC236}">
                    <a16:creationId xmlns="" xmlns:a16="http://schemas.microsoft.com/office/drawing/2014/main" id="{B7CF51D9-812B-4E47-B963-5172379FB09A}"/>
                  </a:ext>
                </a:extLst>
              </p:cNvPr>
              <p:cNvSpPr txBox="1"/>
              <p:nvPr/>
            </p:nvSpPr>
            <p:spPr>
              <a:xfrm rot="1354857">
                <a:off x="6723286" y="3986250"/>
                <a:ext cx="958366" cy="338554"/>
              </a:xfrm>
              <a:prstGeom prst="rect">
                <a:avLst/>
              </a:prstGeom>
              <a:noFill/>
            </p:spPr>
            <p:txBody>
              <a:bodyPr wrap="square" rtlCol="0">
                <a:spAutoFit/>
              </a:bodyPr>
              <a:lstStyle/>
              <a:p>
                <a:r>
                  <a:rPr lang="en-US" altLang="zh-CN" sz="1600" b="1">
                    <a:latin typeface="Huawei Sans" panose="020C0503030203020204" pitchFamily="34" charset="0"/>
                    <a:ea typeface="方正兰亭黑简体" panose="02000000000000000000" pitchFamily="2" charset="-122"/>
                    <a:sym typeface="Huawei Sans" panose="020C0503030203020204" pitchFamily="34" charset="0"/>
                  </a:rPr>
                  <a:t>1.544M</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5" name="文本框 64">
                <a:extLst>
                  <a:ext uri="{FF2B5EF4-FFF2-40B4-BE49-F238E27FC236}">
                    <a16:creationId xmlns="" xmlns:a16="http://schemas.microsoft.com/office/drawing/2014/main" id="{A69AE230-7B0A-42B8-AEC3-4B1926B95AE9}"/>
                  </a:ext>
                </a:extLst>
              </p:cNvPr>
              <p:cNvSpPr txBox="1"/>
              <p:nvPr/>
            </p:nvSpPr>
            <p:spPr>
              <a:xfrm rot="1514838">
                <a:off x="4300790" y="5015437"/>
                <a:ext cx="958366" cy="338554"/>
              </a:xfrm>
              <a:prstGeom prst="rect">
                <a:avLst/>
              </a:prstGeom>
              <a:noFill/>
            </p:spPr>
            <p:txBody>
              <a:bodyPr wrap="square" rtlCol="0">
                <a:spAutoFit/>
              </a:bodyPr>
              <a:lstStyle/>
              <a:p>
                <a:r>
                  <a:rPr lang="en-US" altLang="zh-CN" sz="1600" b="1">
                    <a:latin typeface="Huawei Sans" panose="020C0503030203020204" pitchFamily="34" charset="0"/>
                    <a:ea typeface="方正兰亭黑简体" panose="02000000000000000000" pitchFamily="2" charset="-122"/>
                    <a:sym typeface="Huawei Sans" panose="020C0503030203020204" pitchFamily="34" charset="0"/>
                  </a:rPr>
                  <a:t>100M</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sp>
        <p:nvSpPr>
          <p:cNvPr id="66" name="文本框 65">
            <a:extLst>
              <a:ext uri="{FF2B5EF4-FFF2-40B4-BE49-F238E27FC236}">
                <a16:creationId xmlns="" xmlns:a16="http://schemas.microsoft.com/office/drawing/2014/main" id="{C7E27F8A-9991-4A7E-A58D-E4611DE92F43}"/>
              </a:ext>
            </a:extLst>
          </p:cNvPr>
          <p:cNvSpPr txBox="1"/>
          <p:nvPr/>
        </p:nvSpPr>
        <p:spPr>
          <a:xfrm>
            <a:off x="7925821" y="2543111"/>
            <a:ext cx="3556107" cy="1274195"/>
          </a:xfrm>
          <a:prstGeom prst="rect">
            <a:avLst/>
          </a:prstGeom>
          <a:noFill/>
        </p:spPr>
        <p:txBody>
          <a:bodyPr wrap="square" rtlCol="0">
            <a:spAutoFit/>
          </a:bodyPr>
          <a:lstStyle/>
          <a:p>
            <a:pPr marL="285750" indent="-285750">
              <a:lnSpc>
                <a:spcPct val="120000"/>
              </a:lnSpc>
              <a:buFont typeface="Arial" panose="020B0604020202020204" pitchFamily="34" charset="0"/>
              <a:buChar char="•"/>
            </a:pP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路由器将</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LSA</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存放在</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LSDB</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中</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nSpc>
                <a:spcPct val="120000"/>
              </a:lnSpc>
              <a:buFont typeface="Arial" panose="020B0604020202020204" pitchFamily="34" charset="0"/>
              <a:buChar char="•"/>
            </a:pP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LSDB</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汇总了网络中路由器对于自己接口的描述</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nSpc>
                <a:spcPct val="120000"/>
              </a:lnSpc>
              <a:buFont typeface="Arial" panose="020B0604020202020204" pitchFamily="34" charset="0"/>
              <a:buChar char="•"/>
            </a:pP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LSDB</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包含全网拓扑的描述</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 name="矩形 14">
            <a:extLst>
              <a:ext uri="{FF2B5EF4-FFF2-40B4-BE49-F238E27FC236}">
                <a16:creationId xmlns="" xmlns:a16="http://schemas.microsoft.com/office/drawing/2014/main" id="{E52B2423-D31F-4CE6-8043-A227671F1C3C}"/>
              </a:ext>
            </a:extLst>
          </p:cNvPr>
          <p:cNvSpPr/>
          <p:nvPr/>
        </p:nvSpPr>
        <p:spPr>
          <a:xfrm>
            <a:off x="794956" y="3572709"/>
            <a:ext cx="690996" cy="3547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LSDB</a:t>
            </a: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 name="矩形 33">
            <a:extLst>
              <a:ext uri="{FF2B5EF4-FFF2-40B4-BE49-F238E27FC236}">
                <a16:creationId xmlns="" xmlns:a16="http://schemas.microsoft.com/office/drawing/2014/main" id="{6C602768-20C5-4F4D-8376-33111105344F}"/>
              </a:ext>
            </a:extLst>
          </p:cNvPr>
          <p:cNvSpPr/>
          <p:nvPr/>
        </p:nvSpPr>
        <p:spPr>
          <a:xfrm>
            <a:off x="3778629" y="6019814"/>
            <a:ext cx="825895" cy="3547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LSDB</a:t>
            </a: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矩形 34">
            <a:extLst>
              <a:ext uri="{FF2B5EF4-FFF2-40B4-BE49-F238E27FC236}">
                <a16:creationId xmlns="" xmlns:a16="http://schemas.microsoft.com/office/drawing/2014/main" id="{4244A987-6A88-490D-B936-0229F235AB62}"/>
              </a:ext>
            </a:extLst>
          </p:cNvPr>
          <p:cNvSpPr/>
          <p:nvPr/>
        </p:nvSpPr>
        <p:spPr>
          <a:xfrm>
            <a:off x="3778629" y="2536494"/>
            <a:ext cx="825895" cy="3547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LSDB</a:t>
            </a: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 name="矩形 35">
            <a:extLst>
              <a:ext uri="{FF2B5EF4-FFF2-40B4-BE49-F238E27FC236}">
                <a16:creationId xmlns="" xmlns:a16="http://schemas.microsoft.com/office/drawing/2014/main" id="{2D371C85-E924-4C45-9C71-036D30DBAB06}"/>
              </a:ext>
            </a:extLst>
          </p:cNvPr>
          <p:cNvSpPr/>
          <p:nvPr/>
        </p:nvSpPr>
        <p:spPr>
          <a:xfrm>
            <a:off x="6960048" y="3572709"/>
            <a:ext cx="690996" cy="3547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LSDB</a:t>
            </a: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1584007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任意多边形: 形状 56">
            <a:extLst>
              <a:ext uri="{FF2B5EF4-FFF2-40B4-BE49-F238E27FC236}">
                <a16:creationId xmlns="" xmlns:a16="http://schemas.microsoft.com/office/drawing/2014/main" id="{530F379C-FF94-4CEA-8745-39716F1E078F}"/>
              </a:ext>
            </a:extLst>
          </p:cNvPr>
          <p:cNvSpPr/>
          <p:nvPr/>
        </p:nvSpPr>
        <p:spPr>
          <a:xfrm>
            <a:off x="7061200" y="4089400"/>
            <a:ext cx="2451100" cy="1752600"/>
          </a:xfrm>
          <a:custGeom>
            <a:avLst/>
            <a:gdLst>
              <a:gd name="connsiteX0" fmla="*/ 2451100 w 2451100"/>
              <a:gd name="connsiteY0" fmla="*/ 63500 h 1752600"/>
              <a:gd name="connsiteX1" fmla="*/ 482600 w 2451100"/>
              <a:gd name="connsiteY1" fmla="*/ 0 h 1752600"/>
              <a:gd name="connsiteX2" fmla="*/ 0 w 2451100"/>
              <a:gd name="connsiteY2" fmla="*/ 342900 h 1752600"/>
              <a:gd name="connsiteX3" fmla="*/ 1422400 w 2451100"/>
              <a:gd name="connsiteY3" fmla="*/ 1752600 h 1752600"/>
            </a:gdLst>
            <a:ahLst/>
            <a:cxnLst>
              <a:cxn ang="0">
                <a:pos x="connsiteX0" y="connsiteY0"/>
              </a:cxn>
              <a:cxn ang="0">
                <a:pos x="connsiteX1" y="connsiteY1"/>
              </a:cxn>
              <a:cxn ang="0">
                <a:pos x="connsiteX2" y="connsiteY2"/>
              </a:cxn>
              <a:cxn ang="0">
                <a:pos x="connsiteX3" y="connsiteY3"/>
              </a:cxn>
            </a:cxnLst>
            <a:rect l="l" t="t" r="r" b="b"/>
            <a:pathLst>
              <a:path w="2451100" h="1752600">
                <a:moveTo>
                  <a:pt x="2451100" y="63500"/>
                </a:moveTo>
                <a:lnTo>
                  <a:pt x="482600" y="0"/>
                </a:lnTo>
                <a:lnTo>
                  <a:pt x="0" y="342900"/>
                </a:lnTo>
                <a:lnTo>
                  <a:pt x="1422400" y="1752600"/>
                </a:lnTo>
              </a:path>
            </a:pathLst>
          </a:custGeom>
          <a:gradFill flip="none" rotWithShape="1">
            <a:gsLst>
              <a:gs pos="35000">
                <a:schemeClr val="accent1">
                  <a:lumMod val="5000"/>
                  <a:lumOff val="95000"/>
                </a:schemeClr>
              </a:gs>
              <a:gs pos="72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4" name="椭圆 23">
            <a:extLst>
              <a:ext uri="{FF2B5EF4-FFF2-40B4-BE49-F238E27FC236}">
                <a16:creationId xmlns="" xmlns:a16="http://schemas.microsoft.com/office/drawing/2014/main" id="{2DCFDB38-5FBF-4EA1-9E9F-CC3A433FDB60}"/>
              </a:ext>
            </a:extLst>
          </p:cNvPr>
          <p:cNvSpPr/>
          <p:nvPr/>
        </p:nvSpPr>
        <p:spPr>
          <a:xfrm>
            <a:off x="8126236" y="4171289"/>
            <a:ext cx="2820271" cy="1986675"/>
          </a:xfrm>
          <a:prstGeom prst="ellipse">
            <a:avLst/>
          </a:prstGeom>
          <a:solidFill>
            <a:schemeClr val="bg1"/>
          </a:solidFill>
          <a:ln>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8" name="直接连接符 27">
            <a:extLst>
              <a:ext uri="{FF2B5EF4-FFF2-40B4-BE49-F238E27FC236}">
                <a16:creationId xmlns="" xmlns:a16="http://schemas.microsoft.com/office/drawing/2014/main" id="{51126679-0209-4D72-836F-39B6A0F17F99}"/>
              </a:ext>
            </a:extLst>
          </p:cNvPr>
          <p:cNvCxnSpPr>
            <a:cxnSpLocks/>
            <a:stCxn id="54" idx="3"/>
            <a:endCxn id="52" idx="7"/>
          </p:cNvCxnSpPr>
          <p:nvPr/>
        </p:nvCxnSpPr>
        <p:spPr>
          <a:xfrm flipV="1">
            <a:off x="8391111" y="4431922"/>
            <a:ext cx="1234356" cy="82579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 xmlns:a16="http://schemas.microsoft.com/office/drawing/2014/main" id="{EBDC2C30-5356-4161-81B2-7370750F965A}"/>
              </a:ext>
            </a:extLst>
          </p:cNvPr>
          <p:cNvCxnSpPr>
            <a:cxnSpLocks/>
            <a:stCxn id="54" idx="1"/>
            <a:endCxn id="53" idx="5"/>
          </p:cNvCxnSpPr>
          <p:nvPr/>
        </p:nvCxnSpPr>
        <p:spPr>
          <a:xfrm>
            <a:off x="8391111" y="5079522"/>
            <a:ext cx="1234356" cy="88439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 xmlns:a16="http://schemas.microsoft.com/office/drawing/2014/main" id="{037FB0F0-042A-40E0-8E2D-6CD4E8845CAF}"/>
              </a:ext>
            </a:extLst>
          </p:cNvPr>
          <p:cNvCxnSpPr>
            <a:cxnSpLocks/>
            <a:stCxn id="56" idx="3"/>
            <a:endCxn id="53" idx="3"/>
          </p:cNvCxnSpPr>
          <p:nvPr/>
        </p:nvCxnSpPr>
        <p:spPr>
          <a:xfrm flipH="1">
            <a:off x="9447277" y="5257712"/>
            <a:ext cx="1056166" cy="706209"/>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9" name="对话气泡: 矩形 68">
            <a:extLst>
              <a:ext uri="{FF2B5EF4-FFF2-40B4-BE49-F238E27FC236}">
                <a16:creationId xmlns="" xmlns:a16="http://schemas.microsoft.com/office/drawing/2014/main" id="{E6D89D4F-E061-4811-B142-74FB634BB4CF}"/>
              </a:ext>
            </a:extLst>
          </p:cNvPr>
          <p:cNvSpPr/>
          <p:nvPr/>
        </p:nvSpPr>
        <p:spPr>
          <a:xfrm>
            <a:off x="7862849" y="2738843"/>
            <a:ext cx="3619079" cy="821552"/>
          </a:xfrm>
          <a:prstGeom prst="wedgeRectCallout">
            <a:avLst>
              <a:gd name="adj1" fmla="val -56602"/>
              <a:gd name="adj2" fmla="val 32964"/>
            </a:avLst>
          </a:prstGeom>
          <a:solidFill>
            <a:srgbClr val="F4FBFE"/>
          </a:solidFill>
          <a:ln w="12700"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4400" fontAlgn="b">
              <a:spcBef>
                <a:spcPct val="0"/>
              </a:spcBef>
              <a:spcAft>
                <a:spcPct val="0"/>
              </a:spcAft>
            </a:pPr>
            <a:endParaRPr lang="zh-CN" altLang="en-US" sz="14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 name="标题 1">
            <a:extLst>
              <a:ext uri="{FF2B5EF4-FFF2-40B4-BE49-F238E27FC236}">
                <a16:creationId xmlns="" xmlns:a16="http://schemas.microsoft.com/office/drawing/2014/main" id="{3D0A7517-4E72-40D7-9DB3-CBA4D0A283C8}"/>
              </a:ext>
            </a:extLst>
          </p:cNvPr>
          <p:cNvSpPr>
            <a:spLocks noGrp="1"/>
          </p:cNvSpPr>
          <p:nvPr>
            <p:ph type="title"/>
          </p:nvPr>
        </p:nvSpPr>
        <p:spPr/>
        <p:txBody>
          <a:bodyPr/>
          <a:lstStyle/>
          <a:p>
            <a:r>
              <a:rPr lang="zh-CN" altLang="en-US">
                <a:latin typeface="Huawei Sans" panose="020C0503030203020204" pitchFamily="34" charset="0"/>
                <a:ea typeface="方正兰亭黑简体" panose="02000000000000000000" pitchFamily="2" charset="-122"/>
                <a:sym typeface="Huawei Sans" panose="020C0503030203020204" pitchFamily="34" charset="0"/>
              </a:rPr>
              <a:t>链路状态路由协议 </a:t>
            </a:r>
            <a:r>
              <a:rPr lang="en-US" altLang="zh-CN">
                <a:latin typeface="Huawei Sans" panose="020C0503030203020204" pitchFamily="34" charset="0"/>
                <a:ea typeface="方正兰亭黑简体" panose="02000000000000000000" pitchFamily="2" charset="-122"/>
                <a:sym typeface="Huawei Sans" panose="020C0503030203020204" pitchFamily="34" charset="0"/>
              </a:rPr>
              <a:t>- SPF</a:t>
            </a:r>
            <a:r>
              <a:rPr lang="zh-CN" altLang="en-US">
                <a:latin typeface="Huawei Sans" panose="020C0503030203020204" pitchFamily="34" charset="0"/>
                <a:ea typeface="方正兰亭黑简体" panose="02000000000000000000" pitchFamily="2" charset="-122"/>
                <a:sym typeface="Huawei Sans" panose="020C0503030203020204" pitchFamily="34" charset="0"/>
              </a:rPr>
              <a:t>计算</a:t>
            </a:r>
          </a:p>
        </p:txBody>
      </p:sp>
      <p:sp>
        <p:nvSpPr>
          <p:cNvPr id="3" name="文本框 2">
            <a:extLst>
              <a:ext uri="{FF2B5EF4-FFF2-40B4-BE49-F238E27FC236}">
                <a16:creationId xmlns="" xmlns:a16="http://schemas.microsoft.com/office/drawing/2014/main" id="{4DC02F4F-1800-4EE0-83B7-7649D5BCD809}"/>
              </a:ext>
            </a:extLst>
          </p:cNvPr>
          <p:cNvSpPr txBox="1"/>
          <p:nvPr/>
        </p:nvSpPr>
        <p:spPr>
          <a:xfrm>
            <a:off x="475225" y="1244818"/>
            <a:ext cx="11216498" cy="1421928"/>
          </a:xfrm>
          <a:prstGeom prst="rect">
            <a:avLst/>
          </a:prstGeom>
          <a:noFill/>
        </p:spPr>
        <p:txBody>
          <a:bodyPr wrap="square" rtlCol="0">
            <a:spAutoFit/>
          </a:bodyPr>
          <a:lstStyle/>
          <a:p>
            <a:pPr marL="285750" indent="-285750">
              <a:lnSpc>
                <a:spcPct val="160000"/>
              </a:lnSpc>
              <a:buFont typeface="Arial" panose="020B0604020202020204" pitchFamily="34" charset="0"/>
              <a:buChar char="•"/>
            </a:pP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每台路由器基于</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LSDB</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，使用</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Shortest Path First</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，最短路径优先）算法进行计算。每台路由器都计算出一棵以自己为根的、无环的、拥有最短路径的“树”。有了这棵“树”，路由器就已经知道了到达网络各个角落的优选路径。</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48" name="组合 47">
            <a:extLst>
              <a:ext uri="{FF2B5EF4-FFF2-40B4-BE49-F238E27FC236}">
                <a16:creationId xmlns="" xmlns:a16="http://schemas.microsoft.com/office/drawing/2014/main" id="{8375629C-45FA-41AB-879A-C7B2CEA103FD}"/>
              </a:ext>
            </a:extLst>
          </p:cNvPr>
          <p:cNvGrpSpPr/>
          <p:nvPr/>
        </p:nvGrpSpPr>
        <p:grpSpPr>
          <a:xfrm>
            <a:off x="3912352" y="2965511"/>
            <a:ext cx="595902" cy="3105869"/>
            <a:chOff x="5642527" y="3219690"/>
            <a:chExt cx="595902" cy="3105869"/>
          </a:xfrm>
        </p:grpSpPr>
        <p:pic>
          <p:nvPicPr>
            <p:cNvPr id="6" name="图片 5">
              <a:extLst>
                <a:ext uri="{FF2B5EF4-FFF2-40B4-BE49-F238E27FC236}">
                  <a16:creationId xmlns="" xmlns:a16="http://schemas.microsoft.com/office/drawing/2014/main" id="{D7CDE09C-371B-4E89-875C-68E769622B1D}"/>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642527" y="3219690"/>
              <a:ext cx="540000" cy="442800"/>
            </a:xfrm>
            <a:prstGeom prst="rect">
              <a:avLst/>
            </a:prstGeom>
          </p:spPr>
        </p:pic>
        <p:sp>
          <p:nvSpPr>
            <p:cNvPr id="13" name="文本框 12">
              <a:extLst>
                <a:ext uri="{FF2B5EF4-FFF2-40B4-BE49-F238E27FC236}">
                  <a16:creationId xmlns="" xmlns:a16="http://schemas.microsoft.com/office/drawing/2014/main" id="{F15DF069-3A8C-4489-9BAE-D7A93CF7FA80}"/>
                </a:ext>
              </a:extLst>
            </p:cNvPr>
            <p:cNvSpPr txBox="1"/>
            <p:nvPr/>
          </p:nvSpPr>
          <p:spPr>
            <a:xfrm>
              <a:off x="5698429" y="3680732"/>
              <a:ext cx="540000"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R2</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31" name="图片 30">
              <a:extLst>
                <a:ext uri="{FF2B5EF4-FFF2-40B4-BE49-F238E27FC236}">
                  <a16:creationId xmlns="" xmlns:a16="http://schemas.microsoft.com/office/drawing/2014/main" id="{B4449D26-6555-499B-AB0B-EBE6E66D2507}"/>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642527" y="5576744"/>
              <a:ext cx="540000" cy="442800"/>
            </a:xfrm>
            <a:prstGeom prst="rect">
              <a:avLst/>
            </a:prstGeom>
          </p:spPr>
        </p:pic>
        <p:sp>
          <p:nvSpPr>
            <p:cNvPr id="38" name="文本框 37">
              <a:extLst>
                <a:ext uri="{FF2B5EF4-FFF2-40B4-BE49-F238E27FC236}">
                  <a16:creationId xmlns="" xmlns:a16="http://schemas.microsoft.com/office/drawing/2014/main" id="{17EFDAB0-917D-4C4F-849A-249F96C4DA14}"/>
                </a:ext>
              </a:extLst>
            </p:cNvPr>
            <p:cNvSpPr txBox="1"/>
            <p:nvPr/>
          </p:nvSpPr>
          <p:spPr>
            <a:xfrm>
              <a:off x="5695409" y="5987005"/>
              <a:ext cx="540000" cy="338554"/>
            </a:xfrm>
            <a:prstGeom prst="rect">
              <a:avLst/>
            </a:prstGeom>
            <a:noFill/>
          </p:spPr>
          <p:txBody>
            <a:bodyPr wrap="squar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R4</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pic>
        <p:nvPicPr>
          <p:cNvPr id="5" name="图片 4">
            <a:extLst>
              <a:ext uri="{FF2B5EF4-FFF2-40B4-BE49-F238E27FC236}">
                <a16:creationId xmlns="" xmlns:a16="http://schemas.microsoft.com/office/drawing/2014/main" id="{E2C6EBBD-2E4E-4529-8E0D-AEBB052C71CB}"/>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70454" y="4049018"/>
            <a:ext cx="540000" cy="442800"/>
          </a:xfrm>
          <a:prstGeom prst="rect">
            <a:avLst/>
          </a:prstGeom>
        </p:spPr>
      </p:pic>
      <p:pic>
        <p:nvPicPr>
          <p:cNvPr id="7" name="图片 6">
            <a:extLst>
              <a:ext uri="{FF2B5EF4-FFF2-40B4-BE49-F238E27FC236}">
                <a16:creationId xmlns="" xmlns:a16="http://schemas.microsoft.com/office/drawing/2014/main" id="{8926C67A-7165-4B4C-AF1C-51DB60DAB065}"/>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010152" y="4049018"/>
            <a:ext cx="540000" cy="442800"/>
          </a:xfrm>
          <a:prstGeom prst="rect">
            <a:avLst/>
          </a:prstGeom>
        </p:spPr>
      </p:pic>
      <p:cxnSp>
        <p:nvCxnSpPr>
          <p:cNvPr id="8" name="直接连接符 7">
            <a:extLst>
              <a:ext uri="{FF2B5EF4-FFF2-40B4-BE49-F238E27FC236}">
                <a16:creationId xmlns="" xmlns:a16="http://schemas.microsoft.com/office/drawing/2014/main" id="{1893F547-5CA0-4F2B-8CDB-74D1C75B3AA5}"/>
              </a:ext>
            </a:extLst>
          </p:cNvPr>
          <p:cNvCxnSpPr>
            <a:cxnSpLocks/>
            <a:stCxn id="6" idx="1"/>
            <a:endCxn id="5" idx="3"/>
          </p:cNvCxnSpPr>
          <p:nvPr/>
        </p:nvCxnSpPr>
        <p:spPr>
          <a:xfrm flipH="1">
            <a:off x="1410454" y="3186911"/>
            <a:ext cx="2501898" cy="10835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 xmlns:a16="http://schemas.microsoft.com/office/drawing/2014/main" id="{7AC81503-2438-488E-AFBC-4BAD13F55571}"/>
              </a:ext>
            </a:extLst>
          </p:cNvPr>
          <p:cNvCxnSpPr>
            <a:cxnSpLocks/>
            <a:stCxn id="7" idx="1"/>
            <a:endCxn id="6" idx="3"/>
          </p:cNvCxnSpPr>
          <p:nvPr/>
        </p:nvCxnSpPr>
        <p:spPr>
          <a:xfrm flipH="1" flipV="1">
            <a:off x="4452352" y="3186911"/>
            <a:ext cx="2557800" cy="10835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 xmlns:a16="http://schemas.microsoft.com/office/drawing/2014/main" id="{1409FD4B-8224-4A02-96F0-20818D56001A}"/>
              </a:ext>
            </a:extLst>
          </p:cNvPr>
          <p:cNvCxnSpPr>
            <a:cxnSpLocks/>
            <a:stCxn id="31" idx="1"/>
            <a:endCxn id="5" idx="3"/>
          </p:cNvCxnSpPr>
          <p:nvPr/>
        </p:nvCxnSpPr>
        <p:spPr>
          <a:xfrm flipH="1" flipV="1">
            <a:off x="1410454" y="4270418"/>
            <a:ext cx="2501898" cy="12735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 xmlns:a16="http://schemas.microsoft.com/office/drawing/2014/main" id="{BBFB2BF5-9CF0-4EC7-B840-B9D46BE2A3A8}"/>
              </a:ext>
            </a:extLst>
          </p:cNvPr>
          <p:cNvCxnSpPr>
            <a:cxnSpLocks/>
            <a:stCxn id="7" idx="1"/>
            <a:endCxn id="31" idx="3"/>
          </p:cNvCxnSpPr>
          <p:nvPr/>
        </p:nvCxnSpPr>
        <p:spPr>
          <a:xfrm flipH="1">
            <a:off x="4452352" y="4270418"/>
            <a:ext cx="2557800" cy="12735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 xmlns:a16="http://schemas.microsoft.com/office/drawing/2014/main" id="{15947F26-D0D6-46F2-BF72-0FE884444B15}"/>
              </a:ext>
            </a:extLst>
          </p:cNvPr>
          <p:cNvSpPr txBox="1"/>
          <p:nvPr/>
        </p:nvSpPr>
        <p:spPr>
          <a:xfrm>
            <a:off x="933084" y="4579500"/>
            <a:ext cx="540000"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 name="文本框 13">
            <a:extLst>
              <a:ext uri="{FF2B5EF4-FFF2-40B4-BE49-F238E27FC236}">
                <a16:creationId xmlns="" xmlns:a16="http://schemas.microsoft.com/office/drawing/2014/main" id="{C935E4EB-63B0-44AE-8029-A800A21BB4B7}"/>
              </a:ext>
            </a:extLst>
          </p:cNvPr>
          <p:cNvSpPr txBox="1"/>
          <p:nvPr/>
        </p:nvSpPr>
        <p:spPr>
          <a:xfrm>
            <a:off x="7021142" y="4568637"/>
            <a:ext cx="540000"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R3</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2" name="文本框 61">
            <a:extLst>
              <a:ext uri="{FF2B5EF4-FFF2-40B4-BE49-F238E27FC236}">
                <a16:creationId xmlns="" xmlns:a16="http://schemas.microsoft.com/office/drawing/2014/main" id="{A0074644-E740-430C-A59A-42B521753241}"/>
              </a:ext>
            </a:extLst>
          </p:cNvPr>
          <p:cNvSpPr txBox="1"/>
          <p:nvPr/>
        </p:nvSpPr>
        <p:spPr>
          <a:xfrm rot="20260451">
            <a:off x="2554124" y="3620414"/>
            <a:ext cx="958366" cy="338554"/>
          </a:xfrm>
          <a:prstGeom prst="rect">
            <a:avLst/>
          </a:prstGeom>
          <a:noFill/>
        </p:spPr>
        <p:txBody>
          <a:bodyPr wrap="square" rtlCol="0">
            <a:spAutoFit/>
          </a:bodyPr>
          <a:lstStyle/>
          <a:p>
            <a:r>
              <a:rPr lang="en-US" altLang="zh-CN" sz="1600" b="1">
                <a:latin typeface="Huawei Sans" panose="020C0503030203020204" pitchFamily="34" charset="0"/>
                <a:ea typeface="方正兰亭黑简体" panose="02000000000000000000" pitchFamily="2" charset="-122"/>
                <a:sym typeface="Huawei Sans" panose="020C0503030203020204" pitchFamily="34" charset="0"/>
              </a:rPr>
              <a:t>100M</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3" name="文本框 62">
            <a:extLst>
              <a:ext uri="{FF2B5EF4-FFF2-40B4-BE49-F238E27FC236}">
                <a16:creationId xmlns="" xmlns:a16="http://schemas.microsoft.com/office/drawing/2014/main" id="{84EAE70C-F60A-44D8-894B-39F1FA61E66B}"/>
              </a:ext>
            </a:extLst>
          </p:cNvPr>
          <p:cNvSpPr txBox="1"/>
          <p:nvPr/>
        </p:nvSpPr>
        <p:spPr>
          <a:xfrm rot="19958812">
            <a:off x="5071800" y="4572245"/>
            <a:ext cx="958366" cy="338554"/>
          </a:xfrm>
          <a:prstGeom prst="rect">
            <a:avLst/>
          </a:prstGeom>
          <a:noFill/>
        </p:spPr>
        <p:txBody>
          <a:bodyPr wrap="square" rtlCol="0">
            <a:spAutoFit/>
          </a:bodyPr>
          <a:lstStyle/>
          <a:p>
            <a:r>
              <a:rPr lang="en-US" altLang="zh-CN" sz="1600" b="1">
                <a:latin typeface="Huawei Sans" panose="020C0503030203020204" pitchFamily="34" charset="0"/>
                <a:ea typeface="方正兰亭黑简体" panose="02000000000000000000" pitchFamily="2" charset="-122"/>
                <a:sym typeface="Huawei Sans" panose="020C0503030203020204" pitchFamily="34" charset="0"/>
              </a:rPr>
              <a:t>1000M</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4" name="文本框 63">
            <a:extLst>
              <a:ext uri="{FF2B5EF4-FFF2-40B4-BE49-F238E27FC236}">
                <a16:creationId xmlns="" xmlns:a16="http://schemas.microsoft.com/office/drawing/2014/main" id="{B7CF51D9-812B-4E47-B963-5172379FB09A}"/>
              </a:ext>
            </a:extLst>
          </p:cNvPr>
          <p:cNvSpPr txBox="1"/>
          <p:nvPr/>
        </p:nvSpPr>
        <p:spPr>
          <a:xfrm rot="1354857">
            <a:off x="4907436" y="3631863"/>
            <a:ext cx="958366" cy="338554"/>
          </a:xfrm>
          <a:prstGeom prst="rect">
            <a:avLst/>
          </a:prstGeom>
          <a:noFill/>
        </p:spPr>
        <p:txBody>
          <a:bodyPr wrap="square" rtlCol="0">
            <a:spAutoFit/>
          </a:bodyPr>
          <a:lstStyle/>
          <a:p>
            <a:r>
              <a:rPr lang="en-US" altLang="zh-CN" sz="1600" b="1">
                <a:latin typeface="Huawei Sans" panose="020C0503030203020204" pitchFamily="34" charset="0"/>
                <a:ea typeface="方正兰亭黑简体" panose="02000000000000000000" pitchFamily="2" charset="-122"/>
                <a:sym typeface="Huawei Sans" panose="020C0503030203020204" pitchFamily="34" charset="0"/>
              </a:rPr>
              <a:t>1.544M</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5" name="文本框 64">
            <a:extLst>
              <a:ext uri="{FF2B5EF4-FFF2-40B4-BE49-F238E27FC236}">
                <a16:creationId xmlns="" xmlns:a16="http://schemas.microsoft.com/office/drawing/2014/main" id="{A69AE230-7B0A-42B8-AEC3-4B1926B95AE9}"/>
              </a:ext>
            </a:extLst>
          </p:cNvPr>
          <p:cNvSpPr txBox="1"/>
          <p:nvPr/>
        </p:nvSpPr>
        <p:spPr>
          <a:xfrm rot="1514838">
            <a:off x="2484940" y="4661050"/>
            <a:ext cx="958366" cy="338554"/>
          </a:xfrm>
          <a:prstGeom prst="rect">
            <a:avLst/>
          </a:prstGeom>
          <a:noFill/>
        </p:spPr>
        <p:txBody>
          <a:bodyPr wrap="square" rtlCol="0">
            <a:spAutoFit/>
          </a:bodyPr>
          <a:lstStyle/>
          <a:p>
            <a:r>
              <a:rPr lang="en-US" altLang="zh-CN" sz="1600" b="1">
                <a:latin typeface="Huawei Sans" panose="020C0503030203020204" pitchFamily="34" charset="0"/>
                <a:ea typeface="方正兰亭黑简体" panose="02000000000000000000" pitchFamily="2" charset="-122"/>
                <a:sym typeface="Huawei Sans" panose="020C0503030203020204" pitchFamily="34" charset="0"/>
              </a:rPr>
              <a:t>100M</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6" name="文本框 65">
            <a:extLst>
              <a:ext uri="{FF2B5EF4-FFF2-40B4-BE49-F238E27FC236}">
                <a16:creationId xmlns="" xmlns:a16="http://schemas.microsoft.com/office/drawing/2014/main" id="{C7E27F8A-9991-4A7E-A58D-E4611DE92F43}"/>
              </a:ext>
            </a:extLst>
          </p:cNvPr>
          <p:cNvSpPr txBox="1"/>
          <p:nvPr/>
        </p:nvSpPr>
        <p:spPr>
          <a:xfrm>
            <a:off x="7925821" y="2795563"/>
            <a:ext cx="3556107" cy="683264"/>
          </a:xfrm>
          <a:prstGeom prst="rect">
            <a:avLst/>
          </a:prstGeom>
          <a:noFill/>
        </p:spPr>
        <p:txBody>
          <a:bodyPr wrap="square" rtlCol="0">
            <a:spAutoFit/>
          </a:bodyPr>
          <a:lstStyle/>
          <a:p>
            <a:pPr>
              <a:lnSpc>
                <a:spcPct val="120000"/>
              </a:lnSpc>
            </a:pP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每台路由器都计算出一棵以自己为根的、无环的、拥有最短路径的“树”。</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 name="矩形 14">
            <a:extLst>
              <a:ext uri="{FF2B5EF4-FFF2-40B4-BE49-F238E27FC236}">
                <a16:creationId xmlns="" xmlns:a16="http://schemas.microsoft.com/office/drawing/2014/main" id="{E52B2423-D31F-4CE6-8043-A227671F1C3C}"/>
              </a:ext>
            </a:extLst>
          </p:cNvPr>
          <p:cNvSpPr/>
          <p:nvPr/>
        </p:nvSpPr>
        <p:spPr>
          <a:xfrm>
            <a:off x="794956" y="3572709"/>
            <a:ext cx="690996" cy="3547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LSDB</a:t>
            </a: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 name="矩形 33">
            <a:extLst>
              <a:ext uri="{FF2B5EF4-FFF2-40B4-BE49-F238E27FC236}">
                <a16:creationId xmlns="" xmlns:a16="http://schemas.microsoft.com/office/drawing/2014/main" id="{6C602768-20C5-4F4D-8376-33111105344F}"/>
              </a:ext>
            </a:extLst>
          </p:cNvPr>
          <p:cNvSpPr/>
          <p:nvPr/>
        </p:nvSpPr>
        <p:spPr>
          <a:xfrm>
            <a:off x="3778629" y="6019814"/>
            <a:ext cx="825895" cy="3547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LSDB</a:t>
            </a: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矩形 34">
            <a:extLst>
              <a:ext uri="{FF2B5EF4-FFF2-40B4-BE49-F238E27FC236}">
                <a16:creationId xmlns="" xmlns:a16="http://schemas.microsoft.com/office/drawing/2014/main" id="{4244A987-6A88-490D-B936-0229F235AB62}"/>
              </a:ext>
            </a:extLst>
          </p:cNvPr>
          <p:cNvSpPr/>
          <p:nvPr/>
        </p:nvSpPr>
        <p:spPr>
          <a:xfrm>
            <a:off x="3778629" y="2536494"/>
            <a:ext cx="825895" cy="3547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LSDB</a:t>
            </a: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 name="矩形 35">
            <a:extLst>
              <a:ext uri="{FF2B5EF4-FFF2-40B4-BE49-F238E27FC236}">
                <a16:creationId xmlns="" xmlns:a16="http://schemas.microsoft.com/office/drawing/2014/main" id="{2D371C85-E924-4C45-9C71-036D30DBAB06}"/>
              </a:ext>
            </a:extLst>
          </p:cNvPr>
          <p:cNvSpPr/>
          <p:nvPr/>
        </p:nvSpPr>
        <p:spPr>
          <a:xfrm>
            <a:off x="6960048" y="3572709"/>
            <a:ext cx="690996" cy="3547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LSDB</a:t>
            </a: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 name="弧形 22">
            <a:extLst>
              <a:ext uri="{FF2B5EF4-FFF2-40B4-BE49-F238E27FC236}">
                <a16:creationId xmlns="" xmlns:a16="http://schemas.microsoft.com/office/drawing/2014/main" id="{955C118F-31BD-4788-AA32-FDFAF118A897}"/>
              </a:ext>
            </a:extLst>
          </p:cNvPr>
          <p:cNvSpPr/>
          <p:nvPr/>
        </p:nvSpPr>
        <p:spPr>
          <a:xfrm>
            <a:off x="4536985" y="2678076"/>
            <a:ext cx="354768" cy="354768"/>
          </a:xfrm>
          <a:prstGeom prst="arc">
            <a:avLst>
              <a:gd name="adj1" fmla="val 14538238"/>
              <a:gd name="adj2" fmla="val 12397908"/>
            </a:avLst>
          </a:prstGeom>
          <a:ln w="38100">
            <a:solidFill>
              <a:srgbClr val="EC706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7" name="弧形 46">
            <a:extLst>
              <a:ext uri="{FF2B5EF4-FFF2-40B4-BE49-F238E27FC236}">
                <a16:creationId xmlns="" xmlns:a16="http://schemas.microsoft.com/office/drawing/2014/main" id="{76C52840-CC3E-4408-A7E5-DABC8257EAE5}"/>
              </a:ext>
            </a:extLst>
          </p:cNvPr>
          <p:cNvSpPr/>
          <p:nvPr/>
        </p:nvSpPr>
        <p:spPr>
          <a:xfrm>
            <a:off x="4536985" y="5798414"/>
            <a:ext cx="354768" cy="354768"/>
          </a:xfrm>
          <a:prstGeom prst="arc">
            <a:avLst>
              <a:gd name="adj1" fmla="val 14538238"/>
              <a:gd name="adj2" fmla="val 12397908"/>
            </a:avLst>
          </a:prstGeom>
          <a:ln w="38100">
            <a:solidFill>
              <a:srgbClr val="EC706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9" name="弧形 48">
            <a:extLst>
              <a:ext uri="{FF2B5EF4-FFF2-40B4-BE49-F238E27FC236}">
                <a16:creationId xmlns="" xmlns:a16="http://schemas.microsoft.com/office/drawing/2014/main" id="{CE486B30-36D3-472A-B1E2-B1FFB75CD1E5}"/>
              </a:ext>
            </a:extLst>
          </p:cNvPr>
          <p:cNvSpPr/>
          <p:nvPr/>
        </p:nvSpPr>
        <p:spPr>
          <a:xfrm>
            <a:off x="6706064" y="3383848"/>
            <a:ext cx="354768" cy="354768"/>
          </a:xfrm>
          <a:prstGeom prst="arc">
            <a:avLst>
              <a:gd name="adj1" fmla="val 14538238"/>
              <a:gd name="adj2" fmla="val 12397908"/>
            </a:avLst>
          </a:prstGeom>
          <a:ln w="38100">
            <a:solidFill>
              <a:srgbClr val="EC706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0" name="弧形 49">
            <a:extLst>
              <a:ext uri="{FF2B5EF4-FFF2-40B4-BE49-F238E27FC236}">
                <a16:creationId xmlns="" xmlns:a16="http://schemas.microsoft.com/office/drawing/2014/main" id="{59B0671E-882C-4D33-BB3D-259DECD524D5}"/>
              </a:ext>
            </a:extLst>
          </p:cNvPr>
          <p:cNvSpPr/>
          <p:nvPr/>
        </p:nvSpPr>
        <p:spPr>
          <a:xfrm>
            <a:off x="1381763" y="3383848"/>
            <a:ext cx="354768" cy="354768"/>
          </a:xfrm>
          <a:prstGeom prst="arc">
            <a:avLst>
              <a:gd name="adj1" fmla="val 14538238"/>
              <a:gd name="adj2" fmla="val 12397908"/>
            </a:avLst>
          </a:prstGeom>
          <a:ln w="38100">
            <a:solidFill>
              <a:srgbClr val="EC706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2" name="Oval 4">
            <a:extLst>
              <a:ext uri="{FF2B5EF4-FFF2-40B4-BE49-F238E27FC236}">
                <a16:creationId xmlns="" xmlns:a16="http://schemas.microsoft.com/office/drawing/2014/main" id="{0CA5DAFD-F1D4-4ED2-A364-A28C9CB09446}"/>
              </a:ext>
            </a:extLst>
          </p:cNvPr>
          <p:cNvSpPr>
            <a:spLocks noChangeAspect="1"/>
          </p:cNvSpPr>
          <p:nvPr/>
        </p:nvSpPr>
        <p:spPr>
          <a:xfrm>
            <a:off x="9410372" y="4395017"/>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3" name="Oval 4">
            <a:extLst>
              <a:ext uri="{FF2B5EF4-FFF2-40B4-BE49-F238E27FC236}">
                <a16:creationId xmlns="" xmlns:a16="http://schemas.microsoft.com/office/drawing/2014/main" id="{D07D4349-BDB5-4FB8-AD9D-C09B57F33768}"/>
              </a:ext>
            </a:extLst>
          </p:cNvPr>
          <p:cNvSpPr>
            <a:spLocks noChangeAspect="1"/>
          </p:cNvSpPr>
          <p:nvPr/>
        </p:nvSpPr>
        <p:spPr>
          <a:xfrm>
            <a:off x="9410372" y="5748826"/>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4</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4" name="Oval 4">
            <a:extLst>
              <a:ext uri="{FF2B5EF4-FFF2-40B4-BE49-F238E27FC236}">
                <a16:creationId xmlns="" xmlns:a16="http://schemas.microsoft.com/office/drawing/2014/main" id="{7D8D78A3-9F54-4223-AC0A-1B0A90CD7D86}"/>
              </a:ext>
            </a:extLst>
          </p:cNvPr>
          <p:cNvSpPr>
            <a:spLocks noChangeAspect="1"/>
          </p:cNvSpPr>
          <p:nvPr/>
        </p:nvSpPr>
        <p:spPr>
          <a:xfrm>
            <a:off x="8354206" y="5042617"/>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6" name="Oval 4">
            <a:extLst>
              <a:ext uri="{FF2B5EF4-FFF2-40B4-BE49-F238E27FC236}">
                <a16:creationId xmlns="" xmlns:a16="http://schemas.microsoft.com/office/drawing/2014/main" id="{F4FC610B-C599-45C0-AD41-203CA0D803FE}"/>
              </a:ext>
            </a:extLst>
          </p:cNvPr>
          <p:cNvSpPr>
            <a:spLocks noChangeAspect="1"/>
          </p:cNvSpPr>
          <p:nvPr/>
        </p:nvSpPr>
        <p:spPr>
          <a:xfrm>
            <a:off x="10466538" y="5042617"/>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4</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1342691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对话气泡: 矩形 68">
            <a:extLst>
              <a:ext uri="{FF2B5EF4-FFF2-40B4-BE49-F238E27FC236}">
                <a16:creationId xmlns="" xmlns:a16="http://schemas.microsoft.com/office/drawing/2014/main" id="{E6D89D4F-E061-4811-B142-74FB634BB4CF}"/>
              </a:ext>
            </a:extLst>
          </p:cNvPr>
          <p:cNvSpPr/>
          <p:nvPr/>
        </p:nvSpPr>
        <p:spPr>
          <a:xfrm>
            <a:off x="7778175" y="2260245"/>
            <a:ext cx="3619079" cy="810615"/>
          </a:xfrm>
          <a:prstGeom prst="wedgeRectCallout">
            <a:avLst>
              <a:gd name="adj1" fmla="val -30109"/>
              <a:gd name="adj2" fmla="val 81632"/>
            </a:avLst>
          </a:prstGeom>
          <a:solidFill>
            <a:srgbClr val="F4FBFE"/>
          </a:solidFill>
          <a:ln w="12700"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4400" fontAlgn="b">
              <a:spcBef>
                <a:spcPct val="0"/>
              </a:spcBef>
              <a:spcAft>
                <a:spcPct val="0"/>
              </a:spcAft>
            </a:pPr>
            <a:endParaRPr lang="zh-CN" altLang="en-US" sz="14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 name="标题 1">
            <a:extLst>
              <a:ext uri="{FF2B5EF4-FFF2-40B4-BE49-F238E27FC236}">
                <a16:creationId xmlns="" xmlns:a16="http://schemas.microsoft.com/office/drawing/2014/main" id="{3D0A7517-4E72-40D7-9DB3-CBA4D0A283C8}"/>
              </a:ext>
            </a:extLst>
          </p:cNvPr>
          <p:cNvSpPr>
            <a:spLocks noGrp="1"/>
          </p:cNvSpPr>
          <p:nvPr>
            <p:ph type="title"/>
          </p:nvPr>
        </p:nvSpPr>
        <p:spPr/>
        <p:txBody>
          <a:bodyPr/>
          <a:lstStyle/>
          <a:p>
            <a:r>
              <a:rPr lang="zh-CN" altLang="en-US">
                <a:latin typeface="Huawei Sans" panose="020C0503030203020204" pitchFamily="34" charset="0"/>
                <a:ea typeface="方正兰亭黑简体" panose="02000000000000000000" pitchFamily="2" charset="-122"/>
                <a:sym typeface="Huawei Sans" panose="020C0503030203020204" pitchFamily="34" charset="0"/>
              </a:rPr>
              <a:t>链路状态路由协议 </a:t>
            </a:r>
            <a:r>
              <a:rPr lang="en-US" altLang="zh-CN">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a:latin typeface="Huawei Sans" panose="020C0503030203020204" pitchFamily="34" charset="0"/>
                <a:ea typeface="方正兰亭黑简体" panose="02000000000000000000" pitchFamily="2" charset="-122"/>
                <a:sym typeface="Huawei Sans" panose="020C0503030203020204" pitchFamily="34" charset="0"/>
              </a:rPr>
              <a:t>路由表生成</a:t>
            </a:r>
          </a:p>
        </p:txBody>
      </p:sp>
      <p:sp>
        <p:nvSpPr>
          <p:cNvPr id="3" name="文本框 2">
            <a:extLst>
              <a:ext uri="{FF2B5EF4-FFF2-40B4-BE49-F238E27FC236}">
                <a16:creationId xmlns="" xmlns:a16="http://schemas.microsoft.com/office/drawing/2014/main" id="{4DC02F4F-1800-4EE0-83B7-7649D5BCD809}"/>
              </a:ext>
            </a:extLst>
          </p:cNvPr>
          <p:cNvSpPr txBox="1"/>
          <p:nvPr/>
        </p:nvSpPr>
        <p:spPr>
          <a:xfrm>
            <a:off x="475225" y="1244818"/>
            <a:ext cx="11216498" cy="486159"/>
          </a:xfrm>
          <a:prstGeom prst="rect">
            <a:avLst/>
          </a:prstGeom>
          <a:noFill/>
        </p:spPr>
        <p:txBody>
          <a:bodyPr wrap="square" rtlCol="0">
            <a:spAutoFit/>
          </a:bodyPr>
          <a:lstStyle/>
          <a:p>
            <a:pPr marL="285750" indent="-285750">
              <a:lnSpc>
                <a:spcPct val="160000"/>
              </a:lnSpc>
              <a:buFont typeface="Arial" panose="020B0604020202020204" pitchFamily="34" charset="0"/>
              <a:buChar char="•"/>
            </a:pP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最后，路由器将计算出来的优选路径，加载进自己的路由表（</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Routing Table</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48" name="组合 47">
            <a:extLst>
              <a:ext uri="{FF2B5EF4-FFF2-40B4-BE49-F238E27FC236}">
                <a16:creationId xmlns="" xmlns:a16="http://schemas.microsoft.com/office/drawing/2014/main" id="{8375629C-45FA-41AB-879A-C7B2CEA103FD}"/>
              </a:ext>
            </a:extLst>
          </p:cNvPr>
          <p:cNvGrpSpPr/>
          <p:nvPr/>
        </p:nvGrpSpPr>
        <p:grpSpPr>
          <a:xfrm>
            <a:off x="3912352" y="2965511"/>
            <a:ext cx="595902" cy="3105869"/>
            <a:chOff x="5642527" y="3219690"/>
            <a:chExt cx="595902" cy="3105869"/>
          </a:xfrm>
        </p:grpSpPr>
        <p:pic>
          <p:nvPicPr>
            <p:cNvPr id="6" name="图片 5">
              <a:extLst>
                <a:ext uri="{FF2B5EF4-FFF2-40B4-BE49-F238E27FC236}">
                  <a16:creationId xmlns="" xmlns:a16="http://schemas.microsoft.com/office/drawing/2014/main" id="{D7CDE09C-371B-4E89-875C-68E769622B1D}"/>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642527" y="3219690"/>
              <a:ext cx="540000" cy="442800"/>
            </a:xfrm>
            <a:prstGeom prst="rect">
              <a:avLst/>
            </a:prstGeom>
          </p:spPr>
        </p:pic>
        <p:sp>
          <p:nvSpPr>
            <p:cNvPr id="13" name="文本框 12">
              <a:extLst>
                <a:ext uri="{FF2B5EF4-FFF2-40B4-BE49-F238E27FC236}">
                  <a16:creationId xmlns="" xmlns:a16="http://schemas.microsoft.com/office/drawing/2014/main" id="{F15DF069-3A8C-4489-9BAE-D7A93CF7FA80}"/>
                </a:ext>
              </a:extLst>
            </p:cNvPr>
            <p:cNvSpPr txBox="1"/>
            <p:nvPr/>
          </p:nvSpPr>
          <p:spPr>
            <a:xfrm>
              <a:off x="5698429" y="3680732"/>
              <a:ext cx="540000"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R2</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31" name="图片 30">
              <a:extLst>
                <a:ext uri="{FF2B5EF4-FFF2-40B4-BE49-F238E27FC236}">
                  <a16:creationId xmlns="" xmlns:a16="http://schemas.microsoft.com/office/drawing/2014/main" id="{B4449D26-6555-499B-AB0B-EBE6E66D2507}"/>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642527" y="5576744"/>
              <a:ext cx="540000" cy="442800"/>
            </a:xfrm>
            <a:prstGeom prst="rect">
              <a:avLst/>
            </a:prstGeom>
          </p:spPr>
        </p:pic>
        <p:sp>
          <p:nvSpPr>
            <p:cNvPr id="38" name="文本框 37">
              <a:extLst>
                <a:ext uri="{FF2B5EF4-FFF2-40B4-BE49-F238E27FC236}">
                  <a16:creationId xmlns="" xmlns:a16="http://schemas.microsoft.com/office/drawing/2014/main" id="{17EFDAB0-917D-4C4F-849A-249F96C4DA14}"/>
                </a:ext>
              </a:extLst>
            </p:cNvPr>
            <p:cNvSpPr txBox="1"/>
            <p:nvPr/>
          </p:nvSpPr>
          <p:spPr>
            <a:xfrm>
              <a:off x="5695409" y="5987005"/>
              <a:ext cx="540000" cy="338554"/>
            </a:xfrm>
            <a:prstGeom prst="rect">
              <a:avLst/>
            </a:prstGeom>
            <a:noFill/>
          </p:spPr>
          <p:txBody>
            <a:bodyPr wrap="squar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R4</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pic>
        <p:nvPicPr>
          <p:cNvPr id="5" name="图片 4">
            <a:extLst>
              <a:ext uri="{FF2B5EF4-FFF2-40B4-BE49-F238E27FC236}">
                <a16:creationId xmlns="" xmlns:a16="http://schemas.microsoft.com/office/drawing/2014/main" id="{E2C6EBBD-2E4E-4529-8E0D-AEBB052C71CB}"/>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70454" y="4049018"/>
            <a:ext cx="540000" cy="442800"/>
          </a:xfrm>
          <a:prstGeom prst="rect">
            <a:avLst/>
          </a:prstGeom>
        </p:spPr>
      </p:pic>
      <p:pic>
        <p:nvPicPr>
          <p:cNvPr id="7" name="图片 6">
            <a:extLst>
              <a:ext uri="{FF2B5EF4-FFF2-40B4-BE49-F238E27FC236}">
                <a16:creationId xmlns="" xmlns:a16="http://schemas.microsoft.com/office/drawing/2014/main" id="{8926C67A-7165-4B4C-AF1C-51DB60DAB065}"/>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010152" y="4049018"/>
            <a:ext cx="540000" cy="442800"/>
          </a:xfrm>
          <a:prstGeom prst="rect">
            <a:avLst/>
          </a:prstGeom>
        </p:spPr>
      </p:pic>
      <p:cxnSp>
        <p:nvCxnSpPr>
          <p:cNvPr id="8" name="直接连接符 7">
            <a:extLst>
              <a:ext uri="{FF2B5EF4-FFF2-40B4-BE49-F238E27FC236}">
                <a16:creationId xmlns="" xmlns:a16="http://schemas.microsoft.com/office/drawing/2014/main" id="{1893F547-5CA0-4F2B-8CDB-74D1C75B3AA5}"/>
              </a:ext>
            </a:extLst>
          </p:cNvPr>
          <p:cNvCxnSpPr>
            <a:cxnSpLocks/>
            <a:stCxn id="6" idx="1"/>
            <a:endCxn id="5" idx="3"/>
          </p:cNvCxnSpPr>
          <p:nvPr/>
        </p:nvCxnSpPr>
        <p:spPr>
          <a:xfrm flipH="1">
            <a:off x="1410454" y="3186911"/>
            <a:ext cx="2501898" cy="10835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 xmlns:a16="http://schemas.microsoft.com/office/drawing/2014/main" id="{7AC81503-2438-488E-AFBC-4BAD13F55571}"/>
              </a:ext>
            </a:extLst>
          </p:cNvPr>
          <p:cNvCxnSpPr>
            <a:cxnSpLocks/>
            <a:stCxn id="7" idx="1"/>
            <a:endCxn id="6" idx="3"/>
          </p:cNvCxnSpPr>
          <p:nvPr/>
        </p:nvCxnSpPr>
        <p:spPr>
          <a:xfrm flipH="1" flipV="1">
            <a:off x="4452352" y="3186911"/>
            <a:ext cx="2557800" cy="10835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 xmlns:a16="http://schemas.microsoft.com/office/drawing/2014/main" id="{1409FD4B-8224-4A02-96F0-20818D56001A}"/>
              </a:ext>
            </a:extLst>
          </p:cNvPr>
          <p:cNvCxnSpPr>
            <a:cxnSpLocks/>
            <a:stCxn id="31" idx="1"/>
            <a:endCxn id="5" idx="3"/>
          </p:cNvCxnSpPr>
          <p:nvPr/>
        </p:nvCxnSpPr>
        <p:spPr>
          <a:xfrm flipH="1" flipV="1">
            <a:off x="1410454" y="4270418"/>
            <a:ext cx="2501898" cy="12735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 xmlns:a16="http://schemas.microsoft.com/office/drawing/2014/main" id="{BBFB2BF5-9CF0-4EC7-B840-B9D46BE2A3A8}"/>
              </a:ext>
            </a:extLst>
          </p:cNvPr>
          <p:cNvCxnSpPr>
            <a:cxnSpLocks/>
            <a:stCxn id="7" idx="1"/>
            <a:endCxn id="31" idx="3"/>
          </p:cNvCxnSpPr>
          <p:nvPr/>
        </p:nvCxnSpPr>
        <p:spPr>
          <a:xfrm flipH="1">
            <a:off x="4452352" y="4270418"/>
            <a:ext cx="2557800" cy="12735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 xmlns:a16="http://schemas.microsoft.com/office/drawing/2014/main" id="{15947F26-D0D6-46F2-BF72-0FE884444B15}"/>
              </a:ext>
            </a:extLst>
          </p:cNvPr>
          <p:cNvSpPr txBox="1"/>
          <p:nvPr/>
        </p:nvSpPr>
        <p:spPr>
          <a:xfrm>
            <a:off x="933084" y="4579500"/>
            <a:ext cx="540000"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 name="文本框 13">
            <a:extLst>
              <a:ext uri="{FF2B5EF4-FFF2-40B4-BE49-F238E27FC236}">
                <a16:creationId xmlns="" xmlns:a16="http://schemas.microsoft.com/office/drawing/2014/main" id="{C935E4EB-63B0-44AE-8029-A800A21BB4B7}"/>
              </a:ext>
            </a:extLst>
          </p:cNvPr>
          <p:cNvSpPr txBox="1"/>
          <p:nvPr/>
        </p:nvSpPr>
        <p:spPr>
          <a:xfrm>
            <a:off x="7021142" y="4568637"/>
            <a:ext cx="540000"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R3</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2" name="文本框 61">
            <a:extLst>
              <a:ext uri="{FF2B5EF4-FFF2-40B4-BE49-F238E27FC236}">
                <a16:creationId xmlns="" xmlns:a16="http://schemas.microsoft.com/office/drawing/2014/main" id="{A0074644-E740-430C-A59A-42B521753241}"/>
              </a:ext>
            </a:extLst>
          </p:cNvPr>
          <p:cNvSpPr txBox="1"/>
          <p:nvPr/>
        </p:nvSpPr>
        <p:spPr>
          <a:xfrm rot="20260451">
            <a:off x="2554124" y="3620414"/>
            <a:ext cx="958366" cy="338554"/>
          </a:xfrm>
          <a:prstGeom prst="rect">
            <a:avLst/>
          </a:prstGeom>
          <a:noFill/>
        </p:spPr>
        <p:txBody>
          <a:bodyPr wrap="square" rtlCol="0">
            <a:spAutoFit/>
          </a:bodyPr>
          <a:lstStyle/>
          <a:p>
            <a:r>
              <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rPr>
              <a:t>100M</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3" name="文本框 62">
            <a:extLst>
              <a:ext uri="{FF2B5EF4-FFF2-40B4-BE49-F238E27FC236}">
                <a16:creationId xmlns="" xmlns:a16="http://schemas.microsoft.com/office/drawing/2014/main" id="{84EAE70C-F60A-44D8-894B-39F1FA61E66B}"/>
              </a:ext>
            </a:extLst>
          </p:cNvPr>
          <p:cNvSpPr txBox="1"/>
          <p:nvPr/>
        </p:nvSpPr>
        <p:spPr>
          <a:xfrm rot="19958812">
            <a:off x="5071800" y="4572245"/>
            <a:ext cx="958366" cy="338554"/>
          </a:xfrm>
          <a:prstGeom prst="rect">
            <a:avLst/>
          </a:prstGeom>
          <a:noFill/>
        </p:spPr>
        <p:txBody>
          <a:bodyPr wrap="square" rtlCol="0">
            <a:spAutoFit/>
          </a:bodyPr>
          <a:lstStyle/>
          <a:p>
            <a:r>
              <a:rPr lang="en-US" altLang="zh-CN" sz="1600" b="1">
                <a:latin typeface="Huawei Sans" panose="020C0503030203020204" pitchFamily="34" charset="0"/>
                <a:ea typeface="方正兰亭黑简体" panose="02000000000000000000" pitchFamily="2" charset="-122"/>
                <a:sym typeface="Huawei Sans" panose="020C0503030203020204" pitchFamily="34" charset="0"/>
              </a:rPr>
              <a:t>1000M</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4" name="文本框 63">
            <a:extLst>
              <a:ext uri="{FF2B5EF4-FFF2-40B4-BE49-F238E27FC236}">
                <a16:creationId xmlns="" xmlns:a16="http://schemas.microsoft.com/office/drawing/2014/main" id="{B7CF51D9-812B-4E47-B963-5172379FB09A}"/>
              </a:ext>
            </a:extLst>
          </p:cNvPr>
          <p:cNvSpPr txBox="1"/>
          <p:nvPr/>
        </p:nvSpPr>
        <p:spPr>
          <a:xfrm rot="1354857">
            <a:off x="4907436" y="3631863"/>
            <a:ext cx="958366" cy="338554"/>
          </a:xfrm>
          <a:prstGeom prst="rect">
            <a:avLst/>
          </a:prstGeom>
          <a:noFill/>
        </p:spPr>
        <p:txBody>
          <a:bodyPr wrap="square" rtlCol="0">
            <a:spAutoFit/>
          </a:bodyPr>
          <a:lstStyle/>
          <a:p>
            <a:r>
              <a:rPr lang="en-US" altLang="zh-CN" sz="1600" b="1">
                <a:latin typeface="Huawei Sans" panose="020C0503030203020204" pitchFamily="34" charset="0"/>
                <a:ea typeface="方正兰亭黑简体" panose="02000000000000000000" pitchFamily="2" charset="-122"/>
                <a:sym typeface="Huawei Sans" panose="020C0503030203020204" pitchFamily="34" charset="0"/>
              </a:rPr>
              <a:t>1.544M</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5" name="文本框 64">
            <a:extLst>
              <a:ext uri="{FF2B5EF4-FFF2-40B4-BE49-F238E27FC236}">
                <a16:creationId xmlns="" xmlns:a16="http://schemas.microsoft.com/office/drawing/2014/main" id="{A69AE230-7B0A-42B8-AEC3-4B1926B95AE9}"/>
              </a:ext>
            </a:extLst>
          </p:cNvPr>
          <p:cNvSpPr txBox="1"/>
          <p:nvPr/>
        </p:nvSpPr>
        <p:spPr>
          <a:xfrm rot="1514838">
            <a:off x="2484940" y="4661050"/>
            <a:ext cx="958366" cy="338554"/>
          </a:xfrm>
          <a:prstGeom prst="rect">
            <a:avLst/>
          </a:prstGeom>
          <a:noFill/>
        </p:spPr>
        <p:txBody>
          <a:bodyPr wrap="square" rtlCol="0">
            <a:spAutoFit/>
          </a:bodyPr>
          <a:lstStyle/>
          <a:p>
            <a:r>
              <a:rPr lang="en-US" altLang="zh-CN" sz="1600" b="1">
                <a:latin typeface="Huawei Sans" panose="020C0503030203020204" pitchFamily="34" charset="0"/>
                <a:ea typeface="方正兰亭黑简体" panose="02000000000000000000" pitchFamily="2" charset="-122"/>
                <a:sym typeface="Huawei Sans" panose="020C0503030203020204" pitchFamily="34" charset="0"/>
              </a:rPr>
              <a:t>100M</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6" name="文本框 65">
            <a:extLst>
              <a:ext uri="{FF2B5EF4-FFF2-40B4-BE49-F238E27FC236}">
                <a16:creationId xmlns="" xmlns:a16="http://schemas.microsoft.com/office/drawing/2014/main" id="{C7E27F8A-9991-4A7E-A58D-E4611DE92F43}"/>
              </a:ext>
            </a:extLst>
          </p:cNvPr>
          <p:cNvSpPr txBox="1"/>
          <p:nvPr/>
        </p:nvSpPr>
        <p:spPr>
          <a:xfrm>
            <a:off x="7802298" y="2329666"/>
            <a:ext cx="3556107" cy="683264"/>
          </a:xfrm>
          <a:prstGeom prst="rect">
            <a:avLst/>
          </a:prstGeom>
          <a:noFill/>
        </p:spPr>
        <p:txBody>
          <a:bodyPr wrap="square" rtlCol="0">
            <a:spAutoFit/>
          </a:bodyPr>
          <a:lstStyle/>
          <a:p>
            <a:pPr>
              <a:lnSpc>
                <a:spcPct val="120000"/>
              </a:lnSpc>
            </a:pP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每台路由器根据</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SPF</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计算结果，将路由加载入路由表。</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 name="矩形 14">
            <a:extLst>
              <a:ext uri="{FF2B5EF4-FFF2-40B4-BE49-F238E27FC236}">
                <a16:creationId xmlns="" xmlns:a16="http://schemas.microsoft.com/office/drawing/2014/main" id="{E52B2423-D31F-4CE6-8043-A227671F1C3C}"/>
              </a:ext>
            </a:extLst>
          </p:cNvPr>
          <p:cNvSpPr/>
          <p:nvPr/>
        </p:nvSpPr>
        <p:spPr>
          <a:xfrm>
            <a:off x="794956" y="3572709"/>
            <a:ext cx="690996" cy="3547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LSDB</a:t>
            </a: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 name="矩形 33">
            <a:extLst>
              <a:ext uri="{FF2B5EF4-FFF2-40B4-BE49-F238E27FC236}">
                <a16:creationId xmlns="" xmlns:a16="http://schemas.microsoft.com/office/drawing/2014/main" id="{6C602768-20C5-4F4D-8376-33111105344F}"/>
              </a:ext>
            </a:extLst>
          </p:cNvPr>
          <p:cNvSpPr/>
          <p:nvPr/>
        </p:nvSpPr>
        <p:spPr>
          <a:xfrm>
            <a:off x="3778629" y="6019814"/>
            <a:ext cx="825895" cy="3547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LSDB</a:t>
            </a: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矩形 34">
            <a:extLst>
              <a:ext uri="{FF2B5EF4-FFF2-40B4-BE49-F238E27FC236}">
                <a16:creationId xmlns="" xmlns:a16="http://schemas.microsoft.com/office/drawing/2014/main" id="{4244A987-6A88-490D-B936-0229F235AB62}"/>
              </a:ext>
            </a:extLst>
          </p:cNvPr>
          <p:cNvSpPr/>
          <p:nvPr/>
        </p:nvSpPr>
        <p:spPr>
          <a:xfrm>
            <a:off x="3778629" y="2536494"/>
            <a:ext cx="825895" cy="3547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LSDB</a:t>
            </a: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 name="矩形 35">
            <a:extLst>
              <a:ext uri="{FF2B5EF4-FFF2-40B4-BE49-F238E27FC236}">
                <a16:creationId xmlns="" xmlns:a16="http://schemas.microsoft.com/office/drawing/2014/main" id="{2D371C85-E924-4C45-9C71-036D30DBAB06}"/>
              </a:ext>
            </a:extLst>
          </p:cNvPr>
          <p:cNvSpPr/>
          <p:nvPr/>
        </p:nvSpPr>
        <p:spPr>
          <a:xfrm>
            <a:off x="6960048" y="3572709"/>
            <a:ext cx="690996" cy="3547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LSDB</a:t>
            </a: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5" name="文本框 44">
            <a:extLst>
              <a:ext uri="{FF2B5EF4-FFF2-40B4-BE49-F238E27FC236}">
                <a16:creationId xmlns="" xmlns:a16="http://schemas.microsoft.com/office/drawing/2014/main" id="{20858D2D-E770-4784-AB49-A3C712DCDDAA}"/>
              </a:ext>
            </a:extLst>
          </p:cNvPr>
          <p:cNvSpPr txBox="1"/>
          <p:nvPr/>
        </p:nvSpPr>
        <p:spPr>
          <a:xfrm>
            <a:off x="7747716" y="3588414"/>
            <a:ext cx="1523999" cy="338554"/>
          </a:xfrm>
          <a:prstGeom prst="rect">
            <a:avLst/>
          </a:prstGeom>
          <a:noFill/>
        </p:spPr>
        <p:txBody>
          <a:bodyPr wrap="square" rtlCol="0">
            <a:spAutoFit/>
          </a:bodyPr>
          <a:lstStyle/>
          <a:p>
            <a:r>
              <a:rPr lang="en-US" altLang="zh-CN" sz="160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Routing Table</a:t>
            </a:r>
            <a:endParaRPr lang="zh-CN" altLang="en-US" sz="160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0" name="文本框 59">
            <a:extLst>
              <a:ext uri="{FF2B5EF4-FFF2-40B4-BE49-F238E27FC236}">
                <a16:creationId xmlns="" xmlns:a16="http://schemas.microsoft.com/office/drawing/2014/main" id="{F43853C3-A390-473B-BD68-F2E0A4662D97}"/>
              </a:ext>
            </a:extLst>
          </p:cNvPr>
          <p:cNvSpPr txBox="1"/>
          <p:nvPr/>
        </p:nvSpPr>
        <p:spPr>
          <a:xfrm>
            <a:off x="1534244" y="3469860"/>
            <a:ext cx="837481" cy="552284"/>
          </a:xfrm>
          <a:prstGeom prst="rect">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fontAlgn="auto">
              <a:spcBef>
                <a:spcPts val="0"/>
              </a:spcBef>
              <a:spcAft>
                <a:spcPts val="0"/>
              </a:spcAft>
              <a:defRPr sz="1600">
                <a:latin typeface="Huawei Sans" panose="020C0503030203020204" pitchFamily="34" charset="0"/>
                <a:ea typeface="方正兰亭黑简体" panose="02000000000000000000" pitchFamily="2"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1400" dirty="0">
                <a:solidFill>
                  <a:schemeClr val="tx1"/>
                </a:solidFill>
                <a:sym typeface="Huawei Sans" panose="020C0503030203020204" pitchFamily="34" charset="0"/>
              </a:rPr>
              <a:t>Routing Table</a:t>
            </a:r>
            <a:endParaRPr lang="zh-CN" altLang="en-US" sz="1400" dirty="0">
              <a:solidFill>
                <a:schemeClr val="tx1"/>
              </a:solidFill>
              <a:sym typeface="Huawei Sans" panose="020C0503030203020204" pitchFamily="34" charset="0"/>
            </a:endParaRPr>
          </a:p>
        </p:txBody>
      </p:sp>
      <p:sp>
        <p:nvSpPr>
          <p:cNvPr id="39" name="文本框 38">
            <a:extLst>
              <a:ext uri="{FF2B5EF4-FFF2-40B4-BE49-F238E27FC236}">
                <a16:creationId xmlns="" xmlns:a16="http://schemas.microsoft.com/office/drawing/2014/main" id="{F43853C3-A390-473B-BD68-F2E0A4662D97}"/>
              </a:ext>
            </a:extLst>
          </p:cNvPr>
          <p:cNvSpPr txBox="1"/>
          <p:nvPr/>
        </p:nvSpPr>
        <p:spPr>
          <a:xfrm>
            <a:off x="4654935" y="2444106"/>
            <a:ext cx="840990" cy="552284"/>
          </a:xfrm>
          <a:prstGeom prst="rect">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fontAlgn="auto">
              <a:spcBef>
                <a:spcPts val="0"/>
              </a:spcBef>
              <a:spcAft>
                <a:spcPts val="0"/>
              </a:spcAft>
              <a:defRPr sz="1600">
                <a:latin typeface="Huawei Sans" panose="020C0503030203020204" pitchFamily="34" charset="0"/>
                <a:ea typeface="方正兰亭黑简体" panose="02000000000000000000" pitchFamily="2"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1400" dirty="0">
                <a:solidFill>
                  <a:schemeClr val="tx1"/>
                </a:solidFill>
                <a:sym typeface="Huawei Sans" panose="020C0503030203020204" pitchFamily="34" charset="0"/>
              </a:rPr>
              <a:t>Routing Table</a:t>
            </a:r>
            <a:endParaRPr lang="zh-CN" altLang="en-US" sz="1400" dirty="0">
              <a:solidFill>
                <a:schemeClr val="tx1"/>
              </a:solidFill>
              <a:sym typeface="Huawei Sans" panose="020C0503030203020204" pitchFamily="34" charset="0"/>
            </a:endParaRPr>
          </a:p>
        </p:txBody>
      </p:sp>
      <p:sp>
        <p:nvSpPr>
          <p:cNvPr id="41" name="文本框 40">
            <a:extLst>
              <a:ext uri="{FF2B5EF4-FFF2-40B4-BE49-F238E27FC236}">
                <a16:creationId xmlns="" xmlns:a16="http://schemas.microsoft.com/office/drawing/2014/main" id="{F43853C3-A390-473B-BD68-F2E0A4662D97}"/>
              </a:ext>
            </a:extLst>
          </p:cNvPr>
          <p:cNvSpPr txBox="1"/>
          <p:nvPr/>
        </p:nvSpPr>
        <p:spPr>
          <a:xfrm>
            <a:off x="7707908" y="3451074"/>
            <a:ext cx="836017" cy="552284"/>
          </a:xfrm>
          <a:prstGeom prst="rect">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fontAlgn="auto">
              <a:spcBef>
                <a:spcPts val="0"/>
              </a:spcBef>
              <a:spcAft>
                <a:spcPts val="0"/>
              </a:spcAft>
              <a:defRPr sz="1600">
                <a:latin typeface="Huawei Sans" panose="020C0503030203020204" pitchFamily="34" charset="0"/>
                <a:ea typeface="方正兰亭黑简体" panose="02000000000000000000" pitchFamily="2"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1400" dirty="0">
                <a:solidFill>
                  <a:schemeClr val="tx1"/>
                </a:solidFill>
                <a:sym typeface="Huawei Sans" panose="020C0503030203020204" pitchFamily="34" charset="0"/>
              </a:rPr>
              <a:t>Routing Table</a:t>
            </a:r>
            <a:endParaRPr lang="zh-CN" altLang="en-US" sz="1400" dirty="0">
              <a:solidFill>
                <a:schemeClr val="tx1"/>
              </a:solidFill>
              <a:sym typeface="Huawei Sans" panose="020C0503030203020204" pitchFamily="34" charset="0"/>
            </a:endParaRPr>
          </a:p>
        </p:txBody>
      </p:sp>
      <p:sp>
        <p:nvSpPr>
          <p:cNvPr id="42" name="文本框 41">
            <a:extLst>
              <a:ext uri="{FF2B5EF4-FFF2-40B4-BE49-F238E27FC236}">
                <a16:creationId xmlns="" xmlns:a16="http://schemas.microsoft.com/office/drawing/2014/main" id="{F43853C3-A390-473B-BD68-F2E0A4662D97}"/>
              </a:ext>
            </a:extLst>
          </p:cNvPr>
          <p:cNvSpPr txBox="1"/>
          <p:nvPr/>
        </p:nvSpPr>
        <p:spPr>
          <a:xfrm>
            <a:off x="4654935" y="5886906"/>
            <a:ext cx="840990" cy="494844"/>
          </a:xfrm>
          <a:prstGeom prst="rect">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fontAlgn="auto">
              <a:spcBef>
                <a:spcPts val="0"/>
              </a:spcBef>
              <a:spcAft>
                <a:spcPts val="0"/>
              </a:spcAft>
              <a:defRPr sz="1600">
                <a:latin typeface="Huawei Sans" panose="020C0503030203020204" pitchFamily="34" charset="0"/>
                <a:ea typeface="方正兰亭黑简体" panose="02000000000000000000" pitchFamily="2"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1400" dirty="0">
                <a:solidFill>
                  <a:schemeClr val="tx1"/>
                </a:solidFill>
                <a:sym typeface="Huawei Sans" panose="020C0503030203020204" pitchFamily="34" charset="0"/>
              </a:rPr>
              <a:t>Routing Table</a:t>
            </a:r>
            <a:endParaRPr lang="zh-CN" altLang="en-US" sz="1400" dirty="0">
              <a:solidFill>
                <a:schemeClr val="tx1"/>
              </a:solidFill>
              <a:sym typeface="Huawei Sans" panose="020C0503030203020204" pitchFamily="34" charset="0"/>
            </a:endParaRPr>
          </a:p>
        </p:txBody>
      </p:sp>
    </p:spTree>
    <p:extLst>
      <p:ext uri="{BB962C8B-B14F-4D97-AF65-F5344CB8AC3E}">
        <p14:creationId xmlns:p14="http://schemas.microsoft.com/office/powerpoint/2010/main" val="2508141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fontAlgn="auto"/>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链路状态</a:t>
            </a:r>
            <a:r>
              <a:rPr lang="zh-CN" altLang="en-US">
                <a:latin typeface="Huawei Sans" panose="020C0503030203020204" pitchFamily="34" charset="0"/>
                <a:ea typeface="方正兰亭黑简体" panose="02000000000000000000" pitchFamily="2" charset="-122"/>
                <a:sym typeface="Huawei Sans" panose="020C0503030203020204" pitchFamily="34" charset="0"/>
              </a:rPr>
              <a:t>路由协议总结</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20" name="图片 19"/>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485115" y="1596052"/>
            <a:ext cx="540000" cy="442800"/>
          </a:xfrm>
          <a:prstGeom prst="rect">
            <a:avLst/>
          </a:prstGeom>
        </p:spPr>
      </p:pic>
      <p:pic>
        <p:nvPicPr>
          <p:cNvPr id="21" name="图片 20"/>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9979284" y="1596052"/>
            <a:ext cx="540000" cy="442800"/>
          </a:xfrm>
          <a:prstGeom prst="rect">
            <a:avLst/>
          </a:prstGeom>
        </p:spPr>
      </p:pic>
      <p:pic>
        <p:nvPicPr>
          <p:cNvPr id="22" name="图片 21"/>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751709" y="2804029"/>
            <a:ext cx="540000" cy="442800"/>
          </a:xfrm>
          <a:prstGeom prst="rect">
            <a:avLst/>
          </a:prstGeom>
        </p:spPr>
      </p:pic>
      <p:cxnSp>
        <p:nvCxnSpPr>
          <p:cNvPr id="23" name="直接连接符 22"/>
          <p:cNvCxnSpPr>
            <a:stCxn id="22" idx="1"/>
            <a:endCxn id="20" idx="2"/>
          </p:cNvCxnSpPr>
          <p:nvPr/>
        </p:nvCxnSpPr>
        <p:spPr>
          <a:xfrm flipH="1" flipV="1">
            <a:off x="7755115" y="2038852"/>
            <a:ext cx="996594" cy="9865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22" idx="3"/>
            <a:endCxn id="21" idx="2"/>
          </p:cNvCxnSpPr>
          <p:nvPr/>
        </p:nvCxnSpPr>
        <p:spPr>
          <a:xfrm flipV="1">
            <a:off x="9291709" y="2038852"/>
            <a:ext cx="957575" cy="9865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21" idx="1"/>
            <a:endCxn id="20" idx="3"/>
          </p:cNvCxnSpPr>
          <p:nvPr/>
        </p:nvCxnSpPr>
        <p:spPr>
          <a:xfrm flipH="1">
            <a:off x="8025115" y="1817452"/>
            <a:ext cx="19541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8253412" y="1694861"/>
            <a:ext cx="1517084" cy="0"/>
          </a:xfrm>
          <a:prstGeom prst="straightConnector1">
            <a:avLst/>
          </a:prstGeom>
          <a:ln w="25400">
            <a:solidFill>
              <a:srgbClr val="EC706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7026985" y="1622876"/>
            <a:ext cx="485420"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 name="文本框 33"/>
          <p:cNvSpPr txBox="1"/>
          <p:nvPr/>
        </p:nvSpPr>
        <p:spPr>
          <a:xfrm>
            <a:off x="10543835" y="1610442"/>
            <a:ext cx="485420"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R2</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文本框 34"/>
          <p:cNvSpPr txBox="1"/>
          <p:nvPr/>
        </p:nvSpPr>
        <p:spPr>
          <a:xfrm>
            <a:off x="8806289" y="3238013"/>
            <a:ext cx="485420"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R3</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0" name="直接箭头连接符 39"/>
          <p:cNvCxnSpPr/>
          <p:nvPr/>
        </p:nvCxnSpPr>
        <p:spPr>
          <a:xfrm>
            <a:off x="7755115" y="2187090"/>
            <a:ext cx="868296" cy="889221"/>
          </a:xfrm>
          <a:prstGeom prst="straightConnector1">
            <a:avLst/>
          </a:prstGeom>
          <a:ln w="25400">
            <a:solidFill>
              <a:srgbClr val="EC706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flipH="1">
            <a:off x="9438764" y="2187090"/>
            <a:ext cx="810520" cy="838339"/>
          </a:xfrm>
          <a:prstGeom prst="straightConnector1">
            <a:avLst/>
          </a:prstGeom>
          <a:ln w="25400">
            <a:solidFill>
              <a:srgbClr val="EC706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8274126" y="1300455"/>
            <a:ext cx="1747457" cy="338554"/>
          </a:xfrm>
          <a:prstGeom prst="rect">
            <a:avLst/>
          </a:prstGeom>
          <a:noFill/>
        </p:spPr>
        <p:txBody>
          <a:bodyPr wrap="square" rtlCol="0">
            <a:spAutoFit/>
          </a:bodyPr>
          <a:lstStyle/>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链路状态信息</a:t>
            </a:r>
          </a:p>
        </p:txBody>
      </p:sp>
      <p:sp>
        <p:nvSpPr>
          <p:cNvPr id="49" name="文本框 48"/>
          <p:cNvSpPr txBox="1"/>
          <p:nvPr/>
        </p:nvSpPr>
        <p:spPr>
          <a:xfrm rot="2682494">
            <a:off x="7206405" y="2739679"/>
            <a:ext cx="1747457" cy="338554"/>
          </a:xfrm>
          <a:prstGeom prst="rect">
            <a:avLst/>
          </a:prstGeom>
          <a:noFill/>
        </p:spPr>
        <p:txBody>
          <a:bodyPr wrap="square" rtlCol="0">
            <a:spAutoFit/>
          </a:bodyPr>
          <a:lstStyle/>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链路状态信息</a:t>
            </a:r>
          </a:p>
        </p:txBody>
      </p:sp>
      <p:sp>
        <p:nvSpPr>
          <p:cNvPr id="50" name="文本框 49"/>
          <p:cNvSpPr txBox="1"/>
          <p:nvPr/>
        </p:nvSpPr>
        <p:spPr>
          <a:xfrm rot="18884879">
            <a:off x="9325231" y="2463857"/>
            <a:ext cx="1747457" cy="338554"/>
          </a:xfrm>
          <a:prstGeom prst="rect">
            <a:avLst/>
          </a:prstGeom>
          <a:noFill/>
        </p:spPr>
        <p:txBody>
          <a:bodyPr wrap="square" rtlCol="0">
            <a:spAutoFit/>
          </a:bodyPr>
          <a:lstStyle/>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链路状态信息</a:t>
            </a:r>
          </a:p>
        </p:txBody>
      </p:sp>
      <p:pic>
        <p:nvPicPr>
          <p:cNvPr id="54" name="图片 5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738976" y="1596052"/>
            <a:ext cx="540000" cy="442800"/>
          </a:xfrm>
          <a:prstGeom prst="rect">
            <a:avLst/>
          </a:prstGeom>
        </p:spPr>
      </p:pic>
      <p:pic>
        <p:nvPicPr>
          <p:cNvPr id="55" name="图片 54"/>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233145" y="1596052"/>
            <a:ext cx="540000" cy="442800"/>
          </a:xfrm>
          <a:prstGeom prst="rect">
            <a:avLst/>
          </a:prstGeom>
        </p:spPr>
      </p:pic>
      <p:pic>
        <p:nvPicPr>
          <p:cNvPr id="56" name="图片 5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005570" y="2804029"/>
            <a:ext cx="540000" cy="442800"/>
          </a:xfrm>
          <a:prstGeom prst="rect">
            <a:avLst/>
          </a:prstGeom>
        </p:spPr>
      </p:pic>
      <p:cxnSp>
        <p:nvCxnSpPr>
          <p:cNvPr id="57" name="直接连接符 56"/>
          <p:cNvCxnSpPr>
            <a:stCxn id="56" idx="1"/>
            <a:endCxn id="54" idx="2"/>
          </p:cNvCxnSpPr>
          <p:nvPr/>
        </p:nvCxnSpPr>
        <p:spPr>
          <a:xfrm flipH="1" flipV="1">
            <a:off x="2008976" y="2038852"/>
            <a:ext cx="996594" cy="9865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56" idx="3"/>
            <a:endCxn id="55" idx="2"/>
          </p:cNvCxnSpPr>
          <p:nvPr/>
        </p:nvCxnSpPr>
        <p:spPr>
          <a:xfrm flipV="1">
            <a:off x="3545570" y="2038852"/>
            <a:ext cx="957575" cy="9865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55" idx="1"/>
            <a:endCxn id="54" idx="3"/>
          </p:cNvCxnSpPr>
          <p:nvPr/>
        </p:nvCxnSpPr>
        <p:spPr>
          <a:xfrm flipH="1">
            <a:off x="2278976" y="1817452"/>
            <a:ext cx="19541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a:off x="2507273" y="1744289"/>
            <a:ext cx="1517084" cy="0"/>
          </a:xfrm>
          <a:prstGeom prst="straightConnector1">
            <a:avLst/>
          </a:prstGeom>
          <a:ln w="25400">
            <a:solidFill>
              <a:srgbClr val="EC706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1280846" y="1622876"/>
            <a:ext cx="485420"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2" name="文本框 61"/>
          <p:cNvSpPr txBox="1"/>
          <p:nvPr/>
        </p:nvSpPr>
        <p:spPr>
          <a:xfrm>
            <a:off x="4797696" y="1610442"/>
            <a:ext cx="485420"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R2</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3" name="文本框 62"/>
          <p:cNvSpPr txBox="1"/>
          <p:nvPr/>
        </p:nvSpPr>
        <p:spPr>
          <a:xfrm>
            <a:off x="3060150" y="3238013"/>
            <a:ext cx="485420"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R3</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64" name="直接箭头连接符 63"/>
          <p:cNvCxnSpPr/>
          <p:nvPr/>
        </p:nvCxnSpPr>
        <p:spPr>
          <a:xfrm>
            <a:off x="2008976" y="2187090"/>
            <a:ext cx="868296" cy="889221"/>
          </a:xfrm>
          <a:prstGeom prst="straightConnector1">
            <a:avLst/>
          </a:prstGeom>
          <a:ln w="25400">
            <a:solidFill>
              <a:srgbClr val="EC706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flipH="1">
            <a:off x="3692625" y="2187090"/>
            <a:ext cx="810520" cy="838339"/>
          </a:xfrm>
          <a:prstGeom prst="straightConnector1">
            <a:avLst/>
          </a:prstGeom>
          <a:ln w="25400">
            <a:solidFill>
              <a:srgbClr val="EC706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66" name="文本框 65"/>
          <p:cNvSpPr txBox="1"/>
          <p:nvPr/>
        </p:nvSpPr>
        <p:spPr>
          <a:xfrm>
            <a:off x="2540344" y="1386954"/>
            <a:ext cx="1747457" cy="338554"/>
          </a:xfrm>
          <a:prstGeom prst="rect">
            <a:avLst/>
          </a:prstGeom>
          <a:noFill/>
        </p:spPr>
        <p:txBody>
          <a:bodyPr wrap="square" rtlCol="0">
            <a:spAutoFit/>
          </a:bodyPr>
          <a:lstStyle/>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建立邻居关系</a:t>
            </a:r>
          </a:p>
        </p:txBody>
      </p:sp>
      <p:sp>
        <p:nvSpPr>
          <p:cNvPr id="67" name="文本框 66"/>
          <p:cNvSpPr txBox="1"/>
          <p:nvPr/>
        </p:nvSpPr>
        <p:spPr>
          <a:xfrm rot="2682494">
            <a:off x="1509694" y="2739679"/>
            <a:ext cx="1747457" cy="338554"/>
          </a:xfrm>
          <a:prstGeom prst="rect">
            <a:avLst/>
          </a:prstGeom>
          <a:noFill/>
        </p:spPr>
        <p:txBody>
          <a:bodyPr wrap="square" rtlCol="0">
            <a:spAutoFit/>
          </a:bodyPr>
          <a:lstStyle/>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建立邻居关系</a:t>
            </a:r>
          </a:p>
        </p:txBody>
      </p:sp>
      <p:sp>
        <p:nvSpPr>
          <p:cNvPr id="68" name="文本框 67"/>
          <p:cNvSpPr txBox="1"/>
          <p:nvPr/>
        </p:nvSpPr>
        <p:spPr>
          <a:xfrm rot="18884879">
            <a:off x="3542021" y="2500928"/>
            <a:ext cx="1747457" cy="338554"/>
          </a:xfrm>
          <a:prstGeom prst="rect">
            <a:avLst/>
          </a:prstGeom>
          <a:noFill/>
        </p:spPr>
        <p:txBody>
          <a:bodyPr wrap="square" rtlCol="0">
            <a:spAutoFit/>
          </a:bodyPr>
          <a:lstStyle/>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建立邻居关系</a:t>
            </a:r>
          </a:p>
        </p:txBody>
      </p:sp>
      <p:pic>
        <p:nvPicPr>
          <p:cNvPr id="72" name="图片 71"/>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485115" y="4266122"/>
            <a:ext cx="540000" cy="442800"/>
          </a:xfrm>
          <a:prstGeom prst="rect">
            <a:avLst/>
          </a:prstGeom>
        </p:spPr>
      </p:pic>
      <p:pic>
        <p:nvPicPr>
          <p:cNvPr id="73" name="图片 72"/>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9979284" y="4266122"/>
            <a:ext cx="540000" cy="442800"/>
          </a:xfrm>
          <a:prstGeom prst="rect">
            <a:avLst/>
          </a:prstGeom>
        </p:spPr>
      </p:pic>
      <p:pic>
        <p:nvPicPr>
          <p:cNvPr id="74" name="图片 7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751709" y="5474099"/>
            <a:ext cx="540000" cy="442800"/>
          </a:xfrm>
          <a:prstGeom prst="rect">
            <a:avLst/>
          </a:prstGeom>
        </p:spPr>
      </p:pic>
      <p:cxnSp>
        <p:nvCxnSpPr>
          <p:cNvPr id="75" name="直接连接符 74"/>
          <p:cNvCxnSpPr>
            <a:stCxn id="74" idx="1"/>
            <a:endCxn id="72" idx="2"/>
          </p:cNvCxnSpPr>
          <p:nvPr/>
        </p:nvCxnSpPr>
        <p:spPr>
          <a:xfrm flipH="1" flipV="1">
            <a:off x="7755115" y="4708922"/>
            <a:ext cx="996594" cy="9865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74" idx="3"/>
            <a:endCxn id="73" idx="2"/>
          </p:cNvCxnSpPr>
          <p:nvPr/>
        </p:nvCxnSpPr>
        <p:spPr>
          <a:xfrm flipV="1">
            <a:off x="9291709" y="4708922"/>
            <a:ext cx="957575" cy="9865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73" idx="1"/>
            <a:endCxn id="72" idx="3"/>
          </p:cNvCxnSpPr>
          <p:nvPr/>
        </p:nvCxnSpPr>
        <p:spPr>
          <a:xfrm flipH="1">
            <a:off x="8025115" y="4487522"/>
            <a:ext cx="19541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文本框 78"/>
          <p:cNvSpPr txBox="1"/>
          <p:nvPr/>
        </p:nvSpPr>
        <p:spPr>
          <a:xfrm>
            <a:off x="7026985" y="4292946"/>
            <a:ext cx="485420"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0" name="文本框 79"/>
          <p:cNvSpPr txBox="1"/>
          <p:nvPr/>
        </p:nvSpPr>
        <p:spPr>
          <a:xfrm>
            <a:off x="10543835" y="4280512"/>
            <a:ext cx="485420"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R2</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1" name="文本框 80"/>
          <p:cNvSpPr txBox="1"/>
          <p:nvPr/>
        </p:nvSpPr>
        <p:spPr>
          <a:xfrm>
            <a:off x="8806289" y="5908083"/>
            <a:ext cx="485420"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R3</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91" name="图片 90"/>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738976" y="4266122"/>
            <a:ext cx="540000" cy="442800"/>
          </a:xfrm>
          <a:prstGeom prst="rect">
            <a:avLst/>
          </a:prstGeom>
        </p:spPr>
      </p:pic>
      <p:pic>
        <p:nvPicPr>
          <p:cNvPr id="92" name="图片 91"/>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233145" y="4266122"/>
            <a:ext cx="540000" cy="442800"/>
          </a:xfrm>
          <a:prstGeom prst="rect">
            <a:avLst/>
          </a:prstGeom>
        </p:spPr>
      </p:pic>
      <p:pic>
        <p:nvPicPr>
          <p:cNvPr id="93" name="图片 92"/>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005570" y="5474099"/>
            <a:ext cx="540000" cy="442800"/>
          </a:xfrm>
          <a:prstGeom prst="rect">
            <a:avLst/>
          </a:prstGeom>
        </p:spPr>
      </p:pic>
      <p:cxnSp>
        <p:nvCxnSpPr>
          <p:cNvPr id="94" name="直接连接符 93"/>
          <p:cNvCxnSpPr>
            <a:stCxn id="93" idx="1"/>
            <a:endCxn id="91" idx="2"/>
          </p:cNvCxnSpPr>
          <p:nvPr/>
        </p:nvCxnSpPr>
        <p:spPr>
          <a:xfrm flipH="1" flipV="1">
            <a:off x="2008976" y="4708922"/>
            <a:ext cx="996594" cy="9865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a:stCxn id="93" idx="3"/>
            <a:endCxn id="92" idx="2"/>
          </p:cNvCxnSpPr>
          <p:nvPr/>
        </p:nvCxnSpPr>
        <p:spPr>
          <a:xfrm flipV="1">
            <a:off x="3545570" y="4708922"/>
            <a:ext cx="957575" cy="9865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a:stCxn id="92" idx="1"/>
            <a:endCxn id="91" idx="3"/>
          </p:cNvCxnSpPr>
          <p:nvPr/>
        </p:nvCxnSpPr>
        <p:spPr>
          <a:xfrm flipH="1">
            <a:off x="2278976" y="4487522"/>
            <a:ext cx="19541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7" name="文本框 96"/>
          <p:cNvSpPr txBox="1"/>
          <p:nvPr/>
        </p:nvSpPr>
        <p:spPr>
          <a:xfrm>
            <a:off x="1280846" y="4292946"/>
            <a:ext cx="485420"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8" name="文本框 97"/>
          <p:cNvSpPr txBox="1"/>
          <p:nvPr/>
        </p:nvSpPr>
        <p:spPr>
          <a:xfrm>
            <a:off x="4797696" y="4280512"/>
            <a:ext cx="485420"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R2</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9" name="文本框 98"/>
          <p:cNvSpPr txBox="1"/>
          <p:nvPr/>
        </p:nvSpPr>
        <p:spPr>
          <a:xfrm>
            <a:off x="3060150" y="5908083"/>
            <a:ext cx="485420"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R3</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1" name="文本框 100"/>
          <p:cNvSpPr txBox="1"/>
          <p:nvPr/>
        </p:nvSpPr>
        <p:spPr>
          <a:xfrm>
            <a:off x="1437111" y="3858295"/>
            <a:ext cx="1143729" cy="338554"/>
          </a:xfrm>
          <a:prstGeom prst="rect">
            <a:avLst/>
          </a:prstGeom>
          <a:noFill/>
        </p:spPr>
        <p:txBody>
          <a:bodyPr wrap="square" rtlCol="0">
            <a:spAutoFit/>
          </a:bodyPr>
          <a:lstStyle/>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路径计算</a:t>
            </a:r>
          </a:p>
        </p:txBody>
      </p:sp>
      <p:sp>
        <p:nvSpPr>
          <p:cNvPr id="102" name="文本框 101"/>
          <p:cNvSpPr txBox="1"/>
          <p:nvPr/>
        </p:nvSpPr>
        <p:spPr>
          <a:xfrm>
            <a:off x="3947530" y="3858295"/>
            <a:ext cx="1143729" cy="338554"/>
          </a:xfrm>
          <a:prstGeom prst="rect">
            <a:avLst/>
          </a:prstGeom>
          <a:noFill/>
        </p:spPr>
        <p:txBody>
          <a:bodyPr wrap="square" rtlCol="0">
            <a:spAutoFit/>
          </a:bodyPr>
          <a:lstStyle/>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路径计算</a:t>
            </a:r>
          </a:p>
        </p:txBody>
      </p:sp>
      <p:sp>
        <p:nvSpPr>
          <p:cNvPr id="103" name="文本框 102"/>
          <p:cNvSpPr txBox="1"/>
          <p:nvPr/>
        </p:nvSpPr>
        <p:spPr>
          <a:xfrm>
            <a:off x="1908816" y="5887493"/>
            <a:ext cx="1143729" cy="338554"/>
          </a:xfrm>
          <a:prstGeom prst="rect">
            <a:avLst/>
          </a:prstGeom>
          <a:noFill/>
        </p:spPr>
        <p:txBody>
          <a:bodyPr wrap="square" rtlCol="0">
            <a:spAutoFit/>
          </a:bodyPr>
          <a:lstStyle/>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路径计算</a:t>
            </a:r>
          </a:p>
        </p:txBody>
      </p:sp>
      <p:sp>
        <p:nvSpPr>
          <p:cNvPr id="104" name="梯形 12"/>
          <p:cNvSpPr/>
          <p:nvPr/>
        </p:nvSpPr>
        <p:spPr>
          <a:xfrm rot="5400000">
            <a:off x="3467159" y="5383590"/>
            <a:ext cx="972237" cy="815415"/>
          </a:xfrm>
          <a:custGeom>
            <a:avLst/>
            <a:gdLst>
              <a:gd name="connsiteX0" fmla="*/ 0 w 2811572"/>
              <a:gd name="connsiteY0" fmla="*/ 661945 h 661945"/>
              <a:gd name="connsiteX1" fmla="*/ 501351 w 2811572"/>
              <a:gd name="connsiteY1" fmla="*/ 0 h 661945"/>
              <a:gd name="connsiteX2" fmla="*/ 2310221 w 2811572"/>
              <a:gd name="connsiteY2" fmla="*/ 0 h 661945"/>
              <a:gd name="connsiteX3" fmla="*/ 2811572 w 2811572"/>
              <a:gd name="connsiteY3" fmla="*/ 661945 h 661945"/>
              <a:gd name="connsiteX4" fmla="*/ 0 w 2811572"/>
              <a:gd name="connsiteY4" fmla="*/ 661945 h 661945"/>
              <a:gd name="connsiteX0" fmla="*/ 0 w 2310221"/>
              <a:gd name="connsiteY0" fmla="*/ 661945 h 707665"/>
              <a:gd name="connsiteX1" fmla="*/ 501351 w 2310221"/>
              <a:gd name="connsiteY1" fmla="*/ 0 h 707665"/>
              <a:gd name="connsiteX2" fmla="*/ 2310221 w 2310221"/>
              <a:gd name="connsiteY2" fmla="*/ 0 h 707665"/>
              <a:gd name="connsiteX3" fmla="*/ 1599992 w 2310221"/>
              <a:gd name="connsiteY3" fmla="*/ 707665 h 707665"/>
              <a:gd name="connsiteX4" fmla="*/ 0 w 2310221"/>
              <a:gd name="connsiteY4" fmla="*/ 661945 h 707665"/>
              <a:gd name="connsiteX0" fmla="*/ 580689 w 1808870"/>
              <a:gd name="connsiteY0" fmla="*/ 753385 h 753385"/>
              <a:gd name="connsiteX1" fmla="*/ 0 w 1808870"/>
              <a:gd name="connsiteY1" fmla="*/ 0 h 753385"/>
              <a:gd name="connsiteX2" fmla="*/ 1808870 w 1808870"/>
              <a:gd name="connsiteY2" fmla="*/ 0 h 753385"/>
              <a:gd name="connsiteX3" fmla="*/ 1098641 w 1808870"/>
              <a:gd name="connsiteY3" fmla="*/ 707665 h 753385"/>
              <a:gd name="connsiteX4" fmla="*/ 580689 w 1808870"/>
              <a:gd name="connsiteY4" fmla="*/ 753385 h 753385"/>
              <a:gd name="connsiteX0" fmla="*/ 580689 w 1808870"/>
              <a:gd name="connsiteY0" fmla="*/ 715285 h 715285"/>
              <a:gd name="connsiteX1" fmla="*/ 0 w 1808870"/>
              <a:gd name="connsiteY1" fmla="*/ 0 h 715285"/>
              <a:gd name="connsiteX2" fmla="*/ 1808870 w 1808870"/>
              <a:gd name="connsiteY2" fmla="*/ 0 h 715285"/>
              <a:gd name="connsiteX3" fmla="*/ 1098641 w 1808870"/>
              <a:gd name="connsiteY3" fmla="*/ 707665 h 715285"/>
              <a:gd name="connsiteX4" fmla="*/ 580689 w 1808870"/>
              <a:gd name="connsiteY4" fmla="*/ 715285 h 715285"/>
              <a:gd name="connsiteX0" fmla="*/ 1152189 w 2380370"/>
              <a:gd name="connsiteY0" fmla="*/ 890545 h 890545"/>
              <a:gd name="connsiteX1" fmla="*/ 0 w 2380370"/>
              <a:gd name="connsiteY1" fmla="*/ 0 h 890545"/>
              <a:gd name="connsiteX2" fmla="*/ 2380370 w 2380370"/>
              <a:gd name="connsiteY2" fmla="*/ 175260 h 890545"/>
              <a:gd name="connsiteX3" fmla="*/ 1670141 w 2380370"/>
              <a:gd name="connsiteY3" fmla="*/ 882925 h 890545"/>
              <a:gd name="connsiteX4" fmla="*/ 1152189 w 2380370"/>
              <a:gd name="connsiteY4" fmla="*/ 890545 h 890545"/>
              <a:gd name="connsiteX0" fmla="*/ 1152189 w 2890910"/>
              <a:gd name="connsiteY0" fmla="*/ 905785 h 905785"/>
              <a:gd name="connsiteX1" fmla="*/ 0 w 2890910"/>
              <a:gd name="connsiteY1" fmla="*/ 15240 h 905785"/>
              <a:gd name="connsiteX2" fmla="*/ 2890910 w 2890910"/>
              <a:gd name="connsiteY2" fmla="*/ 0 h 905785"/>
              <a:gd name="connsiteX3" fmla="*/ 1670141 w 2890910"/>
              <a:gd name="connsiteY3" fmla="*/ 898165 h 905785"/>
              <a:gd name="connsiteX4" fmla="*/ 1152189 w 2890910"/>
              <a:gd name="connsiteY4" fmla="*/ 905785 h 905785"/>
              <a:gd name="connsiteX0" fmla="*/ 1272945 w 2890910"/>
              <a:gd name="connsiteY0" fmla="*/ 1035489 h 1035489"/>
              <a:gd name="connsiteX1" fmla="*/ 0 w 2890910"/>
              <a:gd name="connsiteY1" fmla="*/ 15240 h 1035489"/>
              <a:gd name="connsiteX2" fmla="*/ 2890910 w 2890910"/>
              <a:gd name="connsiteY2" fmla="*/ 0 h 1035489"/>
              <a:gd name="connsiteX3" fmla="*/ 1670141 w 2890910"/>
              <a:gd name="connsiteY3" fmla="*/ 898165 h 1035489"/>
              <a:gd name="connsiteX4" fmla="*/ 1272945 w 2890910"/>
              <a:gd name="connsiteY4" fmla="*/ 1035489 h 1035489"/>
              <a:gd name="connsiteX0" fmla="*/ 1272945 w 2890910"/>
              <a:gd name="connsiteY0" fmla="*/ 1035489 h 1044082"/>
              <a:gd name="connsiteX1" fmla="*/ 0 w 2890910"/>
              <a:gd name="connsiteY1" fmla="*/ 15240 h 1044082"/>
              <a:gd name="connsiteX2" fmla="*/ 2890910 w 2890910"/>
              <a:gd name="connsiteY2" fmla="*/ 0 h 1044082"/>
              <a:gd name="connsiteX3" fmla="*/ 1750646 w 2890910"/>
              <a:gd name="connsiteY3" fmla="*/ 1044082 h 1044082"/>
              <a:gd name="connsiteX4" fmla="*/ 1272945 w 2890910"/>
              <a:gd name="connsiteY4" fmla="*/ 1035489 h 1044082"/>
              <a:gd name="connsiteX0" fmla="*/ 1161926 w 2890910"/>
              <a:gd name="connsiteY0" fmla="*/ 1130128 h 1130128"/>
              <a:gd name="connsiteX1" fmla="*/ 0 w 2890910"/>
              <a:gd name="connsiteY1" fmla="*/ 15240 h 1130128"/>
              <a:gd name="connsiteX2" fmla="*/ 2890910 w 2890910"/>
              <a:gd name="connsiteY2" fmla="*/ 0 h 1130128"/>
              <a:gd name="connsiteX3" fmla="*/ 1750646 w 2890910"/>
              <a:gd name="connsiteY3" fmla="*/ 1044082 h 1130128"/>
              <a:gd name="connsiteX4" fmla="*/ 1161926 w 2890910"/>
              <a:gd name="connsiteY4" fmla="*/ 1130128 h 1130128"/>
              <a:gd name="connsiteX0" fmla="*/ 1161926 w 2890910"/>
              <a:gd name="connsiteY0" fmla="*/ 1130128 h 1130128"/>
              <a:gd name="connsiteX1" fmla="*/ 0 w 2890910"/>
              <a:gd name="connsiteY1" fmla="*/ 15240 h 1130128"/>
              <a:gd name="connsiteX2" fmla="*/ 2890910 w 2890910"/>
              <a:gd name="connsiteY2" fmla="*/ 0 h 1130128"/>
              <a:gd name="connsiteX3" fmla="*/ 1750650 w 2890910"/>
              <a:gd name="connsiteY3" fmla="*/ 1128205 h 1130128"/>
              <a:gd name="connsiteX4" fmla="*/ 1161926 w 2890910"/>
              <a:gd name="connsiteY4" fmla="*/ 1130128 h 1130128"/>
              <a:gd name="connsiteX0" fmla="*/ 1073109 w 2890910"/>
              <a:gd name="connsiteY0" fmla="*/ 1130128 h 1130128"/>
              <a:gd name="connsiteX1" fmla="*/ 0 w 2890910"/>
              <a:gd name="connsiteY1" fmla="*/ 15240 h 1130128"/>
              <a:gd name="connsiteX2" fmla="*/ 2890910 w 2890910"/>
              <a:gd name="connsiteY2" fmla="*/ 0 h 1130128"/>
              <a:gd name="connsiteX3" fmla="*/ 1750650 w 2890910"/>
              <a:gd name="connsiteY3" fmla="*/ 1128205 h 1130128"/>
              <a:gd name="connsiteX4" fmla="*/ 1073109 w 2890910"/>
              <a:gd name="connsiteY4" fmla="*/ 1130128 h 1130128"/>
              <a:gd name="connsiteX0" fmla="*/ 1073109 w 2890910"/>
              <a:gd name="connsiteY0" fmla="*/ 1130128 h 1130128"/>
              <a:gd name="connsiteX1" fmla="*/ 0 w 2890910"/>
              <a:gd name="connsiteY1" fmla="*/ 15240 h 1130128"/>
              <a:gd name="connsiteX2" fmla="*/ 2890910 w 2890910"/>
              <a:gd name="connsiteY2" fmla="*/ 0 h 1130128"/>
              <a:gd name="connsiteX3" fmla="*/ 1883879 w 2890910"/>
              <a:gd name="connsiteY3" fmla="*/ 1128205 h 1130128"/>
              <a:gd name="connsiteX4" fmla="*/ 1073109 w 2890910"/>
              <a:gd name="connsiteY4" fmla="*/ 1130128 h 1130128"/>
              <a:gd name="connsiteX0" fmla="*/ 1961299 w 3779100"/>
              <a:gd name="connsiteY0" fmla="*/ 1968608 h 1968608"/>
              <a:gd name="connsiteX1" fmla="*/ 0 w 3779100"/>
              <a:gd name="connsiteY1" fmla="*/ 0 h 1968608"/>
              <a:gd name="connsiteX2" fmla="*/ 3779100 w 3779100"/>
              <a:gd name="connsiteY2" fmla="*/ 838480 h 1968608"/>
              <a:gd name="connsiteX3" fmla="*/ 2772069 w 3779100"/>
              <a:gd name="connsiteY3" fmla="*/ 1966685 h 1968608"/>
              <a:gd name="connsiteX4" fmla="*/ 1961299 w 3779100"/>
              <a:gd name="connsiteY4" fmla="*/ 1968608 h 1968608"/>
              <a:gd name="connsiteX0" fmla="*/ 1961299 w 4800518"/>
              <a:gd name="connsiteY0" fmla="*/ 2021791 h 2021791"/>
              <a:gd name="connsiteX1" fmla="*/ 0 w 4800518"/>
              <a:gd name="connsiteY1" fmla="*/ 53183 h 2021791"/>
              <a:gd name="connsiteX2" fmla="*/ 4800518 w 4800518"/>
              <a:gd name="connsiteY2" fmla="*/ 0 h 2021791"/>
              <a:gd name="connsiteX3" fmla="*/ 2772069 w 4800518"/>
              <a:gd name="connsiteY3" fmla="*/ 2019868 h 2021791"/>
              <a:gd name="connsiteX4" fmla="*/ 1961299 w 4800518"/>
              <a:gd name="connsiteY4" fmla="*/ 2021791 h 2021791"/>
              <a:gd name="connsiteX0" fmla="*/ 1961299 w 4800518"/>
              <a:gd name="connsiteY0" fmla="*/ 2021791 h 2021791"/>
              <a:gd name="connsiteX1" fmla="*/ 0 w 4800518"/>
              <a:gd name="connsiteY1" fmla="*/ 15240 h 2021791"/>
              <a:gd name="connsiteX2" fmla="*/ 4800518 w 4800518"/>
              <a:gd name="connsiteY2" fmla="*/ 0 h 2021791"/>
              <a:gd name="connsiteX3" fmla="*/ 2772069 w 4800518"/>
              <a:gd name="connsiteY3" fmla="*/ 2019868 h 2021791"/>
              <a:gd name="connsiteX4" fmla="*/ 1961299 w 4800518"/>
              <a:gd name="connsiteY4" fmla="*/ 2021791 h 2021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00518" h="2021791">
                <a:moveTo>
                  <a:pt x="1961299" y="2021791"/>
                </a:moveTo>
                <a:lnTo>
                  <a:pt x="0" y="15240"/>
                </a:lnTo>
                <a:lnTo>
                  <a:pt x="4800518" y="0"/>
                </a:lnTo>
                <a:lnTo>
                  <a:pt x="2772069" y="2019868"/>
                </a:lnTo>
                <a:lnTo>
                  <a:pt x="1961299" y="2021791"/>
                </a:lnTo>
                <a:close/>
              </a:path>
            </a:pathLst>
          </a:custGeom>
          <a:gradFill flip="none" rotWithShape="1">
            <a:gsLst>
              <a:gs pos="0">
                <a:schemeClr val="bg1"/>
              </a:gs>
              <a:gs pos="100000">
                <a:srgbClr val="00B0F0"/>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5" name="椭圆 104"/>
          <p:cNvSpPr/>
          <p:nvPr/>
        </p:nvSpPr>
        <p:spPr>
          <a:xfrm>
            <a:off x="4123256" y="5082583"/>
            <a:ext cx="1299778" cy="1277787"/>
          </a:xfrm>
          <a:prstGeom prst="ellipse">
            <a:avLst/>
          </a:prstGeom>
          <a:noFill/>
          <a:ln>
            <a:solidFill>
              <a:srgbClr val="15151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6" name="Oval 4"/>
          <p:cNvSpPr>
            <a:spLocks noChangeAspect="1"/>
          </p:cNvSpPr>
          <p:nvPr/>
        </p:nvSpPr>
        <p:spPr>
          <a:xfrm>
            <a:off x="4237252" y="5316771"/>
            <a:ext cx="282142" cy="28214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6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6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7" name="Oval 4"/>
          <p:cNvSpPr>
            <a:spLocks noChangeAspect="1"/>
          </p:cNvSpPr>
          <p:nvPr/>
        </p:nvSpPr>
        <p:spPr>
          <a:xfrm>
            <a:off x="5020927" y="5322655"/>
            <a:ext cx="282142" cy="28214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6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6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8" name="Oval 4"/>
          <p:cNvSpPr>
            <a:spLocks noChangeAspect="1"/>
          </p:cNvSpPr>
          <p:nvPr/>
        </p:nvSpPr>
        <p:spPr>
          <a:xfrm>
            <a:off x="4632074" y="6011157"/>
            <a:ext cx="282142" cy="28214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6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sz="16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109" name="组合 108"/>
          <p:cNvGrpSpPr/>
          <p:nvPr/>
        </p:nvGrpSpPr>
        <p:grpSpPr>
          <a:xfrm>
            <a:off x="4528285" y="5360537"/>
            <a:ext cx="492642" cy="168920"/>
            <a:chOff x="5928528" y="1911781"/>
            <a:chExt cx="538143" cy="205252"/>
          </a:xfrm>
        </p:grpSpPr>
        <p:cxnSp>
          <p:nvCxnSpPr>
            <p:cNvPr id="110" name="直接箭头连接符 109"/>
            <p:cNvCxnSpPr/>
            <p:nvPr/>
          </p:nvCxnSpPr>
          <p:spPr>
            <a:xfrm>
              <a:off x="5928528" y="2117033"/>
              <a:ext cx="538143" cy="0"/>
            </a:xfrm>
            <a:prstGeom prst="straightConnector1">
              <a:avLst/>
            </a:prstGeom>
            <a:ln w="25400">
              <a:solidFill>
                <a:srgbClr val="EC706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接箭头连接符 110"/>
            <p:cNvCxnSpPr/>
            <p:nvPr/>
          </p:nvCxnSpPr>
          <p:spPr>
            <a:xfrm flipH="1">
              <a:off x="5928528" y="1911781"/>
              <a:ext cx="530328" cy="0"/>
            </a:xfrm>
            <a:prstGeom prst="straightConnector1">
              <a:avLst/>
            </a:prstGeom>
            <a:ln w="25400">
              <a:solidFill>
                <a:srgbClr val="EC706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2" name="组合 111"/>
          <p:cNvGrpSpPr/>
          <p:nvPr/>
        </p:nvGrpSpPr>
        <p:grpSpPr>
          <a:xfrm rot="2959008">
            <a:off x="4185745" y="5789505"/>
            <a:ext cx="492642" cy="168920"/>
            <a:chOff x="5928528" y="1911781"/>
            <a:chExt cx="538143" cy="205252"/>
          </a:xfrm>
        </p:grpSpPr>
        <p:cxnSp>
          <p:nvCxnSpPr>
            <p:cNvPr id="113" name="直接箭头连接符 112"/>
            <p:cNvCxnSpPr/>
            <p:nvPr/>
          </p:nvCxnSpPr>
          <p:spPr>
            <a:xfrm>
              <a:off x="5928528" y="2117033"/>
              <a:ext cx="538143" cy="0"/>
            </a:xfrm>
            <a:prstGeom prst="straightConnector1">
              <a:avLst/>
            </a:prstGeom>
            <a:ln w="25400">
              <a:solidFill>
                <a:srgbClr val="EC706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接箭头连接符 113"/>
            <p:cNvCxnSpPr/>
            <p:nvPr/>
          </p:nvCxnSpPr>
          <p:spPr>
            <a:xfrm flipH="1">
              <a:off x="5928528" y="1911781"/>
              <a:ext cx="530328" cy="0"/>
            </a:xfrm>
            <a:prstGeom prst="straightConnector1">
              <a:avLst/>
            </a:prstGeom>
            <a:ln w="25400">
              <a:solidFill>
                <a:srgbClr val="EC706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5" name="组合 114"/>
          <p:cNvGrpSpPr/>
          <p:nvPr/>
        </p:nvGrpSpPr>
        <p:grpSpPr>
          <a:xfrm rot="17691156">
            <a:off x="4865969" y="5775724"/>
            <a:ext cx="492642" cy="168920"/>
            <a:chOff x="5928528" y="1911781"/>
            <a:chExt cx="538143" cy="205252"/>
          </a:xfrm>
        </p:grpSpPr>
        <p:cxnSp>
          <p:nvCxnSpPr>
            <p:cNvPr id="116" name="直接箭头连接符 115"/>
            <p:cNvCxnSpPr/>
            <p:nvPr/>
          </p:nvCxnSpPr>
          <p:spPr>
            <a:xfrm>
              <a:off x="5928528" y="2117033"/>
              <a:ext cx="538143" cy="0"/>
            </a:xfrm>
            <a:prstGeom prst="straightConnector1">
              <a:avLst/>
            </a:prstGeom>
            <a:ln w="25400">
              <a:solidFill>
                <a:srgbClr val="EC706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直接箭头连接符 116"/>
            <p:cNvCxnSpPr/>
            <p:nvPr/>
          </p:nvCxnSpPr>
          <p:spPr>
            <a:xfrm flipH="1">
              <a:off x="5928528" y="1911781"/>
              <a:ext cx="530328" cy="0"/>
            </a:xfrm>
            <a:prstGeom prst="straightConnector1">
              <a:avLst/>
            </a:prstGeom>
            <a:ln w="25400">
              <a:solidFill>
                <a:srgbClr val="EC7061"/>
              </a:solidFill>
              <a:tailEnd type="triangle"/>
            </a:ln>
          </p:spPr>
          <p:style>
            <a:lnRef idx="1">
              <a:schemeClr val="accent1"/>
            </a:lnRef>
            <a:fillRef idx="0">
              <a:schemeClr val="accent1"/>
            </a:fillRef>
            <a:effectRef idx="0">
              <a:schemeClr val="accent1"/>
            </a:effectRef>
            <a:fontRef idx="minor">
              <a:schemeClr val="tx1"/>
            </a:fontRef>
          </p:style>
        </p:cxnSp>
      </p:grpSp>
      <p:sp>
        <p:nvSpPr>
          <p:cNvPr id="78" name="圆角矩形 77"/>
          <p:cNvSpPr/>
          <p:nvPr/>
        </p:nvSpPr>
        <p:spPr>
          <a:xfrm>
            <a:off x="7343080" y="1233488"/>
            <a:ext cx="775633" cy="330460"/>
          </a:xfrm>
          <a:prstGeom prst="roundRect">
            <a:avLst>
              <a:gd name="adj" fmla="val 15000"/>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LSDB</a:t>
            </a:r>
            <a:endPar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2" name="圆角矩形 81"/>
          <p:cNvSpPr/>
          <p:nvPr/>
        </p:nvSpPr>
        <p:spPr>
          <a:xfrm>
            <a:off x="9861467" y="1233488"/>
            <a:ext cx="775633" cy="330460"/>
          </a:xfrm>
          <a:prstGeom prst="roundRect">
            <a:avLst>
              <a:gd name="adj" fmla="val 15000"/>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LSDB</a:t>
            </a:r>
            <a:endPar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4" name="圆角矩形 83"/>
          <p:cNvSpPr/>
          <p:nvPr/>
        </p:nvSpPr>
        <p:spPr>
          <a:xfrm>
            <a:off x="9248277" y="3313467"/>
            <a:ext cx="775633" cy="330460"/>
          </a:xfrm>
          <a:prstGeom prst="roundRect">
            <a:avLst>
              <a:gd name="adj" fmla="val 15000"/>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LSDB</a:t>
            </a:r>
            <a:endPar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5" name="圆角矩形 84"/>
          <p:cNvSpPr/>
          <p:nvPr/>
        </p:nvSpPr>
        <p:spPr>
          <a:xfrm>
            <a:off x="7343080" y="3851786"/>
            <a:ext cx="706646" cy="330460"/>
          </a:xfrm>
          <a:prstGeom prst="roundRect">
            <a:avLst>
              <a:gd name="adj" fmla="val 15000"/>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RIB</a:t>
            </a:r>
            <a:endPar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6" name="圆角矩形 85"/>
          <p:cNvSpPr/>
          <p:nvPr/>
        </p:nvSpPr>
        <p:spPr>
          <a:xfrm>
            <a:off x="9930454" y="3851786"/>
            <a:ext cx="706646" cy="330460"/>
          </a:xfrm>
          <a:prstGeom prst="roundRect">
            <a:avLst>
              <a:gd name="adj" fmla="val 15000"/>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RIB</a:t>
            </a:r>
            <a:endPar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9" name="圆角矩形 88"/>
          <p:cNvSpPr/>
          <p:nvPr/>
        </p:nvSpPr>
        <p:spPr>
          <a:xfrm>
            <a:off x="9317264" y="5766290"/>
            <a:ext cx="706646" cy="330460"/>
          </a:xfrm>
          <a:prstGeom prst="roundRect">
            <a:avLst>
              <a:gd name="adj" fmla="val 15000"/>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RIB</a:t>
            </a:r>
            <a:endPar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0" name="文本框 99"/>
          <p:cNvSpPr txBox="1"/>
          <p:nvPr/>
        </p:nvSpPr>
        <p:spPr>
          <a:xfrm>
            <a:off x="6132763" y="6000274"/>
            <a:ext cx="2820431" cy="307777"/>
          </a:xfrm>
          <a:prstGeom prst="rect">
            <a:avLst/>
          </a:prstGeom>
          <a:noFill/>
        </p:spPr>
        <p:txBody>
          <a:bodyPr wrap="square" rtlCol="0">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RIB: Routing Information Base</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3" name="文本框 82"/>
          <p:cNvSpPr txBox="1"/>
          <p:nvPr/>
        </p:nvSpPr>
        <p:spPr>
          <a:xfrm>
            <a:off x="8221767" y="4002129"/>
            <a:ext cx="1548729" cy="338554"/>
          </a:xfrm>
          <a:prstGeom prst="rect">
            <a:avLst/>
          </a:prstGeom>
          <a:noFill/>
        </p:spPr>
        <p:txBody>
          <a:bodyPr wrap="square" rtlCol="0">
            <a:spAutoFit/>
          </a:bodyPr>
          <a:lstStyle/>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生成路由表项</a:t>
            </a:r>
          </a:p>
        </p:txBody>
      </p:sp>
      <p:sp>
        <p:nvSpPr>
          <p:cNvPr id="87" name="Oval 4">
            <a:extLst>
              <a:ext uri="{FF2B5EF4-FFF2-40B4-BE49-F238E27FC236}">
                <a16:creationId xmlns="" xmlns:a16="http://schemas.microsoft.com/office/drawing/2014/main" id="{4DEBE282-43A3-4DC8-A9B7-860558EEB12A}"/>
              </a:ext>
            </a:extLst>
          </p:cNvPr>
          <p:cNvSpPr>
            <a:spLocks noChangeAspect="1"/>
          </p:cNvSpPr>
          <p:nvPr/>
        </p:nvSpPr>
        <p:spPr>
          <a:xfrm>
            <a:off x="5699929" y="3359648"/>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8" name="Oval 4">
            <a:extLst>
              <a:ext uri="{FF2B5EF4-FFF2-40B4-BE49-F238E27FC236}">
                <a16:creationId xmlns="" xmlns:a16="http://schemas.microsoft.com/office/drawing/2014/main" id="{CC69469B-46E6-41BD-A4BA-86BCDBCFF0DE}"/>
              </a:ext>
            </a:extLst>
          </p:cNvPr>
          <p:cNvSpPr>
            <a:spLocks noChangeAspect="1"/>
          </p:cNvSpPr>
          <p:nvPr/>
        </p:nvSpPr>
        <p:spPr>
          <a:xfrm>
            <a:off x="6270623" y="3359648"/>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0" name="Oval 4">
            <a:extLst>
              <a:ext uri="{FF2B5EF4-FFF2-40B4-BE49-F238E27FC236}">
                <a16:creationId xmlns="" xmlns:a16="http://schemas.microsoft.com/office/drawing/2014/main" id="{2564C9D7-DCA5-4A86-AD85-9DD63BA1B57B}"/>
              </a:ext>
            </a:extLst>
          </p:cNvPr>
          <p:cNvSpPr>
            <a:spLocks noChangeAspect="1"/>
          </p:cNvSpPr>
          <p:nvPr/>
        </p:nvSpPr>
        <p:spPr>
          <a:xfrm>
            <a:off x="5699929" y="3851786"/>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1" name="Oval 4">
            <a:extLst>
              <a:ext uri="{FF2B5EF4-FFF2-40B4-BE49-F238E27FC236}">
                <a16:creationId xmlns="" xmlns:a16="http://schemas.microsoft.com/office/drawing/2014/main" id="{3DC7F9DF-54E1-48D4-BA4B-FF6453433052}"/>
              </a:ext>
            </a:extLst>
          </p:cNvPr>
          <p:cNvSpPr>
            <a:spLocks noChangeAspect="1"/>
          </p:cNvSpPr>
          <p:nvPr/>
        </p:nvSpPr>
        <p:spPr>
          <a:xfrm>
            <a:off x="6270623" y="3851786"/>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4</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 name="直接连接符 3">
            <a:extLst>
              <a:ext uri="{FF2B5EF4-FFF2-40B4-BE49-F238E27FC236}">
                <a16:creationId xmlns="" xmlns:a16="http://schemas.microsoft.com/office/drawing/2014/main" id="{98B5B032-CA2A-4257-BDF8-A8205342552F}"/>
              </a:ext>
            </a:extLst>
          </p:cNvPr>
          <p:cNvCxnSpPr>
            <a:cxnSpLocks/>
          </p:cNvCxnSpPr>
          <p:nvPr/>
        </p:nvCxnSpPr>
        <p:spPr>
          <a:xfrm>
            <a:off x="927100" y="3703638"/>
            <a:ext cx="102235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2" name="直接连接符 121">
            <a:extLst>
              <a:ext uri="{FF2B5EF4-FFF2-40B4-BE49-F238E27FC236}">
                <a16:creationId xmlns="" xmlns:a16="http://schemas.microsoft.com/office/drawing/2014/main" id="{D9B5E335-298D-435F-A224-B3A46674161A}"/>
              </a:ext>
            </a:extLst>
          </p:cNvPr>
          <p:cNvCxnSpPr>
            <a:cxnSpLocks/>
          </p:cNvCxnSpPr>
          <p:nvPr/>
        </p:nvCxnSpPr>
        <p:spPr>
          <a:xfrm>
            <a:off x="6096000" y="1236955"/>
            <a:ext cx="0" cy="5081295"/>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8596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fontAlgn="auto"/>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简介</a:t>
            </a:r>
          </a:p>
        </p:txBody>
      </p:sp>
      <p:sp>
        <p:nvSpPr>
          <p:cNvPr id="3" name="文本框 2"/>
          <p:cNvSpPr txBox="1"/>
          <p:nvPr/>
        </p:nvSpPr>
        <p:spPr>
          <a:xfrm>
            <a:off x="446087" y="1233488"/>
            <a:ext cx="11299825" cy="4524315"/>
          </a:xfrm>
          <a:prstGeom prst="rect">
            <a:avLst/>
          </a:prstGeom>
          <a:noFill/>
        </p:spPr>
        <p:txBody>
          <a:bodyPr wrap="square" rtlCol="0">
            <a:spAutoFit/>
          </a:bodyPr>
          <a:lstStyle/>
          <a:p>
            <a:pPr marL="285750" indent="-285750">
              <a:lnSpc>
                <a:spcPct val="160000"/>
              </a:lnSpc>
              <a:buFont typeface="Arial" panose="020B0604020202020204" pitchFamily="34" charset="0"/>
              <a:buChar char="•"/>
            </a:pP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是典型的链路状态路由协议，是目前业内使用非常广泛的</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IGP</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协议之一。</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nSpc>
                <a:spcPct val="160000"/>
              </a:lnSpc>
              <a:buFont typeface="Arial" panose="020B0604020202020204" pitchFamily="34" charset="0"/>
              <a:buChar char="•"/>
            </a:pP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目前针对</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IPv4</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协议使用的是</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 Version 2</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RFC2328</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）；针对</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IPv6</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协议使用</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 Version 3</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RFC2740</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）。如无特殊说明本章后续所指的</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均为</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 Version 2</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nSpc>
                <a:spcPct val="160000"/>
              </a:lnSpc>
              <a:buFont typeface="Arial" panose="020B0604020202020204" pitchFamily="34" charset="0"/>
              <a:buChar char="•"/>
            </a:pP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运行</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路由器之间交互的是</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LS</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Link State</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，链路状态）信息，而不是直接交互路由。</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LS</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信息是</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能够正常进行拓扑及路由计算的关键信息。</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nSpc>
                <a:spcPct val="160000"/>
              </a:lnSpc>
              <a:buFont typeface="Arial" panose="020B0604020202020204" pitchFamily="34" charset="0"/>
              <a:buChar char="•"/>
            </a:pP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路由器将网络中的</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LS</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信息收集起来，存储在</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LSDB</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中。路由器都清楚区域内的网络拓扑结构，这有助于路由器计算无环路径。</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nSpc>
                <a:spcPct val="160000"/>
              </a:lnSpc>
              <a:buFont typeface="Arial" panose="020B0604020202020204" pitchFamily="34" charset="0"/>
              <a:buChar char="•"/>
            </a:pP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每台</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路由器都采用</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算法计算达到目的地的最短路径。路由器依据这些路径形成路由加载到路由表中。</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nSpc>
                <a:spcPct val="160000"/>
              </a:lnSpc>
              <a:buFont typeface="Arial" panose="020B0604020202020204" pitchFamily="34" charset="0"/>
              <a:buChar char="•"/>
            </a:pP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支持</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VLSM</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Variable Length Subnet Mask</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，可变长子网掩码），支持手工路由汇总。</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nSpc>
                <a:spcPct val="160000"/>
              </a:lnSpc>
              <a:buFont typeface="Arial" panose="020B0604020202020204" pitchFamily="34" charset="0"/>
              <a:buChar char="•"/>
            </a:pP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多区域的设计使得</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能够支持更大规模的网络。</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14039848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圆角矩形 92"/>
          <p:cNvSpPr/>
          <p:nvPr/>
        </p:nvSpPr>
        <p:spPr>
          <a:xfrm>
            <a:off x="1173480" y="2381067"/>
            <a:ext cx="10248458" cy="2299128"/>
          </a:xfrm>
          <a:prstGeom prst="roundRect">
            <a:avLst>
              <a:gd name="adj" fmla="val 15000"/>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fontAlgn="auto">
              <a:spcBef>
                <a:spcPts val="0"/>
              </a:spcBef>
              <a:spcAft>
                <a:spcPts val="0"/>
              </a:spcAft>
            </a:pPr>
            <a:r>
              <a:rPr lang="zh-CN" alt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在核心交换机与汇聚交换机上</a:t>
            </a:r>
            <a:endParaRPr lang="en-US" altLang="zh-CN"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a:p>
            <a:pPr fontAlgn="auto">
              <a:spcBef>
                <a:spcPts val="0"/>
              </a:spcBef>
              <a:spcAft>
                <a:spcPts val="0"/>
              </a:spcAft>
            </a:pPr>
            <a:r>
              <a:rPr lang="zh-CN" alt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运行</a:t>
            </a:r>
            <a:r>
              <a:rPr lang="en-US" altLang="zh-CN"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，实现园区网络内的</a:t>
            </a:r>
            <a:endParaRPr lang="en-US" altLang="zh-CN"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a:p>
            <a:pPr fontAlgn="auto">
              <a:spcBef>
                <a:spcPts val="0"/>
              </a:spcBef>
              <a:spcAft>
                <a:spcPts val="0"/>
              </a:spcAft>
            </a:pPr>
            <a:r>
              <a:rPr lang="zh-CN" alt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路由可达。</a:t>
            </a:r>
          </a:p>
        </p:txBody>
      </p:sp>
      <p:sp>
        <p:nvSpPr>
          <p:cNvPr id="4" name="标题 3"/>
          <p:cNvSpPr>
            <a:spLocks noGrp="1"/>
          </p:cNvSpPr>
          <p:nvPr>
            <p:ph type="title"/>
          </p:nvPr>
        </p:nvSpPr>
        <p:spPr/>
        <p:txBody>
          <a:bodyPr/>
          <a:lstStyle/>
          <a:p>
            <a:pPr fontAlgn="auto"/>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在园区网络中的应用</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41051" y="1818917"/>
            <a:ext cx="540000" cy="442174"/>
          </a:xfrm>
          <a:prstGeom prst="rect">
            <a:avLst/>
          </a:prstGeom>
        </p:spPr>
      </p:pic>
      <p:sp>
        <p:nvSpPr>
          <p:cNvPr id="5" name="Freeform 159"/>
          <p:cNvSpPr/>
          <p:nvPr/>
        </p:nvSpPr>
        <p:spPr>
          <a:xfrm flipH="1">
            <a:off x="2660810" y="1430477"/>
            <a:ext cx="2044665" cy="894507"/>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 name="文本框 1"/>
          <p:cNvSpPr txBox="1"/>
          <p:nvPr/>
        </p:nvSpPr>
        <p:spPr>
          <a:xfrm>
            <a:off x="3044904" y="1738212"/>
            <a:ext cx="1264021" cy="400110"/>
          </a:xfrm>
          <a:prstGeom prst="rect">
            <a:avLst/>
          </a:prstGeom>
          <a:noFill/>
        </p:spPr>
        <p:txBody>
          <a:bodyPr wrap="square" rtlCol="0">
            <a:spAutoFit/>
          </a:bodyPr>
          <a:lstStyle/>
          <a:p>
            <a:r>
              <a:rPr lang="en-US" altLang="zh-CN" sz="2000" dirty="0">
                <a:latin typeface="Huawei Sans" panose="020C0503030203020204" pitchFamily="34" charset="0"/>
                <a:ea typeface="方正兰亭黑简体" panose="02000000000000000000" pitchFamily="2" charset="-122"/>
                <a:sym typeface="Huawei Sans" panose="020C0503030203020204" pitchFamily="34" charset="0"/>
              </a:rPr>
              <a:t>Internet</a:t>
            </a:r>
            <a:endParaRPr lang="zh-CN" altLang="en-US" sz="20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6" name="直接连接符 5"/>
          <p:cNvCxnSpPr>
            <a:stCxn id="3" idx="1"/>
            <a:endCxn id="5" idx="8"/>
          </p:cNvCxnSpPr>
          <p:nvPr/>
        </p:nvCxnSpPr>
        <p:spPr>
          <a:xfrm flipH="1">
            <a:off x="4705475" y="2040004"/>
            <a:ext cx="1135576" cy="13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5841051" y="2932475"/>
            <a:ext cx="540000" cy="442800"/>
          </a:xfrm>
          <a:prstGeom prst="rect">
            <a:avLst/>
          </a:prstGeom>
        </p:spPr>
      </p:pic>
      <p:pic>
        <p:nvPicPr>
          <p:cNvPr id="13" name="图片 12"/>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8289761" y="2932475"/>
            <a:ext cx="540000" cy="442800"/>
          </a:xfrm>
          <a:prstGeom prst="rect">
            <a:avLst/>
          </a:prstGeom>
        </p:spPr>
      </p:pic>
      <p:cxnSp>
        <p:nvCxnSpPr>
          <p:cNvPr id="14" name="直接连接符 13"/>
          <p:cNvCxnSpPr>
            <a:stCxn id="13" idx="1"/>
            <a:endCxn id="12" idx="3"/>
          </p:cNvCxnSpPr>
          <p:nvPr/>
        </p:nvCxnSpPr>
        <p:spPr>
          <a:xfrm flipH="1">
            <a:off x="6381051" y="3153875"/>
            <a:ext cx="190871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3" idx="2"/>
            <a:endCxn id="12" idx="0"/>
          </p:cNvCxnSpPr>
          <p:nvPr/>
        </p:nvCxnSpPr>
        <p:spPr>
          <a:xfrm>
            <a:off x="6111051" y="2261091"/>
            <a:ext cx="0" cy="6713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0" name="图片 19"/>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10141706" y="1881840"/>
            <a:ext cx="540000" cy="442800"/>
          </a:xfrm>
          <a:prstGeom prst="rect">
            <a:avLst/>
          </a:prstGeom>
        </p:spPr>
      </p:pic>
      <p:pic>
        <p:nvPicPr>
          <p:cNvPr id="21" name="图片 20"/>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10141706" y="2932475"/>
            <a:ext cx="540000" cy="442800"/>
          </a:xfrm>
          <a:prstGeom prst="rect">
            <a:avLst/>
          </a:prstGeom>
        </p:spPr>
      </p:pic>
      <p:cxnSp>
        <p:nvCxnSpPr>
          <p:cNvPr id="22" name="直接连接符 21"/>
          <p:cNvCxnSpPr>
            <a:stCxn id="21" idx="1"/>
            <a:endCxn id="13" idx="3"/>
          </p:cNvCxnSpPr>
          <p:nvPr/>
        </p:nvCxnSpPr>
        <p:spPr>
          <a:xfrm flipH="1">
            <a:off x="8829761" y="3153875"/>
            <a:ext cx="131194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9485733" y="2080344"/>
            <a:ext cx="655973"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9485733" y="2102927"/>
            <a:ext cx="0" cy="10509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31" name="图片 30"/>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2604337" y="4083515"/>
            <a:ext cx="540000" cy="442800"/>
          </a:xfrm>
          <a:prstGeom prst="rect">
            <a:avLst/>
          </a:prstGeom>
        </p:spPr>
      </p:pic>
      <p:pic>
        <p:nvPicPr>
          <p:cNvPr id="32" name="图片 31"/>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5826000" y="4083515"/>
            <a:ext cx="540000" cy="442800"/>
          </a:xfrm>
          <a:prstGeom prst="rect">
            <a:avLst/>
          </a:prstGeom>
        </p:spPr>
      </p:pic>
      <p:pic>
        <p:nvPicPr>
          <p:cNvPr id="33" name="图片 32"/>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9047663" y="4083515"/>
            <a:ext cx="540000" cy="442800"/>
          </a:xfrm>
          <a:prstGeom prst="rect">
            <a:avLst/>
          </a:prstGeom>
        </p:spPr>
      </p:pic>
      <p:pic>
        <p:nvPicPr>
          <p:cNvPr id="34" name="图片 33"/>
          <p:cNvPicPr>
            <a:picLocks/>
          </p:cNvPicPr>
          <p:nvPr/>
        </p:nvPicPr>
        <p:blipFill>
          <a:blip r:embed="rId7" cstate="print">
            <a:extLst>
              <a:ext uri="{28A0092B-C50C-407E-A947-70E740481C1C}">
                <a14:useLocalDpi xmlns:a14="http://schemas.microsoft.com/office/drawing/2010/main" val="0"/>
              </a:ext>
            </a:extLst>
          </a:blip>
          <a:stretch>
            <a:fillRect/>
          </a:stretch>
        </p:blipFill>
        <p:spPr>
          <a:xfrm>
            <a:off x="1734921" y="4853712"/>
            <a:ext cx="540000" cy="442800"/>
          </a:xfrm>
          <a:prstGeom prst="rect">
            <a:avLst/>
          </a:prstGeom>
        </p:spPr>
      </p:pic>
      <p:pic>
        <p:nvPicPr>
          <p:cNvPr id="35" name="图片 34"/>
          <p:cNvPicPr>
            <a:picLocks/>
          </p:cNvPicPr>
          <p:nvPr/>
        </p:nvPicPr>
        <p:blipFill>
          <a:blip r:embed="rId7" cstate="print">
            <a:extLst>
              <a:ext uri="{28A0092B-C50C-407E-A947-70E740481C1C}">
                <a14:useLocalDpi xmlns:a14="http://schemas.microsoft.com/office/drawing/2010/main" val="0"/>
              </a:ext>
            </a:extLst>
          </a:blip>
          <a:stretch>
            <a:fillRect/>
          </a:stretch>
        </p:blipFill>
        <p:spPr>
          <a:xfrm>
            <a:off x="3373631" y="4853712"/>
            <a:ext cx="540000" cy="442800"/>
          </a:xfrm>
          <a:prstGeom prst="rect">
            <a:avLst/>
          </a:prstGeom>
        </p:spPr>
      </p:pic>
      <p:pic>
        <p:nvPicPr>
          <p:cNvPr id="36" name="图片 35"/>
          <p:cNvPicPr>
            <a:picLocks/>
          </p:cNvPicPr>
          <p:nvPr/>
        </p:nvPicPr>
        <p:blipFill>
          <a:blip r:embed="rId7" cstate="print">
            <a:extLst>
              <a:ext uri="{28A0092B-C50C-407E-A947-70E740481C1C}">
                <a14:useLocalDpi xmlns:a14="http://schemas.microsoft.com/office/drawing/2010/main" val="0"/>
              </a:ext>
            </a:extLst>
          </a:blip>
          <a:stretch>
            <a:fillRect/>
          </a:stretch>
        </p:blipFill>
        <p:spPr>
          <a:xfrm>
            <a:off x="5012341" y="4853712"/>
            <a:ext cx="540000" cy="442800"/>
          </a:xfrm>
          <a:prstGeom prst="rect">
            <a:avLst/>
          </a:prstGeom>
        </p:spPr>
      </p:pic>
      <p:pic>
        <p:nvPicPr>
          <p:cNvPr id="37" name="图片 36"/>
          <p:cNvPicPr>
            <a:picLocks/>
          </p:cNvPicPr>
          <p:nvPr/>
        </p:nvPicPr>
        <p:blipFill>
          <a:blip r:embed="rId7" cstate="print">
            <a:extLst>
              <a:ext uri="{28A0092B-C50C-407E-A947-70E740481C1C}">
                <a14:useLocalDpi xmlns:a14="http://schemas.microsoft.com/office/drawing/2010/main" val="0"/>
              </a:ext>
            </a:extLst>
          </a:blip>
          <a:stretch>
            <a:fillRect/>
          </a:stretch>
        </p:blipFill>
        <p:spPr>
          <a:xfrm>
            <a:off x="6651051" y="4853712"/>
            <a:ext cx="540000" cy="442800"/>
          </a:xfrm>
          <a:prstGeom prst="rect">
            <a:avLst/>
          </a:prstGeom>
        </p:spPr>
      </p:pic>
      <p:pic>
        <p:nvPicPr>
          <p:cNvPr id="38" name="图片 37"/>
          <p:cNvPicPr>
            <a:picLocks/>
          </p:cNvPicPr>
          <p:nvPr/>
        </p:nvPicPr>
        <p:blipFill>
          <a:blip r:embed="rId7" cstate="print">
            <a:extLst>
              <a:ext uri="{28A0092B-C50C-407E-A947-70E740481C1C}">
                <a14:useLocalDpi xmlns:a14="http://schemas.microsoft.com/office/drawing/2010/main" val="0"/>
              </a:ext>
            </a:extLst>
          </a:blip>
          <a:stretch>
            <a:fillRect/>
          </a:stretch>
        </p:blipFill>
        <p:spPr>
          <a:xfrm>
            <a:off x="8289761" y="4859662"/>
            <a:ext cx="540000" cy="442800"/>
          </a:xfrm>
          <a:prstGeom prst="rect">
            <a:avLst/>
          </a:prstGeom>
        </p:spPr>
      </p:pic>
      <p:pic>
        <p:nvPicPr>
          <p:cNvPr id="39" name="图片 38"/>
          <p:cNvPicPr>
            <a:picLocks/>
          </p:cNvPicPr>
          <p:nvPr/>
        </p:nvPicPr>
        <p:blipFill>
          <a:blip r:embed="rId7" cstate="print">
            <a:extLst>
              <a:ext uri="{28A0092B-C50C-407E-A947-70E740481C1C}">
                <a14:useLocalDpi xmlns:a14="http://schemas.microsoft.com/office/drawing/2010/main" val="0"/>
              </a:ext>
            </a:extLst>
          </a:blip>
          <a:stretch>
            <a:fillRect/>
          </a:stretch>
        </p:blipFill>
        <p:spPr>
          <a:xfrm>
            <a:off x="9928471" y="4853712"/>
            <a:ext cx="540000" cy="442800"/>
          </a:xfrm>
          <a:prstGeom prst="rect">
            <a:avLst/>
          </a:prstGeom>
        </p:spPr>
      </p:pic>
      <p:cxnSp>
        <p:nvCxnSpPr>
          <p:cNvPr id="40" name="直接连接符 39"/>
          <p:cNvCxnSpPr>
            <a:stCxn id="31" idx="2"/>
            <a:endCxn id="34" idx="0"/>
          </p:cNvCxnSpPr>
          <p:nvPr/>
        </p:nvCxnSpPr>
        <p:spPr>
          <a:xfrm flipH="1">
            <a:off x="2004921" y="4526315"/>
            <a:ext cx="869416" cy="3273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35" idx="0"/>
            <a:endCxn id="31" idx="2"/>
          </p:cNvCxnSpPr>
          <p:nvPr/>
        </p:nvCxnSpPr>
        <p:spPr>
          <a:xfrm flipH="1" flipV="1">
            <a:off x="2874337" y="4526315"/>
            <a:ext cx="769294" cy="3273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32" idx="2"/>
            <a:endCxn id="36" idx="0"/>
          </p:cNvCxnSpPr>
          <p:nvPr/>
        </p:nvCxnSpPr>
        <p:spPr>
          <a:xfrm flipH="1">
            <a:off x="5282341" y="4526315"/>
            <a:ext cx="813659" cy="3273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32" idx="2"/>
            <a:endCxn id="37" idx="0"/>
          </p:cNvCxnSpPr>
          <p:nvPr/>
        </p:nvCxnSpPr>
        <p:spPr>
          <a:xfrm>
            <a:off x="6096000" y="4526315"/>
            <a:ext cx="825051" cy="3273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33" idx="2"/>
            <a:endCxn id="38" idx="0"/>
          </p:cNvCxnSpPr>
          <p:nvPr/>
        </p:nvCxnSpPr>
        <p:spPr>
          <a:xfrm flipH="1">
            <a:off x="8559761" y="4526315"/>
            <a:ext cx="757902" cy="3333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33" idx="2"/>
            <a:endCxn id="39" idx="0"/>
          </p:cNvCxnSpPr>
          <p:nvPr/>
        </p:nvCxnSpPr>
        <p:spPr>
          <a:xfrm>
            <a:off x="9317663" y="4526315"/>
            <a:ext cx="880808" cy="3273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60" name="图片 59" descr="PC.png"/>
          <p:cNvPicPr>
            <a:picLocks noChangeAspect="1"/>
          </p:cNvPicPr>
          <p:nvPr/>
        </p:nvPicPr>
        <p:blipFill>
          <a:blip r:embed="rId8" cstate="print"/>
          <a:stretch>
            <a:fillRect/>
          </a:stretch>
        </p:blipFill>
        <p:spPr>
          <a:xfrm>
            <a:off x="1734921" y="5580602"/>
            <a:ext cx="539063" cy="414000"/>
          </a:xfrm>
          <a:prstGeom prst="rect">
            <a:avLst/>
          </a:prstGeom>
        </p:spPr>
      </p:pic>
      <p:pic>
        <p:nvPicPr>
          <p:cNvPr id="61" name="图片 60" descr="PC.png"/>
          <p:cNvPicPr>
            <a:picLocks noChangeAspect="1"/>
          </p:cNvPicPr>
          <p:nvPr/>
        </p:nvPicPr>
        <p:blipFill>
          <a:blip r:embed="rId8" cstate="print"/>
          <a:stretch>
            <a:fillRect/>
          </a:stretch>
        </p:blipFill>
        <p:spPr>
          <a:xfrm>
            <a:off x="3373631" y="5580602"/>
            <a:ext cx="539063" cy="414000"/>
          </a:xfrm>
          <a:prstGeom prst="rect">
            <a:avLst/>
          </a:prstGeom>
        </p:spPr>
      </p:pic>
      <p:pic>
        <p:nvPicPr>
          <p:cNvPr id="62" name="图片 61" descr="PC.png"/>
          <p:cNvPicPr>
            <a:picLocks noChangeAspect="1"/>
          </p:cNvPicPr>
          <p:nvPr/>
        </p:nvPicPr>
        <p:blipFill>
          <a:blip r:embed="rId8" cstate="print"/>
          <a:stretch>
            <a:fillRect/>
          </a:stretch>
        </p:blipFill>
        <p:spPr>
          <a:xfrm>
            <a:off x="2554276" y="5580602"/>
            <a:ext cx="539063" cy="414000"/>
          </a:xfrm>
          <a:prstGeom prst="rect">
            <a:avLst/>
          </a:prstGeom>
        </p:spPr>
      </p:pic>
      <p:pic>
        <p:nvPicPr>
          <p:cNvPr id="63" name="图片 62" descr="PC.png"/>
          <p:cNvPicPr>
            <a:picLocks noChangeAspect="1"/>
          </p:cNvPicPr>
          <p:nvPr/>
        </p:nvPicPr>
        <p:blipFill>
          <a:blip r:embed="rId8" cstate="print"/>
          <a:stretch>
            <a:fillRect/>
          </a:stretch>
        </p:blipFill>
        <p:spPr>
          <a:xfrm>
            <a:off x="5012341" y="5565362"/>
            <a:ext cx="539063" cy="414000"/>
          </a:xfrm>
          <a:prstGeom prst="rect">
            <a:avLst/>
          </a:prstGeom>
        </p:spPr>
      </p:pic>
      <p:pic>
        <p:nvPicPr>
          <p:cNvPr id="64" name="图片 63" descr="PC.png"/>
          <p:cNvPicPr>
            <a:picLocks noChangeAspect="1"/>
          </p:cNvPicPr>
          <p:nvPr/>
        </p:nvPicPr>
        <p:blipFill>
          <a:blip r:embed="rId8" cstate="print"/>
          <a:stretch>
            <a:fillRect/>
          </a:stretch>
        </p:blipFill>
        <p:spPr>
          <a:xfrm>
            <a:off x="6651051" y="5565362"/>
            <a:ext cx="539063" cy="414000"/>
          </a:xfrm>
          <a:prstGeom prst="rect">
            <a:avLst/>
          </a:prstGeom>
        </p:spPr>
      </p:pic>
      <p:pic>
        <p:nvPicPr>
          <p:cNvPr id="65" name="图片 64" descr="PC.png"/>
          <p:cNvPicPr>
            <a:picLocks noChangeAspect="1"/>
          </p:cNvPicPr>
          <p:nvPr/>
        </p:nvPicPr>
        <p:blipFill>
          <a:blip r:embed="rId8" cstate="print"/>
          <a:stretch>
            <a:fillRect/>
          </a:stretch>
        </p:blipFill>
        <p:spPr>
          <a:xfrm>
            <a:off x="5831696" y="5565362"/>
            <a:ext cx="539063" cy="414000"/>
          </a:xfrm>
          <a:prstGeom prst="rect">
            <a:avLst/>
          </a:prstGeom>
        </p:spPr>
      </p:pic>
      <p:pic>
        <p:nvPicPr>
          <p:cNvPr id="66" name="图片 65" descr="PC.png"/>
          <p:cNvPicPr>
            <a:picLocks noChangeAspect="1"/>
          </p:cNvPicPr>
          <p:nvPr/>
        </p:nvPicPr>
        <p:blipFill>
          <a:blip r:embed="rId8" cstate="print"/>
          <a:stretch>
            <a:fillRect/>
          </a:stretch>
        </p:blipFill>
        <p:spPr>
          <a:xfrm>
            <a:off x="8289761" y="5580602"/>
            <a:ext cx="539063" cy="414000"/>
          </a:xfrm>
          <a:prstGeom prst="rect">
            <a:avLst/>
          </a:prstGeom>
        </p:spPr>
      </p:pic>
      <p:pic>
        <p:nvPicPr>
          <p:cNvPr id="67" name="图片 66" descr="PC.png"/>
          <p:cNvPicPr>
            <a:picLocks noChangeAspect="1"/>
          </p:cNvPicPr>
          <p:nvPr/>
        </p:nvPicPr>
        <p:blipFill>
          <a:blip r:embed="rId8" cstate="print"/>
          <a:stretch>
            <a:fillRect/>
          </a:stretch>
        </p:blipFill>
        <p:spPr>
          <a:xfrm>
            <a:off x="9928471" y="5580602"/>
            <a:ext cx="539063" cy="414000"/>
          </a:xfrm>
          <a:prstGeom prst="rect">
            <a:avLst/>
          </a:prstGeom>
        </p:spPr>
      </p:pic>
      <p:pic>
        <p:nvPicPr>
          <p:cNvPr id="68" name="图片 67" descr="PC.png"/>
          <p:cNvPicPr>
            <a:picLocks noChangeAspect="1"/>
          </p:cNvPicPr>
          <p:nvPr/>
        </p:nvPicPr>
        <p:blipFill>
          <a:blip r:embed="rId8" cstate="print"/>
          <a:stretch>
            <a:fillRect/>
          </a:stretch>
        </p:blipFill>
        <p:spPr>
          <a:xfrm>
            <a:off x="9109116" y="5580602"/>
            <a:ext cx="539063" cy="414000"/>
          </a:xfrm>
          <a:prstGeom prst="rect">
            <a:avLst/>
          </a:prstGeom>
        </p:spPr>
      </p:pic>
      <p:sp>
        <p:nvSpPr>
          <p:cNvPr id="69" name="矩形 68"/>
          <p:cNvSpPr/>
          <p:nvPr/>
        </p:nvSpPr>
        <p:spPr>
          <a:xfrm>
            <a:off x="1478280" y="3716338"/>
            <a:ext cx="2653253" cy="2665411"/>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defRPr/>
            </a:pPr>
            <a:endParaRPr lang="en-US" altLang="zh-CN"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70" name="直接连接符 69"/>
          <p:cNvCxnSpPr>
            <a:stCxn id="31" idx="0"/>
            <a:endCxn id="12" idx="1"/>
          </p:cNvCxnSpPr>
          <p:nvPr/>
        </p:nvCxnSpPr>
        <p:spPr>
          <a:xfrm flipV="1">
            <a:off x="2874337" y="3153875"/>
            <a:ext cx="2966714" cy="9296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32" idx="0"/>
            <a:endCxn id="12" idx="2"/>
          </p:cNvCxnSpPr>
          <p:nvPr/>
        </p:nvCxnSpPr>
        <p:spPr>
          <a:xfrm flipV="1">
            <a:off x="6096000" y="3375275"/>
            <a:ext cx="15051" cy="7082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33" idx="0"/>
            <a:endCxn id="12" idx="3"/>
          </p:cNvCxnSpPr>
          <p:nvPr/>
        </p:nvCxnSpPr>
        <p:spPr>
          <a:xfrm flipH="1" flipV="1">
            <a:off x="6381051" y="3153875"/>
            <a:ext cx="2936612" cy="9296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2274921" y="5994602"/>
            <a:ext cx="1098710" cy="338554"/>
          </a:xfrm>
          <a:prstGeom prst="rect">
            <a:avLst/>
          </a:prstGeom>
          <a:noFill/>
        </p:spPr>
        <p:txBody>
          <a:bodyPr wrap="square" rtlCol="0">
            <a:spAutoFit/>
          </a:bodyPr>
          <a:lstStyle/>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办公楼</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2" name="矩形 81"/>
          <p:cNvSpPr/>
          <p:nvPr/>
        </p:nvSpPr>
        <p:spPr>
          <a:xfrm>
            <a:off x="4793339" y="3716338"/>
            <a:ext cx="2615614" cy="2665411"/>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defRPr/>
            </a:pPr>
            <a:endParaRPr lang="en-US" altLang="zh-CN"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3" name="文本框 82"/>
          <p:cNvSpPr txBox="1"/>
          <p:nvPr/>
        </p:nvSpPr>
        <p:spPr>
          <a:xfrm>
            <a:off x="5561696" y="5994602"/>
            <a:ext cx="1098710" cy="338554"/>
          </a:xfrm>
          <a:prstGeom prst="rect">
            <a:avLst/>
          </a:prstGeom>
          <a:noFill/>
        </p:spPr>
        <p:txBody>
          <a:bodyPr wrap="square" rtlCol="0">
            <a:spAutoFit/>
          </a:bodyPr>
          <a:lstStyle/>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办公楼</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4" name="矩形 83"/>
          <p:cNvSpPr/>
          <p:nvPr/>
        </p:nvSpPr>
        <p:spPr>
          <a:xfrm>
            <a:off x="8078414" y="3730066"/>
            <a:ext cx="2615614" cy="2665411"/>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defRPr/>
            </a:pPr>
            <a:endParaRPr lang="en-US" altLang="zh-CN"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5" name="文本框 84"/>
          <p:cNvSpPr txBox="1"/>
          <p:nvPr/>
        </p:nvSpPr>
        <p:spPr>
          <a:xfrm>
            <a:off x="8932716" y="5994602"/>
            <a:ext cx="1098710" cy="338554"/>
          </a:xfrm>
          <a:prstGeom prst="rect">
            <a:avLst/>
          </a:prstGeom>
          <a:noFill/>
        </p:spPr>
        <p:txBody>
          <a:bodyPr wrap="square" rtlCol="0">
            <a:spAutoFit/>
          </a:bodyPr>
          <a:lstStyle/>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办公楼</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6" name="矩形 85"/>
          <p:cNvSpPr/>
          <p:nvPr/>
        </p:nvSpPr>
        <p:spPr>
          <a:xfrm>
            <a:off x="8559761" y="1344663"/>
            <a:ext cx="3054842" cy="2200592"/>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defRPr/>
            </a:pPr>
            <a:endParaRPr lang="en-US" altLang="zh-CN" sz="8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7" name="文本框 86"/>
          <p:cNvSpPr txBox="1"/>
          <p:nvPr/>
        </p:nvSpPr>
        <p:spPr>
          <a:xfrm>
            <a:off x="9919116" y="2427764"/>
            <a:ext cx="1359354" cy="338554"/>
          </a:xfrm>
          <a:prstGeom prst="rect">
            <a:avLst/>
          </a:prstGeom>
          <a:noFill/>
        </p:spPr>
        <p:txBody>
          <a:bodyPr wrap="square" rtlCol="0">
            <a:spAutoFit/>
          </a:bodyPr>
          <a:lstStyle/>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服务器集群</a:t>
            </a:r>
          </a:p>
        </p:txBody>
      </p:sp>
      <p:sp>
        <p:nvSpPr>
          <p:cNvPr id="88" name="文本框 87"/>
          <p:cNvSpPr txBox="1"/>
          <p:nvPr/>
        </p:nvSpPr>
        <p:spPr>
          <a:xfrm>
            <a:off x="6454592" y="1870727"/>
            <a:ext cx="876131" cy="338554"/>
          </a:xfrm>
          <a:prstGeom prst="rect">
            <a:avLst/>
          </a:prstGeom>
          <a:noFill/>
        </p:spPr>
        <p:txBody>
          <a:bodyPr wrap="square" rtlCol="0">
            <a:spAutoFit/>
          </a:bodyPr>
          <a:lstStyle/>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防火墙</a:t>
            </a:r>
          </a:p>
        </p:txBody>
      </p:sp>
      <p:sp>
        <p:nvSpPr>
          <p:cNvPr id="89" name="文本框 88"/>
          <p:cNvSpPr txBox="1"/>
          <p:nvPr/>
        </p:nvSpPr>
        <p:spPr>
          <a:xfrm>
            <a:off x="4505602" y="2812878"/>
            <a:ext cx="1345104" cy="338554"/>
          </a:xfrm>
          <a:prstGeom prst="rect">
            <a:avLst/>
          </a:prstGeom>
          <a:noFill/>
        </p:spPr>
        <p:txBody>
          <a:bodyPr wrap="square" rtlCol="0">
            <a:spAutoFit/>
          </a:bodyPr>
          <a:lstStyle/>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核心交换机</a:t>
            </a:r>
          </a:p>
        </p:txBody>
      </p:sp>
      <p:sp>
        <p:nvSpPr>
          <p:cNvPr id="90" name="文本框 89"/>
          <p:cNvSpPr txBox="1"/>
          <p:nvPr/>
        </p:nvSpPr>
        <p:spPr>
          <a:xfrm>
            <a:off x="1503202" y="3758349"/>
            <a:ext cx="1345104" cy="338554"/>
          </a:xfrm>
          <a:prstGeom prst="rect">
            <a:avLst/>
          </a:prstGeom>
          <a:noFill/>
        </p:spPr>
        <p:txBody>
          <a:bodyPr wrap="square" rtlCol="0">
            <a:spAutoFit/>
          </a:bodyPr>
          <a:lstStyle/>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汇聚交换机</a:t>
            </a:r>
          </a:p>
        </p:txBody>
      </p:sp>
      <p:sp>
        <p:nvSpPr>
          <p:cNvPr id="91" name="文本框 90"/>
          <p:cNvSpPr txBox="1"/>
          <p:nvPr/>
        </p:nvSpPr>
        <p:spPr>
          <a:xfrm>
            <a:off x="4818718" y="3758349"/>
            <a:ext cx="1345104" cy="338554"/>
          </a:xfrm>
          <a:prstGeom prst="rect">
            <a:avLst/>
          </a:prstGeom>
          <a:noFill/>
        </p:spPr>
        <p:txBody>
          <a:bodyPr wrap="square" rtlCol="0">
            <a:spAutoFit/>
          </a:bodyPr>
          <a:lstStyle/>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汇聚交换机</a:t>
            </a:r>
          </a:p>
        </p:txBody>
      </p:sp>
      <p:sp>
        <p:nvSpPr>
          <p:cNvPr id="92" name="文本框 91"/>
          <p:cNvSpPr txBox="1"/>
          <p:nvPr/>
        </p:nvSpPr>
        <p:spPr>
          <a:xfrm>
            <a:off x="9332714" y="3758349"/>
            <a:ext cx="1345104" cy="338554"/>
          </a:xfrm>
          <a:prstGeom prst="rect">
            <a:avLst/>
          </a:prstGeom>
          <a:noFill/>
        </p:spPr>
        <p:txBody>
          <a:bodyPr wrap="square" rtlCol="0">
            <a:spAutoFit/>
          </a:bodyPr>
          <a:lstStyle/>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汇聚交换机</a:t>
            </a:r>
          </a:p>
        </p:txBody>
      </p:sp>
    </p:spTree>
    <p:extLst>
      <p:ext uri="{BB962C8B-B14F-4D97-AF65-F5344CB8AC3E}">
        <p14:creationId xmlns:p14="http://schemas.microsoft.com/office/powerpoint/2010/main" val="2762832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C1405C3-507C-41E1-99F3-1E613AFEAF2A}"/>
              </a:ext>
            </a:extLst>
          </p:cNvPr>
          <p:cNvSpPr>
            <a:spLocks noGrp="1"/>
          </p:cNvSpPr>
          <p:nvPr>
            <p:ph type="title"/>
          </p:nvPr>
        </p:nvSpPr>
        <p:spPr/>
        <p:txBody>
          <a:bodyPr/>
          <a:lstStyle/>
          <a:p>
            <a:r>
              <a:rPr lang="en-US" altLang="zh-CN">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a:latin typeface="Huawei Sans" panose="020C0503030203020204" pitchFamily="34" charset="0"/>
                <a:ea typeface="方正兰亭黑简体" panose="02000000000000000000" pitchFamily="2" charset="-122"/>
                <a:sym typeface="Huawei Sans" panose="020C0503030203020204" pitchFamily="34" charset="0"/>
              </a:rPr>
              <a:t>基础术语：区域</a:t>
            </a:r>
          </a:p>
        </p:txBody>
      </p:sp>
      <p:sp>
        <p:nvSpPr>
          <p:cNvPr id="4" name="文本占位符 3">
            <a:extLst>
              <a:ext uri="{FF2B5EF4-FFF2-40B4-BE49-F238E27FC236}">
                <a16:creationId xmlns="" xmlns:a16="http://schemas.microsoft.com/office/drawing/2014/main" id="{95742902-9D7D-41DB-B5C6-0BF2EBB1F8AD}"/>
              </a:ext>
            </a:extLst>
          </p:cNvPr>
          <p:cNvSpPr>
            <a:spLocks noGrp="1"/>
          </p:cNvSpPr>
          <p:nvPr>
            <p:ph type="body" sz="quarter" idx="10"/>
          </p:nvPr>
        </p:nvSpPr>
        <p:spPr>
          <a:xfrm>
            <a:off x="468317" y="1233488"/>
            <a:ext cx="11276183" cy="1599732"/>
          </a:xfrm>
        </p:spPr>
        <p:txBody>
          <a:bodyPr/>
          <a:lstStyle/>
          <a:p>
            <a:r>
              <a:rPr lang="en-US" altLang="zh-CN">
                <a:latin typeface="Huawei Sans" panose="020C0503030203020204" pitchFamily="34" charset="0"/>
                <a:ea typeface="方正兰亭黑简体" panose="02000000000000000000" pitchFamily="2" charset="-122"/>
                <a:sym typeface="Huawei Sans" panose="020C0503030203020204" pitchFamily="34" charset="0"/>
              </a:rPr>
              <a:t>OSPF Area</a:t>
            </a:r>
            <a:r>
              <a:rPr lang="zh-CN" altLang="en-US">
                <a:latin typeface="Huawei Sans" panose="020C0503030203020204" pitchFamily="34" charset="0"/>
                <a:ea typeface="方正兰亭黑简体" panose="02000000000000000000" pitchFamily="2" charset="-122"/>
                <a:sym typeface="Huawei Sans" panose="020C0503030203020204" pitchFamily="34" charset="0"/>
              </a:rPr>
              <a:t>用于标识一个</a:t>
            </a:r>
            <a:r>
              <a:rPr lang="en-US" altLang="zh-CN">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a:latin typeface="Huawei Sans" panose="020C0503030203020204" pitchFamily="34" charset="0"/>
                <a:ea typeface="方正兰亭黑简体" panose="02000000000000000000" pitchFamily="2" charset="-122"/>
                <a:sym typeface="Huawei Sans" panose="020C0503030203020204" pitchFamily="34" charset="0"/>
              </a:rPr>
              <a:t>的区域。</a:t>
            </a:r>
          </a:p>
          <a:p>
            <a:r>
              <a:rPr lang="zh-CN" altLang="en-US">
                <a:latin typeface="Huawei Sans" panose="020C0503030203020204" pitchFamily="34" charset="0"/>
                <a:ea typeface="方正兰亭黑简体" panose="02000000000000000000" pitchFamily="2" charset="-122"/>
                <a:sym typeface="Huawei Sans" panose="020C0503030203020204" pitchFamily="34" charset="0"/>
              </a:rPr>
              <a:t>区域是从逻辑上将设备划分为不同的组，每个组用区域号（</a:t>
            </a:r>
            <a:r>
              <a:rPr lang="en-US" altLang="zh-CN">
                <a:latin typeface="Huawei Sans" panose="020C0503030203020204" pitchFamily="34" charset="0"/>
                <a:ea typeface="方正兰亭黑简体" panose="02000000000000000000" pitchFamily="2" charset="-122"/>
                <a:sym typeface="Huawei Sans" panose="020C0503030203020204" pitchFamily="34" charset="0"/>
              </a:rPr>
              <a:t>Area ID</a:t>
            </a:r>
            <a:r>
              <a:rPr lang="zh-CN" altLang="en-US">
                <a:latin typeface="Huawei Sans" panose="020C0503030203020204" pitchFamily="34" charset="0"/>
                <a:ea typeface="方正兰亭黑简体" panose="02000000000000000000" pitchFamily="2" charset="-122"/>
                <a:sym typeface="Huawei Sans" panose="020C0503030203020204" pitchFamily="34" charset="0"/>
              </a:rPr>
              <a:t>）来标识。</a:t>
            </a:r>
          </a:p>
        </p:txBody>
      </p:sp>
      <p:sp>
        <p:nvSpPr>
          <p:cNvPr id="16" name="椭圆 15">
            <a:extLst>
              <a:ext uri="{FF2B5EF4-FFF2-40B4-BE49-F238E27FC236}">
                <a16:creationId xmlns="" xmlns:a16="http://schemas.microsoft.com/office/drawing/2014/main" id="{83AD227F-1459-42B5-BECA-8507320C786C}"/>
              </a:ext>
            </a:extLst>
          </p:cNvPr>
          <p:cNvSpPr/>
          <p:nvPr/>
        </p:nvSpPr>
        <p:spPr>
          <a:xfrm>
            <a:off x="2369821" y="3108960"/>
            <a:ext cx="7543800" cy="2898140"/>
          </a:xfrm>
          <a:prstGeom prst="ellipse">
            <a:avLst/>
          </a:prstGeom>
          <a:solidFill>
            <a:schemeClr val="bg1"/>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7" name="图片 16">
            <a:extLst>
              <a:ext uri="{FF2B5EF4-FFF2-40B4-BE49-F238E27FC236}">
                <a16:creationId xmlns="" xmlns:a16="http://schemas.microsoft.com/office/drawing/2014/main" id="{AF72884B-EB89-4FCD-8DB3-77568779F39A}"/>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743017" y="3746264"/>
            <a:ext cx="540000" cy="442800"/>
          </a:xfrm>
          <a:prstGeom prst="rect">
            <a:avLst/>
          </a:prstGeom>
        </p:spPr>
      </p:pic>
      <p:pic>
        <p:nvPicPr>
          <p:cNvPr id="18" name="图片 17">
            <a:extLst>
              <a:ext uri="{FF2B5EF4-FFF2-40B4-BE49-F238E27FC236}">
                <a16:creationId xmlns="" xmlns:a16="http://schemas.microsoft.com/office/drawing/2014/main" id="{24093658-53F3-4507-9CA0-E785AA3325C9}"/>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998296" y="3746264"/>
            <a:ext cx="540000" cy="442800"/>
          </a:xfrm>
          <a:prstGeom prst="rect">
            <a:avLst/>
          </a:prstGeom>
        </p:spPr>
      </p:pic>
      <p:cxnSp>
        <p:nvCxnSpPr>
          <p:cNvPr id="19" name="直接连接符 18">
            <a:extLst>
              <a:ext uri="{FF2B5EF4-FFF2-40B4-BE49-F238E27FC236}">
                <a16:creationId xmlns="" xmlns:a16="http://schemas.microsoft.com/office/drawing/2014/main" id="{4900071E-4395-442A-A3C2-F4C6C9A05AA2}"/>
              </a:ext>
            </a:extLst>
          </p:cNvPr>
          <p:cNvCxnSpPr/>
          <p:nvPr/>
        </p:nvCxnSpPr>
        <p:spPr>
          <a:xfrm flipH="1">
            <a:off x="3307082" y="4754426"/>
            <a:ext cx="566927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 xmlns:a16="http://schemas.microsoft.com/office/drawing/2014/main" id="{F546AE8B-2880-4840-987A-213F6CC03076}"/>
              </a:ext>
            </a:extLst>
          </p:cNvPr>
          <p:cNvCxnSpPr>
            <a:endCxn id="18" idx="2"/>
          </p:cNvCxnSpPr>
          <p:nvPr/>
        </p:nvCxnSpPr>
        <p:spPr>
          <a:xfrm flipV="1">
            <a:off x="8268296" y="4189064"/>
            <a:ext cx="0" cy="5653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 xmlns:a16="http://schemas.microsoft.com/office/drawing/2014/main" id="{49390098-ABBA-4DC0-8EF5-A01AE345F881}"/>
              </a:ext>
            </a:extLst>
          </p:cNvPr>
          <p:cNvCxnSpPr>
            <a:endCxn id="17" idx="2"/>
          </p:cNvCxnSpPr>
          <p:nvPr/>
        </p:nvCxnSpPr>
        <p:spPr>
          <a:xfrm flipV="1">
            <a:off x="4013017" y="4189064"/>
            <a:ext cx="0" cy="5653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 xmlns:a16="http://schemas.microsoft.com/office/drawing/2014/main" id="{16B14108-E3EE-48B2-8C70-1FDA241DDA7A}"/>
              </a:ext>
            </a:extLst>
          </p:cNvPr>
          <p:cNvCxnSpPr>
            <a:stCxn id="23" idx="0"/>
          </p:cNvCxnSpPr>
          <p:nvPr/>
        </p:nvCxnSpPr>
        <p:spPr>
          <a:xfrm flipV="1">
            <a:off x="6095999" y="4754426"/>
            <a:ext cx="1" cy="5653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3" name="图片 22">
            <a:extLst>
              <a:ext uri="{FF2B5EF4-FFF2-40B4-BE49-F238E27FC236}">
                <a16:creationId xmlns="" xmlns:a16="http://schemas.microsoft.com/office/drawing/2014/main" id="{A15DCC30-C721-4B0D-8E59-B477C0F588E4}"/>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825999" y="5319788"/>
            <a:ext cx="540000" cy="442800"/>
          </a:xfrm>
          <a:prstGeom prst="rect">
            <a:avLst/>
          </a:prstGeom>
        </p:spPr>
      </p:pic>
      <p:sp>
        <p:nvSpPr>
          <p:cNvPr id="24" name="文本框 23">
            <a:extLst>
              <a:ext uri="{FF2B5EF4-FFF2-40B4-BE49-F238E27FC236}">
                <a16:creationId xmlns="" xmlns:a16="http://schemas.microsoft.com/office/drawing/2014/main" id="{78EE597A-CCC7-47A4-A2A2-CD95B745774F}"/>
              </a:ext>
            </a:extLst>
          </p:cNvPr>
          <p:cNvSpPr txBox="1"/>
          <p:nvPr/>
        </p:nvSpPr>
        <p:spPr>
          <a:xfrm>
            <a:off x="5725494" y="3830557"/>
            <a:ext cx="907621" cy="369332"/>
          </a:xfrm>
          <a:prstGeom prst="rect">
            <a:avLst/>
          </a:prstGeom>
          <a:noFill/>
        </p:spPr>
        <p:txBody>
          <a:bodyPr wrap="none" rtlCol="0">
            <a:spAutoFit/>
          </a:bodyPr>
          <a:lstStyle/>
          <a:p>
            <a:r>
              <a:rPr lang="en-US" altLang="zh-CN" b="1">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Area 0</a:t>
            </a:r>
            <a:endParaRPr lang="zh-CN" altLang="en-US" b="1">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 name="文本框 24">
            <a:extLst>
              <a:ext uri="{FF2B5EF4-FFF2-40B4-BE49-F238E27FC236}">
                <a16:creationId xmlns="" xmlns:a16="http://schemas.microsoft.com/office/drawing/2014/main" id="{2E2A3036-F2F0-4195-996A-93307C3EE612}"/>
              </a:ext>
            </a:extLst>
          </p:cNvPr>
          <p:cNvSpPr txBox="1"/>
          <p:nvPr/>
        </p:nvSpPr>
        <p:spPr>
          <a:xfrm>
            <a:off x="4278207" y="3814909"/>
            <a:ext cx="485420"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 name="文本框 25">
            <a:extLst>
              <a:ext uri="{FF2B5EF4-FFF2-40B4-BE49-F238E27FC236}">
                <a16:creationId xmlns="" xmlns:a16="http://schemas.microsoft.com/office/drawing/2014/main" id="{E64B2A16-951E-44FC-840F-39B3457C3B90}"/>
              </a:ext>
            </a:extLst>
          </p:cNvPr>
          <p:cNvSpPr txBox="1"/>
          <p:nvPr/>
        </p:nvSpPr>
        <p:spPr>
          <a:xfrm>
            <a:off x="6401559" y="5371911"/>
            <a:ext cx="485420" cy="338554"/>
          </a:xfrm>
          <a:prstGeom prst="rect">
            <a:avLst/>
          </a:prstGeom>
          <a:noFill/>
        </p:spPr>
        <p:txBody>
          <a:bodyPr wrap="squar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R3</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7" name="文本框 26">
            <a:extLst>
              <a:ext uri="{FF2B5EF4-FFF2-40B4-BE49-F238E27FC236}">
                <a16:creationId xmlns="" xmlns:a16="http://schemas.microsoft.com/office/drawing/2014/main" id="{1BD0DB50-7204-43F0-B725-BA2688F18EE0}"/>
              </a:ext>
            </a:extLst>
          </p:cNvPr>
          <p:cNvSpPr txBox="1"/>
          <p:nvPr/>
        </p:nvSpPr>
        <p:spPr>
          <a:xfrm>
            <a:off x="8538296" y="3814909"/>
            <a:ext cx="485420" cy="338554"/>
          </a:xfrm>
          <a:prstGeom prst="rect">
            <a:avLst/>
          </a:prstGeom>
          <a:noFill/>
        </p:spPr>
        <p:txBody>
          <a:bodyPr wrap="squar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R2</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8" name="燕尾形 25">
            <a:extLst>
              <a:ext uri="{FF2B5EF4-FFF2-40B4-BE49-F238E27FC236}">
                <a16:creationId xmlns="" xmlns:a16="http://schemas.microsoft.com/office/drawing/2014/main" id="{81FF06CB-7085-4380-A90F-D9B015C5A801}"/>
              </a:ext>
            </a:extLst>
          </p:cNvPr>
          <p:cNvSpPr/>
          <p:nvPr/>
        </p:nvSpPr>
        <p:spPr bwMode="auto">
          <a:xfrm>
            <a:off x="9692639" y="124239"/>
            <a:ext cx="662905"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zh-CN" altLang="en-US" sz="1200" b="1"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区域</a:t>
            </a:r>
            <a:endParaRPr lang="en-US" altLang="zh-CN" sz="1200" b="1"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9" name="燕尾形 26">
            <a:extLst>
              <a:ext uri="{FF2B5EF4-FFF2-40B4-BE49-F238E27FC236}">
                <a16:creationId xmlns="" xmlns:a16="http://schemas.microsoft.com/office/drawing/2014/main" id="{0430B5E6-BD30-411C-BC0F-F712DAB44E20}"/>
              </a:ext>
            </a:extLst>
          </p:cNvPr>
          <p:cNvSpPr/>
          <p:nvPr/>
        </p:nvSpPr>
        <p:spPr bwMode="auto">
          <a:xfrm>
            <a:off x="10280362" y="124239"/>
            <a:ext cx="987316"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kern="0">
                <a:latin typeface="Huawei Sans" panose="020C0503030203020204" pitchFamily="34" charset="0"/>
                <a:ea typeface="方正兰亭黑简体" panose="02000000000000000000" pitchFamily="2" charset="-122"/>
                <a:sym typeface="Huawei Sans" panose="020C0503030203020204" pitchFamily="34" charset="0"/>
              </a:rPr>
              <a:t>Router-ID</a:t>
            </a:r>
          </a:p>
        </p:txBody>
      </p:sp>
      <p:sp>
        <p:nvSpPr>
          <p:cNvPr id="30" name="燕尾形 27">
            <a:extLst>
              <a:ext uri="{FF2B5EF4-FFF2-40B4-BE49-F238E27FC236}">
                <a16:creationId xmlns="" xmlns:a16="http://schemas.microsoft.com/office/drawing/2014/main" id="{375CA887-1FA9-4E5C-BEF9-FB722600A3B7}"/>
              </a:ext>
            </a:extLst>
          </p:cNvPr>
          <p:cNvSpPr/>
          <p:nvPr/>
        </p:nvSpPr>
        <p:spPr bwMode="auto">
          <a:xfrm>
            <a:off x="11192496" y="124239"/>
            <a:ext cx="7812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度量值</a:t>
            </a:r>
            <a:endParaRPr lang="en-US" altLang="zh-CN" sz="1200" kern="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3582488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a:extLst>
              <a:ext uri="{FF2B5EF4-FFF2-40B4-BE49-F238E27FC236}">
                <a16:creationId xmlns="" xmlns:a16="http://schemas.microsoft.com/office/drawing/2014/main" id="{508373E9-630A-49F7-8F55-C008CB1DA7FB}"/>
              </a:ext>
            </a:extLst>
          </p:cNvPr>
          <p:cNvSpPr/>
          <p:nvPr/>
        </p:nvSpPr>
        <p:spPr>
          <a:xfrm>
            <a:off x="1916903" y="2714840"/>
            <a:ext cx="8503920" cy="3599362"/>
          </a:xfrm>
          <a:prstGeom prst="ellipse">
            <a:avLst/>
          </a:prstGeom>
          <a:solidFill>
            <a:schemeClr val="bg1"/>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 name="标题 3"/>
          <p:cNvSpPr>
            <a:spLocks noGrp="1"/>
          </p:cNvSpPr>
          <p:nvPr>
            <p:ph type="title"/>
          </p:nvPr>
        </p:nvSpPr>
        <p:spPr/>
        <p:txBody>
          <a:bodyPr/>
          <a:lstStyle/>
          <a:p>
            <a:pPr fontAlgn="auto"/>
            <a:r>
              <a:rPr lang="en-US" altLang="zh-CN">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a:latin typeface="Huawei Sans" panose="020C0503030203020204" pitchFamily="34" charset="0"/>
                <a:ea typeface="方正兰亭黑简体" panose="02000000000000000000" pitchFamily="2" charset="-122"/>
                <a:sym typeface="Huawei Sans" panose="020C0503030203020204" pitchFamily="34" charset="0"/>
              </a:rPr>
              <a:t>基础术语：</a:t>
            </a:r>
            <a:r>
              <a:rPr lang="en-US" altLang="zh-CN">
                <a:latin typeface="Huawei Sans" panose="020C0503030203020204" pitchFamily="34" charset="0"/>
                <a:ea typeface="方正兰亭黑简体" panose="02000000000000000000" pitchFamily="2" charset="-122"/>
                <a:sym typeface="Huawei Sans" panose="020C0503030203020204" pitchFamily="34" charset="0"/>
              </a:rPr>
              <a:t>Router-ID</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 name="文本占位符 10">
            <a:extLst>
              <a:ext uri="{FF2B5EF4-FFF2-40B4-BE49-F238E27FC236}">
                <a16:creationId xmlns="" xmlns:a16="http://schemas.microsoft.com/office/drawing/2014/main" id="{9CD8FF36-AA84-404A-BDE9-9AFD9E276C71}"/>
              </a:ext>
            </a:extLst>
          </p:cNvPr>
          <p:cNvSpPr>
            <a:spLocks noGrp="1"/>
          </p:cNvSpPr>
          <p:nvPr>
            <p:ph type="body" sz="quarter" idx="10"/>
          </p:nvPr>
        </p:nvSpPr>
        <p:spPr/>
        <p:txBody>
          <a:bodyPr/>
          <a:lstStyle/>
          <a:p>
            <a:r>
              <a:rPr lang="en-US" altLang="zh-CN" sz="2000" dirty="0">
                <a:latin typeface="Huawei Sans" panose="020C0503030203020204" pitchFamily="34" charset="0"/>
                <a:ea typeface="方正兰亭黑简体" panose="02000000000000000000" pitchFamily="2" charset="-122"/>
                <a:sym typeface="Huawei Sans" panose="020C0503030203020204" pitchFamily="34" charset="0"/>
              </a:rPr>
              <a:t>Router-ID</a:t>
            </a:r>
            <a:r>
              <a:rPr lang="zh-CN" altLang="en-US" sz="2000"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2000" dirty="0">
                <a:latin typeface="Huawei Sans" panose="020C0503030203020204" pitchFamily="34" charset="0"/>
                <a:ea typeface="方正兰亭黑简体" panose="02000000000000000000" pitchFamily="2" charset="-122"/>
                <a:sym typeface="Huawei Sans" panose="020C0503030203020204" pitchFamily="34" charset="0"/>
              </a:rPr>
              <a:t>Router Identifier</a:t>
            </a:r>
            <a:r>
              <a:rPr lang="zh-CN" altLang="en-US" sz="2000" dirty="0">
                <a:latin typeface="Huawei Sans" panose="020C0503030203020204" pitchFamily="34" charset="0"/>
                <a:ea typeface="方正兰亭黑简体" panose="02000000000000000000" pitchFamily="2" charset="-122"/>
                <a:sym typeface="Huawei Sans" panose="020C0503030203020204" pitchFamily="34" charset="0"/>
              </a:rPr>
              <a:t>，路由器标识符），用于在一个</a:t>
            </a:r>
            <a:r>
              <a:rPr lang="en-US" altLang="zh-CN" sz="20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2000" dirty="0">
                <a:latin typeface="Huawei Sans" panose="020C0503030203020204" pitchFamily="34" charset="0"/>
                <a:ea typeface="方正兰亭黑简体" panose="02000000000000000000" pitchFamily="2" charset="-122"/>
                <a:sym typeface="Huawei Sans" panose="020C0503030203020204" pitchFamily="34" charset="0"/>
              </a:rPr>
              <a:t>域中唯一地标识一台路由器。</a:t>
            </a:r>
          </a:p>
          <a:p>
            <a:r>
              <a:rPr lang="en-US" altLang="zh-CN" sz="2000" dirty="0">
                <a:latin typeface="Huawei Sans" panose="020C0503030203020204" pitchFamily="34" charset="0"/>
                <a:ea typeface="方正兰亭黑简体" panose="02000000000000000000" pitchFamily="2" charset="-122"/>
                <a:sym typeface="Huawei Sans" panose="020C0503030203020204" pitchFamily="34" charset="0"/>
              </a:rPr>
              <a:t>Router-ID</a:t>
            </a:r>
            <a:r>
              <a:rPr lang="zh-CN" altLang="en-US" sz="2000" dirty="0">
                <a:latin typeface="Huawei Sans" panose="020C0503030203020204" pitchFamily="34" charset="0"/>
                <a:ea typeface="方正兰亭黑简体" panose="02000000000000000000" pitchFamily="2" charset="-122"/>
                <a:sym typeface="Huawei Sans" panose="020C0503030203020204" pitchFamily="34" charset="0"/>
              </a:rPr>
              <a:t>的设定可以通过手工配置的方式，或使用系统自动配置的方式。</a:t>
            </a:r>
          </a:p>
          <a:p>
            <a:endParaRPr lang="zh-CN" altLang="en-US" sz="2000"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25" name="图片 24">
            <a:extLst>
              <a:ext uri="{FF2B5EF4-FFF2-40B4-BE49-F238E27FC236}">
                <a16:creationId xmlns="" xmlns:a16="http://schemas.microsoft.com/office/drawing/2014/main" id="{C2A1D2F4-3741-4617-9242-CDC0875C4FD2}"/>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743017" y="3746264"/>
            <a:ext cx="540000" cy="442800"/>
          </a:xfrm>
          <a:prstGeom prst="rect">
            <a:avLst/>
          </a:prstGeom>
        </p:spPr>
      </p:pic>
      <p:pic>
        <p:nvPicPr>
          <p:cNvPr id="26" name="图片 25">
            <a:extLst>
              <a:ext uri="{FF2B5EF4-FFF2-40B4-BE49-F238E27FC236}">
                <a16:creationId xmlns="" xmlns:a16="http://schemas.microsoft.com/office/drawing/2014/main" id="{AF42596D-97EF-4D6B-854F-83C09C066E62}"/>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998296" y="3746264"/>
            <a:ext cx="540000" cy="442800"/>
          </a:xfrm>
          <a:prstGeom prst="rect">
            <a:avLst/>
          </a:prstGeom>
        </p:spPr>
      </p:pic>
      <p:cxnSp>
        <p:nvCxnSpPr>
          <p:cNvPr id="27" name="直接连接符 26">
            <a:extLst>
              <a:ext uri="{FF2B5EF4-FFF2-40B4-BE49-F238E27FC236}">
                <a16:creationId xmlns="" xmlns:a16="http://schemas.microsoft.com/office/drawing/2014/main" id="{DAF044C9-7DE2-422B-8A95-AF5D9303E455}"/>
              </a:ext>
            </a:extLst>
          </p:cNvPr>
          <p:cNvCxnSpPr/>
          <p:nvPr/>
        </p:nvCxnSpPr>
        <p:spPr>
          <a:xfrm flipH="1">
            <a:off x="3307082" y="4754426"/>
            <a:ext cx="566927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 xmlns:a16="http://schemas.microsoft.com/office/drawing/2014/main" id="{3BF87991-E935-412C-BD89-8975DCB8C9A5}"/>
              </a:ext>
            </a:extLst>
          </p:cNvPr>
          <p:cNvCxnSpPr>
            <a:endCxn id="26" idx="2"/>
          </p:cNvCxnSpPr>
          <p:nvPr/>
        </p:nvCxnSpPr>
        <p:spPr>
          <a:xfrm flipV="1">
            <a:off x="8268296" y="4189064"/>
            <a:ext cx="0" cy="5653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 xmlns:a16="http://schemas.microsoft.com/office/drawing/2014/main" id="{CDB31653-4CAE-47F6-83E3-7908DA7D1323}"/>
              </a:ext>
            </a:extLst>
          </p:cNvPr>
          <p:cNvCxnSpPr>
            <a:endCxn id="25" idx="2"/>
          </p:cNvCxnSpPr>
          <p:nvPr/>
        </p:nvCxnSpPr>
        <p:spPr>
          <a:xfrm flipV="1">
            <a:off x="4013017" y="4189064"/>
            <a:ext cx="0" cy="5653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 xmlns:a16="http://schemas.microsoft.com/office/drawing/2014/main" id="{B2C90461-EBC2-479E-A915-C1A089EC3DA4}"/>
              </a:ext>
            </a:extLst>
          </p:cNvPr>
          <p:cNvCxnSpPr>
            <a:stCxn id="31" idx="0"/>
          </p:cNvCxnSpPr>
          <p:nvPr/>
        </p:nvCxnSpPr>
        <p:spPr>
          <a:xfrm flipV="1">
            <a:off x="6095999" y="4754426"/>
            <a:ext cx="1" cy="5653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31" name="图片 30">
            <a:extLst>
              <a:ext uri="{FF2B5EF4-FFF2-40B4-BE49-F238E27FC236}">
                <a16:creationId xmlns="" xmlns:a16="http://schemas.microsoft.com/office/drawing/2014/main" id="{5849EC3A-41CC-41B0-9349-5D7FA1B5A680}"/>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825999" y="5319788"/>
            <a:ext cx="540000" cy="442800"/>
          </a:xfrm>
          <a:prstGeom prst="rect">
            <a:avLst/>
          </a:prstGeom>
        </p:spPr>
      </p:pic>
      <p:sp>
        <p:nvSpPr>
          <p:cNvPr id="32" name="文本框 31">
            <a:extLst>
              <a:ext uri="{FF2B5EF4-FFF2-40B4-BE49-F238E27FC236}">
                <a16:creationId xmlns="" xmlns:a16="http://schemas.microsoft.com/office/drawing/2014/main" id="{B6B8224F-3D72-42C7-A9DE-C15F912BE5A8}"/>
              </a:ext>
            </a:extLst>
          </p:cNvPr>
          <p:cNvSpPr txBox="1"/>
          <p:nvPr/>
        </p:nvSpPr>
        <p:spPr>
          <a:xfrm>
            <a:off x="3085265" y="3265657"/>
            <a:ext cx="1893135" cy="338554"/>
          </a:xfrm>
          <a:prstGeom prst="rect">
            <a:avLst/>
          </a:prstGeom>
          <a:noFill/>
        </p:spPr>
        <p:txBody>
          <a:bodyPr wrap="square" rtlCol="0">
            <a:spAutoFit/>
          </a:bodyPr>
          <a:lstStyle/>
          <a:p>
            <a:r>
              <a:rPr lang="en-US" altLang="zh-CN"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Router-id 1.1.1.1</a:t>
            </a:r>
            <a:endParaRPr lang="zh-CN" alt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文本框 34">
            <a:extLst>
              <a:ext uri="{FF2B5EF4-FFF2-40B4-BE49-F238E27FC236}">
                <a16:creationId xmlns="" xmlns:a16="http://schemas.microsoft.com/office/drawing/2014/main" id="{4C8DD598-8CE8-4D8A-B224-F4D7414C6956}"/>
              </a:ext>
            </a:extLst>
          </p:cNvPr>
          <p:cNvSpPr txBox="1"/>
          <p:nvPr/>
        </p:nvSpPr>
        <p:spPr>
          <a:xfrm>
            <a:off x="4278207" y="3814909"/>
            <a:ext cx="485420"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 name="文本框 35">
            <a:extLst>
              <a:ext uri="{FF2B5EF4-FFF2-40B4-BE49-F238E27FC236}">
                <a16:creationId xmlns="" xmlns:a16="http://schemas.microsoft.com/office/drawing/2014/main" id="{9566A64B-79F9-44FB-83D6-5E0664F514E9}"/>
              </a:ext>
            </a:extLst>
          </p:cNvPr>
          <p:cNvSpPr txBox="1"/>
          <p:nvPr/>
        </p:nvSpPr>
        <p:spPr>
          <a:xfrm>
            <a:off x="6401559" y="5371911"/>
            <a:ext cx="485420" cy="338554"/>
          </a:xfrm>
          <a:prstGeom prst="rect">
            <a:avLst/>
          </a:prstGeom>
          <a:noFill/>
        </p:spPr>
        <p:txBody>
          <a:bodyPr wrap="squar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R3</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7" name="文本框 36">
            <a:extLst>
              <a:ext uri="{FF2B5EF4-FFF2-40B4-BE49-F238E27FC236}">
                <a16:creationId xmlns="" xmlns:a16="http://schemas.microsoft.com/office/drawing/2014/main" id="{E574E28B-0EEB-448C-B242-852A05A47969}"/>
              </a:ext>
            </a:extLst>
          </p:cNvPr>
          <p:cNvSpPr txBox="1"/>
          <p:nvPr/>
        </p:nvSpPr>
        <p:spPr>
          <a:xfrm>
            <a:off x="8538296" y="3814909"/>
            <a:ext cx="485420" cy="338554"/>
          </a:xfrm>
          <a:prstGeom prst="rect">
            <a:avLst/>
          </a:prstGeom>
          <a:noFill/>
        </p:spPr>
        <p:txBody>
          <a:bodyPr wrap="squar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R2</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 name="文本框 37">
            <a:extLst>
              <a:ext uri="{FF2B5EF4-FFF2-40B4-BE49-F238E27FC236}">
                <a16:creationId xmlns="" xmlns:a16="http://schemas.microsoft.com/office/drawing/2014/main" id="{8224DEB1-8755-43BD-9F86-955EB06730A9}"/>
              </a:ext>
            </a:extLst>
          </p:cNvPr>
          <p:cNvSpPr txBox="1"/>
          <p:nvPr/>
        </p:nvSpPr>
        <p:spPr>
          <a:xfrm>
            <a:off x="7386810" y="3265657"/>
            <a:ext cx="1893135" cy="338554"/>
          </a:xfrm>
          <a:prstGeom prst="rect">
            <a:avLst/>
          </a:prstGeom>
          <a:noFill/>
        </p:spPr>
        <p:txBody>
          <a:bodyPr wrap="square" rtlCol="0">
            <a:spAutoFit/>
          </a:bodyPr>
          <a:lstStyle/>
          <a:p>
            <a:r>
              <a:rPr lang="en-US" altLang="zh-CN" sz="16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Router-id 2.2.2.2</a:t>
            </a:r>
            <a:endParaRPr lang="zh-CN" alt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9" name="文本框 38">
            <a:extLst>
              <a:ext uri="{FF2B5EF4-FFF2-40B4-BE49-F238E27FC236}">
                <a16:creationId xmlns="" xmlns:a16="http://schemas.microsoft.com/office/drawing/2014/main" id="{C052F60D-7D63-4940-888F-5716E2CD9021}"/>
              </a:ext>
            </a:extLst>
          </p:cNvPr>
          <p:cNvSpPr txBox="1"/>
          <p:nvPr/>
        </p:nvSpPr>
        <p:spPr>
          <a:xfrm>
            <a:off x="5281757" y="5874215"/>
            <a:ext cx="1919143" cy="338554"/>
          </a:xfrm>
          <a:prstGeom prst="rect">
            <a:avLst/>
          </a:prstGeom>
          <a:noFill/>
        </p:spPr>
        <p:txBody>
          <a:bodyPr wrap="square" rtlCol="0">
            <a:spAutoFit/>
          </a:bodyPr>
          <a:lstStyle/>
          <a:p>
            <a:r>
              <a:rPr lang="en-US" altLang="zh-CN"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Router-id 3.3.3.3</a:t>
            </a:r>
            <a:endParaRPr lang="zh-CN" alt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0" name="燕尾形 25">
            <a:extLst>
              <a:ext uri="{FF2B5EF4-FFF2-40B4-BE49-F238E27FC236}">
                <a16:creationId xmlns="" xmlns:a16="http://schemas.microsoft.com/office/drawing/2014/main" id="{3F6E09ED-3CA0-4555-8243-ED11E6D1DB1B}"/>
              </a:ext>
            </a:extLst>
          </p:cNvPr>
          <p:cNvSpPr/>
          <p:nvPr/>
        </p:nvSpPr>
        <p:spPr bwMode="auto">
          <a:xfrm>
            <a:off x="9692639" y="124239"/>
            <a:ext cx="662905"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区域</a:t>
            </a:r>
            <a:endParaRPr lang="en-US" altLang="zh-CN" sz="1200" ker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 name="燕尾形 26">
            <a:extLst>
              <a:ext uri="{FF2B5EF4-FFF2-40B4-BE49-F238E27FC236}">
                <a16:creationId xmlns="" xmlns:a16="http://schemas.microsoft.com/office/drawing/2014/main" id="{FF6E6E3F-66EE-4214-9B49-5375A9231D22}"/>
              </a:ext>
            </a:extLst>
          </p:cNvPr>
          <p:cNvSpPr/>
          <p:nvPr/>
        </p:nvSpPr>
        <p:spPr bwMode="auto">
          <a:xfrm>
            <a:off x="10280362" y="124239"/>
            <a:ext cx="987316"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en-US" altLang="zh-CN" sz="1200" b="1"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Router-ID</a:t>
            </a:r>
          </a:p>
        </p:txBody>
      </p:sp>
      <p:sp>
        <p:nvSpPr>
          <p:cNvPr id="42" name="燕尾形 27">
            <a:extLst>
              <a:ext uri="{FF2B5EF4-FFF2-40B4-BE49-F238E27FC236}">
                <a16:creationId xmlns="" xmlns:a16="http://schemas.microsoft.com/office/drawing/2014/main" id="{A516612B-0C2D-47E4-9C53-14F7C6CEF982}"/>
              </a:ext>
            </a:extLst>
          </p:cNvPr>
          <p:cNvSpPr/>
          <p:nvPr/>
        </p:nvSpPr>
        <p:spPr bwMode="auto">
          <a:xfrm>
            <a:off x="11192496" y="124239"/>
            <a:ext cx="7812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度量值</a:t>
            </a:r>
            <a:endParaRPr lang="en-US" altLang="zh-CN" sz="1200" ker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 name="文本框 11">
            <a:extLst>
              <a:ext uri="{FF2B5EF4-FFF2-40B4-BE49-F238E27FC236}">
                <a16:creationId xmlns="" xmlns:a16="http://schemas.microsoft.com/office/drawing/2014/main" id="{B6B34609-5B43-4467-AA94-5E6D6E8FF156}"/>
              </a:ext>
            </a:extLst>
          </p:cNvPr>
          <p:cNvSpPr txBox="1"/>
          <p:nvPr/>
        </p:nvSpPr>
        <p:spPr>
          <a:xfrm>
            <a:off x="4482132" y="4151807"/>
            <a:ext cx="1266693" cy="369332"/>
          </a:xfrm>
          <a:prstGeom prst="rect">
            <a:avLst/>
          </a:prstGeom>
          <a:noFill/>
          <a:ln>
            <a:noFill/>
          </a:ln>
        </p:spPr>
        <p:txBody>
          <a:bodyPr wrap="none" rtlCol="0">
            <a:spAutoFit/>
          </a:bodyPr>
          <a:lstStyle/>
          <a:p>
            <a:r>
              <a:rPr lang="en-US" altLang="zh-CN" dirty="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I’m 1.1.1.1</a:t>
            </a:r>
            <a:endParaRPr lang="zh-CN" altLang="en-US" dirty="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4" name="直接箭头连接符 43">
            <a:extLst>
              <a:ext uri="{FF2B5EF4-FFF2-40B4-BE49-F238E27FC236}">
                <a16:creationId xmlns="" xmlns:a16="http://schemas.microsoft.com/office/drawing/2014/main" id="{5028754E-5188-402A-BF53-405853F57CBC}"/>
              </a:ext>
            </a:extLst>
          </p:cNvPr>
          <p:cNvCxnSpPr>
            <a:cxnSpLocks/>
          </p:cNvCxnSpPr>
          <p:nvPr/>
        </p:nvCxnSpPr>
        <p:spPr>
          <a:xfrm>
            <a:off x="4559114" y="4574183"/>
            <a:ext cx="1170093"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 xmlns:a16="http://schemas.microsoft.com/office/drawing/2014/main" id="{B96906DF-8885-4CB5-95DD-B55E15EE629D}"/>
              </a:ext>
            </a:extLst>
          </p:cNvPr>
          <p:cNvSpPr txBox="1"/>
          <p:nvPr/>
        </p:nvSpPr>
        <p:spPr>
          <a:xfrm>
            <a:off x="5754896" y="3281513"/>
            <a:ext cx="907621" cy="369332"/>
          </a:xfrm>
          <a:prstGeom prst="rect">
            <a:avLst/>
          </a:prstGeom>
          <a:noFill/>
        </p:spPr>
        <p:txBody>
          <a:bodyPr wrap="none" rtlCol="0">
            <a:spAutoFit/>
          </a:bodyPr>
          <a:lstStyle/>
          <a:p>
            <a:r>
              <a:rPr lang="en-US" altLang="zh-CN">
                <a:latin typeface="Huawei Sans" panose="020C0503030203020204" pitchFamily="34" charset="0"/>
                <a:ea typeface="方正兰亭黑简体" panose="02000000000000000000" pitchFamily="2" charset="-122"/>
                <a:sym typeface="Huawei Sans" panose="020C0503030203020204" pitchFamily="34" charset="0"/>
              </a:rPr>
              <a:t>Area 0</a:t>
            </a: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3170106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fontAlgn="auto"/>
            <a:r>
              <a:rPr lang="en-US" altLang="zh-CN">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a:latin typeface="Huawei Sans" panose="020C0503030203020204" pitchFamily="34" charset="0"/>
                <a:ea typeface="方正兰亭黑简体" panose="02000000000000000000" pitchFamily="2" charset="-122"/>
                <a:sym typeface="Huawei Sans" panose="020C0503030203020204" pitchFamily="34" charset="0"/>
              </a:rPr>
              <a:t>的基础术语：度</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量值</a:t>
            </a:r>
          </a:p>
        </p:txBody>
      </p:sp>
      <mc:AlternateContent xmlns:mc="http://schemas.openxmlformats.org/markup-compatibility/2006">
        <mc:Choice xmlns:a14="http://schemas.microsoft.com/office/drawing/2010/main" Requires="a14">
          <p:sp>
            <p:nvSpPr>
              <p:cNvPr id="15" name="文本占位符 14">
                <a:extLst>
                  <a:ext uri="{FF2B5EF4-FFF2-40B4-BE49-F238E27FC236}">
                    <a16:creationId xmlns="" xmlns:a16="http://schemas.microsoft.com/office/drawing/2014/main" id="{04F3EB24-A76D-46FD-905F-422FF60FF336}"/>
                  </a:ext>
                </a:extLst>
              </p:cNvPr>
              <p:cNvSpPr>
                <a:spLocks noGrp="1"/>
              </p:cNvSpPr>
              <p:nvPr>
                <p:ph type="body" sz="quarter" idx="10"/>
              </p:nvPr>
            </p:nvSpPr>
            <p:spPr>
              <a:xfrm>
                <a:off x="468317" y="1233488"/>
                <a:ext cx="11046743" cy="1603249"/>
              </a:xfrm>
            </p:spPr>
            <p:txBody>
              <a:bodyPr/>
              <a:lstStyle/>
              <a:p>
                <a:r>
                  <a:rPr lang="en-US" altLang="zh-CN" sz="18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8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使用</a:t>
                </a:r>
                <a:r>
                  <a:rPr lang="en-US" altLang="zh-CN" sz="18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Cost</a:t>
                </a:r>
                <a:r>
                  <a:rPr lang="zh-CN" altLang="en-US" sz="18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（开销）作为路由的度量值。</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每一个激活了</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的接口都会维护一个接口</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Cost</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值，缺省时接口</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Cost</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值</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a:t>
                </a:r>
                <a14:m>
                  <m:oMath xmlns:m="http://schemas.openxmlformats.org/officeDocument/2006/math">
                    <m:f>
                      <m:fPr>
                        <m:ctrlPr>
                          <a:rPr lang="en-US" altLang="zh-CN" sz="1800" i="1" smtClean="0">
                            <a:latin typeface="Cambria Math" panose="02040503050406030204" pitchFamily="18" charset="0"/>
                            <a:sym typeface="Huawei Sans" panose="020C0503030203020204" pitchFamily="34" charset="0"/>
                          </a:rPr>
                        </m:ctrlPr>
                      </m:fPr>
                      <m:num>
                        <m:r>
                          <m:rPr>
                            <m:nor/>
                          </m:rP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m:t>100</m:t>
                        </m:r>
                        <m:r>
                          <m:rPr>
                            <m:nor/>
                          </m:rPr>
                          <a:rPr lang="en-US" altLang="zh-CN" sz="1800" b="0" i="0" dirty="0" smtClean="0">
                            <a:latin typeface="Huawei Sans" panose="020C0503030203020204" pitchFamily="34" charset="0"/>
                            <a:ea typeface="方正兰亭黑简体" panose="02000000000000000000" pitchFamily="2" charset="-122"/>
                            <a:sym typeface="Huawei Sans" panose="020C0503030203020204" pitchFamily="34" charset="0"/>
                          </a:rPr>
                          <m:t> </m:t>
                        </m:r>
                        <m:r>
                          <m:rPr>
                            <m:nor/>
                          </m:rPr>
                          <a:rPr lang="en-US" altLang="zh-CN" sz="1800" b="0" i="0" dirty="0" smtClean="0">
                            <a:latin typeface="Huawei Sans" panose="020C0503030203020204" pitchFamily="34" charset="0"/>
                            <a:ea typeface="方正兰亭黑简体" panose="02000000000000000000" pitchFamily="2" charset="-122"/>
                            <a:sym typeface="Huawei Sans" panose="020C0503030203020204" pitchFamily="34" charset="0"/>
                          </a:rPr>
                          <m:t>Mbit</m:t>
                        </m:r>
                        <m:r>
                          <m:rPr>
                            <m:nor/>
                          </m:rPr>
                          <a:rPr lang="en-US" altLang="zh-CN" sz="1800">
                            <a:latin typeface="Huawei Sans" panose="020C0503030203020204" pitchFamily="34" charset="0"/>
                            <a:ea typeface="方正兰亭黑简体" panose="02000000000000000000" pitchFamily="2" charset="-122"/>
                            <a:sym typeface="Huawei Sans" panose="020C0503030203020204" pitchFamily="34" charset="0"/>
                          </a:rPr>
                          <m:t>/</m:t>
                        </m:r>
                        <m:r>
                          <m:rPr>
                            <m:nor/>
                          </m:rPr>
                          <a:rPr lang="en-US" altLang="zh-CN" sz="1800">
                            <a:latin typeface="Huawei Sans" panose="020C0503030203020204" pitchFamily="34" charset="0"/>
                            <a:ea typeface="方正兰亭黑简体" panose="02000000000000000000" pitchFamily="2" charset="-122"/>
                            <a:sym typeface="Huawei Sans" panose="020C0503030203020204" pitchFamily="34" charset="0"/>
                          </a:rPr>
                          <m:t>s</m:t>
                        </m:r>
                        <m:r>
                          <m:rPr>
                            <m:nor/>
                          </m:rPr>
                          <a:rPr lang="en-US" altLang="zh-CN" sz="1800">
                            <a:latin typeface="Huawei Sans" panose="020C0503030203020204" pitchFamily="34" charset="0"/>
                            <a:ea typeface="方正兰亭黑简体" panose="02000000000000000000" pitchFamily="2" charset="-122"/>
                            <a:sym typeface="Huawei Sans" panose="020C0503030203020204" pitchFamily="34" charset="0"/>
                          </a:rPr>
                          <m:t> </m:t>
                        </m:r>
                      </m:num>
                      <m:den>
                        <m:r>
                          <m:rPr>
                            <m:nor/>
                          </m:rP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m:t>接口带宽</m:t>
                        </m:r>
                      </m:den>
                    </m:f>
                  </m:oMath>
                </a14:m>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。其中</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100 </a:t>
                </a:r>
                <a14:m>
                  <m:oMath xmlns:m="http://schemas.openxmlformats.org/officeDocument/2006/math">
                    <m:r>
                      <m:rPr>
                        <m:nor/>
                      </m:rP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m:t>M</m:t>
                    </m:r>
                    <m:r>
                      <m:rPr>
                        <m:nor/>
                      </m:rPr>
                      <a:rPr lang="en-US" altLang="zh-CN" sz="1800">
                        <a:latin typeface="Huawei Sans" panose="020C0503030203020204" pitchFamily="34" charset="0"/>
                        <a:ea typeface="方正兰亭黑简体" panose="02000000000000000000" pitchFamily="2" charset="-122"/>
                        <a:sym typeface="Huawei Sans" panose="020C0503030203020204" pitchFamily="34" charset="0"/>
                      </a:rPr>
                      <m:t>bit</m:t>
                    </m:r>
                    <m:r>
                      <m:rPr>
                        <m:nor/>
                      </m:rPr>
                      <a:rPr lang="en-US" altLang="zh-CN" sz="1800">
                        <a:latin typeface="Huawei Sans" panose="020C0503030203020204" pitchFamily="34" charset="0"/>
                        <a:ea typeface="方正兰亭黑简体" panose="02000000000000000000" pitchFamily="2" charset="-122"/>
                        <a:sym typeface="Huawei Sans" panose="020C0503030203020204" pitchFamily="34" charset="0"/>
                      </a:rPr>
                      <m:t>/</m:t>
                    </m:r>
                    <m:r>
                      <m:rPr>
                        <m:nor/>
                      </m:rPr>
                      <a:rPr lang="en-US" altLang="zh-CN" sz="1800">
                        <a:latin typeface="Huawei Sans" panose="020C0503030203020204" pitchFamily="34" charset="0"/>
                        <a:ea typeface="方正兰亭黑简体" panose="02000000000000000000" pitchFamily="2" charset="-122"/>
                        <a:sym typeface="Huawei Sans" panose="020C0503030203020204" pitchFamily="34" charset="0"/>
                      </a:rPr>
                      <m:t>s</m:t>
                    </m:r>
                  </m:oMath>
                </a14:m>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为</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指定的缺省参考值，该值是可配置的。</a:t>
                </a:r>
              </a:p>
              <a:p>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笼统地说，一条</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路由的</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Cost</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值可以理解为是从目的网段到本路由器沿途所有入接口的</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Cost</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值累加。</a:t>
                </a:r>
              </a:p>
            </p:txBody>
          </p:sp>
        </mc:Choice>
        <mc:Fallback>
          <p:sp>
            <p:nvSpPr>
              <p:cNvPr id="15" name="文本占位符 14">
                <a:extLst>
                  <a:ext uri="{FF2B5EF4-FFF2-40B4-BE49-F238E27FC236}">
                    <a16:creationId xmlns="" xmlns:a16="http://schemas.microsoft.com/office/drawing/2014/main" xmlns:a14="http://schemas.microsoft.com/office/drawing/2010/main" id="{04F3EB24-A76D-46FD-905F-422FF60FF336}"/>
                  </a:ext>
                </a:extLst>
              </p:cNvPr>
              <p:cNvSpPr>
                <a:spLocks noGrp="1" noRot="1" noChangeAspect="1" noMove="1" noResize="1" noEditPoints="1" noAdjustHandles="1" noChangeArrowheads="1" noChangeShapeType="1" noTextEdit="1"/>
              </p:cNvSpPr>
              <p:nvPr>
                <p:ph type="body" sz="quarter" idx="10"/>
              </p:nvPr>
            </p:nvSpPr>
            <p:spPr>
              <a:xfrm>
                <a:off x="468317" y="1233488"/>
                <a:ext cx="11046743" cy="1603249"/>
              </a:xfrm>
              <a:blipFill rotWithShape="0">
                <a:blip r:embed="rId3"/>
                <a:stretch>
                  <a:fillRect l="-497" r="-552" b="-8365"/>
                </a:stretch>
              </a:blipFill>
            </p:spPr>
            <p:txBody>
              <a:bodyPr/>
              <a:lstStyle/>
              <a:p>
                <a:r>
                  <a:rPr lang="zh-CN" altLang="en-US">
                    <a:noFill/>
                  </a:rPr>
                  <a:t> </a:t>
                </a:r>
              </a:p>
            </p:txBody>
          </p:sp>
        </mc:Fallback>
      </mc:AlternateContent>
      <p:grpSp>
        <p:nvGrpSpPr>
          <p:cNvPr id="2" name="组合 1">
            <a:extLst>
              <a:ext uri="{FF2B5EF4-FFF2-40B4-BE49-F238E27FC236}">
                <a16:creationId xmlns="" xmlns:a16="http://schemas.microsoft.com/office/drawing/2014/main" id="{BDDB8620-4ACA-4E33-8A77-B17779C338C0}"/>
              </a:ext>
            </a:extLst>
          </p:cNvPr>
          <p:cNvGrpSpPr/>
          <p:nvPr/>
        </p:nvGrpSpPr>
        <p:grpSpPr>
          <a:xfrm>
            <a:off x="1033376" y="3531580"/>
            <a:ext cx="4208474" cy="1651906"/>
            <a:chOff x="1107136" y="3954608"/>
            <a:chExt cx="4208474" cy="1651906"/>
          </a:xfrm>
        </p:grpSpPr>
        <p:pic>
          <p:nvPicPr>
            <p:cNvPr id="5" name="图片 4"/>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2445765" y="4714161"/>
              <a:ext cx="540000" cy="442800"/>
            </a:xfrm>
            <a:prstGeom prst="rect">
              <a:avLst/>
            </a:prstGeom>
          </p:spPr>
        </p:pic>
        <p:cxnSp>
          <p:nvCxnSpPr>
            <p:cNvPr id="6" name="直接连接符 5"/>
            <p:cNvCxnSpPr>
              <a:cxnSpLocks/>
              <a:stCxn id="5" idx="0"/>
            </p:cNvCxnSpPr>
            <p:nvPr/>
          </p:nvCxnSpPr>
          <p:spPr>
            <a:xfrm flipV="1">
              <a:off x="2715765" y="4043411"/>
              <a:ext cx="0" cy="6707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cxnSpLocks/>
              <a:stCxn id="5" idx="3"/>
            </p:cNvCxnSpPr>
            <p:nvPr/>
          </p:nvCxnSpPr>
          <p:spPr>
            <a:xfrm>
              <a:off x="2985765" y="4935561"/>
              <a:ext cx="136784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a:cxnSpLocks/>
              <a:stCxn id="5" idx="1"/>
            </p:cNvCxnSpPr>
            <p:nvPr/>
          </p:nvCxnSpPr>
          <p:spPr>
            <a:xfrm flipH="1">
              <a:off x="1268508" y="4935561"/>
              <a:ext cx="117725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1107136" y="5021739"/>
              <a:ext cx="1234438" cy="584775"/>
            </a:xfrm>
            <a:prstGeom prst="rect">
              <a:avLst/>
            </a:prstGeom>
            <a:noFill/>
          </p:spPr>
          <p:txBody>
            <a:bodyPr wrap="square" rtlCol="0">
              <a:spAutoFit/>
            </a:bodyPr>
            <a:lstStyle/>
            <a:p>
              <a:pPr algn="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FE</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接口</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a:p>
              <a:pPr algn="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默认</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Cost=1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 name="文本框 16"/>
            <p:cNvSpPr txBox="1"/>
            <p:nvPr/>
          </p:nvSpPr>
          <p:spPr>
            <a:xfrm>
              <a:off x="3112476" y="4974000"/>
              <a:ext cx="1234438" cy="584775"/>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GE</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接口</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默认</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Cost=1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mc:AlternateContent xmlns:mc="http://schemas.openxmlformats.org/markup-compatibility/2006">
          <mc:Choice xmlns:a14="http://schemas.microsoft.com/office/drawing/2010/main" Requires="a14">
            <p:sp>
              <p:nvSpPr>
                <p:cNvPr id="18" name="文本框 17"/>
                <p:cNvSpPr txBox="1"/>
                <p:nvPr/>
              </p:nvSpPr>
              <p:spPr>
                <a:xfrm>
                  <a:off x="2807207" y="3954608"/>
                  <a:ext cx="2508403" cy="584775"/>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Serial</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接口（</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1.544</a:t>
                  </a:r>
                  <a14:m>
                    <m:oMath xmlns:m="http://schemas.openxmlformats.org/officeDocument/2006/math">
                      <m:r>
                        <m:rPr>
                          <m:nor/>
                        </m:rP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m:t>M</m:t>
                      </m:r>
                      <m:r>
                        <m:rPr>
                          <m:nor/>
                        </m:rPr>
                        <a:rPr lang="en-US" altLang="zh-CN" sz="1600">
                          <a:latin typeface="Huawei Sans" panose="020C0503030203020204" pitchFamily="34" charset="0"/>
                          <a:ea typeface="方正兰亭黑简体" panose="02000000000000000000" pitchFamily="2" charset="-122"/>
                          <a:sym typeface="Huawei Sans" panose="020C0503030203020204" pitchFamily="34" charset="0"/>
                        </a:rPr>
                        <m:t>bit</m:t>
                      </m:r>
                      <m:r>
                        <m:rPr>
                          <m:nor/>
                        </m:rPr>
                        <a:rPr lang="en-US" altLang="zh-CN" sz="1600">
                          <a:latin typeface="Huawei Sans" panose="020C0503030203020204" pitchFamily="34" charset="0"/>
                          <a:ea typeface="方正兰亭黑简体" panose="02000000000000000000" pitchFamily="2" charset="-122"/>
                          <a:sym typeface="Huawei Sans" panose="020C0503030203020204" pitchFamily="34" charset="0"/>
                        </a:rPr>
                        <m:t>/</m:t>
                      </m:r>
                      <m:r>
                        <m:rPr>
                          <m:nor/>
                        </m:rPr>
                        <a:rPr lang="en-US" altLang="zh-CN" sz="1600">
                          <a:latin typeface="Huawei Sans" panose="020C0503030203020204" pitchFamily="34" charset="0"/>
                          <a:ea typeface="方正兰亭黑简体" panose="02000000000000000000" pitchFamily="2" charset="-122"/>
                          <a:sym typeface="Huawei Sans" panose="020C0503030203020204" pitchFamily="34" charset="0"/>
                        </a:rPr>
                        <m:t>s</m:t>
                      </m:r>
                      <m:r>
                        <a:rPr lang="en-US" altLang="zh-CN" sz="1600" i="1">
                          <a:latin typeface="Cambria Math" panose="02040503050406030204" pitchFamily="18" charset="0"/>
                          <a:sym typeface="Huawei Sans" panose="020C0503030203020204" pitchFamily="34" charset="0"/>
                        </a:rPr>
                        <m:t> </m:t>
                      </m:r>
                    </m:oMath>
                  </a14:m>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默认</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Cost=64</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mc:Choice>
          <mc:Fallback>
            <p:sp>
              <p:nvSpPr>
                <p:cNvPr id="18" name="文本框 17"/>
                <p:cNvSpPr txBox="1">
                  <a:spLocks noRot="1" noChangeAspect="1" noMove="1" noResize="1" noEditPoints="1" noAdjustHandles="1" noChangeArrowheads="1" noChangeShapeType="1" noTextEdit="1"/>
                </p:cNvSpPr>
                <p:nvPr/>
              </p:nvSpPr>
              <p:spPr>
                <a:xfrm>
                  <a:off x="2807207" y="3954608"/>
                  <a:ext cx="2508403" cy="584775"/>
                </a:xfrm>
                <a:prstGeom prst="rect">
                  <a:avLst/>
                </a:prstGeom>
                <a:blipFill rotWithShape="0">
                  <a:blip r:embed="rId5"/>
                  <a:stretch>
                    <a:fillRect l="-1214" t="-4167" r="-9466" b="-12500"/>
                  </a:stretch>
                </a:blipFill>
              </p:spPr>
              <p:txBody>
                <a:bodyPr/>
                <a:lstStyle/>
                <a:p>
                  <a:r>
                    <a:rPr lang="zh-CN" altLang="en-US">
                      <a:noFill/>
                    </a:rPr>
                    <a:t> </a:t>
                  </a:r>
                </a:p>
              </p:txBody>
            </p:sp>
          </mc:Fallback>
        </mc:AlternateContent>
      </p:grpSp>
      <p:grpSp>
        <p:nvGrpSpPr>
          <p:cNvPr id="3" name="组合 2">
            <a:extLst>
              <a:ext uri="{FF2B5EF4-FFF2-40B4-BE49-F238E27FC236}">
                <a16:creationId xmlns="" xmlns:a16="http://schemas.microsoft.com/office/drawing/2014/main" id="{AFA6BCE2-3AED-481C-ABFE-CCFF260F8DF0}"/>
              </a:ext>
            </a:extLst>
          </p:cNvPr>
          <p:cNvGrpSpPr/>
          <p:nvPr/>
        </p:nvGrpSpPr>
        <p:grpSpPr>
          <a:xfrm>
            <a:off x="5947046" y="3496193"/>
            <a:ext cx="5007188" cy="1878360"/>
            <a:chOff x="5947046" y="3927484"/>
            <a:chExt cx="5007188" cy="1878360"/>
          </a:xfrm>
        </p:grpSpPr>
        <p:pic>
          <p:nvPicPr>
            <p:cNvPr id="19" name="图片 18"/>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8513658" y="4898558"/>
              <a:ext cx="540000" cy="442800"/>
            </a:xfrm>
            <a:prstGeom prst="rect">
              <a:avLst/>
            </a:prstGeom>
          </p:spPr>
        </p:pic>
        <p:cxnSp>
          <p:nvCxnSpPr>
            <p:cNvPr id="20" name="直接连接符 19"/>
            <p:cNvCxnSpPr>
              <a:stCxn id="19" idx="3"/>
              <a:endCxn id="21" idx="1"/>
            </p:cNvCxnSpPr>
            <p:nvPr/>
          </p:nvCxnSpPr>
          <p:spPr>
            <a:xfrm>
              <a:off x="9053658" y="5119958"/>
              <a:ext cx="136057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图片 20"/>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0414234" y="4898558"/>
              <a:ext cx="540000" cy="442800"/>
            </a:xfrm>
            <a:prstGeom prst="rect">
              <a:avLst/>
            </a:prstGeom>
          </p:spPr>
        </p:pic>
        <p:pic>
          <p:nvPicPr>
            <p:cNvPr id="23" name="图片 22"/>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6613082" y="4898558"/>
              <a:ext cx="540000" cy="442800"/>
            </a:xfrm>
            <a:prstGeom prst="rect">
              <a:avLst/>
            </a:prstGeom>
          </p:spPr>
        </p:pic>
        <p:cxnSp>
          <p:nvCxnSpPr>
            <p:cNvPr id="24" name="直接连接符 23"/>
            <p:cNvCxnSpPr>
              <a:stCxn id="23" idx="3"/>
              <a:endCxn id="19" idx="1"/>
            </p:cNvCxnSpPr>
            <p:nvPr/>
          </p:nvCxnSpPr>
          <p:spPr>
            <a:xfrm>
              <a:off x="7153082" y="5119958"/>
              <a:ext cx="136057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23" idx="0"/>
            </p:cNvCxnSpPr>
            <p:nvPr/>
          </p:nvCxnSpPr>
          <p:spPr>
            <a:xfrm flipV="1">
              <a:off x="6883082" y="4337814"/>
              <a:ext cx="0" cy="5607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6613082" y="4337814"/>
              <a:ext cx="54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7771119" y="5128736"/>
              <a:ext cx="949879"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Cost=1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 name="文本框 35"/>
            <p:cNvSpPr txBox="1"/>
            <p:nvPr/>
          </p:nvSpPr>
          <p:spPr>
            <a:xfrm>
              <a:off x="9553827" y="5109979"/>
              <a:ext cx="949879"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Cost=64</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7" name="文本框 36"/>
            <p:cNvSpPr txBox="1"/>
            <p:nvPr/>
          </p:nvSpPr>
          <p:spPr>
            <a:xfrm>
              <a:off x="5947046" y="4556898"/>
              <a:ext cx="949879"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Cost=10</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 name="文本框 37"/>
            <p:cNvSpPr txBox="1"/>
            <p:nvPr/>
          </p:nvSpPr>
          <p:spPr>
            <a:xfrm>
              <a:off x="6385579" y="3927484"/>
              <a:ext cx="1213776"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1.1.1.0/24</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9" name="文本框 38"/>
            <p:cNvSpPr txBox="1"/>
            <p:nvPr/>
          </p:nvSpPr>
          <p:spPr>
            <a:xfrm>
              <a:off x="6613082" y="5467290"/>
              <a:ext cx="540000" cy="338554"/>
            </a:xfrm>
            <a:prstGeom prst="rect">
              <a:avLst/>
            </a:prstGeom>
            <a:noFill/>
          </p:spPr>
          <p:txBody>
            <a:bodyPr wrap="square" rtlCol="0">
              <a:spAutoFit/>
            </a:bodyPr>
            <a:lstStyle/>
            <a:p>
              <a:r>
                <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0" name="文本框 39"/>
            <p:cNvSpPr txBox="1"/>
            <p:nvPr/>
          </p:nvSpPr>
          <p:spPr>
            <a:xfrm>
              <a:off x="8501244" y="5467290"/>
              <a:ext cx="540000" cy="338554"/>
            </a:xfrm>
            <a:prstGeom prst="rect">
              <a:avLst/>
            </a:prstGeom>
            <a:noFill/>
          </p:spPr>
          <p:txBody>
            <a:bodyPr wrap="square" rtlCol="0">
              <a:spAutoFit/>
            </a:bodyPr>
            <a:lstStyle/>
            <a:p>
              <a:r>
                <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rPr>
                <a:t>R2</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 name="文本框 40"/>
            <p:cNvSpPr txBox="1"/>
            <p:nvPr/>
          </p:nvSpPr>
          <p:spPr>
            <a:xfrm>
              <a:off x="10414234" y="5467290"/>
              <a:ext cx="540000" cy="338554"/>
            </a:xfrm>
            <a:prstGeom prst="rect">
              <a:avLst/>
            </a:prstGeom>
            <a:noFill/>
          </p:spPr>
          <p:txBody>
            <a:bodyPr wrap="square" rtlCol="0">
              <a:spAutoFit/>
            </a:bodyPr>
            <a:lstStyle/>
            <a:p>
              <a:r>
                <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rPr>
                <a:t>R3</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42" name="文本框 41"/>
          <p:cNvSpPr txBox="1"/>
          <p:nvPr/>
        </p:nvSpPr>
        <p:spPr>
          <a:xfrm>
            <a:off x="5696840" y="5547298"/>
            <a:ext cx="6030037" cy="683264"/>
          </a:xfrm>
          <a:prstGeom prst="rect">
            <a:avLst/>
          </a:prstGeom>
          <a:noFill/>
        </p:spPr>
        <p:txBody>
          <a:bodyPr wrap="square" rtlCol="0">
            <a:spAutoFit/>
          </a:bodyPr>
          <a:lstStyle/>
          <a:p>
            <a:pPr marL="285750" indent="-285750">
              <a:lnSpc>
                <a:spcPct val="120000"/>
              </a:lnSpc>
              <a:buFont typeface="Arial" panose="020B0604020202020204" pitchFamily="34" charset="0"/>
              <a:buChar char="•"/>
            </a:pPr>
            <a:r>
              <a:rPr lang="zh-CN" altLang="en-US" sz="16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在</a:t>
            </a:r>
            <a:r>
              <a:rPr lang="en-US" altLang="zh-CN" sz="16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R3</a:t>
            </a:r>
            <a:r>
              <a:rPr lang="zh-CN" altLang="en-US" sz="16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的路由表中，到达</a:t>
            </a:r>
            <a:r>
              <a:rPr lang="en-US" altLang="zh-CN" sz="16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1.1.1.0/24</a:t>
            </a:r>
            <a:r>
              <a:rPr lang="zh-CN" altLang="en-US" sz="16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的</a:t>
            </a:r>
            <a:r>
              <a:rPr lang="en-US" altLang="zh-CN" sz="16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6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路由的</a:t>
            </a:r>
            <a:r>
              <a:rPr lang="en-US" altLang="zh-CN" sz="16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Cost</a:t>
            </a:r>
            <a:r>
              <a:rPr lang="zh-CN" altLang="en-US" sz="16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值</a:t>
            </a:r>
            <a:r>
              <a:rPr lang="en-US" altLang="zh-CN" sz="16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=10+1+64</a:t>
            </a:r>
            <a:r>
              <a:rPr lang="zh-CN" altLang="en-US" sz="16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，即</a:t>
            </a:r>
            <a:r>
              <a:rPr lang="en-US" altLang="zh-CN" sz="16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75</a:t>
            </a:r>
            <a:r>
              <a:rPr lang="zh-CN" altLang="en-US" sz="16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a:t>
            </a:r>
          </a:p>
        </p:txBody>
      </p:sp>
      <p:sp>
        <p:nvSpPr>
          <p:cNvPr id="34" name="圆角矩形 75">
            <a:extLst>
              <a:ext uri="{FF2B5EF4-FFF2-40B4-BE49-F238E27FC236}">
                <a16:creationId xmlns="" xmlns:a16="http://schemas.microsoft.com/office/drawing/2014/main" id="{9B11247C-FB39-4F9E-8DA0-30663602B126}"/>
              </a:ext>
            </a:extLst>
          </p:cNvPr>
          <p:cNvSpPr/>
          <p:nvPr/>
        </p:nvSpPr>
        <p:spPr>
          <a:xfrm>
            <a:off x="547543" y="2875175"/>
            <a:ext cx="5001043" cy="355481"/>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接口</a:t>
            </a:r>
            <a:r>
              <a:rPr lang="en-US" altLang="zh-CN"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Cost</a:t>
            </a:r>
            <a:r>
              <a:rPr lang="zh-CN" altLang="en-US"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值</a:t>
            </a:r>
            <a:endPar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3" name="圆角矩形 75">
            <a:extLst>
              <a:ext uri="{FF2B5EF4-FFF2-40B4-BE49-F238E27FC236}">
                <a16:creationId xmlns="" xmlns:a16="http://schemas.microsoft.com/office/drawing/2014/main" id="{21118F0F-91DD-469C-8C32-BB12A8BBE027}"/>
              </a:ext>
            </a:extLst>
          </p:cNvPr>
          <p:cNvSpPr/>
          <p:nvPr/>
        </p:nvSpPr>
        <p:spPr>
          <a:xfrm>
            <a:off x="547543" y="3254054"/>
            <a:ext cx="5001043" cy="2963863"/>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600" b="1" dirty="0">
              <a:solidFill>
                <a:schemeClr val="tx1">
                  <a:lumMod val="75000"/>
                  <a:lumOff val="25000"/>
                </a:schemeClr>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26" name="文本框 25">
            <a:extLst>
              <a:ext uri="{FF2B5EF4-FFF2-40B4-BE49-F238E27FC236}">
                <a16:creationId xmlns="" xmlns:a16="http://schemas.microsoft.com/office/drawing/2014/main" id="{93108D94-D5DC-4F15-A797-5F0318066D80}"/>
              </a:ext>
            </a:extLst>
          </p:cNvPr>
          <p:cNvSpPr txBox="1"/>
          <p:nvPr/>
        </p:nvSpPr>
        <p:spPr>
          <a:xfrm>
            <a:off x="709392" y="5626350"/>
            <a:ext cx="4658648" cy="338554"/>
          </a:xfrm>
          <a:prstGeom prst="rect">
            <a:avLst/>
          </a:prstGeom>
          <a:noFill/>
        </p:spPr>
        <p:txBody>
          <a:bodyPr wrap="none" rtlCol="0">
            <a:spAutoFit/>
          </a:bodyPr>
          <a:lstStyle/>
          <a:p>
            <a:pPr marL="285750" indent="-285750">
              <a:buFont typeface="Arial" panose="020B0604020202020204" pitchFamily="34" charset="0"/>
              <a:buChar char="•"/>
            </a:pPr>
            <a:r>
              <a:rPr lang="en-US" altLang="zh-CN" sz="16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6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不同接口因其带宽不同，有不同的</a:t>
            </a:r>
            <a:r>
              <a:rPr lang="en-US" altLang="zh-CN" sz="16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Cost</a:t>
            </a:r>
            <a:r>
              <a:rPr lang="zh-CN" altLang="en-US" sz="16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a:t>
            </a:r>
          </a:p>
        </p:txBody>
      </p:sp>
      <p:sp>
        <p:nvSpPr>
          <p:cNvPr id="44" name="圆角矩形 75">
            <a:extLst>
              <a:ext uri="{FF2B5EF4-FFF2-40B4-BE49-F238E27FC236}">
                <a16:creationId xmlns="" xmlns:a16="http://schemas.microsoft.com/office/drawing/2014/main" id="{1E00CF92-6AD9-4FD2-9BD0-5FAA775F2D69}"/>
              </a:ext>
            </a:extLst>
          </p:cNvPr>
          <p:cNvSpPr/>
          <p:nvPr/>
        </p:nvSpPr>
        <p:spPr>
          <a:xfrm>
            <a:off x="5626965" y="3254054"/>
            <a:ext cx="6117536" cy="2963863"/>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600" b="1" dirty="0">
              <a:solidFill>
                <a:schemeClr val="tx1">
                  <a:lumMod val="75000"/>
                  <a:lumOff val="25000"/>
                </a:schemeClr>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45" name="圆角矩形 75">
            <a:extLst>
              <a:ext uri="{FF2B5EF4-FFF2-40B4-BE49-F238E27FC236}">
                <a16:creationId xmlns="" xmlns:a16="http://schemas.microsoft.com/office/drawing/2014/main" id="{D8600540-8155-41B1-963C-1DA2F0E32DA5}"/>
              </a:ext>
            </a:extLst>
          </p:cNvPr>
          <p:cNvSpPr/>
          <p:nvPr/>
        </p:nvSpPr>
        <p:spPr>
          <a:xfrm>
            <a:off x="5626965" y="2875175"/>
            <a:ext cx="6117536" cy="355481"/>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路径累计</a:t>
            </a:r>
            <a:r>
              <a:rPr lang="en-US" altLang="zh-CN"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Cost</a:t>
            </a:r>
            <a:r>
              <a:rPr lang="zh-CN" altLang="en-US"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值</a:t>
            </a:r>
            <a:endParaRPr lang="en-US" altLang="zh-CN"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6" name="燕尾形 25">
            <a:extLst>
              <a:ext uri="{FF2B5EF4-FFF2-40B4-BE49-F238E27FC236}">
                <a16:creationId xmlns="" xmlns:a16="http://schemas.microsoft.com/office/drawing/2014/main" id="{F309B534-FABC-480D-8ACA-8E2C3F0A689E}"/>
              </a:ext>
            </a:extLst>
          </p:cNvPr>
          <p:cNvSpPr/>
          <p:nvPr/>
        </p:nvSpPr>
        <p:spPr bwMode="auto">
          <a:xfrm>
            <a:off x="9692639" y="124239"/>
            <a:ext cx="662905"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区域</a:t>
            </a:r>
            <a:endParaRPr lang="en-US" altLang="zh-CN" sz="1200" ker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7" name="燕尾形 26">
            <a:extLst>
              <a:ext uri="{FF2B5EF4-FFF2-40B4-BE49-F238E27FC236}">
                <a16:creationId xmlns="" xmlns:a16="http://schemas.microsoft.com/office/drawing/2014/main" id="{951FCD7B-F577-423B-B9B2-075071DAC48A}"/>
              </a:ext>
            </a:extLst>
          </p:cNvPr>
          <p:cNvSpPr/>
          <p:nvPr/>
        </p:nvSpPr>
        <p:spPr bwMode="auto">
          <a:xfrm>
            <a:off x="10280362" y="124239"/>
            <a:ext cx="987316"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kern="0">
                <a:latin typeface="Huawei Sans" panose="020C0503030203020204" pitchFamily="34" charset="0"/>
                <a:ea typeface="方正兰亭黑简体" panose="02000000000000000000" pitchFamily="2" charset="-122"/>
                <a:sym typeface="Huawei Sans" panose="020C0503030203020204" pitchFamily="34" charset="0"/>
              </a:rPr>
              <a:t>Router-ID</a:t>
            </a:r>
          </a:p>
        </p:txBody>
      </p:sp>
      <p:sp>
        <p:nvSpPr>
          <p:cNvPr id="48" name="燕尾形 27">
            <a:extLst>
              <a:ext uri="{FF2B5EF4-FFF2-40B4-BE49-F238E27FC236}">
                <a16:creationId xmlns="" xmlns:a16="http://schemas.microsoft.com/office/drawing/2014/main" id="{B3038597-5C5B-41AE-9F89-D48BEC2B16A9}"/>
              </a:ext>
            </a:extLst>
          </p:cNvPr>
          <p:cNvSpPr/>
          <p:nvPr/>
        </p:nvSpPr>
        <p:spPr bwMode="auto">
          <a:xfrm>
            <a:off x="11192496" y="124239"/>
            <a:ext cx="7812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b="1"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度量值</a:t>
            </a:r>
            <a:endParaRPr lang="en-US" altLang="zh-CN" sz="1200" b="1"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3867929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fontAlgn="auto"/>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协议报文类型</a:t>
            </a:r>
          </a:p>
        </p:txBody>
      </p:sp>
      <p:sp>
        <p:nvSpPr>
          <p:cNvPr id="2" name="文本占位符 1">
            <a:extLst>
              <a:ext uri="{FF2B5EF4-FFF2-40B4-BE49-F238E27FC236}">
                <a16:creationId xmlns="" xmlns:a16="http://schemas.microsoft.com/office/drawing/2014/main" id="{0F507854-3098-49B0-AECD-829E218DFB5E}"/>
              </a:ext>
            </a:extLst>
          </p:cNvPr>
          <p:cNvSpPr>
            <a:spLocks noGrp="1"/>
          </p:cNvSpPr>
          <p:nvPr>
            <p:ph type="body" sz="quarter" idx="10"/>
          </p:nvPr>
        </p:nvSpPr>
        <p:spPr>
          <a:xfrm>
            <a:off x="468317" y="1233488"/>
            <a:ext cx="11276183" cy="741616"/>
          </a:xfrm>
        </p:spPr>
        <p:txBody>
          <a:bodyPr/>
          <a:lstStyle/>
          <a:p>
            <a:r>
              <a:rPr lang="en-US" altLang="zh-CN" sz="20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2000" dirty="0">
                <a:latin typeface="Huawei Sans" panose="020C0503030203020204" pitchFamily="34" charset="0"/>
                <a:ea typeface="方正兰亭黑简体" panose="02000000000000000000" pitchFamily="2" charset="-122"/>
                <a:sym typeface="Huawei Sans" panose="020C0503030203020204" pitchFamily="34" charset="0"/>
              </a:rPr>
              <a:t>有五种类型的协议报文。这些报文在</a:t>
            </a:r>
            <a:r>
              <a:rPr lang="en-US" altLang="zh-CN" sz="20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2000" dirty="0">
                <a:latin typeface="Huawei Sans" panose="020C0503030203020204" pitchFamily="34" charset="0"/>
                <a:ea typeface="方正兰亭黑简体" panose="02000000000000000000" pitchFamily="2" charset="-122"/>
                <a:sym typeface="Huawei Sans" panose="020C0503030203020204" pitchFamily="34" charset="0"/>
              </a:rPr>
              <a:t>路由器之间交互中起不同的作用。</a:t>
            </a:r>
          </a:p>
          <a:p>
            <a:endParaRPr lang="zh-CN" altLang="en-US" sz="2000" dirty="0">
              <a:latin typeface="Huawei Sans" panose="020C0503030203020204" pitchFamily="34" charset="0"/>
              <a:ea typeface="方正兰亭黑简体" panose="02000000000000000000" pitchFamily="2" charset="-122"/>
              <a:sym typeface="Huawei Sans" panose="020C0503030203020204" pitchFamily="34"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628489031"/>
              </p:ext>
            </p:extLst>
          </p:nvPr>
        </p:nvGraphicFramePr>
        <p:xfrm>
          <a:off x="1264663" y="2064204"/>
          <a:ext cx="9683489" cy="3678327"/>
        </p:xfrm>
        <a:graphic>
          <a:graphicData uri="http://schemas.openxmlformats.org/drawingml/2006/table">
            <a:tbl>
              <a:tblPr/>
              <a:tblGrid>
                <a:gridCol w="2804584">
                  <a:extLst>
                    <a:ext uri="{9D8B030D-6E8A-4147-A177-3AD203B41FA5}">
                      <a16:colId xmlns="" xmlns:a16="http://schemas.microsoft.com/office/drawing/2014/main" val="20001"/>
                    </a:ext>
                  </a:extLst>
                </a:gridCol>
                <a:gridCol w="6878905">
                  <a:extLst>
                    <a:ext uri="{9D8B030D-6E8A-4147-A177-3AD203B41FA5}">
                      <a16:colId xmlns="" xmlns:a16="http://schemas.microsoft.com/office/drawing/2014/main" val="20002"/>
                    </a:ext>
                  </a:extLst>
                </a:gridCol>
              </a:tblGrid>
              <a:tr h="403692">
                <a:tc>
                  <a:txBody>
                    <a:bodyPr/>
                    <a:lstStyle/>
                    <a:p>
                      <a:pPr algn="ctr"/>
                      <a:r>
                        <a:rPr lang="zh-CN" altLang="en-US" sz="1600" b="1" dirty="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报文名称</a:t>
                      </a: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a:r>
                        <a:rPr lang="zh-CN" altLang="en-US" sz="1600" b="1" dirty="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报文功能</a:t>
                      </a: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 xmlns:a16="http://schemas.microsoft.com/office/drawing/2014/main" val="10000"/>
                  </a:ext>
                </a:extLst>
              </a:tr>
              <a:tr h="707979">
                <a:tc>
                  <a:txBody>
                    <a:bodyPr/>
                    <a:lstStyle/>
                    <a:p>
                      <a:pPr algn="ctr"/>
                      <a:r>
                        <a:rPr lang="en-US" sz="1600" dirty="0">
                          <a:effectLst/>
                          <a:latin typeface="Huawei Sans" panose="020C0503030203020204" pitchFamily="34" charset="0"/>
                          <a:ea typeface="方正兰亭黑简体" panose="02000000000000000000" pitchFamily="2" charset="-122"/>
                          <a:sym typeface="Huawei Sans" panose="020C0503030203020204" pitchFamily="34" charset="0"/>
                        </a:rPr>
                        <a:t>Hello</a:t>
                      </a: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a:r>
                        <a:rPr lang="zh-CN" altLang="en-US" sz="1600" dirty="0">
                          <a:effectLst/>
                          <a:latin typeface="Huawei Sans" panose="020C0503030203020204" pitchFamily="34" charset="0"/>
                          <a:ea typeface="方正兰亭黑简体" panose="02000000000000000000" pitchFamily="2" charset="-122"/>
                          <a:sym typeface="Huawei Sans" panose="020C0503030203020204" pitchFamily="34" charset="0"/>
                        </a:rPr>
                        <a:t>周期性发送，用来发现和维护</a:t>
                      </a:r>
                      <a:r>
                        <a:rPr lang="en-US" altLang="zh-CN" sz="1600" dirty="0">
                          <a:effectLst/>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600" dirty="0">
                          <a:effectLst/>
                          <a:latin typeface="Huawei Sans" panose="020C0503030203020204" pitchFamily="34" charset="0"/>
                          <a:ea typeface="方正兰亭黑简体" panose="02000000000000000000" pitchFamily="2" charset="-122"/>
                          <a:sym typeface="Huawei Sans" panose="020C0503030203020204" pitchFamily="34" charset="0"/>
                        </a:rPr>
                        <a:t>邻居关系。</a:t>
                      </a:r>
                      <a:endParaRPr lang="en-US" altLang="zh-CN" sz="16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 xmlns:a16="http://schemas.microsoft.com/office/drawing/2014/main" val="10002"/>
                  </a:ext>
                </a:extLst>
              </a:tr>
              <a:tr h="641664">
                <a:tc>
                  <a:txBody>
                    <a:bodyPr/>
                    <a:lstStyle/>
                    <a:p>
                      <a:pPr algn="ctr"/>
                      <a:r>
                        <a:rPr lang="en-US" sz="1600" dirty="0">
                          <a:effectLst/>
                          <a:latin typeface="Huawei Sans" panose="020C0503030203020204" pitchFamily="34" charset="0"/>
                          <a:ea typeface="方正兰亭黑简体" panose="02000000000000000000" pitchFamily="2" charset="-122"/>
                          <a:sym typeface="Huawei Sans" panose="020C0503030203020204" pitchFamily="34" charset="0"/>
                        </a:rPr>
                        <a:t>Database Description</a:t>
                      </a: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a:r>
                        <a:rPr lang="zh-CN" altLang="en-US" sz="1600" dirty="0">
                          <a:effectLst/>
                          <a:latin typeface="Huawei Sans" panose="020C0503030203020204" pitchFamily="34" charset="0"/>
                          <a:ea typeface="方正兰亭黑简体" panose="02000000000000000000" pitchFamily="2" charset="-122"/>
                          <a:sym typeface="Huawei Sans" panose="020C0503030203020204" pitchFamily="34" charset="0"/>
                        </a:rPr>
                        <a:t>描述本地</a:t>
                      </a:r>
                      <a:r>
                        <a:rPr lang="en-US" altLang="zh-CN" sz="1600" dirty="0">
                          <a:effectLst/>
                          <a:latin typeface="Huawei Sans" panose="020C0503030203020204" pitchFamily="34" charset="0"/>
                          <a:ea typeface="方正兰亭黑简体" panose="02000000000000000000" pitchFamily="2" charset="-122"/>
                          <a:sym typeface="Huawei Sans" panose="020C0503030203020204" pitchFamily="34" charset="0"/>
                        </a:rPr>
                        <a:t>LSDB</a:t>
                      </a:r>
                      <a:r>
                        <a:rPr lang="zh-CN" altLang="en-US" sz="1600" dirty="0">
                          <a:effectLst/>
                          <a:latin typeface="Huawei Sans" panose="020C0503030203020204" pitchFamily="34" charset="0"/>
                          <a:ea typeface="方正兰亭黑简体" panose="02000000000000000000" pitchFamily="2" charset="-122"/>
                          <a:sym typeface="Huawei Sans" panose="020C0503030203020204" pitchFamily="34" charset="0"/>
                        </a:rPr>
                        <a:t>的摘要信息，用于两台设备进行数据库同步。</a:t>
                      </a:r>
                      <a:endParaRPr lang="en-US" altLang="zh-CN" sz="16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 xmlns:a16="http://schemas.microsoft.com/office/drawing/2014/main" val="10005"/>
                  </a:ext>
                </a:extLst>
              </a:tr>
              <a:tr h="641664">
                <a:tc>
                  <a:txBody>
                    <a:bodyPr/>
                    <a:lstStyle/>
                    <a:p>
                      <a:pPr algn="ctr"/>
                      <a:r>
                        <a:rPr lang="en-US" sz="1600" dirty="0">
                          <a:effectLst/>
                          <a:latin typeface="Huawei Sans" panose="020C0503030203020204" pitchFamily="34" charset="0"/>
                          <a:ea typeface="方正兰亭黑简体" panose="02000000000000000000" pitchFamily="2" charset="-122"/>
                          <a:sym typeface="Huawei Sans" panose="020C0503030203020204" pitchFamily="34" charset="0"/>
                        </a:rPr>
                        <a:t>Link</a:t>
                      </a:r>
                      <a:r>
                        <a:rPr lang="en-US" sz="1600" baseline="0" dirty="0">
                          <a:effectLst/>
                          <a:latin typeface="Huawei Sans" panose="020C0503030203020204" pitchFamily="34" charset="0"/>
                          <a:ea typeface="方正兰亭黑简体" panose="02000000000000000000" pitchFamily="2" charset="-122"/>
                          <a:sym typeface="Huawei Sans" panose="020C0503030203020204" pitchFamily="34" charset="0"/>
                        </a:rPr>
                        <a:t> State Request</a:t>
                      </a:r>
                      <a:endParaRPr lang="en-US" sz="16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a:r>
                        <a:rPr lang="zh-CN" altLang="en-US" sz="1600" dirty="0">
                          <a:effectLst/>
                          <a:latin typeface="Huawei Sans" panose="020C0503030203020204" pitchFamily="34" charset="0"/>
                          <a:ea typeface="方正兰亭黑简体" panose="02000000000000000000" pitchFamily="2" charset="-122"/>
                          <a:sym typeface="Huawei Sans" panose="020C0503030203020204" pitchFamily="34" charset="0"/>
                        </a:rPr>
                        <a:t>用于向对方请求所需要的</a:t>
                      </a:r>
                      <a:r>
                        <a:rPr lang="en-US" altLang="zh-CN" sz="1600" dirty="0">
                          <a:effectLst/>
                          <a:latin typeface="Huawei Sans" panose="020C0503030203020204" pitchFamily="34" charset="0"/>
                          <a:ea typeface="方正兰亭黑简体" panose="02000000000000000000" pitchFamily="2" charset="-122"/>
                          <a:sym typeface="Huawei Sans" panose="020C0503030203020204" pitchFamily="34" charset="0"/>
                        </a:rPr>
                        <a:t>LSA</a:t>
                      </a:r>
                      <a:r>
                        <a:rPr lang="zh-CN" altLang="en-US" sz="1600" dirty="0">
                          <a:effectLst/>
                          <a:latin typeface="Huawei Sans" panose="020C0503030203020204" pitchFamily="34" charset="0"/>
                          <a:ea typeface="方正兰亭黑简体" panose="02000000000000000000" pitchFamily="2" charset="-122"/>
                          <a:sym typeface="Huawei Sans" panose="020C0503030203020204" pitchFamily="34" charset="0"/>
                        </a:rPr>
                        <a:t>。设备只有在</a:t>
                      </a:r>
                      <a:r>
                        <a:rPr lang="en-US" altLang="zh-CN" sz="1600" dirty="0">
                          <a:effectLst/>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600" dirty="0">
                          <a:effectLst/>
                          <a:latin typeface="Huawei Sans" panose="020C0503030203020204" pitchFamily="34" charset="0"/>
                          <a:ea typeface="方正兰亭黑简体" panose="02000000000000000000" pitchFamily="2" charset="-122"/>
                          <a:sym typeface="Huawei Sans" panose="020C0503030203020204" pitchFamily="34" charset="0"/>
                        </a:rPr>
                        <a:t>邻居双方成功交换</a:t>
                      </a:r>
                      <a:r>
                        <a:rPr lang="en-US" altLang="zh-CN" sz="1600" dirty="0">
                          <a:effectLst/>
                          <a:latin typeface="Huawei Sans" panose="020C0503030203020204" pitchFamily="34" charset="0"/>
                          <a:ea typeface="方正兰亭黑简体" panose="02000000000000000000" pitchFamily="2" charset="-122"/>
                          <a:sym typeface="Huawei Sans" panose="020C0503030203020204" pitchFamily="34" charset="0"/>
                        </a:rPr>
                        <a:t>DD</a:t>
                      </a:r>
                      <a:r>
                        <a:rPr lang="zh-CN" altLang="en-US" sz="1600" dirty="0">
                          <a:effectLst/>
                          <a:latin typeface="Huawei Sans" panose="020C0503030203020204" pitchFamily="34" charset="0"/>
                          <a:ea typeface="方正兰亭黑简体" panose="02000000000000000000" pitchFamily="2" charset="-122"/>
                          <a:sym typeface="Huawei Sans" panose="020C0503030203020204" pitchFamily="34" charset="0"/>
                        </a:rPr>
                        <a:t>报文后才会向对方发出</a:t>
                      </a:r>
                      <a:r>
                        <a:rPr lang="en-US" altLang="zh-CN" sz="1600" dirty="0">
                          <a:effectLst/>
                          <a:latin typeface="Huawei Sans" panose="020C0503030203020204" pitchFamily="34" charset="0"/>
                          <a:ea typeface="方正兰亭黑简体" panose="02000000000000000000" pitchFamily="2" charset="-122"/>
                          <a:sym typeface="Huawei Sans" panose="020C0503030203020204" pitchFamily="34" charset="0"/>
                        </a:rPr>
                        <a:t>LSR</a:t>
                      </a:r>
                      <a:r>
                        <a:rPr lang="zh-CN" altLang="en-US" sz="1600" dirty="0">
                          <a:effectLst/>
                          <a:latin typeface="Huawei Sans" panose="020C0503030203020204" pitchFamily="34" charset="0"/>
                          <a:ea typeface="方正兰亭黑简体" panose="02000000000000000000" pitchFamily="2" charset="-122"/>
                          <a:sym typeface="Huawei Sans" panose="020C0503030203020204" pitchFamily="34" charset="0"/>
                        </a:rPr>
                        <a:t>报文。</a:t>
                      </a:r>
                      <a:endParaRPr lang="en-US" altLang="zh-CN" sz="16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 xmlns:a16="http://schemas.microsoft.com/office/drawing/2014/main" val="10007"/>
                  </a:ext>
                </a:extLst>
              </a:tr>
              <a:tr h="641664">
                <a:tc>
                  <a:txBody>
                    <a:bodyPr/>
                    <a:lstStyle/>
                    <a:p>
                      <a:pPr algn="ctr"/>
                      <a:r>
                        <a:rPr lang="en-US" sz="1600" dirty="0">
                          <a:effectLst/>
                          <a:latin typeface="Huawei Sans" panose="020C0503030203020204" pitchFamily="34" charset="0"/>
                          <a:ea typeface="方正兰亭黑简体" panose="02000000000000000000" pitchFamily="2" charset="-122"/>
                          <a:sym typeface="Huawei Sans" panose="020C0503030203020204" pitchFamily="34" charset="0"/>
                        </a:rPr>
                        <a:t>Link State</a:t>
                      </a:r>
                      <a:r>
                        <a:rPr lang="en-US" sz="1600" baseline="0" dirty="0">
                          <a:effectLst/>
                          <a:latin typeface="Huawei Sans" panose="020C0503030203020204" pitchFamily="34" charset="0"/>
                          <a:ea typeface="方正兰亭黑简体" panose="02000000000000000000" pitchFamily="2" charset="-122"/>
                          <a:sym typeface="Huawei Sans" panose="020C0503030203020204" pitchFamily="34" charset="0"/>
                        </a:rPr>
                        <a:t> Update</a:t>
                      </a:r>
                      <a:endParaRPr lang="en-US" sz="16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a:r>
                        <a:rPr lang="zh-CN" altLang="en-US" sz="1600" dirty="0">
                          <a:effectLst/>
                          <a:latin typeface="Huawei Sans" panose="020C0503030203020204" pitchFamily="34" charset="0"/>
                          <a:ea typeface="方正兰亭黑简体" panose="02000000000000000000" pitchFamily="2" charset="-122"/>
                          <a:sym typeface="Huawei Sans" panose="020C0503030203020204" pitchFamily="34" charset="0"/>
                        </a:rPr>
                        <a:t>用于向对方发送其所需要的</a:t>
                      </a:r>
                      <a:r>
                        <a:rPr lang="en-US" altLang="zh-CN" sz="1600" dirty="0">
                          <a:effectLst/>
                          <a:latin typeface="Huawei Sans" panose="020C0503030203020204" pitchFamily="34" charset="0"/>
                          <a:ea typeface="方正兰亭黑简体" panose="02000000000000000000" pitchFamily="2" charset="-122"/>
                          <a:sym typeface="Huawei Sans" panose="020C0503030203020204" pitchFamily="34" charset="0"/>
                        </a:rPr>
                        <a:t>LSA</a:t>
                      </a:r>
                      <a:r>
                        <a:rPr lang="zh-CN" altLang="en-US" sz="1600" dirty="0">
                          <a:effectLst/>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6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 xmlns:a16="http://schemas.microsoft.com/office/drawing/2014/main" val="10009"/>
                  </a:ext>
                </a:extLst>
              </a:tr>
              <a:tr h="641664">
                <a:tc>
                  <a:txBody>
                    <a:bodyPr/>
                    <a:lstStyle/>
                    <a:p>
                      <a:pPr algn="ctr"/>
                      <a:r>
                        <a:rPr lang="en-US" sz="1600" dirty="0">
                          <a:effectLst/>
                          <a:latin typeface="Huawei Sans" panose="020C0503030203020204" pitchFamily="34" charset="0"/>
                          <a:ea typeface="方正兰亭黑简体" panose="02000000000000000000" pitchFamily="2" charset="-122"/>
                          <a:sym typeface="Huawei Sans" panose="020C0503030203020204" pitchFamily="34" charset="0"/>
                        </a:rPr>
                        <a:t>Link State ACK</a:t>
                      </a: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a:r>
                        <a:rPr lang="zh-CN" altLang="en-US" sz="1600" dirty="0">
                          <a:effectLst/>
                          <a:latin typeface="Huawei Sans" panose="020C0503030203020204" pitchFamily="34" charset="0"/>
                          <a:ea typeface="方正兰亭黑简体" panose="02000000000000000000" pitchFamily="2" charset="-122"/>
                          <a:sym typeface="Huawei Sans" panose="020C0503030203020204" pitchFamily="34" charset="0"/>
                        </a:rPr>
                        <a:t>用来对收到的</a:t>
                      </a:r>
                      <a:r>
                        <a:rPr lang="en-US" altLang="zh-CN" sz="1600" dirty="0">
                          <a:effectLst/>
                          <a:latin typeface="Huawei Sans" panose="020C0503030203020204" pitchFamily="34" charset="0"/>
                          <a:ea typeface="方正兰亭黑简体" panose="02000000000000000000" pitchFamily="2" charset="-122"/>
                          <a:sym typeface="Huawei Sans" panose="020C0503030203020204" pitchFamily="34" charset="0"/>
                        </a:rPr>
                        <a:t>LSA</a:t>
                      </a:r>
                      <a:r>
                        <a:rPr lang="zh-CN" altLang="en-US" sz="1600" dirty="0">
                          <a:effectLst/>
                          <a:latin typeface="Huawei Sans" panose="020C0503030203020204" pitchFamily="34" charset="0"/>
                          <a:ea typeface="方正兰亭黑简体" panose="02000000000000000000" pitchFamily="2" charset="-122"/>
                          <a:sym typeface="Huawei Sans" panose="020C0503030203020204" pitchFamily="34" charset="0"/>
                        </a:rPr>
                        <a:t>进行确认。</a:t>
                      </a:r>
                      <a:endParaRPr lang="en-US" altLang="zh-CN" sz="16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 xmlns:a16="http://schemas.microsoft.com/office/drawing/2014/main" val="10011"/>
                  </a:ext>
                </a:extLst>
              </a:tr>
            </a:tbl>
          </a:graphicData>
        </a:graphic>
      </p:graphicFrame>
    </p:spTree>
    <p:extLst>
      <p:ext uri="{BB962C8B-B14F-4D97-AF65-F5344CB8AC3E}">
        <p14:creationId xmlns:p14="http://schemas.microsoft.com/office/powerpoint/2010/main" val="3375512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sz="quarter"/>
          </p:nvPr>
        </p:nvSpPr>
        <p:spPr/>
        <p:txBody>
          <a:bodyPr/>
          <a:lstStyle/>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基础</a:t>
            </a:r>
          </a:p>
        </p:txBody>
      </p:sp>
      <p:sp>
        <p:nvSpPr>
          <p:cNvPr id="5" name="文本占位符 4"/>
          <p:cNvSpPr>
            <a:spLocks noGrp="1"/>
          </p:cNvSpPr>
          <p:nvPr>
            <p:ph type="body" sz="quarter" idx="10"/>
          </p:nvPr>
        </p:nvSpPr>
        <p:spPr/>
        <p:txBody>
          <a:bodyP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16899710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fontAlgn="auto"/>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三大</a:t>
            </a:r>
            <a:r>
              <a:rPr lang="zh-CN" altLang="en-US">
                <a:latin typeface="Huawei Sans" panose="020C0503030203020204" pitchFamily="34" charset="0"/>
                <a:ea typeface="方正兰亭黑简体" panose="02000000000000000000" pitchFamily="2" charset="-122"/>
                <a:sym typeface="Huawei Sans" panose="020C0503030203020204" pitchFamily="34" charset="0"/>
              </a:rPr>
              <a:t>表项 </a:t>
            </a:r>
            <a:r>
              <a:rPr lang="en-US" altLang="zh-CN">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a:latin typeface="Huawei Sans" panose="020C0503030203020204" pitchFamily="34" charset="0"/>
                <a:ea typeface="方正兰亭黑简体" panose="02000000000000000000" pitchFamily="2" charset="-122"/>
                <a:sym typeface="Huawei Sans" panose="020C0503030203020204" pitchFamily="34" charset="0"/>
              </a:rPr>
              <a:t>邻居</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表</a:t>
            </a:r>
          </a:p>
        </p:txBody>
      </p:sp>
      <p:sp>
        <p:nvSpPr>
          <p:cNvPr id="2" name="文本框 1"/>
          <p:cNvSpPr txBox="1"/>
          <p:nvPr/>
        </p:nvSpPr>
        <p:spPr>
          <a:xfrm>
            <a:off x="484188" y="1245804"/>
            <a:ext cx="10975850" cy="1957331"/>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just" defTabSz="914034" fontAlgn="auto">
              <a:lnSpc>
                <a:spcPct val="140000"/>
              </a:lnSpc>
              <a:spcBef>
                <a:spcPts val="792"/>
              </a:spcBef>
              <a:buClrTx/>
              <a:buFont typeface="Arial" panose="020B0604020202020204" pitchFamily="34" charset="0"/>
              <a:buChar char="•"/>
              <a:defRPr>
                <a:cs typeface="Arial" panose="020B0604020202020204" pitchFamily="34" charset="0"/>
              </a:defRPr>
            </a:lvl1pPr>
            <a:lvl2pPr marL="654938" indent="-251899" defTabSz="914034">
              <a:lnSpc>
                <a:spcPct val="140000"/>
              </a:lnSpc>
              <a:spcBef>
                <a:spcPts val="720"/>
              </a:spcBef>
              <a:buClrTx/>
              <a:buFont typeface="Huawei Sans" panose="020C0503030203020204" pitchFamily="34" charset="0"/>
              <a:buChar char="▫"/>
              <a:defRPr sz="1999"/>
            </a:lvl2pPr>
            <a:lvl3pPr marL="1003998" indent="-201519" defTabSz="914034">
              <a:lnSpc>
                <a:spcPct val="140000"/>
              </a:lnSpc>
              <a:spcBef>
                <a:spcPts val="648"/>
              </a:spcBef>
              <a:buClrTx/>
              <a:buFont typeface="微软雅黑" panose="020B0503020204020204" pitchFamily="34" charset="-122"/>
              <a:buChar char="▪"/>
              <a:defRPr sz="1799"/>
            </a:lvl3pPr>
            <a:lvl4pPr marL="1399840" indent="-197921" defTabSz="914034">
              <a:lnSpc>
                <a:spcPct val="140000"/>
              </a:lnSpc>
              <a:spcBef>
                <a:spcPts val="576"/>
              </a:spcBef>
              <a:buFont typeface="Huawei Sans" panose="020C0503030203020204" pitchFamily="34" charset="0"/>
              <a:buChar char="−"/>
              <a:defRPr sz="1599"/>
            </a:lvl4pPr>
            <a:lvl5pPr marL="1802879" indent="-201519" defTabSz="914034">
              <a:lnSpc>
                <a:spcPct val="140000"/>
              </a:lnSpc>
              <a:spcBef>
                <a:spcPts val="576"/>
              </a:spcBef>
              <a:buFont typeface="Huawei Sans" panose="020C0503030203020204" pitchFamily="34" charset="0"/>
              <a:buChar char="~"/>
              <a:defRPr sz="1399"/>
            </a:lvl5pPr>
            <a:lvl6pPr marL="2513594" indent="-228509" defTabSz="914034">
              <a:lnSpc>
                <a:spcPct val="90000"/>
              </a:lnSpc>
              <a:spcBef>
                <a:spcPts val="500"/>
              </a:spcBef>
              <a:buFont typeface="Arial" panose="020B0604020202020204" pitchFamily="34" charset="0"/>
              <a:buChar char="•"/>
              <a:defRPr sz="1799"/>
            </a:lvl6pPr>
            <a:lvl7pPr marL="2970611" indent="-228509" defTabSz="914034">
              <a:lnSpc>
                <a:spcPct val="90000"/>
              </a:lnSpc>
              <a:spcBef>
                <a:spcPts val="500"/>
              </a:spcBef>
              <a:buFont typeface="Arial" panose="020B0604020202020204" pitchFamily="34" charset="0"/>
              <a:buChar char="•"/>
              <a:defRPr sz="1799"/>
            </a:lvl7pPr>
            <a:lvl8pPr marL="3427628" indent="-228509" defTabSz="914034">
              <a:lnSpc>
                <a:spcPct val="90000"/>
              </a:lnSpc>
              <a:spcBef>
                <a:spcPts val="500"/>
              </a:spcBef>
              <a:buFont typeface="Arial" panose="020B0604020202020204" pitchFamily="34" charset="0"/>
              <a:buChar char="•"/>
              <a:defRPr sz="1799"/>
            </a:lvl8pPr>
            <a:lvl9pPr marL="3884646" indent="-228509" defTabSz="914034">
              <a:lnSpc>
                <a:spcPct val="90000"/>
              </a:lnSpc>
              <a:spcBef>
                <a:spcPts val="500"/>
              </a:spcBef>
              <a:buFont typeface="Arial" panose="020B0604020202020204" pitchFamily="34" charset="0"/>
              <a:buChar char="•"/>
              <a:defRPr sz="1799"/>
            </a:lvl9pPr>
          </a:lstStyle>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有三张重要的表项，</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邻居表、</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LSDB</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表和</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路由表。对于</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的邻居表，需要了解：</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pPr lvl="1"/>
            <a:r>
              <a:rPr lang="en-US" altLang="zh-CN" sz="17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700" dirty="0">
                <a:latin typeface="Huawei Sans" panose="020C0503030203020204" pitchFamily="34" charset="0"/>
                <a:ea typeface="方正兰亭黑简体" panose="02000000000000000000" pitchFamily="2" charset="-122"/>
                <a:sym typeface="Huawei Sans" panose="020C0503030203020204" pitchFamily="34" charset="0"/>
              </a:rPr>
              <a:t>在传递链路状态信息之前，需先建立</a:t>
            </a:r>
            <a:r>
              <a:rPr lang="en-US" altLang="zh-CN" sz="17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700" dirty="0">
                <a:latin typeface="Huawei Sans" panose="020C0503030203020204" pitchFamily="34" charset="0"/>
                <a:ea typeface="方正兰亭黑简体" panose="02000000000000000000" pitchFamily="2" charset="-122"/>
                <a:sym typeface="Huawei Sans" panose="020C0503030203020204" pitchFamily="34" charset="0"/>
              </a:rPr>
              <a:t>邻居关系。</a:t>
            </a:r>
            <a:endParaRPr lang="en-US" altLang="zh-CN" sz="1700" dirty="0">
              <a:latin typeface="Huawei Sans" panose="020C0503030203020204" pitchFamily="34" charset="0"/>
              <a:ea typeface="方正兰亭黑简体" panose="02000000000000000000" pitchFamily="2" charset="-122"/>
              <a:sym typeface="Huawei Sans" panose="020C0503030203020204" pitchFamily="34" charset="0"/>
            </a:endParaRPr>
          </a:p>
          <a:p>
            <a:pPr lvl="1"/>
            <a:r>
              <a:rPr lang="en-US" altLang="zh-CN" sz="17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700" dirty="0">
                <a:latin typeface="Huawei Sans" panose="020C0503030203020204" pitchFamily="34" charset="0"/>
                <a:ea typeface="方正兰亭黑简体" panose="02000000000000000000" pitchFamily="2" charset="-122"/>
                <a:sym typeface="Huawei Sans" panose="020C0503030203020204" pitchFamily="34" charset="0"/>
              </a:rPr>
              <a:t>的邻居关系通过交互</a:t>
            </a:r>
            <a:r>
              <a:rPr lang="en-US" altLang="zh-CN" sz="1700" dirty="0">
                <a:latin typeface="Huawei Sans" panose="020C0503030203020204" pitchFamily="34" charset="0"/>
                <a:ea typeface="方正兰亭黑简体" panose="02000000000000000000" pitchFamily="2" charset="-122"/>
                <a:sym typeface="Huawei Sans" panose="020C0503030203020204" pitchFamily="34" charset="0"/>
              </a:rPr>
              <a:t>Hello</a:t>
            </a:r>
            <a:r>
              <a:rPr lang="zh-CN" altLang="en-US" sz="1700" dirty="0">
                <a:latin typeface="Huawei Sans" panose="020C0503030203020204" pitchFamily="34" charset="0"/>
                <a:ea typeface="方正兰亭黑简体" panose="02000000000000000000" pitchFamily="2" charset="-122"/>
                <a:sym typeface="Huawei Sans" panose="020C0503030203020204" pitchFamily="34" charset="0"/>
              </a:rPr>
              <a:t>报文建立。</a:t>
            </a:r>
            <a:endParaRPr lang="en-US" altLang="zh-CN" sz="1700" dirty="0">
              <a:latin typeface="Huawei Sans" panose="020C0503030203020204" pitchFamily="34" charset="0"/>
              <a:ea typeface="方正兰亭黑简体" panose="02000000000000000000" pitchFamily="2" charset="-122"/>
              <a:sym typeface="Huawei Sans" panose="020C0503030203020204" pitchFamily="34" charset="0"/>
            </a:endParaRPr>
          </a:p>
          <a:p>
            <a:pPr lvl="1"/>
            <a:r>
              <a:rPr lang="en-US" altLang="zh-CN" sz="17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700" dirty="0">
                <a:latin typeface="Huawei Sans" panose="020C0503030203020204" pitchFamily="34" charset="0"/>
                <a:ea typeface="方正兰亭黑简体" panose="02000000000000000000" pitchFamily="2" charset="-122"/>
                <a:sym typeface="Huawei Sans" panose="020C0503030203020204" pitchFamily="34" charset="0"/>
              </a:rPr>
              <a:t>邻居表显示了</a:t>
            </a:r>
            <a:r>
              <a:rPr lang="en-US" altLang="zh-CN" sz="17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700" dirty="0">
                <a:latin typeface="Huawei Sans" panose="020C0503030203020204" pitchFamily="34" charset="0"/>
                <a:ea typeface="方正兰亭黑简体" panose="02000000000000000000" pitchFamily="2" charset="-122"/>
                <a:sym typeface="Huawei Sans" panose="020C0503030203020204" pitchFamily="34" charset="0"/>
              </a:rPr>
              <a:t>路由器之间的邻居状态，使用</a:t>
            </a:r>
            <a:r>
              <a:rPr lang="en-US" altLang="zh-CN" sz="1700" dirty="0">
                <a:latin typeface="Huawei Sans" panose="020C0503030203020204" pitchFamily="34" charset="0"/>
                <a:ea typeface="方正兰亭黑简体" panose="02000000000000000000" pitchFamily="2" charset="-122"/>
                <a:sym typeface="Huawei Sans" panose="020C0503030203020204" pitchFamily="34" charset="0"/>
              </a:rPr>
              <a:t>display </a:t>
            </a:r>
            <a:r>
              <a:rPr lang="en-US" altLang="zh-CN" sz="1700" dirty="0" err="1">
                <a:latin typeface="Huawei Sans" panose="020C0503030203020204" pitchFamily="34" charset="0"/>
                <a:ea typeface="方正兰亭黑简体" panose="02000000000000000000" pitchFamily="2" charset="-122"/>
                <a:sym typeface="Huawei Sans" panose="020C0503030203020204" pitchFamily="34" charset="0"/>
              </a:rPr>
              <a:t>ospf</a:t>
            </a:r>
            <a:r>
              <a:rPr lang="en-US" altLang="zh-CN" sz="1700" dirty="0">
                <a:latin typeface="Huawei Sans" panose="020C0503030203020204" pitchFamily="34" charset="0"/>
                <a:ea typeface="方正兰亭黑简体" panose="02000000000000000000" pitchFamily="2" charset="-122"/>
                <a:sym typeface="Huawei Sans" panose="020C0503030203020204" pitchFamily="34" charset="0"/>
              </a:rPr>
              <a:t> peer</a:t>
            </a:r>
            <a:r>
              <a:rPr lang="zh-CN" altLang="en-US" sz="1700" dirty="0">
                <a:latin typeface="Huawei Sans" panose="020C0503030203020204" pitchFamily="34" charset="0"/>
                <a:ea typeface="方正兰亭黑简体" panose="02000000000000000000" pitchFamily="2" charset="-122"/>
                <a:sym typeface="Huawei Sans" panose="020C0503030203020204" pitchFamily="34" charset="0"/>
              </a:rPr>
              <a:t>查看。</a:t>
            </a:r>
          </a:p>
        </p:txBody>
      </p:sp>
      <p:sp>
        <p:nvSpPr>
          <p:cNvPr id="7" name="圆角矩形 6"/>
          <p:cNvSpPr/>
          <p:nvPr/>
        </p:nvSpPr>
        <p:spPr>
          <a:xfrm>
            <a:off x="1225025" y="3724875"/>
            <a:ext cx="2182577" cy="326291"/>
          </a:xfrm>
          <a:prstGeom prst="roundRect">
            <a:avLst>
              <a:gd name="adj" fmla="val 2303"/>
            </a:avLst>
          </a:prstGeom>
          <a:solidFill>
            <a:srgbClr val="F4FBFE"/>
          </a:solidFill>
          <a:ln>
            <a:solidFill>
              <a:srgbClr val="99DFF9"/>
            </a:solidFill>
          </a:ln>
        </p:spPr>
        <p:txBody>
          <a:bodyPr wrap="square" rtlCol="0">
            <a:spAutoFit/>
          </a:bodyPr>
          <a:lstStyle/>
          <a:p>
            <a:r>
              <a:rPr lang="en-US" altLang="zh-CN" sz="150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[R1]display ospf peer</a:t>
            </a:r>
            <a:endParaRPr lang="en-US" altLang="zh-CN" sz="15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11" name="文本框 10"/>
          <p:cNvSpPr txBox="1"/>
          <p:nvPr/>
        </p:nvSpPr>
        <p:spPr>
          <a:xfrm>
            <a:off x="6196772" y="3185900"/>
            <a:ext cx="5486796" cy="3147465"/>
          </a:xfrm>
          <a:prstGeom prst="rect">
            <a:avLst/>
          </a:prstGeom>
          <a:solidFill>
            <a:srgbClr val="F4FBFE"/>
          </a:solidFill>
          <a:ln>
            <a:solidFill>
              <a:srgbClr val="99DFF9"/>
            </a:solidFill>
          </a:ln>
        </p:spPr>
        <p:txBody>
          <a:bodyPr wrap="square" rtlCol="0">
            <a:spAutoFit/>
          </a:bodyPr>
          <a:lstStyle>
            <a:defPPr>
              <a:defRPr lang="en-US"/>
            </a:defPPr>
            <a:lvl1pPr fontAlgn="auto">
              <a:lnSpc>
                <a:spcPts val="2400"/>
              </a:lnSpc>
              <a:spcBef>
                <a:spcPts val="0"/>
              </a:spcBef>
              <a:spcAft>
                <a:spcPts val="0"/>
              </a:spcAft>
              <a:defRPr sz="1400">
                <a:solidFill>
                  <a:prstClr val="black"/>
                </a:solidFill>
                <a:latin typeface="Huawei Sans" panose="020C0503030203020204" pitchFamily="34" charset="0"/>
                <a:ea typeface="方正兰亭黑简体" panose="02000000000000000000" pitchFamily="2" charset="-122"/>
                <a:cs typeface="Courier New" panose="02070309020205020404" pitchFamily="49" charset="0"/>
              </a:defRPr>
            </a:lvl1pPr>
          </a:lstStyle>
          <a:p>
            <a:pPr>
              <a:lnSpc>
                <a:spcPct val="130000"/>
              </a:lnSpc>
            </a:pPr>
            <a:r>
              <a:rPr lang="en-US" altLang="zh-CN">
                <a:solidFill>
                  <a:srgbClr val="EC7061"/>
                </a:solidFill>
                <a:sym typeface="Huawei Sans" panose="020C0503030203020204" pitchFamily="34" charset="0"/>
              </a:rPr>
              <a:t>&lt;R1&gt; </a:t>
            </a:r>
            <a:r>
              <a:rPr lang="en-US" altLang="zh-CN" dirty="0">
                <a:solidFill>
                  <a:srgbClr val="EC7061"/>
                </a:solidFill>
                <a:sym typeface="Huawei Sans" panose="020C0503030203020204" pitchFamily="34" charset="0"/>
              </a:rPr>
              <a:t>display </a:t>
            </a:r>
            <a:r>
              <a:rPr lang="en-US" altLang="zh-CN" dirty="0" err="1">
                <a:solidFill>
                  <a:srgbClr val="EC7061"/>
                </a:solidFill>
                <a:sym typeface="Huawei Sans" panose="020C0503030203020204" pitchFamily="34" charset="0"/>
              </a:rPr>
              <a:t>ospf</a:t>
            </a:r>
            <a:r>
              <a:rPr lang="en-US" altLang="zh-CN" dirty="0">
                <a:solidFill>
                  <a:srgbClr val="EC7061"/>
                </a:solidFill>
                <a:sym typeface="Huawei Sans" panose="020C0503030203020204" pitchFamily="34" charset="0"/>
              </a:rPr>
              <a:t> peer   </a:t>
            </a:r>
          </a:p>
          <a:p>
            <a:pPr>
              <a:lnSpc>
                <a:spcPct val="130000"/>
              </a:lnSpc>
            </a:pPr>
            <a:r>
              <a:rPr lang="en-US" altLang="zh-CN" dirty="0">
                <a:sym typeface="Huawei Sans" panose="020C0503030203020204" pitchFamily="34" charset="0"/>
              </a:rPr>
              <a:t>    OSPF Process 1 with Router ID 1.1.1.1           </a:t>
            </a:r>
          </a:p>
          <a:p>
            <a:pPr>
              <a:lnSpc>
                <a:spcPct val="130000"/>
              </a:lnSpc>
            </a:pPr>
            <a:r>
              <a:rPr lang="en-US" altLang="zh-CN" dirty="0">
                <a:sym typeface="Huawei Sans" panose="020C0503030203020204" pitchFamily="34" charset="0"/>
              </a:rPr>
              <a:t>                       Neighbors </a:t>
            </a:r>
          </a:p>
          <a:p>
            <a:pPr>
              <a:lnSpc>
                <a:spcPct val="130000"/>
              </a:lnSpc>
            </a:pPr>
            <a:r>
              <a:rPr lang="en-US" altLang="zh-CN" dirty="0">
                <a:sym typeface="Huawei Sans" panose="020C0503030203020204" pitchFamily="34" charset="0"/>
              </a:rPr>
              <a:t>Area 0.0.0.0 interface 10.1.1.1(GigabitEthernet1/0/0)'s neighbors </a:t>
            </a:r>
          </a:p>
          <a:p>
            <a:pPr>
              <a:lnSpc>
                <a:spcPct val="130000"/>
              </a:lnSpc>
            </a:pPr>
            <a:r>
              <a:rPr lang="en-US" altLang="zh-CN" dirty="0">
                <a:solidFill>
                  <a:srgbClr val="EC7061"/>
                </a:solidFill>
                <a:sym typeface="Huawei Sans" panose="020C0503030203020204" pitchFamily="34" charset="0"/>
              </a:rPr>
              <a:t>Router ID: 2.2.2.2    Address: 10.1.1.2    </a:t>
            </a:r>
            <a:r>
              <a:rPr lang="en-US" altLang="zh-CN" dirty="0">
                <a:sym typeface="Huawei Sans" panose="020C0503030203020204" pitchFamily="34" charset="0"/>
              </a:rPr>
              <a:t>GR State: Normal  </a:t>
            </a:r>
          </a:p>
          <a:p>
            <a:pPr>
              <a:lnSpc>
                <a:spcPct val="130000"/>
              </a:lnSpc>
            </a:pPr>
            <a:r>
              <a:rPr lang="en-US" altLang="zh-CN">
                <a:solidFill>
                  <a:srgbClr val="EC7061"/>
                </a:solidFill>
                <a:sym typeface="Huawei Sans" panose="020C0503030203020204" pitchFamily="34" charset="0"/>
              </a:rPr>
              <a:t>    </a:t>
            </a:r>
            <a:r>
              <a:rPr lang="en-US" altLang="zh-CN">
                <a:solidFill>
                  <a:schemeClr val="tx1"/>
                </a:solidFill>
                <a:sym typeface="Huawei Sans" panose="020C0503030203020204" pitchFamily="34" charset="0"/>
              </a:rPr>
              <a:t>State</a:t>
            </a:r>
            <a:r>
              <a:rPr lang="en-US" altLang="zh-CN" dirty="0">
                <a:solidFill>
                  <a:schemeClr val="tx1"/>
                </a:solidFill>
                <a:sym typeface="Huawei Sans" panose="020C0503030203020204" pitchFamily="34" charset="0"/>
              </a:rPr>
              <a:t>: Full  </a:t>
            </a:r>
            <a:r>
              <a:rPr lang="en-US" altLang="zh-CN" dirty="0" err="1">
                <a:solidFill>
                  <a:schemeClr val="tx1"/>
                </a:solidFill>
                <a:sym typeface="Huawei Sans" panose="020C0503030203020204" pitchFamily="34" charset="0"/>
              </a:rPr>
              <a:t>Mode:Nbr</a:t>
            </a:r>
            <a:r>
              <a:rPr lang="en-US" altLang="zh-CN" dirty="0">
                <a:solidFill>
                  <a:schemeClr val="tx1"/>
                </a:solidFill>
                <a:sym typeface="Huawei Sans" panose="020C0503030203020204" pitchFamily="34" charset="0"/>
              </a:rPr>
              <a:t> </a:t>
            </a:r>
            <a:r>
              <a:rPr lang="en-US" altLang="zh-CN">
                <a:solidFill>
                  <a:schemeClr val="tx1"/>
                </a:solidFill>
                <a:sym typeface="Huawei Sans" panose="020C0503030203020204" pitchFamily="34" charset="0"/>
              </a:rPr>
              <a:t>is  Master  </a:t>
            </a:r>
            <a:r>
              <a:rPr lang="en-US" altLang="zh-CN" dirty="0">
                <a:solidFill>
                  <a:schemeClr val="tx1"/>
                </a:solidFill>
                <a:sym typeface="Huawei Sans" panose="020C0503030203020204" pitchFamily="34" charset="0"/>
              </a:rPr>
              <a:t>Priority: 1   </a:t>
            </a:r>
          </a:p>
          <a:p>
            <a:pPr>
              <a:lnSpc>
                <a:spcPct val="130000"/>
              </a:lnSpc>
            </a:pPr>
            <a:r>
              <a:rPr lang="en-US" altLang="zh-CN">
                <a:solidFill>
                  <a:schemeClr val="tx1"/>
                </a:solidFill>
                <a:sym typeface="Huawei Sans" panose="020C0503030203020204" pitchFamily="34" charset="0"/>
              </a:rPr>
              <a:t>    DR</a:t>
            </a:r>
            <a:r>
              <a:rPr lang="en-US" altLang="zh-CN" dirty="0">
                <a:solidFill>
                  <a:schemeClr val="tx1"/>
                </a:solidFill>
                <a:sym typeface="Huawei Sans" panose="020C0503030203020204" pitchFamily="34" charset="0"/>
              </a:rPr>
              <a:t>: 10.1.1.1  </a:t>
            </a:r>
            <a:r>
              <a:rPr lang="en-US" altLang="zh-CN" dirty="0">
                <a:sym typeface="Huawei Sans" panose="020C0503030203020204" pitchFamily="34" charset="0"/>
              </a:rPr>
              <a:t>BDR</a:t>
            </a:r>
            <a:r>
              <a:rPr lang="en-US" altLang="zh-CN">
                <a:sym typeface="Huawei Sans" panose="020C0503030203020204" pitchFamily="34" charset="0"/>
              </a:rPr>
              <a:t>: 10.1.1.2   </a:t>
            </a:r>
            <a:r>
              <a:rPr lang="en-US" altLang="zh-CN" dirty="0">
                <a:sym typeface="Huawei Sans" panose="020C0503030203020204" pitchFamily="34" charset="0"/>
              </a:rPr>
              <a:t>MTU: 0   </a:t>
            </a:r>
          </a:p>
          <a:p>
            <a:pPr>
              <a:lnSpc>
                <a:spcPct val="130000"/>
              </a:lnSpc>
            </a:pPr>
            <a:r>
              <a:rPr lang="en-US" altLang="zh-CN">
                <a:sym typeface="Huawei Sans" panose="020C0503030203020204" pitchFamily="34" charset="0"/>
              </a:rPr>
              <a:t>    Dead </a:t>
            </a:r>
            <a:r>
              <a:rPr lang="en-US" altLang="zh-CN" dirty="0">
                <a:sym typeface="Huawei Sans" panose="020C0503030203020204" pitchFamily="34" charset="0"/>
              </a:rPr>
              <a:t>timer due in 35  sec   </a:t>
            </a:r>
          </a:p>
          <a:p>
            <a:pPr>
              <a:lnSpc>
                <a:spcPct val="130000"/>
              </a:lnSpc>
            </a:pPr>
            <a:r>
              <a:rPr lang="en-US" altLang="zh-CN">
                <a:sym typeface="Huawei Sans" panose="020C0503030203020204" pitchFamily="34" charset="0"/>
              </a:rPr>
              <a:t>    Retrans </a:t>
            </a:r>
            <a:r>
              <a:rPr lang="en-US" altLang="zh-CN" dirty="0">
                <a:sym typeface="Huawei Sans" panose="020C0503030203020204" pitchFamily="34" charset="0"/>
              </a:rPr>
              <a:t>timer interval: 5   </a:t>
            </a:r>
          </a:p>
          <a:p>
            <a:pPr>
              <a:lnSpc>
                <a:spcPct val="130000"/>
              </a:lnSpc>
            </a:pPr>
            <a:r>
              <a:rPr lang="en-US" altLang="zh-CN">
                <a:sym typeface="Huawei Sans" panose="020C0503030203020204" pitchFamily="34" charset="0"/>
              </a:rPr>
              <a:t>    Neighbor </a:t>
            </a:r>
            <a:r>
              <a:rPr lang="en-US" altLang="zh-CN" dirty="0">
                <a:sym typeface="Huawei Sans" panose="020C0503030203020204" pitchFamily="34" charset="0"/>
              </a:rPr>
              <a:t>is up for 00:00:05   </a:t>
            </a:r>
          </a:p>
          <a:p>
            <a:pPr>
              <a:lnSpc>
                <a:spcPct val="130000"/>
              </a:lnSpc>
            </a:pPr>
            <a:r>
              <a:rPr lang="en-US" altLang="zh-CN">
                <a:sym typeface="Huawei Sans" panose="020C0503030203020204" pitchFamily="34" charset="0"/>
              </a:rPr>
              <a:t>    Authentication </a:t>
            </a:r>
            <a:r>
              <a:rPr lang="en-US" altLang="zh-CN" dirty="0">
                <a:sym typeface="Huawei Sans" panose="020C0503030203020204" pitchFamily="34" charset="0"/>
              </a:rPr>
              <a:t>Sequence: [ 0 ]</a:t>
            </a:r>
            <a:endParaRPr lang="zh-CN" altLang="en-US" dirty="0">
              <a:sym typeface="Huawei Sans" panose="020C0503030203020204" pitchFamily="34" charset="0"/>
            </a:endParaRPr>
          </a:p>
        </p:txBody>
      </p:sp>
      <p:cxnSp>
        <p:nvCxnSpPr>
          <p:cNvPr id="19" name="直接连接符 18"/>
          <p:cNvCxnSpPr>
            <a:cxnSpLocks/>
            <a:stCxn id="18" idx="1"/>
            <a:endCxn id="5" idx="3"/>
          </p:cNvCxnSpPr>
          <p:nvPr/>
        </p:nvCxnSpPr>
        <p:spPr>
          <a:xfrm flipH="1">
            <a:off x="2080227" y="4957207"/>
            <a:ext cx="271414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 name="组合 5">
            <a:extLst>
              <a:ext uri="{FF2B5EF4-FFF2-40B4-BE49-F238E27FC236}">
                <a16:creationId xmlns="" xmlns:a16="http://schemas.microsoft.com/office/drawing/2014/main" id="{5DD6E3EE-74E8-47A9-A8BC-997F1796FDD8}"/>
              </a:ext>
            </a:extLst>
          </p:cNvPr>
          <p:cNvGrpSpPr/>
          <p:nvPr/>
        </p:nvGrpSpPr>
        <p:grpSpPr>
          <a:xfrm>
            <a:off x="1540227" y="4735807"/>
            <a:ext cx="707171" cy="825430"/>
            <a:chOff x="1669180" y="4735807"/>
            <a:chExt cx="707171" cy="825430"/>
          </a:xfrm>
        </p:grpSpPr>
        <p:pic>
          <p:nvPicPr>
            <p:cNvPr id="5" name="图片 4"/>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669180" y="4735807"/>
              <a:ext cx="540000" cy="442800"/>
            </a:xfrm>
            <a:prstGeom prst="rect">
              <a:avLst/>
            </a:prstGeom>
          </p:spPr>
        </p:pic>
        <p:sp>
          <p:nvSpPr>
            <p:cNvPr id="8" name="文本框 7"/>
            <p:cNvSpPr txBox="1"/>
            <p:nvPr/>
          </p:nvSpPr>
          <p:spPr>
            <a:xfrm>
              <a:off x="1727422" y="5222683"/>
              <a:ext cx="648929" cy="338554"/>
            </a:xfrm>
            <a:prstGeom prst="rect">
              <a:avLst/>
            </a:prstGeom>
            <a:noFill/>
          </p:spPr>
          <p:txBody>
            <a:bodyPr wrap="square" rtlCol="0">
              <a:spAutoFit/>
            </a:bodyPr>
            <a:lstStyle/>
            <a:p>
              <a:r>
                <a:rPr lang="en-US" altLang="zh-CN" sz="16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9" name="组合 8">
            <a:extLst>
              <a:ext uri="{FF2B5EF4-FFF2-40B4-BE49-F238E27FC236}">
                <a16:creationId xmlns="" xmlns:a16="http://schemas.microsoft.com/office/drawing/2014/main" id="{16F66E46-9306-45CF-BF0F-6959CE46D249}"/>
              </a:ext>
            </a:extLst>
          </p:cNvPr>
          <p:cNvGrpSpPr/>
          <p:nvPr/>
        </p:nvGrpSpPr>
        <p:grpSpPr>
          <a:xfrm>
            <a:off x="4794368" y="4735807"/>
            <a:ext cx="755532" cy="809561"/>
            <a:chOff x="4794368" y="4735807"/>
            <a:chExt cx="755532" cy="809561"/>
          </a:xfrm>
        </p:grpSpPr>
        <p:pic>
          <p:nvPicPr>
            <p:cNvPr id="18" name="图片 1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794368" y="4735807"/>
              <a:ext cx="540000" cy="442800"/>
            </a:xfrm>
            <a:prstGeom prst="rect">
              <a:avLst/>
            </a:prstGeom>
          </p:spPr>
        </p:pic>
        <p:sp>
          <p:nvSpPr>
            <p:cNvPr id="20" name="文本框 19"/>
            <p:cNvSpPr txBox="1"/>
            <p:nvPr/>
          </p:nvSpPr>
          <p:spPr>
            <a:xfrm>
              <a:off x="4844434" y="5206814"/>
              <a:ext cx="705466" cy="338554"/>
            </a:xfrm>
            <a:prstGeom prst="rect">
              <a:avLst/>
            </a:prstGeom>
            <a:noFill/>
          </p:spPr>
          <p:txBody>
            <a:bodyPr wrap="squar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R2</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3" name="文本框 2"/>
          <p:cNvSpPr txBox="1"/>
          <p:nvPr/>
        </p:nvSpPr>
        <p:spPr>
          <a:xfrm>
            <a:off x="1129789" y="4273853"/>
            <a:ext cx="2057417"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Router ID:1.1.1.1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 name="文本框 13"/>
          <p:cNvSpPr txBox="1"/>
          <p:nvPr/>
        </p:nvSpPr>
        <p:spPr>
          <a:xfrm>
            <a:off x="4199373" y="4278991"/>
            <a:ext cx="1903174" cy="338554"/>
          </a:xfrm>
          <a:prstGeom prst="rect">
            <a:avLst/>
          </a:prstGeom>
          <a:noFill/>
        </p:spPr>
        <p:txBody>
          <a:bodyPr wrap="squar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Router ID</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:2.2.2.2</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 name="燕尾形 25">
            <a:extLst>
              <a:ext uri="{FF2B5EF4-FFF2-40B4-BE49-F238E27FC236}">
                <a16:creationId xmlns="" xmlns:a16="http://schemas.microsoft.com/office/drawing/2014/main" id="{CFAE81EF-8BDB-47A1-86B1-C849371486AA}"/>
              </a:ext>
            </a:extLst>
          </p:cNvPr>
          <p:cNvSpPr/>
          <p:nvPr/>
        </p:nvSpPr>
        <p:spPr bwMode="auto">
          <a:xfrm>
            <a:off x="9383845" y="124239"/>
            <a:ext cx="7812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zh-CN" altLang="en-US" sz="1200" b="1"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邻居表</a:t>
            </a:r>
            <a:endParaRPr lang="en-US" altLang="zh-CN" sz="1200" b="1"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 name="燕尾形 26">
            <a:extLst>
              <a:ext uri="{FF2B5EF4-FFF2-40B4-BE49-F238E27FC236}">
                <a16:creationId xmlns="" xmlns:a16="http://schemas.microsoft.com/office/drawing/2014/main" id="{FE727D3D-EF9D-4194-989B-32C8361FF1AE}"/>
              </a:ext>
            </a:extLst>
          </p:cNvPr>
          <p:cNvSpPr/>
          <p:nvPr/>
        </p:nvSpPr>
        <p:spPr bwMode="auto">
          <a:xfrm>
            <a:off x="10092164" y="124239"/>
            <a:ext cx="7812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kern="0">
                <a:latin typeface="Huawei Sans" panose="020C0503030203020204" pitchFamily="34" charset="0"/>
                <a:ea typeface="方正兰亭黑简体" panose="02000000000000000000" pitchFamily="2" charset="-122"/>
                <a:sym typeface="Huawei Sans" panose="020C0503030203020204" pitchFamily="34" charset="0"/>
              </a:rPr>
              <a:t>LSDB</a:t>
            </a: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表</a:t>
            </a:r>
            <a:endParaRPr lang="en-US" altLang="zh-CN" sz="1200" ker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 name="燕尾形 27">
            <a:extLst>
              <a:ext uri="{FF2B5EF4-FFF2-40B4-BE49-F238E27FC236}">
                <a16:creationId xmlns="" xmlns:a16="http://schemas.microsoft.com/office/drawing/2014/main" id="{2378338E-6847-4C34-9971-A3A36F713563}"/>
              </a:ext>
            </a:extLst>
          </p:cNvPr>
          <p:cNvSpPr/>
          <p:nvPr/>
        </p:nvSpPr>
        <p:spPr bwMode="auto">
          <a:xfrm>
            <a:off x="10800482" y="124239"/>
            <a:ext cx="1173214"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en-US" altLang="zh-CN" sz="1200" kern="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路由表</a:t>
            </a:r>
            <a:endParaRPr lang="en-US" altLang="zh-CN" sz="1200" ker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 name="文本框 22">
            <a:extLst>
              <a:ext uri="{FF2B5EF4-FFF2-40B4-BE49-F238E27FC236}">
                <a16:creationId xmlns="" xmlns:a16="http://schemas.microsoft.com/office/drawing/2014/main" id="{B902A745-B66E-42FA-9611-39223712D953}"/>
              </a:ext>
            </a:extLst>
          </p:cNvPr>
          <p:cNvSpPr txBox="1"/>
          <p:nvPr/>
        </p:nvSpPr>
        <p:spPr>
          <a:xfrm>
            <a:off x="3757591" y="5220156"/>
            <a:ext cx="1210291" cy="307777"/>
          </a:xfrm>
          <a:prstGeom prst="rect">
            <a:avLst/>
          </a:prstGeom>
          <a:noFill/>
        </p:spPr>
        <p:txBody>
          <a:bodyPr wrap="square" rtlCol="0">
            <a:spAutoFit/>
          </a:bodyPr>
          <a:lstStyle/>
          <a:p>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10.1.1.2/30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10" name="组合 9">
            <a:extLst>
              <a:ext uri="{FF2B5EF4-FFF2-40B4-BE49-F238E27FC236}">
                <a16:creationId xmlns="" xmlns:a16="http://schemas.microsoft.com/office/drawing/2014/main" id="{9C119D28-3EF0-40B0-98E1-1A833E28500B}"/>
              </a:ext>
            </a:extLst>
          </p:cNvPr>
          <p:cNvGrpSpPr/>
          <p:nvPr/>
        </p:nvGrpSpPr>
        <p:grpSpPr>
          <a:xfrm>
            <a:off x="2052800" y="4974560"/>
            <a:ext cx="1903174" cy="567904"/>
            <a:chOff x="2134861" y="4974560"/>
            <a:chExt cx="1903174" cy="567904"/>
          </a:xfrm>
        </p:grpSpPr>
        <p:sp>
          <p:nvSpPr>
            <p:cNvPr id="22" name="文本框 21">
              <a:extLst>
                <a:ext uri="{FF2B5EF4-FFF2-40B4-BE49-F238E27FC236}">
                  <a16:creationId xmlns="" xmlns:a16="http://schemas.microsoft.com/office/drawing/2014/main" id="{1E5B7BF5-2B8A-4E4B-876A-F85B5C18E84F}"/>
                </a:ext>
              </a:extLst>
            </p:cNvPr>
            <p:cNvSpPr txBox="1"/>
            <p:nvPr/>
          </p:nvSpPr>
          <p:spPr>
            <a:xfrm>
              <a:off x="2134861" y="5234687"/>
              <a:ext cx="1903174" cy="307777"/>
            </a:xfrm>
            <a:prstGeom prst="rect">
              <a:avLst/>
            </a:prstGeom>
            <a:noFill/>
          </p:spPr>
          <p:txBody>
            <a:bodyPr wrap="square" rtlCol="0">
              <a:spAutoFit/>
            </a:bodyPr>
            <a:lstStyle/>
            <a:p>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10.1.1.1/30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4" name="文本框 23">
              <a:extLst>
                <a:ext uri="{FF2B5EF4-FFF2-40B4-BE49-F238E27FC236}">
                  <a16:creationId xmlns="" xmlns:a16="http://schemas.microsoft.com/office/drawing/2014/main" id="{B775F403-F85C-4EC7-ABDD-C0EB24A3A067}"/>
                </a:ext>
              </a:extLst>
            </p:cNvPr>
            <p:cNvSpPr txBox="1"/>
            <p:nvPr/>
          </p:nvSpPr>
          <p:spPr>
            <a:xfrm>
              <a:off x="2201974" y="4974560"/>
              <a:ext cx="1057993" cy="307777"/>
            </a:xfrm>
            <a:prstGeom prst="rect">
              <a:avLst/>
            </a:prstGeom>
            <a:noFill/>
          </p:spPr>
          <p:txBody>
            <a:bodyPr wrap="square" rtlCol="0">
              <a:spAutoFit/>
            </a:bodyPr>
            <a:lstStyle/>
            <a:p>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GE1/0/0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25" name="文本框 24">
            <a:extLst>
              <a:ext uri="{FF2B5EF4-FFF2-40B4-BE49-F238E27FC236}">
                <a16:creationId xmlns="" xmlns:a16="http://schemas.microsoft.com/office/drawing/2014/main" id="{BC98E618-42D5-4979-98F5-50E00513915D}"/>
              </a:ext>
            </a:extLst>
          </p:cNvPr>
          <p:cNvSpPr txBox="1"/>
          <p:nvPr/>
        </p:nvSpPr>
        <p:spPr>
          <a:xfrm>
            <a:off x="3909890" y="4974560"/>
            <a:ext cx="1057993" cy="307777"/>
          </a:xfrm>
          <a:prstGeom prst="rect">
            <a:avLst/>
          </a:prstGeom>
          <a:noFill/>
        </p:spPr>
        <p:txBody>
          <a:bodyPr wrap="square" rtlCol="0">
            <a:spAutoFit/>
          </a:bodyPr>
          <a:lstStyle/>
          <a:p>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GE1/0/0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 name="Right Arrow 157"/>
          <p:cNvSpPr/>
          <p:nvPr/>
        </p:nvSpPr>
        <p:spPr>
          <a:xfrm>
            <a:off x="4827288" y="3786957"/>
            <a:ext cx="647343"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37237184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fontAlgn="auto"/>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三大</a:t>
            </a:r>
            <a:r>
              <a:rPr lang="zh-CN" altLang="en-US">
                <a:latin typeface="Huawei Sans" panose="020C0503030203020204" pitchFamily="34" charset="0"/>
                <a:ea typeface="方正兰亭黑简体" panose="02000000000000000000" pitchFamily="2" charset="-122"/>
                <a:sym typeface="Huawei Sans" panose="020C0503030203020204" pitchFamily="34" charset="0"/>
              </a:rPr>
              <a:t>表项 </a:t>
            </a:r>
            <a:r>
              <a:rPr lang="en-US" altLang="zh-CN">
                <a:latin typeface="Huawei Sans" panose="020C0503030203020204" pitchFamily="34" charset="0"/>
                <a:ea typeface="方正兰亭黑简体" panose="02000000000000000000" pitchFamily="2" charset="-122"/>
                <a:sym typeface="Huawei Sans" panose="020C0503030203020204" pitchFamily="34" charset="0"/>
              </a:rPr>
              <a:t>- LSDB</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表</a:t>
            </a:r>
          </a:p>
        </p:txBody>
      </p:sp>
      <p:sp>
        <p:nvSpPr>
          <p:cNvPr id="2" name="文本框 1"/>
          <p:cNvSpPr txBox="1"/>
          <p:nvPr/>
        </p:nvSpPr>
        <p:spPr>
          <a:xfrm>
            <a:off x="458788" y="1241701"/>
            <a:ext cx="10747381" cy="1903598"/>
          </a:xfrm>
          <a:prstGeom prst="rect">
            <a:avLst/>
          </a:prstGeom>
          <a:noFill/>
        </p:spPr>
        <p:txBody>
          <a:bodyPr wrap="square" rtlCol="0">
            <a:spAutoFit/>
          </a:bodyPr>
          <a:lstStyle/>
          <a:p>
            <a:pPr marL="285750" indent="-285750">
              <a:lnSpc>
                <a:spcPct val="160000"/>
              </a:lnSpc>
              <a:buFont typeface="Arial" panose="020B0604020202020204" pitchFamily="34" charset="0"/>
              <a:buChar char="•"/>
            </a:pPr>
            <a:r>
              <a:rPr lang="zh-CN" altLang="en-US">
                <a:latin typeface="Huawei Sans" panose="020C0503030203020204" pitchFamily="34" charset="0"/>
                <a:ea typeface="方正兰亭黑简体" panose="02000000000000000000" pitchFamily="2" charset="-122"/>
                <a:sym typeface="Huawei Sans" panose="020C0503030203020204" pitchFamily="34" charset="0"/>
              </a:rPr>
              <a:t>对于</a:t>
            </a:r>
            <a:r>
              <a:rPr lang="en-US" altLang="zh-CN">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的</a:t>
            </a:r>
            <a:r>
              <a:rPr lang="en-US" altLang="zh-CN">
                <a:latin typeface="Huawei Sans" panose="020C0503030203020204" pitchFamily="34" charset="0"/>
                <a:ea typeface="方正兰亭黑简体" panose="02000000000000000000" pitchFamily="2" charset="-122"/>
                <a:sym typeface="Huawei Sans" panose="020C0503030203020204" pitchFamily="34" charset="0"/>
              </a:rPr>
              <a:t>LSDB</a:t>
            </a:r>
            <a:r>
              <a:rPr lang="zh-CN" altLang="en-US">
                <a:latin typeface="Huawei Sans" panose="020C0503030203020204" pitchFamily="34" charset="0"/>
                <a:ea typeface="方正兰亭黑简体" panose="02000000000000000000" pitchFamily="2" charset="-122"/>
                <a:sym typeface="Huawei Sans" panose="020C0503030203020204" pitchFamily="34" charset="0"/>
              </a:rPr>
              <a:t>表，</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需要了解：</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pPr marL="654938" lvl="1" indent="-251899" defTabSz="914034">
              <a:lnSpc>
                <a:spcPct val="140000"/>
              </a:lnSpc>
              <a:spcBef>
                <a:spcPts val="720"/>
              </a:spcBef>
              <a:buFont typeface="Huawei Sans" panose="020C0503030203020204" pitchFamily="34" charset="0"/>
              <a:buChar char="▫"/>
            </a:pPr>
            <a:r>
              <a:rPr lang="en-US" altLang="zh-CN" sz="1700">
                <a:latin typeface="Huawei Sans" panose="020C0503030203020204" pitchFamily="34" charset="0"/>
                <a:ea typeface="方正兰亭黑简体" panose="02000000000000000000" pitchFamily="2" charset="-122"/>
                <a:sym typeface="Huawei Sans" panose="020C0503030203020204" pitchFamily="34" charset="0"/>
              </a:rPr>
              <a:t>LSDB</a:t>
            </a:r>
            <a:r>
              <a:rPr lang="zh-CN" altLang="en-US" sz="1700">
                <a:latin typeface="Huawei Sans" panose="020C0503030203020204" pitchFamily="34" charset="0"/>
                <a:ea typeface="方正兰亭黑简体" panose="02000000000000000000" pitchFamily="2" charset="-122"/>
                <a:sym typeface="Huawei Sans" panose="020C0503030203020204" pitchFamily="34" charset="0"/>
              </a:rPr>
              <a:t>会保存自己产生的及从邻居收到的</a:t>
            </a:r>
            <a:r>
              <a:rPr lang="en-US" altLang="zh-CN" sz="1700">
                <a:latin typeface="Huawei Sans" panose="020C0503030203020204" pitchFamily="34" charset="0"/>
                <a:ea typeface="方正兰亭黑简体" panose="02000000000000000000" pitchFamily="2" charset="-122"/>
                <a:sym typeface="Huawei Sans" panose="020C0503030203020204" pitchFamily="34" charset="0"/>
              </a:rPr>
              <a:t>LSA</a:t>
            </a:r>
            <a:r>
              <a:rPr lang="zh-CN" altLang="en-US" sz="1700">
                <a:latin typeface="Huawei Sans" panose="020C0503030203020204" pitchFamily="34" charset="0"/>
                <a:ea typeface="方正兰亭黑简体" panose="02000000000000000000" pitchFamily="2" charset="-122"/>
                <a:sym typeface="Huawei Sans" panose="020C0503030203020204" pitchFamily="34" charset="0"/>
              </a:rPr>
              <a:t>信息，本例中</a:t>
            </a:r>
            <a:r>
              <a:rPr lang="en-US" altLang="zh-CN" sz="1700">
                <a:latin typeface="Huawei Sans" panose="020C0503030203020204" pitchFamily="34" charset="0"/>
                <a:ea typeface="方正兰亭黑简体" panose="02000000000000000000" pitchFamily="2" charset="-122"/>
                <a:sym typeface="Huawei Sans" panose="020C0503030203020204" pitchFamily="34" charset="0"/>
              </a:rPr>
              <a:t>R1</a:t>
            </a:r>
            <a:r>
              <a:rPr lang="zh-CN" altLang="en-US" sz="1700">
                <a:latin typeface="Huawei Sans" panose="020C0503030203020204" pitchFamily="34" charset="0"/>
                <a:ea typeface="方正兰亭黑简体" panose="02000000000000000000" pitchFamily="2" charset="-122"/>
                <a:sym typeface="Huawei Sans" panose="020C0503030203020204" pitchFamily="34" charset="0"/>
              </a:rPr>
              <a:t>的</a:t>
            </a:r>
            <a:r>
              <a:rPr lang="en-US" altLang="zh-CN" sz="1700">
                <a:latin typeface="Huawei Sans" panose="020C0503030203020204" pitchFamily="34" charset="0"/>
                <a:ea typeface="方正兰亭黑简体" panose="02000000000000000000" pitchFamily="2" charset="-122"/>
                <a:sym typeface="Huawei Sans" panose="020C0503030203020204" pitchFamily="34" charset="0"/>
              </a:rPr>
              <a:t>LSDB</a:t>
            </a:r>
            <a:r>
              <a:rPr lang="zh-CN" altLang="en-US" sz="1700">
                <a:latin typeface="Huawei Sans" panose="020C0503030203020204" pitchFamily="34" charset="0"/>
                <a:ea typeface="方正兰亭黑简体" panose="02000000000000000000" pitchFamily="2" charset="-122"/>
                <a:sym typeface="Huawei Sans" panose="020C0503030203020204" pitchFamily="34" charset="0"/>
              </a:rPr>
              <a:t>包含了三条</a:t>
            </a:r>
            <a:r>
              <a:rPr lang="en-US" altLang="zh-CN" sz="1700">
                <a:latin typeface="Huawei Sans" panose="020C0503030203020204" pitchFamily="34" charset="0"/>
                <a:ea typeface="方正兰亭黑简体" panose="02000000000000000000" pitchFamily="2" charset="-122"/>
                <a:sym typeface="Huawei Sans" panose="020C0503030203020204" pitchFamily="34" charset="0"/>
              </a:rPr>
              <a:t>LSA</a:t>
            </a:r>
            <a:r>
              <a:rPr lang="zh-CN" altLang="en-US" sz="1700">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700">
              <a:latin typeface="Huawei Sans" panose="020C0503030203020204" pitchFamily="34" charset="0"/>
              <a:ea typeface="方正兰亭黑简体" panose="02000000000000000000" pitchFamily="2" charset="-122"/>
              <a:sym typeface="Huawei Sans" panose="020C0503030203020204" pitchFamily="34" charset="0"/>
            </a:endParaRPr>
          </a:p>
          <a:p>
            <a:pPr marL="654938" lvl="1" indent="-251899" defTabSz="914034">
              <a:lnSpc>
                <a:spcPct val="140000"/>
              </a:lnSpc>
              <a:spcBef>
                <a:spcPts val="720"/>
              </a:spcBef>
              <a:buFont typeface="Huawei Sans" panose="020C0503030203020204" pitchFamily="34" charset="0"/>
              <a:buChar char="▫"/>
            </a:pPr>
            <a:r>
              <a:rPr lang="en-US" altLang="zh-CN" sz="1700">
                <a:latin typeface="Huawei Sans" panose="020C0503030203020204" pitchFamily="34" charset="0"/>
                <a:ea typeface="方正兰亭黑简体" panose="02000000000000000000" pitchFamily="2" charset="-122"/>
                <a:sym typeface="Huawei Sans" panose="020C0503030203020204" pitchFamily="34" charset="0"/>
              </a:rPr>
              <a:t>Type</a:t>
            </a:r>
            <a:r>
              <a:rPr lang="zh-CN" altLang="en-US" sz="1700">
                <a:latin typeface="Huawei Sans" panose="020C0503030203020204" pitchFamily="34" charset="0"/>
                <a:ea typeface="方正兰亭黑简体" panose="02000000000000000000" pitchFamily="2" charset="-122"/>
                <a:sym typeface="Huawei Sans" panose="020C0503030203020204" pitchFamily="34" charset="0"/>
              </a:rPr>
              <a:t>标识</a:t>
            </a:r>
            <a:r>
              <a:rPr lang="en-US" altLang="zh-CN" sz="1700">
                <a:latin typeface="Huawei Sans" panose="020C0503030203020204" pitchFamily="34" charset="0"/>
                <a:ea typeface="方正兰亭黑简体" panose="02000000000000000000" pitchFamily="2" charset="-122"/>
                <a:sym typeface="Huawei Sans" panose="020C0503030203020204" pitchFamily="34" charset="0"/>
              </a:rPr>
              <a:t>LSA</a:t>
            </a:r>
            <a:r>
              <a:rPr lang="zh-CN" altLang="en-US" sz="1700">
                <a:latin typeface="Huawei Sans" panose="020C0503030203020204" pitchFamily="34" charset="0"/>
                <a:ea typeface="方正兰亭黑简体" panose="02000000000000000000" pitchFamily="2" charset="-122"/>
                <a:sym typeface="Huawei Sans" panose="020C0503030203020204" pitchFamily="34" charset="0"/>
              </a:rPr>
              <a:t>的类型，</a:t>
            </a:r>
            <a:r>
              <a:rPr lang="en-US" altLang="zh-CN" sz="1700">
                <a:latin typeface="Huawei Sans" panose="020C0503030203020204" pitchFamily="34" charset="0"/>
                <a:ea typeface="方正兰亭黑简体" panose="02000000000000000000" pitchFamily="2" charset="-122"/>
                <a:sym typeface="Huawei Sans" panose="020C0503030203020204" pitchFamily="34" charset="0"/>
              </a:rPr>
              <a:t>AdvRouter</a:t>
            </a:r>
            <a:r>
              <a:rPr lang="zh-CN" altLang="en-US" sz="1700">
                <a:latin typeface="Huawei Sans" panose="020C0503030203020204" pitchFamily="34" charset="0"/>
                <a:ea typeface="方正兰亭黑简体" panose="02000000000000000000" pitchFamily="2" charset="-122"/>
                <a:sym typeface="Huawei Sans" panose="020C0503030203020204" pitchFamily="34" charset="0"/>
              </a:rPr>
              <a:t>标识发送</a:t>
            </a:r>
            <a:r>
              <a:rPr lang="en-US" altLang="zh-CN" sz="1700">
                <a:latin typeface="Huawei Sans" panose="020C0503030203020204" pitchFamily="34" charset="0"/>
                <a:ea typeface="方正兰亭黑简体" panose="02000000000000000000" pitchFamily="2" charset="-122"/>
                <a:sym typeface="Huawei Sans" panose="020C0503030203020204" pitchFamily="34" charset="0"/>
              </a:rPr>
              <a:t>LSA</a:t>
            </a:r>
            <a:r>
              <a:rPr lang="zh-CN" altLang="en-US" sz="1700">
                <a:latin typeface="Huawei Sans" panose="020C0503030203020204" pitchFamily="34" charset="0"/>
                <a:ea typeface="方正兰亭黑简体" panose="02000000000000000000" pitchFamily="2" charset="-122"/>
                <a:sym typeface="Huawei Sans" panose="020C0503030203020204" pitchFamily="34" charset="0"/>
              </a:rPr>
              <a:t>的路由器。</a:t>
            </a:r>
            <a:endParaRPr lang="en-US" altLang="zh-CN" sz="1700" dirty="0">
              <a:latin typeface="Huawei Sans" panose="020C0503030203020204" pitchFamily="34" charset="0"/>
              <a:ea typeface="方正兰亭黑简体" panose="02000000000000000000" pitchFamily="2" charset="-122"/>
              <a:sym typeface="Huawei Sans" panose="020C0503030203020204" pitchFamily="34" charset="0"/>
            </a:endParaRPr>
          </a:p>
          <a:p>
            <a:pPr marL="654938" lvl="1" indent="-251899" defTabSz="914034">
              <a:lnSpc>
                <a:spcPct val="140000"/>
              </a:lnSpc>
              <a:spcBef>
                <a:spcPts val="720"/>
              </a:spcBef>
              <a:buFont typeface="Huawei Sans" panose="020C0503030203020204" pitchFamily="34" charset="0"/>
              <a:buChar char="▫"/>
            </a:pPr>
            <a:r>
              <a:rPr lang="zh-CN" altLang="en-US" sz="1700">
                <a:latin typeface="Huawei Sans" panose="020C0503030203020204" pitchFamily="34" charset="0"/>
                <a:ea typeface="方正兰亭黑简体" panose="02000000000000000000" pitchFamily="2" charset="-122"/>
                <a:sym typeface="Huawei Sans" panose="020C0503030203020204" pitchFamily="34" charset="0"/>
              </a:rPr>
              <a:t>使用命令行</a:t>
            </a:r>
            <a:r>
              <a:rPr lang="en-US" altLang="zh-CN" sz="1700">
                <a:latin typeface="Huawei Sans" panose="020C0503030203020204" pitchFamily="34" charset="0"/>
                <a:ea typeface="方正兰亭黑简体" panose="02000000000000000000" pitchFamily="2" charset="-122"/>
                <a:sym typeface="Huawei Sans" panose="020C0503030203020204" pitchFamily="34" charset="0"/>
              </a:rPr>
              <a:t>display ospf lsdb</a:t>
            </a:r>
            <a:r>
              <a:rPr lang="zh-CN" altLang="en-US" sz="1700">
                <a:latin typeface="Huawei Sans" panose="020C0503030203020204" pitchFamily="34" charset="0"/>
                <a:ea typeface="方正兰亭黑简体" panose="02000000000000000000" pitchFamily="2" charset="-122"/>
                <a:sym typeface="Huawei Sans" panose="020C0503030203020204" pitchFamily="34" charset="0"/>
              </a:rPr>
              <a:t>查看</a:t>
            </a:r>
            <a:r>
              <a:rPr lang="en-US" altLang="zh-CN" sz="1700">
                <a:latin typeface="Huawei Sans" panose="020C0503030203020204" pitchFamily="34" charset="0"/>
                <a:ea typeface="方正兰亭黑简体" panose="02000000000000000000" pitchFamily="2" charset="-122"/>
                <a:sym typeface="Huawei Sans" panose="020C0503030203020204" pitchFamily="34" charset="0"/>
              </a:rPr>
              <a:t>LSDB</a:t>
            </a:r>
            <a:r>
              <a:rPr lang="zh-CN" altLang="en-US" sz="1700">
                <a:latin typeface="Huawei Sans" panose="020C0503030203020204" pitchFamily="34" charset="0"/>
                <a:ea typeface="方正兰亭黑简体" panose="02000000000000000000" pitchFamily="2" charset="-122"/>
                <a:sym typeface="Huawei Sans" panose="020C0503030203020204" pitchFamily="34" charset="0"/>
              </a:rPr>
              <a:t>表。</a:t>
            </a:r>
            <a:endParaRPr lang="zh-CN" altLang="en-US" sz="17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 name="文本框 2"/>
          <p:cNvSpPr txBox="1"/>
          <p:nvPr/>
        </p:nvSpPr>
        <p:spPr>
          <a:xfrm>
            <a:off x="6118721" y="3557295"/>
            <a:ext cx="5514479" cy="2332946"/>
          </a:xfrm>
          <a:prstGeom prst="rect">
            <a:avLst/>
          </a:prstGeom>
          <a:solidFill>
            <a:srgbClr val="F4FBFE"/>
          </a:solidFill>
          <a:ln>
            <a:solidFill>
              <a:srgbClr val="99DFF9"/>
            </a:solidFill>
          </a:ln>
        </p:spPr>
        <p:txBody>
          <a:bodyPr wrap="square" rtlCol="0">
            <a:spAutoFit/>
          </a:bodyPr>
          <a:lstStyle>
            <a:defPPr>
              <a:defRPr lang="en-US"/>
            </a:defPPr>
            <a:lvl1pPr fontAlgn="auto">
              <a:lnSpc>
                <a:spcPct val="130000"/>
              </a:lnSpc>
              <a:spcBef>
                <a:spcPts val="0"/>
              </a:spcBef>
              <a:spcAft>
                <a:spcPts val="0"/>
              </a:spcAft>
              <a:defRPr sz="140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defRPr>
            </a:lvl1pPr>
          </a:lstStyle>
          <a:p>
            <a:r>
              <a:rPr lang="en-US" altLang="zh-CN">
                <a:solidFill>
                  <a:schemeClr val="tx1"/>
                </a:solidFill>
                <a:sym typeface="Huawei Sans" panose="020C0503030203020204" pitchFamily="34" charset="0"/>
              </a:rPr>
              <a:t>&lt;R1&gt; </a:t>
            </a:r>
            <a:r>
              <a:rPr lang="en-US" altLang="zh-CN" dirty="0">
                <a:sym typeface="Huawei Sans" panose="020C0503030203020204" pitchFamily="34" charset="0"/>
              </a:rPr>
              <a:t>display </a:t>
            </a:r>
            <a:r>
              <a:rPr lang="en-US" altLang="zh-CN" err="1">
                <a:sym typeface="Huawei Sans" panose="020C0503030203020204" pitchFamily="34" charset="0"/>
              </a:rPr>
              <a:t>ospf</a:t>
            </a:r>
            <a:r>
              <a:rPr lang="en-US" altLang="zh-CN">
                <a:sym typeface="Huawei Sans" panose="020C0503030203020204" pitchFamily="34" charset="0"/>
              </a:rPr>
              <a:t> lsdb</a:t>
            </a:r>
          </a:p>
          <a:p>
            <a:r>
              <a:rPr lang="en-US" altLang="zh-CN">
                <a:sym typeface="Huawei Sans" panose="020C0503030203020204" pitchFamily="34" charset="0"/>
              </a:rPr>
              <a:t>                      </a:t>
            </a:r>
            <a:r>
              <a:rPr lang="en-US" altLang="zh-CN" dirty="0">
                <a:solidFill>
                  <a:schemeClr val="tx1"/>
                </a:solidFill>
                <a:sym typeface="Huawei Sans" panose="020C0503030203020204" pitchFamily="34" charset="0"/>
              </a:rPr>
              <a:t>OSPF Process 1 with Router ID 1.1.1.1                                 </a:t>
            </a:r>
          </a:p>
          <a:p>
            <a:r>
              <a:rPr lang="en-US" altLang="zh-CN">
                <a:solidFill>
                  <a:schemeClr val="tx1"/>
                </a:solidFill>
                <a:sym typeface="Huawei Sans" panose="020C0503030203020204" pitchFamily="34" charset="0"/>
              </a:rPr>
              <a:t>                                   Link </a:t>
            </a:r>
            <a:r>
              <a:rPr lang="en-US" altLang="zh-CN" dirty="0">
                <a:solidFill>
                  <a:schemeClr val="tx1"/>
                </a:solidFill>
                <a:sym typeface="Huawei Sans" panose="020C0503030203020204" pitchFamily="34" charset="0"/>
              </a:rPr>
              <a:t>State </a:t>
            </a:r>
            <a:r>
              <a:rPr lang="en-US" altLang="zh-CN">
                <a:solidFill>
                  <a:schemeClr val="tx1"/>
                </a:solidFill>
                <a:sym typeface="Huawei Sans" panose="020C0503030203020204" pitchFamily="34" charset="0"/>
              </a:rPr>
              <a:t>Database                                                                                                                   </a:t>
            </a:r>
            <a:endParaRPr lang="en-US" altLang="zh-CN" dirty="0">
              <a:solidFill>
                <a:schemeClr val="tx1"/>
              </a:solidFill>
              <a:sym typeface="Huawei Sans" panose="020C0503030203020204" pitchFamily="34" charset="0"/>
            </a:endParaRPr>
          </a:p>
          <a:p>
            <a:r>
              <a:rPr lang="en-US" altLang="zh-CN">
                <a:solidFill>
                  <a:schemeClr val="tx1"/>
                </a:solidFill>
                <a:sym typeface="Huawei Sans" panose="020C0503030203020204" pitchFamily="34" charset="0"/>
              </a:rPr>
              <a:t>                                        </a:t>
            </a:r>
            <a:r>
              <a:rPr lang="en-US" altLang="zh-CN" dirty="0">
                <a:solidFill>
                  <a:schemeClr val="tx1"/>
                </a:solidFill>
                <a:sym typeface="Huawei Sans" panose="020C0503030203020204" pitchFamily="34" charset="0"/>
              </a:rPr>
              <a:t>Area: 0.0.0.0                                         </a:t>
            </a:r>
          </a:p>
          <a:p>
            <a:r>
              <a:rPr lang="en-US" altLang="zh-CN" dirty="0">
                <a:solidFill>
                  <a:schemeClr val="tx1"/>
                </a:solidFill>
                <a:sym typeface="Huawei Sans" panose="020C0503030203020204" pitchFamily="34" charset="0"/>
              </a:rPr>
              <a:t> </a:t>
            </a:r>
            <a:r>
              <a:rPr lang="en-US" altLang="zh-CN" dirty="0">
                <a:sym typeface="Huawei Sans" panose="020C0503030203020204" pitchFamily="34" charset="0"/>
              </a:rPr>
              <a:t>Type</a:t>
            </a:r>
            <a:r>
              <a:rPr lang="en-US" altLang="zh-CN" dirty="0">
                <a:solidFill>
                  <a:schemeClr val="tx1"/>
                </a:solidFill>
                <a:sym typeface="Huawei Sans" panose="020C0503030203020204" pitchFamily="34" charset="0"/>
              </a:rPr>
              <a:t>      </a:t>
            </a:r>
            <a:r>
              <a:rPr lang="en-US" altLang="zh-CN" dirty="0" err="1">
                <a:solidFill>
                  <a:schemeClr val="tx1"/>
                </a:solidFill>
                <a:sym typeface="Huawei Sans" panose="020C0503030203020204" pitchFamily="34" charset="0"/>
              </a:rPr>
              <a:t>LinkState</a:t>
            </a:r>
            <a:r>
              <a:rPr lang="en-US" altLang="zh-CN" dirty="0">
                <a:solidFill>
                  <a:schemeClr val="tx1"/>
                </a:solidFill>
                <a:sym typeface="Huawei Sans" panose="020C0503030203020204" pitchFamily="34" charset="0"/>
              </a:rPr>
              <a:t> ID    </a:t>
            </a:r>
            <a:r>
              <a:rPr lang="en-US" altLang="zh-CN" dirty="0" err="1">
                <a:sym typeface="Huawei Sans" panose="020C0503030203020204" pitchFamily="34" charset="0"/>
              </a:rPr>
              <a:t>AdvRouter</a:t>
            </a:r>
            <a:r>
              <a:rPr lang="en-US" altLang="zh-CN" dirty="0">
                <a:solidFill>
                  <a:schemeClr val="tx1"/>
                </a:solidFill>
                <a:sym typeface="Huawei Sans" panose="020C0503030203020204" pitchFamily="34" charset="0"/>
              </a:rPr>
              <a:t>   Age  Len   Sequence   Metric      </a:t>
            </a:r>
          </a:p>
          <a:p>
            <a:r>
              <a:rPr lang="en-US" altLang="zh-CN" dirty="0">
                <a:solidFill>
                  <a:schemeClr val="tx1"/>
                </a:solidFill>
                <a:sym typeface="Huawei Sans" panose="020C0503030203020204" pitchFamily="34" charset="0"/>
              </a:rPr>
              <a:t> Router    2.2.2.2           2.2.2.2           98  36    8000000B       1       </a:t>
            </a:r>
          </a:p>
          <a:p>
            <a:r>
              <a:rPr lang="en-US" altLang="zh-CN" dirty="0">
                <a:solidFill>
                  <a:schemeClr val="tx1"/>
                </a:solidFill>
                <a:sym typeface="Huawei Sans" panose="020C0503030203020204" pitchFamily="34" charset="0"/>
              </a:rPr>
              <a:t> Router    1.1.1.1           1.1.1.1           92  36    80000005       1       </a:t>
            </a:r>
          </a:p>
          <a:p>
            <a:r>
              <a:rPr lang="en-US" altLang="zh-CN" dirty="0">
                <a:solidFill>
                  <a:schemeClr val="tx1"/>
                </a:solidFill>
                <a:sym typeface="Huawei Sans" panose="020C0503030203020204" pitchFamily="34" charset="0"/>
              </a:rPr>
              <a:t> Network  10.1.1.2        2.2.2.2           98  32    80000004       0       </a:t>
            </a:r>
          </a:p>
        </p:txBody>
      </p:sp>
      <p:sp>
        <p:nvSpPr>
          <p:cNvPr id="13" name="燕尾形 25">
            <a:extLst>
              <a:ext uri="{FF2B5EF4-FFF2-40B4-BE49-F238E27FC236}">
                <a16:creationId xmlns="" xmlns:a16="http://schemas.microsoft.com/office/drawing/2014/main" id="{F7BAB36C-1643-4373-839E-E8CB808ED6E5}"/>
              </a:ext>
            </a:extLst>
          </p:cNvPr>
          <p:cNvSpPr/>
          <p:nvPr/>
        </p:nvSpPr>
        <p:spPr bwMode="auto">
          <a:xfrm>
            <a:off x="9383845" y="124239"/>
            <a:ext cx="7812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邻居表</a:t>
            </a:r>
            <a:endParaRPr lang="en-US" altLang="zh-CN" sz="1200" ker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 name="燕尾形 26">
            <a:extLst>
              <a:ext uri="{FF2B5EF4-FFF2-40B4-BE49-F238E27FC236}">
                <a16:creationId xmlns="" xmlns:a16="http://schemas.microsoft.com/office/drawing/2014/main" id="{FE2C19D8-8E9D-41DE-A988-19E472D12066}"/>
              </a:ext>
            </a:extLst>
          </p:cNvPr>
          <p:cNvSpPr/>
          <p:nvPr/>
        </p:nvSpPr>
        <p:spPr bwMode="auto">
          <a:xfrm>
            <a:off x="10092164" y="124239"/>
            <a:ext cx="7812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en-US" altLang="zh-CN" sz="1200" b="1"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LSDB</a:t>
            </a:r>
            <a:r>
              <a:rPr lang="zh-CN" altLang="en-US" sz="1200" b="1"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表</a:t>
            </a:r>
            <a:endParaRPr lang="en-US" altLang="zh-CN" sz="1200" b="1"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 name="燕尾形 27">
            <a:extLst>
              <a:ext uri="{FF2B5EF4-FFF2-40B4-BE49-F238E27FC236}">
                <a16:creationId xmlns="" xmlns:a16="http://schemas.microsoft.com/office/drawing/2014/main" id="{A5716563-10A0-4C7F-B0E5-9FA772702512}"/>
              </a:ext>
            </a:extLst>
          </p:cNvPr>
          <p:cNvSpPr/>
          <p:nvPr/>
        </p:nvSpPr>
        <p:spPr bwMode="auto">
          <a:xfrm>
            <a:off x="10800482" y="124239"/>
            <a:ext cx="1173214"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en-US" altLang="zh-CN" sz="1200" kern="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路由表</a:t>
            </a:r>
            <a:endParaRPr lang="en-US" altLang="zh-CN" sz="1200" ker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9" name="圆角矩形 6">
            <a:extLst>
              <a:ext uri="{FF2B5EF4-FFF2-40B4-BE49-F238E27FC236}">
                <a16:creationId xmlns="" xmlns:a16="http://schemas.microsoft.com/office/drawing/2014/main" id="{59E1CE13-12E0-409B-803D-B5F3C552D76D}"/>
              </a:ext>
            </a:extLst>
          </p:cNvPr>
          <p:cNvSpPr/>
          <p:nvPr/>
        </p:nvSpPr>
        <p:spPr>
          <a:xfrm>
            <a:off x="1225025" y="3724875"/>
            <a:ext cx="2182577" cy="326291"/>
          </a:xfrm>
          <a:prstGeom prst="roundRect">
            <a:avLst>
              <a:gd name="adj" fmla="val 2303"/>
            </a:avLst>
          </a:prstGeom>
          <a:solidFill>
            <a:srgbClr val="F4FBFE"/>
          </a:solidFill>
          <a:ln>
            <a:solidFill>
              <a:srgbClr val="99DFF9"/>
            </a:solidFill>
          </a:ln>
        </p:spPr>
        <p:txBody>
          <a:bodyPr wrap="square" rtlCol="0">
            <a:spAutoFit/>
          </a:bodyPr>
          <a:lstStyle/>
          <a:p>
            <a:r>
              <a:rPr lang="en-US" altLang="zh-CN" sz="150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[R1]display ospf lsdb</a:t>
            </a:r>
            <a:endParaRPr lang="en-US" altLang="zh-CN" sz="15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cxnSp>
        <p:nvCxnSpPr>
          <p:cNvPr id="24" name="直接连接符 23">
            <a:extLst>
              <a:ext uri="{FF2B5EF4-FFF2-40B4-BE49-F238E27FC236}">
                <a16:creationId xmlns="" xmlns:a16="http://schemas.microsoft.com/office/drawing/2014/main" id="{E55160E7-8ECF-4472-9322-463112AF80F9}"/>
              </a:ext>
            </a:extLst>
          </p:cNvPr>
          <p:cNvCxnSpPr>
            <a:cxnSpLocks/>
            <a:stCxn id="29" idx="1"/>
            <a:endCxn id="26" idx="3"/>
          </p:cNvCxnSpPr>
          <p:nvPr/>
        </p:nvCxnSpPr>
        <p:spPr>
          <a:xfrm flipH="1">
            <a:off x="2080227" y="4957207"/>
            <a:ext cx="271414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5" name="组合 24">
            <a:extLst>
              <a:ext uri="{FF2B5EF4-FFF2-40B4-BE49-F238E27FC236}">
                <a16:creationId xmlns="" xmlns:a16="http://schemas.microsoft.com/office/drawing/2014/main" id="{1C3318FA-553B-4185-94AB-5AC3944D4E63}"/>
              </a:ext>
            </a:extLst>
          </p:cNvPr>
          <p:cNvGrpSpPr/>
          <p:nvPr/>
        </p:nvGrpSpPr>
        <p:grpSpPr>
          <a:xfrm>
            <a:off x="1540227" y="4735807"/>
            <a:ext cx="707171" cy="825430"/>
            <a:chOff x="1669180" y="4735807"/>
            <a:chExt cx="707171" cy="825430"/>
          </a:xfrm>
        </p:grpSpPr>
        <p:pic>
          <p:nvPicPr>
            <p:cNvPr id="26" name="图片 25">
              <a:extLst>
                <a:ext uri="{FF2B5EF4-FFF2-40B4-BE49-F238E27FC236}">
                  <a16:creationId xmlns="" xmlns:a16="http://schemas.microsoft.com/office/drawing/2014/main" id="{29AE73A0-9186-44BB-BD18-220C40FDEDB6}"/>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669180" y="4735807"/>
              <a:ext cx="540000" cy="442800"/>
            </a:xfrm>
            <a:prstGeom prst="rect">
              <a:avLst/>
            </a:prstGeom>
          </p:spPr>
        </p:pic>
        <p:sp>
          <p:nvSpPr>
            <p:cNvPr id="27" name="文本框 26">
              <a:extLst>
                <a:ext uri="{FF2B5EF4-FFF2-40B4-BE49-F238E27FC236}">
                  <a16:creationId xmlns="" xmlns:a16="http://schemas.microsoft.com/office/drawing/2014/main" id="{89C12B2E-D7E5-4EE5-8AAD-8A87BA7BAF79}"/>
                </a:ext>
              </a:extLst>
            </p:cNvPr>
            <p:cNvSpPr txBox="1"/>
            <p:nvPr/>
          </p:nvSpPr>
          <p:spPr>
            <a:xfrm>
              <a:off x="1727422" y="5222683"/>
              <a:ext cx="648929" cy="338554"/>
            </a:xfrm>
            <a:prstGeom prst="rect">
              <a:avLst/>
            </a:prstGeom>
            <a:noFill/>
          </p:spPr>
          <p:txBody>
            <a:bodyPr wrap="square" rtlCol="0">
              <a:spAutoFit/>
            </a:bodyPr>
            <a:lstStyle/>
            <a:p>
              <a:r>
                <a:rPr lang="en-US" altLang="zh-CN" sz="16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28" name="组合 27">
            <a:extLst>
              <a:ext uri="{FF2B5EF4-FFF2-40B4-BE49-F238E27FC236}">
                <a16:creationId xmlns="" xmlns:a16="http://schemas.microsoft.com/office/drawing/2014/main" id="{2CBFFE21-844A-4D3B-A4CE-AA380F8F0A17}"/>
              </a:ext>
            </a:extLst>
          </p:cNvPr>
          <p:cNvGrpSpPr/>
          <p:nvPr/>
        </p:nvGrpSpPr>
        <p:grpSpPr>
          <a:xfrm>
            <a:off x="4794368" y="4735807"/>
            <a:ext cx="755532" cy="809561"/>
            <a:chOff x="4794368" y="4735807"/>
            <a:chExt cx="755532" cy="809561"/>
          </a:xfrm>
        </p:grpSpPr>
        <p:pic>
          <p:nvPicPr>
            <p:cNvPr id="29" name="图片 28">
              <a:extLst>
                <a:ext uri="{FF2B5EF4-FFF2-40B4-BE49-F238E27FC236}">
                  <a16:creationId xmlns="" xmlns:a16="http://schemas.microsoft.com/office/drawing/2014/main" id="{E5EF5DD6-2D13-408B-B860-E3E095ECD07E}"/>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794368" y="4735807"/>
              <a:ext cx="540000" cy="442800"/>
            </a:xfrm>
            <a:prstGeom prst="rect">
              <a:avLst/>
            </a:prstGeom>
          </p:spPr>
        </p:pic>
        <p:sp>
          <p:nvSpPr>
            <p:cNvPr id="30" name="文本框 29">
              <a:extLst>
                <a:ext uri="{FF2B5EF4-FFF2-40B4-BE49-F238E27FC236}">
                  <a16:creationId xmlns="" xmlns:a16="http://schemas.microsoft.com/office/drawing/2014/main" id="{1956BE2C-EF7E-47EC-84EB-02D8D0484D4A}"/>
                </a:ext>
              </a:extLst>
            </p:cNvPr>
            <p:cNvSpPr txBox="1"/>
            <p:nvPr/>
          </p:nvSpPr>
          <p:spPr>
            <a:xfrm>
              <a:off x="4844434" y="5206814"/>
              <a:ext cx="705466" cy="338554"/>
            </a:xfrm>
            <a:prstGeom prst="rect">
              <a:avLst/>
            </a:prstGeom>
            <a:noFill/>
          </p:spPr>
          <p:txBody>
            <a:bodyPr wrap="squar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R2</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31" name="文本框 30">
            <a:extLst>
              <a:ext uri="{FF2B5EF4-FFF2-40B4-BE49-F238E27FC236}">
                <a16:creationId xmlns="" xmlns:a16="http://schemas.microsoft.com/office/drawing/2014/main" id="{199B7650-3813-4E99-A2B8-C841EF741F31}"/>
              </a:ext>
            </a:extLst>
          </p:cNvPr>
          <p:cNvSpPr txBox="1"/>
          <p:nvPr/>
        </p:nvSpPr>
        <p:spPr>
          <a:xfrm>
            <a:off x="1129789" y="4273853"/>
            <a:ext cx="2057417"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Router ID:1.1.1.1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文本框 31">
            <a:extLst>
              <a:ext uri="{FF2B5EF4-FFF2-40B4-BE49-F238E27FC236}">
                <a16:creationId xmlns="" xmlns:a16="http://schemas.microsoft.com/office/drawing/2014/main" id="{3B4544FF-6DF8-4811-918E-4CEE75E96980}"/>
              </a:ext>
            </a:extLst>
          </p:cNvPr>
          <p:cNvSpPr txBox="1"/>
          <p:nvPr/>
        </p:nvSpPr>
        <p:spPr>
          <a:xfrm>
            <a:off x="4199373" y="4278991"/>
            <a:ext cx="1903174" cy="338554"/>
          </a:xfrm>
          <a:prstGeom prst="rect">
            <a:avLst/>
          </a:prstGeom>
          <a:noFill/>
        </p:spPr>
        <p:txBody>
          <a:bodyPr wrap="squar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Router ID</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:2.2.2.2</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 name="文本框 32">
            <a:extLst>
              <a:ext uri="{FF2B5EF4-FFF2-40B4-BE49-F238E27FC236}">
                <a16:creationId xmlns="" xmlns:a16="http://schemas.microsoft.com/office/drawing/2014/main" id="{457D285F-0D32-41DE-ADFE-846DB6ACC1DB}"/>
              </a:ext>
            </a:extLst>
          </p:cNvPr>
          <p:cNvSpPr txBox="1"/>
          <p:nvPr/>
        </p:nvSpPr>
        <p:spPr>
          <a:xfrm>
            <a:off x="3757591" y="5220156"/>
            <a:ext cx="1210291" cy="307777"/>
          </a:xfrm>
          <a:prstGeom prst="rect">
            <a:avLst/>
          </a:prstGeom>
          <a:noFill/>
        </p:spPr>
        <p:txBody>
          <a:bodyPr wrap="square" rtlCol="0">
            <a:spAutoFit/>
          </a:bodyPr>
          <a:lstStyle/>
          <a:p>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10.1.1.2/30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34" name="组合 33">
            <a:extLst>
              <a:ext uri="{FF2B5EF4-FFF2-40B4-BE49-F238E27FC236}">
                <a16:creationId xmlns="" xmlns:a16="http://schemas.microsoft.com/office/drawing/2014/main" id="{362E1CA7-311C-4DE5-A6E1-6F5B110BEBA6}"/>
              </a:ext>
            </a:extLst>
          </p:cNvPr>
          <p:cNvGrpSpPr/>
          <p:nvPr/>
        </p:nvGrpSpPr>
        <p:grpSpPr>
          <a:xfrm>
            <a:off x="2052800" y="4974560"/>
            <a:ext cx="1903174" cy="567904"/>
            <a:chOff x="2134861" y="4974560"/>
            <a:chExt cx="1903174" cy="567904"/>
          </a:xfrm>
        </p:grpSpPr>
        <p:sp>
          <p:nvSpPr>
            <p:cNvPr id="35" name="文本框 34">
              <a:extLst>
                <a:ext uri="{FF2B5EF4-FFF2-40B4-BE49-F238E27FC236}">
                  <a16:creationId xmlns="" xmlns:a16="http://schemas.microsoft.com/office/drawing/2014/main" id="{437CAC0A-FF95-401F-8ABA-3DD42167EDC4}"/>
                </a:ext>
              </a:extLst>
            </p:cNvPr>
            <p:cNvSpPr txBox="1"/>
            <p:nvPr/>
          </p:nvSpPr>
          <p:spPr>
            <a:xfrm>
              <a:off x="2134861" y="5234687"/>
              <a:ext cx="1903174" cy="307777"/>
            </a:xfrm>
            <a:prstGeom prst="rect">
              <a:avLst/>
            </a:prstGeom>
            <a:noFill/>
          </p:spPr>
          <p:txBody>
            <a:bodyPr wrap="square" rtlCol="0">
              <a:spAutoFit/>
            </a:bodyPr>
            <a:lstStyle/>
            <a:p>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10.1.1.1/30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1" name="文本框 50">
              <a:extLst>
                <a:ext uri="{FF2B5EF4-FFF2-40B4-BE49-F238E27FC236}">
                  <a16:creationId xmlns="" xmlns:a16="http://schemas.microsoft.com/office/drawing/2014/main" id="{D92C9D80-55F2-49DF-8E64-AF3A48670033}"/>
                </a:ext>
              </a:extLst>
            </p:cNvPr>
            <p:cNvSpPr txBox="1"/>
            <p:nvPr/>
          </p:nvSpPr>
          <p:spPr>
            <a:xfrm>
              <a:off x="2201974" y="4974560"/>
              <a:ext cx="1057993" cy="307777"/>
            </a:xfrm>
            <a:prstGeom prst="rect">
              <a:avLst/>
            </a:prstGeom>
            <a:noFill/>
          </p:spPr>
          <p:txBody>
            <a:bodyPr wrap="square" rtlCol="0">
              <a:spAutoFit/>
            </a:bodyPr>
            <a:lstStyle/>
            <a:p>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GE1/0/0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52" name="文本框 51">
            <a:extLst>
              <a:ext uri="{FF2B5EF4-FFF2-40B4-BE49-F238E27FC236}">
                <a16:creationId xmlns="" xmlns:a16="http://schemas.microsoft.com/office/drawing/2014/main" id="{4FB06558-4A8F-4654-A46F-BC58DAF354E8}"/>
              </a:ext>
            </a:extLst>
          </p:cNvPr>
          <p:cNvSpPr txBox="1"/>
          <p:nvPr/>
        </p:nvSpPr>
        <p:spPr>
          <a:xfrm>
            <a:off x="3909890" y="4974560"/>
            <a:ext cx="1057993" cy="307777"/>
          </a:xfrm>
          <a:prstGeom prst="rect">
            <a:avLst/>
          </a:prstGeom>
          <a:noFill/>
        </p:spPr>
        <p:txBody>
          <a:bodyPr wrap="square" rtlCol="0">
            <a:spAutoFit/>
          </a:bodyPr>
          <a:lstStyle/>
          <a:p>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GE1/0/0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 name="Right Arrow 157"/>
          <p:cNvSpPr/>
          <p:nvPr/>
        </p:nvSpPr>
        <p:spPr>
          <a:xfrm>
            <a:off x="4827288" y="3786957"/>
            <a:ext cx="647343"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35169162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fontAlgn="auto"/>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三大</a:t>
            </a:r>
            <a:r>
              <a:rPr lang="zh-CN" altLang="en-US">
                <a:latin typeface="Huawei Sans" panose="020C0503030203020204" pitchFamily="34" charset="0"/>
                <a:ea typeface="方正兰亭黑简体" panose="02000000000000000000" pitchFamily="2" charset="-122"/>
                <a:sym typeface="Huawei Sans" panose="020C0503030203020204" pitchFamily="34" charset="0"/>
              </a:rPr>
              <a:t>表项 </a:t>
            </a:r>
            <a:r>
              <a:rPr lang="en-US" altLang="zh-CN">
                <a:latin typeface="Huawei Sans" panose="020C0503030203020204" pitchFamily="34" charset="0"/>
                <a:ea typeface="方正兰亭黑简体" panose="02000000000000000000" pitchFamily="2" charset="-122"/>
                <a:sym typeface="Huawei Sans" panose="020C0503030203020204" pitchFamily="34" charset="0"/>
              </a:rPr>
              <a:t>- 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路由表</a:t>
            </a:r>
          </a:p>
        </p:txBody>
      </p:sp>
      <p:sp>
        <p:nvSpPr>
          <p:cNvPr id="2" name="文本框 1"/>
          <p:cNvSpPr txBox="1"/>
          <p:nvPr/>
        </p:nvSpPr>
        <p:spPr>
          <a:xfrm>
            <a:off x="446087" y="1246035"/>
            <a:ext cx="11299825" cy="1848198"/>
          </a:xfrm>
          <a:prstGeom prst="rect">
            <a:avLst/>
          </a:prstGeom>
          <a:noFill/>
        </p:spPr>
        <p:txBody>
          <a:bodyPr wrap="square" rtlCol="0">
            <a:spAutoFit/>
          </a:bodyPr>
          <a:lstStyle/>
          <a:p>
            <a:pPr marL="285750" indent="-285750">
              <a:lnSpc>
                <a:spcPct val="140000"/>
              </a:lnSpc>
              <a:buFont typeface="Arial" panose="020B0604020202020204" pitchFamily="34" charset="0"/>
              <a:buChar char="•"/>
            </a:pPr>
            <a:r>
              <a:rPr lang="zh-CN" altLang="en-US">
                <a:latin typeface="Huawei Sans" panose="020C0503030203020204" pitchFamily="34" charset="0"/>
                <a:ea typeface="方正兰亭黑简体" panose="02000000000000000000" pitchFamily="2" charset="-122"/>
                <a:sym typeface="Huawei Sans" panose="020C0503030203020204" pitchFamily="34" charset="0"/>
              </a:rPr>
              <a:t>对于</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的路由表，需要了解：</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pPr marL="654938" lvl="1" indent="-251899" defTabSz="914034">
              <a:lnSpc>
                <a:spcPct val="140000"/>
              </a:lnSpc>
              <a:spcBef>
                <a:spcPts val="720"/>
              </a:spcBef>
              <a:buFont typeface="Huawei Sans" panose="020C0503030203020204" pitchFamily="34" charset="0"/>
              <a:buChar char="▫"/>
            </a:pPr>
            <a:r>
              <a:rPr lang="en-US" altLang="zh-CN" sz="170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700">
                <a:latin typeface="Huawei Sans" panose="020C0503030203020204" pitchFamily="34" charset="0"/>
                <a:ea typeface="方正兰亭黑简体" panose="02000000000000000000" pitchFamily="2" charset="-122"/>
                <a:sym typeface="Huawei Sans" panose="020C0503030203020204" pitchFamily="34" charset="0"/>
              </a:rPr>
              <a:t>路由表和路由器路由表是两张不同的表项。本例中</a:t>
            </a:r>
            <a:r>
              <a:rPr lang="en-US" altLang="zh-CN" sz="170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700">
                <a:latin typeface="Huawei Sans" panose="020C0503030203020204" pitchFamily="34" charset="0"/>
                <a:ea typeface="方正兰亭黑简体" panose="02000000000000000000" pitchFamily="2" charset="-122"/>
                <a:sym typeface="Huawei Sans" panose="020C0503030203020204" pitchFamily="34" charset="0"/>
              </a:rPr>
              <a:t>路由表有三条路由。</a:t>
            </a:r>
            <a:endParaRPr lang="en-US" altLang="zh-CN" sz="1700" dirty="0">
              <a:latin typeface="Huawei Sans" panose="020C0503030203020204" pitchFamily="34" charset="0"/>
              <a:ea typeface="方正兰亭黑简体" panose="02000000000000000000" pitchFamily="2" charset="-122"/>
              <a:sym typeface="Huawei Sans" panose="020C0503030203020204" pitchFamily="34" charset="0"/>
            </a:endParaRPr>
          </a:p>
          <a:p>
            <a:pPr marL="654938" lvl="1" indent="-251899" defTabSz="914034">
              <a:lnSpc>
                <a:spcPct val="140000"/>
              </a:lnSpc>
              <a:spcBef>
                <a:spcPts val="720"/>
              </a:spcBef>
              <a:buFont typeface="Huawei Sans" panose="020C0503030203020204" pitchFamily="34" charset="0"/>
              <a:buChar char="▫"/>
            </a:pPr>
            <a:r>
              <a:rPr lang="en-US" altLang="zh-CN" sz="170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700">
                <a:latin typeface="Huawei Sans" panose="020C0503030203020204" pitchFamily="34" charset="0"/>
                <a:ea typeface="方正兰亭黑简体" panose="02000000000000000000" pitchFamily="2" charset="-122"/>
                <a:sym typeface="Huawei Sans" panose="020C0503030203020204" pitchFamily="34" charset="0"/>
              </a:rPr>
              <a:t>路由表包含</a:t>
            </a:r>
            <a:r>
              <a:rPr lang="en-US" altLang="zh-CN" sz="1700">
                <a:latin typeface="Huawei Sans" panose="020C0503030203020204" pitchFamily="34" charset="0"/>
                <a:ea typeface="方正兰亭黑简体" panose="02000000000000000000" pitchFamily="2" charset="-122"/>
                <a:sym typeface="Huawei Sans" panose="020C0503030203020204" pitchFamily="34" charset="0"/>
              </a:rPr>
              <a:t>Destination</a:t>
            </a:r>
            <a:r>
              <a:rPr lang="zh-CN" altLang="en-US" sz="170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700">
                <a:latin typeface="Huawei Sans" panose="020C0503030203020204" pitchFamily="34" charset="0"/>
                <a:ea typeface="方正兰亭黑简体" panose="02000000000000000000" pitchFamily="2" charset="-122"/>
                <a:sym typeface="Huawei Sans" panose="020C0503030203020204" pitchFamily="34" charset="0"/>
              </a:rPr>
              <a:t>Cost</a:t>
            </a:r>
            <a:r>
              <a:rPr lang="zh-CN" altLang="en-US" sz="1700">
                <a:latin typeface="Huawei Sans" panose="020C0503030203020204" pitchFamily="34" charset="0"/>
                <a:ea typeface="方正兰亭黑简体" panose="02000000000000000000" pitchFamily="2" charset="-122"/>
                <a:sym typeface="Huawei Sans" panose="020C0503030203020204" pitchFamily="34" charset="0"/>
              </a:rPr>
              <a:t>和</a:t>
            </a:r>
            <a:r>
              <a:rPr lang="en-US" altLang="zh-CN" sz="1700">
                <a:latin typeface="Huawei Sans" panose="020C0503030203020204" pitchFamily="34" charset="0"/>
                <a:ea typeface="方正兰亭黑简体" panose="02000000000000000000" pitchFamily="2" charset="-122"/>
                <a:sym typeface="Huawei Sans" panose="020C0503030203020204" pitchFamily="34" charset="0"/>
              </a:rPr>
              <a:t>NextHop</a:t>
            </a:r>
            <a:r>
              <a:rPr lang="zh-CN" altLang="en-US" sz="1700">
                <a:latin typeface="Huawei Sans" panose="020C0503030203020204" pitchFamily="34" charset="0"/>
                <a:ea typeface="方正兰亭黑简体" panose="02000000000000000000" pitchFamily="2" charset="-122"/>
                <a:sym typeface="Huawei Sans" panose="020C0503030203020204" pitchFamily="34" charset="0"/>
              </a:rPr>
              <a:t>等指导转发的信息。</a:t>
            </a:r>
            <a:endParaRPr lang="en-US" altLang="zh-CN" sz="1700">
              <a:latin typeface="Huawei Sans" panose="020C0503030203020204" pitchFamily="34" charset="0"/>
              <a:ea typeface="方正兰亭黑简体" panose="02000000000000000000" pitchFamily="2" charset="-122"/>
              <a:sym typeface="Huawei Sans" panose="020C0503030203020204" pitchFamily="34" charset="0"/>
            </a:endParaRPr>
          </a:p>
          <a:p>
            <a:pPr marL="654938" lvl="1" indent="-251899" defTabSz="914034">
              <a:lnSpc>
                <a:spcPct val="140000"/>
              </a:lnSpc>
              <a:spcBef>
                <a:spcPts val="720"/>
              </a:spcBef>
              <a:buFont typeface="Huawei Sans" panose="020C0503030203020204" pitchFamily="34" charset="0"/>
              <a:buChar char="▫"/>
            </a:pPr>
            <a:r>
              <a:rPr lang="zh-CN" altLang="en-US" sz="1700">
                <a:latin typeface="Huawei Sans" panose="020C0503030203020204" pitchFamily="34" charset="0"/>
                <a:ea typeface="方正兰亭黑简体" panose="02000000000000000000" pitchFamily="2" charset="-122"/>
                <a:sym typeface="Huawei Sans" panose="020C0503030203020204" pitchFamily="34" charset="0"/>
              </a:rPr>
              <a:t>使用命令</a:t>
            </a:r>
            <a:r>
              <a:rPr lang="en-US" altLang="zh-CN" sz="1700">
                <a:latin typeface="Huawei Sans" panose="020C0503030203020204" pitchFamily="34" charset="0"/>
                <a:ea typeface="方正兰亭黑简体" panose="02000000000000000000" pitchFamily="2" charset="-122"/>
                <a:sym typeface="Huawei Sans" panose="020C0503030203020204" pitchFamily="34" charset="0"/>
              </a:rPr>
              <a:t>display ospf routing</a:t>
            </a:r>
            <a:r>
              <a:rPr lang="zh-CN" altLang="en-US" sz="1700">
                <a:latin typeface="Huawei Sans" panose="020C0503030203020204" pitchFamily="34" charset="0"/>
                <a:ea typeface="方正兰亭黑简体" panose="02000000000000000000" pitchFamily="2" charset="-122"/>
                <a:sym typeface="Huawei Sans" panose="020C0503030203020204" pitchFamily="34" charset="0"/>
              </a:rPr>
              <a:t>查看</a:t>
            </a:r>
            <a:r>
              <a:rPr lang="en-US" altLang="zh-CN" sz="170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700">
                <a:latin typeface="Huawei Sans" panose="020C0503030203020204" pitchFamily="34" charset="0"/>
                <a:ea typeface="方正兰亭黑简体" panose="02000000000000000000" pitchFamily="2" charset="-122"/>
                <a:sym typeface="Huawei Sans" panose="020C0503030203020204" pitchFamily="34" charset="0"/>
              </a:rPr>
              <a:t>路由表。</a:t>
            </a:r>
            <a:endParaRPr lang="zh-CN" altLang="en-US" sz="17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 name="文本框 2"/>
          <p:cNvSpPr txBox="1"/>
          <p:nvPr/>
        </p:nvSpPr>
        <p:spPr>
          <a:xfrm>
            <a:off x="5934013" y="3030957"/>
            <a:ext cx="5683943" cy="3173176"/>
          </a:xfrm>
          <a:prstGeom prst="rect">
            <a:avLst/>
          </a:prstGeom>
          <a:solidFill>
            <a:srgbClr val="F4FBFE"/>
          </a:solidFill>
          <a:ln>
            <a:solidFill>
              <a:srgbClr val="99DFF9"/>
            </a:solidFill>
          </a:ln>
        </p:spPr>
        <p:txBody>
          <a:bodyPr wrap="square" rtlCol="0">
            <a:spAutoFit/>
          </a:bodyPr>
          <a:lstStyle>
            <a:defPPr>
              <a:defRPr lang="en-US"/>
            </a:defPPr>
            <a:lvl1pPr fontAlgn="auto">
              <a:lnSpc>
                <a:spcPct val="130000"/>
              </a:lnSpc>
              <a:spcBef>
                <a:spcPts val="0"/>
              </a:spcBef>
              <a:spcAft>
                <a:spcPts val="0"/>
              </a:spcAft>
              <a:defRPr sz="1400">
                <a:latin typeface="Huawei Sans" panose="020C0503030203020204" pitchFamily="34" charset="0"/>
                <a:ea typeface="方正兰亭黑简体" panose="02000000000000000000" pitchFamily="2" charset="-122"/>
                <a:cs typeface="Courier New" panose="02070309020205020404" pitchFamily="49" charset="0"/>
              </a:defRPr>
            </a:lvl1pPr>
          </a:lstStyle>
          <a:p>
            <a:r>
              <a:rPr lang="en-US" altLang="zh-CN" dirty="0">
                <a:sym typeface="Huawei Sans" panose="020C0503030203020204" pitchFamily="34" charset="0"/>
              </a:rPr>
              <a:t>&lt;R1&gt; </a:t>
            </a:r>
            <a:r>
              <a:rPr lang="en-US" altLang="zh-CN" dirty="0">
                <a:solidFill>
                  <a:srgbClr val="EC7061"/>
                </a:solidFill>
                <a:sym typeface="Huawei Sans" panose="020C0503030203020204" pitchFamily="34" charset="0"/>
              </a:rPr>
              <a:t>display </a:t>
            </a:r>
            <a:r>
              <a:rPr lang="en-US" altLang="zh-CN" dirty="0" err="1">
                <a:solidFill>
                  <a:srgbClr val="EC7061"/>
                </a:solidFill>
                <a:sym typeface="Huawei Sans" panose="020C0503030203020204" pitchFamily="34" charset="0"/>
              </a:rPr>
              <a:t>ospf</a:t>
            </a:r>
            <a:r>
              <a:rPr lang="en-US" altLang="zh-CN" dirty="0">
                <a:solidFill>
                  <a:srgbClr val="EC7061"/>
                </a:solidFill>
                <a:sym typeface="Huawei Sans" panose="020C0503030203020204" pitchFamily="34" charset="0"/>
              </a:rPr>
              <a:t> routing          </a:t>
            </a:r>
          </a:p>
          <a:p>
            <a:r>
              <a:rPr lang="en-US" altLang="zh-CN" dirty="0">
                <a:sym typeface="Huawei Sans" panose="020C0503030203020204" pitchFamily="34" charset="0"/>
              </a:rPr>
              <a:t>OSPF Process 1 with Router ID 1.1.1.1                  </a:t>
            </a:r>
          </a:p>
          <a:p>
            <a:r>
              <a:rPr lang="en-US" altLang="zh-CN" dirty="0">
                <a:sym typeface="Huawei Sans" panose="020C0503030203020204" pitchFamily="34" charset="0"/>
              </a:rPr>
              <a:t>Routing Tables </a:t>
            </a:r>
          </a:p>
          <a:p>
            <a:r>
              <a:rPr lang="en-US" altLang="zh-CN" dirty="0">
                <a:sym typeface="Huawei Sans" panose="020C0503030203020204" pitchFamily="34" charset="0"/>
              </a:rPr>
              <a:t>Routing for Network </a:t>
            </a:r>
          </a:p>
          <a:p>
            <a:r>
              <a:rPr lang="en-US" altLang="zh-CN" dirty="0">
                <a:solidFill>
                  <a:srgbClr val="EC7061"/>
                </a:solidFill>
                <a:sym typeface="Huawei Sans" panose="020C0503030203020204" pitchFamily="34" charset="0"/>
              </a:rPr>
              <a:t>Destination</a:t>
            </a:r>
            <a:r>
              <a:rPr lang="en-US" altLang="zh-CN" dirty="0">
                <a:sym typeface="Huawei Sans" panose="020C0503030203020204" pitchFamily="34" charset="0"/>
              </a:rPr>
              <a:t>        </a:t>
            </a:r>
            <a:r>
              <a:rPr lang="en-US" altLang="zh-CN" dirty="0">
                <a:solidFill>
                  <a:srgbClr val="EC7061"/>
                </a:solidFill>
                <a:sym typeface="Huawei Sans" panose="020C0503030203020204" pitchFamily="34" charset="0"/>
              </a:rPr>
              <a:t>Cost</a:t>
            </a:r>
            <a:r>
              <a:rPr lang="en-US" altLang="zh-CN" dirty="0">
                <a:sym typeface="Huawei Sans" panose="020C0503030203020204" pitchFamily="34" charset="0"/>
              </a:rPr>
              <a:t>  Type       </a:t>
            </a:r>
            <a:r>
              <a:rPr lang="en-US" altLang="zh-CN" dirty="0" err="1">
                <a:solidFill>
                  <a:srgbClr val="EC7061"/>
                </a:solidFill>
                <a:sym typeface="Huawei Sans" panose="020C0503030203020204" pitchFamily="34" charset="0"/>
              </a:rPr>
              <a:t>NextHop</a:t>
            </a:r>
            <a:r>
              <a:rPr lang="en-US" altLang="zh-CN" dirty="0">
                <a:sym typeface="Huawei Sans" panose="020C0503030203020204" pitchFamily="34" charset="0"/>
              </a:rPr>
              <a:t>         </a:t>
            </a:r>
            <a:r>
              <a:rPr lang="en-US" altLang="zh-CN" dirty="0" err="1">
                <a:sym typeface="Huawei Sans" panose="020C0503030203020204" pitchFamily="34" charset="0"/>
              </a:rPr>
              <a:t>AdvRouter</a:t>
            </a:r>
            <a:r>
              <a:rPr lang="en-US" altLang="zh-CN" dirty="0">
                <a:sym typeface="Huawei Sans" panose="020C0503030203020204" pitchFamily="34" charset="0"/>
              </a:rPr>
              <a:t>       Area </a:t>
            </a:r>
          </a:p>
          <a:p>
            <a:r>
              <a:rPr lang="en-US" altLang="zh-CN" dirty="0">
                <a:sym typeface="Huawei Sans" panose="020C0503030203020204" pitchFamily="34" charset="0"/>
              </a:rPr>
              <a:t>1.1.1.1/32           0     stub        1.1.1.1            1.1.1.1          0.0.0.0</a:t>
            </a:r>
          </a:p>
          <a:p>
            <a:r>
              <a:rPr lang="en-US" altLang="zh-CN" dirty="0">
                <a:sym typeface="Huawei Sans" panose="020C0503030203020204" pitchFamily="34" charset="0"/>
              </a:rPr>
              <a:t>10.1.1.0/20         1    Transit     10.1.1.1          1.1.1.1          0.0.0.0 </a:t>
            </a:r>
          </a:p>
          <a:p>
            <a:r>
              <a:rPr lang="en-US" altLang="zh-CN" dirty="0">
                <a:sym typeface="Huawei Sans" panose="020C0503030203020204" pitchFamily="34" charset="0"/>
              </a:rPr>
              <a:t>2.2.2.2/32           1     stub        10.1.1.2          2.2.2.2          0.0.0.0 </a:t>
            </a:r>
          </a:p>
          <a:p>
            <a:endParaRPr lang="en-US" altLang="zh-CN" dirty="0">
              <a:sym typeface="Huawei Sans" panose="020C0503030203020204" pitchFamily="34" charset="0"/>
            </a:endParaRPr>
          </a:p>
          <a:p>
            <a:r>
              <a:rPr lang="en-US" altLang="zh-CN" dirty="0">
                <a:sym typeface="Huawei Sans" panose="020C0503030203020204" pitchFamily="34" charset="0"/>
              </a:rPr>
              <a:t>Total Nets: 3 </a:t>
            </a:r>
          </a:p>
          <a:p>
            <a:r>
              <a:rPr lang="en-US" altLang="zh-CN" dirty="0">
                <a:sym typeface="Huawei Sans" panose="020C0503030203020204" pitchFamily="34" charset="0"/>
              </a:rPr>
              <a:t>Intra Area: 3  Inter Area: 0  ASE: 0  NSSA: 0</a:t>
            </a:r>
            <a:endParaRPr lang="zh-CN" altLang="en-US" dirty="0">
              <a:sym typeface="Huawei Sans" panose="020C0503030203020204" pitchFamily="34" charset="0"/>
            </a:endParaRPr>
          </a:p>
        </p:txBody>
      </p:sp>
      <p:sp>
        <p:nvSpPr>
          <p:cNvPr id="17" name="燕尾形 25">
            <a:extLst>
              <a:ext uri="{FF2B5EF4-FFF2-40B4-BE49-F238E27FC236}">
                <a16:creationId xmlns="" xmlns:a16="http://schemas.microsoft.com/office/drawing/2014/main" id="{CDF25949-BD35-4E1C-BA5F-70D69BE7EF56}"/>
              </a:ext>
            </a:extLst>
          </p:cNvPr>
          <p:cNvSpPr/>
          <p:nvPr/>
        </p:nvSpPr>
        <p:spPr bwMode="auto">
          <a:xfrm>
            <a:off x="9383845" y="124239"/>
            <a:ext cx="7812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邻居表</a:t>
            </a:r>
            <a:endParaRPr lang="en-US" altLang="zh-CN" sz="1200" ker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 name="燕尾形 26">
            <a:extLst>
              <a:ext uri="{FF2B5EF4-FFF2-40B4-BE49-F238E27FC236}">
                <a16:creationId xmlns="" xmlns:a16="http://schemas.microsoft.com/office/drawing/2014/main" id="{9F12F51E-1F06-4101-AC5E-D042168C2D27}"/>
              </a:ext>
            </a:extLst>
          </p:cNvPr>
          <p:cNvSpPr/>
          <p:nvPr/>
        </p:nvSpPr>
        <p:spPr bwMode="auto">
          <a:xfrm>
            <a:off x="10092164" y="124239"/>
            <a:ext cx="7812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kern="0">
                <a:latin typeface="Huawei Sans" panose="020C0503030203020204" pitchFamily="34" charset="0"/>
                <a:ea typeface="方正兰亭黑简体" panose="02000000000000000000" pitchFamily="2" charset="-122"/>
                <a:sym typeface="Huawei Sans" panose="020C0503030203020204" pitchFamily="34" charset="0"/>
              </a:rPr>
              <a:t>LSDB</a:t>
            </a: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表</a:t>
            </a:r>
            <a:endParaRPr lang="en-US" altLang="zh-CN" sz="1200" ker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 name="燕尾形 27">
            <a:extLst>
              <a:ext uri="{FF2B5EF4-FFF2-40B4-BE49-F238E27FC236}">
                <a16:creationId xmlns="" xmlns:a16="http://schemas.microsoft.com/office/drawing/2014/main" id="{C5DFDE18-DD44-4CFF-83CE-DBD61C6F0EFA}"/>
              </a:ext>
            </a:extLst>
          </p:cNvPr>
          <p:cNvSpPr/>
          <p:nvPr/>
        </p:nvSpPr>
        <p:spPr bwMode="auto">
          <a:xfrm>
            <a:off x="10800482" y="124239"/>
            <a:ext cx="1173214"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en-US" altLang="zh-CN" sz="1200" b="1"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200" b="1"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路由表</a:t>
            </a:r>
            <a:endParaRPr lang="en-US" altLang="zh-CN" sz="1200" b="1"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8" name="圆角矩形 6">
            <a:extLst>
              <a:ext uri="{FF2B5EF4-FFF2-40B4-BE49-F238E27FC236}">
                <a16:creationId xmlns="" xmlns:a16="http://schemas.microsoft.com/office/drawing/2014/main" id="{8291513E-720F-45D8-B498-195BA5E55003}"/>
              </a:ext>
            </a:extLst>
          </p:cNvPr>
          <p:cNvSpPr/>
          <p:nvPr/>
        </p:nvSpPr>
        <p:spPr>
          <a:xfrm>
            <a:off x="1225025" y="3724875"/>
            <a:ext cx="2466331" cy="326291"/>
          </a:xfrm>
          <a:prstGeom prst="roundRect">
            <a:avLst>
              <a:gd name="adj" fmla="val 2303"/>
            </a:avLst>
          </a:prstGeom>
          <a:solidFill>
            <a:srgbClr val="F4FBFE"/>
          </a:solidFill>
          <a:ln>
            <a:solidFill>
              <a:srgbClr val="99DFF9"/>
            </a:solidFill>
          </a:ln>
        </p:spPr>
        <p:txBody>
          <a:bodyPr wrap="square" rtlCol="0">
            <a:spAutoFit/>
          </a:bodyPr>
          <a:lstStyle/>
          <a:p>
            <a:r>
              <a:rPr lang="en-US" altLang="zh-CN" sz="150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[R1]display ospf routing</a:t>
            </a:r>
            <a:endParaRPr lang="en-US" altLang="zh-CN" sz="15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cxnSp>
        <p:nvCxnSpPr>
          <p:cNvPr id="24" name="直接连接符 23">
            <a:extLst>
              <a:ext uri="{FF2B5EF4-FFF2-40B4-BE49-F238E27FC236}">
                <a16:creationId xmlns="" xmlns:a16="http://schemas.microsoft.com/office/drawing/2014/main" id="{8C6142E0-E9A4-47F3-9BC2-9D13F88DFFAE}"/>
              </a:ext>
            </a:extLst>
          </p:cNvPr>
          <p:cNvCxnSpPr>
            <a:cxnSpLocks/>
            <a:stCxn id="29" idx="1"/>
            <a:endCxn id="26" idx="3"/>
          </p:cNvCxnSpPr>
          <p:nvPr/>
        </p:nvCxnSpPr>
        <p:spPr>
          <a:xfrm flipH="1">
            <a:off x="2080227" y="4957207"/>
            <a:ext cx="271414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5" name="组合 24">
            <a:extLst>
              <a:ext uri="{FF2B5EF4-FFF2-40B4-BE49-F238E27FC236}">
                <a16:creationId xmlns="" xmlns:a16="http://schemas.microsoft.com/office/drawing/2014/main" id="{4BDB4F4C-5120-4E9D-9DCB-70A15468A762}"/>
              </a:ext>
            </a:extLst>
          </p:cNvPr>
          <p:cNvGrpSpPr/>
          <p:nvPr/>
        </p:nvGrpSpPr>
        <p:grpSpPr>
          <a:xfrm>
            <a:off x="1540227" y="4735807"/>
            <a:ext cx="707171" cy="825430"/>
            <a:chOff x="1669180" y="4735807"/>
            <a:chExt cx="707171" cy="825430"/>
          </a:xfrm>
        </p:grpSpPr>
        <p:pic>
          <p:nvPicPr>
            <p:cNvPr id="26" name="图片 25">
              <a:extLst>
                <a:ext uri="{FF2B5EF4-FFF2-40B4-BE49-F238E27FC236}">
                  <a16:creationId xmlns="" xmlns:a16="http://schemas.microsoft.com/office/drawing/2014/main" id="{B685A60E-5DAE-4260-8031-D8C1E5429CED}"/>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669180" y="4735807"/>
              <a:ext cx="540000" cy="442800"/>
            </a:xfrm>
            <a:prstGeom prst="rect">
              <a:avLst/>
            </a:prstGeom>
          </p:spPr>
        </p:pic>
        <p:sp>
          <p:nvSpPr>
            <p:cNvPr id="27" name="文本框 26">
              <a:extLst>
                <a:ext uri="{FF2B5EF4-FFF2-40B4-BE49-F238E27FC236}">
                  <a16:creationId xmlns="" xmlns:a16="http://schemas.microsoft.com/office/drawing/2014/main" id="{B2833927-D4A6-4E51-BBBE-263BBB9B87DC}"/>
                </a:ext>
              </a:extLst>
            </p:cNvPr>
            <p:cNvSpPr txBox="1"/>
            <p:nvPr/>
          </p:nvSpPr>
          <p:spPr>
            <a:xfrm>
              <a:off x="1727422" y="5222683"/>
              <a:ext cx="648929" cy="338554"/>
            </a:xfrm>
            <a:prstGeom prst="rect">
              <a:avLst/>
            </a:prstGeom>
            <a:noFill/>
          </p:spPr>
          <p:txBody>
            <a:bodyPr wrap="square" rtlCol="0">
              <a:spAutoFit/>
            </a:bodyPr>
            <a:lstStyle/>
            <a:p>
              <a:r>
                <a:rPr lang="en-US" altLang="zh-CN" sz="16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28" name="组合 27">
            <a:extLst>
              <a:ext uri="{FF2B5EF4-FFF2-40B4-BE49-F238E27FC236}">
                <a16:creationId xmlns="" xmlns:a16="http://schemas.microsoft.com/office/drawing/2014/main" id="{22D0218B-A212-4442-9828-7CF207CEB261}"/>
              </a:ext>
            </a:extLst>
          </p:cNvPr>
          <p:cNvGrpSpPr/>
          <p:nvPr/>
        </p:nvGrpSpPr>
        <p:grpSpPr>
          <a:xfrm>
            <a:off x="4794368" y="4735807"/>
            <a:ext cx="755532" cy="809561"/>
            <a:chOff x="4794368" y="4735807"/>
            <a:chExt cx="755532" cy="809561"/>
          </a:xfrm>
        </p:grpSpPr>
        <p:pic>
          <p:nvPicPr>
            <p:cNvPr id="29" name="图片 28">
              <a:extLst>
                <a:ext uri="{FF2B5EF4-FFF2-40B4-BE49-F238E27FC236}">
                  <a16:creationId xmlns="" xmlns:a16="http://schemas.microsoft.com/office/drawing/2014/main" id="{A00F1D85-B1E9-4BEE-8E25-16F9664B96C8}"/>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794368" y="4735807"/>
              <a:ext cx="540000" cy="442800"/>
            </a:xfrm>
            <a:prstGeom prst="rect">
              <a:avLst/>
            </a:prstGeom>
          </p:spPr>
        </p:pic>
        <p:sp>
          <p:nvSpPr>
            <p:cNvPr id="31" name="文本框 30">
              <a:extLst>
                <a:ext uri="{FF2B5EF4-FFF2-40B4-BE49-F238E27FC236}">
                  <a16:creationId xmlns="" xmlns:a16="http://schemas.microsoft.com/office/drawing/2014/main" id="{F597C5D5-E42F-499E-A68C-6951A7BC2728}"/>
                </a:ext>
              </a:extLst>
            </p:cNvPr>
            <p:cNvSpPr txBox="1"/>
            <p:nvPr/>
          </p:nvSpPr>
          <p:spPr>
            <a:xfrm>
              <a:off x="4844434" y="5206814"/>
              <a:ext cx="705466" cy="338554"/>
            </a:xfrm>
            <a:prstGeom prst="rect">
              <a:avLst/>
            </a:prstGeom>
            <a:noFill/>
          </p:spPr>
          <p:txBody>
            <a:bodyPr wrap="squar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R2</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32" name="文本框 31">
            <a:extLst>
              <a:ext uri="{FF2B5EF4-FFF2-40B4-BE49-F238E27FC236}">
                <a16:creationId xmlns="" xmlns:a16="http://schemas.microsoft.com/office/drawing/2014/main" id="{CE38FD0E-6EA9-4F0A-BAB7-EE4CD6C6B093}"/>
              </a:ext>
            </a:extLst>
          </p:cNvPr>
          <p:cNvSpPr txBox="1"/>
          <p:nvPr/>
        </p:nvSpPr>
        <p:spPr>
          <a:xfrm>
            <a:off x="1129789" y="4273853"/>
            <a:ext cx="2057417"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Router ID:1.1.1.1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 name="文本框 32">
            <a:extLst>
              <a:ext uri="{FF2B5EF4-FFF2-40B4-BE49-F238E27FC236}">
                <a16:creationId xmlns="" xmlns:a16="http://schemas.microsoft.com/office/drawing/2014/main" id="{30CAEF4D-41FC-4DCA-8C0E-0954B29082E5}"/>
              </a:ext>
            </a:extLst>
          </p:cNvPr>
          <p:cNvSpPr txBox="1"/>
          <p:nvPr/>
        </p:nvSpPr>
        <p:spPr>
          <a:xfrm>
            <a:off x="4199373" y="4278991"/>
            <a:ext cx="1903174" cy="338554"/>
          </a:xfrm>
          <a:prstGeom prst="rect">
            <a:avLst/>
          </a:prstGeom>
          <a:noFill/>
        </p:spPr>
        <p:txBody>
          <a:bodyPr wrap="squar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Router ID</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:2.2.2.2</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 name="文本框 33">
            <a:extLst>
              <a:ext uri="{FF2B5EF4-FFF2-40B4-BE49-F238E27FC236}">
                <a16:creationId xmlns="" xmlns:a16="http://schemas.microsoft.com/office/drawing/2014/main" id="{A840B312-E016-4F34-A2CA-7E8221084076}"/>
              </a:ext>
            </a:extLst>
          </p:cNvPr>
          <p:cNvSpPr txBox="1"/>
          <p:nvPr/>
        </p:nvSpPr>
        <p:spPr>
          <a:xfrm>
            <a:off x="3757591" y="5220156"/>
            <a:ext cx="1210291" cy="307777"/>
          </a:xfrm>
          <a:prstGeom prst="rect">
            <a:avLst/>
          </a:prstGeom>
          <a:noFill/>
        </p:spPr>
        <p:txBody>
          <a:bodyPr wrap="square" rtlCol="0">
            <a:spAutoFit/>
          </a:bodyPr>
          <a:lstStyle/>
          <a:p>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10.1.1.2/30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50" name="组合 49">
            <a:extLst>
              <a:ext uri="{FF2B5EF4-FFF2-40B4-BE49-F238E27FC236}">
                <a16:creationId xmlns="" xmlns:a16="http://schemas.microsoft.com/office/drawing/2014/main" id="{B3D91981-406D-44B8-963C-D3E2E5C33184}"/>
              </a:ext>
            </a:extLst>
          </p:cNvPr>
          <p:cNvGrpSpPr/>
          <p:nvPr/>
        </p:nvGrpSpPr>
        <p:grpSpPr>
          <a:xfrm>
            <a:off x="2052800" y="4974560"/>
            <a:ext cx="1903174" cy="567904"/>
            <a:chOff x="2134861" y="4974560"/>
            <a:chExt cx="1903174" cy="567904"/>
          </a:xfrm>
        </p:grpSpPr>
        <p:sp>
          <p:nvSpPr>
            <p:cNvPr id="51" name="文本框 50">
              <a:extLst>
                <a:ext uri="{FF2B5EF4-FFF2-40B4-BE49-F238E27FC236}">
                  <a16:creationId xmlns="" xmlns:a16="http://schemas.microsoft.com/office/drawing/2014/main" id="{1EB0E0B0-9FF5-4FC5-8F42-8AE092A79DF7}"/>
                </a:ext>
              </a:extLst>
            </p:cNvPr>
            <p:cNvSpPr txBox="1"/>
            <p:nvPr/>
          </p:nvSpPr>
          <p:spPr>
            <a:xfrm>
              <a:off x="2134861" y="5234687"/>
              <a:ext cx="1903174" cy="307777"/>
            </a:xfrm>
            <a:prstGeom prst="rect">
              <a:avLst/>
            </a:prstGeom>
            <a:noFill/>
          </p:spPr>
          <p:txBody>
            <a:bodyPr wrap="square" rtlCol="0">
              <a:spAutoFit/>
            </a:bodyPr>
            <a:lstStyle/>
            <a:p>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10.1.1.1/30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2" name="文本框 51">
              <a:extLst>
                <a:ext uri="{FF2B5EF4-FFF2-40B4-BE49-F238E27FC236}">
                  <a16:creationId xmlns="" xmlns:a16="http://schemas.microsoft.com/office/drawing/2014/main" id="{36277F9D-001D-4D67-B7EF-2F50C1BA6107}"/>
                </a:ext>
              </a:extLst>
            </p:cNvPr>
            <p:cNvSpPr txBox="1"/>
            <p:nvPr/>
          </p:nvSpPr>
          <p:spPr>
            <a:xfrm>
              <a:off x="2201974" y="4974560"/>
              <a:ext cx="1057993" cy="307777"/>
            </a:xfrm>
            <a:prstGeom prst="rect">
              <a:avLst/>
            </a:prstGeom>
            <a:noFill/>
          </p:spPr>
          <p:txBody>
            <a:bodyPr wrap="square" rtlCol="0">
              <a:spAutoFit/>
            </a:bodyPr>
            <a:lstStyle/>
            <a:p>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GE1/0/0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53" name="文本框 52">
            <a:extLst>
              <a:ext uri="{FF2B5EF4-FFF2-40B4-BE49-F238E27FC236}">
                <a16:creationId xmlns="" xmlns:a16="http://schemas.microsoft.com/office/drawing/2014/main" id="{2A9C349D-638A-4AD8-B993-3E18068BAAF3}"/>
              </a:ext>
            </a:extLst>
          </p:cNvPr>
          <p:cNvSpPr txBox="1"/>
          <p:nvPr/>
        </p:nvSpPr>
        <p:spPr>
          <a:xfrm>
            <a:off x="3909890" y="4974560"/>
            <a:ext cx="1057993" cy="307777"/>
          </a:xfrm>
          <a:prstGeom prst="rect">
            <a:avLst/>
          </a:prstGeom>
          <a:noFill/>
        </p:spPr>
        <p:txBody>
          <a:bodyPr wrap="square" rtlCol="0">
            <a:spAutoFit/>
          </a:bodyPr>
          <a:lstStyle/>
          <a:p>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GE1/0/0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Right Arrow 157"/>
          <p:cNvSpPr/>
          <p:nvPr/>
        </p:nvSpPr>
        <p:spPr>
          <a:xfrm>
            <a:off x="4827288" y="3786957"/>
            <a:ext cx="647343"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35615113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协议概述</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b="1"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b="1" dirty="0">
                <a:latin typeface="Huawei Sans" panose="020C0503030203020204" pitchFamily="34" charset="0"/>
                <a:ea typeface="方正兰亭黑简体" panose="02000000000000000000" pitchFamily="2" charset="-122"/>
                <a:sym typeface="Huawei Sans" panose="020C0503030203020204" pitchFamily="34" charset="0"/>
              </a:rPr>
              <a:t>协议工作原理</a:t>
            </a:r>
            <a:endParaRPr lang="en-US" altLang="zh-CN" b="1"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协议典型配置</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26316441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 xmlns:a16="http://schemas.microsoft.com/office/drawing/2014/main" id="{B7534249-CE6B-441F-94BF-8F6513AB0568}"/>
              </a:ext>
            </a:extLst>
          </p:cNvPr>
          <p:cNvSpPr>
            <a:spLocks noGrp="1"/>
          </p:cNvSpPr>
          <p:nvPr>
            <p:ph type="title"/>
          </p:nvPr>
        </p:nvSpPr>
        <p:spPr/>
        <p:txBody>
          <a:bodyPr/>
          <a:lstStyle/>
          <a:p>
            <a:r>
              <a:rPr lang="en-US" altLang="zh-CN">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a:latin typeface="Huawei Sans" panose="020C0503030203020204" pitchFamily="34" charset="0"/>
                <a:ea typeface="方正兰亭黑简体" panose="02000000000000000000" pitchFamily="2" charset="-122"/>
                <a:sym typeface="Huawei Sans" panose="020C0503030203020204" pitchFamily="34" charset="0"/>
              </a:rPr>
              <a:t>路由器之间的关系</a:t>
            </a:r>
          </a:p>
        </p:txBody>
      </p:sp>
      <p:sp>
        <p:nvSpPr>
          <p:cNvPr id="4" name="文本占位符 3">
            <a:extLst>
              <a:ext uri="{FF2B5EF4-FFF2-40B4-BE49-F238E27FC236}">
                <a16:creationId xmlns="" xmlns:a16="http://schemas.microsoft.com/office/drawing/2014/main" id="{31BCFB01-38A1-4D88-9745-E6730975F3F9}"/>
              </a:ext>
            </a:extLst>
          </p:cNvPr>
          <p:cNvSpPr>
            <a:spLocks noGrp="1"/>
          </p:cNvSpPr>
          <p:nvPr>
            <p:ph type="body" sz="quarter" idx="10"/>
          </p:nvPr>
        </p:nvSpPr>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关于</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路由器之间的关系有两个重要的概念，邻居关系和邻接关系。</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考虑一种简单的拓扑，两台路由器直连。在双方互联接口上激活</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，路由器开始发送及侦听</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Hello</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报文。在通过</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Hello</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报文发现彼此后，这两台路由器便形成了邻居关系。</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邻居关系的建立只是一个开始，后续会进行一系列的报文交互，例如前文提到的</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DD</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LSR</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LSU</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和</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LS ACK</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等。当两台路由器</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LSDB</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同步完成，并开始独立计算路由时，这两台路由器形成了邻接关系。</a:t>
            </a:r>
          </a:p>
        </p:txBody>
      </p:sp>
    </p:spTree>
    <p:extLst>
      <p:ext uri="{BB962C8B-B14F-4D97-AF65-F5344CB8AC3E}">
        <p14:creationId xmlns:p14="http://schemas.microsoft.com/office/powerpoint/2010/main" val="22726317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fontAlgn="auto"/>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初识</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邻接关系建立过程</a:t>
            </a:r>
          </a:p>
        </p:txBody>
      </p:sp>
      <p:pic>
        <p:nvPicPr>
          <p:cNvPr id="3" name="图片 2"/>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367079" y="1934524"/>
            <a:ext cx="540000" cy="442800"/>
          </a:xfrm>
          <a:prstGeom prst="rect">
            <a:avLst/>
          </a:prstGeom>
        </p:spPr>
      </p:pic>
      <p:cxnSp>
        <p:nvCxnSpPr>
          <p:cNvPr id="5" name="直接连接符 4"/>
          <p:cNvCxnSpPr>
            <a:stCxn id="3" idx="3"/>
            <a:endCxn id="6" idx="1"/>
          </p:cNvCxnSpPr>
          <p:nvPr/>
        </p:nvCxnSpPr>
        <p:spPr>
          <a:xfrm>
            <a:off x="2907079" y="2155924"/>
            <a:ext cx="572407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图片 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631155" y="1934524"/>
            <a:ext cx="540000" cy="442800"/>
          </a:xfrm>
          <a:prstGeom prst="rect">
            <a:avLst/>
          </a:prstGeom>
        </p:spPr>
      </p:pic>
      <p:sp>
        <p:nvSpPr>
          <p:cNvPr id="8" name="文本框 7"/>
          <p:cNvSpPr txBox="1"/>
          <p:nvPr/>
        </p:nvSpPr>
        <p:spPr>
          <a:xfrm>
            <a:off x="1827079" y="2011321"/>
            <a:ext cx="540000" cy="338554"/>
          </a:xfrm>
          <a:prstGeom prst="rect">
            <a:avLst/>
          </a:prstGeom>
          <a:noFill/>
        </p:spPr>
        <p:txBody>
          <a:bodyPr wrap="square" rtlCol="0">
            <a:spAutoFit/>
          </a:bodyPr>
          <a:lstStyle/>
          <a:p>
            <a:r>
              <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 name="文本框 8"/>
          <p:cNvSpPr txBox="1"/>
          <p:nvPr/>
        </p:nvSpPr>
        <p:spPr>
          <a:xfrm>
            <a:off x="9249988" y="1986647"/>
            <a:ext cx="540000" cy="338554"/>
          </a:xfrm>
          <a:prstGeom prst="rect">
            <a:avLst/>
          </a:prstGeom>
          <a:noFill/>
        </p:spPr>
        <p:txBody>
          <a:bodyPr wrap="square" rtlCol="0">
            <a:spAutoFit/>
          </a:bodyPr>
          <a:lstStyle/>
          <a:p>
            <a:r>
              <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rPr>
              <a:t>R2</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7" name="Oval 4"/>
          <p:cNvSpPr>
            <a:spLocks noChangeAspect="1"/>
          </p:cNvSpPr>
          <p:nvPr/>
        </p:nvSpPr>
        <p:spPr>
          <a:xfrm>
            <a:off x="5603151" y="2312569"/>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1" name="Oval 4"/>
          <p:cNvSpPr>
            <a:spLocks noChangeAspect="1"/>
          </p:cNvSpPr>
          <p:nvPr/>
        </p:nvSpPr>
        <p:spPr>
          <a:xfrm>
            <a:off x="5603151" y="3109579"/>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7" name="Oval 4"/>
          <p:cNvSpPr>
            <a:spLocks noChangeAspect="1"/>
          </p:cNvSpPr>
          <p:nvPr/>
        </p:nvSpPr>
        <p:spPr>
          <a:xfrm>
            <a:off x="5603151" y="3906589"/>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 name="Oval 4"/>
          <p:cNvSpPr>
            <a:spLocks noChangeAspect="1"/>
          </p:cNvSpPr>
          <p:nvPr/>
        </p:nvSpPr>
        <p:spPr>
          <a:xfrm>
            <a:off x="5603151" y="4703599"/>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4</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 name="文本框 32">
            <a:extLst>
              <a:ext uri="{FF2B5EF4-FFF2-40B4-BE49-F238E27FC236}">
                <a16:creationId xmlns="" xmlns:a16="http://schemas.microsoft.com/office/drawing/2014/main" id="{C144EB12-D318-47F6-A635-1DC99ECB34B9}"/>
              </a:ext>
            </a:extLst>
          </p:cNvPr>
          <p:cNvSpPr txBox="1"/>
          <p:nvPr/>
        </p:nvSpPr>
        <p:spPr>
          <a:xfrm>
            <a:off x="484188" y="1233105"/>
            <a:ext cx="10975850" cy="805196"/>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just" defTabSz="914034" fontAlgn="auto">
              <a:lnSpc>
                <a:spcPct val="140000"/>
              </a:lnSpc>
              <a:spcBef>
                <a:spcPts val="792"/>
              </a:spcBef>
              <a:buClrTx/>
              <a:buFont typeface="Arial" panose="020B0604020202020204" pitchFamily="34" charset="0"/>
              <a:buChar char="•"/>
              <a:defRPr>
                <a:cs typeface="Arial" panose="020B0604020202020204" pitchFamily="34" charset="0"/>
              </a:defRPr>
            </a:lvl1pPr>
            <a:lvl2pPr marL="654938" indent="-251899" defTabSz="914034">
              <a:lnSpc>
                <a:spcPct val="140000"/>
              </a:lnSpc>
              <a:spcBef>
                <a:spcPts val="720"/>
              </a:spcBef>
              <a:buClrTx/>
              <a:buFont typeface="Huawei Sans" panose="020C0503030203020204" pitchFamily="34" charset="0"/>
              <a:buChar char="▫"/>
              <a:defRPr sz="1999"/>
            </a:lvl2pPr>
            <a:lvl3pPr marL="1003998" indent="-201519" defTabSz="914034">
              <a:lnSpc>
                <a:spcPct val="140000"/>
              </a:lnSpc>
              <a:spcBef>
                <a:spcPts val="648"/>
              </a:spcBef>
              <a:buClrTx/>
              <a:buFont typeface="微软雅黑" panose="020B0503020204020204" pitchFamily="34" charset="-122"/>
              <a:buChar char="▪"/>
              <a:defRPr sz="1799"/>
            </a:lvl3pPr>
            <a:lvl4pPr marL="1399840" indent="-197921" defTabSz="914034">
              <a:lnSpc>
                <a:spcPct val="140000"/>
              </a:lnSpc>
              <a:spcBef>
                <a:spcPts val="576"/>
              </a:spcBef>
              <a:buFont typeface="Huawei Sans" panose="020C0503030203020204" pitchFamily="34" charset="0"/>
              <a:buChar char="−"/>
              <a:defRPr sz="1599"/>
            </a:lvl4pPr>
            <a:lvl5pPr marL="1802879" indent="-201519" defTabSz="914034">
              <a:lnSpc>
                <a:spcPct val="140000"/>
              </a:lnSpc>
              <a:spcBef>
                <a:spcPts val="576"/>
              </a:spcBef>
              <a:buFont typeface="Huawei Sans" panose="020C0503030203020204" pitchFamily="34" charset="0"/>
              <a:buChar char="~"/>
              <a:defRPr sz="1399"/>
            </a:lvl5pPr>
            <a:lvl6pPr marL="2513594" indent="-228509" defTabSz="914034">
              <a:lnSpc>
                <a:spcPct val="90000"/>
              </a:lnSpc>
              <a:spcBef>
                <a:spcPts val="500"/>
              </a:spcBef>
              <a:buFont typeface="Arial" panose="020B0604020202020204" pitchFamily="34" charset="0"/>
              <a:buChar char="•"/>
              <a:defRPr sz="1799"/>
            </a:lvl6pPr>
            <a:lvl7pPr marL="2970611" indent="-228509" defTabSz="914034">
              <a:lnSpc>
                <a:spcPct val="90000"/>
              </a:lnSpc>
              <a:spcBef>
                <a:spcPts val="500"/>
              </a:spcBef>
              <a:buFont typeface="Arial" panose="020B0604020202020204" pitchFamily="34" charset="0"/>
              <a:buChar char="•"/>
              <a:defRPr sz="1799"/>
            </a:lvl7pPr>
            <a:lvl8pPr marL="3427628" indent="-228509" defTabSz="914034">
              <a:lnSpc>
                <a:spcPct val="90000"/>
              </a:lnSpc>
              <a:spcBef>
                <a:spcPts val="500"/>
              </a:spcBef>
              <a:buFont typeface="Arial" panose="020B0604020202020204" pitchFamily="34" charset="0"/>
              <a:buChar char="•"/>
              <a:defRPr sz="1799"/>
            </a:lvl8pPr>
            <a:lvl9pPr marL="3884646" indent="-228509" defTabSz="914034">
              <a:lnSpc>
                <a:spcPct val="90000"/>
              </a:lnSpc>
              <a:spcBef>
                <a:spcPts val="500"/>
              </a:spcBef>
              <a:buFont typeface="Arial" panose="020B0604020202020204" pitchFamily="34" charset="0"/>
              <a:buChar char="•"/>
              <a:defRPr sz="1799"/>
            </a:lvl9pPr>
          </a:lstStyle>
          <a:p>
            <a:r>
              <a:rPr lang="en-US" altLang="zh-CN">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a:latin typeface="Huawei Sans" panose="020C0503030203020204" pitchFamily="34" charset="0"/>
                <a:ea typeface="方正兰亭黑简体" panose="02000000000000000000" pitchFamily="2" charset="-122"/>
                <a:sym typeface="Huawei Sans" panose="020C0503030203020204" pitchFamily="34" charset="0"/>
              </a:rPr>
              <a:t>完成邻接关系的建立有四个步骤，建立邻居关系、协商主</a:t>
            </a:r>
            <a:r>
              <a:rPr lang="en-US" altLang="zh-CN">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a:latin typeface="Huawei Sans" panose="020C0503030203020204" pitchFamily="34" charset="0"/>
                <a:ea typeface="方正兰亭黑简体" panose="02000000000000000000" pitchFamily="2" charset="-122"/>
                <a:sym typeface="Huawei Sans" panose="020C0503030203020204" pitchFamily="34" charset="0"/>
              </a:rPr>
              <a:t>从、交互</a:t>
            </a:r>
            <a:r>
              <a:rPr lang="en-US" altLang="zh-CN">
                <a:latin typeface="Huawei Sans" panose="020C0503030203020204" pitchFamily="34" charset="0"/>
                <a:ea typeface="方正兰亭黑简体" panose="02000000000000000000" pitchFamily="2" charset="-122"/>
                <a:sym typeface="Huawei Sans" panose="020C0503030203020204" pitchFamily="34" charset="0"/>
              </a:rPr>
              <a:t>LSDB</a:t>
            </a:r>
            <a:r>
              <a:rPr lang="zh-CN" altLang="en-US">
                <a:latin typeface="Huawei Sans" panose="020C0503030203020204" pitchFamily="34" charset="0"/>
                <a:ea typeface="方正兰亭黑简体" panose="02000000000000000000" pitchFamily="2" charset="-122"/>
                <a:sym typeface="Huawei Sans" panose="020C0503030203020204" pitchFamily="34" charset="0"/>
              </a:rPr>
              <a:t>信息，同步</a:t>
            </a:r>
            <a:r>
              <a:rPr lang="en-US" altLang="zh-CN">
                <a:latin typeface="Huawei Sans" panose="020C0503030203020204" pitchFamily="34" charset="0"/>
                <a:ea typeface="方正兰亭黑简体" panose="02000000000000000000" pitchFamily="2" charset="-122"/>
                <a:sym typeface="Huawei Sans" panose="020C0503030203020204" pitchFamily="34" charset="0"/>
              </a:rPr>
              <a:t>LSDB</a:t>
            </a:r>
            <a:r>
              <a:rPr lang="zh-CN" altLang="en-US">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7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3" name="Oval 4"/>
          <p:cNvSpPr>
            <a:spLocks noChangeAspect="1"/>
          </p:cNvSpPr>
          <p:nvPr/>
        </p:nvSpPr>
        <p:spPr>
          <a:xfrm>
            <a:off x="2437919" y="5595042"/>
            <a:ext cx="282142" cy="282142"/>
          </a:xfrm>
          <a:prstGeom prst="ellipse">
            <a:avLst/>
          </a:prstGeom>
          <a:solidFill>
            <a:srgbClr val="EC7061"/>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5</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4" name="圆角矩形 43"/>
          <p:cNvSpPr/>
          <p:nvPr/>
        </p:nvSpPr>
        <p:spPr>
          <a:xfrm>
            <a:off x="2920525" y="5535780"/>
            <a:ext cx="1041071" cy="400666"/>
          </a:xfrm>
          <a:prstGeom prst="roundRect">
            <a:avLst>
              <a:gd name="adj" fmla="val 15000"/>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计算路由</a:t>
            </a:r>
          </a:p>
        </p:txBody>
      </p:sp>
      <p:sp>
        <p:nvSpPr>
          <p:cNvPr id="46" name="Oval 4">
            <a:extLst>
              <a:ext uri="{FF2B5EF4-FFF2-40B4-BE49-F238E27FC236}">
                <a16:creationId xmlns="" xmlns:a16="http://schemas.microsoft.com/office/drawing/2014/main" id="{7F760D55-1C55-451E-AA52-F4D69FD6F22C}"/>
              </a:ext>
            </a:extLst>
          </p:cNvPr>
          <p:cNvSpPr>
            <a:spLocks noChangeAspect="1"/>
          </p:cNvSpPr>
          <p:nvPr/>
        </p:nvSpPr>
        <p:spPr>
          <a:xfrm>
            <a:off x="8644826" y="5595042"/>
            <a:ext cx="282142" cy="282142"/>
          </a:xfrm>
          <a:prstGeom prst="ellipse">
            <a:avLst/>
          </a:prstGeom>
          <a:solidFill>
            <a:srgbClr val="EC7061"/>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5</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7" name="圆角矩形 43">
            <a:extLst>
              <a:ext uri="{FF2B5EF4-FFF2-40B4-BE49-F238E27FC236}">
                <a16:creationId xmlns="" xmlns:a16="http://schemas.microsoft.com/office/drawing/2014/main" id="{49543B68-B24B-4E19-8976-E67493E305DB}"/>
              </a:ext>
            </a:extLst>
          </p:cNvPr>
          <p:cNvSpPr/>
          <p:nvPr/>
        </p:nvSpPr>
        <p:spPr>
          <a:xfrm>
            <a:off x="9089332" y="5535780"/>
            <a:ext cx="1041071" cy="400666"/>
          </a:xfrm>
          <a:prstGeom prst="roundRect">
            <a:avLst>
              <a:gd name="adj" fmla="val 15000"/>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计算路由</a:t>
            </a:r>
          </a:p>
        </p:txBody>
      </p:sp>
      <p:sp>
        <p:nvSpPr>
          <p:cNvPr id="58" name="文本框 57">
            <a:extLst>
              <a:ext uri="{FF2B5EF4-FFF2-40B4-BE49-F238E27FC236}">
                <a16:creationId xmlns="" xmlns:a16="http://schemas.microsoft.com/office/drawing/2014/main" id="{4DBADCA7-936D-4332-B8D6-A77522669E16}"/>
              </a:ext>
            </a:extLst>
          </p:cNvPr>
          <p:cNvSpPr txBox="1"/>
          <p:nvPr/>
        </p:nvSpPr>
        <p:spPr>
          <a:xfrm>
            <a:off x="4470803" y="6043196"/>
            <a:ext cx="3278462" cy="338554"/>
          </a:xfrm>
          <a:prstGeom prst="rect">
            <a:avLst/>
          </a:prstGeom>
          <a:noFill/>
        </p:spPr>
        <p:txBody>
          <a:bodyPr wrap="non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1-4</a:t>
            </a:r>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过程由双方交互，</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5</a:t>
            </a:r>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独立完成。</a:t>
            </a:r>
          </a:p>
        </p:txBody>
      </p:sp>
      <p:grpSp>
        <p:nvGrpSpPr>
          <p:cNvPr id="56" name="组合 55">
            <a:extLst>
              <a:ext uri="{FF2B5EF4-FFF2-40B4-BE49-F238E27FC236}">
                <a16:creationId xmlns="" xmlns:a16="http://schemas.microsoft.com/office/drawing/2014/main" id="{A1F3CC8F-1827-4088-8A0A-62B0226A7200}"/>
              </a:ext>
            </a:extLst>
          </p:cNvPr>
          <p:cNvGrpSpPr/>
          <p:nvPr/>
        </p:nvGrpSpPr>
        <p:grpSpPr>
          <a:xfrm>
            <a:off x="2920526" y="2682868"/>
            <a:ext cx="5710629" cy="338554"/>
            <a:chOff x="2545390" y="2678028"/>
            <a:chExt cx="5710629" cy="338554"/>
          </a:xfrm>
        </p:grpSpPr>
        <p:sp>
          <p:nvSpPr>
            <p:cNvPr id="15" name="文本框 14"/>
            <p:cNvSpPr txBox="1"/>
            <p:nvPr/>
          </p:nvSpPr>
          <p:spPr>
            <a:xfrm>
              <a:off x="4466492" y="2678028"/>
              <a:ext cx="1840523" cy="338554"/>
            </a:xfrm>
            <a:prstGeom prst="rect">
              <a:avLst/>
            </a:prstGeom>
            <a:noFill/>
            <a:ln>
              <a:noFill/>
            </a:ln>
          </p:spPr>
          <p:txBody>
            <a:bodyPr wrap="square" rtlCol="0">
              <a:spAutoFit/>
            </a:bodyPr>
            <a:lstStyle/>
            <a:p>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建立双向邻居关系</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4" name="直接箭头连接符 13">
              <a:extLst>
                <a:ext uri="{FF2B5EF4-FFF2-40B4-BE49-F238E27FC236}">
                  <a16:creationId xmlns="" xmlns:a16="http://schemas.microsoft.com/office/drawing/2014/main" id="{3E1B0B8C-D2B7-4350-8C07-8084FF2402B6}"/>
                </a:ext>
              </a:extLst>
            </p:cNvPr>
            <p:cNvCxnSpPr>
              <a:cxnSpLocks/>
              <a:stCxn id="15" idx="1"/>
            </p:cNvCxnSpPr>
            <p:nvPr/>
          </p:nvCxnSpPr>
          <p:spPr>
            <a:xfrm flipH="1">
              <a:off x="2545390" y="2847305"/>
              <a:ext cx="1921102" cy="1"/>
            </a:xfrm>
            <a:prstGeom prst="straightConnector1">
              <a:avLst/>
            </a:prstGeom>
            <a:ln w="25400">
              <a:solidFill>
                <a:srgbClr val="EC706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 xmlns:a16="http://schemas.microsoft.com/office/drawing/2014/main" id="{BBE47FB3-A654-4345-BEA0-EC42C9F13967}"/>
                </a:ext>
              </a:extLst>
            </p:cNvPr>
            <p:cNvCxnSpPr>
              <a:cxnSpLocks/>
              <a:stCxn id="15" idx="3"/>
            </p:cNvCxnSpPr>
            <p:nvPr/>
          </p:nvCxnSpPr>
          <p:spPr>
            <a:xfrm>
              <a:off x="6307015" y="2847305"/>
              <a:ext cx="1949004" cy="1"/>
            </a:xfrm>
            <a:prstGeom prst="straightConnector1">
              <a:avLst/>
            </a:prstGeom>
            <a:ln w="25400">
              <a:solidFill>
                <a:srgbClr val="EC706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55" name="组合 54">
            <a:extLst>
              <a:ext uri="{FF2B5EF4-FFF2-40B4-BE49-F238E27FC236}">
                <a16:creationId xmlns="" xmlns:a16="http://schemas.microsoft.com/office/drawing/2014/main" id="{10EBADA2-48FC-48C9-96A5-1A935B1A2520}"/>
              </a:ext>
            </a:extLst>
          </p:cNvPr>
          <p:cNvGrpSpPr/>
          <p:nvPr/>
        </p:nvGrpSpPr>
        <p:grpSpPr>
          <a:xfrm>
            <a:off x="2920525" y="3479878"/>
            <a:ext cx="5684211" cy="338554"/>
            <a:chOff x="2545389" y="3356378"/>
            <a:chExt cx="5684211" cy="338554"/>
          </a:xfrm>
        </p:grpSpPr>
        <p:sp>
          <p:nvSpPr>
            <p:cNvPr id="28" name="文本框 27"/>
            <p:cNvSpPr txBox="1"/>
            <p:nvPr/>
          </p:nvSpPr>
          <p:spPr>
            <a:xfrm>
              <a:off x="3979443" y="3356378"/>
              <a:ext cx="2726157" cy="338554"/>
            </a:xfrm>
            <a:prstGeom prst="rect">
              <a:avLst/>
            </a:prstGeom>
            <a:noFill/>
            <a:ln>
              <a:noFill/>
            </a:ln>
          </p:spPr>
          <p:txBody>
            <a:bodyPr wrap="square" rtlCol="0">
              <a:spAutoFit/>
            </a:bodyPr>
            <a:lstStyle>
              <a:defPPr>
                <a:defRPr lang="en-US"/>
              </a:defPPr>
              <a:lvl1pPr>
                <a:defRPr sz="1600">
                  <a:solidFill>
                    <a:srgbClr val="0070C0"/>
                  </a:solidFill>
                </a:defRPr>
              </a:lvl1pPr>
            </a:lstStyle>
            <a:p>
              <a:r>
                <a:rPr lang="zh-CN" altLang="en-US">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  协商主</a:t>
              </a:r>
              <a:r>
                <a:rPr lang="en-US" altLang="zh-CN"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从（</a:t>
              </a:r>
              <a:r>
                <a:rPr lang="en-US" altLang="zh-CN"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Master/</a:t>
              </a:r>
              <a:r>
                <a:rPr lang="en-US" altLang="zh-CN">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Slave</a:t>
              </a:r>
              <a:r>
                <a:rPr lang="zh-CN" altLang="en-US">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 </a:t>
              </a:r>
              <a:endParaRPr lang="zh-CN" altLang="en-US"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2" name="直接箭头连接符 41">
              <a:extLst>
                <a:ext uri="{FF2B5EF4-FFF2-40B4-BE49-F238E27FC236}">
                  <a16:creationId xmlns="" xmlns:a16="http://schemas.microsoft.com/office/drawing/2014/main" id="{FC954550-B0FC-4574-91B5-2D2AFC04FB8C}"/>
                </a:ext>
              </a:extLst>
            </p:cNvPr>
            <p:cNvCxnSpPr>
              <a:cxnSpLocks/>
              <a:stCxn id="28" idx="1"/>
            </p:cNvCxnSpPr>
            <p:nvPr/>
          </p:nvCxnSpPr>
          <p:spPr>
            <a:xfrm flipH="1">
              <a:off x="2545389" y="3525655"/>
              <a:ext cx="1434054" cy="13030"/>
            </a:xfrm>
            <a:prstGeom prst="straightConnector1">
              <a:avLst/>
            </a:prstGeom>
            <a:ln w="25400">
              <a:solidFill>
                <a:srgbClr val="EC706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 xmlns:a16="http://schemas.microsoft.com/office/drawing/2014/main" id="{5F9FF0D8-0F22-4100-9258-5F28D717F8F1}"/>
                </a:ext>
              </a:extLst>
            </p:cNvPr>
            <p:cNvCxnSpPr>
              <a:cxnSpLocks/>
              <a:stCxn id="28" idx="3"/>
            </p:cNvCxnSpPr>
            <p:nvPr/>
          </p:nvCxnSpPr>
          <p:spPr>
            <a:xfrm>
              <a:off x="6705600" y="3525655"/>
              <a:ext cx="1524000" cy="0"/>
            </a:xfrm>
            <a:prstGeom prst="straightConnector1">
              <a:avLst/>
            </a:prstGeom>
            <a:ln w="25400">
              <a:solidFill>
                <a:srgbClr val="EC706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54" name="组合 53">
            <a:extLst>
              <a:ext uri="{FF2B5EF4-FFF2-40B4-BE49-F238E27FC236}">
                <a16:creationId xmlns="" xmlns:a16="http://schemas.microsoft.com/office/drawing/2014/main" id="{E28967A6-782F-4B87-A5A3-B4ADB57FB426}"/>
              </a:ext>
            </a:extLst>
          </p:cNvPr>
          <p:cNvGrpSpPr/>
          <p:nvPr/>
        </p:nvGrpSpPr>
        <p:grpSpPr>
          <a:xfrm>
            <a:off x="2920526" y="4276888"/>
            <a:ext cx="5710629" cy="338554"/>
            <a:chOff x="2545390" y="3996300"/>
            <a:chExt cx="5710629" cy="338554"/>
          </a:xfrm>
        </p:grpSpPr>
        <p:sp>
          <p:nvSpPr>
            <p:cNvPr id="34" name="文本框 33"/>
            <p:cNvSpPr txBox="1"/>
            <p:nvPr/>
          </p:nvSpPr>
          <p:spPr>
            <a:xfrm>
              <a:off x="3819510" y="3996300"/>
              <a:ext cx="3278462" cy="338554"/>
            </a:xfrm>
            <a:prstGeom prst="rect">
              <a:avLst/>
            </a:prstGeom>
            <a:noFill/>
          </p:spPr>
          <p:txBody>
            <a:bodyPr wrap="square" rtlCol="0">
              <a:spAutoFit/>
            </a:bodyPr>
            <a:lstStyle/>
            <a:p>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 相互</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描述各自的</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LSDB</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（摘要信息）</a:t>
              </a:r>
            </a:p>
          </p:txBody>
        </p:sp>
        <p:cxnSp>
          <p:nvCxnSpPr>
            <p:cNvPr id="45" name="直接箭头连接符 44">
              <a:extLst>
                <a:ext uri="{FF2B5EF4-FFF2-40B4-BE49-F238E27FC236}">
                  <a16:creationId xmlns="" xmlns:a16="http://schemas.microsoft.com/office/drawing/2014/main" id="{7E5F2228-6218-431C-86B0-0073BEC5DDE9}"/>
                </a:ext>
              </a:extLst>
            </p:cNvPr>
            <p:cNvCxnSpPr>
              <a:cxnSpLocks/>
              <a:stCxn id="34" idx="1"/>
            </p:cNvCxnSpPr>
            <p:nvPr/>
          </p:nvCxnSpPr>
          <p:spPr>
            <a:xfrm flipH="1">
              <a:off x="2545390" y="4165577"/>
              <a:ext cx="1274120" cy="0"/>
            </a:xfrm>
            <a:prstGeom prst="straightConnector1">
              <a:avLst/>
            </a:prstGeom>
            <a:ln w="25400">
              <a:solidFill>
                <a:srgbClr val="EC706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 xmlns:a16="http://schemas.microsoft.com/office/drawing/2014/main" id="{7442F518-F7DD-4DC6-BBF8-8B05398EC58C}"/>
                </a:ext>
              </a:extLst>
            </p:cNvPr>
            <p:cNvCxnSpPr>
              <a:cxnSpLocks/>
              <a:stCxn id="34" idx="3"/>
            </p:cNvCxnSpPr>
            <p:nvPr/>
          </p:nvCxnSpPr>
          <p:spPr>
            <a:xfrm>
              <a:off x="7097972" y="4165577"/>
              <a:ext cx="1158047" cy="0"/>
            </a:xfrm>
            <a:prstGeom prst="straightConnector1">
              <a:avLst/>
            </a:prstGeom>
            <a:ln w="25400">
              <a:solidFill>
                <a:srgbClr val="EC706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53" name="组合 52">
            <a:extLst>
              <a:ext uri="{FF2B5EF4-FFF2-40B4-BE49-F238E27FC236}">
                <a16:creationId xmlns="" xmlns:a16="http://schemas.microsoft.com/office/drawing/2014/main" id="{477746C3-4F68-465A-A620-B5D1AD493381}"/>
              </a:ext>
            </a:extLst>
          </p:cNvPr>
          <p:cNvGrpSpPr/>
          <p:nvPr/>
        </p:nvGrpSpPr>
        <p:grpSpPr>
          <a:xfrm>
            <a:off x="2920525" y="5073898"/>
            <a:ext cx="5710630" cy="338554"/>
            <a:chOff x="2545389" y="4648810"/>
            <a:chExt cx="5710630" cy="338554"/>
          </a:xfrm>
        </p:grpSpPr>
        <p:sp>
          <p:nvSpPr>
            <p:cNvPr id="38" name="文本框 37"/>
            <p:cNvSpPr txBox="1"/>
            <p:nvPr/>
          </p:nvSpPr>
          <p:spPr>
            <a:xfrm>
              <a:off x="4044203" y="4648810"/>
              <a:ext cx="2661397" cy="338554"/>
            </a:xfrm>
            <a:prstGeom prst="rect">
              <a:avLst/>
            </a:prstGeom>
            <a:noFill/>
          </p:spPr>
          <p:txBody>
            <a:bodyPr wrap="square" rtlCol="0">
              <a:spAutoFit/>
            </a:bodyPr>
            <a:lstStyle/>
            <a:p>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 更新</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LSA</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，同步双方</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LSDB</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8" name="直接箭头连接符 47">
              <a:extLst>
                <a:ext uri="{FF2B5EF4-FFF2-40B4-BE49-F238E27FC236}">
                  <a16:creationId xmlns="" xmlns:a16="http://schemas.microsoft.com/office/drawing/2014/main" id="{99962E9B-A60A-40EC-8604-A9702FD29B48}"/>
                </a:ext>
              </a:extLst>
            </p:cNvPr>
            <p:cNvCxnSpPr>
              <a:cxnSpLocks/>
              <a:stCxn id="38" idx="1"/>
            </p:cNvCxnSpPr>
            <p:nvPr/>
          </p:nvCxnSpPr>
          <p:spPr>
            <a:xfrm flipH="1">
              <a:off x="2545389" y="4818087"/>
              <a:ext cx="1498814" cy="3885"/>
            </a:xfrm>
            <a:prstGeom prst="straightConnector1">
              <a:avLst/>
            </a:prstGeom>
            <a:ln w="25400">
              <a:solidFill>
                <a:srgbClr val="EC706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 xmlns:a16="http://schemas.microsoft.com/office/drawing/2014/main" id="{EE58319F-2203-49CE-AA7B-5A539B78A0D7}"/>
                </a:ext>
              </a:extLst>
            </p:cNvPr>
            <p:cNvCxnSpPr>
              <a:cxnSpLocks/>
              <a:stCxn id="38" idx="3"/>
            </p:cNvCxnSpPr>
            <p:nvPr/>
          </p:nvCxnSpPr>
          <p:spPr>
            <a:xfrm>
              <a:off x="6705600" y="4818087"/>
              <a:ext cx="1550419" cy="3885"/>
            </a:xfrm>
            <a:prstGeom prst="straightConnector1">
              <a:avLst/>
            </a:prstGeom>
            <a:ln w="25400">
              <a:solidFill>
                <a:srgbClr val="EC706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179540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fontAlgn="auto"/>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邻接关系</a:t>
            </a:r>
            <a:r>
              <a:rPr lang="zh-CN" altLang="en-US">
                <a:latin typeface="Huawei Sans" panose="020C0503030203020204" pitchFamily="34" charset="0"/>
                <a:ea typeface="方正兰亭黑简体" panose="02000000000000000000" pitchFamily="2" charset="-122"/>
                <a:sym typeface="Huawei Sans" panose="020C0503030203020204" pitchFamily="34" charset="0"/>
              </a:rPr>
              <a:t>建立流程 </a:t>
            </a:r>
            <a:r>
              <a:rPr lang="en-US" altLang="zh-CN">
                <a:latin typeface="Huawei Sans" panose="020C0503030203020204" pitchFamily="34" charset="0"/>
                <a:ea typeface="方正兰亭黑简体" panose="02000000000000000000" pitchFamily="2" charset="-122"/>
                <a:sym typeface="Huawei Sans" panose="020C0503030203020204" pitchFamily="34" charset="0"/>
              </a:rPr>
              <a:t>- 1</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 name="文本框 37"/>
          <p:cNvSpPr txBox="1"/>
          <p:nvPr/>
        </p:nvSpPr>
        <p:spPr>
          <a:xfrm>
            <a:off x="2493946" y="1284724"/>
            <a:ext cx="1910775"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Router ID:1.1.1.1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9" name="文本框 38"/>
          <p:cNvSpPr txBox="1"/>
          <p:nvPr/>
        </p:nvSpPr>
        <p:spPr>
          <a:xfrm>
            <a:off x="7269613" y="1296224"/>
            <a:ext cx="1910775"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Router ID:2.2.2.2</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1" name="直接箭头连接符 40"/>
          <p:cNvCxnSpPr>
            <a:cxnSpLocks/>
          </p:cNvCxnSpPr>
          <p:nvPr/>
        </p:nvCxnSpPr>
        <p:spPr>
          <a:xfrm>
            <a:off x="3380791" y="3006133"/>
            <a:ext cx="4908466" cy="0"/>
          </a:xfrm>
          <a:prstGeom prst="straightConnector1">
            <a:avLst/>
          </a:prstGeom>
          <a:ln w="25400">
            <a:solidFill>
              <a:srgbClr val="EC706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8390066" y="3155251"/>
            <a:ext cx="3355847" cy="553998"/>
          </a:xfrm>
          <a:prstGeom prst="rect">
            <a:avLst/>
          </a:prstGeom>
          <a:noFill/>
        </p:spPr>
        <p:txBody>
          <a:bodyPr wrap="square" rtlCol="0">
            <a:spAutoFit/>
          </a:bodyPr>
          <a:lstStyle/>
          <a:p>
            <a:r>
              <a:rPr lang="zh-CN" altLang="en-US" sz="1500">
                <a:latin typeface="Huawei Sans" panose="020C0503030203020204" pitchFamily="34" charset="0"/>
                <a:ea typeface="方正兰亭黑简体" panose="02000000000000000000" pitchFamily="2" charset="-122"/>
                <a:sym typeface="Huawei Sans" panose="020C0503030203020204" pitchFamily="34" charset="0"/>
              </a:rPr>
              <a:t>发现</a:t>
            </a:r>
            <a:r>
              <a:rPr lang="en-US" altLang="zh-CN" sz="1500">
                <a:latin typeface="Huawei Sans" panose="020C0503030203020204" pitchFamily="34" charset="0"/>
                <a:ea typeface="方正兰亭黑简体" panose="02000000000000000000" pitchFamily="2" charset="-122"/>
                <a:sym typeface="Huawei Sans" panose="020C0503030203020204" pitchFamily="34" charset="0"/>
              </a:rPr>
              <a:t>R1</a:t>
            </a:r>
            <a:r>
              <a:rPr lang="zh-CN" altLang="en-US" sz="150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500">
                <a:latin typeface="Huawei Sans" panose="020C0503030203020204" pitchFamily="34" charset="0"/>
                <a:ea typeface="方正兰亭黑简体" panose="02000000000000000000" pitchFamily="2" charset="-122"/>
                <a:sym typeface="Huawei Sans" panose="020C0503030203020204" pitchFamily="34" charset="0"/>
              </a:rPr>
              <a:t>1.1.1.1</a:t>
            </a:r>
            <a:r>
              <a:rPr lang="zh-CN" altLang="en-US" sz="1500">
                <a:latin typeface="Huawei Sans" panose="020C0503030203020204" pitchFamily="34" charset="0"/>
                <a:ea typeface="方正兰亭黑简体" panose="02000000000000000000" pitchFamily="2" charset="-122"/>
                <a:sym typeface="Huawei Sans" panose="020C0503030203020204" pitchFamily="34" charset="0"/>
              </a:rPr>
              <a:t>）了，将它添加到我的邻居表。邻居表中</a:t>
            </a:r>
            <a:r>
              <a:rPr lang="en-US" altLang="zh-CN" sz="1500">
                <a:latin typeface="Huawei Sans" panose="020C0503030203020204" pitchFamily="34" charset="0"/>
                <a:ea typeface="方正兰亭黑简体" panose="02000000000000000000" pitchFamily="2" charset="-122"/>
                <a:sym typeface="Huawei Sans" panose="020C0503030203020204" pitchFamily="34" charset="0"/>
              </a:rPr>
              <a:t>R1</a:t>
            </a:r>
            <a:r>
              <a:rPr lang="zh-CN" altLang="en-US" sz="1500">
                <a:latin typeface="Huawei Sans" panose="020C0503030203020204" pitchFamily="34" charset="0"/>
                <a:ea typeface="方正兰亭黑简体" panose="02000000000000000000" pitchFamily="2" charset="-122"/>
                <a:sym typeface="Huawei Sans" panose="020C0503030203020204" pitchFamily="34" charset="0"/>
              </a:rPr>
              <a:t>状态为</a:t>
            </a:r>
            <a:r>
              <a:rPr lang="en-US" altLang="zh-CN" sz="1500">
                <a:latin typeface="Huawei Sans" panose="020C0503030203020204" pitchFamily="34" charset="0"/>
                <a:ea typeface="方正兰亭黑简体" panose="02000000000000000000" pitchFamily="2" charset="-122"/>
                <a:sym typeface="Huawei Sans" panose="020C0503030203020204" pitchFamily="34" charset="0"/>
              </a:rPr>
              <a:t>Init</a:t>
            </a:r>
            <a:r>
              <a:rPr lang="zh-CN" altLang="en-US" sz="1500">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5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8" name="直接箭头连接符 47"/>
          <p:cNvCxnSpPr>
            <a:cxnSpLocks/>
          </p:cNvCxnSpPr>
          <p:nvPr/>
        </p:nvCxnSpPr>
        <p:spPr>
          <a:xfrm>
            <a:off x="3407727" y="4049161"/>
            <a:ext cx="4881530" cy="0"/>
          </a:xfrm>
          <a:prstGeom prst="straightConnector1">
            <a:avLst/>
          </a:prstGeom>
          <a:ln w="25400">
            <a:solidFill>
              <a:srgbClr val="EC706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3318629" y="3447639"/>
            <a:ext cx="4970619" cy="584775"/>
          </a:xfrm>
          <a:prstGeom prst="rect">
            <a:avLst/>
          </a:prstGeom>
          <a:noFill/>
        </p:spPr>
        <p:txBody>
          <a:bodyPr wrap="square" rtlCol="0">
            <a:spAutoFit/>
          </a:bodyPr>
          <a:lstStyle/>
          <a:p>
            <a:pPr algn="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Hello</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报文</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a:p>
            <a:pPr algn="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我是</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2.2.2.2</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，我发现了邻居</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1.1.1.1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57" name="直接箭头连接符 56"/>
          <p:cNvCxnSpPr>
            <a:cxnSpLocks/>
          </p:cNvCxnSpPr>
          <p:nvPr/>
        </p:nvCxnSpPr>
        <p:spPr>
          <a:xfrm>
            <a:off x="3407727" y="5185691"/>
            <a:ext cx="4881530" cy="0"/>
          </a:xfrm>
          <a:prstGeom prst="straightConnector1">
            <a:avLst/>
          </a:prstGeom>
          <a:ln w="25400">
            <a:solidFill>
              <a:srgbClr val="EC706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3410736" y="4575931"/>
            <a:ext cx="4772011" cy="584775"/>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Hello</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报文</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我是</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1.1.1.1</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，我发现了邻居</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2.2.2.2</a:t>
            </a:r>
          </a:p>
        </p:txBody>
      </p:sp>
      <p:cxnSp>
        <p:nvCxnSpPr>
          <p:cNvPr id="28" name="直接箭头连接符 27"/>
          <p:cNvCxnSpPr>
            <a:cxnSpLocks/>
          </p:cNvCxnSpPr>
          <p:nvPr/>
        </p:nvCxnSpPr>
        <p:spPr>
          <a:xfrm>
            <a:off x="3361959" y="2270093"/>
            <a:ext cx="0" cy="4041173"/>
          </a:xfrm>
          <a:prstGeom prst="straightConnector1">
            <a:avLst/>
          </a:prstGeom>
          <a:ln w="19050">
            <a:solidFill>
              <a:srgbClr val="00B0F0"/>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cxnSpLocks/>
          </p:cNvCxnSpPr>
          <p:nvPr/>
        </p:nvCxnSpPr>
        <p:spPr>
          <a:xfrm flipH="1">
            <a:off x="8289248" y="2255233"/>
            <a:ext cx="9" cy="4056033"/>
          </a:xfrm>
          <a:prstGeom prst="straightConnector1">
            <a:avLst/>
          </a:prstGeom>
          <a:ln w="19050">
            <a:solidFill>
              <a:srgbClr val="00B0F0"/>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47" name="圆角矩形 46"/>
          <p:cNvSpPr/>
          <p:nvPr/>
        </p:nvSpPr>
        <p:spPr>
          <a:xfrm>
            <a:off x="5183170" y="5650936"/>
            <a:ext cx="1476312" cy="400666"/>
          </a:xfrm>
          <a:prstGeom prst="roundRect">
            <a:avLst>
              <a:gd name="adj" fmla="val 15000"/>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zh-CN" altLang="en-US" sz="16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我们是</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邻居了</a:t>
            </a:r>
          </a:p>
        </p:txBody>
      </p:sp>
      <p:sp>
        <p:nvSpPr>
          <p:cNvPr id="52" name="文本框 51"/>
          <p:cNvSpPr txBox="1"/>
          <p:nvPr/>
        </p:nvSpPr>
        <p:spPr>
          <a:xfrm>
            <a:off x="3392365" y="2400448"/>
            <a:ext cx="3585825" cy="584775"/>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Hello</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报文</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我是</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1.1.1.1</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，我还不知道链路上有谁</a:t>
            </a:r>
          </a:p>
        </p:txBody>
      </p:sp>
      <p:sp>
        <p:nvSpPr>
          <p:cNvPr id="53" name="文本框 52"/>
          <p:cNvSpPr txBox="1"/>
          <p:nvPr/>
        </p:nvSpPr>
        <p:spPr>
          <a:xfrm>
            <a:off x="8385489" y="5301924"/>
            <a:ext cx="2849926" cy="553998"/>
          </a:xfrm>
          <a:prstGeom prst="rect">
            <a:avLst/>
          </a:prstGeom>
          <a:noFill/>
        </p:spPr>
        <p:txBody>
          <a:bodyPr wrap="square" rtlCol="0">
            <a:spAutoFit/>
          </a:bodyPr>
          <a:lstStyle/>
          <a:p>
            <a:r>
              <a:rPr lang="en-US" altLang="zh-CN" sz="1500">
                <a:latin typeface="Huawei Sans" panose="020C0503030203020204" pitchFamily="34" charset="0"/>
                <a:ea typeface="方正兰亭黑简体" panose="02000000000000000000" pitchFamily="2" charset="-122"/>
                <a:sym typeface="Huawei Sans" panose="020C0503030203020204" pitchFamily="34" charset="0"/>
              </a:rPr>
              <a:t>R1</a:t>
            </a:r>
            <a:r>
              <a:rPr lang="zh-CN" altLang="en-US" sz="1500">
                <a:latin typeface="Huawei Sans" panose="020C0503030203020204" pitchFamily="34" charset="0"/>
                <a:ea typeface="方正兰亭黑简体" panose="02000000000000000000" pitchFamily="2" charset="-122"/>
                <a:sym typeface="Huawei Sans" panose="020C0503030203020204" pitchFamily="34" charset="0"/>
              </a:rPr>
              <a:t>发现我了，我在邻居表中将</a:t>
            </a:r>
            <a:r>
              <a:rPr lang="en-US" altLang="zh-CN" sz="1500">
                <a:latin typeface="Huawei Sans" panose="020C0503030203020204" pitchFamily="34" charset="0"/>
                <a:ea typeface="方正兰亭黑简体" panose="02000000000000000000" pitchFamily="2" charset="-122"/>
                <a:sym typeface="Huawei Sans" panose="020C0503030203020204" pitchFamily="34" charset="0"/>
              </a:rPr>
              <a:t>1.1.1.1</a:t>
            </a:r>
            <a:r>
              <a:rPr lang="zh-CN" altLang="en-US" sz="1500">
                <a:latin typeface="Huawei Sans" panose="020C0503030203020204" pitchFamily="34" charset="0"/>
                <a:ea typeface="方正兰亭黑简体" panose="02000000000000000000" pitchFamily="2" charset="-122"/>
                <a:sym typeface="Huawei Sans" panose="020C0503030203020204" pitchFamily="34" charset="0"/>
              </a:rPr>
              <a:t>的状态切换到</a:t>
            </a:r>
            <a:r>
              <a:rPr lang="en-US" altLang="zh-CN" sz="1500">
                <a:latin typeface="Huawei Sans" panose="020C0503030203020204" pitchFamily="34" charset="0"/>
                <a:ea typeface="方正兰亭黑简体" panose="02000000000000000000" pitchFamily="2" charset="-122"/>
                <a:sym typeface="Huawei Sans" panose="020C0503030203020204" pitchFamily="34" charset="0"/>
              </a:rPr>
              <a:t>2-Way</a:t>
            </a:r>
            <a:r>
              <a:rPr lang="zh-CN" altLang="en-US" sz="1500">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5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4" name="文本框 53"/>
          <p:cNvSpPr txBox="1"/>
          <p:nvPr/>
        </p:nvSpPr>
        <p:spPr>
          <a:xfrm>
            <a:off x="457201" y="4251942"/>
            <a:ext cx="2959100" cy="784830"/>
          </a:xfrm>
          <a:prstGeom prst="rect">
            <a:avLst/>
          </a:prstGeom>
          <a:noFill/>
        </p:spPr>
        <p:txBody>
          <a:bodyPr wrap="square" rtlCol="0">
            <a:spAutoFit/>
          </a:bodyPr>
          <a:lstStyle/>
          <a:p>
            <a:r>
              <a:rPr lang="zh-CN" altLang="en-US" sz="1500">
                <a:latin typeface="Huawei Sans" panose="020C0503030203020204" pitchFamily="34" charset="0"/>
                <a:ea typeface="方正兰亭黑简体" panose="02000000000000000000" pitchFamily="2" charset="-122"/>
                <a:sym typeface="Huawei Sans" panose="020C0503030203020204" pitchFamily="34" charset="0"/>
              </a:rPr>
              <a:t>发现</a:t>
            </a:r>
            <a:r>
              <a:rPr lang="en-US" altLang="zh-CN" sz="1500">
                <a:latin typeface="Huawei Sans" panose="020C0503030203020204" pitchFamily="34" charset="0"/>
                <a:ea typeface="方正兰亭黑简体" panose="02000000000000000000" pitchFamily="2" charset="-122"/>
                <a:sym typeface="Huawei Sans" panose="020C0503030203020204" pitchFamily="34" charset="0"/>
              </a:rPr>
              <a:t>R2</a:t>
            </a:r>
            <a:r>
              <a:rPr lang="zh-CN" altLang="en-US" sz="150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500">
                <a:latin typeface="Huawei Sans" panose="020C0503030203020204" pitchFamily="34" charset="0"/>
                <a:ea typeface="方正兰亭黑简体" panose="02000000000000000000" pitchFamily="2" charset="-122"/>
                <a:sym typeface="Huawei Sans" panose="020C0503030203020204" pitchFamily="34" charset="0"/>
              </a:rPr>
              <a:t>2.2.2.2</a:t>
            </a:r>
            <a:r>
              <a:rPr lang="zh-CN" altLang="en-US" sz="1500">
                <a:latin typeface="Huawei Sans" panose="020C0503030203020204" pitchFamily="34" charset="0"/>
                <a:ea typeface="方正兰亭黑简体" panose="02000000000000000000" pitchFamily="2" charset="-122"/>
                <a:sym typeface="Huawei Sans" panose="020C0503030203020204" pitchFamily="34" charset="0"/>
              </a:rPr>
              <a:t>）了，将它添加到我的邻居表。由于</a:t>
            </a:r>
            <a:r>
              <a:rPr lang="en-US" altLang="zh-CN" sz="1500">
                <a:latin typeface="Huawei Sans" panose="020C0503030203020204" pitchFamily="34" charset="0"/>
                <a:ea typeface="方正兰亭黑简体" panose="02000000000000000000" pitchFamily="2" charset="-122"/>
                <a:sym typeface="Huawei Sans" panose="020C0503030203020204" pitchFamily="34" charset="0"/>
              </a:rPr>
              <a:t>R2</a:t>
            </a:r>
            <a:r>
              <a:rPr lang="zh-CN" altLang="en-US" sz="1500">
                <a:latin typeface="Huawei Sans" panose="020C0503030203020204" pitchFamily="34" charset="0"/>
                <a:ea typeface="方正兰亭黑简体" panose="02000000000000000000" pitchFamily="2" charset="-122"/>
                <a:sym typeface="Huawei Sans" panose="020C0503030203020204" pitchFamily="34" charset="0"/>
              </a:rPr>
              <a:t>发现我了，所以邻居表中</a:t>
            </a:r>
            <a:r>
              <a:rPr lang="en-US" altLang="zh-CN" sz="1500">
                <a:latin typeface="Huawei Sans" panose="020C0503030203020204" pitchFamily="34" charset="0"/>
                <a:ea typeface="方正兰亭黑简体" panose="02000000000000000000" pitchFamily="2" charset="-122"/>
                <a:sym typeface="Huawei Sans" panose="020C0503030203020204" pitchFamily="34" charset="0"/>
              </a:rPr>
              <a:t>R2</a:t>
            </a:r>
            <a:r>
              <a:rPr lang="zh-CN" altLang="en-US" sz="1500">
                <a:latin typeface="Huawei Sans" panose="020C0503030203020204" pitchFamily="34" charset="0"/>
                <a:ea typeface="方正兰亭黑简体" panose="02000000000000000000" pitchFamily="2" charset="-122"/>
                <a:sym typeface="Huawei Sans" panose="020C0503030203020204" pitchFamily="34" charset="0"/>
              </a:rPr>
              <a:t>的状态为</a:t>
            </a:r>
            <a:r>
              <a:rPr lang="en-US" altLang="zh-CN" sz="1500">
                <a:latin typeface="Huawei Sans" panose="020C0503030203020204" pitchFamily="34" charset="0"/>
                <a:ea typeface="方正兰亭黑简体" panose="02000000000000000000" pitchFamily="2" charset="-122"/>
                <a:sym typeface="Huawei Sans" panose="020C0503030203020204" pitchFamily="34" charset="0"/>
              </a:rPr>
              <a:t>2-Way</a:t>
            </a:r>
            <a:r>
              <a:rPr lang="zh-CN" altLang="en-US" sz="1500">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500"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23" name="图片 22">
            <a:extLst>
              <a:ext uri="{FF2B5EF4-FFF2-40B4-BE49-F238E27FC236}">
                <a16:creationId xmlns="" xmlns:a16="http://schemas.microsoft.com/office/drawing/2014/main" id="{FAC09933-E003-41F1-81F0-CCFF0C24F49A}"/>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110791" y="1763836"/>
            <a:ext cx="540000" cy="442800"/>
          </a:xfrm>
          <a:prstGeom prst="rect">
            <a:avLst/>
          </a:prstGeom>
        </p:spPr>
      </p:pic>
      <p:cxnSp>
        <p:nvCxnSpPr>
          <p:cNvPr id="24" name="直接连接符 23">
            <a:extLst>
              <a:ext uri="{FF2B5EF4-FFF2-40B4-BE49-F238E27FC236}">
                <a16:creationId xmlns="" xmlns:a16="http://schemas.microsoft.com/office/drawing/2014/main" id="{8C6058FB-1E80-4BD7-AC0D-A10B3859BE70}"/>
              </a:ext>
            </a:extLst>
          </p:cNvPr>
          <p:cNvCxnSpPr>
            <a:stCxn id="23" idx="3"/>
            <a:endCxn id="25" idx="1"/>
          </p:cNvCxnSpPr>
          <p:nvPr/>
        </p:nvCxnSpPr>
        <p:spPr>
          <a:xfrm>
            <a:off x="3650791" y="1985236"/>
            <a:ext cx="43707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5" name="图片 24">
            <a:extLst>
              <a:ext uri="{FF2B5EF4-FFF2-40B4-BE49-F238E27FC236}">
                <a16:creationId xmlns="" xmlns:a16="http://schemas.microsoft.com/office/drawing/2014/main" id="{0BA652CE-8EEF-4A7F-AF5E-15951C36A31B}"/>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021555" y="1763836"/>
            <a:ext cx="540000" cy="442800"/>
          </a:xfrm>
          <a:prstGeom prst="rect">
            <a:avLst/>
          </a:prstGeom>
        </p:spPr>
      </p:pic>
      <p:sp>
        <p:nvSpPr>
          <p:cNvPr id="26" name="文本框 25">
            <a:extLst>
              <a:ext uri="{FF2B5EF4-FFF2-40B4-BE49-F238E27FC236}">
                <a16:creationId xmlns="" xmlns:a16="http://schemas.microsoft.com/office/drawing/2014/main" id="{370D4CEE-2937-409B-8CB6-76629FE461DF}"/>
              </a:ext>
            </a:extLst>
          </p:cNvPr>
          <p:cNvSpPr txBox="1"/>
          <p:nvPr/>
        </p:nvSpPr>
        <p:spPr>
          <a:xfrm>
            <a:off x="2570791" y="1840633"/>
            <a:ext cx="540000" cy="338554"/>
          </a:xfrm>
          <a:prstGeom prst="rect">
            <a:avLst/>
          </a:prstGeom>
          <a:noFill/>
        </p:spPr>
        <p:txBody>
          <a:bodyPr wrap="square" rtlCol="0">
            <a:spAutoFit/>
          </a:bodyPr>
          <a:lstStyle/>
          <a:p>
            <a:r>
              <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7" name="文本框 26">
            <a:extLst>
              <a:ext uri="{FF2B5EF4-FFF2-40B4-BE49-F238E27FC236}">
                <a16:creationId xmlns="" xmlns:a16="http://schemas.microsoft.com/office/drawing/2014/main" id="{572F7211-E36B-47A2-AF89-C19846B0444B}"/>
              </a:ext>
            </a:extLst>
          </p:cNvPr>
          <p:cNvSpPr txBox="1"/>
          <p:nvPr/>
        </p:nvSpPr>
        <p:spPr>
          <a:xfrm>
            <a:off x="8640388" y="1815959"/>
            <a:ext cx="540000" cy="338554"/>
          </a:xfrm>
          <a:prstGeom prst="rect">
            <a:avLst/>
          </a:prstGeom>
          <a:noFill/>
        </p:spPr>
        <p:txBody>
          <a:bodyPr wrap="square" rtlCol="0">
            <a:spAutoFit/>
          </a:bodyPr>
          <a:lstStyle/>
          <a:p>
            <a:r>
              <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rPr>
              <a:t>R2</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 name="文本框 21">
            <a:extLst>
              <a:ext uri="{FF2B5EF4-FFF2-40B4-BE49-F238E27FC236}">
                <a16:creationId xmlns="" xmlns:a16="http://schemas.microsoft.com/office/drawing/2014/main" id="{FB208F54-8AC9-4B27-89B6-FC27791CAB17}"/>
              </a:ext>
            </a:extLst>
          </p:cNvPr>
          <p:cNvSpPr txBox="1"/>
          <p:nvPr/>
        </p:nvSpPr>
        <p:spPr>
          <a:xfrm>
            <a:off x="8377035" y="2787217"/>
            <a:ext cx="790653" cy="338554"/>
          </a:xfrm>
          <a:prstGeom prst="rect">
            <a:avLst/>
          </a:prstGeom>
          <a:noFill/>
        </p:spPr>
        <p:txBody>
          <a:bodyPr wrap="square" rtlCol="0">
            <a:spAutoFit/>
          </a:bodyPr>
          <a:lstStyle/>
          <a:p>
            <a:r>
              <a:rPr lang="en-US" altLang="zh-CN" sz="160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rPr>
              <a:t>Init</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9" name="文本框 28">
            <a:extLst>
              <a:ext uri="{FF2B5EF4-FFF2-40B4-BE49-F238E27FC236}">
                <a16:creationId xmlns="" xmlns:a16="http://schemas.microsoft.com/office/drawing/2014/main" id="{273533DD-D0B1-4E8A-8203-D967A1A5B0E4}"/>
              </a:ext>
            </a:extLst>
          </p:cNvPr>
          <p:cNvSpPr txBox="1"/>
          <p:nvPr/>
        </p:nvSpPr>
        <p:spPr>
          <a:xfrm>
            <a:off x="8326235" y="4980057"/>
            <a:ext cx="790653" cy="338554"/>
          </a:xfrm>
          <a:prstGeom prst="rect">
            <a:avLst/>
          </a:prstGeom>
          <a:noFill/>
        </p:spPr>
        <p:txBody>
          <a:bodyPr wrap="square" rtlCol="0">
            <a:spAutoFit/>
          </a:bodyPr>
          <a:lstStyle/>
          <a:p>
            <a:r>
              <a:rPr lang="en-US" altLang="zh-CN" sz="1600" dirty="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rPr>
              <a:t>2-way</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0" name="文本框 29">
            <a:extLst>
              <a:ext uri="{FF2B5EF4-FFF2-40B4-BE49-F238E27FC236}">
                <a16:creationId xmlns="" xmlns:a16="http://schemas.microsoft.com/office/drawing/2014/main" id="{CA7C74E9-AC2E-4C70-93C1-8511F37E74B9}"/>
              </a:ext>
            </a:extLst>
          </p:cNvPr>
          <p:cNvSpPr txBox="1"/>
          <p:nvPr/>
        </p:nvSpPr>
        <p:spPr>
          <a:xfrm>
            <a:off x="2583012" y="3851935"/>
            <a:ext cx="790653" cy="338554"/>
          </a:xfrm>
          <a:prstGeom prst="rect">
            <a:avLst/>
          </a:prstGeom>
          <a:noFill/>
        </p:spPr>
        <p:txBody>
          <a:bodyPr wrap="square" rtlCol="0">
            <a:spAutoFit/>
          </a:bodyPr>
          <a:lstStyle/>
          <a:p>
            <a:r>
              <a:rPr lang="en-US" altLang="zh-CN" sz="160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rPr>
              <a:t>2-way</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5257745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fontAlgn="auto"/>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邻接关系</a:t>
            </a:r>
            <a:r>
              <a:rPr lang="zh-CN" altLang="en-US">
                <a:latin typeface="Huawei Sans" panose="020C0503030203020204" pitchFamily="34" charset="0"/>
                <a:ea typeface="方正兰亭黑简体" panose="02000000000000000000" pitchFamily="2" charset="-122"/>
                <a:sym typeface="Huawei Sans" panose="020C0503030203020204" pitchFamily="34" charset="0"/>
              </a:rPr>
              <a:t>建立流程 </a:t>
            </a:r>
            <a:r>
              <a:rPr lang="en-US" altLang="zh-CN">
                <a:latin typeface="Huawei Sans" panose="020C0503030203020204" pitchFamily="34" charset="0"/>
                <a:ea typeface="方正兰亭黑简体" panose="02000000000000000000" pitchFamily="2" charset="-122"/>
                <a:sym typeface="Huawei Sans" panose="020C0503030203020204" pitchFamily="34" charset="0"/>
              </a:rPr>
              <a:t>- 2&amp;3</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 name="文本框 37"/>
          <p:cNvSpPr txBox="1"/>
          <p:nvPr/>
        </p:nvSpPr>
        <p:spPr>
          <a:xfrm>
            <a:off x="2493946" y="1284724"/>
            <a:ext cx="1910775"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Router ID:1.1.1.1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9" name="文本框 38"/>
          <p:cNvSpPr txBox="1"/>
          <p:nvPr/>
        </p:nvSpPr>
        <p:spPr>
          <a:xfrm>
            <a:off x="7269613" y="1296224"/>
            <a:ext cx="1910775"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Router ID:2.2.2.2</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1" name="直接箭头连接符 40"/>
          <p:cNvCxnSpPr>
            <a:cxnSpLocks/>
          </p:cNvCxnSpPr>
          <p:nvPr/>
        </p:nvCxnSpPr>
        <p:spPr>
          <a:xfrm>
            <a:off x="3380791" y="2903517"/>
            <a:ext cx="4908466" cy="0"/>
          </a:xfrm>
          <a:prstGeom prst="straightConnector1">
            <a:avLst/>
          </a:prstGeom>
          <a:ln w="25400">
            <a:solidFill>
              <a:srgbClr val="EC706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8395767" y="2713330"/>
            <a:ext cx="1190097" cy="338554"/>
          </a:xfrm>
          <a:prstGeom prst="rect">
            <a:avLst/>
          </a:prstGeom>
          <a:noFill/>
        </p:spPr>
        <p:txBody>
          <a:bodyPr wrap="square" rtlCol="0">
            <a:spAutoFit/>
          </a:bodyPr>
          <a:lstStyle/>
          <a:p>
            <a:r>
              <a:rPr lang="en-US" altLang="zh-CN" sz="1600" dirty="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rPr>
              <a:t>Ex-start</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8" name="直接箭头连接符 47"/>
          <p:cNvCxnSpPr>
            <a:cxnSpLocks/>
          </p:cNvCxnSpPr>
          <p:nvPr/>
        </p:nvCxnSpPr>
        <p:spPr>
          <a:xfrm>
            <a:off x="3407727" y="3751473"/>
            <a:ext cx="4881530" cy="0"/>
          </a:xfrm>
          <a:prstGeom prst="straightConnector1">
            <a:avLst/>
          </a:prstGeom>
          <a:ln w="25400">
            <a:solidFill>
              <a:srgbClr val="EC706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3318629" y="3220291"/>
            <a:ext cx="4970619" cy="523220"/>
          </a:xfrm>
          <a:prstGeom prst="rect">
            <a:avLst/>
          </a:prstGeom>
          <a:noFill/>
        </p:spPr>
        <p:txBody>
          <a:bodyPr wrap="square" rtlCol="0">
            <a:spAutoFit/>
          </a:bodyPr>
          <a:lstStyle/>
          <a:p>
            <a:pPr algn="r"/>
            <a:r>
              <a:rPr lang="en-US" altLang="zh-CN"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DD</a:t>
            </a:r>
            <a:r>
              <a:rPr lang="zh-CN" altLang="en-US"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（内容为空，序列号为</a:t>
            </a:r>
            <a:r>
              <a:rPr lang="en-US" altLang="zh-CN"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Y</a:t>
            </a:r>
            <a:r>
              <a:rPr lang="zh-CN" altLang="en-US"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a:t>
            </a:r>
          </a:p>
          <a:p>
            <a:pPr algn="r"/>
            <a:r>
              <a:rPr lang="zh-CN" altLang="en-US"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我是</a:t>
            </a:r>
            <a:r>
              <a:rPr lang="en-US" altLang="zh-CN"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Master</a:t>
            </a:r>
            <a:r>
              <a:rPr lang="zh-CN" altLang="en-US"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，我的</a:t>
            </a:r>
            <a:r>
              <a:rPr lang="en-US" altLang="zh-CN"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Router-ID</a:t>
            </a:r>
            <a:r>
              <a:rPr lang="zh-CN" altLang="en-US"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是</a:t>
            </a:r>
            <a:r>
              <a:rPr lang="en-US" altLang="zh-CN"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2.2.2.2</a:t>
            </a:r>
            <a:endParaRPr lang="zh-CN" altLang="en-US"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57" name="直接箭头连接符 56"/>
          <p:cNvCxnSpPr>
            <a:cxnSpLocks/>
          </p:cNvCxnSpPr>
          <p:nvPr/>
        </p:nvCxnSpPr>
        <p:spPr>
          <a:xfrm>
            <a:off x="3407727" y="4717315"/>
            <a:ext cx="4881530" cy="0"/>
          </a:xfrm>
          <a:prstGeom prst="straightConnector1">
            <a:avLst/>
          </a:prstGeom>
          <a:ln w="25400">
            <a:solidFill>
              <a:srgbClr val="EC706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3410736" y="4177895"/>
            <a:ext cx="4772011" cy="523220"/>
          </a:xfrm>
          <a:prstGeom prst="rect">
            <a:avLst/>
          </a:prstGeom>
          <a:noFill/>
        </p:spPr>
        <p:txBody>
          <a:bodyPr wrap="square" rtlCol="0">
            <a:spAutoFit/>
          </a:bodyPr>
          <a:lstStyle/>
          <a:p>
            <a:r>
              <a:rPr lang="en-US" altLang="zh-CN"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DD</a:t>
            </a:r>
            <a:r>
              <a:rPr lang="zh-CN" altLang="en-US"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（序列号为</a:t>
            </a:r>
            <a:r>
              <a:rPr lang="en-US" altLang="zh-CN"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Y</a:t>
            </a:r>
            <a:r>
              <a:rPr lang="zh-CN" altLang="en-US"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a:t>
            </a:r>
          </a:p>
          <a:p>
            <a:r>
              <a:rPr lang="zh-CN" altLang="en-US"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这是我的</a:t>
            </a:r>
            <a:r>
              <a:rPr lang="en-US" altLang="zh-CN"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LSDB</a:t>
            </a:r>
            <a:r>
              <a:rPr lang="zh-CN" altLang="en-US"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中的</a:t>
            </a:r>
            <a:r>
              <a:rPr lang="en-US" altLang="zh-CN"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LSA</a:t>
            </a:r>
            <a:r>
              <a:rPr lang="zh-CN" altLang="en-US"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摘要信息</a:t>
            </a:r>
          </a:p>
        </p:txBody>
      </p:sp>
      <p:cxnSp>
        <p:nvCxnSpPr>
          <p:cNvPr id="28" name="直接箭头连接符 27"/>
          <p:cNvCxnSpPr>
            <a:cxnSpLocks/>
            <a:stCxn id="23" idx="2"/>
            <a:endCxn id="40" idx="0"/>
          </p:cNvCxnSpPr>
          <p:nvPr/>
        </p:nvCxnSpPr>
        <p:spPr>
          <a:xfrm>
            <a:off x="3396868" y="2206636"/>
            <a:ext cx="0" cy="3499893"/>
          </a:xfrm>
          <a:prstGeom prst="straightConnector1">
            <a:avLst/>
          </a:prstGeom>
          <a:ln w="19050">
            <a:solidFill>
              <a:srgbClr val="00B0F0"/>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cxnSpLocks/>
            <a:stCxn id="25" idx="2"/>
          </p:cNvCxnSpPr>
          <p:nvPr/>
        </p:nvCxnSpPr>
        <p:spPr>
          <a:xfrm>
            <a:off x="8330822" y="2206636"/>
            <a:ext cx="0" cy="3718676"/>
          </a:xfrm>
          <a:prstGeom prst="straightConnector1">
            <a:avLst/>
          </a:prstGeom>
          <a:ln w="19050">
            <a:solidFill>
              <a:srgbClr val="00B0F0"/>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3392365" y="2368172"/>
            <a:ext cx="3974603" cy="523220"/>
          </a:xfrm>
          <a:prstGeom prst="rect">
            <a:avLst/>
          </a:prstGeom>
          <a:noFill/>
        </p:spPr>
        <p:txBody>
          <a:bodyPr wrap="square" rtlCol="0">
            <a:spAutoFit/>
          </a:bodyPr>
          <a:lstStyle/>
          <a:p>
            <a:r>
              <a:rPr lang="en-US" altLang="zh-CN"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DD</a:t>
            </a:r>
            <a:r>
              <a:rPr lang="zh-CN" altLang="en-US"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（内容为空，序列号为</a:t>
            </a:r>
            <a:r>
              <a:rPr lang="en-US" altLang="zh-CN"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X</a:t>
            </a:r>
            <a:r>
              <a:rPr lang="zh-CN" altLang="en-US"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a:t>
            </a:r>
          </a:p>
          <a:p>
            <a:r>
              <a:rPr lang="zh-CN" altLang="en-US"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我是</a:t>
            </a:r>
            <a:r>
              <a:rPr lang="en-US" altLang="zh-CN"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Master</a:t>
            </a:r>
            <a:r>
              <a:rPr lang="zh-CN" altLang="en-US"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，我的</a:t>
            </a:r>
            <a:r>
              <a:rPr lang="en-US" altLang="zh-CN"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Router-ID</a:t>
            </a:r>
            <a:r>
              <a:rPr lang="zh-CN" altLang="en-US"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是</a:t>
            </a:r>
            <a:r>
              <a:rPr lang="en-US" altLang="zh-CN"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1.1.1.1</a:t>
            </a:r>
          </a:p>
        </p:txBody>
      </p:sp>
      <p:sp>
        <p:nvSpPr>
          <p:cNvPr id="53" name="文本框 52"/>
          <p:cNvSpPr txBox="1"/>
          <p:nvPr/>
        </p:nvSpPr>
        <p:spPr>
          <a:xfrm>
            <a:off x="8395767" y="4861281"/>
            <a:ext cx="3226772" cy="523220"/>
          </a:xfrm>
          <a:prstGeom prst="rect">
            <a:avLst/>
          </a:prstGeom>
          <a:noFill/>
        </p:spPr>
        <p:txBody>
          <a:bodyPr wrap="square" rtlCol="0">
            <a:spAutoFit/>
          </a:bodyPr>
          <a:lstStyle/>
          <a:p>
            <a:r>
              <a:rPr lang="zh-CN" altLang="en-US"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在</a:t>
            </a:r>
            <a:r>
              <a:rPr lang="en-US" altLang="zh-CN"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Exchange</a:t>
            </a:r>
            <a:r>
              <a:rPr lang="zh-CN" altLang="en-US"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阶段，双方交换</a:t>
            </a:r>
            <a:r>
              <a:rPr lang="en-US" altLang="zh-CN"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DD</a:t>
            </a:r>
            <a:r>
              <a:rPr lang="zh-CN" altLang="en-US"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报文，用于描述自己所拥有的</a:t>
            </a:r>
            <a:r>
              <a:rPr lang="en-US" altLang="zh-CN"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LSA</a:t>
            </a:r>
            <a:r>
              <a:rPr lang="zh-CN" altLang="en-US"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的摘要信息。</a:t>
            </a:r>
            <a:endParaRPr lang="en-US" altLang="zh-CN"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4" name="文本框 53"/>
          <p:cNvSpPr txBox="1"/>
          <p:nvPr/>
        </p:nvSpPr>
        <p:spPr>
          <a:xfrm>
            <a:off x="578721" y="2738315"/>
            <a:ext cx="2846283" cy="338554"/>
          </a:xfrm>
          <a:prstGeom prst="rect">
            <a:avLst/>
          </a:prstGeom>
          <a:noFill/>
        </p:spPr>
        <p:txBody>
          <a:bodyPr wrap="square" rtlCol="0">
            <a:spAutoFit/>
          </a:bodyPr>
          <a:lstStyle/>
          <a:p>
            <a:pPr algn="r"/>
            <a:r>
              <a:rPr lang="en-US" altLang="zh-CN" sz="160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rPr>
              <a:t>Ex-start</a:t>
            </a:r>
            <a:r>
              <a:rPr lang="zh-CN" altLang="en-US" sz="160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60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rPr>
              <a:t>Exchange Start</a:t>
            </a:r>
            <a:r>
              <a:rPr lang="zh-CN" altLang="en-US" sz="160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60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23" name="图片 22">
            <a:extLst>
              <a:ext uri="{FF2B5EF4-FFF2-40B4-BE49-F238E27FC236}">
                <a16:creationId xmlns="" xmlns:a16="http://schemas.microsoft.com/office/drawing/2014/main" id="{FAC09933-E003-41F1-81F0-CCFF0C24F49A}"/>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126868" y="1763836"/>
            <a:ext cx="540000" cy="442800"/>
          </a:xfrm>
          <a:prstGeom prst="rect">
            <a:avLst/>
          </a:prstGeom>
        </p:spPr>
      </p:pic>
      <p:cxnSp>
        <p:nvCxnSpPr>
          <p:cNvPr id="24" name="直接连接符 23">
            <a:extLst>
              <a:ext uri="{FF2B5EF4-FFF2-40B4-BE49-F238E27FC236}">
                <a16:creationId xmlns="" xmlns:a16="http://schemas.microsoft.com/office/drawing/2014/main" id="{8C6058FB-1E80-4BD7-AC0D-A10B3859BE70}"/>
              </a:ext>
            </a:extLst>
          </p:cNvPr>
          <p:cNvCxnSpPr>
            <a:stCxn id="23" idx="3"/>
            <a:endCxn id="25" idx="1"/>
          </p:cNvCxnSpPr>
          <p:nvPr/>
        </p:nvCxnSpPr>
        <p:spPr>
          <a:xfrm>
            <a:off x="3666868" y="1985236"/>
            <a:ext cx="439395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5" name="图片 24">
            <a:extLst>
              <a:ext uri="{FF2B5EF4-FFF2-40B4-BE49-F238E27FC236}">
                <a16:creationId xmlns="" xmlns:a16="http://schemas.microsoft.com/office/drawing/2014/main" id="{0BA652CE-8EEF-4A7F-AF5E-15951C36A31B}"/>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060822" y="1763836"/>
            <a:ext cx="540000" cy="442800"/>
          </a:xfrm>
          <a:prstGeom prst="rect">
            <a:avLst/>
          </a:prstGeom>
        </p:spPr>
      </p:pic>
      <p:sp>
        <p:nvSpPr>
          <p:cNvPr id="26" name="文本框 25">
            <a:extLst>
              <a:ext uri="{FF2B5EF4-FFF2-40B4-BE49-F238E27FC236}">
                <a16:creationId xmlns="" xmlns:a16="http://schemas.microsoft.com/office/drawing/2014/main" id="{370D4CEE-2937-409B-8CB6-76629FE461DF}"/>
              </a:ext>
            </a:extLst>
          </p:cNvPr>
          <p:cNvSpPr txBox="1"/>
          <p:nvPr/>
        </p:nvSpPr>
        <p:spPr>
          <a:xfrm>
            <a:off x="2570791" y="1840633"/>
            <a:ext cx="540000" cy="338554"/>
          </a:xfrm>
          <a:prstGeom prst="rect">
            <a:avLst/>
          </a:prstGeom>
          <a:noFill/>
        </p:spPr>
        <p:txBody>
          <a:bodyPr wrap="square" rtlCol="0">
            <a:spAutoFit/>
          </a:bodyPr>
          <a:lstStyle/>
          <a:p>
            <a:r>
              <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7" name="文本框 26">
            <a:extLst>
              <a:ext uri="{FF2B5EF4-FFF2-40B4-BE49-F238E27FC236}">
                <a16:creationId xmlns="" xmlns:a16="http://schemas.microsoft.com/office/drawing/2014/main" id="{572F7211-E36B-47A2-AF89-C19846B0444B}"/>
              </a:ext>
            </a:extLst>
          </p:cNvPr>
          <p:cNvSpPr txBox="1"/>
          <p:nvPr/>
        </p:nvSpPr>
        <p:spPr>
          <a:xfrm>
            <a:off x="8640388" y="1815959"/>
            <a:ext cx="540000" cy="338554"/>
          </a:xfrm>
          <a:prstGeom prst="rect">
            <a:avLst/>
          </a:prstGeom>
          <a:noFill/>
        </p:spPr>
        <p:txBody>
          <a:bodyPr wrap="square" rtlCol="0">
            <a:spAutoFit/>
          </a:bodyPr>
          <a:lstStyle/>
          <a:p>
            <a:r>
              <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rPr>
              <a:t>R2</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0" name="直接箭头连接符 29">
            <a:extLst>
              <a:ext uri="{FF2B5EF4-FFF2-40B4-BE49-F238E27FC236}">
                <a16:creationId xmlns="" xmlns:a16="http://schemas.microsoft.com/office/drawing/2014/main" id="{7B1A66BA-275A-4145-8304-D99272FF9EAB}"/>
              </a:ext>
            </a:extLst>
          </p:cNvPr>
          <p:cNvCxnSpPr>
            <a:cxnSpLocks/>
          </p:cNvCxnSpPr>
          <p:nvPr/>
        </p:nvCxnSpPr>
        <p:spPr>
          <a:xfrm>
            <a:off x="3407727" y="5584896"/>
            <a:ext cx="4881530" cy="0"/>
          </a:xfrm>
          <a:prstGeom prst="straightConnector1">
            <a:avLst/>
          </a:prstGeom>
          <a:ln w="25400">
            <a:solidFill>
              <a:srgbClr val="EC706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 xmlns:a16="http://schemas.microsoft.com/office/drawing/2014/main" id="{C8DB8E31-E244-4A8A-95EE-54E464DD2C40}"/>
              </a:ext>
            </a:extLst>
          </p:cNvPr>
          <p:cNvSpPr txBox="1"/>
          <p:nvPr/>
        </p:nvSpPr>
        <p:spPr>
          <a:xfrm>
            <a:off x="3318629" y="5053714"/>
            <a:ext cx="4970619" cy="523220"/>
          </a:xfrm>
          <a:prstGeom prst="rect">
            <a:avLst/>
          </a:prstGeom>
          <a:noFill/>
        </p:spPr>
        <p:txBody>
          <a:bodyPr wrap="square" rtlCol="0">
            <a:spAutoFit/>
          </a:bodyPr>
          <a:lstStyle/>
          <a:p>
            <a:pPr algn="r"/>
            <a:r>
              <a:rPr lang="en-US" altLang="zh-CN"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DD</a:t>
            </a:r>
            <a:r>
              <a:rPr lang="zh-CN" altLang="en-US"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（序列号</a:t>
            </a:r>
            <a:r>
              <a:rPr lang="en-US" altLang="zh-CN"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Y+1</a:t>
            </a:r>
            <a:r>
              <a:rPr lang="zh-CN" altLang="en-US"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递增）</a:t>
            </a:r>
          </a:p>
          <a:p>
            <a:pPr algn="r"/>
            <a:r>
              <a:rPr lang="zh-CN" altLang="en-US"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这是我的</a:t>
            </a:r>
            <a:r>
              <a:rPr lang="en-US" altLang="zh-CN"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LSDB</a:t>
            </a:r>
            <a:r>
              <a:rPr lang="zh-CN" altLang="en-US"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中的</a:t>
            </a:r>
            <a:r>
              <a:rPr lang="en-US" altLang="zh-CN"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LSA</a:t>
            </a:r>
            <a:r>
              <a:rPr lang="zh-CN" altLang="en-US"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摘要信息</a:t>
            </a:r>
          </a:p>
        </p:txBody>
      </p:sp>
      <p:sp>
        <p:nvSpPr>
          <p:cNvPr id="32" name="文本框 31">
            <a:extLst>
              <a:ext uri="{FF2B5EF4-FFF2-40B4-BE49-F238E27FC236}">
                <a16:creationId xmlns="" xmlns:a16="http://schemas.microsoft.com/office/drawing/2014/main" id="{DD97BDF6-552D-44B6-A53D-038294D9EAA7}"/>
              </a:ext>
            </a:extLst>
          </p:cNvPr>
          <p:cNvSpPr txBox="1"/>
          <p:nvPr/>
        </p:nvSpPr>
        <p:spPr>
          <a:xfrm>
            <a:off x="503582" y="3555197"/>
            <a:ext cx="2846283" cy="584775"/>
          </a:xfrm>
          <a:prstGeom prst="rect">
            <a:avLst/>
          </a:prstGeom>
          <a:noFill/>
        </p:spPr>
        <p:txBody>
          <a:bodyPr wrap="square" rtlCol="0">
            <a:spAutoFit/>
          </a:bodyPr>
          <a:lstStyle/>
          <a:p>
            <a:pPr algn="r"/>
            <a:r>
              <a:rPr lang="en-US" altLang="zh-CN" sz="160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rPr>
              <a:t>Exchange</a:t>
            </a:r>
          </a:p>
          <a:p>
            <a:pPr algn="r"/>
            <a:r>
              <a:rPr lang="zh-CN" altLang="en-US" sz="160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rPr>
              <a:t>（以</a:t>
            </a:r>
            <a:r>
              <a:rPr lang="en-US" altLang="zh-CN" sz="160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rPr>
              <a:t>Router ID</a:t>
            </a:r>
            <a:r>
              <a:rPr lang="zh-CN" altLang="en-US" sz="160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rPr>
              <a:t>更大的</a:t>
            </a:r>
            <a:r>
              <a:rPr lang="en-US" altLang="zh-CN" sz="160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rPr>
              <a:t>R2</a:t>
            </a:r>
            <a:r>
              <a:rPr lang="zh-CN" altLang="en-US" sz="160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rPr>
              <a:t>为主）</a:t>
            </a:r>
            <a:endParaRPr lang="en-US" altLang="zh-CN" sz="160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7" name="组合 6">
            <a:extLst>
              <a:ext uri="{FF2B5EF4-FFF2-40B4-BE49-F238E27FC236}">
                <a16:creationId xmlns="" xmlns:a16="http://schemas.microsoft.com/office/drawing/2014/main" id="{8A216664-666F-4CAB-90FA-D7BD11157BC5}"/>
              </a:ext>
            </a:extLst>
          </p:cNvPr>
          <p:cNvGrpSpPr/>
          <p:nvPr/>
        </p:nvGrpSpPr>
        <p:grpSpPr>
          <a:xfrm>
            <a:off x="5819096" y="5764424"/>
            <a:ext cx="298839" cy="69780"/>
            <a:chOff x="5819096" y="5764424"/>
            <a:chExt cx="298839" cy="69780"/>
          </a:xfrm>
        </p:grpSpPr>
        <p:sp>
          <p:nvSpPr>
            <p:cNvPr id="34" name="椭圆 33">
              <a:extLst>
                <a:ext uri="{FF2B5EF4-FFF2-40B4-BE49-F238E27FC236}">
                  <a16:creationId xmlns="" xmlns:a16="http://schemas.microsoft.com/office/drawing/2014/main" id="{D6EAF767-2187-4FC3-B841-CF0E34F4700A}"/>
                </a:ext>
              </a:extLst>
            </p:cNvPr>
            <p:cNvSpPr>
              <a:spLocks noChangeAspect="1"/>
            </p:cNvSpPr>
            <p:nvPr/>
          </p:nvSpPr>
          <p:spPr>
            <a:xfrm>
              <a:off x="5819096" y="5764424"/>
              <a:ext cx="63946" cy="6978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 name="椭圆 35">
              <a:extLst>
                <a:ext uri="{FF2B5EF4-FFF2-40B4-BE49-F238E27FC236}">
                  <a16:creationId xmlns="" xmlns:a16="http://schemas.microsoft.com/office/drawing/2014/main" id="{6D74DD74-2400-485F-9459-277F5BFBEFFB}"/>
                </a:ext>
              </a:extLst>
            </p:cNvPr>
            <p:cNvSpPr>
              <a:spLocks noChangeAspect="1"/>
            </p:cNvSpPr>
            <p:nvPr/>
          </p:nvSpPr>
          <p:spPr>
            <a:xfrm>
              <a:off x="5936543" y="5764424"/>
              <a:ext cx="63946" cy="6978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7" name="椭圆 36">
              <a:extLst>
                <a:ext uri="{FF2B5EF4-FFF2-40B4-BE49-F238E27FC236}">
                  <a16:creationId xmlns="" xmlns:a16="http://schemas.microsoft.com/office/drawing/2014/main" id="{580B7DA0-6D45-4E4F-9A81-B14C8E62609F}"/>
                </a:ext>
              </a:extLst>
            </p:cNvPr>
            <p:cNvSpPr>
              <a:spLocks noChangeAspect="1"/>
            </p:cNvSpPr>
            <p:nvPr/>
          </p:nvSpPr>
          <p:spPr>
            <a:xfrm>
              <a:off x="6053989" y="5764424"/>
              <a:ext cx="63946" cy="6978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40" name="圆角矩形 38">
            <a:extLst>
              <a:ext uri="{FF2B5EF4-FFF2-40B4-BE49-F238E27FC236}">
                <a16:creationId xmlns="" xmlns:a16="http://schemas.microsoft.com/office/drawing/2014/main" id="{50E2A400-116E-46FD-BA6F-4ADB570782FE}"/>
              </a:ext>
            </a:extLst>
          </p:cNvPr>
          <p:cNvSpPr/>
          <p:nvPr/>
        </p:nvSpPr>
        <p:spPr>
          <a:xfrm>
            <a:off x="2474485" y="5706529"/>
            <a:ext cx="1844766" cy="591822"/>
          </a:xfrm>
          <a:prstGeom prst="roundRect">
            <a:avLst>
              <a:gd name="adj" fmla="val 50000"/>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我知道</a:t>
            </a:r>
            <a:r>
              <a:rPr lang="en-US" altLang="zh-CN"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R2</a:t>
            </a: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的</a:t>
            </a:r>
            <a:r>
              <a:rPr lang="en-US" altLang="zh-CN"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LSDB</a:t>
            </a: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都有些什么内容了</a:t>
            </a:r>
          </a:p>
        </p:txBody>
      </p:sp>
      <p:sp>
        <p:nvSpPr>
          <p:cNvPr id="42" name="圆角矩形 38">
            <a:extLst>
              <a:ext uri="{FF2B5EF4-FFF2-40B4-BE49-F238E27FC236}">
                <a16:creationId xmlns="" xmlns:a16="http://schemas.microsoft.com/office/drawing/2014/main" id="{92A8C120-7BBE-4623-BF13-9436B62809ED}"/>
              </a:ext>
            </a:extLst>
          </p:cNvPr>
          <p:cNvSpPr/>
          <p:nvPr/>
        </p:nvSpPr>
        <p:spPr>
          <a:xfrm>
            <a:off x="7408439" y="5706529"/>
            <a:ext cx="1844766" cy="676767"/>
          </a:xfrm>
          <a:prstGeom prst="roundRect">
            <a:avLst>
              <a:gd name="adj" fmla="val 50000"/>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我知道</a:t>
            </a:r>
            <a:r>
              <a:rPr lang="en-US" altLang="zh-CN"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R1</a:t>
            </a: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的</a:t>
            </a:r>
            <a:r>
              <a:rPr lang="en-US" altLang="zh-CN"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LSDB</a:t>
            </a: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都有些什么内容了</a:t>
            </a:r>
          </a:p>
        </p:txBody>
      </p:sp>
      <p:sp>
        <p:nvSpPr>
          <p:cNvPr id="43" name="文本框 42">
            <a:extLst>
              <a:ext uri="{FF2B5EF4-FFF2-40B4-BE49-F238E27FC236}">
                <a16:creationId xmlns="" xmlns:a16="http://schemas.microsoft.com/office/drawing/2014/main" id="{7B16AD9E-08A9-4A3E-837B-99814551D5C9}"/>
              </a:ext>
            </a:extLst>
          </p:cNvPr>
          <p:cNvSpPr txBox="1"/>
          <p:nvPr/>
        </p:nvSpPr>
        <p:spPr>
          <a:xfrm>
            <a:off x="8395767" y="4527032"/>
            <a:ext cx="1190097" cy="338554"/>
          </a:xfrm>
          <a:prstGeom prst="rect">
            <a:avLst/>
          </a:prstGeom>
          <a:noFill/>
        </p:spPr>
        <p:txBody>
          <a:bodyPr wrap="square" rtlCol="0">
            <a:spAutoFit/>
          </a:bodyPr>
          <a:lstStyle/>
          <a:p>
            <a:r>
              <a:rPr lang="en-US" altLang="zh-CN" sz="160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rPr>
              <a:t>Exchange</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34467639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fontAlgn="auto"/>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邻接关系</a:t>
            </a:r>
            <a:r>
              <a:rPr lang="zh-CN" altLang="en-US">
                <a:latin typeface="Huawei Sans" panose="020C0503030203020204" pitchFamily="34" charset="0"/>
                <a:ea typeface="方正兰亭黑简体" panose="02000000000000000000" pitchFamily="2" charset="-122"/>
                <a:sym typeface="Huawei Sans" panose="020C0503030203020204" pitchFamily="34" charset="0"/>
              </a:rPr>
              <a:t>建立流程 </a:t>
            </a:r>
            <a:r>
              <a:rPr lang="en-US" altLang="zh-CN">
                <a:latin typeface="Huawei Sans" panose="020C0503030203020204" pitchFamily="34" charset="0"/>
                <a:ea typeface="方正兰亭黑简体" panose="02000000000000000000" pitchFamily="2" charset="-122"/>
                <a:sym typeface="Huawei Sans" panose="020C0503030203020204" pitchFamily="34" charset="0"/>
              </a:rPr>
              <a:t>- 4</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 name="文本框 37"/>
          <p:cNvSpPr txBox="1"/>
          <p:nvPr/>
        </p:nvSpPr>
        <p:spPr>
          <a:xfrm>
            <a:off x="2493946" y="1411336"/>
            <a:ext cx="1910775"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Router ID:1.1.1.1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9" name="文本框 38"/>
          <p:cNvSpPr txBox="1"/>
          <p:nvPr/>
        </p:nvSpPr>
        <p:spPr>
          <a:xfrm>
            <a:off x="7269613" y="1422836"/>
            <a:ext cx="1910775"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Router ID:2.2.2.2</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1" name="直接箭头连接符 40"/>
          <p:cNvCxnSpPr>
            <a:cxnSpLocks/>
          </p:cNvCxnSpPr>
          <p:nvPr/>
        </p:nvCxnSpPr>
        <p:spPr>
          <a:xfrm>
            <a:off x="3414802" y="2903517"/>
            <a:ext cx="4874455" cy="0"/>
          </a:xfrm>
          <a:prstGeom prst="straightConnector1">
            <a:avLst/>
          </a:prstGeom>
          <a:ln w="25400">
            <a:solidFill>
              <a:srgbClr val="EC706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8395767" y="2713330"/>
            <a:ext cx="1190097" cy="338554"/>
          </a:xfrm>
          <a:prstGeom prst="rect">
            <a:avLst/>
          </a:prstGeom>
          <a:noFill/>
        </p:spPr>
        <p:txBody>
          <a:bodyPr wrap="square" rtlCol="0">
            <a:spAutoFit/>
          </a:bodyPr>
          <a:lstStyle/>
          <a:p>
            <a:r>
              <a:rPr lang="en-US" altLang="zh-CN" sz="1600" dirty="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rPr>
              <a:t>Loading</a:t>
            </a:r>
          </a:p>
        </p:txBody>
      </p:sp>
      <p:cxnSp>
        <p:nvCxnSpPr>
          <p:cNvPr id="48" name="直接箭头连接符 47"/>
          <p:cNvCxnSpPr>
            <a:cxnSpLocks/>
          </p:cNvCxnSpPr>
          <p:nvPr/>
        </p:nvCxnSpPr>
        <p:spPr>
          <a:xfrm>
            <a:off x="3407727" y="3601573"/>
            <a:ext cx="4881530" cy="0"/>
          </a:xfrm>
          <a:prstGeom prst="straightConnector1">
            <a:avLst/>
          </a:prstGeom>
          <a:ln w="25400">
            <a:solidFill>
              <a:srgbClr val="EC706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3318629" y="3000051"/>
            <a:ext cx="4970619" cy="584775"/>
          </a:xfrm>
          <a:prstGeom prst="rect">
            <a:avLst/>
          </a:prstGeom>
          <a:noFill/>
        </p:spPr>
        <p:txBody>
          <a:bodyPr wrap="square" rtlCol="0">
            <a:spAutoFit/>
          </a:bodyPr>
          <a:lstStyle/>
          <a:p>
            <a:pPr algn="r"/>
            <a:r>
              <a:rPr lang="en-US" altLang="zh-CN" sz="1600" b="1">
                <a:latin typeface="Huawei Sans" panose="020C0503030203020204" pitchFamily="34" charset="0"/>
                <a:ea typeface="方正兰亭黑简体" panose="02000000000000000000" pitchFamily="2" charset="-122"/>
                <a:sym typeface="Huawei Sans" panose="020C0503030203020204" pitchFamily="34" charset="0"/>
              </a:rPr>
              <a:t>LSU</a:t>
            </a:r>
            <a:endParaRPr lang="zh-CN" altLang="en-US" sz="1600" b="1">
              <a:latin typeface="Huawei Sans" panose="020C0503030203020204" pitchFamily="34" charset="0"/>
              <a:ea typeface="方正兰亭黑简体" panose="02000000000000000000" pitchFamily="2" charset="-122"/>
              <a:sym typeface="Huawei Sans" panose="020C0503030203020204" pitchFamily="34" charset="0"/>
            </a:endParaRPr>
          </a:p>
          <a:p>
            <a:pPr algn="r"/>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这是你请求的</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xx LSA</a:t>
            </a:r>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的完整信息</a:t>
            </a:r>
            <a:endParaRPr lang="en-US" altLang="zh-CN" sz="160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57" name="直接箭头连接符 56"/>
          <p:cNvCxnSpPr>
            <a:cxnSpLocks/>
          </p:cNvCxnSpPr>
          <p:nvPr/>
        </p:nvCxnSpPr>
        <p:spPr>
          <a:xfrm>
            <a:off x="3407727" y="4342565"/>
            <a:ext cx="4881530" cy="0"/>
          </a:xfrm>
          <a:prstGeom prst="straightConnector1">
            <a:avLst/>
          </a:prstGeom>
          <a:ln w="25400">
            <a:solidFill>
              <a:srgbClr val="EC706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cxnSpLocks/>
            <a:stCxn id="23" idx="2"/>
            <a:endCxn id="40" idx="0"/>
          </p:cNvCxnSpPr>
          <p:nvPr/>
        </p:nvCxnSpPr>
        <p:spPr>
          <a:xfrm>
            <a:off x="3386666" y="2206636"/>
            <a:ext cx="0" cy="3737502"/>
          </a:xfrm>
          <a:prstGeom prst="straightConnector1">
            <a:avLst/>
          </a:prstGeom>
          <a:ln w="19050">
            <a:solidFill>
              <a:srgbClr val="00B0F0"/>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cxnSpLocks/>
            <a:stCxn id="25" idx="2"/>
            <a:endCxn id="42" idx="0"/>
          </p:cNvCxnSpPr>
          <p:nvPr/>
        </p:nvCxnSpPr>
        <p:spPr>
          <a:xfrm>
            <a:off x="8294337" y="2206636"/>
            <a:ext cx="1" cy="3737502"/>
          </a:xfrm>
          <a:prstGeom prst="straightConnector1">
            <a:avLst/>
          </a:prstGeom>
          <a:ln w="19050">
            <a:solidFill>
              <a:srgbClr val="00B0F0"/>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3392365" y="2297832"/>
            <a:ext cx="3974603" cy="584775"/>
          </a:xfrm>
          <a:prstGeom prst="rect">
            <a:avLst/>
          </a:prstGeom>
          <a:noFill/>
        </p:spPr>
        <p:txBody>
          <a:bodyPr wrap="square" rtlCol="0">
            <a:spAutoFit/>
          </a:bodyPr>
          <a:lstStyle/>
          <a:p>
            <a:r>
              <a:rPr lang="en-US" altLang="zh-CN" sz="1600" b="1">
                <a:latin typeface="Huawei Sans" panose="020C0503030203020204" pitchFamily="34" charset="0"/>
                <a:ea typeface="方正兰亭黑简体" panose="02000000000000000000" pitchFamily="2" charset="-122"/>
                <a:sym typeface="Huawei Sans" panose="020C0503030203020204" pitchFamily="34" charset="0"/>
              </a:rPr>
              <a:t>LSR</a:t>
            </a:r>
          </a:p>
          <a:p>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我要请求</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xx LSA</a:t>
            </a:r>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的完整信息</a:t>
            </a:r>
            <a:endParaRPr lang="sv-SE" altLang="zh-CN"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4" name="文本框 53"/>
          <p:cNvSpPr txBox="1"/>
          <p:nvPr/>
        </p:nvSpPr>
        <p:spPr>
          <a:xfrm>
            <a:off x="2120900" y="2725615"/>
            <a:ext cx="1139004" cy="338554"/>
          </a:xfrm>
          <a:prstGeom prst="rect">
            <a:avLst/>
          </a:prstGeom>
          <a:noFill/>
        </p:spPr>
        <p:txBody>
          <a:bodyPr wrap="square" rtlCol="0">
            <a:spAutoFit/>
          </a:bodyPr>
          <a:lstStyle/>
          <a:p>
            <a:pPr algn="r"/>
            <a:r>
              <a:rPr lang="en-US" altLang="zh-CN" sz="160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rPr>
              <a:t>Loading</a:t>
            </a:r>
          </a:p>
        </p:txBody>
      </p:sp>
      <p:pic>
        <p:nvPicPr>
          <p:cNvPr id="23" name="图片 22">
            <a:extLst>
              <a:ext uri="{FF2B5EF4-FFF2-40B4-BE49-F238E27FC236}">
                <a16:creationId xmlns="" xmlns:a16="http://schemas.microsoft.com/office/drawing/2014/main" id="{FAC09933-E003-41F1-81F0-CCFF0C24F49A}"/>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116666" y="1763836"/>
            <a:ext cx="540000" cy="442800"/>
          </a:xfrm>
          <a:prstGeom prst="rect">
            <a:avLst/>
          </a:prstGeom>
        </p:spPr>
      </p:pic>
      <p:cxnSp>
        <p:nvCxnSpPr>
          <p:cNvPr id="24" name="直接连接符 23">
            <a:extLst>
              <a:ext uri="{FF2B5EF4-FFF2-40B4-BE49-F238E27FC236}">
                <a16:creationId xmlns="" xmlns:a16="http://schemas.microsoft.com/office/drawing/2014/main" id="{8C6058FB-1E80-4BD7-AC0D-A10B3859BE70}"/>
              </a:ext>
            </a:extLst>
          </p:cNvPr>
          <p:cNvCxnSpPr>
            <a:stCxn id="23" idx="3"/>
            <a:endCxn id="25" idx="1"/>
          </p:cNvCxnSpPr>
          <p:nvPr/>
        </p:nvCxnSpPr>
        <p:spPr>
          <a:xfrm>
            <a:off x="3656666" y="1985236"/>
            <a:ext cx="436767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5" name="图片 24">
            <a:extLst>
              <a:ext uri="{FF2B5EF4-FFF2-40B4-BE49-F238E27FC236}">
                <a16:creationId xmlns="" xmlns:a16="http://schemas.microsoft.com/office/drawing/2014/main" id="{0BA652CE-8EEF-4A7F-AF5E-15951C36A31B}"/>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024337" y="1763836"/>
            <a:ext cx="540000" cy="442800"/>
          </a:xfrm>
          <a:prstGeom prst="rect">
            <a:avLst/>
          </a:prstGeom>
        </p:spPr>
      </p:pic>
      <p:sp>
        <p:nvSpPr>
          <p:cNvPr id="26" name="文本框 25">
            <a:extLst>
              <a:ext uri="{FF2B5EF4-FFF2-40B4-BE49-F238E27FC236}">
                <a16:creationId xmlns="" xmlns:a16="http://schemas.microsoft.com/office/drawing/2014/main" id="{370D4CEE-2937-409B-8CB6-76629FE461DF}"/>
              </a:ext>
            </a:extLst>
          </p:cNvPr>
          <p:cNvSpPr txBox="1"/>
          <p:nvPr/>
        </p:nvSpPr>
        <p:spPr>
          <a:xfrm>
            <a:off x="2570791" y="1840633"/>
            <a:ext cx="540000" cy="338554"/>
          </a:xfrm>
          <a:prstGeom prst="rect">
            <a:avLst/>
          </a:prstGeom>
          <a:noFill/>
        </p:spPr>
        <p:txBody>
          <a:bodyPr wrap="square" rtlCol="0">
            <a:spAutoFit/>
          </a:bodyPr>
          <a:lstStyle/>
          <a:p>
            <a:r>
              <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7" name="文本框 26">
            <a:extLst>
              <a:ext uri="{FF2B5EF4-FFF2-40B4-BE49-F238E27FC236}">
                <a16:creationId xmlns="" xmlns:a16="http://schemas.microsoft.com/office/drawing/2014/main" id="{572F7211-E36B-47A2-AF89-C19846B0444B}"/>
              </a:ext>
            </a:extLst>
          </p:cNvPr>
          <p:cNvSpPr txBox="1"/>
          <p:nvPr/>
        </p:nvSpPr>
        <p:spPr>
          <a:xfrm>
            <a:off x="8640388" y="1815959"/>
            <a:ext cx="540000" cy="338554"/>
          </a:xfrm>
          <a:prstGeom prst="rect">
            <a:avLst/>
          </a:prstGeom>
          <a:noFill/>
        </p:spPr>
        <p:txBody>
          <a:bodyPr wrap="square" rtlCol="0">
            <a:spAutoFit/>
          </a:bodyPr>
          <a:lstStyle/>
          <a:p>
            <a:r>
              <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rPr>
              <a:t>R2</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0" name="直接箭头连接符 29">
            <a:extLst>
              <a:ext uri="{FF2B5EF4-FFF2-40B4-BE49-F238E27FC236}">
                <a16:creationId xmlns="" xmlns:a16="http://schemas.microsoft.com/office/drawing/2014/main" id="{7B1A66BA-275A-4145-8304-D99272FF9EAB}"/>
              </a:ext>
            </a:extLst>
          </p:cNvPr>
          <p:cNvCxnSpPr>
            <a:cxnSpLocks/>
          </p:cNvCxnSpPr>
          <p:nvPr/>
        </p:nvCxnSpPr>
        <p:spPr>
          <a:xfrm>
            <a:off x="3407727" y="5075235"/>
            <a:ext cx="4881530" cy="0"/>
          </a:xfrm>
          <a:prstGeom prst="straightConnector1">
            <a:avLst/>
          </a:prstGeom>
          <a:ln w="25400">
            <a:solidFill>
              <a:srgbClr val="EC706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 xmlns:a16="http://schemas.microsoft.com/office/drawing/2014/main" id="{DD97BDF6-552D-44B6-A53D-038294D9EAA7}"/>
              </a:ext>
            </a:extLst>
          </p:cNvPr>
          <p:cNvSpPr txBox="1"/>
          <p:nvPr/>
        </p:nvSpPr>
        <p:spPr>
          <a:xfrm>
            <a:off x="2558167" y="5398872"/>
            <a:ext cx="628768" cy="338554"/>
          </a:xfrm>
          <a:prstGeom prst="rect">
            <a:avLst/>
          </a:prstGeom>
          <a:noFill/>
        </p:spPr>
        <p:txBody>
          <a:bodyPr wrap="square" rtlCol="0">
            <a:spAutoFit/>
          </a:bodyPr>
          <a:lstStyle/>
          <a:p>
            <a:pPr algn="r"/>
            <a:r>
              <a:rPr lang="en-US" altLang="zh-CN" sz="160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rPr>
              <a:t>Full</a:t>
            </a:r>
          </a:p>
        </p:txBody>
      </p:sp>
      <p:grpSp>
        <p:nvGrpSpPr>
          <p:cNvPr id="7" name="组合 6">
            <a:extLst>
              <a:ext uri="{FF2B5EF4-FFF2-40B4-BE49-F238E27FC236}">
                <a16:creationId xmlns="" xmlns:a16="http://schemas.microsoft.com/office/drawing/2014/main" id="{8A216664-666F-4CAB-90FA-D7BD11157BC5}"/>
              </a:ext>
            </a:extLst>
          </p:cNvPr>
          <p:cNvGrpSpPr/>
          <p:nvPr/>
        </p:nvGrpSpPr>
        <p:grpSpPr>
          <a:xfrm>
            <a:off x="5819096" y="5486131"/>
            <a:ext cx="298839" cy="69780"/>
            <a:chOff x="5819096" y="5764424"/>
            <a:chExt cx="298839" cy="69780"/>
          </a:xfrm>
        </p:grpSpPr>
        <p:sp>
          <p:nvSpPr>
            <p:cNvPr id="34" name="椭圆 33">
              <a:extLst>
                <a:ext uri="{FF2B5EF4-FFF2-40B4-BE49-F238E27FC236}">
                  <a16:creationId xmlns="" xmlns:a16="http://schemas.microsoft.com/office/drawing/2014/main" id="{D6EAF767-2187-4FC3-B841-CF0E34F4700A}"/>
                </a:ext>
              </a:extLst>
            </p:cNvPr>
            <p:cNvSpPr>
              <a:spLocks noChangeAspect="1"/>
            </p:cNvSpPr>
            <p:nvPr/>
          </p:nvSpPr>
          <p:spPr>
            <a:xfrm>
              <a:off x="5819096" y="5764424"/>
              <a:ext cx="63946" cy="6978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 name="椭圆 35">
              <a:extLst>
                <a:ext uri="{FF2B5EF4-FFF2-40B4-BE49-F238E27FC236}">
                  <a16:creationId xmlns="" xmlns:a16="http://schemas.microsoft.com/office/drawing/2014/main" id="{6D74DD74-2400-485F-9459-277F5BFBEFFB}"/>
                </a:ext>
              </a:extLst>
            </p:cNvPr>
            <p:cNvSpPr>
              <a:spLocks noChangeAspect="1"/>
            </p:cNvSpPr>
            <p:nvPr/>
          </p:nvSpPr>
          <p:spPr>
            <a:xfrm>
              <a:off x="5936543" y="5764424"/>
              <a:ext cx="63946" cy="6978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7" name="椭圆 36">
              <a:extLst>
                <a:ext uri="{FF2B5EF4-FFF2-40B4-BE49-F238E27FC236}">
                  <a16:creationId xmlns="" xmlns:a16="http://schemas.microsoft.com/office/drawing/2014/main" id="{580B7DA0-6D45-4E4F-9A81-B14C8E62609F}"/>
                </a:ext>
              </a:extLst>
            </p:cNvPr>
            <p:cNvSpPr>
              <a:spLocks noChangeAspect="1"/>
            </p:cNvSpPr>
            <p:nvPr/>
          </p:nvSpPr>
          <p:spPr>
            <a:xfrm>
              <a:off x="6053989" y="5764424"/>
              <a:ext cx="63946" cy="6978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40" name="圆角矩形 38">
            <a:extLst>
              <a:ext uri="{FF2B5EF4-FFF2-40B4-BE49-F238E27FC236}">
                <a16:creationId xmlns="" xmlns:a16="http://schemas.microsoft.com/office/drawing/2014/main" id="{50E2A400-116E-46FD-BA6F-4ADB570782FE}"/>
              </a:ext>
            </a:extLst>
          </p:cNvPr>
          <p:cNvSpPr/>
          <p:nvPr/>
        </p:nvSpPr>
        <p:spPr>
          <a:xfrm>
            <a:off x="2301176" y="5944138"/>
            <a:ext cx="2170980" cy="420574"/>
          </a:xfrm>
          <a:prstGeom prst="roundRect">
            <a:avLst>
              <a:gd name="adj" fmla="val 50000"/>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5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我和</a:t>
            </a:r>
            <a:r>
              <a:rPr lang="en-US" altLang="zh-CN" sz="15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R2</a:t>
            </a:r>
            <a:r>
              <a:rPr lang="zh-CN" altLang="en-US" sz="15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的</a:t>
            </a:r>
            <a:r>
              <a:rPr lang="en-US" altLang="zh-CN" sz="15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LSDB</a:t>
            </a:r>
            <a:r>
              <a:rPr lang="zh-CN" altLang="en-US" sz="15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同步了</a:t>
            </a:r>
          </a:p>
        </p:txBody>
      </p:sp>
      <p:sp>
        <p:nvSpPr>
          <p:cNvPr id="42" name="圆角矩形 38">
            <a:extLst>
              <a:ext uri="{FF2B5EF4-FFF2-40B4-BE49-F238E27FC236}">
                <a16:creationId xmlns="" xmlns:a16="http://schemas.microsoft.com/office/drawing/2014/main" id="{92A8C120-7BBE-4623-BF13-9436B62809ED}"/>
              </a:ext>
            </a:extLst>
          </p:cNvPr>
          <p:cNvSpPr/>
          <p:nvPr/>
        </p:nvSpPr>
        <p:spPr>
          <a:xfrm>
            <a:off x="7208848" y="5944138"/>
            <a:ext cx="2170979" cy="420574"/>
          </a:xfrm>
          <a:prstGeom prst="roundRect">
            <a:avLst>
              <a:gd name="adj" fmla="val 50000"/>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5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我和</a:t>
            </a:r>
            <a:r>
              <a:rPr lang="en-US" altLang="zh-CN" sz="15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R1</a:t>
            </a:r>
            <a:r>
              <a:rPr lang="zh-CN" altLang="en-US" sz="15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的</a:t>
            </a:r>
            <a:r>
              <a:rPr lang="en-US" altLang="zh-CN" sz="15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LSDB</a:t>
            </a:r>
            <a:r>
              <a:rPr lang="zh-CN" altLang="en-US" sz="15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同步了</a:t>
            </a:r>
          </a:p>
        </p:txBody>
      </p:sp>
      <p:sp>
        <p:nvSpPr>
          <p:cNvPr id="33" name="文本框 32">
            <a:extLst>
              <a:ext uri="{FF2B5EF4-FFF2-40B4-BE49-F238E27FC236}">
                <a16:creationId xmlns="" xmlns:a16="http://schemas.microsoft.com/office/drawing/2014/main" id="{AC743D48-1133-4969-A3DF-466F946657A2}"/>
              </a:ext>
            </a:extLst>
          </p:cNvPr>
          <p:cNvSpPr txBox="1"/>
          <p:nvPr/>
        </p:nvSpPr>
        <p:spPr>
          <a:xfrm>
            <a:off x="8388423" y="5398872"/>
            <a:ext cx="628768" cy="338554"/>
          </a:xfrm>
          <a:prstGeom prst="rect">
            <a:avLst/>
          </a:prstGeom>
          <a:noFill/>
        </p:spPr>
        <p:txBody>
          <a:bodyPr wrap="square" rtlCol="0">
            <a:spAutoFit/>
          </a:bodyPr>
          <a:lstStyle/>
          <a:p>
            <a:pPr algn="r"/>
            <a:r>
              <a:rPr lang="en-US" altLang="zh-CN" sz="160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rPr>
              <a:t>Full</a:t>
            </a:r>
          </a:p>
        </p:txBody>
      </p:sp>
      <p:sp>
        <p:nvSpPr>
          <p:cNvPr id="45" name="文本框 44">
            <a:extLst>
              <a:ext uri="{FF2B5EF4-FFF2-40B4-BE49-F238E27FC236}">
                <a16:creationId xmlns="" xmlns:a16="http://schemas.microsoft.com/office/drawing/2014/main" id="{5E9C7D41-2FAF-4A06-AE1B-B950D3BDA895}"/>
              </a:ext>
            </a:extLst>
          </p:cNvPr>
          <p:cNvSpPr txBox="1"/>
          <p:nvPr/>
        </p:nvSpPr>
        <p:spPr>
          <a:xfrm>
            <a:off x="3392365" y="4467832"/>
            <a:ext cx="3974603" cy="584775"/>
          </a:xfrm>
          <a:prstGeom prst="rect">
            <a:avLst/>
          </a:prstGeom>
          <a:noFill/>
        </p:spPr>
        <p:txBody>
          <a:bodyPr wrap="square" rtlCol="0">
            <a:spAutoFit/>
          </a:bodyPr>
          <a:lstStyle/>
          <a:p>
            <a:r>
              <a:rPr lang="en-US" altLang="zh-CN" sz="1600" b="1">
                <a:latin typeface="Huawei Sans" panose="020C0503030203020204" pitchFamily="34" charset="0"/>
                <a:ea typeface="方正兰亭黑简体" panose="02000000000000000000" pitchFamily="2" charset="-122"/>
                <a:sym typeface="Huawei Sans" panose="020C0503030203020204" pitchFamily="34" charset="0"/>
              </a:rPr>
              <a:t>LSR</a:t>
            </a:r>
          </a:p>
          <a:p>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我要请求</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yy LSA</a:t>
            </a:r>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的完整信息</a:t>
            </a:r>
            <a:endParaRPr lang="sv-SE" altLang="zh-CN"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1" name="文本框 30">
            <a:extLst>
              <a:ext uri="{FF2B5EF4-FFF2-40B4-BE49-F238E27FC236}">
                <a16:creationId xmlns="" xmlns:a16="http://schemas.microsoft.com/office/drawing/2014/main" id="{6858B7B5-3664-423A-A7BB-F8A1C3C5ABD9}"/>
              </a:ext>
            </a:extLst>
          </p:cNvPr>
          <p:cNvSpPr txBox="1"/>
          <p:nvPr/>
        </p:nvSpPr>
        <p:spPr>
          <a:xfrm>
            <a:off x="3392365" y="3733522"/>
            <a:ext cx="3974603" cy="584775"/>
          </a:xfrm>
          <a:prstGeom prst="rect">
            <a:avLst/>
          </a:prstGeom>
          <a:noFill/>
        </p:spPr>
        <p:txBody>
          <a:bodyPr wrap="square" rtlCol="0">
            <a:spAutoFit/>
          </a:bodyPr>
          <a:lstStyle/>
          <a:p>
            <a:r>
              <a:rPr lang="en-US" altLang="zh-CN" sz="1600" b="1">
                <a:latin typeface="Huawei Sans" panose="020C0503030203020204" pitchFamily="34" charset="0"/>
                <a:ea typeface="方正兰亭黑简体" panose="02000000000000000000" pitchFamily="2" charset="-122"/>
                <a:sym typeface="Huawei Sans" panose="020C0503030203020204" pitchFamily="34" charset="0"/>
              </a:rPr>
              <a:t>LS ACK</a:t>
            </a:r>
          </a:p>
          <a:p>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确认收到</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LSU</a:t>
            </a:r>
          </a:p>
        </p:txBody>
      </p:sp>
    </p:spTree>
    <p:extLst>
      <p:ext uri="{BB962C8B-B14F-4D97-AF65-F5344CB8AC3E}">
        <p14:creationId xmlns:p14="http://schemas.microsoft.com/office/powerpoint/2010/main" val="36814368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17FA675-C3F6-454B-A64D-EA0E6BF753B1}"/>
              </a:ext>
            </a:extLst>
          </p:cNvPr>
          <p:cNvSpPr>
            <a:spLocks noGrp="1"/>
          </p:cNvSpPr>
          <p:nvPr>
            <p:ph type="title"/>
          </p:nvPr>
        </p:nvSpPr>
        <p:spPr/>
        <p:txBody>
          <a:bodyPr/>
          <a:lstStyle/>
          <a:p>
            <a:r>
              <a:rPr lang="en-US" altLang="zh-CN">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a:latin typeface="Huawei Sans" panose="020C0503030203020204" pitchFamily="34" charset="0"/>
                <a:ea typeface="方正兰亭黑简体" panose="02000000000000000000" pitchFamily="2" charset="-122"/>
                <a:sym typeface="Huawei Sans" panose="020C0503030203020204" pitchFamily="34" charset="0"/>
              </a:rPr>
              <a:t>邻居表回顾</a:t>
            </a:r>
          </a:p>
        </p:txBody>
      </p:sp>
      <p:sp>
        <p:nvSpPr>
          <p:cNvPr id="3" name="文本框 2">
            <a:extLst>
              <a:ext uri="{FF2B5EF4-FFF2-40B4-BE49-F238E27FC236}">
                <a16:creationId xmlns="" xmlns:a16="http://schemas.microsoft.com/office/drawing/2014/main" id="{83ABD391-3FEF-4343-B1C9-4FE520D0CF70}"/>
              </a:ext>
            </a:extLst>
          </p:cNvPr>
          <p:cNvSpPr txBox="1"/>
          <p:nvPr/>
        </p:nvSpPr>
        <p:spPr>
          <a:xfrm>
            <a:off x="2648542" y="2685942"/>
            <a:ext cx="6400800" cy="3583866"/>
          </a:xfrm>
          <a:prstGeom prst="rect">
            <a:avLst/>
          </a:prstGeom>
          <a:solidFill>
            <a:srgbClr val="F4FBFE"/>
          </a:solidFill>
          <a:ln>
            <a:solidFill>
              <a:srgbClr val="99DFF9"/>
            </a:solidFill>
          </a:ln>
        </p:spPr>
        <p:txBody>
          <a:bodyPr wrap="square" rtlCol="0">
            <a:spAutoFit/>
          </a:bodyPr>
          <a:lstStyle>
            <a:defPPr>
              <a:defRPr lang="en-US"/>
            </a:defPPr>
            <a:lvl1pPr fontAlgn="auto">
              <a:lnSpc>
                <a:spcPts val="2400"/>
              </a:lnSpc>
              <a:spcBef>
                <a:spcPts val="0"/>
              </a:spcBef>
              <a:spcAft>
                <a:spcPts val="0"/>
              </a:spcAft>
              <a:defRPr sz="1400">
                <a:solidFill>
                  <a:prstClr val="black"/>
                </a:solidFill>
                <a:latin typeface="Huawei Sans" panose="020C0503030203020204" pitchFamily="34" charset="0"/>
                <a:ea typeface="方正兰亭黑简体" panose="02000000000000000000" pitchFamily="2" charset="-122"/>
                <a:cs typeface="Courier New" panose="02070309020205020404" pitchFamily="49" charset="0"/>
              </a:defRPr>
            </a:lvl1pPr>
          </a:lstStyle>
          <a:p>
            <a:pPr>
              <a:lnSpc>
                <a:spcPct val="130000"/>
              </a:lnSpc>
            </a:pPr>
            <a:r>
              <a:rPr lang="en-US" altLang="zh-CN" sz="1600" dirty="0">
                <a:solidFill>
                  <a:schemeClr val="tx1"/>
                </a:solidFill>
                <a:sym typeface="Huawei Sans" panose="020C0503030203020204" pitchFamily="34" charset="0"/>
              </a:rPr>
              <a:t>&lt;R1&gt; display </a:t>
            </a:r>
            <a:r>
              <a:rPr lang="en-US" altLang="zh-CN" sz="1600" dirty="0" err="1">
                <a:solidFill>
                  <a:schemeClr val="tx1"/>
                </a:solidFill>
                <a:sym typeface="Huawei Sans" panose="020C0503030203020204" pitchFamily="34" charset="0"/>
              </a:rPr>
              <a:t>ospf</a:t>
            </a:r>
            <a:r>
              <a:rPr lang="en-US" altLang="zh-CN" sz="1600" dirty="0">
                <a:solidFill>
                  <a:schemeClr val="tx1"/>
                </a:solidFill>
                <a:sym typeface="Huawei Sans" panose="020C0503030203020204" pitchFamily="34" charset="0"/>
              </a:rPr>
              <a:t> peer   </a:t>
            </a:r>
          </a:p>
          <a:p>
            <a:pPr>
              <a:lnSpc>
                <a:spcPct val="130000"/>
              </a:lnSpc>
            </a:pPr>
            <a:r>
              <a:rPr lang="en-US" altLang="zh-CN" sz="1600" dirty="0">
                <a:solidFill>
                  <a:schemeClr val="tx1"/>
                </a:solidFill>
                <a:sym typeface="Huawei Sans" panose="020C0503030203020204" pitchFamily="34" charset="0"/>
              </a:rPr>
              <a:t>    OSPF Process 1 with Router ID 1.1.1.1           </a:t>
            </a:r>
          </a:p>
          <a:p>
            <a:pPr>
              <a:lnSpc>
                <a:spcPct val="130000"/>
              </a:lnSpc>
            </a:pPr>
            <a:r>
              <a:rPr lang="en-US" altLang="zh-CN" sz="1600" dirty="0">
                <a:solidFill>
                  <a:schemeClr val="tx1"/>
                </a:solidFill>
                <a:sym typeface="Huawei Sans" panose="020C0503030203020204" pitchFamily="34" charset="0"/>
              </a:rPr>
              <a:t>                       Neighbors </a:t>
            </a:r>
          </a:p>
          <a:p>
            <a:pPr>
              <a:lnSpc>
                <a:spcPct val="130000"/>
              </a:lnSpc>
            </a:pPr>
            <a:r>
              <a:rPr lang="en-US" altLang="zh-CN" sz="1600" dirty="0">
                <a:solidFill>
                  <a:schemeClr val="tx1"/>
                </a:solidFill>
                <a:sym typeface="Huawei Sans" panose="020C0503030203020204" pitchFamily="34" charset="0"/>
              </a:rPr>
              <a:t>Area 0.0.0.0 interface 10.1.1.1(</a:t>
            </a:r>
            <a:r>
              <a:rPr lang="en-US" altLang="zh-CN" sz="1600" dirty="0">
                <a:solidFill>
                  <a:schemeClr val="accent4">
                    <a:lumMod val="50000"/>
                  </a:schemeClr>
                </a:solidFill>
                <a:sym typeface="Huawei Sans" panose="020C0503030203020204" pitchFamily="34" charset="0"/>
              </a:rPr>
              <a:t>GigabitEthernet1/0/0</a:t>
            </a:r>
            <a:r>
              <a:rPr lang="en-US" altLang="zh-CN" sz="1600" dirty="0">
                <a:solidFill>
                  <a:schemeClr val="tx1"/>
                </a:solidFill>
                <a:sym typeface="Huawei Sans" panose="020C0503030203020204" pitchFamily="34" charset="0"/>
              </a:rPr>
              <a:t>)'s neighbors </a:t>
            </a:r>
          </a:p>
          <a:p>
            <a:pPr>
              <a:lnSpc>
                <a:spcPct val="130000"/>
              </a:lnSpc>
            </a:pPr>
            <a:r>
              <a:rPr lang="en-US" altLang="zh-CN" sz="1600" dirty="0">
                <a:solidFill>
                  <a:schemeClr val="accent4">
                    <a:lumMod val="50000"/>
                  </a:schemeClr>
                </a:solidFill>
                <a:sym typeface="Huawei Sans" panose="020C0503030203020204" pitchFamily="34" charset="0"/>
              </a:rPr>
              <a:t>Router ID: 2.2.2.2    </a:t>
            </a:r>
            <a:r>
              <a:rPr lang="en-US" altLang="zh-CN" sz="1600" dirty="0">
                <a:solidFill>
                  <a:schemeClr val="tx1"/>
                </a:solidFill>
                <a:sym typeface="Huawei Sans" panose="020C0503030203020204" pitchFamily="34" charset="0"/>
              </a:rPr>
              <a:t>Address: 10.1.1.2    GR State: Normal  </a:t>
            </a:r>
          </a:p>
          <a:p>
            <a:pPr>
              <a:lnSpc>
                <a:spcPct val="130000"/>
              </a:lnSpc>
            </a:pPr>
            <a:r>
              <a:rPr lang="en-US" altLang="zh-CN" sz="1600" dirty="0">
                <a:solidFill>
                  <a:schemeClr val="tx1"/>
                </a:solidFill>
                <a:sym typeface="Huawei Sans" panose="020C0503030203020204" pitchFamily="34" charset="0"/>
              </a:rPr>
              <a:t>    </a:t>
            </a:r>
            <a:r>
              <a:rPr lang="en-US" altLang="zh-CN" sz="1600" dirty="0">
                <a:solidFill>
                  <a:schemeClr val="accent4">
                    <a:lumMod val="50000"/>
                  </a:schemeClr>
                </a:solidFill>
                <a:sym typeface="Huawei Sans" panose="020C0503030203020204" pitchFamily="34" charset="0"/>
              </a:rPr>
              <a:t>State: Full  </a:t>
            </a:r>
            <a:r>
              <a:rPr lang="en-US" altLang="zh-CN" sz="1600" dirty="0" err="1">
                <a:solidFill>
                  <a:schemeClr val="accent4">
                    <a:lumMod val="50000"/>
                  </a:schemeClr>
                </a:solidFill>
                <a:sym typeface="Huawei Sans" panose="020C0503030203020204" pitchFamily="34" charset="0"/>
              </a:rPr>
              <a:t>Mode:Nbr</a:t>
            </a:r>
            <a:r>
              <a:rPr lang="en-US" altLang="zh-CN" sz="1600" dirty="0">
                <a:solidFill>
                  <a:schemeClr val="accent4">
                    <a:lumMod val="50000"/>
                  </a:schemeClr>
                </a:solidFill>
                <a:sym typeface="Huawei Sans" panose="020C0503030203020204" pitchFamily="34" charset="0"/>
              </a:rPr>
              <a:t> is Master  </a:t>
            </a:r>
            <a:r>
              <a:rPr lang="en-US" altLang="zh-CN" sz="1600" dirty="0">
                <a:solidFill>
                  <a:schemeClr val="tx1"/>
                </a:solidFill>
                <a:sym typeface="Huawei Sans" panose="020C0503030203020204" pitchFamily="34" charset="0"/>
              </a:rPr>
              <a:t>Priority: 1   </a:t>
            </a:r>
          </a:p>
          <a:p>
            <a:pPr>
              <a:lnSpc>
                <a:spcPct val="130000"/>
              </a:lnSpc>
            </a:pPr>
            <a:r>
              <a:rPr lang="en-US" altLang="zh-CN" sz="1600" dirty="0">
                <a:solidFill>
                  <a:srgbClr val="EC7061"/>
                </a:solidFill>
                <a:sym typeface="Huawei Sans" panose="020C0503030203020204" pitchFamily="34" charset="0"/>
              </a:rPr>
              <a:t>    DR: 10.1.1.1  BDR: 10.1.1.2   </a:t>
            </a:r>
            <a:r>
              <a:rPr lang="en-US" altLang="zh-CN" sz="1600" dirty="0">
                <a:solidFill>
                  <a:schemeClr val="tx1"/>
                </a:solidFill>
                <a:sym typeface="Huawei Sans" panose="020C0503030203020204" pitchFamily="34" charset="0"/>
              </a:rPr>
              <a:t>MTU: 0   </a:t>
            </a:r>
          </a:p>
          <a:p>
            <a:pPr>
              <a:lnSpc>
                <a:spcPct val="130000"/>
              </a:lnSpc>
            </a:pPr>
            <a:r>
              <a:rPr lang="en-US" altLang="zh-CN" sz="1600" dirty="0">
                <a:sym typeface="Huawei Sans" panose="020C0503030203020204" pitchFamily="34" charset="0"/>
              </a:rPr>
              <a:t>    Dead timer due in 35  sec   </a:t>
            </a:r>
          </a:p>
          <a:p>
            <a:pPr>
              <a:lnSpc>
                <a:spcPct val="130000"/>
              </a:lnSpc>
            </a:pPr>
            <a:r>
              <a:rPr lang="en-US" altLang="zh-CN" sz="1600" dirty="0">
                <a:sym typeface="Huawei Sans" panose="020C0503030203020204" pitchFamily="34" charset="0"/>
              </a:rPr>
              <a:t>    </a:t>
            </a:r>
            <a:r>
              <a:rPr lang="en-US" altLang="zh-CN" sz="1600" dirty="0" err="1">
                <a:sym typeface="Huawei Sans" panose="020C0503030203020204" pitchFamily="34" charset="0"/>
              </a:rPr>
              <a:t>Retrans</a:t>
            </a:r>
            <a:r>
              <a:rPr lang="en-US" altLang="zh-CN" sz="1600" dirty="0">
                <a:sym typeface="Huawei Sans" panose="020C0503030203020204" pitchFamily="34" charset="0"/>
              </a:rPr>
              <a:t> timer interval: 5   </a:t>
            </a:r>
          </a:p>
          <a:p>
            <a:pPr>
              <a:lnSpc>
                <a:spcPct val="130000"/>
              </a:lnSpc>
            </a:pPr>
            <a:r>
              <a:rPr lang="en-US" altLang="zh-CN" sz="1600" dirty="0">
                <a:sym typeface="Huawei Sans" panose="020C0503030203020204" pitchFamily="34" charset="0"/>
              </a:rPr>
              <a:t>    Neighbor is up for 00:00:05   </a:t>
            </a:r>
          </a:p>
          <a:p>
            <a:pPr>
              <a:lnSpc>
                <a:spcPct val="130000"/>
              </a:lnSpc>
            </a:pPr>
            <a:r>
              <a:rPr lang="en-US" altLang="zh-CN" sz="1600" dirty="0">
                <a:sym typeface="Huawei Sans" panose="020C0503030203020204" pitchFamily="34" charset="0"/>
              </a:rPr>
              <a:t>    Authentication Sequence: [ 0 ]</a:t>
            </a:r>
            <a:endParaRPr lang="zh-CN" altLang="en-US" sz="1600" dirty="0">
              <a:sym typeface="Huawei Sans" panose="020C0503030203020204" pitchFamily="34" charset="0"/>
            </a:endParaRPr>
          </a:p>
        </p:txBody>
      </p:sp>
      <p:sp>
        <p:nvSpPr>
          <p:cNvPr id="4" name="文本框 3">
            <a:extLst>
              <a:ext uri="{FF2B5EF4-FFF2-40B4-BE49-F238E27FC236}">
                <a16:creationId xmlns="" xmlns:a16="http://schemas.microsoft.com/office/drawing/2014/main" id="{34442453-6AE5-4792-9102-C1749DD8CF76}"/>
              </a:ext>
            </a:extLst>
          </p:cNvPr>
          <p:cNvSpPr txBox="1"/>
          <p:nvPr/>
        </p:nvSpPr>
        <p:spPr>
          <a:xfrm>
            <a:off x="2493946" y="1284724"/>
            <a:ext cx="1910775"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Router ID:1.1.1.1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 name="文本框 4">
            <a:extLst>
              <a:ext uri="{FF2B5EF4-FFF2-40B4-BE49-F238E27FC236}">
                <a16:creationId xmlns="" xmlns:a16="http://schemas.microsoft.com/office/drawing/2014/main" id="{53AB9036-D448-4A04-8296-B81D36129F4D}"/>
              </a:ext>
            </a:extLst>
          </p:cNvPr>
          <p:cNvSpPr txBox="1"/>
          <p:nvPr/>
        </p:nvSpPr>
        <p:spPr>
          <a:xfrm>
            <a:off x="7269613" y="1296224"/>
            <a:ext cx="1910775"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Router ID:2.2.2.2</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6" name="图片 5">
            <a:extLst>
              <a:ext uri="{FF2B5EF4-FFF2-40B4-BE49-F238E27FC236}">
                <a16:creationId xmlns="" xmlns:a16="http://schemas.microsoft.com/office/drawing/2014/main" id="{DA848865-DC81-4478-B6BE-ED265A27FB74}"/>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110791" y="1763836"/>
            <a:ext cx="540000" cy="442800"/>
          </a:xfrm>
          <a:prstGeom prst="rect">
            <a:avLst/>
          </a:prstGeom>
        </p:spPr>
      </p:pic>
      <p:cxnSp>
        <p:nvCxnSpPr>
          <p:cNvPr id="7" name="直接连接符 6">
            <a:extLst>
              <a:ext uri="{FF2B5EF4-FFF2-40B4-BE49-F238E27FC236}">
                <a16:creationId xmlns="" xmlns:a16="http://schemas.microsoft.com/office/drawing/2014/main" id="{627EFDA7-6552-44EC-BA71-A9EC083A7FBB}"/>
              </a:ext>
            </a:extLst>
          </p:cNvPr>
          <p:cNvCxnSpPr>
            <a:stCxn id="6" idx="3"/>
            <a:endCxn id="8" idx="1"/>
          </p:cNvCxnSpPr>
          <p:nvPr/>
        </p:nvCxnSpPr>
        <p:spPr>
          <a:xfrm>
            <a:off x="3650791" y="1985236"/>
            <a:ext cx="43707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图片 7">
            <a:extLst>
              <a:ext uri="{FF2B5EF4-FFF2-40B4-BE49-F238E27FC236}">
                <a16:creationId xmlns="" xmlns:a16="http://schemas.microsoft.com/office/drawing/2014/main" id="{391DE05E-10DC-4B7B-9D25-694B9E5AC830}"/>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021555" y="1763836"/>
            <a:ext cx="540000" cy="442800"/>
          </a:xfrm>
          <a:prstGeom prst="rect">
            <a:avLst/>
          </a:prstGeom>
        </p:spPr>
      </p:pic>
      <p:sp>
        <p:nvSpPr>
          <p:cNvPr id="9" name="文本框 8">
            <a:extLst>
              <a:ext uri="{FF2B5EF4-FFF2-40B4-BE49-F238E27FC236}">
                <a16:creationId xmlns="" xmlns:a16="http://schemas.microsoft.com/office/drawing/2014/main" id="{28D461C1-1844-464B-B497-C98A025D1398}"/>
              </a:ext>
            </a:extLst>
          </p:cNvPr>
          <p:cNvSpPr txBox="1"/>
          <p:nvPr/>
        </p:nvSpPr>
        <p:spPr>
          <a:xfrm>
            <a:off x="2570791" y="1840633"/>
            <a:ext cx="540000" cy="338554"/>
          </a:xfrm>
          <a:prstGeom prst="rect">
            <a:avLst/>
          </a:prstGeom>
          <a:noFill/>
        </p:spPr>
        <p:txBody>
          <a:bodyPr wrap="square" rtlCol="0">
            <a:spAutoFit/>
          </a:bodyPr>
          <a:lstStyle/>
          <a:p>
            <a:r>
              <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 name="文本框 9">
            <a:extLst>
              <a:ext uri="{FF2B5EF4-FFF2-40B4-BE49-F238E27FC236}">
                <a16:creationId xmlns="" xmlns:a16="http://schemas.microsoft.com/office/drawing/2014/main" id="{3848AF45-F868-4DEE-ABF6-8F1DB60BEFC8}"/>
              </a:ext>
            </a:extLst>
          </p:cNvPr>
          <p:cNvSpPr txBox="1"/>
          <p:nvPr/>
        </p:nvSpPr>
        <p:spPr>
          <a:xfrm>
            <a:off x="8640388" y="1815959"/>
            <a:ext cx="540000" cy="338554"/>
          </a:xfrm>
          <a:prstGeom prst="rect">
            <a:avLst/>
          </a:prstGeom>
          <a:noFill/>
        </p:spPr>
        <p:txBody>
          <a:bodyPr wrap="square" rtlCol="0">
            <a:spAutoFit/>
          </a:bodyPr>
          <a:lstStyle/>
          <a:p>
            <a:r>
              <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rPr>
              <a:t>R2</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11" name="组合 10">
            <a:extLst>
              <a:ext uri="{FF2B5EF4-FFF2-40B4-BE49-F238E27FC236}">
                <a16:creationId xmlns="" xmlns:a16="http://schemas.microsoft.com/office/drawing/2014/main" id="{606660F1-5684-4470-97BA-A751E284537B}"/>
              </a:ext>
            </a:extLst>
          </p:cNvPr>
          <p:cNvGrpSpPr/>
          <p:nvPr/>
        </p:nvGrpSpPr>
        <p:grpSpPr>
          <a:xfrm>
            <a:off x="3612691" y="1987042"/>
            <a:ext cx="1903174" cy="567904"/>
            <a:chOff x="2134861" y="4974560"/>
            <a:chExt cx="1903174" cy="567904"/>
          </a:xfrm>
        </p:grpSpPr>
        <p:sp>
          <p:nvSpPr>
            <p:cNvPr id="12" name="文本框 11">
              <a:extLst>
                <a:ext uri="{FF2B5EF4-FFF2-40B4-BE49-F238E27FC236}">
                  <a16:creationId xmlns="" xmlns:a16="http://schemas.microsoft.com/office/drawing/2014/main" id="{4F901A96-3E3F-4ACE-8EC8-830363BDA2AC}"/>
                </a:ext>
              </a:extLst>
            </p:cNvPr>
            <p:cNvSpPr txBox="1"/>
            <p:nvPr/>
          </p:nvSpPr>
          <p:spPr>
            <a:xfrm>
              <a:off x="2134861" y="5234687"/>
              <a:ext cx="1903174" cy="307777"/>
            </a:xfrm>
            <a:prstGeom prst="rect">
              <a:avLst/>
            </a:prstGeom>
            <a:noFill/>
          </p:spPr>
          <p:txBody>
            <a:bodyPr wrap="square" rtlCol="0">
              <a:spAutoFit/>
            </a:bodyPr>
            <a:lstStyle/>
            <a:p>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10.1.1.1/30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 name="文本框 12">
              <a:extLst>
                <a:ext uri="{FF2B5EF4-FFF2-40B4-BE49-F238E27FC236}">
                  <a16:creationId xmlns="" xmlns:a16="http://schemas.microsoft.com/office/drawing/2014/main" id="{C5706939-532F-4207-A806-627F166089D9}"/>
                </a:ext>
              </a:extLst>
            </p:cNvPr>
            <p:cNvSpPr txBox="1"/>
            <p:nvPr/>
          </p:nvSpPr>
          <p:spPr>
            <a:xfrm>
              <a:off x="2201974" y="4974560"/>
              <a:ext cx="1057993" cy="307777"/>
            </a:xfrm>
            <a:prstGeom prst="rect">
              <a:avLst/>
            </a:prstGeom>
            <a:noFill/>
          </p:spPr>
          <p:txBody>
            <a:bodyPr wrap="square" rtlCol="0">
              <a:spAutoFit/>
            </a:bodyPr>
            <a:lstStyle/>
            <a:p>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GE1/0/0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14" name="组合 13">
            <a:extLst>
              <a:ext uri="{FF2B5EF4-FFF2-40B4-BE49-F238E27FC236}">
                <a16:creationId xmlns="" xmlns:a16="http://schemas.microsoft.com/office/drawing/2014/main" id="{1FA88839-0EA0-4E40-A219-256318B90724}"/>
              </a:ext>
            </a:extLst>
          </p:cNvPr>
          <p:cNvGrpSpPr/>
          <p:nvPr/>
        </p:nvGrpSpPr>
        <p:grpSpPr>
          <a:xfrm>
            <a:off x="7069968" y="1987042"/>
            <a:ext cx="1903174" cy="567904"/>
            <a:chOff x="2134861" y="4974560"/>
            <a:chExt cx="1903174" cy="567904"/>
          </a:xfrm>
        </p:grpSpPr>
        <p:sp>
          <p:nvSpPr>
            <p:cNvPr id="15" name="文本框 14">
              <a:extLst>
                <a:ext uri="{FF2B5EF4-FFF2-40B4-BE49-F238E27FC236}">
                  <a16:creationId xmlns="" xmlns:a16="http://schemas.microsoft.com/office/drawing/2014/main" id="{7C316202-CCDE-45AC-9581-18717C277E15}"/>
                </a:ext>
              </a:extLst>
            </p:cNvPr>
            <p:cNvSpPr txBox="1"/>
            <p:nvPr/>
          </p:nvSpPr>
          <p:spPr>
            <a:xfrm>
              <a:off x="2134861" y="5234687"/>
              <a:ext cx="1903174" cy="307777"/>
            </a:xfrm>
            <a:prstGeom prst="rect">
              <a:avLst/>
            </a:prstGeom>
            <a:noFill/>
          </p:spPr>
          <p:txBody>
            <a:bodyPr wrap="square" rtlCol="0">
              <a:spAutoFit/>
            </a:bodyPr>
            <a:lstStyle/>
            <a:p>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10.1.1.2/30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 name="文本框 15">
              <a:extLst>
                <a:ext uri="{FF2B5EF4-FFF2-40B4-BE49-F238E27FC236}">
                  <a16:creationId xmlns="" xmlns:a16="http://schemas.microsoft.com/office/drawing/2014/main" id="{A7043AA4-3E0F-43BC-B885-6C7C2A664E9B}"/>
                </a:ext>
              </a:extLst>
            </p:cNvPr>
            <p:cNvSpPr txBox="1"/>
            <p:nvPr/>
          </p:nvSpPr>
          <p:spPr>
            <a:xfrm>
              <a:off x="2201974" y="4974560"/>
              <a:ext cx="1057993" cy="307777"/>
            </a:xfrm>
            <a:prstGeom prst="rect">
              <a:avLst/>
            </a:prstGeom>
            <a:noFill/>
          </p:spPr>
          <p:txBody>
            <a:bodyPr wrap="square" rtlCol="0">
              <a:spAutoFit/>
            </a:bodyPr>
            <a:lstStyle/>
            <a:p>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GE1/0/0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cxnSp>
        <p:nvCxnSpPr>
          <p:cNvPr id="18" name="直接箭头连接符 17">
            <a:extLst>
              <a:ext uri="{FF2B5EF4-FFF2-40B4-BE49-F238E27FC236}">
                <a16:creationId xmlns="" xmlns:a16="http://schemas.microsoft.com/office/drawing/2014/main" id="{27EE69D4-5045-430E-803F-330A79CEF3EE}"/>
              </a:ext>
            </a:extLst>
          </p:cNvPr>
          <p:cNvCxnSpPr/>
          <p:nvPr/>
        </p:nvCxnSpPr>
        <p:spPr>
          <a:xfrm flipH="1">
            <a:off x="8795590" y="3861048"/>
            <a:ext cx="468000"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7" name="圆角矩形 19">
            <a:extLst>
              <a:ext uri="{FF2B5EF4-FFF2-40B4-BE49-F238E27FC236}">
                <a16:creationId xmlns="" xmlns:a16="http://schemas.microsoft.com/office/drawing/2014/main" id="{6B867EEE-A2E5-451A-8829-C92C780DB53E}"/>
              </a:ext>
            </a:extLst>
          </p:cNvPr>
          <p:cNvSpPr/>
          <p:nvPr/>
        </p:nvSpPr>
        <p:spPr>
          <a:xfrm>
            <a:off x="9256588" y="3609020"/>
            <a:ext cx="2003262" cy="504056"/>
          </a:xfrm>
          <a:prstGeom prst="roundRect">
            <a:avLst>
              <a:gd name="adj" fmla="val 7486"/>
            </a:avLst>
          </a:prstGeom>
          <a:solidFill>
            <a:srgbClr val="00B0F0">
              <a:alpha val="5000"/>
            </a:srgbClr>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R1</a:t>
            </a:r>
            <a:r>
              <a:rPr lang="zh-CN" altLang="en-US"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在</a:t>
            </a:r>
            <a:r>
              <a:rPr lang="en-US" altLang="zh-CN"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GE1/0/0</a:t>
            </a:r>
            <a:r>
              <a:rPr lang="zh-CN" altLang="en-US"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接口上，在</a:t>
            </a:r>
            <a:r>
              <a:rPr lang="en-US" altLang="zh-CN"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Area0</a:t>
            </a:r>
            <a:r>
              <a:rPr lang="zh-CN" altLang="en-US"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中发现了邻居</a:t>
            </a:r>
            <a:endParaRPr lang="en-US" altLang="zh-CN"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9" name="直接箭头连接符 18">
            <a:extLst>
              <a:ext uri="{FF2B5EF4-FFF2-40B4-BE49-F238E27FC236}">
                <a16:creationId xmlns="" xmlns:a16="http://schemas.microsoft.com/office/drawing/2014/main" id="{6A55B6AE-4DCA-4513-855D-C1D4BB8A79DA}"/>
              </a:ext>
            </a:extLst>
          </p:cNvPr>
          <p:cNvCxnSpPr>
            <a:cxnSpLocks/>
            <a:stCxn id="20" idx="3"/>
          </p:cNvCxnSpPr>
          <p:nvPr/>
        </p:nvCxnSpPr>
        <p:spPr>
          <a:xfrm>
            <a:off x="2349500" y="4031208"/>
            <a:ext cx="320546" cy="93643"/>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0" name="圆角矩形 19">
            <a:extLst>
              <a:ext uri="{FF2B5EF4-FFF2-40B4-BE49-F238E27FC236}">
                <a16:creationId xmlns="" xmlns:a16="http://schemas.microsoft.com/office/drawing/2014/main" id="{5A7E1133-2D49-4134-B133-827BCC3FA3CF}"/>
              </a:ext>
            </a:extLst>
          </p:cNvPr>
          <p:cNvSpPr/>
          <p:nvPr/>
        </p:nvSpPr>
        <p:spPr>
          <a:xfrm>
            <a:off x="611188" y="3779180"/>
            <a:ext cx="1738312" cy="504056"/>
          </a:xfrm>
          <a:prstGeom prst="roundRect">
            <a:avLst>
              <a:gd name="adj" fmla="val 7486"/>
            </a:avLst>
          </a:prstGeom>
          <a:solidFill>
            <a:srgbClr val="00B0F0">
              <a:alpha val="5000"/>
            </a:srgbClr>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邻居的</a:t>
            </a:r>
            <a:r>
              <a:rPr lang="en-US" altLang="zh-CN"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Router-ID</a:t>
            </a:r>
            <a:r>
              <a:rPr lang="zh-CN" altLang="en-US"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为</a:t>
            </a:r>
            <a:r>
              <a:rPr lang="en-US" altLang="zh-CN"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2.2.2.2</a:t>
            </a:r>
          </a:p>
        </p:txBody>
      </p:sp>
      <p:cxnSp>
        <p:nvCxnSpPr>
          <p:cNvPr id="23" name="直接箭头连接符 22">
            <a:extLst>
              <a:ext uri="{FF2B5EF4-FFF2-40B4-BE49-F238E27FC236}">
                <a16:creationId xmlns="" xmlns:a16="http://schemas.microsoft.com/office/drawing/2014/main" id="{740C48BB-812B-4C90-80DB-3483170F04CC}"/>
              </a:ext>
            </a:extLst>
          </p:cNvPr>
          <p:cNvCxnSpPr>
            <a:cxnSpLocks/>
            <a:stCxn id="24" idx="3"/>
          </p:cNvCxnSpPr>
          <p:nvPr/>
        </p:nvCxnSpPr>
        <p:spPr>
          <a:xfrm flipV="1">
            <a:off x="2349500" y="4561755"/>
            <a:ext cx="364321" cy="89781"/>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4" name="圆角矩形 19">
            <a:extLst>
              <a:ext uri="{FF2B5EF4-FFF2-40B4-BE49-F238E27FC236}">
                <a16:creationId xmlns="" xmlns:a16="http://schemas.microsoft.com/office/drawing/2014/main" id="{E18A59DE-43BC-4729-BDCB-0C80D6B99718}"/>
              </a:ext>
            </a:extLst>
          </p:cNvPr>
          <p:cNvSpPr/>
          <p:nvPr/>
        </p:nvSpPr>
        <p:spPr>
          <a:xfrm>
            <a:off x="611188" y="4464372"/>
            <a:ext cx="1738312" cy="374328"/>
          </a:xfrm>
          <a:prstGeom prst="roundRect">
            <a:avLst>
              <a:gd name="adj" fmla="val 7486"/>
            </a:avLst>
          </a:prstGeom>
          <a:solidFill>
            <a:srgbClr val="00B0F0">
              <a:alpha val="5000"/>
            </a:srgbClr>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邻居的状态为</a:t>
            </a:r>
            <a:r>
              <a:rPr lang="en-US" altLang="zh-CN"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Full</a:t>
            </a:r>
          </a:p>
        </p:txBody>
      </p:sp>
      <p:cxnSp>
        <p:nvCxnSpPr>
          <p:cNvPr id="32" name="直接箭头连接符 31">
            <a:extLst>
              <a:ext uri="{FF2B5EF4-FFF2-40B4-BE49-F238E27FC236}">
                <a16:creationId xmlns="" xmlns:a16="http://schemas.microsoft.com/office/drawing/2014/main" id="{BFBBB980-7BC3-4809-A5A9-15C1233242FE}"/>
              </a:ext>
            </a:extLst>
          </p:cNvPr>
          <p:cNvCxnSpPr>
            <a:cxnSpLocks/>
          </p:cNvCxnSpPr>
          <p:nvPr/>
        </p:nvCxnSpPr>
        <p:spPr>
          <a:xfrm flipH="1">
            <a:off x="7089019" y="4561754"/>
            <a:ext cx="576000"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3" name="圆角矩形 19">
            <a:extLst>
              <a:ext uri="{FF2B5EF4-FFF2-40B4-BE49-F238E27FC236}">
                <a16:creationId xmlns="" xmlns:a16="http://schemas.microsoft.com/office/drawing/2014/main" id="{37532A73-F8C4-47D4-A779-2B0A45B01F80}"/>
              </a:ext>
            </a:extLst>
          </p:cNvPr>
          <p:cNvSpPr/>
          <p:nvPr/>
        </p:nvSpPr>
        <p:spPr>
          <a:xfrm>
            <a:off x="7667034" y="4369323"/>
            <a:ext cx="1838324" cy="368410"/>
          </a:xfrm>
          <a:prstGeom prst="roundRect">
            <a:avLst>
              <a:gd name="adj" fmla="val 7486"/>
            </a:avLst>
          </a:prstGeom>
          <a:solidFill>
            <a:srgbClr val="00B0F0">
              <a:alpha val="5000"/>
            </a:srgbClr>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邻居</a:t>
            </a:r>
            <a:r>
              <a:rPr lang="en-US" altLang="zh-CN"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2.2.2.2</a:t>
            </a:r>
            <a:r>
              <a:rPr lang="zh-CN" altLang="en-US"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是</a:t>
            </a:r>
            <a:r>
              <a:rPr lang="en-US" altLang="zh-CN"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Master</a:t>
            </a:r>
          </a:p>
        </p:txBody>
      </p:sp>
      <p:sp>
        <p:nvSpPr>
          <p:cNvPr id="38" name="圆角矩形 19">
            <a:extLst>
              <a:ext uri="{FF2B5EF4-FFF2-40B4-BE49-F238E27FC236}">
                <a16:creationId xmlns="" xmlns:a16="http://schemas.microsoft.com/office/drawing/2014/main" id="{325FB04E-D1C4-4510-9368-31B76EDFE380}"/>
              </a:ext>
            </a:extLst>
          </p:cNvPr>
          <p:cNvSpPr/>
          <p:nvPr/>
        </p:nvSpPr>
        <p:spPr>
          <a:xfrm>
            <a:off x="9639611" y="5638800"/>
            <a:ext cx="1933264" cy="622327"/>
          </a:xfrm>
          <a:prstGeom prst="roundRect">
            <a:avLst>
              <a:gd name="adj" fmla="val 7486"/>
            </a:avLst>
          </a:prstGeom>
          <a:solidFill>
            <a:schemeClr val="bg1"/>
          </a:solidFill>
          <a:ln w="19050">
            <a:solidFill>
              <a:srgbClr val="EC7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思考：邻居表中的</a:t>
            </a:r>
            <a:r>
              <a:rPr lang="en-US" altLang="zh-CN" sz="14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DR/BDR</a:t>
            </a:r>
            <a:r>
              <a:rPr lang="zh-CN" altLang="en-US" sz="14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是什么？</a:t>
            </a:r>
            <a:endParaRPr lang="en-US" altLang="zh-CN" sz="14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1418728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由于静态路由由网络管理员手工配置，因此当网络发生变化时，静态路由需要手动调整，这制约了静态路由在现网大规模的应用。</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动态路由协议因其灵活性高、可靠性好、易于扩展等特点被广泛应用于现网。在动态路由协议之中，</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Open Shortest Path First</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，开放式最短路径优先）协议是使用场景非常广泛的动态路由协议之一。</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在</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RFC2328</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中定义，是一种基于链路状态算法的路由协议。</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本课程将初步介绍</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基本概念、工作原理和基础配置。</a:t>
            </a:r>
          </a:p>
        </p:txBody>
      </p:sp>
    </p:spTree>
    <p:extLst>
      <p:ext uri="{BB962C8B-B14F-4D97-AF65-F5344CB8AC3E}">
        <p14:creationId xmlns:p14="http://schemas.microsoft.com/office/powerpoint/2010/main" val="35488624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1C2E2A0-6136-453F-8A5B-7D786B8B3A0D}"/>
              </a:ext>
            </a:extLst>
          </p:cNvPr>
          <p:cNvSpPr>
            <a:spLocks noGrp="1"/>
          </p:cNvSpPr>
          <p:nvPr>
            <p:ph type="title"/>
          </p:nvPr>
        </p:nvSpPr>
        <p:spPr/>
        <p:txBody>
          <a:bodyPr/>
          <a:lstStyle/>
          <a:p>
            <a:r>
              <a:rPr lang="en-US" altLang="zh-CN">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a:latin typeface="Huawei Sans" panose="020C0503030203020204" pitchFamily="34" charset="0"/>
                <a:ea typeface="方正兰亭黑简体" panose="02000000000000000000" pitchFamily="2" charset="-122"/>
                <a:sym typeface="Huawei Sans" panose="020C0503030203020204" pitchFamily="34" charset="0"/>
              </a:rPr>
              <a:t>网络类型简介</a:t>
            </a:r>
          </a:p>
        </p:txBody>
      </p:sp>
      <p:sp>
        <p:nvSpPr>
          <p:cNvPr id="3" name="文本占位符 3">
            <a:extLst>
              <a:ext uri="{FF2B5EF4-FFF2-40B4-BE49-F238E27FC236}">
                <a16:creationId xmlns="" xmlns:a16="http://schemas.microsoft.com/office/drawing/2014/main" id="{D9859599-F93C-46C8-88CB-943434BF44D0}"/>
              </a:ext>
            </a:extLst>
          </p:cNvPr>
          <p:cNvSpPr txBox="1">
            <a:spLocks/>
          </p:cNvSpPr>
          <p:nvPr/>
        </p:nvSpPr>
        <p:spPr>
          <a:xfrm>
            <a:off x="468317" y="1233488"/>
            <a:ext cx="11276183" cy="4680000"/>
          </a:xfrm>
          <a:prstGeom prst="rect">
            <a:avLst/>
          </a:prstGeom>
        </p:spPr>
        <p:txBody>
          <a:bodyPr/>
          <a:lst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在学习</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DR</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和</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BDR</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的概念之前，需要首先了解</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的网络类型。</a:t>
            </a:r>
          </a:p>
          <a:p>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网络类型是一个非常重要的接口变量，这个变量将影响</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在接口上的操作，例如采用什么方式发送</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协议报文，以及是否需要选举</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DR</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BDR</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等。</a:t>
            </a:r>
            <a:endParaRPr lang="en-US" altLang="zh-CN" sz="1800"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接口默认的</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网络类型取决于接口所使用的数据链路层封装。</a:t>
            </a:r>
            <a:endParaRPr lang="en-US" altLang="zh-CN" sz="1800"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如图所示，</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的有四种网络类型，</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Broadcast</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NBMA</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P2MP</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和</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P2P</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8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 name="文本框 3">
            <a:extLst>
              <a:ext uri="{FF2B5EF4-FFF2-40B4-BE49-F238E27FC236}">
                <a16:creationId xmlns="" xmlns:a16="http://schemas.microsoft.com/office/drawing/2014/main" id="{B38B6ADD-5FED-4325-88F9-2A2F0136DE02}"/>
              </a:ext>
            </a:extLst>
          </p:cNvPr>
          <p:cNvSpPr txBox="1"/>
          <p:nvPr/>
        </p:nvSpPr>
        <p:spPr>
          <a:xfrm>
            <a:off x="6106408" y="3990866"/>
            <a:ext cx="5352458" cy="1692771"/>
          </a:xfrm>
          <a:prstGeom prst="rect">
            <a:avLst/>
          </a:prstGeom>
          <a:solidFill>
            <a:srgbClr val="F4FBFE"/>
          </a:solidFill>
          <a:ln>
            <a:solidFill>
              <a:srgbClr val="99DFF9"/>
            </a:solidFill>
          </a:ln>
        </p:spPr>
        <p:txBody>
          <a:bodyPr wrap="square" rtlCol="0">
            <a:spAutoFit/>
          </a:bodyPr>
          <a:lstStyle>
            <a:defPPr>
              <a:defRPr lang="en-US"/>
            </a:defPPr>
            <a:lvl1pPr fontAlgn="auto">
              <a:lnSpc>
                <a:spcPts val="2400"/>
              </a:lnSpc>
              <a:spcBef>
                <a:spcPts val="0"/>
              </a:spcBef>
              <a:spcAft>
                <a:spcPts val="0"/>
              </a:spcAft>
              <a:defRPr sz="1400">
                <a:solidFill>
                  <a:prstClr val="black"/>
                </a:solidFill>
                <a:latin typeface="Huawei Sans" panose="020C0503030203020204" pitchFamily="34" charset="0"/>
                <a:ea typeface="方正兰亭黑简体" panose="02000000000000000000" pitchFamily="2" charset="-122"/>
                <a:cs typeface="Courier New" panose="02070309020205020404" pitchFamily="49" charset="0"/>
              </a:defRPr>
            </a:lvl1pPr>
          </a:lstStyle>
          <a:p>
            <a:pPr>
              <a:lnSpc>
                <a:spcPct val="130000"/>
              </a:lnSpc>
            </a:pPr>
            <a:r>
              <a:rPr lang="en-US" altLang="zh-CN" sz="1600" dirty="0">
                <a:solidFill>
                  <a:srgbClr val="EC7061"/>
                </a:solidFill>
                <a:sym typeface="Huawei Sans" panose="020C0503030203020204" pitchFamily="34" charset="0"/>
              </a:rPr>
              <a:t>[R1-GigabitEthernet1/0/0] </a:t>
            </a:r>
            <a:r>
              <a:rPr lang="en-US" altLang="zh-CN" sz="1600" dirty="0" err="1">
                <a:solidFill>
                  <a:srgbClr val="EC7061"/>
                </a:solidFill>
                <a:sym typeface="Huawei Sans" panose="020C0503030203020204" pitchFamily="34" charset="0"/>
              </a:rPr>
              <a:t>ospf</a:t>
            </a:r>
            <a:r>
              <a:rPr lang="en-US" altLang="zh-CN" sz="1600" dirty="0">
                <a:solidFill>
                  <a:srgbClr val="EC7061"/>
                </a:solidFill>
                <a:sym typeface="Huawei Sans" panose="020C0503030203020204" pitchFamily="34" charset="0"/>
              </a:rPr>
              <a:t> network-type ?</a:t>
            </a:r>
          </a:p>
          <a:p>
            <a:pPr>
              <a:lnSpc>
                <a:spcPct val="130000"/>
              </a:lnSpc>
            </a:pPr>
            <a:r>
              <a:rPr lang="en-US" altLang="zh-CN" sz="1600" dirty="0">
                <a:solidFill>
                  <a:schemeClr val="tx1"/>
                </a:solidFill>
                <a:sym typeface="Huawei Sans" panose="020C0503030203020204" pitchFamily="34" charset="0"/>
              </a:rPr>
              <a:t>  </a:t>
            </a:r>
            <a:r>
              <a:rPr lang="en-US" altLang="zh-CN" sz="1600" dirty="0">
                <a:solidFill>
                  <a:srgbClr val="EC7061"/>
                </a:solidFill>
                <a:sym typeface="Huawei Sans" panose="020C0503030203020204" pitchFamily="34" charset="0"/>
              </a:rPr>
              <a:t>broadcast</a:t>
            </a:r>
            <a:r>
              <a:rPr lang="en-US" altLang="zh-CN" sz="1600" dirty="0">
                <a:solidFill>
                  <a:schemeClr val="tx1"/>
                </a:solidFill>
                <a:sym typeface="Huawei Sans" panose="020C0503030203020204" pitchFamily="34" charset="0"/>
              </a:rPr>
              <a:t>  Specify OSPF broadcast network</a:t>
            </a:r>
          </a:p>
          <a:p>
            <a:pPr>
              <a:lnSpc>
                <a:spcPct val="130000"/>
              </a:lnSpc>
            </a:pPr>
            <a:r>
              <a:rPr lang="en-US" altLang="zh-CN" sz="1600" dirty="0">
                <a:solidFill>
                  <a:schemeClr val="tx1"/>
                </a:solidFill>
                <a:sym typeface="Huawei Sans" panose="020C0503030203020204" pitchFamily="34" charset="0"/>
              </a:rPr>
              <a:t>  </a:t>
            </a:r>
            <a:r>
              <a:rPr lang="en-US" altLang="zh-CN" sz="1600" dirty="0" err="1">
                <a:solidFill>
                  <a:srgbClr val="EC7061"/>
                </a:solidFill>
                <a:sym typeface="Huawei Sans" panose="020C0503030203020204" pitchFamily="34" charset="0"/>
              </a:rPr>
              <a:t>nbma</a:t>
            </a:r>
            <a:r>
              <a:rPr lang="en-US" altLang="zh-CN" sz="1600" dirty="0">
                <a:solidFill>
                  <a:schemeClr val="tx1"/>
                </a:solidFill>
                <a:sym typeface="Huawei Sans" panose="020C0503030203020204" pitchFamily="34" charset="0"/>
              </a:rPr>
              <a:t>        Specify OSPF NBMA network</a:t>
            </a:r>
          </a:p>
          <a:p>
            <a:pPr>
              <a:lnSpc>
                <a:spcPct val="130000"/>
              </a:lnSpc>
            </a:pPr>
            <a:r>
              <a:rPr lang="en-US" altLang="zh-CN" sz="1600" dirty="0">
                <a:solidFill>
                  <a:schemeClr val="tx1"/>
                </a:solidFill>
                <a:sym typeface="Huawei Sans" panose="020C0503030203020204" pitchFamily="34" charset="0"/>
              </a:rPr>
              <a:t>  </a:t>
            </a:r>
            <a:r>
              <a:rPr lang="en-US" altLang="zh-CN" sz="1600" dirty="0">
                <a:solidFill>
                  <a:srgbClr val="EC7061"/>
                </a:solidFill>
                <a:sym typeface="Huawei Sans" panose="020C0503030203020204" pitchFamily="34" charset="0"/>
              </a:rPr>
              <a:t>p2mp</a:t>
            </a:r>
            <a:r>
              <a:rPr lang="en-US" altLang="zh-CN" sz="1600" dirty="0">
                <a:solidFill>
                  <a:schemeClr val="tx1"/>
                </a:solidFill>
                <a:sym typeface="Huawei Sans" panose="020C0503030203020204" pitchFamily="34" charset="0"/>
              </a:rPr>
              <a:t>        Specify OSPF point-to-multipoint network</a:t>
            </a:r>
          </a:p>
          <a:p>
            <a:pPr>
              <a:lnSpc>
                <a:spcPct val="130000"/>
              </a:lnSpc>
            </a:pPr>
            <a:r>
              <a:rPr lang="en-US" altLang="zh-CN" sz="1600" dirty="0">
                <a:solidFill>
                  <a:schemeClr val="tx1"/>
                </a:solidFill>
                <a:sym typeface="Huawei Sans" panose="020C0503030203020204" pitchFamily="34" charset="0"/>
              </a:rPr>
              <a:t>  </a:t>
            </a:r>
            <a:r>
              <a:rPr lang="en-US" altLang="zh-CN" sz="1600" dirty="0">
                <a:solidFill>
                  <a:srgbClr val="EC7061"/>
                </a:solidFill>
                <a:sym typeface="Huawei Sans" panose="020C0503030203020204" pitchFamily="34" charset="0"/>
              </a:rPr>
              <a:t>p2p</a:t>
            </a:r>
            <a:r>
              <a:rPr lang="en-US" altLang="zh-CN" sz="1600" dirty="0">
                <a:solidFill>
                  <a:schemeClr val="tx1"/>
                </a:solidFill>
                <a:sym typeface="Huawei Sans" panose="020C0503030203020204" pitchFamily="34" charset="0"/>
              </a:rPr>
              <a:t>           Specify OSPF point-to-point network</a:t>
            </a:r>
            <a:endParaRPr lang="zh-CN" altLang="en-US" sz="1600" dirty="0">
              <a:sym typeface="Huawei Sans" panose="020C0503030203020204" pitchFamily="34" charset="0"/>
            </a:endParaRPr>
          </a:p>
        </p:txBody>
      </p:sp>
      <p:cxnSp>
        <p:nvCxnSpPr>
          <p:cNvPr id="5" name="直接连接符 4">
            <a:extLst>
              <a:ext uri="{FF2B5EF4-FFF2-40B4-BE49-F238E27FC236}">
                <a16:creationId xmlns="" xmlns:a16="http://schemas.microsoft.com/office/drawing/2014/main" id="{8B66049C-771B-4067-AB54-30EE1F065E53}"/>
              </a:ext>
            </a:extLst>
          </p:cNvPr>
          <p:cNvCxnSpPr>
            <a:cxnSpLocks/>
            <a:stCxn id="10" idx="1"/>
            <a:endCxn id="7" idx="3"/>
          </p:cNvCxnSpPr>
          <p:nvPr/>
        </p:nvCxnSpPr>
        <p:spPr>
          <a:xfrm flipH="1">
            <a:off x="1732958" y="4995307"/>
            <a:ext cx="271414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 name="组合 5">
            <a:extLst>
              <a:ext uri="{FF2B5EF4-FFF2-40B4-BE49-F238E27FC236}">
                <a16:creationId xmlns="" xmlns:a16="http://schemas.microsoft.com/office/drawing/2014/main" id="{7F7B4A34-0CC5-4E38-8866-C5F4E4C5F20E}"/>
              </a:ext>
            </a:extLst>
          </p:cNvPr>
          <p:cNvGrpSpPr/>
          <p:nvPr/>
        </p:nvGrpSpPr>
        <p:grpSpPr>
          <a:xfrm>
            <a:off x="1192958" y="4773907"/>
            <a:ext cx="707171" cy="825430"/>
            <a:chOff x="1669180" y="4735807"/>
            <a:chExt cx="707171" cy="825430"/>
          </a:xfrm>
        </p:grpSpPr>
        <p:pic>
          <p:nvPicPr>
            <p:cNvPr id="7" name="图片 6">
              <a:extLst>
                <a:ext uri="{FF2B5EF4-FFF2-40B4-BE49-F238E27FC236}">
                  <a16:creationId xmlns="" xmlns:a16="http://schemas.microsoft.com/office/drawing/2014/main" id="{E1159814-02B9-4234-A799-BF3DC5083401}"/>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669180" y="4735807"/>
              <a:ext cx="540000" cy="442800"/>
            </a:xfrm>
            <a:prstGeom prst="rect">
              <a:avLst/>
            </a:prstGeom>
          </p:spPr>
        </p:pic>
        <p:sp>
          <p:nvSpPr>
            <p:cNvPr id="8" name="文本框 7">
              <a:extLst>
                <a:ext uri="{FF2B5EF4-FFF2-40B4-BE49-F238E27FC236}">
                  <a16:creationId xmlns="" xmlns:a16="http://schemas.microsoft.com/office/drawing/2014/main" id="{24CC806F-9385-4454-8642-EEC140910BD4}"/>
                </a:ext>
              </a:extLst>
            </p:cNvPr>
            <p:cNvSpPr txBox="1"/>
            <p:nvPr/>
          </p:nvSpPr>
          <p:spPr>
            <a:xfrm>
              <a:off x="1727422" y="5222683"/>
              <a:ext cx="648929" cy="338554"/>
            </a:xfrm>
            <a:prstGeom prst="rect">
              <a:avLst/>
            </a:prstGeom>
            <a:noFill/>
          </p:spPr>
          <p:txBody>
            <a:bodyPr wrap="square" rtlCol="0">
              <a:spAutoFit/>
            </a:bodyPr>
            <a:lstStyle/>
            <a:p>
              <a:r>
                <a:rPr lang="en-US" altLang="zh-CN" sz="16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9" name="组合 8">
            <a:extLst>
              <a:ext uri="{FF2B5EF4-FFF2-40B4-BE49-F238E27FC236}">
                <a16:creationId xmlns="" xmlns:a16="http://schemas.microsoft.com/office/drawing/2014/main" id="{51F75820-BC29-4578-8619-06EB6A3C2647}"/>
              </a:ext>
            </a:extLst>
          </p:cNvPr>
          <p:cNvGrpSpPr/>
          <p:nvPr/>
        </p:nvGrpSpPr>
        <p:grpSpPr>
          <a:xfrm>
            <a:off x="4447099" y="4773907"/>
            <a:ext cx="755532" cy="809561"/>
            <a:chOff x="4794368" y="4735807"/>
            <a:chExt cx="755532" cy="809561"/>
          </a:xfrm>
        </p:grpSpPr>
        <p:pic>
          <p:nvPicPr>
            <p:cNvPr id="10" name="图片 9">
              <a:extLst>
                <a:ext uri="{FF2B5EF4-FFF2-40B4-BE49-F238E27FC236}">
                  <a16:creationId xmlns="" xmlns:a16="http://schemas.microsoft.com/office/drawing/2014/main" id="{9BE5C3E9-11BF-4E06-9ADD-FE7A621863E1}"/>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794368" y="4735807"/>
              <a:ext cx="540000" cy="442800"/>
            </a:xfrm>
            <a:prstGeom prst="rect">
              <a:avLst/>
            </a:prstGeom>
          </p:spPr>
        </p:pic>
        <p:sp>
          <p:nvSpPr>
            <p:cNvPr id="11" name="文本框 10">
              <a:extLst>
                <a:ext uri="{FF2B5EF4-FFF2-40B4-BE49-F238E27FC236}">
                  <a16:creationId xmlns="" xmlns:a16="http://schemas.microsoft.com/office/drawing/2014/main" id="{0220A558-0E25-4440-9907-A7365A66379D}"/>
                </a:ext>
              </a:extLst>
            </p:cNvPr>
            <p:cNvSpPr txBox="1"/>
            <p:nvPr/>
          </p:nvSpPr>
          <p:spPr>
            <a:xfrm>
              <a:off x="4844434" y="5206814"/>
              <a:ext cx="705466" cy="338554"/>
            </a:xfrm>
            <a:prstGeom prst="rect">
              <a:avLst/>
            </a:prstGeom>
            <a:noFill/>
          </p:spPr>
          <p:txBody>
            <a:bodyPr wrap="squar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R2</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12" name="文本框 11">
            <a:extLst>
              <a:ext uri="{FF2B5EF4-FFF2-40B4-BE49-F238E27FC236}">
                <a16:creationId xmlns="" xmlns:a16="http://schemas.microsoft.com/office/drawing/2014/main" id="{43E642A1-3E37-40AA-88F8-8D90E7F08AB2}"/>
              </a:ext>
            </a:extLst>
          </p:cNvPr>
          <p:cNvSpPr txBox="1"/>
          <p:nvPr/>
        </p:nvSpPr>
        <p:spPr>
          <a:xfrm>
            <a:off x="782520" y="4311953"/>
            <a:ext cx="2057417"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Router ID:1.1.1.1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 name="文本框 12">
            <a:extLst>
              <a:ext uri="{FF2B5EF4-FFF2-40B4-BE49-F238E27FC236}">
                <a16:creationId xmlns="" xmlns:a16="http://schemas.microsoft.com/office/drawing/2014/main" id="{BF8A1599-FD4E-4155-84CF-6133E4C99A44}"/>
              </a:ext>
            </a:extLst>
          </p:cNvPr>
          <p:cNvSpPr txBox="1"/>
          <p:nvPr/>
        </p:nvSpPr>
        <p:spPr>
          <a:xfrm>
            <a:off x="3852104" y="4317091"/>
            <a:ext cx="1903174" cy="338554"/>
          </a:xfrm>
          <a:prstGeom prst="rect">
            <a:avLst/>
          </a:prstGeom>
          <a:noFill/>
        </p:spPr>
        <p:txBody>
          <a:bodyPr wrap="squar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Router ID</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:2.2.2.2</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 name="文本框 13">
            <a:extLst>
              <a:ext uri="{FF2B5EF4-FFF2-40B4-BE49-F238E27FC236}">
                <a16:creationId xmlns="" xmlns:a16="http://schemas.microsoft.com/office/drawing/2014/main" id="{2A1F23BE-2FEE-48E7-A889-6606FEA7C451}"/>
              </a:ext>
            </a:extLst>
          </p:cNvPr>
          <p:cNvSpPr txBox="1"/>
          <p:nvPr/>
        </p:nvSpPr>
        <p:spPr>
          <a:xfrm>
            <a:off x="3410322" y="5258256"/>
            <a:ext cx="1210291" cy="307777"/>
          </a:xfrm>
          <a:prstGeom prst="rect">
            <a:avLst/>
          </a:prstGeom>
          <a:noFill/>
        </p:spPr>
        <p:txBody>
          <a:bodyPr wrap="square" rtlCol="0">
            <a:spAutoFit/>
          </a:bodyPr>
          <a:lstStyle/>
          <a:p>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10.1.1.2/30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15" name="组合 14">
            <a:extLst>
              <a:ext uri="{FF2B5EF4-FFF2-40B4-BE49-F238E27FC236}">
                <a16:creationId xmlns="" xmlns:a16="http://schemas.microsoft.com/office/drawing/2014/main" id="{E90E4BAC-23C3-44E7-BB54-D14AB184F481}"/>
              </a:ext>
            </a:extLst>
          </p:cNvPr>
          <p:cNvGrpSpPr/>
          <p:nvPr/>
        </p:nvGrpSpPr>
        <p:grpSpPr>
          <a:xfrm>
            <a:off x="1705531" y="5012660"/>
            <a:ext cx="1903174" cy="567904"/>
            <a:chOff x="2134861" y="4974560"/>
            <a:chExt cx="1903174" cy="567904"/>
          </a:xfrm>
        </p:grpSpPr>
        <p:sp>
          <p:nvSpPr>
            <p:cNvPr id="16" name="文本框 15">
              <a:extLst>
                <a:ext uri="{FF2B5EF4-FFF2-40B4-BE49-F238E27FC236}">
                  <a16:creationId xmlns="" xmlns:a16="http://schemas.microsoft.com/office/drawing/2014/main" id="{0487D0A9-EDA1-4BED-ADC7-92F0AF2CEE7F}"/>
                </a:ext>
              </a:extLst>
            </p:cNvPr>
            <p:cNvSpPr txBox="1"/>
            <p:nvPr/>
          </p:nvSpPr>
          <p:spPr>
            <a:xfrm>
              <a:off x="2134861" y="5234687"/>
              <a:ext cx="1903174" cy="307777"/>
            </a:xfrm>
            <a:prstGeom prst="rect">
              <a:avLst/>
            </a:prstGeom>
            <a:noFill/>
          </p:spPr>
          <p:txBody>
            <a:bodyPr wrap="square" rtlCol="0">
              <a:spAutoFit/>
            </a:bodyPr>
            <a:lstStyle/>
            <a:p>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10.1.1.1/30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 name="文本框 16">
              <a:extLst>
                <a:ext uri="{FF2B5EF4-FFF2-40B4-BE49-F238E27FC236}">
                  <a16:creationId xmlns="" xmlns:a16="http://schemas.microsoft.com/office/drawing/2014/main" id="{6136B41E-0447-4D6B-B455-E89C594CB25C}"/>
                </a:ext>
              </a:extLst>
            </p:cNvPr>
            <p:cNvSpPr txBox="1"/>
            <p:nvPr/>
          </p:nvSpPr>
          <p:spPr>
            <a:xfrm>
              <a:off x="2201974" y="4974560"/>
              <a:ext cx="1057993" cy="307777"/>
            </a:xfrm>
            <a:prstGeom prst="rect">
              <a:avLst/>
            </a:prstGeom>
            <a:noFill/>
          </p:spPr>
          <p:txBody>
            <a:bodyPr wrap="square" rtlCol="0">
              <a:spAutoFit/>
            </a:bodyPr>
            <a:lstStyle/>
            <a:p>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GE1/0/0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18" name="文本框 17">
            <a:extLst>
              <a:ext uri="{FF2B5EF4-FFF2-40B4-BE49-F238E27FC236}">
                <a16:creationId xmlns="" xmlns:a16="http://schemas.microsoft.com/office/drawing/2014/main" id="{C1CB56FB-AEAD-4E7A-99AE-452535DB1658}"/>
              </a:ext>
            </a:extLst>
          </p:cNvPr>
          <p:cNvSpPr txBox="1"/>
          <p:nvPr/>
        </p:nvSpPr>
        <p:spPr>
          <a:xfrm>
            <a:off x="3562621" y="5012660"/>
            <a:ext cx="1057993" cy="307777"/>
          </a:xfrm>
          <a:prstGeom prst="rect">
            <a:avLst/>
          </a:prstGeom>
          <a:noFill/>
        </p:spPr>
        <p:txBody>
          <a:bodyPr wrap="square" rtlCol="0">
            <a:spAutoFit/>
          </a:bodyPr>
          <a:lstStyle/>
          <a:p>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GE1/0/0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15619800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fontAlgn="auto"/>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网络类型</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 (1)</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4" name="圆角矩形 75"/>
          <p:cNvSpPr/>
          <p:nvPr/>
        </p:nvSpPr>
        <p:spPr>
          <a:xfrm>
            <a:off x="6134472" y="2282997"/>
            <a:ext cx="5532980" cy="39600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BMA</a:t>
            </a:r>
            <a:r>
              <a:rPr lang="zh-CN" altLang="en-US" sz="1600"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600"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Broadcast Multiple Access</a:t>
            </a:r>
            <a:r>
              <a:rPr lang="zh-CN" altLang="en-US" sz="1600"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，广播式多路访问）</a:t>
            </a:r>
            <a:endParaRPr lang="zh-CN" altLang="en-US" sz="16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 name="圆角矩形 75"/>
          <p:cNvSpPr/>
          <p:nvPr/>
        </p:nvSpPr>
        <p:spPr>
          <a:xfrm>
            <a:off x="511849" y="2282997"/>
            <a:ext cx="5532980" cy="39600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P2P</a:t>
            </a:r>
            <a:r>
              <a:rPr lang="zh-CN" altLang="en-US" sz="1600"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600"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Point-to-Point</a:t>
            </a:r>
            <a:r>
              <a:rPr lang="zh-CN" altLang="en-US" sz="1600"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，点对点）</a:t>
            </a:r>
            <a:endParaRPr lang="zh-CN" altLang="en-US" sz="16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 name="圆角矩形 75"/>
          <p:cNvSpPr/>
          <p:nvPr/>
        </p:nvSpPr>
        <p:spPr>
          <a:xfrm>
            <a:off x="6134472" y="2703958"/>
            <a:ext cx="5532980" cy="3644068"/>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600" b="1" dirty="0">
              <a:solidFill>
                <a:schemeClr val="tx1">
                  <a:lumMod val="75000"/>
                  <a:lumOff val="25000"/>
                </a:schemeClr>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27" name="圆角矩形 75"/>
          <p:cNvSpPr/>
          <p:nvPr/>
        </p:nvSpPr>
        <p:spPr>
          <a:xfrm>
            <a:off x="511849" y="2703957"/>
            <a:ext cx="5532980" cy="3644069"/>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600" b="1" dirty="0">
              <a:solidFill>
                <a:schemeClr val="tx1">
                  <a:lumMod val="75000"/>
                  <a:lumOff val="25000"/>
                </a:schemeClr>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pic>
        <p:nvPicPr>
          <p:cNvPr id="56" name="图片 5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292511" y="3384543"/>
            <a:ext cx="540000" cy="442800"/>
          </a:xfrm>
          <a:prstGeom prst="rect">
            <a:avLst/>
          </a:prstGeom>
        </p:spPr>
      </p:pic>
      <p:pic>
        <p:nvPicPr>
          <p:cNvPr id="57" name="图片 5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561743" y="3384543"/>
            <a:ext cx="540000" cy="442800"/>
          </a:xfrm>
          <a:prstGeom prst="rect">
            <a:avLst/>
          </a:prstGeom>
        </p:spPr>
      </p:pic>
      <p:sp>
        <p:nvSpPr>
          <p:cNvPr id="60" name="文本框 59"/>
          <p:cNvSpPr txBox="1"/>
          <p:nvPr/>
        </p:nvSpPr>
        <p:spPr>
          <a:xfrm>
            <a:off x="1206773" y="3832607"/>
            <a:ext cx="664055" cy="338554"/>
          </a:xfrm>
          <a:prstGeom prst="rect">
            <a:avLst/>
          </a:prstGeom>
          <a:noFill/>
        </p:spPr>
        <p:txBody>
          <a:bodyPr wrap="square" rtlCol="0">
            <a:spAutoFit/>
          </a:bodyPr>
          <a:lstStyle/>
          <a:p>
            <a:pPr algn="ctr"/>
            <a:r>
              <a:rPr lang="en-US" altLang="zh-CN" sz="1600" smtClean="0">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1" name="文本框 60"/>
          <p:cNvSpPr txBox="1"/>
          <p:nvPr/>
        </p:nvSpPr>
        <p:spPr>
          <a:xfrm>
            <a:off x="4331173" y="3814444"/>
            <a:ext cx="975428" cy="338554"/>
          </a:xfrm>
          <a:prstGeom prst="rect">
            <a:avLst/>
          </a:prstGeom>
          <a:noFill/>
        </p:spPr>
        <p:txBody>
          <a:bodyPr wrap="square" rtlCol="0">
            <a:spAutoFit/>
          </a:bodyPr>
          <a:lstStyle/>
          <a:p>
            <a:pPr algn="ctr"/>
            <a:r>
              <a:rPr lang="en-US" altLang="zh-CN" sz="1600" smtClean="0">
                <a:latin typeface="Huawei Sans" panose="020C0503030203020204" pitchFamily="34" charset="0"/>
                <a:ea typeface="方正兰亭黑简体" panose="02000000000000000000" pitchFamily="2" charset="-122"/>
                <a:sym typeface="Huawei Sans" panose="020C0503030203020204" pitchFamily="34" charset="0"/>
              </a:rPr>
              <a:t>R2</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 name="文本框 1"/>
          <p:cNvSpPr txBox="1"/>
          <p:nvPr/>
        </p:nvSpPr>
        <p:spPr>
          <a:xfrm>
            <a:off x="556159" y="4570254"/>
            <a:ext cx="5440583" cy="1126462"/>
          </a:xfrm>
          <a:prstGeom prst="rect">
            <a:avLst/>
          </a:prstGeom>
          <a:noFill/>
        </p:spPr>
        <p:txBody>
          <a:bodyPr wrap="square" rtlCol="0">
            <a:spAutoFit/>
          </a:bodyPr>
          <a:lstStyle/>
          <a:p>
            <a:pPr marL="285750" indent="-285750">
              <a:lnSpc>
                <a:spcPct val="140000"/>
              </a:lnSpc>
              <a:buFont typeface="Arial" panose="020B0604020202020204" pitchFamily="34" charset="0"/>
              <a:buChar char="•"/>
            </a:pP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P2P</a:t>
            </a:r>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指</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的是在一段链路上只能连接两台网络设备的环境。</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nSpc>
                <a:spcPct val="140000"/>
              </a:lnSpc>
              <a:buFont typeface="Arial" panose="020B0604020202020204" pitchFamily="34" charset="0"/>
              <a:buChar char="•"/>
            </a:pP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典型的例子是</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PPP</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链路。当接口采用</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PPP</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封装时，</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在该接口上采用的缺省网络类型为</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P2P </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a:t>
            </a:r>
          </a:p>
        </p:txBody>
      </p:sp>
      <p:pic>
        <p:nvPicPr>
          <p:cNvPr id="36" name="图片 3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783774" y="3509645"/>
            <a:ext cx="540000" cy="442800"/>
          </a:xfrm>
          <a:prstGeom prst="rect">
            <a:avLst/>
          </a:prstGeom>
        </p:spPr>
      </p:pic>
      <p:pic>
        <p:nvPicPr>
          <p:cNvPr id="37" name="图片 3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0395714" y="2925294"/>
            <a:ext cx="540000" cy="442800"/>
          </a:xfrm>
          <a:prstGeom prst="rect">
            <a:avLst/>
          </a:prstGeom>
        </p:spPr>
      </p:pic>
      <p:pic>
        <p:nvPicPr>
          <p:cNvPr id="38" name="图片 3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0395714" y="4049234"/>
            <a:ext cx="540000" cy="442800"/>
          </a:xfrm>
          <a:prstGeom prst="rect">
            <a:avLst/>
          </a:prstGeom>
        </p:spPr>
      </p:pic>
      <p:cxnSp>
        <p:nvCxnSpPr>
          <p:cNvPr id="40" name="直接连接符 39"/>
          <p:cNvCxnSpPr>
            <a:cxnSpLocks/>
            <a:stCxn id="36" idx="3"/>
            <a:endCxn id="32" idx="1"/>
          </p:cNvCxnSpPr>
          <p:nvPr/>
        </p:nvCxnSpPr>
        <p:spPr>
          <a:xfrm>
            <a:off x="7323774" y="3731045"/>
            <a:ext cx="12866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文本框 81"/>
          <p:cNvSpPr txBox="1"/>
          <p:nvPr/>
        </p:nvSpPr>
        <p:spPr>
          <a:xfrm>
            <a:off x="6152657" y="4551055"/>
            <a:ext cx="5528055" cy="1471172"/>
          </a:xfrm>
          <a:prstGeom prst="rect">
            <a:avLst/>
          </a:prstGeom>
          <a:noFill/>
        </p:spPr>
        <p:txBody>
          <a:bodyPr wrap="square" rtlCol="0">
            <a:spAutoFit/>
          </a:bodyPr>
          <a:lstStyle/>
          <a:p>
            <a:pPr marL="285750" indent="-285750">
              <a:lnSpc>
                <a:spcPct val="140000"/>
              </a:lnSpc>
              <a:buFont typeface="Arial" panose="020B0604020202020204" pitchFamily="34" charset="0"/>
              <a:buChar char="•"/>
            </a:pP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BMA</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也被称为</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Broadcast</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，指的是一个允许多台设备接入的、支持广播的环境。</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nSpc>
                <a:spcPct val="140000"/>
              </a:lnSpc>
              <a:buFont typeface="Arial" panose="020B0604020202020204" pitchFamily="34" charset="0"/>
              <a:buChar char="•"/>
            </a:pP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典型的例子是</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Ethernet</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（以太网）。当接口采用</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Ethernet</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封装时，</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在该接口上采用的缺省网络类型为</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BMA</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a:t>
            </a:r>
          </a:p>
        </p:txBody>
      </p:sp>
      <p:sp>
        <p:nvSpPr>
          <p:cNvPr id="54" name="文本占位符 14">
            <a:extLst>
              <a:ext uri="{FF2B5EF4-FFF2-40B4-BE49-F238E27FC236}">
                <a16:creationId xmlns="" xmlns:a16="http://schemas.microsoft.com/office/drawing/2014/main" id="{04F3EB24-A76D-46FD-905F-422FF60FF336}"/>
              </a:ext>
            </a:extLst>
          </p:cNvPr>
          <p:cNvSpPr txBox="1">
            <a:spLocks/>
          </p:cNvSpPr>
          <p:nvPr/>
        </p:nvSpPr>
        <p:spPr>
          <a:xfrm>
            <a:off x="468317" y="1233488"/>
            <a:ext cx="11276183" cy="1786549"/>
          </a:xfrm>
          <a:prstGeom prst="rect">
            <a:avLst/>
          </a:prstGeom>
        </p:spPr>
        <p:txBody>
          <a:bodyPr/>
          <a:lst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一般情况下，链路两端的</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接口网络类型必须一致，否则双方无法建立邻居关系。</a:t>
            </a:r>
          </a:p>
          <a:p>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网络类型可以在接口下通过命令手动修改以适应不同网络场景，例如可以将</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BMA</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网络类型修改为</a:t>
            </a:r>
            <a:r>
              <a:rPr lang="en-US" altLang="zh-CN" sz="1800">
                <a:latin typeface="Huawei Sans" panose="020C0503030203020204" pitchFamily="34" charset="0"/>
                <a:ea typeface="方正兰亭黑简体" panose="02000000000000000000" pitchFamily="2" charset="-122"/>
                <a:sym typeface="Huawei Sans" panose="020C0503030203020204" pitchFamily="34" charset="0"/>
              </a:rPr>
              <a:t>P2P</a:t>
            </a: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8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9" name="文本框 58"/>
          <p:cNvSpPr txBox="1"/>
          <p:nvPr/>
        </p:nvSpPr>
        <p:spPr>
          <a:xfrm>
            <a:off x="1808800" y="3239220"/>
            <a:ext cx="1276457" cy="338554"/>
          </a:xfrm>
          <a:prstGeom prst="rect">
            <a:avLst/>
          </a:prstGeom>
          <a:noFill/>
        </p:spPr>
        <p:txBody>
          <a:bodyPr wrap="square" rtlCol="0">
            <a:spAutoFit/>
          </a:bodyPr>
          <a:lstStyle/>
          <a:p>
            <a:r>
              <a:rPr lang="en-US" altLang="zh-CN" sz="16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Serial0/0/0</a:t>
            </a:r>
            <a:endParaRPr lang="zh-CN" altLang="en-US" sz="16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8" name="直接连接符 27">
            <a:extLst>
              <a:ext uri="{FF2B5EF4-FFF2-40B4-BE49-F238E27FC236}">
                <a16:creationId xmlns="" xmlns:a16="http://schemas.microsoft.com/office/drawing/2014/main" id="{83C78F07-23FF-491F-A403-BA035480E15D}"/>
              </a:ext>
            </a:extLst>
          </p:cNvPr>
          <p:cNvCxnSpPr>
            <a:cxnSpLocks/>
            <a:stCxn id="57" idx="1"/>
            <a:endCxn id="56" idx="3"/>
          </p:cNvCxnSpPr>
          <p:nvPr/>
        </p:nvCxnSpPr>
        <p:spPr>
          <a:xfrm flipH="1">
            <a:off x="1832511" y="3605943"/>
            <a:ext cx="27292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 xmlns:a16="http://schemas.microsoft.com/office/drawing/2014/main" id="{4CB9B9E0-5AB3-4F1D-8124-BD1E23156071}"/>
              </a:ext>
            </a:extLst>
          </p:cNvPr>
          <p:cNvSpPr txBox="1"/>
          <p:nvPr/>
        </p:nvSpPr>
        <p:spPr>
          <a:xfrm>
            <a:off x="3435589" y="3239220"/>
            <a:ext cx="1276457" cy="338554"/>
          </a:xfrm>
          <a:prstGeom prst="rect">
            <a:avLst/>
          </a:prstGeom>
          <a:noFill/>
        </p:spPr>
        <p:txBody>
          <a:bodyPr wrap="square" rtlCol="0">
            <a:spAutoFit/>
          </a:bodyPr>
          <a:lstStyle/>
          <a:p>
            <a:r>
              <a:rPr lang="en-US" altLang="zh-CN" sz="160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Serial0/0/0</a:t>
            </a:r>
            <a:endParaRPr lang="zh-CN" altLang="en-US" sz="16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0" name="文本框 29">
            <a:extLst>
              <a:ext uri="{FF2B5EF4-FFF2-40B4-BE49-F238E27FC236}">
                <a16:creationId xmlns="" xmlns:a16="http://schemas.microsoft.com/office/drawing/2014/main" id="{7BD942D6-6754-4EF7-8853-C39C0D77FFE4}"/>
              </a:ext>
            </a:extLst>
          </p:cNvPr>
          <p:cNvSpPr txBox="1"/>
          <p:nvPr/>
        </p:nvSpPr>
        <p:spPr>
          <a:xfrm>
            <a:off x="1808800" y="3630303"/>
            <a:ext cx="563711" cy="338554"/>
          </a:xfrm>
          <a:prstGeom prst="rect">
            <a:avLst/>
          </a:prstGeom>
          <a:noFill/>
        </p:spPr>
        <p:txBody>
          <a:bodyPr wrap="square" rtlCol="0">
            <a:spAutoFit/>
          </a:bodyPr>
          <a:lstStyle/>
          <a:p>
            <a:r>
              <a:rPr lang="en-US" altLang="zh-CN" sz="160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PPP</a:t>
            </a:r>
            <a:endParaRPr lang="zh-CN" altLang="en-US" sz="16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1" name="文本框 30">
            <a:extLst>
              <a:ext uri="{FF2B5EF4-FFF2-40B4-BE49-F238E27FC236}">
                <a16:creationId xmlns="" xmlns:a16="http://schemas.microsoft.com/office/drawing/2014/main" id="{72540CAE-373D-46AB-BBFA-C9927E8E3C5B}"/>
              </a:ext>
            </a:extLst>
          </p:cNvPr>
          <p:cNvSpPr txBox="1"/>
          <p:nvPr/>
        </p:nvSpPr>
        <p:spPr>
          <a:xfrm>
            <a:off x="3991729" y="3630303"/>
            <a:ext cx="563711" cy="338554"/>
          </a:xfrm>
          <a:prstGeom prst="rect">
            <a:avLst/>
          </a:prstGeom>
          <a:noFill/>
        </p:spPr>
        <p:txBody>
          <a:bodyPr wrap="square" rtlCol="0">
            <a:spAutoFit/>
          </a:bodyPr>
          <a:lstStyle/>
          <a:p>
            <a:r>
              <a:rPr lang="en-US" altLang="zh-CN" sz="160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PPP</a:t>
            </a:r>
            <a:endParaRPr lang="zh-CN" altLang="en-US" sz="16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32" name="图片 31">
            <a:extLst>
              <a:ext uri="{FF2B5EF4-FFF2-40B4-BE49-F238E27FC236}">
                <a16:creationId xmlns="" xmlns:a16="http://schemas.microsoft.com/office/drawing/2014/main" id="{33B21C0B-025E-4F4B-96E5-F28F91816343}"/>
              </a:ext>
            </a:extLst>
          </p:cNvPr>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8610414" y="3509645"/>
            <a:ext cx="540000" cy="442800"/>
          </a:xfrm>
          <a:prstGeom prst="rect">
            <a:avLst/>
          </a:prstGeom>
        </p:spPr>
      </p:pic>
      <p:cxnSp>
        <p:nvCxnSpPr>
          <p:cNvPr id="41" name="直接连接符 40">
            <a:extLst>
              <a:ext uri="{FF2B5EF4-FFF2-40B4-BE49-F238E27FC236}">
                <a16:creationId xmlns="" xmlns:a16="http://schemas.microsoft.com/office/drawing/2014/main" id="{C08ACC02-1930-4168-8E0F-E6721BC89A05}"/>
              </a:ext>
            </a:extLst>
          </p:cNvPr>
          <p:cNvCxnSpPr>
            <a:cxnSpLocks/>
            <a:stCxn id="32" idx="3"/>
            <a:endCxn id="38" idx="1"/>
          </p:cNvCxnSpPr>
          <p:nvPr/>
        </p:nvCxnSpPr>
        <p:spPr>
          <a:xfrm>
            <a:off x="9150414" y="3731045"/>
            <a:ext cx="1245300" cy="5395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 xmlns:a16="http://schemas.microsoft.com/office/drawing/2014/main" id="{20B1FEE6-9AF7-4928-8670-8FFC9FC84CA5}"/>
              </a:ext>
            </a:extLst>
          </p:cNvPr>
          <p:cNvCxnSpPr>
            <a:cxnSpLocks/>
            <a:stCxn id="32" idx="3"/>
            <a:endCxn id="37" idx="1"/>
          </p:cNvCxnSpPr>
          <p:nvPr/>
        </p:nvCxnSpPr>
        <p:spPr>
          <a:xfrm flipV="1">
            <a:off x="9150414" y="3146694"/>
            <a:ext cx="1245300" cy="5843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 xmlns:a16="http://schemas.microsoft.com/office/drawing/2014/main" id="{92930B89-3D41-4BA8-8511-F2E058129EB9}"/>
              </a:ext>
            </a:extLst>
          </p:cNvPr>
          <p:cNvSpPr txBox="1"/>
          <p:nvPr/>
        </p:nvSpPr>
        <p:spPr>
          <a:xfrm>
            <a:off x="7267264" y="3386229"/>
            <a:ext cx="1276457" cy="338554"/>
          </a:xfrm>
          <a:prstGeom prst="rect">
            <a:avLst/>
          </a:prstGeom>
          <a:noFill/>
        </p:spPr>
        <p:txBody>
          <a:bodyPr wrap="square" rtlCol="0">
            <a:spAutoFit/>
          </a:bodyPr>
          <a:lstStyle/>
          <a:p>
            <a:r>
              <a:rPr lang="en-US" altLang="zh-CN" sz="160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GE0/0/0</a:t>
            </a:r>
            <a:endParaRPr lang="zh-CN" altLang="en-US" sz="16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8" name="文本框 47">
            <a:extLst>
              <a:ext uri="{FF2B5EF4-FFF2-40B4-BE49-F238E27FC236}">
                <a16:creationId xmlns="" xmlns:a16="http://schemas.microsoft.com/office/drawing/2014/main" id="{BDE6DF4B-BBB4-4B09-AB60-1EC0D6871193}"/>
              </a:ext>
            </a:extLst>
          </p:cNvPr>
          <p:cNvSpPr txBox="1"/>
          <p:nvPr/>
        </p:nvSpPr>
        <p:spPr>
          <a:xfrm>
            <a:off x="7267264" y="3777312"/>
            <a:ext cx="1151412" cy="338554"/>
          </a:xfrm>
          <a:prstGeom prst="rect">
            <a:avLst/>
          </a:prstGeom>
          <a:noFill/>
        </p:spPr>
        <p:txBody>
          <a:bodyPr wrap="square" rtlCol="0">
            <a:spAutoFit/>
          </a:bodyPr>
          <a:lstStyle/>
          <a:p>
            <a:r>
              <a:rPr lang="en-US" altLang="zh-CN" sz="160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Ethernet</a:t>
            </a:r>
            <a:endParaRPr lang="zh-CN" altLang="en-US" sz="16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9" name="文本框 48">
            <a:extLst>
              <a:ext uri="{FF2B5EF4-FFF2-40B4-BE49-F238E27FC236}">
                <a16:creationId xmlns="" xmlns:a16="http://schemas.microsoft.com/office/drawing/2014/main" id="{45C75576-6E17-4D14-8A2C-086D58341E2F}"/>
              </a:ext>
            </a:extLst>
          </p:cNvPr>
          <p:cNvSpPr txBox="1"/>
          <p:nvPr/>
        </p:nvSpPr>
        <p:spPr>
          <a:xfrm rot="20109070">
            <a:off x="9409177" y="2926160"/>
            <a:ext cx="1276457" cy="338554"/>
          </a:xfrm>
          <a:prstGeom prst="rect">
            <a:avLst/>
          </a:prstGeom>
          <a:noFill/>
        </p:spPr>
        <p:txBody>
          <a:bodyPr wrap="square" rtlCol="0">
            <a:spAutoFit/>
          </a:bodyPr>
          <a:lstStyle/>
          <a:p>
            <a:r>
              <a:rPr lang="en-US" altLang="zh-CN" sz="160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GE0/0/0</a:t>
            </a:r>
            <a:endParaRPr lang="zh-CN" altLang="en-US" sz="16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0" name="文本框 49">
            <a:extLst>
              <a:ext uri="{FF2B5EF4-FFF2-40B4-BE49-F238E27FC236}">
                <a16:creationId xmlns="" xmlns:a16="http://schemas.microsoft.com/office/drawing/2014/main" id="{039D1364-A7F4-4C3D-B3F8-8D7D84AAFCEF}"/>
              </a:ext>
            </a:extLst>
          </p:cNvPr>
          <p:cNvSpPr txBox="1"/>
          <p:nvPr/>
        </p:nvSpPr>
        <p:spPr>
          <a:xfrm rot="1447680">
            <a:off x="9482384" y="4116644"/>
            <a:ext cx="1031641" cy="338554"/>
          </a:xfrm>
          <a:prstGeom prst="rect">
            <a:avLst/>
          </a:prstGeom>
          <a:noFill/>
        </p:spPr>
        <p:txBody>
          <a:bodyPr wrap="square" rtlCol="0">
            <a:spAutoFit/>
          </a:bodyPr>
          <a:lstStyle/>
          <a:p>
            <a:r>
              <a:rPr lang="en-US" altLang="zh-CN" sz="160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GE0/0/0</a:t>
            </a:r>
            <a:endParaRPr lang="zh-CN" altLang="en-US" sz="16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2027340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fontAlgn="auto"/>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网络类型</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 (2)</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0" name="圆角矩形 75"/>
          <p:cNvSpPr/>
          <p:nvPr/>
        </p:nvSpPr>
        <p:spPr>
          <a:xfrm>
            <a:off x="537248" y="1449001"/>
            <a:ext cx="5965151" cy="39600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 NBMA</a:t>
            </a:r>
            <a:r>
              <a:rPr lang="zh-CN" altLang="en-US" sz="16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6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Non-Broadcast Multiple Access</a:t>
            </a:r>
            <a:r>
              <a:rPr lang="zh-CN" altLang="en-US" sz="16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，非广播式多路访问）</a:t>
            </a:r>
          </a:p>
        </p:txBody>
      </p:sp>
      <p:sp>
        <p:nvSpPr>
          <p:cNvPr id="31" name="圆角矩形 75"/>
          <p:cNvSpPr/>
          <p:nvPr/>
        </p:nvSpPr>
        <p:spPr>
          <a:xfrm>
            <a:off x="537248" y="1874839"/>
            <a:ext cx="5949151" cy="4228712"/>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600" b="1" dirty="0">
              <a:solidFill>
                <a:schemeClr val="tx1">
                  <a:lumMod val="75000"/>
                  <a:lumOff val="25000"/>
                </a:schemeClr>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32" name="圆角矩形 75"/>
          <p:cNvSpPr/>
          <p:nvPr/>
        </p:nvSpPr>
        <p:spPr>
          <a:xfrm>
            <a:off x="6546715" y="1449001"/>
            <a:ext cx="5141211" cy="39600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P2MP</a:t>
            </a:r>
            <a:r>
              <a:rPr lang="zh-CN" altLang="en-US" sz="16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rPr>
              <a:t>Point to Multi-Point</a:t>
            </a:r>
            <a:r>
              <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16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点到多点）</a:t>
            </a:r>
          </a:p>
        </p:txBody>
      </p:sp>
      <p:sp>
        <p:nvSpPr>
          <p:cNvPr id="33" name="圆角矩形 75"/>
          <p:cNvSpPr/>
          <p:nvPr/>
        </p:nvSpPr>
        <p:spPr>
          <a:xfrm>
            <a:off x="6553111" y="1874839"/>
            <a:ext cx="5122116" cy="4228712"/>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600" b="1" dirty="0">
              <a:solidFill>
                <a:schemeClr val="tx1">
                  <a:lumMod val="75000"/>
                  <a:lumOff val="25000"/>
                </a:schemeClr>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48" name="文本框 47"/>
          <p:cNvSpPr txBox="1"/>
          <p:nvPr/>
        </p:nvSpPr>
        <p:spPr>
          <a:xfrm>
            <a:off x="660768" y="3915134"/>
            <a:ext cx="5526525" cy="1126462"/>
          </a:xfrm>
          <a:prstGeom prst="rect">
            <a:avLst/>
          </a:prstGeom>
          <a:noFill/>
        </p:spPr>
        <p:txBody>
          <a:bodyPr wrap="square" rtlCol="0">
            <a:spAutoFit/>
          </a:bodyPr>
          <a:lstStyle/>
          <a:p>
            <a:pPr marL="285750" indent="-285750">
              <a:lnSpc>
                <a:spcPct val="140000"/>
              </a:lnSpc>
              <a:buFont typeface="Arial" panose="020B0604020202020204" pitchFamily="34" charset="0"/>
              <a:buChar char="•"/>
            </a:pP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NBMA</a:t>
            </a:r>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指</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的是一个允许多台网络设备接入且不支持广播的环境。</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nSpc>
                <a:spcPct val="140000"/>
              </a:lnSpc>
              <a:buFont typeface="Arial" panose="020B0604020202020204" pitchFamily="34" charset="0"/>
              <a:buChar char="•"/>
            </a:pP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典型的例子是</a:t>
            </a:r>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帧中继（</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Frame-Relay</a:t>
            </a:r>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）网络</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a:t>
            </a:r>
          </a:p>
        </p:txBody>
      </p:sp>
      <p:pic>
        <p:nvPicPr>
          <p:cNvPr id="49" name="图片 48"/>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506881" y="2701933"/>
            <a:ext cx="540000" cy="442800"/>
          </a:xfrm>
          <a:prstGeom prst="rect">
            <a:avLst/>
          </a:prstGeom>
        </p:spPr>
      </p:pic>
      <p:pic>
        <p:nvPicPr>
          <p:cNvPr id="50" name="图片 49"/>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622153" y="2701933"/>
            <a:ext cx="540000" cy="442800"/>
          </a:xfrm>
          <a:prstGeom prst="rect">
            <a:avLst/>
          </a:prstGeom>
        </p:spPr>
      </p:pic>
      <p:sp>
        <p:nvSpPr>
          <p:cNvPr id="7" name="文本框 6"/>
          <p:cNvSpPr txBox="1"/>
          <p:nvPr/>
        </p:nvSpPr>
        <p:spPr>
          <a:xfrm>
            <a:off x="2932902" y="2759291"/>
            <a:ext cx="399061" cy="307777"/>
          </a:xfrm>
          <a:prstGeom prst="rect">
            <a:avLst/>
          </a:prstGeom>
          <a:noFill/>
        </p:spPr>
        <p:txBody>
          <a:bodyPr wrap="square" rtlCol="0">
            <a:spAutoFit/>
          </a:bodyPr>
          <a:lstStyle/>
          <a:p>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FR</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55" name="直接连接符 54"/>
          <p:cNvCxnSpPr>
            <a:cxnSpLocks/>
            <a:stCxn id="49" idx="3"/>
            <a:endCxn id="50" idx="1"/>
          </p:cNvCxnSpPr>
          <p:nvPr/>
        </p:nvCxnSpPr>
        <p:spPr>
          <a:xfrm>
            <a:off x="2046881" y="2923333"/>
            <a:ext cx="25752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文本框 94"/>
          <p:cNvSpPr txBox="1"/>
          <p:nvPr/>
        </p:nvSpPr>
        <p:spPr>
          <a:xfrm>
            <a:off x="6629400" y="3859116"/>
            <a:ext cx="4901832" cy="2160591"/>
          </a:xfrm>
          <a:prstGeom prst="rect">
            <a:avLst/>
          </a:prstGeom>
          <a:noFill/>
        </p:spPr>
        <p:txBody>
          <a:bodyPr wrap="square" rtlCol="0">
            <a:spAutoFit/>
          </a:bodyPr>
          <a:lstStyle/>
          <a:p>
            <a:pPr marL="285750" indent="-285750">
              <a:lnSpc>
                <a:spcPct val="140000"/>
              </a:lnSpc>
              <a:buFont typeface="Arial" panose="020B0604020202020204" pitchFamily="34" charset="0"/>
              <a:buChar char="•"/>
            </a:pP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P2MP</a:t>
            </a:r>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相当于</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将多条</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P2P</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链路的一端进行捆绑得到的网络。</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nSpc>
                <a:spcPct val="140000"/>
              </a:lnSpc>
              <a:buFont typeface="Arial" panose="020B0604020202020204" pitchFamily="34" charset="0"/>
              <a:buChar char="•"/>
            </a:pP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没有一种链路</a:t>
            </a:r>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层协议会被缺省的认为是</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P2MP</a:t>
            </a:r>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网络类型。该</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类型必须由其他网络类型手动</a:t>
            </a:r>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更改。</a:t>
            </a:r>
            <a:endParaRPr lang="en-US" altLang="zh-CN" sz="160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nSpc>
                <a:spcPct val="140000"/>
              </a:lnSpc>
              <a:buFont typeface="Arial" panose="020B0604020202020204" pitchFamily="34" charset="0"/>
              <a:buChar char="•"/>
            </a:pPr>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常用做法是将非全连通的</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NBMA</a:t>
            </a:r>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改为点到多点的网络。</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 name="Freeform 159">
            <a:extLst>
              <a:ext uri="{FF2B5EF4-FFF2-40B4-BE49-F238E27FC236}">
                <a16:creationId xmlns="" xmlns:a16="http://schemas.microsoft.com/office/drawing/2014/main" id="{0B79D6FC-D292-45DE-9E5C-74F739FCA1D7}"/>
              </a:ext>
            </a:extLst>
          </p:cNvPr>
          <p:cNvSpPr/>
          <p:nvPr/>
        </p:nvSpPr>
        <p:spPr>
          <a:xfrm flipH="1">
            <a:off x="2733427" y="2433100"/>
            <a:ext cx="1238656" cy="71084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 name="文本框 8">
            <a:extLst>
              <a:ext uri="{FF2B5EF4-FFF2-40B4-BE49-F238E27FC236}">
                <a16:creationId xmlns="" xmlns:a16="http://schemas.microsoft.com/office/drawing/2014/main" id="{A0DAF023-7A54-4071-B0B8-3CAB1E12AC96}"/>
              </a:ext>
            </a:extLst>
          </p:cNvPr>
          <p:cNvSpPr txBox="1"/>
          <p:nvPr/>
        </p:nvSpPr>
        <p:spPr>
          <a:xfrm>
            <a:off x="2733427" y="2743690"/>
            <a:ext cx="1238656" cy="307777"/>
          </a:xfrm>
          <a:prstGeom prst="rect">
            <a:avLst/>
          </a:prstGeom>
          <a:noFill/>
        </p:spPr>
        <p:txBody>
          <a:bodyPr wrap="square" rtlCol="0">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Frame-Relay</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40" name="图片 39">
            <a:extLst>
              <a:ext uri="{FF2B5EF4-FFF2-40B4-BE49-F238E27FC236}">
                <a16:creationId xmlns="" xmlns:a16="http://schemas.microsoft.com/office/drawing/2014/main" id="{7941549D-9CFC-4C6D-B523-4FA352ED94FA}"/>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084538" y="2683838"/>
            <a:ext cx="540000" cy="442800"/>
          </a:xfrm>
          <a:prstGeom prst="rect">
            <a:avLst/>
          </a:prstGeom>
        </p:spPr>
      </p:pic>
      <p:pic>
        <p:nvPicPr>
          <p:cNvPr id="41" name="图片 40">
            <a:extLst>
              <a:ext uri="{FF2B5EF4-FFF2-40B4-BE49-F238E27FC236}">
                <a16:creationId xmlns="" xmlns:a16="http://schemas.microsoft.com/office/drawing/2014/main" id="{E01F38E7-27DD-4B27-ACBE-F436535CF434}"/>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0467878" y="2099487"/>
            <a:ext cx="540000" cy="442800"/>
          </a:xfrm>
          <a:prstGeom prst="rect">
            <a:avLst/>
          </a:prstGeom>
        </p:spPr>
      </p:pic>
      <p:pic>
        <p:nvPicPr>
          <p:cNvPr id="42" name="图片 41">
            <a:extLst>
              <a:ext uri="{FF2B5EF4-FFF2-40B4-BE49-F238E27FC236}">
                <a16:creationId xmlns="" xmlns:a16="http://schemas.microsoft.com/office/drawing/2014/main" id="{360CC47C-533C-4832-8D0B-9EBC82D4E1CD}"/>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0467878" y="3223427"/>
            <a:ext cx="540000" cy="442800"/>
          </a:xfrm>
          <a:prstGeom prst="rect">
            <a:avLst/>
          </a:prstGeom>
        </p:spPr>
      </p:pic>
      <p:cxnSp>
        <p:nvCxnSpPr>
          <p:cNvPr id="43" name="直接连接符 42">
            <a:extLst>
              <a:ext uri="{FF2B5EF4-FFF2-40B4-BE49-F238E27FC236}">
                <a16:creationId xmlns="" xmlns:a16="http://schemas.microsoft.com/office/drawing/2014/main" id="{D1C137F6-1B0E-48CA-A8B3-24A22227F950}"/>
              </a:ext>
            </a:extLst>
          </p:cNvPr>
          <p:cNvCxnSpPr>
            <a:cxnSpLocks/>
            <a:stCxn id="40" idx="3"/>
          </p:cNvCxnSpPr>
          <p:nvPr/>
        </p:nvCxnSpPr>
        <p:spPr>
          <a:xfrm>
            <a:off x="7624538" y="2905238"/>
            <a:ext cx="12866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 xmlns:a16="http://schemas.microsoft.com/office/drawing/2014/main" id="{0E090F93-86ED-48F5-BF82-87AFA6D6CBDF}"/>
              </a:ext>
            </a:extLst>
          </p:cNvPr>
          <p:cNvCxnSpPr>
            <a:cxnSpLocks/>
            <a:stCxn id="57" idx="9"/>
          </p:cNvCxnSpPr>
          <p:nvPr/>
        </p:nvCxnSpPr>
        <p:spPr>
          <a:xfrm>
            <a:off x="9402460" y="3110242"/>
            <a:ext cx="1116218" cy="33458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 xmlns:a16="http://schemas.microsoft.com/office/drawing/2014/main" id="{9BFCF228-7117-41C9-892A-189DC9025C5C}"/>
              </a:ext>
            </a:extLst>
          </p:cNvPr>
          <p:cNvCxnSpPr>
            <a:cxnSpLocks/>
            <a:stCxn id="57" idx="5"/>
            <a:endCxn id="41" idx="1"/>
          </p:cNvCxnSpPr>
          <p:nvPr/>
        </p:nvCxnSpPr>
        <p:spPr>
          <a:xfrm flipV="1">
            <a:off x="9431431" y="2320887"/>
            <a:ext cx="1036447" cy="4189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Freeform 159">
            <a:extLst>
              <a:ext uri="{FF2B5EF4-FFF2-40B4-BE49-F238E27FC236}">
                <a16:creationId xmlns="" xmlns:a16="http://schemas.microsoft.com/office/drawing/2014/main" id="{D1F97830-5B36-4508-A489-E33257A501D6}"/>
              </a:ext>
            </a:extLst>
          </p:cNvPr>
          <p:cNvSpPr/>
          <p:nvPr/>
        </p:nvSpPr>
        <p:spPr>
          <a:xfrm flipH="1">
            <a:off x="8534423" y="2526853"/>
            <a:ext cx="1018234" cy="584346"/>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10536577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7BB31ED-3073-4D42-A223-E47F34CB28CA}"/>
              </a:ext>
            </a:extLst>
          </p:cNvPr>
          <p:cNvSpPr>
            <a:spLocks noGrp="1"/>
          </p:cNvSpPr>
          <p:nvPr>
            <p:ph type="title"/>
          </p:nvPr>
        </p:nvSpPr>
        <p:spPr/>
        <p:txBody>
          <a:bodyPr/>
          <a:lstStyle/>
          <a:p>
            <a:r>
              <a:rPr lang="en-US" altLang="zh-CN">
                <a:latin typeface="Huawei Sans" panose="020C0503030203020204" pitchFamily="34" charset="0"/>
                <a:ea typeface="方正兰亭黑简体" panose="02000000000000000000" pitchFamily="2" charset="-122"/>
                <a:sym typeface="Huawei Sans" panose="020C0503030203020204" pitchFamily="34" charset="0"/>
              </a:rPr>
              <a:t>DR</a:t>
            </a:r>
            <a:r>
              <a:rPr lang="zh-CN" altLang="en-US">
                <a:latin typeface="Huawei Sans" panose="020C0503030203020204" pitchFamily="34" charset="0"/>
                <a:ea typeface="方正兰亭黑简体" panose="02000000000000000000" pitchFamily="2" charset="-122"/>
                <a:sym typeface="Huawei Sans" panose="020C0503030203020204" pitchFamily="34" charset="0"/>
              </a:rPr>
              <a:t>与</a:t>
            </a:r>
            <a:r>
              <a:rPr lang="en-US" altLang="zh-CN">
                <a:latin typeface="Huawei Sans" panose="020C0503030203020204" pitchFamily="34" charset="0"/>
                <a:ea typeface="方正兰亭黑简体" panose="02000000000000000000" pitchFamily="2" charset="-122"/>
                <a:sym typeface="Huawei Sans" panose="020C0503030203020204" pitchFamily="34" charset="0"/>
              </a:rPr>
              <a:t>BDR</a:t>
            </a:r>
            <a:r>
              <a:rPr lang="zh-CN" altLang="en-US">
                <a:latin typeface="Huawei Sans" panose="020C0503030203020204" pitchFamily="34" charset="0"/>
                <a:ea typeface="方正兰亭黑简体" panose="02000000000000000000" pitchFamily="2" charset="-122"/>
                <a:sym typeface="Huawei Sans" panose="020C0503030203020204" pitchFamily="34" charset="0"/>
              </a:rPr>
              <a:t>的背景</a:t>
            </a:r>
          </a:p>
        </p:txBody>
      </p:sp>
      <p:sp>
        <p:nvSpPr>
          <p:cNvPr id="3" name="文本占位符 14">
            <a:extLst>
              <a:ext uri="{FF2B5EF4-FFF2-40B4-BE49-F238E27FC236}">
                <a16:creationId xmlns="" xmlns:a16="http://schemas.microsoft.com/office/drawing/2014/main" id="{BB6B87F1-C39C-4A9A-B4C9-E3AD5711E7C8}"/>
              </a:ext>
            </a:extLst>
          </p:cNvPr>
          <p:cNvSpPr txBox="1">
            <a:spLocks/>
          </p:cNvSpPr>
          <p:nvPr/>
        </p:nvSpPr>
        <p:spPr>
          <a:xfrm>
            <a:off x="468317" y="1233488"/>
            <a:ext cx="11276183" cy="1786549"/>
          </a:xfrm>
          <a:prstGeom prst="rect">
            <a:avLst/>
          </a:prstGeom>
        </p:spPr>
        <p:txBody>
          <a:bodyPr/>
          <a:lst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MA</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Multi-Access</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）多路访问网络有两种类型：广播型多路访问网络（</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BMA</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）及非广播型多路访问网络（</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NBMA</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）。以太网（</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Ethernet</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）是一种典型的广播型多路访问网络。</a:t>
            </a:r>
          </a:p>
          <a:p>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在</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MA</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网络中，如果每台</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路由器都与其他的所有路由器建立</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邻接关系，便会导致网络中存在过多的</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邻接关系，增加设备负担，也增加了网络中泛洪的</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报文数量。</a:t>
            </a:r>
          </a:p>
          <a:p>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当拓扑出现变更，网络中的</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LSA</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泛洪可能会造成带宽的浪费和设备资源的损耗。</a:t>
            </a:r>
          </a:p>
          <a:p>
            <a:endParaRPr lang="zh-CN" altLang="en-US" sz="18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4" name="组合 3">
            <a:extLst>
              <a:ext uri="{FF2B5EF4-FFF2-40B4-BE49-F238E27FC236}">
                <a16:creationId xmlns="" xmlns:a16="http://schemas.microsoft.com/office/drawing/2014/main" id="{FB4A3C3F-901C-49B5-92CA-3F46E6A28666}"/>
              </a:ext>
            </a:extLst>
          </p:cNvPr>
          <p:cNvGrpSpPr/>
          <p:nvPr/>
        </p:nvGrpSpPr>
        <p:grpSpPr bwMode="gray">
          <a:xfrm>
            <a:off x="3647460" y="4022407"/>
            <a:ext cx="4010164" cy="1772024"/>
            <a:chOff x="2468252" y="1506700"/>
            <a:chExt cx="4010164" cy="1772024"/>
          </a:xfrm>
        </p:grpSpPr>
        <p:sp>
          <p:nvSpPr>
            <p:cNvPr id="5" name="Line 4">
              <a:extLst>
                <a:ext uri="{FF2B5EF4-FFF2-40B4-BE49-F238E27FC236}">
                  <a16:creationId xmlns="" xmlns:a16="http://schemas.microsoft.com/office/drawing/2014/main" id="{01F39F5C-72B1-4C82-8BDB-CD3D4127A260}"/>
                </a:ext>
              </a:extLst>
            </p:cNvPr>
            <p:cNvSpPr>
              <a:spLocks noChangeShapeType="1"/>
            </p:cNvSpPr>
            <p:nvPr/>
          </p:nvSpPr>
          <p:spPr bwMode="gray">
            <a:xfrm>
              <a:off x="2468252" y="2392712"/>
              <a:ext cx="4010164" cy="0"/>
            </a:xfrm>
            <a:prstGeom prst="line">
              <a:avLst/>
            </a:prstGeom>
            <a:noFill/>
            <a:ln w="28575">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 name="Line 4">
              <a:extLst>
                <a:ext uri="{FF2B5EF4-FFF2-40B4-BE49-F238E27FC236}">
                  <a16:creationId xmlns="" xmlns:a16="http://schemas.microsoft.com/office/drawing/2014/main" id="{76E6CFB8-3C22-44BD-BEA6-D4F34192BD6F}"/>
                </a:ext>
              </a:extLst>
            </p:cNvPr>
            <p:cNvSpPr>
              <a:spLocks noChangeShapeType="1"/>
            </p:cNvSpPr>
            <p:nvPr/>
          </p:nvSpPr>
          <p:spPr bwMode="gray">
            <a:xfrm>
              <a:off x="2573082" y="2392712"/>
              <a:ext cx="0" cy="886012"/>
            </a:xfrm>
            <a:prstGeom prst="line">
              <a:avLst/>
            </a:prstGeom>
            <a:noFill/>
            <a:ln w="28575">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 name="Line 4">
              <a:extLst>
                <a:ext uri="{FF2B5EF4-FFF2-40B4-BE49-F238E27FC236}">
                  <a16:creationId xmlns="" xmlns:a16="http://schemas.microsoft.com/office/drawing/2014/main" id="{6C162943-5506-49E9-A5BF-3070C6FD706E}"/>
                </a:ext>
              </a:extLst>
            </p:cNvPr>
            <p:cNvSpPr>
              <a:spLocks noChangeShapeType="1"/>
            </p:cNvSpPr>
            <p:nvPr/>
          </p:nvSpPr>
          <p:spPr bwMode="gray">
            <a:xfrm>
              <a:off x="4465679" y="2392712"/>
              <a:ext cx="0" cy="886012"/>
            </a:xfrm>
            <a:prstGeom prst="line">
              <a:avLst/>
            </a:prstGeom>
            <a:noFill/>
            <a:ln w="28575">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 name="Line 4">
              <a:extLst>
                <a:ext uri="{FF2B5EF4-FFF2-40B4-BE49-F238E27FC236}">
                  <a16:creationId xmlns="" xmlns:a16="http://schemas.microsoft.com/office/drawing/2014/main" id="{6FBB0FCB-9A1B-4B62-8D44-A82E2EA40059}"/>
                </a:ext>
              </a:extLst>
            </p:cNvPr>
            <p:cNvSpPr>
              <a:spLocks noChangeShapeType="1"/>
            </p:cNvSpPr>
            <p:nvPr/>
          </p:nvSpPr>
          <p:spPr bwMode="gray">
            <a:xfrm>
              <a:off x="6390793" y="2392712"/>
              <a:ext cx="0" cy="886012"/>
            </a:xfrm>
            <a:prstGeom prst="line">
              <a:avLst/>
            </a:prstGeom>
            <a:noFill/>
            <a:ln w="28575">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 name="Line 4">
              <a:extLst>
                <a:ext uri="{FF2B5EF4-FFF2-40B4-BE49-F238E27FC236}">
                  <a16:creationId xmlns="" xmlns:a16="http://schemas.microsoft.com/office/drawing/2014/main" id="{F899967C-2E30-43D9-A6CD-E4D7039238A2}"/>
                </a:ext>
              </a:extLst>
            </p:cNvPr>
            <p:cNvSpPr>
              <a:spLocks noChangeShapeType="1"/>
            </p:cNvSpPr>
            <p:nvPr/>
          </p:nvSpPr>
          <p:spPr bwMode="gray">
            <a:xfrm>
              <a:off x="3514605" y="1506700"/>
              <a:ext cx="0" cy="886012"/>
            </a:xfrm>
            <a:prstGeom prst="line">
              <a:avLst/>
            </a:prstGeom>
            <a:noFill/>
            <a:ln w="28575">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 name="Line 4">
              <a:extLst>
                <a:ext uri="{FF2B5EF4-FFF2-40B4-BE49-F238E27FC236}">
                  <a16:creationId xmlns="" xmlns:a16="http://schemas.microsoft.com/office/drawing/2014/main" id="{AFBBF33C-325A-4565-B720-CA90D7411144}"/>
                </a:ext>
              </a:extLst>
            </p:cNvPr>
            <p:cNvSpPr>
              <a:spLocks noChangeShapeType="1"/>
            </p:cNvSpPr>
            <p:nvPr/>
          </p:nvSpPr>
          <p:spPr bwMode="gray">
            <a:xfrm>
              <a:off x="5423640" y="1506700"/>
              <a:ext cx="0" cy="886012"/>
            </a:xfrm>
            <a:prstGeom prst="line">
              <a:avLst/>
            </a:prstGeom>
            <a:noFill/>
            <a:ln w="28575">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Huawei Sans" panose="020C0503030203020204" pitchFamily="34" charset="0"/>
                <a:ea typeface="方正兰亭黑简体" panose="02000000000000000000" pitchFamily="2" charset="-122"/>
                <a:sym typeface="Huawei Sans" panose="020C0503030203020204" pitchFamily="34" charset="0"/>
              </a:endParaRPr>
            </a:p>
          </p:txBody>
        </p:sp>
      </p:grpSp>
      <p:cxnSp>
        <p:nvCxnSpPr>
          <p:cNvPr id="11" name="直接箭头连接符 10">
            <a:extLst>
              <a:ext uri="{FF2B5EF4-FFF2-40B4-BE49-F238E27FC236}">
                <a16:creationId xmlns="" xmlns:a16="http://schemas.microsoft.com/office/drawing/2014/main" id="{D74FFECE-08AA-41A6-847E-FBE3F61CB801}"/>
              </a:ext>
            </a:extLst>
          </p:cNvPr>
          <p:cNvCxnSpPr/>
          <p:nvPr/>
        </p:nvCxnSpPr>
        <p:spPr>
          <a:xfrm flipH="1">
            <a:off x="3735084" y="4330221"/>
            <a:ext cx="956469" cy="1154263"/>
          </a:xfrm>
          <a:prstGeom prst="straightConnector1">
            <a:avLst/>
          </a:prstGeom>
          <a:ln w="19050">
            <a:solidFill>
              <a:srgbClr val="00B0F0"/>
            </a:solidFill>
            <a:prstDash val="solid"/>
            <a:headEnd type="triangle" w="sm" len="lg"/>
            <a:tailEnd type="triangle" w="sm" len="lg"/>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 xmlns:a16="http://schemas.microsoft.com/office/drawing/2014/main" id="{3F8F5F9A-218A-4135-AF2F-A642A825DE82}"/>
              </a:ext>
            </a:extLst>
          </p:cNvPr>
          <p:cNvCxnSpPr/>
          <p:nvPr/>
        </p:nvCxnSpPr>
        <p:spPr>
          <a:xfrm>
            <a:off x="4691552" y="4356865"/>
            <a:ext cx="960990" cy="1127619"/>
          </a:xfrm>
          <a:prstGeom prst="straightConnector1">
            <a:avLst/>
          </a:prstGeom>
          <a:ln w="19050">
            <a:solidFill>
              <a:srgbClr val="00B0F0"/>
            </a:solidFill>
            <a:prstDash val="solid"/>
            <a:headEnd type="triangle" w="sm" len="lg"/>
            <a:tailEnd type="triangle" w="sm" len="lg"/>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 xmlns:a16="http://schemas.microsoft.com/office/drawing/2014/main" id="{062CF4E9-B4DD-4891-A2F5-CAB8A678D3DE}"/>
              </a:ext>
            </a:extLst>
          </p:cNvPr>
          <p:cNvCxnSpPr/>
          <p:nvPr/>
        </p:nvCxnSpPr>
        <p:spPr>
          <a:xfrm>
            <a:off x="6611273" y="4332355"/>
            <a:ext cx="958729" cy="1152128"/>
          </a:xfrm>
          <a:prstGeom prst="straightConnector1">
            <a:avLst/>
          </a:prstGeom>
          <a:ln w="19050">
            <a:solidFill>
              <a:srgbClr val="00B0F0"/>
            </a:solidFill>
            <a:prstDash val="solid"/>
            <a:headEnd type="triangle" w="sm" len="lg"/>
            <a:tailEnd type="triangle" w="sm" len="lg"/>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 xmlns:a16="http://schemas.microsoft.com/office/drawing/2014/main" id="{1D7EF26D-6389-49CA-9792-34DACCB7B484}"/>
              </a:ext>
            </a:extLst>
          </p:cNvPr>
          <p:cNvCxnSpPr/>
          <p:nvPr/>
        </p:nvCxnSpPr>
        <p:spPr>
          <a:xfrm flipH="1">
            <a:off x="5652542" y="4332355"/>
            <a:ext cx="950306" cy="1152128"/>
          </a:xfrm>
          <a:prstGeom prst="straightConnector1">
            <a:avLst/>
          </a:prstGeom>
          <a:ln w="19050">
            <a:solidFill>
              <a:srgbClr val="00B0F0"/>
            </a:solidFill>
            <a:prstDash val="solid"/>
            <a:headEnd type="triangle" w="sm" len="lg"/>
            <a:tailEnd type="triangle" w="sm" len="lg"/>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 xmlns:a16="http://schemas.microsoft.com/office/drawing/2014/main" id="{51F89C04-5FC7-4C9B-B114-307E27AF95F2}"/>
              </a:ext>
            </a:extLst>
          </p:cNvPr>
          <p:cNvCxnSpPr/>
          <p:nvPr/>
        </p:nvCxnSpPr>
        <p:spPr>
          <a:xfrm flipH="1">
            <a:off x="3735083" y="4356865"/>
            <a:ext cx="2878138" cy="1127619"/>
          </a:xfrm>
          <a:prstGeom prst="straightConnector1">
            <a:avLst/>
          </a:prstGeom>
          <a:ln w="19050">
            <a:solidFill>
              <a:srgbClr val="00B0F0"/>
            </a:solidFill>
            <a:prstDash val="solid"/>
            <a:headEnd type="triangle" w="sm" len="lg"/>
            <a:tailEnd type="triangle" w="sm" len="lg"/>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 xmlns:a16="http://schemas.microsoft.com/office/drawing/2014/main" id="{E8310470-7A1D-4AA4-8B5C-77152708970A}"/>
              </a:ext>
            </a:extLst>
          </p:cNvPr>
          <p:cNvCxnSpPr/>
          <p:nvPr/>
        </p:nvCxnSpPr>
        <p:spPr>
          <a:xfrm>
            <a:off x="4693813" y="4332356"/>
            <a:ext cx="2876188" cy="1140865"/>
          </a:xfrm>
          <a:prstGeom prst="straightConnector1">
            <a:avLst/>
          </a:prstGeom>
          <a:ln w="19050">
            <a:solidFill>
              <a:srgbClr val="00B0F0"/>
            </a:solidFill>
            <a:prstDash val="solid"/>
            <a:headEnd type="triangle" w="sm" len="lg"/>
            <a:tailEnd type="triangle" w="sm" len="lg"/>
          </a:ln>
        </p:spPr>
        <p:style>
          <a:lnRef idx="1">
            <a:schemeClr val="accent1"/>
          </a:lnRef>
          <a:fillRef idx="0">
            <a:schemeClr val="accent1"/>
          </a:fillRef>
          <a:effectRef idx="0">
            <a:schemeClr val="accent1"/>
          </a:effectRef>
          <a:fontRef idx="minor">
            <a:schemeClr val="tx1"/>
          </a:fontRef>
        </p:style>
      </p:cxnSp>
      <p:sp>
        <p:nvSpPr>
          <p:cNvPr id="19" name="任意多边形 70">
            <a:extLst>
              <a:ext uri="{FF2B5EF4-FFF2-40B4-BE49-F238E27FC236}">
                <a16:creationId xmlns="" xmlns:a16="http://schemas.microsoft.com/office/drawing/2014/main" id="{B6ADC4DC-32C8-4C51-817F-D4C133F03E20}"/>
              </a:ext>
            </a:extLst>
          </p:cNvPr>
          <p:cNvSpPr/>
          <p:nvPr/>
        </p:nvSpPr>
        <p:spPr>
          <a:xfrm rot="10800000">
            <a:off x="3882910" y="5080683"/>
            <a:ext cx="3564786" cy="382044"/>
          </a:xfrm>
          <a:custGeom>
            <a:avLst/>
            <a:gdLst>
              <a:gd name="connsiteX0" fmla="*/ 0 w 1676400"/>
              <a:gd name="connsiteY0" fmla="*/ 0 h 184187"/>
              <a:gd name="connsiteX1" fmla="*/ 838200 w 1676400"/>
              <a:gd name="connsiteY1" fmla="*/ 184150 h 184187"/>
              <a:gd name="connsiteX2" fmla="*/ 1676400 w 1676400"/>
              <a:gd name="connsiteY2" fmla="*/ 12700 h 184187"/>
              <a:gd name="connsiteX0" fmla="*/ 0 w 1690302"/>
              <a:gd name="connsiteY0" fmla="*/ 4391 h 188545"/>
              <a:gd name="connsiteX1" fmla="*/ 838200 w 1690302"/>
              <a:gd name="connsiteY1" fmla="*/ 188541 h 188545"/>
              <a:gd name="connsiteX2" fmla="*/ 1690302 w 1690302"/>
              <a:gd name="connsiteY2" fmla="*/ 0 h 188545"/>
              <a:gd name="connsiteX0" fmla="*/ 0 w 1725057"/>
              <a:gd name="connsiteY0" fmla="*/ 11716 h 195895"/>
              <a:gd name="connsiteX1" fmla="*/ 838200 w 1725057"/>
              <a:gd name="connsiteY1" fmla="*/ 195866 h 195895"/>
              <a:gd name="connsiteX2" fmla="*/ 1725057 w 1725057"/>
              <a:gd name="connsiteY2" fmla="*/ 0 h 195895"/>
              <a:gd name="connsiteX0" fmla="*/ 0 w 1725057"/>
              <a:gd name="connsiteY0" fmla="*/ 11716 h 195895"/>
              <a:gd name="connsiteX1" fmla="*/ 838200 w 1725057"/>
              <a:gd name="connsiteY1" fmla="*/ 195866 h 195895"/>
              <a:gd name="connsiteX2" fmla="*/ 1725057 w 1725057"/>
              <a:gd name="connsiteY2" fmla="*/ 0 h 195895"/>
              <a:gd name="connsiteX0" fmla="*/ 0 w 1743593"/>
              <a:gd name="connsiteY0" fmla="*/ 0 h 201246"/>
              <a:gd name="connsiteX1" fmla="*/ 856736 w 1743593"/>
              <a:gd name="connsiteY1" fmla="*/ 201241 h 201246"/>
              <a:gd name="connsiteX2" fmla="*/ 1743593 w 1743593"/>
              <a:gd name="connsiteY2" fmla="*/ 5375 h 201246"/>
              <a:gd name="connsiteX0" fmla="*/ 0 w 1743593"/>
              <a:gd name="connsiteY0" fmla="*/ 0 h 201246"/>
              <a:gd name="connsiteX1" fmla="*/ 856736 w 1743593"/>
              <a:gd name="connsiteY1" fmla="*/ 201241 h 201246"/>
              <a:gd name="connsiteX2" fmla="*/ 1743593 w 1743593"/>
              <a:gd name="connsiteY2" fmla="*/ 5375 h 201246"/>
              <a:gd name="connsiteX0" fmla="*/ 0 w 1734325"/>
              <a:gd name="connsiteY0" fmla="*/ 1950 h 195866"/>
              <a:gd name="connsiteX1" fmla="*/ 847468 w 1734325"/>
              <a:gd name="connsiteY1" fmla="*/ 195866 h 195866"/>
              <a:gd name="connsiteX2" fmla="*/ 1734325 w 1734325"/>
              <a:gd name="connsiteY2" fmla="*/ 0 h 195866"/>
            </a:gdLst>
            <a:ahLst/>
            <a:cxnLst>
              <a:cxn ang="0">
                <a:pos x="connsiteX0" y="connsiteY0"/>
              </a:cxn>
              <a:cxn ang="0">
                <a:pos x="connsiteX1" y="connsiteY1"/>
              </a:cxn>
              <a:cxn ang="0">
                <a:pos x="connsiteX2" y="connsiteY2"/>
              </a:cxn>
            </a:cxnLst>
            <a:rect l="l" t="t" r="r" b="b"/>
            <a:pathLst>
              <a:path w="1734325" h="195866">
                <a:moveTo>
                  <a:pt x="0" y="1950"/>
                </a:moveTo>
                <a:cubicBezTo>
                  <a:pt x="270132" y="112499"/>
                  <a:pt x="558414" y="196191"/>
                  <a:pt x="847468" y="195866"/>
                </a:cubicBezTo>
                <a:cubicBezTo>
                  <a:pt x="1136522" y="195541"/>
                  <a:pt x="1445657" y="91666"/>
                  <a:pt x="1734325" y="0"/>
                </a:cubicBezTo>
              </a:path>
            </a:pathLst>
          </a:custGeom>
          <a:ln w="19050">
            <a:solidFill>
              <a:srgbClr val="00B0F0"/>
            </a:solidFill>
            <a:prstDash val="solid"/>
            <a:headEnd type="triangle" w="sm" len="lg"/>
            <a:tailEnd type="triangle" w="sm"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 name="任意多边形 72">
            <a:extLst>
              <a:ext uri="{FF2B5EF4-FFF2-40B4-BE49-F238E27FC236}">
                <a16:creationId xmlns="" xmlns:a16="http://schemas.microsoft.com/office/drawing/2014/main" id="{D24A97A2-E299-4081-81EB-E6EA8F5FF18D}"/>
              </a:ext>
            </a:extLst>
          </p:cNvPr>
          <p:cNvSpPr/>
          <p:nvPr/>
        </p:nvSpPr>
        <p:spPr>
          <a:xfrm>
            <a:off x="4811408" y="4338157"/>
            <a:ext cx="1676400" cy="217516"/>
          </a:xfrm>
          <a:custGeom>
            <a:avLst/>
            <a:gdLst>
              <a:gd name="connsiteX0" fmla="*/ 0 w 1676400"/>
              <a:gd name="connsiteY0" fmla="*/ 0 h 184187"/>
              <a:gd name="connsiteX1" fmla="*/ 838200 w 1676400"/>
              <a:gd name="connsiteY1" fmla="*/ 184150 h 184187"/>
              <a:gd name="connsiteX2" fmla="*/ 1676400 w 1676400"/>
              <a:gd name="connsiteY2" fmla="*/ 12700 h 184187"/>
            </a:gdLst>
            <a:ahLst/>
            <a:cxnLst>
              <a:cxn ang="0">
                <a:pos x="connsiteX0" y="connsiteY0"/>
              </a:cxn>
              <a:cxn ang="0">
                <a:pos x="connsiteX1" y="connsiteY1"/>
              </a:cxn>
              <a:cxn ang="0">
                <a:pos x="connsiteX2" y="connsiteY2"/>
              </a:cxn>
            </a:cxnLst>
            <a:rect l="l" t="t" r="r" b="b"/>
            <a:pathLst>
              <a:path w="1676400" h="184187">
                <a:moveTo>
                  <a:pt x="0" y="0"/>
                </a:moveTo>
                <a:cubicBezTo>
                  <a:pt x="279400" y="91016"/>
                  <a:pt x="558800" y="182033"/>
                  <a:pt x="838200" y="184150"/>
                </a:cubicBezTo>
                <a:cubicBezTo>
                  <a:pt x="1117600" y="186267"/>
                  <a:pt x="1397000" y="99483"/>
                  <a:pt x="1676400" y="12700"/>
                </a:cubicBezTo>
              </a:path>
            </a:pathLst>
          </a:custGeom>
          <a:ln w="19050">
            <a:solidFill>
              <a:srgbClr val="00B0F0"/>
            </a:solidFill>
            <a:prstDash val="solid"/>
            <a:headEnd type="triangle" w="sm" len="lg"/>
            <a:tailEnd type="triangle" w="sm"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26" name="图片 25">
            <a:extLst>
              <a:ext uri="{FF2B5EF4-FFF2-40B4-BE49-F238E27FC236}">
                <a16:creationId xmlns="" xmlns:a16="http://schemas.microsoft.com/office/drawing/2014/main" id="{6BE0D25F-BCDF-41C4-8DC1-FC7311A2A700}"/>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423813" y="3844301"/>
            <a:ext cx="540000" cy="442800"/>
          </a:xfrm>
          <a:prstGeom prst="rect">
            <a:avLst/>
          </a:prstGeom>
        </p:spPr>
      </p:pic>
      <p:pic>
        <p:nvPicPr>
          <p:cNvPr id="27" name="图片 26">
            <a:extLst>
              <a:ext uri="{FF2B5EF4-FFF2-40B4-BE49-F238E27FC236}">
                <a16:creationId xmlns="" xmlns:a16="http://schemas.microsoft.com/office/drawing/2014/main" id="{58BFA4F8-2C52-440F-A393-0C7362468BAF}"/>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343221" y="3844301"/>
            <a:ext cx="540000" cy="442800"/>
          </a:xfrm>
          <a:prstGeom prst="rect">
            <a:avLst/>
          </a:prstGeom>
        </p:spPr>
      </p:pic>
      <p:pic>
        <p:nvPicPr>
          <p:cNvPr id="28" name="图片 27">
            <a:extLst>
              <a:ext uri="{FF2B5EF4-FFF2-40B4-BE49-F238E27FC236}">
                <a16:creationId xmlns="" xmlns:a16="http://schemas.microsoft.com/office/drawing/2014/main" id="{37984114-924E-4F60-8DFF-22BD35C5814A}"/>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374887" y="5551206"/>
            <a:ext cx="540000" cy="442800"/>
          </a:xfrm>
          <a:prstGeom prst="rect">
            <a:avLst/>
          </a:prstGeom>
        </p:spPr>
      </p:pic>
      <p:pic>
        <p:nvPicPr>
          <p:cNvPr id="29" name="图片 28">
            <a:extLst>
              <a:ext uri="{FF2B5EF4-FFF2-40B4-BE49-F238E27FC236}">
                <a16:creationId xmlns="" xmlns:a16="http://schemas.microsoft.com/office/drawing/2014/main" id="{447484FA-0701-4B1D-BAAD-112B3355D3E7}"/>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482290" y="5551206"/>
            <a:ext cx="540000" cy="442800"/>
          </a:xfrm>
          <a:prstGeom prst="rect">
            <a:avLst/>
          </a:prstGeom>
        </p:spPr>
      </p:pic>
      <p:pic>
        <p:nvPicPr>
          <p:cNvPr id="30" name="图片 29">
            <a:extLst>
              <a:ext uri="{FF2B5EF4-FFF2-40B4-BE49-F238E27FC236}">
                <a16:creationId xmlns="" xmlns:a16="http://schemas.microsoft.com/office/drawing/2014/main" id="{7C6FB633-4B82-4E73-9C80-0D7CF2F20AC1}"/>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300002" y="5551206"/>
            <a:ext cx="540000" cy="442800"/>
          </a:xfrm>
          <a:prstGeom prst="rect">
            <a:avLst/>
          </a:prstGeom>
        </p:spPr>
      </p:pic>
      <p:sp>
        <p:nvSpPr>
          <p:cNvPr id="31" name="文本框 30">
            <a:extLst>
              <a:ext uri="{FF2B5EF4-FFF2-40B4-BE49-F238E27FC236}">
                <a16:creationId xmlns="" xmlns:a16="http://schemas.microsoft.com/office/drawing/2014/main" id="{C679F5D5-6A91-4D1F-A7DC-12A129678644}"/>
              </a:ext>
            </a:extLst>
          </p:cNvPr>
          <p:cNvSpPr txBox="1"/>
          <p:nvPr/>
        </p:nvSpPr>
        <p:spPr>
          <a:xfrm>
            <a:off x="7906621" y="4657064"/>
            <a:ext cx="1151412" cy="338554"/>
          </a:xfrm>
          <a:prstGeom prst="rect">
            <a:avLst/>
          </a:prstGeom>
          <a:noFill/>
        </p:spPr>
        <p:txBody>
          <a:bodyPr wrap="square" rtlCol="0">
            <a:spAutoFit/>
          </a:bodyPr>
          <a:lstStyle/>
          <a:p>
            <a:r>
              <a:rPr lang="en-US" altLang="zh-CN" sz="160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Ethernet</a:t>
            </a:r>
            <a:endParaRPr lang="zh-CN" altLang="en-US" sz="16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任意多边形 68">
            <a:extLst>
              <a:ext uri="{FF2B5EF4-FFF2-40B4-BE49-F238E27FC236}">
                <a16:creationId xmlns="" xmlns:a16="http://schemas.microsoft.com/office/drawing/2014/main" id="{14B0BB68-12B1-47D3-9513-A9EEA24A7389}"/>
              </a:ext>
            </a:extLst>
          </p:cNvPr>
          <p:cNvSpPr/>
          <p:nvPr/>
        </p:nvSpPr>
        <p:spPr>
          <a:xfrm rot="10800000">
            <a:off x="3975591" y="5368104"/>
            <a:ext cx="1600200" cy="101600"/>
          </a:xfrm>
          <a:custGeom>
            <a:avLst/>
            <a:gdLst>
              <a:gd name="connsiteX0" fmla="*/ 0 w 1676400"/>
              <a:gd name="connsiteY0" fmla="*/ 0 h 184187"/>
              <a:gd name="connsiteX1" fmla="*/ 838200 w 1676400"/>
              <a:gd name="connsiteY1" fmla="*/ 184150 h 184187"/>
              <a:gd name="connsiteX2" fmla="*/ 1676400 w 1676400"/>
              <a:gd name="connsiteY2" fmla="*/ 12700 h 184187"/>
              <a:gd name="connsiteX0" fmla="*/ 0 w 1619250"/>
              <a:gd name="connsiteY0" fmla="*/ 15876 h 200079"/>
              <a:gd name="connsiteX1" fmla="*/ 838200 w 1619250"/>
              <a:gd name="connsiteY1" fmla="*/ 200026 h 200079"/>
              <a:gd name="connsiteX2" fmla="*/ 1619250 w 1619250"/>
              <a:gd name="connsiteY2" fmla="*/ 0 h 200079"/>
              <a:gd name="connsiteX0" fmla="*/ 0 w 1600200"/>
              <a:gd name="connsiteY0" fmla="*/ 0 h 203201"/>
              <a:gd name="connsiteX1" fmla="*/ 819150 w 1600200"/>
              <a:gd name="connsiteY1" fmla="*/ 203200 h 203201"/>
              <a:gd name="connsiteX2" fmla="*/ 1600200 w 1600200"/>
              <a:gd name="connsiteY2" fmla="*/ 3174 h 203201"/>
            </a:gdLst>
            <a:ahLst/>
            <a:cxnLst>
              <a:cxn ang="0">
                <a:pos x="connsiteX0" y="connsiteY0"/>
              </a:cxn>
              <a:cxn ang="0">
                <a:pos x="connsiteX1" y="connsiteY1"/>
              </a:cxn>
              <a:cxn ang="0">
                <a:pos x="connsiteX2" y="connsiteY2"/>
              </a:cxn>
            </a:cxnLst>
            <a:rect l="l" t="t" r="r" b="b"/>
            <a:pathLst>
              <a:path w="1600200" h="203201">
                <a:moveTo>
                  <a:pt x="0" y="0"/>
                </a:moveTo>
                <a:cubicBezTo>
                  <a:pt x="279400" y="91016"/>
                  <a:pt x="552450" y="202671"/>
                  <a:pt x="819150" y="203200"/>
                </a:cubicBezTo>
                <a:cubicBezTo>
                  <a:pt x="1085850" y="203729"/>
                  <a:pt x="1320800" y="89957"/>
                  <a:pt x="1600200" y="3174"/>
                </a:cubicBezTo>
              </a:path>
            </a:pathLst>
          </a:custGeom>
          <a:ln w="19050">
            <a:solidFill>
              <a:srgbClr val="00B0F0"/>
            </a:solidFill>
            <a:prstDash val="solid"/>
            <a:headEnd type="triangle" w="sm" len="lg"/>
            <a:tailEnd type="triangle" w="sm"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 name="任意多边形 69">
            <a:extLst>
              <a:ext uri="{FF2B5EF4-FFF2-40B4-BE49-F238E27FC236}">
                <a16:creationId xmlns="" xmlns:a16="http://schemas.microsoft.com/office/drawing/2014/main" id="{9086D50E-F40A-439C-AA16-5666F03532B2}"/>
              </a:ext>
            </a:extLst>
          </p:cNvPr>
          <p:cNvSpPr/>
          <p:nvPr/>
        </p:nvSpPr>
        <p:spPr>
          <a:xfrm rot="10800000">
            <a:off x="5791691" y="5367836"/>
            <a:ext cx="1690688" cy="111393"/>
          </a:xfrm>
          <a:custGeom>
            <a:avLst/>
            <a:gdLst>
              <a:gd name="connsiteX0" fmla="*/ 0 w 1676400"/>
              <a:gd name="connsiteY0" fmla="*/ 0 h 184187"/>
              <a:gd name="connsiteX1" fmla="*/ 838200 w 1676400"/>
              <a:gd name="connsiteY1" fmla="*/ 184150 h 184187"/>
              <a:gd name="connsiteX2" fmla="*/ 1676400 w 1676400"/>
              <a:gd name="connsiteY2" fmla="*/ 12700 h 184187"/>
              <a:gd name="connsiteX0" fmla="*/ 0 w 1690688"/>
              <a:gd name="connsiteY0" fmla="*/ 0 h 222787"/>
              <a:gd name="connsiteX1" fmla="*/ 852488 w 1690688"/>
              <a:gd name="connsiteY1" fmla="*/ 222250 h 222787"/>
              <a:gd name="connsiteX2" fmla="*/ 1690688 w 1690688"/>
              <a:gd name="connsiteY2" fmla="*/ 50800 h 222787"/>
              <a:gd name="connsiteX0" fmla="*/ 0 w 1690688"/>
              <a:gd name="connsiteY0" fmla="*/ 0 h 222787"/>
              <a:gd name="connsiteX1" fmla="*/ 852488 w 1690688"/>
              <a:gd name="connsiteY1" fmla="*/ 222250 h 222787"/>
              <a:gd name="connsiteX2" fmla="*/ 1690688 w 1690688"/>
              <a:gd name="connsiteY2" fmla="*/ 50800 h 222787"/>
            </a:gdLst>
            <a:ahLst/>
            <a:cxnLst>
              <a:cxn ang="0">
                <a:pos x="connsiteX0" y="connsiteY0"/>
              </a:cxn>
              <a:cxn ang="0">
                <a:pos x="connsiteX1" y="connsiteY1"/>
              </a:cxn>
              <a:cxn ang="0">
                <a:pos x="connsiteX2" y="connsiteY2"/>
              </a:cxn>
            </a:cxnLst>
            <a:rect l="l" t="t" r="r" b="b"/>
            <a:pathLst>
              <a:path w="1690688" h="222787">
                <a:moveTo>
                  <a:pt x="0" y="0"/>
                </a:moveTo>
                <a:cubicBezTo>
                  <a:pt x="279400" y="119591"/>
                  <a:pt x="570707" y="213783"/>
                  <a:pt x="852488" y="222250"/>
                </a:cubicBezTo>
                <a:cubicBezTo>
                  <a:pt x="1134269" y="230717"/>
                  <a:pt x="1411288" y="137583"/>
                  <a:pt x="1690688" y="50800"/>
                </a:cubicBezTo>
              </a:path>
            </a:pathLst>
          </a:custGeom>
          <a:ln w="19050">
            <a:solidFill>
              <a:srgbClr val="00B0F0"/>
            </a:solidFill>
            <a:prstDash val="solid"/>
            <a:headEnd type="triangle" w="sm" len="lg"/>
            <a:tailEnd type="triangle" w="sm"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7" name="文本框 36">
            <a:extLst>
              <a:ext uri="{FF2B5EF4-FFF2-40B4-BE49-F238E27FC236}">
                <a16:creationId xmlns="" xmlns:a16="http://schemas.microsoft.com/office/drawing/2014/main" id="{1A2D4CF1-0D02-4AF3-8C64-E0C0581AD8D4}"/>
              </a:ext>
            </a:extLst>
          </p:cNvPr>
          <p:cNvSpPr txBox="1"/>
          <p:nvPr/>
        </p:nvSpPr>
        <p:spPr>
          <a:xfrm>
            <a:off x="9964480" y="5591628"/>
            <a:ext cx="1151412" cy="338554"/>
          </a:xfrm>
          <a:prstGeom prst="rect">
            <a:avLst/>
          </a:prstGeom>
          <a:noFill/>
        </p:spPr>
        <p:txBody>
          <a:bodyPr wrap="square" rtlCol="0">
            <a:spAutoFit/>
          </a:bodyPr>
          <a:lstStyle/>
          <a:p>
            <a:r>
              <a:rPr lang="zh-CN" altLang="en-US" sz="16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邻接关系</a:t>
            </a:r>
          </a:p>
        </p:txBody>
      </p:sp>
      <p:cxnSp>
        <p:nvCxnSpPr>
          <p:cNvPr id="38" name="直接箭头连接符 37">
            <a:extLst>
              <a:ext uri="{FF2B5EF4-FFF2-40B4-BE49-F238E27FC236}">
                <a16:creationId xmlns="" xmlns:a16="http://schemas.microsoft.com/office/drawing/2014/main" id="{946CE9DE-B9DD-475F-9975-D30F38C7D8AC}"/>
              </a:ext>
            </a:extLst>
          </p:cNvPr>
          <p:cNvCxnSpPr>
            <a:cxnSpLocks/>
          </p:cNvCxnSpPr>
          <p:nvPr/>
        </p:nvCxnSpPr>
        <p:spPr>
          <a:xfrm>
            <a:off x="9118641" y="5772606"/>
            <a:ext cx="744774" cy="0"/>
          </a:xfrm>
          <a:prstGeom prst="straightConnector1">
            <a:avLst/>
          </a:prstGeom>
          <a:ln w="19050">
            <a:solidFill>
              <a:srgbClr val="00B0F0"/>
            </a:solidFill>
            <a:prstDash val="solid"/>
            <a:headEnd type="triangle" w="sm" len="lg"/>
            <a:tailEnd type="triangle" w="sm"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99460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7BB31ED-3073-4D42-A223-E47F34CB28CA}"/>
              </a:ext>
            </a:extLst>
          </p:cNvPr>
          <p:cNvSpPr>
            <a:spLocks noGrp="1"/>
          </p:cNvSpPr>
          <p:nvPr>
            <p:ph type="title"/>
          </p:nvPr>
        </p:nvSpPr>
        <p:spPr/>
        <p:txBody>
          <a:bodyPr/>
          <a:lstStyle/>
          <a:p>
            <a:r>
              <a:rPr lang="en-US" altLang="zh-CN">
                <a:latin typeface="Huawei Sans" panose="020C0503030203020204" pitchFamily="34" charset="0"/>
                <a:ea typeface="方正兰亭黑简体" panose="02000000000000000000" pitchFamily="2" charset="-122"/>
                <a:sym typeface="Huawei Sans" panose="020C0503030203020204" pitchFamily="34" charset="0"/>
              </a:rPr>
              <a:t>DR</a:t>
            </a:r>
            <a:r>
              <a:rPr lang="zh-CN" altLang="en-US">
                <a:latin typeface="Huawei Sans" panose="020C0503030203020204" pitchFamily="34" charset="0"/>
                <a:ea typeface="方正兰亭黑简体" panose="02000000000000000000" pitchFamily="2" charset="-122"/>
                <a:sym typeface="Huawei Sans" panose="020C0503030203020204" pitchFamily="34" charset="0"/>
              </a:rPr>
              <a:t>与</a:t>
            </a:r>
            <a:r>
              <a:rPr lang="en-US" altLang="zh-CN">
                <a:latin typeface="Huawei Sans" panose="020C0503030203020204" pitchFamily="34" charset="0"/>
                <a:ea typeface="方正兰亭黑简体" panose="02000000000000000000" pitchFamily="2" charset="-122"/>
                <a:sym typeface="Huawei Sans" panose="020C0503030203020204" pitchFamily="34" charset="0"/>
              </a:rPr>
              <a:t>BDR</a:t>
            </a: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 name="文本占位符 14">
            <a:extLst>
              <a:ext uri="{FF2B5EF4-FFF2-40B4-BE49-F238E27FC236}">
                <a16:creationId xmlns="" xmlns:a16="http://schemas.microsoft.com/office/drawing/2014/main" id="{BB6B87F1-C39C-4A9A-B4C9-E3AD5711E7C8}"/>
              </a:ext>
            </a:extLst>
          </p:cNvPr>
          <p:cNvSpPr txBox="1">
            <a:spLocks/>
          </p:cNvSpPr>
          <p:nvPr/>
        </p:nvSpPr>
        <p:spPr>
          <a:xfrm>
            <a:off x="468317" y="1233488"/>
            <a:ext cx="11276183" cy="1786549"/>
          </a:xfrm>
          <a:prstGeom prst="rect">
            <a:avLst/>
          </a:prstGeom>
        </p:spPr>
        <p:txBody>
          <a:bodyPr/>
          <a:lst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为优化</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MA</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网络中</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邻接关系，</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指定了三种</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路由器身份，</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DR</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Designated Router</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，指定路由器）、</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BDR</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Backup Designated Router</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，备用指定路由器）和</a:t>
            </a:r>
            <a:r>
              <a:rPr lang="en-US" altLang="zh-CN" sz="1800" dirty="0" err="1">
                <a:latin typeface="Huawei Sans" panose="020C0503030203020204" pitchFamily="34" charset="0"/>
                <a:ea typeface="方正兰亭黑简体" panose="02000000000000000000" pitchFamily="2" charset="-122"/>
                <a:sym typeface="Huawei Sans" panose="020C0503030203020204" pitchFamily="34" charset="0"/>
              </a:rPr>
              <a:t>DRother</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路由器。</a:t>
            </a:r>
            <a:endParaRPr lang="en-US" altLang="zh-CN" sz="1800"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只允许</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DR</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BDR</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与其他</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路由器建立邻接关系。</a:t>
            </a:r>
            <a:r>
              <a:rPr lang="en-US" altLang="zh-CN" sz="1800" dirty="0" err="1">
                <a:latin typeface="Huawei Sans" panose="020C0503030203020204" pitchFamily="34" charset="0"/>
                <a:ea typeface="方正兰亭黑简体" panose="02000000000000000000" pitchFamily="2" charset="-122"/>
                <a:sym typeface="Huawei Sans" panose="020C0503030203020204" pitchFamily="34" charset="0"/>
              </a:rPr>
              <a:t>DRother</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之间不会建立全毗邻的</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邻接关系，双方停滞在</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2-way</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状态。</a:t>
            </a:r>
          </a:p>
          <a:p>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BDR</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会监控</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DR</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的状态，并在当前</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DR</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发生故障时接替其角色。</a:t>
            </a:r>
          </a:p>
          <a:p>
            <a:endParaRPr lang="zh-CN" altLang="en-US" sz="18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4" name="组合 3">
            <a:extLst>
              <a:ext uri="{FF2B5EF4-FFF2-40B4-BE49-F238E27FC236}">
                <a16:creationId xmlns="" xmlns:a16="http://schemas.microsoft.com/office/drawing/2014/main" id="{FB4A3C3F-901C-49B5-92CA-3F46E6A28666}"/>
              </a:ext>
            </a:extLst>
          </p:cNvPr>
          <p:cNvGrpSpPr/>
          <p:nvPr/>
        </p:nvGrpSpPr>
        <p:grpSpPr bwMode="gray">
          <a:xfrm>
            <a:off x="3647460" y="4022407"/>
            <a:ext cx="4010164" cy="1772024"/>
            <a:chOff x="2468252" y="1506700"/>
            <a:chExt cx="4010164" cy="1772024"/>
          </a:xfrm>
        </p:grpSpPr>
        <p:sp>
          <p:nvSpPr>
            <p:cNvPr id="5" name="Line 4">
              <a:extLst>
                <a:ext uri="{FF2B5EF4-FFF2-40B4-BE49-F238E27FC236}">
                  <a16:creationId xmlns="" xmlns:a16="http://schemas.microsoft.com/office/drawing/2014/main" id="{01F39F5C-72B1-4C82-8BDB-CD3D4127A260}"/>
                </a:ext>
              </a:extLst>
            </p:cNvPr>
            <p:cNvSpPr>
              <a:spLocks noChangeShapeType="1"/>
            </p:cNvSpPr>
            <p:nvPr/>
          </p:nvSpPr>
          <p:spPr bwMode="gray">
            <a:xfrm>
              <a:off x="2468252" y="2392712"/>
              <a:ext cx="4010164" cy="0"/>
            </a:xfrm>
            <a:prstGeom prst="line">
              <a:avLst/>
            </a:prstGeom>
            <a:noFill/>
            <a:ln w="28575">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 name="Line 4">
              <a:extLst>
                <a:ext uri="{FF2B5EF4-FFF2-40B4-BE49-F238E27FC236}">
                  <a16:creationId xmlns="" xmlns:a16="http://schemas.microsoft.com/office/drawing/2014/main" id="{76E6CFB8-3C22-44BD-BEA6-D4F34192BD6F}"/>
                </a:ext>
              </a:extLst>
            </p:cNvPr>
            <p:cNvSpPr>
              <a:spLocks noChangeShapeType="1"/>
            </p:cNvSpPr>
            <p:nvPr/>
          </p:nvSpPr>
          <p:spPr bwMode="gray">
            <a:xfrm>
              <a:off x="2573082" y="2392712"/>
              <a:ext cx="0" cy="886012"/>
            </a:xfrm>
            <a:prstGeom prst="line">
              <a:avLst/>
            </a:prstGeom>
            <a:noFill/>
            <a:ln w="28575">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 name="Line 4">
              <a:extLst>
                <a:ext uri="{FF2B5EF4-FFF2-40B4-BE49-F238E27FC236}">
                  <a16:creationId xmlns="" xmlns:a16="http://schemas.microsoft.com/office/drawing/2014/main" id="{6C162943-5506-49E9-A5BF-3070C6FD706E}"/>
                </a:ext>
              </a:extLst>
            </p:cNvPr>
            <p:cNvSpPr>
              <a:spLocks noChangeShapeType="1"/>
            </p:cNvSpPr>
            <p:nvPr/>
          </p:nvSpPr>
          <p:spPr bwMode="gray">
            <a:xfrm>
              <a:off x="4465679" y="2392712"/>
              <a:ext cx="0" cy="886012"/>
            </a:xfrm>
            <a:prstGeom prst="line">
              <a:avLst/>
            </a:prstGeom>
            <a:noFill/>
            <a:ln w="28575">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 name="Line 4">
              <a:extLst>
                <a:ext uri="{FF2B5EF4-FFF2-40B4-BE49-F238E27FC236}">
                  <a16:creationId xmlns="" xmlns:a16="http://schemas.microsoft.com/office/drawing/2014/main" id="{6FBB0FCB-9A1B-4B62-8D44-A82E2EA40059}"/>
                </a:ext>
              </a:extLst>
            </p:cNvPr>
            <p:cNvSpPr>
              <a:spLocks noChangeShapeType="1"/>
            </p:cNvSpPr>
            <p:nvPr/>
          </p:nvSpPr>
          <p:spPr bwMode="gray">
            <a:xfrm>
              <a:off x="6390793" y="2392712"/>
              <a:ext cx="0" cy="886012"/>
            </a:xfrm>
            <a:prstGeom prst="line">
              <a:avLst/>
            </a:prstGeom>
            <a:noFill/>
            <a:ln w="28575">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 name="Line 4">
              <a:extLst>
                <a:ext uri="{FF2B5EF4-FFF2-40B4-BE49-F238E27FC236}">
                  <a16:creationId xmlns="" xmlns:a16="http://schemas.microsoft.com/office/drawing/2014/main" id="{F899967C-2E30-43D9-A6CD-E4D7039238A2}"/>
                </a:ext>
              </a:extLst>
            </p:cNvPr>
            <p:cNvSpPr>
              <a:spLocks noChangeShapeType="1"/>
            </p:cNvSpPr>
            <p:nvPr/>
          </p:nvSpPr>
          <p:spPr bwMode="gray">
            <a:xfrm>
              <a:off x="3514605" y="1506700"/>
              <a:ext cx="0" cy="886012"/>
            </a:xfrm>
            <a:prstGeom prst="line">
              <a:avLst/>
            </a:prstGeom>
            <a:noFill/>
            <a:ln w="28575">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 name="Line 4">
              <a:extLst>
                <a:ext uri="{FF2B5EF4-FFF2-40B4-BE49-F238E27FC236}">
                  <a16:creationId xmlns="" xmlns:a16="http://schemas.microsoft.com/office/drawing/2014/main" id="{AFBBF33C-325A-4565-B720-CA90D7411144}"/>
                </a:ext>
              </a:extLst>
            </p:cNvPr>
            <p:cNvSpPr>
              <a:spLocks noChangeShapeType="1"/>
            </p:cNvSpPr>
            <p:nvPr/>
          </p:nvSpPr>
          <p:spPr bwMode="gray">
            <a:xfrm>
              <a:off x="5423640" y="1506700"/>
              <a:ext cx="0" cy="886012"/>
            </a:xfrm>
            <a:prstGeom prst="line">
              <a:avLst/>
            </a:prstGeom>
            <a:noFill/>
            <a:ln w="28575">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Huawei Sans" panose="020C0503030203020204" pitchFamily="34" charset="0"/>
                <a:ea typeface="方正兰亭黑简体" panose="02000000000000000000" pitchFamily="2" charset="-122"/>
                <a:sym typeface="Huawei Sans" panose="020C0503030203020204" pitchFamily="34" charset="0"/>
              </a:endParaRPr>
            </a:p>
          </p:txBody>
        </p:sp>
      </p:grpSp>
      <p:cxnSp>
        <p:nvCxnSpPr>
          <p:cNvPr id="11" name="直接箭头连接符 10">
            <a:extLst>
              <a:ext uri="{FF2B5EF4-FFF2-40B4-BE49-F238E27FC236}">
                <a16:creationId xmlns="" xmlns:a16="http://schemas.microsoft.com/office/drawing/2014/main" id="{D74FFECE-08AA-41A6-847E-FBE3F61CB801}"/>
              </a:ext>
            </a:extLst>
          </p:cNvPr>
          <p:cNvCxnSpPr/>
          <p:nvPr/>
        </p:nvCxnSpPr>
        <p:spPr>
          <a:xfrm flipH="1">
            <a:off x="3735084" y="4330221"/>
            <a:ext cx="956469" cy="1154263"/>
          </a:xfrm>
          <a:prstGeom prst="straightConnector1">
            <a:avLst/>
          </a:prstGeom>
          <a:ln w="19050">
            <a:solidFill>
              <a:srgbClr val="00B0F0"/>
            </a:solidFill>
            <a:prstDash val="solid"/>
            <a:headEnd type="triangle" w="sm" len="lg"/>
            <a:tailEnd type="triangle" w="sm" len="lg"/>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 xmlns:a16="http://schemas.microsoft.com/office/drawing/2014/main" id="{3F8F5F9A-218A-4135-AF2F-A642A825DE82}"/>
              </a:ext>
            </a:extLst>
          </p:cNvPr>
          <p:cNvCxnSpPr/>
          <p:nvPr/>
        </p:nvCxnSpPr>
        <p:spPr>
          <a:xfrm>
            <a:off x="4691552" y="4356865"/>
            <a:ext cx="960990" cy="1127619"/>
          </a:xfrm>
          <a:prstGeom prst="straightConnector1">
            <a:avLst/>
          </a:prstGeom>
          <a:ln w="19050">
            <a:solidFill>
              <a:srgbClr val="00B0F0"/>
            </a:solidFill>
            <a:prstDash val="solid"/>
            <a:headEnd type="triangle" w="sm" len="lg"/>
            <a:tailEnd type="triangle" w="sm" len="lg"/>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 xmlns:a16="http://schemas.microsoft.com/office/drawing/2014/main" id="{062CF4E9-B4DD-4891-A2F5-CAB8A678D3DE}"/>
              </a:ext>
            </a:extLst>
          </p:cNvPr>
          <p:cNvCxnSpPr/>
          <p:nvPr/>
        </p:nvCxnSpPr>
        <p:spPr>
          <a:xfrm>
            <a:off x="6611273" y="4332355"/>
            <a:ext cx="958729" cy="1152128"/>
          </a:xfrm>
          <a:prstGeom prst="straightConnector1">
            <a:avLst/>
          </a:prstGeom>
          <a:ln w="19050">
            <a:solidFill>
              <a:srgbClr val="00B0F0"/>
            </a:solidFill>
            <a:prstDash val="solid"/>
            <a:headEnd type="triangle" w="sm" len="lg"/>
            <a:tailEnd type="triangle" w="sm" len="lg"/>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 xmlns:a16="http://schemas.microsoft.com/office/drawing/2014/main" id="{1D7EF26D-6389-49CA-9792-34DACCB7B484}"/>
              </a:ext>
            </a:extLst>
          </p:cNvPr>
          <p:cNvCxnSpPr/>
          <p:nvPr/>
        </p:nvCxnSpPr>
        <p:spPr>
          <a:xfrm flipH="1">
            <a:off x="5652542" y="4332355"/>
            <a:ext cx="950306" cy="1152128"/>
          </a:xfrm>
          <a:prstGeom prst="straightConnector1">
            <a:avLst/>
          </a:prstGeom>
          <a:ln w="19050">
            <a:solidFill>
              <a:srgbClr val="00B0F0"/>
            </a:solidFill>
            <a:prstDash val="solid"/>
            <a:headEnd type="triangle" w="sm" len="lg"/>
            <a:tailEnd type="triangle" w="sm" len="lg"/>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 xmlns:a16="http://schemas.microsoft.com/office/drawing/2014/main" id="{51F89C04-5FC7-4C9B-B114-307E27AF95F2}"/>
              </a:ext>
            </a:extLst>
          </p:cNvPr>
          <p:cNvCxnSpPr/>
          <p:nvPr/>
        </p:nvCxnSpPr>
        <p:spPr>
          <a:xfrm flipH="1">
            <a:off x="3735083" y="4356865"/>
            <a:ext cx="2878138" cy="1127619"/>
          </a:xfrm>
          <a:prstGeom prst="straightConnector1">
            <a:avLst/>
          </a:prstGeom>
          <a:ln w="19050">
            <a:solidFill>
              <a:srgbClr val="00B0F0"/>
            </a:solidFill>
            <a:prstDash val="solid"/>
            <a:headEnd type="triangle" w="sm" len="lg"/>
            <a:tailEnd type="triangle" w="sm" len="lg"/>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 xmlns:a16="http://schemas.microsoft.com/office/drawing/2014/main" id="{E8310470-7A1D-4AA4-8B5C-77152708970A}"/>
              </a:ext>
            </a:extLst>
          </p:cNvPr>
          <p:cNvCxnSpPr/>
          <p:nvPr/>
        </p:nvCxnSpPr>
        <p:spPr>
          <a:xfrm>
            <a:off x="4693813" y="4332356"/>
            <a:ext cx="2876188" cy="1140865"/>
          </a:xfrm>
          <a:prstGeom prst="straightConnector1">
            <a:avLst/>
          </a:prstGeom>
          <a:ln w="19050">
            <a:solidFill>
              <a:srgbClr val="00B0F0"/>
            </a:solidFill>
            <a:prstDash val="solid"/>
            <a:headEnd type="triangle" w="sm" len="lg"/>
            <a:tailEnd type="triangle" w="sm" len="lg"/>
          </a:ln>
        </p:spPr>
        <p:style>
          <a:lnRef idx="1">
            <a:schemeClr val="accent1"/>
          </a:lnRef>
          <a:fillRef idx="0">
            <a:schemeClr val="accent1"/>
          </a:fillRef>
          <a:effectRef idx="0">
            <a:schemeClr val="accent1"/>
          </a:effectRef>
          <a:fontRef idx="minor">
            <a:schemeClr val="tx1"/>
          </a:fontRef>
        </p:style>
      </p:cxnSp>
      <p:sp>
        <p:nvSpPr>
          <p:cNvPr id="20" name="任意多边形 72">
            <a:extLst>
              <a:ext uri="{FF2B5EF4-FFF2-40B4-BE49-F238E27FC236}">
                <a16:creationId xmlns="" xmlns:a16="http://schemas.microsoft.com/office/drawing/2014/main" id="{D24A97A2-E299-4081-81EB-E6EA8F5FF18D}"/>
              </a:ext>
            </a:extLst>
          </p:cNvPr>
          <p:cNvSpPr/>
          <p:nvPr/>
        </p:nvSpPr>
        <p:spPr>
          <a:xfrm>
            <a:off x="4811408" y="4338157"/>
            <a:ext cx="1676400" cy="217516"/>
          </a:xfrm>
          <a:custGeom>
            <a:avLst/>
            <a:gdLst>
              <a:gd name="connsiteX0" fmla="*/ 0 w 1676400"/>
              <a:gd name="connsiteY0" fmla="*/ 0 h 184187"/>
              <a:gd name="connsiteX1" fmla="*/ 838200 w 1676400"/>
              <a:gd name="connsiteY1" fmla="*/ 184150 h 184187"/>
              <a:gd name="connsiteX2" fmla="*/ 1676400 w 1676400"/>
              <a:gd name="connsiteY2" fmla="*/ 12700 h 184187"/>
            </a:gdLst>
            <a:ahLst/>
            <a:cxnLst>
              <a:cxn ang="0">
                <a:pos x="connsiteX0" y="connsiteY0"/>
              </a:cxn>
              <a:cxn ang="0">
                <a:pos x="connsiteX1" y="connsiteY1"/>
              </a:cxn>
              <a:cxn ang="0">
                <a:pos x="connsiteX2" y="connsiteY2"/>
              </a:cxn>
            </a:cxnLst>
            <a:rect l="l" t="t" r="r" b="b"/>
            <a:pathLst>
              <a:path w="1676400" h="184187">
                <a:moveTo>
                  <a:pt x="0" y="0"/>
                </a:moveTo>
                <a:cubicBezTo>
                  <a:pt x="279400" y="91016"/>
                  <a:pt x="558800" y="182033"/>
                  <a:pt x="838200" y="184150"/>
                </a:cubicBezTo>
                <a:cubicBezTo>
                  <a:pt x="1117600" y="186267"/>
                  <a:pt x="1397000" y="99483"/>
                  <a:pt x="1676400" y="12700"/>
                </a:cubicBezTo>
              </a:path>
            </a:pathLst>
          </a:custGeom>
          <a:ln w="19050">
            <a:solidFill>
              <a:srgbClr val="00B0F0"/>
            </a:solidFill>
            <a:prstDash val="solid"/>
            <a:headEnd type="triangle" w="sm" len="lg"/>
            <a:tailEnd type="triangle" w="sm"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26" name="图片 25">
            <a:extLst>
              <a:ext uri="{FF2B5EF4-FFF2-40B4-BE49-F238E27FC236}">
                <a16:creationId xmlns="" xmlns:a16="http://schemas.microsoft.com/office/drawing/2014/main" id="{6BE0D25F-BCDF-41C4-8DC1-FC7311A2A700}"/>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423813" y="3844301"/>
            <a:ext cx="540000" cy="442800"/>
          </a:xfrm>
          <a:prstGeom prst="rect">
            <a:avLst/>
          </a:prstGeom>
        </p:spPr>
      </p:pic>
      <p:pic>
        <p:nvPicPr>
          <p:cNvPr id="27" name="图片 26">
            <a:extLst>
              <a:ext uri="{FF2B5EF4-FFF2-40B4-BE49-F238E27FC236}">
                <a16:creationId xmlns="" xmlns:a16="http://schemas.microsoft.com/office/drawing/2014/main" id="{58BFA4F8-2C52-440F-A393-0C7362468BAF}"/>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343221" y="3844301"/>
            <a:ext cx="540000" cy="442800"/>
          </a:xfrm>
          <a:prstGeom prst="rect">
            <a:avLst/>
          </a:prstGeom>
        </p:spPr>
      </p:pic>
      <p:pic>
        <p:nvPicPr>
          <p:cNvPr id="28" name="图片 27">
            <a:extLst>
              <a:ext uri="{FF2B5EF4-FFF2-40B4-BE49-F238E27FC236}">
                <a16:creationId xmlns="" xmlns:a16="http://schemas.microsoft.com/office/drawing/2014/main" id="{37984114-924E-4F60-8DFF-22BD35C5814A}"/>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374887" y="5551206"/>
            <a:ext cx="540000" cy="442800"/>
          </a:xfrm>
          <a:prstGeom prst="rect">
            <a:avLst/>
          </a:prstGeom>
        </p:spPr>
      </p:pic>
      <p:pic>
        <p:nvPicPr>
          <p:cNvPr id="29" name="图片 28">
            <a:extLst>
              <a:ext uri="{FF2B5EF4-FFF2-40B4-BE49-F238E27FC236}">
                <a16:creationId xmlns="" xmlns:a16="http://schemas.microsoft.com/office/drawing/2014/main" id="{447484FA-0701-4B1D-BAAD-112B3355D3E7}"/>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482290" y="5551206"/>
            <a:ext cx="540000" cy="442800"/>
          </a:xfrm>
          <a:prstGeom prst="rect">
            <a:avLst/>
          </a:prstGeom>
        </p:spPr>
      </p:pic>
      <p:pic>
        <p:nvPicPr>
          <p:cNvPr id="30" name="图片 29">
            <a:extLst>
              <a:ext uri="{FF2B5EF4-FFF2-40B4-BE49-F238E27FC236}">
                <a16:creationId xmlns="" xmlns:a16="http://schemas.microsoft.com/office/drawing/2014/main" id="{7C6FB633-4B82-4E73-9C80-0D7CF2F20AC1}"/>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300002" y="5551206"/>
            <a:ext cx="540000" cy="442800"/>
          </a:xfrm>
          <a:prstGeom prst="rect">
            <a:avLst/>
          </a:prstGeom>
        </p:spPr>
      </p:pic>
      <p:sp>
        <p:nvSpPr>
          <p:cNvPr id="25" name="文本框 24">
            <a:extLst>
              <a:ext uri="{FF2B5EF4-FFF2-40B4-BE49-F238E27FC236}">
                <a16:creationId xmlns="" xmlns:a16="http://schemas.microsoft.com/office/drawing/2014/main" id="{D5BFA8C1-7562-47BE-A6E0-B0D89D089437}"/>
              </a:ext>
            </a:extLst>
          </p:cNvPr>
          <p:cNvSpPr txBox="1"/>
          <p:nvPr/>
        </p:nvSpPr>
        <p:spPr>
          <a:xfrm>
            <a:off x="6956195" y="3896424"/>
            <a:ext cx="1151412" cy="338554"/>
          </a:xfrm>
          <a:prstGeom prst="rect">
            <a:avLst/>
          </a:prstGeom>
          <a:noFill/>
        </p:spPr>
        <p:txBody>
          <a:bodyPr wrap="square" rtlCol="0">
            <a:spAutoFit/>
          </a:bodyPr>
          <a:lstStyle/>
          <a:p>
            <a:r>
              <a:rPr lang="en-US" altLang="zh-CN" sz="16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BDR</a:t>
            </a:r>
            <a:endParaRPr lang="zh-CN" alt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文本框 31">
            <a:extLst>
              <a:ext uri="{FF2B5EF4-FFF2-40B4-BE49-F238E27FC236}">
                <a16:creationId xmlns="" xmlns:a16="http://schemas.microsoft.com/office/drawing/2014/main" id="{6F9FE0A0-BC4E-4DE7-84A8-17A1F4104C64}"/>
              </a:ext>
            </a:extLst>
          </p:cNvPr>
          <p:cNvSpPr txBox="1"/>
          <p:nvPr/>
        </p:nvSpPr>
        <p:spPr>
          <a:xfrm>
            <a:off x="5030406" y="3906746"/>
            <a:ext cx="1151412" cy="338554"/>
          </a:xfrm>
          <a:prstGeom prst="rect">
            <a:avLst/>
          </a:prstGeom>
          <a:noFill/>
        </p:spPr>
        <p:txBody>
          <a:bodyPr wrap="square" rtlCol="0">
            <a:spAutoFit/>
          </a:bodyPr>
          <a:lstStyle/>
          <a:p>
            <a:r>
              <a:rPr lang="en-US" altLang="zh-CN" sz="16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DR</a:t>
            </a:r>
            <a:endParaRPr lang="zh-CN" alt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 name="文本框 32">
            <a:extLst>
              <a:ext uri="{FF2B5EF4-FFF2-40B4-BE49-F238E27FC236}">
                <a16:creationId xmlns="" xmlns:a16="http://schemas.microsoft.com/office/drawing/2014/main" id="{41CF8190-9CDB-4D89-9037-57673B71D933}"/>
              </a:ext>
            </a:extLst>
          </p:cNvPr>
          <p:cNvSpPr txBox="1"/>
          <p:nvPr/>
        </p:nvSpPr>
        <p:spPr>
          <a:xfrm>
            <a:off x="4022290" y="5636600"/>
            <a:ext cx="1151412" cy="338554"/>
          </a:xfrm>
          <a:prstGeom prst="rect">
            <a:avLst/>
          </a:prstGeom>
          <a:noFill/>
        </p:spPr>
        <p:txBody>
          <a:bodyPr wrap="square" rtlCol="0">
            <a:spAutoFit/>
          </a:bodyPr>
          <a:lstStyle/>
          <a:p>
            <a:r>
              <a:rPr lang="en-US" altLang="zh-CN" sz="16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DRother</a:t>
            </a:r>
            <a:endParaRPr lang="zh-CN" alt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 name="文本框 33">
            <a:extLst>
              <a:ext uri="{FF2B5EF4-FFF2-40B4-BE49-F238E27FC236}">
                <a16:creationId xmlns="" xmlns:a16="http://schemas.microsoft.com/office/drawing/2014/main" id="{2FBDB3A1-96BB-41E0-B039-6BF5994A6684}"/>
              </a:ext>
            </a:extLst>
          </p:cNvPr>
          <p:cNvSpPr txBox="1"/>
          <p:nvPr/>
        </p:nvSpPr>
        <p:spPr>
          <a:xfrm>
            <a:off x="5939749" y="5636600"/>
            <a:ext cx="1151412" cy="338554"/>
          </a:xfrm>
          <a:prstGeom prst="rect">
            <a:avLst/>
          </a:prstGeom>
          <a:noFill/>
        </p:spPr>
        <p:txBody>
          <a:bodyPr wrap="square" rtlCol="0">
            <a:spAutoFit/>
          </a:bodyPr>
          <a:lstStyle/>
          <a:p>
            <a:r>
              <a:rPr lang="en-US" altLang="zh-CN" sz="16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DRother</a:t>
            </a:r>
            <a:endParaRPr lang="zh-CN" alt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文本框 34">
            <a:extLst>
              <a:ext uri="{FF2B5EF4-FFF2-40B4-BE49-F238E27FC236}">
                <a16:creationId xmlns="" xmlns:a16="http://schemas.microsoft.com/office/drawing/2014/main" id="{6A3208E7-47CA-4222-98C5-DBFCCEBD0D1F}"/>
              </a:ext>
            </a:extLst>
          </p:cNvPr>
          <p:cNvSpPr txBox="1"/>
          <p:nvPr/>
        </p:nvSpPr>
        <p:spPr>
          <a:xfrm>
            <a:off x="8047941" y="5636600"/>
            <a:ext cx="1151412" cy="338554"/>
          </a:xfrm>
          <a:prstGeom prst="rect">
            <a:avLst/>
          </a:prstGeom>
          <a:noFill/>
        </p:spPr>
        <p:txBody>
          <a:bodyPr wrap="square" rtlCol="0">
            <a:spAutoFit/>
          </a:bodyPr>
          <a:lstStyle/>
          <a:p>
            <a:r>
              <a:rPr lang="en-US" altLang="zh-CN" sz="16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DRother</a:t>
            </a:r>
            <a:endParaRPr lang="zh-CN" alt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 name="文本框 35">
            <a:extLst>
              <a:ext uri="{FF2B5EF4-FFF2-40B4-BE49-F238E27FC236}">
                <a16:creationId xmlns="" xmlns:a16="http://schemas.microsoft.com/office/drawing/2014/main" id="{D7D8B381-CF61-4C03-86A6-FFC2E1E5DE77}"/>
              </a:ext>
            </a:extLst>
          </p:cNvPr>
          <p:cNvSpPr txBox="1"/>
          <p:nvPr/>
        </p:nvSpPr>
        <p:spPr>
          <a:xfrm>
            <a:off x="7906621" y="4657064"/>
            <a:ext cx="1151412" cy="338554"/>
          </a:xfrm>
          <a:prstGeom prst="rect">
            <a:avLst/>
          </a:prstGeom>
          <a:noFill/>
        </p:spPr>
        <p:txBody>
          <a:bodyPr wrap="square" rtlCol="0">
            <a:spAutoFit/>
          </a:bodyPr>
          <a:lstStyle/>
          <a:p>
            <a:r>
              <a:rPr lang="en-US" altLang="zh-CN" sz="160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Ethernet</a:t>
            </a:r>
            <a:endParaRPr lang="zh-CN" altLang="en-US" sz="16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7" name="文本框 36">
            <a:extLst>
              <a:ext uri="{FF2B5EF4-FFF2-40B4-BE49-F238E27FC236}">
                <a16:creationId xmlns="" xmlns:a16="http://schemas.microsoft.com/office/drawing/2014/main" id="{7F0864B2-371E-481E-A834-840423AA17DF}"/>
              </a:ext>
            </a:extLst>
          </p:cNvPr>
          <p:cNvSpPr txBox="1"/>
          <p:nvPr/>
        </p:nvSpPr>
        <p:spPr>
          <a:xfrm>
            <a:off x="9863415" y="5603329"/>
            <a:ext cx="1151412" cy="338554"/>
          </a:xfrm>
          <a:prstGeom prst="rect">
            <a:avLst/>
          </a:prstGeom>
          <a:noFill/>
        </p:spPr>
        <p:txBody>
          <a:bodyPr wrap="square" rtlCol="0">
            <a:spAutoFit/>
          </a:bodyPr>
          <a:lstStyle/>
          <a:p>
            <a:r>
              <a:rPr lang="zh-CN" altLang="en-US" sz="16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邻接关系</a:t>
            </a:r>
          </a:p>
        </p:txBody>
      </p:sp>
      <p:cxnSp>
        <p:nvCxnSpPr>
          <p:cNvPr id="38" name="直接箭头连接符 37">
            <a:extLst>
              <a:ext uri="{FF2B5EF4-FFF2-40B4-BE49-F238E27FC236}">
                <a16:creationId xmlns="" xmlns:a16="http://schemas.microsoft.com/office/drawing/2014/main" id="{1D1031F4-2AF3-418A-8A81-E29C6BC48530}"/>
              </a:ext>
            </a:extLst>
          </p:cNvPr>
          <p:cNvCxnSpPr>
            <a:cxnSpLocks/>
          </p:cNvCxnSpPr>
          <p:nvPr/>
        </p:nvCxnSpPr>
        <p:spPr>
          <a:xfrm>
            <a:off x="9118641" y="5772606"/>
            <a:ext cx="744774" cy="0"/>
          </a:xfrm>
          <a:prstGeom prst="straightConnector1">
            <a:avLst/>
          </a:prstGeom>
          <a:ln w="19050">
            <a:solidFill>
              <a:srgbClr val="00B0F0"/>
            </a:solidFill>
            <a:prstDash val="solid"/>
            <a:headEnd type="triangle" w="sm" len="lg"/>
            <a:tailEnd type="triangle" w="sm"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68545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fontAlgn="auto"/>
            <a:r>
              <a:rPr lang="en-US" altLang="zh-CN">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a:latin typeface="Huawei Sans" panose="020C0503030203020204" pitchFamily="34" charset="0"/>
                <a:ea typeface="方正兰亭黑简体" panose="02000000000000000000" pitchFamily="2" charset="-122"/>
                <a:sym typeface="Huawei Sans" panose="020C0503030203020204" pitchFamily="34" charset="0"/>
              </a:rPr>
              <a:t>域与单区域</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2" name="组合 1">
            <a:extLst>
              <a:ext uri="{FF2B5EF4-FFF2-40B4-BE49-F238E27FC236}">
                <a16:creationId xmlns="" xmlns:a16="http://schemas.microsoft.com/office/drawing/2014/main" id="{4F65FE57-1276-472A-A544-9CCC5CBB94AF}"/>
              </a:ext>
            </a:extLst>
          </p:cNvPr>
          <p:cNvGrpSpPr/>
          <p:nvPr/>
        </p:nvGrpSpPr>
        <p:grpSpPr>
          <a:xfrm>
            <a:off x="521248" y="2692400"/>
            <a:ext cx="3898900" cy="2124638"/>
            <a:chOff x="1028700" y="2667000"/>
            <a:chExt cx="3898900" cy="2124638"/>
          </a:xfrm>
        </p:grpSpPr>
        <p:sp>
          <p:nvSpPr>
            <p:cNvPr id="13" name="Freeform 159">
              <a:extLst>
                <a:ext uri="{FF2B5EF4-FFF2-40B4-BE49-F238E27FC236}">
                  <a16:creationId xmlns="" xmlns:a16="http://schemas.microsoft.com/office/drawing/2014/main" id="{F655F45C-2FD2-4514-81C9-E9EED6C1AB84}"/>
                </a:ext>
              </a:extLst>
            </p:cNvPr>
            <p:cNvSpPr/>
            <p:nvPr/>
          </p:nvSpPr>
          <p:spPr>
            <a:xfrm flipH="1">
              <a:off x="1028700" y="2667000"/>
              <a:ext cx="3898900" cy="2124638"/>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5" name="图片 4"/>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091861" y="4064676"/>
              <a:ext cx="540000" cy="442800"/>
            </a:xfrm>
            <a:prstGeom prst="rect">
              <a:avLst/>
            </a:prstGeom>
          </p:spPr>
        </p:pic>
        <p:pic>
          <p:nvPicPr>
            <p:cNvPr id="7" name="图片 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324177" y="4064676"/>
              <a:ext cx="540000" cy="442800"/>
            </a:xfrm>
            <a:prstGeom prst="rect">
              <a:avLst/>
            </a:prstGeom>
          </p:spPr>
        </p:pic>
        <p:sp>
          <p:nvSpPr>
            <p:cNvPr id="8" name="文本框 7"/>
            <p:cNvSpPr txBox="1"/>
            <p:nvPr/>
          </p:nvSpPr>
          <p:spPr>
            <a:xfrm>
              <a:off x="2135270" y="3924645"/>
              <a:ext cx="1685497" cy="646331"/>
            </a:xfrm>
            <a:prstGeom prst="rect">
              <a:avLst/>
            </a:prstGeom>
            <a:noFill/>
          </p:spPr>
          <p:txBody>
            <a:bodyPr wrap="square" rtlCol="0">
              <a:spAutoFit/>
            </a:bodyPr>
            <a:lstStyle/>
            <a:p>
              <a:pPr algn="ctr"/>
              <a:r>
                <a:rPr lang="en-US" altLang="zh-CN">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OSPF Domain</a:t>
              </a:r>
            </a:p>
            <a:p>
              <a:pPr algn="ctr"/>
              <a:r>
                <a:rPr lang="en-US" altLang="zh-CN">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Area 0 </a:t>
              </a:r>
              <a:endParaRPr lang="zh-CN" altLang="en-US"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0" name="图片 9"/>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315046" y="3180763"/>
              <a:ext cx="540000" cy="442800"/>
            </a:xfrm>
            <a:prstGeom prst="rect">
              <a:avLst/>
            </a:prstGeom>
          </p:spPr>
        </p:pic>
        <p:pic>
          <p:nvPicPr>
            <p:cNvPr id="11" name="图片 10"/>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222798" y="3176267"/>
              <a:ext cx="540000" cy="442800"/>
            </a:xfrm>
            <a:prstGeom prst="rect">
              <a:avLst/>
            </a:prstGeom>
          </p:spPr>
        </p:pic>
      </p:grpSp>
      <p:sp>
        <p:nvSpPr>
          <p:cNvPr id="12" name="文本占位符 2"/>
          <p:cNvSpPr txBox="1">
            <a:spLocks/>
          </p:cNvSpPr>
          <p:nvPr/>
        </p:nvSpPr>
        <p:spPr>
          <a:xfrm>
            <a:off x="4541692" y="1333500"/>
            <a:ext cx="7202808" cy="5048249"/>
          </a:xfrm>
          <a:prstGeom prst="rect">
            <a:avLst/>
          </a:prstGeom>
        </p:spPr>
        <p:txBody>
          <a:bodyPr/>
          <a:lst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域（</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Domain</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）：一系列使用相同策略的连续</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网络设备所构成的网络。</a:t>
            </a:r>
            <a:endParaRPr lang="en-US" altLang="zh-CN" sz="18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路由器在同一个区域（</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Area</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）内网络中泛洪</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LSA</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。为了确保每台路由器都拥有对网络拓扑的一致认知，</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LSDB</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需要在区域内进行同步。</a:t>
            </a:r>
            <a:endParaRPr lang="en-US" altLang="zh-CN" sz="1800"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如果</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域仅有一个区域，随着网络规模越来越大，</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路由器的数量越来越多，这将导致诸多问题：</a:t>
            </a:r>
            <a:endParaRPr lang="en-US" altLang="zh-CN" sz="1800" dirty="0">
              <a:latin typeface="Huawei Sans" panose="020C0503030203020204" pitchFamily="34" charset="0"/>
              <a:ea typeface="方正兰亭黑简体" panose="02000000000000000000" pitchFamily="2" charset="-122"/>
              <a:sym typeface="Huawei Sans" panose="020C0503030203020204" pitchFamily="34" charset="0"/>
            </a:endParaRPr>
          </a:p>
          <a:p>
            <a:pPr lvl="1"/>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LSDB</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越来越庞大，同时导致</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路由表规模增加。路由器资源消耗多，设备性能下降，影响数据转发。</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a:p>
            <a:pPr lvl="1"/>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基于庞大的</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LSDB</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进行路由计算变得困难。</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a:p>
            <a:pPr lvl="1"/>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当网络拓扑变更时，</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LSA</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全域泛洪和全网</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SPF</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重计算带来巨大负担。</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a:p>
            <a:pPr lvl="1"/>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a:p>
            <a:pPr marL="0" indent="0">
              <a:buNone/>
            </a:pPr>
            <a:endParaRPr lang="zh-CN" altLang="en-US" sz="1800"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9277115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a:latin typeface="Huawei Sans" panose="020C0503030203020204" pitchFamily="34" charset="0"/>
                <a:ea typeface="方正兰亭黑简体" panose="02000000000000000000" pitchFamily="2" charset="-122"/>
                <a:sym typeface="Huawei Sans" panose="020C0503030203020204" pitchFamily="34" charset="0"/>
              </a:rPr>
              <a:t>多区域</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 name="文本占位符 2"/>
          <p:cNvSpPr>
            <a:spLocks noGrp="1"/>
          </p:cNvSpPr>
          <p:nvPr>
            <p:ph type="body" sz="quarter" idx="10"/>
          </p:nvPr>
        </p:nvSpPr>
        <p:spPr>
          <a:xfrm>
            <a:off x="5527277" y="1515802"/>
            <a:ext cx="6266786" cy="3376598"/>
          </a:xfrm>
        </p:spPr>
        <p:txBody>
          <a:bodyPr/>
          <a:lstStyle/>
          <a:p>
            <a:pPr>
              <a:lnSpc>
                <a:spcPct val="160000"/>
              </a:lnSpc>
            </a:pPr>
            <a:r>
              <a:rPr lang="en-US" altLang="zh-CN" sz="180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引入区域（</a:t>
            </a:r>
            <a:r>
              <a:rPr lang="en-US" altLang="zh-CN" sz="1800">
                <a:latin typeface="Huawei Sans" panose="020C0503030203020204" pitchFamily="34" charset="0"/>
                <a:ea typeface="方正兰亭黑简体" panose="02000000000000000000" pitchFamily="2" charset="-122"/>
                <a:sym typeface="Huawei Sans" panose="020C0503030203020204" pitchFamily="34" charset="0"/>
              </a:rPr>
              <a:t>Area</a:t>
            </a: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）的概念，将一个</a:t>
            </a:r>
            <a:r>
              <a:rPr lang="en-US" altLang="zh-CN" sz="180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域划分成多个区域，可以使</a:t>
            </a:r>
            <a:r>
              <a:rPr lang="en-US" altLang="zh-CN" sz="180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支撑更大规模组网。</a:t>
            </a:r>
            <a:endParaRPr lang="en-US" altLang="zh-CN" sz="1800">
              <a:latin typeface="Huawei Sans" panose="020C0503030203020204" pitchFamily="34" charset="0"/>
              <a:ea typeface="方正兰亭黑简体" panose="02000000000000000000" pitchFamily="2" charset="-122"/>
              <a:sym typeface="Huawei Sans" panose="020C0503030203020204" pitchFamily="34" charset="0"/>
            </a:endParaRPr>
          </a:p>
          <a:p>
            <a:pPr>
              <a:lnSpc>
                <a:spcPct val="160000"/>
              </a:lnSpc>
            </a:pPr>
            <a:r>
              <a:rPr lang="en-US" altLang="zh-CN" sz="180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多区域的设计减小了</a:t>
            </a:r>
            <a:r>
              <a:rPr lang="en-US" altLang="zh-CN" sz="1800">
                <a:latin typeface="Huawei Sans" panose="020C0503030203020204" pitchFamily="34" charset="0"/>
                <a:ea typeface="方正兰亭黑简体" panose="02000000000000000000" pitchFamily="2" charset="-122"/>
                <a:sym typeface="Huawei Sans" panose="020C0503030203020204" pitchFamily="34" charset="0"/>
              </a:rPr>
              <a:t>LSA</a:t>
            </a: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泛洪的范围，有效的把拓扑变化的影响控制在区域内，达到网络优化的目的。</a:t>
            </a:r>
            <a:endParaRPr lang="en-US" altLang="zh-CN" sz="1800">
              <a:latin typeface="Huawei Sans" panose="020C0503030203020204" pitchFamily="34" charset="0"/>
              <a:ea typeface="方正兰亭黑简体" panose="02000000000000000000" pitchFamily="2" charset="-122"/>
              <a:sym typeface="Huawei Sans" panose="020C0503030203020204" pitchFamily="34" charset="0"/>
            </a:endParaRPr>
          </a:p>
          <a:p>
            <a:pPr>
              <a:lnSpc>
                <a:spcPct val="160000"/>
              </a:lnSpc>
            </a:pP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在区域边界可以做路由汇总，减小了路由表规模。</a:t>
            </a:r>
            <a:endParaRPr lang="en-US" altLang="zh-CN" sz="1800">
              <a:latin typeface="Huawei Sans" panose="020C0503030203020204" pitchFamily="34" charset="0"/>
              <a:ea typeface="方正兰亭黑简体" panose="02000000000000000000" pitchFamily="2" charset="-122"/>
              <a:sym typeface="Huawei Sans" panose="020C0503030203020204" pitchFamily="34" charset="0"/>
            </a:endParaRPr>
          </a:p>
          <a:p>
            <a:pPr>
              <a:lnSpc>
                <a:spcPct val="160000"/>
              </a:lnSpc>
            </a:pP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多区域提高了网络扩展性，有利于组建大规模的网络。</a:t>
            </a:r>
            <a:endParaRPr lang="zh-CN" altLang="en-US" sz="18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 name="Freeform 159"/>
          <p:cNvSpPr/>
          <p:nvPr/>
        </p:nvSpPr>
        <p:spPr>
          <a:xfrm flipH="1">
            <a:off x="474714" y="2485213"/>
            <a:ext cx="2775976" cy="1601570"/>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 name="Freeform 159"/>
          <p:cNvSpPr/>
          <p:nvPr/>
        </p:nvSpPr>
        <p:spPr>
          <a:xfrm flipH="1">
            <a:off x="2113382" y="4319021"/>
            <a:ext cx="2775977" cy="1465731"/>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 name="Freeform 159"/>
          <p:cNvSpPr/>
          <p:nvPr/>
        </p:nvSpPr>
        <p:spPr>
          <a:xfrm flipH="1">
            <a:off x="2945742" y="1523776"/>
            <a:ext cx="2491095" cy="145025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7" name="图片 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491621" y="2052184"/>
            <a:ext cx="540000" cy="442800"/>
          </a:xfrm>
          <a:prstGeom prst="rect">
            <a:avLst/>
          </a:prstGeom>
        </p:spPr>
      </p:pic>
      <p:pic>
        <p:nvPicPr>
          <p:cNvPr id="8" name="图片 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412252" y="2045471"/>
            <a:ext cx="540000" cy="442800"/>
          </a:xfrm>
          <a:prstGeom prst="rect">
            <a:avLst/>
          </a:prstGeom>
        </p:spPr>
      </p:pic>
      <p:sp>
        <p:nvSpPr>
          <p:cNvPr id="10" name="文本框 9"/>
          <p:cNvSpPr txBox="1"/>
          <p:nvPr/>
        </p:nvSpPr>
        <p:spPr>
          <a:xfrm>
            <a:off x="3789345" y="2556614"/>
            <a:ext cx="1049215" cy="369332"/>
          </a:xfrm>
          <a:prstGeom prst="rect">
            <a:avLst/>
          </a:prstGeom>
          <a:noFill/>
        </p:spPr>
        <p:txBody>
          <a:bodyPr wrap="square" rtlCol="0">
            <a:spAutoFit/>
          </a:bodyPr>
          <a:lstStyle/>
          <a:p>
            <a:r>
              <a:rPr lang="en-US" altLang="zh-CN"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Area 1</a:t>
            </a:r>
            <a:endParaRPr lang="zh-CN" altLang="en-US"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1" name="图片 10"/>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521948" y="2825588"/>
            <a:ext cx="540000" cy="442800"/>
          </a:xfrm>
          <a:prstGeom prst="rect">
            <a:avLst/>
          </a:prstGeom>
        </p:spPr>
      </p:pic>
      <p:pic>
        <p:nvPicPr>
          <p:cNvPr id="12" name="图片 11"/>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273610" y="3386207"/>
            <a:ext cx="540000" cy="442800"/>
          </a:xfrm>
          <a:prstGeom prst="rect">
            <a:avLst/>
          </a:prstGeom>
        </p:spPr>
      </p:pic>
      <p:pic>
        <p:nvPicPr>
          <p:cNvPr id="13" name="图片 12"/>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60636" y="3398907"/>
            <a:ext cx="540000" cy="442800"/>
          </a:xfrm>
          <a:prstGeom prst="rect">
            <a:avLst/>
          </a:prstGeom>
        </p:spPr>
      </p:pic>
      <p:sp>
        <p:nvSpPr>
          <p:cNvPr id="14" name="文本框 13"/>
          <p:cNvSpPr txBox="1"/>
          <p:nvPr/>
        </p:nvSpPr>
        <p:spPr>
          <a:xfrm>
            <a:off x="1400636" y="3695775"/>
            <a:ext cx="1049215" cy="369332"/>
          </a:xfrm>
          <a:prstGeom prst="rect">
            <a:avLst/>
          </a:prstGeom>
          <a:noFill/>
        </p:spPr>
        <p:txBody>
          <a:bodyPr wrap="square" rtlCol="0">
            <a:spAutoFit/>
          </a:bodyPr>
          <a:lstStyle/>
          <a:p>
            <a:r>
              <a:rPr lang="en-US" altLang="zh-CN"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Area 0</a:t>
            </a:r>
            <a:endParaRPr lang="zh-CN" altLang="en-US"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5" name="图片 14"/>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246652" y="4610086"/>
            <a:ext cx="540000" cy="442800"/>
          </a:xfrm>
          <a:prstGeom prst="rect">
            <a:avLst/>
          </a:prstGeom>
        </p:spPr>
      </p:pic>
      <p:pic>
        <p:nvPicPr>
          <p:cNvPr id="16" name="图片 1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525313" y="5129320"/>
            <a:ext cx="540000" cy="442800"/>
          </a:xfrm>
          <a:prstGeom prst="rect">
            <a:avLst/>
          </a:prstGeom>
        </p:spPr>
      </p:pic>
      <p:pic>
        <p:nvPicPr>
          <p:cNvPr id="17" name="图片 1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982881" y="5103920"/>
            <a:ext cx="540000" cy="442800"/>
          </a:xfrm>
          <a:prstGeom prst="rect">
            <a:avLst/>
          </a:prstGeom>
        </p:spPr>
      </p:pic>
      <p:sp>
        <p:nvSpPr>
          <p:cNvPr id="18" name="文本框 17"/>
          <p:cNvSpPr txBox="1"/>
          <p:nvPr/>
        </p:nvSpPr>
        <p:spPr>
          <a:xfrm>
            <a:off x="3082604" y="5362054"/>
            <a:ext cx="1049215" cy="369332"/>
          </a:xfrm>
          <a:prstGeom prst="rect">
            <a:avLst/>
          </a:prstGeom>
          <a:noFill/>
        </p:spPr>
        <p:txBody>
          <a:bodyPr wrap="square" rtlCol="0">
            <a:spAutoFit/>
          </a:bodyPr>
          <a:lstStyle/>
          <a:p>
            <a:r>
              <a:rPr lang="en-US" altLang="zh-CN"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Area 2</a:t>
            </a:r>
            <a:endParaRPr lang="zh-CN" altLang="en-US"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9" name="图片 18"/>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772606" y="2761301"/>
            <a:ext cx="540000" cy="442800"/>
          </a:xfrm>
          <a:prstGeom prst="rect">
            <a:avLst/>
          </a:prstGeom>
        </p:spPr>
      </p:pic>
      <p:pic>
        <p:nvPicPr>
          <p:cNvPr id="20" name="图片 19"/>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778573" y="3990522"/>
            <a:ext cx="540000" cy="442800"/>
          </a:xfrm>
          <a:prstGeom prst="rect">
            <a:avLst/>
          </a:prstGeom>
        </p:spPr>
      </p:pic>
    </p:spTree>
    <p:extLst>
      <p:ext uri="{BB962C8B-B14F-4D97-AF65-F5344CB8AC3E}">
        <p14:creationId xmlns:p14="http://schemas.microsoft.com/office/powerpoint/2010/main" val="11764856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reeform 159">
            <a:extLst>
              <a:ext uri="{FF2B5EF4-FFF2-40B4-BE49-F238E27FC236}">
                <a16:creationId xmlns="" xmlns:a16="http://schemas.microsoft.com/office/drawing/2014/main" id="{35D92D48-9B08-4270-89A3-DA639AF822C4}"/>
              </a:ext>
            </a:extLst>
          </p:cNvPr>
          <p:cNvSpPr/>
          <p:nvPr/>
        </p:nvSpPr>
        <p:spPr>
          <a:xfrm flipH="1">
            <a:off x="5265089" y="4319021"/>
            <a:ext cx="2775977" cy="1465731"/>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 name="标题 1"/>
          <p:cNvSpPr>
            <a:spLocks noGrp="1"/>
          </p:cNvSpPr>
          <p:nvPr>
            <p:ph type="title"/>
          </p:nvPr>
        </p:nvSpPr>
        <p:spPr/>
        <p:txBody>
          <a:bodyPr/>
          <a:lstStyle/>
          <a:p>
            <a:pPr fontAlgn="auto"/>
            <a:r>
              <a:rPr lang="en-US" altLang="zh-CN">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a:latin typeface="Huawei Sans" panose="020C0503030203020204" pitchFamily="34" charset="0"/>
                <a:ea typeface="方正兰亭黑简体" panose="02000000000000000000" pitchFamily="2" charset="-122"/>
                <a:sym typeface="Huawei Sans" panose="020C0503030203020204" pitchFamily="34" charset="0"/>
              </a:rPr>
              <a:t>路由器类型</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 name="文本占位符 2"/>
          <p:cNvSpPr>
            <a:spLocks noGrp="1"/>
          </p:cNvSpPr>
          <p:nvPr>
            <p:ph type="body" sz="quarter" idx="10"/>
          </p:nvPr>
        </p:nvSpPr>
        <p:spPr>
          <a:xfrm>
            <a:off x="5527277" y="1515802"/>
            <a:ext cx="6266786" cy="2581819"/>
          </a:xfrm>
        </p:spPr>
        <p:txBody>
          <a:bodyPr/>
          <a:lstStyle/>
          <a:p>
            <a:pPr>
              <a:lnSpc>
                <a:spcPct val="160000"/>
              </a:lnSpc>
            </a:pPr>
            <a:r>
              <a:rPr lang="en-US" altLang="zh-CN" sz="180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路由器根据其位置或功能不同，有这样几种类型：</a:t>
            </a:r>
            <a:endParaRPr lang="en-US" altLang="zh-CN" sz="1800">
              <a:latin typeface="Huawei Sans" panose="020C0503030203020204" pitchFamily="34" charset="0"/>
              <a:ea typeface="方正兰亭黑简体" panose="02000000000000000000" pitchFamily="2" charset="-122"/>
              <a:sym typeface="Huawei Sans" panose="020C0503030203020204" pitchFamily="34" charset="0"/>
            </a:endParaRPr>
          </a:p>
          <a:p>
            <a:pPr lvl="1">
              <a:lnSpc>
                <a:spcPct val="160000"/>
              </a:lnSpc>
            </a:pP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区域内路由器（</a:t>
            </a:r>
            <a:r>
              <a:rPr lang="en-US" altLang="zh-CN" sz="1800">
                <a:latin typeface="Huawei Sans" panose="020C0503030203020204" pitchFamily="34" charset="0"/>
                <a:ea typeface="方正兰亭黑简体" panose="02000000000000000000" pitchFamily="2" charset="-122"/>
                <a:sym typeface="Huawei Sans" panose="020C0503030203020204" pitchFamily="34" charset="0"/>
              </a:rPr>
              <a:t>Internal Router</a:t>
            </a: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a:t>
            </a:r>
          </a:p>
          <a:p>
            <a:pPr lvl="1">
              <a:lnSpc>
                <a:spcPct val="160000"/>
              </a:lnSpc>
            </a:pP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区域边界路由器</a:t>
            </a:r>
            <a:r>
              <a:rPr lang="en-US" altLang="zh-CN" sz="1800">
                <a:latin typeface="Huawei Sans" panose="020C0503030203020204" pitchFamily="34" charset="0"/>
                <a:ea typeface="方正兰亭黑简体" panose="02000000000000000000" pitchFamily="2" charset="-122"/>
                <a:sym typeface="Huawei Sans" panose="020C0503030203020204" pitchFamily="34" charset="0"/>
              </a:rPr>
              <a:t>ABR</a:t>
            </a: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800">
                <a:latin typeface="Huawei Sans" panose="020C0503030203020204" pitchFamily="34" charset="0"/>
                <a:ea typeface="方正兰亭黑简体" panose="02000000000000000000" pitchFamily="2" charset="-122"/>
                <a:sym typeface="Huawei Sans" panose="020C0503030203020204" pitchFamily="34" charset="0"/>
              </a:rPr>
              <a:t>Area Border Router</a:t>
            </a: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a:t>
            </a:r>
          </a:p>
          <a:p>
            <a:pPr lvl="1">
              <a:lnSpc>
                <a:spcPct val="160000"/>
              </a:lnSpc>
            </a:pP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骨干路由器（</a:t>
            </a:r>
            <a:r>
              <a:rPr lang="en-US" altLang="zh-CN" sz="1800">
                <a:latin typeface="Huawei Sans" panose="020C0503030203020204" pitchFamily="34" charset="0"/>
                <a:ea typeface="方正兰亭黑简体" panose="02000000000000000000" pitchFamily="2" charset="-122"/>
                <a:sym typeface="Huawei Sans" panose="020C0503030203020204" pitchFamily="34" charset="0"/>
              </a:rPr>
              <a:t>Backbone Router</a:t>
            </a: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a:t>
            </a:r>
          </a:p>
          <a:p>
            <a:pPr lvl="1">
              <a:lnSpc>
                <a:spcPct val="160000"/>
              </a:lnSpc>
            </a:pP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自治系统边界路由器</a:t>
            </a:r>
            <a:r>
              <a:rPr lang="en-US" altLang="zh-CN" sz="1800">
                <a:latin typeface="Huawei Sans" panose="020C0503030203020204" pitchFamily="34" charset="0"/>
                <a:ea typeface="方正兰亭黑简体" panose="02000000000000000000" pitchFamily="2" charset="-122"/>
                <a:sym typeface="Huawei Sans" panose="020C0503030203020204" pitchFamily="34" charset="0"/>
              </a:rPr>
              <a:t>ASBR</a:t>
            </a: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800">
                <a:latin typeface="Huawei Sans" panose="020C0503030203020204" pitchFamily="34" charset="0"/>
                <a:ea typeface="方正兰亭黑简体" panose="02000000000000000000" pitchFamily="2" charset="-122"/>
                <a:sym typeface="Huawei Sans" panose="020C0503030203020204" pitchFamily="34" charset="0"/>
              </a:rPr>
              <a:t>AS Boundary Router</a:t>
            </a: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a:t>
            </a:r>
          </a:p>
          <a:p>
            <a:pPr lvl="1">
              <a:lnSpc>
                <a:spcPct val="160000"/>
              </a:lnSpc>
            </a:pPr>
            <a:endParaRPr lang="zh-CN" altLang="en-US" sz="18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 name="Freeform 159"/>
          <p:cNvSpPr/>
          <p:nvPr/>
        </p:nvSpPr>
        <p:spPr>
          <a:xfrm flipH="1">
            <a:off x="474714" y="2485213"/>
            <a:ext cx="2775976" cy="1601570"/>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 name="Freeform 159"/>
          <p:cNvSpPr/>
          <p:nvPr/>
        </p:nvSpPr>
        <p:spPr>
          <a:xfrm flipH="1">
            <a:off x="2113382" y="4319021"/>
            <a:ext cx="2775977" cy="1465731"/>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 name="Freeform 159"/>
          <p:cNvSpPr/>
          <p:nvPr/>
        </p:nvSpPr>
        <p:spPr>
          <a:xfrm flipH="1">
            <a:off x="2945742" y="1523776"/>
            <a:ext cx="2491095" cy="145025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7" name="图片 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491621" y="2052184"/>
            <a:ext cx="540000" cy="442800"/>
          </a:xfrm>
          <a:prstGeom prst="rect">
            <a:avLst/>
          </a:prstGeom>
        </p:spPr>
      </p:pic>
      <p:pic>
        <p:nvPicPr>
          <p:cNvPr id="8" name="图片 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412252" y="2045471"/>
            <a:ext cx="540000" cy="442800"/>
          </a:xfrm>
          <a:prstGeom prst="rect">
            <a:avLst/>
          </a:prstGeom>
        </p:spPr>
      </p:pic>
      <p:sp>
        <p:nvSpPr>
          <p:cNvPr id="10" name="文本框 9"/>
          <p:cNvSpPr txBox="1"/>
          <p:nvPr/>
        </p:nvSpPr>
        <p:spPr>
          <a:xfrm>
            <a:off x="3789345" y="2556614"/>
            <a:ext cx="1049215" cy="369332"/>
          </a:xfrm>
          <a:prstGeom prst="rect">
            <a:avLst/>
          </a:prstGeom>
          <a:noFill/>
        </p:spPr>
        <p:txBody>
          <a:bodyPr wrap="square" rtlCol="0">
            <a:spAutoFit/>
          </a:bodyPr>
          <a:lstStyle/>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Area 1</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1" name="图片 10"/>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521948" y="2825588"/>
            <a:ext cx="540000" cy="442800"/>
          </a:xfrm>
          <a:prstGeom prst="rect">
            <a:avLst/>
          </a:prstGeom>
        </p:spPr>
      </p:pic>
      <p:pic>
        <p:nvPicPr>
          <p:cNvPr id="12" name="图片 11"/>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273610" y="3386207"/>
            <a:ext cx="540000" cy="442800"/>
          </a:xfrm>
          <a:prstGeom prst="rect">
            <a:avLst/>
          </a:prstGeom>
        </p:spPr>
      </p:pic>
      <p:pic>
        <p:nvPicPr>
          <p:cNvPr id="13" name="图片 12"/>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60636" y="3398907"/>
            <a:ext cx="540000" cy="442800"/>
          </a:xfrm>
          <a:prstGeom prst="rect">
            <a:avLst/>
          </a:prstGeom>
        </p:spPr>
      </p:pic>
      <p:sp>
        <p:nvSpPr>
          <p:cNvPr id="14" name="文本框 13"/>
          <p:cNvSpPr txBox="1"/>
          <p:nvPr/>
        </p:nvSpPr>
        <p:spPr>
          <a:xfrm>
            <a:off x="1400636" y="3695775"/>
            <a:ext cx="1049215" cy="369332"/>
          </a:xfrm>
          <a:prstGeom prst="rect">
            <a:avLst/>
          </a:prstGeom>
          <a:noFill/>
        </p:spPr>
        <p:txBody>
          <a:bodyPr wrap="square" rtlCol="0">
            <a:spAutoFit/>
          </a:bodyPr>
          <a:lstStyle/>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Area 0</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5" name="图片 14"/>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246652" y="4610086"/>
            <a:ext cx="540000" cy="442800"/>
          </a:xfrm>
          <a:prstGeom prst="rect">
            <a:avLst/>
          </a:prstGeom>
        </p:spPr>
      </p:pic>
      <p:pic>
        <p:nvPicPr>
          <p:cNvPr id="16" name="图片 1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525313" y="5129320"/>
            <a:ext cx="540000" cy="442800"/>
          </a:xfrm>
          <a:prstGeom prst="rect">
            <a:avLst/>
          </a:prstGeom>
        </p:spPr>
      </p:pic>
      <p:pic>
        <p:nvPicPr>
          <p:cNvPr id="17" name="图片 1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982881" y="5103920"/>
            <a:ext cx="540000" cy="442800"/>
          </a:xfrm>
          <a:prstGeom prst="rect">
            <a:avLst/>
          </a:prstGeom>
        </p:spPr>
      </p:pic>
      <p:sp>
        <p:nvSpPr>
          <p:cNvPr id="18" name="文本框 17"/>
          <p:cNvSpPr txBox="1"/>
          <p:nvPr/>
        </p:nvSpPr>
        <p:spPr>
          <a:xfrm>
            <a:off x="3082604" y="5362054"/>
            <a:ext cx="1049215" cy="369332"/>
          </a:xfrm>
          <a:prstGeom prst="rect">
            <a:avLst/>
          </a:prstGeom>
          <a:noFill/>
        </p:spPr>
        <p:txBody>
          <a:bodyPr wrap="square" rtlCol="0">
            <a:spAutoFit/>
          </a:bodyPr>
          <a:lstStyle/>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Area 2</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9" name="图片 18"/>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772606" y="2761301"/>
            <a:ext cx="540000" cy="442800"/>
          </a:xfrm>
          <a:prstGeom prst="rect">
            <a:avLst/>
          </a:prstGeom>
        </p:spPr>
      </p:pic>
      <p:pic>
        <p:nvPicPr>
          <p:cNvPr id="20" name="图片 19"/>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778573" y="3990522"/>
            <a:ext cx="540000" cy="442800"/>
          </a:xfrm>
          <a:prstGeom prst="rect">
            <a:avLst/>
          </a:prstGeom>
        </p:spPr>
      </p:pic>
      <p:pic>
        <p:nvPicPr>
          <p:cNvPr id="21" name="图片 20">
            <a:extLst>
              <a:ext uri="{FF2B5EF4-FFF2-40B4-BE49-F238E27FC236}">
                <a16:creationId xmlns="" xmlns:a16="http://schemas.microsoft.com/office/drawing/2014/main" id="{FB7E8EA5-1474-41F7-845A-E6490B72BAF6}"/>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686881" y="5105701"/>
            <a:ext cx="540000" cy="442800"/>
          </a:xfrm>
          <a:prstGeom prst="rect">
            <a:avLst/>
          </a:prstGeom>
        </p:spPr>
      </p:pic>
      <p:cxnSp>
        <p:nvCxnSpPr>
          <p:cNvPr id="23" name="直接连接符 22">
            <a:extLst>
              <a:ext uri="{FF2B5EF4-FFF2-40B4-BE49-F238E27FC236}">
                <a16:creationId xmlns="" xmlns:a16="http://schemas.microsoft.com/office/drawing/2014/main" id="{41A4E2D8-131B-408C-B041-1A7C6A2A0AFA}"/>
              </a:ext>
            </a:extLst>
          </p:cNvPr>
          <p:cNvCxnSpPr>
            <a:stCxn id="17" idx="3"/>
            <a:endCxn id="21" idx="1"/>
          </p:cNvCxnSpPr>
          <p:nvPr/>
        </p:nvCxnSpPr>
        <p:spPr>
          <a:xfrm>
            <a:off x="4522881" y="5325320"/>
            <a:ext cx="1164000" cy="1781"/>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 xmlns:a16="http://schemas.microsoft.com/office/drawing/2014/main" id="{5423272A-8129-4DBD-B354-B1FB5848F7EB}"/>
              </a:ext>
            </a:extLst>
          </p:cNvPr>
          <p:cNvSpPr txBox="1"/>
          <p:nvPr/>
        </p:nvSpPr>
        <p:spPr>
          <a:xfrm>
            <a:off x="3887644" y="5772822"/>
            <a:ext cx="1049215" cy="369332"/>
          </a:xfrm>
          <a:prstGeom prst="rect">
            <a:avLst/>
          </a:prstGeom>
          <a:noFill/>
        </p:spPr>
        <p:txBody>
          <a:bodyPr wrap="square" rtlCol="0">
            <a:spAutoFit/>
          </a:bodyPr>
          <a:lstStyle/>
          <a:p>
            <a:r>
              <a:rPr lang="en-US" altLang="zh-CN">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ASBR</a:t>
            </a:r>
            <a:endParaRPr lang="zh-CN" altLang="en-US"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7" name="文本框 26">
            <a:extLst>
              <a:ext uri="{FF2B5EF4-FFF2-40B4-BE49-F238E27FC236}">
                <a16:creationId xmlns="" xmlns:a16="http://schemas.microsoft.com/office/drawing/2014/main" id="{7723596A-F99E-45B1-83E9-6B1012FF6715}"/>
              </a:ext>
            </a:extLst>
          </p:cNvPr>
          <p:cNvSpPr txBox="1"/>
          <p:nvPr/>
        </p:nvSpPr>
        <p:spPr>
          <a:xfrm>
            <a:off x="3409013" y="3945759"/>
            <a:ext cx="1049215" cy="369332"/>
          </a:xfrm>
          <a:prstGeom prst="rect">
            <a:avLst/>
          </a:prstGeom>
          <a:noFill/>
        </p:spPr>
        <p:txBody>
          <a:bodyPr wrap="square" rtlCol="0">
            <a:spAutoFit/>
          </a:bodyPr>
          <a:lstStyle/>
          <a:p>
            <a:r>
              <a:rPr lang="en-US" altLang="zh-CN">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ABR/BR</a:t>
            </a:r>
            <a:endParaRPr lang="zh-CN" altLang="en-US"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9" name="文本框 28">
            <a:extLst>
              <a:ext uri="{FF2B5EF4-FFF2-40B4-BE49-F238E27FC236}">
                <a16:creationId xmlns="" xmlns:a16="http://schemas.microsoft.com/office/drawing/2014/main" id="{ED3DA442-EED3-4907-86AB-DB841019F67E}"/>
              </a:ext>
            </a:extLst>
          </p:cNvPr>
          <p:cNvSpPr txBox="1"/>
          <p:nvPr/>
        </p:nvSpPr>
        <p:spPr>
          <a:xfrm>
            <a:off x="3516652" y="1645324"/>
            <a:ext cx="1049215" cy="369332"/>
          </a:xfrm>
          <a:prstGeom prst="rect">
            <a:avLst/>
          </a:prstGeom>
          <a:noFill/>
        </p:spPr>
        <p:txBody>
          <a:bodyPr wrap="square" rtlCol="0">
            <a:spAutoFit/>
          </a:bodyPr>
          <a:lstStyle/>
          <a:p>
            <a:r>
              <a:rPr lang="en-US" altLang="zh-CN">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IR</a:t>
            </a:r>
            <a:endParaRPr lang="zh-CN" altLang="en-US"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文本框 31">
            <a:extLst>
              <a:ext uri="{FF2B5EF4-FFF2-40B4-BE49-F238E27FC236}">
                <a16:creationId xmlns="" xmlns:a16="http://schemas.microsoft.com/office/drawing/2014/main" id="{4BD14F25-1D65-4508-826F-058B6F5D78D8}"/>
              </a:ext>
            </a:extLst>
          </p:cNvPr>
          <p:cNvSpPr txBox="1"/>
          <p:nvPr/>
        </p:nvSpPr>
        <p:spPr>
          <a:xfrm>
            <a:off x="6439132" y="5060940"/>
            <a:ext cx="1049215" cy="369332"/>
          </a:xfrm>
          <a:prstGeom prst="rect">
            <a:avLst/>
          </a:prstGeom>
          <a:noFill/>
        </p:spPr>
        <p:txBody>
          <a:bodyPr wrap="square" rtlCol="0">
            <a:spAutoFit/>
          </a:bodyPr>
          <a:lstStyle/>
          <a:p>
            <a:r>
              <a:rPr lang="zh-CN" altLang="en-US">
                <a:latin typeface="Huawei Sans" panose="020C0503030203020204" pitchFamily="34" charset="0"/>
                <a:ea typeface="方正兰亭黑简体" panose="02000000000000000000" pitchFamily="2" charset="-122"/>
                <a:sym typeface="Huawei Sans" panose="020C0503030203020204" pitchFamily="34" charset="0"/>
              </a:rPr>
              <a:t>其他</a:t>
            </a:r>
            <a:r>
              <a:rPr lang="en-US" altLang="zh-CN">
                <a:latin typeface="Huawei Sans" panose="020C0503030203020204" pitchFamily="34" charset="0"/>
                <a:ea typeface="方正兰亭黑简体" panose="02000000000000000000" pitchFamily="2" charset="-122"/>
                <a:sym typeface="Huawei Sans" panose="020C0503030203020204" pitchFamily="34" charset="0"/>
              </a:rPr>
              <a:t>AS</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 name="文本框 32">
            <a:extLst>
              <a:ext uri="{FF2B5EF4-FFF2-40B4-BE49-F238E27FC236}">
                <a16:creationId xmlns="" xmlns:a16="http://schemas.microsoft.com/office/drawing/2014/main" id="{E43D2C6D-7DCE-4C0E-A07D-6C5514170376}"/>
              </a:ext>
            </a:extLst>
          </p:cNvPr>
          <p:cNvSpPr txBox="1"/>
          <p:nvPr/>
        </p:nvSpPr>
        <p:spPr>
          <a:xfrm>
            <a:off x="2177668" y="2813240"/>
            <a:ext cx="1049215" cy="369332"/>
          </a:xfrm>
          <a:prstGeom prst="rect">
            <a:avLst/>
          </a:prstGeom>
          <a:noFill/>
        </p:spPr>
        <p:txBody>
          <a:bodyPr wrap="square" rtlCol="0">
            <a:spAutoFit/>
          </a:bodyPr>
          <a:lstStyle/>
          <a:p>
            <a:r>
              <a:rPr lang="en-US" altLang="zh-CN">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BR</a:t>
            </a:r>
            <a:endParaRPr lang="zh-CN" altLang="en-US"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17412796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fontAlgn="auto"/>
            <a:r>
              <a:rPr lang="en-US" altLang="zh-CN" dirty="0"/>
              <a:t>OSPF</a:t>
            </a:r>
            <a:r>
              <a:rPr lang="zh-CN" altLang="en-US" dirty="0"/>
              <a:t>单区域</a:t>
            </a:r>
            <a:r>
              <a:rPr lang="en-US" altLang="zh-CN" dirty="0"/>
              <a:t>&amp;</a:t>
            </a:r>
            <a:r>
              <a:rPr lang="zh-CN" altLang="en-US" dirty="0"/>
              <a:t>多区域典型组网</a:t>
            </a:r>
          </a:p>
        </p:txBody>
      </p:sp>
      <p:pic>
        <p:nvPicPr>
          <p:cNvPr id="7" name="图片 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463316" y="3717032"/>
            <a:ext cx="540000" cy="442800"/>
          </a:xfrm>
          <a:prstGeom prst="rect">
            <a:avLst/>
          </a:prstGeom>
        </p:spPr>
      </p:pic>
      <p:pic>
        <p:nvPicPr>
          <p:cNvPr id="8" name="图片 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945680" y="3717032"/>
            <a:ext cx="540000" cy="442800"/>
          </a:xfrm>
          <a:prstGeom prst="rect">
            <a:avLst/>
          </a:prstGeom>
        </p:spPr>
      </p:pic>
      <p:pic>
        <p:nvPicPr>
          <p:cNvPr id="9" name="图片 8"/>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428044" y="3717032"/>
            <a:ext cx="540000" cy="442800"/>
          </a:xfrm>
          <a:prstGeom prst="rect">
            <a:avLst/>
          </a:prstGeom>
        </p:spPr>
      </p:pic>
      <p:pic>
        <p:nvPicPr>
          <p:cNvPr id="10" name="图片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2945680" y="2140106"/>
            <a:ext cx="540000" cy="442800"/>
          </a:xfrm>
          <a:prstGeom prst="rect">
            <a:avLst/>
          </a:prstGeom>
        </p:spPr>
      </p:pic>
      <p:pic>
        <p:nvPicPr>
          <p:cNvPr id="11" name="图片 10"/>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4428044" y="2140106"/>
            <a:ext cx="540000" cy="442800"/>
          </a:xfrm>
          <a:prstGeom prst="rect">
            <a:avLst/>
          </a:prstGeom>
        </p:spPr>
      </p:pic>
      <p:cxnSp>
        <p:nvCxnSpPr>
          <p:cNvPr id="12" name="直接连接符 11"/>
          <p:cNvCxnSpPr>
            <a:stCxn id="10" idx="2"/>
            <a:endCxn id="8" idx="0"/>
          </p:cNvCxnSpPr>
          <p:nvPr/>
        </p:nvCxnSpPr>
        <p:spPr>
          <a:xfrm>
            <a:off x="3215680" y="2582906"/>
            <a:ext cx="0" cy="11341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10" idx="2"/>
            <a:endCxn id="9" idx="0"/>
          </p:cNvCxnSpPr>
          <p:nvPr/>
        </p:nvCxnSpPr>
        <p:spPr>
          <a:xfrm>
            <a:off x="3215680" y="2582906"/>
            <a:ext cx="1482364" cy="11341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10" idx="2"/>
            <a:endCxn id="7" idx="0"/>
          </p:cNvCxnSpPr>
          <p:nvPr/>
        </p:nvCxnSpPr>
        <p:spPr>
          <a:xfrm flipH="1">
            <a:off x="1733316" y="2582906"/>
            <a:ext cx="1482364" cy="11341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10" idx="3"/>
            <a:endCxn id="11" idx="1"/>
          </p:cNvCxnSpPr>
          <p:nvPr/>
        </p:nvCxnSpPr>
        <p:spPr>
          <a:xfrm>
            <a:off x="3485680" y="2361506"/>
            <a:ext cx="9423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7" name="图片 16"/>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1463316" y="4408358"/>
            <a:ext cx="540000" cy="442800"/>
          </a:xfrm>
          <a:prstGeom prst="rect">
            <a:avLst/>
          </a:prstGeom>
        </p:spPr>
      </p:pic>
      <p:pic>
        <p:nvPicPr>
          <p:cNvPr id="18" name="图片 17"/>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2945680" y="4408358"/>
            <a:ext cx="540000" cy="442800"/>
          </a:xfrm>
          <a:prstGeom prst="rect">
            <a:avLst/>
          </a:prstGeom>
        </p:spPr>
      </p:pic>
      <p:pic>
        <p:nvPicPr>
          <p:cNvPr id="19" name="图片 18"/>
          <p:cNvPicPr>
            <a:picLocks/>
          </p:cNvPicPr>
          <p:nvPr/>
        </p:nvPicPr>
        <p:blipFill>
          <a:blip r:embed="rId7" cstate="print">
            <a:extLst>
              <a:ext uri="{28A0092B-C50C-407E-A947-70E740481C1C}">
                <a14:useLocalDpi xmlns:a14="http://schemas.microsoft.com/office/drawing/2010/main" val="0"/>
              </a:ext>
            </a:extLst>
          </a:blip>
          <a:stretch>
            <a:fillRect/>
          </a:stretch>
        </p:blipFill>
        <p:spPr>
          <a:xfrm>
            <a:off x="4426767" y="4368577"/>
            <a:ext cx="540000" cy="442800"/>
          </a:xfrm>
          <a:prstGeom prst="rect">
            <a:avLst/>
          </a:prstGeom>
        </p:spPr>
      </p:pic>
      <p:sp>
        <p:nvSpPr>
          <p:cNvPr id="20" name="文本框 19"/>
          <p:cNvSpPr txBox="1"/>
          <p:nvPr/>
        </p:nvSpPr>
        <p:spPr bwMode="auto">
          <a:xfrm>
            <a:off x="2474498" y="5029748"/>
            <a:ext cx="1482364" cy="43490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fontAlgn="ctr">
              <a:lnSpc>
                <a:spcPct val="125000"/>
              </a:lnSpc>
            </a:pPr>
            <a:r>
              <a:rPr lang="en-US" altLang="zh-CN" sz="1800" dirty="0">
                <a:latin typeface="Huawei Sans" panose="020C0503030203020204" pitchFamily="34" charset="0"/>
                <a:ea typeface="+mn-ea"/>
                <a:cs typeface="Huawei Sans" panose="020C0503030203020204" pitchFamily="34" charset="0"/>
              </a:rPr>
              <a:t>OSPF Area 0</a:t>
            </a:r>
            <a:endParaRPr lang="zh-CN" altLang="en-US" sz="1800" dirty="0">
              <a:latin typeface="Huawei Sans" panose="020C0503030203020204" pitchFamily="34" charset="0"/>
              <a:ea typeface="+mn-ea"/>
              <a:cs typeface="Huawei Sans" panose="020C0503030203020204" pitchFamily="34" charset="0"/>
            </a:endParaRPr>
          </a:p>
        </p:txBody>
      </p:sp>
      <p:pic>
        <p:nvPicPr>
          <p:cNvPr id="21" name="图片 20"/>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7927703" y="2144298"/>
            <a:ext cx="540000" cy="442800"/>
          </a:xfrm>
          <a:prstGeom prst="rect">
            <a:avLst/>
          </a:prstGeom>
        </p:spPr>
      </p:pic>
      <p:pic>
        <p:nvPicPr>
          <p:cNvPr id="22" name="图片 21"/>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9981885" y="2144298"/>
            <a:ext cx="540000" cy="442800"/>
          </a:xfrm>
          <a:prstGeom prst="rect">
            <a:avLst/>
          </a:prstGeom>
        </p:spPr>
      </p:pic>
      <p:pic>
        <p:nvPicPr>
          <p:cNvPr id="23" name="图片 22"/>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929084" y="3717032"/>
            <a:ext cx="540000" cy="442800"/>
          </a:xfrm>
          <a:prstGeom prst="rect">
            <a:avLst/>
          </a:prstGeom>
        </p:spPr>
      </p:pic>
      <p:pic>
        <p:nvPicPr>
          <p:cNvPr id="24" name="图片 2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9981885" y="3718140"/>
            <a:ext cx="540000" cy="442800"/>
          </a:xfrm>
          <a:prstGeom prst="rect">
            <a:avLst/>
          </a:prstGeom>
        </p:spPr>
      </p:pic>
      <p:cxnSp>
        <p:nvCxnSpPr>
          <p:cNvPr id="25" name="直接连接符 24"/>
          <p:cNvCxnSpPr>
            <a:cxnSpLocks/>
            <a:stCxn id="21" idx="3"/>
            <a:endCxn id="22" idx="1"/>
          </p:cNvCxnSpPr>
          <p:nvPr/>
        </p:nvCxnSpPr>
        <p:spPr>
          <a:xfrm>
            <a:off x="8467703" y="2365698"/>
            <a:ext cx="15141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cxnSpLocks/>
            <a:stCxn id="23" idx="3"/>
            <a:endCxn id="24" idx="1"/>
          </p:cNvCxnSpPr>
          <p:nvPr/>
        </p:nvCxnSpPr>
        <p:spPr>
          <a:xfrm>
            <a:off x="8469084" y="3938432"/>
            <a:ext cx="1512801" cy="1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7" name="图片 2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615667" y="4804402"/>
            <a:ext cx="540000" cy="442800"/>
          </a:xfrm>
          <a:prstGeom prst="rect">
            <a:avLst/>
          </a:prstGeom>
        </p:spPr>
      </p:pic>
      <p:pic>
        <p:nvPicPr>
          <p:cNvPr id="28" name="图片 2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534963" y="4804402"/>
            <a:ext cx="540000" cy="442800"/>
          </a:xfrm>
          <a:prstGeom prst="rect">
            <a:avLst/>
          </a:prstGeom>
        </p:spPr>
      </p:pic>
      <p:pic>
        <p:nvPicPr>
          <p:cNvPr id="29" name="图片 28"/>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9197270" y="4811377"/>
            <a:ext cx="540000" cy="442800"/>
          </a:xfrm>
          <a:prstGeom prst="rect">
            <a:avLst/>
          </a:prstGeom>
        </p:spPr>
      </p:pic>
      <p:pic>
        <p:nvPicPr>
          <p:cNvPr id="30" name="图片 29"/>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1116566" y="4811925"/>
            <a:ext cx="540000" cy="442800"/>
          </a:xfrm>
          <a:prstGeom prst="rect">
            <a:avLst/>
          </a:prstGeom>
        </p:spPr>
      </p:pic>
      <p:cxnSp>
        <p:nvCxnSpPr>
          <p:cNvPr id="31" name="直接连接符 30"/>
          <p:cNvCxnSpPr>
            <a:stCxn id="27" idx="0"/>
            <a:endCxn id="23" idx="2"/>
          </p:cNvCxnSpPr>
          <p:nvPr/>
        </p:nvCxnSpPr>
        <p:spPr>
          <a:xfrm flipV="1">
            <a:off x="6885667" y="4159832"/>
            <a:ext cx="1313417" cy="6445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27" idx="3"/>
            <a:endCxn id="28" idx="1"/>
          </p:cNvCxnSpPr>
          <p:nvPr/>
        </p:nvCxnSpPr>
        <p:spPr>
          <a:xfrm>
            <a:off x="7155667" y="5025802"/>
            <a:ext cx="137929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28" idx="0"/>
            <a:endCxn id="24" idx="2"/>
          </p:cNvCxnSpPr>
          <p:nvPr/>
        </p:nvCxnSpPr>
        <p:spPr>
          <a:xfrm flipV="1">
            <a:off x="8804963" y="4160940"/>
            <a:ext cx="1446922" cy="6434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24" idx="2"/>
            <a:endCxn id="30" idx="0"/>
          </p:cNvCxnSpPr>
          <p:nvPr/>
        </p:nvCxnSpPr>
        <p:spPr>
          <a:xfrm>
            <a:off x="10251885" y="4160940"/>
            <a:ext cx="1134681" cy="65098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23" idx="2"/>
            <a:endCxn id="29" idx="0"/>
          </p:cNvCxnSpPr>
          <p:nvPr/>
        </p:nvCxnSpPr>
        <p:spPr>
          <a:xfrm>
            <a:off x="8199084" y="4159832"/>
            <a:ext cx="1268186" cy="6515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29" idx="3"/>
            <a:endCxn id="30" idx="1"/>
          </p:cNvCxnSpPr>
          <p:nvPr/>
        </p:nvCxnSpPr>
        <p:spPr>
          <a:xfrm>
            <a:off x="9737270" y="5032777"/>
            <a:ext cx="1379296" cy="5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21" idx="2"/>
            <a:endCxn id="23" idx="0"/>
          </p:cNvCxnSpPr>
          <p:nvPr/>
        </p:nvCxnSpPr>
        <p:spPr>
          <a:xfrm>
            <a:off x="8197703" y="2587098"/>
            <a:ext cx="1381" cy="11299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22" idx="2"/>
            <a:endCxn id="24" idx="0"/>
          </p:cNvCxnSpPr>
          <p:nvPr/>
        </p:nvCxnSpPr>
        <p:spPr>
          <a:xfrm>
            <a:off x="10251885" y="2587098"/>
            <a:ext cx="0" cy="11310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bwMode="auto">
          <a:xfrm>
            <a:off x="7155667" y="4484141"/>
            <a:ext cx="1482364" cy="43490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fontAlgn="ctr">
              <a:lnSpc>
                <a:spcPct val="125000"/>
              </a:lnSpc>
            </a:pPr>
            <a:r>
              <a:rPr lang="en-US" altLang="zh-CN" sz="1800" dirty="0">
                <a:latin typeface="Huawei Sans" panose="020C0503030203020204" pitchFamily="34" charset="0"/>
                <a:ea typeface="+mn-ea"/>
                <a:cs typeface="Huawei Sans" panose="020C0503030203020204" pitchFamily="34" charset="0"/>
              </a:rPr>
              <a:t>OSPF Area 1</a:t>
            </a:r>
            <a:endParaRPr lang="zh-CN" altLang="en-US" sz="1800" dirty="0">
              <a:latin typeface="Huawei Sans" panose="020C0503030203020204" pitchFamily="34" charset="0"/>
              <a:ea typeface="+mn-ea"/>
              <a:cs typeface="Huawei Sans" panose="020C0503030203020204" pitchFamily="34" charset="0"/>
            </a:endParaRPr>
          </a:p>
        </p:txBody>
      </p:sp>
      <p:sp>
        <p:nvSpPr>
          <p:cNvPr id="40" name="文本框 39"/>
          <p:cNvSpPr txBox="1"/>
          <p:nvPr/>
        </p:nvSpPr>
        <p:spPr bwMode="auto">
          <a:xfrm>
            <a:off x="9665335" y="4491389"/>
            <a:ext cx="1482364" cy="43490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fontAlgn="ctr">
              <a:lnSpc>
                <a:spcPct val="125000"/>
              </a:lnSpc>
            </a:pPr>
            <a:r>
              <a:rPr lang="en-US" altLang="zh-CN" sz="1800" dirty="0">
                <a:latin typeface="Huawei Sans" panose="020C0503030203020204" pitchFamily="34" charset="0"/>
                <a:ea typeface="+mn-ea"/>
                <a:cs typeface="Huawei Sans" panose="020C0503030203020204" pitchFamily="34" charset="0"/>
              </a:rPr>
              <a:t>OSPF Area 2</a:t>
            </a:r>
            <a:endParaRPr lang="zh-CN" altLang="en-US" sz="1800" dirty="0">
              <a:latin typeface="Huawei Sans" panose="020C0503030203020204" pitchFamily="34" charset="0"/>
              <a:ea typeface="+mn-ea"/>
              <a:cs typeface="Huawei Sans" panose="020C0503030203020204" pitchFamily="34" charset="0"/>
            </a:endParaRPr>
          </a:p>
        </p:txBody>
      </p:sp>
      <p:sp>
        <p:nvSpPr>
          <p:cNvPr id="41" name="文本框 40"/>
          <p:cNvSpPr txBox="1"/>
          <p:nvPr/>
        </p:nvSpPr>
        <p:spPr bwMode="auto">
          <a:xfrm>
            <a:off x="8456088" y="2965701"/>
            <a:ext cx="1482364" cy="43490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fontAlgn="ctr">
              <a:lnSpc>
                <a:spcPct val="125000"/>
              </a:lnSpc>
            </a:pPr>
            <a:r>
              <a:rPr lang="en-US" altLang="zh-CN" sz="1800" dirty="0">
                <a:latin typeface="Huawei Sans" panose="020C0503030203020204" pitchFamily="34" charset="0"/>
                <a:ea typeface="+mn-ea"/>
                <a:cs typeface="Huawei Sans" panose="020C0503030203020204" pitchFamily="34" charset="0"/>
              </a:rPr>
              <a:t>OSPF Area 0</a:t>
            </a:r>
            <a:endParaRPr lang="zh-CN" altLang="en-US" sz="1800" dirty="0">
              <a:latin typeface="Huawei Sans" panose="020C0503030203020204" pitchFamily="34" charset="0"/>
              <a:ea typeface="+mn-ea"/>
              <a:cs typeface="Huawei Sans" panose="020C0503030203020204" pitchFamily="34" charset="0"/>
            </a:endParaRPr>
          </a:p>
        </p:txBody>
      </p:sp>
      <p:sp>
        <p:nvSpPr>
          <p:cNvPr id="43" name="文本框 42"/>
          <p:cNvSpPr txBox="1"/>
          <p:nvPr/>
        </p:nvSpPr>
        <p:spPr bwMode="auto">
          <a:xfrm>
            <a:off x="2003316" y="5757399"/>
            <a:ext cx="2716476" cy="434908"/>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lnSpc>
                <a:spcPct val="125000"/>
              </a:lnSpc>
            </a:pPr>
            <a:r>
              <a:rPr lang="zh-CN" altLang="en-US" sz="1800" dirty="0">
                <a:latin typeface="+mn-ea"/>
                <a:ea typeface="+mn-ea"/>
              </a:rPr>
              <a:t>中小型企业网（单区域）</a:t>
            </a:r>
          </a:p>
        </p:txBody>
      </p:sp>
      <p:sp>
        <p:nvSpPr>
          <p:cNvPr id="44" name="文本框 43"/>
          <p:cNvSpPr txBox="1"/>
          <p:nvPr/>
        </p:nvSpPr>
        <p:spPr bwMode="auto">
          <a:xfrm>
            <a:off x="8036242" y="5757399"/>
            <a:ext cx="2485643" cy="434908"/>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lnSpc>
                <a:spcPct val="125000"/>
              </a:lnSpc>
            </a:pPr>
            <a:r>
              <a:rPr lang="zh-CN" altLang="en-US" sz="1800" dirty="0">
                <a:latin typeface="+mn-ea"/>
                <a:ea typeface="+mn-ea"/>
              </a:rPr>
              <a:t>大型企业网（多区域）</a:t>
            </a:r>
          </a:p>
        </p:txBody>
      </p:sp>
      <p:sp>
        <p:nvSpPr>
          <p:cNvPr id="2" name="椭圆 1"/>
          <p:cNvSpPr/>
          <p:nvPr/>
        </p:nvSpPr>
        <p:spPr>
          <a:xfrm>
            <a:off x="757505" y="1343943"/>
            <a:ext cx="5013434" cy="4324569"/>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787094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协议概述</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协议工作原理</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b="1"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b="1" dirty="0">
                <a:latin typeface="Huawei Sans" panose="020C0503030203020204" pitchFamily="34" charset="0"/>
                <a:ea typeface="方正兰亭黑简体" panose="02000000000000000000" pitchFamily="2" charset="-122"/>
                <a:sym typeface="Huawei Sans" panose="020C0503030203020204" pitchFamily="34" charset="0"/>
              </a:rPr>
              <a:t>协议典型配置</a:t>
            </a:r>
            <a:endParaRPr lang="en-US" altLang="zh-CN" b="1" dirty="0">
              <a:latin typeface="Huawei Sans" panose="020C0503030203020204" pitchFamily="34" charset="0"/>
              <a:ea typeface="方正兰亭黑简体" panose="02000000000000000000" pitchFamily="2" charset="-122"/>
              <a:sym typeface="Huawei Sans" panose="020C0503030203020204" pitchFamily="34" charset="0"/>
            </a:endParaRPr>
          </a:p>
          <a:p>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1219673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学完本课程后，您将能够：</a:t>
            </a:r>
          </a:p>
          <a:p>
            <a:pPr lvl="1"/>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描述动态路由协议的优势和它的分类</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pPr lvl="1"/>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描述</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的基本概念和适用的组网场景</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pPr lvl="1"/>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阐明</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协议的工作原理</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pPr lvl="1"/>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了解</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协议的基础配置</a:t>
            </a:r>
          </a:p>
          <a:p>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4499451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a:latin typeface="Huawei Sans" panose="020C0503030203020204" pitchFamily="34" charset="0"/>
                <a:ea typeface="方正兰亭黑简体" panose="02000000000000000000" pitchFamily="2" charset="-122"/>
                <a:sym typeface="Huawei Sans" panose="020C0503030203020204" pitchFamily="34" charset="0"/>
              </a:rPr>
              <a:t>基础配置命令 </a:t>
            </a:r>
            <a:r>
              <a:rPr lang="en-US" altLang="zh-CN">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 name="矩形 5"/>
          <p:cNvSpPr/>
          <p:nvPr/>
        </p:nvSpPr>
        <p:spPr>
          <a:xfrm>
            <a:off x="1031917" y="1783589"/>
            <a:ext cx="10608699" cy="338554"/>
          </a:xfrm>
          <a:prstGeom prst="rect">
            <a:avLst/>
          </a:prstGeom>
          <a:solidFill>
            <a:srgbClr val="F4FBFE"/>
          </a:solidFill>
          <a:ln>
            <a:solidFill>
              <a:srgbClr val="99DFF9"/>
            </a:solidFill>
          </a:ln>
        </p:spPr>
        <p:txBody>
          <a:bodyPr wrap="square">
            <a:spAutoFit/>
          </a:bodyPr>
          <a:lstStyle/>
          <a:p>
            <a:pPr fontAlgn="base"/>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 </a:t>
            </a:r>
            <a:r>
              <a:rPr lang="en-US" altLang="zh-CN" sz="1600" b="1">
                <a:latin typeface="Huawei Sans" panose="020C0503030203020204" pitchFamily="34" charset="0"/>
                <a:ea typeface="方正兰亭黑简体" panose="02000000000000000000" pitchFamily="2" charset="-122"/>
                <a:sym typeface="Huawei Sans" panose="020C0503030203020204" pitchFamily="34" charset="0"/>
              </a:rPr>
              <a:t>ospf</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 [ </a:t>
            </a:r>
            <a:r>
              <a:rPr lang="en-US" altLang="zh-CN" sz="1600" i="1">
                <a:latin typeface="Huawei Sans" panose="020C0503030203020204" pitchFamily="34" charset="0"/>
                <a:ea typeface="方正兰亭黑简体" panose="02000000000000000000" pitchFamily="2" charset="-122"/>
                <a:sym typeface="Huawei Sans" panose="020C0503030203020204" pitchFamily="34" charset="0"/>
              </a:rPr>
              <a:t>process-id</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 | </a:t>
            </a:r>
            <a:r>
              <a:rPr lang="en-US" altLang="zh-CN" sz="1600" b="1">
                <a:latin typeface="Huawei Sans" panose="020C0503030203020204" pitchFamily="34" charset="0"/>
                <a:ea typeface="方正兰亭黑简体" panose="02000000000000000000" pitchFamily="2" charset="-122"/>
                <a:sym typeface="Huawei Sans" panose="020C0503030203020204" pitchFamily="34" charset="0"/>
              </a:rPr>
              <a:t>router-id</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600" i="1">
                <a:latin typeface="Huawei Sans" panose="020C0503030203020204" pitchFamily="34" charset="0"/>
                <a:ea typeface="方正兰亭黑简体" panose="02000000000000000000" pitchFamily="2" charset="-122"/>
                <a:sym typeface="Huawei Sans" panose="020C0503030203020204" pitchFamily="34" charset="0"/>
              </a:rPr>
              <a:t>router-id </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7" name="矩形 6"/>
          <p:cNvSpPr/>
          <p:nvPr/>
        </p:nvSpPr>
        <p:spPr>
          <a:xfrm>
            <a:off x="551384" y="1365312"/>
            <a:ext cx="11089232" cy="338554"/>
          </a:xfrm>
          <a:prstGeom prst="rect">
            <a:avLst/>
          </a:prstGeom>
        </p:spPr>
        <p:txBody>
          <a:bodyPr wrap="square">
            <a:spAutoFit/>
          </a:bodyPr>
          <a:lstStyle/>
          <a:p>
            <a:pPr marL="342900" indent="-342900" fontAlgn="auto">
              <a:buFont typeface="+mj-lt"/>
              <a:buAutoNum type="arabicPeriod"/>
            </a:pPr>
            <a:r>
              <a:rPr lang="zh-CN" altLang="en-US"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（系统视图）创建并运行</a:t>
            </a:r>
            <a:r>
              <a:rPr lang="en-US" altLang="zh-CN"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OSPF</a:t>
            </a:r>
            <a:r>
              <a:rPr lang="zh-CN" altLang="en-US"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进程</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9" name="矩形 8"/>
          <p:cNvSpPr/>
          <p:nvPr/>
        </p:nvSpPr>
        <p:spPr>
          <a:xfrm>
            <a:off x="1031917" y="2201866"/>
            <a:ext cx="10608699" cy="1015663"/>
          </a:xfrm>
          <a:prstGeom prst="rect">
            <a:avLst/>
          </a:prstGeom>
        </p:spPr>
        <p:txBody>
          <a:bodyPr wrap="square">
            <a:spAutoFit/>
          </a:bodyPr>
          <a:lstStyle/>
          <a:p>
            <a:pPr fontAlgn="auto">
              <a:lnSpc>
                <a:spcPts val="2400"/>
              </a:lnSpc>
            </a:pPr>
            <a:r>
              <a:rPr lang="en-US" altLang="zh-CN" sz="1600" i="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porcess-id</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用于标识</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OSPF</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进程，默认进程号为</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1</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OSPF</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支持多进程，在同一台设备上可以运行多个不同的</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OSPF</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进程，它们之间互不影响，彼此独立。</a:t>
            </a:r>
            <a:r>
              <a:rPr lang="en-US" altLang="zh-CN" sz="1600" b="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router-id</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用于手工指定设备的</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ID</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号。如果没有通过命令指定</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ID</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号，系统会从当前接口的</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地址中自动选取一个作为设备的</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ID</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号。</a:t>
            </a:r>
          </a:p>
        </p:txBody>
      </p:sp>
      <p:sp>
        <p:nvSpPr>
          <p:cNvPr id="14" name="矩形 13"/>
          <p:cNvSpPr/>
          <p:nvPr/>
        </p:nvSpPr>
        <p:spPr>
          <a:xfrm>
            <a:off x="1031917" y="3693151"/>
            <a:ext cx="10608699"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b="1">
                <a:latin typeface="Huawei Sans" panose="020C0503030203020204" pitchFamily="34" charset="0"/>
                <a:ea typeface="方正兰亭黑简体" panose="02000000000000000000" pitchFamily="2" charset="-122"/>
                <a:sym typeface="Huawei Sans" panose="020C0503030203020204" pitchFamily="34" charset="0"/>
              </a:rPr>
              <a:t>area </a:t>
            </a:r>
            <a:r>
              <a:rPr lang="en-US" altLang="zh-CN" sz="1600" i="1">
                <a:latin typeface="Huawei Sans" panose="020C0503030203020204" pitchFamily="34" charset="0"/>
                <a:ea typeface="方正兰亭黑简体" panose="02000000000000000000" pitchFamily="2" charset="-122"/>
                <a:sym typeface="Huawei Sans" panose="020C0503030203020204" pitchFamily="34" charset="0"/>
              </a:rPr>
              <a:t>area-id</a:t>
            </a:r>
            <a:endParaRPr lang="en-US" altLang="zh-CN"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 name="矩形 14"/>
          <p:cNvSpPr/>
          <p:nvPr/>
        </p:nvSpPr>
        <p:spPr>
          <a:xfrm>
            <a:off x="551384" y="3274874"/>
            <a:ext cx="11089232" cy="338554"/>
          </a:xfrm>
          <a:prstGeom prst="rect">
            <a:avLst/>
          </a:prstGeom>
        </p:spPr>
        <p:txBody>
          <a:bodyPr wrap="square">
            <a:spAutoFit/>
          </a:bodyPr>
          <a:lstStyle/>
          <a:p>
            <a:pPr marL="342900" indent="-342900" fontAlgn="auto">
              <a:buFont typeface="+mj-lt"/>
              <a:buAutoNum type="arabicPeriod" startAt="2"/>
            </a:pP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OSPF</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视图）创建并进入</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OSPF</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区域</a:t>
            </a:r>
            <a:endPar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16" name="矩形 15"/>
          <p:cNvSpPr/>
          <p:nvPr/>
        </p:nvSpPr>
        <p:spPr>
          <a:xfrm>
            <a:off x="1031917" y="4111428"/>
            <a:ext cx="10608699" cy="707886"/>
          </a:xfrm>
          <a:prstGeom prst="rect">
            <a:avLst/>
          </a:prstGeom>
        </p:spPr>
        <p:txBody>
          <a:bodyPr wrap="square">
            <a:spAutoFit/>
          </a:bodyPr>
          <a:lstStyle/>
          <a:p>
            <a:pPr fontAlgn="auto">
              <a:lnSpc>
                <a:spcPts val="2400"/>
              </a:lnSpc>
            </a:pPr>
            <a:r>
              <a:rPr lang="en-US" altLang="zh-CN" sz="1600" b="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area</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命令用来创建</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OSPF</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区域，并进入</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OSPF</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区域视图。</a:t>
            </a:r>
            <a:endPar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fontAlgn="auto">
              <a:lnSpc>
                <a:spcPts val="2400"/>
              </a:lnSpc>
            </a:pPr>
            <a:r>
              <a:rPr lang="en-US" altLang="zh-CN" sz="1600" i="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area-id</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可以是十进制整数或点分十进制格式。采取整数形式时，取值范围是</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0</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4294967295</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p>
        </p:txBody>
      </p:sp>
      <p:sp>
        <p:nvSpPr>
          <p:cNvPr id="20" name="矩形 19">
            <a:extLst>
              <a:ext uri="{FF2B5EF4-FFF2-40B4-BE49-F238E27FC236}">
                <a16:creationId xmlns="" xmlns:a16="http://schemas.microsoft.com/office/drawing/2014/main" id="{7032CCA0-EF2D-41E2-AF57-88664212772D}"/>
              </a:ext>
            </a:extLst>
          </p:cNvPr>
          <p:cNvSpPr/>
          <p:nvPr/>
        </p:nvSpPr>
        <p:spPr>
          <a:xfrm>
            <a:off x="1031917" y="5294937"/>
            <a:ext cx="10608699" cy="338554"/>
          </a:xfrm>
          <a:prstGeom prst="rect">
            <a:avLst/>
          </a:prstGeom>
          <a:solidFill>
            <a:srgbClr val="F4FBFE"/>
          </a:solidFill>
          <a:ln>
            <a:solidFill>
              <a:srgbClr val="99DFF9"/>
            </a:solidFill>
          </a:ln>
        </p:spPr>
        <p:txBody>
          <a:bodyPr wrap="square">
            <a:spAutoFit/>
          </a:bodyPr>
          <a:lstStyle/>
          <a:p>
            <a:pPr fontAlgn="base"/>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-ospf-1-area-0.0.0.0</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b="1">
                <a:latin typeface="Huawei Sans" panose="020C0503030203020204" pitchFamily="34" charset="0"/>
                <a:ea typeface="方正兰亭黑简体" panose="02000000000000000000" pitchFamily="2" charset="-122"/>
                <a:sym typeface="Huawei Sans" panose="020C0503030203020204" pitchFamily="34" charset="0"/>
              </a:rPr>
              <a:t>network </a:t>
            </a:r>
            <a:r>
              <a:rPr lang="en-US" altLang="zh-CN" sz="1600" i="1">
                <a:latin typeface="Huawei Sans" panose="020C0503030203020204" pitchFamily="34" charset="0"/>
                <a:ea typeface="方正兰亭黑简体" panose="02000000000000000000" pitchFamily="2" charset="-122"/>
                <a:sym typeface="Huawei Sans" panose="020C0503030203020204" pitchFamily="34" charset="0"/>
              </a:rPr>
              <a:t>network-address</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600" i="1">
                <a:latin typeface="Huawei Sans" panose="020C0503030203020204" pitchFamily="34" charset="0"/>
                <a:ea typeface="方正兰亭黑简体" panose="02000000000000000000" pitchFamily="2" charset="-122"/>
                <a:sym typeface="Huawei Sans" panose="020C0503030203020204" pitchFamily="34" charset="0"/>
              </a:rPr>
              <a:t>wildcard-mask</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 </a:t>
            </a:r>
            <a:endPar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21" name="矩形 20">
            <a:extLst>
              <a:ext uri="{FF2B5EF4-FFF2-40B4-BE49-F238E27FC236}">
                <a16:creationId xmlns="" xmlns:a16="http://schemas.microsoft.com/office/drawing/2014/main" id="{B2CB38F0-62FD-4EF0-AD75-8E1F41A2FFB2}"/>
              </a:ext>
            </a:extLst>
          </p:cNvPr>
          <p:cNvSpPr/>
          <p:nvPr/>
        </p:nvSpPr>
        <p:spPr>
          <a:xfrm>
            <a:off x="551384" y="4876660"/>
            <a:ext cx="11089232" cy="338554"/>
          </a:xfrm>
          <a:prstGeom prst="rect">
            <a:avLst/>
          </a:prstGeom>
        </p:spPr>
        <p:txBody>
          <a:bodyPr wrap="square">
            <a:spAutoFit/>
          </a:bodyPr>
          <a:lstStyle/>
          <a:p>
            <a:pPr fontAlgn="auto"/>
            <a:r>
              <a:rPr lang="en-US" altLang="zh-CN"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3.  </a:t>
            </a:r>
            <a:r>
              <a:rPr lang="zh-CN" altLang="en-US"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t>
            </a:r>
            <a:r>
              <a:rPr lang="en-US" altLang="zh-CN"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OSPF</a:t>
            </a:r>
            <a:r>
              <a:rPr lang="zh-CN" altLang="en-US"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区域视图）指定运行</a:t>
            </a:r>
            <a:r>
              <a:rPr lang="en-US" altLang="zh-CN"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OSPF</a:t>
            </a:r>
            <a:r>
              <a:rPr lang="zh-CN" altLang="en-US"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的接口</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2" name="矩形 21">
            <a:extLst>
              <a:ext uri="{FF2B5EF4-FFF2-40B4-BE49-F238E27FC236}">
                <a16:creationId xmlns="" xmlns:a16="http://schemas.microsoft.com/office/drawing/2014/main" id="{98C5F439-2710-418A-8A09-4F3D11CA5ABC}"/>
              </a:ext>
            </a:extLst>
          </p:cNvPr>
          <p:cNvSpPr/>
          <p:nvPr/>
        </p:nvSpPr>
        <p:spPr>
          <a:xfrm>
            <a:off x="1031917" y="5713215"/>
            <a:ext cx="10608699" cy="707886"/>
          </a:xfrm>
          <a:prstGeom prst="rect">
            <a:avLst/>
          </a:prstGeom>
        </p:spPr>
        <p:txBody>
          <a:bodyPr wrap="square">
            <a:spAutoFit/>
          </a:bodyPr>
          <a:lstStyle/>
          <a:p>
            <a:pPr fontAlgn="auto">
              <a:lnSpc>
                <a:spcPts val="2400"/>
              </a:lnSpc>
            </a:pP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network</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命令用来指定运行</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OSPF</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协议的接口和接口所属的区域。</a:t>
            </a:r>
            <a:r>
              <a:rPr lang="en-US" altLang="zh-CN" sz="1600"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network-address</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为</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接口所在的网段地址。</a:t>
            </a:r>
            <a:r>
              <a:rPr lang="en-US" altLang="zh-CN" sz="1600" i="1" dirty="0">
                <a:latin typeface="Huawei Sans" panose="020C0503030203020204" pitchFamily="34" charset="0"/>
                <a:ea typeface="方正兰亭黑简体" panose="02000000000000000000" pitchFamily="2" charset="-122"/>
                <a:sym typeface="Huawei Sans" panose="020C0503030203020204" pitchFamily="34" charset="0"/>
              </a:rPr>
              <a:t>wildcard-mask</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为</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地址的反码，相当于将</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地址的掩码反转（</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0</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变</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1</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1</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变</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0</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），例如</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0.0.0.255</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表示掩码长度</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24</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bit</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Tree>
    <p:extLst>
      <p:ext uri="{BB962C8B-B14F-4D97-AF65-F5344CB8AC3E}">
        <p14:creationId xmlns:p14="http://schemas.microsoft.com/office/powerpoint/2010/main" val="19613375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a:latin typeface="Huawei Sans" panose="020C0503030203020204" pitchFamily="34" charset="0"/>
                <a:ea typeface="方正兰亭黑简体" panose="02000000000000000000" pitchFamily="2" charset="-122"/>
                <a:sym typeface="Huawei Sans" panose="020C0503030203020204" pitchFamily="34" charset="0"/>
              </a:rPr>
              <a:t>基础配置命令 </a:t>
            </a:r>
            <a:r>
              <a:rPr lang="en-US" altLang="zh-CN">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 name="矩形 9">
            <a:extLst>
              <a:ext uri="{FF2B5EF4-FFF2-40B4-BE49-F238E27FC236}">
                <a16:creationId xmlns="" xmlns:a16="http://schemas.microsoft.com/office/drawing/2014/main" id="{9E2E312E-C5FB-4E5B-B408-43506DB2A339}"/>
              </a:ext>
            </a:extLst>
          </p:cNvPr>
          <p:cNvSpPr/>
          <p:nvPr/>
        </p:nvSpPr>
        <p:spPr>
          <a:xfrm>
            <a:off x="551384" y="1364887"/>
            <a:ext cx="11089232" cy="338554"/>
          </a:xfrm>
          <a:prstGeom prst="rect">
            <a:avLst/>
          </a:prstGeom>
        </p:spPr>
        <p:txBody>
          <a:bodyPr wrap="square">
            <a:spAutoFit/>
          </a:bodyPr>
          <a:lstStyle/>
          <a:p>
            <a:pPr fontAlgn="auto"/>
            <a:r>
              <a:rPr lang="en-US" altLang="zh-CN"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4.  </a:t>
            </a:r>
            <a:r>
              <a:rPr lang="zh-CN" altLang="en-US"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（接口视图）配置</a:t>
            </a:r>
            <a:r>
              <a:rPr lang="en-US" altLang="zh-CN"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OSPF</a:t>
            </a:r>
            <a:r>
              <a:rPr lang="zh-CN" altLang="en-US"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接口开销</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1" name="矩形 10">
            <a:extLst>
              <a:ext uri="{FF2B5EF4-FFF2-40B4-BE49-F238E27FC236}">
                <a16:creationId xmlns="" xmlns:a16="http://schemas.microsoft.com/office/drawing/2014/main" id="{D1EC7D28-FA1F-4776-8EF6-DB5118718D57}"/>
              </a:ext>
            </a:extLst>
          </p:cNvPr>
          <p:cNvSpPr/>
          <p:nvPr/>
        </p:nvSpPr>
        <p:spPr>
          <a:xfrm>
            <a:off x="1031917" y="2245833"/>
            <a:ext cx="10608699" cy="707886"/>
          </a:xfrm>
          <a:prstGeom prst="rect">
            <a:avLst/>
          </a:prstGeom>
        </p:spPr>
        <p:txBody>
          <a:bodyPr wrap="square">
            <a:spAutoFit/>
          </a:bodyPr>
          <a:lstStyle/>
          <a:p>
            <a:pPr fontAlgn="auto">
              <a:lnSpc>
                <a:spcPts val="2400"/>
              </a:lnSpc>
            </a:pPr>
            <a:r>
              <a:rPr lang="en-US" altLang="zh-CN" sz="1600" b="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ospf</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b="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cost</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命令用来配置接口上运行</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OSPF</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协议所需的开销。缺省情况下，</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OSPF</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会根据该接口的带宽自动计算其开销值</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cost</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取值范围是</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1</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65535</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p>
        </p:txBody>
      </p:sp>
      <p:sp>
        <p:nvSpPr>
          <p:cNvPr id="12" name="矩形 11">
            <a:extLst>
              <a:ext uri="{FF2B5EF4-FFF2-40B4-BE49-F238E27FC236}">
                <a16:creationId xmlns="" xmlns:a16="http://schemas.microsoft.com/office/drawing/2014/main" id="{79BF6113-1227-4687-A035-97B6F3A62398}"/>
              </a:ext>
            </a:extLst>
          </p:cNvPr>
          <p:cNvSpPr/>
          <p:nvPr/>
        </p:nvSpPr>
        <p:spPr>
          <a:xfrm>
            <a:off x="1031917" y="1805360"/>
            <a:ext cx="10608699" cy="338554"/>
          </a:xfrm>
          <a:prstGeom prst="rect">
            <a:avLst/>
          </a:prstGeom>
          <a:solidFill>
            <a:srgbClr val="F4FBFE"/>
          </a:solidFill>
          <a:ln>
            <a:solidFill>
              <a:srgbClr val="99DFF9"/>
            </a:solidFill>
          </a:ln>
        </p:spPr>
        <p:txBody>
          <a:bodyPr wrap="square">
            <a:spAutoFit/>
          </a:bodyPr>
          <a:lstStyle/>
          <a:p>
            <a:pPr fontAlgn="base"/>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-GE1/0/1</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b="1">
                <a:latin typeface="Huawei Sans" panose="020C0503030203020204" pitchFamily="34" charset="0"/>
                <a:ea typeface="方正兰亭黑简体" panose="02000000000000000000" pitchFamily="2" charset="-122"/>
                <a:sym typeface="Huawei Sans" panose="020C0503030203020204" pitchFamily="34" charset="0"/>
              </a:rPr>
              <a:t>ospf cost</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600" i="1">
                <a:latin typeface="Huawei Sans" panose="020C0503030203020204" pitchFamily="34" charset="0"/>
                <a:ea typeface="方正兰亭黑简体" panose="02000000000000000000" pitchFamily="2" charset="-122"/>
                <a:sym typeface="Huawei Sans" panose="020C0503030203020204" pitchFamily="34" charset="0"/>
              </a:rPr>
              <a:t>cost</a:t>
            </a:r>
            <a:endParaRPr lang="en-US" altLang="zh-CN"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 name="矩形 12">
            <a:extLst>
              <a:ext uri="{FF2B5EF4-FFF2-40B4-BE49-F238E27FC236}">
                <a16:creationId xmlns="" xmlns:a16="http://schemas.microsoft.com/office/drawing/2014/main" id="{12A5D249-F265-42A3-B9A9-0863C5E06978}"/>
              </a:ext>
            </a:extLst>
          </p:cNvPr>
          <p:cNvSpPr/>
          <p:nvPr/>
        </p:nvSpPr>
        <p:spPr>
          <a:xfrm>
            <a:off x="551384" y="3033261"/>
            <a:ext cx="11089232" cy="338554"/>
          </a:xfrm>
          <a:prstGeom prst="rect">
            <a:avLst/>
          </a:prstGeom>
        </p:spPr>
        <p:txBody>
          <a:bodyPr wrap="square">
            <a:spAutoFit/>
          </a:bodyPr>
          <a:lstStyle/>
          <a:p>
            <a:pPr fontAlgn="auto"/>
            <a:r>
              <a:rPr lang="en-US" altLang="zh-CN"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5.  </a:t>
            </a:r>
            <a:r>
              <a:rPr lang="zh-CN" altLang="en-US"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t>
            </a:r>
            <a:r>
              <a:rPr lang="en-US" altLang="zh-CN"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OSPF</a:t>
            </a:r>
            <a:r>
              <a:rPr lang="zh-CN" altLang="en-US"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视图）设置</a:t>
            </a:r>
            <a:r>
              <a:rPr lang="en-US" altLang="zh-CN"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OSPF</a:t>
            </a:r>
            <a:r>
              <a:rPr lang="zh-CN" altLang="en-US"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带宽参考值</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7" name="矩形 16">
            <a:extLst>
              <a:ext uri="{FF2B5EF4-FFF2-40B4-BE49-F238E27FC236}">
                <a16:creationId xmlns="" xmlns:a16="http://schemas.microsoft.com/office/drawing/2014/main" id="{1A4E4363-3F3D-49D3-812A-6A1F3B24755F}"/>
              </a:ext>
            </a:extLst>
          </p:cNvPr>
          <p:cNvSpPr/>
          <p:nvPr/>
        </p:nvSpPr>
        <p:spPr>
          <a:xfrm>
            <a:off x="1031917" y="3914207"/>
            <a:ext cx="10608699" cy="707886"/>
          </a:xfrm>
          <a:prstGeom prst="rect">
            <a:avLst/>
          </a:prstGeom>
        </p:spPr>
        <p:txBody>
          <a:bodyPr wrap="square">
            <a:spAutoFit/>
          </a:bodyPr>
          <a:lstStyle/>
          <a:p>
            <a:pPr fontAlgn="auto">
              <a:lnSpc>
                <a:spcPts val="2400"/>
              </a:lnSpc>
            </a:pPr>
            <a:r>
              <a:rPr lang="en-US" altLang="zh-CN" sz="1600" b="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bandwidth-reference</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命令用来设置通过公式计算接口开销所依据的带宽参考值。</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value</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取值范围是</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1</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2147483648</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，单位是</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Mbit/s</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，缺省值是</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100Mbit/s</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p>
        </p:txBody>
      </p:sp>
      <p:sp>
        <p:nvSpPr>
          <p:cNvPr id="18" name="矩形 17">
            <a:extLst>
              <a:ext uri="{FF2B5EF4-FFF2-40B4-BE49-F238E27FC236}">
                <a16:creationId xmlns="" xmlns:a16="http://schemas.microsoft.com/office/drawing/2014/main" id="{8C9784D6-637F-4656-85E8-FBF6D1EDCCDF}"/>
              </a:ext>
            </a:extLst>
          </p:cNvPr>
          <p:cNvSpPr/>
          <p:nvPr/>
        </p:nvSpPr>
        <p:spPr>
          <a:xfrm>
            <a:off x="1031917" y="3473734"/>
            <a:ext cx="10608699" cy="338554"/>
          </a:xfrm>
          <a:prstGeom prst="rect">
            <a:avLst/>
          </a:prstGeom>
          <a:solidFill>
            <a:srgbClr val="F4FBFE"/>
          </a:solidFill>
          <a:ln>
            <a:solidFill>
              <a:srgbClr val="99DFF9"/>
            </a:solidFill>
          </a:ln>
        </p:spPr>
        <p:txBody>
          <a:bodyPr wrap="square">
            <a:spAutoFit/>
          </a:bodyPr>
          <a:lstStyle/>
          <a:p>
            <a:pPr fontAlgn="base"/>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-ospf-1</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b="1">
                <a:latin typeface="Huawei Sans" panose="020C0503030203020204" pitchFamily="34" charset="0"/>
                <a:ea typeface="方正兰亭黑简体" panose="02000000000000000000" pitchFamily="2" charset="-122"/>
                <a:sym typeface="Huawei Sans" panose="020C0503030203020204" pitchFamily="34" charset="0"/>
              </a:rPr>
              <a:t>bandwidth-reference </a:t>
            </a:r>
            <a:r>
              <a:rPr lang="en-US" altLang="zh-CN" sz="1600" i="1">
                <a:latin typeface="Huawei Sans" panose="020C0503030203020204" pitchFamily="34" charset="0"/>
                <a:ea typeface="方正兰亭黑简体" panose="02000000000000000000" pitchFamily="2" charset="-122"/>
                <a:sym typeface="Huawei Sans" panose="020C0503030203020204" pitchFamily="34" charset="0"/>
              </a:rPr>
              <a:t>value</a:t>
            </a:r>
            <a:endParaRPr lang="en-US" altLang="zh-CN"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 name="矩形 18">
            <a:extLst>
              <a:ext uri="{FF2B5EF4-FFF2-40B4-BE49-F238E27FC236}">
                <a16:creationId xmlns="" xmlns:a16="http://schemas.microsoft.com/office/drawing/2014/main" id="{0044D4B8-26C1-429B-9A3A-918C369AE7A9}"/>
              </a:ext>
            </a:extLst>
          </p:cNvPr>
          <p:cNvSpPr/>
          <p:nvPr/>
        </p:nvSpPr>
        <p:spPr>
          <a:xfrm>
            <a:off x="1031917" y="5142108"/>
            <a:ext cx="10608699" cy="338554"/>
          </a:xfrm>
          <a:prstGeom prst="rect">
            <a:avLst/>
          </a:prstGeom>
          <a:solidFill>
            <a:srgbClr val="F4FBFE"/>
          </a:solidFill>
          <a:ln>
            <a:solidFill>
              <a:srgbClr val="99DFF9"/>
            </a:solidFill>
          </a:ln>
        </p:spPr>
        <p:txBody>
          <a:bodyPr wrap="square">
            <a:spAutoFit/>
          </a:bodyPr>
          <a:lstStyle/>
          <a:p>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[Huawei-GigabitEthernet0/0/0] </a:t>
            </a:r>
            <a:r>
              <a:rPr lang="en-US" altLang="zh-CN" sz="1600" b="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ospf dr-priority </a:t>
            </a:r>
            <a:r>
              <a:rPr lang="en-US" altLang="zh-CN" sz="1600" i="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priority</a:t>
            </a:r>
            <a:endParaRPr lang="zh-CN" altLang="en-US" sz="1600"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20" name="矩形 19">
            <a:extLst>
              <a:ext uri="{FF2B5EF4-FFF2-40B4-BE49-F238E27FC236}">
                <a16:creationId xmlns="" xmlns:a16="http://schemas.microsoft.com/office/drawing/2014/main" id="{DB409D57-9696-4BAC-9273-F3699F8C99B5}"/>
              </a:ext>
            </a:extLst>
          </p:cNvPr>
          <p:cNvSpPr/>
          <p:nvPr/>
        </p:nvSpPr>
        <p:spPr>
          <a:xfrm>
            <a:off x="551384" y="4701635"/>
            <a:ext cx="11089232" cy="338554"/>
          </a:xfrm>
          <a:prstGeom prst="rect">
            <a:avLst/>
          </a:prstGeom>
        </p:spPr>
        <p:txBody>
          <a:bodyPr wrap="square">
            <a:spAutoFit/>
          </a:bodyPr>
          <a:lstStyle/>
          <a:p>
            <a:pPr fontAlgn="auto"/>
            <a:r>
              <a:rPr lang="en-US" altLang="zh-CN"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6.  </a:t>
            </a:r>
            <a:r>
              <a:rPr lang="zh-CN" altLang="en-US"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（接口视图）设置接口在选举</a:t>
            </a:r>
            <a:r>
              <a:rPr lang="en-US" altLang="zh-CN"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DR</a:t>
            </a:r>
            <a:r>
              <a:rPr lang="zh-CN" altLang="en-US"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时的优先级</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1" name="矩形 20">
            <a:extLst>
              <a:ext uri="{FF2B5EF4-FFF2-40B4-BE49-F238E27FC236}">
                <a16:creationId xmlns="" xmlns:a16="http://schemas.microsoft.com/office/drawing/2014/main" id="{675D68E4-C944-48B0-A52A-5ED5C727FA53}"/>
              </a:ext>
            </a:extLst>
          </p:cNvPr>
          <p:cNvSpPr/>
          <p:nvPr/>
        </p:nvSpPr>
        <p:spPr>
          <a:xfrm>
            <a:off x="1031917" y="5582583"/>
            <a:ext cx="10608699" cy="707886"/>
          </a:xfrm>
          <a:prstGeom prst="rect">
            <a:avLst/>
          </a:prstGeom>
        </p:spPr>
        <p:txBody>
          <a:bodyPr wrap="square">
            <a:spAutoFit/>
          </a:bodyPr>
          <a:lstStyle/>
          <a:p>
            <a:pPr fontAlgn="auto">
              <a:lnSpc>
                <a:spcPts val="2400"/>
              </a:lnSpc>
            </a:pPr>
            <a:r>
              <a:rPr lang="en-US" altLang="zh-CN" sz="1600" b="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ospf</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b="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dr-priority</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命令用来设置接口在选举</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DR</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时的优先级。</a:t>
            </a:r>
            <a:r>
              <a:rPr lang="en-US" altLang="zh-CN" sz="1600" i="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priority</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值越大，优先级越高，取值范围是</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0</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255</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p>
          <a:p>
            <a:pPr fontAlgn="auto">
              <a:lnSpc>
                <a:spcPts val="2400"/>
              </a:lnSpc>
            </a:pPr>
            <a:endPar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Tree>
    <p:extLst>
      <p:ext uri="{BB962C8B-B14F-4D97-AF65-F5344CB8AC3E}">
        <p14:creationId xmlns:p14="http://schemas.microsoft.com/office/powerpoint/2010/main" val="27815868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圆角 39">
            <a:extLst>
              <a:ext uri="{FF2B5EF4-FFF2-40B4-BE49-F238E27FC236}">
                <a16:creationId xmlns="" xmlns:a16="http://schemas.microsoft.com/office/drawing/2014/main" id="{BD0DBAEE-4368-4E5B-BA2B-3B3545BCE8C6}"/>
              </a:ext>
            </a:extLst>
          </p:cNvPr>
          <p:cNvSpPr/>
          <p:nvPr/>
        </p:nvSpPr>
        <p:spPr>
          <a:xfrm>
            <a:off x="5887001" y="2786097"/>
            <a:ext cx="4331741" cy="1423038"/>
          </a:xfrm>
          <a:prstGeom prst="round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 name="矩形: 圆角 11">
            <a:extLst>
              <a:ext uri="{FF2B5EF4-FFF2-40B4-BE49-F238E27FC236}">
                <a16:creationId xmlns="" xmlns:a16="http://schemas.microsoft.com/office/drawing/2014/main" id="{020FF468-8D6D-421F-A352-22FDEFE41F8E}"/>
              </a:ext>
            </a:extLst>
          </p:cNvPr>
          <p:cNvSpPr/>
          <p:nvPr/>
        </p:nvSpPr>
        <p:spPr>
          <a:xfrm>
            <a:off x="1235860" y="2786097"/>
            <a:ext cx="4331741" cy="1423038"/>
          </a:xfrm>
          <a:prstGeom prst="round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 name="标题 1">
            <a:extLst>
              <a:ext uri="{FF2B5EF4-FFF2-40B4-BE49-F238E27FC236}">
                <a16:creationId xmlns="" xmlns:a16="http://schemas.microsoft.com/office/drawing/2014/main" id="{9F3C448F-79A6-476A-8936-0348F75B94FE}"/>
              </a:ext>
            </a:extLst>
          </p:cNvPr>
          <p:cNvSpPr>
            <a:spLocks noGrp="1"/>
          </p:cNvSpPr>
          <p:nvPr>
            <p:ph type="title"/>
          </p:nvPr>
        </p:nvSpPr>
        <p:spPr/>
        <p:txBody>
          <a:bodyPr/>
          <a:lstStyle/>
          <a:p>
            <a:r>
              <a:rPr lang="en-US" altLang="zh-CN">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a:latin typeface="Huawei Sans" panose="020C0503030203020204" pitchFamily="34" charset="0"/>
                <a:ea typeface="方正兰亭黑简体" panose="02000000000000000000" pitchFamily="2" charset="-122"/>
                <a:sym typeface="Huawei Sans" panose="020C0503030203020204" pitchFamily="34" charset="0"/>
              </a:rPr>
              <a:t>配置案例</a:t>
            </a:r>
          </a:p>
        </p:txBody>
      </p:sp>
      <p:sp>
        <p:nvSpPr>
          <p:cNvPr id="3" name="文本框 2">
            <a:extLst>
              <a:ext uri="{FF2B5EF4-FFF2-40B4-BE49-F238E27FC236}">
                <a16:creationId xmlns="" xmlns:a16="http://schemas.microsoft.com/office/drawing/2014/main" id="{767F6EBA-62CA-492A-AF99-430D08060BB6}"/>
              </a:ext>
            </a:extLst>
          </p:cNvPr>
          <p:cNvSpPr txBox="1"/>
          <p:nvPr/>
        </p:nvSpPr>
        <p:spPr>
          <a:xfrm>
            <a:off x="474104" y="1245513"/>
            <a:ext cx="11271809" cy="126118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just" defTabSz="914034" fontAlgn="auto">
              <a:lnSpc>
                <a:spcPct val="140000"/>
              </a:lnSpc>
              <a:spcBef>
                <a:spcPts val="792"/>
              </a:spcBef>
              <a:buClrTx/>
              <a:buFont typeface="Arial" panose="020B0604020202020204" pitchFamily="34" charset="0"/>
              <a:buChar char="•"/>
              <a:defRPr sz="2199">
                <a:cs typeface="Arial" panose="020B0604020202020204" pitchFamily="34" charset="0"/>
              </a:defRPr>
            </a:lvl1pPr>
            <a:lvl2pPr marL="654938" indent="-251899" defTabSz="914034">
              <a:lnSpc>
                <a:spcPct val="140000"/>
              </a:lnSpc>
              <a:spcBef>
                <a:spcPts val="720"/>
              </a:spcBef>
              <a:buClrTx/>
              <a:buFont typeface="Huawei Sans" panose="020C0503030203020204" pitchFamily="34" charset="0"/>
              <a:buChar char="▫"/>
              <a:defRPr sz="1999"/>
            </a:lvl2pPr>
            <a:lvl3pPr marL="1003998" indent="-201519" defTabSz="914034">
              <a:lnSpc>
                <a:spcPct val="140000"/>
              </a:lnSpc>
              <a:spcBef>
                <a:spcPts val="648"/>
              </a:spcBef>
              <a:buClrTx/>
              <a:buFont typeface="微软雅黑" panose="020B0503020204020204" pitchFamily="34" charset="-122"/>
              <a:buChar char="▪"/>
              <a:defRPr sz="1799"/>
            </a:lvl3pPr>
            <a:lvl4pPr marL="1399840" indent="-197921" defTabSz="914034">
              <a:lnSpc>
                <a:spcPct val="140000"/>
              </a:lnSpc>
              <a:spcBef>
                <a:spcPts val="576"/>
              </a:spcBef>
              <a:buFont typeface="Huawei Sans" panose="020C0503030203020204" pitchFamily="34" charset="0"/>
              <a:buChar char="−"/>
              <a:defRPr sz="1599"/>
            </a:lvl4pPr>
            <a:lvl5pPr marL="1802879" indent="-201519" defTabSz="914034">
              <a:lnSpc>
                <a:spcPct val="140000"/>
              </a:lnSpc>
              <a:spcBef>
                <a:spcPts val="576"/>
              </a:spcBef>
              <a:buFont typeface="Huawei Sans" panose="020C0503030203020204" pitchFamily="34" charset="0"/>
              <a:buChar char="~"/>
              <a:defRPr sz="1399"/>
            </a:lvl5pPr>
            <a:lvl6pPr marL="2513594" indent="-228509" defTabSz="914034">
              <a:lnSpc>
                <a:spcPct val="90000"/>
              </a:lnSpc>
              <a:spcBef>
                <a:spcPts val="500"/>
              </a:spcBef>
              <a:buFont typeface="Arial" panose="020B0604020202020204" pitchFamily="34" charset="0"/>
              <a:buChar char="•"/>
              <a:defRPr sz="1799"/>
            </a:lvl6pPr>
            <a:lvl7pPr marL="2970611" indent="-228509" defTabSz="914034">
              <a:lnSpc>
                <a:spcPct val="90000"/>
              </a:lnSpc>
              <a:spcBef>
                <a:spcPts val="500"/>
              </a:spcBef>
              <a:buFont typeface="Arial" panose="020B0604020202020204" pitchFamily="34" charset="0"/>
              <a:buChar char="•"/>
              <a:defRPr sz="1799"/>
            </a:lvl7pPr>
            <a:lvl8pPr marL="3427628" indent="-228509" defTabSz="914034">
              <a:lnSpc>
                <a:spcPct val="90000"/>
              </a:lnSpc>
              <a:spcBef>
                <a:spcPts val="500"/>
              </a:spcBef>
              <a:buFont typeface="Arial" panose="020B0604020202020204" pitchFamily="34" charset="0"/>
              <a:buChar char="•"/>
              <a:defRPr sz="1799"/>
            </a:lvl8pPr>
            <a:lvl9pPr marL="3884646" indent="-228509" defTabSz="914034">
              <a:lnSpc>
                <a:spcPct val="90000"/>
              </a:lnSpc>
              <a:spcBef>
                <a:spcPts val="500"/>
              </a:spcBef>
              <a:buFont typeface="Arial" panose="020B0604020202020204" pitchFamily="34" charset="0"/>
              <a:buChar char="•"/>
              <a:defRPr sz="1799"/>
            </a:lvl9pPr>
          </a:lstStyle>
          <a:p>
            <a:pPr marL="0" indent="0">
              <a:buNone/>
            </a:pP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案例描述：</a:t>
            </a:r>
            <a:endParaRPr lang="en-US" altLang="zh-CN" sz="180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有三台路由器</a:t>
            </a:r>
            <a:r>
              <a:rPr lang="en-US" altLang="zh-CN" sz="1800">
                <a:latin typeface="Huawei Sans" panose="020C0503030203020204" pitchFamily="34" charset="0"/>
                <a:ea typeface="方正兰亭黑简体" panose="02000000000000000000" pitchFamily="2" charset="-122"/>
                <a:sym typeface="Huawei Sans" panose="020C0503030203020204" pitchFamily="34" charset="0"/>
              </a:rPr>
              <a:t>R1</a:t>
            </a: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800">
                <a:latin typeface="Huawei Sans" panose="020C0503030203020204" pitchFamily="34" charset="0"/>
                <a:ea typeface="方正兰亭黑简体" panose="02000000000000000000" pitchFamily="2" charset="-122"/>
                <a:sym typeface="Huawei Sans" panose="020C0503030203020204" pitchFamily="34" charset="0"/>
              </a:rPr>
              <a:t>R2</a:t>
            </a: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和</a:t>
            </a:r>
            <a:r>
              <a:rPr lang="en-US" altLang="zh-CN" sz="1800">
                <a:latin typeface="Huawei Sans" panose="020C0503030203020204" pitchFamily="34" charset="0"/>
                <a:ea typeface="方正兰亭黑简体" panose="02000000000000000000" pitchFamily="2" charset="-122"/>
                <a:sym typeface="Huawei Sans" panose="020C0503030203020204" pitchFamily="34" charset="0"/>
              </a:rPr>
              <a:t>R3</a:t>
            </a: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，其中</a:t>
            </a:r>
            <a:r>
              <a:rPr lang="en-US" altLang="zh-CN" sz="1800">
                <a:latin typeface="Huawei Sans" panose="020C0503030203020204" pitchFamily="34" charset="0"/>
                <a:ea typeface="方正兰亭黑简体" panose="02000000000000000000" pitchFamily="2" charset="-122"/>
                <a:sym typeface="Huawei Sans" panose="020C0503030203020204" pitchFamily="34" charset="0"/>
              </a:rPr>
              <a:t>R1</a:t>
            </a: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和</a:t>
            </a:r>
            <a:r>
              <a:rPr lang="en-US" altLang="zh-CN" sz="1800">
                <a:latin typeface="Huawei Sans" panose="020C0503030203020204" pitchFamily="34" charset="0"/>
                <a:ea typeface="方正兰亭黑简体" panose="02000000000000000000" pitchFamily="2" charset="-122"/>
                <a:sym typeface="Huawei Sans" panose="020C0503030203020204" pitchFamily="34" charset="0"/>
              </a:rPr>
              <a:t>R2</a:t>
            </a: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分别连接网络</a:t>
            </a:r>
            <a:r>
              <a:rPr lang="en-US" altLang="zh-CN" sz="1800">
                <a:latin typeface="Huawei Sans" panose="020C0503030203020204" pitchFamily="34" charset="0"/>
                <a:ea typeface="方正兰亭黑简体" panose="02000000000000000000" pitchFamily="2" charset="-122"/>
                <a:sym typeface="Huawei Sans" panose="020C0503030203020204" pitchFamily="34" charset="0"/>
              </a:rPr>
              <a:t>1.1.1.1/32</a:t>
            </a: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和</a:t>
            </a:r>
            <a:r>
              <a:rPr lang="en-US" altLang="zh-CN" sz="1800">
                <a:latin typeface="Huawei Sans" panose="020C0503030203020204" pitchFamily="34" charset="0"/>
                <a:ea typeface="方正兰亭黑简体" panose="02000000000000000000" pitchFamily="2" charset="-122"/>
                <a:sym typeface="Huawei Sans" panose="020C0503030203020204" pitchFamily="34" charset="0"/>
              </a:rPr>
              <a:t>3.3.3.3/32</a:t>
            </a: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800">
                <a:latin typeface="Huawei Sans" panose="020C0503030203020204" pitchFamily="34" charset="0"/>
                <a:ea typeface="方正兰亭黑简体" panose="02000000000000000000" pitchFamily="2" charset="-122"/>
                <a:sym typeface="Huawei Sans" panose="020C0503030203020204" pitchFamily="34" charset="0"/>
              </a:rPr>
              <a:t>LoopBack 0</a:t>
            </a: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模拟），现需要使用</a:t>
            </a:r>
            <a:r>
              <a:rPr lang="en-US" altLang="zh-CN" sz="180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实现这两个网络的互通。具体拓扑如下：</a:t>
            </a:r>
            <a:endParaRPr lang="en-US" altLang="zh-CN" sz="180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4" name="图片 3">
            <a:extLst>
              <a:ext uri="{FF2B5EF4-FFF2-40B4-BE49-F238E27FC236}">
                <a16:creationId xmlns="" xmlns:a16="http://schemas.microsoft.com/office/drawing/2014/main" id="{A3202908-6EBD-428E-8DB5-2CF058D6EE17}"/>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611845" y="3291550"/>
            <a:ext cx="540000" cy="442800"/>
          </a:xfrm>
          <a:prstGeom prst="rect">
            <a:avLst/>
          </a:prstGeom>
        </p:spPr>
      </p:pic>
      <p:cxnSp>
        <p:nvCxnSpPr>
          <p:cNvPr id="5" name="直接连接符 4">
            <a:extLst>
              <a:ext uri="{FF2B5EF4-FFF2-40B4-BE49-F238E27FC236}">
                <a16:creationId xmlns="" xmlns:a16="http://schemas.microsoft.com/office/drawing/2014/main" id="{8F65EB47-F6B1-4042-872E-8D9B0C27EF9B}"/>
              </a:ext>
            </a:extLst>
          </p:cNvPr>
          <p:cNvCxnSpPr>
            <a:cxnSpLocks/>
            <a:stCxn id="4" idx="3"/>
            <a:endCxn id="8" idx="1"/>
          </p:cNvCxnSpPr>
          <p:nvPr/>
        </p:nvCxnSpPr>
        <p:spPr>
          <a:xfrm>
            <a:off x="3151845" y="3512950"/>
            <a:ext cx="51188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图片 7">
            <a:extLst>
              <a:ext uri="{FF2B5EF4-FFF2-40B4-BE49-F238E27FC236}">
                <a16:creationId xmlns="" xmlns:a16="http://schemas.microsoft.com/office/drawing/2014/main" id="{54BC5586-C7DF-41C2-9AD1-E764B902DDE6}"/>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270670" y="3291550"/>
            <a:ext cx="540000" cy="442800"/>
          </a:xfrm>
          <a:prstGeom prst="rect">
            <a:avLst/>
          </a:prstGeom>
        </p:spPr>
      </p:pic>
      <p:pic>
        <p:nvPicPr>
          <p:cNvPr id="11" name="图片 10">
            <a:extLst>
              <a:ext uri="{FF2B5EF4-FFF2-40B4-BE49-F238E27FC236}">
                <a16:creationId xmlns="" xmlns:a16="http://schemas.microsoft.com/office/drawing/2014/main" id="{C3392CB9-31B2-4A72-8A2D-CC78DC2BBB86}"/>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469050" y="3291550"/>
            <a:ext cx="540000" cy="442800"/>
          </a:xfrm>
          <a:prstGeom prst="rect">
            <a:avLst/>
          </a:prstGeom>
        </p:spPr>
      </p:pic>
      <p:sp>
        <p:nvSpPr>
          <p:cNvPr id="13" name="文本框 12">
            <a:extLst>
              <a:ext uri="{FF2B5EF4-FFF2-40B4-BE49-F238E27FC236}">
                <a16:creationId xmlns="" xmlns:a16="http://schemas.microsoft.com/office/drawing/2014/main" id="{5ECB4467-1395-4851-B051-E5E89D345A82}"/>
              </a:ext>
            </a:extLst>
          </p:cNvPr>
          <p:cNvSpPr txBox="1"/>
          <p:nvPr/>
        </p:nvSpPr>
        <p:spPr>
          <a:xfrm>
            <a:off x="5527106" y="3757445"/>
            <a:ext cx="705466" cy="338554"/>
          </a:xfrm>
          <a:prstGeom prst="rect">
            <a:avLst/>
          </a:prstGeom>
          <a:noFill/>
        </p:spPr>
        <p:txBody>
          <a:bodyPr wrap="squar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R2</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 name="文本框 13">
            <a:extLst>
              <a:ext uri="{FF2B5EF4-FFF2-40B4-BE49-F238E27FC236}">
                <a16:creationId xmlns="" xmlns:a16="http://schemas.microsoft.com/office/drawing/2014/main" id="{0B720136-0E34-4940-9883-96EF445A454D}"/>
              </a:ext>
            </a:extLst>
          </p:cNvPr>
          <p:cNvSpPr txBox="1"/>
          <p:nvPr/>
        </p:nvSpPr>
        <p:spPr>
          <a:xfrm>
            <a:off x="2640873" y="3757445"/>
            <a:ext cx="705466" cy="338554"/>
          </a:xfrm>
          <a:prstGeom prst="rect">
            <a:avLst/>
          </a:prstGeom>
          <a:noFill/>
        </p:spPr>
        <p:txBody>
          <a:bodyPr wrap="squar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 name="文本框 14">
            <a:extLst>
              <a:ext uri="{FF2B5EF4-FFF2-40B4-BE49-F238E27FC236}">
                <a16:creationId xmlns="" xmlns:a16="http://schemas.microsoft.com/office/drawing/2014/main" id="{5D99F2C7-1570-4739-82C7-8C1D1EFBA88A}"/>
              </a:ext>
            </a:extLst>
          </p:cNvPr>
          <p:cNvSpPr txBox="1"/>
          <p:nvPr/>
        </p:nvSpPr>
        <p:spPr>
          <a:xfrm>
            <a:off x="8337570" y="3757445"/>
            <a:ext cx="705466" cy="338554"/>
          </a:xfrm>
          <a:prstGeom prst="rect">
            <a:avLst/>
          </a:prstGeom>
          <a:noFill/>
        </p:spPr>
        <p:txBody>
          <a:bodyPr wrap="squar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R3</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16" name="组合 15">
            <a:extLst>
              <a:ext uri="{FF2B5EF4-FFF2-40B4-BE49-F238E27FC236}">
                <a16:creationId xmlns="" xmlns:a16="http://schemas.microsoft.com/office/drawing/2014/main" id="{420588AD-3C41-4C0C-BF2A-45F27553A2CC}"/>
              </a:ext>
            </a:extLst>
          </p:cNvPr>
          <p:cNvGrpSpPr/>
          <p:nvPr/>
        </p:nvGrpSpPr>
        <p:grpSpPr>
          <a:xfrm>
            <a:off x="3078162" y="3539630"/>
            <a:ext cx="1903174" cy="567904"/>
            <a:chOff x="2134861" y="4974560"/>
            <a:chExt cx="1903174" cy="567904"/>
          </a:xfrm>
        </p:grpSpPr>
        <p:sp>
          <p:nvSpPr>
            <p:cNvPr id="17" name="文本框 16">
              <a:extLst>
                <a:ext uri="{FF2B5EF4-FFF2-40B4-BE49-F238E27FC236}">
                  <a16:creationId xmlns="" xmlns:a16="http://schemas.microsoft.com/office/drawing/2014/main" id="{C888524F-F93D-4BD3-A9C2-22F46873D9E7}"/>
                </a:ext>
              </a:extLst>
            </p:cNvPr>
            <p:cNvSpPr txBox="1"/>
            <p:nvPr/>
          </p:nvSpPr>
          <p:spPr>
            <a:xfrm>
              <a:off x="2134861" y="5234687"/>
              <a:ext cx="1903174" cy="307777"/>
            </a:xfrm>
            <a:prstGeom prst="rect">
              <a:avLst/>
            </a:prstGeom>
            <a:noFill/>
          </p:spPr>
          <p:txBody>
            <a:bodyPr wrap="square" rtlCol="0">
              <a:spAutoFit/>
            </a:bodyPr>
            <a:lstStyle/>
            <a:p>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10.1.12.1/30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 name="文本框 17">
              <a:extLst>
                <a:ext uri="{FF2B5EF4-FFF2-40B4-BE49-F238E27FC236}">
                  <a16:creationId xmlns="" xmlns:a16="http://schemas.microsoft.com/office/drawing/2014/main" id="{928E9C7D-14FA-47A5-B298-6D1DA5CCB1F8}"/>
                </a:ext>
              </a:extLst>
            </p:cNvPr>
            <p:cNvSpPr txBox="1"/>
            <p:nvPr/>
          </p:nvSpPr>
          <p:spPr>
            <a:xfrm>
              <a:off x="2158432" y="4974560"/>
              <a:ext cx="1057993" cy="307777"/>
            </a:xfrm>
            <a:prstGeom prst="rect">
              <a:avLst/>
            </a:prstGeom>
            <a:noFill/>
          </p:spPr>
          <p:txBody>
            <a:bodyPr wrap="square" rtlCol="0">
              <a:spAutoFit/>
            </a:bodyPr>
            <a:lstStyle/>
            <a:p>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GE0/0/0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20" name="组合 19">
            <a:extLst>
              <a:ext uri="{FF2B5EF4-FFF2-40B4-BE49-F238E27FC236}">
                <a16:creationId xmlns="" xmlns:a16="http://schemas.microsoft.com/office/drawing/2014/main" id="{B9B23CD2-1611-4EE0-B4E3-76C20931A760}"/>
              </a:ext>
            </a:extLst>
          </p:cNvPr>
          <p:cNvGrpSpPr/>
          <p:nvPr/>
        </p:nvGrpSpPr>
        <p:grpSpPr>
          <a:xfrm>
            <a:off x="4370661" y="3539630"/>
            <a:ext cx="1903174" cy="567904"/>
            <a:chOff x="2134861" y="4974560"/>
            <a:chExt cx="1903174" cy="567904"/>
          </a:xfrm>
        </p:grpSpPr>
        <p:sp>
          <p:nvSpPr>
            <p:cNvPr id="21" name="文本框 20">
              <a:extLst>
                <a:ext uri="{FF2B5EF4-FFF2-40B4-BE49-F238E27FC236}">
                  <a16:creationId xmlns="" xmlns:a16="http://schemas.microsoft.com/office/drawing/2014/main" id="{96178351-4591-4120-B5AC-EEBAEC4C8460}"/>
                </a:ext>
              </a:extLst>
            </p:cNvPr>
            <p:cNvSpPr txBox="1"/>
            <p:nvPr/>
          </p:nvSpPr>
          <p:spPr>
            <a:xfrm>
              <a:off x="2134861" y="5234687"/>
              <a:ext cx="1903174" cy="307777"/>
            </a:xfrm>
            <a:prstGeom prst="rect">
              <a:avLst/>
            </a:prstGeom>
            <a:noFill/>
          </p:spPr>
          <p:txBody>
            <a:bodyPr wrap="square" rtlCol="0">
              <a:spAutoFit/>
            </a:bodyPr>
            <a:lstStyle/>
            <a:p>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10.1.12.2/30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 name="文本框 21">
              <a:extLst>
                <a:ext uri="{FF2B5EF4-FFF2-40B4-BE49-F238E27FC236}">
                  <a16:creationId xmlns="" xmlns:a16="http://schemas.microsoft.com/office/drawing/2014/main" id="{10C693E1-CEC8-4A99-A2CE-64F2DAA7D043}"/>
                </a:ext>
              </a:extLst>
            </p:cNvPr>
            <p:cNvSpPr txBox="1"/>
            <p:nvPr/>
          </p:nvSpPr>
          <p:spPr>
            <a:xfrm>
              <a:off x="2412432" y="4974560"/>
              <a:ext cx="1057993" cy="307777"/>
            </a:xfrm>
            <a:prstGeom prst="rect">
              <a:avLst/>
            </a:prstGeom>
            <a:noFill/>
          </p:spPr>
          <p:txBody>
            <a:bodyPr wrap="square" rtlCol="0">
              <a:spAutoFit/>
            </a:bodyPr>
            <a:lstStyle/>
            <a:p>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GE0/0/0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23" name="组合 22">
            <a:extLst>
              <a:ext uri="{FF2B5EF4-FFF2-40B4-BE49-F238E27FC236}">
                <a16:creationId xmlns="" xmlns:a16="http://schemas.microsoft.com/office/drawing/2014/main" id="{DFBFF2A5-90B7-4FCB-8B42-4BEE65A3238E}"/>
              </a:ext>
            </a:extLst>
          </p:cNvPr>
          <p:cNvGrpSpPr/>
          <p:nvPr/>
        </p:nvGrpSpPr>
        <p:grpSpPr>
          <a:xfrm>
            <a:off x="5976612" y="3539630"/>
            <a:ext cx="1903174" cy="567904"/>
            <a:chOff x="2134861" y="4974560"/>
            <a:chExt cx="1903174" cy="567904"/>
          </a:xfrm>
        </p:grpSpPr>
        <p:sp>
          <p:nvSpPr>
            <p:cNvPr id="24" name="文本框 23">
              <a:extLst>
                <a:ext uri="{FF2B5EF4-FFF2-40B4-BE49-F238E27FC236}">
                  <a16:creationId xmlns="" xmlns:a16="http://schemas.microsoft.com/office/drawing/2014/main" id="{9DAE9D00-AC81-424C-A7D2-978B5CFD57D9}"/>
                </a:ext>
              </a:extLst>
            </p:cNvPr>
            <p:cNvSpPr txBox="1"/>
            <p:nvPr/>
          </p:nvSpPr>
          <p:spPr>
            <a:xfrm>
              <a:off x="2134861" y="5234687"/>
              <a:ext cx="1903174" cy="307777"/>
            </a:xfrm>
            <a:prstGeom prst="rect">
              <a:avLst/>
            </a:prstGeom>
            <a:noFill/>
          </p:spPr>
          <p:txBody>
            <a:bodyPr wrap="square" rtlCol="0">
              <a:spAutoFit/>
            </a:bodyPr>
            <a:lstStyle/>
            <a:p>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10.1.23.1/30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 name="文本框 24">
              <a:extLst>
                <a:ext uri="{FF2B5EF4-FFF2-40B4-BE49-F238E27FC236}">
                  <a16:creationId xmlns="" xmlns:a16="http://schemas.microsoft.com/office/drawing/2014/main" id="{249AF9D9-8CDB-4BDA-A4F5-240D20356E2C}"/>
                </a:ext>
              </a:extLst>
            </p:cNvPr>
            <p:cNvSpPr txBox="1"/>
            <p:nvPr/>
          </p:nvSpPr>
          <p:spPr>
            <a:xfrm>
              <a:off x="2158432" y="4974560"/>
              <a:ext cx="1057993" cy="307777"/>
            </a:xfrm>
            <a:prstGeom prst="rect">
              <a:avLst/>
            </a:prstGeom>
            <a:noFill/>
          </p:spPr>
          <p:txBody>
            <a:bodyPr wrap="square" rtlCol="0">
              <a:spAutoFit/>
            </a:bodyPr>
            <a:lstStyle/>
            <a:p>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GE0/0/1</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36" name="组合 35">
            <a:extLst>
              <a:ext uri="{FF2B5EF4-FFF2-40B4-BE49-F238E27FC236}">
                <a16:creationId xmlns="" xmlns:a16="http://schemas.microsoft.com/office/drawing/2014/main" id="{587CE8A4-7DAB-4679-B3C9-9894AFAE779F}"/>
              </a:ext>
            </a:extLst>
          </p:cNvPr>
          <p:cNvGrpSpPr/>
          <p:nvPr/>
        </p:nvGrpSpPr>
        <p:grpSpPr>
          <a:xfrm>
            <a:off x="7200488" y="3539630"/>
            <a:ext cx="1903174" cy="567904"/>
            <a:chOff x="2134861" y="4974560"/>
            <a:chExt cx="1903174" cy="567904"/>
          </a:xfrm>
        </p:grpSpPr>
        <p:sp>
          <p:nvSpPr>
            <p:cNvPr id="37" name="文本框 36">
              <a:extLst>
                <a:ext uri="{FF2B5EF4-FFF2-40B4-BE49-F238E27FC236}">
                  <a16:creationId xmlns="" xmlns:a16="http://schemas.microsoft.com/office/drawing/2014/main" id="{B23F0442-517C-4396-8368-C3D4007554A3}"/>
                </a:ext>
              </a:extLst>
            </p:cNvPr>
            <p:cNvSpPr txBox="1"/>
            <p:nvPr/>
          </p:nvSpPr>
          <p:spPr>
            <a:xfrm>
              <a:off x="2134861" y="5234687"/>
              <a:ext cx="1903174" cy="307777"/>
            </a:xfrm>
            <a:prstGeom prst="rect">
              <a:avLst/>
            </a:prstGeom>
            <a:noFill/>
          </p:spPr>
          <p:txBody>
            <a:bodyPr wrap="square" rtlCol="0">
              <a:spAutoFit/>
            </a:bodyPr>
            <a:lstStyle/>
            <a:p>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10.1.23.2/30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 name="文本框 37">
              <a:extLst>
                <a:ext uri="{FF2B5EF4-FFF2-40B4-BE49-F238E27FC236}">
                  <a16:creationId xmlns="" xmlns:a16="http://schemas.microsoft.com/office/drawing/2014/main" id="{92D753B9-B595-43AE-9AF8-C4E5C46ABFE6}"/>
                </a:ext>
              </a:extLst>
            </p:cNvPr>
            <p:cNvSpPr txBox="1"/>
            <p:nvPr/>
          </p:nvSpPr>
          <p:spPr>
            <a:xfrm>
              <a:off x="2412432" y="4974560"/>
              <a:ext cx="1057993" cy="307777"/>
            </a:xfrm>
            <a:prstGeom prst="rect">
              <a:avLst/>
            </a:prstGeom>
            <a:noFill/>
          </p:spPr>
          <p:txBody>
            <a:bodyPr wrap="square" rtlCol="0">
              <a:spAutoFit/>
            </a:bodyPr>
            <a:lstStyle/>
            <a:p>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GE0/0/1</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39" name="文本框 38">
            <a:extLst>
              <a:ext uri="{FF2B5EF4-FFF2-40B4-BE49-F238E27FC236}">
                <a16:creationId xmlns="" xmlns:a16="http://schemas.microsoft.com/office/drawing/2014/main" id="{191D9293-ABB0-4145-B049-4624A1641D9A}"/>
              </a:ext>
            </a:extLst>
          </p:cNvPr>
          <p:cNvSpPr txBox="1"/>
          <p:nvPr/>
        </p:nvSpPr>
        <p:spPr>
          <a:xfrm>
            <a:off x="3496704" y="2871937"/>
            <a:ext cx="798617" cy="338554"/>
          </a:xfrm>
          <a:prstGeom prst="rect">
            <a:avLst/>
          </a:prstGeom>
          <a:noFill/>
        </p:spPr>
        <p:txBody>
          <a:bodyPr wrap="non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Area 0</a:t>
            </a: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 name="文本框 40">
            <a:extLst>
              <a:ext uri="{FF2B5EF4-FFF2-40B4-BE49-F238E27FC236}">
                <a16:creationId xmlns="" xmlns:a16="http://schemas.microsoft.com/office/drawing/2014/main" id="{B27E1F1A-51CB-466C-A8A1-C243AC656445}"/>
              </a:ext>
            </a:extLst>
          </p:cNvPr>
          <p:cNvSpPr txBox="1"/>
          <p:nvPr/>
        </p:nvSpPr>
        <p:spPr>
          <a:xfrm>
            <a:off x="6955309" y="2871937"/>
            <a:ext cx="798617" cy="338554"/>
          </a:xfrm>
          <a:prstGeom prst="rect">
            <a:avLst/>
          </a:prstGeom>
          <a:noFill/>
        </p:spPr>
        <p:txBody>
          <a:bodyPr wrap="non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Area 1</a:t>
            </a: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2" name="直接连接符 41">
            <a:extLst>
              <a:ext uri="{FF2B5EF4-FFF2-40B4-BE49-F238E27FC236}">
                <a16:creationId xmlns="" xmlns:a16="http://schemas.microsoft.com/office/drawing/2014/main" id="{C7E15D23-BBAC-4DCF-9A4F-58F82583315D}"/>
              </a:ext>
            </a:extLst>
          </p:cNvPr>
          <p:cNvCxnSpPr>
            <a:cxnSpLocks/>
            <a:stCxn id="8" idx="3"/>
          </p:cNvCxnSpPr>
          <p:nvPr/>
        </p:nvCxnSpPr>
        <p:spPr>
          <a:xfrm>
            <a:off x="8810670" y="3512950"/>
            <a:ext cx="28081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 xmlns:a16="http://schemas.microsoft.com/office/drawing/2014/main" id="{9CE2CD3A-71D7-4180-9557-1A7BCA8A6E9B}"/>
              </a:ext>
            </a:extLst>
          </p:cNvPr>
          <p:cNvCxnSpPr>
            <a:cxnSpLocks/>
          </p:cNvCxnSpPr>
          <p:nvPr/>
        </p:nvCxnSpPr>
        <p:spPr>
          <a:xfrm flipV="1">
            <a:off x="9096603" y="3457869"/>
            <a:ext cx="0" cy="1217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0" name="组合 49">
            <a:extLst>
              <a:ext uri="{FF2B5EF4-FFF2-40B4-BE49-F238E27FC236}">
                <a16:creationId xmlns="" xmlns:a16="http://schemas.microsoft.com/office/drawing/2014/main" id="{A1E2F98E-F33B-4EDB-93F0-3C603808A4D7}"/>
              </a:ext>
            </a:extLst>
          </p:cNvPr>
          <p:cNvGrpSpPr/>
          <p:nvPr/>
        </p:nvGrpSpPr>
        <p:grpSpPr>
          <a:xfrm rot="10800000">
            <a:off x="2333670" y="3457869"/>
            <a:ext cx="285933" cy="121756"/>
            <a:chOff x="2143170" y="3381669"/>
            <a:chExt cx="285933" cy="121756"/>
          </a:xfrm>
        </p:grpSpPr>
        <p:cxnSp>
          <p:nvCxnSpPr>
            <p:cNvPr id="48" name="直接连接符 47">
              <a:extLst>
                <a:ext uri="{FF2B5EF4-FFF2-40B4-BE49-F238E27FC236}">
                  <a16:creationId xmlns="" xmlns:a16="http://schemas.microsoft.com/office/drawing/2014/main" id="{2FD933A2-4F23-45FB-AFE8-32A9EE440FD6}"/>
                </a:ext>
              </a:extLst>
            </p:cNvPr>
            <p:cNvCxnSpPr>
              <a:cxnSpLocks/>
            </p:cNvCxnSpPr>
            <p:nvPr/>
          </p:nvCxnSpPr>
          <p:spPr>
            <a:xfrm>
              <a:off x="2143170" y="3436750"/>
              <a:ext cx="28081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 xmlns:a16="http://schemas.microsoft.com/office/drawing/2014/main" id="{F7575B03-F940-4713-A1DE-721E518E36E6}"/>
                </a:ext>
              </a:extLst>
            </p:cNvPr>
            <p:cNvCxnSpPr>
              <a:cxnSpLocks/>
            </p:cNvCxnSpPr>
            <p:nvPr/>
          </p:nvCxnSpPr>
          <p:spPr>
            <a:xfrm flipV="1">
              <a:off x="2429103" y="3381669"/>
              <a:ext cx="0" cy="1217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1" name="文本框 50">
            <a:extLst>
              <a:ext uri="{FF2B5EF4-FFF2-40B4-BE49-F238E27FC236}">
                <a16:creationId xmlns="" xmlns:a16="http://schemas.microsoft.com/office/drawing/2014/main" id="{1A391F72-BBA0-4B6E-BF33-E8A935A4688E}"/>
              </a:ext>
            </a:extLst>
          </p:cNvPr>
          <p:cNvSpPr txBox="1"/>
          <p:nvPr/>
        </p:nvSpPr>
        <p:spPr>
          <a:xfrm>
            <a:off x="1261260" y="3343673"/>
            <a:ext cx="1099981" cy="338554"/>
          </a:xfrm>
          <a:prstGeom prst="rect">
            <a:avLst/>
          </a:prstGeom>
          <a:noFill/>
        </p:spPr>
        <p:txBody>
          <a:bodyPr wrap="non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1.1.1.1/32</a:t>
            </a: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2" name="文本框 51">
            <a:extLst>
              <a:ext uri="{FF2B5EF4-FFF2-40B4-BE49-F238E27FC236}">
                <a16:creationId xmlns="" xmlns:a16="http://schemas.microsoft.com/office/drawing/2014/main" id="{0BE4CAF5-4C54-4577-85B5-379FBBD8B788}"/>
              </a:ext>
            </a:extLst>
          </p:cNvPr>
          <p:cNvSpPr txBox="1"/>
          <p:nvPr/>
        </p:nvSpPr>
        <p:spPr>
          <a:xfrm>
            <a:off x="9087863" y="3343673"/>
            <a:ext cx="1099981" cy="338554"/>
          </a:xfrm>
          <a:prstGeom prst="rect">
            <a:avLst/>
          </a:prstGeom>
          <a:noFill/>
        </p:spPr>
        <p:txBody>
          <a:bodyPr wrap="non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3.3.3.3/32</a:t>
            </a: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3" name="内容占位符 2">
            <a:extLst>
              <a:ext uri="{FF2B5EF4-FFF2-40B4-BE49-F238E27FC236}">
                <a16:creationId xmlns="" xmlns:a16="http://schemas.microsoft.com/office/drawing/2014/main" id="{4906CC3C-CCBE-4B55-9DDC-EF6AF613FADD}"/>
              </a:ext>
            </a:extLst>
          </p:cNvPr>
          <p:cNvSpPr txBox="1">
            <a:spLocks/>
          </p:cNvSpPr>
          <p:nvPr/>
        </p:nvSpPr>
        <p:spPr>
          <a:xfrm>
            <a:off x="531636" y="5292253"/>
            <a:ext cx="7723860" cy="454677"/>
          </a:xfrm>
          <a:prstGeom prst="rect">
            <a:avLst/>
          </a:prstGeom>
        </p:spPr>
        <p:txBody>
          <a:bodyPr/>
          <a:lst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配置过程分为三个步骤：配置设备接口、配置</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和验证结果。</a:t>
            </a:r>
            <a:endParaRPr lang="en-US" altLang="zh-CN"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5" name="圆角矩形 12">
            <a:extLst>
              <a:ext uri="{FF2B5EF4-FFF2-40B4-BE49-F238E27FC236}">
                <a16:creationId xmlns="" xmlns:a16="http://schemas.microsoft.com/office/drawing/2014/main" id="{CE7E7818-B8BB-45C6-89D3-4164FC8EF030}"/>
              </a:ext>
            </a:extLst>
          </p:cNvPr>
          <p:cNvSpPr/>
          <p:nvPr/>
        </p:nvSpPr>
        <p:spPr>
          <a:xfrm>
            <a:off x="3151845" y="4605536"/>
            <a:ext cx="1574400" cy="345103"/>
          </a:xfrm>
          <a:prstGeom prst="roundRect">
            <a:avLst>
              <a:gd name="adj" fmla="val 4298"/>
            </a:avLst>
          </a:prstGeom>
          <a:solidFill>
            <a:srgbClr val="00B0F0">
              <a:alpha val="5000"/>
            </a:srgbClr>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配置设备接口</a:t>
            </a:r>
            <a:endPar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7" name="圆角矩形 12">
            <a:extLst>
              <a:ext uri="{FF2B5EF4-FFF2-40B4-BE49-F238E27FC236}">
                <a16:creationId xmlns="" xmlns:a16="http://schemas.microsoft.com/office/drawing/2014/main" id="{9BAEF2A7-41B0-4CE2-A900-AD80BF0FB01F}"/>
              </a:ext>
            </a:extLst>
          </p:cNvPr>
          <p:cNvSpPr/>
          <p:nvPr/>
        </p:nvSpPr>
        <p:spPr>
          <a:xfrm>
            <a:off x="5232390" y="4605536"/>
            <a:ext cx="1289439" cy="345103"/>
          </a:xfrm>
          <a:prstGeom prst="roundRect">
            <a:avLst>
              <a:gd name="adj" fmla="val 4298"/>
            </a:avLst>
          </a:prstGeom>
          <a:solidFill>
            <a:srgbClr val="00B0F0">
              <a:alpha val="5000"/>
            </a:srgbClr>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配置</a:t>
            </a:r>
            <a:r>
              <a:rPr lang="en-US" altLang="zh-CN"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OSPF</a:t>
            </a:r>
            <a:endPar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58" name="直接箭头连接符 57">
            <a:extLst>
              <a:ext uri="{FF2B5EF4-FFF2-40B4-BE49-F238E27FC236}">
                <a16:creationId xmlns="" xmlns:a16="http://schemas.microsoft.com/office/drawing/2014/main" id="{E6ADD024-9D26-4ECB-B294-7B0BE362B059}"/>
              </a:ext>
            </a:extLst>
          </p:cNvPr>
          <p:cNvCxnSpPr>
            <a:cxnSpLocks/>
            <a:stCxn id="55" idx="3"/>
            <a:endCxn id="57" idx="1"/>
          </p:cNvCxnSpPr>
          <p:nvPr/>
        </p:nvCxnSpPr>
        <p:spPr bwMode="auto">
          <a:xfrm>
            <a:off x="4726245" y="4778088"/>
            <a:ext cx="506145" cy="0"/>
          </a:xfrm>
          <a:prstGeom prst="straightConnector1">
            <a:avLst/>
          </a:prstGeom>
          <a:noFill/>
          <a:ln w="19050" cap="flat" cmpd="sng" algn="ctr">
            <a:solidFill>
              <a:schemeClr val="tx1"/>
            </a:solidFill>
            <a:prstDash val="solid"/>
            <a:round/>
            <a:headEnd type="none" w="med" len="med"/>
            <a:tailEnd type="triangle"/>
          </a:ln>
          <a:effectLst/>
        </p:spPr>
      </p:cxnSp>
      <p:sp>
        <p:nvSpPr>
          <p:cNvPr id="59" name="圆角矩形 12">
            <a:extLst>
              <a:ext uri="{FF2B5EF4-FFF2-40B4-BE49-F238E27FC236}">
                <a16:creationId xmlns="" xmlns:a16="http://schemas.microsoft.com/office/drawing/2014/main" id="{8CFA13B5-A094-4EF0-99B5-B6AF50BD9D53}"/>
              </a:ext>
            </a:extLst>
          </p:cNvPr>
          <p:cNvSpPr/>
          <p:nvPr/>
        </p:nvSpPr>
        <p:spPr>
          <a:xfrm>
            <a:off x="7057040" y="4605536"/>
            <a:ext cx="1005403" cy="345103"/>
          </a:xfrm>
          <a:prstGeom prst="roundRect">
            <a:avLst>
              <a:gd name="adj" fmla="val 4298"/>
            </a:avLst>
          </a:prstGeom>
          <a:solidFill>
            <a:srgbClr val="00B0F0">
              <a:alpha val="5000"/>
            </a:srgbClr>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结果验证</a:t>
            </a:r>
            <a:endPar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60" name="直接箭头连接符 59">
            <a:extLst>
              <a:ext uri="{FF2B5EF4-FFF2-40B4-BE49-F238E27FC236}">
                <a16:creationId xmlns="" xmlns:a16="http://schemas.microsoft.com/office/drawing/2014/main" id="{1DD23341-7E38-4FC5-A46D-48B61FA557FD}"/>
              </a:ext>
            </a:extLst>
          </p:cNvPr>
          <p:cNvCxnSpPr>
            <a:cxnSpLocks/>
            <a:stCxn id="57" idx="3"/>
            <a:endCxn id="59" idx="1"/>
          </p:cNvCxnSpPr>
          <p:nvPr/>
        </p:nvCxnSpPr>
        <p:spPr bwMode="auto">
          <a:xfrm>
            <a:off x="6521829" y="4778088"/>
            <a:ext cx="535211" cy="0"/>
          </a:xfrm>
          <a:prstGeom prst="straightConnector1">
            <a:avLst/>
          </a:prstGeom>
          <a:noFill/>
          <a:ln w="1905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9441936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AE16D71-DA58-4457-9D89-AA941C4AE562}"/>
              </a:ext>
            </a:extLst>
          </p:cNvPr>
          <p:cNvSpPr>
            <a:spLocks noGrp="1"/>
          </p:cNvSpPr>
          <p:nvPr>
            <p:ph type="title"/>
          </p:nvPr>
        </p:nvSpPr>
        <p:spPr/>
        <p:txBody>
          <a:bodyPr/>
          <a:lstStyle/>
          <a:p>
            <a:r>
              <a:rPr lang="en-US" altLang="zh-CN">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a:latin typeface="Huawei Sans" panose="020C0503030203020204" pitchFamily="34" charset="0"/>
                <a:ea typeface="方正兰亭黑简体" panose="02000000000000000000" pitchFamily="2" charset="-122"/>
                <a:sym typeface="Huawei Sans" panose="020C0503030203020204" pitchFamily="34" charset="0"/>
              </a:rPr>
              <a:t>配置案例 </a:t>
            </a:r>
            <a:r>
              <a:rPr lang="en-US" altLang="zh-CN">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a:latin typeface="Huawei Sans" panose="020C0503030203020204" pitchFamily="34" charset="0"/>
                <a:ea typeface="方正兰亭黑简体" panose="02000000000000000000" pitchFamily="2" charset="-122"/>
                <a:sym typeface="Huawei Sans" panose="020C0503030203020204" pitchFamily="34" charset="0"/>
              </a:rPr>
              <a:t>配置接口</a:t>
            </a:r>
          </a:p>
        </p:txBody>
      </p:sp>
      <p:sp>
        <p:nvSpPr>
          <p:cNvPr id="3" name="矩形: 圆角 2">
            <a:extLst>
              <a:ext uri="{FF2B5EF4-FFF2-40B4-BE49-F238E27FC236}">
                <a16:creationId xmlns="" xmlns:a16="http://schemas.microsoft.com/office/drawing/2014/main" id="{391080E1-1F6B-4BA1-A35F-B48CA714AF8B}"/>
              </a:ext>
            </a:extLst>
          </p:cNvPr>
          <p:cNvSpPr/>
          <p:nvPr/>
        </p:nvSpPr>
        <p:spPr>
          <a:xfrm>
            <a:off x="6268001" y="1960597"/>
            <a:ext cx="4331741" cy="1423038"/>
          </a:xfrm>
          <a:prstGeom prst="round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 name="矩形: 圆角 3">
            <a:extLst>
              <a:ext uri="{FF2B5EF4-FFF2-40B4-BE49-F238E27FC236}">
                <a16:creationId xmlns="" xmlns:a16="http://schemas.microsoft.com/office/drawing/2014/main" id="{511241A8-4D33-40F3-BBB0-8114570749F5}"/>
              </a:ext>
            </a:extLst>
          </p:cNvPr>
          <p:cNvSpPr/>
          <p:nvPr/>
        </p:nvSpPr>
        <p:spPr>
          <a:xfrm>
            <a:off x="1616860" y="1960597"/>
            <a:ext cx="4331741" cy="1423038"/>
          </a:xfrm>
          <a:prstGeom prst="round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5" name="图片 4">
            <a:extLst>
              <a:ext uri="{FF2B5EF4-FFF2-40B4-BE49-F238E27FC236}">
                <a16:creationId xmlns="" xmlns:a16="http://schemas.microsoft.com/office/drawing/2014/main" id="{E9F34988-C3A6-4006-A4DC-B61E77826C7D}"/>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992845" y="2466050"/>
            <a:ext cx="540000" cy="442800"/>
          </a:xfrm>
          <a:prstGeom prst="rect">
            <a:avLst/>
          </a:prstGeom>
        </p:spPr>
      </p:pic>
      <p:cxnSp>
        <p:nvCxnSpPr>
          <p:cNvPr id="6" name="直接连接符 5">
            <a:extLst>
              <a:ext uri="{FF2B5EF4-FFF2-40B4-BE49-F238E27FC236}">
                <a16:creationId xmlns="" xmlns:a16="http://schemas.microsoft.com/office/drawing/2014/main" id="{BDDD51E5-D31E-459D-B666-9F7FE96A1702}"/>
              </a:ext>
            </a:extLst>
          </p:cNvPr>
          <p:cNvCxnSpPr>
            <a:cxnSpLocks/>
            <a:stCxn id="5" idx="3"/>
            <a:endCxn id="7" idx="1"/>
          </p:cNvCxnSpPr>
          <p:nvPr/>
        </p:nvCxnSpPr>
        <p:spPr>
          <a:xfrm>
            <a:off x="3532845" y="2687450"/>
            <a:ext cx="51188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 xmlns:a16="http://schemas.microsoft.com/office/drawing/2014/main" id="{63385838-EB42-46F0-93BA-9FCCAB5E1EC0}"/>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651670" y="2466050"/>
            <a:ext cx="540000" cy="442800"/>
          </a:xfrm>
          <a:prstGeom prst="rect">
            <a:avLst/>
          </a:prstGeom>
        </p:spPr>
      </p:pic>
      <p:pic>
        <p:nvPicPr>
          <p:cNvPr id="8" name="图片 7">
            <a:extLst>
              <a:ext uri="{FF2B5EF4-FFF2-40B4-BE49-F238E27FC236}">
                <a16:creationId xmlns="" xmlns:a16="http://schemas.microsoft.com/office/drawing/2014/main" id="{81F9D4EF-9E10-4C00-9148-B8C1E523D606}"/>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850050" y="2466050"/>
            <a:ext cx="540000" cy="442800"/>
          </a:xfrm>
          <a:prstGeom prst="rect">
            <a:avLst/>
          </a:prstGeom>
        </p:spPr>
      </p:pic>
      <p:sp>
        <p:nvSpPr>
          <p:cNvPr id="9" name="文本框 8">
            <a:extLst>
              <a:ext uri="{FF2B5EF4-FFF2-40B4-BE49-F238E27FC236}">
                <a16:creationId xmlns="" xmlns:a16="http://schemas.microsoft.com/office/drawing/2014/main" id="{A18CB31B-BE9D-4603-909A-813CE4126276}"/>
              </a:ext>
            </a:extLst>
          </p:cNvPr>
          <p:cNvSpPr txBox="1"/>
          <p:nvPr/>
        </p:nvSpPr>
        <p:spPr>
          <a:xfrm>
            <a:off x="5908106" y="2931945"/>
            <a:ext cx="705466" cy="338554"/>
          </a:xfrm>
          <a:prstGeom prst="rect">
            <a:avLst/>
          </a:prstGeom>
          <a:noFill/>
        </p:spPr>
        <p:txBody>
          <a:bodyPr wrap="squar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R2</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 name="文本框 9">
            <a:extLst>
              <a:ext uri="{FF2B5EF4-FFF2-40B4-BE49-F238E27FC236}">
                <a16:creationId xmlns="" xmlns:a16="http://schemas.microsoft.com/office/drawing/2014/main" id="{F19BDF72-7AC8-430A-BE9A-21F3065D06DA}"/>
              </a:ext>
            </a:extLst>
          </p:cNvPr>
          <p:cNvSpPr txBox="1"/>
          <p:nvPr/>
        </p:nvSpPr>
        <p:spPr>
          <a:xfrm>
            <a:off x="3021873" y="2931945"/>
            <a:ext cx="705466" cy="338554"/>
          </a:xfrm>
          <a:prstGeom prst="rect">
            <a:avLst/>
          </a:prstGeom>
          <a:noFill/>
        </p:spPr>
        <p:txBody>
          <a:bodyPr wrap="squar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 name="文本框 10">
            <a:extLst>
              <a:ext uri="{FF2B5EF4-FFF2-40B4-BE49-F238E27FC236}">
                <a16:creationId xmlns="" xmlns:a16="http://schemas.microsoft.com/office/drawing/2014/main" id="{BABF0354-F2C1-444F-B8DF-70EA76F5BF09}"/>
              </a:ext>
            </a:extLst>
          </p:cNvPr>
          <p:cNvSpPr txBox="1"/>
          <p:nvPr/>
        </p:nvSpPr>
        <p:spPr>
          <a:xfrm>
            <a:off x="8718570" y="2931945"/>
            <a:ext cx="705466" cy="338554"/>
          </a:xfrm>
          <a:prstGeom prst="rect">
            <a:avLst/>
          </a:prstGeom>
          <a:noFill/>
        </p:spPr>
        <p:txBody>
          <a:bodyPr wrap="squar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R3</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12" name="组合 11">
            <a:extLst>
              <a:ext uri="{FF2B5EF4-FFF2-40B4-BE49-F238E27FC236}">
                <a16:creationId xmlns="" xmlns:a16="http://schemas.microsoft.com/office/drawing/2014/main" id="{ACA3C8EC-1E03-42A5-A502-6EC007626E7D}"/>
              </a:ext>
            </a:extLst>
          </p:cNvPr>
          <p:cNvGrpSpPr/>
          <p:nvPr/>
        </p:nvGrpSpPr>
        <p:grpSpPr>
          <a:xfrm>
            <a:off x="3459162" y="2714130"/>
            <a:ext cx="1903174" cy="567904"/>
            <a:chOff x="2134861" y="4974560"/>
            <a:chExt cx="1903174" cy="567904"/>
          </a:xfrm>
        </p:grpSpPr>
        <p:sp>
          <p:nvSpPr>
            <p:cNvPr id="13" name="文本框 12">
              <a:extLst>
                <a:ext uri="{FF2B5EF4-FFF2-40B4-BE49-F238E27FC236}">
                  <a16:creationId xmlns="" xmlns:a16="http://schemas.microsoft.com/office/drawing/2014/main" id="{43BF5D70-3AAF-41A1-980E-F029503AF879}"/>
                </a:ext>
              </a:extLst>
            </p:cNvPr>
            <p:cNvSpPr txBox="1"/>
            <p:nvPr/>
          </p:nvSpPr>
          <p:spPr>
            <a:xfrm>
              <a:off x="2134861" y="5234687"/>
              <a:ext cx="1903174" cy="307777"/>
            </a:xfrm>
            <a:prstGeom prst="rect">
              <a:avLst/>
            </a:prstGeom>
            <a:noFill/>
          </p:spPr>
          <p:txBody>
            <a:bodyPr wrap="square" rtlCol="0">
              <a:spAutoFit/>
            </a:bodyPr>
            <a:lstStyle/>
            <a:p>
              <a:r>
                <a:rPr lang="en-US" altLang="zh-CN" sz="14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10.1.12.1/30</a:t>
              </a:r>
              <a:endParaRPr lang="zh-CN" altLang="en-US" sz="14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 name="文本框 13">
              <a:extLst>
                <a:ext uri="{FF2B5EF4-FFF2-40B4-BE49-F238E27FC236}">
                  <a16:creationId xmlns="" xmlns:a16="http://schemas.microsoft.com/office/drawing/2014/main" id="{909FE151-4E72-4697-B9E6-6B7B106724D7}"/>
                </a:ext>
              </a:extLst>
            </p:cNvPr>
            <p:cNvSpPr txBox="1"/>
            <p:nvPr/>
          </p:nvSpPr>
          <p:spPr>
            <a:xfrm>
              <a:off x="2158432" y="4974560"/>
              <a:ext cx="1057993" cy="307777"/>
            </a:xfrm>
            <a:prstGeom prst="rect">
              <a:avLst/>
            </a:prstGeom>
            <a:noFill/>
          </p:spPr>
          <p:txBody>
            <a:bodyPr wrap="square" rtlCol="0">
              <a:spAutoFit/>
            </a:bodyPr>
            <a:lstStyle/>
            <a:p>
              <a:r>
                <a:rPr lang="en-US" altLang="zh-CN" sz="140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GE0/0/0</a:t>
              </a:r>
              <a:endParaRPr lang="zh-CN" altLang="en-US" sz="14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15" name="组合 14">
            <a:extLst>
              <a:ext uri="{FF2B5EF4-FFF2-40B4-BE49-F238E27FC236}">
                <a16:creationId xmlns="" xmlns:a16="http://schemas.microsoft.com/office/drawing/2014/main" id="{705A3663-4A5E-4404-873D-A464302F594A}"/>
              </a:ext>
            </a:extLst>
          </p:cNvPr>
          <p:cNvGrpSpPr/>
          <p:nvPr/>
        </p:nvGrpSpPr>
        <p:grpSpPr>
          <a:xfrm>
            <a:off x="4751661" y="2714130"/>
            <a:ext cx="1903174" cy="567904"/>
            <a:chOff x="2134861" y="4974560"/>
            <a:chExt cx="1903174" cy="567904"/>
          </a:xfrm>
        </p:grpSpPr>
        <p:sp>
          <p:nvSpPr>
            <p:cNvPr id="16" name="文本框 15">
              <a:extLst>
                <a:ext uri="{FF2B5EF4-FFF2-40B4-BE49-F238E27FC236}">
                  <a16:creationId xmlns="" xmlns:a16="http://schemas.microsoft.com/office/drawing/2014/main" id="{1B51BC98-A3E7-48B8-9574-FF5DBDF4EAF7}"/>
                </a:ext>
              </a:extLst>
            </p:cNvPr>
            <p:cNvSpPr txBox="1"/>
            <p:nvPr/>
          </p:nvSpPr>
          <p:spPr>
            <a:xfrm>
              <a:off x="2134861" y="5234687"/>
              <a:ext cx="1903174" cy="307777"/>
            </a:xfrm>
            <a:prstGeom prst="rect">
              <a:avLst/>
            </a:prstGeom>
            <a:noFill/>
          </p:spPr>
          <p:txBody>
            <a:bodyPr wrap="square" rtlCol="0">
              <a:spAutoFit/>
            </a:bodyPr>
            <a:lstStyle/>
            <a:p>
              <a:r>
                <a:rPr lang="en-US" altLang="zh-CN" sz="140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10.1.12.2/30</a:t>
              </a:r>
              <a:endParaRPr lang="zh-CN" altLang="en-US" sz="14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 name="文本框 16">
              <a:extLst>
                <a:ext uri="{FF2B5EF4-FFF2-40B4-BE49-F238E27FC236}">
                  <a16:creationId xmlns="" xmlns:a16="http://schemas.microsoft.com/office/drawing/2014/main" id="{D443462D-8E8C-4BD5-A1C5-3726DC43A8B3}"/>
                </a:ext>
              </a:extLst>
            </p:cNvPr>
            <p:cNvSpPr txBox="1"/>
            <p:nvPr/>
          </p:nvSpPr>
          <p:spPr>
            <a:xfrm>
              <a:off x="2412432" y="4974560"/>
              <a:ext cx="1057993" cy="307777"/>
            </a:xfrm>
            <a:prstGeom prst="rect">
              <a:avLst/>
            </a:prstGeom>
            <a:noFill/>
          </p:spPr>
          <p:txBody>
            <a:bodyPr wrap="square" rtlCol="0">
              <a:spAutoFit/>
            </a:bodyPr>
            <a:lstStyle/>
            <a:p>
              <a:r>
                <a:rPr lang="en-US" altLang="zh-CN" sz="140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GE0/0/0</a:t>
              </a:r>
              <a:endParaRPr lang="zh-CN" altLang="en-US" sz="14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18" name="组合 17">
            <a:extLst>
              <a:ext uri="{FF2B5EF4-FFF2-40B4-BE49-F238E27FC236}">
                <a16:creationId xmlns="" xmlns:a16="http://schemas.microsoft.com/office/drawing/2014/main" id="{55271465-17A7-4EA1-ABE1-0F0674A68AFC}"/>
              </a:ext>
            </a:extLst>
          </p:cNvPr>
          <p:cNvGrpSpPr/>
          <p:nvPr/>
        </p:nvGrpSpPr>
        <p:grpSpPr>
          <a:xfrm>
            <a:off x="6357612" y="2714130"/>
            <a:ext cx="1903174" cy="567904"/>
            <a:chOff x="2134861" y="4974560"/>
            <a:chExt cx="1903174" cy="567904"/>
          </a:xfrm>
        </p:grpSpPr>
        <p:sp>
          <p:nvSpPr>
            <p:cNvPr id="19" name="文本框 18">
              <a:extLst>
                <a:ext uri="{FF2B5EF4-FFF2-40B4-BE49-F238E27FC236}">
                  <a16:creationId xmlns="" xmlns:a16="http://schemas.microsoft.com/office/drawing/2014/main" id="{7E52949E-A7AA-4B5F-A299-F17AECDA11C8}"/>
                </a:ext>
              </a:extLst>
            </p:cNvPr>
            <p:cNvSpPr txBox="1"/>
            <p:nvPr/>
          </p:nvSpPr>
          <p:spPr>
            <a:xfrm>
              <a:off x="2134861" y="5234687"/>
              <a:ext cx="1903174" cy="307777"/>
            </a:xfrm>
            <a:prstGeom prst="rect">
              <a:avLst/>
            </a:prstGeom>
            <a:noFill/>
          </p:spPr>
          <p:txBody>
            <a:bodyPr wrap="square" rtlCol="0">
              <a:spAutoFit/>
            </a:bodyPr>
            <a:lstStyle/>
            <a:p>
              <a:r>
                <a:rPr lang="en-US" altLang="zh-CN" sz="140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10.1.23.1/30</a:t>
              </a:r>
              <a:endParaRPr lang="zh-CN" altLang="en-US" sz="14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 name="文本框 19">
              <a:extLst>
                <a:ext uri="{FF2B5EF4-FFF2-40B4-BE49-F238E27FC236}">
                  <a16:creationId xmlns="" xmlns:a16="http://schemas.microsoft.com/office/drawing/2014/main" id="{32140FEE-5DD5-446E-97C2-A57CC92CABDC}"/>
                </a:ext>
              </a:extLst>
            </p:cNvPr>
            <p:cNvSpPr txBox="1"/>
            <p:nvPr/>
          </p:nvSpPr>
          <p:spPr>
            <a:xfrm>
              <a:off x="2158432" y="4974560"/>
              <a:ext cx="1057993" cy="307777"/>
            </a:xfrm>
            <a:prstGeom prst="rect">
              <a:avLst/>
            </a:prstGeom>
            <a:noFill/>
          </p:spPr>
          <p:txBody>
            <a:bodyPr wrap="square" rtlCol="0">
              <a:spAutoFit/>
            </a:bodyPr>
            <a:lstStyle/>
            <a:p>
              <a:r>
                <a:rPr lang="en-US" altLang="zh-CN" sz="140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GE0/0/1</a:t>
              </a:r>
              <a:endParaRPr lang="zh-CN" altLang="en-US" sz="14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21" name="组合 20">
            <a:extLst>
              <a:ext uri="{FF2B5EF4-FFF2-40B4-BE49-F238E27FC236}">
                <a16:creationId xmlns="" xmlns:a16="http://schemas.microsoft.com/office/drawing/2014/main" id="{B005A4FE-36B9-4CCA-9D75-F8ED0E7FDC55}"/>
              </a:ext>
            </a:extLst>
          </p:cNvPr>
          <p:cNvGrpSpPr/>
          <p:nvPr/>
        </p:nvGrpSpPr>
        <p:grpSpPr>
          <a:xfrm>
            <a:off x="7581488" y="2714130"/>
            <a:ext cx="1903174" cy="567904"/>
            <a:chOff x="2134861" y="4974560"/>
            <a:chExt cx="1903174" cy="567904"/>
          </a:xfrm>
        </p:grpSpPr>
        <p:sp>
          <p:nvSpPr>
            <p:cNvPr id="22" name="文本框 21">
              <a:extLst>
                <a:ext uri="{FF2B5EF4-FFF2-40B4-BE49-F238E27FC236}">
                  <a16:creationId xmlns="" xmlns:a16="http://schemas.microsoft.com/office/drawing/2014/main" id="{176D4A05-B770-4C0F-930E-973049F77B32}"/>
                </a:ext>
              </a:extLst>
            </p:cNvPr>
            <p:cNvSpPr txBox="1"/>
            <p:nvPr/>
          </p:nvSpPr>
          <p:spPr>
            <a:xfrm>
              <a:off x="2134861" y="5234687"/>
              <a:ext cx="1903174" cy="307777"/>
            </a:xfrm>
            <a:prstGeom prst="rect">
              <a:avLst/>
            </a:prstGeom>
            <a:noFill/>
          </p:spPr>
          <p:txBody>
            <a:bodyPr wrap="square" rtlCol="0">
              <a:spAutoFit/>
            </a:bodyPr>
            <a:lstStyle/>
            <a:p>
              <a:r>
                <a:rPr lang="en-US" altLang="zh-CN" sz="140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10.1.23.2/30</a:t>
              </a:r>
              <a:endParaRPr lang="zh-CN" altLang="en-US" sz="14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 name="文本框 22">
              <a:extLst>
                <a:ext uri="{FF2B5EF4-FFF2-40B4-BE49-F238E27FC236}">
                  <a16:creationId xmlns="" xmlns:a16="http://schemas.microsoft.com/office/drawing/2014/main" id="{F93DD00D-5F03-4F6F-A10D-773ACA34BB05}"/>
                </a:ext>
              </a:extLst>
            </p:cNvPr>
            <p:cNvSpPr txBox="1"/>
            <p:nvPr/>
          </p:nvSpPr>
          <p:spPr>
            <a:xfrm>
              <a:off x="2412432" y="4974560"/>
              <a:ext cx="1057993" cy="307777"/>
            </a:xfrm>
            <a:prstGeom prst="rect">
              <a:avLst/>
            </a:prstGeom>
            <a:noFill/>
          </p:spPr>
          <p:txBody>
            <a:bodyPr wrap="square" rtlCol="0">
              <a:spAutoFit/>
            </a:bodyPr>
            <a:lstStyle/>
            <a:p>
              <a:r>
                <a:rPr lang="en-US" altLang="zh-CN" sz="140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GE0/0/1</a:t>
              </a:r>
              <a:endParaRPr lang="zh-CN" altLang="en-US" sz="14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24" name="文本框 23">
            <a:extLst>
              <a:ext uri="{FF2B5EF4-FFF2-40B4-BE49-F238E27FC236}">
                <a16:creationId xmlns="" xmlns:a16="http://schemas.microsoft.com/office/drawing/2014/main" id="{559D6FCC-C8D0-443B-AB06-58275392D848}"/>
              </a:ext>
            </a:extLst>
          </p:cNvPr>
          <p:cNvSpPr txBox="1"/>
          <p:nvPr/>
        </p:nvSpPr>
        <p:spPr>
          <a:xfrm>
            <a:off x="3877704" y="2046437"/>
            <a:ext cx="798617" cy="338554"/>
          </a:xfrm>
          <a:prstGeom prst="rect">
            <a:avLst/>
          </a:prstGeom>
          <a:noFill/>
        </p:spPr>
        <p:txBody>
          <a:bodyPr wrap="non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Area 0</a:t>
            </a: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 name="文本框 24">
            <a:extLst>
              <a:ext uri="{FF2B5EF4-FFF2-40B4-BE49-F238E27FC236}">
                <a16:creationId xmlns="" xmlns:a16="http://schemas.microsoft.com/office/drawing/2014/main" id="{9862B67D-D175-4B04-89E8-D41C62A166EE}"/>
              </a:ext>
            </a:extLst>
          </p:cNvPr>
          <p:cNvSpPr txBox="1"/>
          <p:nvPr/>
        </p:nvSpPr>
        <p:spPr>
          <a:xfrm>
            <a:off x="7336309" y="2046437"/>
            <a:ext cx="798617" cy="338554"/>
          </a:xfrm>
          <a:prstGeom prst="rect">
            <a:avLst/>
          </a:prstGeom>
          <a:noFill/>
        </p:spPr>
        <p:txBody>
          <a:bodyPr wrap="non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Area 1</a:t>
            </a: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6" name="直接连接符 25">
            <a:extLst>
              <a:ext uri="{FF2B5EF4-FFF2-40B4-BE49-F238E27FC236}">
                <a16:creationId xmlns="" xmlns:a16="http://schemas.microsoft.com/office/drawing/2014/main" id="{A5BE0CE9-BFC0-4057-914A-DDB6712D009F}"/>
              </a:ext>
            </a:extLst>
          </p:cNvPr>
          <p:cNvCxnSpPr>
            <a:cxnSpLocks/>
            <a:stCxn id="7" idx="3"/>
          </p:cNvCxnSpPr>
          <p:nvPr/>
        </p:nvCxnSpPr>
        <p:spPr>
          <a:xfrm>
            <a:off x="9191670" y="2687450"/>
            <a:ext cx="28081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 xmlns:a16="http://schemas.microsoft.com/office/drawing/2014/main" id="{A0D9F3E0-243A-4F5E-95AB-B63D6F5F8B34}"/>
              </a:ext>
            </a:extLst>
          </p:cNvPr>
          <p:cNvCxnSpPr>
            <a:cxnSpLocks/>
          </p:cNvCxnSpPr>
          <p:nvPr/>
        </p:nvCxnSpPr>
        <p:spPr>
          <a:xfrm flipV="1">
            <a:off x="9477603" y="2632369"/>
            <a:ext cx="0" cy="1217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8" name="组合 27">
            <a:extLst>
              <a:ext uri="{FF2B5EF4-FFF2-40B4-BE49-F238E27FC236}">
                <a16:creationId xmlns="" xmlns:a16="http://schemas.microsoft.com/office/drawing/2014/main" id="{063B9D72-7138-44AA-BF62-ECFA1AE59268}"/>
              </a:ext>
            </a:extLst>
          </p:cNvPr>
          <p:cNvGrpSpPr/>
          <p:nvPr/>
        </p:nvGrpSpPr>
        <p:grpSpPr>
          <a:xfrm rot="10800000">
            <a:off x="2714670" y="2632369"/>
            <a:ext cx="285933" cy="121756"/>
            <a:chOff x="2143170" y="3381669"/>
            <a:chExt cx="285933" cy="121756"/>
          </a:xfrm>
        </p:grpSpPr>
        <p:cxnSp>
          <p:nvCxnSpPr>
            <p:cNvPr id="29" name="直接连接符 28">
              <a:extLst>
                <a:ext uri="{FF2B5EF4-FFF2-40B4-BE49-F238E27FC236}">
                  <a16:creationId xmlns="" xmlns:a16="http://schemas.microsoft.com/office/drawing/2014/main" id="{D4702A9E-EE7E-4082-ABF1-47605A3B756B}"/>
                </a:ext>
              </a:extLst>
            </p:cNvPr>
            <p:cNvCxnSpPr>
              <a:cxnSpLocks/>
            </p:cNvCxnSpPr>
            <p:nvPr/>
          </p:nvCxnSpPr>
          <p:spPr>
            <a:xfrm>
              <a:off x="2143170" y="3436750"/>
              <a:ext cx="28081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 xmlns:a16="http://schemas.microsoft.com/office/drawing/2014/main" id="{6F1B3BCD-A199-4EFE-8BB9-7B47D627B251}"/>
                </a:ext>
              </a:extLst>
            </p:cNvPr>
            <p:cNvCxnSpPr>
              <a:cxnSpLocks/>
            </p:cNvCxnSpPr>
            <p:nvPr/>
          </p:nvCxnSpPr>
          <p:spPr>
            <a:xfrm flipV="1">
              <a:off x="2429103" y="3381669"/>
              <a:ext cx="0" cy="1217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1" name="文本框 30">
            <a:extLst>
              <a:ext uri="{FF2B5EF4-FFF2-40B4-BE49-F238E27FC236}">
                <a16:creationId xmlns="" xmlns:a16="http://schemas.microsoft.com/office/drawing/2014/main" id="{187DC9B0-CF91-43F7-B632-B035E59A65BC}"/>
              </a:ext>
            </a:extLst>
          </p:cNvPr>
          <p:cNvSpPr txBox="1"/>
          <p:nvPr/>
        </p:nvSpPr>
        <p:spPr>
          <a:xfrm>
            <a:off x="1642260" y="2518173"/>
            <a:ext cx="1099981" cy="338554"/>
          </a:xfrm>
          <a:prstGeom prst="rect">
            <a:avLst/>
          </a:prstGeom>
          <a:noFill/>
        </p:spPr>
        <p:txBody>
          <a:bodyPr wrap="none" rtlCol="0">
            <a:spAutoFit/>
          </a:bodyPr>
          <a:lstStyle/>
          <a:p>
            <a:r>
              <a:rPr lang="en-US" altLang="zh-CN" sz="16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1.1.1.1/32</a:t>
            </a:r>
            <a:endParaRPr lang="zh-CN" altLang="en-US" sz="16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文本框 31">
            <a:extLst>
              <a:ext uri="{FF2B5EF4-FFF2-40B4-BE49-F238E27FC236}">
                <a16:creationId xmlns="" xmlns:a16="http://schemas.microsoft.com/office/drawing/2014/main" id="{5F1049F4-3F38-48A0-9982-342210D4C585}"/>
              </a:ext>
            </a:extLst>
          </p:cNvPr>
          <p:cNvSpPr txBox="1"/>
          <p:nvPr/>
        </p:nvSpPr>
        <p:spPr>
          <a:xfrm>
            <a:off x="9468863" y="2518173"/>
            <a:ext cx="1099981" cy="338554"/>
          </a:xfrm>
          <a:prstGeom prst="rect">
            <a:avLst/>
          </a:prstGeom>
          <a:noFill/>
        </p:spPr>
        <p:txBody>
          <a:bodyPr wrap="none" rtlCol="0">
            <a:spAutoFit/>
          </a:bodyPr>
          <a:lstStyle/>
          <a:p>
            <a:r>
              <a:rPr lang="en-US" altLang="zh-CN" sz="160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3.3.3.3/32</a:t>
            </a:r>
            <a:endParaRPr lang="zh-CN" altLang="en-US" sz="160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 name="圆角矩形 12">
            <a:extLst>
              <a:ext uri="{FF2B5EF4-FFF2-40B4-BE49-F238E27FC236}">
                <a16:creationId xmlns="" xmlns:a16="http://schemas.microsoft.com/office/drawing/2014/main" id="{2F29C514-EE72-430B-8ADE-1D846AE60C19}"/>
              </a:ext>
            </a:extLst>
          </p:cNvPr>
          <p:cNvSpPr/>
          <p:nvPr/>
        </p:nvSpPr>
        <p:spPr>
          <a:xfrm>
            <a:off x="3496704" y="1381259"/>
            <a:ext cx="1574400" cy="345103"/>
          </a:xfrm>
          <a:prstGeom prst="roundRect">
            <a:avLst>
              <a:gd name="adj" fmla="val 4298"/>
            </a:avLst>
          </a:prstGeom>
          <a:solidFill>
            <a:srgbClr val="00B0F0"/>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600" b="1"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配置设备接口</a:t>
            </a:r>
            <a:endParaRPr lang="zh-CN" altLang="en-US" sz="1600" b="1"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 name="圆角矩形 12">
            <a:extLst>
              <a:ext uri="{FF2B5EF4-FFF2-40B4-BE49-F238E27FC236}">
                <a16:creationId xmlns="" xmlns:a16="http://schemas.microsoft.com/office/drawing/2014/main" id="{83CA7D8E-771A-40B5-819B-63942747B595}"/>
              </a:ext>
            </a:extLst>
          </p:cNvPr>
          <p:cNvSpPr/>
          <p:nvPr/>
        </p:nvSpPr>
        <p:spPr>
          <a:xfrm>
            <a:off x="5577249" y="1381259"/>
            <a:ext cx="1289439" cy="345103"/>
          </a:xfrm>
          <a:prstGeom prst="roundRect">
            <a:avLst>
              <a:gd name="adj" fmla="val 4298"/>
            </a:avLst>
          </a:prstGeom>
          <a:solidFill>
            <a:srgbClr val="00B0F0">
              <a:alpha val="5000"/>
            </a:srgbClr>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配置</a:t>
            </a:r>
            <a:r>
              <a:rPr lang="en-US" altLang="zh-CN"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OSPF</a:t>
            </a:r>
            <a:endPar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5" name="直接箭头连接符 34">
            <a:extLst>
              <a:ext uri="{FF2B5EF4-FFF2-40B4-BE49-F238E27FC236}">
                <a16:creationId xmlns="" xmlns:a16="http://schemas.microsoft.com/office/drawing/2014/main" id="{5161584A-F216-461B-B316-B566A6A9332E}"/>
              </a:ext>
            </a:extLst>
          </p:cNvPr>
          <p:cNvCxnSpPr>
            <a:cxnSpLocks/>
            <a:stCxn id="33" idx="3"/>
            <a:endCxn id="34" idx="1"/>
          </p:cNvCxnSpPr>
          <p:nvPr/>
        </p:nvCxnSpPr>
        <p:spPr bwMode="auto">
          <a:xfrm>
            <a:off x="5071104" y="1553811"/>
            <a:ext cx="506145" cy="0"/>
          </a:xfrm>
          <a:prstGeom prst="straightConnector1">
            <a:avLst/>
          </a:prstGeom>
          <a:noFill/>
          <a:ln w="19050" cap="flat" cmpd="sng" algn="ctr">
            <a:solidFill>
              <a:schemeClr val="tx1"/>
            </a:solidFill>
            <a:prstDash val="solid"/>
            <a:round/>
            <a:headEnd type="none" w="med" len="med"/>
            <a:tailEnd type="triangle"/>
          </a:ln>
          <a:effectLst/>
        </p:spPr>
      </p:cxnSp>
      <p:sp>
        <p:nvSpPr>
          <p:cNvPr id="36" name="圆角矩形 12">
            <a:extLst>
              <a:ext uri="{FF2B5EF4-FFF2-40B4-BE49-F238E27FC236}">
                <a16:creationId xmlns="" xmlns:a16="http://schemas.microsoft.com/office/drawing/2014/main" id="{4B1E40F7-D8C8-4CBA-A77F-F5238C7BB6D2}"/>
              </a:ext>
            </a:extLst>
          </p:cNvPr>
          <p:cNvSpPr/>
          <p:nvPr/>
        </p:nvSpPr>
        <p:spPr>
          <a:xfrm>
            <a:off x="7401899" y="1381259"/>
            <a:ext cx="1005403" cy="345103"/>
          </a:xfrm>
          <a:prstGeom prst="roundRect">
            <a:avLst>
              <a:gd name="adj" fmla="val 4298"/>
            </a:avLst>
          </a:prstGeom>
          <a:solidFill>
            <a:srgbClr val="00B0F0">
              <a:alpha val="5000"/>
            </a:srgbClr>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结果验证</a:t>
            </a:r>
          </a:p>
        </p:txBody>
      </p:sp>
      <p:cxnSp>
        <p:nvCxnSpPr>
          <p:cNvPr id="37" name="直接箭头连接符 36">
            <a:extLst>
              <a:ext uri="{FF2B5EF4-FFF2-40B4-BE49-F238E27FC236}">
                <a16:creationId xmlns="" xmlns:a16="http://schemas.microsoft.com/office/drawing/2014/main" id="{C1C01EC2-1288-48FE-848D-BDFCC481BA06}"/>
              </a:ext>
            </a:extLst>
          </p:cNvPr>
          <p:cNvCxnSpPr>
            <a:cxnSpLocks/>
            <a:stCxn id="34" idx="3"/>
            <a:endCxn id="36" idx="1"/>
          </p:cNvCxnSpPr>
          <p:nvPr/>
        </p:nvCxnSpPr>
        <p:spPr bwMode="auto">
          <a:xfrm>
            <a:off x="6866688" y="1553811"/>
            <a:ext cx="535211" cy="0"/>
          </a:xfrm>
          <a:prstGeom prst="straightConnector1">
            <a:avLst/>
          </a:prstGeom>
          <a:noFill/>
          <a:ln w="19050" cap="flat" cmpd="sng" algn="ctr">
            <a:solidFill>
              <a:schemeClr val="tx1"/>
            </a:solidFill>
            <a:prstDash val="solid"/>
            <a:round/>
            <a:headEnd type="none" w="med" len="med"/>
            <a:tailEnd type="triangle"/>
          </a:ln>
          <a:effectLst/>
        </p:spPr>
      </p:cxnSp>
      <p:sp>
        <p:nvSpPr>
          <p:cNvPr id="38" name="文本框 37">
            <a:extLst>
              <a:ext uri="{FF2B5EF4-FFF2-40B4-BE49-F238E27FC236}">
                <a16:creationId xmlns="" xmlns:a16="http://schemas.microsoft.com/office/drawing/2014/main" id="{08559FA2-F3C6-420E-B40A-262540E6B485}"/>
              </a:ext>
            </a:extLst>
          </p:cNvPr>
          <p:cNvSpPr txBox="1"/>
          <p:nvPr/>
        </p:nvSpPr>
        <p:spPr>
          <a:xfrm>
            <a:off x="1470210" y="4131443"/>
            <a:ext cx="4331741" cy="1631216"/>
          </a:xfrm>
          <a:prstGeom prst="rect">
            <a:avLst/>
          </a:prstGeom>
          <a:solidFill>
            <a:srgbClr val="F4FBFE"/>
          </a:solidFill>
          <a:ln>
            <a:solidFill>
              <a:srgbClr val="99DFF9"/>
            </a:solidFill>
          </a:ln>
        </p:spPr>
        <p:txBody>
          <a:bodyPr wrap="square" rtlCol="0">
            <a:spAutoFit/>
          </a:bodyPr>
          <a:lstStyle>
            <a:defPPr>
              <a:defRPr lang="en-US"/>
            </a:defPPr>
            <a:lvl1pPr fontAlgn="auto">
              <a:lnSpc>
                <a:spcPts val="2400"/>
              </a:lnSpc>
              <a:spcBef>
                <a:spcPts val="0"/>
              </a:spcBef>
              <a:spcAft>
                <a:spcPts val="0"/>
              </a:spcAft>
              <a:defRPr sz="1400">
                <a:solidFill>
                  <a:prstClr val="black"/>
                </a:solidFill>
                <a:latin typeface="Huawei Sans" panose="020C0503030203020204" pitchFamily="34" charset="0"/>
                <a:ea typeface="方正兰亭黑简体" panose="02000000000000000000" pitchFamily="2" charset="-122"/>
                <a:cs typeface="Courier New" panose="02070309020205020404" pitchFamily="49" charset="0"/>
              </a:defRPr>
            </a:lvl1pPr>
          </a:lstStyle>
          <a:p>
            <a:r>
              <a:rPr lang="en-US" altLang="zh-CN" dirty="0">
                <a:sym typeface="Huawei Sans" panose="020C0503030203020204" pitchFamily="34" charset="0"/>
              </a:rPr>
              <a:t>#</a:t>
            </a:r>
            <a:r>
              <a:rPr lang="zh-CN" altLang="en-US" dirty="0">
                <a:sym typeface="Huawei Sans" panose="020C0503030203020204" pitchFamily="34" charset="0"/>
              </a:rPr>
              <a:t>配置</a:t>
            </a:r>
            <a:r>
              <a:rPr lang="en-US" altLang="zh-CN" dirty="0">
                <a:sym typeface="Huawei Sans" panose="020C0503030203020204" pitchFamily="34" charset="0"/>
              </a:rPr>
              <a:t>R1</a:t>
            </a:r>
            <a:r>
              <a:rPr lang="zh-CN" altLang="en-US" dirty="0">
                <a:sym typeface="Huawei Sans" panose="020C0503030203020204" pitchFamily="34" charset="0"/>
              </a:rPr>
              <a:t>的接口</a:t>
            </a:r>
          </a:p>
          <a:p>
            <a:r>
              <a:rPr lang="en-US" altLang="zh-CN" dirty="0">
                <a:sym typeface="Huawei Sans" panose="020C0503030203020204" pitchFamily="34" charset="0"/>
              </a:rPr>
              <a:t>[R1] interface </a:t>
            </a:r>
            <a:r>
              <a:rPr lang="en-US" altLang="zh-CN" dirty="0" err="1">
                <a:sym typeface="Huawei Sans" panose="020C0503030203020204" pitchFamily="34" charset="0"/>
              </a:rPr>
              <a:t>LoopBack</a:t>
            </a:r>
            <a:r>
              <a:rPr lang="en-US" altLang="zh-CN" dirty="0">
                <a:sym typeface="Huawei Sans" panose="020C0503030203020204" pitchFamily="34" charset="0"/>
              </a:rPr>
              <a:t> 0</a:t>
            </a:r>
          </a:p>
          <a:p>
            <a:r>
              <a:rPr lang="en-US" altLang="zh-CN" dirty="0">
                <a:sym typeface="Huawei Sans" panose="020C0503030203020204" pitchFamily="34" charset="0"/>
              </a:rPr>
              <a:t>[R1-LoopBack0] </a:t>
            </a:r>
            <a:r>
              <a:rPr lang="en-US" altLang="zh-CN" dirty="0" err="1">
                <a:sym typeface="Huawei Sans" panose="020C0503030203020204" pitchFamily="34" charset="0"/>
              </a:rPr>
              <a:t>ip</a:t>
            </a:r>
            <a:r>
              <a:rPr lang="en-US" altLang="zh-CN" dirty="0">
                <a:sym typeface="Huawei Sans" panose="020C0503030203020204" pitchFamily="34" charset="0"/>
              </a:rPr>
              <a:t> address 1.1.1.1 32</a:t>
            </a:r>
          </a:p>
          <a:p>
            <a:r>
              <a:rPr lang="en-US" altLang="zh-CN" dirty="0">
                <a:sym typeface="Huawei Sans" panose="020C0503030203020204" pitchFamily="34" charset="0"/>
              </a:rPr>
              <a:t>[R1-LoopBack0] interface </a:t>
            </a:r>
            <a:r>
              <a:rPr lang="en-US" altLang="zh-CN" dirty="0" err="1">
                <a:sym typeface="Huawei Sans" panose="020C0503030203020204" pitchFamily="34" charset="0"/>
              </a:rPr>
              <a:t>GigabitEthernet</a:t>
            </a:r>
            <a:r>
              <a:rPr lang="en-US" altLang="zh-CN" dirty="0">
                <a:sym typeface="Huawei Sans" panose="020C0503030203020204" pitchFamily="34" charset="0"/>
              </a:rPr>
              <a:t> 0/0/0</a:t>
            </a:r>
          </a:p>
          <a:p>
            <a:r>
              <a:rPr lang="en-US" altLang="zh-CN" dirty="0">
                <a:sym typeface="Huawei Sans" panose="020C0503030203020204" pitchFamily="34" charset="0"/>
              </a:rPr>
              <a:t>[R1-GigabitEthernet0/0/0] </a:t>
            </a:r>
            <a:r>
              <a:rPr lang="en-US" altLang="zh-CN" dirty="0" err="1">
                <a:sym typeface="Huawei Sans" panose="020C0503030203020204" pitchFamily="34" charset="0"/>
              </a:rPr>
              <a:t>ip</a:t>
            </a:r>
            <a:r>
              <a:rPr lang="en-US" altLang="zh-CN" dirty="0">
                <a:sym typeface="Huawei Sans" panose="020C0503030203020204" pitchFamily="34" charset="0"/>
              </a:rPr>
              <a:t> address 10.1.12.1 30</a:t>
            </a:r>
          </a:p>
        </p:txBody>
      </p:sp>
      <p:sp>
        <p:nvSpPr>
          <p:cNvPr id="39" name="文本框 38">
            <a:extLst>
              <a:ext uri="{FF2B5EF4-FFF2-40B4-BE49-F238E27FC236}">
                <a16:creationId xmlns="" xmlns:a16="http://schemas.microsoft.com/office/drawing/2014/main" id="{E276EC65-98AC-46AA-B72E-231BDE6854B9}"/>
              </a:ext>
            </a:extLst>
          </p:cNvPr>
          <p:cNvSpPr txBox="1"/>
          <p:nvPr/>
        </p:nvSpPr>
        <p:spPr>
          <a:xfrm>
            <a:off x="6390050" y="4131443"/>
            <a:ext cx="4331740" cy="1631216"/>
          </a:xfrm>
          <a:prstGeom prst="rect">
            <a:avLst/>
          </a:prstGeom>
          <a:solidFill>
            <a:srgbClr val="F4FBFE"/>
          </a:solidFill>
          <a:ln>
            <a:solidFill>
              <a:srgbClr val="99DFF9"/>
            </a:solidFill>
          </a:ln>
        </p:spPr>
        <p:txBody>
          <a:bodyPr wrap="square" rtlCol="0">
            <a:spAutoFit/>
          </a:bodyPr>
          <a:lstStyle>
            <a:defPPr>
              <a:defRPr lang="en-US"/>
            </a:defPPr>
            <a:lvl1pPr fontAlgn="auto">
              <a:lnSpc>
                <a:spcPts val="2400"/>
              </a:lnSpc>
              <a:spcBef>
                <a:spcPts val="0"/>
              </a:spcBef>
              <a:spcAft>
                <a:spcPts val="0"/>
              </a:spcAft>
              <a:defRPr sz="1400">
                <a:solidFill>
                  <a:prstClr val="black"/>
                </a:solidFill>
                <a:latin typeface="Huawei Sans" panose="020C0503030203020204" pitchFamily="34" charset="0"/>
                <a:ea typeface="方正兰亭黑简体" panose="02000000000000000000" pitchFamily="2" charset="-122"/>
                <a:cs typeface="Courier New" panose="02070309020205020404" pitchFamily="49" charset="0"/>
              </a:defRPr>
            </a:lvl1pPr>
          </a:lstStyle>
          <a:p>
            <a:r>
              <a:rPr lang="en-US" altLang="zh-CN" dirty="0">
                <a:sym typeface="Huawei Sans" panose="020C0503030203020204" pitchFamily="34" charset="0"/>
              </a:rPr>
              <a:t>#</a:t>
            </a:r>
            <a:r>
              <a:rPr lang="zh-CN" altLang="en-US" dirty="0">
                <a:sym typeface="Huawei Sans" panose="020C0503030203020204" pitchFamily="34" charset="0"/>
              </a:rPr>
              <a:t>配置</a:t>
            </a:r>
            <a:r>
              <a:rPr lang="en-US" altLang="zh-CN" dirty="0">
                <a:sym typeface="Huawei Sans" panose="020C0503030203020204" pitchFamily="34" charset="0"/>
              </a:rPr>
              <a:t>R3</a:t>
            </a:r>
            <a:r>
              <a:rPr lang="zh-CN" altLang="en-US" dirty="0">
                <a:sym typeface="Huawei Sans" panose="020C0503030203020204" pitchFamily="34" charset="0"/>
              </a:rPr>
              <a:t>的接口</a:t>
            </a:r>
          </a:p>
          <a:p>
            <a:r>
              <a:rPr lang="en-US" altLang="zh-CN" dirty="0">
                <a:sym typeface="Huawei Sans" panose="020C0503030203020204" pitchFamily="34" charset="0"/>
              </a:rPr>
              <a:t>[R3] interface </a:t>
            </a:r>
            <a:r>
              <a:rPr lang="en-US" altLang="zh-CN" dirty="0" err="1">
                <a:sym typeface="Huawei Sans" panose="020C0503030203020204" pitchFamily="34" charset="0"/>
              </a:rPr>
              <a:t>LoopBack</a:t>
            </a:r>
            <a:r>
              <a:rPr lang="en-US" altLang="zh-CN" dirty="0">
                <a:sym typeface="Huawei Sans" panose="020C0503030203020204" pitchFamily="34" charset="0"/>
              </a:rPr>
              <a:t> 0</a:t>
            </a:r>
          </a:p>
          <a:p>
            <a:r>
              <a:rPr lang="en-US" altLang="zh-CN" dirty="0">
                <a:sym typeface="Huawei Sans" panose="020C0503030203020204" pitchFamily="34" charset="0"/>
              </a:rPr>
              <a:t>[R3-LoopBack0] </a:t>
            </a:r>
            <a:r>
              <a:rPr lang="en-US" altLang="zh-CN" dirty="0" err="1">
                <a:sym typeface="Huawei Sans" panose="020C0503030203020204" pitchFamily="34" charset="0"/>
              </a:rPr>
              <a:t>ip</a:t>
            </a:r>
            <a:r>
              <a:rPr lang="en-US" altLang="zh-CN" dirty="0">
                <a:sym typeface="Huawei Sans" panose="020C0503030203020204" pitchFamily="34" charset="0"/>
              </a:rPr>
              <a:t> address 3.3.3.3 32</a:t>
            </a:r>
          </a:p>
          <a:p>
            <a:r>
              <a:rPr lang="en-US" altLang="zh-CN" dirty="0">
                <a:sym typeface="Huawei Sans" panose="020C0503030203020204" pitchFamily="34" charset="0"/>
              </a:rPr>
              <a:t>[R3-LoopBack0] interface </a:t>
            </a:r>
            <a:r>
              <a:rPr lang="en-US" altLang="zh-CN" dirty="0" err="1">
                <a:sym typeface="Huawei Sans" panose="020C0503030203020204" pitchFamily="34" charset="0"/>
              </a:rPr>
              <a:t>GigabitEthernet</a:t>
            </a:r>
            <a:r>
              <a:rPr lang="en-US" altLang="zh-CN" dirty="0">
                <a:sym typeface="Huawei Sans" panose="020C0503030203020204" pitchFamily="34" charset="0"/>
              </a:rPr>
              <a:t> 0/0/1</a:t>
            </a:r>
          </a:p>
          <a:p>
            <a:r>
              <a:rPr lang="en-US" altLang="zh-CN" dirty="0">
                <a:sym typeface="Huawei Sans" panose="020C0503030203020204" pitchFamily="34" charset="0"/>
              </a:rPr>
              <a:t>[R3-GigabitEthernet0/0/1] </a:t>
            </a:r>
            <a:r>
              <a:rPr lang="en-US" altLang="zh-CN" dirty="0" err="1">
                <a:sym typeface="Huawei Sans" panose="020C0503030203020204" pitchFamily="34" charset="0"/>
              </a:rPr>
              <a:t>ip</a:t>
            </a:r>
            <a:r>
              <a:rPr lang="en-US" altLang="zh-CN" dirty="0">
                <a:sym typeface="Huawei Sans" panose="020C0503030203020204" pitchFamily="34" charset="0"/>
              </a:rPr>
              <a:t> address 10.1.23.2 30</a:t>
            </a:r>
          </a:p>
        </p:txBody>
      </p:sp>
      <p:sp>
        <p:nvSpPr>
          <p:cNvPr id="40" name="内容占位符 2">
            <a:extLst>
              <a:ext uri="{FF2B5EF4-FFF2-40B4-BE49-F238E27FC236}">
                <a16:creationId xmlns="" xmlns:a16="http://schemas.microsoft.com/office/drawing/2014/main" id="{64918E3B-4C4B-4A15-B292-2745E92782ED}"/>
              </a:ext>
            </a:extLst>
          </p:cNvPr>
          <p:cNvSpPr txBox="1">
            <a:spLocks/>
          </p:cNvSpPr>
          <p:nvPr/>
        </p:nvSpPr>
        <p:spPr>
          <a:xfrm>
            <a:off x="4195603" y="5989093"/>
            <a:ext cx="4821788" cy="454677"/>
          </a:xfrm>
          <a:prstGeom prst="rect">
            <a:avLst/>
          </a:prstGeom>
        </p:spPr>
        <p:txBody>
          <a:bodyPr/>
          <a:lst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buNone/>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R2</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配置</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GE0/0/0</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和</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GE0/0/1</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接口</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地址，详细配置参见备注。</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 name="内容占位符 2">
            <a:extLst>
              <a:ext uri="{FF2B5EF4-FFF2-40B4-BE49-F238E27FC236}">
                <a16:creationId xmlns="" xmlns:a16="http://schemas.microsoft.com/office/drawing/2014/main" id="{1DB4FD4C-48C4-468F-993C-697A05D3DF0A}"/>
              </a:ext>
            </a:extLst>
          </p:cNvPr>
          <p:cNvSpPr txBox="1">
            <a:spLocks/>
          </p:cNvSpPr>
          <p:nvPr/>
        </p:nvSpPr>
        <p:spPr>
          <a:xfrm>
            <a:off x="1078340" y="3511182"/>
            <a:ext cx="4624908" cy="454677"/>
          </a:xfrm>
          <a:prstGeom prst="rect">
            <a:avLst/>
          </a:prstGeom>
        </p:spPr>
        <p:txBody>
          <a:bodyPr/>
          <a:lst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根据规划配置</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R1</a:t>
            </a:r>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R2</a:t>
            </a:r>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和</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R3</a:t>
            </a:r>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接口</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地址。</a:t>
            </a:r>
            <a:endParaRPr lang="en-US" altLang="zh-CN" sz="160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39531990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AE16D71-DA58-4457-9D89-AA941C4AE562}"/>
              </a:ext>
            </a:extLst>
          </p:cNvPr>
          <p:cNvSpPr>
            <a:spLocks noGrp="1"/>
          </p:cNvSpPr>
          <p:nvPr>
            <p:ph type="title"/>
          </p:nvPr>
        </p:nvSpPr>
        <p:spPr/>
        <p:txBody>
          <a:bodyPr/>
          <a:lstStyle/>
          <a:p>
            <a:r>
              <a:rPr lang="en-US" altLang="zh-CN">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a:latin typeface="Huawei Sans" panose="020C0503030203020204" pitchFamily="34" charset="0"/>
                <a:ea typeface="方正兰亭黑简体" panose="02000000000000000000" pitchFamily="2" charset="-122"/>
                <a:sym typeface="Huawei Sans" panose="020C0503030203020204" pitchFamily="34" charset="0"/>
              </a:rPr>
              <a:t>配置案例 </a:t>
            </a:r>
            <a:r>
              <a:rPr lang="en-US" altLang="zh-CN">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a:latin typeface="Huawei Sans" panose="020C0503030203020204" pitchFamily="34" charset="0"/>
                <a:ea typeface="方正兰亭黑简体" panose="02000000000000000000" pitchFamily="2" charset="-122"/>
                <a:sym typeface="Huawei Sans" panose="020C0503030203020204" pitchFamily="34" charset="0"/>
              </a:rPr>
              <a:t>配置</a:t>
            </a:r>
            <a:r>
              <a:rPr lang="en-US" altLang="zh-CN">
                <a:latin typeface="Huawei Sans" panose="020C0503030203020204" pitchFamily="34" charset="0"/>
                <a:ea typeface="方正兰亭黑简体" panose="02000000000000000000" pitchFamily="2" charset="-122"/>
                <a:sym typeface="Huawei Sans" panose="020C0503030203020204" pitchFamily="34" charset="0"/>
              </a:rPr>
              <a:t>OSPF (1)</a:t>
            </a: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 name="矩形: 圆角 2">
            <a:extLst>
              <a:ext uri="{FF2B5EF4-FFF2-40B4-BE49-F238E27FC236}">
                <a16:creationId xmlns="" xmlns:a16="http://schemas.microsoft.com/office/drawing/2014/main" id="{391080E1-1F6B-4BA1-A35F-B48CA714AF8B}"/>
              </a:ext>
            </a:extLst>
          </p:cNvPr>
          <p:cNvSpPr/>
          <p:nvPr/>
        </p:nvSpPr>
        <p:spPr>
          <a:xfrm>
            <a:off x="6268001" y="1960597"/>
            <a:ext cx="4331741" cy="1423038"/>
          </a:xfrm>
          <a:prstGeom prst="round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 name="矩形: 圆角 3">
            <a:extLst>
              <a:ext uri="{FF2B5EF4-FFF2-40B4-BE49-F238E27FC236}">
                <a16:creationId xmlns="" xmlns:a16="http://schemas.microsoft.com/office/drawing/2014/main" id="{511241A8-4D33-40F3-BBB0-8114570749F5}"/>
              </a:ext>
            </a:extLst>
          </p:cNvPr>
          <p:cNvSpPr/>
          <p:nvPr/>
        </p:nvSpPr>
        <p:spPr>
          <a:xfrm>
            <a:off x="1616860" y="1960597"/>
            <a:ext cx="4331741" cy="1423038"/>
          </a:xfrm>
          <a:prstGeom prst="round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5" name="图片 4">
            <a:extLst>
              <a:ext uri="{FF2B5EF4-FFF2-40B4-BE49-F238E27FC236}">
                <a16:creationId xmlns="" xmlns:a16="http://schemas.microsoft.com/office/drawing/2014/main" id="{E9F34988-C3A6-4006-A4DC-B61E77826C7D}"/>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992845" y="2466050"/>
            <a:ext cx="540000" cy="442800"/>
          </a:xfrm>
          <a:prstGeom prst="rect">
            <a:avLst/>
          </a:prstGeom>
        </p:spPr>
      </p:pic>
      <p:cxnSp>
        <p:nvCxnSpPr>
          <p:cNvPr id="6" name="直接连接符 5">
            <a:extLst>
              <a:ext uri="{FF2B5EF4-FFF2-40B4-BE49-F238E27FC236}">
                <a16:creationId xmlns="" xmlns:a16="http://schemas.microsoft.com/office/drawing/2014/main" id="{BDDD51E5-D31E-459D-B666-9F7FE96A1702}"/>
              </a:ext>
            </a:extLst>
          </p:cNvPr>
          <p:cNvCxnSpPr>
            <a:cxnSpLocks/>
            <a:stCxn id="5" idx="3"/>
            <a:endCxn id="7" idx="1"/>
          </p:cNvCxnSpPr>
          <p:nvPr/>
        </p:nvCxnSpPr>
        <p:spPr>
          <a:xfrm>
            <a:off x="3532845" y="2687450"/>
            <a:ext cx="51188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 xmlns:a16="http://schemas.microsoft.com/office/drawing/2014/main" id="{63385838-EB42-46F0-93BA-9FCCAB5E1EC0}"/>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651670" y="2466050"/>
            <a:ext cx="540000" cy="442800"/>
          </a:xfrm>
          <a:prstGeom prst="rect">
            <a:avLst/>
          </a:prstGeom>
        </p:spPr>
      </p:pic>
      <p:pic>
        <p:nvPicPr>
          <p:cNvPr id="8" name="图片 7">
            <a:extLst>
              <a:ext uri="{FF2B5EF4-FFF2-40B4-BE49-F238E27FC236}">
                <a16:creationId xmlns="" xmlns:a16="http://schemas.microsoft.com/office/drawing/2014/main" id="{81F9D4EF-9E10-4C00-9148-B8C1E523D606}"/>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850050" y="2466050"/>
            <a:ext cx="540000" cy="442800"/>
          </a:xfrm>
          <a:prstGeom prst="rect">
            <a:avLst/>
          </a:prstGeom>
        </p:spPr>
      </p:pic>
      <p:sp>
        <p:nvSpPr>
          <p:cNvPr id="9" name="文本框 8">
            <a:extLst>
              <a:ext uri="{FF2B5EF4-FFF2-40B4-BE49-F238E27FC236}">
                <a16:creationId xmlns="" xmlns:a16="http://schemas.microsoft.com/office/drawing/2014/main" id="{A18CB31B-BE9D-4603-909A-813CE4126276}"/>
              </a:ext>
            </a:extLst>
          </p:cNvPr>
          <p:cNvSpPr txBox="1"/>
          <p:nvPr/>
        </p:nvSpPr>
        <p:spPr>
          <a:xfrm>
            <a:off x="5908106" y="2931945"/>
            <a:ext cx="705466" cy="338554"/>
          </a:xfrm>
          <a:prstGeom prst="rect">
            <a:avLst/>
          </a:prstGeom>
          <a:noFill/>
        </p:spPr>
        <p:txBody>
          <a:bodyPr wrap="squar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R2</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 name="文本框 9">
            <a:extLst>
              <a:ext uri="{FF2B5EF4-FFF2-40B4-BE49-F238E27FC236}">
                <a16:creationId xmlns="" xmlns:a16="http://schemas.microsoft.com/office/drawing/2014/main" id="{F19BDF72-7AC8-430A-BE9A-21F3065D06DA}"/>
              </a:ext>
            </a:extLst>
          </p:cNvPr>
          <p:cNvSpPr txBox="1"/>
          <p:nvPr/>
        </p:nvSpPr>
        <p:spPr>
          <a:xfrm>
            <a:off x="3021873" y="2931945"/>
            <a:ext cx="705466" cy="338554"/>
          </a:xfrm>
          <a:prstGeom prst="rect">
            <a:avLst/>
          </a:prstGeom>
          <a:noFill/>
        </p:spPr>
        <p:txBody>
          <a:bodyPr wrap="square" rtlCol="0">
            <a:spAutoFit/>
          </a:bodyPr>
          <a:lstStyle/>
          <a:p>
            <a:r>
              <a:rPr lang="en-US" altLang="zh-CN" sz="160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sz="1600" dirty="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 name="文本框 10">
            <a:extLst>
              <a:ext uri="{FF2B5EF4-FFF2-40B4-BE49-F238E27FC236}">
                <a16:creationId xmlns="" xmlns:a16="http://schemas.microsoft.com/office/drawing/2014/main" id="{BABF0354-F2C1-444F-B8DF-70EA76F5BF09}"/>
              </a:ext>
            </a:extLst>
          </p:cNvPr>
          <p:cNvSpPr txBox="1"/>
          <p:nvPr/>
        </p:nvSpPr>
        <p:spPr>
          <a:xfrm>
            <a:off x="8718570" y="2931945"/>
            <a:ext cx="705466" cy="338554"/>
          </a:xfrm>
          <a:prstGeom prst="rect">
            <a:avLst/>
          </a:prstGeom>
          <a:noFill/>
        </p:spPr>
        <p:txBody>
          <a:bodyPr wrap="squar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R3</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12" name="组合 11">
            <a:extLst>
              <a:ext uri="{FF2B5EF4-FFF2-40B4-BE49-F238E27FC236}">
                <a16:creationId xmlns="" xmlns:a16="http://schemas.microsoft.com/office/drawing/2014/main" id="{ACA3C8EC-1E03-42A5-A502-6EC007626E7D}"/>
              </a:ext>
            </a:extLst>
          </p:cNvPr>
          <p:cNvGrpSpPr/>
          <p:nvPr/>
        </p:nvGrpSpPr>
        <p:grpSpPr>
          <a:xfrm>
            <a:off x="3459162" y="2714130"/>
            <a:ext cx="1903174" cy="567904"/>
            <a:chOff x="2134861" y="4974560"/>
            <a:chExt cx="1903174" cy="567904"/>
          </a:xfrm>
        </p:grpSpPr>
        <p:sp>
          <p:nvSpPr>
            <p:cNvPr id="13" name="文本框 12">
              <a:extLst>
                <a:ext uri="{FF2B5EF4-FFF2-40B4-BE49-F238E27FC236}">
                  <a16:creationId xmlns="" xmlns:a16="http://schemas.microsoft.com/office/drawing/2014/main" id="{43BF5D70-3AAF-41A1-980E-F029503AF879}"/>
                </a:ext>
              </a:extLst>
            </p:cNvPr>
            <p:cNvSpPr txBox="1"/>
            <p:nvPr/>
          </p:nvSpPr>
          <p:spPr>
            <a:xfrm>
              <a:off x="2134861" y="5234687"/>
              <a:ext cx="1903174" cy="307777"/>
            </a:xfrm>
            <a:prstGeom prst="rect">
              <a:avLst/>
            </a:prstGeom>
            <a:noFill/>
          </p:spPr>
          <p:txBody>
            <a:bodyPr wrap="square" rtlCol="0">
              <a:spAutoFit/>
            </a:bodyPr>
            <a:lstStyle/>
            <a:p>
              <a:r>
                <a:rPr lang="en-US" altLang="zh-CN" sz="1400" dirty="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10.1.12.1/30</a:t>
              </a:r>
              <a:endParaRPr lang="zh-CN" altLang="en-US" sz="1400" dirty="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 name="文本框 13">
              <a:extLst>
                <a:ext uri="{FF2B5EF4-FFF2-40B4-BE49-F238E27FC236}">
                  <a16:creationId xmlns="" xmlns:a16="http://schemas.microsoft.com/office/drawing/2014/main" id="{909FE151-4E72-4697-B9E6-6B7B106724D7}"/>
                </a:ext>
              </a:extLst>
            </p:cNvPr>
            <p:cNvSpPr txBox="1"/>
            <p:nvPr/>
          </p:nvSpPr>
          <p:spPr>
            <a:xfrm>
              <a:off x="2158432" y="4974560"/>
              <a:ext cx="1057993" cy="307777"/>
            </a:xfrm>
            <a:prstGeom prst="rect">
              <a:avLst/>
            </a:prstGeom>
            <a:noFill/>
          </p:spPr>
          <p:txBody>
            <a:bodyPr wrap="square" rtlCol="0">
              <a:spAutoFit/>
            </a:bodyPr>
            <a:lstStyle/>
            <a:p>
              <a:r>
                <a:rPr lang="en-US" altLang="zh-CN" sz="140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GE0/0/0</a:t>
              </a:r>
              <a:endParaRPr lang="zh-CN" altLang="en-US" sz="1400" dirty="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24" name="文本框 23">
            <a:extLst>
              <a:ext uri="{FF2B5EF4-FFF2-40B4-BE49-F238E27FC236}">
                <a16:creationId xmlns="" xmlns:a16="http://schemas.microsoft.com/office/drawing/2014/main" id="{559D6FCC-C8D0-443B-AB06-58275392D848}"/>
              </a:ext>
            </a:extLst>
          </p:cNvPr>
          <p:cNvSpPr txBox="1"/>
          <p:nvPr/>
        </p:nvSpPr>
        <p:spPr>
          <a:xfrm>
            <a:off x="4334904" y="2046437"/>
            <a:ext cx="798617" cy="338554"/>
          </a:xfrm>
          <a:prstGeom prst="rect">
            <a:avLst/>
          </a:prstGeom>
          <a:noFill/>
        </p:spPr>
        <p:txBody>
          <a:bodyPr wrap="none" rtlCol="0">
            <a:spAutoFit/>
          </a:bodyPr>
          <a:lstStyle/>
          <a:p>
            <a:r>
              <a:rPr lang="en-US" altLang="zh-CN" sz="16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Area 0</a:t>
            </a:r>
            <a:endParaRPr lang="zh-CN" altLang="en-US" sz="16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 name="文本框 24">
            <a:extLst>
              <a:ext uri="{FF2B5EF4-FFF2-40B4-BE49-F238E27FC236}">
                <a16:creationId xmlns="" xmlns:a16="http://schemas.microsoft.com/office/drawing/2014/main" id="{9862B67D-D175-4B04-89E8-D41C62A166EE}"/>
              </a:ext>
            </a:extLst>
          </p:cNvPr>
          <p:cNvSpPr txBox="1"/>
          <p:nvPr/>
        </p:nvSpPr>
        <p:spPr>
          <a:xfrm>
            <a:off x="7133109" y="2046437"/>
            <a:ext cx="798617" cy="338554"/>
          </a:xfrm>
          <a:prstGeom prst="rect">
            <a:avLst/>
          </a:prstGeom>
          <a:noFill/>
        </p:spPr>
        <p:txBody>
          <a:bodyPr wrap="non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Area 1</a:t>
            </a: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6" name="直接连接符 25">
            <a:extLst>
              <a:ext uri="{FF2B5EF4-FFF2-40B4-BE49-F238E27FC236}">
                <a16:creationId xmlns="" xmlns:a16="http://schemas.microsoft.com/office/drawing/2014/main" id="{A5BE0CE9-BFC0-4057-914A-DDB6712D009F}"/>
              </a:ext>
            </a:extLst>
          </p:cNvPr>
          <p:cNvCxnSpPr>
            <a:cxnSpLocks/>
            <a:stCxn id="7" idx="3"/>
          </p:cNvCxnSpPr>
          <p:nvPr/>
        </p:nvCxnSpPr>
        <p:spPr>
          <a:xfrm>
            <a:off x="9191670" y="2687450"/>
            <a:ext cx="28081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 xmlns:a16="http://schemas.microsoft.com/office/drawing/2014/main" id="{A0D9F3E0-243A-4F5E-95AB-B63D6F5F8B34}"/>
              </a:ext>
            </a:extLst>
          </p:cNvPr>
          <p:cNvCxnSpPr>
            <a:cxnSpLocks/>
          </p:cNvCxnSpPr>
          <p:nvPr/>
        </p:nvCxnSpPr>
        <p:spPr>
          <a:xfrm flipV="1">
            <a:off x="9477603" y="2632369"/>
            <a:ext cx="0" cy="1217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8" name="组合 27">
            <a:extLst>
              <a:ext uri="{FF2B5EF4-FFF2-40B4-BE49-F238E27FC236}">
                <a16:creationId xmlns="" xmlns:a16="http://schemas.microsoft.com/office/drawing/2014/main" id="{063B9D72-7138-44AA-BF62-ECFA1AE59268}"/>
              </a:ext>
            </a:extLst>
          </p:cNvPr>
          <p:cNvGrpSpPr/>
          <p:nvPr/>
        </p:nvGrpSpPr>
        <p:grpSpPr>
          <a:xfrm rot="10800000">
            <a:off x="2714670" y="2632369"/>
            <a:ext cx="285933" cy="121756"/>
            <a:chOff x="2143170" y="3381669"/>
            <a:chExt cx="285933" cy="121756"/>
          </a:xfrm>
        </p:grpSpPr>
        <p:cxnSp>
          <p:nvCxnSpPr>
            <p:cNvPr id="29" name="直接连接符 28">
              <a:extLst>
                <a:ext uri="{FF2B5EF4-FFF2-40B4-BE49-F238E27FC236}">
                  <a16:creationId xmlns="" xmlns:a16="http://schemas.microsoft.com/office/drawing/2014/main" id="{D4702A9E-EE7E-4082-ABF1-47605A3B756B}"/>
                </a:ext>
              </a:extLst>
            </p:cNvPr>
            <p:cNvCxnSpPr>
              <a:cxnSpLocks/>
            </p:cNvCxnSpPr>
            <p:nvPr/>
          </p:nvCxnSpPr>
          <p:spPr>
            <a:xfrm>
              <a:off x="2143170" y="3436750"/>
              <a:ext cx="28081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 xmlns:a16="http://schemas.microsoft.com/office/drawing/2014/main" id="{6F1B3BCD-A199-4EFE-8BB9-7B47D627B251}"/>
                </a:ext>
              </a:extLst>
            </p:cNvPr>
            <p:cNvCxnSpPr>
              <a:cxnSpLocks/>
            </p:cNvCxnSpPr>
            <p:nvPr/>
          </p:nvCxnSpPr>
          <p:spPr>
            <a:xfrm flipV="1">
              <a:off x="2429103" y="3381669"/>
              <a:ext cx="0" cy="1217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1" name="文本框 30">
            <a:extLst>
              <a:ext uri="{FF2B5EF4-FFF2-40B4-BE49-F238E27FC236}">
                <a16:creationId xmlns="" xmlns:a16="http://schemas.microsoft.com/office/drawing/2014/main" id="{187DC9B0-CF91-43F7-B632-B035E59A65BC}"/>
              </a:ext>
            </a:extLst>
          </p:cNvPr>
          <p:cNvSpPr txBox="1"/>
          <p:nvPr/>
        </p:nvSpPr>
        <p:spPr>
          <a:xfrm>
            <a:off x="1642260" y="2518173"/>
            <a:ext cx="1099981" cy="338554"/>
          </a:xfrm>
          <a:prstGeom prst="rect">
            <a:avLst/>
          </a:prstGeom>
          <a:noFill/>
        </p:spPr>
        <p:txBody>
          <a:bodyPr wrap="none" rtlCol="0">
            <a:spAutoFit/>
          </a:bodyPr>
          <a:lstStyle/>
          <a:p>
            <a:r>
              <a:rPr lang="en-US" altLang="zh-CN" sz="1600" dirty="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1.1.1.1/32</a:t>
            </a:r>
            <a:endParaRPr lang="zh-CN" altLang="en-US" sz="1600" dirty="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文本框 31">
            <a:extLst>
              <a:ext uri="{FF2B5EF4-FFF2-40B4-BE49-F238E27FC236}">
                <a16:creationId xmlns="" xmlns:a16="http://schemas.microsoft.com/office/drawing/2014/main" id="{5F1049F4-3F38-48A0-9982-342210D4C585}"/>
              </a:ext>
            </a:extLst>
          </p:cNvPr>
          <p:cNvSpPr txBox="1"/>
          <p:nvPr/>
        </p:nvSpPr>
        <p:spPr>
          <a:xfrm>
            <a:off x="9468863" y="2518173"/>
            <a:ext cx="1099981" cy="338554"/>
          </a:xfrm>
          <a:prstGeom prst="rect">
            <a:avLst/>
          </a:prstGeom>
          <a:noFill/>
        </p:spPr>
        <p:txBody>
          <a:bodyPr wrap="non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3.3.3.3/32</a:t>
            </a: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 name="文本框 37">
            <a:extLst>
              <a:ext uri="{FF2B5EF4-FFF2-40B4-BE49-F238E27FC236}">
                <a16:creationId xmlns="" xmlns:a16="http://schemas.microsoft.com/office/drawing/2014/main" id="{08559FA2-F3C6-420E-B40A-262540E6B485}"/>
              </a:ext>
            </a:extLst>
          </p:cNvPr>
          <p:cNvSpPr txBox="1"/>
          <p:nvPr/>
        </p:nvSpPr>
        <p:spPr>
          <a:xfrm>
            <a:off x="5133521" y="4240214"/>
            <a:ext cx="4392719" cy="1631216"/>
          </a:xfrm>
          <a:prstGeom prst="rect">
            <a:avLst/>
          </a:prstGeom>
          <a:solidFill>
            <a:srgbClr val="F4FBFE"/>
          </a:solidFill>
          <a:ln>
            <a:solidFill>
              <a:srgbClr val="99DFF9"/>
            </a:solidFill>
          </a:ln>
        </p:spPr>
        <p:txBody>
          <a:bodyPr wrap="square" rtlCol="0">
            <a:spAutoFit/>
          </a:bodyPr>
          <a:lstStyle>
            <a:defPPr>
              <a:defRPr lang="en-US"/>
            </a:defPPr>
            <a:lvl1pPr fontAlgn="auto">
              <a:lnSpc>
                <a:spcPts val="2400"/>
              </a:lnSpc>
              <a:spcBef>
                <a:spcPts val="0"/>
              </a:spcBef>
              <a:spcAft>
                <a:spcPts val="0"/>
              </a:spcAft>
              <a:defRPr sz="1400">
                <a:solidFill>
                  <a:prstClr val="black"/>
                </a:solidFill>
                <a:latin typeface="Huawei Sans" panose="020C0503030203020204" pitchFamily="34" charset="0"/>
                <a:ea typeface="方正兰亭黑简体" panose="02000000000000000000" pitchFamily="2" charset="-122"/>
                <a:cs typeface="Courier New" panose="02070309020205020404" pitchFamily="49" charset="0"/>
              </a:defRPr>
            </a:lvl1pPr>
          </a:lstStyle>
          <a:p>
            <a:r>
              <a:rPr lang="en-US" altLang="zh-CN" dirty="0">
                <a:sym typeface="Huawei Sans" panose="020C0503030203020204" pitchFamily="34" charset="0"/>
              </a:rPr>
              <a:t>#</a:t>
            </a:r>
            <a:r>
              <a:rPr lang="zh-CN" altLang="en-US" dirty="0">
                <a:sym typeface="Huawei Sans" panose="020C0503030203020204" pitchFamily="34" charset="0"/>
              </a:rPr>
              <a:t>配置</a:t>
            </a:r>
            <a:r>
              <a:rPr lang="en-US" altLang="zh-CN" dirty="0">
                <a:sym typeface="Huawei Sans" panose="020C0503030203020204" pitchFamily="34" charset="0"/>
              </a:rPr>
              <a:t>R1</a:t>
            </a:r>
            <a:r>
              <a:rPr lang="zh-CN" altLang="en-US" dirty="0">
                <a:sym typeface="Huawei Sans" panose="020C0503030203020204" pitchFamily="34" charset="0"/>
              </a:rPr>
              <a:t> </a:t>
            </a:r>
            <a:r>
              <a:rPr lang="en-US" altLang="zh-CN" dirty="0">
                <a:sym typeface="Huawei Sans" panose="020C0503030203020204" pitchFamily="34" charset="0"/>
              </a:rPr>
              <a:t>OSPF</a:t>
            </a:r>
            <a:r>
              <a:rPr lang="zh-CN" altLang="en-US" dirty="0">
                <a:sym typeface="Huawei Sans" panose="020C0503030203020204" pitchFamily="34" charset="0"/>
              </a:rPr>
              <a:t>协议</a:t>
            </a:r>
          </a:p>
          <a:p>
            <a:r>
              <a:rPr lang="en-US" altLang="zh-CN" dirty="0">
                <a:sym typeface="Huawei Sans" panose="020C0503030203020204" pitchFamily="34" charset="0"/>
              </a:rPr>
              <a:t>[R1] </a:t>
            </a:r>
            <a:r>
              <a:rPr lang="en-US" altLang="zh-CN" dirty="0" err="1">
                <a:sym typeface="Huawei Sans" panose="020C0503030203020204" pitchFamily="34" charset="0"/>
              </a:rPr>
              <a:t>ospf</a:t>
            </a:r>
            <a:r>
              <a:rPr lang="en-US" altLang="zh-CN" dirty="0">
                <a:sym typeface="Huawei Sans" panose="020C0503030203020204" pitchFamily="34" charset="0"/>
              </a:rPr>
              <a:t> 1 </a:t>
            </a:r>
            <a:r>
              <a:rPr lang="en-US" altLang="zh-CN" dirty="0">
                <a:solidFill>
                  <a:srgbClr val="00B0F0"/>
                </a:solidFill>
                <a:sym typeface="Huawei Sans" panose="020C0503030203020204" pitchFamily="34" charset="0"/>
              </a:rPr>
              <a:t>router-id 1.1.1.1</a:t>
            </a:r>
            <a:r>
              <a:rPr lang="en-US" altLang="zh-CN" dirty="0">
                <a:solidFill>
                  <a:srgbClr val="0070C0"/>
                </a:solidFill>
                <a:sym typeface="Huawei Sans" panose="020C0503030203020204" pitchFamily="34" charset="0"/>
              </a:rPr>
              <a:t>	</a:t>
            </a:r>
          </a:p>
          <a:p>
            <a:r>
              <a:rPr lang="en-US" altLang="zh-CN" dirty="0">
                <a:sym typeface="Huawei Sans" panose="020C0503030203020204" pitchFamily="34" charset="0"/>
              </a:rPr>
              <a:t>[R1-ospf-1] </a:t>
            </a:r>
            <a:r>
              <a:rPr lang="en-US" altLang="zh-CN" dirty="0">
                <a:solidFill>
                  <a:srgbClr val="EC7061"/>
                </a:solidFill>
                <a:sym typeface="Huawei Sans" panose="020C0503030203020204" pitchFamily="34" charset="0"/>
              </a:rPr>
              <a:t>area 0</a:t>
            </a:r>
            <a:r>
              <a:rPr lang="en-US" altLang="zh-CN" dirty="0">
                <a:sym typeface="Huawei Sans" panose="020C0503030203020204" pitchFamily="34" charset="0"/>
              </a:rPr>
              <a:t>	</a:t>
            </a:r>
          </a:p>
          <a:p>
            <a:r>
              <a:rPr lang="en-US" altLang="zh-CN" dirty="0">
                <a:sym typeface="Huawei Sans" panose="020C0503030203020204" pitchFamily="34" charset="0"/>
              </a:rPr>
              <a:t>[R1-ospf-1-area-0.0.0.0] network 1.1.1.1 0.0.0.0</a:t>
            </a:r>
          </a:p>
          <a:p>
            <a:r>
              <a:rPr lang="en-US" altLang="zh-CN" dirty="0">
                <a:sym typeface="Huawei Sans" panose="020C0503030203020204" pitchFamily="34" charset="0"/>
              </a:rPr>
              <a:t>[R1-ospf-1-area-0.0.0.0] network 10.1.12.0 </a:t>
            </a:r>
            <a:r>
              <a:rPr lang="en-US" altLang="zh-CN" dirty="0">
                <a:solidFill>
                  <a:srgbClr val="00B0F0"/>
                </a:solidFill>
                <a:sym typeface="Huawei Sans" panose="020C0503030203020204" pitchFamily="34" charset="0"/>
              </a:rPr>
              <a:t>0.0.0.3</a:t>
            </a:r>
          </a:p>
        </p:txBody>
      </p:sp>
      <p:sp>
        <p:nvSpPr>
          <p:cNvPr id="42" name="内容占位符 2">
            <a:extLst>
              <a:ext uri="{FF2B5EF4-FFF2-40B4-BE49-F238E27FC236}">
                <a16:creationId xmlns="" xmlns:a16="http://schemas.microsoft.com/office/drawing/2014/main" id="{6A6D1A01-CD40-4D87-8AD4-A6BC40F033A8}"/>
              </a:ext>
            </a:extLst>
          </p:cNvPr>
          <p:cNvSpPr txBox="1">
            <a:spLocks/>
          </p:cNvSpPr>
          <p:nvPr/>
        </p:nvSpPr>
        <p:spPr>
          <a:xfrm>
            <a:off x="1171931" y="3596156"/>
            <a:ext cx="9356238" cy="640801"/>
          </a:xfrm>
          <a:prstGeom prst="rect">
            <a:avLst/>
          </a:prstGeom>
        </p:spPr>
        <p:txBody>
          <a:bodyPr/>
          <a:lst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参数规划：</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进程号为</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1</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R1</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R2</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和</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R3</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的</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Router ID</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分别为</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1.1.1.1</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2.2.2.2</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和</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3.3.3.3</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配置步骤：</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a:p>
            <a:pPr lvl="1"/>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创建并运行</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进程</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a:p>
            <a:pPr lvl="1"/>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创建并进入</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区域</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a:p>
            <a:pPr lvl="1"/>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运行指定的</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接口</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5" name="文本框 44">
            <a:extLst>
              <a:ext uri="{FF2B5EF4-FFF2-40B4-BE49-F238E27FC236}">
                <a16:creationId xmlns="" xmlns:a16="http://schemas.microsoft.com/office/drawing/2014/main" id="{4842CD8B-22AA-46A0-A826-B43D11FDCA15}"/>
              </a:ext>
            </a:extLst>
          </p:cNvPr>
          <p:cNvSpPr txBox="1"/>
          <p:nvPr/>
        </p:nvSpPr>
        <p:spPr>
          <a:xfrm>
            <a:off x="2493533" y="2046437"/>
            <a:ext cx="1750800" cy="338554"/>
          </a:xfrm>
          <a:prstGeom prst="rect">
            <a:avLst/>
          </a:prstGeom>
          <a:noFill/>
        </p:spPr>
        <p:txBody>
          <a:bodyPr wrap="none" rtlCol="0">
            <a:spAutoFit/>
          </a:bodyPr>
          <a:lstStyle/>
          <a:p>
            <a:r>
              <a:rPr lang="en-US" altLang="zh-CN" sz="160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Router ID 1.1.1.1</a:t>
            </a:r>
            <a:endParaRPr lang="zh-CN" altLang="en-US" sz="160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8" name="圆角矩形 12">
            <a:extLst>
              <a:ext uri="{FF2B5EF4-FFF2-40B4-BE49-F238E27FC236}">
                <a16:creationId xmlns="" xmlns:a16="http://schemas.microsoft.com/office/drawing/2014/main" id="{9CE44E94-B8DA-4D3F-B086-7A6D453CCD20}"/>
              </a:ext>
            </a:extLst>
          </p:cNvPr>
          <p:cNvSpPr/>
          <p:nvPr/>
        </p:nvSpPr>
        <p:spPr>
          <a:xfrm>
            <a:off x="3496704" y="1381259"/>
            <a:ext cx="1574400" cy="345103"/>
          </a:xfrm>
          <a:prstGeom prst="roundRect">
            <a:avLst>
              <a:gd name="adj" fmla="val 4298"/>
            </a:avLst>
          </a:prstGeom>
          <a:solidFill>
            <a:srgbClr val="00B0F0">
              <a:alpha val="5000"/>
            </a:srgbClr>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配置设备接口</a:t>
            </a:r>
          </a:p>
        </p:txBody>
      </p:sp>
      <p:sp>
        <p:nvSpPr>
          <p:cNvPr id="49" name="圆角矩形 12">
            <a:extLst>
              <a:ext uri="{FF2B5EF4-FFF2-40B4-BE49-F238E27FC236}">
                <a16:creationId xmlns="" xmlns:a16="http://schemas.microsoft.com/office/drawing/2014/main" id="{FC1242BF-C6B9-4315-B426-4F63663CD689}"/>
              </a:ext>
            </a:extLst>
          </p:cNvPr>
          <p:cNvSpPr/>
          <p:nvPr/>
        </p:nvSpPr>
        <p:spPr>
          <a:xfrm>
            <a:off x="5577249" y="1381259"/>
            <a:ext cx="1289439" cy="345103"/>
          </a:xfrm>
          <a:prstGeom prst="roundRect">
            <a:avLst>
              <a:gd name="adj" fmla="val 4298"/>
            </a:avLst>
          </a:prstGeom>
          <a:solidFill>
            <a:srgbClr val="00B0F0"/>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600" b="1"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配置</a:t>
            </a:r>
            <a:r>
              <a:rPr lang="en-US" altLang="zh-CN" sz="1600" b="1"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OSPF</a:t>
            </a:r>
            <a:endParaRPr lang="zh-CN" altLang="en-US" sz="1600" b="1"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50" name="直接箭头连接符 49">
            <a:extLst>
              <a:ext uri="{FF2B5EF4-FFF2-40B4-BE49-F238E27FC236}">
                <a16:creationId xmlns="" xmlns:a16="http://schemas.microsoft.com/office/drawing/2014/main" id="{051918AD-2CBF-4C4A-85D6-5B0B0EB0663F}"/>
              </a:ext>
            </a:extLst>
          </p:cNvPr>
          <p:cNvCxnSpPr>
            <a:cxnSpLocks/>
            <a:stCxn id="48" idx="3"/>
            <a:endCxn id="49" idx="1"/>
          </p:cNvCxnSpPr>
          <p:nvPr/>
        </p:nvCxnSpPr>
        <p:spPr bwMode="auto">
          <a:xfrm>
            <a:off x="5071104" y="1553811"/>
            <a:ext cx="506145" cy="0"/>
          </a:xfrm>
          <a:prstGeom prst="straightConnector1">
            <a:avLst/>
          </a:prstGeom>
          <a:noFill/>
          <a:ln w="19050" cap="flat" cmpd="sng" algn="ctr">
            <a:solidFill>
              <a:schemeClr val="tx1"/>
            </a:solidFill>
            <a:prstDash val="solid"/>
            <a:round/>
            <a:headEnd type="none" w="med" len="med"/>
            <a:tailEnd type="triangle"/>
          </a:ln>
          <a:effectLst/>
        </p:spPr>
      </p:cxnSp>
      <p:sp>
        <p:nvSpPr>
          <p:cNvPr id="51" name="圆角矩形 12">
            <a:extLst>
              <a:ext uri="{FF2B5EF4-FFF2-40B4-BE49-F238E27FC236}">
                <a16:creationId xmlns="" xmlns:a16="http://schemas.microsoft.com/office/drawing/2014/main" id="{C0A14E21-4BA8-44E7-89C4-9EA7B0532DFE}"/>
              </a:ext>
            </a:extLst>
          </p:cNvPr>
          <p:cNvSpPr/>
          <p:nvPr/>
        </p:nvSpPr>
        <p:spPr>
          <a:xfrm>
            <a:off x="7401899" y="1381259"/>
            <a:ext cx="1005403" cy="345103"/>
          </a:xfrm>
          <a:prstGeom prst="roundRect">
            <a:avLst>
              <a:gd name="adj" fmla="val 4298"/>
            </a:avLst>
          </a:prstGeom>
          <a:solidFill>
            <a:srgbClr val="00B0F0">
              <a:alpha val="5000"/>
            </a:srgbClr>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结果验证</a:t>
            </a:r>
            <a:endPar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52" name="直接箭头连接符 51">
            <a:extLst>
              <a:ext uri="{FF2B5EF4-FFF2-40B4-BE49-F238E27FC236}">
                <a16:creationId xmlns="" xmlns:a16="http://schemas.microsoft.com/office/drawing/2014/main" id="{6126CDF2-CADB-4E8D-8F41-062712430878}"/>
              </a:ext>
            </a:extLst>
          </p:cNvPr>
          <p:cNvCxnSpPr>
            <a:cxnSpLocks/>
            <a:stCxn id="49" idx="3"/>
            <a:endCxn id="51" idx="1"/>
          </p:cNvCxnSpPr>
          <p:nvPr/>
        </p:nvCxnSpPr>
        <p:spPr bwMode="auto">
          <a:xfrm>
            <a:off x="6866688" y="1553811"/>
            <a:ext cx="535211" cy="0"/>
          </a:xfrm>
          <a:prstGeom prst="straightConnector1">
            <a:avLst/>
          </a:prstGeom>
          <a:noFill/>
          <a:ln w="19050" cap="flat" cmpd="sng" algn="ctr">
            <a:solidFill>
              <a:schemeClr val="tx1"/>
            </a:solidFill>
            <a:prstDash val="solid"/>
            <a:round/>
            <a:headEnd type="none" w="med" len="med"/>
            <a:tailEnd type="triangle"/>
          </a:ln>
          <a:effectLst/>
        </p:spPr>
      </p:cxnSp>
      <p:sp>
        <p:nvSpPr>
          <p:cNvPr id="54" name="圆角矩形 19">
            <a:extLst>
              <a:ext uri="{FF2B5EF4-FFF2-40B4-BE49-F238E27FC236}">
                <a16:creationId xmlns="" xmlns:a16="http://schemas.microsoft.com/office/drawing/2014/main" id="{FD783A8E-8487-4337-91DE-CBA0E0C8B7C6}"/>
              </a:ext>
            </a:extLst>
          </p:cNvPr>
          <p:cNvSpPr/>
          <p:nvPr/>
        </p:nvSpPr>
        <p:spPr>
          <a:xfrm>
            <a:off x="9798935" y="5447625"/>
            <a:ext cx="1099302" cy="374328"/>
          </a:xfrm>
          <a:prstGeom prst="roundRect">
            <a:avLst>
              <a:gd name="adj" fmla="val 7486"/>
            </a:avLst>
          </a:prstGeom>
          <a:solidFill>
            <a:srgbClr val="00B0F0">
              <a:alpha val="5000"/>
            </a:srgbClr>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注意反掩码</a:t>
            </a:r>
            <a:endParaRPr lang="en-US" altLang="zh-CN"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4" name="直接箭头连接符 33">
            <a:extLst>
              <a:ext uri="{FF2B5EF4-FFF2-40B4-BE49-F238E27FC236}">
                <a16:creationId xmlns="" xmlns:a16="http://schemas.microsoft.com/office/drawing/2014/main" id="{52AE6C13-6B31-421F-9282-E5C475271E35}"/>
              </a:ext>
            </a:extLst>
          </p:cNvPr>
          <p:cNvCxnSpPr>
            <a:cxnSpLocks/>
          </p:cNvCxnSpPr>
          <p:nvPr/>
        </p:nvCxnSpPr>
        <p:spPr>
          <a:xfrm flipH="1" flipV="1">
            <a:off x="9526240" y="5650223"/>
            <a:ext cx="288000" cy="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54524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AE16D71-DA58-4457-9D89-AA941C4AE562}"/>
              </a:ext>
            </a:extLst>
          </p:cNvPr>
          <p:cNvSpPr>
            <a:spLocks noGrp="1"/>
          </p:cNvSpPr>
          <p:nvPr>
            <p:ph type="title"/>
          </p:nvPr>
        </p:nvSpPr>
        <p:spPr/>
        <p:txBody>
          <a:bodyPr/>
          <a:lstStyle/>
          <a:p>
            <a:r>
              <a:rPr lang="en-US" altLang="zh-CN">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a:latin typeface="Huawei Sans" panose="020C0503030203020204" pitchFamily="34" charset="0"/>
                <a:ea typeface="方正兰亭黑简体" panose="02000000000000000000" pitchFamily="2" charset="-122"/>
                <a:sym typeface="Huawei Sans" panose="020C0503030203020204" pitchFamily="34" charset="0"/>
              </a:rPr>
              <a:t>配置案例 </a:t>
            </a:r>
            <a:r>
              <a:rPr lang="en-US" altLang="zh-CN">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a:latin typeface="Huawei Sans" panose="020C0503030203020204" pitchFamily="34" charset="0"/>
                <a:ea typeface="方正兰亭黑简体" panose="02000000000000000000" pitchFamily="2" charset="-122"/>
                <a:sym typeface="Huawei Sans" panose="020C0503030203020204" pitchFamily="34" charset="0"/>
              </a:rPr>
              <a:t>配置</a:t>
            </a:r>
            <a:r>
              <a:rPr lang="en-US" altLang="zh-CN">
                <a:latin typeface="Huawei Sans" panose="020C0503030203020204" pitchFamily="34" charset="0"/>
                <a:ea typeface="方正兰亭黑简体" panose="02000000000000000000" pitchFamily="2" charset="-122"/>
                <a:sym typeface="Huawei Sans" panose="020C0503030203020204" pitchFamily="34" charset="0"/>
              </a:rPr>
              <a:t>OSPF (2)</a:t>
            </a: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 name="矩形: 圆角 2">
            <a:extLst>
              <a:ext uri="{FF2B5EF4-FFF2-40B4-BE49-F238E27FC236}">
                <a16:creationId xmlns="" xmlns:a16="http://schemas.microsoft.com/office/drawing/2014/main" id="{391080E1-1F6B-4BA1-A35F-B48CA714AF8B}"/>
              </a:ext>
            </a:extLst>
          </p:cNvPr>
          <p:cNvSpPr/>
          <p:nvPr/>
        </p:nvSpPr>
        <p:spPr>
          <a:xfrm>
            <a:off x="6268001" y="1960597"/>
            <a:ext cx="4331741" cy="1423038"/>
          </a:xfrm>
          <a:prstGeom prst="round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 name="矩形: 圆角 3">
            <a:extLst>
              <a:ext uri="{FF2B5EF4-FFF2-40B4-BE49-F238E27FC236}">
                <a16:creationId xmlns="" xmlns:a16="http://schemas.microsoft.com/office/drawing/2014/main" id="{511241A8-4D33-40F3-BBB0-8114570749F5}"/>
              </a:ext>
            </a:extLst>
          </p:cNvPr>
          <p:cNvSpPr/>
          <p:nvPr/>
        </p:nvSpPr>
        <p:spPr>
          <a:xfrm>
            <a:off x="1616860" y="1960597"/>
            <a:ext cx="4331741" cy="1423038"/>
          </a:xfrm>
          <a:prstGeom prst="round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5" name="图片 4">
            <a:extLst>
              <a:ext uri="{FF2B5EF4-FFF2-40B4-BE49-F238E27FC236}">
                <a16:creationId xmlns="" xmlns:a16="http://schemas.microsoft.com/office/drawing/2014/main" id="{E9F34988-C3A6-4006-A4DC-B61E77826C7D}"/>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992845" y="2466050"/>
            <a:ext cx="540000" cy="442800"/>
          </a:xfrm>
          <a:prstGeom prst="rect">
            <a:avLst/>
          </a:prstGeom>
        </p:spPr>
      </p:pic>
      <p:cxnSp>
        <p:nvCxnSpPr>
          <p:cNvPr id="6" name="直接连接符 5">
            <a:extLst>
              <a:ext uri="{FF2B5EF4-FFF2-40B4-BE49-F238E27FC236}">
                <a16:creationId xmlns="" xmlns:a16="http://schemas.microsoft.com/office/drawing/2014/main" id="{BDDD51E5-D31E-459D-B666-9F7FE96A1702}"/>
              </a:ext>
            </a:extLst>
          </p:cNvPr>
          <p:cNvCxnSpPr>
            <a:cxnSpLocks/>
            <a:stCxn id="5" idx="3"/>
            <a:endCxn id="7" idx="1"/>
          </p:cNvCxnSpPr>
          <p:nvPr/>
        </p:nvCxnSpPr>
        <p:spPr>
          <a:xfrm>
            <a:off x="3532845" y="2687450"/>
            <a:ext cx="51188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 xmlns:a16="http://schemas.microsoft.com/office/drawing/2014/main" id="{63385838-EB42-46F0-93BA-9FCCAB5E1EC0}"/>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651670" y="2466050"/>
            <a:ext cx="540000" cy="442800"/>
          </a:xfrm>
          <a:prstGeom prst="rect">
            <a:avLst/>
          </a:prstGeom>
        </p:spPr>
      </p:pic>
      <p:pic>
        <p:nvPicPr>
          <p:cNvPr id="8" name="图片 7">
            <a:extLst>
              <a:ext uri="{FF2B5EF4-FFF2-40B4-BE49-F238E27FC236}">
                <a16:creationId xmlns="" xmlns:a16="http://schemas.microsoft.com/office/drawing/2014/main" id="{81F9D4EF-9E10-4C00-9148-B8C1E523D606}"/>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850050" y="2466050"/>
            <a:ext cx="540000" cy="442800"/>
          </a:xfrm>
          <a:prstGeom prst="rect">
            <a:avLst/>
          </a:prstGeom>
        </p:spPr>
      </p:pic>
      <p:sp>
        <p:nvSpPr>
          <p:cNvPr id="9" name="文本框 8">
            <a:extLst>
              <a:ext uri="{FF2B5EF4-FFF2-40B4-BE49-F238E27FC236}">
                <a16:creationId xmlns="" xmlns:a16="http://schemas.microsoft.com/office/drawing/2014/main" id="{A18CB31B-BE9D-4603-909A-813CE4126276}"/>
              </a:ext>
            </a:extLst>
          </p:cNvPr>
          <p:cNvSpPr txBox="1"/>
          <p:nvPr/>
        </p:nvSpPr>
        <p:spPr>
          <a:xfrm>
            <a:off x="5908106" y="2931945"/>
            <a:ext cx="705466" cy="338554"/>
          </a:xfrm>
          <a:prstGeom prst="rect">
            <a:avLst/>
          </a:prstGeom>
          <a:noFill/>
        </p:spPr>
        <p:txBody>
          <a:bodyPr wrap="squar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R2</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 name="文本框 9">
            <a:extLst>
              <a:ext uri="{FF2B5EF4-FFF2-40B4-BE49-F238E27FC236}">
                <a16:creationId xmlns="" xmlns:a16="http://schemas.microsoft.com/office/drawing/2014/main" id="{F19BDF72-7AC8-430A-BE9A-21F3065D06DA}"/>
              </a:ext>
            </a:extLst>
          </p:cNvPr>
          <p:cNvSpPr txBox="1"/>
          <p:nvPr/>
        </p:nvSpPr>
        <p:spPr>
          <a:xfrm>
            <a:off x="3021873" y="2931945"/>
            <a:ext cx="705466" cy="338554"/>
          </a:xfrm>
          <a:prstGeom prst="rect">
            <a:avLst/>
          </a:prstGeom>
          <a:noFill/>
        </p:spPr>
        <p:txBody>
          <a:bodyPr wrap="squar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 name="文本框 10">
            <a:extLst>
              <a:ext uri="{FF2B5EF4-FFF2-40B4-BE49-F238E27FC236}">
                <a16:creationId xmlns="" xmlns:a16="http://schemas.microsoft.com/office/drawing/2014/main" id="{BABF0354-F2C1-444F-B8DF-70EA76F5BF09}"/>
              </a:ext>
            </a:extLst>
          </p:cNvPr>
          <p:cNvSpPr txBox="1"/>
          <p:nvPr/>
        </p:nvSpPr>
        <p:spPr>
          <a:xfrm>
            <a:off x="8718570" y="2931945"/>
            <a:ext cx="705466" cy="338554"/>
          </a:xfrm>
          <a:prstGeom prst="rect">
            <a:avLst/>
          </a:prstGeom>
          <a:noFill/>
        </p:spPr>
        <p:txBody>
          <a:bodyPr wrap="squar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R3</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15" name="组合 14">
            <a:extLst>
              <a:ext uri="{FF2B5EF4-FFF2-40B4-BE49-F238E27FC236}">
                <a16:creationId xmlns="" xmlns:a16="http://schemas.microsoft.com/office/drawing/2014/main" id="{705A3663-4A5E-4404-873D-A464302F594A}"/>
              </a:ext>
            </a:extLst>
          </p:cNvPr>
          <p:cNvGrpSpPr/>
          <p:nvPr/>
        </p:nvGrpSpPr>
        <p:grpSpPr>
          <a:xfrm>
            <a:off x="4751661" y="2714130"/>
            <a:ext cx="1903174" cy="567904"/>
            <a:chOff x="2134861" y="4974560"/>
            <a:chExt cx="1903174" cy="567904"/>
          </a:xfrm>
        </p:grpSpPr>
        <p:sp>
          <p:nvSpPr>
            <p:cNvPr id="16" name="文本框 15">
              <a:extLst>
                <a:ext uri="{FF2B5EF4-FFF2-40B4-BE49-F238E27FC236}">
                  <a16:creationId xmlns="" xmlns:a16="http://schemas.microsoft.com/office/drawing/2014/main" id="{1B51BC98-A3E7-48B8-9574-FF5DBDF4EAF7}"/>
                </a:ext>
              </a:extLst>
            </p:cNvPr>
            <p:cNvSpPr txBox="1"/>
            <p:nvPr/>
          </p:nvSpPr>
          <p:spPr>
            <a:xfrm>
              <a:off x="2134861" y="5234687"/>
              <a:ext cx="1903174" cy="307777"/>
            </a:xfrm>
            <a:prstGeom prst="rect">
              <a:avLst/>
            </a:prstGeom>
            <a:noFill/>
          </p:spPr>
          <p:txBody>
            <a:bodyPr wrap="square" rtlCol="0">
              <a:spAutoFit/>
            </a:bodyPr>
            <a:lstStyle/>
            <a:p>
              <a:r>
                <a:rPr lang="en-US" altLang="zh-CN" sz="14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10.1.12.2/30</a:t>
              </a:r>
              <a:endParaRPr lang="zh-CN" altLang="en-US" sz="14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 name="文本框 16">
              <a:extLst>
                <a:ext uri="{FF2B5EF4-FFF2-40B4-BE49-F238E27FC236}">
                  <a16:creationId xmlns="" xmlns:a16="http://schemas.microsoft.com/office/drawing/2014/main" id="{D443462D-8E8C-4BD5-A1C5-3726DC43A8B3}"/>
                </a:ext>
              </a:extLst>
            </p:cNvPr>
            <p:cNvSpPr txBox="1"/>
            <p:nvPr/>
          </p:nvSpPr>
          <p:spPr>
            <a:xfrm>
              <a:off x="2412432" y="4974560"/>
              <a:ext cx="1057993" cy="307777"/>
            </a:xfrm>
            <a:prstGeom prst="rect">
              <a:avLst/>
            </a:prstGeom>
            <a:noFill/>
          </p:spPr>
          <p:txBody>
            <a:bodyPr wrap="square" rtlCol="0">
              <a:spAutoFit/>
            </a:bodyPr>
            <a:lstStyle/>
            <a:p>
              <a:r>
                <a:rPr lang="en-US" altLang="zh-CN" sz="140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GE0/0/0</a:t>
              </a:r>
              <a:endParaRPr lang="zh-CN" altLang="en-US" sz="14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18" name="组合 17">
            <a:extLst>
              <a:ext uri="{FF2B5EF4-FFF2-40B4-BE49-F238E27FC236}">
                <a16:creationId xmlns="" xmlns:a16="http://schemas.microsoft.com/office/drawing/2014/main" id="{55271465-17A7-4EA1-ABE1-0F0674A68AFC}"/>
              </a:ext>
            </a:extLst>
          </p:cNvPr>
          <p:cNvGrpSpPr/>
          <p:nvPr/>
        </p:nvGrpSpPr>
        <p:grpSpPr>
          <a:xfrm>
            <a:off x="6357612" y="2714130"/>
            <a:ext cx="1903174" cy="567904"/>
            <a:chOff x="2134861" y="4974560"/>
            <a:chExt cx="1903174" cy="567904"/>
          </a:xfrm>
        </p:grpSpPr>
        <p:sp>
          <p:nvSpPr>
            <p:cNvPr id="19" name="文本框 18">
              <a:extLst>
                <a:ext uri="{FF2B5EF4-FFF2-40B4-BE49-F238E27FC236}">
                  <a16:creationId xmlns="" xmlns:a16="http://schemas.microsoft.com/office/drawing/2014/main" id="{7E52949E-A7AA-4B5F-A299-F17AECDA11C8}"/>
                </a:ext>
              </a:extLst>
            </p:cNvPr>
            <p:cNvSpPr txBox="1"/>
            <p:nvPr/>
          </p:nvSpPr>
          <p:spPr>
            <a:xfrm>
              <a:off x="2134861" y="5234687"/>
              <a:ext cx="1903174" cy="307777"/>
            </a:xfrm>
            <a:prstGeom prst="rect">
              <a:avLst/>
            </a:prstGeom>
            <a:noFill/>
          </p:spPr>
          <p:txBody>
            <a:bodyPr wrap="square" rtlCol="0">
              <a:spAutoFit/>
            </a:bodyPr>
            <a:lstStyle/>
            <a:p>
              <a:r>
                <a:rPr lang="en-US" altLang="zh-CN" sz="14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10.1.23.1/30</a:t>
              </a:r>
              <a:endParaRPr lang="zh-CN" altLang="en-US" sz="14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 name="文本框 19">
              <a:extLst>
                <a:ext uri="{FF2B5EF4-FFF2-40B4-BE49-F238E27FC236}">
                  <a16:creationId xmlns="" xmlns:a16="http://schemas.microsoft.com/office/drawing/2014/main" id="{32140FEE-5DD5-446E-97C2-A57CC92CABDC}"/>
                </a:ext>
              </a:extLst>
            </p:cNvPr>
            <p:cNvSpPr txBox="1"/>
            <p:nvPr/>
          </p:nvSpPr>
          <p:spPr>
            <a:xfrm>
              <a:off x="2158432" y="4974560"/>
              <a:ext cx="1057993" cy="307777"/>
            </a:xfrm>
            <a:prstGeom prst="rect">
              <a:avLst/>
            </a:prstGeom>
            <a:noFill/>
          </p:spPr>
          <p:txBody>
            <a:bodyPr wrap="square" rtlCol="0">
              <a:spAutoFit/>
            </a:bodyPr>
            <a:lstStyle/>
            <a:p>
              <a:r>
                <a:rPr lang="en-US" altLang="zh-CN" sz="140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GE0/0/1</a:t>
              </a:r>
              <a:endParaRPr lang="zh-CN" altLang="en-US" sz="14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21" name="组合 20">
            <a:extLst>
              <a:ext uri="{FF2B5EF4-FFF2-40B4-BE49-F238E27FC236}">
                <a16:creationId xmlns="" xmlns:a16="http://schemas.microsoft.com/office/drawing/2014/main" id="{B005A4FE-36B9-4CCA-9D75-F8ED0E7FDC55}"/>
              </a:ext>
            </a:extLst>
          </p:cNvPr>
          <p:cNvGrpSpPr/>
          <p:nvPr/>
        </p:nvGrpSpPr>
        <p:grpSpPr>
          <a:xfrm>
            <a:off x="7581488" y="2714130"/>
            <a:ext cx="1903174" cy="567904"/>
            <a:chOff x="2134861" y="4974560"/>
            <a:chExt cx="1903174" cy="567904"/>
          </a:xfrm>
        </p:grpSpPr>
        <p:sp>
          <p:nvSpPr>
            <p:cNvPr id="22" name="文本框 21">
              <a:extLst>
                <a:ext uri="{FF2B5EF4-FFF2-40B4-BE49-F238E27FC236}">
                  <a16:creationId xmlns="" xmlns:a16="http://schemas.microsoft.com/office/drawing/2014/main" id="{176D4A05-B770-4C0F-930E-973049F77B32}"/>
                </a:ext>
              </a:extLst>
            </p:cNvPr>
            <p:cNvSpPr txBox="1"/>
            <p:nvPr/>
          </p:nvSpPr>
          <p:spPr>
            <a:xfrm>
              <a:off x="2134861" y="5234687"/>
              <a:ext cx="1903174" cy="307777"/>
            </a:xfrm>
            <a:prstGeom prst="rect">
              <a:avLst/>
            </a:prstGeom>
            <a:noFill/>
          </p:spPr>
          <p:txBody>
            <a:bodyPr wrap="square" rtlCol="0">
              <a:spAutoFit/>
            </a:bodyPr>
            <a:lstStyle/>
            <a:p>
              <a:r>
                <a:rPr lang="en-US" altLang="zh-CN" sz="140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10.1.23.2/30</a:t>
              </a:r>
              <a:endParaRPr lang="zh-CN" altLang="en-US" sz="14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 name="文本框 22">
              <a:extLst>
                <a:ext uri="{FF2B5EF4-FFF2-40B4-BE49-F238E27FC236}">
                  <a16:creationId xmlns="" xmlns:a16="http://schemas.microsoft.com/office/drawing/2014/main" id="{F93DD00D-5F03-4F6F-A10D-773ACA34BB05}"/>
                </a:ext>
              </a:extLst>
            </p:cNvPr>
            <p:cNvSpPr txBox="1"/>
            <p:nvPr/>
          </p:nvSpPr>
          <p:spPr>
            <a:xfrm>
              <a:off x="2412432" y="4974560"/>
              <a:ext cx="1057993" cy="307777"/>
            </a:xfrm>
            <a:prstGeom prst="rect">
              <a:avLst/>
            </a:prstGeom>
            <a:noFill/>
          </p:spPr>
          <p:txBody>
            <a:bodyPr wrap="square" rtlCol="0">
              <a:spAutoFit/>
            </a:bodyPr>
            <a:lstStyle/>
            <a:p>
              <a:r>
                <a:rPr lang="en-US" altLang="zh-CN" sz="140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GE0/0/1</a:t>
              </a:r>
              <a:endParaRPr lang="zh-CN" altLang="en-US" sz="14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24" name="文本框 23">
            <a:extLst>
              <a:ext uri="{FF2B5EF4-FFF2-40B4-BE49-F238E27FC236}">
                <a16:creationId xmlns="" xmlns:a16="http://schemas.microsoft.com/office/drawing/2014/main" id="{559D6FCC-C8D0-443B-AB06-58275392D848}"/>
              </a:ext>
            </a:extLst>
          </p:cNvPr>
          <p:cNvSpPr txBox="1"/>
          <p:nvPr/>
        </p:nvSpPr>
        <p:spPr>
          <a:xfrm>
            <a:off x="4334904" y="2046437"/>
            <a:ext cx="798617" cy="338554"/>
          </a:xfrm>
          <a:prstGeom prst="rect">
            <a:avLst/>
          </a:prstGeom>
          <a:noFill/>
        </p:spPr>
        <p:txBody>
          <a:bodyPr wrap="none" rtlCol="0">
            <a:spAutoFit/>
          </a:bodyPr>
          <a:lstStyle/>
          <a:p>
            <a:r>
              <a:rPr lang="en-US" altLang="zh-CN" sz="16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Area 0</a:t>
            </a:r>
            <a:endParaRPr lang="zh-CN" altLang="en-US" sz="16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 name="文本框 24">
            <a:extLst>
              <a:ext uri="{FF2B5EF4-FFF2-40B4-BE49-F238E27FC236}">
                <a16:creationId xmlns="" xmlns:a16="http://schemas.microsoft.com/office/drawing/2014/main" id="{9862B67D-D175-4B04-89E8-D41C62A166EE}"/>
              </a:ext>
            </a:extLst>
          </p:cNvPr>
          <p:cNvSpPr txBox="1"/>
          <p:nvPr/>
        </p:nvSpPr>
        <p:spPr>
          <a:xfrm>
            <a:off x="7133109" y="2046437"/>
            <a:ext cx="798617" cy="338554"/>
          </a:xfrm>
          <a:prstGeom prst="rect">
            <a:avLst/>
          </a:prstGeom>
          <a:noFill/>
        </p:spPr>
        <p:txBody>
          <a:bodyPr wrap="none" rtlCol="0">
            <a:spAutoFit/>
          </a:bodyPr>
          <a:lstStyle/>
          <a:p>
            <a:r>
              <a:rPr lang="en-US" altLang="zh-CN" sz="16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Area 1</a:t>
            </a:r>
            <a:endParaRPr lang="zh-CN" altLang="en-US" sz="16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6" name="直接连接符 25">
            <a:extLst>
              <a:ext uri="{FF2B5EF4-FFF2-40B4-BE49-F238E27FC236}">
                <a16:creationId xmlns="" xmlns:a16="http://schemas.microsoft.com/office/drawing/2014/main" id="{A5BE0CE9-BFC0-4057-914A-DDB6712D009F}"/>
              </a:ext>
            </a:extLst>
          </p:cNvPr>
          <p:cNvCxnSpPr>
            <a:cxnSpLocks/>
            <a:stCxn id="7" idx="3"/>
          </p:cNvCxnSpPr>
          <p:nvPr/>
        </p:nvCxnSpPr>
        <p:spPr>
          <a:xfrm>
            <a:off x="9191670" y="2687450"/>
            <a:ext cx="28081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 xmlns:a16="http://schemas.microsoft.com/office/drawing/2014/main" id="{A0D9F3E0-243A-4F5E-95AB-B63D6F5F8B34}"/>
              </a:ext>
            </a:extLst>
          </p:cNvPr>
          <p:cNvCxnSpPr>
            <a:cxnSpLocks/>
          </p:cNvCxnSpPr>
          <p:nvPr/>
        </p:nvCxnSpPr>
        <p:spPr>
          <a:xfrm flipV="1">
            <a:off x="9477603" y="2632369"/>
            <a:ext cx="0" cy="1217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8" name="组合 27">
            <a:extLst>
              <a:ext uri="{FF2B5EF4-FFF2-40B4-BE49-F238E27FC236}">
                <a16:creationId xmlns="" xmlns:a16="http://schemas.microsoft.com/office/drawing/2014/main" id="{063B9D72-7138-44AA-BF62-ECFA1AE59268}"/>
              </a:ext>
            </a:extLst>
          </p:cNvPr>
          <p:cNvGrpSpPr/>
          <p:nvPr/>
        </p:nvGrpSpPr>
        <p:grpSpPr>
          <a:xfrm rot="10800000">
            <a:off x="2714670" y="2632369"/>
            <a:ext cx="285933" cy="121756"/>
            <a:chOff x="2143170" y="3381669"/>
            <a:chExt cx="285933" cy="121756"/>
          </a:xfrm>
        </p:grpSpPr>
        <p:cxnSp>
          <p:nvCxnSpPr>
            <p:cNvPr id="29" name="直接连接符 28">
              <a:extLst>
                <a:ext uri="{FF2B5EF4-FFF2-40B4-BE49-F238E27FC236}">
                  <a16:creationId xmlns="" xmlns:a16="http://schemas.microsoft.com/office/drawing/2014/main" id="{D4702A9E-EE7E-4082-ABF1-47605A3B756B}"/>
                </a:ext>
              </a:extLst>
            </p:cNvPr>
            <p:cNvCxnSpPr>
              <a:cxnSpLocks/>
            </p:cNvCxnSpPr>
            <p:nvPr/>
          </p:nvCxnSpPr>
          <p:spPr>
            <a:xfrm>
              <a:off x="2143170" y="3436750"/>
              <a:ext cx="28081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 xmlns:a16="http://schemas.microsoft.com/office/drawing/2014/main" id="{6F1B3BCD-A199-4EFE-8BB9-7B47D627B251}"/>
                </a:ext>
              </a:extLst>
            </p:cNvPr>
            <p:cNvCxnSpPr>
              <a:cxnSpLocks/>
            </p:cNvCxnSpPr>
            <p:nvPr/>
          </p:nvCxnSpPr>
          <p:spPr>
            <a:xfrm flipV="1">
              <a:off x="2429103" y="3381669"/>
              <a:ext cx="0" cy="1217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1" name="文本框 30">
            <a:extLst>
              <a:ext uri="{FF2B5EF4-FFF2-40B4-BE49-F238E27FC236}">
                <a16:creationId xmlns="" xmlns:a16="http://schemas.microsoft.com/office/drawing/2014/main" id="{187DC9B0-CF91-43F7-B632-B035E59A65BC}"/>
              </a:ext>
            </a:extLst>
          </p:cNvPr>
          <p:cNvSpPr txBox="1"/>
          <p:nvPr/>
        </p:nvSpPr>
        <p:spPr>
          <a:xfrm>
            <a:off x="1642260" y="2518173"/>
            <a:ext cx="1099981" cy="338554"/>
          </a:xfrm>
          <a:prstGeom prst="rect">
            <a:avLst/>
          </a:prstGeom>
          <a:noFill/>
        </p:spPr>
        <p:txBody>
          <a:bodyPr wrap="non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1.1.1.1/32</a:t>
            </a: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文本框 31">
            <a:extLst>
              <a:ext uri="{FF2B5EF4-FFF2-40B4-BE49-F238E27FC236}">
                <a16:creationId xmlns="" xmlns:a16="http://schemas.microsoft.com/office/drawing/2014/main" id="{5F1049F4-3F38-48A0-9982-342210D4C585}"/>
              </a:ext>
            </a:extLst>
          </p:cNvPr>
          <p:cNvSpPr txBox="1"/>
          <p:nvPr/>
        </p:nvSpPr>
        <p:spPr>
          <a:xfrm>
            <a:off x="9468863" y="2518173"/>
            <a:ext cx="1099981" cy="338554"/>
          </a:xfrm>
          <a:prstGeom prst="rect">
            <a:avLst/>
          </a:prstGeom>
          <a:noFill/>
        </p:spPr>
        <p:txBody>
          <a:bodyPr wrap="none" rtlCol="0">
            <a:spAutoFit/>
          </a:bodyPr>
          <a:lstStyle/>
          <a:p>
            <a:r>
              <a:rPr lang="en-US" altLang="zh-CN" sz="160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3.3.3.3/32</a:t>
            </a:r>
            <a:endParaRPr lang="zh-CN" altLang="en-US" sz="160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 name="圆角矩形 12">
            <a:extLst>
              <a:ext uri="{FF2B5EF4-FFF2-40B4-BE49-F238E27FC236}">
                <a16:creationId xmlns="" xmlns:a16="http://schemas.microsoft.com/office/drawing/2014/main" id="{2F29C514-EE72-430B-8ADE-1D846AE60C19}"/>
              </a:ext>
            </a:extLst>
          </p:cNvPr>
          <p:cNvSpPr/>
          <p:nvPr/>
        </p:nvSpPr>
        <p:spPr>
          <a:xfrm>
            <a:off x="3496704" y="1381259"/>
            <a:ext cx="1574400" cy="345103"/>
          </a:xfrm>
          <a:prstGeom prst="roundRect">
            <a:avLst>
              <a:gd name="adj" fmla="val 4298"/>
            </a:avLst>
          </a:prstGeom>
          <a:solidFill>
            <a:srgbClr val="00B0F0">
              <a:alpha val="5000"/>
            </a:srgbClr>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配置设备接口</a:t>
            </a:r>
          </a:p>
        </p:txBody>
      </p:sp>
      <p:sp>
        <p:nvSpPr>
          <p:cNvPr id="34" name="圆角矩形 12">
            <a:extLst>
              <a:ext uri="{FF2B5EF4-FFF2-40B4-BE49-F238E27FC236}">
                <a16:creationId xmlns="" xmlns:a16="http://schemas.microsoft.com/office/drawing/2014/main" id="{83CA7D8E-771A-40B5-819B-63942747B595}"/>
              </a:ext>
            </a:extLst>
          </p:cNvPr>
          <p:cNvSpPr/>
          <p:nvPr/>
        </p:nvSpPr>
        <p:spPr>
          <a:xfrm>
            <a:off x="5577249" y="1381259"/>
            <a:ext cx="1289439" cy="345103"/>
          </a:xfrm>
          <a:prstGeom prst="roundRect">
            <a:avLst>
              <a:gd name="adj" fmla="val 4298"/>
            </a:avLst>
          </a:prstGeom>
          <a:solidFill>
            <a:srgbClr val="00B0F0"/>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600" b="1"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配置</a:t>
            </a:r>
            <a:r>
              <a:rPr lang="en-US" altLang="zh-CN" sz="1600" b="1"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OSPF</a:t>
            </a:r>
            <a:endParaRPr lang="zh-CN" altLang="en-US" sz="1600" b="1"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5" name="直接箭头连接符 34">
            <a:extLst>
              <a:ext uri="{FF2B5EF4-FFF2-40B4-BE49-F238E27FC236}">
                <a16:creationId xmlns="" xmlns:a16="http://schemas.microsoft.com/office/drawing/2014/main" id="{5161584A-F216-461B-B316-B566A6A9332E}"/>
              </a:ext>
            </a:extLst>
          </p:cNvPr>
          <p:cNvCxnSpPr>
            <a:cxnSpLocks/>
            <a:stCxn id="33" idx="3"/>
            <a:endCxn id="34" idx="1"/>
          </p:cNvCxnSpPr>
          <p:nvPr/>
        </p:nvCxnSpPr>
        <p:spPr bwMode="auto">
          <a:xfrm>
            <a:off x="5071104" y="1553811"/>
            <a:ext cx="506145" cy="0"/>
          </a:xfrm>
          <a:prstGeom prst="straightConnector1">
            <a:avLst/>
          </a:prstGeom>
          <a:noFill/>
          <a:ln w="19050" cap="flat" cmpd="sng" algn="ctr">
            <a:solidFill>
              <a:schemeClr val="tx1"/>
            </a:solidFill>
            <a:prstDash val="solid"/>
            <a:round/>
            <a:headEnd type="none" w="med" len="med"/>
            <a:tailEnd type="triangle"/>
          </a:ln>
          <a:effectLst/>
        </p:spPr>
      </p:cxnSp>
      <p:sp>
        <p:nvSpPr>
          <p:cNvPr id="36" name="圆角矩形 12">
            <a:extLst>
              <a:ext uri="{FF2B5EF4-FFF2-40B4-BE49-F238E27FC236}">
                <a16:creationId xmlns="" xmlns:a16="http://schemas.microsoft.com/office/drawing/2014/main" id="{4B1E40F7-D8C8-4CBA-A77F-F5238C7BB6D2}"/>
              </a:ext>
            </a:extLst>
          </p:cNvPr>
          <p:cNvSpPr/>
          <p:nvPr/>
        </p:nvSpPr>
        <p:spPr>
          <a:xfrm>
            <a:off x="7401899" y="1381259"/>
            <a:ext cx="1005403" cy="345103"/>
          </a:xfrm>
          <a:prstGeom prst="roundRect">
            <a:avLst>
              <a:gd name="adj" fmla="val 4298"/>
            </a:avLst>
          </a:prstGeom>
          <a:solidFill>
            <a:srgbClr val="00B0F0">
              <a:alpha val="5000"/>
            </a:srgbClr>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结果验证</a:t>
            </a:r>
            <a:endPar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7" name="直接箭头连接符 36">
            <a:extLst>
              <a:ext uri="{FF2B5EF4-FFF2-40B4-BE49-F238E27FC236}">
                <a16:creationId xmlns="" xmlns:a16="http://schemas.microsoft.com/office/drawing/2014/main" id="{C1C01EC2-1288-48FE-848D-BDFCC481BA06}"/>
              </a:ext>
            </a:extLst>
          </p:cNvPr>
          <p:cNvCxnSpPr>
            <a:cxnSpLocks/>
            <a:stCxn id="34" idx="3"/>
            <a:endCxn id="36" idx="1"/>
          </p:cNvCxnSpPr>
          <p:nvPr/>
        </p:nvCxnSpPr>
        <p:spPr bwMode="auto">
          <a:xfrm>
            <a:off x="6866688" y="1553811"/>
            <a:ext cx="535211" cy="0"/>
          </a:xfrm>
          <a:prstGeom prst="straightConnector1">
            <a:avLst/>
          </a:prstGeom>
          <a:noFill/>
          <a:ln w="19050" cap="flat" cmpd="sng" algn="ctr">
            <a:solidFill>
              <a:schemeClr val="tx1"/>
            </a:solidFill>
            <a:prstDash val="solid"/>
            <a:round/>
            <a:headEnd type="none" w="med" len="med"/>
            <a:tailEnd type="triangle"/>
          </a:ln>
          <a:effectLst/>
        </p:spPr>
      </p:cxnSp>
      <p:sp>
        <p:nvSpPr>
          <p:cNvPr id="38" name="文本框 37">
            <a:extLst>
              <a:ext uri="{FF2B5EF4-FFF2-40B4-BE49-F238E27FC236}">
                <a16:creationId xmlns="" xmlns:a16="http://schemas.microsoft.com/office/drawing/2014/main" id="{08559FA2-F3C6-420E-B40A-262540E6B485}"/>
              </a:ext>
            </a:extLst>
          </p:cNvPr>
          <p:cNvSpPr txBox="1"/>
          <p:nvPr/>
        </p:nvSpPr>
        <p:spPr>
          <a:xfrm>
            <a:off x="1409058" y="4087709"/>
            <a:ext cx="4331741" cy="1938992"/>
          </a:xfrm>
          <a:prstGeom prst="rect">
            <a:avLst/>
          </a:prstGeom>
          <a:solidFill>
            <a:srgbClr val="F4FBFE"/>
          </a:solidFill>
          <a:ln>
            <a:solidFill>
              <a:srgbClr val="99DFF9"/>
            </a:solidFill>
          </a:ln>
        </p:spPr>
        <p:txBody>
          <a:bodyPr wrap="square" rtlCol="0">
            <a:spAutoFit/>
          </a:bodyPr>
          <a:lstStyle>
            <a:defPPr>
              <a:defRPr lang="en-US"/>
            </a:defPPr>
            <a:lvl1pPr fontAlgn="auto">
              <a:lnSpc>
                <a:spcPts val="2400"/>
              </a:lnSpc>
              <a:spcBef>
                <a:spcPts val="0"/>
              </a:spcBef>
              <a:spcAft>
                <a:spcPts val="0"/>
              </a:spcAft>
              <a:defRPr sz="1400">
                <a:solidFill>
                  <a:prstClr val="black"/>
                </a:solidFill>
                <a:latin typeface="Huawei Sans" panose="020C0503030203020204" pitchFamily="34" charset="0"/>
                <a:ea typeface="方正兰亭黑简体" panose="02000000000000000000" pitchFamily="2" charset="-122"/>
                <a:cs typeface="Courier New" panose="02070309020205020404" pitchFamily="49" charset="0"/>
              </a:defRPr>
            </a:lvl1pPr>
          </a:lstStyle>
          <a:p>
            <a:r>
              <a:rPr lang="en-US" altLang="zh-CN" dirty="0">
                <a:sym typeface="Huawei Sans" panose="020C0503030203020204" pitchFamily="34" charset="0"/>
              </a:rPr>
              <a:t>#</a:t>
            </a:r>
            <a:r>
              <a:rPr lang="zh-CN" altLang="en-US" dirty="0">
                <a:sym typeface="Huawei Sans" panose="020C0503030203020204" pitchFamily="34" charset="0"/>
              </a:rPr>
              <a:t>配置</a:t>
            </a:r>
            <a:r>
              <a:rPr lang="en-US" altLang="zh-CN" dirty="0">
                <a:sym typeface="Huawei Sans" panose="020C0503030203020204" pitchFamily="34" charset="0"/>
              </a:rPr>
              <a:t>R2</a:t>
            </a:r>
            <a:r>
              <a:rPr lang="zh-CN" altLang="en-US" dirty="0">
                <a:sym typeface="Huawei Sans" panose="020C0503030203020204" pitchFamily="34" charset="0"/>
              </a:rPr>
              <a:t> </a:t>
            </a:r>
            <a:r>
              <a:rPr lang="en-US" altLang="zh-CN" dirty="0">
                <a:sym typeface="Huawei Sans" panose="020C0503030203020204" pitchFamily="34" charset="0"/>
              </a:rPr>
              <a:t>OSPF</a:t>
            </a:r>
            <a:r>
              <a:rPr lang="zh-CN" altLang="en-US" dirty="0">
                <a:sym typeface="Huawei Sans" panose="020C0503030203020204" pitchFamily="34" charset="0"/>
              </a:rPr>
              <a:t>协议</a:t>
            </a:r>
          </a:p>
          <a:p>
            <a:r>
              <a:rPr lang="en-US" altLang="zh-CN" dirty="0">
                <a:sym typeface="Huawei Sans" panose="020C0503030203020204" pitchFamily="34" charset="0"/>
              </a:rPr>
              <a:t>[R2] </a:t>
            </a:r>
            <a:r>
              <a:rPr lang="en-US" altLang="zh-CN" dirty="0" err="1">
                <a:sym typeface="Huawei Sans" panose="020C0503030203020204" pitchFamily="34" charset="0"/>
              </a:rPr>
              <a:t>ospf</a:t>
            </a:r>
            <a:r>
              <a:rPr lang="en-US" altLang="zh-CN" dirty="0">
                <a:sym typeface="Huawei Sans" panose="020C0503030203020204" pitchFamily="34" charset="0"/>
              </a:rPr>
              <a:t> 1 </a:t>
            </a:r>
            <a:r>
              <a:rPr lang="en-US" altLang="zh-CN" dirty="0">
                <a:solidFill>
                  <a:schemeClr val="accent4">
                    <a:lumMod val="50000"/>
                  </a:schemeClr>
                </a:solidFill>
                <a:sym typeface="Huawei Sans" panose="020C0503030203020204" pitchFamily="34" charset="0"/>
              </a:rPr>
              <a:t>router-id 2.2.2.2</a:t>
            </a:r>
            <a:r>
              <a:rPr lang="en-US" altLang="zh-CN" dirty="0">
                <a:sym typeface="Huawei Sans" panose="020C0503030203020204" pitchFamily="34" charset="0"/>
              </a:rPr>
              <a:t>	</a:t>
            </a:r>
          </a:p>
          <a:p>
            <a:r>
              <a:rPr lang="en-US" altLang="zh-CN" dirty="0">
                <a:sym typeface="Huawei Sans" panose="020C0503030203020204" pitchFamily="34" charset="0"/>
              </a:rPr>
              <a:t>[R2-ospf-1] </a:t>
            </a:r>
            <a:r>
              <a:rPr lang="en-US" altLang="zh-CN" dirty="0">
                <a:solidFill>
                  <a:srgbClr val="EC7061"/>
                </a:solidFill>
                <a:sym typeface="Huawei Sans" panose="020C0503030203020204" pitchFamily="34" charset="0"/>
              </a:rPr>
              <a:t>area 0	</a:t>
            </a:r>
          </a:p>
          <a:p>
            <a:r>
              <a:rPr lang="en-US" altLang="zh-CN" dirty="0">
                <a:sym typeface="Huawei Sans" panose="020C0503030203020204" pitchFamily="34" charset="0"/>
              </a:rPr>
              <a:t>[R2-ospf-1-area-0.0.0.0] </a:t>
            </a:r>
            <a:r>
              <a:rPr lang="en-US" altLang="zh-CN" dirty="0">
                <a:solidFill>
                  <a:schemeClr val="tx1"/>
                </a:solidFill>
                <a:sym typeface="Huawei Sans" panose="020C0503030203020204" pitchFamily="34" charset="0"/>
              </a:rPr>
              <a:t>network 10.1.12.0 0.0.0.3</a:t>
            </a:r>
          </a:p>
          <a:p>
            <a:r>
              <a:rPr lang="en-US" altLang="zh-CN" dirty="0">
                <a:sym typeface="Huawei Sans" panose="020C0503030203020204" pitchFamily="34" charset="0"/>
              </a:rPr>
              <a:t>[R2-ospf-1-area-0.0.0.0] </a:t>
            </a:r>
            <a:r>
              <a:rPr lang="en-US" altLang="zh-CN" dirty="0">
                <a:solidFill>
                  <a:srgbClr val="EC7061"/>
                </a:solidFill>
                <a:sym typeface="Huawei Sans" panose="020C0503030203020204" pitchFamily="34" charset="0"/>
              </a:rPr>
              <a:t>area 1</a:t>
            </a:r>
          </a:p>
          <a:p>
            <a:r>
              <a:rPr lang="en-US" altLang="zh-CN" dirty="0">
                <a:solidFill>
                  <a:schemeClr val="tx1"/>
                </a:solidFill>
                <a:sym typeface="Huawei Sans" panose="020C0503030203020204" pitchFamily="34" charset="0"/>
              </a:rPr>
              <a:t>[R2-ospf-1-area-0.0.0.1] network 10.1.23.0 0.0.0.3</a:t>
            </a:r>
            <a:endParaRPr lang="zh-CN" altLang="en-US" dirty="0">
              <a:solidFill>
                <a:schemeClr val="tx1"/>
              </a:solidFill>
              <a:sym typeface="Huawei Sans" panose="020C0503030203020204" pitchFamily="34" charset="0"/>
            </a:endParaRPr>
          </a:p>
        </p:txBody>
      </p:sp>
      <p:sp>
        <p:nvSpPr>
          <p:cNvPr id="46" name="文本框 45">
            <a:extLst>
              <a:ext uri="{FF2B5EF4-FFF2-40B4-BE49-F238E27FC236}">
                <a16:creationId xmlns="" xmlns:a16="http://schemas.microsoft.com/office/drawing/2014/main" id="{B9165086-351B-4739-8667-5E200BC9E547}"/>
              </a:ext>
            </a:extLst>
          </p:cNvPr>
          <p:cNvSpPr txBox="1"/>
          <p:nvPr/>
        </p:nvSpPr>
        <p:spPr>
          <a:xfrm>
            <a:off x="5230716" y="2059007"/>
            <a:ext cx="1750800" cy="338554"/>
          </a:xfrm>
          <a:prstGeom prst="rect">
            <a:avLst/>
          </a:prstGeom>
          <a:noFill/>
        </p:spPr>
        <p:txBody>
          <a:bodyPr wrap="none" rtlCol="0">
            <a:spAutoFit/>
          </a:bodyPr>
          <a:lstStyle/>
          <a:p>
            <a:r>
              <a:rPr lang="en-US" altLang="zh-CN" sz="16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Router ID 2.2.2.2</a:t>
            </a:r>
            <a:endParaRPr lang="zh-CN" altLang="en-US" sz="16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7" name="文本框 46">
            <a:extLst>
              <a:ext uri="{FF2B5EF4-FFF2-40B4-BE49-F238E27FC236}">
                <a16:creationId xmlns="" xmlns:a16="http://schemas.microsoft.com/office/drawing/2014/main" id="{E631C4FD-64D7-41DD-ACCC-10717B63C226}"/>
              </a:ext>
            </a:extLst>
          </p:cNvPr>
          <p:cNvSpPr txBox="1"/>
          <p:nvPr/>
        </p:nvSpPr>
        <p:spPr>
          <a:xfrm>
            <a:off x="8041652" y="2046437"/>
            <a:ext cx="1750800" cy="338554"/>
          </a:xfrm>
          <a:prstGeom prst="rect">
            <a:avLst/>
          </a:prstGeom>
          <a:noFill/>
        </p:spPr>
        <p:txBody>
          <a:bodyPr wrap="none" rtlCol="0">
            <a:spAutoFit/>
          </a:bodyPr>
          <a:lstStyle/>
          <a:p>
            <a:r>
              <a:rPr lang="en-US" altLang="zh-CN" sz="160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Router ID 3.3.3.3</a:t>
            </a:r>
            <a:endParaRPr lang="zh-CN" altLang="en-US" sz="160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3" name="文本框 42">
            <a:extLst>
              <a:ext uri="{FF2B5EF4-FFF2-40B4-BE49-F238E27FC236}">
                <a16:creationId xmlns="" xmlns:a16="http://schemas.microsoft.com/office/drawing/2014/main" id="{2E84693E-97F3-4C52-BA98-722EEAE1662E}"/>
              </a:ext>
            </a:extLst>
          </p:cNvPr>
          <p:cNvSpPr txBox="1"/>
          <p:nvPr/>
        </p:nvSpPr>
        <p:spPr>
          <a:xfrm>
            <a:off x="6445429" y="4087709"/>
            <a:ext cx="4413071" cy="1631216"/>
          </a:xfrm>
          <a:prstGeom prst="rect">
            <a:avLst/>
          </a:prstGeom>
          <a:solidFill>
            <a:srgbClr val="F4FBFE"/>
          </a:solidFill>
          <a:ln>
            <a:solidFill>
              <a:srgbClr val="99DFF9"/>
            </a:solidFill>
          </a:ln>
        </p:spPr>
        <p:txBody>
          <a:bodyPr wrap="square" rtlCol="0">
            <a:spAutoFit/>
          </a:bodyPr>
          <a:lstStyle>
            <a:defPPr>
              <a:defRPr lang="en-US"/>
            </a:defPPr>
            <a:lvl1pPr fontAlgn="auto">
              <a:lnSpc>
                <a:spcPts val="2400"/>
              </a:lnSpc>
              <a:spcBef>
                <a:spcPts val="0"/>
              </a:spcBef>
              <a:spcAft>
                <a:spcPts val="0"/>
              </a:spcAft>
              <a:defRPr sz="1400">
                <a:solidFill>
                  <a:prstClr val="black"/>
                </a:solidFill>
                <a:latin typeface="Huawei Sans" panose="020C0503030203020204" pitchFamily="34" charset="0"/>
                <a:ea typeface="方正兰亭黑简体" panose="02000000000000000000" pitchFamily="2" charset="-122"/>
                <a:cs typeface="Courier New" panose="02070309020205020404" pitchFamily="49" charset="0"/>
              </a:defRPr>
            </a:lvl1pPr>
          </a:lstStyle>
          <a:p>
            <a:r>
              <a:rPr lang="en-US" altLang="zh-CN" dirty="0">
                <a:sym typeface="Huawei Sans" panose="020C0503030203020204" pitchFamily="34" charset="0"/>
              </a:rPr>
              <a:t>#</a:t>
            </a:r>
            <a:r>
              <a:rPr lang="zh-CN" altLang="en-US" dirty="0">
                <a:sym typeface="Huawei Sans" panose="020C0503030203020204" pitchFamily="34" charset="0"/>
              </a:rPr>
              <a:t>配置</a:t>
            </a:r>
            <a:r>
              <a:rPr lang="en-US" altLang="zh-CN" dirty="0">
                <a:sym typeface="Huawei Sans" panose="020C0503030203020204" pitchFamily="34" charset="0"/>
              </a:rPr>
              <a:t>R3</a:t>
            </a:r>
            <a:r>
              <a:rPr lang="zh-CN" altLang="en-US" dirty="0">
                <a:sym typeface="Huawei Sans" panose="020C0503030203020204" pitchFamily="34" charset="0"/>
              </a:rPr>
              <a:t> </a:t>
            </a:r>
            <a:r>
              <a:rPr lang="en-US" altLang="zh-CN" dirty="0">
                <a:sym typeface="Huawei Sans" panose="020C0503030203020204" pitchFamily="34" charset="0"/>
              </a:rPr>
              <a:t>OSPF</a:t>
            </a:r>
            <a:r>
              <a:rPr lang="zh-CN" altLang="en-US" dirty="0">
                <a:sym typeface="Huawei Sans" panose="020C0503030203020204" pitchFamily="34" charset="0"/>
              </a:rPr>
              <a:t>协议</a:t>
            </a:r>
          </a:p>
          <a:p>
            <a:r>
              <a:rPr lang="en-US" altLang="zh-CN" dirty="0">
                <a:sym typeface="Huawei Sans" panose="020C0503030203020204" pitchFamily="34" charset="0"/>
              </a:rPr>
              <a:t>[R3] </a:t>
            </a:r>
            <a:r>
              <a:rPr lang="en-US" altLang="zh-CN" dirty="0" err="1">
                <a:sym typeface="Huawei Sans" panose="020C0503030203020204" pitchFamily="34" charset="0"/>
              </a:rPr>
              <a:t>ospf</a:t>
            </a:r>
            <a:r>
              <a:rPr lang="en-US" altLang="zh-CN" dirty="0">
                <a:sym typeface="Huawei Sans" panose="020C0503030203020204" pitchFamily="34" charset="0"/>
              </a:rPr>
              <a:t> 1 </a:t>
            </a:r>
            <a:r>
              <a:rPr lang="en-US" altLang="zh-CN" dirty="0">
                <a:solidFill>
                  <a:schemeClr val="accent4">
                    <a:lumMod val="50000"/>
                  </a:schemeClr>
                </a:solidFill>
                <a:sym typeface="Huawei Sans" panose="020C0503030203020204" pitchFamily="34" charset="0"/>
              </a:rPr>
              <a:t>router-id 3.3.3.3</a:t>
            </a:r>
            <a:r>
              <a:rPr lang="en-US" altLang="zh-CN" dirty="0">
                <a:solidFill>
                  <a:srgbClr val="0070C0"/>
                </a:solidFill>
                <a:sym typeface="Huawei Sans" panose="020C0503030203020204" pitchFamily="34" charset="0"/>
              </a:rPr>
              <a:t>	</a:t>
            </a:r>
          </a:p>
          <a:p>
            <a:r>
              <a:rPr lang="en-US" altLang="zh-CN" dirty="0">
                <a:sym typeface="Huawei Sans" panose="020C0503030203020204" pitchFamily="34" charset="0"/>
              </a:rPr>
              <a:t>[R3-ospf-1] </a:t>
            </a:r>
            <a:r>
              <a:rPr lang="en-US" altLang="zh-CN" dirty="0">
                <a:solidFill>
                  <a:srgbClr val="EC7061"/>
                </a:solidFill>
                <a:sym typeface="Huawei Sans" panose="020C0503030203020204" pitchFamily="34" charset="0"/>
              </a:rPr>
              <a:t>area 1	</a:t>
            </a:r>
          </a:p>
          <a:p>
            <a:r>
              <a:rPr lang="en-US" altLang="zh-CN" dirty="0">
                <a:sym typeface="Huawei Sans" panose="020C0503030203020204" pitchFamily="34" charset="0"/>
              </a:rPr>
              <a:t>[R3-ospf-1-area-0.0.0.1] network 3.3.3.3 0.0.0.0</a:t>
            </a:r>
          </a:p>
          <a:p>
            <a:r>
              <a:rPr lang="en-US" altLang="zh-CN" dirty="0">
                <a:sym typeface="Huawei Sans" panose="020C0503030203020204" pitchFamily="34" charset="0"/>
              </a:rPr>
              <a:t>[R3-ospf-1-area-0.0.0.1] network 10.1.23.0 0.0.0.3</a:t>
            </a:r>
          </a:p>
        </p:txBody>
      </p:sp>
      <p:sp>
        <p:nvSpPr>
          <p:cNvPr id="44" name="内容占位符 2">
            <a:extLst>
              <a:ext uri="{FF2B5EF4-FFF2-40B4-BE49-F238E27FC236}">
                <a16:creationId xmlns="" xmlns:a16="http://schemas.microsoft.com/office/drawing/2014/main" id="{4922D984-7CE6-4C2A-BA1C-306D1E206019}"/>
              </a:ext>
            </a:extLst>
          </p:cNvPr>
          <p:cNvSpPr txBox="1">
            <a:spLocks/>
          </p:cNvSpPr>
          <p:nvPr/>
        </p:nvSpPr>
        <p:spPr>
          <a:xfrm>
            <a:off x="1123706" y="3558180"/>
            <a:ext cx="9356238" cy="416393"/>
          </a:xfrm>
          <a:prstGeom prst="rect">
            <a:avLst/>
          </a:prstGeom>
        </p:spPr>
        <p:txBody>
          <a:bodyPr/>
          <a:lst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多区域的配置请注意在指定区域</a:t>
            </a:r>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下通知相应的</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网段。</a:t>
            </a:r>
          </a:p>
        </p:txBody>
      </p:sp>
    </p:spTree>
    <p:extLst>
      <p:ext uri="{BB962C8B-B14F-4D97-AF65-F5344CB8AC3E}">
        <p14:creationId xmlns:p14="http://schemas.microsoft.com/office/powerpoint/2010/main" val="7631981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AE16D71-DA58-4457-9D89-AA941C4AE562}"/>
              </a:ext>
            </a:extLst>
          </p:cNvPr>
          <p:cNvSpPr>
            <a:spLocks noGrp="1"/>
          </p:cNvSpPr>
          <p:nvPr>
            <p:ph type="title"/>
          </p:nvPr>
        </p:nvSpPr>
        <p:spPr/>
        <p:txBody>
          <a:bodyPr/>
          <a:lstStyle/>
          <a:p>
            <a:r>
              <a:rPr lang="en-US" altLang="zh-CN">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a:latin typeface="Huawei Sans" panose="020C0503030203020204" pitchFamily="34" charset="0"/>
                <a:ea typeface="方正兰亭黑简体" panose="02000000000000000000" pitchFamily="2" charset="-122"/>
                <a:sym typeface="Huawei Sans" panose="020C0503030203020204" pitchFamily="34" charset="0"/>
              </a:rPr>
              <a:t>配置案例 </a:t>
            </a:r>
            <a:r>
              <a:rPr lang="en-US" altLang="zh-CN">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a:latin typeface="Huawei Sans" panose="020C0503030203020204" pitchFamily="34" charset="0"/>
                <a:ea typeface="方正兰亭黑简体" panose="02000000000000000000" pitchFamily="2" charset="-122"/>
                <a:sym typeface="Huawei Sans" panose="020C0503030203020204" pitchFamily="34" charset="0"/>
              </a:rPr>
              <a:t>结果验证 </a:t>
            </a:r>
            <a:r>
              <a:rPr lang="en-US" altLang="zh-CN">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 name="矩形: 圆角 2">
            <a:extLst>
              <a:ext uri="{FF2B5EF4-FFF2-40B4-BE49-F238E27FC236}">
                <a16:creationId xmlns="" xmlns:a16="http://schemas.microsoft.com/office/drawing/2014/main" id="{391080E1-1F6B-4BA1-A35F-B48CA714AF8B}"/>
              </a:ext>
            </a:extLst>
          </p:cNvPr>
          <p:cNvSpPr/>
          <p:nvPr/>
        </p:nvSpPr>
        <p:spPr>
          <a:xfrm>
            <a:off x="6268001" y="1960597"/>
            <a:ext cx="4331741" cy="1423038"/>
          </a:xfrm>
          <a:prstGeom prst="round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 name="矩形: 圆角 3">
            <a:extLst>
              <a:ext uri="{FF2B5EF4-FFF2-40B4-BE49-F238E27FC236}">
                <a16:creationId xmlns="" xmlns:a16="http://schemas.microsoft.com/office/drawing/2014/main" id="{511241A8-4D33-40F3-BBB0-8114570749F5}"/>
              </a:ext>
            </a:extLst>
          </p:cNvPr>
          <p:cNvSpPr/>
          <p:nvPr/>
        </p:nvSpPr>
        <p:spPr>
          <a:xfrm>
            <a:off x="1616860" y="1960597"/>
            <a:ext cx="4331741" cy="1423038"/>
          </a:xfrm>
          <a:prstGeom prst="round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5" name="图片 4">
            <a:extLst>
              <a:ext uri="{FF2B5EF4-FFF2-40B4-BE49-F238E27FC236}">
                <a16:creationId xmlns="" xmlns:a16="http://schemas.microsoft.com/office/drawing/2014/main" id="{E9F34988-C3A6-4006-A4DC-B61E77826C7D}"/>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992845" y="2466050"/>
            <a:ext cx="540000" cy="442800"/>
          </a:xfrm>
          <a:prstGeom prst="rect">
            <a:avLst/>
          </a:prstGeom>
        </p:spPr>
      </p:pic>
      <p:cxnSp>
        <p:nvCxnSpPr>
          <p:cNvPr id="6" name="直接连接符 5">
            <a:extLst>
              <a:ext uri="{FF2B5EF4-FFF2-40B4-BE49-F238E27FC236}">
                <a16:creationId xmlns="" xmlns:a16="http://schemas.microsoft.com/office/drawing/2014/main" id="{BDDD51E5-D31E-459D-B666-9F7FE96A1702}"/>
              </a:ext>
            </a:extLst>
          </p:cNvPr>
          <p:cNvCxnSpPr>
            <a:cxnSpLocks/>
            <a:stCxn id="5" idx="3"/>
            <a:endCxn id="7" idx="1"/>
          </p:cNvCxnSpPr>
          <p:nvPr/>
        </p:nvCxnSpPr>
        <p:spPr>
          <a:xfrm>
            <a:off x="3532845" y="2687450"/>
            <a:ext cx="51188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 xmlns:a16="http://schemas.microsoft.com/office/drawing/2014/main" id="{63385838-EB42-46F0-93BA-9FCCAB5E1EC0}"/>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651670" y="2466050"/>
            <a:ext cx="540000" cy="442800"/>
          </a:xfrm>
          <a:prstGeom prst="rect">
            <a:avLst/>
          </a:prstGeom>
        </p:spPr>
      </p:pic>
      <p:pic>
        <p:nvPicPr>
          <p:cNvPr id="8" name="图片 7">
            <a:extLst>
              <a:ext uri="{FF2B5EF4-FFF2-40B4-BE49-F238E27FC236}">
                <a16:creationId xmlns="" xmlns:a16="http://schemas.microsoft.com/office/drawing/2014/main" id="{81F9D4EF-9E10-4C00-9148-B8C1E523D606}"/>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850050" y="2466050"/>
            <a:ext cx="540000" cy="442800"/>
          </a:xfrm>
          <a:prstGeom prst="rect">
            <a:avLst/>
          </a:prstGeom>
        </p:spPr>
      </p:pic>
      <p:sp>
        <p:nvSpPr>
          <p:cNvPr id="9" name="文本框 8">
            <a:extLst>
              <a:ext uri="{FF2B5EF4-FFF2-40B4-BE49-F238E27FC236}">
                <a16:creationId xmlns="" xmlns:a16="http://schemas.microsoft.com/office/drawing/2014/main" id="{A18CB31B-BE9D-4603-909A-813CE4126276}"/>
              </a:ext>
            </a:extLst>
          </p:cNvPr>
          <p:cNvSpPr txBox="1"/>
          <p:nvPr/>
        </p:nvSpPr>
        <p:spPr>
          <a:xfrm>
            <a:off x="5908106" y="2931945"/>
            <a:ext cx="705466" cy="338554"/>
          </a:xfrm>
          <a:prstGeom prst="rect">
            <a:avLst/>
          </a:prstGeom>
          <a:noFill/>
        </p:spPr>
        <p:txBody>
          <a:bodyPr wrap="square" rtlCol="0">
            <a:spAutoFit/>
          </a:bodyPr>
          <a:lstStyle/>
          <a:p>
            <a:r>
              <a:rPr lang="en-US" altLang="zh-CN" sz="16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R2</a:t>
            </a:r>
            <a:endParaRPr lang="zh-CN" alt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 name="文本框 9">
            <a:extLst>
              <a:ext uri="{FF2B5EF4-FFF2-40B4-BE49-F238E27FC236}">
                <a16:creationId xmlns="" xmlns:a16="http://schemas.microsoft.com/office/drawing/2014/main" id="{F19BDF72-7AC8-430A-BE9A-21F3065D06DA}"/>
              </a:ext>
            </a:extLst>
          </p:cNvPr>
          <p:cNvSpPr txBox="1"/>
          <p:nvPr/>
        </p:nvSpPr>
        <p:spPr>
          <a:xfrm>
            <a:off x="3021873" y="2931945"/>
            <a:ext cx="705466" cy="338554"/>
          </a:xfrm>
          <a:prstGeom prst="rect">
            <a:avLst/>
          </a:prstGeom>
          <a:noFill/>
        </p:spPr>
        <p:txBody>
          <a:bodyPr wrap="squar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 name="文本框 10">
            <a:extLst>
              <a:ext uri="{FF2B5EF4-FFF2-40B4-BE49-F238E27FC236}">
                <a16:creationId xmlns="" xmlns:a16="http://schemas.microsoft.com/office/drawing/2014/main" id="{BABF0354-F2C1-444F-B8DF-70EA76F5BF09}"/>
              </a:ext>
            </a:extLst>
          </p:cNvPr>
          <p:cNvSpPr txBox="1"/>
          <p:nvPr/>
        </p:nvSpPr>
        <p:spPr>
          <a:xfrm>
            <a:off x="8718570" y="2931945"/>
            <a:ext cx="705466" cy="338554"/>
          </a:xfrm>
          <a:prstGeom prst="rect">
            <a:avLst/>
          </a:prstGeom>
          <a:noFill/>
        </p:spPr>
        <p:txBody>
          <a:bodyPr wrap="squar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R3</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6" name="直接连接符 25">
            <a:extLst>
              <a:ext uri="{FF2B5EF4-FFF2-40B4-BE49-F238E27FC236}">
                <a16:creationId xmlns="" xmlns:a16="http://schemas.microsoft.com/office/drawing/2014/main" id="{A5BE0CE9-BFC0-4057-914A-DDB6712D009F}"/>
              </a:ext>
            </a:extLst>
          </p:cNvPr>
          <p:cNvCxnSpPr>
            <a:cxnSpLocks/>
            <a:stCxn id="7" idx="3"/>
          </p:cNvCxnSpPr>
          <p:nvPr/>
        </p:nvCxnSpPr>
        <p:spPr>
          <a:xfrm>
            <a:off x="9191670" y="2687450"/>
            <a:ext cx="28081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 xmlns:a16="http://schemas.microsoft.com/office/drawing/2014/main" id="{A0D9F3E0-243A-4F5E-95AB-B63D6F5F8B34}"/>
              </a:ext>
            </a:extLst>
          </p:cNvPr>
          <p:cNvCxnSpPr>
            <a:cxnSpLocks/>
          </p:cNvCxnSpPr>
          <p:nvPr/>
        </p:nvCxnSpPr>
        <p:spPr>
          <a:xfrm flipV="1">
            <a:off x="9477603" y="2632369"/>
            <a:ext cx="0" cy="1217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8" name="组合 27">
            <a:extLst>
              <a:ext uri="{FF2B5EF4-FFF2-40B4-BE49-F238E27FC236}">
                <a16:creationId xmlns="" xmlns:a16="http://schemas.microsoft.com/office/drawing/2014/main" id="{063B9D72-7138-44AA-BF62-ECFA1AE59268}"/>
              </a:ext>
            </a:extLst>
          </p:cNvPr>
          <p:cNvGrpSpPr/>
          <p:nvPr/>
        </p:nvGrpSpPr>
        <p:grpSpPr>
          <a:xfrm rot="10800000">
            <a:off x="2714670" y="2632369"/>
            <a:ext cx="285933" cy="121756"/>
            <a:chOff x="2143170" y="3381669"/>
            <a:chExt cx="285933" cy="121756"/>
          </a:xfrm>
        </p:grpSpPr>
        <p:cxnSp>
          <p:nvCxnSpPr>
            <p:cNvPr id="29" name="直接连接符 28">
              <a:extLst>
                <a:ext uri="{FF2B5EF4-FFF2-40B4-BE49-F238E27FC236}">
                  <a16:creationId xmlns="" xmlns:a16="http://schemas.microsoft.com/office/drawing/2014/main" id="{D4702A9E-EE7E-4082-ABF1-47605A3B756B}"/>
                </a:ext>
              </a:extLst>
            </p:cNvPr>
            <p:cNvCxnSpPr>
              <a:cxnSpLocks/>
            </p:cNvCxnSpPr>
            <p:nvPr/>
          </p:nvCxnSpPr>
          <p:spPr>
            <a:xfrm>
              <a:off x="2143170" y="3436750"/>
              <a:ext cx="28081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 xmlns:a16="http://schemas.microsoft.com/office/drawing/2014/main" id="{6F1B3BCD-A199-4EFE-8BB9-7B47D627B251}"/>
                </a:ext>
              </a:extLst>
            </p:cNvPr>
            <p:cNvCxnSpPr>
              <a:cxnSpLocks/>
            </p:cNvCxnSpPr>
            <p:nvPr/>
          </p:nvCxnSpPr>
          <p:spPr>
            <a:xfrm flipV="1">
              <a:off x="2429103" y="3381669"/>
              <a:ext cx="0" cy="1217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1" name="文本框 30">
            <a:extLst>
              <a:ext uri="{FF2B5EF4-FFF2-40B4-BE49-F238E27FC236}">
                <a16:creationId xmlns="" xmlns:a16="http://schemas.microsoft.com/office/drawing/2014/main" id="{187DC9B0-CF91-43F7-B632-B035E59A65BC}"/>
              </a:ext>
            </a:extLst>
          </p:cNvPr>
          <p:cNvSpPr txBox="1"/>
          <p:nvPr/>
        </p:nvSpPr>
        <p:spPr>
          <a:xfrm>
            <a:off x="1642260" y="2518173"/>
            <a:ext cx="1099981" cy="338554"/>
          </a:xfrm>
          <a:prstGeom prst="rect">
            <a:avLst/>
          </a:prstGeom>
          <a:noFill/>
        </p:spPr>
        <p:txBody>
          <a:bodyPr wrap="none" rtlCol="0">
            <a:spAutoFit/>
          </a:bodyPr>
          <a:lstStyle/>
          <a:p>
            <a:r>
              <a:rPr lang="en-US" altLang="zh-CN" sz="16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1.1.1.1/32</a:t>
            </a:r>
            <a:endParaRPr lang="zh-CN" altLang="en-US" sz="16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文本框 31">
            <a:extLst>
              <a:ext uri="{FF2B5EF4-FFF2-40B4-BE49-F238E27FC236}">
                <a16:creationId xmlns="" xmlns:a16="http://schemas.microsoft.com/office/drawing/2014/main" id="{5F1049F4-3F38-48A0-9982-342210D4C585}"/>
              </a:ext>
            </a:extLst>
          </p:cNvPr>
          <p:cNvSpPr txBox="1"/>
          <p:nvPr/>
        </p:nvSpPr>
        <p:spPr>
          <a:xfrm>
            <a:off x="9468863" y="2518173"/>
            <a:ext cx="1099981" cy="338554"/>
          </a:xfrm>
          <a:prstGeom prst="rect">
            <a:avLst/>
          </a:prstGeom>
          <a:noFill/>
        </p:spPr>
        <p:txBody>
          <a:bodyPr wrap="none" rtlCol="0">
            <a:spAutoFit/>
          </a:bodyPr>
          <a:lstStyle/>
          <a:p>
            <a:r>
              <a:rPr lang="en-US" altLang="zh-CN" sz="16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3.3.3.3/32</a:t>
            </a:r>
            <a:endParaRPr lang="zh-CN" altLang="en-US" sz="16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 name="圆角矩形 12">
            <a:extLst>
              <a:ext uri="{FF2B5EF4-FFF2-40B4-BE49-F238E27FC236}">
                <a16:creationId xmlns="" xmlns:a16="http://schemas.microsoft.com/office/drawing/2014/main" id="{2F29C514-EE72-430B-8ADE-1D846AE60C19}"/>
              </a:ext>
            </a:extLst>
          </p:cNvPr>
          <p:cNvSpPr/>
          <p:nvPr/>
        </p:nvSpPr>
        <p:spPr>
          <a:xfrm>
            <a:off x="3496704" y="1381259"/>
            <a:ext cx="1574400" cy="345103"/>
          </a:xfrm>
          <a:prstGeom prst="roundRect">
            <a:avLst>
              <a:gd name="adj" fmla="val 4298"/>
            </a:avLst>
          </a:prstGeom>
          <a:solidFill>
            <a:srgbClr val="00B0F0">
              <a:alpha val="5000"/>
            </a:srgbClr>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配置设备接口</a:t>
            </a:r>
          </a:p>
        </p:txBody>
      </p:sp>
      <p:sp>
        <p:nvSpPr>
          <p:cNvPr id="34" name="圆角矩形 12">
            <a:extLst>
              <a:ext uri="{FF2B5EF4-FFF2-40B4-BE49-F238E27FC236}">
                <a16:creationId xmlns="" xmlns:a16="http://schemas.microsoft.com/office/drawing/2014/main" id="{83CA7D8E-771A-40B5-819B-63942747B595}"/>
              </a:ext>
            </a:extLst>
          </p:cNvPr>
          <p:cNvSpPr/>
          <p:nvPr/>
        </p:nvSpPr>
        <p:spPr>
          <a:xfrm>
            <a:off x="5577249" y="1381259"/>
            <a:ext cx="1289439" cy="345103"/>
          </a:xfrm>
          <a:prstGeom prst="roundRect">
            <a:avLst>
              <a:gd name="adj" fmla="val 4298"/>
            </a:avLst>
          </a:prstGeom>
          <a:solidFill>
            <a:srgbClr val="00B0F0">
              <a:alpha val="5000"/>
            </a:srgbClr>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配置</a:t>
            </a:r>
            <a:r>
              <a:rPr lang="en-US" altLang="zh-CN"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OSPF</a:t>
            </a:r>
            <a:endPar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5" name="直接箭头连接符 34">
            <a:extLst>
              <a:ext uri="{FF2B5EF4-FFF2-40B4-BE49-F238E27FC236}">
                <a16:creationId xmlns="" xmlns:a16="http://schemas.microsoft.com/office/drawing/2014/main" id="{5161584A-F216-461B-B316-B566A6A9332E}"/>
              </a:ext>
            </a:extLst>
          </p:cNvPr>
          <p:cNvCxnSpPr>
            <a:cxnSpLocks/>
            <a:stCxn id="33" idx="3"/>
            <a:endCxn id="34" idx="1"/>
          </p:cNvCxnSpPr>
          <p:nvPr/>
        </p:nvCxnSpPr>
        <p:spPr bwMode="auto">
          <a:xfrm>
            <a:off x="5071104" y="1553811"/>
            <a:ext cx="506145" cy="0"/>
          </a:xfrm>
          <a:prstGeom prst="straightConnector1">
            <a:avLst/>
          </a:prstGeom>
          <a:noFill/>
          <a:ln w="19050" cap="flat" cmpd="sng" algn="ctr">
            <a:solidFill>
              <a:schemeClr val="tx1"/>
            </a:solidFill>
            <a:prstDash val="solid"/>
            <a:round/>
            <a:headEnd type="none" w="med" len="med"/>
            <a:tailEnd type="triangle"/>
          </a:ln>
          <a:effectLst/>
        </p:spPr>
      </p:cxnSp>
      <p:sp>
        <p:nvSpPr>
          <p:cNvPr id="36" name="圆角矩形 12">
            <a:extLst>
              <a:ext uri="{FF2B5EF4-FFF2-40B4-BE49-F238E27FC236}">
                <a16:creationId xmlns="" xmlns:a16="http://schemas.microsoft.com/office/drawing/2014/main" id="{4B1E40F7-D8C8-4CBA-A77F-F5238C7BB6D2}"/>
              </a:ext>
            </a:extLst>
          </p:cNvPr>
          <p:cNvSpPr/>
          <p:nvPr/>
        </p:nvSpPr>
        <p:spPr>
          <a:xfrm>
            <a:off x="7401899" y="1381259"/>
            <a:ext cx="1005403" cy="345103"/>
          </a:xfrm>
          <a:prstGeom prst="roundRect">
            <a:avLst>
              <a:gd name="adj" fmla="val 4298"/>
            </a:avLst>
          </a:prstGeom>
          <a:solidFill>
            <a:srgbClr val="00B0F0"/>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600" b="1"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结果验证</a:t>
            </a:r>
            <a:endParaRPr lang="zh-CN" altLang="en-US" sz="1600" b="1"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7" name="直接箭头连接符 36">
            <a:extLst>
              <a:ext uri="{FF2B5EF4-FFF2-40B4-BE49-F238E27FC236}">
                <a16:creationId xmlns="" xmlns:a16="http://schemas.microsoft.com/office/drawing/2014/main" id="{C1C01EC2-1288-48FE-848D-BDFCC481BA06}"/>
              </a:ext>
            </a:extLst>
          </p:cNvPr>
          <p:cNvCxnSpPr>
            <a:cxnSpLocks/>
            <a:stCxn id="34" idx="3"/>
            <a:endCxn id="36" idx="1"/>
          </p:cNvCxnSpPr>
          <p:nvPr/>
        </p:nvCxnSpPr>
        <p:spPr bwMode="auto">
          <a:xfrm>
            <a:off x="6866688" y="1553811"/>
            <a:ext cx="535211" cy="0"/>
          </a:xfrm>
          <a:prstGeom prst="straightConnector1">
            <a:avLst/>
          </a:prstGeom>
          <a:noFill/>
          <a:ln w="19050" cap="flat" cmpd="sng" algn="ctr">
            <a:solidFill>
              <a:schemeClr val="tx1"/>
            </a:solidFill>
            <a:prstDash val="solid"/>
            <a:round/>
            <a:headEnd type="none" w="med" len="med"/>
            <a:tailEnd type="triangle"/>
          </a:ln>
          <a:effectLst/>
        </p:spPr>
      </p:cxnSp>
      <p:sp>
        <p:nvSpPr>
          <p:cNvPr id="38" name="文本框 37">
            <a:extLst>
              <a:ext uri="{FF2B5EF4-FFF2-40B4-BE49-F238E27FC236}">
                <a16:creationId xmlns="" xmlns:a16="http://schemas.microsoft.com/office/drawing/2014/main" id="{08559FA2-F3C6-420E-B40A-262540E6B485}"/>
              </a:ext>
            </a:extLst>
          </p:cNvPr>
          <p:cNvSpPr txBox="1"/>
          <p:nvPr/>
        </p:nvSpPr>
        <p:spPr>
          <a:xfrm>
            <a:off x="3297249" y="3859495"/>
            <a:ext cx="5624618" cy="2554545"/>
          </a:xfrm>
          <a:prstGeom prst="rect">
            <a:avLst/>
          </a:prstGeom>
          <a:solidFill>
            <a:srgbClr val="F4FBFE"/>
          </a:solidFill>
          <a:ln>
            <a:solidFill>
              <a:srgbClr val="99DFF9"/>
            </a:solidFill>
          </a:ln>
        </p:spPr>
        <p:txBody>
          <a:bodyPr wrap="square" rtlCol="0">
            <a:spAutoFit/>
          </a:bodyPr>
          <a:lstStyle>
            <a:defPPr>
              <a:defRPr lang="en-US"/>
            </a:defPPr>
            <a:lvl1pPr fontAlgn="auto">
              <a:lnSpc>
                <a:spcPts val="2400"/>
              </a:lnSpc>
              <a:spcBef>
                <a:spcPts val="0"/>
              </a:spcBef>
              <a:spcAft>
                <a:spcPts val="0"/>
              </a:spcAft>
              <a:defRPr sz="1400">
                <a:solidFill>
                  <a:prstClr val="black"/>
                </a:solidFill>
                <a:latin typeface="Huawei Sans" panose="020C0503030203020204" pitchFamily="34" charset="0"/>
                <a:ea typeface="方正兰亭黑简体" panose="02000000000000000000" pitchFamily="2" charset="-122"/>
                <a:cs typeface="Courier New" panose="02070309020205020404" pitchFamily="49" charset="0"/>
              </a:defRPr>
            </a:lvl1pPr>
          </a:lstStyle>
          <a:p>
            <a:r>
              <a:rPr lang="en-US" altLang="zh-CN">
                <a:solidFill>
                  <a:srgbClr val="EC7061"/>
                </a:solidFill>
                <a:sym typeface="Huawei Sans" panose="020C0503030203020204" pitchFamily="34" charset="0"/>
              </a:rPr>
              <a:t>&lt;R2&gt; display ospf peer brief </a:t>
            </a:r>
          </a:p>
          <a:p>
            <a:r>
              <a:rPr lang="en-US" altLang="zh-CN">
                <a:sym typeface="Huawei Sans" panose="020C0503030203020204" pitchFamily="34" charset="0"/>
              </a:rPr>
              <a:t>	 OSPF Process 1 with Router ID 2.2.2.2</a:t>
            </a:r>
          </a:p>
          <a:p>
            <a:r>
              <a:rPr lang="en-US" altLang="zh-CN">
                <a:sym typeface="Huawei Sans" panose="020C0503030203020204" pitchFamily="34" charset="0"/>
              </a:rPr>
              <a:t>		  Peer Statistic Information</a:t>
            </a:r>
          </a:p>
          <a:p>
            <a:r>
              <a:rPr lang="en-US" altLang="zh-CN">
                <a:sym typeface="Huawei Sans" panose="020C0503030203020204" pitchFamily="34" charset="0"/>
              </a:rPr>
              <a:t> ----------------------------------------------------------------------------</a:t>
            </a:r>
          </a:p>
          <a:p>
            <a:r>
              <a:rPr lang="en-US" altLang="zh-CN">
                <a:sym typeface="Huawei Sans" panose="020C0503030203020204" pitchFamily="34" charset="0"/>
              </a:rPr>
              <a:t> Area Id          Interface                        Neighbor id      State    </a:t>
            </a:r>
          </a:p>
          <a:p>
            <a:r>
              <a:rPr lang="en-US" altLang="zh-CN">
                <a:sym typeface="Huawei Sans" panose="020C0503030203020204" pitchFamily="34" charset="0"/>
              </a:rPr>
              <a:t> </a:t>
            </a:r>
            <a:r>
              <a:rPr lang="en-US" altLang="zh-CN">
                <a:solidFill>
                  <a:srgbClr val="EC7061"/>
                </a:solidFill>
                <a:sym typeface="Huawei Sans" panose="020C0503030203020204" pitchFamily="34" charset="0"/>
              </a:rPr>
              <a:t>0.0.0.0</a:t>
            </a:r>
            <a:r>
              <a:rPr lang="en-US" altLang="zh-CN">
                <a:sym typeface="Huawei Sans" panose="020C0503030203020204" pitchFamily="34" charset="0"/>
              </a:rPr>
              <a:t>          GigabitEthernet0/0/0             1.1.1.1          </a:t>
            </a:r>
            <a:r>
              <a:rPr lang="en-US" altLang="zh-CN">
                <a:solidFill>
                  <a:srgbClr val="EC7061"/>
                </a:solidFill>
                <a:sym typeface="Huawei Sans" panose="020C0503030203020204" pitchFamily="34" charset="0"/>
              </a:rPr>
              <a:t>Full</a:t>
            </a:r>
            <a:r>
              <a:rPr lang="en-US" altLang="zh-CN">
                <a:sym typeface="Huawei Sans" panose="020C0503030203020204" pitchFamily="34" charset="0"/>
              </a:rPr>
              <a:t>        </a:t>
            </a:r>
          </a:p>
          <a:p>
            <a:r>
              <a:rPr lang="en-US" altLang="zh-CN">
                <a:sym typeface="Huawei Sans" panose="020C0503030203020204" pitchFamily="34" charset="0"/>
              </a:rPr>
              <a:t> </a:t>
            </a:r>
            <a:r>
              <a:rPr lang="en-US" altLang="zh-CN">
                <a:solidFill>
                  <a:srgbClr val="EC7061"/>
                </a:solidFill>
                <a:sym typeface="Huawei Sans" panose="020C0503030203020204" pitchFamily="34" charset="0"/>
              </a:rPr>
              <a:t>0.0.0.1</a:t>
            </a:r>
            <a:r>
              <a:rPr lang="en-US" altLang="zh-CN">
                <a:sym typeface="Huawei Sans" panose="020C0503030203020204" pitchFamily="34" charset="0"/>
              </a:rPr>
              <a:t>          GigabitEthernet0/0/1             3.3.3.3          </a:t>
            </a:r>
            <a:r>
              <a:rPr lang="en-US" altLang="zh-CN">
                <a:solidFill>
                  <a:srgbClr val="EC7061"/>
                </a:solidFill>
                <a:sym typeface="Huawei Sans" panose="020C0503030203020204" pitchFamily="34" charset="0"/>
              </a:rPr>
              <a:t>Full</a:t>
            </a:r>
            <a:r>
              <a:rPr lang="en-US" altLang="zh-CN">
                <a:sym typeface="Huawei Sans" panose="020C0503030203020204" pitchFamily="34" charset="0"/>
              </a:rPr>
              <a:t>        </a:t>
            </a:r>
          </a:p>
          <a:p>
            <a:r>
              <a:rPr lang="en-US" altLang="zh-CN">
                <a:sym typeface="Huawei Sans" panose="020C0503030203020204" pitchFamily="34" charset="0"/>
              </a:rPr>
              <a:t> ----------------------------------------------------------------------------</a:t>
            </a:r>
          </a:p>
        </p:txBody>
      </p:sp>
      <p:sp>
        <p:nvSpPr>
          <p:cNvPr id="44" name="内容占位符 2">
            <a:extLst>
              <a:ext uri="{FF2B5EF4-FFF2-40B4-BE49-F238E27FC236}">
                <a16:creationId xmlns="" xmlns:a16="http://schemas.microsoft.com/office/drawing/2014/main" id="{4922D984-7CE6-4C2A-BA1C-306D1E206019}"/>
              </a:ext>
            </a:extLst>
          </p:cNvPr>
          <p:cNvSpPr txBox="1">
            <a:spLocks/>
          </p:cNvSpPr>
          <p:nvPr/>
        </p:nvSpPr>
        <p:spPr>
          <a:xfrm>
            <a:off x="1447195" y="3405997"/>
            <a:ext cx="3776309" cy="759603"/>
          </a:xfrm>
          <a:prstGeom prst="rect">
            <a:avLst/>
          </a:prstGeom>
        </p:spPr>
        <p:txBody>
          <a:bodyPr/>
          <a:lst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在路由器</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R2</a:t>
            </a:r>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上查看</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邻居表：</a:t>
            </a:r>
            <a:endParaRPr lang="en-US" altLang="zh-CN"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8" name="文本框 47">
            <a:extLst>
              <a:ext uri="{FF2B5EF4-FFF2-40B4-BE49-F238E27FC236}">
                <a16:creationId xmlns="" xmlns:a16="http://schemas.microsoft.com/office/drawing/2014/main" id="{06A391F4-4C1D-4700-88A7-77C887B9D7E9}"/>
              </a:ext>
            </a:extLst>
          </p:cNvPr>
          <p:cNvSpPr txBox="1"/>
          <p:nvPr/>
        </p:nvSpPr>
        <p:spPr>
          <a:xfrm>
            <a:off x="3877704" y="2046437"/>
            <a:ext cx="798617" cy="338554"/>
          </a:xfrm>
          <a:prstGeom prst="rect">
            <a:avLst/>
          </a:prstGeom>
          <a:noFill/>
        </p:spPr>
        <p:txBody>
          <a:bodyPr wrap="non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Area 0</a:t>
            </a: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9" name="文本框 48">
            <a:extLst>
              <a:ext uri="{FF2B5EF4-FFF2-40B4-BE49-F238E27FC236}">
                <a16:creationId xmlns="" xmlns:a16="http://schemas.microsoft.com/office/drawing/2014/main" id="{C3BA7CDA-1A88-4228-8924-D8B6653782E7}"/>
              </a:ext>
            </a:extLst>
          </p:cNvPr>
          <p:cNvSpPr txBox="1"/>
          <p:nvPr/>
        </p:nvSpPr>
        <p:spPr>
          <a:xfrm>
            <a:off x="7336309" y="2046437"/>
            <a:ext cx="798617" cy="338554"/>
          </a:xfrm>
          <a:prstGeom prst="rect">
            <a:avLst/>
          </a:prstGeom>
          <a:noFill/>
        </p:spPr>
        <p:txBody>
          <a:bodyPr wrap="non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Area 1</a:t>
            </a: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1" name="圆角矩形 19">
            <a:extLst>
              <a:ext uri="{FF2B5EF4-FFF2-40B4-BE49-F238E27FC236}">
                <a16:creationId xmlns="" xmlns:a16="http://schemas.microsoft.com/office/drawing/2014/main" id="{BA80024C-A4C9-48DC-9276-CE7467E0B5F8}"/>
              </a:ext>
            </a:extLst>
          </p:cNvPr>
          <p:cNvSpPr/>
          <p:nvPr/>
        </p:nvSpPr>
        <p:spPr>
          <a:xfrm>
            <a:off x="1616860" y="5476232"/>
            <a:ext cx="1290668" cy="374328"/>
          </a:xfrm>
          <a:prstGeom prst="roundRect">
            <a:avLst>
              <a:gd name="adj" fmla="val 7486"/>
            </a:avLst>
          </a:prstGeom>
          <a:solidFill>
            <a:srgbClr val="00B0F0">
              <a:alpha val="5000"/>
            </a:srgbClr>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邻居的区域</a:t>
            </a:r>
            <a:r>
              <a:rPr lang="en-US" altLang="zh-CN"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ID</a:t>
            </a:r>
          </a:p>
        </p:txBody>
      </p:sp>
      <p:sp>
        <p:nvSpPr>
          <p:cNvPr id="53" name="圆角矩形 19">
            <a:extLst>
              <a:ext uri="{FF2B5EF4-FFF2-40B4-BE49-F238E27FC236}">
                <a16:creationId xmlns="" xmlns:a16="http://schemas.microsoft.com/office/drawing/2014/main" id="{E880D32D-EC16-4039-9EFE-A3E957928C99}"/>
              </a:ext>
            </a:extLst>
          </p:cNvPr>
          <p:cNvSpPr/>
          <p:nvPr/>
        </p:nvSpPr>
        <p:spPr>
          <a:xfrm>
            <a:off x="8956104" y="5502216"/>
            <a:ext cx="2649741" cy="879188"/>
          </a:xfrm>
          <a:prstGeom prst="roundRect">
            <a:avLst>
              <a:gd name="adj" fmla="val 7486"/>
            </a:avLst>
          </a:prstGeom>
          <a:solidFill>
            <a:srgbClr val="00B0F0">
              <a:alpha val="5000"/>
            </a:srgbClr>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邻居的状态</a:t>
            </a:r>
            <a:endParaRPr lang="en-US" altLang="zh-CN"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结果验证邻居状态为</a:t>
            </a:r>
            <a:r>
              <a:rPr lang="en-US" altLang="zh-CN" sz="14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Full</a:t>
            </a:r>
            <a:r>
              <a:rPr lang="zh-CN" altLang="en-US"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，即成功建立邻接关系。</a:t>
            </a:r>
            <a:endParaRPr lang="en-US" altLang="zh-CN"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9" name="直接箭头连接符 38">
            <a:extLst>
              <a:ext uri="{FF2B5EF4-FFF2-40B4-BE49-F238E27FC236}">
                <a16:creationId xmlns="" xmlns:a16="http://schemas.microsoft.com/office/drawing/2014/main" id="{52AE6C13-6B31-421F-9282-E5C475271E35}"/>
              </a:ext>
            </a:extLst>
          </p:cNvPr>
          <p:cNvCxnSpPr>
            <a:cxnSpLocks/>
          </p:cNvCxnSpPr>
          <p:nvPr/>
        </p:nvCxnSpPr>
        <p:spPr>
          <a:xfrm flipV="1">
            <a:off x="2906606" y="5689379"/>
            <a:ext cx="396000" cy="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 xmlns:a16="http://schemas.microsoft.com/office/drawing/2014/main" id="{52AE6C13-6B31-421F-9282-E5C475271E35}"/>
              </a:ext>
            </a:extLst>
          </p:cNvPr>
          <p:cNvCxnSpPr>
            <a:cxnSpLocks/>
          </p:cNvCxnSpPr>
          <p:nvPr/>
        </p:nvCxnSpPr>
        <p:spPr>
          <a:xfrm flipH="1" flipV="1">
            <a:off x="8560105" y="5701859"/>
            <a:ext cx="396000" cy="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41522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AE16D71-DA58-4457-9D89-AA941C4AE562}"/>
              </a:ext>
            </a:extLst>
          </p:cNvPr>
          <p:cNvSpPr>
            <a:spLocks noGrp="1"/>
          </p:cNvSpPr>
          <p:nvPr>
            <p:ph type="title"/>
          </p:nvPr>
        </p:nvSpPr>
        <p:spPr/>
        <p:txBody>
          <a:bodyPr/>
          <a:lstStyle/>
          <a:p>
            <a:r>
              <a:rPr lang="en-US" altLang="zh-CN">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a:latin typeface="Huawei Sans" panose="020C0503030203020204" pitchFamily="34" charset="0"/>
                <a:ea typeface="方正兰亭黑简体" panose="02000000000000000000" pitchFamily="2" charset="-122"/>
                <a:sym typeface="Huawei Sans" panose="020C0503030203020204" pitchFamily="34" charset="0"/>
              </a:rPr>
              <a:t>配置案例 </a:t>
            </a:r>
            <a:r>
              <a:rPr lang="en-US" altLang="zh-CN">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a:latin typeface="Huawei Sans" panose="020C0503030203020204" pitchFamily="34" charset="0"/>
                <a:ea typeface="方正兰亭黑简体" panose="02000000000000000000" pitchFamily="2" charset="-122"/>
                <a:sym typeface="Huawei Sans" panose="020C0503030203020204" pitchFamily="34" charset="0"/>
              </a:rPr>
              <a:t>结果验证 </a:t>
            </a:r>
            <a:r>
              <a:rPr lang="en-US" altLang="zh-CN">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 name="文本框 37">
            <a:extLst>
              <a:ext uri="{FF2B5EF4-FFF2-40B4-BE49-F238E27FC236}">
                <a16:creationId xmlns="" xmlns:a16="http://schemas.microsoft.com/office/drawing/2014/main" id="{08559FA2-F3C6-420E-B40A-262540E6B485}"/>
              </a:ext>
            </a:extLst>
          </p:cNvPr>
          <p:cNvSpPr txBox="1"/>
          <p:nvPr/>
        </p:nvSpPr>
        <p:spPr>
          <a:xfrm>
            <a:off x="2501316" y="1859349"/>
            <a:ext cx="6883984" cy="4368568"/>
          </a:xfrm>
          <a:prstGeom prst="rect">
            <a:avLst/>
          </a:prstGeom>
          <a:solidFill>
            <a:srgbClr val="F4FBFE"/>
          </a:solidFill>
          <a:ln>
            <a:solidFill>
              <a:srgbClr val="99DFF9"/>
            </a:solidFill>
          </a:ln>
        </p:spPr>
        <p:txBody>
          <a:bodyPr wrap="square" rtlCol="0">
            <a:spAutoFit/>
          </a:bodyPr>
          <a:lstStyle>
            <a:defPPr>
              <a:defRPr lang="en-US"/>
            </a:defPPr>
            <a:lvl1pPr fontAlgn="auto">
              <a:lnSpc>
                <a:spcPts val="2400"/>
              </a:lnSpc>
              <a:spcBef>
                <a:spcPts val="0"/>
              </a:spcBef>
              <a:spcAft>
                <a:spcPts val="0"/>
              </a:spcAft>
              <a:defRPr sz="1400">
                <a:solidFill>
                  <a:prstClr val="black"/>
                </a:solidFill>
                <a:latin typeface="Huawei Sans" panose="020C0503030203020204" pitchFamily="34" charset="0"/>
                <a:ea typeface="方正兰亭黑简体" panose="02000000000000000000" pitchFamily="2" charset="-122"/>
                <a:cs typeface="Courier New" panose="02070309020205020404" pitchFamily="49" charset="0"/>
              </a:defRPr>
            </a:lvl1pPr>
          </a:lstStyle>
          <a:p>
            <a:r>
              <a:rPr lang="en-US" altLang="zh-CN" dirty="0">
                <a:solidFill>
                  <a:schemeClr val="tx1"/>
                </a:solidFill>
                <a:sym typeface="Huawei Sans" panose="020C0503030203020204" pitchFamily="34" charset="0"/>
              </a:rPr>
              <a:t>&lt;R1&gt;display </a:t>
            </a:r>
            <a:r>
              <a:rPr lang="en-US" altLang="zh-CN" dirty="0" err="1">
                <a:solidFill>
                  <a:schemeClr val="tx1"/>
                </a:solidFill>
                <a:sym typeface="Huawei Sans" panose="020C0503030203020204" pitchFamily="34" charset="0"/>
              </a:rPr>
              <a:t>ip</a:t>
            </a:r>
            <a:r>
              <a:rPr lang="en-US" altLang="zh-CN" dirty="0">
                <a:solidFill>
                  <a:schemeClr val="tx1"/>
                </a:solidFill>
                <a:sym typeface="Huawei Sans" panose="020C0503030203020204" pitchFamily="34" charset="0"/>
              </a:rPr>
              <a:t> routing-table </a:t>
            </a:r>
          </a:p>
          <a:p>
            <a:r>
              <a:rPr lang="en-US" altLang="zh-CN" dirty="0">
                <a:solidFill>
                  <a:schemeClr val="tx1"/>
                </a:solidFill>
                <a:sym typeface="Huawei Sans" panose="020C0503030203020204" pitchFamily="34" charset="0"/>
              </a:rPr>
              <a:t>Route Flags: R - relay, D - download to fib</a:t>
            </a:r>
          </a:p>
          <a:p>
            <a:r>
              <a:rPr lang="en-US" altLang="zh-CN" dirty="0">
                <a:solidFill>
                  <a:schemeClr val="tx1"/>
                </a:solidFill>
                <a:sym typeface="Huawei Sans" panose="020C0503030203020204" pitchFamily="34" charset="0"/>
              </a:rPr>
              <a:t>------------------------------------------------------------------------------</a:t>
            </a:r>
          </a:p>
          <a:p>
            <a:r>
              <a:rPr lang="en-US" altLang="zh-CN" dirty="0">
                <a:solidFill>
                  <a:schemeClr val="tx1"/>
                </a:solidFill>
                <a:sym typeface="Huawei Sans" panose="020C0503030203020204" pitchFamily="34" charset="0"/>
              </a:rPr>
              <a:t>Routing Tables: Public</a:t>
            </a:r>
          </a:p>
          <a:p>
            <a:r>
              <a:rPr lang="en-US" altLang="zh-CN" dirty="0">
                <a:solidFill>
                  <a:schemeClr val="tx1"/>
                </a:solidFill>
                <a:sym typeface="Huawei Sans" panose="020C0503030203020204" pitchFamily="34" charset="0"/>
              </a:rPr>
              <a:t>         Destinations : 10       Routes : 10       </a:t>
            </a:r>
          </a:p>
          <a:p>
            <a:r>
              <a:rPr lang="en-US" altLang="zh-CN" dirty="0">
                <a:solidFill>
                  <a:schemeClr val="tx1"/>
                </a:solidFill>
                <a:sym typeface="Huawei Sans" panose="020C0503030203020204" pitchFamily="34" charset="0"/>
              </a:rPr>
              <a:t>Destination/Mask    Proto   Pre  Cost      Flags </a:t>
            </a:r>
            <a:r>
              <a:rPr lang="en-US" altLang="zh-CN" dirty="0" err="1">
                <a:solidFill>
                  <a:schemeClr val="tx1"/>
                </a:solidFill>
                <a:sym typeface="Huawei Sans" panose="020C0503030203020204" pitchFamily="34" charset="0"/>
              </a:rPr>
              <a:t>NextHop</a:t>
            </a:r>
            <a:r>
              <a:rPr lang="en-US" altLang="zh-CN" dirty="0">
                <a:solidFill>
                  <a:schemeClr val="tx1"/>
                </a:solidFill>
                <a:sym typeface="Huawei Sans" panose="020C0503030203020204" pitchFamily="34" charset="0"/>
              </a:rPr>
              <a:t>         Interface</a:t>
            </a:r>
          </a:p>
          <a:p>
            <a:r>
              <a:rPr lang="en-US" altLang="zh-CN" dirty="0">
                <a:solidFill>
                  <a:schemeClr val="tx1"/>
                </a:solidFill>
                <a:sym typeface="Huawei Sans" panose="020C0503030203020204" pitchFamily="34" charset="0"/>
              </a:rPr>
              <a:t>        1.1.1.1/32       Direct    0    0           D   127.0.0.1          LoopBack0</a:t>
            </a:r>
          </a:p>
          <a:p>
            <a:r>
              <a:rPr lang="en-US" altLang="zh-CN" dirty="0">
                <a:solidFill>
                  <a:schemeClr val="tx1"/>
                </a:solidFill>
                <a:sym typeface="Huawei Sans" panose="020C0503030203020204" pitchFamily="34" charset="0"/>
              </a:rPr>
              <a:t>        </a:t>
            </a:r>
            <a:r>
              <a:rPr lang="en-US" altLang="zh-CN" dirty="0">
                <a:solidFill>
                  <a:schemeClr val="accent4">
                    <a:lumMod val="50000"/>
                  </a:schemeClr>
                </a:solidFill>
                <a:sym typeface="Huawei Sans" panose="020C0503030203020204" pitchFamily="34" charset="0"/>
              </a:rPr>
              <a:t>3.3.3.3/32       OSPF    10   2           D   10.1.12.2       </a:t>
            </a:r>
            <a:r>
              <a:rPr lang="en-US" altLang="zh-CN" dirty="0" err="1">
                <a:solidFill>
                  <a:schemeClr val="accent4">
                    <a:lumMod val="50000"/>
                  </a:schemeClr>
                </a:solidFill>
                <a:sym typeface="Huawei Sans" panose="020C0503030203020204" pitchFamily="34" charset="0"/>
              </a:rPr>
              <a:t>GigabitEthernet</a:t>
            </a:r>
            <a:r>
              <a:rPr lang="en-US" altLang="zh-CN" dirty="0">
                <a:solidFill>
                  <a:schemeClr val="accent4">
                    <a:lumMod val="50000"/>
                  </a:schemeClr>
                </a:solidFill>
                <a:sym typeface="Huawei Sans" panose="020C0503030203020204" pitchFamily="34" charset="0"/>
              </a:rPr>
              <a:t> 0/0/0</a:t>
            </a:r>
          </a:p>
          <a:p>
            <a:r>
              <a:rPr lang="en-US" altLang="zh-CN" dirty="0">
                <a:solidFill>
                  <a:schemeClr val="tx1"/>
                </a:solidFill>
                <a:sym typeface="Huawei Sans" panose="020C0503030203020204" pitchFamily="34" charset="0"/>
              </a:rPr>
              <a:t>      10.1.12.0/30     Direct    0    0           D   10.1.12.1       </a:t>
            </a:r>
            <a:r>
              <a:rPr lang="en-US" altLang="zh-CN" dirty="0" err="1">
                <a:solidFill>
                  <a:schemeClr val="tx1"/>
                </a:solidFill>
                <a:sym typeface="Huawei Sans" panose="020C0503030203020204" pitchFamily="34" charset="0"/>
              </a:rPr>
              <a:t>GigabitEthernet</a:t>
            </a:r>
            <a:r>
              <a:rPr lang="en-US" altLang="zh-CN" dirty="0">
                <a:solidFill>
                  <a:schemeClr val="tx1"/>
                </a:solidFill>
                <a:sym typeface="Huawei Sans" panose="020C0503030203020204" pitchFamily="34" charset="0"/>
              </a:rPr>
              <a:t> 0/0/0</a:t>
            </a:r>
          </a:p>
          <a:p>
            <a:r>
              <a:rPr lang="en-US" altLang="zh-CN" dirty="0">
                <a:solidFill>
                  <a:schemeClr val="tx1"/>
                </a:solidFill>
                <a:sym typeface="Huawei Sans" panose="020C0503030203020204" pitchFamily="34" charset="0"/>
              </a:rPr>
              <a:t>…</a:t>
            </a:r>
          </a:p>
          <a:p>
            <a:r>
              <a:rPr lang="en-US" altLang="zh-CN" dirty="0">
                <a:solidFill>
                  <a:schemeClr val="tx1"/>
                </a:solidFill>
                <a:sym typeface="Huawei Sans" panose="020C0503030203020204" pitchFamily="34" charset="0"/>
              </a:rPr>
              <a:t>&lt;R1&gt;</a:t>
            </a:r>
            <a:r>
              <a:rPr lang="en-US" altLang="zh-CN" dirty="0">
                <a:solidFill>
                  <a:schemeClr val="accent4">
                    <a:lumMod val="50000"/>
                  </a:schemeClr>
                </a:solidFill>
                <a:sym typeface="Huawei Sans" panose="020C0503030203020204" pitchFamily="34" charset="0"/>
              </a:rPr>
              <a:t>ping</a:t>
            </a:r>
            <a:r>
              <a:rPr lang="en-US" altLang="zh-CN" dirty="0">
                <a:solidFill>
                  <a:srgbClr val="EC7061"/>
                </a:solidFill>
                <a:sym typeface="Huawei Sans" panose="020C0503030203020204" pitchFamily="34" charset="0"/>
              </a:rPr>
              <a:t> </a:t>
            </a:r>
            <a:r>
              <a:rPr lang="en-US" altLang="zh-CN" dirty="0">
                <a:solidFill>
                  <a:schemeClr val="accent4">
                    <a:lumMod val="50000"/>
                  </a:schemeClr>
                </a:solidFill>
                <a:sym typeface="Huawei Sans" panose="020C0503030203020204" pitchFamily="34" charset="0"/>
              </a:rPr>
              <a:t>-a 1.1.1.1 3.3.3.3</a:t>
            </a:r>
          </a:p>
          <a:p>
            <a:r>
              <a:rPr lang="en-US" altLang="zh-CN" dirty="0">
                <a:solidFill>
                  <a:schemeClr val="tx1"/>
                </a:solidFill>
                <a:sym typeface="Huawei Sans" panose="020C0503030203020204" pitchFamily="34" charset="0"/>
              </a:rPr>
              <a:t>  PING 3.3.3.3: 56  data bytes, press CTRL_C to break</a:t>
            </a:r>
          </a:p>
          <a:p>
            <a:r>
              <a:rPr lang="en-US" altLang="zh-CN" dirty="0">
                <a:solidFill>
                  <a:schemeClr val="tx1"/>
                </a:solidFill>
                <a:sym typeface="Huawei Sans" panose="020C0503030203020204" pitchFamily="34" charset="0"/>
              </a:rPr>
              <a:t>    Reply from 3.3.3.3: bytes=56 Sequence=1 </a:t>
            </a:r>
            <a:r>
              <a:rPr lang="en-US" altLang="zh-CN" dirty="0" err="1">
                <a:solidFill>
                  <a:schemeClr val="tx1"/>
                </a:solidFill>
                <a:sym typeface="Huawei Sans" panose="020C0503030203020204" pitchFamily="34" charset="0"/>
              </a:rPr>
              <a:t>ttl</a:t>
            </a:r>
            <a:r>
              <a:rPr lang="en-US" altLang="zh-CN" dirty="0">
                <a:solidFill>
                  <a:schemeClr val="tx1"/>
                </a:solidFill>
                <a:sym typeface="Huawei Sans" panose="020C0503030203020204" pitchFamily="34" charset="0"/>
              </a:rPr>
              <a:t>=254 time=50 </a:t>
            </a:r>
            <a:r>
              <a:rPr lang="en-US" altLang="zh-CN" dirty="0" err="1">
                <a:solidFill>
                  <a:schemeClr val="tx1"/>
                </a:solidFill>
                <a:sym typeface="Huawei Sans" panose="020C0503030203020204" pitchFamily="34" charset="0"/>
              </a:rPr>
              <a:t>ms</a:t>
            </a:r>
            <a:endParaRPr lang="en-US" altLang="zh-CN" dirty="0">
              <a:solidFill>
                <a:schemeClr val="tx1"/>
              </a:solidFill>
              <a:sym typeface="Huawei Sans" panose="020C0503030203020204" pitchFamily="34" charset="0"/>
            </a:endParaRPr>
          </a:p>
          <a:p>
            <a:r>
              <a:rPr lang="en-US" altLang="zh-CN" dirty="0">
                <a:solidFill>
                  <a:schemeClr val="tx1"/>
                </a:solidFill>
                <a:sym typeface="Huawei Sans" panose="020C0503030203020204" pitchFamily="34" charset="0"/>
              </a:rPr>
              <a:t>…</a:t>
            </a:r>
          </a:p>
        </p:txBody>
      </p:sp>
      <p:sp>
        <p:nvSpPr>
          <p:cNvPr id="44" name="内容占位符 2">
            <a:extLst>
              <a:ext uri="{FF2B5EF4-FFF2-40B4-BE49-F238E27FC236}">
                <a16:creationId xmlns="" xmlns:a16="http://schemas.microsoft.com/office/drawing/2014/main" id="{4922D984-7CE6-4C2A-BA1C-306D1E206019}"/>
              </a:ext>
            </a:extLst>
          </p:cNvPr>
          <p:cNvSpPr txBox="1">
            <a:spLocks/>
          </p:cNvSpPr>
          <p:nvPr/>
        </p:nvSpPr>
        <p:spPr>
          <a:xfrm>
            <a:off x="555443" y="1293237"/>
            <a:ext cx="5889114" cy="759603"/>
          </a:xfrm>
          <a:prstGeom prst="rect">
            <a:avLst/>
          </a:prstGeom>
        </p:spPr>
        <p:txBody>
          <a:bodyPr/>
          <a:lst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在路由器</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R1</a:t>
            </a:r>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上查看路由表，并执行从源</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1.1.1.1 ping 3.3.3.3</a:t>
            </a:r>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0" name="圆角矩形 19">
            <a:extLst>
              <a:ext uri="{FF2B5EF4-FFF2-40B4-BE49-F238E27FC236}">
                <a16:creationId xmlns="" xmlns:a16="http://schemas.microsoft.com/office/drawing/2014/main" id="{4A8E2AFC-16BE-4F19-B353-1B52E6CC8E8F}"/>
              </a:ext>
            </a:extLst>
          </p:cNvPr>
          <p:cNvSpPr/>
          <p:nvPr/>
        </p:nvSpPr>
        <p:spPr>
          <a:xfrm>
            <a:off x="698500" y="3960151"/>
            <a:ext cx="1361716" cy="541960"/>
          </a:xfrm>
          <a:prstGeom prst="roundRect">
            <a:avLst>
              <a:gd name="adj" fmla="val 7486"/>
            </a:avLst>
          </a:prstGeom>
          <a:solidFill>
            <a:srgbClr val="00B0F0">
              <a:alpha val="5000"/>
            </a:srgbClr>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从</a:t>
            </a:r>
            <a:r>
              <a:rPr lang="en-US" altLang="zh-CN"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学习到</a:t>
            </a:r>
            <a:r>
              <a:rPr lang="en-US" altLang="zh-CN"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3.3.3.3/32</a:t>
            </a:r>
            <a:r>
              <a:rPr lang="zh-CN" altLang="en-US"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路由</a:t>
            </a:r>
            <a:endParaRPr lang="en-US" altLang="zh-CN"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1" name="直接箭头连接符 40">
            <a:extLst>
              <a:ext uri="{FF2B5EF4-FFF2-40B4-BE49-F238E27FC236}">
                <a16:creationId xmlns="" xmlns:a16="http://schemas.microsoft.com/office/drawing/2014/main" id="{52AE6C13-6B31-421F-9282-E5C475271E35}"/>
              </a:ext>
            </a:extLst>
          </p:cNvPr>
          <p:cNvCxnSpPr>
            <a:cxnSpLocks/>
          </p:cNvCxnSpPr>
          <p:nvPr/>
        </p:nvCxnSpPr>
        <p:spPr>
          <a:xfrm flipV="1">
            <a:off x="2049310" y="5106324"/>
            <a:ext cx="468000" cy="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2" name="圆角矩形 19">
            <a:extLst>
              <a:ext uri="{FF2B5EF4-FFF2-40B4-BE49-F238E27FC236}">
                <a16:creationId xmlns="" xmlns:a16="http://schemas.microsoft.com/office/drawing/2014/main" id="{BAE588E3-23B8-4B79-9D31-B12FD88ADF24}"/>
              </a:ext>
            </a:extLst>
          </p:cNvPr>
          <p:cNvSpPr/>
          <p:nvPr/>
        </p:nvSpPr>
        <p:spPr>
          <a:xfrm>
            <a:off x="698500" y="4759143"/>
            <a:ext cx="1361716" cy="691319"/>
          </a:xfrm>
          <a:prstGeom prst="roundRect">
            <a:avLst>
              <a:gd name="adj" fmla="val 7486"/>
            </a:avLst>
          </a:prstGeom>
          <a:solidFill>
            <a:srgbClr val="00B0F0">
              <a:alpha val="5000"/>
            </a:srgbClr>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指定源地址为</a:t>
            </a:r>
            <a:r>
              <a:rPr lang="en-US" altLang="zh-CN"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1.1.1.1 ping 3.3.3.3</a:t>
            </a:r>
          </a:p>
        </p:txBody>
      </p:sp>
      <p:cxnSp>
        <p:nvCxnSpPr>
          <p:cNvPr id="9" name="直接箭头连接符 8">
            <a:extLst>
              <a:ext uri="{FF2B5EF4-FFF2-40B4-BE49-F238E27FC236}">
                <a16:creationId xmlns="" xmlns:a16="http://schemas.microsoft.com/office/drawing/2014/main" id="{52AE6C13-6B31-421F-9282-E5C475271E35}"/>
              </a:ext>
            </a:extLst>
          </p:cNvPr>
          <p:cNvCxnSpPr>
            <a:cxnSpLocks/>
          </p:cNvCxnSpPr>
          <p:nvPr/>
        </p:nvCxnSpPr>
        <p:spPr>
          <a:xfrm flipV="1">
            <a:off x="2060216" y="4231131"/>
            <a:ext cx="468000" cy="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93048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a:latin typeface="Huawei Sans" panose="020C0503030203020204" pitchFamily="34" charset="0"/>
                <a:ea typeface="方正兰亭黑简体" panose="02000000000000000000" pitchFamily="2" charset="-122"/>
                <a:sym typeface="Huawei Sans" panose="020C0503030203020204" pitchFamily="34" charset="0"/>
              </a:rPr>
              <a:t>（多选）在建立</a:t>
            </a:r>
            <a:r>
              <a:rPr lang="en-US" altLang="zh-CN">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a:latin typeface="Huawei Sans" panose="020C0503030203020204" pitchFamily="34" charset="0"/>
                <a:ea typeface="方正兰亭黑简体" panose="02000000000000000000" pitchFamily="2" charset="-122"/>
                <a:sym typeface="Huawei Sans" panose="020C0503030203020204" pitchFamily="34" charset="0"/>
              </a:rPr>
              <a:t>邻居和邻接关系</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的过程</a:t>
            </a:r>
            <a:r>
              <a:rPr lang="zh-CN" altLang="en-US">
                <a:latin typeface="Huawei Sans" panose="020C0503030203020204" pitchFamily="34" charset="0"/>
                <a:ea typeface="方正兰亭黑简体" panose="02000000000000000000" pitchFamily="2" charset="-122"/>
                <a:sym typeface="Huawei Sans" panose="020C0503030203020204" pitchFamily="34" charset="0"/>
              </a:rPr>
              <a:t>中，稳定的状态是</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    ）</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pPr lvl="1"/>
            <a:r>
              <a:rPr lang="en-US" altLang="zh-CN">
                <a:latin typeface="Huawei Sans" panose="020C0503030203020204" pitchFamily="34" charset="0"/>
                <a:ea typeface="方正兰亭黑简体" panose="02000000000000000000" pitchFamily="2" charset="-122"/>
                <a:sym typeface="Huawei Sans" panose="020C0503030203020204" pitchFamily="34" charset="0"/>
              </a:rPr>
              <a:t>A. Exstart</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a:p>
            <a:pPr lvl="1"/>
            <a:r>
              <a:rPr lang="en-US" altLang="zh-CN">
                <a:latin typeface="Huawei Sans" panose="020C0503030203020204" pitchFamily="34" charset="0"/>
                <a:ea typeface="方正兰亭黑简体" panose="02000000000000000000" pitchFamily="2" charset="-122"/>
                <a:sym typeface="Huawei Sans" panose="020C0503030203020204" pitchFamily="34" charset="0"/>
              </a:rPr>
              <a:t>B. Two-way</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pPr lvl="1"/>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C</a:t>
            </a:r>
            <a:r>
              <a:rPr lang="en-US" altLang="zh-CN">
                <a:latin typeface="Huawei Sans" panose="020C0503030203020204" pitchFamily="34" charset="0"/>
                <a:ea typeface="方正兰亭黑简体" panose="02000000000000000000" pitchFamily="2" charset="-122"/>
                <a:sym typeface="Huawei Sans" panose="020C0503030203020204" pitchFamily="34" charset="0"/>
              </a:rPr>
              <a:t>. Exchange</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pPr lvl="1"/>
            <a:r>
              <a:rPr lang="en-US" altLang="zh-CN">
                <a:latin typeface="Huawei Sans" panose="020C0503030203020204" pitchFamily="34" charset="0"/>
                <a:ea typeface="方正兰亭黑简体" panose="02000000000000000000" pitchFamily="2" charset="-122"/>
                <a:sym typeface="Huawei Sans" panose="020C0503030203020204" pitchFamily="34" charset="0"/>
              </a:rPr>
              <a:t>D. Full</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a:latin typeface="Huawei Sans" panose="020C0503030203020204" pitchFamily="34" charset="0"/>
                <a:ea typeface="方正兰亭黑简体" panose="02000000000000000000" pitchFamily="2" charset="-122"/>
                <a:sym typeface="Huawei Sans" panose="020C0503030203020204" pitchFamily="34" charset="0"/>
              </a:rPr>
              <a:t>（多选）以下哪种情况下路由器之间会建立邻接关系（    ）</a:t>
            </a:r>
          </a:p>
          <a:p>
            <a:pPr lvl="1"/>
            <a:r>
              <a:rPr lang="en-US" altLang="zh-CN">
                <a:latin typeface="Huawei Sans" panose="020C0503030203020204" pitchFamily="34" charset="0"/>
                <a:ea typeface="方正兰亭黑简体" panose="02000000000000000000" pitchFamily="2" charset="-122"/>
                <a:sym typeface="Huawei Sans" panose="020C0503030203020204" pitchFamily="34" charset="0"/>
              </a:rPr>
              <a:t>A. </a:t>
            </a:r>
            <a:r>
              <a:rPr lang="zh-CN" altLang="en-US">
                <a:latin typeface="Huawei Sans" panose="020C0503030203020204" pitchFamily="34" charset="0"/>
                <a:ea typeface="方正兰亭黑简体" panose="02000000000000000000" pitchFamily="2" charset="-122"/>
                <a:sym typeface="Huawei Sans" panose="020C0503030203020204" pitchFamily="34" charset="0"/>
              </a:rPr>
              <a:t>点到点链路上的两台路由器</a:t>
            </a:r>
          </a:p>
          <a:p>
            <a:pPr lvl="1"/>
            <a:r>
              <a:rPr lang="en-US" altLang="zh-CN">
                <a:latin typeface="Huawei Sans" panose="020C0503030203020204" pitchFamily="34" charset="0"/>
                <a:ea typeface="方正兰亭黑简体" panose="02000000000000000000" pitchFamily="2" charset="-122"/>
                <a:sym typeface="Huawei Sans" panose="020C0503030203020204" pitchFamily="34" charset="0"/>
              </a:rPr>
              <a:t>B. </a:t>
            </a:r>
            <a:r>
              <a:rPr lang="zh-CN" altLang="en-US">
                <a:latin typeface="Huawei Sans" panose="020C0503030203020204" pitchFamily="34" charset="0"/>
                <a:ea typeface="方正兰亭黑简体" panose="02000000000000000000" pitchFamily="2" charset="-122"/>
                <a:sym typeface="Huawei Sans" panose="020C0503030203020204" pitchFamily="34" charset="0"/>
              </a:rPr>
              <a:t>广播型网络中的</a:t>
            </a:r>
            <a:r>
              <a:rPr lang="en-US" altLang="zh-CN">
                <a:latin typeface="Huawei Sans" panose="020C0503030203020204" pitchFamily="34" charset="0"/>
                <a:ea typeface="方正兰亭黑简体" panose="02000000000000000000" pitchFamily="2" charset="-122"/>
                <a:sym typeface="Huawei Sans" panose="020C0503030203020204" pitchFamily="34" charset="0"/>
              </a:rPr>
              <a:t>DR</a:t>
            </a:r>
            <a:r>
              <a:rPr lang="zh-CN" altLang="en-US">
                <a:latin typeface="Huawei Sans" panose="020C0503030203020204" pitchFamily="34" charset="0"/>
                <a:ea typeface="方正兰亭黑简体" panose="02000000000000000000" pitchFamily="2" charset="-122"/>
                <a:sym typeface="Huawei Sans" panose="020C0503030203020204" pitchFamily="34" charset="0"/>
              </a:rPr>
              <a:t>和</a:t>
            </a:r>
            <a:r>
              <a:rPr lang="en-US" altLang="zh-CN">
                <a:latin typeface="Huawei Sans" panose="020C0503030203020204" pitchFamily="34" charset="0"/>
                <a:ea typeface="方正兰亭黑简体" panose="02000000000000000000" pitchFamily="2" charset="-122"/>
                <a:sym typeface="Huawei Sans" panose="020C0503030203020204" pitchFamily="34" charset="0"/>
              </a:rPr>
              <a:t>BDR</a:t>
            </a:r>
          </a:p>
          <a:p>
            <a:pPr lvl="1"/>
            <a:r>
              <a:rPr lang="en-US" altLang="zh-CN">
                <a:latin typeface="Huawei Sans" panose="020C0503030203020204" pitchFamily="34" charset="0"/>
                <a:ea typeface="方正兰亭黑简体" panose="02000000000000000000" pitchFamily="2" charset="-122"/>
                <a:sym typeface="Huawei Sans" panose="020C0503030203020204" pitchFamily="34" charset="0"/>
              </a:rPr>
              <a:t>C. NBMA</a:t>
            </a:r>
            <a:r>
              <a:rPr lang="zh-CN" altLang="en-US">
                <a:latin typeface="Huawei Sans" panose="020C0503030203020204" pitchFamily="34" charset="0"/>
                <a:ea typeface="方正兰亭黑简体" panose="02000000000000000000" pitchFamily="2" charset="-122"/>
                <a:sym typeface="Huawei Sans" panose="020C0503030203020204" pitchFamily="34" charset="0"/>
              </a:rPr>
              <a:t>网络中的</a:t>
            </a:r>
            <a:r>
              <a:rPr lang="en-US" altLang="zh-CN">
                <a:latin typeface="Huawei Sans" panose="020C0503030203020204" pitchFamily="34" charset="0"/>
                <a:ea typeface="方正兰亭黑简体" panose="02000000000000000000" pitchFamily="2" charset="-122"/>
                <a:sym typeface="Huawei Sans" panose="020C0503030203020204" pitchFamily="34" charset="0"/>
              </a:rPr>
              <a:t>DRother</a:t>
            </a:r>
            <a:r>
              <a:rPr lang="zh-CN" altLang="en-US">
                <a:latin typeface="Huawei Sans" panose="020C0503030203020204" pitchFamily="34" charset="0"/>
                <a:ea typeface="方正兰亭黑简体" panose="02000000000000000000" pitchFamily="2" charset="-122"/>
                <a:sym typeface="Huawei Sans" panose="020C0503030203020204" pitchFamily="34" charset="0"/>
              </a:rPr>
              <a:t>和</a:t>
            </a:r>
            <a:r>
              <a:rPr lang="en-US" altLang="zh-CN">
                <a:latin typeface="Huawei Sans" panose="020C0503030203020204" pitchFamily="34" charset="0"/>
                <a:ea typeface="方正兰亭黑简体" panose="02000000000000000000" pitchFamily="2" charset="-122"/>
                <a:sym typeface="Huawei Sans" panose="020C0503030203020204" pitchFamily="34" charset="0"/>
              </a:rPr>
              <a:t>DRother</a:t>
            </a:r>
          </a:p>
          <a:p>
            <a:pPr lvl="1"/>
            <a:r>
              <a:rPr lang="en-US" altLang="zh-CN">
                <a:latin typeface="Huawei Sans" panose="020C0503030203020204" pitchFamily="34" charset="0"/>
                <a:ea typeface="方正兰亭黑简体" panose="02000000000000000000" pitchFamily="2" charset="-122"/>
                <a:sym typeface="Huawei Sans" panose="020C0503030203020204" pitchFamily="34" charset="0"/>
              </a:rPr>
              <a:t>D. </a:t>
            </a:r>
            <a:r>
              <a:rPr lang="zh-CN" altLang="en-US">
                <a:latin typeface="Huawei Sans" panose="020C0503030203020204" pitchFamily="34" charset="0"/>
                <a:ea typeface="方正兰亭黑简体" panose="02000000000000000000" pitchFamily="2" charset="-122"/>
                <a:sym typeface="Huawei Sans" panose="020C0503030203020204" pitchFamily="34" charset="0"/>
              </a:rPr>
              <a:t>广播型网络中的</a:t>
            </a:r>
            <a:r>
              <a:rPr lang="en-US" altLang="zh-CN">
                <a:latin typeface="Huawei Sans" panose="020C0503030203020204" pitchFamily="34" charset="0"/>
                <a:ea typeface="方正兰亭黑简体" panose="02000000000000000000" pitchFamily="2" charset="-122"/>
                <a:sym typeface="Huawei Sans" panose="020C0503030203020204" pitchFamily="34" charset="0"/>
              </a:rPr>
              <a:t>BDR</a:t>
            </a:r>
            <a:r>
              <a:rPr lang="zh-CN" altLang="en-US">
                <a:latin typeface="Huawei Sans" panose="020C0503030203020204" pitchFamily="34" charset="0"/>
                <a:ea typeface="方正兰亭黑简体" panose="02000000000000000000" pitchFamily="2" charset="-122"/>
                <a:sym typeface="Huawei Sans" panose="020C0503030203020204" pitchFamily="34" charset="0"/>
              </a:rPr>
              <a:t>和</a:t>
            </a:r>
            <a:r>
              <a:rPr lang="en-US" altLang="zh-CN">
                <a:latin typeface="Huawei Sans" panose="020C0503030203020204" pitchFamily="34" charset="0"/>
                <a:ea typeface="方正兰亭黑简体" panose="02000000000000000000" pitchFamily="2" charset="-122"/>
                <a:sym typeface="Huawei Sans" panose="020C0503030203020204" pitchFamily="34" charset="0"/>
              </a:rPr>
              <a:t>DRother</a:t>
            </a:r>
          </a:p>
          <a:p>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5381438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0"/>
          </p:nvPr>
        </p:nvSpPr>
        <p:spPr/>
        <p:txBody>
          <a:bodyPr/>
          <a:lstStyle/>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是现网中使用广泛的路由协议之一，本章节帮助您初步了解</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的基本概念、应用场景和基础配置。</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Router ID</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、区域、</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邻居表、</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LSDB</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表和</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路由表是</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的基本概念。能够阐述</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的邻居和邻接关系建立过程，可以帮助您更好的理解链路状态路由协议。</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有更多有趣的细节，例如</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LSA</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的类型、</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的计算过程和</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的特殊区域等。如果您对更多的</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知识感兴趣，请继续学习华为</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HCIP-</a:t>
            </a:r>
            <a:r>
              <a:rPr lang="en-US" altLang="zh-CN" dirty="0" err="1">
                <a:latin typeface="Huawei Sans" panose="020C0503030203020204" pitchFamily="34" charset="0"/>
                <a:ea typeface="方正兰亭黑简体" panose="02000000000000000000" pitchFamily="2" charset="-122"/>
                <a:sym typeface="Huawei Sans" panose="020C0503030203020204" pitchFamily="34" charset="0"/>
              </a:rPr>
              <a:t>DataCom</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认证。</a:t>
            </a:r>
          </a:p>
        </p:txBody>
      </p:sp>
    </p:spTree>
    <p:extLst>
      <p:ext uri="{BB962C8B-B14F-4D97-AF65-F5344CB8AC3E}">
        <p14:creationId xmlns:p14="http://schemas.microsoft.com/office/powerpoint/2010/main" val="185039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b="1"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b="1" dirty="0">
                <a:latin typeface="Huawei Sans" panose="020C0503030203020204" pitchFamily="34" charset="0"/>
                <a:ea typeface="方正兰亭黑简体" panose="02000000000000000000" pitchFamily="2" charset="-122"/>
                <a:sym typeface="Huawei Sans" panose="020C0503030203020204" pitchFamily="34" charset="0"/>
              </a:rPr>
              <a:t>协议概述</a:t>
            </a:r>
            <a:endParaRPr lang="en-US" altLang="zh-CN" b="1"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协议工作原理</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协议典型配置</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41313946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4151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fontAlgn="auto"/>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为什么需要动态路由协议？</a:t>
            </a:r>
          </a:p>
        </p:txBody>
      </p:sp>
      <p:sp>
        <p:nvSpPr>
          <p:cNvPr id="2" name="文本占位符 1">
            <a:extLst>
              <a:ext uri="{FF2B5EF4-FFF2-40B4-BE49-F238E27FC236}">
                <a16:creationId xmlns="" xmlns:a16="http://schemas.microsoft.com/office/drawing/2014/main" id="{2D8C5833-85B7-4A76-8918-5E7E0E73CC7F}"/>
              </a:ext>
            </a:extLst>
          </p:cNvPr>
          <p:cNvSpPr>
            <a:spLocks noGrp="1"/>
          </p:cNvSpPr>
          <p:nvPr>
            <p:ph type="body" sz="quarter" idx="10"/>
          </p:nvPr>
        </p:nvSpPr>
        <p:spPr>
          <a:xfrm>
            <a:off x="468317" y="1233489"/>
            <a:ext cx="11276183" cy="2192534"/>
          </a:xfrm>
        </p:spPr>
        <p:txBody>
          <a:bodyPr/>
          <a:lstStyle/>
          <a:p>
            <a:r>
              <a:rPr lang="zh-CN" altLang="en-US" sz="2000" dirty="0">
                <a:latin typeface="Huawei Sans" panose="020C0503030203020204" pitchFamily="34" charset="0"/>
                <a:ea typeface="方正兰亭黑简体" panose="02000000000000000000" pitchFamily="2" charset="-122"/>
                <a:sym typeface="Huawei Sans" panose="020C0503030203020204" pitchFamily="34" charset="0"/>
              </a:rPr>
              <a:t>静态路由是由工程师手动配置和维护的路由条目，命令行简单明确，适用于小型或稳定的网络。静态路由有以下问题：</a:t>
            </a:r>
            <a:endParaRPr lang="en-US" altLang="zh-CN" sz="2000" dirty="0">
              <a:latin typeface="Huawei Sans" panose="020C0503030203020204" pitchFamily="34" charset="0"/>
              <a:ea typeface="方正兰亭黑简体" panose="02000000000000000000" pitchFamily="2" charset="-122"/>
              <a:sym typeface="Huawei Sans" panose="020C0503030203020204" pitchFamily="34" charset="0"/>
            </a:endParaRPr>
          </a:p>
          <a:p>
            <a:pPr lvl="1"/>
            <a:r>
              <a:rPr lang="zh-CN" altLang="en-US" sz="2000" dirty="0">
                <a:latin typeface="Huawei Sans" panose="020C0503030203020204" pitchFamily="34" charset="0"/>
                <a:ea typeface="方正兰亭黑简体" panose="02000000000000000000" pitchFamily="2" charset="-122"/>
                <a:sym typeface="Huawei Sans" panose="020C0503030203020204" pitchFamily="34" charset="0"/>
              </a:rPr>
              <a:t>无法适应规模较大的网络：随着设备数量增加，配置量急剧增加。</a:t>
            </a:r>
          </a:p>
          <a:p>
            <a:pPr lvl="1"/>
            <a:r>
              <a:rPr lang="zh-CN" altLang="en-US" sz="2000" dirty="0">
                <a:latin typeface="Huawei Sans" panose="020C0503030203020204" pitchFamily="34" charset="0"/>
                <a:ea typeface="方正兰亭黑简体" panose="02000000000000000000" pitchFamily="2" charset="-122"/>
                <a:sym typeface="Huawei Sans" panose="020C0503030203020204" pitchFamily="34" charset="0"/>
              </a:rPr>
              <a:t>无法动态响应网络变化：网络发生变化，无法自动收敛网络，需要工程师手动修改。</a:t>
            </a:r>
            <a:endParaRPr lang="en-US" altLang="zh-CN" sz="2000"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5" name="图片 4"/>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060202" y="3732034"/>
            <a:ext cx="540000" cy="442800"/>
          </a:xfrm>
          <a:prstGeom prst="rect">
            <a:avLst/>
          </a:prstGeom>
        </p:spPr>
      </p:pic>
      <p:pic>
        <p:nvPicPr>
          <p:cNvPr id="6" name="图片 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283256" y="3732034"/>
            <a:ext cx="540000" cy="442800"/>
          </a:xfrm>
          <a:prstGeom prst="rect">
            <a:avLst/>
          </a:prstGeom>
        </p:spPr>
      </p:pic>
      <p:pic>
        <p:nvPicPr>
          <p:cNvPr id="7" name="图片 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171729" y="5357692"/>
            <a:ext cx="540000" cy="442800"/>
          </a:xfrm>
          <a:prstGeom prst="rect">
            <a:avLst/>
          </a:prstGeom>
        </p:spPr>
      </p:pic>
      <p:cxnSp>
        <p:nvCxnSpPr>
          <p:cNvPr id="8" name="直接连接符 7"/>
          <p:cNvCxnSpPr>
            <a:stCxn id="5" idx="3"/>
            <a:endCxn id="6" idx="1"/>
          </p:cNvCxnSpPr>
          <p:nvPr/>
        </p:nvCxnSpPr>
        <p:spPr>
          <a:xfrm>
            <a:off x="2600202" y="3953434"/>
            <a:ext cx="1683054" cy="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a:cxnSpLocks/>
            <a:stCxn id="6" idx="2"/>
            <a:endCxn id="7" idx="0"/>
          </p:cNvCxnSpPr>
          <p:nvPr/>
        </p:nvCxnSpPr>
        <p:spPr>
          <a:xfrm flipH="1">
            <a:off x="3441729" y="4174834"/>
            <a:ext cx="1111527" cy="1182858"/>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083646" y="3359740"/>
            <a:ext cx="455574" cy="369332"/>
          </a:xfrm>
          <a:prstGeom prst="rect">
            <a:avLst/>
          </a:prstGeom>
          <a:noFill/>
        </p:spPr>
        <p:txBody>
          <a:bodyPr wrap="none" rtlCol="0">
            <a:spAutoFit/>
          </a:bodyPr>
          <a:lstStyle/>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 name="文本框 13"/>
          <p:cNvSpPr txBox="1"/>
          <p:nvPr/>
        </p:nvSpPr>
        <p:spPr>
          <a:xfrm>
            <a:off x="4361517" y="3340348"/>
            <a:ext cx="707818" cy="369332"/>
          </a:xfrm>
          <a:prstGeom prst="rect">
            <a:avLst/>
          </a:prstGeom>
          <a:noFill/>
        </p:spPr>
        <p:txBody>
          <a:bodyPr wrap="square" rtlCol="0">
            <a:spAutoFit/>
          </a:bodyPr>
          <a:lstStyle/>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R2</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 name="文本框 16"/>
          <p:cNvSpPr txBox="1"/>
          <p:nvPr/>
        </p:nvSpPr>
        <p:spPr>
          <a:xfrm>
            <a:off x="7002814" y="5950947"/>
            <a:ext cx="3051372" cy="369332"/>
          </a:xfrm>
          <a:prstGeom prst="rect">
            <a:avLst/>
          </a:prstGeom>
          <a:noFill/>
        </p:spPr>
        <p:txBody>
          <a:bodyPr wrap="square" rtlCol="0">
            <a:spAutoFit/>
          </a:bodyPr>
          <a:lstStyle/>
          <a:p>
            <a:r>
              <a:rPr lang="zh-CN" altLang="en-US">
                <a:latin typeface="Huawei Sans" panose="020C0503030203020204" pitchFamily="34" charset="0"/>
                <a:ea typeface="方正兰亭黑简体" panose="02000000000000000000" pitchFamily="2" charset="-122"/>
                <a:sym typeface="Huawei Sans" panose="020C0503030203020204" pitchFamily="34" charset="0"/>
              </a:rPr>
              <a:t>手动配置</a:t>
            </a:r>
            <a:r>
              <a:rPr lang="en-US" altLang="zh-CN">
                <a:latin typeface="Huawei Sans" panose="020C0503030203020204" pitchFamily="34" charset="0"/>
                <a:ea typeface="方正兰亭黑简体" panose="02000000000000000000" pitchFamily="2" charset="-122"/>
                <a:sym typeface="Huawei Sans" panose="020C0503030203020204" pitchFamily="34" charset="0"/>
              </a:rPr>
              <a:t>R1-R3-R2</a:t>
            </a:r>
            <a:r>
              <a:rPr lang="zh-CN" altLang="en-US">
                <a:latin typeface="Huawei Sans" panose="020C0503030203020204" pitchFamily="34" charset="0"/>
                <a:ea typeface="方正兰亭黑简体" panose="02000000000000000000" pitchFamily="2" charset="-122"/>
                <a:sym typeface="Huawei Sans" panose="020C0503030203020204" pitchFamily="34" charset="0"/>
              </a:rPr>
              <a:t>静态路由</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0" name="直接箭头连接符 19"/>
          <p:cNvCxnSpPr>
            <a:cxnSpLocks/>
          </p:cNvCxnSpPr>
          <p:nvPr/>
        </p:nvCxnSpPr>
        <p:spPr>
          <a:xfrm>
            <a:off x="7330374" y="4541492"/>
            <a:ext cx="555761" cy="570970"/>
          </a:xfrm>
          <a:prstGeom prst="straightConnector1">
            <a:avLst/>
          </a:prstGeom>
          <a:ln w="25400">
            <a:solidFill>
              <a:srgbClr val="EC706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cxnSpLocks/>
          </p:cNvCxnSpPr>
          <p:nvPr/>
        </p:nvCxnSpPr>
        <p:spPr bwMode="auto">
          <a:xfrm>
            <a:off x="2817819" y="3709680"/>
            <a:ext cx="1179673"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连接符 27"/>
          <p:cNvCxnSpPr>
            <a:cxnSpLocks/>
            <a:stCxn id="5" idx="2"/>
            <a:endCxn id="7" idx="0"/>
          </p:cNvCxnSpPr>
          <p:nvPr/>
        </p:nvCxnSpPr>
        <p:spPr>
          <a:xfrm>
            <a:off x="2330202" y="4174834"/>
            <a:ext cx="1111527" cy="1182858"/>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0" name="文本框 79">
            <a:extLst>
              <a:ext uri="{FF2B5EF4-FFF2-40B4-BE49-F238E27FC236}">
                <a16:creationId xmlns="" xmlns:a16="http://schemas.microsoft.com/office/drawing/2014/main" id="{3AFAAE54-F89E-480F-B3A2-E96CD0DF6628}"/>
              </a:ext>
            </a:extLst>
          </p:cNvPr>
          <p:cNvSpPr txBox="1"/>
          <p:nvPr/>
        </p:nvSpPr>
        <p:spPr>
          <a:xfrm>
            <a:off x="3711729" y="5390860"/>
            <a:ext cx="707818" cy="369332"/>
          </a:xfrm>
          <a:prstGeom prst="rect">
            <a:avLst/>
          </a:prstGeom>
          <a:noFill/>
        </p:spPr>
        <p:txBody>
          <a:bodyPr wrap="square" rtlCol="0">
            <a:spAutoFit/>
          </a:bodyPr>
          <a:lstStyle/>
          <a:p>
            <a:r>
              <a:rPr lang="en-US" altLang="zh-CN">
                <a:latin typeface="Huawei Sans" panose="020C0503030203020204" pitchFamily="34" charset="0"/>
                <a:ea typeface="方正兰亭黑简体" panose="02000000000000000000" pitchFamily="2" charset="-122"/>
                <a:sym typeface="Huawei Sans" panose="020C0503030203020204" pitchFamily="34" charset="0"/>
              </a:rPr>
              <a:t>R3</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82" name="图片 81">
            <a:extLst>
              <a:ext uri="{FF2B5EF4-FFF2-40B4-BE49-F238E27FC236}">
                <a16:creationId xmlns="" xmlns:a16="http://schemas.microsoft.com/office/drawing/2014/main" id="{8A3B8CE9-1414-484A-8B58-279716FBE7C2}"/>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060372" y="3732034"/>
            <a:ext cx="540000" cy="442800"/>
          </a:xfrm>
          <a:prstGeom prst="rect">
            <a:avLst/>
          </a:prstGeom>
        </p:spPr>
      </p:pic>
      <p:pic>
        <p:nvPicPr>
          <p:cNvPr id="83" name="图片 82">
            <a:extLst>
              <a:ext uri="{FF2B5EF4-FFF2-40B4-BE49-F238E27FC236}">
                <a16:creationId xmlns="" xmlns:a16="http://schemas.microsoft.com/office/drawing/2014/main" id="{FF7FD025-4A53-4731-87A1-0D5FB85B3925}"/>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9283426" y="3732034"/>
            <a:ext cx="540000" cy="442800"/>
          </a:xfrm>
          <a:prstGeom prst="rect">
            <a:avLst/>
          </a:prstGeom>
        </p:spPr>
      </p:pic>
      <p:pic>
        <p:nvPicPr>
          <p:cNvPr id="84" name="图片 83">
            <a:extLst>
              <a:ext uri="{FF2B5EF4-FFF2-40B4-BE49-F238E27FC236}">
                <a16:creationId xmlns="" xmlns:a16="http://schemas.microsoft.com/office/drawing/2014/main" id="{7F308DA2-B460-4CED-9182-FA15D4C10F8B}"/>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171899" y="5357692"/>
            <a:ext cx="540000" cy="442800"/>
          </a:xfrm>
          <a:prstGeom prst="rect">
            <a:avLst/>
          </a:prstGeom>
        </p:spPr>
      </p:pic>
      <p:cxnSp>
        <p:nvCxnSpPr>
          <p:cNvPr id="85" name="直接连接符 84">
            <a:extLst>
              <a:ext uri="{FF2B5EF4-FFF2-40B4-BE49-F238E27FC236}">
                <a16:creationId xmlns="" xmlns:a16="http://schemas.microsoft.com/office/drawing/2014/main" id="{DD74BEEE-F89E-4323-BFF7-A691F887AF05}"/>
              </a:ext>
            </a:extLst>
          </p:cNvPr>
          <p:cNvCxnSpPr>
            <a:stCxn id="82" idx="3"/>
            <a:endCxn id="83" idx="1"/>
          </p:cNvCxnSpPr>
          <p:nvPr/>
        </p:nvCxnSpPr>
        <p:spPr>
          <a:xfrm>
            <a:off x="7600372" y="3953434"/>
            <a:ext cx="1683054" cy="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直接连接符 85">
            <a:extLst>
              <a:ext uri="{FF2B5EF4-FFF2-40B4-BE49-F238E27FC236}">
                <a16:creationId xmlns="" xmlns:a16="http://schemas.microsoft.com/office/drawing/2014/main" id="{103B531C-4AA6-4DAE-9EC7-291DC304F9B0}"/>
              </a:ext>
            </a:extLst>
          </p:cNvPr>
          <p:cNvCxnSpPr>
            <a:cxnSpLocks/>
            <a:stCxn id="83" idx="2"/>
            <a:endCxn id="84" idx="0"/>
          </p:cNvCxnSpPr>
          <p:nvPr/>
        </p:nvCxnSpPr>
        <p:spPr>
          <a:xfrm flipH="1">
            <a:off x="8441899" y="4174834"/>
            <a:ext cx="1111527" cy="1182858"/>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7" name="文本框 86">
            <a:extLst>
              <a:ext uri="{FF2B5EF4-FFF2-40B4-BE49-F238E27FC236}">
                <a16:creationId xmlns="" xmlns:a16="http://schemas.microsoft.com/office/drawing/2014/main" id="{729B2369-3EF5-44FC-8AB4-A7B1634B997A}"/>
              </a:ext>
            </a:extLst>
          </p:cNvPr>
          <p:cNvSpPr txBox="1"/>
          <p:nvPr/>
        </p:nvSpPr>
        <p:spPr>
          <a:xfrm>
            <a:off x="7083816" y="3359740"/>
            <a:ext cx="455574" cy="369332"/>
          </a:xfrm>
          <a:prstGeom prst="rect">
            <a:avLst/>
          </a:prstGeom>
          <a:noFill/>
        </p:spPr>
        <p:txBody>
          <a:bodyPr wrap="none" rtlCol="0">
            <a:spAutoFit/>
          </a:bodyPr>
          <a:lstStyle/>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8" name="文本框 87">
            <a:extLst>
              <a:ext uri="{FF2B5EF4-FFF2-40B4-BE49-F238E27FC236}">
                <a16:creationId xmlns="" xmlns:a16="http://schemas.microsoft.com/office/drawing/2014/main" id="{0DE9B6DE-6930-4DB5-801E-74861193EB1D}"/>
              </a:ext>
            </a:extLst>
          </p:cNvPr>
          <p:cNvSpPr txBox="1"/>
          <p:nvPr/>
        </p:nvSpPr>
        <p:spPr>
          <a:xfrm>
            <a:off x="9361687" y="3340348"/>
            <a:ext cx="707818" cy="369332"/>
          </a:xfrm>
          <a:prstGeom prst="rect">
            <a:avLst/>
          </a:prstGeom>
          <a:noFill/>
        </p:spPr>
        <p:txBody>
          <a:bodyPr wrap="square" rtlCol="0">
            <a:spAutoFit/>
          </a:bodyPr>
          <a:lstStyle/>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R2</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89" name="直接箭头连接符 88">
            <a:extLst>
              <a:ext uri="{FF2B5EF4-FFF2-40B4-BE49-F238E27FC236}">
                <a16:creationId xmlns="" xmlns:a16="http://schemas.microsoft.com/office/drawing/2014/main" id="{3050DA26-5C76-4801-8A47-63CA5D953152}"/>
              </a:ext>
            </a:extLst>
          </p:cNvPr>
          <p:cNvCxnSpPr>
            <a:cxnSpLocks/>
          </p:cNvCxnSpPr>
          <p:nvPr/>
        </p:nvCxnSpPr>
        <p:spPr>
          <a:xfrm flipV="1">
            <a:off x="8997662" y="4541492"/>
            <a:ext cx="555764" cy="570970"/>
          </a:xfrm>
          <a:prstGeom prst="straightConnector1">
            <a:avLst/>
          </a:prstGeom>
          <a:ln w="25400">
            <a:solidFill>
              <a:srgbClr val="EC706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接连接符 90">
            <a:extLst>
              <a:ext uri="{FF2B5EF4-FFF2-40B4-BE49-F238E27FC236}">
                <a16:creationId xmlns="" xmlns:a16="http://schemas.microsoft.com/office/drawing/2014/main" id="{C6962138-1A1E-4B8C-B8CB-9452CC0ECADF}"/>
              </a:ext>
            </a:extLst>
          </p:cNvPr>
          <p:cNvCxnSpPr>
            <a:cxnSpLocks/>
            <a:stCxn id="82" idx="2"/>
            <a:endCxn id="84" idx="0"/>
          </p:cNvCxnSpPr>
          <p:nvPr/>
        </p:nvCxnSpPr>
        <p:spPr>
          <a:xfrm>
            <a:off x="7330372" y="4174834"/>
            <a:ext cx="1111527" cy="1182858"/>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2" name="文本框 91">
            <a:extLst>
              <a:ext uri="{FF2B5EF4-FFF2-40B4-BE49-F238E27FC236}">
                <a16:creationId xmlns="" xmlns:a16="http://schemas.microsoft.com/office/drawing/2014/main" id="{A132475E-3763-4976-BEDC-B419C7E5D42C}"/>
              </a:ext>
            </a:extLst>
          </p:cNvPr>
          <p:cNvSpPr txBox="1"/>
          <p:nvPr/>
        </p:nvSpPr>
        <p:spPr>
          <a:xfrm>
            <a:off x="8711899" y="5390860"/>
            <a:ext cx="707818" cy="369332"/>
          </a:xfrm>
          <a:prstGeom prst="rect">
            <a:avLst/>
          </a:prstGeom>
          <a:noFill/>
        </p:spPr>
        <p:txBody>
          <a:bodyPr wrap="square" rtlCol="0">
            <a:spAutoFit/>
          </a:bodyPr>
          <a:lstStyle/>
          <a:p>
            <a:r>
              <a:rPr lang="en-US" altLang="zh-CN">
                <a:latin typeface="Huawei Sans" panose="020C0503030203020204" pitchFamily="34" charset="0"/>
                <a:ea typeface="方正兰亭黑简体" panose="02000000000000000000" pitchFamily="2" charset="-122"/>
                <a:sym typeface="Huawei Sans" panose="020C0503030203020204" pitchFamily="34" charset="0"/>
              </a:rPr>
              <a:t>R3</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96" name="组合 28">
            <a:extLst>
              <a:ext uri="{FF2B5EF4-FFF2-40B4-BE49-F238E27FC236}">
                <a16:creationId xmlns="" xmlns:a16="http://schemas.microsoft.com/office/drawing/2014/main" id="{6A81AFFA-5099-4901-853B-F5BEBE796263}"/>
              </a:ext>
            </a:extLst>
          </p:cNvPr>
          <p:cNvGrpSpPr>
            <a:grpSpLocks noChangeAspect="1"/>
          </p:cNvGrpSpPr>
          <p:nvPr/>
        </p:nvGrpSpPr>
        <p:grpSpPr>
          <a:xfrm>
            <a:off x="7851403" y="3808949"/>
            <a:ext cx="288969" cy="288969"/>
            <a:chOff x="5076056" y="3356992"/>
            <a:chExt cx="436268" cy="436268"/>
          </a:xfrm>
        </p:grpSpPr>
        <p:sp>
          <p:nvSpPr>
            <p:cNvPr id="97" name="椭圆 27">
              <a:extLst>
                <a:ext uri="{FF2B5EF4-FFF2-40B4-BE49-F238E27FC236}">
                  <a16:creationId xmlns="" xmlns:a16="http://schemas.microsoft.com/office/drawing/2014/main" id="{05FF7B1E-D1AA-41AA-8DD7-28FD2F84D11E}"/>
                </a:ext>
              </a:extLst>
            </p:cNvPr>
            <p:cNvSpPr/>
            <p:nvPr/>
          </p:nvSpPr>
          <p:spPr bwMode="auto">
            <a:xfrm>
              <a:off x="5076056" y="3356992"/>
              <a:ext cx="432048" cy="432048"/>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784225" rtl="0" eaLnBrk="0" fontAlgn="base" latinLnBrk="0" hangingPunct="0">
                <a:lnSpc>
                  <a:spcPct val="100000"/>
                </a:lnSpc>
                <a:spcBef>
                  <a:spcPct val="0"/>
                </a:spcBef>
                <a:spcAft>
                  <a:spcPct val="0"/>
                </a:spcAft>
                <a:buClrTx/>
                <a:buSzTx/>
                <a:buFontTx/>
                <a:buNone/>
                <a:tabLst/>
              </a:pPr>
              <a:endParaRPr kumimoji="0" lang="zh-CN" altLang="en-US" sz="21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8" name="禁止符 23">
              <a:extLst>
                <a:ext uri="{FF2B5EF4-FFF2-40B4-BE49-F238E27FC236}">
                  <a16:creationId xmlns="" xmlns:a16="http://schemas.microsoft.com/office/drawing/2014/main" id="{788D8D3F-7331-4E1F-985E-0EA7308CBD2D}"/>
                </a:ext>
              </a:extLst>
            </p:cNvPr>
            <p:cNvSpPr/>
            <p:nvPr/>
          </p:nvSpPr>
          <p:spPr>
            <a:xfrm>
              <a:off x="5076056" y="3356992"/>
              <a:ext cx="436268" cy="436268"/>
            </a:xfrm>
            <a:prstGeom prst="noSmoking">
              <a:avLst>
                <a:gd name="adj" fmla="val 15475"/>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107" name="文本框 106">
            <a:extLst>
              <a:ext uri="{FF2B5EF4-FFF2-40B4-BE49-F238E27FC236}">
                <a16:creationId xmlns="" xmlns:a16="http://schemas.microsoft.com/office/drawing/2014/main" id="{CA3C757E-BF95-496E-A82C-59B69A794E9E}"/>
              </a:ext>
            </a:extLst>
          </p:cNvPr>
          <p:cNvSpPr txBox="1"/>
          <p:nvPr/>
        </p:nvSpPr>
        <p:spPr>
          <a:xfrm>
            <a:off x="5342586" y="4094909"/>
            <a:ext cx="1111527" cy="369332"/>
          </a:xfrm>
          <a:prstGeom prst="rect">
            <a:avLst/>
          </a:prstGeom>
          <a:noFill/>
        </p:spPr>
        <p:txBody>
          <a:bodyPr wrap="square" rtlCol="0">
            <a:spAutoFit/>
          </a:bodyPr>
          <a:lstStyle/>
          <a:p>
            <a:r>
              <a:rPr lang="zh-CN" altLang="en-US">
                <a:latin typeface="Huawei Sans" panose="020C0503030203020204" pitchFamily="34" charset="0"/>
                <a:ea typeface="方正兰亭黑简体" panose="02000000000000000000" pitchFamily="2" charset="-122"/>
                <a:sym typeface="Huawei Sans" panose="020C0503030203020204" pitchFamily="34" charset="0"/>
              </a:rPr>
              <a:t>链路故障</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9" name="文本框 108">
            <a:extLst>
              <a:ext uri="{FF2B5EF4-FFF2-40B4-BE49-F238E27FC236}">
                <a16:creationId xmlns="" xmlns:a16="http://schemas.microsoft.com/office/drawing/2014/main" id="{CDD457F6-914B-4161-98A4-91C721272A15}"/>
              </a:ext>
            </a:extLst>
          </p:cNvPr>
          <p:cNvSpPr txBox="1"/>
          <p:nvPr/>
        </p:nvSpPr>
        <p:spPr>
          <a:xfrm>
            <a:off x="2539220" y="5950947"/>
            <a:ext cx="1829760" cy="369332"/>
          </a:xfrm>
          <a:prstGeom prst="rect">
            <a:avLst/>
          </a:prstGeom>
          <a:noFill/>
        </p:spPr>
        <p:txBody>
          <a:bodyPr wrap="square" rtlCol="0">
            <a:spAutoFit/>
          </a:bodyPr>
          <a:lstStyle/>
          <a:p>
            <a:r>
              <a:rPr lang="en-US" altLang="zh-CN">
                <a:latin typeface="Huawei Sans" panose="020C0503030203020204" pitchFamily="34" charset="0"/>
                <a:ea typeface="方正兰亭黑简体" panose="02000000000000000000" pitchFamily="2" charset="-122"/>
                <a:sym typeface="Huawei Sans" panose="020C0503030203020204" pitchFamily="34" charset="0"/>
              </a:rPr>
              <a:t>R1-R2</a:t>
            </a:r>
            <a:r>
              <a:rPr lang="zh-CN" altLang="en-US">
                <a:latin typeface="Huawei Sans" panose="020C0503030203020204" pitchFamily="34" charset="0"/>
                <a:ea typeface="方正兰亭黑简体" panose="02000000000000000000" pitchFamily="2" charset="-122"/>
                <a:sym typeface="Huawei Sans" panose="020C0503030203020204" pitchFamily="34" charset="0"/>
              </a:rPr>
              <a:t>静态路由</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Right Arrow 157"/>
          <p:cNvSpPr/>
          <p:nvPr/>
        </p:nvSpPr>
        <p:spPr>
          <a:xfrm>
            <a:off x="5618142" y="4541492"/>
            <a:ext cx="647343"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4286529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fontAlgn="auto"/>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动态路由协议的分类</a:t>
            </a:r>
          </a:p>
        </p:txBody>
      </p:sp>
      <p:sp>
        <p:nvSpPr>
          <p:cNvPr id="55" name="圆角矩形 54"/>
          <p:cNvSpPr/>
          <p:nvPr/>
        </p:nvSpPr>
        <p:spPr>
          <a:xfrm>
            <a:off x="1229193" y="1723869"/>
            <a:ext cx="4077325" cy="1753849"/>
          </a:xfrm>
          <a:prstGeom prst="roundRect">
            <a:avLst>
              <a:gd name="adj" fmla="val 15000"/>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fontAlgn="auto">
              <a:spcBef>
                <a:spcPts val="0"/>
              </a:spcBef>
              <a:spcAft>
                <a:spcPts val="0"/>
              </a:spcAft>
            </a:pP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IGP</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Interior Gateway Protocols</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，内部网关协议）</a:t>
            </a:r>
          </a:p>
        </p:txBody>
      </p:sp>
      <p:sp>
        <p:nvSpPr>
          <p:cNvPr id="56" name="Rounded Rectangle 2"/>
          <p:cNvSpPr/>
          <p:nvPr/>
        </p:nvSpPr>
        <p:spPr>
          <a:xfrm rot="10800000" flipV="1">
            <a:off x="1381602" y="2600793"/>
            <a:ext cx="835161" cy="494675"/>
          </a:xfrm>
          <a:prstGeom prst="roundRect">
            <a:avLst>
              <a:gd name="adj" fmla="val 10000"/>
            </a:avLst>
          </a:prstGeom>
          <a:solidFill>
            <a:srgbClr val="F3FBFE"/>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 name="文本框 1"/>
          <p:cNvSpPr txBox="1"/>
          <p:nvPr/>
        </p:nvSpPr>
        <p:spPr>
          <a:xfrm>
            <a:off x="1381601" y="2663465"/>
            <a:ext cx="835162" cy="369332"/>
          </a:xfrm>
          <a:prstGeom prst="rect">
            <a:avLst/>
          </a:prstGeom>
          <a:noFill/>
        </p:spPr>
        <p:txBody>
          <a:bodyPr wrap="square" rtlCol="0">
            <a:spAutoFit/>
          </a:bodyPr>
          <a:lstStyle/>
          <a:p>
            <a:pPr algn="ct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RIP</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3" name="Rounded Rectangle 2"/>
          <p:cNvSpPr/>
          <p:nvPr/>
        </p:nvSpPr>
        <p:spPr>
          <a:xfrm rot="10800000" flipV="1">
            <a:off x="2786744" y="2600793"/>
            <a:ext cx="835161" cy="494675"/>
          </a:xfrm>
          <a:prstGeom prst="roundRect">
            <a:avLst>
              <a:gd name="adj" fmla="val 10000"/>
            </a:avLst>
          </a:prstGeom>
          <a:solidFill>
            <a:srgbClr val="00B0F0"/>
          </a:solidFill>
          <a:ln w="19050" cap="flat" cmpd="sng" algn="ctr">
            <a:noFill/>
            <a:prstDash val="solid"/>
            <a:miter lim="800000"/>
          </a:ln>
          <a:effectLst/>
        </p:spPr>
        <p:txBody>
          <a:bodyPr rtlCol="0" anchor="ctr"/>
          <a:lstStyle/>
          <a:p>
            <a:pPr algn="ctr" defTabSz="914400"/>
            <a:endParaRPr lang="zh-CN" altLang="en-US" kern="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5" name="文本框 64"/>
          <p:cNvSpPr txBox="1"/>
          <p:nvPr/>
        </p:nvSpPr>
        <p:spPr>
          <a:xfrm>
            <a:off x="2786743" y="2663465"/>
            <a:ext cx="835162" cy="369332"/>
          </a:xfrm>
          <a:prstGeom prst="rect">
            <a:avLst/>
          </a:prstGeom>
          <a:noFill/>
        </p:spPr>
        <p:txBody>
          <a:bodyPr wrap="square" rtlCol="0">
            <a:spAutoFit/>
          </a:bodyPr>
          <a:lstStyle/>
          <a:p>
            <a:pPr algn="ctr"/>
            <a:r>
              <a:rPr lang="en-US" altLang="zh-CN"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OSPF</a:t>
            </a:r>
            <a:endParaRPr lang="zh-CN" altLang="en-US"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6" name="Rounded Rectangle 2"/>
          <p:cNvSpPr/>
          <p:nvPr/>
        </p:nvSpPr>
        <p:spPr>
          <a:xfrm rot="10800000" flipV="1">
            <a:off x="4191888" y="2600793"/>
            <a:ext cx="835161" cy="494675"/>
          </a:xfrm>
          <a:prstGeom prst="roundRect">
            <a:avLst>
              <a:gd name="adj" fmla="val 10000"/>
            </a:avLst>
          </a:prstGeom>
          <a:solidFill>
            <a:srgbClr val="F3FBFE"/>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7" name="文本框 66"/>
          <p:cNvSpPr txBox="1"/>
          <p:nvPr/>
        </p:nvSpPr>
        <p:spPr>
          <a:xfrm>
            <a:off x="4191887" y="2663465"/>
            <a:ext cx="835162" cy="369332"/>
          </a:xfrm>
          <a:prstGeom prst="rect">
            <a:avLst/>
          </a:prstGeom>
          <a:noFill/>
        </p:spPr>
        <p:txBody>
          <a:bodyPr wrap="square" rtlCol="0">
            <a:spAutoFit/>
          </a:bodyPr>
          <a:lstStyle/>
          <a:p>
            <a:pPr algn="ct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IS-IS</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 name="文本框 3"/>
          <p:cNvSpPr txBox="1"/>
          <p:nvPr/>
        </p:nvSpPr>
        <p:spPr>
          <a:xfrm>
            <a:off x="5306518" y="1233488"/>
            <a:ext cx="1903751" cy="369332"/>
          </a:xfrm>
          <a:prstGeom prst="rect">
            <a:avLst/>
          </a:prstGeom>
          <a:noFill/>
        </p:spPr>
        <p:txBody>
          <a:bodyPr wrap="square" rtlCol="0">
            <a:spAutoFit/>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按工作区域分类</a:t>
            </a:r>
          </a:p>
        </p:txBody>
      </p:sp>
      <p:sp>
        <p:nvSpPr>
          <p:cNvPr id="71" name="圆角矩形 70"/>
          <p:cNvSpPr/>
          <p:nvPr/>
        </p:nvSpPr>
        <p:spPr>
          <a:xfrm>
            <a:off x="6927954" y="1723869"/>
            <a:ext cx="4077325" cy="1753849"/>
          </a:xfrm>
          <a:prstGeom prst="roundRect">
            <a:avLst>
              <a:gd name="adj" fmla="val 15000"/>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EGP</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Exterior Gateway Protocols</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，外部网关协议）</a:t>
            </a:r>
          </a:p>
        </p:txBody>
      </p:sp>
      <p:sp>
        <p:nvSpPr>
          <p:cNvPr id="72" name="Rounded Rectangle 2"/>
          <p:cNvSpPr/>
          <p:nvPr/>
        </p:nvSpPr>
        <p:spPr>
          <a:xfrm rot="10800000" flipV="1">
            <a:off x="8049717" y="2600793"/>
            <a:ext cx="1738860" cy="494676"/>
          </a:xfrm>
          <a:prstGeom prst="roundRect">
            <a:avLst>
              <a:gd name="adj" fmla="val 10000"/>
            </a:avLst>
          </a:prstGeom>
          <a:solidFill>
            <a:srgbClr val="F3FBFE"/>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3" name="文本框 72"/>
          <p:cNvSpPr txBox="1"/>
          <p:nvPr/>
        </p:nvSpPr>
        <p:spPr>
          <a:xfrm>
            <a:off x="8534408" y="2663464"/>
            <a:ext cx="835162" cy="369332"/>
          </a:xfrm>
          <a:prstGeom prst="rect">
            <a:avLst/>
          </a:prstGeom>
          <a:noFill/>
        </p:spPr>
        <p:txBody>
          <a:bodyPr wrap="square" rtlCol="0">
            <a:spAutoFit/>
          </a:bodyPr>
          <a:lstStyle/>
          <a:p>
            <a:pPr algn="ct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BGP</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1" name="文本框 80"/>
          <p:cNvSpPr txBox="1"/>
          <p:nvPr/>
        </p:nvSpPr>
        <p:spPr>
          <a:xfrm>
            <a:off x="5006714" y="3716338"/>
            <a:ext cx="2503357" cy="369332"/>
          </a:xfrm>
          <a:prstGeom prst="rect">
            <a:avLst/>
          </a:prstGeom>
          <a:noFill/>
        </p:spPr>
        <p:txBody>
          <a:bodyPr wrap="square" rtlCol="0">
            <a:spAutoFit/>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按工作机制及算法分类</a:t>
            </a:r>
          </a:p>
        </p:txBody>
      </p:sp>
      <p:sp>
        <p:nvSpPr>
          <p:cNvPr id="82" name="圆角矩形 81"/>
          <p:cNvSpPr/>
          <p:nvPr/>
        </p:nvSpPr>
        <p:spPr>
          <a:xfrm>
            <a:off x="1229193" y="4150387"/>
            <a:ext cx="4077325" cy="1753849"/>
          </a:xfrm>
          <a:prstGeom prst="roundRect">
            <a:avLst>
              <a:gd name="adj" fmla="val 15000"/>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Distance Vector Routing Protocols</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，距离矢量路由协议）</a:t>
            </a:r>
          </a:p>
        </p:txBody>
      </p:sp>
      <p:sp>
        <p:nvSpPr>
          <p:cNvPr id="89" name="圆角矩形 88"/>
          <p:cNvSpPr/>
          <p:nvPr/>
        </p:nvSpPr>
        <p:spPr>
          <a:xfrm>
            <a:off x="6927954" y="4150387"/>
            <a:ext cx="4077325" cy="1753849"/>
          </a:xfrm>
          <a:prstGeom prst="roundRect">
            <a:avLst>
              <a:gd name="adj" fmla="val 15000"/>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Link-State Routing Protocols</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，链路状态路由协议）</a:t>
            </a:r>
          </a:p>
        </p:txBody>
      </p:sp>
      <p:sp>
        <p:nvSpPr>
          <p:cNvPr id="93" name="Rounded Rectangle 2"/>
          <p:cNvSpPr/>
          <p:nvPr/>
        </p:nvSpPr>
        <p:spPr>
          <a:xfrm rot="10800000" flipV="1">
            <a:off x="7851632" y="5027311"/>
            <a:ext cx="835161" cy="494675"/>
          </a:xfrm>
          <a:prstGeom prst="roundRect">
            <a:avLst>
              <a:gd name="adj" fmla="val 10000"/>
            </a:avLst>
          </a:prstGeom>
          <a:solidFill>
            <a:srgbClr val="00B0F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4" name="文本框 93"/>
          <p:cNvSpPr txBox="1"/>
          <p:nvPr/>
        </p:nvSpPr>
        <p:spPr>
          <a:xfrm>
            <a:off x="7851631" y="5089983"/>
            <a:ext cx="835162" cy="369332"/>
          </a:xfrm>
          <a:prstGeom prst="rect">
            <a:avLst/>
          </a:prstGeom>
          <a:noFill/>
        </p:spPr>
        <p:txBody>
          <a:bodyPr wrap="square" rtlCol="0">
            <a:spAutoFit/>
          </a:bodyPr>
          <a:lstStyle/>
          <a:p>
            <a:pPr algn="ctr"/>
            <a:r>
              <a:rPr lang="en-US" altLang="zh-CN"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OSPF</a:t>
            </a:r>
            <a:endParaRPr lang="zh-CN" altLang="en-US"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5" name="Rounded Rectangle 2"/>
          <p:cNvSpPr/>
          <p:nvPr/>
        </p:nvSpPr>
        <p:spPr>
          <a:xfrm rot="10800000" flipV="1">
            <a:off x="9256776" y="5027311"/>
            <a:ext cx="835161" cy="494675"/>
          </a:xfrm>
          <a:prstGeom prst="roundRect">
            <a:avLst>
              <a:gd name="adj" fmla="val 10000"/>
            </a:avLst>
          </a:prstGeom>
          <a:solidFill>
            <a:srgbClr val="F3FBFE"/>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6" name="文本框 95"/>
          <p:cNvSpPr txBox="1"/>
          <p:nvPr/>
        </p:nvSpPr>
        <p:spPr>
          <a:xfrm>
            <a:off x="9256775" y="5089983"/>
            <a:ext cx="835162" cy="369332"/>
          </a:xfrm>
          <a:prstGeom prst="rect">
            <a:avLst/>
          </a:prstGeom>
          <a:noFill/>
        </p:spPr>
        <p:txBody>
          <a:bodyPr wrap="square" rtlCol="0">
            <a:spAutoFit/>
          </a:bodyPr>
          <a:lstStyle/>
          <a:p>
            <a:pPr algn="ct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IS-IS</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7" name="Rounded Rectangle 2"/>
          <p:cNvSpPr/>
          <p:nvPr/>
        </p:nvSpPr>
        <p:spPr>
          <a:xfrm rot="10800000" flipV="1">
            <a:off x="2696148" y="5052318"/>
            <a:ext cx="1098629" cy="494676"/>
          </a:xfrm>
          <a:prstGeom prst="roundRect">
            <a:avLst>
              <a:gd name="adj" fmla="val 10000"/>
            </a:avLst>
          </a:prstGeom>
          <a:solidFill>
            <a:srgbClr val="F3FBFE"/>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8" name="文本框 97"/>
          <p:cNvSpPr txBox="1"/>
          <p:nvPr/>
        </p:nvSpPr>
        <p:spPr>
          <a:xfrm>
            <a:off x="2827025" y="5114989"/>
            <a:ext cx="835162" cy="369332"/>
          </a:xfrm>
          <a:prstGeom prst="rect">
            <a:avLst/>
          </a:prstGeom>
          <a:noFill/>
        </p:spPr>
        <p:txBody>
          <a:bodyPr wrap="square" rtlCol="0">
            <a:spAutoFit/>
          </a:bodyPr>
          <a:lstStyle/>
          <a:p>
            <a:pPr algn="ct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RIP</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3615602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fontAlgn="auto"/>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距离矢量</a:t>
            </a:r>
            <a:r>
              <a:rPr lang="zh-CN" altLang="en-US">
                <a:latin typeface="Huawei Sans" panose="020C0503030203020204" pitchFamily="34" charset="0"/>
                <a:ea typeface="方正兰亭黑简体" panose="02000000000000000000" pitchFamily="2" charset="-122"/>
                <a:sym typeface="Huawei Sans" panose="020C0503030203020204" pitchFamily="34" charset="0"/>
              </a:rPr>
              <a:t>路由协议</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3" name="文本框 52"/>
          <p:cNvSpPr txBox="1"/>
          <p:nvPr/>
        </p:nvSpPr>
        <p:spPr>
          <a:xfrm>
            <a:off x="475225" y="1244818"/>
            <a:ext cx="11216498" cy="1865126"/>
          </a:xfrm>
          <a:prstGeom prst="rect">
            <a:avLst/>
          </a:prstGeom>
          <a:noFill/>
        </p:spPr>
        <p:txBody>
          <a:bodyPr wrap="square" rtlCol="0">
            <a:spAutoFit/>
          </a:bodyPr>
          <a:lstStyle/>
          <a:p>
            <a:pPr marL="285750" indent="-285750">
              <a:lnSpc>
                <a:spcPct val="160000"/>
              </a:lnSpc>
              <a:buFont typeface="Arial" panose="020B0604020202020204" pitchFamily="34" charset="0"/>
              <a:buChar char="•"/>
            </a:pP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运行距离矢量路由协议的路由器周期性的泛洪自己的路由表。通过路由的交互，每台路由器都从相邻的路由器学习到路由，并且加载进自己的路由表中。</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nSpc>
                <a:spcPct val="160000"/>
              </a:lnSpc>
              <a:buFont typeface="Arial" panose="020B0604020202020204" pitchFamily="34" charset="0"/>
              <a:buChar char="•"/>
            </a:pP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对于网络中的所有路由器而言，路由器并不清楚网络的拓扑，只是简单的知道要去往某个目的方向在哪里，距离有多远。这即是距离矢量算法的本质。</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0" name="直接箭头连接符 9">
            <a:extLst>
              <a:ext uri="{FF2B5EF4-FFF2-40B4-BE49-F238E27FC236}">
                <a16:creationId xmlns="" xmlns:a16="http://schemas.microsoft.com/office/drawing/2014/main" id="{A7AE1853-070E-434D-99F3-3705918D933B}"/>
              </a:ext>
            </a:extLst>
          </p:cNvPr>
          <p:cNvCxnSpPr>
            <a:cxnSpLocks/>
          </p:cNvCxnSpPr>
          <p:nvPr/>
        </p:nvCxnSpPr>
        <p:spPr>
          <a:xfrm>
            <a:off x="2094561" y="3829000"/>
            <a:ext cx="1753671" cy="0"/>
          </a:xfrm>
          <a:prstGeom prst="straightConnector1">
            <a:avLst/>
          </a:prstGeom>
          <a:ln w="38100">
            <a:solidFill>
              <a:srgbClr val="EC706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 name="图片 2"/>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683284" y="4512507"/>
            <a:ext cx="540000" cy="442800"/>
          </a:xfrm>
          <a:prstGeom prst="rect">
            <a:avLst/>
          </a:prstGeom>
        </p:spPr>
      </p:pic>
      <p:pic>
        <p:nvPicPr>
          <p:cNvPr id="5" name="图片 4"/>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664094" y="4512507"/>
            <a:ext cx="540000" cy="442800"/>
          </a:xfrm>
          <a:prstGeom prst="rect">
            <a:avLst/>
          </a:prstGeom>
        </p:spPr>
      </p:pic>
      <p:pic>
        <p:nvPicPr>
          <p:cNvPr id="6" name="图片 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644904" y="4512507"/>
            <a:ext cx="540000" cy="442800"/>
          </a:xfrm>
          <a:prstGeom prst="rect">
            <a:avLst/>
          </a:prstGeom>
        </p:spPr>
      </p:pic>
      <p:cxnSp>
        <p:nvCxnSpPr>
          <p:cNvPr id="7" name="直接连接符 6"/>
          <p:cNvCxnSpPr>
            <a:cxnSpLocks/>
            <a:stCxn id="5" idx="1"/>
            <a:endCxn id="3" idx="3"/>
          </p:cNvCxnSpPr>
          <p:nvPr/>
        </p:nvCxnSpPr>
        <p:spPr>
          <a:xfrm flipH="1">
            <a:off x="3223284" y="4733907"/>
            <a:ext cx="244081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cxnSpLocks/>
            <a:stCxn id="6" idx="1"/>
            <a:endCxn id="5" idx="3"/>
          </p:cNvCxnSpPr>
          <p:nvPr/>
        </p:nvCxnSpPr>
        <p:spPr>
          <a:xfrm flipH="1">
            <a:off x="6204094" y="4733907"/>
            <a:ext cx="244081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cxnSpLocks/>
            <a:endCxn id="3" idx="1"/>
          </p:cNvCxnSpPr>
          <p:nvPr/>
        </p:nvCxnSpPr>
        <p:spPr>
          <a:xfrm>
            <a:off x="1846572" y="4733907"/>
            <a:ext cx="8367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cxnSpLocks/>
            <a:stCxn id="6" idx="3"/>
          </p:cNvCxnSpPr>
          <p:nvPr/>
        </p:nvCxnSpPr>
        <p:spPr>
          <a:xfrm>
            <a:off x="9184904" y="4733907"/>
            <a:ext cx="8367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2745914" y="5093093"/>
            <a:ext cx="540000"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 name="文本框 18"/>
          <p:cNvSpPr txBox="1"/>
          <p:nvPr/>
        </p:nvSpPr>
        <p:spPr>
          <a:xfrm>
            <a:off x="5695409" y="5093093"/>
            <a:ext cx="540000"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R2</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 name="文本框 19"/>
          <p:cNvSpPr txBox="1"/>
          <p:nvPr/>
        </p:nvSpPr>
        <p:spPr>
          <a:xfrm>
            <a:off x="8732586" y="5093093"/>
            <a:ext cx="540000"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R3</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 name="圆角矩形 20"/>
          <p:cNvSpPr/>
          <p:nvPr/>
        </p:nvSpPr>
        <p:spPr>
          <a:xfrm>
            <a:off x="2418375" y="3401989"/>
            <a:ext cx="1116679" cy="854022"/>
          </a:xfrm>
          <a:prstGeom prst="roundRect">
            <a:avLst>
              <a:gd name="adj" fmla="val 15000"/>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CN" sz="16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Routing </a:t>
            </a:r>
          </a:p>
          <a:p>
            <a:pPr algn="ctr" fontAlgn="auto">
              <a:spcBef>
                <a:spcPts val="0"/>
              </a:spcBef>
              <a:spcAft>
                <a:spcPts val="0"/>
              </a:spcAft>
            </a:pPr>
            <a:r>
              <a:rPr lang="en-US" altLang="zh-CN" sz="16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Table</a:t>
            </a:r>
            <a:endPar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2" name="直接箭头连接符 41">
            <a:extLst>
              <a:ext uri="{FF2B5EF4-FFF2-40B4-BE49-F238E27FC236}">
                <a16:creationId xmlns="" xmlns:a16="http://schemas.microsoft.com/office/drawing/2014/main" id="{08FBEDEF-BDA6-4C6D-BDB8-7B7B048D3ACC}"/>
              </a:ext>
            </a:extLst>
          </p:cNvPr>
          <p:cNvCxnSpPr>
            <a:cxnSpLocks/>
          </p:cNvCxnSpPr>
          <p:nvPr/>
        </p:nvCxnSpPr>
        <p:spPr>
          <a:xfrm>
            <a:off x="5070971" y="3829000"/>
            <a:ext cx="1753671" cy="0"/>
          </a:xfrm>
          <a:prstGeom prst="straightConnector1">
            <a:avLst/>
          </a:prstGeom>
          <a:ln w="38100">
            <a:solidFill>
              <a:srgbClr val="EC706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圆角矩形 20">
            <a:extLst>
              <a:ext uri="{FF2B5EF4-FFF2-40B4-BE49-F238E27FC236}">
                <a16:creationId xmlns="" xmlns:a16="http://schemas.microsoft.com/office/drawing/2014/main" id="{4C713443-3C5C-4967-9CA4-5565A8A4B995}"/>
              </a:ext>
            </a:extLst>
          </p:cNvPr>
          <p:cNvSpPr/>
          <p:nvPr/>
        </p:nvSpPr>
        <p:spPr>
          <a:xfrm>
            <a:off x="5394785" y="3401989"/>
            <a:ext cx="1116679" cy="854022"/>
          </a:xfrm>
          <a:prstGeom prst="roundRect">
            <a:avLst>
              <a:gd name="adj" fmla="val 15000"/>
            </a:avLst>
          </a:prstGeom>
          <a:solidFill>
            <a:srgbClr val="F3FBFE"/>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Routing </a:t>
            </a:r>
          </a:p>
          <a:p>
            <a:pPr algn="ctr"/>
            <a:r>
              <a:rPr lang="en-US" altLang="zh-CN"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Table</a:t>
            </a:r>
            <a:endParaRPr lang="zh-CN" altLang="en-US"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4" name="直接箭头连接符 43">
            <a:extLst>
              <a:ext uri="{FF2B5EF4-FFF2-40B4-BE49-F238E27FC236}">
                <a16:creationId xmlns="" xmlns:a16="http://schemas.microsoft.com/office/drawing/2014/main" id="{03DBC90A-1B85-4251-8F76-A1F7F8E77104}"/>
              </a:ext>
            </a:extLst>
          </p:cNvPr>
          <p:cNvCxnSpPr>
            <a:cxnSpLocks/>
          </p:cNvCxnSpPr>
          <p:nvPr/>
        </p:nvCxnSpPr>
        <p:spPr>
          <a:xfrm>
            <a:off x="8047381" y="3829000"/>
            <a:ext cx="1753671" cy="0"/>
          </a:xfrm>
          <a:prstGeom prst="straightConnector1">
            <a:avLst/>
          </a:prstGeom>
          <a:ln w="38100">
            <a:solidFill>
              <a:srgbClr val="EC706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圆角矩形 20">
            <a:extLst>
              <a:ext uri="{FF2B5EF4-FFF2-40B4-BE49-F238E27FC236}">
                <a16:creationId xmlns="" xmlns:a16="http://schemas.microsoft.com/office/drawing/2014/main" id="{657F4009-4EDE-4DD5-9899-33AF719B11F4}"/>
              </a:ext>
            </a:extLst>
          </p:cNvPr>
          <p:cNvSpPr/>
          <p:nvPr/>
        </p:nvSpPr>
        <p:spPr>
          <a:xfrm>
            <a:off x="8371195" y="3401989"/>
            <a:ext cx="1116679" cy="854022"/>
          </a:xfrm>
          <a:prstGeom prst="roundRect">
            <a:avLst>
              <a:gd name="adj" fmla="val 15000"/>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CN" sz="16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Routing </a:t>
            </a:r>
          </a:p>
          <a:p>
            <a:pPr algn="ctr" fontAlgn="auto">
              <a:spcBef>
                <a:spcPts val="0"/>
              </a:spcBef>
              <a:spcAft>
                <a:spcPts val="0"/>
              </a:spcAft>
            </a:pPr>
            <a:r>
              <a:rPr lang="en-US" altLang="zh-CN" sz="16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Table</a:t>
            </a:r>
            <a:endPar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对话气泡: 矩形 34">
            <a:extLst>
              <a:ext uri="{FF2B5EF4-FFF2-40B4-BE49-F238E27FC236}">
                <a16:creationId xmlns="" xmlns:a16="http://schemas.microsoft.com/office/drawing/2014/main" id="{0AAA5924-3E22-4214-ABC2-1CBB54F95A21}"/>
              </a:ext>
            </a:extLst>
          </p:cNvPr>
          <p:cNvSpPr/>
          <p:nvPr/>
        </p:nvSpPr>
        <p:spPr>
          <a:xfrm>
            <a:off x="1779712" y="5442411"/>
            <a:ext cx="2094588" cy="486936"/>
          </a:xfrm>
          <a:prstGeom prst="wedgeRectCallout">
            <a:avLst>
              <a:gd name="adj1" fmla="val -8274"/>
              <a:gd name="adj2" fmla="val -78348"/>
            </a:avLst>
          </a:prstGeom>
          <a:solidFill>
            <a:srgbClr val="F4FBFE"/>
          </a:solidFill>
          <a:ln w="12700"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4400" fontAlgn="b">
              <a:spcBef>
                <a:spcPct val="0"/>
              </a:spcBef>
              <a:spcAft>
                <a:spcPct val="0"/>
              </a:spcAft>
            </a:pPr>
            <a:endParaRPr lang="zh-CN" altLang="en-US" sz="14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36" name="文本框 35">
            <a:extLst>
              <a:ext uri="{FF2B5EF4-FFF2-40B4-BE49-F238E27FC236}">
                <a16:creationId xmlns="" xmlns:a16="http://schemas.microsoft.com/office/drawing/2014/main" id="{508D5DAD-7558-40AA-BA51-5E307B4C434F}"/>
              </a:ext>
            </a:extLst>
          </p:cNvPr>
          <p:cNvSpPr txBox="1"/>
          <p:nvPr/>
        </p:nvSpPr>
        <p:spPr>
          <a:xfrm>
            <a:off x="1859098" y="5521659"/>
            <a:ext cx="1851789" cy="338554"/>
          </a:xfrm>
          <a:prstGeom prst="rect">
            <a:avLst/>
          </a:prstGeom>
          <a:noFill/>
        </p:spPr>
        <p:txBody>
          <a:bodyPr wrap="none" rtlCol="0">
            <a:spAutoFit/>
          </a:bodyPr>
          <a:lstStyle/>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去</a:t>
            </a:r>
            <a:r>
              <a:rPr lang="en-US" altLang="zh-CN"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3.3.3.3</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，走</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R2</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a:t>
            </a:r>
          </a:p>
        </p:txBody>
      </p:sp>
      <p:cxnSp>
        <p:nvCxnSpPr>
          <p:cNvPr id="38" name="直接连接符 37">
            <a:extLst>
              <a:ext uri="{FF2B5EF4-FFF2-40B4-BE49-F238E27FC236}">
                <a16:creationId xmlns="" xmlns:a16="http://schemas.microsoft.com/office/drawing/2014/main" id="{63D2E547-F960-44E8-AB7F-3145BE17B588}"/>
              </a:ext>
            </a:extLst>
          </p:cNvPr>
          <p:cNvCxnSpPr/>
          <p:nvPr/>
        </p:nvCxnSpPr>
        <p:spPr>
          <a:xfrm flipV="1">
            <a:off x="10021616" y="4623207"/>
            <a:ext cx="0" cy="221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文本框 50">
            <a:extLst>
              <a:ext uri="{FF2B5EF4-FFF2-40B4-BE49-F238E27FC236}">
                <a16:creationId xmlns="" xmlns:a16="http://schemas.microsoft.com/office/drawing/2014/main" id="{89A387DC-61F7-45B9-B2EE-3316A1EFE80E}"/>
              </a:ext>
            </a:extLst>
          </p:cNvPr>
          <p:cNvSpPr txBox="1"/>
          <p:nvPr/>
        </p:nvSpPr>
        <p:spPr>
          <a:xfrm>
            <a:off x="10105305" y="4552104"/>
            <a:ext cx="862737" cy="369332"/>
          </a:xfrm>
          <a:prstGeom prst="rect">
            <a:avLst/>
          </a:prstGeom>
          <a:noFill/>
        </p:spPr>
        <p:txBody>
          <a:bodyPr wrap="none" rtlCol="0">
            <a:spAutoFit/>
          </a:bodyPr>
          <a:lstStyle/>
          <a:p>
            <a:r>
              <a:rPr lang="en-US" altLang="zh-CN">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3.3.3.3</a:t>
            </a:r>
            <a:endParaRPr lang="zh-CN" altLang="en-US">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2657554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D0A7517-4E72-40D7-9DB3-CBA4D0A283C8}"/>
              </a:ext>
            </a:extLst>
          </p:cNvPr>
          <p:cNvSpPr>
            <a:spLocks noGrp="1"/>
          </p:cNvSpPr>
          <p:nvPr>
            <p:ph type="title"/>
          </p:nvPr>
        </p:nvSpPr>
        <p:spPr/>
        <p:txBody>
          <a:bodyPr/>
          <a:lstStyle/>
          <a:p>
            <a:r>
              <a:rPr lang="zh-CN" altLang="en-US">
                <a:latin typeface="Huawei Sans" panose="020C0503030203020204" pitchFamily="34" charset="0"/>
                <a:ea typeface="方正兰亭黑简体" panose="02000000000000000000" pitchFamily="2" charset="-122"/>
                <a:sym typeface="Huawei Sans" panose="020C0503030203020204" pitchFamily="34" charset="0"/>
              </a:rPr>
              <a:t>链路状态路由协议 </a:t>
            </a:r>
            <a:r>
              <a:rPr lang="en-US" altLang="zh-CN">
                <a:latin typeface="Huawei Sans" panose="020C0503030203020204" pitchFamily="34" charset="0"/>
                <a:ea typeface="方正兰亭黑简体" panose="02000000000000000000" pitchFamily="2" charset="-122"/>
                <a:sym typeface="Huawei Sans" panose="020C0503030203020204" pitchFamily="34" charset="0"/>
              </a:rPr>
              <a:t>- LSA</a:t>
            </a:r>
            <a:r>
              <a:rPr lang="zh-CN" altLang="en-US">
                <a:latin typeface="Huawei Sans" panose="020C0503030203020204" pitchFamily="34" charset="0"/>
                <a:ea typeface="方正兰亭黑简体" panose="02000000000000000000" pitchFamily="2" charset="-122"/>
                <a:sym typeface="Huawei Sans" panose="020C0503030203020204" pitchFamily="34" charset="0"/>
              </a:rPr>
              <a:t>泛洪</a:t>
            </a:r>
          </a:p>
        </p:txBody>
      </p:sp>
      <p:sp>
        <p:nvSpPr>
          <p:cNvPr id="3" name="文本框 2">
            <a:extLst>
              <a:ext uri="{FF2B5EF4-FFF2-40B4-BE49-F238E27FC236}">
                <a16:creationId xmlns="" xmlns:a16="http://schemas.microsoft.com/office/drawing/2014/main" id="{4DC02F4F-1800-4EE0-83B7-7649D5BCD809}"/>
              </a:ext>
            </a:extLst>
          </p:cNvPr>
          <p:cNvSpPr txBox="1"/>
          <p:nvPr/>
        </p:nvSpPr>
        <p:spPr>
          <a:xfrm>
            <a:off x="475225" y="1244818"/>
            <a:ext cx="11216498" cy="1421928"/>
          </a:xfrm>
          <a:prstGeom prst="rect">
            <a:avLst/>
          </a:prstGeom>
          <a:noFill/>
        </p:spPr>
        <p:txBody>
          <a:bodyPr wrap="square" rtlCol="0">
            <a:spAutoFit/>
          </a:bodyPr>
          <a:lstStyle/>
          <a:p>
            <a:pPr marL="285750" indent="-285750">
              <a:lnSpc>
                <a:spcPct val="160000"/>
              </a:lnSpc>
              <a:buFont typeface="Arial" panose="020B0604020202020204" pitchFamily="34" charset="0"/>
              <a:buChar char="•"/>
            </a:pPr>
            <a:r>
              <a:rPr lang="zh-CN" altLang="en-US">
                <a:latin typeface="Huawei Sans" panose="020C0503030203020204" pitchFamily="34" charset="0"/>
                <a:ea typeface="方正兰亭黑简体" panose="02000000000000000000" pitchFamily="2" charset="-122"/>
                <a:sym typeface="Huawei Sans" panose="020C0503030203020204" pitchFamily="34" charset="0"/>
              </a:rPr>
              <a:t>与距离矢量路由协议不同，链路状态路由协议通告的的是链路状态而不是路由表。运行链路状态路由协议的路由器之间首先会建立一个协议的邻居关系，然后彼此之间开始交互</a:t>
            </a:r>
            <a:r>
              <a:rPr lang="en-US" altLang="zh-CN">
                <a:latin typeface="Huawei Sans" panose="020C0503030203020204" pitchFamily="34" charset="0"/>
                <a:ea typeface="方正兰亭黑简体" panose="02000000000000000000" pitchFamily="2" charset="-122"/>
                <a:sym typeface="Huawei Sans" panose="020C0503030203020204" pitchFamily="34" charset="0"/>
              </a:rPr>
              <a:t>LSA</a:t>
            </a:r>
            <a:r>
              <a:rPr lang="zh-CN" altLang="en-US">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a:latin typeface="Huawei Sans" panose="020C0503030203020204" pitchFamily="34" charset="0"/>
                <a:ea typeface="方正兰亭黑简体" panose="02000000000000000000" pitchFamily="2" charset="-122"/>
                <a:sym typeface="Huawei Sans" panose="020C0503030203020204" pitchFamily="34" charset="0"/>
              </a:rPr>
              <a:t>Link State Advertisement</a:t>
            </a:r>
            <a:r>
              <a:rPr lang="zh-CN" altLang="en-US">
                <a:latin typeface="Huawei Sans" panose="020C0503030203020204" pitchFamily="34" charset="0"/>
                <a:ea typeface="方正兰亭黑简体" panose="02000000000000000000" pitchFamily="2" charset="-122"/>
                <a:sym typeface="Huawei Sans" panose="020C0503030203020204" pitchFamily="34" charset="0"/>
              </a:rPr>
              <a:t>，链路状态通告）。</a:t>
            </a:r>
            <a:endParaRPr lang="en-US" altLang="zh-CN">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9" name="对话气泡: 矩形 68">
            <a:extLst>
              <a:ext uri="{FF2B5EF4-FFF2-40B4-BE49-F238E27FC236}">
                <a16:creationId xmlns="" xmlns:a16="http://schemas.microsoft.com/office/drawing/2014/main" id="{E6D89D4F-E061-4811-B142-74FB634BB4CF}"/>
              </a:ext>
            </a:extLst>
          </p:cNvPr>
          <p:cNvSpPr/>
          <p:nvPr/>
        </p:nvSpPr>
        <p:spPr>
          <a:xfrm>
            <a:off x="7758412" y="3015250"/>
            <a:ext cx="3619079" cy="1083507"/>
          </a:xfrm>
          <a:prstGeom prst="wedgeRectCallout">
            <a:avLst>
              <a:gd name="adj1" fmla="val -56076"/>
              <a:gd name="adj2" fmla="val 35624"/>
            </a:avLst>
          </a:prstGeom>
          <a:solidFill>
            <a:srgbClr val="F4FBFE"/>
          </a:solidFill>
          <a:ln w="12700"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4400" fontAlgn="b">
              <a:spcBef>
                <a:spcPct val="0"/>
              </a:spcBef>
              <a:spcAft>
                <a:spcPct val="0"/>
              </a:spcAft>
            </a:pPr>
            <a:endParaRPr lang="zh-CN" altLang="en-US" sz="14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66" name="文本框 65">
            <a:extLst>
              <a:ext uri="{FF2B5EF4-FFF2-40B4-BE49-F238E27FC236}">
                <a16:creationId xmlns="" xmlns:a16="http://schemas.microsoft.com/office/drawing/2014/main" id="{C7E27F8A-9991-4A7E-A58D-E4611DE92F43}"/>
              </a:ext>
            </a:extLst>
          </p:cNvPr>
          <p:cNvSpPr txBox="1"/>
          <p:nvPr/>
        </p:nvSpPr>
        <p:spPr>
          <a:xfrm>
            <a:off x="7821384" y="3084497"/>
            <a:ext cx="3556107" cy="978729"/>
          </a:xfrm>
          <a:prstGeom prst="rect">
            <a:avLst/>
          </a:prstGeom>
          <a:noFill/>
        </p:spPr>
        <p:txBody>
          <a:bodyPr wrap="square" rtlCol="0">
            <a:spAutoFit/>
          </a:bodyPr>
          <a:lstStyle/>
          <a:p>
            <a:pPr marL="285750" indent="-285750">
              <a:lnSpc>
                <a:spcPct val="120000"/>
              </a:lnSpc>
              <a:buFont typeface="Arial" panose="020B0604020202020204" pitchFamily="34" charset="0"/>
              <a:buChar char="•"/>
            </a:pPr>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不再通告路由信息，而是</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LSA</a:t>
            </a:r>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60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nSpc>
                <a:spcPct val="120000"/>
              </a:lnSpc>
              <a:buFont typeface="Arial" panose="020B0604020202020204" pitchFamily="34" charset="0"/>
              <a:buChar char="•"/>
            </a:pP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LSA</a:t>
            </a:r>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描述了路由器接口的状态信息，例如接口的开销、连接的对象等。</a:t>
            </a:r>
            <a:endParaRPr lang="en-US" altLang="zh-CN" sz="160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70" name="组合 69">
            <a:extLst>
              <a:ext uri="{FF2B5EF4-FFF2-40B4-BE49-F238E27FC236}">
                <a16:creationId xmlns="" xmlns:a16="http://schemas.microsoft.com/office/drawing/2014/main" id="{D161AA73-CEEA-4ED3-88DF-710031F8854E}"/>
              </a:ext>
            </a:extLst>
          </p:cNvPr>
          <p:cNvGrpSpPr/>
          <p:nvPr/>
        </p:nvGrpSpPr>
        <p:grpSpPr>
          <a:xfrm>
            <a:off x="870454" y="2965511"/>
            <a:ext cx="6690688" cy="3105869"/>
            <a:chOff x="2686304" y="3319898"/>
            <a:chExt cx="6690688" cy="3105869"/>
          </a:xfrm>
        </p:grpSpPr>
        <p:grpSp>
          <p:nvGrpSpPr>
            <p:cNvPr id="71" name="组合 70">
              <a:extLst>
                <a:ext uri="{FF2B5EF4-FFF2-40B4-BE49-F238E27FC236}">
                  <a16:creationId xmlns="" xmlns:a16="http://schemas.microsoft.com/office/drawing/2014/main" id="{6839DD47-9E0F-457C-9D58-D07EF4A541BE}"/>
                </a:ext>
              </a:extLst>
            </p:cNvPr>
            <p:cNvGrpSpPr/>
            <p:nvPr/>
          </p:nvGrpSpPr>
          <p:grpSpPr>
            <a:xfrm>
              <a:off x="5728202" y="3319898"/>
              <a:ext cx="595902" cy="3105869"/>
              <a:chOff x="5642527" y="3219690"/>
              <a:chExt cx="595902" cy="3105869"/>
            </a:xfrm>
          </p:grpSpPr>
          <p:pic>
            <p:nvPicPr>
              <p:cNvPr id="93" name="图片 92">
                <a:extLst>
                  <a:ext uri="{FF2B5EF4-FFF2-40B4-BE49-F238E27FC236}">
                    <a16:creationId xmlns="" xmlns:a16="http://schemas.microsoft.com/office/drawing/2014/main" id="{393C3298-745D-43C4-8F66-390454BDD4CC}"/>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642527" y="3219690"/>
                <a:ext cx="540000" cy="442800"/>
              </a:xfrm>
              <a:prstGeom prst="rect">
                <a:avLst/>
              </a:prstGeom>
            </p:spPr>
          </p:pic>
          <p:sp>
            <p:nvSpPr>
              <p:cNvPr id="94" name="文本框 93">
                <a:extLst>
                  <a:ext uri="{FF2B5EF4-FFF2-40B4-BE49-F238E27FC236}">
                    <a16:creationId xmlns="" xmlns:a16="http://schemas.microsoft.com/office/drawing/2014/main" id="{9FD6395D-A7AA-47FD-B827-2A63AA59C56E}"/>
                  </a:ext>
                </a:extLst>
              </p:cNvPr>
              <p:cNvSpPr txBox="1"/>
              <p:nvPr/>
            </p:nvSpPr>
            <p:spPr>
              <a:xfrm>
                <a:off x="5698429" y="3680732"/>
                <a:ext cx="540000"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R2</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95" name="图片 94">
                <a:extLst>
                  <a:ext uri="{FF2B5EF4-FFF2-40B4-BE49-F238E27FC236}">
                    <a16:creationId xmlns="" xmlns:a16="http://schemas.microsoft.com/office/drawing/2014/main" id="{D7AB5AB4-B857-4F52-9069-2EA2F18039BC}"/>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642527" y="5576744"/>
                <a:ext cx="540000" cy="442800"/>
              </a:xfrm>
              <a:prstGeom prst="rect">
                <a:avLst/>
              </a:prstGeom>
            </p:spPr>
          </p:pic>
          <p:sp>
            <p:nvSpPr>
              <p:cNvPr id="96" name="文本框 95">
                <a:extLst>
                  <a:ext uri="{FF2B5EF4-FFF2-40B4-BE49-F238E27FC236}">
                    <a16:creationId xmlns="" xmlns:a16="http://schemas.microsoft.com/office/drawing/2014/main" id="{A0840F79-9DA3-4746-878B-853536465C1C}"/>
                  </a:ext>
                </a:extLst>
              </p:cNvPr>
              <p:cNvSpPr txBox="1"/>
              <p:nvPr/>
            </p:nvSpPr>
            <p:spPr>
              <a:xfrm>
                <a:off x="5695409" y="5987005"/>
                <a:ext cx="540000" cy="338554"/>
              </a:xfrm>
              <a:prstGeom prst="rect">
                <a:avLst/>
              </a:prstGeom>
              <a:noFill/>
            </p:spPr>
            <p:txBody>
              <a:bodyPr wrap="squar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R4</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72" name="组合 71">
              <a:extLst>
                <a:ext uri="{FF2B5EF4-FFF2-40B4-BE49-F238E27FC236}">
                  <a16:creationId xmlns="" xmlns:a16="http://schemas.microsoft.com/office/drawing/2014/main" id="{D57BCD81-D027-4CBB-8CCD-EE067EC4CA07}"/>
                </a:ext>
              </a:extLst>
            </p:cNvPr>
            <p:cNvGrpSpPr/>
            <p:nvPr/>
          </p:nvGrpSpPr>
          <p:grpSpPr>
            <a:xfrm>
              <a:off x="2686304" y="3369637"/>
              <a:ext cx="6690688" cy="2675308"/>
              <a:chOff x="2686304" y="3369637"/>
              <a:chExt cx="6690688" cy="2675308"/>
            </a:xfrm>
          </p:grpSpPr>
          <p:cxnSp>
            <p:nvCxnSpPr>
              <p:cNvPr id="73" name="直接箭头连接符 72">
                <a:extLst>
                  <a:ext uri="{FF2B5EF4-FFF2-40B4-BE49-F238E27FC236}">
                    <a16:creationId xmlns="" xmlns:a16="http://schemas.microsoft.com/office/drawing/2014/main" id="{9ADF33F5-7285-4002-87DB-25F32D463CC4}"/>
                  </a:ext>
                </a:extLst>
              </p:cNvPr>
              <p:cNvCxnSpPr>
                <a:cxnSpLocks/>
              </p:cNvCxnSpPr>
              <p:nvPr/>
            </p:nvCxnSpPr>
            <p:spPr>
              <a:xfrm flipV="1">
                <a:off x="3351564" y="3432267"/>
                <a:ext cx="2072206" cy="890340"/>
              </a:xfrm>
              <a:prstGeom prst="straightConnector1">
                <a:avLst/>
              </a:prstGeom>
              <a:ln w="25400">
                <a:solidFill>
                  <a:srgbClr val="EC706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74" name="图片 73">
                <a:extLst>
                  <a:ext uri="{FF2B5EF4-FFF2-40B4-BE49-F238E27FC236}">
                    <a16:creationId xmlns="" xmlns:a16="http://schemas.microsoft.com/office/drawing/2014/main" id="{CBF42D8D-F721-4259-8DC0-E00C8B9195CE}"/>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686304" y="4403405"/>
                <a:ext cx="540000" cy="442800"/>
              </a:xfrm>
              <a:prstGeom prst="rect">
                <a:avLst/>
              </a:prstGeom>
            </p:spPr>
          </p:pic>
          <p:pic>
            <p:nvPicPr>
              <p:cNvPr id="75" name="图片 74">
                <a:extLst>
                  <a:ext uri="{FF2B5EF4-FFF2-40B4-BE49-F238E27FC236}">
                    <a16:creationId xmlns="" xmlns:a16="http://schemas.microsoft.com/office/drawing/2014/main" id="{13F4B31A-5A02-496D-8584-6B0554A798A9}"/>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826002" y="4403405"/>
                <a:ext cx="540000" cy="442800"/>
              </a:xfrm>
              <a:prstGeom prst="rect">
                <a:avLst/>
              </a:prstGeom>
            </p:spPr>
          </p:pic>
          <p:cxnSp>
            <p:nvCxnSpPr>
              <p:cNvPr id="76" name="直接连接符 75">
                <a:extLst>
                  <a:ext uri="{FF2B5EF4-FFF2-40B4-BE49-F238E27FC236}">
                    <a16:creationId xmlns="" xmlns:a16="http://schemas.microsoft.com/office/drawing/2014/main" id="{43F7B9DE-FC83-4AF7-8FD7-FFF61635739E}"/>
                  </a:ext>
                </a:extLst>
              </p:cNvPr>
              <p:cNvCxnSpPr>
                <a:cxnSpLocks/>
                <a:stCxn id="93" idx="1"/>
                <a:endCxn id="74" idx="3"/>
              </p:cNvCxnSpPr>
              <p:nvPr/>
            </p:nvCxnSpPr>
            <p:spPr>
              <a:xfrm flipH="1">
                <a:off x="3226304" y="3541298"/>
                <a:ext cx="2501898" cy="10835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接连接符 76">
                <a:extLst>
                  <a:ext uri="{FF2B5EF4-FFF2-40B4-BE49-F238E27FC236}">
                    <a16:creationId xmlns="" xmlns:a16="http://schemas.microsoft.com/office/drawing/2014/main" id="{29F27A05-C72D-4D30-A91A-166754BB8565}"/>
                  </a:ext>
                </a:extLst>
              </p:cNvPr>
              <p:cNvCxnSpPr>
                <a:cxnSpLocks/>
                <a:stCxn id="75" idx="1"/>
                <a:endCxn id="93" idx="3"/>
              </p:cNvCxnSpPr>
              <p:nvPr/>
            </p:nvCxnSpPr>
            <p:spPr>
              <a:xfrm flipH="1" flipV="1">
                <a:off x="6268202" y="3541298"/>
                <a:ext cx="2557800" cy="10835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接连接符 77">
                <a:extLst>
                  <a:ext uri="{FF2B5EF4-FFF2-40B4-BE49-F238E27FC236}">
                    <a16:creationId xmlns="" xmlns:a16="http://schemas.microsoft.com/office/drawing/2014/main" id="{BD8C04C4-EB27-4771-9FD7-D5448D8DEA69}"/>
                  </a:ext>
                </a:extLst>
              </p:cNvPr>
              <p:cNvCxnSpPr>
                <a:cxnSpLocks/>
                <a:stCxn id="95" idx="1"/>
                <a:endCxn id="74" idx="3"/>
              </p:cNvCxnSpPr>
              <p:nvPr/>
            </p:nvCxnSpPr>
            <p:spPr>
              <a:xfrm flipH="1" flipV="1">
                <a:off x="3226304" y="4624805"/>
                <a:ext cx="2501898" cy="12735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接连接符 78">
                <a:extLst>
                  <a:ext uri="{FF2B5EF4-FFF2-40B4-BE49-F238E27FC236}">
                    <a16:creationId xmlns="" xmlns:a16="http://schemas.microsoft.com/office/drawing/2014/main" id="{619E7291-A1AA-40CA-B2F3-FFAA7D2829FB}"/>
                  </a:ext>
                </a:extLst>
              </p:cNvPr>
              <p:cNvCxnSpPr>
                <a:cxnSpLocks/>
                <a:stCxn id="75" idx="1"/>
                <a:endCxn id="95" idx="3"/>
              </p:cNvCxnSpPr>
              <p:nvPr/>
            </p:nvCxnSpPr>
            <p:spPr>
              <a:xfrm flipH="1">
                <a:off x="6268202" y="4624805"/>
                <a:ext cx="2557800" cy="12735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文本框 79">
                <a:extLst>
                  <a:ext uri="{FF2B5EF4-FFF2-40B4-BE49-F238E27FC236}">
                    <a16:creationId xmlns="" xmlns:a16="http://schemas.microsoft.com/office/drawing/2014/main" id="{9BC0BC3A-8E7B-4AFB-869D-D95A849EE915}"/>
                  </a:ext>
                </a:extLst>
              </p:cNvPr>
              <p:cNvSpPr txBox="1"/>
              <p:nvPr/>
            </p:nvSpPr>
            <p:spPr>
              <a:xfrm>
                <a:off x="2748934" y="4933887"/>
                <a:ext cx="540000"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1" name="文本框 80">
                <a:extLst>
                  <a:ext uri="{FF2B5EF4-FFF2-40B4-BE49-F238E27FC236}">
                    <a16:creationId xmlns="" xmlns:a16="http://schemas.microsoft.com/office/drawing/2014/main" id="{797D5C1E-DDF4-4E4B-AD05-96A55B501B27}"/>
                  </a:ext>
                </a:extLst>
              </p:cNvPr>
              <p:cNvSpPr txBox="1"/>
              <p:nvPr/>
            </p:nvSpPr>
            <p:spPr>
              <a:xfrm>
                <a:off x="8836992" y="4923024"/>
                <a:ext cx="540000"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R3</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82" name="直接箭头连接符 81">
                <a:extLst>
                  <a:ext uri="{FF2B5EF4-FFF2-40B4-BE49-F238E27FC236}">
                    <a16:creationId xmlns="" xmlns:a16="http://schemas.microsoft.com/office/drawing/2014/main" id="{B9D4E7F4-4D11-42B1-9C1A-096A86A035CA}"/>
                  </a:ext>
                </a:extLst>
              </p:cNvPr>
              <p:cNvCxnSpPr>
                <a:cxnSpLocks/>
              </p:cNvCxnSpPr>
              <p:nvPr/>
            </p:nvCxnSpPr>
            <p:spPr>
              <a:xfrm>
                <a:off x="6457953" y="3369637"/>
                <a:ext cx="2317945" cy="941552"/>
              </a:xfrm>
              <a:prstGeom prst="straightConnector1">
                <a:avLst/>
              </a:prstGeom>
              <a:ln w="25400">
                <a:solidFill>
                  <a:srgbClr val="EC706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a:extLst>
                  <a:ext uri="{FF2B5EF4-FFF2-40B4-BE49-F238E27FC236}">
                    <a16:creationId xmlns="" xmlns:a16="http://schemas.microsoft.com/office/drawing/2014/main" id="{C6793652-378F-4549-9BD0-21580601A558}"/>
                  </a:ext>
                </a:extLst>
              </p:cNvPr>
              <p:cNvCxnSpPr>
                <a:cxnSpLocks/>
              </p:cNvCxnSpPr>
              <p:nvPr/>
            </p:nvCxnSpPr>
            <p:spPr>
              <a:xfrm flipV="1">
                <a:off x="6561718" y="4967746"/>
                <a:ext cx="2072206" cy="1034392"/>
              </a:xfrm>
              <a:prstGeom prst="straightConnector1">
                <a:avLst/>
              </a:prstGeom>
              <a:ln w="25400">
                <a:solidFill>
                  <a:srgbClr val="EC706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a:extLst>
                  <a:ext uri="{FF2B5EF4-FFF2-40B4-BE49-F238E27FC236}">
                    <a16:creationId xmlns="" xmlns:a16="http://schemas.microsoft.com/office/drawing/2014/main" id="{0E48154C-B9E5-4747-AAD0-284F4925F6E2}"/>
                  </a:ext>
                </a:extLst>
              </p:cNvPr>
              <p:cNvCxnSpPr>
                <a:cxnSpLocks/>
              </p:cNvCxnSpPr>
              <p:nvPr/>
            </p:nvCxnSpPr>
            <p:spPr>
              <a:xfrm>
                <a:off x="3338169" y="4998180"/>
                <a:ext cx="2041061" cy="1046765"/>
              </a:xfrm>
              <a:prstGeom prst="straightConnector1">
                <a:avLst/>
              </a:prstGeom>
              <a:ln w="25400">
                <a:solidFill>
                  <a:srgbClr val="EC706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5" name="文本框 84">
                <a:extLst>
                  <a:ext uri="{FF2B5EF4-FFF2-40B4-BE49-F238E27FC236}">
                    <a16:creationId xmlns="" xmlns:a16="http://schemas.microsoft.com/office/drawing/2014/main" id="{097E55DE-7FCF-4952-9661-381738D3800F}"/>
                  </a:ext>
                </a:extLst>
              </p:cNvPr>
              <p:cNvSpPr txBox="1"/>
              <p:nvPr/>
            </p:nvSpPr>
            <p:spPr>
              <a:xfrm>
                <a:off x="3914259" y="3483966"/>
                <a:ext cx="958366" cy="338554"/>
              </a:xfrm>
              <a:prstGeom prst="rect">
                <a:avLst/>
              </a:prstGeom>
              <a:noFill/>
            </p:spPr>
            <p:txBody>
              <a:bodyPr wrap="square" rtlCol="0">
                <a:spAutoFit/>
              </a:bodyPr>
              <a:lstStyle/>
              <a:p>
                <a:r>
                  <a:rPr lang="en-US" altLang="zh-CN" sz="16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LSA</a:t>
                </a:r>
                <a:endParaRPr lang="zh-CN" alt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6" name="文本框 85">
                <a:extLst>
                  <a:ext uri="{FF2B5EF4-FFF2-40B4-BE49-F238E27FC236}">
                    <a16:creationId xmlns="" xmlns:a16="http://schemas.microsoft.com/office/drawing/2014/main" id="{EE4ABCE6-D9D5-44B1-A83E-A42289935062}"/>
                  </a:ext>
                </a:extLst>
              </p:cNvPr>
              <p:cNvSpPr txBox="1"/>
              <p:nvPr/>
            </p:nvSpPr>
            <p:spPr>
              <a:xfrm>
                <a:off x="7597821" y="3483966"/>
                <a:ext cx="958366" cy="338554"/>
              </a:xfrm>
              <a:prstGeom prst="rect">
                <a:avLst/>
              </a:prstGeom>
              <a:noFill/>
            </p:spPr>
            <p:txBody>
              <a:bodyPr wrap="square" rtlCol="0">
                <a:spAutoFit/>
              </a:bodyPr>
              <a:lstStyle/>
              <a:p>
                <a:r>
                  <a:rPr lang="en-US" altLang="zh-CN" sz="16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LSA</a:t>
                </a:r>
                <a:endParaRPr lang="zh-CN" alt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7" name="文本框 86">
                <a:extLst>
                  <a:ext uri="{FF2B5EF4-FFF2-40B4-BE49-F238E27FC236}">
                    <a16:creationId xmlns="" xmlns:a16="http://schemas.microsoft.com/office/drawing/2014/main" id="{30315CDB-5995-4C91-80E3-D16D72976C5A}"/>
                  </a:ext>
                </a:extLst>
              </p:cNvPr>
              <p:cNvSpPr txBox="1"/>
              <p:nvPr/>
            </p:nvSpPr>
            <p:spPr>
              <a:xfrm>
                <a:off x="3914259" y="5602700"/>
                <a:ext cx="958366" cy="338554"/>
              </a:xfrm>
              <a:prstGeom prst="rect">
                <a:avLst/>
              </a:prstGeom>
              <a:noFill/>
            </p:spPr>
            <p:txBody>
              <a:bodyPr wrap="square" rtlCol="0">
                <a:spAutoFit/>
              </a:bodyPr>
              <a:lstStyle/>
              <a:p>
                <a:r>
                  <a:rPr lang="en-US" altLang="zh-CN" sz="16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LSA</a:t>
                </a:r>
                <a:endParaRPr lang="zh-CN" alt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8" name="文本框 87">
                <a:extLst>
                  <a:ext uri="{FF2B5EF4-FFF2-40B4-BE49-F238E27FC236}">
                    <a16:creationId xmlns="" xmlns:a16="http://schemas.microsoft.com/office/drawing/2014/main" id="{97464D94-AE15-46B6-8EE7-D05699FB83A1}"/>
                  </a:ext>
                </a:extLst>
              </p:cNvPr>
              <p:cNvSpPr txBox="1"/>
              <p:nvPr/>
            </p:nvSpPr>
            <p:spPr>
              <a:xfrm>
                <a:off x="7597821" y="5602700"/>
                <a:ext cx="958366" cy="338554"/>
              </a:xfrm>
              <a:prstGeom prst="rect">
                <a:avLst/>
              </a:prstGeom>
              <a:noFill/>
            </p:spPr>
            <p:txBody>
              <a:bodyPr wrap="square" rtlCol="0">
                <a:spAutoFit/>
              </a:bodyPr>
              <a:lstStyle/>
              <a:p>
                <a:r>
                  <a:rPr lang="en-US" altLang="zh-CN"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LSA</a:t>
                </a:r>
                <a:endParaRPr lang="zh-CN" alt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9" name="文本框 88">
                <a:extLst>
                  <a:ext uri="{FF2B5EF4-FFF2-40B4-BE49-F238E27FC236}">
                    <a16:creationId xmlns="" xmlns:a16="http://schemas.microsoft.com/office/drawing/2014/main" id="{F7BF83C7-C57C-44B9-9C07-DEC3C567B392}"/>
                  </a:ext>
                </a:extLst>
              </p:cNvPr>
              <p:cNvSpPr txBox="1"/>
              <p:nvPr/>
            </p:nvSpPr>
            <p:spPr>
              <a:xfrm rot="20260451">
                <a:off x="4369974" y="3974801"/>
                <a:ext cx="958366" cy="338554"/>
              </a:xfrm>
              <a:prstGeom prst="rect">
                <a:avLst/>
              </a:prstGeom>
              <a:noFill/>
            </p:spPr>
            <p:txBody>
              <a:bodyPr wrap="square" rtlCol="0">
                <a:spAutoFit/>
              </a:bodyPr>
              <a:lstStyle/>
              <a:p>
                <a:r>
                  <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rPr>
                  <a:t>100M</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0" name="文本框 89">
                <a:extLst>
                  <a:ext uri="{FF2B5EF4-FFF2-40B4-BE49-F238E27FC236}">
                    <a16:creationId xmlns="" xmlns:a16="http://schemas.microsoft.com/office/drawing/2014/main" id="{E7264E39-0F62-48F9-9F75-4364DD1A2DA2}"/>
                  </a:ext>
                </a:extLst>
              </p:cNvPr>
              <p:cNvSpPr txBox="1"/>
              <p:nvPr/>
            </p:nvSpPr>
            <p:spPr>
              <a:xfrm rot="19958812">
                <a:off x="6887650" y="4926632"/>
                <a:ext cx="958366" cy="338554"/>
              </a:xfrm>
              <a:prstGeom prst="rect">
                <a:avLst/>
              </a:prstGeom>
              <a:noFill/>
            </p:spPr>
            <p:txBody>
              <a:bodyPr wrap="square" rtlCol="0">
                <a:spAutoFit/>
              </a:bodyPr>
              <a:lstStyle/>
              <a:p>
                <a:r>
                  <a:rPr lang="en-US" altLang="zh-CN" sz="1600" b="1">
                    <a:latin typeface="Huawei Sans" panose="020C0503030203020204" pitchFamily="34" charset="0"/>
                    <a:ea typeface="方正兰亭黑简体" panose="02000000000000000000" pitchFamily="2" charset="-122"/>
                    <a:sym typeface="Huawei Sans" panose="020C0503030203020204" pitchFamily="34" charset="0"/>
                  </a:rPr>
                  <a:t>1000M</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1" name="文本框 90">
                <a:extLst>
                  <a:ext uri="{FF2B5EF4-FFF2-40B4-BE49-F238E27FC236}">
                    <a16:creationId xmlns="" xmlns:a16="http://schemas.microsoft.com/office/drawing/2014/main" id="{E965D7ED-1BFF-4D73-8A78-34FAA30CE6D9}"/>
                  </a:ext>
                </a:extLst>
              </p:cNvPr>
              <p:cNvSpPr txBox="1"/>
              <p:nvPr/>
            </p:nvSpPr>
            <p:spPr>
              <a:xfrm rot="1354857">
                <a:off x="6723286" y="3986250"/>
                <a:ext cx="958366" cy="338554"/>
              </a:xfrm>
              <a:prstGeom prst="rect">
                <a:avLst/>
              </a:prstGeom>
              <a:noFill/>
            </p:spPr>
            <p:txBody>
              <a:bodyPr wrap="square" rtlCol="0">
                <a:spAutoFit/>
              </a:bodyPr>
              <a:lstStyle/>
              <a:p>
                <a:r>
                  <a:rPr lang="en-US" altLang="zh-CN" sz="1600" b="1">
                    <a:latin typeface="Huawei Sans" panose="020C0503030203020204" pitchFamily="34" charset="0"/>
                    <a:ea typeface="方正兰亭黑简体" panose="02000000000000000000" pitchFamily="2" charset="-122"/>
                    <a:sym typeface="Huawei Sans" panose="020C0503030203020204" pitchFamily="34" charset="0"/>
                  </a:rPr>
                  <a:t>1.544M</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2" name="文本框 91">
                <a:extLst>
                  <a:ext uri="{FF2B5EF4-FFF2-40B4-BE49-F238E27FC236}">
                    <a16:creationId xmlns="" xmlns:a16="http://schemas.microsoft.com/office/drawing/2014/main" id="{B6E01695-36D9-4693-A704-234E7A36A7C5}"/>
                  </a:ext>
                </a:extLst>
              </p:cNvPr>
              <p:cNvSpPr txBox="1"/>
              <p:nvPr/>
            </p:nvSpPr>
            <p:spPr>
              <a:xfrm rot="1514838">
                <a:off x="4300790" y="5015437"/>
                <a:ext cx="958366" cy="338554"/>
              </a:xfrm>
              <a:prstGeom prst="rect">
                <a:avLst/>
              </a:prstGeom>
              <a:noFill/>
            </p:spPr>
            <p:txBody>
              <a:bodyPr wrap="square" rtlCol="0">
                <a:spAutoFit/>
              </a:bodyPr>
              <a:lstStyle/>
              <a:p>
                <a:r>
                  <a:rPr lang="en-US" altLang="zh-CN" sz="1600" b="1">
                    <a:latin typeface="Huawei Sans" panose="020C0503030203020204" pitchFamily="34" charset="0"/>
                    <a:ea typeface="方正兰亭黑简体" panose="02000000000000000000" pitchFamily="2" charset="-122"/>
                    <a:sym typeface="Huawei Sans" panose="020C0503030203020204" pitchFamily="34" charset="0"/>
                  </a:rPr>
                  <a:t>100M</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spTree>
    <p:extLst>
      <p:ext uri="{BB962C8B-B14F-4D97-AF65-F5344CB8AC3E}">
        <p14:creationId xmlns:p14="http://schemas.microsoft.com/office/powerpoint/2010/main" val="2954378361"/>
      </p:ext>
    </p:extLst>
  </p:cSld>
  <p:clrMapOvr>
    <a:masterClrMapping/>
  </p:clrMapOvr>
</p:sld>
</file>

<file path=ppt/theme/theme1.xml><?xml version="1.0" encoding="utf-8"?>
<a:theme xmlns:a="http://schemas.openxmlformats.org/drawingml/2006/main" name="自定义设计方案">
  <a:themeElements>
    <a:clrScheme name="自定义 1">
      <a:dk1>
        <a:sysClr val="windowText" lastClr="000000"/>
      </a:dk1>
      <a:lt1>
        <a:sysClr val="window" lastClr="FFFFFF"/>
      </a:lt1>
      <a:dk2>
        <a:srgbClr val="F3FBFE"/>
      </a:dk2>
      <a:lt2>
        <a:srgbClr val="BAE6F6"/>
      </a:lt2>
      <a:accent1>
        <a:srgbClr val="1AABE2"/>
      </a:accent1>
      <a:accent2>
        <a:srgbClr val="EC7061"/>
      </a:accent2>
      <a:accent3>
        <a:srgbClr val="8BC9A0"/>
      </a:accent3>
      <a:accent4>
        <a:srgbClr val="BAE6F6"/>
      </a:accent4>
      <a:accent5>
        <a:srgbClr val="F3FBFE"/>
      </a:accent5>
      <a:accent6>
        <a:srgbClr val="FFD17D"/>
      </a:accent6>
      <a:hlink>
        <a:srgbClr val="FFF2CC"/>
      </a:hlink>
      <a:folHlink>
        <a:srgbClr val="7F7F7F"/>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2C5B4B712841F4C8A7AAEE2CD191271" ma:contentTypeVersion="0" ma:contentTypeDescription="Create a new document." ma:contentTypeScope="" ma:versionID="2e6df93c5ac01bc0ba5a39bebe33c6df">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5E7E9A6-10CA-4839-B44D-4469B3A96C29}"/>
</file>

<file path=customXml/itemProps2.xml><?xml version="1.0" encoding="utf-8"?>
<ds:datastoreItem xmlns:ds="http://schemas.openxmlformats.org/officeDocument/2006/customXml" ds:itemID="{0CCF2CD1-7A6A-4E47-B89F-A181C604F67F}"/>
</file>

<file path=customXml/itemProps3.xml><?xml version="1.0" encoding="utf-8"?>
<ds:datastoreItem xmlns:ds="http://schemas.openxmlformats.org/officeDocument/2006/customXml" ds:itemID="{C89B2552-1E2C-4D0C-AEE3-533975BE966A}"/>
</file>

<file path=docProps/app.xml><?xml version="1.0" encoding="utf-8"?>
<Properties xmlns="http://schemas.openxmlformats.org/officeDocument/2006/extended-properties" xmlns:vt="http://schemas.openxmlformats.org/officeDocument/2006/docPropsVTypes">
  <Template/>
  <TotalTime>1998</TotalTime>
  <Words>5879</Words>
  <Application>Microsoft Office PowerPoint</Application>
  <PresentationFormat>宽屏</PresentationFormat>
  <Paragraphs>785</Paragraphs>
  <Slides>50</Slides>
  <Notes>50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50</vt:i4>
      </vt:variant>
    </vt:vector>
  </HeadingPairs>
  <TitlesOfParts>
    <vt:vector size="59" baseType="lpstr">
      <vt:lpstr>方正兰亭黑简体</vt:lpstr>
      <vt:lpstr>微软雅黑</vt:lpstr>
      <vt:lpstr>Arial</vt:lpstr>
      <vt:lpstr>Calibri</vt:lpstr>
      <vt:lpstr>Cambria Math</vt:lpstr>
      <vt:lpstr>Courier New</vt:lpstr>
      <vt:lpstr>Huawei Sans</vt:lpstr>
      <vt:lpstr>Wingdings</vt:lpstr>
      <vt:lpstr>自定义设计方案</vt:lpstr>
      <vt:lpstr>PowerPoint 演示文稿</vt:lpstr>
      <vt:lpstr>OSPF基础</vt:lpstr>
      <vt:lpstr>PowerPoint 演示文稿</vt:lpstr>
      <vt:lpstr>PowerPoint 演示文稿</vt:lpstr>
      <vt:lpstr>PowerPoint 演示文稿</vt:lpstr>
      <vt:lpstr>为什么需要动态路由协议？</vt:lpstr>
      <vt:lpstr>动态路由协议的分类</vt:lpstr>
      <vt:lpstr>距离矢量路由协议</vt:lpstr>
      <vt:lpstr>链路状态路由协议 - LSA泛洪</vt:lpstr>
      <vt:lpstr>链路状态路由协议 - LSDB组建</vt:lpstr>
      <vt:lpstr>链路状态路由协议 - SPF计算</vt:lpstr>
      <vt:lpstr>链路状态路由协议 - 路由表生成</vt:lpstr>
      <vt:lpstr>链路状态路由协议总结</vt:lpstr>
      <vt:lpstr>OSPF简介</vt:lpstr>
      <vt:lpstr>OSPF在园区网络中的应用</vt:lpstr>
      <vt:lpstr>OSPF基础术语：区域</vt:lpstr>
      <vt:lpstr>OSPF基础术语：Router-ID</vt:lpstr>
      <vt:lpstr>OSPF的基础术语：度量值</vt:lpstr>
      <vt:lpstr>OSPF协议报文类型</vt:lpstr>
      <vt:lpstr>OSPF三大表项 - 邻居表</vt:lpstr>
      <vt:lpstr>OSPF三大表项 - LSDB表</vt:lpstr>
      <vt:lpstr>OSPF三大表项 - OSPF路由表</vt:lpstr>
      <vt:lpstr>PowerPoint 演示文稿</vt:lpstr>
      <vt:lpstr>OSPF路由器之间的关系</vt:lpstr>
      <vt:lpstr>初识OSPF邻接关系建立过程</vt:lpstr>
      <vt:lpstr>OSPF邻接关系建立流程 - 1</vt:lpstr>
      <vt:lpstr>OSPF邻接关系建立流程 - 2&amp;3</vt:lpstr>
      <vt:lpstr>OSPF邻接关系建立流程 - 4</vt:lpstr>
      <vt:lpstr>OSPF邻居表回顾</vt:lpstr>
      <vt:lpstr>OSPF网络类型简介</vt:lpstr>
      <vt:lpstr>OSPF网络类型 (1)</vt:lpstr>
      <vt:lpstr>OSPF网络类型 (2)</vt:lpstr>
      <vt:lpstr>DR与BDR的背景</vt:lpstr>
      <vt:lpstr>DR与BDR</vt:lpstr>
      <vt:lpstr>OSPF域与单区域</vt:lpstr>
      <vt:lpstr>OSPF多区域</vt:lpstr>
      <vt:lpstr>OSPF路由器类型</vt:lpstr>
      <vt:lpstr>OSPF单区域&amp;多区域典型组网</vt:lpstr>
      <vt:lpstr>PowerPoint 演示文稿</vt:lpstr>
      <vt:lpstr>OSPF基础配置命令 (1)</vt:lpstr>
      <vt:lpstr>OSPF基础配置命令 (2)</vt:lpstr>
      <vt:lpstr>OSPF配置案例</vt:lpstr>
      <vt:lpstr>OSPF配置案例 - 配置接口</vt:lpstr>
      <vt:lpstr>OSPF配置案例 - 配置OSPF (1)</vt:lpstr>
      <vt:lpstr>OSPF配置案例 - 配置OSPF (2)</vt:lpstr>
      <vt:lpstr>OSPF配置案例 – 结果验证 (1)</vt:lpstr>
      <vt:lpstr>OSPF配置案例 – 结果验证 (2)</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Zhanglinruizjhw (Leroy)</cp:lastModifiedBy>
  <cp:revision>228</cp:revision>
  <dcterms:created xsi:type="dcterms:W3CDTF">2018-11-29T10:16:29Z</dcterms:created>
  <dcterms:modified xsi:type="dcterms:W3CDTF">2020-04-13T07:30:01Z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(3)Y0FdfTJU4AQ0PUcyrb2C8otiekPMjzDa/7PM+Y7IxL1LgTdrulplnT2v5uhbeN8nOswaMqvA
iYXuU5C3VTcMqfNJv8iBRA00YkrJZ85BY9sjcZSlBAxFyeDRqa9UGky+WQno+xH8G9EG4qiG
unK2x99cxIPVK/CcQh3a+qzA2VlIxEWrNlje6Bjzt1YMuRiF2SN+w5SNUUxPYD5ACx8Be3nA
TRJNjwW1WjbD1iG0BB</vt:lpwstr>
  </property>
  <property fmtid="{D5CDD505-2E9C-101B-9397-08002B2CF9AE}" pid="3" name="_2015_ms_pID_7253431">
    <vt:lpwstr>n1iH3vTE5wvTQOEAKMT8C0BT4ff0XN3WFQTN7a58x47FaKkN774KyZ
mSrs1FzCO90vJ3C3XiCsdisCJu/CEEe2zAc/+JaS8nHKcoGJ6rEVP5p6KLpBwZDDeZJvwveW
PjimZ+hpmxbPMiPP1izGHsykY4Pk6Kgqcevl5s+XmkFrvc2owjzB2OxnQ4lvIfE+WsYpmt+d
pxHcYfxteoF5ttnggCB9UoaJPCUuiC0uPmKA</vt:lpwstr>
  </property>
  <property fmtid="{D5CDD505-2E9C-101B-9397-08002B2CF9AE}" pid="4" name="_2015_ms_pID_7253432">
    <vt:lpwstr>dOHRBjFl46D2HvI/aBbzY+A=</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1582015392</vt:lpwstr>
  </property>
  <property fmtid="{D5CDD505-2E9C-101B-9397-08002B2CF9AE}" pid="9" name="ContentTypeId">
    <vt:lpwstr>0x01010002C5B4B712841F4C8A7AAEE2CD191271</vt:lpwstr>
  </property>
</Properties>
</file>