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3.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42.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33.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25.xml" ContentType="application/vnd.openxmlformats-officedocument.presentationml.notesSlide+xml"/>
  <Override PartName="/ppt/notesSlides/notesSlide42.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notesSlide23.xml" ContentType="application/vnd.openxmlformats-officedocument.presentationml.notesSlide+xml"/>
  <Override PartName="/ppt/notesSlides/notesSlide43.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45"/>
  </p:notesMasterIdLst>
  <p:handoutMasterIdLst>
    <p:handoutMasterId r:id="rId4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324" autoAdjust="0"/>
  </p:normalViewPr>
  <p:slideViewPr>
    <p:cSldViewPr snapToGrid="0" snapToObjects="1">
      <p:cViewPr varScale="1">
        <p:scale>
          <a:sx n="60" d="100"/>
          <a:sy n="60" d="100"/>
        </p:scale>
        <p:origin x="42" y="150"/>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1077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08779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在以太网中，数据通信的基本单位是以太网帧 </a:t>
            </a:r>
            <a:r>
              <a:rPr lang="en-US" altLang="zh-CN" dirty="0"/>
              <a:t>( Frame )</a:t>
            </a:r>
            <a:r>
              <a:rPr lang="zh-CN" altLang="en-US" dirty="0"/>
              <a:t>。以太帧的格式有两个标准：</a:t>
            </a:r>
            <a:r>
              <a:rPr lang="en-US" altLang="zh-CN" dirty="0"/>
              <a:t>Ethernet_II</a:t>
            </a:r>
            <a:r>
              <a:rPr lang="zh-CN" altLang="en-US" dirty="0"/>
              <a:t>格式和</a:t>
            </a:r>
            <a:r>
              <a:rPr lang="en-US" altLang="zh-CN" dirty="0"/>
              <a:t>IEEE 802.3</a:t>
            </a:r>
            <a:r>
              <a:rPr lang="zh-CN" altLang="en-US" dirty="0"/>
              <a:t>格式，因此协议规定以太网帧的数据格式如图所示。</a:t>
            </a:r>
            <a:endParaRPr lang="en-US" altLang="zh-CN" dirty="0"/>
          </a:p>
          <a:p>
            <a:r>
              <a:rPr lang="en-US" altLang="zh-CN" dirty="0"/>
              <a:t>Ethernet Ⅱ</a:t>
            </a:r>
            <a:r>
              <a:rPr lang="zh-CN" altLang="en-US" dirty="0"/>
              <a:t>以太帧：</a:t>
            </a:r>
            <a:endParaRPr lang="en-US" altLang="zh-CN" dirty="0"/>
          </a:p>
          <a:p>
            <a:pPr lvl="1"/>
            <a:r>
              <a:rPr lang="en-US" altLang="zh-CN" dirty="0" smtClean="0"/>
              <a:t>DMAC</a:t>
            </a:r>
            <a:r>
              <a:rPr lang="zh-CN" altLang="en-US" dirty="0"/>
              <a:t>：</a:t>
            </a:r>
            <a:r>
              <a:rPr lang="en-US" altLang="zh-CN" dirty="0"/>
              <a:t>6</a:t>
            </a:r>
            <a:r>
              <a:rPr lang="zh-CN" altLang="en-US" dirty="0"/>
              <a:t>字节，目的</a:t>
            </a:r>
            <a:r>
              <a:rPr lang="en-US" altLang="zh-CN" dirty="0"/>
              <a:t>MAC</a:t>
            </a:r>
            <a:r>
              <a:rPr lang="zh-CN" altLang="en-US" dirty="0"/>
              <a:t>地址，</a:t>
            </a:r>
            <a:r>
              <a:rPr lang="en-US" altLang="zh-CN" dirty="0"/>
              <a:t>IPV4</a:t>
            </a:r>
            <a:r>
              <a:rPr lang="zh-CN" altLang="en-US" dirty="0"/>
              <a:t>为</a:t>
            </a:r>
            <a:r>
              <a:rPr lang="en-US" altLang="zh-CN" dirty="0"/>
              <a:t>6</a:t>
            </a:r>
            <a:r>
              <a:rPr lang="zh-CN" altLang="en-US" dirty="0"/>
              <a:t>字节，该字段标识帧的接收者。 </a:t>
            </a:r>
          </a:p>
          <a:p>
            <a:pPr lvl="1"/>
            <a:r>
              <a:rPr lang="en-US" altLang="zh-CN" dirty="0" smtClean="0"/>
              <a:t>SMAC</a:t>
            </a:r>
            <a:r>
              <a:rPr lang="zh-CN" altLang="en-US" dirty="0"/>
              <a:t>：</a:t>
            </a:r>
            <a:r>
              <a:rPr lang="en-US" altLang="zh-CN" dirty="0"/>
              <a:t>6</a:t>
            </a:r>
            <a:r>
              <a:rPr lang="zh-CN" altLang="en-US" dirty="0"/>
              <a:t>字节，源</a:t>
            </a:r>
            <a:r>
              <a:rPr lang="en-US" altLang="zh-CN" dirty="0"/>
              <a:t>MAC</a:t>
            </a:r>
            <a:r>
              <a:rPr lang="zh-CN" altLang="en-US" dirty="0"/>
              <a:t>地址，</a:t>
            </a:r>
            <a:r>
              <a:rPr lang="en-US" altLang="zh-CN" dirty="0"/>
              <a:t>IPV4</a:t>
            </a:r>
            <a:r>
              <a:rPr lang="zh-CN" altLang="en-US" dirty="0"/>
              <a:t>为</a:t>
            </a:r>
            <a:r>
              <a:rPr lang="en-US" altLang="zh-CN" dirty="0"/>
              <a:t>6</a:t>
            </a:r>
            <a:r>
              <a:rPr lang="zh-CN" altLang="en-US" dirty="0"/>
              <a:t>字节，该字段标识帧的发送者。 </a:t>
            </a:r>
          </a:p>
          <a:p>
            <a:pPr lvl="1"/>
            <a:r>
              <a:rPr lang="en-US" altLang="zh-CN" dirty="0"/>
              <a:t>Type</a:t>
            </a:r>
            <a:r>
              <a:rPr lang="zh-CN" altLang="en-US" dirty="0"/>
              <a:t>：</a:t>
            </a:r>
            <a:r>
              <a:rPr lang="en-US" altLang="zh-CN" dirty="0"/>
              <a:t>2</a:t>
            </a:r>
            <a:r>
              <a:rPr lang="zh-CN" altLang="en-US" dirty="0"/>
              <a:t>字节，协议类型。常见值：</a:t>
            </a:r>
            <a:endParaRPr lang="en-US" altLang="zh-CN" dirty="0"/>
          </a:p>
          <a:p>
            <a:pPr lvl="2"/>
            <a:r>
              <a:rPr lang="en-US" altLang="zh-CN" dirty="0"/>
              <a:t>0x0800</a:t>
            </a:r>
            <a:r>
              <a:rPr lang="zh-CN" altLang="en-US" dirty="0"/>
              <a:t>：</a:t>
            </a:r>
            <a:r>
              <a:rPr lang="en-US" altLang="zh-CN" dirty="0"/>
              <a:t>Internet Protocol Version 4 (IPv4) </a:t>
            </a:r>
            <a:r>
              <a:rPr lang="zh-CN" altLang="en-US" dirty="0"/>
              <a:t>；</a:t>
            </a:r>
            <a:endParaRPr lang="en-US" altLang="zh-CN" dirty="0"/>
          </a:p>
          <a:p>
            <a:pPr lvl="2"/>
            <a:r>
              <a:rPr lang="en-US" altLang="zh-CN" dirty="0"/>
              <a:t>0x0806</a:t>
            </a:r>
            <a:r>
              <a:rPr lang="zh-CN" altLang="en-US" dirty="0"/>
              <a:t>：</a:t>
            </a:r>
            <a:r>
              <a:rPr lang="en-US" altLang="zh-CN" dirty="0"/>
              <a:t>Address Resolution Protocol (ARP) </a:t>
            </a:r>
            <a:r>
              <a:rPr lang="zh-CN" altLang="en-US" dirty="0"/>
              <a:t>。</a:t>
            </a:r>
          </a:p>
          <a:p>
            <a:r>
              <a:rPr lang="en-US" altLang="zh-CN" dirty="0"/>
              <a:t>IEEE 802.3 LLC</a:t>
            </a:r>
            <a:r>
              <a:rPr lang="zh-CN" altLang="en-US" dirty="0"/>
              <a:t>以太帧：</a:t>
            </a:r>
            <a:endParaRPr lang="en-US" altLang="zh-CN" dirty="0"/>
          </a:p>
          <a:p>
            <a:pPr lvl="1"/>
            <a:r>
              <a:rPr lang="zh-CN" altLang="en-US" dirty="0"/>
              <a:t>逻辑链路控制</a:t>
            </a:r>
            <a:r>
              <a:rPr lang="en-US" altLang="zh-CN" dirty="0"/>
              <a:t>LLC</a:t>
            </a:r>
            <a:r>
              <a:rPr lang="zh-CN" altLang="en-US" dirty="0"/>
              <a:t>（</a:t>
            </a:r>
            <a:r>
              <a:rPr lang="en-US" altLang="zh-CN" dirty="0"/>
              <a:t>Logical Link Control</a:t>
            </a:r>
            <a:r>
              <a:rPr lang="zh-CN" altLang="en-US" dirty="0"/>
              <a:t>）由目的服务访问点</a:t>
            </a:r>
            <a:r>
              <a:rPr lang="en-US" altLang="zh-CN" dirty="0"/>
              <a:t>DSAP</a:t>
            </a:r>
            <a:r>
              <a:rPr lang="zh-CN" altLang="en-US" dirty="0"/>
              <a:t>（</a:t>
            </a:r>
            <a:r>
              <a:rPr lang="en-US" altLang="zh-CN" dirty="0"/>
              <a:t>Destination Service Access Point</a:t>
            </a:r>
            <a:r>
              <a:rPr lang="zh-CN" altLang="en-US" dirty="0"/>
              <a:t>）、源服务访问点</a:t>
            </a:r>
            <a:r>
              <a:rPr lang="en-US" altLang="zh-CN" dirty="0"/>
              <a:t>SSAP</a:t>
            </a:r>
            <a:r>
              <a:rPr lang="zh-CN" altLang="en-US" dirty="0"/>
              <a:t>（</a:t>
            </a:r>
            <a:r>
              <a:rPr lang="en-US" altLang="zh-CN" dirty="0"/>
              <a:t>Source Service Access Point</a:t>
            </a:r>
            <a:r>
              <a:rPr lang="zh-CN" altLang="en-US" dirty="0"/>
              <a:t>）和</a:t>
            </a:r>
            <a:r>
              <a:rPr lang="en-US" altLang="zh-CN" dirty="0"/>
              <a:t>Control</a:t>
            </a:r>
            <a:r>
              <a:rPr lang="zh-CN" altLang="en-US" dirty="0"/>
              <a:t>字段组成。</a:t>
            </a:r>
            <a:endParaRPr lang="en-US" altLang="zh-CN" dirty="0"/>
          </a:p>
          <a:p>
            <a:pPr lvl="2"/>
            <a:r>
              <a:rPr lang="en-US" altLang="zh-CN" dirty="0"/>
              <a:t>DSAP</a:t>
            </a:r>
            <a:r>
              <a:rPr lang="zh-CN" altLang="en-US" dirty="0"/>
              <a:t>：</a:t>
            </a:r>
            <a:r>
              <a:rPr lang="en-US" altLang="zh-CN" dirty="0"/>
              <a:t>1</a:t>
            </a:r>
            <a:r>
              <a:rPr lang="zh-CN" altLang="en-US" dirty="0"/>
              <a:t>字节，目的服务访问点，若后面类型为</a:t>
            </a:r>
            <a:r>
              <a:rPr lang="en-US" altLang="zh-CN" dirty="0" smtClean="0"/>
              <a:t>IP</a:t>
            </a:r>
            <a:r>
              <a:rPr lang="zh-CN" altLang="en-US" dirty="0" smtClean="0"/>
              <a:t>值</a:t>
            </a:r>
            <a:r>
              <a:rPr lang="zh-CN" altLang="en-US" dirty="0"/>
              <a:t>设为</a:t>
            </a:r>
            <a:r>
              <a:rPr lang="en-US" altLang="zh-CN" dirty="0"/>
              <a:t>0x06</a:t>
            </a:r>
            <a:r>
              <a:rPr lang="zh-CN" altLang="en-US" dirty="0"/>
              <a:t>。服务访问点的功能类似于</a:t>
            </a:r>
            <a:r>
              <a:rPr lang="en-US" altLang="zh-CN" dirty="0"/>
              <a:t>Ethernet II</a:t>
            </a:r>
            <a:r>
              <a:rPr lang="zh-CN" altLang="en-US" dirty="0"/>
              <a:t>帧中的</a:t>
            </a:r>
            <a:r>
              <a:rPr lang="en-US" altLang="zh-CN" dirty="0"/>
              <a:t>Type</a:t>
            </a:r>
            <a:r>
              <a:rPr lang="zh-CN" altLang="en-US" dirty="0"/>
              <a:t>字段或</a:t>
            </a:r>
            <a:r>
              <a:rPr lang="en-US" altLang="zh-CN" dirty="0"/>
              <a:t>TCP/UDP</a:t>
            </a:r>
            <a:r>
              <a:rPr lang="zh-CN" altLang="en-US" dirty="0"/>
              <a:t>传输协议中的端口号。 </a:t>
            </a:r>
          </a:p>
          <a:p>
            <a:pPr lvl="2"/>
            <a:r>
              <a:rPr lang="en-US" altLang="zh-CN" dirty="0"/>
              <a:t>SSAP</a:t>
            </a:r>
            <a:r>
              <a:rPr lang="zh-CN" altLang="en-US" dirty="0"/>
              <a:t>：</a:t>
            </a:r>
            <a:r>
              <a:rPr lang="en-US" altLang="zh-CN" dirty="0"/>
              <a:t>1</a:t>
            </a:r>
            <a:r>
              <a:rPr lang="zh-CN" altLang="en-US" dirty="0"/>
              <a:t>字节，源服务访问点，若后面类型为</a:t>
            </a:r>
            <a:r>
              <a:rPr lang="en-US" altLang="zh-CN" dirty="0" smtClean="0"/>
              <a:t>IP</a:t>
            </a:r>
            <a:r>
              <a:rPr lang="zh-CN" altLang="en-US" dirty="0" smtClean="0"/>
              <a:t>值</a:t>
            </a:r>
            <a:r>
              <a:rPr lang="zh-CN" altLang="en-US" dirty="0"/>
              <a:t>设为</a:t>
            </a:r>
            <a:r>
              <a:rPr lang="en-US" altLang="zh-CN" dirty="0"/>
              <a:t>0x06</a:t>
            </a:r>
            <a:r>
              <a:rPr lang="zh-CN" altLang="en-US" dirty="0"/>
              <a:t>。 </a:t>
            </a:r>
          </a:p>
          <a:p>
            <a:pPr lvl="2"/>
            <a:r>
              <a:rPr lang="en-US" altLang="zh-CN" dirty="0"/>
              <a:t>Ctrl</a:t>
            </a:r>
            <a:r>
              <a:rPr lang="zh-CN" altLang="en-US" dirty="0"/>
              <a:t>：</a:t>
            </a:r>
            <a:r>
              <a:rPr lang="en-US" altLang="zh-CN" dirty="0"/>
              <a:t>1</a:t>
            </a:r>
            <a:r>
              <a:rPr lang="zh-CN" altLang="en-US" dirty="0"/>
              <a:t>字节，该字段值通常设为</a:t>
            </a:r>
            <a:r>
              <a:rPr lang="en-US" altLang="zh-CN" dirty="0"/>
              <a:t>0x03</a:t>
            </a:r>
            <a:r>
              <a:rPr lang="zh-CN" altLang="en-US" dirty="0"/>
              <a:t>，表示无连接服务的</a:t>
            </a:r>
            <a:r>
              <a:rPr lang="en-US" altLang="zh-CN" dirty="0"/>
              <a:t>IEEE 802.2</a:t>
            </a:r>
            <a:r>
              <a:rPr lang="zh-CN" altLang="en-US" dirty="0"/>
              <a:t>无编号数据格式。 </a:t>
            </a:r>
          </a:p>
        </p:txBody>
      </p:sp>
      <p:sp>
        <p:nvSpPr>
          <p:cNvPr id="6" name="幻灯片图像占位符 5"/>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78015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79143"/>
            <a:ext cx="5932800" cy="5108400"/>
          </a:xfrm>
        </p:spPr>
        <p:txBody>
          <a:bodyPr/>
          <a:lstStyle/>
          <a:p>
            <a:pPr lvl="1"/>
            <a:r>
              <a:rPr lang="en-US" altLang="zh-CN" dirty="0" smtClean="0"/>
              <a:t>SNAP</a:t>
            </a:r>
            <a:r>
              <a:rPr lang="zh-CN" altLang="en-US" dirty="0" smtClean="0"/>
              <a:t>（</a:t>
            </a:r>
            <a:r>
              <a:rPr lang="en-US" altLang="zh-CN" dirty="0" smtClean="0"/>
              <a:t>Sub-network Access Protocol</a:t>
            </a:r>
            <a:r>
              <a:rPr lang="zh-CN" altLang="en-US" dirty="0" smtClean="0"/>
              <a:t>）由机构代码（</a:t>
            </a:r>
            <a:r>
              <a:rPr lang="en-US" altLang="zh-CN" dirty="0" smtClean="0"/>
              <a:t>Org Code</a:t>
            </a:r>
            <a:r>
              <a:rPr lang="zh-CN" altLang="en-US" dirty="0" smtClean="0"/>
              <a:t>）和类型（</a:t>
            </a:r>
            <a:r>
              <a:rPr lang="en-US" altLang="zh-CN" dirty="0" smtClean="0"/>
              <a:t>Type</a:t>
            </a:r>
            <a:r>
              <a:rPr lang="zh-CN" altLang="en-US" dirty="0" smtClean="0"/>
              <a:t>）字段组成。</a:t>
            </a:r>
            <a:endParaRPr lang="en-US" altLang="zh-CN" dirty="0" smtClean="0"/>
          </a:p>
          <a:p>
            <a:pPr lvl="2"/>
            <a:r>
              <a:rPr lang="en-US" altLang="zh-CN" dirty="0" smtClean="0"/>
              <a:t>Org Code</a:t>
            </a:r>
            <a:r>
              <a:rPr lang="zh-CN" altLang="en-US" dirty="0" smtClean="0"/>
              <a:t>三个字节都为</a:t>
            </a:r>
            <a:r>
              <a:rPr lang="en-US" altLang="zh-CN" dirty="0" smtClean="0"/>
              <a:t>0</a:t>
            </a:r>
            <a:r>
              <a:rPr lang="zh-CN" altLang="en-US" dirty="0" smtClean="0"/>
              <a:t>。</a:t>
            </a:r>
            <a:endParaRPr lang="en-US" altLang="zh-CN" dirty="0" smtClean="0"/>
          </a:p>
          <a:p>
            <a:pPr lvl="2"/>
            <a:r>
              <a:rPr lang="en-US" altLang="zh-CN" dirty="0" smtClean="0"/>
              <a:t>Type</a:t>
            </a:r>
            <a:r>
              <a:rPr lang="zh-CN" altLang="en-US" dirty="0" smtClean="0"/>
              <a:t>字段的含义与</a:t>
            </a:r>
            <a:r>
              <a:rPr lang="en-US" altLang="zh-CN" dirty="0" err="1" smtClean="0"/>
              <a:t>Ethernet_II</a:t>
            </a:r>
            <a:r>
              <a:rPr lang="zh-CN" altLang="en-US" dirty="0" smtClean="0"/>
              <a:t>帧中的</a:t>
            </a:r>
            <a:r>
              <a:rPr lang="en-US" altLang="zh-CN" dirty="0" smtClean="0"/>
              <a:t>Type</a:t>
            </a:r>
            <a:r>
              <a:rPr lang="zh-CN" altLang="en-US" dirty="0" smtClean="0"/>
              <a:t>字段相同。</a:t>
            </a:r>
          </a:p>
          <a:p>
            <a:r>
              <a:rPr lang="zh-CN" altLang="en-US" dirty="0" smtClean="0"/>
              <a:t>数据帧的总长度为</a:t>
            </a:r>
            <a:r>
              <a:rPr lang="en-US" altLang="zh-CN" dirty="0" smtClean="0"/>
              <a:t>64-1518</a:t>
            </a:r>
            <a:r>
              <a:rPr lang="zh-CN" altLang="en-US" dirty="0" smtClean="0"/>
              <a:t>字节，这样设计的原因是什么？（另外，以太网口的最大传输单元是</a:t>
            </a:r>
            <a:r>
              <a:rPr lang="en-US" altLang="zh-CN" dirty="0" smtClean="0"/>
              <a:t>1500</a:t>
            </a:r>
            <a:r>
              <a:rPr lang="zh-CN" altLang="en-US" dirty="0" smtClean="0"/>
              <a:t>字节，即</a:t>
            </a:r>
            <a:r>
              <a:rPr lang="en-US" altLang="zh-CN" dirty="0" smtClean="0"/>
              <a:t>MTU=1500B</a:t>
            </a:r>
            <a:r>
              <a:rPr lang="zh-CN" altLang="en-US" dirty="0" smtClean="0"/>
              <a:t>。）</a:t>
            </a:r>
            <a:endParaRPr lang="en-US" altLang="zh-CN" dirty="0" smtClean="0"/>
          </a:p>
          <a:p>
            <a:pPr lvl="1"/>
            <a:r>
              <a:rPr lang="zh-CN" altLang="en-US" dirty="0" smtClean="0"/>
              <a:t>以太网中，最小帧长为</a:t>
            </a:r>
            <a:r>
              <a:rPr lang="en-US" altLang="zh-CN" dirty="0" smtClean="0"/>
              <a:t>64</a:t>
            </a:r>
            <a:r>
              <a:rPr lang="zh-CN" altLang="en-US" dirty="0" smtClean="0"/>
              <a:t>字节，这是由最大传输距离和</a:t>
            </a:r>
            <a:r>
              <a:rPr lang="en-US" altLang="zh-CN" dirty="0" smtClean="0"/>
              <a:t>CSMA/CD</a:t>
            </a:r>
            <a:r>
              <a:rPr lang="zh-CN" altLang="en-US" dirty="0" smtClean="0"/>
              <a:t>机制共同决定的。</a:t>
            </a:r>
          </a:p>
          <a:p>
            <a:pPr lvl="2"/>
            <a:r>
              <a:rPr lang="zh-CN" altLang="en-US" dirty="0" smtClean="0"/>
              <a:t>规定最小帧长是为了避免这种情况发生：</a:t>
            </a:r>
            <a:r>
              <a:rPr lang="en-US" altLang="zh-CN" dirty="0" smtClean="0"/>
              <a:t>A</a:t>
            </a:r>
            <a:r>
              <a:rPr lang="zh-CN" altLang="en-US" dirty="0" smtClean="0"/>
              <a:t>站点已经将一个数据包的最后一个</a:t>
            </a:r>
            <a:r>
              <a:rPr lang="en-US" altLang="zh-CN" dirty="0" smtClean="0"/>
              <a:t>Bit</a:t>
            </a:r>
            <a:r>
              <a:rPr lang="zh-CN" altLang="en-US" dirty="0" smtClean="0"/>
              <a:t>发送完毕，但这个报文的第一个</a:t>
            </a:r>
            <a:r>
              <a:rPr lang="en-US" altLang="zh-CN" dirty="0" smtClean="0"/>
              <a:t>Bit</a:t>
            </a:r>
            <a:r>
              <a:rPr lang="zh-CN" altLang="en-US" dirty="0" smtClean="0"/>
              <a:t>还没有传送到距离很远的</a:t>
            </a:r>
            <a:r>
              <a:rPr lang="en-US" altLang="zh-CN" dirty="0" smtClean="0"/>
              <a:t>B</a:t>
            </a:r>
            <a:r>
              <a:rPr lang="zh-CN" altLang="en-US" dirty="0" smtClean="0"/>
              <a:t>站点。</a:t>
            </a:r>
            <a:r>
              <a:rPr lang="en-US" altLang="zh-CN" dirty="0" smtClean="0"/>
              <a:t>B</a:t>
            </a:r>
            <a:r>
              <a:rPr lang="zh-CN" altLang="en-US" dirty="0" smtClean="0"/>
              <a:t>站点认为线路空闲继续发送数据，导致冲突。</a:t>
            </a:r>
            <a:endParaRPr lang="en-US" altLang="zh-CN" dirty="0" smtClean="0"/>
          </a:p>
          <a:p>
            <a:pPr lvl="2"/>
            <a:r>
              <a:rPr lang="zh-CN" altLang="en-US" dirty="0" smtClean="0"/>
              <a:t>高层协议必须保证</a:t>
            </a:r>
            <a:r>
              <a:rPr lang="en-US" altLang="zh-CN" dirty="0" smtClean="0"/>
              <a:t>Data</a:t>
            </a:r>
            <a:r>
              <a:rPr lang="zh-CN" altLang="en-US" dirty="0" smtClean="0"/>
              <a:t>域至少包含</a:t>
            </a:r>
            <a:r>
              <a:rPr lang="en-US" altLang="zh-CN" dirty="0" smtClean="0"/>
              <a:t>46</a:t>
            </a:r>
            <a:r>
              <a:rPr lang="zh-CN" altLang="en-US" dirty="0" smtClean="0"/>
              <a:t>字节，这样加上以太网帧头的</a:t>
            </a:r>
            <a:r>
              <a:rPr lang="en-US" altLang="zh-CN" dirty="0" smtClean="0"/>
              <a:t>14</a:t>
            </a:r>
            <a:r>
              <a:rPr lang="zh-CN" altLang="en-US" dirty="0" smtClean="0"/>
              <a:t>字节和帧尾的</a:t>
            </a:r>
            <a:r>
              <a:rPr lang="en-US" altLang="zh-CN" dirty="0" smtClean="0"/>
              <a:t>4</a:t>
            </a:r>
            <a:r>
              <a:rPr lang="zh-CN" altLang="en-US" dirty="0" smtClean="0"/>
              <a:t>字节校验码正好满足</a:t>
            </a:r>
            <a:r>
              <a:rPr lang="en-US" altLang="zh-CN" dirty="0" smtClean="0"/>
              <a:t>64</a:t>
            </a:r>
            <a:r>
              <a:rPr lang="zh-CN" altLang="en-US" dirty="0" smtClean="0"/>
              <a:t>字节的最小帧长，如果实际数据不足</a:t>
            </a:r>
            <a:r>
              <a:rPr lang="en-US" altLang="zh-CN" dirty="0" smtClean="0"/>
              <a:t>46</a:t>
            </a:r>
            <a:r>
              <a:rPr lang="zh-CN" altLang="en-US" dirty="0" smtClean="0"/>
              <a:t>个字节，则高层协议必须填充一些数据单元。</a:t>
            </a:r>
            <a:endParaRPr lang="en-US" altLang="zh-CN" dirty="0" smtClean="0"/>
          </a:p>
          <a:p>
            <a:pPr lvl="1"/>
            <a:r>
              <a:rPr lang="zh-CN" altLang="en-US" dirty="0" smtClean="0"/>
              <a:t>而出于对传输效率和传输可靠性的折中考虑，使得以太网帧的最大长度为</a:t>
            </a:r>
            <a:r>
              <a:rPr lang="en-US" altLang="zh-CN" dirty="0" smtClean="0"/>
              <a:t>1518</a:t>
            </a:r>
            <a:r>
              <a:rPr lang="zh-CN" altLang="en-US" dirty="0" smtClean="0"/>
              <a:t>字节，对应</a:t>
            </a:r>
            <a:r>
              <a:rPr lang="en-US" altLang="zh-CN" dirty="0" smtClean="0"/>
              <a:t>IP</a:t>
            </a:r>
            <a:r>
              <a:rPr lang="zh-CN" altLang="en-US" dirty="0" smtClean="0"/>
              <a:t>数据包就是</a:t>
            </a:r>
            <a:r>
              <a:rPr lang="en-US" altLang="zh-CN" dirty="0" smtClean="0"/>
              <a:t>1500</a:t>
            </a:r>
            <a:r>
              <a:rPr lang="zh-CN" altLang="en-US" dirty="0" smtClean="0"/>
              <a:t>字节。</a:t>
            </a:r>
            <a:endParaRPr lang="en-US" altLang="zh-CN" dirty="0" smtClean="0"/>
          </a:p>
          <a:p>
            <a:pPr lvl="2"/>
            <a:r>
              <a:rPr lang="zh-CN" altLang="en-US" dirty="0" smtClean="0"/>
              <a:t>较大的帧长度，数据的有效传输效率会更高；但是数据帧过长，传输时会占用共享链路过多的时间，对时延敏感应用造成极大的影响。</a:t>
            </a:r>
            <a:endParaRPr lang="en-US" altLang="zh-CN" dirty="0" smtClean="0"/>
          </a:p>
          <a:p>
            <a:pPr lvl="2"/>
            <a:r>
              <a:rPr lang="zh-CN" altLang="en-US" dirty="0" smtClean="0"/>
              <a:t>因此最终选择了一个折中的长度：</a:t>
            </a:r>
            <a:r>
              <a:rPr lang="en-US" altLang="zh-CN" dirty="0" smtClean="0"/>
              <a:t>1518</a:t>
            </a:r>
            <a:r>
              <a:rPr lang="zh-CN" altLang="en-US" dirty="0" smtClean="0"/>
              <a:t>字节的数据帧长，对应</a:t>
            </a:r>
            <a:r>
              <a:rPr lang="en-US" altLang="zh-CN" dirty="0" smtClean="0"/>
              <a:t>1500</a:t>
            </a:r>
            <a:r>
              <a:rPr lang="zh-CN" altLang="en-US" dirty="0" smtClean="0"/>
              <a:t>字节的</a:t>
            </a:r>
            <a:r>
              <a:rPr lang="en-US" altLang="zh-CN" dirty="0" smtClean="0"/>
              <a:t>IP</a:t>
            </a:r>
            <a:r>
              <a:rPr lang="zh-CN" altLang="en-US" dirty="0" smtClean="0"/>
              <a:t>数据包长度，这就是最大传输单元</a:t>
            </a:r>
            <a:r>
              <a:rPr lang="en-US" altLang="zh-CN" dirty="0" smtClean="0"/>
              <a:t>MTU</a:t>
            </a:r>
            <a:r>
              <a:rPr lang="zh-CN" altLang="en-US" dirty="0" smtClean="0"/>
              <a:t>的由来。</a:t>
            </a:r>
          </a:p>
          <a:p>
            <a:endParaRPr lang="zh-CN" altLang="en-US" dirty="0"/>
          </a:p>
        </p:txBody>
      </p:sp>
    </p:spTree>
    <p:extLst>
      <p:ext uri="{BB962C8B-B14F-4D97-AF65-F5344CB8AC3E}">
        <p14:creationId xmlns:p14="http://schemas.microsoft.com/office/powerpoint/2010/main" val="1859897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MAC</a:t>
            </a:r>
            <a:r>
              <a:rPr lang="zh-CN" altLang="en-US" dirty="0"/>
              <a:t>地址是在</a:t>
            </a:r>
            <a:r>
              <a:rPr lang="en-US" altLang="zh-CN" dirty="0"/>
              <a:t>IEEE 802</a:t>
            </a:r>
            <a:r>
              <a:rPr lang="zh-CN" altLang="en-US" dirty="0"/>
              <a:t>标准中定义并规范的，凡是符合</a:t>
            </a:r>
            <a:r>
              <a:rPr lang="en-US" altLang="zh-CN" dirty="0"/>
              <a:t>IEEE 802</a:t>
            </a:r>
            <a:r>
              <a:rPr lang="zh-CN" altLang="en-US" dirty="0"/>
              <a:t>标准的以太网卡，都必须拥有一个</a:t>
            </a:r>
            <a:r>
              <a:rPr lang="en-US" altLang="zh-CN" dirty="0"/>
              <a:t>MAC</a:t>
            </a:r>
            <a:r>
              <a:rPr lang="zh-CN" altLang="en-US" dirty="0"/>
              <a:t>地址，用</a:t>
            </a:r>
            <a:r>
              <a:rPr lang="en-US" altLang="zh-CN" dirty="0"/>
              <a:t>MAC</a:t>
            </a:r>
            <a:r>
              <a:rPr lang="zh-CN" altLang="en-US" dirty="0"/>
              <a:t>地址来定义网络设备的位置。不同的网卡，</a:t>
            </a:r>
            <a:r>
              <a:rPr lang="en-US" altLang="zh-CN" dirty="0"/>
              <a:t>MAC</a:t>
            </a:r>
            <a:r>
              <a:rPr lang="zh-CN" altLang="en-US" dirty="0"/>
              <a:t>地址也不同</a:t>
            </a:r>
            <a:r>
              <a:rPr lang="zh-CN" altLang="en-US" dirty="0" smtClean="0"/>
              <a:t>。</a:t>
            </a:r>
            <a:endParaRPr lang="en-US" altLang="zh-CN"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240588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每个以太网设备在出厂时都有一个唯一的</a:t>
            </a:r>
            <a:r>
              <a:rPr lang="en-US" altLang="zh-CN" dirty="0"/>
              <a:t>MAC</a:t>
            </a:r>
            <a:r>
              <a:rPr lang="zh-CN" altLang="en-US" dirty="0"/>
              <a:t>地址，那为什么还需要为每台主机再分配一个</a:t>
            </a:r>
            <a:r>
              <a:rPr lang="en-US" altLang="zh-CN" dirty="0"/>
              <a:t>IP</a:t>
            </a:r>
            <a:r>
              <a:rPr lang="zh-CN" altLang="en-US" dirty="0"/>
              <a:t>地址呢？或者说每台主机都分配唯一的</a:t>
            </a:r>
            <a:r>
              <a:rPr lang="en-US" altLang="zh-CN" dirty="0"/>
              <a:t>IP</a:t>
            </a:r>
            <a:r>
              <a:rPr lang="zh-CN" altLang="en-US" dirty="0"/>
              <a:t>地址了，为什么还要在网络设备 </a:t>
            </a:r>
            <a:r>
              <a:rPr lang="en-US" altLang="zh-CN" dirty="0"/>
              <a:t>(</a:t>
            </a:r>
            <a:r>
              <a:rPr lang="zh-CN" altLang="en-US" dirty="0"/>
              <a:t>如：网卡</a:t>
            </a:r>
            <a:r>
              <a:rPr lang="en-US" altLang="zh-CN" dirty="0"/>
              <a:t>) </a:t>
            </a:r>
            <a:r>
              <a:rPr lang="zh-CN" altLang="en-US" dirty="0"/>
              <a:t>生产时内嵌一个唯一的</a:t>
            </a:r>
            <a:r>
              <a:rPr lang="en-US" altLang="zh-CN" dirty="0"/>
              <a:t>MAC</a:t>
            </a:r>
            <a:r>
              <a:rPr lang="zh-CN" altLang="en-US" dirty="0"/>
              <a:t>地址呢？</a:t>
            </a:r>
            <a:endParaRPr lang="en-US" altLang="zh-CN" dirty="0"/>
          </a:p>
          <a:p>
            <a:pPr lvl="0"/>
            <a:r>
              <a:rPr lang="zh-CN" altLang="en-US" dirty="0"/>
              <a:t>主要原因有：</a:t>
            </a:r>
            <a:endParaRPr lang="en-US" altLang="zh-CN" dirty="0"/>
          </a:p>
          <a:p>
            <a:pPr lvl="1"/>
            <a:r>
              <a:rPr lang="en-US" altLang="zh-CN" dirty="0"/>
              <a:t>IP</a:t>
            </a:r>
            <a:r>
              <a:rPr lang="zh-CN" altLang="en-US" dirty="0"/>
              <a:t>地址是根据网络的拓朴结构分配的，</a:t>
            </a:r>
            <a:r>
              <a:rPr lang="en-US" altLang="zh-CN" dirty="0"/>
              <a:t>MAC</a:t>
            </a:r>
            <a:r>
              <a:rPr lang="zh-CN" altLang="en-US" dirty="0"/>
              <a:t>地址是根据制造商分配的，若路由选择建立在设备制造商的基础上，这种方案是不可行的。</a:t>
            </a:r>
            <a:endParaRPr lang="en-US" altLang="zh-CN" dirty="0"/>
          </a:p>
          <a:p>
            <a:pPr lvl="1"/>
            <a:r>
              <a:rPr lang="zh-CN" altLang="en-US" dirty="0"/>
              <a:t>当存在两层地址寻址时，设备更灵活，易于移动和维修。</a:t>
            </a:r>
            <a:endParaRPr lang="en-US" altLang="zh-CN" dirty="0"/>
          </a:p>
          <a:p>
            <a:pPr lvl="2"/>
            <a:r>
              <a:rPr lang="zh-CN" altLang="en-US" dirty="0"/>
              <a:t>例如，如果一个以太网卡坏了，可以被更换，而无须更换一个新的</a:t>
            </a:r>
            <a:r>
              <a:rPr lang="en-US" altLang="zh-CN" dirty="0"/>
              <a:t>IP</a:t>
            </a:r>
            <a:r>
              <a:rPr lang="zh-CN" altLang="en-US" dirty="0"/>
              <a:t>地址；如果一个</a:t>
            </a:r>
            <a:r>
              <a:rPr lang="en-US" altLang="zh-CN" dirty="0"/>
              <a:t>IP</a:t>
            </a:r>
            <a:r>
              <a:rPr lang="zh-CN" altLang="en-US" dirty="0"/>
              <a:t>主机从一个网络移到另一个网络，可以给它一个新的</a:t>
            </a:r>
            <a:r>
              <a:rPr lang="en-US" altLang="zh-CN" dirty="0"/>
              <a:t>IP</a:t>
            </a:r>
            <a:r>
              <a:rPr lang="zh-CN" altLang="en-US" dirty="0"/>
              <a:t>地址，而无须换一个新的网卡</a:t>
            </a:r>
            <a:r>
              <a:rPr lang="zh-CN" altLang="en-US" dirty="0" smtClean="0"/>
              <a:t>。</a:t>
            </a:r>
            <a:endParaRPr lang="en-US" altLang="zh-CN" dirty="0" smtClean="0"/>
          </a:p>
          <a:p>
            <a:pPr lvl="0"/>
            <a:r>
              <a:rPr lang="zh-CN" altLang="en-US" dirty="0" smtClean="0"/>
              <a:t>总结：</a:t>
            </a:r>
            <a:endParaRPr lang="en-US" altLang="zh-CN" dirty="0" smtClean="0"/>
          </a:p>
          <a:p>
            <a:pPr lvl="1"/>
            <a:r>
              <a:rPr lang="en-US" altLang="zh-CN" dirty="0" smtClean="0"/>
              <a:t>IP</a:t>
            </a:r>
            <a:r>
              <a:rPr lang="zh-CN" altLang="en-US" dirty="0" smtClean="0"/>
              <a:t>地址的作用是唯一标识网络中的一个节点，可以通过</a:t>
            </a:r>
            <a:r>
              <a:rPr lang="en-US" altLang="zh-CN" dirty="0" smtClean="0"/>
              <a:t>IP</a:t>
            </a:r>
            <a:r>
              <a:rPr lang="zh-CN" altLang="en-US" dirty="0" smtClean="0"/>
              <a:t>地址进行不同网段的数据访问。</a:t>
            </a:r>
            <a:endParaRPr lang="en-US" altLang="zh-CN" dirty="0" smtClean="0"/>
          </a:p>
          <a:p>
            <a:pPr lvl="1"/>
            <a:r>
              <a:rPr lang="en-US" altLang="zh-CN" dirty="0" smtClean="0"/>
              <a:t>MAC</a:t>
            </a:r>
            <a:r>
              <a:rPr lang="zh-CN" altLang="en-US" dirty="0" smtClean="0"/>
              <a:t>地址的作用是唯一标识一个网卡，可以通过</a:t>
            </a:r>
            <a:r>
              <a:rPr lang="en-US" altLang="zh-CN" dirty="0" smtClean="0"/>
              <a:t>MAC</a:t>
            </a:r>
            <a:r>
              <a:rPr lang="zh-CN" altLang="en-US" dirty="0" smtClean="0"/>
              <a:t>地址进行同网段的数据</a:t>
            </a:r>
            <a:r>
              <a:rPr lang="zh-CN" altLang="en-US" smtClean="0"/>
              <a:t>访问。</a:t>
            </a:r>
            <a:endParaRPr lang="en-US" altLang="zh-CN"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703223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MAC</a:t>
            </a:r>
            <a:r>
              <a:rPr lang="zh-CN" altLang="en-US" dirty="0"/>
              <a:t>地址由</a:t>
            </a:r>
            <a:r>
              <a:rPr lang="en-US" altLang="zh-CN" dirty="0"/>
              <a:t>48</a:t>
            </a:r>
            <a:r>
              <a:rPr lang="zh-CN" altLang="en-US" dirty="0"/>
              <a:t>比特（</a:t>
            </a:r>
            <a:r>
              <a:rPr lang="en-US" altLang="zh-CN" dirty="0"/>
              <a:t>6</a:t>
            </a:r>
            <a:r>
              <a:rPr lang="zh-CN" altLang="en-US" dirty="0"/>
              <a:t>个字节）长，</a:t>
            </a:r>
            <a:r>
              <a:rPr lang="en-US" altLang="zh-CN" dirty="0"/>
              <a:t>12</a:t>
            </a:r>
            <a:r>
              <a:rPr lang="zh-CN" altLang="en-US" dirty="0"/>
              <a:t>位的</a:t>
            </a:r>
            <a:r>
              <a:rPr lang="en-US" altLang="zh-CN" dirty="0"/>
              <a:t>16</a:t>
            </a:r>
            <a:r>
              <a:rPr lang="zh-CN" altLang="en-US" dirty="0"/>
              <a:t>进制数字组成。</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78741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zh-CN" altLang="en-US" dirty="0" smtClean="0"/>
              <a:t>一个制造商在生产制造网卡之前，必须先向</a:t>
            </a:r>
            <a:r>
              <a:rPr lang="en-US" altLang="zh-CN" dirty="0" smtClean="0"/>
              <a:t>IEEE</a:t>
            </a:r>
            <a:r>
              <a:rPr lang="zh-CN" altLang="en-US" dirty="0" smtClean="0"/>
              <a:t>注册，以获取一个长度为</a:t>
            </a:r>
            <a:r>
              <a:rPr lang="en-US" altLang="zh-CN" dirty="0" smtClean="0"/>
              <a:t>24bit (3</a:t>
            </a:r>
            <a:r>
              <a:rPr lang="zh-CN" altLang="en-US" dirty="0" smtClean="0"/>
              <a:t>字节</a:t>
            </a:r>
            <a:r>
              <a:rPr lang="en-US" altLang="zh-CN" dirty="0" smtClean="0"/>
              <a:t>)</a:t>
            </a:r>
            <a:r>
              <a:rPr lang="zh-CN" altLang="en-US" dirty="0" smtClean="0"/>
              <a:t>的厂商代码，也称为</a:t>
            </a:r>
            <a:r>
              <a:rPr lang="en-US" altLang="zh-CN" dirty="0" smtClean="0"/>
              <a:t>OUI</a:t>
            </a:r>
            <a:r>
              <a:rPr lang="zh-CN" altLang="en-US" dirty="0" smtClean="0"/>
              <a:t>。</a:t>
            </a:r>
            <a:endParaRPr lang="en-US" altLang="zh-CN" dirty="0" smtClean="0"/>
          </a:p>
          <a:p>
            <a:pPr>
              <a:lnSpc>
                <a:spcPct val="100000"/>
              </a:lnSpc>
            </a:pPr>
            <a:r>
              <a:rPr lang="zh-CN" altLang="en-US" dirty="0" smtClean="0"/>
              <a:t>后</a:t>
            </a:r>
            <a:r>
              <a:rPr lang="en-US" altLang="zh-CN" dirty="0" smtClean="0"/>
              <a:t>24bit</a:t>
            </a:r>
            <a:r>
              <a:rPr lang="zh-CN" altLang="en-US" dirty="0" smtClean="0"/>
              <a:t>由厂商自行分派，是各个厂商制造的所有网卡的唯一编号。</a:t>
            </a:r>
            <a:endParaRPr lang="en-US" altLang="zh-CN" dirty="0" smtClean="0"/>
          </a:p>
          <a:p>
            <a:pPr>
              <a:lnSpc>
                <a:spcPct val="100000"/>
              </a:lnSpc>
            </a:pPr>
            <a:r>
              <a:rPr lang="en-US" altLang="zh-CN" smtClean="0"/>
              <a:t>MAC</a:t>
            </a:r>
            <a:r>
              <a:rPr lang="zh-CN" altLang="en-US" dirty="0" smtClean="0"/>
              <a:t>地址可以分为</a:t>
            </a:r>
            <a:r>
              <a:rPr lang="en-US" altLang="zh-CN" dirty="0" smtClean="0"/>
              <a:t>3</a:t>
            </a:r>
            <a:r>
              <a:rPr lang="zh-CN" altLang="en-US" dirty="0" smtClean="0"/>
              <a:t>种类型：</a:t>
            </a:r>
          </a:p>
          <a:p>
            <a:pPr lvl="1">
              <a:lnSpc>
                <a:spcPct val="100000"/>
              </a:lnSpc>
            </a:pPr>
            <a:r>
              <a:rPr lang="zh-CN" altLang="en-US" dirty="0" smtClean="0"/>
              <a:t>单播</a:t>
            </a:r>
            <a:r>
              <a:rPr lang="en-US" altLang="zh-CN" dirty="0" smtClean="0"/>
              <a:t>MAC</a:t>
            </a:r>
            <a:r>
              <a:rPr lang="zh-CN" altLang="en-US" dirty="0" smtClean="0"/>
              <a:t>地址：也称物理</a:t>
            </a:r>
            <a:r>
              <a:rPr lang="en-US" altLang="zh-CN" dirty="0" smtClean="0"/>
              <a:t>MAC</a:t>
            </a:r>
            <a:r>
              <a:rPr lang="zh-CN" altLang="en-US" dirty="0" smtClean="0"/>
              <a:t>地址，这种类型的</a:t>
            </a:r>
            <a:r>
              <a:rPr lang="en-US" altLang="zh-CN" dirty="0" smtClean="0"/>
              <a:t>MAC</a:t>
            </a:r>
            <a:r>
              <a:rPr lang="zh-CN" altLang="en-US" dirty="0" smtClean="0"/>
              <a:t>地址唯一的标识了以太网上的一个终端，该地址为全球唯一的硬件地址。</a:t>
            </a:r>
            <a:endParaRPr lang="en-US" altLang="zh-CN" dirty="0" smtClean="0"/>
          </a:p>
          <a:p>
            <a:pPr lvl="2">
              <a:lnSpc>
                <a:spcPct val="100000"/>
              </a:lnSpc>
            </a:pPr>
            <a:r>
              <a:rPr lang="zh-CN" altLang="en-US" dirty="0" smtClean="0"/>
              <a:t>单播</a:t>
            </a:r>
            <a:r>
              <a:rPr lang="en-US" altLang="zh-CN" dirty="0" smtClean="0"/>
              <a:t>MAC</a:t>
            </a:r>
            <a:r>
              <a:rPr lang="zh-CN" altLang="en-US" dirty="0" smtClean="0"/>
              <a:t>地址用于标识链路上的一个单一节点。</a:t>
            </a:r>
          </a:p>
          <a:p>
            <a:pPr lvl="2">
              <a:lnSpc>
                <a:spcPct val="100000"/>
              </a:lnSpc>
            </a:pPr>
            <a:r>
              <a:rPr lang="zh-CN" altLang="en-US" dirty="0" smtClean="0"/>
              <a:t>目的</a:t>
            </a:r>
            <a:r>
              <a:rPr lang="en-US" altLang="zh-CN" dirty="0" smtClean="0"/>
              <a:t>MAC</a:t>
            </a:r>
            <a:r>
              <a:rPr lang="zh-CN" altLang="en-US" dirty="0" smtClean="0"/>
              <a:t>地址为单播</a:t>
            </a:r>
            <a:r>
              <a:rPr lang="en-US" altLang="zh-CN" dirty="0" smtClean="0"/>
              <a:t>MAC</a:t>
            </a:r>
            <a:r>
              <a:rPr lang="zh-CN" altLang="en-US" dirty="0" smtClean="0"/>
              <a:t>地址的帧发往一个单一的节点。</a:t>
            </a:r>
          </a:p>
          <a:p>
            <a:pPr lvl="2">
              <a:lnSpc>
                <a:spcPct val="100000"/>
              </a:lnSpc>
            </a:pPr>
            <a:r>
              <a:rPr lang="zh-CN" altLang="en-US" dirty="0" smtClean="0"/>
              <a:t>单播</a:t>
            </a:r>
            <a:r>
              <a:rPr lang="en-US" altLang="zh-CN" dirty="0" smtClean="0"/>
              <a:t>MAC</a:t>
            </a:r>
            <a:r>
              <a:rPr lang="zh-CN" altLang="en-US" dirty="0" smtClean="0"/>
              <a:t>地址可以作为源或目的地址。</a:t>
            </a:r>
            <a:endParaRPr lang="en-US" altLang="zh-CN" dirty="0" smtClean="0"/>
          </a:p>
          <a:p>
            <a:pPr lvl="2">
              <a:lnSpc>
                <a:spcPct val="100000"/>
              </a:lnSpc>
            </a:pPr>
            <a:r>
              <a:rPr lang="zh-CN" altLang="en-US" dirty="0" smtClean="0"/>
              <a:t>注意：单播</a:t>
            </a:r>
            <a:r>
              <a:rPr lang="en-US" altLang="zh-CN" dirty="0" smtClean="0"/>
              <a:t>MAC</a:t>
            </a:r>
            <a:r>
              <a:rPr lang="zh-CN" altLang="en-US" dirty="0" smtClean="0"/>
              <a:t>地址具有全球唯一性，当一个二层网络中接入了两台具有相同</a:t>
            </a:r>
            <a:r>
              <a:rPr lang="en-US" altLang="zh-CN" dirty="0" smtClean="0"/>
              <a:t>MAC</a:t>
            </a:r>
            <a:r>
              <a:rPr lang="zh-CN" altLang="en-US" dirty="0" smtClean="0"/>
              <a:t>地址的终端时（例如误操作等），将会引发通信故障（例如这两台终端无法相互通信），且其他设备与它们之间的通信也会存在问题。</a:t>
            </a:r>
          </a:p>
          <a:p>
            <a:pPr lvl="1">
              <a:lnSpc>
                <a:spcPct val="100000"/>
              </a:lnSpc>
            </a:pPr>
            <a:r>
              <a:rPr lang="zh-CN" altLang="en-US" dirty="0" smtClean="0"/>
              <a:t>广播</a:t>
            </a:r>
            <a:r>
              <a:rPr lang="en-US" altLang="zh-CN" dirty="0" smtClean="0"/>
              <a:t>MAC</a:t>
            </a:r>
            <a:r>
              <a:rPr lang="zh-CN" altLang="en-US" dirty="0" smtClean="0"/>
              <a:t>地址：全</a:t>
            </a:r>
            <a:r>
              <a:rPr lang="en-US" altLang="zh-CN" dirty="0" smtClean="0"/>
              <a:t>1</a:t>
            </a:r>
            <a:r>
              <a:rPr lang="zh-CN" altLang="en-US" dirty="0" smtClean="0"/>
              <a:t>的</a:t>
            </a:r>
            <a:r>
              <a:rPr lang="en-US" altLang="zh-CN" dirty="0" smtClean="0"/>
              <a:t>MAC</a:t>
            </a:r>
            <a:r>
              <a:rPr lang="zh-CN" altLang="en-US" dirty="0" smtClean="0"/>
              <a:t>地址（</a:t>
            </a:r>
            <a:r>
              <a:rPr lang="en-US" altLang="zh-CN" dirty="0" smtClean="0"/>
              <a:t>FF-FF-FF-FF-FF-FF</a:t>
            </a:r>
            <a:r>
              <a:rPr lang="zh-CN" altLang="en-US" dirty="0" smtClean="0"/>
              <a:t>），用来表示局域网上的所有终端设备。</a:t>
            </a:r>
            <a:endParaRPr lang="en-US" altLang="zh-CN" dirty="0" smtClean="0"/>
          </a:p>
          <a:p>
            <a:pPr lvl="2">
              <a:lnSpc>
                <a:spcPct val="100000"/>
              </a:lnSpc>
            </a:pPr>
            <a:r>
              <a:rPr lang="zh-CN" altLang="en-US" dirty="0" smtClean="0"/>
              <a:t>广播</a:t>
            </a:r>
            <a:r>
              <a:rPr lang="en-US" altLang="zh-CN" dirty="0" smtClean="0"/>
              <a:t>MAC</a:t>
            </a:r>
            <a:r>
              <a:rPr lang="zh-CN" altLang="en-US" dirty="0" smtClean="0"/>
              <a:t>地址可以理解为一种特殊的组播</a:t>
            </a:r>
            <a:r>
              <a:rPr lang="en-US" altLang="zh-CN" dirty="0" smtClean="0"/>
              <a:t>MAC</a:t>
            </a:r>
            <a:r>
              <a:rPr lang="zh-CN" altLang="en-US" dirty="0" smtClean="0"/>
              <a:t>地址。</a:t>
            </a:r>
          </a:p>
          <a:p>
            <a:pPr lvl="2">
              <a:lnSpc>
                <a:spcPct val="100000"/>
              </a:lnSpc>
            </a:pPr>
            <a:r>
              <a:rPr lang="zh-CN" altLang="en-US" dirty="0" smtClean="0"/>
              <a:t>其具体格式为：</a:t>
            </a:r>
            <a:r>
              <a:rPr lang="en-US" altLang="zh-CN" dirty="0" smtClean="0"/>
              <a:t>FFFF-FFFF-FFFF</a:t>
            </a:r>
            <a:r>
              <a:rPr lang="zh-CN" altLang="en-US" dirty="0" smtClean="0"/>
              <a:t>。</a:t>
            </a:r>
          </a:p>
          <a:p>
            <a:pPr lvl="2">
              <a:lnSpc>
                <a:spcPct val="100000"/>
              </a:lnSpc>
            </a:pPr>
            <a:r>
              <a:rPr lang="zh-CN" altLang="en-US" dirty="0" smtClean="0"/>
              <a:t>目的</a:t>
            </a:r>
            <a:r>
              <a:rPr lang="en-US" altLang="zh-CN" dirty="0" smtClean="0"/>
              <a:t>MAC</a:t>
            </a:r>
            <a:r>
              <a:rPr lang="zh-CN" altLang="en-US" dirty="0" smtClean="0"/>
              <a:t>地址为广播</a:t>
            </a:r>
            <a:r>
              <a:rPr lang="en-US" altLang="zh-CN" dirty="0" smtClean="0"/>
              <a:t>MAC</a:t>
            </a:r>
            <a:r>
              <a:rPr lang="zh-CN" altLang="en-US" dirty="0" smtClean="0"/>
              <a:t>地址的帧发往链路上的所有节点。</a:t>
            </a:r>
          </a:p>
          <a:p>
            <a:pPr lvl="1">
              <a:lnSpc>
                <a:spcPct val="100000"/>
              </a:lnSpc>
            </a:pPr>
            <a:r>
              <a:rPr lang="zh-CN" altLang="en-US" dirty="0" smtClean="0"/>
              <a:t>组播</a:t>
            </a:r>
            <a:r>
              <a:rPr lang="en-US" altLang="zh-CN" dirty="0" smtClean="0"/>
              <a:t>MAC</a:t>
            </a:r>
            <a:r>
              <a:rPr lang="zh-CN" altLang="en-US" dirty="0" smtClean="0"/>
              <a:t>地址：除广播地址外，第</a:t>
            </a:r>
            <a:r>
              <a:rPr lang="en-US" altLang="zh-CN" dirty="0" smtClean="0"/>
              <a:t>7bit</a:t>
            </a:r>
            <a:r>
              <a:rPr lang="zh-CN" altLang="en-US" dirty="0" smtClean="0"/>
              <a:t>为</a:t>
            </a:r>
            <a:r>
              <a:rPr lang="en-US" altLang="zh-CN" dirty="0" smtClean="0"/>
              <a:t>1</a:t>
            </a:r>
            <a:r>
              <a:rPr lang="zh-CN" altLang="en-US" dirty="0" smtClean="0"/>
              <a:t>的</a:t>
            </a:r>
            <a:r>
              <a:rPr lang="en-US" altLang="zh-CN" dirty="0" smtClean="0"/>
              <a:t>MAC</a:t>
            </a:r>
            <a:r>
              <a:rPr lang="zh-CN" altLang="en-US" dirty="0" smtClean="0"/>
              <a:t>地址为组播</a:t>
            </a:r>
            <a:r>
              <a:rPr lang="en-US" altLang="zh-CN" dirty="0" smtClean="0"/>
              <a:t>MAC</a:t>
            </a:r>
            <a:r>
              <a:rPr lang="zh-CN" altLang="en-US" dirty="0" smtClean="0"/>
              <a:t>地址（例如</a:t>
            </a:r>
            <a:r>
              <a:rPr lang="en-US" altLang="zh-CN" dirty="0" smtClean="0"/>
              <a:t>01-00-00-00-00-00</a:t>
            </a:r>
            <a:r>
              <a:rPr lang="zh-CN" altLang="en-US" dirty="0" smtClean="0"/>
              <a:t>），用来代表局域网上的一组终端。</a:t>
            </a:r>
            <a:endParaRPr lang="en-US" altLang="zh-CN" dirty="0" smtClean="0"/>
          </a:p>
          <a:p>
            <a:pPr lvl="2">
              <a:lnSpc>
                <a:spcPct val="100000"/>
              </a:lnSpc>
            </a:pPr>
            <a:r>
              <a:rPr lang="zh-CN" altLang="en-US" dirty="0" smtClean="0"/>
              <a:t>组播</a:t>
            </a:r>
            <a:r>
              <a:rPr lang="en-US" altLang="zh-CN" dirty="0" smtClean="0"/>
              <a:t>MAC</a:t>
            </a:r>
            <a:r>
              <a:rPr lang="zh-CN" altLang="en-US" dirty="0" smtClean="0"/>
              <a:t>地址用于标识链路上的一组节点。</a:t>
            </a:r>
          </a:p>
          <a:p>
            <a:pPr lvl="2">
              <a:lnSpc>
                <a:spcPct val="100000"/>
              </a:lnSpc>
            </a:pPr>
            <a:r>
              <a:rPr lang="zh-CN" altLang="en-US" dirty="0" smtClean="0"/>
              <a:t>目的</a:t>
            </a:r>
            <a:r>
              <a:rPr lang="en-US" altLang="zh-CN" dirty="0" smtClean="0"/>
              <a:t>MAC</a:t>
            </a:r>
            <a:r>
              <a:rPr lang="zh-CN" altLang="en-US" dirty="0" smtClean="0"/>
              <a:t>地址为组播</a:t>
            </a:r>
            <a:r>
              <a:rPr lang="en-US" altLang="zh-CN" dirty="0" smtClean="0"/>
              <a:t>MAC</a:t>
            </a:r>
            <a:r>
              <a:rPr lang="zh-CN" altLang="en-US" dirty="0" smtClean="0"/>
              <a:t>地址的帧发往一组节点。</a:t>
            </a:r>
          </a:p>
          <a:p>
            <a:pPr lvl="2">
              <a:lnSpc>
                <a:spcPct val="100000"/>
              </a:lnSpc>
            </a:pPr>
            <a:r>
              <a:rPr lang="zh-CN" altLang="en-US" dirty="0" smtClean="0"/>
              <a:t>组播</a:t>
            </a:r>
            <a:r>
              <a:rPr lang="en-US" altLang="zh-CN" dirty="0" smtClean="0"/>
              <a:t>MAC</a:t>
            </a:r>
            <a:r>
              <a:rPr lang="zh-CN" altLang="en-US" dirty="0" smtClean="0"/>
              <a:t>地址不能作为源地址，只能作为目的地址。</a:t>
            </a:r>
          </a:p>
          <a:p>
            <a:pPr>
              <a:lnSpc>
                <a:spcPct val="100000"/>
              </a:lnSpc>
            </a:pP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19182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局域网上的帧可以通过三种方式发送</a:t>
            </a:r>
            <a:r>
              <a:rPr lang="zh-CN" altLang="en-US" dirty="0" smtClean="0"/>
              <a:t>。</a:t>
            </a:r>
            <a:endParaRPr lang="en-US" altLang="zh-CN" dirty="0" smtClean="0"/>
          </a:p>
          <a:p>
            <a:r>
              <a:rPr lang="zh-CN" altLang="en-US" dirty="0" smtClean="0"/>
              <a:t>第一</a:t>
            </a:r>
            <a:r>
              <a:rPr lang="zh-CN" altLang="en-US" dirty="0"/>
              <a:t>种是单播，指从单一的源端发送到单一的目的端。</a:t>
            </a:r>
            <a:endParaRPr lang="en-US" altLang="zh-CN" dirty="0"/>
          </a:p>
          <a:p>
            <a:pPr lvl="1"/>
            <a:r>
              <a:rPr lang="zh-CN" altLang="en-US" dirty="0"/>
              <a:t>每个主机接口由一个</a:t>
            </a:r>
            <a:r>
              <a:rPr lang="en-US" altLang="zh-CN" dirty="0"/>
              <a:t>MAC</a:t>
            </a:r>
            <a:r>
              <a:rPr lang="zh-CN" altLang="en-US" dirty="0"/>
              <a:t>地址唯一标识，</a:t>
            </a:r>
            <a:r>
              <a:rPr lang="en-US" altLang="zh-CN" dirty="0"/>
              <a:t>MAC</a:t>
            </a:r>
            <a:r>
              <a:rPr lang="zh-CN" altLang="en-US" dirty="0"/>
              <a:t>地址的</a:t>
            </a:r>
            <a:r>
              <a:rPr lang="en-US" altLang="zh-CN" dirty="0"/>
              <a:t>OUI</a:t>
            </a:r>
            <a:r>
              <a:rPr lang="zh-CN" altLang="en-US" dirty="0"/>
              <a:t>中，第一字节第</a:t>
            </a:r>
            <a:r>
              <a:rPr lang="en-US" altLang="zh-CN" dirty="0"/>
              <a:t>8</a:t>
            </a:r>
            <a:r>
              <a:rPr lang="zh-CN" altLang="en-US" dirty="0"/>
              <a:t>个比特表示地址类型。对于主机</a:t>
            </a:r>
            <a:r>
              <a:rPr lang="en-US" altLang="zh-CN" dirty="0"/>
              <a:t>MAC</a:t>
            </a:r>
            <a:r>
              <a:rPr lang="zh-CN" altLang="en-US" dirty="0"/>
              <a:t>地址，这个比特固定为</a:t>
            </a:r>
            <a:r>
              <a:rPr lang="en-US" altLang="zh-CN" dirty="0"/>
              <a:t>0</a:t>
            </a:r>
            <a:r>
              <a:rPr lang="zh-CN" altLang="en-US" dirty="0"/>
              <a:t>，表示目的</a:t>
            </a:r>
            <a:r>
              <a:rPr lang="en-US" altLang="zh-CN" dirty="0"/>
              <a:t>MAC</a:t>
            </a:r>
            <a:r>
              <a:rPr lang="zh-CN" altLang="en-US" dirty="0"/>
              <a:t>地址为此</a:t>
            </a:r>
            <a:r>
              <a:rPr lang="en-US" altLang="zh-CN" dirty="0"/>
              <a:t>MAC</a:t>
            </a:r>
            <a:r>
              <a:rPr lang="zh-CN" altLang="en-US" dirty="0"/>
              <a:t>地址的帧都是发送到某个唯一的目的端。</a:t>
            </a:r>
            <a:endParaRPr lang="en-US" altLang="zh-CN" dirty="0"/>
          </a:p>
          <a:p>
            <a:pPr lvl="1"/>
            <a:r>
              <a:rPr lang="zh-CN" altLang="en-US" dirty="0"/>
              <a:t>在同一广播域中，所有主机都能收到源主机发送的单播帧，但是其他主机发现目的地址与本地</a:t>
            </a:r>
            <a:r>
              <a:rPr lang="en-US" altLang="zh-CN" dirty="0"/>
              <a:t>MAC</a:t>
            </a:r>
            <a:r>
              <a:rPr lang="zh-CN" altLang="en-US" dirty="0"/>
              <a:t>地址不一致后会丢弃收到的帧，只有真正的目的主机才会接收并处理收到的帧。</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71020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第二种发送方式是广播，表示帧从单一的源发送到共享以太网上的所有主机。</a:t>
            </a:r>
            <a:endParaRPr lang="en-US" altLang="zh-CN" dirty="0"/>
          </a:p>
          <a:p>
            <a:pPr lvl="1"/>
            <a:r>
              <a:rPr lang="zh-CN" altLang="en-US" dirty="0"/>
              <a:t>广播帧的目的</a:t>
            </a:r>
            <a:r>
              <a:rPr lang="en-US" altLang="zh-CN" dirty="0"/>
              <a:t>MAC</a:t>
            </a:r>
            <a:r>
              <a:rPr lang="zh-CN" altLang="en-US" dirty="0"/>
              <a:t>地址为十六进制的</a:t>
            </a:r>
            <a:r>
              <a:rPr lang="en-US" altLang="zh-CN" dirty="0"/>
              <a:t>FF-FF-FF-FF-FF-FF</a:t>
            </a:r>
            <a:r>
              <a:rPr lang="zh-CN" altLang="en-US" dirty="0"/>
              <a:t>，所有收到该广播帧的主机都要接收并处理这个帧。</a:t>
            </a:r>
          </a:p>
          <a:p>
            <a:pPr lvl="1"/>
            <a:r>
              <a:rPr lang="zh-CN" altLang="en-US" dirty="0"/>
              <a:t>广播方式会产生大量流量，导致带宽利用率降低，进而影响整个网络的性能。</a:t>
            </a:r>
          </a:p>
          <a:p>
            <a:pPr lvl="1"/>
            <a:r>
              <a:rPr lang="zh-CN" altLang="en-US" dirty="0"/>
              <a:t>当需要网络中的所有主机都能接收到相同的信息并进行处理的情况下，通常会使用广播方式。</a:t>
            </a:r>
          </a:p>
          <a:p>
            <a:pPr lvl="1"/>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37033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第三种发送方式为组播，组播比广播更加高效。</a:t>
            </a:r>
            <a:endParaRPr lang="en-US" altLang="zh-CN" dirty="0"/>
          </a:p>
          <a:p>
            <a:pPr lvl="1"/>
            <a:r>
              <a:rPr lang="zh-CN" altLang="en-US" dirty="0"/>
              <a:t>组播转发可以理解为选择性的广播，主机侦听特定组播地址，接收并处理目的</a:t>
            </a:r>
            <a:r>
              <a:rPr lang="en-US" altLang="zh-CN" dirty="0"/>
              <a:t>MAC</a:t>
            </a:r>
            <a:r>
              <a:rPr lang="zh-CN" altLang="en-US" dirty="0"/>
              <a:t>地址为该组播</a:t>
            </a:r>
            <a:r>
              <a:rPr lang="en-US" altLang="zh-CN" dirty="0"/>
              <a:t>MAC</a:t>
            </a:r>
            <a:r>
              <a:rPr lang="zh-CN" altLang="en-US" dirty="0"/>
              <a:t>地址的帧。</a:t>
            </a:r>
          </a:p>
          <a:p>
            <a:pPr lvl="1"/>
            <a:r>
              <a:rPr lang="zh-CN" altLang="en-US" dirty="0"/>
              <a:t>组播</a:t>
            </a:r>
            <a:r>
              <a:rPr lang="en-US" altLang="zh-CN" dirty="0"/>
              <a:t>MAC</a:t>
            </a:r>
            <a:r>
              <a:rPr lang="zh-CN" altLang="en-US" dirty="0"/>
              <a:t>地址和单播</a:t>
            </a:r>
            <a:r>
              <a:rPr lang="en-US" altLang="zh-CN" dirty="0"/>
              <a:t>MAC</a:t>
            </a:r>
            <a:r>
              <a:rPr lang="zh-CN" altLang="en-US" dirty="0"/>
              <a:t>地址是通过第一字节中的第</a:t>
            </a:r>
            <a:r>
              <a:rPr lang="en-US" altLang="zh-CN" dirty="0"/>
              <a:t>8</a:t>
            </a:r>
            <a:r>
              <a:rPr lang="zh-CN" altLang="en-US" dirty="0"/>
              <a:t>个比特区分的。组播</a:t>
            </a:r>
            <a:r>
              <a:rPr lang="en-US" altLang="zh-CN" dirty="0"/>
              <a:t>MAC</a:t>
            </a:r>
            <a:r>
              <a:rPr lang="zh-CN" altLang="en-US" dirty="0"/>
              <a:t>地址的第</a:t>
            </a:r>
            <a:r>
              <a:rPr lang="en-US" altLang="zh-CN" dirty="0"/>
              <a:t>8</a:t>
            </a:r>
            <a:r>
              <a:rPr lang="zh-CN" altLang="en-US" dirty="0"/>
              <a:t>个比特为</a:t>
            </a:r>
            <a:r>
              <a:rPr lang="en-US" altLang="zh-CN" dirty="0"/>
              <a:t>1</a:t>
            </a:r>
            <a:r>
              <a:rPr lang="zh-CN" altLang="en-US" dirty="0"/>
              <a:t>。</a:t>
            </a:r>
          </a:p>
          <a:p>
            <a:pPr lvl="1"/>
            <a:r>
              <a:rPr lang="zh-CN" altLang="en-US" dirty="0"/>
              <a:t>当需要网络上的一组主机（而不是全部主机）接收相同信息，并且其他主机不受影响的情况下通常会使用组播方式。</a:t>
            </a:r>
          </a:p>
          <a:p>
            <a:pPr lvl="1"/>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417678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9390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19692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一个典型的</a:t>
            </a:r>
            <a:r>
              <a:rPr lang="zh-CN" altLang="en-US"/>
              <a:t>园区数据网络由</a:t>
            </a:r>
            <a:r>
              <a:rPr lang="zh-CN" altLang="en-US" dirty="0"/>
              <a:t>路由器、交换机、防火墙等设备构成，通常会采用多层架构，包括：接入层、汇聚层、核心层和出口层。</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36790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以太网二层交换机：</a:t>
            </a:r>
            <a:endParaRPr lang="en-US" altLang="zh-CN" dirty="0" smtClean="0"/>
          </a:p>
          <a:p>
            <a:pPr lvl="1"/>
            <a:r>
              <a:rPr lang="zh-CN" altLang="en-US" dirty="0" smtClean="0"/>
              <a:t>在</a:t>
            </a:r>
            <a:r>
              <a:rPr lang="zh-CN" altLang="en-US" dirty="0"/>
              <a:t>园区网络中，交换机一般来说是距离终端用户最近的</a:t>
            </a:r>
            <a:r>
              <a:rPr lang="zh-CN" altLang="en-US" dirty="0" smtClean="0"/>
              <a:t>设备，用于终端接入园区网，接入</a:t>
            </a:r>
            <a:r>
              <a:rPr lang="zh-CN" altLang="en-US" dirty="0"/>
              <a:t>层的交换机一般为二层</a:t>
            </a:r>
            <a:r>
              <a:rPr lang="zh-CN" altLang="en-US" dirty="0" smtClean="0"/>
              <a:t>交换机。</a:t>
            </a:r>
            <a:endParaRPr lang="en-US" altLang="zh-CN" dirty="0" smtClean="0"/>
          </a:p>
          <a:p>
            <a:pPr lvl="1"/>
            <a:r>
              <a:rPr lang="zh-CN" altLang="en-US" dirty="0" smtClean="0"/>
              <a:t>二层交换设备工作在</a:t>
            </a:r>
            <a:r>
              <a:rPr lang="en-US" altLang="zh-CN" dirty="0" smtClean="0"/>
              <a:t>TCP/IP</a:t>
            </a:r>
            <a:r>
              <a:rPr lang="zh-CN" altLang="en-US" dirty="0" smtClean="0"/>
              <a:t>对等模型的第二层，即数据链路层，它对数据包的转发是建立在</a:t>
            </a:r>
            <a:r>
              <a:rPr lang="en-US" altLang="zh-CN" dirty="0" smtClean="0"/>
              <a:t>MAC</a:t>
            </a:r>
            <a:r>
              <a:rPr lang="zh-CN" altLang="en-US" dirty="0" smtClean="0"/>
              <a:t>（</a:t>
            </a:r>
            <a:r>
              <a:rPr lang="en-US" altLang="zh-CN" dirty="0" smtClean="0"/>
              <a:t>Media Access Control </a:t>
            </a:r>
            <a:r>
              <a:rPr lang="zh-CN" altLang="en-US" dirty="0" smtClean="0"/>
              <a:t>）地址基础之上的。</a:t>
            </a:r>
            <a:endParaRPr lang="en-US" altLang="zh-CN" dirty="0" smtClean="0"/>
          </a:p>
          <a:p>
            <a:r>
              <a:rPr lang="zh-CN" altLang="en-US" dirty="0" smtClean="0"/>
              <a:t>以太网三层交换机：</a:t>
            </a:r>
            <a:endParaRPr lang="en-US" altLang="zh-CN" dirty="0" smtClean="0"/>
          </a:p>
          <a:p>
            <a:pPr lvl="1"/>
            <a:r>
              <a:rPr lang="zh-CN" altLang="en-US" dirty="0" smtClean="0"/>
              <a:t>不同局域网之间的网络互通由需要由路由器来完成。随着数据通信网络范围的不断扩大，网络业务的不断丰富，网络间互访的需求越来越大，而路由器由于自身成本高、转发性能低、接口数量少等特点无法很好的满足网络发展的需求。因此出现了三层交换机这样一种能实现高速三层转发的设备。</a:t>
            </a:r>
            <a:endParaRPr lang="en-US" altLang="zh-CN" dirty="0" smtClean="0"/>
          </a:p>
          <a:p>
            <a:r>
              <a:rPr lang="zh-CN" altLang="en-US" dirty="0" smtClean="0"/>
              <a:t>注意：本课程中所涉及的交换机，均指以太网二层交换机。</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96968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二层交换机工作在数据链路层，它对</a:t>
            </a:r>
            <a:r>
              <a:rPr lang="zh-CN" altLang="en-US" dirty="0" smtClean="0"/>
              <a:t>数据帧的</a:t>
            </a:r>
            <a:r>
              <a:rPr lang="zh-CN" altLang="en-US" dirty="0"/>
              <a:t>转发是建立在</a:t>
            </a:r>
            <a:r>
              <a:rPr lang="en-US" altLang="zh-CN" dirty="0"/>
              <a:t>MAC</a:t>
            </a:r>
            <a:r>
              <a:rPr lang="zh-CN" altLang="en-US" dirty="0"/>
              <a:t>地址基础之上的</a:t>
            </a:r>
            <a:r>
              <a:rPr lang="zh-CN" altLang="en-US" dirty="0" smtClean="0"/>
              <a:t>。交换机不同</a:t>
            </a:r>
            <a:r>
              <a:rPr lang="zh-CN" altLang="en-US" dirty="0"/>
              <a:t>的接口发送和接收</a:t>
            </a:r>
            <a:r>
              <a:rPr lang="zh-CN" altLang="en-US" dirty="0" smtClean="0"/>
              <a:t>数据是独立的，</a:t>
            </a:r>
            <a:r>
              <a:rPr lang="zh-CN" altLang="en-US" dirty="0"/>
              <a:t>各接口属于不同的冲突域，因此有效地隔离了网络</a:t>
            </a:r>
            <a:r>
              <a:rPr lang="zh-CN" altLang="en-US" dirty="0" smtClean="0"/>
              <a:t>中的冲突域。</a:t>
            </a:r>
            <a:endParaRPr lang="zh-CN" altLang="en-US" dirty="0"/>
          </a:p>
          <a:p>
            <a:r>
              <a:rPr lang="zh-CN" altLang="en-US" dirty="0"/>
              <a:t>二层交换设备</a:t>
            </a:r>
            <a:r>
              <a:rPr lang="zh-CN" altLang="en-US" dirty="0" smtClean="0"/>
              <a:t>通过学习以太网数据帧</a:t>
            </a:r>
            <a:r>
              <a:rPr lang="zh-CN" altLang="en-US" dirty="0"/>
              <a:t>的源</a:t>
            </a:r>
            <a:r>
              <a:rPr lang="en-US" altLang="zh-CN" dirty="0" smtClean="0"/>
              <a:t>MAC</a:t>
            </a:r>
            <a:r>
              <a:rPr lang="zh-CN" altLang="en-US" dirty="0" smtClean="0"/>
              <a:t>地址来</a:t>
            </a:r>
            <a:r>
              <a:rPr lang="zh-CN" altLang="en-US" dirty="0"/>
              <a:t>维护</a:t>
            </a:r>
            <a:r>
              <a:rPr lang="en-US" altLang="zh-CN" dirty="0"/>
              <a:t>MAC</a:t>
            </a:r>
            <a:r>
              <a:rPr lang="zh-CN" altLang="en-US" dirty="0"/>
              <a:t>地址与接口的对应关系（保存</a:t>
            </a:r>
            <a:r>
              <a:rPr lang="en-US" altLang="zh-CN" dirty="0"/>
              <a:t>MAC</a:t>
            </a:r>
            <a:r>
              <a:rPr lang="zh-CN" altLang="en-US" dirty="0"/>
              <a:t>与接口对应关系的表称为</a:t>
            </a:r>
            <a:r>
              <a:rPr lang="en-US" altLang="zh-CN" dirty="0" smtClean="0"/>
              <a:t>MAC</a:t>
            </a:r>
            <a:r>
              <a:rPr lang="zh-CN" altLang="en-US" dirty="0" smtClean="0"/>
              <a:t>地址表</a:t>
            </a:r>
            <a:r>
              <a:rPr lang="zh-CN" altLang="en-US" dirty="0"/>
              <a:t>），通过其目的</a:t>
            </a:r>
            <a:r>
              <a:rPr lang="en-US" altLang="zh-CN" dirty="0" smtClean="0"/>
              <a:t>MAC</a:t>
            </a:r>
            <a:r>
              <a:rPr lang="zh-CN" altLang="en-US" dirty="0" smtClean="0"/>
              <a:t>地址来</a:t>
            </a:r>
            <a:r>
              <a:rPr lang="zh-CN" altLang="en-US" dirty="0"/>
              <a:t>查找</a:t>
            </a:r>
            <a:r>
              <a:rPr lang="en-US" altLang="zh-CN" dirty="0" smtClean="0"/>
              <a:t>MAC</a:t>
            </a:r>
            <a:r>
              <a:rPr lang="zh-CN" altLang="en-US" dirty="0" smtClean="0"/>
              <a:t>地址表决</a:t>
            </a:r>
            <a:r>
              <a:rPr lang="zh-CN" altLang="en-US" dirty="0"/>
              <a:t>定向哪个接口转发。</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39847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MAC</a:t>
            </a:r>
            <a:r>
              <a:rPr lang="zh-CN" altLang="en-US"/>
              <a:t>地址表记录了交换机学习到的其他设备的</a:t>
            </a:r>
            <a:r>
              <a:rPr lang="en-US" altLang="zh-CN"/>
              <a:t>MAC</a:t>
            </a:r>
            <a:r>
              <a:rPr lang="zh-CN" altLang="en-US"/>
              <a:t>地址与接口的对应关系。交换机在转发数据帧时，根据数据帧的目的</a:t>
            </a:r>
            <a:r>
              <a:rPr lang="en-US" altLang="zh-CN"/>
              <a:t>MAC</a:t>
            </a:r>
            <a:r>
              <a:rPr lang="zh-CN" altLang="en-US"/>
              <a:t>地址查询</a:t>
            </a:r>
            <a:r>
              <a:rPr lang="en-US" altLang="zh-CN"/>
              <a:t>MAC</a:t>
            </a:r>
            <a:r>
              <a:rPr lang="zh-CN" altLang="en-US"/>
              <a:t>地址表。如果</a:t>
            </a:r>
            <a:r>
              <a:rPr lang="en-US" altLang="zh-CN"/>
              <a:t>MAC</a:t>
            </a:r>
            <a:r>
              <a:rPr lang="zh-CN" altLang="en-US"/>
              <a:t>地址表中包含与该帧目的</a:t>
            </a:r>
            <a:r>
              <a:rPr lang="en-US" altLang="zh-CN"/>
              <a:t>MAC</a:t>
            </a:r>
            <a:r>
              <a:rPr lang="zh-CN" altLang="en-US"/>
              <a:t>地址对应的表项，则直接通过该表项中的出接口转发该报文；如果</a:t>
            </a:r>
            <a:r>
              <a:rPr lang="en-US" altLang="zh-CN"/>
              <a:t>MAC</a:t>
            </a:r>
            <a:r>
              <a:rPr lang="zh-CN" altLang="en-US"/>
              <a:t>地址表中没有包含该帧目的</a:t>
            </a:r>
            <a:r>
              <a:rPr lang="en-US" altLang="zh-CN"/>
              <a:t>MAC</a:t>
            </a:r>
            <a:r>
              <a:rPr lang="zh-CN" altLang="en-US"/>
              <a:t>地址对应的表项时，交换机将</a:t>
            </a:r>
            <a:r>
              <a:rPr lang="zh-CN" altLang="en-US" smtClean="0"/>
              <a:t>采取泛洪方式</a:t>
            </a:r>
            <a:r>
              <a:rPr lang="zh-CN" altLang="en-US"/>
              <a:t>在除接收接口外的所有</a:t>
            </a:r>
            <a:r>
              <a:rPr lang="zh-CN" altLang="en-US" smtClean="0"/>
              <a:t>接口发送该</a:t>
            </a:r>
            <a:r>
              <a:rPr lang="zh-CN" altLang="en-US"/>
              <a:t>报文。</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9584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交换机会通过传输介质进入其端口的每一个帧都进行转发操作，交换机的基本作用就是用来转发数据帧。</a:t>
            </a:r>
          </a:p>
          <a:p>
            <a:r>
              <a:rPr lang="zh-CN" altLang="en-US" dirty="0"/>
              <a:t>交换机对帧的处理行为一共有三种：泛洪（</a:t>
            </a:r>
            <a:r>
              <a:rPr lang="en-US" altLang="zh-CN" dirty="0"/>
              <a:t>Flooding</a:t>
            </a:r>
            <a:r>
              <a:rPr lang="zh-CN" altLang="en-US" dirty="0" smtClean="0"/>
              <a:t>），转发（</a:t>
            </a:r>
            <a:r>
              <a:rPr lang="en-US" altLang="zh-CN" dirty="0" smtClean="0"/>
              <a:t>Forwarding</a:t>
            </a:r>
            <a:r>
              <a:rPr lang="zh-CN" altLang="en-US" dirty="0" smtClean="0"/>
              <a:t>），丢弃</a:t>
            </a:r>
            <a:r>
              <a:rPr lang="zh-CN" altLang="en-US" dirty="0"/>
              <a:t>（</a:t>
            </a:r>
            <a:r>
              <a:rPr lang="en-US" altLang="zh-CN" dirty="0"/>
              <a:t>Discarding</a:t>
            </a:r>
            <a:r>
              <a:rPr lang="zh-CN" altLang="en-US" dirty="0"/>
              <a:t>）。</a:t>
            </a:r>
          </a:p>
          <a:p>
            <a:pPr lvl="1"/>
            <a:r>
              <a:rPr lang="zh-CN" altLang="en-US" dirty="0"/>
              <a:t>泛洪：交换机把从某一端口进来的帧通过所有其它的端口转发出去（</a:t>
            </a:r>
            <a:r>
              <a:rPr lang="zh-CN" altLang="en-US" dirty="0" smtClean="0"/>
              <a:t>注意，</a:t>
            </a:r>
            <a:r>
              <a:rPr lang="zh-CN" altLang="en-US" dirty="0"/>
              <a:t>“所有其它的端口”是指除了这个帧进入交换机的那个端口以外的所有端口）。</a:t>
            </a:r>
          </a:p>
          <a:p>
            <a:pPr lvl="1"/>
            <a:r>
              <a:rPr lang="zh-CN" altLang="en-US" dirty="0"/>
              <a:t>转发：交换机把从某一端口进来的帧通过另一个端口转发出去（注意，“另一个端口”不能是这个帧进入交换机的那个端口）。</a:t>
            </a:r>
          </a:p>
          <a:p>
            <a:pPr lvl="1"/>
            <a:r>
              <a:rPr lang="zh-CN" altLang="en-US" dirty="0"/>
              <a:t>丢弃：交换机把从某一端口进来的帧直接丢弃。</a:t>
            </a:r>
          </a:p>
          <a:p>
            <a:endParaRPr lang="zh-CN" altLang="en-US"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32781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如果从传输介质进入交换机的某个端口的帧是一个单播帧，交换机会去</a:t>
            </a:r>
            <a:r>
              <a:rPr lang="en-US" altLang="zh-CN" dirty="0"/>
              <a:t>MAC</a:t>
            </a:r>
            <a:r>
              <a:rPr lang="zh-CN" altLang="en-US" dirty="0"/>
              <a:t>表查这个帧的目的</a:t>
            </a:r>
            <a:r>
              <a:rPr lang="en-US" altLang="zh-CN" dirty="0"/>
              <a:t>MAC</a:t>
            </a:r>
            <a:r>
              <a:rPr lang="zh-CN" altLang="en-US" dirty="0"/>
              <a:t>地址。如果查不到这个</a:t>
            </a:r>
            <a:r>
              <a:rPr lang="en-US" altLang="zh-CN" dirty="0"/>
              <a:t>MAC</a:t>
            </a:r>
            <a:r>
              <a:rPr lang="zh-CN" altLang="en-US" dirty="0"/>
              <a:t>地址，则交换机将对该单播帧执行泛洪操作。</a:t>
            </a:r>
            <a:endParaRPr lang="en-US" altLang="zh-CN" dirty="0"/>
          </a:p>
          <a:p>
            <a:r>
              <a:rPr lang="zh-CN" altLang="en-US" dirty="0"/>
              <a:t>如果从传输介质进入交换机的某个端口的帧是一个广播帧，交换机不会去查</a:t>
            </a:r>
            <a:r>
              <a:rPr lang="en-US" altLang="zh-CN" dirty="0"/>
              <a:t>MAC</a:t>
            </a:r>
            <a:r>
              <a:rPr lang="zh-CN" altLang="en-US" dirty="0"/>
              <a:t>地址表，而是直接对该广播帧执行泛洪操作。</a:t>
            </a:r>
            <a:endParaRPr lang="en-US" altLang="zh-CN" dirty="0"/>
          </a:p>
          <a:p>
            <a:r>
              <a:rPr lang="zh-CN" altLang="en-US" dirty="0"/>
              <a:t>如图所示：</a:t>
            </a:r>
            <a:endParaRPr lang="en-US" altLang="zh-CN" dirty="0"/>
          </a:p>
          <a:p>
            <a:pPr lvl="1"/>
            <a:r>
              <a:rPr lang="zh-CN" altLang="en-US" dirty="0"/>
              <a:t>场景一：主机</a:t>
            </a:r>
            <a:r>
              <a:rPr lang="en-US" altLang="zh-CN" dirty="0"/>
              <a:t>1</a:t>
            </a:r>
            <a:r>
              <a:rPr lang="zh-CN" altLang="en-US" dirty="0"/>
              <a:t>想要访问主机</a:t>
            </a:r>
            <a:r>
              <a:rPr lang="en-US" altLang="zh-CN" dirty="0"/>
              <a:t>2</a:t>
            </a:r>
            <a:r>
              <a:rPr lang="zh-CN" altLang="en-US" dirty="0"/>
              <a:t>，发送单播数据帧，交换机收到后，若</a:t>
            </a:r>
            <a:r>
              <a:rPr lang="en-US" altLang="zh-CN" dirty="0"/>
              <a:t>MAC</a:t>
            </a:r>
            <a:r>
              <a:rPr lang="zh-CN" altLang="en-US" dirty="0"/>
              <a:t>地址表中查不到对应的表项，则会泛洪该数据帧。</a:t>
            </a:r>
            <a:endParaRPr lang="en-US" altLang="zh-CN" dirty="0"/>
          </a:p>
          <a:p>
            <a:pPr lvl="1"/>
            <a:r>
              <a:rPr lang="zh-CN" altLang="en-US" dirty="0"/>
              <a:t>场景二：主机</a:t>
            </a:r>
            <a:r>
              <a:rPr lang="en-US" altLang="zh-CN" dirty="0"/>
              <a:t>1</a:t>
            </a:r>
            <a:r>
              <a:rPr lang="zh-CN" altLang="en-US" dirty="0"/>
              <a:t>想要访问主机</a:t>
            </a:r>
            <a:r>
              <a:rPr lang="en-US" altLang="zh-CN" dirty="0"/>
              <a:t>2</a:t>
            </a:r>
            <a:r>
              <a:rPr lang="zh-CN" altLang="en-US" dirty="0"/>
              <a:t>，但不知道对应的</a:t>
            </a:r>
            <a:r>
              <a:rPr lang="en-US" altLang="zh-CN" dirty="0"/>
              <a:t>MAC</a:t>
            </a:r>
            <a:r>
              <a:rPr lang="zh-CN" altLang="en-US" dirty="0"/>
              <a:t>地址，则会发送</a:t>
            </a:r>
            <a:r>
              <a:rPr lang="en-US" altLang="zh-CN" dirty="0"/>
              <a:t>ARP</a:t>
            </a:r>
            <a:r>
              <a:rPr lang="zh-CN" altLang="en-US" dirty="0"/>
              <a:t>请求报文，该报文为广播数据帧，交换机收到后，则会泛洪该数据帧。</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98118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如果从传输介质进入交换机的某个端口的帧是一个单播帧，则交换机会去</a:t>
            </a:r>
            <a:r>
              <a:rPr lang="en-US" altLang="zh-CN" dirty="0"/>
              <a:t>MAC</a:t>
            </a:r>
            <a:r>
              <a:rPr lang="zh-CN" altLang="en-US" dirty="0"/>
              <a:t>表查这个帧的目的</a:t>
            </a:r>
            <a:r>
              <a:rPr lang="en-US" altLang="zh-CN" dirty="0"/>
              <a:t>MAC</a:t>
            </a:r>
            <a:r>
              <a:rPr lang="zh-CN" altLang="en-US" dirty="0"/>
              <a:t>地址。如果查到了这个</a:t>
            </a:r>
            <a:r>
              <a:rPr lang="en-US" altLang="zh-CN" dirty="0"/>
              <a:t>MAC</a:t>
            </a:r>
            <a:r>
              <a:rPr lang="zh-CN" altLang="en-US" dirty="0"/>
              <a:t>地址表，则比较这个</a:t>
            </a:r>
            <a:r>
              <a:rPr lang="en-US" altLang="zh-CN" dirty="0"/>
              <a:t>MAC</a:t>
            </a:r>
            <a:r>
              <a:rPr lang="zh-CN" altLang="en-US" dirty="0"/>
              <a:t>地址在</a:t>
            </a:r>
            <a:r>
              <a:rPr lang="en-US" altLang="zh-CN" dirty="0"/>
              <a:t>MAC</a:t>
            </a:r>
            <a:r>
              <a:rPr lang="zh-CN" altLang="en-US" dirty="0"/>
              <a:t>地址表中对应的端口编号是不是这个帧从传输介质进入交换机的那个端口的端口编号。如果不是，则交换机执行转发操作（将该帧送至该帧目的</a:t>
            </a:r>
            <a:r>
              <a:rPr lang="en-US" altLang="zh-CN" dirty="0"/>
              <a:t>MAC</a:t>
            </a:r>
            <a:r>
              <a:rPr lang="zh-CN" altLang="en-US" dirty="0"/>
              <a:t>地址在</a:t>
            </a:r>
            <a:r>
              <a:rPr lang="en-US" altLang="zh-CN" dirty="0"/>
              <a:t>MAC</a:t>
            </a:r>
            <a:r>
              <a:rPr lang="zh-CN" altLang="en-US" dirty="0"/>
              <a:t>地址表中对应的那个端口，并从那个端口发送出去）。</a:t>
            </a:r>
            <a:endParaRPr lang="en-US" altLang="zh-CN" dirty="0"/>
          </a:p>
          <a:p>
            <a:r>
              <a:rPr lang="zh-CN" altLang="en-US" dirty="0"/>
              <a:t>如图所示：</a:t>
            </a:r>
            <a:endParaRPr lang="en-US" altLang="zh-CN" dirty="0"/>
          </a:p>
          <a:p>
            <a:pPr lvl="1"/>
            <a:r>
              <a:rPr lang="zh-CN" altLang="en-US" dirty="0"/>
              <a:t>主机</a:t>
            </a:r>
            <a:r>
              <a:rPr lang="en-US" altLang="zh-CN" dirty="0"/>
              <a:t>1</a:t>
            </a:r>
            <a:r>
              <a:rPr lang="zh-CN" altLang="en-US" dirty="0"/>
              <a:t>想要访问主机</a:t>
            </a:r>
            <a:r>
              <a:rPr lang="en-US" altLang="zh-CN" dirty="0"/>
              <a:t>2</a:t>
            </a:r>
            <a:r>
              <a:rPr lang="zh-CN" altLang="en-US" dirty="0"/>
              <a:t>，发送单播数据帧，交换机收到后，在</a:t>
            </a:r>
            <a:r>
              <a:rPr lang="en-US" altLang="zh-CN" dirty="0"/>
              <a:t>MAC</a:t>
            </a:r>
            <a:r>
              <a:rPr lang="zh-CN" altLang="en-US" dirty="0"/>
              <a:t>地址表中查到了对应的表项，则会点对点转发该数据帧。</a:t>
            </a:r>
            <a:endParaRPr lang="en-US" altLang="zh-CN" dirty="0"/>
          </a:p>
          <a:p>
            <a:endParaRPr lang="zh-CN" altLang="en-US"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99502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如果从传输介质进入交换机的某个端口的帧是一个单播帧，则交换机会去</a:t>
            </a:r>
            <a:r>
              <a:rPr lang="en-US" altLang="zh-CN" dirty="0"/>
              <a:t>MAC</a:t>
            </a:r>
            <a:r>
              <a:rPr lang="zh-CN" altLang="en-US" dirty="0"/>
              <a:t>表查这个帧的目的</a:t>
            </a:r>
            <a:r>
              <a:rPr lang="en-US" altLang="zh-CN" dirty="0"/>
              <a:t>MAC</a:t>
            </a:r>
            <a:r>
              <a:rPr lang="zh-CN" altLang="en-US" dirty="0"/>
              <a:t>地址。如果查到了这个</a:t>
            </a:r>
            <a:r>
              <a:rPr lang="en-US" altLang="zh-CN" dirty="0"/>
              <a:t>MAC</a:t>
            </a:r>
            <a:r>
              <a:rPr lang="zh-CN" altLang="en-US" dirty="0"/>
              <a:t>地址表，则比较这个</a:t>
            </a:r>
            <a:r>
              <a:rPr lang="en-US" altLang="zh-CN" dirty="0"/>
              <a:t>MAC</a:t>
            </a:r>
            <a:r>
              <a:rPr lang="zh-CN" altLang="en-US" dirty="0"/>
              <a:t>地址在</a:t>
            </a:r>
            <a:r>
              <a:rPr lang="en-US" altLang="zh-CN" dirty="0"/>
              <a:t>MAC</a:t>
            </a:r>
            <a:r>
              <a:rPr lang="zh-CN" altLang="en-US" dirty="0"/>
              <a:t>地址表中对应的端口编号是不是这个帧从传输介质进入交换机的那个端口的端口编号。如果是，则交换机将对该帧执行丢弃操作。</a:t>
            </a:r>
            <a:endParaRPr lang="en-US" altLang="zh-CN" dirty="0"/>
          </a:p>
          <a:p>
            <a:r>
              <a:rPr lang="zh-CN" altLang="en-US" dirty="0"/>
              <a:t>如图所示：</a:t>
            </a:r>
            <a:endParaRPr lang="en-US" altLang="zh-CN" dirty="0"/>
          </a:p>
          <a:p>
            <a:pPr lvl="1"/>
            <a:r>
              <a:rPr lang="zh-CN" altLang="en-US" dirty="0"/>
              <a:t>主机</a:t>
            </a:r>
            <a:r>
              <a:rPr lang="en-US" altLang="zh-CN" dirty="0"/>
              <a:t>1</a:t>
            </a:r>
            <a:r>
              <a:rPr lang="zh-CN" altLang="en-US" dirty="0"/>
              <a:t>想要访问主机</a:t>
            </a:r>
            <a:r>
              <a:rPr lang="en-US" altLang="zh-CN" dirty="0"/>
              <a:t>2</a:t>
            </a:r>
            <a:r>
              <a:rPr lang="zh-CN" altLang="en-US" dirty="0"/>
              <a:t>，发送单播数据帧，交换机</a:t>
            </a:r>
            <a:r>
              <a:rPr lang="en-US" altLang="zh-CN" dirty="0"/>
              <a:t>1</a:t>
            </a:r>
            <a:r>
              <a:rPr lang="zh-CN" altLang="en-US" dirty="0"/>
              <a:t>收到后，若</a:t>
            </a:r>
            <a:r>
              <a:rPr lang="en-US" altLang="zh-CN" dirty="0"/>
              <a:t>MAC</a:t>
            </a:r>
            <a:r>
              <a:rPr lang="zh-CN" altLang="en-US" dirty="0"/>
              <a:t>地址表中查不到对应的表项，则会泛洪该数据帧。</a:t>
            </a:r>
            <a:endParaRPr lang="en-US" altLang="zh-CN" dirty="0"/>
          </a:p>
          <a:p>
            <a:pPr lvl="1"/>
            <a:r>
              <a:rPr lang="zh-CN" altLang="en-US" dirty="0"/>
              <a:t>交换机</a:t>
            </a:r>
            <a:r>
              <a:rPr lang="en-US" altLang="zh-CN" dirty="0"/>
              <a:t>2</a:t>
            </a:r>
            <a:r>
              <a:rPr lang="zh-CN" altLang="en-US" dirty="0"/>
              <a:t>收到该数据帧后，发现目的</a:t>
            </a:r>
            <a:r>
              <a:rPr lang="en-US" altLang="zh-CN" dirty="0"/>
              <a:t>MAC</a:t>
            </a:r>
            <a:r>
              <a:rPr lang="zh-CN" altLang="en-US" dirty="0"/>
              <a:t>地址对应的端口就是接收数据帧的端口，则会丢弃该数据帧。</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937252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初始状态下，交换机并不知道所连接主机的</a:t>
            </a:r>
            <a:r>
              <a:rPr lang="en-US" altLang="zh-CN"/>
              <a:t>MAC</a:t>
            </a:r>
            <a:r>
              <a:rPr lang="zh-CN" altLang="en-US"/>
              <a:t>地址，所以</a:t>
            </a:r>
            <a:r>
              <a:rPr lang="en-US" altLang="zh-CN"/>
              <a:t>MAC</a:t>
            </a:r>
            <a:r>
              <a:rPr lang="zh-CN" altLang="en-US"/>
              <a:t>地址表为空。</a:t>
            </a:r>
            <a:endParaRPr lang="en-US" altLang="zh-CN"/>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7024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01929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主机</a:t>
            </a:r>
            <a:r>
              <a:rPr lang="en-US" altLang="zh-CN" dirty="0"/>
              <a:t>1</a:t>
            </a:r>
            <a:r>
              <a:rPr lang="zh-CN" altLang="en-US" dirty="0"/>
              <a:t>想要发送数据给主机</a:t>
            </a:r>
            <a:r>
              <a:rPr lang="en-US" altLang="zh-CN" dirty="0"/>
              <a:t>2</a:t>
            </a:r>
            <a:r>
              <a:rPr lang="zh-CN" altLang="en-US" dirty="0"/>
              <a:t>（假设已知对端的</a:t>
            </a:r>
            <a:r>
              <a:rPr lang="en-US" altLang="zh-CN" dirty="0"/>
              <a:t>IP</a:t>
            </a:r>
            <a:r>
              <a:rPr lang="zh-CN" altLang="en-US" dirty="0"/>
              <a:t>地址和</a:t>
            </a:r>
            <a:r>
              <a:rPr lang="en-US" altLang="zh-CN" dirty="0"/>
              <a:t>MAC</a:t>
            </a:r>
            <a:r>
              <a:rPr lang="zh-CN" altLang="en-US" dirty="0"/>
              <a:t>地址），会封装数据帧，包含自己的源</a:t>
            </a:r>
            <a:r>
              <a:rPr lang="en-US" altLang="zh-CN" dirty="0"/>
              <a:t>IP</a:t>
            </a:r>
            <a:r>
              <a:rPr lang="zh-CN" altLang="en-US" dirty="0"/>
              <a:t>地址和源</a:t>
            </a:r>
            <a:r>
              <a:rPr lang="en-US" altLang="zh-CN" dirty="0"/>
              <a:t>MAC</a:t>
            </a:r>
            <a:r>
              <a:rPr lang="zh-CN" altLang="en-US" dirty="0"/>
              <a:t>地址。</a:t>
            </a:r>
            <a:endParaRPr lang="en-US" altLang="zh-CN" dirty="0"/>
          </a:p>
          <a:p>
            <a:r>
              <a:rPr lang="zh-CN" altLang="en-US" dirty="0"/>
              <a:t>交换机收到后会查自己的</a:t>
            </a:r>
            <a:r>
              <a:rPr lang="en-US" altLang="zh-CN" dirty="0"/>
              <a:t>MAC</a:t>
            </a:r>
            <a:r>
              <a:rPr lang="zh-CN" altLang="en-US" dirty="0"/>
              <a:t>地址表，发现没有对应表项，则收到的数据帧是“未知单播帧” 。</a:t>
            </a:r>
            <a:endParaRPr lang="en-US" altLang="zh-CN" dirty="0"/>
          </a:p>
          <a:p>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00093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由于收到的数据帧是“未知单播帧”，因此交换机会泛洪该数据帧。</a:t>
            </a:r>
            <a:endParaRPr lang="en-US" altLang="zh-CN" dirty="0"/>
          </a:p>
          <a:p>
            <a:r>
              <a:rPr lang="zh-CN" altLang="en-US" smtClean="0"/>
              <a:t>同时，</a:t>
            </a:r>
            <a:r>
              <a:rPr lang="zh-CN" altLang="en-US" dirty="0"/>
              <a:t>交换机将收到的数据帧的源</a:t>
            </a:r>
            <a:r>
              <a:rPr lang="en-US" altLang="zh-CN" dirty="0" smtClean="0"/>
              <a:t>MAC</a:t>
            </a:r>
            <a:r>
              <a:rPr lang="zh-CN" altLang="en-US" dirty="0"/>
              <a:t>地址和对应端口编号记录到</a:t>
            </a:r>
            <a:r>
              <a:rPr lang="en-US" altLang="zh-CN" dirty="0"/>
              <a:t>MAC</a:t>
            </a:r>
            <a:r>
              <a:rPr lang="zh-CN" altLang="en-US" dirty="0"/>
              <a:t>地址表中</a:t>
            </a:r>
            <a:r>
              <a:rPr lang="zh-CN" altLang="en-US" dirty="0" smtClean="0"/>
              <a:t>。</a:t>
            </a:r>
            <a:endParaRPr lang="en-US" altLang="zh-CN" dirty="0" smtClean="0"/>
          </a:p>
          <a:p>
            <a:endParaRPr lang="en-US" altLang="zh-CN" dirty="0" smtClean="0"/>
          </a:p>
          <a:p>
            <a:r>
              <a:rPr lang="zh-CN" altLang="en-US" dirty="0" smtClean="0"/>
              <a:t>注意：</a:t>
            </a:r>
            <a:r>
              <a:rPr lang="en-US" altLang="zh-CN" dirty="0" smtClean="0"/>
              <a:t>MAC</a:t>
            </a:r>
            <a:r>
              <a:rPr lang="zh-CN" altLang="en-US" dirty="0" smtClean="0"/>
              <a:t>地址表中动态学习的表项并非永远有效，每一条表项都有一个生存周期，到达生存周期仍得不到更新的表项将被删除，这个生存周期被称作老化时间。例如华为</a:t>
            </a:r>
            <a:r>
              <a:rPr lang="en-US" altLang="zh-CN" dirty="0" smtClean="0"/>
              <a:t>S</a:t>
            </a:r>
            <a:r>
              <a:rPr lang="zh-CN" altLang="en-US" dirty="0" smtClean="0"/>
              <a:t>系列交换机的老化时间缺省值是</a:t>
            </a:r>
            <a:r>
              <a:rPr lang="en-US" altLang="zh-CN" dirty="0" smtClean="0"/>
              <a:t>300</a:t>
            </a:r>
            <a:r>
              <a:rPr lang="zh-CN" altLang="en-US" dirty="0" smtClean="0"/>
              <a:t>秒。</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544114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广播网络中的所有主机均会收到该数据帧，但是只有主机</a:t>
            </a:r>
            <a:r>
              <a:rPr lang="en-US" altLang="zh-CN"/>
              <a:t>2</a:t>
            </a:r>
            <a:r>
              <a:rPr lang="zh-CN" altLang="en-US"/>
              <a:t>会处理（因为目的</a:t>
            </a:r>
            <a:r>
              <a:rPr lang="en-US" altLang="zh-CN"/>
              <a:t>MAC</a:t>
            </a:r>
            <a:r>
              <a:rPr lang="zh-CN" altLang="en-US"/>
              <a:t>地址是主机</a:t>
            </a:r>
            <a:r>
              <a:rPr lang="en-US" altLang="zh-CN"/>
              <a:t>2</a:t>
            </a:r>
            <a:r>
              <a:rPr lang="zh-CN" altLang="en-US"/>
              <a:t>）。</a:t>
            </a:r>
            <a:endParaRPr lang="en-US" altLang="zh-CN"/>
          </a:p>
          <a:p>
            <a:r>
              <a:rPr lang="zh-CN" altLang="en-US"/>
              <a:t>主机</a:t>
            </a:r>
            <a:r>
              <a:rPr lang="en-US" altLang="zh-CN"/>
              <a:t>2</a:t>
            </a:r>
            <a:r>
              <a:rPr lang="zh-CN" altLang="en-US"/>
              <a:t>会回复数据帧给主机</a:t>
            </a:r>
            <a:r>
              <a:rPr lang="en-US" altLang="zh-CN"/>
              <a:t>1</a:t>
            </a:r>
            <a:r>
              <a:rPr lang="zh-CN" altLang="en-US"/>
              <a:t>，也是单播数据帧。</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22325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交换机收到该单播数据帧后，会查看自己的</a:t>
            </a:r>
            <a:r>
              <a:rPr lang="en-US" altLang="zh-CN"/>
              <a:t>MAC</a:t>
            </a:r>
            <a:r>
              <a:rPr lang="zh-CN" altLang="en-US"/>
              <a:t>地址表，发现有对应的表项，则将数据从对应的端口转发出去。</a:t>
            </a:r>
            <a:endParaRPr lang="en-US" altLang="zh-CN"/>
          </a:p>
          <a:p>
            <a:pPr lvl="0"/>
            <a:r>
              <a:rPr lang="zh-CN" altLang="en-US"/>
              <a:t>同时，交换机将收到的数据帧的源</a:t>
            </a:r>
            <a:r>
              <a:rPr lang="en-US" altLang="zh-CN"/>
              <a:t>MAC</a:t>
            </a:r>
            <a:r>
              <a:rPr lang="zh-CN" altLang="en-US"/>
              <a:t>地址和对应端口编号记录到</a:t>
            </a:r>
            <a:r>
              <a:rPr lang="en-US" altLang="zh-CN"/>
              <a:t>MAC</a:t>
            </a:r>
            <a:r>
              <a:rPr lang="zh-CN" altLang="en-US"/>
              <a:t>地址表中。</a:t>
            </a:r>
          </a:p>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09001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3391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38436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主机</a:t>
            </a:r>
            <a:r>
              <a:rPr lang="en-US" altLang="zh-CN"/>
              <a:t>1</a:t>
            </a:r>
            <a:r>
              <a:rPr lang="zh-CN" altLang="en-US"/>
              <a:t>在发送数据报文前，需要先进行报文封装，包括源目</a:t>
            </a:r>
            <a:r>
              <a:rPr lang="en-US" altLang="zh-CN"/>
              <a:t>IP</a:t>
            </a:r>
            <a:r>
              <a:rPr lang="zh-CN" altLang="en-US"/>
              <a:t>地址、源目</a:t>
            </a:r>
            <a:r>
              <a:rPr lang="en-US" altLang="zh-CN"/>
              <a:t>MAC</a:t>
            </a:r>
            <a:r>
              <a:rPr lang="zh-CN" altLang="en-US"/>
              <a:t>地址等。</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46470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主机</a:t>
            </a:r>
            <a:r>
              <a:rPr lang="en-US" altLang="zh-CN"/>
              <a:t>1</a:t>
            </a:r>
            <a:r>
              <a:rPr lang="zh-CN" altLang="en-US"/>
              <a:t>为了进行报文封装，会查本地的</a:t>
            </a:r>
            <a:r>
              <a:rPr lang="en-US" altLang="zh-CN"/>
              <a:t>ARP</a:t>
            </a:r>
            <a:r>
              <a:rPr lang="zh-CN" altLang="en-US"/>
              <a:t>缓存表。初始状态下，主机</a:t>
            </a:r>
            <a:r>
              <a:rPr lang="en-US" altLang="zh-CN"/>
              <a:t>1</a:t>
            </a:r>
            <a:r>
              <a:rPr lang="zh-CN" altLang="en-US"/>
              <a:t>的</a:t>
            </a:r>
            <a:r>
              <a:rPr lang="en-US" altLang="zh-CN"/>
              <a:t>ARP</a:t>
            </a:r>
            <a:r>
              <a:rPr lang="zh-CN" altLang="en-US"/>
              <a:t>缓存是空的。</a:t>
            </a:r>
            <a:endParaRPr lang="en-US" altLang="zh-CN"/>
          </a:p>
          <a:p>
            <a:r>
              <a:rPr lang="zh-CN" altLang="en-US"/>
              <a:t>而刚上电的交换机，初始状态下，交换机的</a:t>
            </a:r>
            <a:r>
              <a:rPr lang="en-US" altLang="zh-CN"/>
              <a:t>MAC</a:t>
            </a:r>
            <a:r>
              <a:rPr lang="zh-CN" altLang="en-US"/>
              <a:t>地址表也是空的。</a:t>
            </a:r>
          </a:p>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98298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主机</a:t>
            </a:r>
            <a:r>
              <a:rPr lang="en-US" altLang="zh-CN" dirty="0"/>
              <a:t>1</a:t>
            </a:r>
            <a:r>
              <a:rPr lang="zh-CN" altLang="en-US" dirty="0"/>
              <a:t>发送</a:t>
            </a:r>
            <a:r>
              <a:rPr lang="en-US" altLang="zh-CN" dirty="0"/>
              <a:t>ARP</a:t>
            </a:r>
            <a:r>
              <a:rPr lang="zh-CN" altLang="en-US" dirty="0"/>
              <a:t>请求报文，请求目的</a:t>
            </a:r>
            <a:r>
              <a:rPr lang="en-US" altLang="zh-CN" dirty="0"/>
              <a:t>MAC</a:t>
            </a:r>
            <a:r>
              <a:rPr lang="zh-CN" altLang="en-US" dirty="0"/>
              <a:t>地址。</a:t>
            </a:r>
            <a:endParaRPr lang="en-US" altLang="zh-CN" dirty="0"/>
          </a:p>
          <a:p>
            <a:r>
              <a:rPr lang="zh-CN" altLang="en-US" dirty="0"/>
              <a:t>交换机收到的数据帧后查</a:t>
            </a:r>
            <a:r>
              <a:rPr lang="en-US" altLang="zh-CN" dirty="0"/>
              <a:t>MAC</a:t>
            </a:r>
            <a:r>
              <a:rPr lang="zh-CN" altLang="en-US" dirty="0"/>
              <a:t>地址表，发现没有对应表项，则向所有非接收端口，泛洪该数据帧。</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9418979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交换机将收到的数据帧的源</a:t>
            </a:r>
            <a:r>
              <a:rPr lang="en-US" altLang="zh-CN"/>
              <a:t>MAC</a:t>
            </a:r>
            <a:r>
              <a:rPr lang="zh-CN" altLang="en-US"/>
              <a:t>地址和对应端口记录到</a:t>
            </a:r>
            <a:r>
              <a:rPr lang="en-US" altLang="zh-CN"/>
              <a:t>MAC</a:t>
            </a:r>
            <a:r>
              <a:rPr lang="zh-CN" altLang="en-US"/>
              <a:t>地址表中。</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45534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45098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主机</a:t>
            </a:r>
            <a:r>
              <a:rPr lang="en-US" altLang="zh-CN" smtClean="0"/>
              <a:t>2</a:t>
            </a:r>
            <a:r>
              <a:rPr lang="zh-CN" altLang="en-US" smtClean="0"/>
              <a:t>收到</a:t>
            </a:r>
            <a:r>
              <a:rPr lang="en-US" altLang="zh-CN" smtClean="0"/>
              <a:t>ARP</a:t>
            </a:r>
            <a:r>
              <a:rPr lang="zh-CN" altLang="en-US" smtClean="0"/>
              <a:t>请求报文后，会进行相应的处理，并发送</a:t>
            </a:r>
            <a:r>
              <a:rPr lang="en-US" altLang="zh-CN" smtClean="0"/>
              <a:t>ARP</a:t>
            </a:r>
            <a:r>
              <a:rPr lang="zh-CN" altLang="en-US" smtClean="0"/>
              <a:t>响应报文，回复主机</a:t>
            </a:r>
            <a:r>
              <a:rPr lang="en-US" altLang="zh-CN" smtClean="0"/>
              <a:t>1</a:t>
            </a:r>
            <a:r>
              <a:rPr lang="zh-CN" altLang="en-US" smtClean="0"/>
              <a:t>。</a:t>
            </a:r>
          </a:p>
          <a:p>
            <a:r>
              <a:rPr lang="zh-CN" altLang="en-US" smtClean="0"/>
              <a:t>交换机收到的数据帧后查</a:t>
            </a:r>
            <a:r>
              <a:rPr lang="en-US" altLang="zh-CN" smtClean="0"/>
              <a:t>MAC</a:t>
            </a:r>
            <a:r>
              <a:rPr lang="zh-CN" altLang="en-US" smtClean="0"/>
              <a:t>地址表，发现有对应表项，则向对应端口转发该数据帧；并且交换机将收到的数据帧的源</a:t>
            </a:r>
            <a:r>
              <a:rPr lang="en-US" altLang="zh-CN" smtClean="0"/>
              <a:t>MAC</a:t>
            </a:r>
            <a:r>
              <a:rPr lang="zh-CN" altLang="en-US" smtClean="0"/>
              <a:t>地址和对应端口记录到</a:t>
            </a:r>
            <a:r>
              <a:rPr lang="en-US" altLang="zh-CN" smtClean="0"/>
              <a:t>MAC</a:t>
            </a:r>
            <a:r>
              <a:rPr lang="zh-CN" altLang="en-US" smtClean="0"/>
              <a:t>地址表中。</a:t>
            </a:r>
            <a:endParaRPr lang="en-US" altLang="zh-CN" smtClean="0"/>
          </a:p>
          <a:p>
            <a:r>
              <a:rPr lang="zh-CN" altLang="en-US" smtClean="0"/>
              <a:t>最终，主机</a:t>
            </a:r>
            <a:r>
              <a:rPr lang="en-US" altLang="zh-CN" smtClean="0"/>
              <a:t>1</a:t>
            </a:r>
            <a:r>
              <a:rPr lang="zh-CN" altLang="en-US" smtClean="0"/>
              <a:t>收到主机</a:t>
            </a:r>
            <a:r>
              <a:rPr lang="en-US" altLang="zh-CN" smtClean="0"/>
              <a:t>2</a:t>
            </a:r>
            <a:r>
              <a:rPr lang="zh-CN" altLang="en-US" smtClean="0"/>
              <a:t>的</a:t>
            </a:r>
            <a:r>
              <a:rPr lang="en-US" altLang="zh-CN" smtClean="0"/>
              <a:t>ARP</a:t>
            </a:r>
            <a:r>
              <a:rPr lang="zh-CN" altLang="en-US" smtClean="0"/>
              <a:t>响应报文后，就会将对应的</a:t>
            </a:r>
            <a:r>
              <a:rPr lang="en-US" altLang="zh-CN" smtClean="0"/>
              <a:t>IP</a:t>
            </a:r>
            <a:r>
              <a:rPr lang="zh-CN" altLang="en-US" smtClean="0"/>
              <a:t>地址和</a:t>
            </a:r>
            <a:r>
              <a:rPr lang="en-US" altLang="zh-CN" smtClean="0"/>
              <a:t>MAC</a:t>
            </a:r>
            <a:r>
              <a:rPr lang="zh-CN" altLang="en-US" smtClean="0"/>
              <a:t>地址记录到自己的</a:t>
            </a:r>
            <a:r>
              <a:rPr lang="en-US" altLang="zh-CN" smtClean="0"/>
              <a:t>ARP</a:t>
            </a:r>
            <a:r>
              <a:rPr lang="zh-CN" altLang="en-US" smtClean="0"/>
              <a:t>缓存中，并封装自己的报文，访问主机</a:t>
            </a:r>
            <a:r>
              <a:rPr lang="en-US" altLang="zh-CN" smtClean="0"/>
              <a:t>2</a:t>
            </a:r>
            <a:r>
              <a:rPr lang="zh-CN" altLang="en-US" smtClean="0"/>
              <a:t>。</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9370238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smtClean="0"/>
              <a:t>A</a:t>
            </a:r>
            <a:endParaRPr lang="en-US" altLang="zh-CN" dirty="0"/>
          </a:p>
          <a:p>
            <a:pPr marL="228600" indent="-228600">
              <a:buFont typeface="+mj-lt"/>
              <a:buAutoNum type="arabicPeriod"/>
            </a:pPr>
            <a:r>
              <a:rPr lang="en-US" altLang="zh-CN" smtClean="0"/>
              <a:t>B</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68045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886207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24952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8426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zh-CN" altLang="en-US" dirty="0" smtClean="0"/>
              <a:t>早期的以太网：</a:t>
            </a:r>
            <a:endParaRPr lang="en-US" altLang="zh-CN" dirty="0" smtClean="0"/>
          </a:p>
          <a:p>
            <a:pPr lvl="1"/>
            <a:r>
              <a:rPr lang="zh-CN" altLang="en-US" dirty="0" smtClean="0"/>
              <a:t>以太网是建立在</a:t>
            </a:r>
            <a:r>
              <a:rPr lang="en-US" altLang="zh-CN" dirty="0" smtClean="0"/>
              <a:t>CSMA/CD</a:t>
            </a:r>
            <a:r>
              <a:rPr lang="zh-CN" altLang="en-US" dirty="0" smtClean="0"/>
              <a:t>机制上的广播型网络。冲突的产生是限制以太网性能的重要因素，早期的以太网设备如集线器</a:t>
            </a:r>
            <a:r>
              <a:rPr lang="en-US" altLang="zh-CN" dirty="0" smtClean="0"/>
              <a:t>HUB</a:t>
            </a:r>
            <a:r>
              <a:rPr lang="zh-CN" altLang="en-US" dirty="0" smtClean="0"/>
              <a:t>是物理层设备，不能隔绝冲突扩散，限制了网络性能的提高。</a:t>
            </a:r>
            <a:endParaRPr lang="en-US" altLang="zh-CN" dirty="0" smtClean="0"/>
          </a:p>
          <a:p>
            <a:pPr lvl="0"/>
            <a:r>
              <a:rPr lang="zh-CN" altLang="en-US" dirty="0" smtClean="0"/>
              <a:t>交换机组网：</a:t>
            </a:r>
            <a:endParaRPr lang="en-US" altLang="zh-CN" dirty="0" smtClean="0"/>
          </a:p>
          <a:p>
            <a:pPr lvl="1"/>
            <a:r>
              <a:rPr lang="zh-CN" altLang="en-US" dirty="0" smtClean="0"/>
              <a:t>交换机做为一种能隔绝冲突的二层网络设备，极大的提高了以太网的性能，并替代</a:t>
            </a:r>
            <a:r>
              <a:rPr lang="en-US" altLang="zh-CN" dirty="0" smtClean="0"/>
              <a:t>HUB</a:t>
            </a:r>
            <a:r>
              <a:rPr lang="zh-CN" altLang="en-US" dirty="0" smtClean="0"/>
              <a:t>成为主流的以太网设备。但是交换机对网络中的广播数据流量不做任何限制，这也影响了网络的性能。</a:t>
            </a:r>
            <a:endParaRPr lang="en-US" altLang="zh-CN" dirty="0" smtClean="0"/>
          </a:p>
        </p:txBody>
      </p:sp>
    </p:spTree>
    <p:extLst>
      <p:ext uri="{BB962C8B-B14F-4D97-AF65-F5344CB8AC3E}">
        <p14:creationId xmlns:p14="http://schemas.microsoft.com/office/powerpoint/2010/main" val="2019492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smtClean="0"/>
              <a:t>在</a:t>
            </a:r>
            <a:r>
              <a:rPr lang="zh-CN" altLang="en-US" dirty="0"/>
              <a:t>共享网络，以太网络使用</a:t>
            </a:r>
            <a:r>
              <a:rPr lang="en-US" altLang="zh-CN" dirty="0"/>
              <a:t>CSMA/CD</a:t>
            </a:r>
            <a:r>
              <a:rPr lang="zh-CN" altLang="en-US" dirty="0"/>
              <a:t>技术，避免冲突问题。</a:t>
            </a:r>
            <a:r>
              <a:rPr lang="en-US" altLang="zh-CN" dirty="0"/>
              <a:t>CSMA/CD</a:t>
            </a:r>
            <a:r>
              <a:rPr lang="zh-CN" altLang="en-US" dirty="0"/>
              <a:t>的基本工作过程如下：</a:t>
            </a:r>
          </a:p>
          <a:p>
            <a:pPr lvl="1"/>
            <a:r>
              <a:rPr lang="zh-CN" altLang="en-US" dirty="0"/>
              <a:t>终端设备不停的检测共享线路的状态。</a:t>
            </a:r>
          </a:p>
          <a:p>
            <a:pPr lvl="2"/>
            <a:r>
              <a:rPr lang="zh-CN" altLang="en-US" dirty="0"/>
              <a:t>如果线路空闲则发送数据。</a:t>
            </a:r>
          </a:p>
          <a:p>
            <a:pPr lvl="2"/>
            <a:r>
              <a:rPr lang="zh-CN" altLang="en-US" dirty="0"/>
              <a:t>如果线路不空闲则一直等待。</a:t>
            </a:r>
          </a:p>
          <a:p>
            <a:pPr lvl="1"/>
            <a:r>
              <a:rPr lang="zh-CN" altLang="en-US" dirty="0"/>
              <a:t>如果有另外一个设备同时发送数据，两个设备发送的数据必然产生冲突，导致线路上的信号不稳定。</a:t>
            </a:r>
          </a:p>
          <a:p>
            <a:pPr lvl="1"/>
            <a:r>
              <a:rPr lang="zh-CN" altLang="en-US" dirty="0"/>
              <a:t>终端设备检测到这种不稳定之后，马上停止发送自己的数据。</a:t>
            </a:r>
          </a:p>
          <a:p>
            <a:pPr lvl="1"/>
            <a:r>
              <a:rPr lang="zh-CN" altLang="en-US" dirty="0"/>
              <a:t>终端设备发送一连串干扰脉冲，然后等待一段时间之后再进行发送数据。发送干扰脉冲的目的是为了通知其他设备，特别是跟自己在同一个时刻发送数据的设备，线路上已经产生了冲突。</a:t>
            </a:r>
          </a:p>
          <a:p>
            <a:pPr lvl="0"/>
            <a:r>
              <a:rPr lang="en-US" altLang="zh-CN" dirty="0"/>
              <a:t>CSMA/CD</a:t>
            </a:r>
            <a:r>
              <a:rPr lang="zh-CN" altLang="en-US" dirty="0"/>
              <a:t>的工作原理可简单总结为：先听后发，边发边听，冲突停发，随机延迟后重发</a:t>
            </a:r>
            <a:r>
              <a:rPr lang="zh-CN" altLang="en-US" dirty="0" smtClean="0"/>
              <a:t>。</a:t>
            </a:r>
            <a:endParaRPr lang="en-US" altLang="zh-CN" dirty="0" smtClean="0"/>
          </a:p>
          <a:p>
            <a:pPr lvl="0"/>
            <a:endParaRPr lang="en-US" altLang="zh-CN" dirty="0"/>
          </a:p>
          <a:p>
            <a:pPr lvl="0"/>
            <a:endParaRPr lang="zh-CN" altLang="en-US" dirty="0"/>
          </a:p>
          <a:p>
            <a:endParaRPr lang="zh-CN" altLang="en-US"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9143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smtClean="0"/>
              <a:t>全</a:t>
            </a:r>
            <a:r>
              <a:rPr lang="en-US" altLang="zh-CN" dirty="0" smtClean="0"/>
              <a:t>1MAC</a:t>
            </a:r>
            <a:r>
              <a:rPr lang="zh-CN" altLang="en-US" dirty="0" smtClean="0"/>
              <a:t>地址</a:t>
            </a:r>
            <a:r>
              <a:rPr lang="en-US" altLang="zh-CN" dirty="0" smtClean="0"/>
              <a:t>FF-FF-FF-FF-FF-FF</a:t>
            </a:r>
            <a:r>
              <a:rPr lang="zh-CN" altLang="en-US" dirty="0" smtClean="0"/>
              <a:t>为广播地址，所有节点都会处理目的地址为广播地址的数据帧，该数据帧</a:t>
            </a:r>
            <a:r>
              <a:rPr lang="zh-CN" altLang="en-US" sz="11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所能到达的整个访问范围称为二层广播域，简称广播域</a:t>
            </a:r>
            <a:r>
              <a:rPr lang="zh-CN" altLang="en-US" dirty="0" smtClean="0"/>
              <a:t>。</a:t>
            </a:r>
            <a:endParaRPr lang="en-US" altLang="zh-CN" dirty="0" smtClean="0"/>
          </a:p>
          <a:p>
            <a:endParaRPr lang="en-US" altLang="zh-CN" dirty="0" smtClean="0"/>
          </a:p>
          <a:p>
            <a:pPr lvl="0"/>
            <a:r>
              <a:rPr lang="zh-CN" altLang="en-US" dirty="0" smtClean="0"/>
              <a:t>注：</a:t>
            </a:r>
            <a:r>
              <a:rPr lang="en-US" altLang="zh-CN" dirty="0" smtClean="0"/>
              <a:t>MAC (Medium Access Control)</a:t>
            </a:r>
            <a:r>
              <a:rPr lang="zh-CN" altLang="en-US" dirty="0" smtClean="0"/>
              <a:t>地址，在网络中唯一标识一个网卡，每个网卡都需要并会有唯一的一个</a:t>
            </a:r>
            <a:r>
              <a:rPr lang="en-US" altLang="zh-CN" dirty="0" smtClean="0"/>
              <a:t>MAC</a:t>
            </a:r>
            <a:r>
              <a:rPr lang="zh-CN" altLang="en-US" dirty="0" smtClean="0"/>
              <a:t>地址，后面课程内容会具体讲。</a:t>
            </a:r>
          </a:p>
          <a:p>
            <a:endParaRPr lang="zh-CN" altLang="en-US" dirty="0"/>
          </a:p>
        </p:txBody>
      </p:sp>
    </p:spTree>
    <p:extLst>
      <p:ext uri="{BB962C8B-B14F-4D97-AF65-F5344CB8AC3E}">
        <p14:creationId xmlns:p14="http://schemas.microsoft.com/office/powerpoint/2010/main" val="616746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网卡有很多类型，本章节我们提及的都指以太网接口卡，简称以太网卡或以太卡。</a:t>
            </a:r>
          </a:p>
          <a:p>
            <a:r>
              <a:rPr lang="zh-CN" altLang="en-US" dirty="0"/>
              <a:t>我们所说的交换机也均为以太网交换机，则交换机上每个转发数据的网口所使用的网卡都是以太网卡。</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523413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xmlns=""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 name="文本占位符 79"/>
          <p:cNvSpPr>
            <a:spLocks noGrp="1"/>
          </p:cNvSpPr>
          <p:nvPr>
            <p:ph type="body" sz="quarter" idx="17"/>
          </p:nvPr>
        </p:nvSpPr>
        <p:spPr/>
        <p:txBody>
          <a:bodyPr/>
          <a:lstStyle/>
          <a:p>
            <a:endParaRPr lang="zh-CN" altLang="en-US"/>
          </a:p>
        </p:txBody>
      </p:sp>
      <p:sp>
        <p:nvSpPr>
          <p:cNvPr id="81" name="文本占位符 80"/>
          <p:cNvSpPr>
            <a:spLocks noGrp="1"/>
          </p:cNvSpPr>
          <p:nvPr>
            <p:ph type="body" sz="quarter" idx="18"/>
          </p:nvPr>
        </p:nvSpPr>
        <p:spPr/>
        <p:txBody>
          <a:bodyPr/>
          <a:lstStyle/>
          <a:p>
            <a:endParaRPr lang="zh-CN" altLang="en-US"/>
          </a:p>
        </p:txBody>
      </p:sp>
      <p:sp>
        <p:nvSpPr>
          <p:cNvPr id="82" name="文本占位符 81"/>
          <p:cNvSpPr>
            <a:spLocks noGrp="1"/>
          </p:cNvSpPr>
          <p:nvPr>
            <p:ph type="body" sz="quarter" idx="19"/>
          </p:nvPr>
        </p:nvSpPr>
        <p:spPr/>
        <p:txBody>
          <a:bodyPr/>
          <a:lstStyle/>
          <a:p>
            <a:endParaRPr lang="zh-CN" altLang="en-US"/>
          </a:p>
        </p:txBody>
      </p:sp>
      <p:sp>
        <p:nvSpPr>
          <p:cNvPr id="83" name="文本占位符 82"/>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zh-CN" altLang="en-US" smtClean="0"/>
              <a:t>卢玥玥</a:t>
            </a:r>
            <a:r>
              <a:rPr lang="en-US" altLang="zh-CN" smtClean="0"/>
              <a:t>/wx445705</a:t>
            </a:r>
            <a:endParaRPr lang="zh-CN" altLang="en-US" dirty="0"/>
          </a:p>
        </p:txBody>
      </p:sp>
      <p:sp>
        <p:nvSpPr>
          <p:cNvPr id="7" name="文本占位符 6"/>
          <p:cNvSpPr>
            <a:spLocks noGrp="1"/>
          </p:cNvSpPr>
          <p:nvPr>
            <p:ph type="body" sz="quarter" idx="14"/>
          </p:nvPr>
        </p:nvSpPr>
        <p:spPr/>
        <p:txBody>
          <a:bodyPr/>
          <a:lstStyle/>
          <a:p>
            <a:r>
              <a:rPr lang="en-US" altLang="zh-CN" smtClean="0"/>
              <a:t>2020.03</a:t>
            </a:r>
            <a:endParaRPr lang="zh-CN" altLang="en-US" dirty="0"/>
          </a:p>
        </p:txBody>
      </p:sp>
      <p:sp>
        <p:nvSpPr>
          <p:cNvPr id="78" name="文本占位符 77"/>
          <p:cNvSpPr>
            <a:spLocks noGrp="1"/>
          </p:cNvSpPr>
          <p:nvPr>
            <p:ph type="body" sz="quarter" idx="15"/>
          </p:nvPr>
        </p:nvSpPr>
        <p:spPr/>
        <p:txBody>
          <a:bodyPr/>
          <a:lstStyle/>
          <a:p>
            <a:endParaRPr lang="zh-CN" altLang="en-US"/>
          </a:p>
        </p:txBody>
      </p:sp>
      <p:sp>
        <p:nvSpPr>
          <p:cNvPr id="79" name="文本占位符 78"/>
          <p:cNvSpPr>
            <a:spLocks noGrp="1"/>
          </p:cNvSpPr>
          <p:nvPr>
            <p:ph type="body" sz="quarter" idx="16"/>
          </p:nvPr>
        </p:nvSpPr>
        <p:spPr/>
        <p:txBody>
          <a:bodyPr/>
          <a:lstStyle/>
          <a:p>
            <a:endParaRPr lang="zh-CN" altLang="en-US"/>
          </a:p>
        </p:txBody>
      </p:sp>
      <p:sp>
        <p:nvSpPr>
          <p:cNvPr id="84" name="文本占位符 83"/>
          <p:cNvSpPr>
            <a:spLocks noGrp="1"/>
          </p:cNvSpPr>
          <p:nvPr>
            <p:ph type="body" sz="quarter" idx="21"/>
          </p:nvPr>
        </p:nvSpPr>
        <p:spPr/>
        <p:txBody>
          <a:bodyPr/>
          <a:lstStyle/>
          <a:p>
            <a:endParaRPr lang="zh-CN" altLang="en-US"/>
          </a:p>
        </p:txBody>
      </p:sp>
      <p:sp>
        <p:nvSpPr>
          <p:cNvPr id="85" name="文本占位符 84"/>
          <p:cNvSpPr>
            <a:spLocks noGrp="1"/>
          </p:cNvSpPr>
          <p:nvPr>
            <p:ph type="body" sz="quarter" idx="22"/>
          </p:nvPr>
        </p:nvSpPr>
        <p:spPr/>
        <p:txBody>
          <a:bodyPr/>
          <a:lstStyle/>
          <a:p>
            <a:endParaRPr lang="zh-CN" altLang="en-US"/>
          </a:p>
        </p:txBody>
      </p:sp>
      <p:sp>
        <p:nvSpPr>
          <p:cNvPr id="86" name="文本占位符 85"/>
          <p:cNvSpPr>
            <a:spLocks noGrp="1"/>
          </p:cNvSpPr>
          <p:nvPr>
            <p:ph type="body" sz="quarter" idx="23"/>
          </p:nvPr>
        </p:nvSpPr>
        <p:spPr/>
        <p:txBody>
          <a:bodyPr/>
          <a:lstStyle/>
          <a:p>
            <a:endParaRPr lang="zh-CN" altLang="en-US"/>
          </a:p>
        </p:txBody>
      </p:sp>
      <p:sp>
        <p:nvSpPr>
          <p:cNvPr id="87" name="文本占位符 86"/>
          <p:cNvSpPr>
            <a:spLocks noGrp="1"/>
          </p:cNvSpPr>
          <p:nvPr>
            <p:ph type="body" sz="quarter" idx="24"/>
          </p:nvPr>
        </p:nvSpPr>
        <p:spPr/>
        <p:txBody>
          <a:bodyPr/>
          <a:lstStyle/>
          <a:p>
            <a:endParaRPr lang="zh-CN" altLang="en-US"/>
          </a:p>
        </p:txBody>
      </p:sp>
      <p:sp>
        <p:nvSpPr>
          <p:cNvPr id="88" name="文本占位符 87"/>
          <p:cNvSpPr>
            <a:spLocks noGrp="1"/>
          </p:cNvSpPr>
          <p:nvPr>
            <p:ph type="body" sz="quarter" idx="25"/>
          </p:nvPr>
        </p:nvSpPr>
        <p:spPr/>
        <p:txBody>
          <a:bodyPr/>
          <a:lstStyle/>
          <a:p>
            <a:endParaRPr lang="zh-CN" altLang="en-US"/>
          </a:p>
        </p:txBody>
      </p:sp>
      <p:sp>
        <p:nvSpPr>
          <p:cNvPr id="89" name="文本占位符 88"/>
          <p:cNvSpPr>
            <a:spLocks noGrp="1"/>
          </p:cNvSpPr>
          <p:nvPr>
            <p:ph type="body" sz="quarter" idx="26"/>
          </p:nvPr>
        </p:nvSpPr>
        <p:spPr/>
        <p:txBody>
          <a:bodyPr/>
          <a:lstStyle/>
          <a:p>
            <a:endParaRPr lang="zh-CN" altLang="en-US"/>
          </a:p>
        </p:txBody>
      </p:sp>
      <p:sp>
        <p:nvSpPr>
          <p:cNvPr id="90" name="文本占位符 89"/>
          <p:cNvSpPr>
            <a:spLocks noGrp="1"/>
          </p:cNvSpPr>
          <p:nvPr>
            <p:ph type="body" sz="quarter" idx="27"/>
          </p:nvPr>
        </p:nvSpPr>
        <p:spPr/>
        <p:txBody>
          <a:bodyPr/>
          <a:lstStyle/>
          <a:p>
            <a:endParaRPr lang="zh-CN" altLang="en-US"/>
          </a:p>
        </p:txBody>
      </p:sp>
      <p:sp>
        <p:nvSpPr>
          <p:cNvPr id="91" name="文本占位符 90"/>
          <p:cNvSpPr>
            <a:spLocks noGrp="1"/>
          </p:cNvSpPr>
          <p:nvPr>
            <p:ph type="body" sz="quarter" idx="28"/>
          </p:nvPr>
        </p:nvSpPr>
        <p:spPr/>
        <p:txBody>
          <a:bodyPr/>
          <a:lstStyle/>
          <a:p>
            <a:endParaRPr lang="zh-CN" altLang="en-US"/>
          </a:p>
        </p:txBody>
      </p:sp>
      <p:sp>
        <p:nvSpPr>
          <p:cNvPr id="92" name="文本占位符 91"/>
          <p:cNvSpPr>
            <a:spLocks noGrp="1"/>
          </p:cNvSpPr>
          <p:nvPr>
            <p:ph type="body" sz="quarter" idx="29"/>
          </p:nvPr>
        </p:nvSpPr>
        <p:spPr/>
        <p:txBody>
          <a:bodyPr/>
          <a:lstStyle/>
          <a:p>
            <a:endParaRPr lang="zh-CN" altLang="en-US"/>
          </a:p>
        </p:txBody>
      </p:sp>
      <p:sp>
        <p:nvSpPr>
          <p:cNvPr id="93" name="文本占位符 92"/>
          <p:cNvSpPr>
            <a:spLocks noGrp="1"/>
          </p:cNvSpPr>
          <p:nvPr>
            <p:ph type="body" sz="quarter" idx="30"/>
          </p:nvPr>
        </p:nvSpPr>
        <p:spPr/>
        <p:txBody>
          <a:bodyPr/>
          <a:lstStyle/>
          <a:p>
            <a:endParaRPr lang="zh-CN" altLang="en-US"/>
          </a:p>
        </p:txBody>
      </p:sp>
      <p:sp>
        <p:nvSpPr>
          <p:cNvPr id="94" name="文本占位符 93"/>
          <p:cNvSpPr>
            <a:spLocks noGrp="1"/>
          </p:cNvSpPr>
          <p:nvPr>
            <p:ph type="body" sz="quarter" idx="31"/>
          </p:nvPr>
        </p:nvSpPr>
        <p:spPr/>
        <p:txBody>
          <a:bodyPr/>
          <a:lstStyle/>
          <a:p>
            <a:endParaRPr lang="zh-CN" altLang="en-US"/>
          </a:p>
        </p:txBody>
      </p:sp>
      <p:sp>
        <p:nvSpPr>
          <p:cNvPr id="95" name="文本占位符 94"/>
          <p:cNvSpPr>
            <a:spLocks noGrp="1"/>
          </p:cNvSpPr>
          <p:nvPr>
            <p:ph type="body" sz="quarter" idx="32"/>
          </p:nvPr>
        </p:nvSpPr>
        <p:spPr/>
        <p:txBody>
          <a:bodyPr/>
          <a:lstStyle/>
          <a:p>
            <a:endParaRPr lang="zh-CN" altLang="en-US"/>
          </a:p>
        </p:txBody>
      </p:sp>
      <p:sp>
        <p:nvSpPr>
          <p:cNvPr id="96" name="文本占位符 95"/>
          <p:cNvSpPr>
            <a:spLocks noGrp="1"/>
          </p:cNvSpPr>
          <p:nvPr>
            <p:ph type="body" sz="quarter" idx="33"/>
          </p:nvPr>
        </p:nvSpPr>
        <p:spPr/>
        <p:txBody>
          <a:bodyPr/>
          <a:lstStyle/>
          <a:p>
            <a:endParaRPr lang="zh-CN" altLang="en-US"/>
          </a:p>
        </p:txBody>
      </p:sp>
      <p:sp>
        <p:nvSpPr>
          <p:cNvPr id="97" name="文本占位符 96"/>
          <p:cNvSpPr>
            <a:spLocks noGrp="1"/>
          </p:cNvSpPr>
          <p:nvPr>
            <p:ph type="body" sz="quarter" idx="34"/>
          </p:nvPr>
        </p:nvSpPr>
        <p:spPr/>
        <p:txBody>
          <a:bodyPr/>
          <a:lstStyle/>
          <a:p>
            <a:endParaRPr lang="zh-CN" altLang="en-US"/>
          </a:p>
        </p:txBody>
      </p:sp>
      <p:sp>
        <p:nvSpPr>
          <p:cNvPr id="98" name="文本占位符 97"/>
          <p:cNvSpPr>
            <a:spLocks noGrp="1"/>
          </p:cNvSpPr>
          <p:nvPr>
            <p:ph type="body" sz="quarter" idx="35"/>
          </p:nvPr>
        </p:nvSpPr>
        <p:spPr/>
        <p:txBody>
          <a:bodyPr/>
          <a:lstStyle/>
          <a:p>
            <a:endParaRPr lang="zh-CN" altLang="en-US"/>
          </a:p>
        </p:txBody>
      </p:sp>
      <p:sp>
        <p:nvSpPr>
          <p:cNvPr id="99" name="文本占位符 98"/>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4125539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以太网协议介绍</a:t>
            </a:r>
          </a:p>
          <a:p>
            <a:r>
              <a:rPr lang="zh-CN" altLang="en-US" b="1" dirty="0" smtClean="0"/>
              <a:t>以太网帧介绍</a:t>
            </a:r>
          </a:p>
          <a:p>
            <a:r>
              <a:rPr lang="zh-CN" altLang="en-US" dirty="0" smtClean="0">
                <a:solidFill>
                  <a:schemeClr val="bg1">
                    <a:lumMod val="50000"/>
                  </a:schemeClr>
                </a:solidFill>
              </a:rPr>
              <a:t>以太网交换机介绍</a:t>
            </a:r>
          </a:p>
          <a:p>
            <a:r>
              <a:rPr lang="zh-CN" altLang="en-US" dirty="0" smtClean="0">
                <a:solidFill>
                  <a:schemeClr val="bg1">
                    <a:lumMod val="50000"/>
                  </a:schemeClr>
                </a:solidFill>
              </a:rPr>
              <a:t>同网段数据通信全过程</a:t>
            </a:r>
            <a:endParaRPr lang="zh-CN" altLang="en-US" dirty="0">
              <a:solidFill>
                <a:schemeClr val="bg1">
                  <a:lumMod val="50000"/>
                </a:schemeClr>
              </a:solidFill>
            </a:endParaRPr>
          </a:p>
        </p:txBody>
      </p:sp>
    </p:spTree>
    <p:extLst>
      <p:ext uri="{BB962C8B-B14F-4D97-AF65-F5344CB8AC3E}">
        <p14:creationId xmlns:p14="http://schemas.microsoft.com/office/powerpoint/2010/main" val="320695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梯形 4"/>
          <p:cNvSpPr/>
          <p:nvPr/>
        </p:nvSpPr>
        <p:spPr bwMode="auto">
          <a:xfrm flipH="1">
            <a:off x="6658330" y="4576470"/>
            <a:ext cx="1627846" cy="32978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287986"/>
              <a:gd name="connsiteY0" fmla="*/ 862528 h 862528"/>
              <a:gd name="connsiteX1" fmla="*/ 324437 w 5287986"/>
              <a:gd name="connsiteY1" fmla="*/ 0 h 862528"/>
              <a:gd name="connsiteX2" fmla="*/ 1663615 w 5287986"/>
              <a:gd name="connsiteY2" fmla="*/ 0 h 862528"/>
              <a:gd name="connsiteX3" fmla="*/ 5287986 w 5287986"/>
              <a:gd name="connsiteY3" fmla="*/ 861325 h 862528"/>
              <a:gd name="connsiteX4" fmla="*/ 0 w 5287986"/>
              <a:gd name="connsiteY4" fmla="*/ 862528 h 862528"/>
              <a:gd name="connsiteX0" fmla="*/ 0 w 5108633"/>
              <a:gd name="connsiteY0" fmla="*/ 862528 h 862528"/>
              <a:gd name="connsiteX1" fmla="*/ 324437 w 5108633"/>
              <a:gd name="connsiteY1" fmla="*/ 0 h 862528"/>
              <a:gd name="connsiteX2" fmla="*/ 1663615 w 5108633"/>
              <a:gd name="connsiteY2" fmla="*/ 0 h 862528"/>
              <a:gd name="connsiteX3" fmla="*/ 5108633 w 5108633"/>
              <a:gd name="connsiteY3" fmla="*/ 861325 h 862528"/>
              <a:gd name="connsiteX4" fmla="*/ 0 w 5108633"/>
              <a:gd name="connsiteY4" fmla="*/ 862528 h 862528"/>
              <a:gd name="connsiteX0" fmla="*/ 0 w 5108633"/>
              <a:gd name="connsiteY0" fmla="*/ 862528 h 862528"/>
              <a:gd name="connsiteX1" fmla="*/ 324437 w 5108633"/>
              <a:gd name="connsiteY1" fmla="*/ 0 h 862528"/>
              <a:gd name="connsiteX2" fmla="*/ 3516924 w 5108633"/>
              <a:gd name="connsiteY2" fmla="*/ 74735 h 862528"/>
              <a:gd name="connsiteX3" fmla="*/ 5108633 w 5108633"/>
              <a:gd name="connsiteY3" fmla="*/ 861325 h 862528"/>
              <a:gd name="connsiteX4" fmla="*/ 0 w 5108633"/>
              <a:gd name="connsiteY4" fmla="*/ 862528 h 862528"/>
              <a:gd name="connsiteX0" fmla="*/ 0 w 5108633"/>
              <a:gd name="connsiteY0" fmla="*/ 862528 h 862528"/>
              <a:gd name="connsiteX1" fmla="*/ 324437 w 5108633"/>
              <a:gd name="connsiteY1" fmla="*/ 0 h 862528"/>
              <a:gd name="connsiteX2" fmla="*/ 3516924 w 5108633"/>
              <a:gd name="connsiteY2" fmla="*/ 74735 h 862528"/>
              <a:gd name="connsiteX3" fmla="*/ 5108633 w 5108633"/>
              <a:gd name="connsiteY3" fmla="*/ 861325 h 862528"/>
              <a:gd name="connsiteX4" fmla="*/ 0 w 5108633"/>
              <a:gd name="connsiteY4" fmla="*/ 862528 h 862528"/>
              <a:gd name="connsiteX0" fmla="*/ 0 w 5108633"/>
              <a:gd name="connsiteY0" fmla="*/ 862528 h 862528"/>
              <a:gd name="connsiteX1" fmla="*/ 324437 w 5108633"/>
              <a:gd name="connsiteY1" fmla="*/ 0 h 862528"/>
              <a:gd name="connsiteX2" fmla="*/ 3516924 w 5108633"/>
              <a:gd name="connsiteY2" fmla="*/ 0 h 862528"/>
              <a:gd name="connsiteX3" fmla="*/ 5108633 w 5108633"/>
              <a:gd name="connsiteY3" fmla="*/ 861325 h 862528"/>
              <a:gd name="connsiteX4" fmla="*/ 0 w 5108633"/>
              <a:gd name="connsiteY4" fmla="*/ 862528 h 862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633" h="862528">
                <a:moveTo>
                  <a:pt x="0" y="862528"/>
                </a:moveTo>
                <a:lnTo>
                  <a:pt x="324437" y="0"/>
                </a:lnTo>
                <a:lnTo>
                  <a:pt x="3516924" y="0"/>
                </a:lnTo>
                <a:lnTo>
                  <a:pt x="5108633" y="861325"/>
                </a:lnTo>
                <a:lnTo>
                  <a:pt x="0" y="862528"/>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title"/>
          </p:nvPr>
        </p:nvSpPr>
        <p:spPr/>
        <p:txBody>
          <a:bodyPr/>
          <a:lstStyle/>
          <a:p>
            <a:r>
              <a:rPr lang="zh-CN" altLang="en-US" smtClean="0"/>
              <a:t>以太网帧格式</a:t>
            </a:r>
            <a:endParaRPr lang="zh-CN" altLang="en-US" dirty="0"/>
          </a:p>
        </p:txBody>
      </p:sp>
      <p:sp>
        <p:nvSpPr>
          <p:cNvPr id="3" name="文本占位符 2"/>
          <p:cNvSpPr>
            <a:spLocks noGrp="1"/>
          </p:cNvSpPr>
          <p:nvPr>
            <p:ph type="body" sz="quarter" idx="10"/>
          </p:nvPr>
        </p:nvSpPr>
        <p:spPr>
          <a:xfrm>
            <a:off x="468317" y="1233488"/>
            <a:ext cx="11276183" cy="1044018"/>
          </a:xfrm>
        </p:spPr>
        <p:txBody>
          <a:bodyPr/>
          <a:lstStyle/>
          <a:p>
            <a:r>
              <a:rPr lang="zh-CN" altLang="en-US" sz="2000" dirty="0" smtClean="0"/>
              <a:t>以太网技术所使用的帧称为以太网帧 </a:t>
            </a:r>
            <a:r>
              <a:rPr lang="en-US" altLang="zh-CN" sz="2000" dirty="0" smtClean="0"/>
              <a:t>(Ethernet Frame)</a:t>
            </a:r>
            <a:r>
              <a:rPr lang="zh-CN" altLang="en-US" sz="2000" dirty="0" smtClean="0"/>
              <a:t>，或简称以太帧。</a:t>
            </a:r>
            <a:endParaRPr lang="en-US" altLang="zh-CN" sz="2000" dirty="0" smtClean="0"/>
          </a:p>
          <a:p>
            <a:r>
              <a:rPr lang="zh-CN" altLang="en-US" sz="2000" dirty="0" smtClean="0"/>
              <a:t>以太帧的格式有两个标准：</a:t>
            </a:r>
            <a:r>
              <a:rPr lang="en-US" altLang="zh-CN" sz="2000" dirty="0" err="1" smtClean="0"/>
              <a:t>Ethernet_II</a:t>
            </a:r>
            <a:r>
              <a:rPr lang="zh-CN" altLang="en-US" sz="2000" dirty="0" smtClean="0"/>
              <a:t>格式和</a:t>
            </a:r>
            <a:r>
              <a:rPr lang="en-US" altLang="zh-CN" sz="2000" dirty="0" smtClean="0"/>
              <a:t>IEEE 802.3</a:t>
            </a:r>
            <a:r>
              <a:rPr lang="zh-CN" altLang="en-US" sz="2000" dirty="0" smtClean="0"/>
              <a:t>格式。</a:t>
            </a:r>
            <a:endParaRPr lang="zh-CN" altLang="en-US" sz="2000" dirty="0"/>
          </a:p>
        </p:txBody>
      </p:sp>
      <p:sp>
        <p:nvSpPr>
          <p:cNvPr id="8" name="Text Box 36"/>
          <p:cNvSpPr txBox="1">
            <a:spLocks noChangeArrowheads="1"/>
          </p:cNvSpPr>
          <p:nvPr/>
        </p:nvSpPr>
        <p:spPr bwMode="auto">
          <a:xfrm>
            <a:off x="943908" y="3481898"/>
            <a:ext cx="14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Ethernet_II</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格式</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10" name="表格 9"/>
          <p:cNvGraphicFramePr>
            <a:graphicFrameLocks noGrp="1"/>
          </p:cNvGraphicFramePr>
          <p:nvPr>
            <p:extLst/>
          </p:nvPr>
        </p:nvGraphicFramePr>
        <p:xfrm>
          <a:off x="2508864" y="3453690"/>
          <a:ext cx="8244000" cy="360000"/>
        </p:xfrm>
        <a:graphic>
          <a:graphicData uri="http://schemas.openxmlformats.org/drawingml/2006/table">
            <a:tbl>
              <a:tblPr firstRow="1" bandRow="1">
                <a:tableStyleId>{2D5ABB26-0587-4C30-8999-92F81FD0307C}</a:tableStyleId>
              </a:tblPr>
              <a:tblGrid>
                <a:gridCol w="1440000">
                  <a:extLst>
                    <a:ext uri="{9D8B030D-6E8A-4147-A177-3AD203B41FA5}">
                      <a16:colId xmlns:a16="http://schemas.microsoft.com/office/drawing/2014/main" xmlns="" val="20000"/>
                    </a:ext>
                  </a:extLst>
                </a:gridCol>
                <a:gridCol w="1440000">
                  <a:extLst>
                    <a:ext uri="{9D8B030D-6E8A-4147-A177-3AD203B41FA5}">
                      <a16:colId xmlns:a16="http://schemas.microsoft.com/office/drawing/2014/main" xmlns="" val="20001"/>
                    </a:ext>
                  </a:extLst>
                </a:gridCol>
                <a:gridCol w="792000">
                  <a:extLst>
                    <a:ext uri="{9D8B030D-6E8A-4147-A177-3AD203B41FA5}">
                      <a16:colId xmlns:a16="http://schemas.microsoft.com/office/drawing/2014/main" xmlns="" val="20002"/>
                    </a:ext>
                  </a:extLst>
                </a:gridCol>
                <a:gridCol w="3492000">
                  <a:extLst>
                    <a:ext uri="{9D8B030D-6E8A-4147-A177-3AD203B41FA5}">
                      <a16:colId xmlns:a16="http://schemas.microsoft.com/office/drawing/2014/main" xmlns="" val="20003"/>
                    </a:ext>
                  </a:extLst>
                </a:gridCol>
                <a:gridCol w="1080000">
                  <a:extLst>
                    <a:ext uri="{9D8B030D-6E8A-4147-A177-3AD203B41FA5}">
                      <a16:colId xmlns:a16="http://schemas.microsoft.com/office/drawing/2014/main" xmlns="" val="20004"/>
                    </a:ext>
                  </a:extLst>
                </a:gridCol>
              </a:tblGrid>
              <a:tr h="360000">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D.MAC</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Type</a:t>
                      </a: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用户数据</a:t>
                      </a:r>
                      <a:endPar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FCS</a:t>
                      </a: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11" name="表格 10"/>
          <p:cNvGraphicFramePr>
            <a:graphicFrameLocks noGrp="1"/>
          </p:cNvGraphicFramePr>
          <p:nvPr>
            <p:extLst/>
          </p:nvPr>
        </p:nvGraphicFramePr>
        <p:xfrm>
          <a:off x="2508863" y="4257218"/>
          <a:ext cx="8244000" cy="304800"/>
        </p:xfrm>
        <a:graphic>
          <a:graphicData uri="http://schemas.openxmlformats.org/drawingml/2006/table">
            <a:tbl>
              <a:tblPr firstRow="1" bandRow="1">
                <a:tableStyleId>{2D5ABB26-0587-4C30-8999-92F81FD0307C}</a:tableStyleId>
              </a:tblPr>
              <a:tblGrid>
                <a:gridCol w="1440000">
                  <a:extLst>
                    <a:ext uri="{9D8B030D-6E8A-4147-A177-3AD203B41FA5}">
                      <a16:colId xmlns:a16="http://schemas.microsoft.com/office/drawing/2014/main" xmlns="" val="20000"/>
                    </a:ext>
                  </a:extLst>
                </a:gridCol>
                <a:gridCol w="1440000">
                  <a:extLst>
                    <a:ext uri="{9D8B030D-6E8A-4147-A177-3AD203B41FA5}">
                      <a16:colId xmlns:a16="http://schemas.microsoft.com/office/drawing/2014/main" xmlns="" val="20001"/>
                    </a:ext>
                  </a:extLst>
                </a:gridCol>
                <a:gridCol w="792000">
                  <a:extLst>
                    <a:ext uri="{9D8B030D-6E8A-4147-A177-3AD203B41FA5}">
                      <a16:colId xmlns:a16="http://schemas.microsoft.com/office/drawing/2014/main" xmlns="" val="20002"/>
                    </a:ext>
                  </a:extLst>
                </a:gridCol>
                <a:gridCol w="972000">
                  <a:extLst>
                    <a:ext uri="{9D8B030D-6E8A-4147-A177-3AD203B41FA5}">
                      <a16:colId xmlns:a16="http://schemas.microsoft.com/office/drawing/2014/main" xmlns="" val="20003"/>
                    </a:ext>
                  </a:extLst>
                </a:gridCol>
                <a:gridCol w="1080000">
                  <a:extLst>
                    <a:ext uri="{9D8B030D-6E8A-4147-A177-3AD203B41FA5}">
                      <a16:colId xmlns:a16="http://schemas.microsoft.com/office/drawing/2014/main" xmlns="" val="20004"/>
                    </a:ext>
                  </a:extLst>
                </a:gridCol>
                <a:gridCol w="1440000">
                  <a:extLst>
                    <a:ext uri="{9D8B030D-6E8A-4147-A177-3AD203B41FA5}">
                      <a16:colId xmlns:a16="http://schemas.microsoft.com/office/drawing/2014/main" xmlns="" val="20005"/>
                    </a:ext>
                  </a:extLst>
                </a:gridCol>
                <a:gridCol w="1080000">
                  <a:extLst>
                    <a:ext uri="{9D8B030D-6E8A-4147-A177-3AD203B41FA5}">
                      <a16:colId xmlns:a16="http://schemas.microsoft.com/office/drawing/2014/main" xmlns="" val="20006"/>
                    </a:ext>
                  </a:extLst>
                </a:gridCol>
              </a:tblGrid>
              <a:tr h="28799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D.MAC</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Length</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LLC</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SNAP</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用户数据</a:t>
                      </a: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FCS</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2" name="Text Box 36"/>
          <p:cNvSpPr txBox="1">
            <a:spLocks noChangeArrowheads="1"/>
          </p:cNvSpPr>
          <p:nvPr/>
        </p:nvSpPr>
        <p:spPr bwMode="auto">
          <a:xfrm>
            <a:off x="943908" y="4282511"/>
            <a:ext cx="14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zh-CN"/>
            </a:defPPr>
            <a:lvl1pPr algn="ctr" defTabSz="784225" fontAlgn="base">
              <a:defRPr sz="1400">
                <a:latin typeface="Huawei Sans" panose="020C0503030203020204" pitchFamily="34" charset="0"/>
                <a:ea typeface="方正兰亭黑简体" panose="02000000000000000000" pitchFamily="2" charset="-122"/>
                <a:cs typeface="Huawei Sans" panose="020C0503030203020204" pitchFamily="34" charset="0"/>
              </a:defRPr>
            </a:lvl1pPr>
            <a:lvl2pPr marL="742950" indent="-285750" algn="ctr" defTabSz="784225">
              <a:defRPr sz="2100">
                <a:latin typeface="Arial" panose="020B0604020202020204" pitchFamily="34" charset="0"/>
                <a:ea typeface="MS PGothic" panose="020B0600070205080204" pitchFamily="34" charset="-128"/>
              </a:defRPr>
            </a:lvl2pPr>
            <a:lvl3pPr marL="1143000" indent="-228600" algn="ctr" defTabSz="784225">
              <a:defRPr sz="2100">
                <a:latin typeface="Arial" panose="020B0604020202020204" pitchFamily="34" charset="0"/>
                <a:ea typeface="MS PGothic" panose="020B0600070205080204" pitchFamily="34" charset="-128"/>
              </a:defRPr>
            </a:lvl3pPr>
            <a:lvl4pPr marL="1600200" indent="-228600" algn="ctr" defTabSz="784225">
              <a:defRPr sz="2100">
                <a:latin typeface="Arial" panose="020B0604020202020204" pitchFamily="34" charset="0"/>
                <a:ea typeface="MS PGothic" panose="020B0600070205080204" pitchFamily="34" charset="-128"/>
              </a:defRPr>
            </a:lvl4pPr>
            <a:lvl5pPr marL="2057400" indent="-228600" algn="ctr" defTabSz="784225">
              <a:defRPr sz="2100">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latin typeface="Arial" panose="020B0604020202020204" pitchFamily="34" charset="0"/>
                <a:ea typeface="MS PGothic" panose="020B0600070205080204" pitchFamily="34" charset="-128"/>
              </a:defRPr>
            </a:lvl9pPr>
          </a:lstStyle>
          <a:p>
            <a:r>
              <a:rPr lang="en-US" altLang="zh-CN" dirty="0"/>
              <a:t>IEEE 802.3</a:t>
            </a:r>
            <a:r>
              <a:rPr lang="zh-CN" altLang="en-US" dirty="0"/>
              <a:t>格式</a:t>
            </a:r>
            <a:endParaRPr lang="en-US" altLang="zh-CN" dirty="0"/>
          </a:p>
        </p:txBody>
      </p:sp>
      <p:graphicFrame>
        <p:nvGraphicFramePr>
          <p:cNvPr id="14" name="表格 13"/>
          <p:cNvGraphicFramePr>
            <a:graphicFrameLocks noGrp="1"/>
          </p:cNvGraphicFramePr>
          <p:nvPr>
            <p:extLst/>
          </p:nvPr>
        </p:nvGraphicFramePr>
        <p:xfrm>
          <a:off x="6636060" y="4922058"/>
          <a:ext cx="1646896" cy="518160"/>
        </p:xfrm>
        <a:graphic>
          <a:graphicData uri="http://schemas.openxmlformats.org/drawingml/2006/table">
            <a:tbl>
              <a:tblPr firstRow="1" bandRow="1">
                <a:tableStyleId>{2D5ABB26-0587-4C30-8999-92F81FD0307C}</a:tableStyleId>
              </a:tblPr>
              <a:tblGrid>
                <a:gridCol w="900100">
                  <a:extLst>
                    <a:ext uri="{9D8B030D-6E8A-4147-A177-3AD203B41FA5}">
                      <a16:colId xmlns:a16="http://schemas.microsoft.com/office/drawing/2014/main" xmlns="" val="20000"/>
                    </a:ext>
                  </a:extLst>
                </a:gridCol>
                <a:gridCol w="746796">
                  <a:extLst>
                    <a:ext uri="{9D8B030D-6E8A-4147-A177-3AD203B41FA5}">
                      <a16:colId xmlns:a16="http://schemas.microsoft.com/office/drawing/2014/main" xmlns="" val="2000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Org Code</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Type</a:t>
                      </a: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27" name="Text Box 36"/>
          <p:cNvSpPr txBox="1">
            <a:spLocks noChangeArrowheads="1"/>
          </p:cNvSpPr>
          <p:nvPr/>
        </p:nvSpPr>
        <p:spPr bwMode="auto">
          <a:xfrm>
            <a:off x="6698780" y="4598022"/>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3B</a:t>
            </a:r>
          </a:p>
        </p:txBody>
      </p:sp>
      <p:sp>
        <p:nvSpPr>
          <p:cNvPr id="28" name="Text Box 36"/>
          <p:cNvSpPr txBox="1">
            <a:spLocks noChangeArrowheads="1"/>
          </p:cNvSpPr>
          <p:nvPr/>
        </p:nvSpPr>
        <p:spPr bwMode="auto">
          <a:xfrm>
            <a:off x="7562876" y="4598022"/>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2B</a:t>
            </a:r>
          </a:p>
        </p:txBody>
      </p:sp>
      <p:sp>
        <p:nvSpPr>
          <p:cNvPr id="33" name="Text Box 36"/>
          <p:cNvSpPr txBox="1">
            <a:spLocks noChangeArrowheads="1"/>
          </p:cNvSpPr>
          <p:nvPr/>
        </p:nvSpPr>
        <p:spPr bwMode="auto">
          <a:xfrm>
            <a:off x="2492080" y="3107754"/>
            <a:ext cx="14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6B</a:t>
            </a:r>
          </a:p>
        </p:txBody>
      </p:sp>
      <p:sp>
        <p:nvSpPr>
          <p:cNvPr id="34" name="Text Box 36"/>
          <p:cNvSpPr txBox="1">
            <a:spLocks noChangeArrowheads="1"/>
          </p:cNvSpPr>
          <p:nvPr/>
        </p:nvSpPr>
        <p:spPr bwMode="auto">
          <a:xfrm>
            <a:off x="3932240" y="3107754"/>
            <a:ext cx="14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6B</a:t>
            </a:r>
          </a:p>
        </p:txBody>
      </p:sp>
      <p:sp>
        <p:nvSpPr>
          <p:cNvPr id="35" name="Text Box 36"/>
          <p:cNvSpPr txBox="1">
            <a:spLocks noChangeArrowheads="1"/>
          </p:cNvSpPr>
          <p:nvPr/>
        </p:nvSpPr>
        <p:spPr bwMode="auto">
          <a:xfrm>
            <a:off x="5516416" y="3107754"/>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2B</a:t>
            </a:r>
          </a:p>
        </p:txBody>
      </p:sp>
      <p:sp>
        <p:nvSpPr>
          <p:cNvPr id="36" name="Text Box 36"/>
          <p:cNvSpPr txBox="1">
            <a:spLocks noChangeArrowheads="1"/>
          </p:cNvSpPr>
          <p:nvPr/>
        </p:nvSpPr>
        <p:spPr bwMode="auto">
          <a:xfrm>
            <a:off x="7104112" y="3107754"/>
            <a:ext cx="158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46-1500B</a:t>
            </a:r>
          </a:p>
        </p:txBody>
      </p:sp>
      <p:sp>
        <p:nvSpPr>
          <p:cNvPr id="37" name="Text Box 36"/>
          <p:cNvSpPr txBox="1">
            <a:spLocks noChangeArrowheads="1"/>
          </p:cNvSpPr>
          <p:nvPr/>
        </p:nvSpPr>
        <p:spPr bwMode="auto">
          <a:xfrm>
            <a:off x="9984432" y="3107754"/>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4B</a:t>
            </a:r>
          </a:p>
        </p:txBody>
      </p:sp>
      <p:sp>
        <p:nvSpPr>
          <p:cNvPr id="42" name="Text Box 36"/>
          <p:cNvSpPr txBox="1">
            <a:spLocks noChangeArrowheads="1"/>
          </p:cNvSpPr>
          <p:nvPr/>
        </p:nvSpPr>
        <p:spPr bwMode="auto">
          <a:xfrm>
            <a:off x="2492080" y="3949950"/>
            <a:ext cx="14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6B</a:t>
            </a:r>
          </a:p>
        </p:txBody>
      </p:sp>
      <p:sp>
        <p:nvSpPr>
          <p:cNvPr id="43" name="Text Box 36"/>
          <p:cNvSpPr txBox="1">
            <a:spLocks noChangeArrowheads="1"/>
          </p:cNvSpPr>
          <p:nvPr/>
        </p:nvSpPr>
        <p:spPr bwMode="auto">
          <a:xfrm>
            <a:off x="3932240" y="3949950"/>
            <a:ext cx="14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6B</a:t>
            </a:r>
          </a:p>
        </p:txBody>
      </p:sp>
      <p:sp>
        <p:nvSpPr>
          <p:cNvPr id="44" name="Text Box 36"/>
          <p:cNvSpPr txBox="1">
            <a:spLocks noChangeArrowheads="1"/>
          </p:cNvSpPr>
          <p:nvPr/>
        </p:nvSpPr>
        <p:spPr bwMode="auto">
          <a:xfrm>
            <a:off x="5516416" y="3949950"/>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2B</a:t>
            </a:r>
          </a:p>
        </p:txBody>
      </p:sp>
      <p:sp>
        <p:nvSpPr>
          <p:cNvPr id="45" name="Text Box 36"/>
          <p:cNvSpPr txBox="1">
            <a:spLocks noChangeArrowheads="1"/>
          </p:cNvSpPr>
          <p:nvPr/>
        </p:nvSpPr>
        <p:spPr bwMode="auto">
          <a:xfrm>
            <a:off x="8148228" y="3949950"/>
            <a:ext cx="158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38-1492B</a:t>
            </a:r>
          </a:p>
        </p:txBody>
      </p:sp>
      <p:sp>
        <p:nvSpPr>
          <p:cNvPr id="46" name="Text Box 36"/>
          <p:cNvSpPr txBox="1">
            <a:spLocks noChangeArrowheads="1"/>
          </p:cNvSpPr>
          <p:nvPr/>
        </p:nvSpPr>
        <p:spPr bwMode="auto">
          <a:xfrm>
            <a:off x="9948428" y="3949950"/>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4B</a:t>
            </a:r>
          </a:p>
        </p:txBody>
      </p:sp>
      <p:sp>
        <p:nvSpPr>
          <p:cNvPr id="47" name="Text Box 36"/>
          <p:cNvSpPr txBox="1">
            <a:spLocks noChangeArrowheads="1"/>
          </p:cNvSpPr>
          <p:nvPr/>
        </p:nvSpPr>
        <p:spPr bwMode="auto">
          <a:xfrm>
            <a:off x="6452520" y="3949950"/>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3B</a:t>
            </a:r>
          </a:p>
        </p:txBody>
      </p:sp>
      <p:sp>
        <p:nvSpPr>
          <p:cNvPr id="48" name="Text Box 36"/>
          <p:cNvSpPr txBox="1">
            <a:spLocks noChangeArrowheads="1"/>
          </p:cNvSpPr>
          <p:nvPr/>
        </p:nvSpPr>
        <p:spPr bwMode="auto">
          <a:xfrm>
            <a:off x="7424628" y="3949950"/>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5B</a:t>
            </a:r>
          </a:p>
        </p:txBody>
      </p:sp>
      <p:sp>
        <p:nvSpPr>
          <p:cNvPr id="4" name="右大括号 3"/>
          <p:cNvSpPr/>
          <p:nvPr/>
        </p:nvSpPr>
        <p:spPr bwMode="auto">
          <a:xfrm rot="16200000">
            <a:off x="6492044" y="-1148514"/>
            <a:ext cx="288032" cy="8208912"/>
          </a:xfrm>
          <a:prstGeom prst="rightBrace">
            <a:avLst>
              <a:gd name="adj1" fmla="val 35642"/>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Text Box 36"/>
          <p:cNvSpPr txBox="1">
            <a:spLocks noChangeArrowheads="1"/>
          </p:cNvSpPr>
          <p:nvPr/>
        </p:nvSpPr>
        <p:spPr bwMode="auto">
          <a:xfrm>
            <a:off x="4871864" y="2531793"/>
            <a:ext cx="35283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base"/>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数据帧的总长度：</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64-1518</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Byte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燕尾形 25"/>
          <p:cNvSpPr/>
          <p:nvPr/>
        </p:nvSpPr>
        <p:spPr bwMode="auto">
          <a:xfrm>
            <a:off x="9764074" y="126000"/>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29" name="燕尾形 28"/>
          <p:cNvSpPr/>
          <p:nvPr/>
        </p:nvSpPr>
        <p:spPr bwMode="auto">
          <a:xfrm>
            <a:off x="10758307" y="126000"/>
            <a:ext cx="1283561"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30" name="五边形 29"/>
          <p:cNvSpPr/>
          <p:nvPr/>
        </p:nvSpPr>
        <p:spPr bwMode="auto">
          <a:xfrm>
            <a:off x="8693731" y="126000"/>
            <a:ext cx="115611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spcBef>
                <a:spcPts val="0"/>
              </a:spcBef>
              <a:defRPr/>
            </a:pPr>
            <a:r>
              <a:rPr lang="zh-CN" altLang="en-US" sz="1200" b="1" kern="0" dirty="0" smtClean="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以太网帧格式</a:t>
            </a:r>
            <a:endPar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117975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85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440111" y="2960948"/>
            <a:ext cx="5339965" cy="2952328"/>
          </a:xfrm>
          <a:prstGeom prst="rect">
            <a:avLst/>
          </a:prstGeom>
          <a:noFill/>
          <a:ln w="12700" cap="flat" cmpd="sng" algn="ctr">
            <a:solidFill>
              <a:schemeClr val="bg1">
                <a:lumMod val="50000"/>
                <a:alpha val="30000"/>
              </a:scheme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 name="标题 2"/>
          <p:cNvSpPr>
            <a:spLocks noGrp="1"/>
          </p:cNvSpPr>
          <p:nvPr>
            <p:ph type="title"/>
          </p:nvPr>
        </p:nvSpPr>
        <p:spPr/>
        <p:txBody>
          <a:bodyPr/>
          <a:lstStyle/>
          <a:p>
            <a:r>
              <a:rPr lang="zh-CN" altLang="en-US" smtClean="0"/>
              <a:t>什么是</a:t>
            </a:r>
            <a:r>
              <a:rPr lang="en-US" altLang="zh-CN" smtClean="0"/>
              <a:t>MAC</a:t>
            </a:r>
            <a:r>
              <a:rPr lang="zh-CN" altLang="en-US" smtClean="0"/>
              <a:t>地址</a:t>
            </a:r>
            <a:endParaRPr lang="zh-CN" altLang="en-US" dirty="0"/>
          </a:p>
        </p:txBody>
      </p:sp>
      <p:sp>
        <p:nvSpPr>
          <p:cNvPr id="4" name="文本占位符 3"/>
          <p:cNvSpPr>
            <a:spLocks noGrp="1"/>
          </p:cNvSpPr>
          <p:nvPr>
            <p:ph type="body" sz="quarter" idx="10"/>
          </p:nvPr>
        </p:nvSpPr>
        <p:spPr>
          <a:xfrm>
            <a:off x="468317" y="1233488"/>
            <a:ext cx="11276183" cy="1467836"/>
          </a:xfrm>
        </p:spPr>
        <p:txBody>
          <a:bodyPr/>
          <a:lstStyle/>
          <a:p>
            <a:r>
              <a:rPr lang="en-US" altLang="zh-CN" sz="2000" dirty="0" smtClean="0"/>
              <a:t>MAC (Medium Access Control)</a:t>
            </a:r>
            <a:r>
              <a:rPr lang="zh-CN" altLang="en-US" sz="2000" dirty="0" smtClean="0"/>
              <a:t>地址在网络中唯一标识一个网卡，每个网卡都需要并拥有有唯一的一个</a:t>
            </a:r>
            <a:r>
              <a:rPr lang="en-US" altLang="zh-CN" sz="2000" dirty="0" smtClean="0"/>
              <a:t>MAC</a:t>
            </a:r>
            <a:r>
              <a:rPr lang="zh-CN" altLang="en-US" sz="2000" dirty="0" smtClean="0"/>
              <a:t>地址。</a:t>
            </a:r>
          </a:p>
          <a:p>
            <a:r>
              <a:rPr lang="zh-CN" altLang="en-US" sz="2000" dirty="0" smtClean="0"/>
              <a:t>一块网卡的</a:t>
            </a:r>
            <a:r>
              <a:rPr lang="en-US" altLang="zh-CN" sz="2000" dirty="0" smtClean="0"/>
              <a:t>MAC</a:t>
            </a:r>
            <a:r>
              <a:rPr lang="zh-CN" altLang="en-US" sz="2000" dirty="0" smtClean="0"/>
              <a:t>地址是具有全球唯一性的。</a:t>
            </a:r>
          </a:p>
        </p:txBody>
      </p:sp>
      <p:sp>
        <p:nvSpPr>
          <p:cNvPr id="19" name="adult-man-with-moustache_57083"/>
          <p:cNvSpPr>
            <a:spLocks noChangeAspect="1"/>
          </p:cNvSpPr>
          <p:nvPr/>
        </p:nvSpPr>
        <p:spPr bwMode="auto">
          <a:xfrm>
            <a:off x="2747588" y="4692294"/>
            <a:ext cx="576064" cy="752930"/>
          </a:xfrm>
          <a:custGeom>
            <a:avLst/>
            <a:gdLst>
              <a:gd name="connsiteX0" fmla="*/ 231454 w 464038"/>
              <a:gd name="connsiteY0" fmla="*/ 522255 h 606510"/>
              <a:gd name="connsiteX1" fmla="*/ 248813 w 464038"/>
              <a:gd name="connsiteY1" fmla="*/ 539544 h 606510"/>
              <a:gd name="connsiteX2" fmla="*/ 231454 w 464038"/>
              <a:gd name="connsiteY2" fmla="*/ 556833 h 606510"/>
              <a:gd name="connsiteX3" fmla="*/ 214095 w 464038"/>
              <a:gd name="connsiteY3" fmla="*/ 539544 h 606510"/>
              <a:gd name="connsiteX4" fmla="*/ 231454 w 464038"/>
              <a:gd name="connsiteY4" fmla="*/ 522255 h 606510"/>
              <a:gd name="connsiteX5" fmla="*/ 103999 w 464038"/>
              <a:gd name="connsiteY5" fmla="*/ 443759 h 606510"/>
              <a:gd name="connsiteX6" fmla="*/ 29674 w 464038"/>
              <a:gd name="connsiteY6" fmla="*/ 514504 h 606510"/>
              <a:gd name="connsiteX7" fmla="*/ 29674 w 464038"/>
              <a:gd name="connsiteY7" fmla="*/ 576782 h 606510"/>
              <a:gd name="connsiteX8" fmla="*/ 231642 w 464038"/>
              <a:gd name="connsiteY8" fmla="*/ 576782 h 606510"/>
              <a:gd name="connsiteX9" fmla="*/ 232019 w 464038"/>
              <a:gd name="connsiteY9" fmla="*/ 576782 h 606510"/>
              <a:gd name="connsiteX10" fmla="*/ 232396 w 464038"/>
              <a:gd name="connsiteY10" fmla="*/ 576782 h 606510"/>
              <a:gd name="connsiteX11" fmla="*/ 434270 w 464038"/>
              <a:gd name="connsiteY11" fmla="*/ 576782 h 606510"/>
              <a:gd name="connsiteX12" fmla="*/ 434270 w 464038"/>
              <a:gd name="connsiteY12" fmla="*/ 514504 h 606510"/>
              <a:gd name="connsiteX13" fmla="*/ 360039 w 464038"/>
              <a:gd name="connsiteY13" fmla="*/ 443759 h 606510"/>
              <a:gd name="connsiteX14" fmla="*/ 349866 w 464038"/>
              <a:gd name="connsiteY14" fmla="*/ 447804 h 606510"/>
              <a:gd name="connsiteX15" fmla="*/ 232773 w 464038"/>
              <a:gd name="connsiteY15" fmla="*/ 497100 h 606510"/>
              <a:gd name="connsiteX16" fmla="*/ 232584 w 464038"/>
              <a:gd name="connsiteY16" fmla="*/ 497100 h 606510"/>
              <a:gd name="connsiteX17" fmla="*/ 232396 w 464038"/>
              <a:gd name="connsiteY17" fmla="*/ 497100 h 606510"/>
              <a:gd name="connsiteX18" fmla="*/ 232019 w 464038"/>
              <a:gd name="connsiteY18" fmla="*/ 497100 h 606510"/>
              <a:gd name="connsiteX19" fmla="*/ 231642 w 464038"/>
              <a:gd name="connsiteY19" fmla="*/ 497100 h 606510"/>
              <a:gd name="connsiteX20" fmla="*/ 231454 w 464038"/>
              <a:gd name="connsiteY20" fmla="*/ 497100 h 606510"/>
              <a:gd name="connsiteX21" fmla="*/ 231171 w 464038"/>
              <a:gd name="connsiteY21" fmla="*/ 497100 h 606510"/>
              <a:gd name="connsiteX22" fmla="*/ 114173 w 464038"/>
              <a:gd name="connsiteY22" fmla="*/ 447804 h 606510"/>
              <a:gd name="connsiteX23" fmla="*/ 103999 w 464038"/>
              <a:gd name="connsiteY23" fmla="*/ 443759 h 606510"/>
              <a:gd name="connsiteX24" fmla="*/ 112100 w 464038"/>
              <a:gd name="connsiteY24" fmla="*/ 413090 h 606510"/>
              <a:gd name="connsiteX25" fmla="*/ 116999 w 464038"/>
              <a:gd name="connsiteY25" fmla="*/ 413184 h 606510"/>
              <a:gd name="connsiteX26" fmla="*/ 117187 w 464038"/>
              <a:gd name="connsiteY26" fmla="*/ 413184 h 606510"/>
              <a:gd name="connsiteX27" fmla="*/ 117564 w 464038"/>
              <a:gd name="connsiteY27" fmla="*/ 413184 h 606510"/>
              <a:gd name="connsiteX28" fmla="*/ 118129 w 464038"/>
              <a:gd name="connsiteY28" fmla="*/ 413184 h 606510"/>
              <a:gd name="connsiteX29" fmla="*/ 118223 w 464038"/>
              <a:gd name="connsiteY29" fmla="*/ 413184 h 606510"/>
              <a:gd name="connsiteX30" fmla="*/ 132731 w 464038"/>
              <a:gd name="connsiteY30" fmla="*/ 422309 h 606510"/>
              <a:gd name="connsiteX31" fmla="*/ 231454 w 464038"/>
              <a:gd name="connsiteY31" fmla="*/ 467372 h 606510"/>
              <a:gd name="connsiteX32" fmla="*/ 232019 w 464038"/>
              <a:gd name="connsiteY32" fmla="*/ 467372 h 606510"/>
              <a:gd name="connsiteX33" fmla="*/ 232584 w 464038"/>
              <a:gd name="connsiteY33" fmla="*/ 467372 h 606510"/>
              <a:gd name="connsiteX34" fmla="*/ 331308 w 464038"/>
              <a:gd name="connsiteY34" fmla="*/ 422309 h 606510"/>
              <a:gd name="connsiteX35" fmla="*/ 345815 w 464038"/>
              <a:gd name="connsiteY35" fmla="*/ 413184 h 606510"/>
              <a:gd name="connsiteX36" fmla="*/ 346380 w 464038"/>
              <a:gd name="connsiteY36" fmla="*/ 413184 h 606510"/>
              <a:gd name="connsiteX37" fmla="*/ 346757 w 464038"/>
              <a:gd name="connsiteY37" fmla="*/ 413184 h 606510"/>
              <a:gd name="connsiteX38" fmla="*/ 347040 w 464038"/>
              <a:gd name="connsiteY38" fmla="*/ 413184 h 606510"/>
              <a:gd name="connsiteX39" fmla="*/ 351938 w 464038"/>
              <a:gd name="connsiteY39" fmla="*/ 413090 h 606510"/>
              <a:gd name="connsiteX40" fmla="*/ 464038 w 464038"/>
              <a:gd name="connsiteY40" fmla="*/ 514504 h 606510"/>
              <a:gd name="connsiteX41" fmla="*/ 464038 w 464038"/>
              <a:gd name="connsiteY41" fmla="*/ 606510 h 606510"/>
              <a:gd name="connsiteX42" fmla="*/ 232773 w 464038"/>
              <a:gd name="connsiteY42" fmla="*/ 606510 h 606510"/>
              <a:gd name="connsiteX43" fmla="*/ 232019 w 464038"/>
              <a:gd name="connsiteY43" fmla="*/ 606510 h 606510"/>
              <a:gd name="connsiteX44" fmla="*/ 231171 w 464038"/>
              <a:gd name="connsiteY44" fmla="*/ 606510 h 606510"/>
              <a:gd name="connsiteX45" fmla="*/ 0 w 464038"/>
              <a:gd name="connsiteY45" fmla="*/ 606510 h 606510"/>
              <a:gd name="connsiteX46" fmla="*/ 0 w 464038"/>
              <a:gd name="connsiteY46" fmla="*/ 514504 h 606510"/>
              <a:gd name="connsiteX47" fmla="*/ 112100 w 464038"/>
              <a:gd name="connsiteY47" fmla="*/ 413090 h 606510"/>
              <a:gd name="connsiteX48" fmla="*/ 230383 w 464038"/>
              <a:gd name="connsiteY48" fmla="*/ 287342 h 606510"/>
              <a:gd name="connsiteX49" fmla="*/ 230477 w 464038"/>
              <a:gd name="connsiteY49" fmla="*/ 287342 h 606510"/>
              <a:gd name="connsiteX50" fmla="*/ 230571 w 464038"/>
              <a:gd name="connsiteY50" fmla="*/ 287342 h 606510"/>
              <a:gd name="connsiteX51" fmla="*/ 231419 w 464038"/>
              <a:gd name="connsiteY51" fmla="*/ 287342 h 606510"/>
              <a:gd name="connsiteX52" fmla="*/ 232267 w 464038"/>
              <a:gd name="connsiteY52" fmla="*/ 287342 h 606510"/>
              <a:gd name="connsiteX53" fmla="*/ 232361 w 464038"/>
              <a:gd name="connsiteY53" fmla="*/ 287342 h 606510"/>
              <a:gd name="connsiteX54" fmla="*/ 232455 w 464038"/>
              <a:gd name="connsiteY54" fmla="*/ 287342 h 606510"/>
              <a:gd name="connsiteX55" fmla="*/ 313471 w 464038"/>
              <a:gd name="connsiteY55" fmla="*/ 312290 h 606510"/>
              <a:gd name="connsiteX56" fmla="*/ 317050 w 464038"/>
              <a:gd name="connsiteY56" fmla="*/ 318974 h 606510"/>
              <a:gd name="connsiteX57" fmla="*/ 309043 w 464038"/>
              <a:gd name="connsiteY57" fmla="*/ 326976 h 606510"/>
              <a:gd name="connsiteX58" fmla="*/ 308855 w 464038"/>
              <a:gd name="connsiteY58" fmla="*/ 326976 h 606510"/>
              <a:gd name="connsiteX59" fmla="*/ 232361 w 464038"/>
              <a:gd name="connsiteY59" fmla="*/ 322175 h 606510"/>
              <a:gd name="connsiteX60" fmla="*/ 231419 w 464038"/>
              <a:gd name="connsiteY60" fmla="*/ 322175 h 606510"/>
              <a:gd name="connsiteX61" fmla="*/ 230477 w 464038"/>
              <a:gd name="connsiteY61" fmla="*/ 322175 h 606510"/>
              <a:gd name="connsiteX62" fmla="*/ 153984 w 464038"/>
              <a:gd name="connsiteY62" fmla="*/ 326976 h 606510"/>
              <a:gd name="connsiteX63" fmla="*/ 153796 w 464038"/>
              <a:gd name="connsiteY63" fmla="*/ 326976 h 606510"/>
              <a:gd name="connsiteX64" fmla="*/ 145788 w 464038"/>
              <a:gd name="connsiteY64" fmla="*/ 318974 h 606510"/>
              <a:gd name="connsiteX65" fmla="*/ 149368 w 464038"/>
              <a:gd name="connsiteY65" fmla="*/ 312290 h 606510"/>
              <a:gd name="connsiteX66" fmla="*/ 230383 w 464038"/>
              <a:gd name="connsiteY66" fmla="*/ 287342 h 606510"/>
              <a:gd name="connsiteX67" fmla="*/ 293148 w 464038"/>
              <a:gd name="connsiteY67" fmla="*/ 219442 h 606510"/>
              <a:gd name="connsiteX68" fmla="*/ 277800 w 464038"/>
              <a:gd name="connsiteY68" fmla="*/ 234690 h 606510"/>
              <a:gd name="connsiteX69" fmla="*/ 293148 w 464038"/>
              <a:gd name="connsiteY69" fmla="*/ 250033 h 606510"/>
              <a:gd name="connsiteX70" fmla="*/ 308496 w 464038"/>
              <a:gd name="connsiteY70" fmla="*/ 234690 h 606510"/>
              <a:gd name="connsiteX71" fmla="*/ 293148 w 464038"/>
              <a:gd name="connsiteY71" fmla="*/ 219442 h 606510"/>
              <a:gd name="connsiteX72" fmla="*/ 169743 w 464038"/>
              <a:gd name="connsiteY72" fmla="*/ 219442 h 606510"/>
              <a:gd name="connsiteX73" fmla="*/ 154383 w 464038"/>
              <a:gd name="connsiteY73" fmla="*/ 234690 h 606510"/>
              <a:gd name="connsiteX74" fmla="*/ 169743 w 464038"/>
              <a:gd name="connsiteY74" fmla="*/ 250033 h 606510"/>
              <a:gd name="connsiteX75" fmla="*/ 185009 w 464038"/>
              <a:gd name="connsiteY75" fmla="*/ 234690 h 606510"/>
              <a:gd name="connsiteX76" fmla="*/ 169743 w 464038"/>
              <a:gd name="connsiteY76" fmla="*/ 219442 h 606510"/>
              <a:gd name="connsiteX77" fmla="*/ 299268 w 464038"/>
              <a:gd name="connsiteY77" fmla="*/ 201182 h 606510"/>
              <a:gd name="connsiteX78" fmla="*/ 329117 w 464038"/>
              <a:gd name="connsiteY78" fmla="*/ 231019 h 606510"/>
              <a:gd name="connsiteX79" fmla="*/ 299268 w 464038"/>
              <a:gd name="connsiteY79" fmla="*/ 260951 h 606510"/>
              <a:gd name="connsiteX80" fmla="*/ 269419 w 464038"/>
              <a:gd name="connsiteY80" fmla="*/ 231019 h 606510"/>
              <a:gd name="connsiteX81" fmla="*/ 299268 w 464038"/>
              <a:gd name="connsiteY81" fmla="*/ 201182 h 606510"/>
              <a:gd name="connsiteX82" fmla="*/ 163618 w 464038"/>
              <a:gd name="connsiteY82" fmla="*/ 201182 h 606510"/>
              <a:gd name="connsiteX83" fmla="*/ 193490 w 464038"/>
              <a:gd name="connsiteY83" fmla="*/ 231019 h 606510"/>
              <a:gd name="connsiteX84" fmla="*/ 163618 w 464038"/>
              <a:gd name="connsiteY84" fmla="*/ 260951 h 606510"/>
              <a:gd name="connsiteX85" fmla="*/ 133651 w 464038"/>
              <a:gd name="connsiteY85" fmla="*/ 231019 h 606510"/>
              <a:gd name="connsiteX86" fmla="*/ 163618 w 464038"/>
              <a:gd name="connsiteY86" fmla="*/ 201182 h 606510"/>
              <a:gd name="connsiteX87" fmla="*/ 168377 w 464038"/>
              <a:gd name="connsiteY87" fmla="*/ 109792 h 606510"/>
              <a:gd name="connsiteX88" fmla="*/ 157804 w 464038"/>
              <a:gd name="connsiteY88" fmla="*/ 114296 h 606510"/>
              <a:gd name="connsiteX89" fmla="*/ 59179 w 464038"/>
              <a:gd name="connsiteY89" fmla="*/ 179675 h 606510"/>
              <a:gd name="connsiteX90" fmla="*/ 52491 w 464038"/>
              <a:gd name="connsiteY90" fmla="*/ 181463 h 606510"/>
              <a:gd name="connsiteX91" fmla="*/ 27246 w 464038"/>
              <a:gd name="connsiteY91" fmla="*/ 226711 h 606510"/>
              <a:gd name="connsiteX92" fmla="*/ 58049 w 464038"/>
              <a:gd name="connsiteY92" fmla="*/ 267067 h 606510"/>
              <a:gd name="connsiteX93" fmla="*/ 59933 w 464038"/>
              <a:gd name="connsiteY93" fmla="*/ 266973 h 606510"/>
              <a:gd name="connsiteX94" fmla="*/ 69447 w 464038"/>
              <a:gd name="connsiteY94" fmla="*/ 266315 h 606510"/>
              <a:gd name="connsiteX95" fmla="*/ 73591 w 464038"/>
              <a:gd name="connsiteY95" fmla="*/ 274123 h 606510"/>
              <a:gd name="connsiteX96" fmla="*/ 232691 w 464038"/>
              <a:gd name="connsiteY96" fmla="*/ 379106 h 606510"/>
              <a:gd name="connsiteX97" fmla="*/ 391790 w 464038"/>
              <a:gd name="connsiteY97" fmla="*/ 274123 h 606510"/>
              <a:gd name="connsiteX98" fmla="*/ 395935 w 464038"/>
              <a:gd name="connsiteY98" fmla="*/ 266127 h 606510"/>
              <a:gd name="connsiteX99" fmla="*/ 404884 w 464038"/>
              <a:gd name="connsiteY99" fmla="*/ 266879 h 606510"/>
              <a:gd name="connsiteX100" fmla="*/ 407804 w 464038"/>
              <a:gd name="connsiteY100" fmla="*/ 267067 h 606510"/>
              <a:gd name="connsiteX101" fmla="*/ 435592 w 464038"/>
              <a:gd name="connsiteY101" fmla="*/ 226711 h 606510"/>
              <a:gd name="connsiteX102" fmla="*/ 412985 w 464038"/>
              <a:gd name="connsiteY102" fmla="*/ 181275 h 606510"/>
              <a:gd name="connsiteX103" fmla="*/ 411007 w 464038"/>
              <a:gd name="connsiteY103" fmla="*/ 180804 h 606510"/>
              <a:gd name="connsiteX104" fmla="*/ 178810 w 464038"/>
              <a:gd name="connsiteY104" fmla="*/ 114390 h 606510"/>
              <a:gd name="connsiteX105" fmla="*/ 168377 w 464038"/>
              <a:gd name="connsiteY105" fmla="*/ 109792 h 606510"/>
              <a:gd name="connsiteX106" fmla="*/ 229677 w 464038"/>
              <a:gd name="connsiteY106" fmla="*/ 0 h 606510"/>
              <a:gd name="connsiteX107" fmla="*/ 358821 w 464038"/>
              <a:gd name="connsiteY107" fmla="*/ 50046 h 606510"/>
              <a:gd name="connsiteX108" fmla="*/ 427491 w 464038"/>
              <a:gd name="connsiteY108" fmla="*/ 158039 h 606510"/>
              <a:gd name="connsiteX109" fmla="*/ 462344 w 464038"/>
              <a:gd name="connsiteY109" fmla="*/ 226711 h 606510"/>
              <a:gd name="connsiteX110" fmla="*/ 411572 w 464038"/>
              <a:gd name="connsiteY110" fmla="*/ 293689 h 606510"/>
              <a:gd name="connsiteX111" fmla="*/ 341960 w 464038"/>
              <a:gd name="connsiteY111" fmla="*/ 369605 h 606510"/>
              <a:gd name="connsiteX112" fmla="*/ 232691 w 464038"/>
              <a:gd name="connsiteY112" fmla="*/ 405822 h 606510"/>
              <a:gd name="connsiteX113" fmla="*/ 123422 w 464038"/>
              <a:gd name="connsiteY113" fmla="*/ 369605 h 606510"/>
              <a:gd name="connsiteX114" fmla="*/ 53716 w 464038"/>
              <a:gd name="connsiteY114" fmla="*/ 293689 h 606510"/>
              <a:gd name="connsiteX115" fmla="*/ 14530 w 464038"/>
              <a:gd name="connsiteY115" fmla="*/ 274217 h 606510"/>
              <a:gd name="connsiteX116" fmla="*/ 494 w 464038"/>
              <a:gd name="connsiteY116" fmla="*/ 226711 h 606510"/>
              <a:gd name="connsiteX117" fmla="*/ 37796 w 464038"/>
              <a:gd name="connsiteY117" fmla="*/ 158321 h 606510"/>
              <a:gd name="connsiteX118" fmla="*/ 103264 w 464038"/>
              <a:gd name="connsiteY118" fmla="*/ 50328 h 606510"/>
              <a:gd name="connsiteX119" fmla="*/ 229677 w 464038"/>
              <a:gd name="connsiteY119"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64038" h="606510">
                <a:moveTo>
                  <a:pt x="231454" y="522255"/>
                </a:moveTo>
                <a:cubicBezTo>
                  <a:pt x="241041" y="522255"/>
                  <a:pt x="248813" y="529996"/>
                  <a:pt x="248813" y="539544"/>
                </a:cubicBezTo>
                <a:cubicBezTo>
                  <a:pt x="248813" y="549092"/>
                  <a:pt x="241041" y="556833"/>
                  <a:pt x="231454" y="556833"/>
                </a:cubicBezTo>
                <a:cubicBezTo>
                  <a:pt x="221867" y="556833"/>
                  <a:pt x="214095" y="549092"/>
                  <a:pt x="214095" y="539544"/>
                </a:cubicBezTo>
                <a:cubicBezTo>
                  <a:pt x="214095" y="529996"/>
                  <a:pt x="221867" y="522255"/>
                  <a:pt x="231454" y="522255"/>
                </a:cubicBezTo>
                <a:close/>
                <a:moveTo>
                  <a:pt x="103999" y="443759"/>
                </a:moveTo>
                <a:cubicBezTo>
                  <a:pt x="69239" y="448180"/>
                  <a:pt x="29674" y="479602"/>
                  <a:pt x="29674" y="514504"/>
                </a:cubicBezTo>
                <a:lnTo>
                  <a:pt x="29674" y="576782"/>
                </a:lnTo>
                <a:lnTo>
                  <a:pt x="231642" y="576782"/>
                </a:lnTo>
                <a:lnTo>
                  <a:pt x="232019" y="576782"/>
                </a:lnTo>
                <a:lnTo>
                  <a:pt x="232396" y="576782"/>
                </a:lnTo>
                <a:lnTo>
                  <a:pt x="434270" y="576782"/>
                </a:lnTo>
                <a:lnTo>
                  <a:pt x="434270" y="514504"/>
                </a:lnTo>
                <a:cubicBezTo>
                  <a:pt x="434270" y="479602"/>
                  <a:pt x="394706" y="448180"/>
                  <a:pt x="360039" y="443759"/>
                </a:cubicBezTo>
                <a:cubicBezTo>
                  <a:pt x="355518" y="443006"/>
                  <a:pt x="352409" y="444605"/>
                  <a:pt x="349866" y="447804"/>
                </a:cubicBezTo>
                <a:cubicBezTo>
                  <a:pt x="325279" y="479602"/>
                  <a:pt x="285526" y="496818"/>
                  <a:pt x="232773" y="497100"/>
                </a:cubicBezTo>
                <a:cubicBezTo>
                  <a:pt x="232773" y="497100"/>
                  <a:pt x="232679" y="497100"/>
                  <a:pt x="232584" y="497100"/>
                </a:cubicBezTo>
                <a:cubicBezTo>
                  <a:pt x="232490" y="497100"/>
                  <a:pt x="232396" y="497100"/>
                  <a:pt x="232396" y="497100"/>
                </a:cubicBezTo>
                <a:cubicBezTo>
                  <a:pt x="232208" y="497100"/>
                  <a:pt x="232113" y="497100"/>
                  <a:pt x="232019" y="497100"/>
                </a:cubicBezTo>
                <a:cubicBezTo>
                  <a:pt x="231925" y="497100"/>
                  <a:pt x="231737" y="497100"/>
                  <a:pt x="231642" y="497100"/>
                </a:cubicBezTo>
                <a:cubicBezTo>
                  <a:pt x="231548" y="497100"/>
                  <a:pt x="231548" y="497100"/>
                  <a:pt x="231454" y="497100"/>
                </a:cubicBezTo>
                <a:cubicBezTo>
                  <a:pt x="231360" y="497100"/>
                  <a:pt x="231266" y="497100"/>
                  <a:pt x="231171" y="497100"/>
                </a:cubicBezTo>
                <a:cubicBezTo>
                  <a:pt x="178513" y="496818"/>
                  <a:pt x="138665" y="479602"/>
                  <a:pt x="114173" y="447804"/>
                </a:cubicBezTo>
                <a:cubicBezTo>
                  <a:pt x="111629" y="444605"/>
                  <a:pt x="108521" y="443006"/>
                  <a:pt x="103999" y="443759"/>
                </a:cubicBezTo>
                <a:close/>
                <a:moveTo>
                  <a:pt x="112100" y="413090"/>
                </a:moveTo>
                <a:lnTo>
                  <a:pt x="116999" y="413184"/>
                </a:lnTo>
                <a:cubicBezTo>
                  <a:pt x="117093" y="413184"/>
                  <a:pt x="117093" y="413184"/>
                  <a:pt x="117187" y="413184"/>
                </a:cubicBezTo>
                <a:cubicBezTo>
                  <a:pt x="117376" y="413184"/>
                  <a:pt x="117470" y="413184"/>
                  <a:pt x="117564" y="413184"/>
                </a:cubicBezTo>
                <a:lnTo>
                  <a:pt x="118129" y="413184"/>
                </a:lnTo>
                <a:lnTo>
                  <a:pt x="118223" y="413184"/>
                </a:lnTo>
                <a:cubicBezTo>
                  <a:pt x="124441" y="413560"/>
                  <a:pt x="129810" y="417135"/>
                  <a:pt x="132731" y="422309"/>
                </a:cubicBezTo>
                <a:cubicBezTo>
                  <a:pt x="150252" y="452884"/>
                  <a:pt x="183034" y="467184"/>
                  <a:pt x="231454" y="467372"/>
                </a:cubicBezTo>
                <a:cubicBezTo>
                  <a:pt x="231642" y="467372"/>
                  <a:pt x="231831" y="467372"/>
                  <a:pt x="232019" y="467372"/>
                </a:cubicBezTo>
                <a:cubicBezTo>
                  <a:pt x="232208" y="467372"/>
                  <a:pt x="232396" y="467372"/>
                  <a:pt x="232584" y="467372"/>
                </a:cubicBezTo>
                <a:cubicBezTo>
                  <a:pt x="281004" y="467184"/>
                  <a:pt x="313786" y="452884"/>
                  <a:pt x="331308" y="422309"/>
                </a:cubicBezTo>
                <a:cubicBezTo>
                  <a:pt x="334228" y="417135"/>
                  <a:pt x="339598" y="413560"/>
                  <a:pt x="345815" y="413184"/>
                </a:cubicBezTo>
                <a:lnTo>
                  <a:pt x="346380" y="413184"/>
                </a:lnTo>
                <a:cubicBezTo>
                  <a:pt x="346569" y="413184"/>
                  <a:pt x="346663" y="413184"/>
                  <a:pt x="346757" y="413184"/>
                </a:cubicBezTo>
                <a:cubicBezTo>
                  <a:pt x="346851" y="413184"/>
                  <a:pt x="346945" y="413184"/>
                  <a:pt x="347040" y="413184"/>
                </a:cubicBezTo>
                <a:lnTo>
                  <a:pt x="351938" y="413090"/>
                </a:lnTo>
                <a:cubicBezTo>
                  <a:pt x="402713" y="413090"/>
                  <a:pt x="464038" y="458623"/>
                  <a:pt x="464038" y="514504"/>
                </a:cubicBezTo>
                <a:lnTo>
                  <a:pt x="464038" y="606510"/>
                </a:lnTo>
                <a:lnTo>
                  <a:pt x="232773" y="606510"/>
                </a:lnTo>
                <a:lnTo>
                  <a:pt x="232019" y="606510"/>
                </a:lnTo>
                <a:lnTo>
                  <a:pt x="231171" y="606510"/>
                </a:lnTo>
                <a:lnTo>
                  <a:pt x="0" y="606510"/>
                </a:lnTo>
                <a:lnTo>
                  <a:pt x="0" y="514504"/>
                </a:lnTo>
                <a:cubicBezTo>
                  <a:pt x="0" y="458623"/>
                  <a:pt x="61326" y="413090"/>
                  <a:pt x="112100" y="413090"/>
                </a:cubicBezTo>
                <a:close/>
                <a:moveTo>
                  <a:pt x="230383" y="287342"/>
                </a:moveTo>
                <a:cubicBezTo>
                  <a:pt x="230383" y="287342"/>
                  <a:pt x="230383" y="287342"/>
                  <a:pt x="230477" y="287342"/>
                </a:cubicBezTo>
                <a:cubicBezTo>
                  <a:pt x="230477" y="287342"/>
                  <a:pt x="230571" y="287342"/>
                  <a:pt x="230571" y="287342"/>
                </a:cubicBezTo>
                <a:cubicBezTo>
                  <a:pt x="230854" y="287342"/>
                  <a:pt x="231137" y="287342"/>
                  <a:pt x="231419" y="287342"/>
                </a:cubicBezTo>
                <a:cubicBezTo>
                  <a:pt x="231702" y="287342"/>
                  <a:pt x="231984" y="287342"/>
                  <a:pt x="232267" y="287342"/>
                </a:cubicBezTo>
                <a:cubicBezTo>
                  <a:pt x="232267" y="287342"/>
                  <a:pt x="232267" y="287342"/>
                  <a:pt x="232361" y="287342"/>
                </a:cubicBezTo>
                <a:cubicBezTo>
                  <a:pt x="232361" y="287342"/>
                  <a:pt x="232455" y="287342"/>
                  <a:pt x="232455" y="287342"/>
                </a:cubicBezTo>
                <a:cubicBezTo>
                  <a:pt x="272398" y="287624"/>
                  <a:pt x="305086" y="305700"/>
                  <a:pt x="313471" y="312290"/>
                </a:cubicBezTo>
                <a:cubicBezTo>
                  <a:pt x="315637" y="313702"/>
                  <a:pt x="317050" y="316150"/>
                  <a:pt x="317050" y="318974"/>
                </a:cubicBezTo>
                <a:cubicBezTo>
                  <a:pt x="317050" y="323399"/>
                  <a:pt x="313471" y="326976"/>
                  <a:pt x="309043" y="326976"/>
                </a:cubicBezTo>
                <a:cubicBezTo>
                  <a:pt x="308949" y="326976"/>
                  <a:pt x="308855" y="326976"/>
                  <a:pt x="308855" y="326976"/>
                </a:cubicBezTo>
                <a:cubicBezTo>
                  <a:pt x="302260" y="327353"/>
                  <a:pt x="259680" y="322175"/>
                  <a:pt x="232361" y="322175"/>
                </a:cubicBezTo>
                <a:cubicBezTo>
                  <a:pt x="231984" y="322175"/>
                  <a:pt x="231702" y="322175"/>
                  <a:pt x="231419" y="322175"/>
                </a:cubicBezTo>
                <a:cubicBezTo>
                  <a:pt x="231042" y="322175"/>
                  <a:pt x="230760" y="322175"/>
                  <a:pt x="230477" y="322175"/>
                </a:cubicBezTo>
                <a:cubicBezTo>
                  <a:pt x="203158" y="322175"/>
                  <a:pt x="160578" y="327353"/>
                  <a:pt x="153984" y="326976"/>
                </a:cubicBezTo>
                <a:cubicBezTo>
                  <a:pt x="153890" y="326976"/>
                  <a:pt x="153890" y="326976"/>
                  <a:pt x="153796" y="326976"/>
                </a:cubicBezTo>
                <a:cubicBezTo>
                  <a:pt x="149368" y="326976"/>
                  <a:pt x="145788" y="323399"/>
                  <a:pt x="145788" y="318974"/>
                </a:cubicBezTo>
                <a:cubicBezTo>
                  <a:pt x="145788" y="316150"/>
                  <a:pt x="147201" y="313702"/>
                  <a:pt x="149368" y="312290"/>
                </a:cubicBezTo>
                <a:cubicBezTo>
                  <a:pt x="157658" y="305700"/>
                  <a:pt x="190441" y="287624"/>
                  <a:pt x="230383" y="287342"/>
                </a:cubicBezTo>
                <a:close/>
                <a:moveTo>
                  <a:pt x="293148" y="219442"/>
                </a:moveTo>
                <a:cubicBezTo>
                  <a:pt x="284673" y="219442"/>
                  <a:pt x="277800" y="226313"/>
                  <a:pt x="277800" y="234690"/>
                </a:cubicBezTo>
                <a:cubicBezTo>
                  <a:pt x="277800" y="243161"/>
                  <a:pt x="284673" y="250033"/>
                  <a:pt x="293148" y="250033"/>
                </a:cubicBezTo>
                <a:cubicBezTo>
                  <a:pt x="301622" y="250033"/>
                  <a:pt x="308402" y="243161"/>
                  <a:pt x="308496" y="234690"/>
                </a:cubicBezTo>
                <a:cubicBezTo>
                  <a:pt x="308496" y="226313"/>
                  <a:pt x="301622" y="219442"/>
                  <a:pt x="293148" y="219442"/>
                </a:cubicBezTo>
                <a:close/>
                <a:moveTo>
                  <a:pt x="169743" y="219442"/>
                </a:moveTo>
                <a:cubicBezTo>
                  <a:pt x="161262" y="219442"/>
                  <a:pt x="154383" y="226313"/>
                  <a:pt x="154383" y="234690"/>
                </a:cubicBezTo>
                <a:cubicBezTo>
                  <a:pt x="154383" y="243161"/>
                  <a:pt x="161262" y="250033"/>
                  <a:pt x="169743" y="250033"/>
                </a:cubicBezTo>
                <a:cubicBezTo>
                  <a:pt x="178224" y="250033"/>
                  <a:pt x="185009" y="243161"/>
                  <a:pt x="185009" y="234690"/>
                </a:cubicBezTo>
                <a:cubicBezTo>
                  <a:pt x="185009" y="226313"/>
                  <a:pt x="178224" y="219442"/>
                  <a:pt x="169743" y="219442"/>
                </a:cubicBezTo>
                <a:close/>
                <a:moveTo>
                  <a:pt x="299268" y="201182"/>
                </a:moveTo>
                <a:cubicBezTo>
                  <a:pt x="315746" y="201182"/>
                  <a:pt x="329117" y="214548"/>
                  <a:pt x="329117" y="231019"/>
                </a:cubicBezTo>
                <a:cubicBezTo>
                  <a:pt x="329117" y="247491"/>
                  <a:pt x="315746" y="260951"/>
                  <a:pt x="299268" y="260951"/>
                </a:cubicBezTo>
                <a:cubicBezTo>
                  <a:pt x="282696" y="260951"/>
                  <a:pt x="269419" y="247491"/>
                  <a:pt x="269419" y="231019"/>
                </a:cubicBezTo>
                <a:cubicBezTo>
                  <a:pt x="269419" y="214548"/>
                  <a:pt x="282790" y="201182"/>
                  <a:pt x="299268" y="201182"/>
                </a:cubicBezTo>
                <a:close/>
                <a:moveTo>
                  <a:pt x="163618" y="201182"/>
                </a:moveTo>
                <a:cubicBezTo>
                  <a:pt x="180109" y="201182"/>
                  <a:pt x="193490" y="214548"/>
                  <a:pt x="193490" y="231019"/>
                </a:cubicBezTo>
                <a:cubicBezTo>
                  <a:pt x="193490" y="247585"/>
                  <a:pt x="180109" y="260951"/>
                  <a:pt x="163618" y="260951"/>
                </a:cubicBezTo>
                <a:cubicBezTo>
                  <a:pt x="147033" y="260951"/>
                  <a:pt x="133651" y="247491"/>
                  <a:pt x="133651" y="231019"/>
                </a:cubicBezTo>
                <a:cubicBezTo>
                  <a:pt x="133651" y="214548"/>
                  <a:pt x="147033" y="201182"/>
                  <a:pt x="163618" y="201182"/>
                </a:cubicBezTo>
                <a:close/>
                <a:moveTo>
                  <a:pt x="168377" y="109792"/>
                </a:moveTo>
                <a:cubicBezTo>
                  <a:pt x="164704" y="109522"/>
                  <a:pt x="161007" y="110769"/>
                  <a:pt x="157804" y="114296"/>
                </a:cubicBezTo>
                <a:cubicBezTo>
                  <a:pt x="115415" y="160767"/>
                  <a:pt x="62665" y="179299"/>
                  <a:pt x="59179" y="179675"/>
                </a:cubicBezTo>
                <a:lnTo>
                  <a:pt x="52491" y="181463"/>
                </a:lnTo>
                <a:cubicBezTo>
                  <a:pt x="29036" y="187483"/>
                  <a:pt x="27246" y="217586"/>
                  <a:pt x="27246" y="226711"/>
                </a:cubicBezTo>
                <a:cubicBezTo>
                  <a:pt x="27246" y="253521"/>
                  <a:pt x="37608" y="267067"/>
                  <a:pt x="58049" y="267067"/>
                </a:cubicBezTo>
                <a:cubicBezTo>
                  <a:pt x="58520" y="267067"/>
                  <a:pt x="59273" y="267067"/>
                  <a:pt x="59933" y="266973"/>
                </a:cubicBezTo>
                <a:lnTo>
                  <a:pt x="69447" y="266315"/>
                </a:lnTo>
                <a:lnTo>
                  <a:pt x="73591" y="274123"/>
                </a:lnTo>
                <a:cubicBezTo>
                  <a:pt x="99684" y="324733"/>
                  <a:pt x="160536" y="379106"/>
                  <a:pt x="232691" y="379106"/>
                </a:cubicBezTo>
                <a:cubicBezTo>
                  <a:pt x="304752" y="379106"/>
                  <a:pt x="365698" y="324733"/>
                  <a:pt x="391790" y="274123"/>
                </a:cubicBezTo>
                <a:lnTo>
                  <a:pt x="395935" y="266127"/>
                </a:lnTo>
                <a:lnTo>
                  <a:pt x="404884" y="266879"/>
                </a:lnTo>
                <a:cubicBezTo>
                  <a:pt x="406014" y="266973"/>
                  <a:pt x="406956" y="267067"/>
                  <a:pt x="407804" y="267067"/>
                </a:cubicBezTo>
                <a:cubicBezTo>
                  <a:pt x="416847" y="267067"/>
                  <a:pt x="435592" y="267067"/>
                  <a:pt x="435592" y="226711"/>
                </a:cubicBezTo>
                <a:cubicBezTo>
                  <a:pt x="435592" y="208555"/>
                  <a:pt x="431730" y="185884"/>
                  <a:pt x="412985" y="181275"/>
                </a:cubicBezTo>
                <a:lnTo>
                  <a:pt x="411007" y="180804"/>
                </a:lnTo>
                <a:cubicBezTo>
                  <a:pt x="403282" y="181745"/>
                  <a:pt x="278188" y="195668"/>
                  <a:pt x="178810" y="114390"/>
                </a:cubicBezTo>
                <a:cubicBezTo>
                  <a:pt x="175701" y="111850"/>
                  <a:pt x="172051" y="110063"/>
                  <a:pt x="168377" y="109792"/>
                </a:cubicBezTo>
                <a:close/>
                <a:moveTo>
                  <a:pt x="229677" y="0"/>
                </a:moveTo>
                <a:cubicBezTo>
                  <a:pt x="275457" y="0"/>
                  <a:pt x="321331" y="17779"/>
                  <a:pt x="358821" y="50046"/>
                </a:cubicBezTo>
                <a:cubicBezTo>
                  <a:pt x="392638" y="79208"/>
                  <a:pt x="416753" y="117306"/>
                  <a:pt x="427491" y="158039"/>
                </a:cubicBezTo>
                <a:cubicBezTo>
                  <a:pt x="450099" y="167446"/>
                  <a:pt x="462344" y="191528"/>
                  <a:pt x="462344" y="226711"/>
                </a:cubicBezTo>
                <a:cubicBezTo>
                  <a:pt x="462344" y="281554"/>
                  <a:pt x="432201" y="292561"/>
                  <a:pt x="411572" y="293689"/>
                </a:cubicBezTo>
                <a:cubicBezTo>
                  <a:pt x="394899" y="323134"/>
                  <a:pt x="370408" y="349850"/>
                  <a:pt x="341960" y="369605"/>
                </a:cubicBezTo>
                <a:cubicBezTo>
                  <a:pt x="307860" y="393311"/>
                  <a:pt x="269993" y="405822"/>
                  <a:pt x="232691" y="405822"/>
                </a:cubicBezTo>
                <a:cubicBezTo>
                  <a:pt x="195295" y="405822"/>
                  <a:pt x="157521" y="393311"/>
                  <a:pt x="123422" y="369605"/>
                </a:cubicBezTo>
                <a:cubicBezTo>
                  <a:pt x="94974" y="349850"/>
                  <a:pt x="70483" y="323134"/>
                  <a:pt x="53716" y="293689"/>
                </a:cubicBezTo>
                <a:cubicBezTo>
                  <a:pt x="37325" y="292655"/>
                  <a:pt x="23855" y="285976"/>
                  <a:pt x="14530" y="274217"/>
                </a:cubicBezTo>
                <a:cubicBezTo>
                  <a:pt x="5204" y="262458"/>
                  <a:pt x="494" y="246466"/>
                  <a:pt x="494" y="226711"/>
                </a:cubicBezTo>
                <a:cubicBezTo>
                  <a:pt x="494" y="193692"/>
                  <a:pt x="14624" y="168293"/>
                  <a:pt x="37796" y="158321"/>
                </a:cubicBezTo>
                <a:cubicBezTo>
                  <a:pt x="48347" y="117212"/>
                  <a:pt x="71425" y="79114"/>
                  <a:pt x="103264" y="50328"/>
                </a:cubicBezTo>
                <a:cubicBezTo>
                  <a:pt x="139247" y="17873"/>
                  <a:pt x="184085" y="0"/>
                  <a:pt x="229677" y="0"/>
                </a:cubicBezTo>
                <a:close/>
              </a:path>
            </a:pathLst>
          </a:custGeom>
          <a:solidFill>
            <a:schemeClr val="tx1"/>
          </a:solidFill>
          <a:ln>
            <a:noFill/>
          </a:ln>
        </p:spPr>
      </p:sp>
      <p:sp>
        <p:nvSpPr>
          <p:cNvPr id="2" name="圆角矩形 1"/>
          <p:cNvSpPr/>
          <p:nvPr/>
        </p:nvSpPr>
        <p:spPr>
          <a:xfrm>
            <a:off x="3503712" y="3825044"/>
            <a:ext cx="3024336" cy="1836204"/>
          </a:xfrm>
          <a:prstGeom prst="roundRect">
            <a:avLst>
              <a:gd name="adj" fmla="val 9241"/>
            </a:avLst>
          </a:prstGeom>
          <a:solidFill>
            <a:schemeClr val="bg1"/>
          </a:solidFill>
          <a:ln w="19050"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文本框 10"/>
          <p:cNvSpPr txBox="1"/>
          <p:nvPr/>
        </p:nvSpPr>
        <p:spPr bwMode="auto">
          <a:xfrm>
            <a:off x="3575720" y="4168688"/>
            <a:ext cx="3204356" cy="8965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base">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姓名：网卡</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fontAlgn="base">
              <a:lnSpc>
                <a:spcPct val="125000"/>
              </a:lnSpc>
            </a:pP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fontAlgn="base">
              <a:lnSpc>
                <a:spcPct val="125000"/>
              </a:lnSpc>
            </a:pP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以太网地址</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物理地址：</a:t>
            </a:r>
          </a:p>
        </p:txBody>
      </p:sp>
      <p:sp>
        <p:nvSpPr>
          <p:cNvPr id="5" name="圆角矩形 4"/>
          <p:cNvSpPr/>
          <p:nvPr/>
        </p:nvSpPr>
        <p:spPr>
          <a:xfrm>
            <a:off x="3683732"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圆角矩形 12"/>
          <p:cNvSpPr/>
          <p:nvPr/>
        </p:nvSpPr>
        <p:spPr>
          <a:xfrm>
            <a:off x="4072575"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圆角矩形 13"/>
          <p:cNvSpPr/>
          <p:nvPr/>
        </p:nvSpPr>
        <p:spPr>
          <a:xfrm>
            <a:off x="4461418"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圆角矩形 14"/>
          <p:cNvSpPr/>
          <p:nvPr/>
        </p:nvSpPr>
        <p:spPr>
          <a:xfrm>
            <a:off x="4850261"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圆角矩形 15"/>
          <p:cNvSpPr/>
          <p:nvPr/>
        </p:nvSpPr>
        <p:spPr>
          <a:xfrm>
            <a:off x="5239104"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圆角矩形 16"/>
          <p:cNvSpPr/>
          <p:nvPr/>
        </p:nvSpPr>
        <p:spPr>
          <a:xfrm>
            <a:off x="5627948"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rtlCol="0" anchor="ct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 name="图片 11"/>
          <p:cNvPicPr>
            <a:picLocks noChangeAspect="1"/>
          </p:cNvPicPr>
          <p:nvPr/>
        </p:nvPicPr>
        <p:blipFill>
          <a:blip r:embed="rId3"/>
          <a:stretch>
            <a:fillRect/>
          </a:stretch>
        </p:blipFill>
        <p:spPr>
          <a:xfrm>
            <a:off x="5195900" y="4076378"/>
            <a:ext cx="612068" cy="561062"/>
          </a:xfrm>
          <a:prstGeom prst="rect">
            <a:avLst/>
          </a:prstGeom>
        </p:spPr>
      </p:pic>
      <p:sp>
        <p:nvSpPr>
          <p:cNvPr id="22" name="文本框 21"/>
          <p:cNvSpPr txBox="1"/>
          <p:nvPr/>
        </p:nvSpPr>
        <p:spPr bwMode="auto">
          <a:xfrm>
            <a:off x="3377698" y="3071761"/>
            <a:ext cx="2124236"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地址是什么？</a:t>
            </a:r>
          </a:p>
        </p:txBody>
      </p:sp>
      <p:grpSp>
        <p:nvGrpSpPr>
          <p:cNvPr id="24" name="组合 23"/>
          <p:cNvGrpSpPr/>
          <p:nvPr/>
        </p:nvGrpSpPr>
        <p:grpSpPr>
          <a:xfrm>
            <a:off x="1595500" y="3717032"/>
            <a:ext cx="1584176" cy="756778"/>
            <a:chOff x="1415480" y="3212976"/>
            <a:chExt cx="1584176" cy="756778"/>
          </a:xfrm>
        </p:grpSpPr>
        <p:sp>
          <p:nvSpPr>
            <p:cNvPr id="23" name="圆角矩形标注 22"/>
            <p:cNvSpPr/>
            <p:nvPr/>
          </p:nvSpPr>
          <p:spPr>
            <a:xfrm>
              <a:off x="1415480" y="3212976"/>
              <a:ext cx="1584176" cy="756778"/>
            </a:xfrm>
            <a:prstGeom prst="wedgeRoundRectCallout">
              <a:avLst>
                <a:gd name="adj1" fmla="val 34913"/>
                <a:gd name="adj2" fmla="val 66276"/>
                <a:gd name="adj3" fmla="val 16667"/>
              </a:avLst>
            </a:prstGeom>
            <a:solidFill>
              <a:srgbClr val="F3FBFE"/>
            </a:solidFill>
            <a:ln w="9525" cap="flat" cmpd="sng" algn="ctr">
              <a:solidFill>
                <a:srgbClr val="3FCDFF"/>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文本框 25"/>
            <p:cNvSpPr txBox="1"/>
            <p:nvPr/>
          </p:nvSpPr>
          <p:spPr bwMode="auto">
            <a:xfrm>
              <a:off x="1415480" y="3258758"/>
              <a:ext cx="1584176" cy="6077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base">
                <a:lnSpc>
                  <a:spcPct val="125000"/>
                </a:lnSpc>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我一出厂就有专属的</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a:t>
              </a:r>
              <a:r>
                <a:rPr lang="zh-CN" altLang="en-US" sz="14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了</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5" name="圆角矩形 75"/>
          <p:cNvSpPr/>
          <p:nvPr/>
        </p:nvSpPr>
        <p:spPr>
          <a:xfrm>
            <a:off x="7556310" y="3008773"/>
            <a:ext cx="233220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prstClr val="white"/>
                </a:solidFill>
                <a:latin typeface="Huawei Sans" panose="020C0503030203020204" pitchFamily="34" charset="0"/>
                <a:ea typeface="方正兰亭黑简体" panose="02000000000000000000" pitchFamily="2" charset="-122"/>
              </a:rPr>
              <a:t>MAC</a:t>
            </a:r>
            <a:r>
              <a:rPr lang="zh-CN" altLang="en-US" b="1" dirty="0">
                <a:solidFill>
                  <a:prstClr val="white"/>
                </a:solidFill>
                <a:latin typeface="Huawei Sans" panose="020C0503030203020204" pitchFamily="34" charset="0"/>
                <a:ea typeface="方正兰亭黑简体" panose="02000000000000000000" pitchFamily="2" charset="-122"/>
              </a:rPr>
              <a:t>地址</a:t>
            </a:r>
          </a:p>
        </p:txBody>
      </p:sp>
      <p:sp>
        <p:nvSpPr>
          <p:cNvPr id="27" name="圆角矩形 75"/>
          <p:cNvSpPr/>
          <p:nvPr/>
        </p:nvSpPr>
        <p:spPr>
          <a:xfrm>
            <a:off x="7556310" y="3440278"/>
            <a:ext cx="2332200" cy="151883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auto">
              <a:lnSpc>
                <a:spcPts val="2600"/>
              </a:lnSpc>
              <a:spcBef>
                <a:spcPts val="0"/>
              </a:spcBef>
              <a:spcAft>
                <a:spcPts val="600"/>
              </a:spcAft>
            </a:pPr>
            <a:r>
              <a:rPr lang="zh-CN" altLang="en-US" sz="1400" dirty="0">
                <a:solidFill>
                  <a:prstClr val="black"/>
                </a:solidFill>
              </a:rPr>
              <a:t>如同每个人都有身份证号码来标识自己一样，每块网卡也拥有一个用来标识自己的号码，即</a:t>
            </a:r>
            <a:r>
              <a:rPr lang="en-US" altLang="zh-CN" sz="1400" dirty="0">
                <a:solidFill>
                  <a:prstClr val="black"/>
                </a:solidFill>
              </a:rPr>
              <a:t>MAC</a:t>
            </a:r>
            <a:r>
              <a:rPr lang="zh-CN" altLang="en-US" sz="1400" dirty="0">
                <a:solidFill>
                  <a:prstClr val="black"/>
                </a:solidFill>
              </a:rPr>
              <a:t>地址。</a:t>
            </a:r>
          </a:p>
        </p:txBody>
      </p:sp>
      <p:sp>
        <p:nvSpPr>
          <p:cNvPr id="30" name="燕尾形 29"/>
          <p:cNvSpPr/>
          <p:nvPr/>
        </p:nvSpPr>
        <p:spPr bwMode="auto">
          <a:xfrm>
            <a:off x="9758631" y="126000"/>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31" name="燕尾形 30"/>
          <p:cNvSpPr/>
          <p:nvPr/>
        </p:nvSpPr>
        <p:spPr bwMode="auto">
          <a:xfrm>
            <a:off x="10752864" y="126000"/>
            <a:ext cx="1283561"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32" name="五边形 31"/>
          <p:cNvSpPr/>
          <p:nvPr/>
        </p:nvSpPr>
        <p:spPr bwMode="auto">
          <a:xfrm>
            <a:off x="8688288" y="126000"/>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sp>
        <p:nvSpPr>
          <p:cNvPr id="28" name="梯形 4"/>
          <p:cNvSpPr/>
          <p:nvPr/>
        </p:nvSpPr>
        <p:spPr bwMode="auto">
          <a:xfrm rot="5400000">
            <a:off x="5686272" y="4082007"/>
            <a:ext cx="2938279" cy="680970"/>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7419581"/>
              <a:gd name="connsiteY0" fmla="*/ 837617 h 843349"/>
              <a:gd name="connsiteX1" fmla="*/ 204869 w 7419581"/>
              <a:gd name="connsiteY1" fmla="*/ 0 h 843349"/>
              <a:gd name="connsiteX2" fmla="*/ 1544047 w 7419581"/>
              <a:gd name="connsiteY2" fmla="*/ 0 h 843349"/>
              <a:gd name="connsiteX3" fmla="*/ 7419582 w 7419581"/>
              <a:gd name="connsiteY3" fmla="*/ 843349 h 843349"/>
              <a:gd name="connsiteX4" fmla="*/ 0 w 7419581"/>
              <a:gd name="connsiteY4" fmla="*/ 837617 h 843349"/>
              <a:gd name="connsiteX0" fmla="*/ 0 w 7419581"/>
              <a:gd name="connsiteY0" fmla="*/ 837617 h 843349"/>
              <a:gd name="connsiteX1" fmla="*/ 204869 w 7419581"/>
              <a:gd name="connsiteY1" fmla="*/ 0 h 843349"/>
              <a:gd name="connsiteX2" fmla="*/ 1253574 w 7419581"/>
              <a:gd name="connsiteY2" fmla="*/ 0 h 843349"/>
              <a:gd name="connsiteX3" fmla="*/ 7419582 w 7419581"/>
              <a:gd name="connsiteY3" fmla="*/ 843349 h 843349"/>
              <a:gd name="connsiteX4" fmla="*/ 0 w 7419581"/>
              <a:gd name="connsiteY4" fmla="*/ 837617 h 843349"/>
              <a:gd name="connsiteX0" fmla="*/ 0 w 7419581"/>
              <a:gd name="connsiteY0" fmla="*/ 837617 h 843349"/>
              <a:gd name="connsiteX1" fmla="*/ 204869 w 7419581"/>
              <a:gd name="connsiteY1" fmla="*/ 0 h 843349"/>
              <a:gd name="connsiteX2" fmla="*/ 1072030 w 7419581"/>
              <a:gd name="connsiteY2" fmla="*/ 0 h 843349"/>
              <a:gd name="connsiteX3" fmla="*/ 7419582 w 7419581"/>
              <a:gd name="connsiteY3" fmla="*/ 843349 h 843349"/>
              <a:gd name="connsiteX4" fmla="*/ 0 w 7419581"/>
              <a:gd name="connsiteY4" fmla="*/ 837617 h 84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9581" h="843349">
                <a:moveTo>
                  <a:pt x="0" y="837617"/>
                </a:moveTo>
                <a:lnTo>
                  <a:pt x="204869" y="0"/>
                </a:lnTo>
                <a:lnTo>
                  <a:pt x="1072030" y="0"/>
                </a:lnTo>
                <a:lnTo>
                  <a:pt x="7419582" y="843349"/>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3898183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IP</a:t>
            </a:r>
            <a:r>
              <a:rPr lang="zh-CN" altLang="en-US" smtClean="0"/>
              <a:t>地址 </a:t>
            </a:r>
            <a:r>
              <a:rPr lang="en-US" altLang="zh-CN" smtClean="0"/>
              <a:t>vs MAC</a:t>
            </a:r>
            <a:r>
              <a:rPr lang="zh-CN" altLang="en-US" smtClean="0"/>
              <a:t>地址</a:t>
            </a:r>
            <a:endParaRPr lang="zh-CN" altLang="en-US" dirty="0"/>
          </a:p>
        </p:txBody>
      </p:sp>
      <p:sp>
        <p:nvSpPr>
          <p:cNvPr id="2" name="文本占位符 1"/>
          <p:cNvSpPr>
            <a:spLocks noGrp="1"/>
          </p:cNvSpPr>
          <p:nvPr>
            <p:ph type="body" sz="quarter" idx="10"/>
          </p:nvPr>
        </p:nvSpPr>
        <p:spPr/>
        <p:txBody>
          <a:bodyPr/>
          <a:lstStyle/>
          <a:p>
            <a:r>
              <a:rPr lang="zh-CN" altLang="en-US" sz="2000" dirty="0" smtClean="0"/>
              <a:t>每个以太网设备在出厂时都有一个唯一的</a:t>
            </a:r>
            <a:r>
              <a:rPr lang="en-US" altLang="zh-CN" sz="2000" dirty="0" smtClean="0"/>
              <a:t>MAC</a:t>
            </a:r>
            <a:r>
              <a:rPr lang="zh-CN" altLang="en-US" sz="2000" dirty="0" smtClean="0"/>
              <a:t>地址，但在设备接入网络时，会同时为每台主机再分配一个</a:t>
            </a:r>
            <a:r>
              <a:rPr lang="en-US" altLang="zh-CN" sz="2000" dirty="0" smtClean="0"/>
              <a:t>IP</a:t>
            </a:r>
            <a:r>
              <a:rPr lang="zh-CN" altLang="en-US" sz="2000" dirty="0" smtClean="0"/>
              <a:t>地址，这个原因是什么？</a:t>
            </a:r>
            <a:endParaRPr lang="zh-CN" altLang="en-US" sz="2000" dirty="0"/>
          </a:p>
        </p:txBody>
      </p:sp>
      <p:sp>
        <p:nvSpPr>
          <p:cNvPr id="45" name="圆角矩形 75"/>
          <p:cNvSpPr/>
          <p:nvPr/>
        </p:nvSpPr>
        <p:spPr>
          <a:xfrm>
            <a:off x="884583" y="2234760"/>
            <a:ext cx="490963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solidFill>
                  <a:prstClr val="white"/>
                </a:solidFill>
                <a:latin typeface="Huawei Sans" panose="020C0503030203020204" pitchFamily="34" charset="0"/>
                <a:ea typeface="方正兰亭黑简体" panose="02000000000000000000" pitchFamily="2" charset="-122"/>
              </a:rPr>
              <a:t>以太网</a:t>
            </a:r>
          </a:p>
        </p:txBody>
      </p:sp>
      <p:sp>
        <p:nvSpPr>
          <p:cNvPr id="48" name="圆角矩形 75"/>
          <p:cNvSpPr/>
          <p:nvPr/>
        </p:nvSpPr>
        <p:spPr>
          <a:xfrm>
            <a:off x="884583" y="2666264"/>
            <a:ext cx="4909632" cy="343189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auto">
              <a:lnSpc>
                <a:spcPts val="2600"/>
              </a:lnSpc>
              <a:spcBef>
                <a:spcPts val="0"/>
              </a:spcBef>
              <a:spcAft>
                <a:spcPts val="600"/>
              </a:spcAft>
              <a:buFont typeface="Arial" panose="020B0604020202020204" pitchFamily="34" charset="0"/>
              <a:buChar char="•"/>
            </a:pPr>
            <a:endParaRPr lang="zh-CN" altLang="en-US" sz="1600" dirty="0">
              <a:solidFill>
                <a:prstClr val="black"/>
              </a:solidFill>
            </a:endParaRPr>
          </a:p>
        </p:txBody>
      </p:sp>
      <p:pic>
        <p:nvPicPr>
          <p:cNvPr id="52" name="图片 51" descr="PC.png"/>
          <p:cNvPicPr>
            <a:picLocks noChangeAspect="1"/>
          </p:cNvPicPr>
          <p:nvPr/>
        </p:nvPicPr>
        <p:blipFill>
          <a:blip r:embed="rId3" cstate="print">
            <a:duotone>
              <a:schemeClr val="accent5">
                <a:shade val="45000"/>
                <a:satMod val="135000"/>
              </a:schemeClr>
              <a:prstClr val="white"/>
            </a:duotone>
          </a:blip>
          <a:stretch>
            <a:fillRect/>
          </a:stretch>
        </p:blipFill>
        <p:spPr>
          <a:xfrm>
            <a:off x="4246034" y="4829125"/>
            <a:ext cx="1071496" cy="822908"/>
          </a:xfrm>
          <a:prstGeom prst="rect">
            <a:avLst/>
          </a:prstGeom>
        </p:spPr>
      </p:pic>
      <p:pic>
        <p:nvPicPr>
          <p:cNvPr id="73" name="图片 72" descr="PC.png"/>
          <p:cNvPicPr>
            <a:picLocks noChangeAspect="1"/>
          </p:cNvPicPr>
          <p:nvPr/>
        </p:nvPicPr>
        <p:blipFill>
          <a:blip r:embed="rId3" cstate="print">
            <a:duotone>
              <a:schemeClr val="accent5">
                <a:shade val="45000"/>
                <a:satMod val="135000"/>
              </a:schemeClr>
              <a:prstClr val="white"/>
            </a:duotone>
          </a:blip>
          <a:stretch>
            <a:fillRect/>
          </a:stretch>
        </p:blipFill>
        <p:spPr>
          <a:xfrm>
            <a:off x="2121798" y="4829125"/>
            <a:ext cx="1071496" cy="822908"/>
          </a:xfrm>
          <a:prstGeom prst="rect">
            <a:avLst/>
          </a:prstGeom>
        </p:spPr>
      </p:pic>
      <p:pic>
        <p:nvPicPr>
          <p:cNvPr id="74" name="图片 73" descr="PC.png"/>
          <p:cNvPicPr>
            <a:picLocks noChangeAspect="1"/>
          </p:cNvPicPr>
          <p:nvPr/>
        </p:nvPicPr>
        <p:blipFill>
          <a:blip r:embed="rId3" cstate="print">
            <a:duotone>
              <a:schemeClr val="accent5">
                <a:shade val="45000"/>
                <a:satMod val="135000"/>
              </a:schemeClr>
              <a:prstClr val="white"/>
            </a:duotone>
          </a:blip>
          <a:stretch>
            <a:fillRect/>
          </a:stretch>
        </p:blipFill>
        <p:spPr>
          <a:xfrm>
            <a:off x="3093906" y="3250133"/>
            <a:ext cx="1071496" cy="822908"/>
          </a:xfrm>
          <a:prstGeom prst="rect">
            <a:avLst/>
          </a:prstGeom>
        </p:spPr>
      </p:pic>
      <p:pic>
        <p:nvPicPr>
          <p:cNvPr id="75" name="图片 74" descr="PC.png"/>
          <p:cNvPicPr>
            <a:picLocks noChangeAspect="1"/>
          </p:cNvPicPr>
          <p:nvPr/>
        </p:nvPicPr>
        <p:blipFill>
          <a:blip r:embed="rId3" cstate="print">
            <a:duotone>
              <a:schemeClr val="accent5">
                <a:shade val="45000"/>
                <a:satMod val="135000"/>
              </a:schemeClr>
              <a:prstClr val="white"/>
            </a:duotone>
          </a:blip>
          <a:stretch>
            <a:fillRect/>
          </a:stretch>
        </p:blipFill>
        <p:spPr>
          <a:xfrm>
            <a:off x="1221698" y="3250133"/>
            <a:ext cx="1071496" cy="822908"/>
          </a:xfrm>
          <a:prstGeom prst="rect">
            <a:avLst/>
          </a:prstGeom>
        </p:spPr>
      </p:pic>
      <p:grpSp>
        <p:nvGrpSpPr>
          <p:cNvPr id="76" name="组合 75"/>
          <p:cNvGrpSpPr/>
          <p:nvPr/>
        </p:nvGrpSpPr>
        <p:grpSpPr>
          <a:xfrm>
            <a:off x="1581738" y="3568985"/>
            <a:ext cx="720080" cy="461665"/>
            <a:chOff x="2171564" y="2204864"/>
            <a:chExt cx="720080" cy="461665"/>
          </a:xfrm>
        </p:grpSpPr>
        <p:sp>
          <p:nvSpPr>
            <p:cNvPr id="77" name="矩形 76"/>
            <p:cNvSpPr/>
            <p:nvPr/>
          </p:nvSpPr>
          <p:spPr>
            <a:xfrm>
              <a:off x="2243572" y="2240868"/>
              <a:ext cx="576064" cy="396044"/>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3" name="矩形 82"/>
            <p:cNvSpPr/>
            <p:nvPr/>
          </p:nvSpPr>
          <p:spPr>
            <a:xfrm>
              <a:off x="2171564" y="2204864"/>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85" name="矩形 84"/>
          <p:cNvSpPr/>
          <p:nvPr/>
        </p:nvSpPr>
        <p:spPr>
          <a:xfrm>
            <a:off x="2553846" y="5185971"/>
            <a:ext cx="576064" cy="396044"/>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6" name="矩形 85"/>
          <p:cNvSpPr/>
          <p:nvPr/>
        </p:nvSpPr>
        <p:spPr>
          <a:xfrm>
            <a:off x="2481838" y="5153161"/>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3489950" y="3604989"/>
            <a:ext cx="576064" cy="396044"/>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9" name="矩形 88"/>
          <p:cNvSpPr/>
          <p:nvPr/>
        </p:nvSpPr>
        <p:spPr>
          <a:xfrm>
            <a:off x="3417942" y="3568985"/>
            <a:ext cx="720080"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矩形 90"/>
          <p:cNvSpPr/>
          <p:nvPr/>
        </p:nvSpPr>
        <p:spPr>
          <a:xfrm>
            <a:off x="4678082" y="5185971"/>
            <a:ext cx="576064" cy="39604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2" name="矩形 91"/>
          <p:cNvSpPr/>
          <p:nvPr/>
        </p:nvSpPr>
        <p:spPr>
          <a:xfrm>
            <a:off x="4606074" y="5153161"/>
            <a:ext cx="720080" cy="461665"/>
          </a:xfrm>
          <a:prstGeom prst="rect">
            <a:avLst/>
          </a:prstGeom>
          <a:solidFill>
            <a:srgbClr val="FFF2CC"/>
          </a:solidFill>
          <a:ln>
            <a:solidFill>
              <a:srgbClr val="FFD17D"/>
            </a:solidFill>
          </a:ln>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93" name="直接连接符 92"/>
          <p:cNvCxnSpPr/>
          <p:nvPr/>
        </p:nvCxnSpPr>
        <p:spPr bwMode="auto">
          <a:xfrm>
            <a:off x="1509730" y="4469085"/>
            <a:ext cx="385242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4" name="直接连接符 93"/>
          <p:cNvCxnSpPr>
            <a:stCxn id="75" idx="2"/>
          </p:cNvCxnSpPr>
          <p:nvPr/>
        </p:nvCxnSpPr>
        <p:spPr bwMode="auto">
          <a:xfrm flipH="1">
            <a:off x="1745011" y="4073041"/>
            <a:ext cx="0" cy="38107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5" name="直接连接符 94"/>
          <p:cNvCxnSpPr>
            <a:stCxn id="74" idx="2"/>
          </p:cNvCxnSpPr>
          <p:nvPr/>
        </p:nvCxnSpPr>
        <p:spPr bwMode="auto">
          <a:xfrm flipH="1">
            <a:off x="3561958" y="4073041"/>
            <a:ext cx="0" cy="38107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a:endCxn id="73" idx="0"/>
          </p:cNvCxnSpPr>
          <p:nvPr/>
        </p:nvCxnSpPr>
        <p:spPr bwMode="auto">
          <a:xfrm flipH="1">
            <a:off x="2657546" y="4469085"/>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7" name="直接连接符 96"/>
          <p:cNvCxnSpPr>
            <a:endCxn id="52" idx="0"/>
          </p:cNvCxnSpPr>
          <p:nvPr/>
        </p:nvCxnSpPr>
        <p:spPr bwMode="auto">
          <a:xfrm>
            <a:off x="4750090" y="4469085"/>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8" name="矩形 97"/>
          <p:cNvSpPr/>
          <p:nvPr/>
        </p:nvSpPr>
        <p:spPr>
          <a:xfrm>
            <a:off x="1185694" y="2937172"/>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矩形 98"/>
          <p:cNvSpPr/>
          <p:nvPr/>
        </p:nvSpPr>
        <p:spPr>
          <a:xfrm>
            <a:off x="3093906" y="2937172"/>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0" name="矩形 99"/>
          <p:cNvSpPr/>
          <p:nvPr/>
        </p:nvSpPr>
        <p:spPr>
          <a:xfrm>
            <a:off x="2085794" y="5657217"/>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1" name="矩形 100"/>
          <p:cNvSpPr/>
          <p:nvPr/>
        </p:nvSpPr>
        <p:spPr>
          <a:xfrm>
            <a:off x="4246034" y="5657217"/>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2" name="矩形 101"/>
          <p:cNvSpPr/>
          <p:nvPr/>
        </p:nvSpPr>
        <p:spPr>
          <a:xfrm>
            <a:off x="1365714" y="4109045"/>
            <a:ext cx="1116124"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IP 1</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矩形 102"/>
          <p:cNvSpPr/>
          <p:nvPr/>
        </p:nvSpPr>
        <p:spPr>
          <a:xfrm>
            <a:off x="3237922" y="4109045"/>
            <a:ext cx="1116124"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IP 2</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4" name="矩形 103"/>
          <p:cNvSpPr/>
          <p:nvPr/>
        </p:nvSpPr>
        <p:spPr>
          <a:xfrm>
            <a:off x="2337822" y="4505089"/>
            <a:ext cx="1116124"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IP 3</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矩形 104"/>
          <p:cNvSpPr/>
          <p:nvPr/>
        </p:nvSpPr>
        <p:spPr>
          <a:xfrm>
            <a:off x="4405652" y="4505089"/>
            <a:ext cx="1116124" cy="276999"/>
          </a:xfrm>
          <a:prstGeom prst="rect">
            <a:avLst/>
          </a:prstGeom>
        </p:spPr>
        <p:txBody>
          <a:bodyPr wrap="square">
            <a:spAutoFit/>
          </a:bodyPr>
          <a:lstStyle/>
          <a:p>
            <a:pPr algn="ctr"/>
            <a:r>
              <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rPr>
              <a:t>IP 4</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圆角矩形 45"/>
          <p:cNvSpPr/>
          <p:nvPr/>
        </p:nvSpPr>
        <p:spPr>
          <a:xfrm>
            <a:off x="6121384" y="2671739"/>
            <a:ext cx="3155965" cy="1628315"/>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spcBef>
                <a:spcPts val="300"/>
              </a:spcBef>
              <a:spcAft>
                <a:spcPts val="300"/>
              </a:spcAft>
            </a:pPr>
            <a:r>
              <a:rPr lang="en-US" altLang="zh-CN" sz="1600" b="1"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1"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地址的特点：</a:t>
            </a:r>
          </a:p>
          <a:p>
            <a:pPr marL="540000" lvl="1" indent="-285750">
              <a:lnSpc>
                <a:spcPct val="125000"/>
              </a:lnSpc>
              <a:spcBef>
                <a:spcPts val="300"/>
              </a:spcBef>
              <a:spcAft>
                <a:spcPts val="300"/>
              </a:spcAft>
              <a:buFont typeface="Huawei Sans" panose="020C0503030203020204" pitchFamily="34" charset="0"/>
              <a:buChar char="▫"/>
            </a:pP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地址是唯一的</a:t>
            </a:r>
          </a:p>
          <a:p>
            <a:pPr marL="540000" lvl="1" indent="-285750">
              <a:lnSpc>
                <a:spcPct val="125000"/>
              </a:lnSpc>
              <a:spcBef>
                <a:spcPts val="300"/>
              </a:spcBef>
              <a:spcAft>
                <a:spcPts val="300"/>
              </a:spcAft>
              <a:buFont typeface="Huawei Sans" panose="020C0503030203020204" pitchFamily="34" charset="0"/>
              <a:buChar char="▫"/>
            </a:pP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a:t>
            </a:r>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可变</a:t>
            </a:r>
          </a:p>
          <a:p>
            <a:pPr marL="540000" lvl="1" indent="-285750">
              <a:lnSpc>
                <a:spcPct val="125000"/>
              </a:lnSpc>
              <a:spcBef>
                <a:spcPts val="300"/>
              </a:spcBef>
              <a:spcAft>
                <a:spcPts val="300"/>
              </a:spcAft>
              <a:buFont typeface="Huawei Sans" panose="020C0503030203020204" pitchFamily="34" charset="0"/>
              <a:buChar char="▫"/>
            </a:pP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基于</a:t>
            </a:r>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网络拓扑</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进行</a:t>
            </a: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地址分配</a:t>
            </a:r>
          </a:p>
        </p:txBody>
      </p:sp>
      <p:sp>
        <p:nvSpPr>
          <p:cNvPr id="47" name="圆角矩形 46"/>
          <p:cNvSpPr/>
          <p:nvPr/>
        </p:nvSpPr>
        <p:spPr>
          <a:xfrm>
            <a:off x="6121385" y="4469843"/>
            <a:ext cx="3155965" cy="1628315"/>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spcBef>
                <a:spcPts val="300"/>
              </a:spcBef>
              <a:spcAft>
                <a:spcPts val="300"/>
              </a:spcAft>
            </a:pPr>
            <a:r>
              <a:rPr lang="en-US" altLang="zh-CN" sz="1600" b="1"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b="1"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地址的特点：</a:t>
            </a:r>
          </a:p>
          <a:p>
            <a:pPr marL="540000" lvl="1" indent="-285750">
              <a:lnSpc>
                <a:spcPct val="125000"/>
              </a:lnSpc>
              <a:spcBef>
                <a:spcPts val="300"/>
              </a:spcBef>
              <a:spcAft>
                <a:spcPts val="300"/>
              </a:spcAft>
              <a:buFont typeface="Huawei Sans" panose="020C0503030203020204" pitchFamily="34" charset="0"/>
              <a:buChar char="▫"/>
            </a:pP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地址是唯一的</a:t>
            </a:r>
          </a:p>
          <a:p>
            <a:pPr marL="540000" lvl="1" indent="-285750">
              <a:lnSpc>
                <a:spcPct val="125000"/>
              </a:lnSpc>
              <a:spcBef>
                <a:spcPts val="300"/>
              </a:spcBef>
              <a:spcAft>
                <a:spcPts val="300"/>
              </a:spcAft>
              <a:buFont typeface="Huawei Sans" panose="020C0503030203020204" pitchFamily="34" charset="0"/>
              <a:buChar char="▫"/>
            </a:pP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a:t>
            </a:r>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不可变</a:t>
            </a:r>
          </a:p>
          <a:p>
            <a:pPr marL="540000" lvl="1" indent="-285750">
              <a:lnSpc>
                <a:spcPct val="125000"/>
              </a:lnSpc>
              <a:spcBef>
                <a:spcPts val="300"/>
              </a:spcBef>
              <a:spcAft>
                <a:spcPts val="300"/>
              </a:spcAft>
              <a:buFont typeface="Huawei Sans" panose="020C0503030203020204" pitchFamily="34" charset="0"/>
              <a:buChar char="▫"/>
            </a:pP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基于</a:t>
            </a:r>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制造商</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进行</a:t>
            </a:r>
            <a:r>
              <a:rPr lang="en-US" altLang="zh-CN"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地址分配</a:t>
            </a:r>
          </a:p>
        </p:txBody>
      </p:sp>
      <p:sp>
        <p:nvSpPr>
          <p:cNvPr id="79" name="man-angry_10752"/>
          <p:cNvSpPr>
            <a:spLocks noChangeAspect="1"/>
          </p:cNvSpPr>
          <p:nvPr/>
        </p:nvSpPr>
        <p:spPr bwMode="auto">
          <a:xfrm>
            <a:off x="10958441" y="5013089"/>
            <a:ext cx="720080" cy="1288256"/>
          </a:xfrm>
          <a:custGeom>
            <a:avLst/>
            <a:gdLst>
              <a:gd name="connsiteX0" fmla="*/ 68160 w 334098"/>
              <a:gd name="connsiteY0" fmla="*/ 270064 h 597716"/>
              <a:gd name="connsiteX1" fmla="*/ 101585 w 334098"/>
              <a:gd name="connsiteY1" fmla="*/ 307987 h 597716"/>
              <a:gd name="connsiteX2" fmla="*/ 137289 w 334098"/>
              <a:gd name="connsiteY2" fmla="*/ 310262 h 597716"/>
              <a:gd name="connsiteX3" fmla="*/ 160839 w 334098"/>
              <a:gd name="connsiteY3" fmla="*/ 308745 h 597716"/>
              <a:gd name="connsiteX4" fmla="*/ 159320 w 334098"/>
              <a:gd name="connsiteY4" fmla="*/ 437682 h 597716"/>
              <a:gd name="connsiteX5" fmla="*/ 159320 w 334098"/>
              <a:gd name="connsiteY5" fmla="*/ 572687 h 597716"/>
              <a:gd name="connsiteX6" fmla="*/ 110701 w 334098"/>
              <a:gd name="connsiteY6" fmla="*/ 572687 h 597716"/>
              <a:gd name="connsiteX7" fmla="*/ 110701 w 334098"/>
              <a:gd name="connsiteY7" fmla="*/ 380798 h 597716"/>
              <a:gd name="connsiteX8" fmla="*/ 87152 w 334098"/>
              <a:gd name="connsiteY8" fmla="*/ 380798 h 597716"/>
              <a:gd name="connsiteX9" fmla="*/ 87152 w 334098"/>
              <a:gd name="connsiteY9" fmla="*/ 571928 h 597716"/>
              <a:gd name="connsiteX10" fmla="*/ 59804 w 334098"/>
              <a:gd name="connsiteY10" fmla="*/ 597716 h 597716"/>
              <a:gd name="connsiteX11" fmla="*/ 34735 w 334098"/>
              <a:gd name="connsiteY11" fmla="*/ 571928 h 597716"/>
              <a:gd name="connsiteX12" fmla="*/ 34735 w 334098"/>
              <a:gd name="connsiteY12" fmla="*/ 437682 h 597716"/>
              <a:gd name="connsiteX13" fmla="*/ 34735 w 334098"/>
              <a:gd name="connsiteY13" fmla="*/ 289784 h 597716"/>
              <a:gd name="connsiteX14" fmla="*/ 68160 w 334098"/>
              <a:gd name="connsiteY14" fmla="*/ 270064 h 597716"/>
              <a:gd name="connsiteX15" fmla="*/ 126724 w 334098"/>
              <a:gd name="connsiteY15" fmla="*/ 150296 h 597716"/>
              <a:gd name="connsiteX16" fmla="*/ 155584 w 334098"/>
              <a:gd name="connsiteY16" fmla="*/ 160916 h 597716"/>
              <a:gd name="connsiteX17" fmla="*/ 160900 w 334098"/>
              <a:gd name="connsiteY17" fmla="*/ 163191 h 597716"/>
              <a:gd name="connsiteX18" fmla="*/ 206468 w 334098"/>
              <a:gd name="connsiteY18" fmla="*/ 261800 h 597716"/>
              <a:gd name="connsiteX19" fmla="*/ 200392 w 334098"/>
              <a:gd name="connsiteY19" fmla="*/ 274695 h 597716"/>
              <a:gd name="connsiteX20" fmla="*/ 198114 w 334098"/>
              <a:gd name="connsiteY20" fmla="*/ 277729 h 597716"/>
              <a:gd name="connsiteX21" fmla="*/ 103180 w 334098"/>
              <a:gd name="connsiteY21" fmla="*/ 294417 h 597716"/>
              <a:gd name="connsiteX22" fmla="*/ 81915 w 334098"/>
              <a:gd name="connsiteY22" fmla="*/ 267110 h 597716"/>
              <a:gd name="connsiteX23" fmla="*/ 101661 w 334098"/>
              <a:gd name="connsiteY23" fmla="*/ 251180 h 597716"/>
              <a:gd name="connsiteX24" fmla="*/ 130521 w 334098"/>
              <a:gd name="connsiteY24" fmla="*/ 252698 h 597716"/>
              <a:gd name="connsiteX25" fmla="*/ 133559 w 334098"/>
              <a:gd name="connsiteY25" fmla="*/ 253456 h 597716"/>
              <a:gd name="connsiteX26" fmla="*/ 166976 w 334098"/>
              <a:gd name="connsiteY26" fmla="*/ 246629 h 597716"/>
              <a:gd name="connsiteX27" fmla="*/ 156343 w 334098"/>
              <a:gd name="connsiteY27" fmla="*/ 208703 h 597716"/>
              <a:gd name="connsiteX28" fmla="*/ 139635 w 334098"/>
              <a:gd name="connsiteY28" fmla="*/ 192774 h 597716"/>
              <a:gd name="connsiteX29" fmla="*/ 139635 w 334098"/>
              <a:gd name="connsiteY29" fmla="*/ 192015 h 597716"/>
              <a:gd name="connsiteX30" fmla="*/ 138116 w 334098"/>
              <a:gd name="connsiteY30" fmla="*/ 191257 h 597716"/>
              <a:gd name="connsiteX31" fmla="*/ 132040 w 334098"/>
              <a:gd name="connsiteY31" fmla="*/ 186706 h 597716"/>
              <a:gd name="connsiteX32" fmla="*/ 127483 w 334098"/>
              <a:gd name="connsiteY32" fmla="*/ 192015 h 597716"/>
              <a:gd name="connsiteX33" fmla="*/ 128243 w 334098"/>
              <a:gd name="connsiteY33" fmla="*/ 201118 h 597716"/>
              <a:gd name="connsiteX34" fmla="*/ 127483 w 334098"/>
              <a:gd name="connsiteY34" fmla="*/ 201118 h 597716"/>
              <a:gd name="connsiteX35" fmla="*/ 129002 w 334098"/>
              <a:gd name="connsiteY35" fmla="*/ 202635 h 597716"/>
              <a:gd name="connsiteX36" fmla="*/ 131281 w 334098"/>
              <a:gd name="connsiteY36" fmla="*/ 204152 h 597716"/>
              <a:gd name="connsiteX37" fmla="*/ 145711 w 334098"/>
              <a:gd name="connsiteY37" fmla="*/ 217805 h 597716"/>
              <a:gd name="connsiteX38" fmla="*/ 154824 w 334098"/>
              <a:gd name="connsiteY38" fmla="*/ 238286 h 597716"/>
              <a:gd name="connsiteX39" fmla="*/ 133559 w 334098"/>
              <a:gd name="connsiteY39" fmla="*/ 239044 h 597716"/>
              <a:gd name="connsiteX40" fmla="*/ 131281 w 334098"/>
              <a:gd name="connsiteY40" fmla="*/ 239044 h 597716"/>
              <a:gd name="connsiteX41" fmla="*/ 103180 w 334098"/>
              <a:gd name="connsiteY41" fmla="*/ 236768 h 597716"/>
              <a:gd name="connsiteX42" fmla="*/ 91029 w 334098"/>
              <a:gd name="connsiteY42" fmla="*/ 238286 h 597716"/>
              <a:gd name="connsiteX43" fmla="*/ 106218 w 334098"/>
              <a:gd name="connsiteY43" fmla="*/ 206427 h 597716"/>
              <a:gd name="connsiteX44" fmla="*/ 122167 w 334098"/>
              <a:gd name="connsiteY44" fmla="*/ 173052 h 597716"/>
              <a:gd name="connsiteX45" fmla="*/ 126724 w 334098"/>
              <a:gd name="connsiteY45" fmla="*/ 150296 h 597716"/>
              <a:gd name="connsiteX46" fmla="*/ 84913 w 334098"/>
              <a:gd name="connsiteY46" fmla="*/ 137342 h 597716"/>
              <a:gd name="connsiteX47" fmla="*/ 111501 w 334098"/>
              <a:gd name="connsiteY47" fmla="*/ 147204 h 597716"/>
              <a:gd name="connsiteX48" fmla="*/ 110742 w 334098"/>
              <a:gd name="connsiteY48" fmla="*/ 166169 h 597716"/>
              <a:gd name="connsiteX49" fmla="*/ 94029 w 334098"/>
              <a:gd name="connsiteY49" fmla="*/ 200307 h 597716"/>
              <a:gd name="connsiteX50" fmla="*/ 34775 w 334098"/>
              <a:gd name="connsiteY50" fmla="*/ 275409 h 597716"/>
              <a:gd name="connsiteX51" fmla="*/ 4389 w 334098"/>
              <a:gd name="connsiteY51" fmla="*/ 257203 h 597716"/>
              <a:gd name="connsiteX52" fmla="*/ 21101 w 334098"/>
              <a:gd name="connsiteY52" fmla="*/ 172997 h 597716"/>
              <a:gd name="connsiteX53" fmla="*/ 55286 w 334098"/>
              <a:gd name="connsiteY53" fmla="*/ 154790 h 597716"/>
              <a:gd name="connsiteX54" fmla="*/ 46170 w 334098"/>
              <a:gd name="connsiteY54" fmla="*/ 173755 h 597716"/>
              <a:gd name="connsiteX55" fmla="*/ 26419 w 334098"/>
              <a:gd name="connsiteY55" fmla="*/ 229893 h 597716"/>
              <a:gd name="connsiteX56" fmla="*/ 32496 w 334098"/>
              <a:gd name="connsiteY56" fmla="*/ 233686 h 597716"/>
              <a:gd name="connsiteX57" fmla="*/ 58325 w 334098"/>
              <a:gd name="connsiteY57" fmla="*/ 179824 h 597716"/>
              <a:gd name="connsiteX58" fmla="*/ 75037 w 334098"/>
              <a:gd name="connsiteY58" fmla="*/ 145687 h 597716"/>
              <a:gd name="connsiteX59" fmla="*/ 84913 w 334098"/>
              <a:gd name="connsiteY59" fmla="*/ 137342 h 597716"/>
              <a:gd name="connsiteX60" fmla="*/ 232297 w 334098"/>
              <a:gd name="connsiteY60" fmla="*/ 121421 h 597716"/>
              <a:gd name="connsiteX61" fmla="*/ 223187 w 334098"/>
              <a:gd name="connsiteY61" fmla="*/ 122179 h 597716"/>
              <a:gd name="connsiteX62" fmla="*/ 232297 w 334098"/>
              <a:gd name="connsiteY62" fmla="*/ 125972 h 597716"/>
              <a:gd name="connsiteX63" fmla="*/ 232297 w 334098"/>
              <a:gd name="connsiteY63" fmla="*/ 121421 h 597716"/>
              <a:gd name="connsiteX64" fmla="*/ 223946 w 334098"/>
              <a:gd name="connsiteY64" fmla="*/ 82731 h 597716"/>
              <a:gd name="connsiteX65" fmla="*/ 223946 w 334098"/>
              <a:gd name="connsiteY65" fmla="*/ 88042 h 597716"/>
              <a:gd name="connsiteX66" fmla="*/ 230020 w 334098"/>
              <a:gd name="connsiteY66" fmla="*/ 92593 h 597716"/>
              <a:gd name="connsiteX67" fmla="*/ 239130 w 334098"/>
              <a:gd name="connsiteY67" fmla="*/ 95628 h 597716"/>
              <a:gd name="connsiteX68" fmla="*/ 245963 w 334098"/>
              <a:gd name="connsiteY68" fmla="*/ 93352 h 597716"/>
              <a:gd name="connsiteX69" fmla="*/ 274812 w 334098"/>
              <a:gd name="connsiteY69" fmla="*/ 98662 h 597716"/>
              <a:gd name="connsiteX70" fmla="*/ 286959 w 334098"/>
              <a:gd name="connsiteY70" fmla="*/ 97145 h 597716"/>
              <a:gd name="connsiteX71" fmla="*/ 292273 w 334098"/>
              <a:gd name="connsiteY71" fmla="*/ 88042 h 597716"/>
              <a:gd name="connsiteX72" fmla="*/ 283922 w 334098"/>
              <a:gd name="connsiteY72" fmla="*/ 88800 h 597716"/>
              <a:gd name="connsiteX73" fmla="*/ 278608 w 334098"/>
              <a:gd name="connsiteY73" fmla="*/ 89559 h 597716"/>
              <a:gd name="connsiteX74" fmla="*/ 274053 w 334098"/>
              <a:gd name="connsiteY74" fmla="*/ 88800 h 597716"/>
              <a:gd name="connsiteX75" fmla="*/ 260387 w 334098"/>
              <a:gd name="connsiteY75" fmla="*/ 88042 h 597716"/>
              <a:gd name="connsiteX76" fmla="*/ 223946 w 334098"/>
              <a:gd name="connsiteY76" fmla="*/ 82731 h 597716"/>
              <a:gd name="connsiteX77" fmla="*/ 237611 w 334098"/>
              <a:gd name="connsiteY77" fmla="*/ 66042 h 597716"/>
              <a:gd name="connsiteX78" fmla="*/ 226224 w 334098"/>
              <a:gd name="connsiteY78" fmla="*/ 70594 h 597716"/>
              <a:gd name="connsiteX79" fmla="*/ 245203 w 334098"/>
              <a:gd name="connsiteY79" fmla="*/ 74387 h 597716"/>
              <a:gd name="connsiteX80" fmla="*/ 252036 w 334098"/>
              <a:gd name="connsiteY80" fmla="*/ 75145 h 597716"/>
              <a:gd name="connsiteX81" fmla="*/ 247481 w 334098"/>
              <a:gd name="connsiteY81" fmla="*/ 66801 h 597716"/>
              <a:gd name="connsiteX82" fmla="*/ 237611 w 334098"/>
              <a:gd name="connsiteY82" fmla="*/ 66042 h 597716"/>
              <a:gd name="connsiteX83" fmla="*/ 261146 w 334098"/>
              <a:gd name="connsiteY83" fmla="*/ 55421 h 597716"/>
              <a:gd name="connsiteX84" fmla="*/ 260387 w 334098"/>
              <a:gd name="connsiteY84" fmla="*/ 56180 h 597716"/>
              <a:gd name="connsiteX85" fmla="*/ 264942 w 334098"/>
              <a:gd name="connsiteY85" fmla="*/ 57697 h 597716"/>
              <a:gd name="connsiteX86" fmla="*/ 261146 w 334098"/>
              <a:gd name="connsiteY86" fmla="*/ 55421 h 597716"/>
              <a:gd name="connsiteX87" fmla="*/ 248240 w 334098"/>
              <a:gd name="connsiteY87" fmla="*/ 52387 h 597716"/>
              <a:gd name="connsiteX88" fmla="*/ 239130 w 334098"/>
              <a:gd name="connsiteY88" fmla="*/ 53904 h 597716"/>
              <a:gd name="connsiteX89" fmla="*/ 247481 w 334098"/>
              <a:gd name="connsiteY89" fmla="*/ 53904 h 597716"/>
              <a:gd name="connsiteX90" fmla="*/ 248240 w 334098"/>
              <a:gd name="connsiteY90" fmla="*/ 52387 h 597716"/>
              <a:gd name="connsiteX91" fmla="*/ 290755 w 334098"/>
              <a:gd name="connsiteY91" fmla="*/ 44042 h 597716"/>
              <a:gd name="connsiteX92" fmla="*/ 275571 w 334098"/>
              <a:gd name="connsiteY92" fmla="*/ 46318 h 597716"/>
              <a:gd name="connsiteX93" fmla="*/ 272534 w 334098"/>
              <a:gd name="connsiteY93" fmla="*/ 47077 h 597716"/>
              <a:gd name="connsiteX94" fmla="*/ 289237 w 334098"/>
              <a:gd name="connsiteY94" fmla="*/ 59973 h 597716"/>
              <a:gd name="connsiteX95" fmla="*/ 299106 w 334098"/>
              <a:gd name="connsiteY95" fmla="*/ 73628 h 597716"/>
              <a:gd name="connsiteX96" fmla="*/ 317327 w 334098"/>
              <a:gd name="connsiteY96" fmla="*/ 49352 h 597716"/>
              <a:gd name="connsiteX97" fmla="*/ 297588 w 334098"/>
              <a:gd name="connsiteY97" fmla="*/ 44042 h 597716"/>
              <a:gd name="connsiteX98" fmla="*/ 290755 w 334098"/>
              <a:gd name="connsiteY98" fmla="*/ 44042 h 597716"/>
              <a:gd name="connsiteX99" fmla="*/ 98579 w 334098"/>
              <a:gd name="connsiteY99" fmla="*/ 36498 h 597716"/>
              <a:gd name="connsiteX100" fmla="*/ 144147 w 334098"/>
              <a:gd name="connsiteY100" fmla="*/ 82005 h 597716"/>
              <a:gd name="connsiteX101" fmla="*/ 98579 w 334098"/>
              <a:gd name="connsiteY101" fmla="*/ 127512 h 597716"/>
              <a:gd name="connsiteX102" fmla="*/ 53011 w 334098"/>
              <a:gd name="connsiteY102" fmla="*/ 82005 h 597716"/>
              <a:gd name="connsiteX103" fmla="*/ 98579 w 334098"/>
              <a:gd name="connsiteY103" fmla="*/ 36498 h 597716"/>
              <a:gd name="connsiteX104" fmla="*/ 277469 w 334098"/>
              <a:gd name="connsiteY104" fmla="*/ 13129 h 597716"/>
              <a:gd name="connsiteX105" fmla="*/ 249759 w 334098"/>
              <a:gd name="connsiteY105" fmla="*/ 14456 h 597716"/>
              <a:gd name="connsiteX106" fmla="*/ 200411 w 334098"/>
              <a:gd name="connsiteY106" fmla="*/ 28111 h 597716"/>
              <a:gd name="connsiteX107" fmla="*/ 185986 w 334098"/>
              <a:gd name="connsiteY107" fmla="*/ 48594 h 597716"/>
              <a:gd name="connsiteX108" fmla="*/ 208762 w 334098"/>
              <a:gd name="connsiteY108" fmla="*/ 65283 h 597716"/>
              <a:gd name="connsiteX109" fmla="*/ 212558 w 334098"/>
              <a:gd name="connsiteY109" fmla="*/ 66801 h 597716"/>
              <a:gd name="connsiteX110" fmla="*/ 214076 w 334098"/>
              <a:gd name="connsiteY110" fmla="*/ 65283 h 597716"/>
              <a:gd name="connsiteX111" fmla="*/ 226983 w 334098"/>
              <a:gd name="connsiteY111" fmla="*/ 46318 h 597716"/>
              <a:gd name="connsiteX112" fmla="*/ 257350 w 334098"/>
              <a:gd name="connsiteY112" fmla="*/ 41008 h 597716"/>
              <a:gd name="connsiteX113" fmla="*/ 289237 w 334098"/>
              <a:gd name="connsiteY113" fmla="*/ 31146 h 597716"/>
              <a:gd name="connsiteX114" fmla="*/ 277469 w 334098"/>
              <a:gd name="connsiteY114" fmla="*/ 13129 h 597716"/>
              <a:gd name="connsiteX115" fmla="*/ 256876 w 334098"/>
              <a:gd name="connsiteY115" fmla="*/ 422 h 597716"/>
              <a:gd name="connsiteX116" fmla="*/ 302143 w 334098"/>
              <a:gd name="connsiteY116" fmla="*/ 31904 h 597716"/>
              <a:gd name="connsiteX117" fmla="*/ 312772 w 334098"/>
              <a:gd name="connsiteY117" fmla="*/ 34180 h 597716"/>
              <a:gd name="connsiteX118" fmla="*/ 327196 w 334098"/>
              <a:gd name="connsiteY118" fmla="*/ 73628 h 597716"/>
              <a:gd name="connsiteX119" fmla="*/ 303661 w 334098"/>
              <a:gd name="connsiteY119" fmla="*/ 85766 h 597716"/>
              <a:gd name="connsiteX120" fmla="*/ 289996 w 334098"/>
              <a:gd name="connsiteY120" fmla="*/ 109283 h 597716"/>
              <a:gd name="connsiteX121" fmla="*/ 276330 w 334098"/>
              <a:gd name="connsiteY121" fmla="*/ 111559 h 597716"/>
              <a:gd name="connsiteX122" fmla="*/ 273294 w 334098"/>
              <a:gd name="connsiteY122" fmla="*/ 115352 h 597716"/>
              <a:gd name="connsiteX123" fmla="*/ 253555 w 334098"/>
              <a:gd name="connsiteY123" fmla="*/ 122938 h 597716"/>
              <a:gd name="connsiteX124" fmla="*/ 240648 w 334098"/>
              <a:gd name="connsiteY124" fmla="*/ 135834 h 597716"/>
              <a:gd name="connsiteX125" fmla="*/ 258869 w 334098"/>
              <a:gd name="connsiteY125" fmla="*/ 148731 h 597716"/>
              <a:gd name="connsiteX126" fmla="*/ 248240 w 334098"/>
              <a:gd name="connsiteY126" fmla="*/ 155558 h 597716"/>
              <a:gd name="connsiteX127" fmla="*/ 207244 w 334098"/>
              <a:gd name="connsiteY127" fmla="*/ 124455 h 597716"/>
              <a:gd name="connsiteX128" fmla="*/ 217872 w 334098"/>
              <a:gd name="connsiteY128" fmla="*/ 106248 h 597716"/>
              <a:gd name="connsiteX129" fmla="*/ 216354 w 334098"/>
              <a:gd name="connsiteY129" fmla="*/ 103214 h 597716"/>
              <a:gd name="connsiteX130" fmla="*/ 211799 w 334098"/>
              <a:gd name="connsiteY130" fmla="*/ 91076 h 597716"/>
              <a:gd name="connsiteX131" fmla="*/ 208762 w 334098"/>
              <a:gd name="connsiteY131" fmla="*/ 78180 h 597716"/>
              <a:gd name="connsiteX132" fmla="*/ 193578 w 334098"/>
              <a:gd name="connsiteY132" fmla="*/ 71352 h 597716"/>
              <a:gd name="connsiteX133" fmla="*/ 185986 w 334098"/>
              <a:gd name="connsiteY133" fmla="*/ 21284 h 597716"/>
              <a:gd name="connsiteX134" fmla="*/ 256876 w 334098"/>
              <a:gd name="connsiteY134" fmla="*/ 422 h 59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34098" h="597716">
                <a:moveTo>
                  <a:pt x="68160" y="270064"/>
                </a:moveTo>
                <a:cubicBezTo>
                  <a:pt x="68160" y="288267"/>
                  <a:pt x="80315" y="305712"/>
                  <a:pt x="101585" y="307987"/>
                </a:cubicBezTo>
                <a:cubicBezTo>
                  <a:pt x="111461" y="308745"/>
                  <a:pt x="123615" y="310262"/>
                  <a:pt x="137289" y="310262"/>
                </a:cubicBezTo>
                <a:cubicBezTo>
                  <a:pt x="144886" y="310262"/>
                  <a:pt x="152483" y="309504"/>
                  <a:pt x="160839" y="308745"/>
                </a:cubicBezTo>
                <a:lnTo>
                  <a:pt x="159320" y="437682"/>
                </a:lnTo>
                <a:lnTo>
                  <a:pt x="159320" y="572687"/>
                </a:lnTo>
                <a:cubicBezTo>
                  <a:pt x="159320" y="603783"/>
                  <a:pt x="110701" y="603783"/>
                  <a:pt x="110701" y="572687"/>
                </a:cubicBezTo>
                <a:lnTo>
                  <a:pt x="110701" y="380798"/>
                </a:lnTo>
                <a:lnTo>
                  <a:pt x="87152" y="380798"/>
                </a:lnTo>
                <a:lnTo>
                  <a:pt x="87152" y="571928"/>
                </a:lnTo>
                <a:cubicBezTo>
                  <a:pt x="87152" y="586339"/>
                  <a:pt x="74997" y="597716"/>
                  <a:pt x="59804" y="597716"/>
                </a:cubicBezTo>
                <a:cubicBezTo>
                  <a:pt x="45370" y="597716"/>
                  <a:pt x="34735" y="586339"/>
                  <a:pt x="34735" y="571928"/>
                </a:cubicBezTo>
                <a:lnTo>
                  <a:pt x="34735" y="437682"/>
                </a:lnTo>
                <a:lnTo>
                  <a:pt x="34735" y="289784"/>
                </a:lnTo>
                <a:cubicBezTo>
                  <a:pt x="48409" y="285992"/>
                  <a:pt x="59044" y="279166"/>
                  <a:pt x="68160" y="270064"/>
                </a:cubicBezTo>
                <a:close/>
                <a:moveTo>
                  <a:pt x="126724" y="150296"/>
                </a:moveTo>
                <a:cubicBezTo>
                  <a:pt x="141154" y="154089"/>
                  <a:pt x="151027" y="158640"/>
                  <a:pt x="155584" y="160916"/>
                </a:cubicBezTo>
                <a:cubicBezTo>
                  <a:pt x="157103" y="161674"/>
                  <a:pt x="158621" y="162433"/>
                  <a:pt x="160900" y="163191"/>
                </a:cubicBezTo>
                <a:cubicBezTo>
                  <a:pt x="193557" y="186706"/>
                  <a:pt x="217860" y="220081"/>
                  <a:pt x="206468" y="261800"/>
                </a:cubicBezTo>
                <a:cubicBezTo>
                  <a:pt x="204949" y="267110"/>
                  <a:pt x="202671" y="270902"/>
                  <a:pt x="200392" y="274695"/>
                </a:cubicBezTo>
                <a:cubicBezTo>
                  <a:pt x="199633" y="275453"/>
                  <a:pt x="198873" y="276970"/>
                  <a:pt x="198114" y="277729"/>
                </a:cubicBezTo>
                <a:cubicBezTo>
                  <a:pt x="179127" y="298209"/>
                  <a:pt x="141913" y="297451"/>
                  <a:pt x="103180" y="294417"/>
                </a:cubicBezTo>
                <a:cubicBezTo>
                  <a:pt x="87991" y="292900"/>
                  <a:pt x="81156" y="279246"/>
                  <a:pt x="81915" y="267110"/>
                </a:cubicBezTo>
                <a:cubicBezTo>
                  <a:pt x="82675" y="263317"/>
                  <a:pt x="85713" y="249663"/>
                  <a:pt x="101661" y="251180"/>
                </a:cubicBezTo>
                <a:cubicBezTo>
                  <a:pt x="112294" y="251939"/>
                  <a:pt x="121408" y="252698"/>
                  <a:pt x="130521" y="252698"/>
                </a:cubicBezTo>
                <a:lnTo>
                  <a:pt x="133559" y="253456"/>
                </a:lnTo>
                <a:cubicBezTo>
                  <a:pt x="157862" y="253456"/>
                  <a:pt x="164697" y="252698"/>
                  <a:pt x="166976" y="246629"/>
                </a:cubicBezTo>
                <a:cubicBezTo>
                  <a:pt x="173052" y="233734"/>
                  <a:pt x="165457" y="217805"/>
                  <a:pt x="156343" y="208703"/>
                </a:cubicBezTo>
                <a:cubicBezTo>
                  <a:pt x="150267" y="201876"/>
                  <a:pt x="144951" y="197325"/>
                  <a:pt x="139635" y="192774"/>
                </a:cubicBezTo>
                <a:cubicBezTo>
                  <a:pt x="139635" y="192774"/>
                  <a:pt x="139635" y="192774"/>
                  <a:pt x="139635" y="192015"/>
                </a:cubicBezTo>
                <a:cubicBezTo>
                  <a:pt x="138875" y="192015"/>
                  <a:pt x="138116" y="191257"/>
                  <a:pt x="138116" y="191257"/>
                </a:cubicBezTo>
                <a:lnTo>
                  <a:pt x="132040" y="186706"/>
                </a:lnTo>
                <a:lnTo>
                  <a:pt x="127483" y="192015"/>
                </a:lnTo>
                <a:cubicBezTo>
                  <a:pt x="124445" y="195808"/>
                  <a:pt x="125964" y="198842"/>
                  <a:pt x="128243" y="201118"/>
                </a:cubicBezTo>
                <a:lnTo>
                  <a:pt x="127483" y="201118"/>
                </a:lnTo>
                <a:cubicBezTo>
                  <a:pt x="128243" y="201876"/>
                  <a:pt x="129002" y="201876"/>
                  <a:pt x="129002" y="202635"/>
                </a:cubicBezTo>
                <a:cubicBezTo>
                  <a:pt x="129762" y="202635"/>
                  <a:pt x="130521" y="203393"/>
                  <a:pt x="131281" y="204152"/>
                </a:cubicBezTo>
                <a:cubicBezTo>
                  <a:pt x="135837" y="207944"/>
                  <a:pt x="140394" y="211737"/>
                  <a:pt x="145711" y="217805"/>
                </a:cubicBezTo>
                <a:cubicBezTo>
                  <a:pt x="151027" y="223873"/>
                  <a:pt x="155584" y="232217"/>
                  <a:pt x="154824" y="238286"/>
                </a:cubicBezTo>
                <a:cubicBezTo>
                  <a:pt x="149508" y="239044"/>
                  <a:pt x="138116" y="239044"/>
                  <a:pt x="133559" y="239044"/>
                </a:cubicBezTo>
                <a:lnTo>
                  <a:pt x="131281" y="239044"/>
                </a:lnTo>
                <a:cubicBezTo>
                  <a:pt x="122167" y="239044"/>
                  <a:pt x="113053" y="238286"/>
                  <a:pt x="103180" y="236768"/>
                </a:cubicBezTo>
                <a:cubicBezTo>
                  <a:pt x="98624" y="236768"/>
                  <a:pt x="94826" y="236768"/>
                  <a:pt x="91029" y="238286"/>
                </a:cubicBezTo>
                <a:cubicBezTo>
                  <a:pt x="96345" y="227666"/>
                  <a:pt x="101661" y="216288"/>
                  <a:pt x="106218" y="206427"/>
                </a:cubicBezTo>
                <a:cubicBezTo>
                  <a:pt x="111535" y="194291"/>
                  <a:pt x="116851" y="182154"/>
                  <a:pt x="122167" y="173052"/>
                </a:cubicBezTo>
                <a:cubicBezTo>
                  <a:pt x="126724" y="165467"/>
                  <a:pt x="128243" y="157882"/>
                  <a:pt x="126724" y="150296"/>
                </a:cubicBezTo>
                <a:close/>
                <a:moveTo>
                  <a:pt x="84913" y="137342"/>
                </a:moveTo>
                <a:cubicBezTo>
                  <a:pt x="94789" y="135066"/>
                  <a:pt x="105424" y="139618"/>
                  <a:pt x="111501" y="147204"/>
                </a:cubicBezTo>
                <a:cubicBezTo>
                  <a:pt x="114540" y="152514"/>
                  <a:pt x="114540" y="159342"/>
                  <a:pt x="110742" y="166169"/>
                </a:cubicBezTo>
                <a:cubicBezTo>
                  <a:pt x="104664" y="176031"/>
                  <a:pt x="99347" y="188169"/>
                  <a:pt x="94029" y="200307"/>
                </a:cubicBezTo>
                <a:cubicBezTo>
                  <a:pt x="79595" y="232927"/>
                  <a:pt x="64402" y="266306"/>
                  <a:pt x="34775" y="275409"/>
                </a:cubicBezTo>
                <a:cubicBezTo>
                  <a:pt x="34775" y="275409"/>
                  <a:pt x="8947" y="279202"/>
                  <a:pt x="4389" y="257203"/>
                </a:cubicBezTo>
                <a:cubicBezTo>
                  <a:pt x="-11564" y="201065"/>
                  <a:pt x="21101" y="172997"/>
                  <a:pt x="21101" y="172997"/>
                </a:cubicBezTo>
                <a:cubicBezTo>
                  <a:pt x="32496" y="164652"/>
                  <a:pt x="43891" y="158583"/>
                  <a:pt x="55286" y="154790"/>
                </a:cubicBezTo>
                <a:cubicBezTo>
                  <a:pt x="50728" y="163893"/>
                  <a:pt x="46170" y="172997"/>
                  <a:pt x="46170" y="173755"/>
                </a:cubicBezTo>
                <a:lnTo>
                  <a:pt x="26419" y="229893"/>
                </a:lnTo>
                <a:lnTo>
                  <a:pt x="32496" y="233686"/>
                </a:lnTo>
                <a:lnTo>
                  <a:pt x="58325" y="179824"/>
                </a:lnTo>
                <a:cubicBezTo>
                  <a:pt x="58325" y="179066"/>
                  <a:pt x="68960" y="156307"/>
                  <a:pt x="75037" y="145687"/>
                </a:cubicBezTo>
                <a:cubicBezTo>
                  <a:pt x="78076" y="141135"/>
                  <a:pt x="81115" y="138859"/>
                  <a:pt x="84913" y="137342"/>
                </a:cubicBezTo>
                <a:close/>
                <a:moveTo>
                  <a:pt x="232297" y="121421"/>
                </a:moveTo>
                <a:cubicBezTo>
                  <a:pt x="228501" y="120662"/>
                  <a:pt x="225464" y="121421"/>
                  <a:pt x="223187" y="122179"/>
                </a:cubicBezTo>
                <a:cubicBezTo>
                  <a:pt x="223187" y="124455"/>
                  <a:pt x="226224" y="125972"/>
                  <a:pt x="232297" y="125972"/>
                </a:cubicBezTo>
                <a:cubicBezTo>
                  <a:pt x="240648" y="125214"/>
                  <a:pt x="238371" y="121421"/>
                  <a:pt x="232297" y="121421"/>
                </a:cubicBezTo>
                <a:close/>
                <a:moveTo>
                  <a:pt x="223946" y="82731"/>
                </a:moveTo>
                <a:cubicBezTo>
                  <a:pt x="223187" y="84249"/>
                  <a:pt x="223946" y="86525"/>
                  <a:pt x="223946" y="88042"/>
                </a:cubicBezTo>
                <a:cubicBezTo>
                  <a:pt x="225464" y="89559"/>
                  <a:pt x="227742" y="91076"/>
                  <a:pt x="230020" y="92593"/>
                </a:cubicBezTo>
                <a:cubicBezTo>
                  <a:pt x="233056" y="93352"/>
                  <a:pt x="236093" y="94869"/>
                  <a:pt x="239130" y="95628"/>
                </a:cubicBezTo>
                <a:cubicBezTo>
                  <a:pt x="241407" y="94869"/>
                  <a:pt x="243685" y="94111"/>
                  <a:pt x="245963" y="93352"/>
                </a:cubicBezTo>
                <a:cubicBezTo>
                  <a:pt x="255832" y="91835"/>
                  <a:pt x="267220" y="91076"/>
                  <a:pt x="274812" y="98662"/>
                </a:cubicBezTo>
                <a:cubicBezTo>
                  <a:pt x="278608" y="98662"/>
                  <a:pt x="283163" y="97904"/>
                  <a:pt x="286959" y="97145"/>
                </a:cubicBezTo>
                <a:cubicBezTo>
                  <a:pt x="291514" y="95628"/>
                  <a:pt x="293033" y="92593"/>
                  <a:pt x="292273" y="88042"/>
                </a:cubicBezTo>
                <a:cubicBezTo>
                  <a:pt x="289237" y="88800"/>
                  <a:pt x="286200" y="88800"/>
                  <a:pt x="283922" y="88800"/>
                </a:cubicBezTo>
                <a:cubicBezTo>
                  <a:pt x="282404" y="88800"/>
                  <a:pt x="280126" y="89559"/>
                  <a:pt x="278608" y="89559"/>
                </a:cubicBezTo>
                <a:cubicBezTo>
                  <a:pt x="277090" y="89559"/>
                  <a:pt x="275571" y="89559"/>
                  <a:pt x="274053" y="88800"/>
                </a:cubicBezTo>
                <a:cubicBezTo>
                  <a:pt x="269498" y="88800"/>
                  <a:pt x="264942" y="88800"/>
                  <a:pt x="260387" y="88042"/>
                </a:cubicBezTo>
                <a:cubicBezTo>
                  <a:pt x="248240" y="87283"/>
                  <a:pt x="235334" y="85766"/>
                  <a:pt x="223946" y="82731"/>
                </a:cubicBezTo>
                <a:close/>
                <a:moveTo>
                  <a:pt x="237611" y="66042"/>
                </a:moveTo>
                <a:cubicBezTo>
                  <a:pt x="233815" y="66801"/>
                  <a:pt x="229260" y="68318"/>
                  <a:pt x="226224" y="70594"/>
                </a:cubicBezTo>
                <a:cubicBezTo>
                  <a:pt x="232297" y="72111"/>
                  <a:pt x="239130" y="72870"/>
                  <a:pt x="245203" y="74387"/>
                </a:cubicBezTo>
                <a:cubicBezTo>
                  <a:pt x="247481" y="74387"/>
                  <a:pt x="249759" y="74387"/>
                  <a:pt x="252036" y="75145"/>
                </a:cubicBezTo>
                <a:cubicBezTo>
                  <a:pt x="249759" y="72111"/>
                  <a:pt x="248240" y="69835"/>
                  <a:pt x="247481" y="66801"/>
                </a:cubicBezTo>
                <a:cubicBezTo>
                  <a:pt x="244444" y="66042"/>
                  <a:pt x="240648" y="66042"/>
                  <a:pt x="237611" y="66042"/>
                </a:cubicBezTo>
                <a:close/>
                <a:moveTo>
                  <a:pt x="261146" y="55421"/>
                </a:moveTo>
                <a:cubicBezTo>
                  <a:pt x="260387" y="55421"/>
                  <a:pt x="260387" y="56180"/>
                  <a:pt x="260387" y="56180"/>
                </a:cubicBezTo>
                <a:cubicBezTo>
                  <a:pt x="261906" y="56939"/>
                  <a:pt x="263424" y="56939"/>
                  <a:pt x="264942" y="57697"/>
                </a:cubicBezTo>
                <a:cubicBezTo>
                  <a:pt x="263424" y="56939"/>
                  <a:pt x="261906" y="56180"/>
                  <a:pt x="261146" y="55421"/>
                </a:cubicBezTo>
                <a:close/>
                <a:moveTo>
                  <a:pt x="248240" y="52387"/>
                </a:moveTo>
                <a:cubicBezTo>
                  <a:pt x="245203" y="51628"/>
                  <a:pt x="242167" y="52387"/>
                  <a:pt x="239130" y="53904"/>
                </a:cubicBezTo>
                <a:cubicBezTo>
                  <a:pt x="241407" y="53904"/>
                  <a:pt x="244444" y="53904"/>
                  <a:pt x="247481" y="53904"/>
                </a:cubicBezTo>
                <a:cubicBezTo>
                  <a:pt x="248240" y="53146"/>
                  <a:pt x="248240" y="52387"/>
                  <a:pt x="248240" y="52387"/>
                </a:cubicBezTo>
                <a:close/>
                <a:moveTo>
                  <a:pt x="290755" y="44042"/>
                </a:moveTo>
                <a:cubicBezTo>
                  <a:pt x="285441" y="44801"/>
                  <a:pt x="280126" y="45559"/>
                  <a:pt x="275571" y="46318"/>
                </a:cubicBezTo>
                <a:cubicBezTo>
                  <a:pt x="274812" y="46318"/>
                  <a:pt x="274053" y="47077"/>
                  <a:pt x="272534" y="47077"/>
                </a:cubicBezTo>
                <a:cubicBezTo>
                  <a:pt x="278608" y="50870"/>
                  <a:pt x="284681" y="55421"/>
                  <a:pt x="289237" y="59973"/>
                </a:cubicBezTo>
                <a:cubicBezTo>
                  <a:pt x="293033" y="63008"/>
                  <a:pt x="296069" y="68318"/>
                  <a:pt x="299106" y="73628"/>
                </a:cubicBezTo>
                <a:cubicBezTo>
                  <a:pt x="307457" y="71352"/>
                  <a:pt x="334029" y="58456"/>
                  <a:pt x="317327" y="49352"/>
                </a:cubicBezTo>
                <a:cubicBezTo>
                  <a:pt x="311253" y="46318"/>
                  <a:pt x="304420" y="44801"/>
                  <a:pt x="297588" y="44042"/>
                </a:cubicBezTo>
                <a:cubicBezTo>
                  <a:pt x="296069" y="45559"/>
                  <a:pt x="293033" y="45559"/>
                  <a:pt x="290755" y="44042"/>
                </a:cubicBezTo>
                <a:close/>
                <a:moveTo>
                  <a:pt x="98579" y="36498"/>
                </a:moveTo>
                <a:cubicBezTo>
                  <a:pt x="123746" y="36498"/>
                  <a:pt x="144147" y="56872"/>
                  <a:pt x="144147" y="82005"/>
                </a:cubicBezTo>
                <a:cubicBezTo>
                  <a:pt x="144147" y="107138"/>
                  <a:pt x="123746" y="127512"/>
                  <a:pt x="98579" y="127512"/>
                </a:cubicBezTo>
                <a:cubicBezTo>
                  <a:pt x="73412" y="127512"/>
                  <a:pt x="53011" y="107138"/>
                  <a:pt x="53011" y="82005"/>
                </a:cubicBezTo>
                <a:cubicBezTo>
                  <a:pt x="53011" y="56872"/>
                  <a:pt x="73412" y="36498"/>
                  <a:pt x="98579" y="36498"/>
                </a:cubicBezTo>
                <a:close/>
                <a:moveTo>
                  <a:pt x="277469" y="13129"/>
                </a:moveTo>
                <a:cubicBezTo>
                  <a:pt x="269498" y="11232"/>
                  <a:pt x="258869" y="12560"/>
                  <a:pt x="249759" y="14456"/>
                </a:cubicBezTo>
                <a:cubicBezTo>
                  <a:pt x="233815" y="17491"/>
                  <a:pt x="215595" y="20525"/>
                  <a:pt x="200411" y="28111"/>
                </a:cubicBezTo>
                <a:cubicBezTo>
                  <a:pt x="193578" y="31904"/>
                  <a:pt x="178394" y="37973"/>
                  <a:pt x="185986" y="48594"/>
                </a:cubicBezTo>
                <a:cubicBezTo>
                  <a:pt x="192060" y="56939"/>
                  <a:pt x="200411" y="61490"/>
                  <a:pt x="208762" y="65283"/>
                </a:cubicBezTo>
                <a:cubicBezTo>
                  <a:pt x="210280" y="65283"/>
                  <a:pt x="211799" y="66042"/>
                  <a:pt x="212558" y="66801"/>
                </a:cubicBezTo>
                <a:cubicBezTo>
                  <a:pt x="213317" y="66042"/>
                  <a:pt x="213317" y="65283"/>
                  <a:pt x="214076" y="65283"/>
                </a:cubicBezTo>
                <a:cubicBezTo>
                  <a:pt x="216354" y="57697"/>
                  <a:pt x="220909" y="50870"/>
                  <a:pt x="226983" y="46318"/>
                </a:cubicBezTo>
                <a:cubicBezTo>
                  <a:pt x="236852" y="39491"/>
                  <a:pt x="247481" y="38732"/>
                  <a:pt x="257350" y="41008"/>
                </a:cubicBezTo>
                <a:cubicBezTo>
                  <a:pt x="266461" y="34939"/>
                  <a:pt x="277849" y="31904"/>
                  <a:pt x="289237" y="31146"/>
                </a:cubicBezTo>
                <a:cubicBezTo>
                  <a:pt x="290755" y="20146"/>
                  <a:pt x="285441" y="15025"/>
                  <a:pt x="277469" y="13129"/>
                </a:cubicBezTo>
                <a:close/>
                <a:moveTo>
                  <a:pt x="256876" y="422"/>
                </a:moveTo>
                <a:cubicBezTo>
                  <a:pt x="283543" y="-1854"/>
                  <a:pt x="305939" y="4594"/>
                  <a:pt x="302143" y="31904"/>
                </a:cubicBezTo>
                <a:cubicBezTo>
                  <a:pt x="305939" y="32663"/>
                  <a:pt x="309735" y="33422"/>
                  <a:pt x="312772" y="34180"/>
                </a:cubicBezTo>
                <a:cubicBezTo>
                  <a:pt x="330233" y="38732"/>
                  <a:pt x="342380" y="57697"/>
                  <a:pt x="327196" y="73628"/>
                </a:cubicBezTo>
                <a:cubicBezTo>
                  <a:pt x="321123" y="79697"/>
                  <a:pt x="312772" y="83490"/>
                  <a:pt x="303661" y="85766"/>
                </a:cubicBezTo>
                <a:cubicBezTo>
                  <a:pt x="305939" y="96387"/>
                  <a:pt x="303661" y="106248"/>
                  <a:pt x="289996" y="109283"/>
                </a:cubicBezTo>
                <a:cubicBezTo>
                  <a:pt x="286200" y="110042"/>
                  <a:pt x="280885" y="110800"/>
                  <a:pt x="276330" y="111559"/>
                </a:cubicBezTo>
                <a:cubicBezTo>
                  <a:pt x="275571" y="112317"/>
                  <a:pt x="274812" y="113835"/>
                  <a:pt x="273294" y="115352"/>
                </a:cubicBezTo>
                <a:cubicBezTo>
                  <a:pt x="268738" y="120662"/>
                  <a:pt x="261146" y="122938"/>
                  <a:pt x="253555" y="122938"/>
                </a:cubicBezTo>
                <a:cubicBezTo>
                  <a:pt x="254314" y="129007"/>
                  <a:pt x="248240" y="133559"/>
                  <a:pt x="240648" y="135834"/>
                </a:cubicBezTo>
                <a:cubicBezTo>
                  <a:pt x="247481" y="139627"/>
                  <a:pt x="254314" y="143421"/>
                  <a:pt x="258869" y="148731"/>
                </a:cubicBezTo>
                <a:cubicBezTo>
                  <a:pt x="263424" y="155558"/>
                  <a:pt x="252795" y="161627"/>
                  <a:pt x="248240" y="155558"/>
                </a:cubicBezTo>
                <a:cubicBezTo>
                  <a:pt x="239130" y="143421"/>
                  <a:pt x="207244" y="142662"/>
                  <a:pt x="207244" y="124455"/>
                </a:cubicBezTo>
                <a:cubicBezTo>
                  <a:pt x="206485" y="117628"/>
                  <a:pt x="211040" y="111559"/>
                  <a:pt x="217872" y="106248"/>
                </a:cubicBezTo>
                <a:cubicBezTo>
                  <a:pt x="217113" y="105490"/>
                  <a:pt x="216354" y="104731"/>
                  <a:pt x="216354" y="103214"/>
                </a:cubicBezTo>
                <a:cubicBezTo>
                  <a:pt x="214076" y="99421"/>
                  <a:pt x="212558" y="94869"/>
                  <a:pt x="211799" y="91076"/>
                </a:cubicBezTo>
                <a:cubicBezTo>
                  <a:pt x="210280" y="86525"/>
                  <a:pt x="208762" y="82731"/>
                  <a:pt x="208762" y="78180"/>
                </a:cubicBezTo>
                <a:cubicBezTo>
                  <a:pt x="203448" y="76663"/>
                  <a:pt x="198893" y="74387"/>
                  <a:pt x="193578" y="71352"/>
                </a:cubicBezTo>
                <a:cubicBezTo>
                  <a:pt x="173839" y="59214"/>
                  <a:pt x="161692" y="36456"/>
                  <a:pt x="185986" y="21284"/>
                </a:cubicBezTo>
                <a:cubicBezTo>
                  <a:pt x="199272" y="13698"/>
                  <a:pt x="230209" y="2698"/>
                  <a:pt x="256876" y="422"/>
                </a:cubicBezTo>
                <a:close/>
              </a:path>
            </a:pathLst>
          </a:custGeom>
          <a:solidFill>
            <a:srgbClr val="3FCDFF"/>
          </a:solidFill>
          <a:ln>
            <a:noFill/>
          </a:ln>
        </p:spPr>
      </p:sp>
      <p:sp>
        <p:nvSpPr>
          <p:cNvPr id="55" name="圆角矩形标注 54"/>
          <p:cNvSpPr/>
          <p:nvPr/>
        </p:nvSpPr>
        <p:spPr bwMode="auto">
          <a:xfrm>
            <a:off x="9672352" y="4226622"/>
            <a:ext cx="1454026" cy="786467"/>
          </a:xfrm>
          <a:prstGeom prst="wedgeRoundRectCallout">
            <a:avLst>
              <a:gd name="adj1" fmla="val 38922"/>
              <a:gd name="adj2" fmla="val 78570"/>
              <a:gd name="adj3" fmla="val 16667"/>
            </a:avLst>
          </a:prstGeom>
          <a:solidFill>
            <a:schemeClr val="bg1"/>
          </a:solidFill>
          <a:ln w="1905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网络中如果只有</a:t>
            </a: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MAC or IP</a:t>
            </a:r>
            <a:r>
              <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地址，可以吗？</a:t>
            </a:r>
            <a:endPar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燕尾形 52"/>
          <p:cNvSpPr/>
          <p:nvPr/>
        </p:nvSpPr>
        <p:spPr bwMode="auto">
          <a:xfrm>
            <a:off x="9758631" y="126000"/>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54" name="燕尾形 53"/>
          <p:cNvSpPr/>
          <p:nvPr/>
        </p:nvSpPr>
        <p:spPr bwMode="auto">
          <a:xfrm>
            <a:off x="10752864" y="126000"/>
            <a:ext cx="1283561"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56" name="五边形 55"/>
          <p:cNvSpPr/>
          <p:nvPr/>
        </p:nvSpPr>
        <p:spPr bwMode="auto">
          <a:xfrm>
            <a:off x="8688288" y="126000"/>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spTree>
    <p:extLst>
      <p:ext uri="{BB962C8B-B14F-4D97-AF65-F5344CB8AC3E}">
        <p14:creationId xmlns:p14="http://schemas.microsoft.com/office/powerpoint/2010/main" val="356850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MAC</a:t>
            </a:r>
            <a:r>
              <a:rPr lang="zh-CN" altLang="en-US" smtClean="0"/>
              <a:t>地址表示</a:t>
            </a:r>
            <a:endParaRPr lang="zh-CN" altLang="en-US" dirty="0"/>
          </a:p>
        </p:txBody>
      </p:sp>
      <p:sp>
        <p:nvSpPr>
          <p:cNvPr id="3" name="文本占位符 2"/>
          <p:cNvSpPr>
            <a:spLocks noGrp="1"/>
          </p:cNvSpPr>
          <p:nvPr>
            <p:ph type="body" sz="quarter" idx="10"/>
          </p:nvPr>
        </p:nvSpPr>
        <p:spPr/>
        <p:txBody>
          <a:bodyPr/>
          <a:lstStyle/>
          <a:p>
            <a:r>
              <a:rPr lang="zh-CN" altLang="en-US" sz="2000" dirty="0" smtClean="0"/>
              <a:t>一个</a:t>
            </a:r>
            <a:r>
              <a:rPr lang="en-US" altLang="zh-CN" sz="2000" dirty="0" smtClean="0"/>
              <a:t>MAC</a:t>
            </a:r>
            <a:r>
              <a:rPr lang="zh-CN" altLang="en-US" sz="2000" dirty="0" smtClean="0"/>
              <a:t>地址有</a:t>
            </a:r>
            <a:r>
              <a:rPr lang="en-US" altLang="zh-CN" sz="2000" dirty="0" smtClean="0"/>
              <a:t>48</a:t>
            </a:r>
            <a:r>
              <a:rPr lang="zh-CN" altLang="en-US" sz="2000" dirty="0" smtClean="0"/>
              <a:t> </a:t>
            </a:r>
            <a:r>
              <a:rPr lang="en-US" altLang="zh-CN" sz="2000" dirty="0" smtClean="0"/>
              <a:t>bit</a:t>
            </a:r>
            <a:r>
              <a:rPr lang="zh-CN" altLang="en-US" sz="2000" dirty="0" smtClean="0"/>
              <a:t>，</a:t>
            </a:r>
            <a:r>
              <a:rPr lang="en-US" altLang="zh-CN" sz="2000" dirty="0" smtClean="0"/>
              <a:t>6</a:t>
            </a:r>
            <a:r>
              <a:rPr lang="zh-CN" altLang="en-US" sz="2000" dirty="0" smtClean="0"/>
              <a:t> </a:t>
            </a:r>
            <a:r>
              <a:rPr lang="en-US" altLang="zh-CN" sz="2000" dirty="0" smtClean="0"/>
              <a:t>Byte</a:t>
            </a:r>
            <a:r>
              <a:rPr lang="zh-CN" altLang="en-US" sz="2000" dirty="0" smtClean="0"/>
              <a:t>。</a:t>
            </a:r>
          </a:p>
          <a:p>
            <a:r>
              <a:rPr lang="en-US" altLang="zh-CN" sz="2000" dirty="0" smtClean="0"/>
              <a:t>MAC</a:t>
            </a:r>
            <a:r>
              <a:rPr lang="zh-CN" altLang="en-US" sz="2000" dirty="0" smtClean="0"/>
              <a:t>地址通常采用“十六进制”</a:t>
            </a:r>
            <a:r>
              <a:rPr lang="en-US" altLang="zh-CN" sz="2000" dirty="0" smtClean="0"/>
              <a:t>+</a:t>
            </a:r>
            <a:r>
              <a:rPr lang="zh-CN" altLang="en-US" sz="2000" dirty="0" smtClean="0"/>
              <a:t>“</a:t>
            </a:r>
            <a:r>
              <a:rPr lang="en-US" altLang="zh-CN" sz="2000" dirty="0" smtClean="0"/>
              <a:t>-</a:t>
            </a:r>
            <a:r>
              <a:rPr lang="zh-CN" altLang="en-US" sz="2000" dirty="0" smtClean="0"/>
              <a:t>”表示。</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p:txBody>
      </p:sp>
      <p:graphicFrame>
        <p:nvGraphicFramePr>
          <p:cNvPr id="4" name="表格 3"/>
          <p:cNvGraphicFramePr>
            <a:graphicFrameLocks noGrp="1"/>
          </p:cNvGraphicFramePr>
          <p:nvPr>
            <p:extLst/>
          </p:nvPr>
        </p:nvGraphicFramePr>
        <p:xfrm>
          <a:off x="2771798" y="2879244"/>
          <a:ext cx="7968720" cy="609600"/>
        </p:xfrm>
        <a:graphic>
          <a:graphicData uri="http://schemas.openxmlformats.org/drawingml/2006/table">
            <a:tbl>
              <a:tblPr firstRow="1" bandRow="1">
                <a:tableStyleId>{2A488322-F2BA-4B5B-9748-0D474271808F}</a:tableStyleId>
              </a:tblPr>
              <a:tblGrid>
                <a:gridCol w="1328120">
                  <a:extLst>
                    <a:ext uri="{9D8B030D-6E8A-4147-A177-3AD203B41FA5}">
                      <a16:colId xmlns:a16="http://schemas.microsoft.com/office/drawing/2014/main" xmlns="" val="20000"/>
                    </a:ext>
                  </a:extLst>
                </a:gridCol>
                <a:gridCol w="1328120">
                  <a:extLst>
                    <a:ext uri="{9D8B030D-6E8A-4147-A177-3AD203B41FA5}">
                      <a16:colId xmlns:a16="http://schemas.microsoft.com/office/drawing/2014/main" xmlns="" val="20001"/>
                    </a:ext>
                  </a:extLst>
                </a:gridCol>
                <a:gridCol w="1328120">
                  <a:extLst>
                    <a:ext uri="{9D8B030D-6E8A-4147-A177-3AD203B41FA5}">
                      <a16:colId xmlns:a16="http://schemas.microsoft.com/office/drawing/2014/main" xmlns="" val="20002"/>
                    </a:ext>
                  </a:extLst>
                </a:gridCol>
                <a:gridCol w="1328120">
                  <a:extLst>
                    <a:ext uri="{9D8B030D-6E8A-4147-A177-3AD203B41FA5}">
                      <a16:colId xmlns:a16="http://schemas.microsoft.com/office/drawing/2014/main" xmlns="" val="20003"/>
                    </a:ext>
                  </a:extLst>
                </a:gridCol>
                <a:gridCol w="1328120">
                  <a:extLst>
                    <a:ext uri="{9D8B030D-6E8A-4147-A177-3AD203B41FA5}">
                      <a16:colId xmlns:a16="http://schemas.microsoft.com/office/drawing/2014/main" xmlns="" val="20004"/>
                    </a:ext>
                  </a:extLst>
                </a:gridCol>
                <a:gridCol w="1328120">
                  <a:extLst>
                    <a:ext uri="{9D8B030D-6E8A-4147-A177-3AD203B41FA5}">
                      <a16:colId xmlns:a16="http://schemas.microsoft.com/office/drawing/2014/main" xmlns="" val="20005"/>
                    </a:ext>
                  </a:extLst>
                </a:gridCol>
              </a:tblGrid>
              <a:tr h="288032">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00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1E</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400" b="1"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rPr>
                        <a:t>DD</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latinLnBrk="0" hangingPunct="1"/>
                      <a:r>
                        <a:rPr lang="en-US" altLang="zh-CN" sz="1400" b="1" kern="1200"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rPr>
                        <a:t>DD</a:t>
                      </a:r>
                      <a:endParaRPr lang="zh-CN" altLang="en-US" sz="1400" b="1" kern="1200"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latinLnBrk="0" hangingPunct="1"/>
                      <a:r>
                        <a:rPr lang="en-US" altLang="zh-CN" sz="1400" b="1" kern="1200"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rPr>
                        <a:t>02</a:t>
                      </a:r>
                      <a:endParaRPr lang="zh-CN" altLang="en-US" sz="1400" b="1" kern="1200"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32">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0000 0000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0001 1110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0001 0000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a:r>
                        <a:rPr lang="en-US" altLang="zh-CN" sz="1400" dirty="0">
                          <a:ln>
                            <a:noFill/>
                          </a:ln>
                          <a:latin typeface="Huawei Sans" panose="020C0503030203020204" pitchFamily="34" charset="0"/>
                          <a:ea typeface="方正兰亭黑简体" panose="02000000000000000000" pitchFamily="2" charset="-122"/>
                          <a:cs typeface="Huawei Sans" panose="020C0503030203020204" pitchFamily="34" charset="0"/>
                        </a:rPr>
                        <a:t>1101 1101</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ctr" defTabSz="914400" rtl="0" eaLnBrk="1" latinLnBrk="0" hangingPunct="1"/>
                      <a:r>
                        <a:rPr lang="en-US" altLang="zh-CN" sz="1400" kern="1200" dirty="0">
                          <a:ln>
                            <a:noFill/>
                          </a:ln>
                          <a:solidFill>
                            <a:schemeClr val="dk1"/>
                          </a:solidFill>
                          <a:latin typeface="Huawei Sans" panose="020C0503030203020204" pitchFamily="34" charset="0"/>
                          <a:ea typeface="方正兰亭黑简体" panose="02000000000000000000" pitchFamily="2" charset="-122"/>
                          <a:cs typeface="Huawei Sans" panose="020C0503030203020204" pitchFamily="34" charset="0"/>
                        </a:rPr>
                        <a:t>1101 1101</a:t>
                      </a:r>
                      <a:endParaRPr lang="zh-CN" altLang="en-US" sz="1400" kern="1200" dirty="0">
                        <a:ln>
                          <a:noFill/>
                        </a:ln>
                        <a:solidFill>
                          <a:schemeClr val="dk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ctr" defTabSz="914400" rtl="0" eaLnBrk="1" latinLnBrk="0" hangingPunct="1"/>
                      <a:r>
                        <a:rPr lang="en-US" altLang="zh-CN" sz="1400" kern="1200" dirty="0">
                          <a:ln>
                            <a:noFill/>
                          </a:ln>
                          <a:solidFill>
                            <a:schemeClr val="dk1"/>
                          </a:solidFill>
                          <a:latin typeface="Huawei Sans" panose="020C0503030203020204" pitchFamily="34" charset="0"/>
                          <a:ea typeface="方正兰亭黑简体" panose="02000000000000000000" pitchFamily="2" charset="-122"/>
                          <a:cs typeface="Huawei Sans" panose="020C0503030203020204" pitchFamily="34" charset="0"/>
                        </a:rPr>
                        <a:t>0000 0010</a:t>
                      </a:r>
                      <a:endParaRPr lang="zh-CN" altLang="en-US" sz="1400" kern="1200" dirty="0">
                        <a:ln>
                          <a:noFill/>
                        </a:ln>
                        <a:solidFill>
                          <a:schemeClr val="dk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5" name="TextBox 2"/>
          <p:cNvSpPr txBox="1"/>
          <p:nvPr/>
        </p:nvSpPr>
        <p:spPr>
          <a:xfrm>
            <a:off x="1751352" y="2850959"/>
            <a:ext cx="1005403"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十六进制</a:t>
            </a:r>
          </a:p>
        </p:txBody>
      </p:sp>
      <p:sp>
        <p:nvSpPr>
          <p:cNvPr id="6" name="TextBox 5"/>
          <p:cNvSpPr txBox="1"/>
          <p:nvPr/>
        </p:nvSpPr>
        <p:spPr>
          <a:xfrm>
            <a:off x="1933476" y="3189513"/>
            <a:ext cx="800219"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二进制</a:t>
            </a:r>
          </a:p>
        </p:txBody>
      </p:sp>
      <p:graphicFrame>
        <p:nvGraphicFramePr>
          <p:cNvPr id="9" name="表格 8"/>
          <p:cNvGraphicFramePr>
            <a:graphicFrameLocks noGrp="1"/>
          </p:cNvGraphicFramePr>
          <p:nvPr>
            <p:extLst/>
          </p:nvPr>
        </p:nvGraphicFramePr>
        <p:xfrm>
          <a:off x="3899756" y="5035762"/>
          <a:ext cx="2592288" cy="360040"/>
        </p:xfrm>
        <a:graphic>
          <a:graphicData uri="http://schemas.openxmlformats.org/drawingml/2006/table">
            <a:tbl>
              <a:tblPr/>
              <a:tblGrid>
                <a:gridCol w="648072">
                  <a:extLst>
                    <a:ext uri="{9D8B030D-6E8A-4147-A177-3AD203B41FA5}">
                      <a16:colId xmlns:a16="http://schemas.microsoft.com/office/drawing/2014/main" xmlns="" val="20000"/>
                    </a:ext>
                  </a:extLst>
                </a:gridCol>
                <a:gridCol w="648072">
                  <a:extLst>
                    <a:ext uri="{9D8B030D-6E8A-4147-A177-3AD203B41FA5}">
                      <a16:colId xmlns:a16="http://schemas.microsoft.com/office/drawing/2014/main" xmlns="" val="20001"/>
                    </a:ext>
                  </a:extLst>
                </a:gridCol>
                <a:gridCol w="648072">
                  <a:extLst>
                    <a:ext uri="{9D8B030D-6E8A-4147-A177-3AD203B41FA5}">
                      <a16:colId xmlns:a16="http://schemas.microsoft.com/office/drawing/2014/main" xmlns="" val="20002"/>
                    </a:ext>
                  </a:extLst>
                </a:gridCol>
                <a:gridCol w="648072">
                  <a:extLst>
                    <a:ext uri="{9D8B030D-6E8A-4147-A177-3AD203B41FA5}">
                      <a16:colId xmlns:a16="http://schemas.microsoft.com/office/drawing/2014/main" xmlns="" val="20003"/>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0" name="矩形 9"/>
          <p:cNvSpPr/>
          <p:nvPr/>
        </p:nvSpPr>
        <p:spPr>
          <a:xfrm>
            <a:off x="3899756" y="5395802"/>
            <a:ext cx="2040396" cy="338554"/>
          </a:xfrm>
          <a:prstGeom prst="rect">
            <a:avLst/>
          </a:prstGeom>
        </p:spPr>
        <p:txBody>
          <a:bodyPr wrap="square">
            <a:spAutoFit/>
          </a:bodyPr>
          <a:lstStyle/>
          <a:p>
            <a:pPr algn="l"/>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 1</a:t>
            </a:r>
            <a:endPar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3323692" y="4310992"/>
            <a:ext cx="455712" cy="338554"/>
          </a:xfrm>
          <a:prstGeom prst="rect">
            <a:avLst/>
          </a:prstGeom>
        </p:spPr>
        <p:txBody>
          <a:bodyPr wrap="square">
            <a:spAutoFit/>
          </a:bodyPr>
          <a:lstStyle/>
          <a:p>
            <a:pPr algn="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幂</a:t>
            </a:r>
          </a:p>
        </p:txBody>
      </p:sp>
      <p:sp>
        <p:nvSpPr>
          <p:cNvPr id="12" name="矩形 11"/>
          <p:cNvSpPr/>
          <p:nvPr/>
        </p:nvSpPr>
        <p:spPr>
          <a:xfrm>
            <a:off x="3323692" y="5027350"/>
            <a:ext cx="455712" cy="338554"/>
          </a:xfrm>
          <a:prstGeom prst="rect">
            <a:avLst/>
          </a:prstGeom>
        </p:spPr>
        <p:txBody>
          <a:bodyPr wrap="square">
            <a:spAutoFit/>
          </a:bodyPr>
          <a:lstStyle/>
          <a:p>
            <a:pPr algn="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位</a:t>
            </a:r>
          </a:p>
        </p:txBody>
      </p:sp>
      <p:graphicFrame>
        <p:nvGraphicFramePr>
          <p:cNvPr id="21" name="表格 20"/>
          <p:cNvGraphicFramePr>
            <a:graphicFrameLocks noGrp="1"/>
          </p:cNvGraphicFramePr>
          <p:nvPr>
            <p:extLst/>
          </p:nvPr>
        </p:nvGraphicFramePr>
        <p:xfrm>
          <a:off x="6780076" y="4175388"/>
          <a:ext cx="2592288" cy="720080"/>
        </p:xfrm>
        <a:graphic>
          <a:graphicData uri="http://schemas.openxmlformats.org/drawingml/2006/table">
            <a:tbl>
              <a:tblPr/>
              <a:tblGrid>
                <a:gridCol w="648072">
                  <a:extLst>
                    <a:ext uri="{9D8B030D-6E8A-4147-A177-3AD203B41FA5}">
                      <a16:colId xmlns:a16="http://schemas.microsoft.com/office/drawing/2014/main" xmlns="" val="20000"/>
                    </a:ext>
                  </a:extLst>
                </a:gridCol>
                <a:gridCol w="648072">
                  <a:extLst>
                    <a:ext uri="{9D8B030D-6E8A-4147-A177-3AD203B41FA5}">
                      <a16:colId xmlns:a16="http://schemas.microsoft.com/office/drawing/2014/main" xmlns="" val="20001"/>
                    </a:ext>
                  </a:extLst>
                </a:gridCol>
                <a:gridCol w="648072">
                  <a:extLst>
                    <a:ext uri="{9D8B030D-6E8A-4147-A177-3AD203B41FA5}">
                      <a16:colId xmlns:a16="http://schemas.microsoft.com/office/drawing/2014/main" xmlns="" val="20002"/>
                    </a:ext>
                  </a:extLst>
                </a:gridCol>
                <a:gridCol w="648072">
                  <a:extLst>
                    <a:ext uri="{9D8B030D-6E8A-4147-A177-3AD203B41FA5}">
                      <a16:colId xmlns:a16="http://schemas.microsoft.com/office/drawing/2014/main" xmlns="" val="20003"/>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3</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8</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4</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22" name="表格 21"/>
          <p:cNvGraphicFramePr>
            <a:graphicFrameLocks noGrp="1"/>
          </p:cNvGraphicFramePr>
          <p:nvPr>
            <p:extLst/>
          </p:nvPr>
        </p:nvGraphicFramePr>
        <p:xfrm>
          <a:off x="6780076" y="5035762"/>
          <a:ext cx="2592288" cy="360040"/>
        </p:xfrm>
        <a:graphic>
          <a:graphicData uri="http://schemas.openxmlformats.org/drawingml/2006/table">
            <a:tbl>
              <a:tblPr/>
              <a:tblGrid>
                <a:gridCol w="648072">
                  <a:extLst>
                    <a:ext uri="{9D8B030D-6E8A-4147-A177-3AD203B41FA5}">
                      <a16:colId xmlns:a16="http://schemas.microsoft.com/office/drawing/2014/main" xmlns="" val="20000"/>
                    </a:ext>
                  </a:extLst>
                </a:gridCol>
                <a:gridCol w="648072">
                  <a:extLst>
                    <a:ext uri="{9D8B030D-6E8A-4147-A177-3AD203B41FA5}">
                      <a16:colId xmlns:a16="http://schemas.microsoft.com/office/drawing/2014/main" xmlns="" val="20001"/>
                    </a:ext>
                  </a:extLst>
                </a:gridCol>
                <a:gridCol w="648072">
                  <a:extLst>
                    <a:ext uri="{9D8B030D-6E8A-4147-A177-3AD203B41FA5}">
                      <a16:colId xmlns:a16="http://schemas.microsoft.com/office/drawing/2014/main" xmlns="" val="20002"/>
                    </a:ext>
                  </a:extLst>
                </a:gridCol>
                <a:gridCol w="648072">
                  <a:extLst>
                    <a:ext uri="{9D8B030D-6E8A-4147-A177-3AD203B41FA5}">
                      <a16:colId xmlns:a16="http://schemas.microsoft.com/office/drawing/2014/main" xmlns="" val="20003"/>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23" name="矩形 22"/>
          <p:cNvSpPr/>
          <p:nvPr/>
        </p:nvSpPr>
        <p:spPr>
          <a:xfrm>
            <a:off x="6744072" y="5405154"/>
            <a:ext cx="2448272" cy="338554"/>
          </a:xfrm>
          <a:prstGeom prst="rect">
            <a:avLst/>
          </a:prstGeom>
        </p:spPr>
        <p:txBody>
          <a:bodyPr wrap="square">
            <a:spAutoFit/>
          </a:bodyPr>
          <a:lstStyle/>
          <a:p>
            <a:pPr algn="l"/>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 8+4+2=14=E</a:t>
            </a:r>
            <a:endPar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íṥliḑe">
            <a:extLst>
              <a:ext uri="{FF2B5EF4-FFF2-40B4-BE49-F238E27FC236}">
                <a16:creationId xmlns:a16="http://schemas.microsoft.com/office/drawing/2014/main" xmlns="" id="{03370132-C199-466C-9FF3-97790D081173}"/>
              </a:ext>
            </a:extLst>
          </p:cNvPr>
          <p:cNvSpPr txBox="1"/>
          <p:nvPr/>
        </p:nvSpPr>
        <p:spPr bwMode="gray">
          <a:xfrm>
            <a:off x="1941492" y="4532657"/>
            <a:ext cx="1346195" cy="517672"/>
          </a:xfrm>
          <a:prstGeom prst="rect">
            <a:avLst/>
          </a:prstGeom>
          <a:solidFill>
            <a:srgbClr val="F3FBFE"/>
          </a:solidFill>
          <a:ln w="12700">
            <a:solidFill>
              <a:srgbClr val="3FCDFF"/>
            </a:solidFill>
            <a:prstDash val="dash"/>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十六进制与二进制的转换</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10760285" y="2862036"/>
            <a:ext cx="772969" cy="584775"/>
          </a:xfrm>
          <a:prstGeom prst="rect">
            <a:avLst/>
          </a:prstGeom>
          <a:noFill/>
        </p:spPr>
        <p:txBody>
          <a:bodyPr wrap="none" rtlCol="0">
            <a:spAutoFit/>
          </a:bodyPr>
          <a:lstStyle/>
          <a:p>
            <a:pPr algn="ctr" fontAlgn="base"/>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6 Byte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algn="ctr" fontAlgn="base"/>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a:xfrm>
            <a:off x="10783529" y="3154424"/>
            <a:ext cx="726481" cy="338554"/>
          </a:xfrm>
          <a:prstGeom prst="rect">
            <a:avLst/>
          </a:prstGeom>
          <a:noFill/>
        </p:spPr>
        <p:txBody>
          <a:bodyPr wrap="none" rtlCol="0">
            <a:spAutoFit/>
          </a:bodyPr>
          <a:lstStyle/>
          <a:p>
            <a:pPr algn="ctr" fontAlgn="base"/>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48</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bit</a:t>
            </a:r>
          </a:p>
        </p:txBody>
      </p:sp>
      <p:sp>
        <p:nvSpPr>
          <p:cNvPr id="19" name="TextBox 2"/>
          <p:cNvSpPr txBox="1"/>
          <p:nvPr/>
        </p:nvSpPr>
        <p:spPr>
          <a:xfrm>
            <a:off x="2747628" y="2483200"/>
            <a:ext cx="4570482" cy="338554"/>
          </a:xfrm>
          <a:prstGeom prst="rect">
            <a:avLst/>
          </a:prstGeom>
          <a:noFill/>
        </p:spPr>
        <p:txBody>
          <a:bodyPr wrap="none" rtlCol="0">
            <a:spAutoFit/>
          </a:bodyPr>
          <a:lstStyle/>
          <a:p>
            <a:pPr fontAlgn="base"/>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如</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00-1E-10-DD-DD-02</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，或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梯形 2"/>
          <p:cNvSpPr/>
          <p:nvPr/>
        </p:nvSpPr>
        <p:spPr>
          <a:xfrm flipH="1">
            <a:off x="3887900" y="3511614"/>
            <a:ext cx="5478567" cy="663713"/>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916906"/>
              <a:gd name="connsiteY0" fmla="*/ 726885 h 726885"/>
              <a:gd name="connsiteX1" fmla="*/ 1804458 w 6916906"/>
              <a:gd name="connsiteY1" fmla="*/ -1 h 726885"/>
              <a:gd name="connsiteX2" fmla="*/ 6916906 w 6916906"/>
              <a:gd name="connsiteY2" fmla="*/ 34891 h 726885"/>
              <a:gd name="connsiteX3" fmla="*/ 6840000 w 6916906"/>
              <a:gd name="connsiteY3" fmla="*/ 726885 h 726885"/>
              <a:gd name="connsiteX4" fmla="*/ 0 w 6916906"/>
              <a:gd name="connsiteY4" fmla="*/ 726885 h 726885"/>
              <a:gd name="connsiteX0" fmla="*/ 0 w 6916906"/>
              <a:gd name="connsiteY0" fmla="*/ 691994 h 691994"/>
              <a:gd name="connsiteX1" fmla="*/ 3366205 w 6916906"/>
              <a:gd name="connsiteY1" fmla="*/ 28877 h 691994"/>
              <a:gd name="connsiteX2" fmla="*/ 6916906 w 6916906"/>
              <a:gd name="connsiteY2" fmla="*/ 0 h 691994"/>
              <a:gd name="connsiteX3" fmla="*/ 6840000 w 6916906"/>
              <a:gd name="connsiteY3" fmla="*/ 691994 h 691994"/>
              <a:gd name="connsiteX4" fmla="*/ 0 w 6916906"/>
              <a:gd name="connsiteY4" fmla="*/ 691994 h 691994"/>
              <a:gd name="connsiteX0" fmla="*/ 0 w 6916906"/>
              <a:gd name="connsiteY0" fmla="*/ 691994 h 691994"/>
              <a:gd name="connsiteX1" fmla="*/ 3359502 w 6916906"/>
              <a:gd name="connsiteY1" fmla="*/ 14706 h 691994"/>
              <a:gd name="connsiteX2" fmla="*/ 6916906 w 6916906"/>
              <a:gd name="connsiteY2" fmla="*/ 0 h 691994"/>
              <a:gd name="connsiteX3" fmla="*/ 6840000 w 6916906"/>
              <a:gd name="connsiteY3" fmla="*/ 691994 h 691994"/>
              <a:gd name="connsiteX4" fmla="*/ 0 w 6916906"/>
              <a:gd name="connsiteY4" fmla="*/ 691994 h 691994"/>
              <a:gd name="connsiteX0" fmla="*/ 0 w 9132350"/>
              <a:gd name="connsiteY0" fmla="*/ 691994 h 691994"/>
              <a:gd name="connsiteX1" fmla="*/ 3359502 w 9132350"/>
              <a:gd name="connsiteY1" fmla="*/ 14706 h 691994"/>
              <a:gd name="connsiteX2" fmla="*/ 6916906 w 9132350"/>
              <a:gd name="connsiteY2" fmla="*/ 0 h 691994"/>
              <a:gd name="connsiteX3" fmla="*/ 9132350 w 9132350"/>
              <a:gd name="connsiteY3" fmla="*/ 677823 h 691994"/>
              <a:gd name="connsiteX4" fmla="*/ 0 w 9132350"/>
              <a:gd name="connsiteY4" fmla="*/ 691994 h 691994"/>
              <a:gd name="connsiteX0" fmla="*/ 0 w 9132350"/>
              <a:gd name="connsiteY0" fmla="*/ 680382 h 680382"/>
              <a:gd name="connsiteX1" fmla="*/ 3359502 w 9132350"/>
              <a:gd name="connsiteY1" fmla="*/ 3094 h 680382"/>
              <a:gd name="connsiteX2" fmla="*/ 7245609 w 9132350"/>
              <a:gd name="connsiteY2" fmla="*/ 0 h 680382"/>
              <a:gd name="connsiteX3" fmla="*/ 9132350 w 9132350"/>
              <a:gd name="connsiteY3" fmla="*/ 666211 h 680382"/>
              <a:gd name="connsiteX4" fmla="*/ 0 w 9132350"/>
              <a:gd name="connsiteY4" fmla="*/ 680382 h 680382"/>
              <a:gd name="connsiteX0" fmla="*/ 0 w 9132350"/>
              <a:gd name="connsiteY0" fmla="*/ 683094 h 683094"/>
              <a:gd name="connsiteX1" fmla="*/ 3214260 w 9132350"/>
              <a:gd name="connsiteY1" fmla="*/ 0 h 683094"/>
              <a:gd name="connsiteX2" fmla="*/ 7245609 w 9132350"/>
              <a:gd name="connsiteY2" fmla="*/ 2712 h 683094"/>
              <a:gd name="connsiteX3" fmla="*/ 9132350 w 9132350"/>
              <a:gd name="connsiteY3" fmla="*/ 668923 h 683094"/>
              <a:gd name="connsiteX4" fmla="*/ 0 w 9132350"/>
              <a:gd name="connsiteY4" fmla="*/ 683094 h 683094"/>
              <a:gd name="connsiteX0" fmla="*/ 0 w 7733487"/>
              <a:gd name="connsiteY0" fmla="*/ 683094 h 705590"/>
              <a:gd name="connsiteX1" fmla="*/ 3214260 w 7733487"/>
              <a:gd name="connsiteY1" fmla="*/ 0 h 705590"/>
              <a:gd name="connsiteX2" fmla="*/ 7245609 w 7733487"/>
              <a:gd name="connsiteY2" fmla="*/ 2712 h 705590"/>
              <a:gd name="connsiteX3" fmla="*/ 7733487 w 7733487"/>
              <a:gd name="connsiteY3" fmla="*/ 705590 h 705590"/>
              <a:gd name="connsiteX4" fmla="*/ 0 w 7733487"/>
              <a:gd name="connsiteY4" fmla="*/ 683094 h 705590"/>
              <a:gd name="connsiteX0" fmla="*/ 0 w 7733487"/>
              <a:gd name="connsiteY0" fmla="*/ 680382 h 702878"/>
              <a:gd name="connsiteX1" fmla="*/ 4948730 w 7733487"/>
              <a:gd name="connsiteY1" fmla="*/ 43517 h 702878"/>
              <a:gd name="connsiteX2" fmla="*/ 7245609 w 7733487"/>
              <a:gd name="connsiteY2" fmla="*/ 0 h 702878"/>
              <a:gd name="connsiteX3" fmla="*/ 7733487 w 7733487"/>
              <a:gd name="connsiteY3" fmla="*/ 702878 h 702878"/>
              <a:gd name="connsiteX4" fmla="*/ 0 w 7733487"/>
              <a:gd name="connsiteY4" fmla="*/ 680382 h 702878"/>
              <a:gd name="connsiteX0" fmla="*/ 0 w 7733487"/>
              <a:gd name="connsiteY0" fmla="*/ 672292 h 694788"/>
              <a:gd name="connsiteX1" fmla="*/ 4948730 w 7733487"/>
              <a:gd name="connsiteY1" fmla="*/ 35427 h 694788"/>
              <a:gd name="connsiteX2" fmla="*/ 7470140 w 7733487"/>
              <a:gd name="connsiteY2" fmla="*/ 0 h 694788"/>
              <a:gd name="connsiteX3" fmla="*/ 7733487 w 7733487"/>
              <a:gd name="connsiteY3" fmla="*/ 694788 h 694788"/>
              <a:gd name="connsiteX4" fmla="*/ 0 w 7733487"/>
              <a:gd name="connsiteY4" fmla="*/ 672292 h 694788"/>
              <a:gd name="connsiteX0" fmla="*/ 0 w 7733487"/>
              <a:gd name="connsiteY0" fmla="*/ 672292 h 694788"/>
              <a:gd name="connsiteX1" fmla="*/ 5360370 w 7733487"/>
              <a:gd name="connsiteY1" fmla="*/ 3067 h 694788"/>
              <a:gd name="connsiteX2" fmla="*/ 7470140 w 7733487"/>
              <a:gd name="connsiteY2" fmla="*/ 0 h 694788"/>
              <a:gd name="connsiteX3" fmla="*/ 7733487 w 7733487"/>
              <a:gd name="connsiteY3" fmla="*/ 694788 h 694788"/>
              <a:gd name="connsiteX4" fmla="*/ 0 w 7733487"/>
              <a:gd name="connsiteY4" fmla="*/ 672292 h 694788"/>
              <a:gd name="connsiteX0" fmla="*/ 0 w 7858226"/>
              <a:gd name="connsiteY0" fmla="*/ 672292 h 686698"/>
              <a:gd name="connsiteX1" fmla="*/ 5360370 w 7858226"/>
              <a:gd name="connsiteY1" fmla="*/ 3067 h 686698"/>
              <a:gd name="connsiteX2" fmla="*/ 7470140 w 7858226"/>
              <a:gd name="connsiteY2" fmla="*/ 0 h 686698"/>
              <a:gd name="connsiteX3" fmla="*/ 7858226 w 7858226"/>
              <a:gd name="connsiteY3" fmla="*/ 686698 h 686698"/>
              <a:gd name="connsiteX4" fmla="*/ 0 w 7858226"/>
              <a:gd name="connsiteY4" fmla="*/ 672292 h 686698"/>
              <a:gd name="connsiteX0" fmla="*/ 0 w 8968406"/>
              <a:gd name="connsiteY0" fmla="*/ 704652 h 704652"/>
              <a:gd name="connsiteX1" fmla="*/ 6470550 w 8968406"/>
              <a:gd name="connsiteY1" fmla="*/ 3067 h 704652"/>
              <a:gd name="connsiteX2" fmla="*/ 8580320 w 8968406"/>
              <a:gd name="connsiteY2" fmla="*/ 0 h 704652"/>
              <a:gd name="connsiteX3" fmla="*/ 8968406 w 8968406"/>
              <a:gd name="connsiteY3" fmla="*/ 686698 h 704652"/>
              <a:gd name="connsiteX4" fmla="*/ 0 w 8968406"/>
              <a:gd name="connsiteY4" fmla="*/ 704652 h 704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8406" h="704652">
                <a:moveTo>
                  <a:pt x="0" y="704652"/>
                </a:moveTo>
                <a:lnTo>
                  <a:pt x="6470550" y="3067"/>
                </a:lnTo>
                <a:lnTo>
                  <a:pt x="8580320" y="0"/>
                </a:lnTo>
                <a:lnTo>
                  <a:pt x="8968406" y="686698"/>
                </a:lnTo>
                <a:lnTo>
                  <a:pt x="0" y="704652"/>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燕尾形 31"/>
          <p:cNvSpPr/>
          <p:nvPr/>
        </p:nvSpPr>
        <p:spPr bwMode="auto">
          <a:xfrm>
            <a:off x="9758631" y="126000"/>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33" name="燕尾形 32"/>
          <p:cNvSpPr/>
          <p:nvPr/>
        </p:nvSpPr>
        <p:spPr bwMode="auto">
          <a:xfrm>
            <a:off x="10752864" y="126000"/>
            <a:ext cx="1283561"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34" name="五边形 33"/>
          <p:cNvSpPr/>
          <p:nvPr/>
        </p:nvSpPr>
        <p:spPr bwMode="auto">
          <a:xfrm>
            <a:off x="8688288" y="126000"/>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graphicFrame>
        <p:nvGraphicFramePr>
          <p:cNvPr id="27" name="表格 26"/>
          <p:cNvGraphicFramePr>
            <a:graphicFrameLocks noGrp="1"/>
          </p:cNvGraphicFramePr>
          <p:nvPr>
            <p:extLst/>
          </p:nvPr>
        </p:nvGraphicFramePr>
        <p:xfrm>
          <a:off x="3899756" y="4175388"/>
          <a:ext cx="2592288" cy="720080"/>
        </p:xfrm>
        <a:graphic>
          <a:graphicData uri="http://schemas.openxmlformats.org/drawingml/2006/table">
            <a:tbl>
              <a:tblPr/>
              <a:tblGrid>
                <a:gridCol w="648072"/>
                <a:gridCol w="648072">
                  <a:extLst>
                    <a:ext uri="{9D8B030D-6E8A-4147-A177-3AD203B41FA5}">
                      <a16:colId xmlns:a16="http://schemas.microsoft.com/office/drawing/2014/main" xmlns="" val="20000"/>
                    </a:ext>
                  </a:extLst>
                </a:gridCol>
                <a:gridCol w="648072">
                  <a:extLst>
                    <a:ext uri="{9D8B030D-6E8A-4147-A177-3AD203B41FA5}">
                      <a16:colId xmlns:a16="http://schemas.microsoft.com/office/drawing/2014/main" xmlns="" val="20001"/>
                    </a:ext>
                  </a:extLst>
                </a:gridCol>
                <a:gridCol w="648072">
                  <a:extLst>
                    <a:ext uri="{9D8B030D-6E8A-4147-A177-3AD203B41FA5}">
                      <a16:colId xmlns:a16="http://schemas.microsoft.com/office/drawing/2014/main" xmlns="" val="20003"/>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defRPr/>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3</a:t>
                      </a:r>
                      <a:endPar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r>
                        <a:rPr kumimoji="0" lang="en-US" altLang="zh-CN" sz="1400" b="0" i="0" u="none" strike="noStrike" cap="none" normalizeH="0" baseline="3000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8</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4</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226058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MAC</a:t>
            </a:r>
            <a:r>
              <a:rPr lang="zh-CN" altLang="en-US" smtClean="0"/>
              <a:t>地址构成及分类</a:t>
            </a:r>
            <a:endParaRPr lang="zh-CN" altLang="en-US" dirty="0"/>
          </a:p>
        </p:txBody>
      </p:sp>
      <p:sp>
        <p:nvSpPr>
          <p:cNvPr id="3" name="文本占位符 2"/>
          <p:cNvSpPr>
            <a:spLocks noGrp="1"/>
          </p:cNvSpPr>
          <p:nvPr>
            <p:ph type="body" sz="quarter" idx="10"/>
          </p:nvPr>
        </p:nvSpPr>
        <p:spPr/>
        <p:txBody>
          <a:bodyPr/>
          <a:lstStyle/>
          <a:p>
            <a:r>
              <a:rPr lang="en-US" altLang="zh-CN" sz="1800" dirty="0" smtClean="0"/>
              <a:t>OUI</a:t>
            </a:r>
            <a:r>
              <a:rPr lang="zh-CN" altLang="en-US" sz="1800" dirty="0" smtClean="0"/>
              <a:t> （</a:t>
            </a:r>
            <a:r>
              <a:rPr lang="en-US" altLang="zh-CN" sz="1800" dirty="0" smtClean="0"/>
              <a:t>Organizationally Unique Identifier</a:t>
            </a:r>
            <a:r>
              <a:rPr lang="zh-CN" altLang="en-US" sz="1800" dirty="0" smtClean="0"/>
              <a:t>）：厂商代码，由</a:t>
            </a:r>
            <a:r>
              <a:rPr lang="en-US" altLang="zh-CN" sz="1800" dirty="0" smtClean="0"/>
              <a:t>IEEE</a:t>
            </a:r>
            <a:r>
              <a:rPr lang="zh-CN" altLang="en-US" sz="1800" dirty="0" smtClean="0"/>
              <a:t>分配，</a:t>
            </a:r>
            <a:r>
              <a:rPr lang="en-US" altLang="zh-CN" sz="1800" dirty="0" smtClean="0"/>
              <a:t>3</a:t>
            </a:r>
            <a:r>
              <a:rPr lang="zh-CN" altLang="en-US" sz="1800" dirty="0" smtClean="0"/>
              <a:t> </a:t>
            </a:r>
            <a:r>
              <a:rPr lang="en-US" altLang="zh-CN" sz="1800" dirty="0" smtClean="0"/>
              <a:t>Byte</a:t>
            </a:r>
            <a:r>
              <a:rPr lang="zh-CN" altLang="en-US" sz="1800" dirty="0" smtClean="0"/>
              <a:t>，</a:t>
            </a:r>
            <a:r>
              <a:rPr lang="en-US" altLang="zh-CN" sz="1800" dirty="0" smtClean="0"/>
              <a:t>24</a:t>
            </a:r>
            <a:r>
              <a:rPr lang="zh-CN" altLang="en-US" sz="1800" dirty="0" smtClean="0"/>
              <a:t> </a:t>
            </a:r>
            <a:r>
              <a:rPr lang="en-US" altLang="zh-CN" sz="1800" dirty="0" smtClean="0"/>
              <a:t>bit</a:t>
            </a:r>
            <a:r>
              <a:rPr lang="zh-CN" altLang="en-US" sz="1800" dirty="0" smtClean="0"/>
              <a:t>。</a:t>
            </a:r>
          </a:p>
          <a:p>
            <a:r>
              <a:rPr lang="zh-CN" altLang="en-US" sz="1800" dirty="0" smtClean="0"/>
              <a:t>制造商分配：</a:t>
            </a:r>
            <a:r>
              <a:rPr lang="en-US" altLang="zh-CN" sz="1800" dirty="0" smtClean="0"/>
              <a:t>3 Byte</a:t>
            </a:r>
            <a:r>
              <a:rPr lang="zh-CN" altLang="en-US" sz="1800" dirty="0" smtClean="0"/>
              <a:t>，</a:t>
            </a:r>
            <a:r>
              <a:rPr lang="en-US" altLang="zh-CN" sz="1800" dirty="0" smtClean="0"/>
              <a:t>24</a:t>
            </a:r>
            <a:r>
              <a:rPr lang="zh-CN" altLang="en-US" sz="1800" dirty="0" smtClean="0"/>
              <a:t> </a:t>
            </a:r>
            <a:r>
              <a:rPr lang="en-US" altLang="zh-CN" sz="1800" dirty="0" smtClean="0"/>
              <a:t>bit</a:t>
            </a:r>
          </a:p>
          <a:p>
            <a:endParaRPr lang="en-US" altLang="zh-CN" sz="1800" dirty="0" smtClean="0"/>
          </a:p>
          <a:p>
            <a:endParaRPr lang="en-US" altLang="zh-CN" sz="1800" dirty="0" smtClean="0"/>
          </a:p>
          <a:p>
            <a:r>
              <a:rPr lang="en-US" altLang="zh-CN" sz="1800" dirty="0" smtClean="0"/>
              <a:t>MAC</a:t>
            </a:r>
            <a:r>
              <a:rPr lang="zh-CN" altLang="en-US" sz="1800" dirty="0" smtClean="0"/>
              <a:t>地址分类：</a:t>
            </a:r>
            <a:endParaRPr lang="zh-CN" altLang="en-US" sz="1800" dirty="0"/>
          </a:p>
        </p:txBody>
      </p:sp>
      <p:graphicFrame>
        <p:nvGraphicFramePr>
          <p:cNvPr id="5" name="表格 4"/>
          <p:cNvGraphicFramePr>
            <a:graphicFrameLocks noGrp="1"/>
          </p:cNvGraphicFramePr>
          <p:nvPr>
            <p:extLst/>
          </p:nvPr>
        </p:nvGraphicFramePr>
        <p:xfrm>
          <a:off x="2495600" y="2168860"/>
          <a:ext cx="7272808" cy="365633"/>
        </p:xfrm>
        <a:graphic>
          <a:graphicData uri="http://schemas.openxmlformats.org/drawingml/2006/table">
            <a:tbl>
              <a:tblPr firstRow="1" bandRow="1">
                <a:tableStyleId>{2A488322-F2BA-4B5B-9748-0D474271808F}</a:tableStyleId>
              </a:tblPr>
              <a:tblGrid>
                <a:gridCol w="3636404">
                  <a:extLst>
                    <a:ext uri="{9D8B030D-6E8A-4147-A177-3AD203B41FA5}">
                      <a16:colId xmlns:a16="http://schemas.microsoft.com/office/drawing/2014/main" xmlns="" val="20000"/>
                    </a:ext>
                  </a:extLst>
                </a:gridCol>
                <a:gridCol w="3636404">
                  <a:extLst>
                    <a:ext uri="{9D8B030D-6E8A-4147-A177-3AD203B41FA5}">
                      <a16:colId xmlns:a16="http://schemas.microsoft.com/office/drawing/2014/main" xmlns="" val="20001"/>
                    </a:ext>
                  </a:extLst>
                </a:gridCol>
              </a:tblGrid>
              <a:tr h="288032">
                <a:tc>
                  <a:txBody>
                    <a:bodyPr/>
                    <a:lstStyle/>
                    <a:p>
                      <a:pPr algn="ctr"/>
                      <a:r>
                        <a:rPr lang="en-US" altLang="zh-CN"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OUI</a:t>
                      </a:r>
                      <a:endParaRPr lang="zh-CN" altLang="en-US"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zh-CN" altLang="en-US" b="1"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制造商分配</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6" name="表格 5"/>
          <p:cNvGraphicFramePr>
            <a:graphicFrameLocks noGrp="1"/>
          </p:cNvGraphicFramePr>
          <p:nvPr>
            <p:extLst/>
          </p:nvPr>
        </p:nvGraphicFramePr>
        <p:xfrm>
          <a:off x="2463160"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XXXXXXX</a:t>
                      </a:r>
                      <a:r>
                        <a:rPr lang="en-US" altLang="zh-CN"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a:t>
                      </a:r>
                      <a:endParaRPr lang="zh-CN" altLang="en-US"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109EE5"/>
                      </a:solidFill>
                      <a:prstDash val="solid"/>
                      <a:round/>
                      <a:headEnd type="none" w="med" len="med"/>
                      <a:tailEnd type="none" w="med" len="med"/>
                    </a:lnL>
                    <a:lnR w="12700" cap="flat" cmpd="sng" algn="ctr">
                      <a:solidFill>
                        <a:srgbClr val="109EE5"/>
                      </a:solidFill>
                      <a:prstDash val="solid"/>
                      <a:round/>
                      <a:headEnd type="none" w="med" len="med"/>
                      <a:tailEnd type="none" w="med" len="med"/>
                    </a:lnR>
                    <a:lnT w="12700" cap="flat" cmpd="sng" algn="ctr">
                      <a:solidFill>
                        <a:srgbClr val="109EE5"/>
                      </a:solidFill>
                      <a:prstDash val="solid"/>
                      <a:round/>
                      <a:headEnd type="none" w="med" len="med"/>
                      <a:tailEnd type="none" w="med" len="med"/>
                    </a:lnT>
                    <a:lnB w="12700" cap="flat" cmpd="sng" algn="ctr">
                      <a:solidFill>
                        <a:srgbClr val="109EE5"/>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bl>
          </a:graphicData>
        </a:graphic>
      </p:graphicFrame>
      <p:sp>
        <p:nvSpPr>
          <p:cNvPr id="7" name="矩形 6"/>
          <p:cNvSpPr/>
          <p:nvPr/>
        </p:nvSpPr>
        <p:spPr>
          <a:xfrm>
            <a:off x="1163452" y="3949315"/>
            <a:ext cx="1332148" cy="307777"/>
          </a:xfrm>
          <a:prstGeom prst="rect">
            <a:avLst/>
          </a:prstGeom>
          <a:noFill/>
        </p:spPr>
        <p:txBody>
          <a:bodyPr wrap="none" rtlCol="0">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单播</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8" name="矩形 7"/>
          <p:cNvSpPr/>
          <p:nvPr/>
        </p:nvSpPr>
        <p:spPr>
          <a:xfrm>
            <a:off x="1163452" y="4786408"/>
            <a:ext cx="1332148" cy="307777"/>
          </a:xfrm>
          <a:prstGeom prst="rect">
            <a:avLst/>
          </a:prstGeom>
          <a:noFill/>
        </p:spPr>
        <p:txBody>
          <a:bodyPr wrap="none" rtlCol="0">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组播</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9" name="矩形 8"/>
          <p:cNvSpPr/>
          <p:nvPr/>
        </p:nvSpPr>
        <p:spPr>
          <a:xfrm>
            <a:off x="1163452" y="5641503"/>
            <a:ext cx="1332148" cy="307777"/>
          </a:xfrm>
          <a:prstGeom prst="rect">
            <a:avLst/>
          </a:prstGeom>
          <a:noFill/>
        </p:spPr>
        <p:txBody>
          <a:bodyPr wrap="none" rtlCol="0">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广播</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graphicFrame>
        <p:nvGraphicFramePr>
          <p:cNvPr id="10" name="表格 9"/>
          <p:cNvGraphicFramePr>
            <a:graphicFrameLocks noGrp="1"/>
          </p:cNvGraphicFramePr>
          <p:nvPr/>
        </p:nvGraphicFramePr>
        <p:xfrm>
          <a:off x="3694140"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109EE5"/>
                      </a:solidFill>
                      <a:prstDash val="solid"/>
                      <a:round/>
                      <a:headEnd type="none" w="med" len="med"/>
                      <a:tailEnd type="none" w="med" len="med"/>
                    </a:lnL>
                    <a:lnR w="12700" cap="flat" cmpd="sng" algn="ctr">
                      <a:solidFill>
                        <a:srgbClr val="109EE5"/>
                      </a:solidFill>
                      <a:prstDash val="solid"/>
                      <a:round/>
                      <a:headEnd type="none" w="med" len="med"/>
                      <a:tailEnd type="none" w="med" len="med"/>
                    </a:lnR>
                    <a:lnT w="12700" cap="flat" cmpd="sng" algn="ctr">
                      <a:solidFill>
                        <a:srgbClr val="109EE5"/>
                      </a:solidFill>
                      <a:prstDash val="solid"/>
                      <a:round/>
                      <a:headEnd type="none" w="med" len="med"/>
                      <a:tailEnd type="none" w="med" len="med"/>
                    </a:lnT>
                    <a:lnB w="12700" cap="flat" cmpd="sng" algn="ctr">
                      <a:solidFill>
                        <a:srgbClr val="109EE5"/>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bl>
          </a:graphicData>
        </a:graphic>
      </p:graphicFrame>
      <p:graphicFrame>
        <p:nvGraphicFramePr>
          <p:cNvPr id="11" name="表格 10"/>
          <p:cNvGraphicFramePr>
            <a:graphicFrameLocks noGrp="1"/>
          </p:cNvGraphicFramePr>
          <p:nvPr/>
        </p:nvGraphicFramePr>
        <p:xfrm>
          <a:off x="4925120"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109EE5"/>
                      </a:solidFill>
                      <a:prstDash val="solid"/>
                      <a:round/>
                      <a:headEnd type="none" w="med" len="med"/>
                      <a:tailEnd type="none" w="med" len="med"/>
                    </a:lnL>
                    <a:lnR w="12700" cap="flat" cmpd="sng" algn="ctr">
                      <a:solidFill>
                        <a:srgbClr val="109EE5"/>
                      </a:solidFill>
                      <a:prstDash val="solid"/>
                      <a:round/>
                      <a:headEnd type="none" w="med" len="med"/>
                      <a:tailEnd type="none" w="med" len="med"/>
                    </a:lnR>
                    <a:lnT w="12700" cap="flat" cmpd="sng" algn="ctr">
                      <a:solidFill>
                        <a:srgbClr val="109EE5"/>
                      </a:solidFill>
                      <a:prstDash val="solid"/>
                      <a:round/>
                      <a:headEnd type="none" w="med" len="med"/>
                      <a:tailEnd type="none" w="med" len="med"/>
                    </a:lnT>
                    <a:lnB w="12700" cap="flat" cmpd="sng" algn="ctr">
                      <a:solidFill>
                        <a:srgbClr val="109EE5"/>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bl>
          </a:graphicData>
        </a:graphic>
      </p:graphicFrame>
      <p:graphicFrame>
        <p:nvGraphicFramePr>
          <p:cNvPr id="12" name="表格 11"/>
          <p:cNvGraphicFramePr>
            <a:graphicFrameLocks noGrp="1"/>
          </p:cNvGraphicFramePr>
          <p:nvPr>
            <p:extLst/>
          </p:nvPr>
        </p:nvGraphicFramePr>
        <p:xfrm>
          <a:off x="6156100"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13" name="表格 12"/>
          <p:cNvGraphicFramePr>
            <a:graphicFrameLocks noGrp="1"/>
          </p:cNvGraphicFramePr>
          <p:nvPr>
            <p:extLst/>
          </p:nvPr>
        </p:nvGraphicFramePr>
        <p:xfrm>
          <a:off x="7387080"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14" name="表格 13"/>
          <p:cNvGraphicFramePr>
            <a:graphicFrameLocks noGrp="1"/>
          </p:cNvGraphicFramePr>
          <p:nvPr>
            <p:extLst/>
          </p:nvPr>
        </p:nvGraphicFramePr>
        <p:xfrm>
          <a:off x="8618062" y="39704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15" name="表格 14"/>
          <p:cNvGraphicFramePr>
            <a:graphicFrameLocks noGrp="1"/>
          </p:cNvGraphicFramePr>
          <p:nvPr>
            <p:extLst/>
          </p:nvPr>
        </p:nvGraphicFramePr>
        <p:xfrm>
          <a:off x="2463160"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a:t>
                      </a:r>
                      <a:r>
                        <a:rPr lang="en-US" altLang="zh-CN"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16" name="表格 15"/>
          <p:cNvGraphicFramePr>
            <a:graphicFrameLocks noGrp="1"/>
          </p:cNvGraphicFramePr>
          <p:nvPr>
            <p:extLst/>
          </p:nvPr>
        </p:nvGraphicFramePr>
        <p:xfrm>
          <a:off x="3694140"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17" name="表格 16"/>
          <p:cNvGraphicFramePr>
            <a:graphicFrameLocks noGrp="1"/>
          </p:cNvGraphicFramePr>
          <p:nvPr>
            <p:extLst/>
          </p:nvPr>
        </p:nvGraphicFramePr>
        <p:xfrm>
          <a:off x="4925120"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18" name="表格 17"/>
          <p:cNvGraphicFramePr>
            <a:graphicFrameLocks noGrp="1"/>
          </p:cNvGraphicFramePr>
          <p:nvPr>
            <p:extLst/>
          </p:nvPr>
        </p:nvGraphicFramePr>
        <p:xfrm>
          <a:off x="6156100"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19" name="表格 18"/>
          <p:cNvGraphicFramePr>
            <a:graphicFrameLocks noGrp="1"/>
          </p:cNvGraphicFramePr>
          <p:nvPr>
            <p:extLst/>
          </p:nvPr>
        </p:nvGraphicFramePr>
        <p:xfrm>
          <a:off x="7387080"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20" name="表格 19"/>
          <p:cNvGraphicFramePr>
            <a:graphicFrameLocks noGrp="1"/>
          </p:cNvGraphicFramePr>
          <p:nvPr>
            <p:extLst/>
          </p:nvPr>
        </p:nvGraphicFramePr>
        <p:xfrm>
          <a:off x="8618062" y="47901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21" name="表格 20"/>
          <p:cNvGraphicFramePr>
            <a:graphicFrameLocks noGrp="1"/>
          </p:cNvGraphicFramePr>
          <p:nvPr>
            <p:extLst/>
          </p:nvPr>
        </p:nvGraphicFramePr>
        <p:xfrm>
          <a:off x="2463160"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22" name="表格 21"/>
          <p:cNvGraphicFramePr>
            <a:graphicFrameLocks noGrp="1"/>
          </p:cNvGraphicFramePr>
          <p:nvPr>
            <p:extLst/>
          </p:nvPr>
        </p:nvGraphicFramePr>
        <p:xfrm>
          <a:off x="3694140"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23" name="表格 22"/>
          <p:cNvGraphicFramePr>
            <a:graphicFrameLocks noGrp="1"/>
          </p:cNvGraphicFramePr>
          <p:nvPr>
            <p:extLst/>
          </p:nvPr>
        </p:nvGraphicFramePr>
        <p:xfrm>
          <a:off x="4925120"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24" name="表格 23"/>
          <p:cNvGraphicFramePr>
            <a:graphicFrameLocks noGrp="1"/>
          </p:cNvGraphicFramePr>
          <p:nvPr>
            <p:extLst/>
          </p:nvPr>
        </p:nvGraphicFramePr>
        <p:xfrm>
          <a:off x="6156100"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25" name="表格 24"/>
          <p:cNvGraphicFramePr>
            <a:graphicFrameLocks noGrp="1"/>
          </p:cNvGraphicFramePr>
          <p:nvPr>
            <p:extLst/>
          </p:nvPr>
        </p:nvGraphicFramePr>
        <p:xfrm>
          <a:off x="7387080"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26" name="表格 25"/>
          <p:cNvGraphicFramePr>
            <a:graphicFrameLocks noGrp="1"/>
          </p:cNvGraphicFramePr>
          <p:nvPr>
            <p:extLst/>
          </p:nvPr>
        </p:nvGraphicFramePr>
        <p:xfrm>
          <a:off x="8618062" y="56542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a16="http://schemas.microsoft.com/office/drawing/2014/main" xmlns="" val="20000"/>
                    </a:ext>
                  </a:extLst>
                </a:gridCol>
              </a:tblGrid>
              <a:tr h="288032">
                <a:tc>
                  <a:txBody>
                    <a:bodyPr/>
                    <a:lstStyle/>
                    <a:p>
                      <a:pPr algn="ctr"/>
                      <a:r>
                        <a:rPr lang="en-US" altLang="zh-CN" sz="1400" b="0" dirty="0">
                          <a:ln>
                            <a:noFill/>
                          </a:ln>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sp>
        <p:nvSpPr>
          <p:cNvPr id="4" name="右大括号 3"/>
          <p:cNvSpPr/>
          <p:nvPr/>
        </p:nvSpPr>
        <p:spPr bwMode="auto">
          <a:xfrm rot="16200000">
            <a:off x="4169787" y="2057364"/>
            <a:ext cx="144016" cy="356439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3827748" y="3465004"/>
            <a:ext cx="828092"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OUI</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右大括号 27"/>
          <p:cNvSpPr/>
          <p:nvPr/>
        </p:nvSpPr>
        <p:spPr bwMode="auto">
          <a:xfrm rot="16200000">
            <a:off x="4169787" y="2885457"/>
            <a:ext cx="144016" cy="356439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3895823" y="4293097"/>
            <a:ext cx="688009" cy="307777"/>
          </a:xfrm>
          <a:prstGeom prst="rect">
            <a:avLst/>
          </a:prstGeom>
          <a:noFill/>
        </p:spPr>
        <p:txBody>
          <a:bodyPr wrap="none" rtlCol="0">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非</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OUI</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右大括号 29"/>
          <p:cNvSpPr/>
          <p:nvPr/>
        </p:nvSpPr>
        <p:spPr bwMode="auto">
          <a:xfrm rot="16200000">
            <a:off x="4169787" y="3749553"/>
            <a:ext cx="144016" cy="356439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矩形 30"/>
          <p:cNvSpPr/>
          <p:nvPr/>
        </p:nvSpPr>
        <p:spPr>
          <a:xfrm>
            <a:off x="3895823" y="5157193"/>
            <a:ext cx="688009" cy="307777"/>
          </a:xfrm>
          <a:prstGeom prst="rect">
            <a:avLst/>
          </a:prstGeom>
          <a:noFill/>
        </p:spPr>
        <p:txBody>
          <a:bodyPr wrap="none" rtlCol="0">
            <a:spAutoFit/>
          </a:bodyPr>
          <a:lstStyle/>
          <a:p>
            <a:pP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非</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OUI</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矩形 31"/>
          <p:cNvSpPr/>
          <p:nvPr/>
        </p:nvSpPr>
        <p:spPr>
          <a:xfrm>
            <a:off x="9732404" y="3949315"/>
            <a:ext cx="1980220"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00-1E-10-DD-DD-02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矩形 32"/>
          <p:cNvSpPr/>
          <p:nvPr/>
        </p:nvSpPr>
        <p:spPr>
          <a:xfrm>
            <a:off x="9732404" y="4797152"/>
            <a:ext cx="1980220"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01-80-C2-00-00-01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p:nvSpPr>
        <p:spPr>
          <a:xfrm>
            <a:off x="9732404" y="5661248"/>
            <a:ext cx="1980220" cy="307777"/>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FF-FF-FF-FF-FF-FF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a:xfrm>
            <a:off x="10200456" y="3645024"/>
            <a:ext cx="828092"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举例</a:t>
            </a:r>
          </a:p>
        </p:txBody>
      </p:sp>
      <p:sp>
        <p:nvSpPr>
          <p:cNvPr id="45" name="燕尾形 44"/>
          <p:cNvSpPr/>
          <p:nvPr/>
        </p:nvSpPr>
        <p:spPr bwMode="auto">
          <a:xfrm>
            <a:off x="9758631" y="126000"/>
            <a:ext cx="108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46" name="燕尾形 45"/>
          <p:cNvSpPr/>
          <p:nvPr/>
        </p:nvSpPr>
        <p:spPr bwMode="auto">
          <a:xfrm>
            <a:off x="10752864" y="126000"/>
            <a:ext cx="1283561"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47" name="五边形 46"/>
          <p:cNvSpPr/>
          <p:nvPr/>
        </p:nvSpPr>
        <p:spPr bwMode="auto">
          <a:xfrm>
            <a:off x="8688288" y="126000"/>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spTree>
    <p:extLst>
      <p:ext uri="{BB962C8B-B14F-4D97-AF65-F5344CB8AC3E}">
        <p14:creationId xmlns:p14="http://schemas.microsoft.com/office/powerpoint/2010/main" val="325781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27" grpId="0"/>
      <p:bldP spid="28" grpId="0" animBg="1"/>
      <p:bldP spid="29" grpId="0"/>
      <p:bldP spid="30" grpId="0" animBg="1"/>
      <p:bldP spid="31" grpId="0"/>
      <p:bldP spid="32" grpId="0"/>
      <p:bldP spid="33"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单播以太帧</a:t>
            </a:r>
          </a:p>
        </p:txBody>
      </p:sp>
      <p:grpSp>
        <p:nvGrpSpPr>
          <p:cNvPr id="38" name="组合 37"/>
          <p:cNvGrpSpPr/>
          <p:nvPr/>
        </p:nvGrpSpPr>
        <p:grpSpPr>
          <a:xfrm>
            <a:off x="6256644" y="1772816"/>
            <a:ext cx="4968552" cy="2698990"/>
            <a:chOff x="3407073" y="2405939"/>
            <a:chExt cx="4968552" cy="2698990"/>
          </a:xfrm>
        </p:grpSpPr>
        <p:pic>
          <p:nvPicPr>
            <p:cNvPr id="5" name="图片 4" descr="PC.png"/>
            <p:cNvPicPr>
              <a:picLocks noChangeAspect="1"/>
            </p:cNvPicPr>
            <p:nvPr/>
          </p:nvPicPr>
          <p:blipFill>
            <a:blip r:embed="rId3" cstate="print"/>
            <a:stretch>
              <a:fillRect/>
            </a:stretch>
          </p:blipFill>
          <p:spPr>
            <a:xfrm>
              <a:off x="3479081" y="2709036"/>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4703217" y="422108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6340351" y="2709036"/>
              <a:ext cx="703126" cy="540000"/>
            </a:xfrm>
            <a:prstGeom prst="rect">
              <a:avLst/>
            </a:prstGeom>
          </p:spPr>
        </p:pic>
        <p:cxnSp>
          <p:nvCxnSpPr>
            <p:cNvPr id="9" name="直接连接符 8"/>
            <p:cNvCxnSpPr/>
            <p:nvPr/>
          </p:nvCxnSpPr>
          <p:spPr bwMode="auto">
            <a:xfrm>
              <a:off x="3407073" y="3753036"/>
              <a:ext cx="496855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5" idx="2"/>
            </p:cNvCxnSpPr>
            <p:nvPr/>
          </p:nvCxnSpPr>
          <p:spPr bwMode="auto">
            <a:xfrm>
              <a:off x="3830644"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flipV="1">
              <a:off x="5051884"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2"/>
            </p:cNvCxnSpPr>
            <p:nvPr/>
          </p:nvCxnSpPr>
          <p:spPr bwMode="auto">
            <a:xfrm flipH="1">
              <a:off x="6683437"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449767" y="2405939"/>
              <a:ext cx="660758"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292488" y="2405939"/>
              <a:ext cx="651140"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descr="PC.png"/>
            <p:cNvPicPr>
              <a:picLocks noChangeAspect="1"/>
            </p:cNvPicPr>
            <p:nvPr/>
          </p:nvPicPr>
          <p:blipFill>
            <a:blip r:embed="rId3" cstate="print"/>
            <a:stretch>
              <a:fillRect/>
            </a:stretch>
          </p:blipFill>
          <p:spPr>
            <a:xfrm>
              <a:off x="7536160" y="4221088"/>
              <a:ext cx="703126" cy="540000"/>
            </a:xfrm>
            <a:prstGeom prst="rect">
              <a:avLst/>
            </a:prstGeom>
          </p:spPr>
        </p:pic>
        <p:cxnSp>
          <p:nvCxnSpPr>
            <p:cNvPr id="26" name="直接连接符 25"/>
            <p:cNvCxnSpPr/>
            <p:nvPr/>
          </p:nvCxnSpPr>
          <p:spPr bwMode="auto">
            <a:xfrm flipH="1" flipV="1">
              <a:off x="7884827"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8" name="矩形 27"/>
            <p:cNvSpPr/>
            <p:nvPr/>
          </p:nvSpPr>
          <p:spPr>
            <a:xfrm>
              <a:off x="4707510" y="4797152"/>
              <a:ext cx="652743"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7541407" y="4797152"/>
              <a:ext cx="673581"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箭头连接符 29"/>
            <p:cNvCxnSpPr/>
            <p:nvPr/>
          </p:nvCxnSpPr>
          <p:spPr bwMode="auto">
            <a:xfrm rot="5400000">
              <a:off x="3863772" y="3501028"/>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1" name="直接箭头连接符 30"/>
            <p:cNvCxnSpPr/>
            <p:nvPr/>
          </p:nvCxnSpPr>
          <p:spPr bwMode="auto">
            <a:xfrm rot="5400000">
              <a:off x="5030870"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2" name="直接箭头连接符 31"/>
            <p:cNvCxnSpPr/>
            <p:nvPr/>
          </p:nvCxnSpPr>
          <p:spPr bwMode="auto">
            <a:xfrm rot="5400000">
              <a:off x="7881249"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3" name="直接箭头连接符 32"/>
            <p:cNvCxnSpPr/>
            <p:nvPr/>
          </p:nvCxnSpPr>
          <p:spPr bwMode="auto">
            <a:xfrm rot="16200000" flipV="1">
              <a:off x="6636080" y="3500989"/>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sp>
          <p:nvSpPr>
            <p:cNvPr id="34" name="矩形 33"/>
            <p:cNvSpPr/>
            <p:nvPr/>
          </p:nvSpPr>
          <p:spPr>
            <a:xfrm>
              <a:off x="3935760" y="3284984"/>
              <a:ext cx="1116124"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单播帧</a:t>
              </a:r>
            </a:p>
          </p:txBody>
        </p:sp>
      </p:grpSp>
      <p:graphicFrame>
        <p:nvGraphicFramePr>
          <p:cNvPr id="41" name="表格 40"/>
          <p:cNvGraphicFramePr>
            <a:graphicFrameLocks noGrp="1"/>
          </p:cNvGraphicFramePr>
          <p:nvPr>
            <p:extLst/>
          </p:nvPr>
        </p:nvGraphicFramePr>
        <p:xfrm>
          <a:off x="1384577" y="3716338"/>
          <a:ext cx="4710994" cy="518160"/>
        </p:xfrm>
        <a:graphic>
          <a:graphicData uri="http://schemas.openxmlformats.org/drawingml/2006/table">
            <a:tbl>
              <a:tblPr firstRow="1" bandRow="1">
                <a:tableStyleId>{2D5ABB26-0587-4C30-8999-92F81FD0307C}</a:tableStyleId>
              </a:tblPr>
              <a:tblGrid>
                <a:gridCol w="2154710">
                  <a:extLst>
                    <a:ext uri="{9D8B030D-6E8A-4147-A177-3AD203B41FA5}">
                      <a16:colId xmlns:a16="http://schemas.microsoft.com/office/drawing/2014/main" xmlns="" val="20000"/>
                    </a:ext>
                  </a:extLst>
                </a:gridCol>
                <a:gridCol w="1278142">
                  <a:extLst>
                    <a:ext uri="{9D8B030D-6E8A-4147-A177-3AD203B41FA5}">
                      <a16:colId xmlns:a16="http://schemas.microsoft.com/office/drawing/2014/main" xmlns="" val="20001"/>
                    </a:ext>
                  </a:extLst>
                </a:gridCol>
                <a:gridCol w="1278142">
                  <a:extLst>
                    <a:ext uri="{9D8B030D-6E8A-4147-A177-3AD203B41FA5}">
                      <a16:colId xmlns:a16="http://schemas.microsoft.com/office/drawing/2014/main" xmlns="" val="20002"/>
                    </a:ext>
                  </a:extLst>
                </a:gridCol>
              </a:tblGrid>
              <a:tr h="370840">
                <a:tc>
                  <a:txBody>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D.MAC:</a:t>
                      </a: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 </a:t>
                      </a:r>
                    </a:p>
                    <a:p>
                      <a:pPr algn="ct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00-1E-10-DD-DD-02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Huawei Sans" panose="020C0503030203020204" pitchFamily="34" charset="0"/>
                          <a:ea typeface="方正兰亭黑简体" panose="02000000000000000000" pitchFamily="2" charset="-122"/>
                          <a:cs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DATA</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37" name="下箭头 36"/>
          <p:cNvSpPr/>
          <p:nvPr/>
        </p:nvSpPr>
        <p:spPr bwMode="auto">
          <a:xfrm>
            <a:off x="2360828" y="3043928"/>
            <a:ext cx="252027" cy="432048"/>
          </a:xfrm>
          <a:prstGeom prst="downArrow">
            <a:avLst/>
          </a:prstGeom>
          <a:gradFill flip="none" rotWithShape="1">
            <a:gsLst>
              <a:gs pos="15000">
                <a:schemeClr val="accent1">
                  <a:lumMod val="5000"/>
                  <a:lumOff val="95000"/>
                  <a:alpha val="0"/>
                </a:schemeClr>
              </a:gs>
              <a:gs pos="81000">
                <a:srgbClr val="99DFF9"/>
              </a:gs>
            </a:gsLst>
            <a:lin ang="540000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Huawei Sans" panose="020C0503030203020204" pitchFamily="34" charset="0"/>
              <a:ea typeface="方正兰亭黑简体" panose="02000000000000000000" pitchFamily="2" charset="-122"/>
            </a:endParaRPr>
          </a:p>
        </p:txBody>
      </p:sp>
      <p:sp>
        <p:nvSpPr>
          <p:cNvPr id="42" name="梯形 4"/>
          <p:cNvSpPr/>
          <p:nvPr/>
        </p:nvSpPr>
        <p:spPr bwMode="auto">
          <a:xfrm>
            <a:off x="1199456" y="4279240"/>
            <a:ext cx="10222482" cy="58991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159870 w 5168418"/>
              <a:gd name="connsiteY2" fmla="*/ 0 h 861325"/>
              <a:gd name="connsiteX3" fmla="*/ 5168418 w 5168418"/>
              <a:gd name="connsiteY3" fmla="*/ 861325 h 861325"/>
              <a:gd name="connsiteX4" fmla="*/ 0 w 5168418"/>
              <a:gd name="connsiteY4" fmla="*/ 837617 h 861325"/>
              <a:gd name="connsiteX0" fmla="*/ 0 w 5168418"/>
              <a:gd name="connsiteY0" fmla="*/ 858333 h 882041"/>
              <a:gd name="connsiteX1" fmla="*/ 99798 w 5168418"/>
              <a:gd name="connsiteY1" fmla="*/ 0 h 882041"/>
              <a:gd name="connsiteX2" fmla="*/ 1159870 w 5168418"/>
              <a:gd name="connsiteY2" fmla="*/ 20716 h 882041"/>
              <a:gd name="connsiteX3" fmla="*/ 5168418 w 5168418"/>
              <a:gd name="connsiteY3" fmla="*/ 882041 h 882041"/>
              <a:gd name="connsiteX4" fmla="*/ 0 w 5168418"/>
              <a:gd name="connsiteY4" fmla="*/ 858333 h 882041"/>
              <a:gd name="connsiteX0" fmla="*/ 0 w 5168418"/>
              <a:gd name="connsiteY0" fmla="*/ 858333 h 882041"/>
              <a:gd name="connsiteX1" fmla="*/ 99798 w 5168418"/>
              <a:gd name="connsiteY1" fmla="*/ 0 h 882041"/>
              <a:gd name="connsiteX2" fmla="*/ 1173879 w 5168418"/>
              <a:gd name="connsiteY2" fmla="*/ 1 h 882041"/>
              <a:gd name="connsiteX3" fmla="*/ 5168418 w 5168418"/>
              <a:gd name="connsiteY3" fmla="*/ 882041 h 882041"/>
              <a:gd name="connsiteX4" fmla="*/ 0 w 5168418"/>
              <a:gd name="connsiteY4" fmla="*/ 858333 h 882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82041">
                <a:moveTo>
                  <a:pt x="0" y="858333"/>
                </a:moveTo>
                <a:lnTo>
                  <a:pt x="99798" y="0"/>
                </a:lnTo>
                <a:lnTo>
                  <a:pt x="1173879" y="1"/>
                </a:lnTo>
                <a:lnTo>
                  <a:pt x="5168418" y="882041"/>
                </a:lnTo>
                <a:lnTo>
                  <a:pt x="0" y="858333"/>
                </a:lnTo>
                <a:close/>
              </a:path>
            </a:pathLst>
          </a:custGeom>
          <a:gradFill flip="none" rotWithShape="1">
            <a:gsLst>
              <a:gs pos="100000">
                <a:srgbClr val="F4FBFE"/>
              </a:gs>
              <a:gs pos="0">
                <a:srgbClr val="99DFF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aphicFrame>
        <p:nvGraphicFramePr>
          <p:cNvPr id="43" name="表格 42"/>
          <p:cNvGraphicFramePr>
            <a:graphicFrameLocks noGrp="1"/>
          </p:cNvGraphicFramePr>
          <p:nvPr>
            <p:extLst/>
          </p:nvPr>
        </p:nvGraphicFramePr>
        <p:xfrm>
          <a:off x="1163452"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50" name="表格 49"/>
          <p:cNvGraphicFramePr>
            <a:graphicFrameLocks noGrp="1"/>
          </p:cNvGraphicFramePr>
          <p:nvPr>
            <p:extLst/>
          </p:nvPr>
        </p:nvGraphicFramePr>
        <p:xfrm>
          <a:off x="2877685"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51" name="表格 50"/>
          <p:cNvGraphicFramePr>
            <a:graphicFrameLocks noGrp="1"/>
          </p:cNvGraphicFramePr>
          <p:nvPr>
            <p:extLst/>
          </p:nvPr>
        </p:nvGraphicFramePr>
        <p:xfrm>
          <a:off x="4591918"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52" name="表格 51"/>
          <p:cNvGraphicFramePr>
            <a:graphicFrameLocks noGrp="1"/>
          </p:cNvGraphicFramePr>
          <p:nvPr>
            <p:extLst/>
          </p:nvPr>
        </p:nvGraphicFramePr>
        <p:xfrm>
          <a:off x="6306151"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53" name="表格 52"/>
          <p:cNvGraphicFramePr>
            <a:graphicFrameLocks noGrp="1"/>
          </p:cNvGraphicFramePr>
          <p:nvPr>
            <p:extLst/>
          </p:nvPr>
        </p:nvGraphicFramePr>
        <p:xfrm>
          <a:off x="8020384"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54" name="表格 53"/>
          <p:cNvGraphicFramePr>
            <a:graphicFrameLocks noGrp="1"/>
          </p:cNvGraphicFramePr>
          <p:nvPr>
            <p:extLst/>
          </p:nvPr>
        </p:nvGraphicFramePr>
        <p:xfrm>
          <a:off x="9734615"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sp>
        <p:nvSpPr>
          <p:cNvPr id="55" name="矩形 54"/>
          <p:cNvSpPr/>
          <p:nvPr/>
        </p:nvSpPr>
        <p:spPr>
          <a:xfrm>
            <a:off x="134347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303566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1E-</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4750599"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645604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818423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9912424"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圆角矩形 45"/>
          <p:cNvSpPr/>
          <p:nvPr/>
        </p:nvSpPr>
        <p:spPr>
          <a:xfrm>
            <a:off x="1341163" y="1964084"/>
            <a:ext cx="3708493" cy="841665"/>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简称：单播帧</a:t>
            </a:r>
            <a:endPar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地址为单播</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地址的帧</a:t>
            </a:r>
          </a:p>
        </p:txBody>
      </p:sp>
      <p:sp>
        <p:nvSpPr>
          <p:cNvPr id="47" name="燕尾形 46"/>
          <p:cNvSpPr/>
          <p:nvPr/>
        </p:nvSpPr>
        <p:spPr bwMode="auto">
          <a:xfrm>
            <a:off x="9758631"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48" name="燕尾形 47"/>
          <p:cNvSpPr/>
          <p:nvPr/>
        </p:nvSpPr>
        <p:spPr bwMode="auto">
          <a:xfrm>
            <a:off x="10752864" y="122424"/>
            <a:ext cx="1283561"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49" name="五边形 48"/>
          <p:cNvSpPr/>
          <p:nvPr/>
        </p:nvSpPr>
        <p:spPr bwMode="auto">
          <a:xfrm>
            <a:off x="8688288" y="122424"/>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grpSp>
        <p:nvGrpSpPr>
          <p:cNvPr id="44" name="组合 43"/>
          <p:cNvGrpSpPr/>
          <p:nvPr/>
        </p:nvGrpSpPr>
        <p:grpSpPr bwMode="ltGray">
          <a:xfrm>
            <a:off x="7921795" y="3165324"/>
            <a:ext cx="288000" cy="288000"/>
            <a:chOff x="856677" y="2615810"/>
            <a:chExt cx="288000" cy="288000"/>
          </a:xfrm>
        </p:grpSpPr>
        <p:sp>
          <p:nvSpPr>
            <p:cNvPr id="45" name="椭圆 44"/>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61" name="组合 60"/>
            <p:cNvGrpSpPr/>
            <p:nvPr/>
          </p:nvGrpSpPr>
          <p:grpSpPr bwMode="ltGray">
            <a:xfrm>
              <a:off x="923444" y="2692169"/>
              <a:ext cx="144001" cy="144002"/>
              <a:chOff x="898853" y="2657982"/>
              <a:chExt cx="203649" cy="203652"/>
            </a:xfrm>
          </p:grpSpPr>
          <p:cxnSp>
            <p:nvCxnSpPr>
              <p:cNvPr id="62" name="直接连接符 61"/>
              <p:cNvCxnSpPr>
                <a:stCxn id="45" idx="3"/>
                <a:endCxn id="45"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3" name="直接连接符 62"/>
              <p:cNvCxnSpPr>
                <a:stCxn id="45" idx="1"/>
                <a:endCxn id="45"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64" name="组合 63"/>
          <p:cNvGrpSpPr/>
          <p:nvPr/>
        </p:nvGrpSpPr>
        <p:grpSpPr bwMode="ltGray">
          <a:xfrm>
            <a:off x="10776559" y="3165324"/>
            <a:ext cx="288000" cy="288000"/>
            <a:chOff x="856677" y="2615810"/>
            <a:chExt cx="288000" cy="288000"/>
          </a:xfrm>
        </p:grpSpPr>
        <p:sp>
          <p:nvSpPr>
            <p:cNvPr id="65" name="椭圆 64"/>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66" name="组合 65"/>
            <p:cNvGrpSpPr/>
            <p:nvPr/>
          </p:nvGrpSpPr>
          <p:grpSpPr bwMode="ltGray">
            <a:xfrm>
              <a:off x="923444" y="2692169"/>
              <a:ext cx="144001" cy="144002"/>
              <a:chOff x="898853" y="2657982"/>
              <a:chExt cx="203649" cy="203652"/>
            </a:xfrm>
          </p:grpSpPr>
          <p:cxnSp>
            <p:nvCxnSpPr>
              <p:cNvPr id="67" name="直接连接符 66"/>
              <p:cNvCxnSpPr>
                <a:stCxn id="65" idx="3"/>
                <a:endCxn id="65"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8" name="直接连接符 67"/>
              <p:cNvCxnSpPr>
                <a:stCxn id="65" idx="1"/>
                <a:endCxn id="65"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42489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广播以太帧</a:t>
            </a:r>
          </a:p>
        </p:txBody>
      </p:sp>
      <p:grpSp>
        <p:nvGrpSpPr>
          <p:cNvPr id="38" name="组合 37"/>
          <p:cNvGrpSpPr/>
          <p:nvPr/>
        </p:nvGrpSpPr>
        <p:grpSpPr>
          <a:xfrm>
            <a:off x="6256644" y="1772816"/>
            <a:ext cx="4968552" cy="2698990"/>
            <a:chOff x="3407073" y="2405939"/>
            <a:chExt cx="4968552" cy="2698990"/>
          </a:xfrm>
        </p:grpSpPr>
        <p:pic>
          <p:nvPicPr>
            <p:cNvPr id="5" name="图片 4" descr="PC.png"/>
            <p:cNvPicPr>
              <a:picLocks noChangeAspect="1"/>
            </p:cNvPicPr>
            <p:nvPr/>
          </p:nvPicPr>
          <p:blipFill>
            <a:blip r:embed="rId3" cstate="print"/>
            <a:stretch>
              <a:fillRect/>
            </a:stretch>
          </p:blipFill>
          <p:spPr>
            <a:xfrm>
              <a:off x="3479081" y="2709036"/>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4703217" y="422108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6340351" y="2709036"/>
              <a:ext cx="703126" cy="540000"/>
            </a:xfrm>
            <a:prstGeom prst="rect">
              <a:avLst/>
            </a:prstGeom>
          </p:spPr>
        </p:pic>
        <p:cxnSp>
          <p:nvCxnSpPr>
            <p:cNvPr id="9" name="直接连接符 8"/>
            <p:cNvCxnSpPr/>
            <p:nvPr/>
          </p:nvCxnSpPr>
          <p:spPr bwMode="auto">
            <a:xfrm>
              <a:off x="3407073" y="3753036"/>
              <a:ext cx="496855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5" idx="2"/>
            </p:cNvCxnSpPr>
            <p:nvPr/>
          </p:nvCxnSpPr>
          <p:spPr bwMode="auto">
            <a:xfrm>
              <a:off x="3830644"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flipV="1">
              <a:off x="5051884"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2"/>
            </p:cNvCxnSpPr>
            <p:nvPr/>
          </p:nvCxnSpPr>
          <p:spPr bwMode="auto">
            <a:xfrm flipH="1">
              <a:off x="6683437"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467994" y="2405939"/>
              <a:ext cx="660757"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292488" y="2405939"/>
              <a:ext cx="651140"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descr="PC.png"/>
            <p:cNvPicPr>
              <a:picLocks noChangeAspect="1"/>
            </p:cNvPicPr>
            <p:nvPr/>
          </p:nvPicPr>
          <p:blipFill>
            <a:blip r:embed="rId3" cstate="print"/>
            <a:stretch>
              <a:fillRect/>
            </a:stretch>
          </p:blipFill>
          <p:spPr>
            <a:xfrm>
              <a:off x="7536160" y="4221088"/>
              <a:ext cx="703126" cy="540000"/>
            </a:xfrm>
            <a:prstGeom prst="rect">
              <a:avLst/>
            </a:prstGeom>
          </p:spPr>
        </p:pic>
        <p:cxnSp>
          <p:nvCxnSpPr>
            <p:cNvPr id="26" name="直接连接符 25"/>
            <p:cNvCxnSpPr/>
            <p:nvPr/>
          </p:nvCxnSpPr>
          <p:spPr bwMode="auto">
            <a:xfrm flipH="1" flipV="1">
              <a:off x="7884827"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8" name="矩形 27"/>
            <p:cNvSpPr/>
            <p:nvPr/>
          </p:nvSpPr>
          <p:spPr>
            <a:xfrm>
              <a:off x="4707510" y="4797152"/>
              <a:ext cx="652743"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7541407" y="4797152"/>
              <a:ext cx="673581"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箭头连接符 29"/>
            <p:cNvCxnSpPr/>
            <p:nvPr/>
          </p:nvCxnSpPr>
          <p:spPr bwMode="auto">
            <a:xfrm rot="5400000">
              <a:off x="3863772" y="3501028"/>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1" name="直接箭头连接符 30"/>
            <p:cNvCxnSpPr/>
            <p:nvPr/>
          </p:nvCxnSpPr>
          <p:spPr bwMode="auto">
            <a:xfrm rot="5400000">
              <a:off x="5030870"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2" name="直接箭头连接符 31"/>
            <p:cNvCxnSpPr/>
            <p:nvPr/>
          </p:nvCxnSpPr>
          <p:spPr bwMode="auto">
            <a:xfrm rot="5400000">
              <a:off x="7881249"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3" name="直接箭头连接符 32"/>
            <p:cNvCxnSpPr/>
            <p:nvPr/>
          </p:nvCxnSpPr>
          <p:spPr bwMode="auto">
            <a:xfrm rot="16200000" flipV="1">
              <a:off x="6636080" y="3500989"/>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sp>
          <p:nvSpPr>
            <p:cNvPr id="34" name="矩形 33"/>
            <p:cNvSpPr/>
            <p:nvPr/>
          </p:nvSpPr>
          <p:spPr>
            <a:xfrm>
              <a:off x="3935760" y="3284984"/>
              <a:ext cx="1116124"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广播帧</a:t>
              </a:r>
            </a:p>
          </p:txBody>
        </p:sp>
      </p:grpSp>
      <p:graphicFrame>
        <p:nvGraphicFramePr>
          <p:cNvPr id="41" name="表格 40"/>
          <p:cNvGraphicFramePr>
            <a:graphicFrameLocks noGrp="1"/>
          </p:cNvGraphicFramePr>
          <p:nvPr>
            <p:extLst/>
          </p:nvPr>
        </p:nvGraphicFramePr>
        <p:xfrm>
          <a:off x="1384577" y="3716338"/>
          <a:ext cx="4710994" cy="518160"/>
        </p:xfrm>
        <a:graphic>
          <a:graphicData uri="http://schemas.openxmlformats.org/drawingml/2006/table">
            <a:tbl>
              <a:tblPr firstRow="1" bandRow="1">
                <a:tableStyleId>{2D5ABB26-0587-4C30-8999-92F81FD0307C}</a:tableStyleId>
              </a:tblPr>
              <a:tblGrid>
                <a:gridCol w="2154710">
                  <a:extLst>
                    <a:ext uri="{9D8B030D-6E8A-4147-A177-3AD203B41FA5}">
                      <a16:colId xmlns:a16="http://schemas.microsoft.com/office/drawing/2014/main" xmlns="" val="20000"/>
                    </a:ext>
                  </a:extLst>
                </a:gridCol>
                <a:gridCol w="1278142">
                  <a:extLst>
                    <a:ext uri="{9D8B030D-6E8A-4147-A177-3AD203B41FA5}">
                      <a16:colId xmlns:a16="http://schemas.microsoft.com/office/drawing/2014/main" xmlns="" val="20001"/>
                    </a:ext>
                  </a:extLst>
                </a:gridCol>
                <a:gridCol w="1278142">
                  <a:extLst>
                    <a:ext uri="{9D8B030D-6E8A-4147-A177-3AD203B41FA5}">
                      <a16:colId xmlns:a16="http://schemas.microsoft.com/office/drawing/2014/main" xmlns="" val="20002"/>
                    </a:ext>
                  </a:extLst>
                </a:gridCol>
              </a:tblGrid>
              <a:tr h="370840">
                <a:tc>
                  <a:txBody>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D.MAC:</a:t>
                      </a: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 </a:t>
                      </a:r>
                    </a:p>
                    <a:p>
                      <a:pPr algn="ct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FF-FF-FF-FF-FF-FF</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Huawei Sans" panose="020C0503030203020204" pitchFamily="34" charset="0"/>
                          <a:ea typeface="方正兰亭黑简体" panose="02000000000000000000" pitchFamily="2" charset="-122"/>
                          <a:cs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DATA</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43" name="表格 42"/>
          <p:cNvGraphicFramePr>
            <a:graphicFrameLocks noGrp="1"/>
          </p:cNvGraphicFramePr>
          <p:nvPr>
            <p:extLst/>
          </p:nvPr>
        </p:nvGraphicFramePr>
        <p:xfrm>
          <a:off x="1163452"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44" name="表格 43"/>
          <p:cNvGraphicFramePr>
            <a:graphicFrameLocks noGrp="1"/>
          </p:cNvGraphicFramePr>
          <p:nvPr>
            <p:extLst/>
          </p:nvPr>
        </p:nvGraphicFramePr>
        <p:xfrm>
          <a:off x="2877685"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45" name="表格 44"/>
          <p:cNvGraphicFramePr>
            <a:graphicFrameLocks noGrp="1"/>
          </p:cNvGraphicFramePr>
          <p:nvPr>
            <p:extLst/>
          </p:nvPr>
        </p:nvGraphicFramePr>
        <p:xfrm>
          <a:off x="4591918"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46" name="表格 45"/>
          <p:cNvGraphicFramePr>
            <a:graphicFrameLocks noGrp="1"/>
          </p:cNvGraphicFramePr>
          <p:nvPr>
            <p:extLst/>
          </p:nvPr>
        </p:nvGraphicFramePr>
        <p:xfrm>
          <a:off x="6306151"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47" name="表格 46"/>
          <p:cNvGraphicFramePr>
            <a:graphicFrameLocks noGrp="1"/>
          </p:cNvGraphicFramePr>
          <p:nvPr>
            <p:extLst/>
          </p:nvPr>
        </p:nvGraphicFramePr>
        <p:xfrm>
          <a:off x="8020384"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48" name="表格 47"/>
          <p:cNvGraphicFramePr>
            <a:graphicFrameLocks noGrp="1"/>
          </p:cNvGraphicFramePr>
          <p:nvPr>
            <p:extLst/>
          </p:nvPr>
        </p:nvGraphicFramePr>
        <p:xfrm>
          <a:off x="9734615"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sp>
        <p:nvSpPr>
          <p:cNvPr id="49" name="矩形 48"/>
          <p:cNvSpPr/>
          <p:nvPr/>
        </p:nvSpPr>
        <p:spPr>
          <a:xfrm>
            <a:off x="134347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303566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4750599"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645604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818423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9912424"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下箭头 56"/>
          <p:cNvSpPr/>
          <p:nvPr/>
        </p:nvSpPr>
        <p:spPr bwMode="auto">
          <a:xfrm>
            <a:off x="2360828" y="3043928"/>
            <a:ext cx="252027" cy="432048"/>
          </a:xfrm>
          <a:prstGeom prst="downArrow">
            <a:avLst/>
          </a:prstGeom>
          <a:gradFill flip="none" rotWithShape="1">
            <a:gsLst>
              <a:gs pos="15000">
                <a:schemeClr val="accent1">
                  <a:lumMod val="5000"/>
                  <a:lumOff val="95000"/>
                  <a:alpha val="0"/>
                </a:schemeClr>
              </a:gs>
              <a:gs pos="81000">
                <a:srgbClr val="99DFF9"/>
              </a:gs>
            </a:gsLst>
            <a:lin ang="540000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58" name="圆角矩形 57"/>
          <p:cNvSpPr/>
          <p:nvPr/>
        </p:nvSpPr>
        <p:spPr>
          <a:xfrm>
            <a:off x="1341163" y="1964084"/>
            <a:ext cx="3708493" cy="841665"/>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简称：广播帧</a:t>
            </a:r>
          </a:p>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地址为广播</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地址的帧</a:t>
            </a:r>
          </a:p>
        </p:txBody>
      </p:sp>
      <p:sp>
        <p:nvSpPr>
          <p:cNvPr id="40" name="燕尾形 39"/>
          <p:cNvSpPr/>
          <p:nvPr/>
        </p:nvSpPr>
        <p:spPr bwMode="auto">
          <a:xfrm>
            <a:off x="9758631"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59" name="燕尾形 58"/>
          <p:cNvSpPr/>
          <p:nvPr/>
        </p:nvSpPr>
        <p:spPr bwMode="auto">
          <a:xfrm>
            <a:off x="10752864" y="122424"/>
            <a:ext cx="1283561"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60" name="五边形 59"/>
          <p:cNvSpPr/>
          <p:nvPr/>
        </p:nvSpPr>
        <p:spPr bwMode="auto">
          <a:xfrm>
            <a:off x="8688288" y="122424"/>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sp>
        <p:nvSpPr>
          <p:cNvPr id="42" name="梯形 4"/>
          <p:cNvSpPr/>
          <p:nvPr/>
        </p:nvSpPr>
        <p:spPr bwMode="auto">
          <a:xfrm>
            <a:off x="1199456" y="4279240"/>
            <a:ext cx="10222482" cy="58991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159870 w 5168418"/>
              <a:gd name="connsiteY2" fmla="*/ 0 h 861325"/>
              <a:gd name="connsiteX3" fmla="*/ 5168418 w 5168418"/>
              <a:gd name="connsiteY3" fmla="*/ 861325 h 861325"/>
              <a:gd name="connsiteX4" fmla="*/ 0 w 5168418"/>
              <a:gd name="connsiteY4" fmla="*/ 837617 h 861325"/>
              <a:gd name="connsiteX0" fmla="*/ 0 w 5168418"/>
              <a:gd name="connsiteY0" fmla="*/ 858333 h 882041"/>
              <a:gd name="connsiteX1" fmla="*/ 99798 w 5168418"/>
              <a:gd name="connsiteY1" fmla="*/ 0 h 882041"/>
              <a:gd name="connsiteX2" fmla="*/ 1159870 w 5168418"/>
              <a:gd name="connsiteY2" fmla="*/ 20716 h 882041"/>
              <a:gd name="connsiteX3" fmla="*/ 5168418 w 5168418"/>
              <a:gd name="connsiteY3" fmla="*/ 882041 h 882041"/>
              <a:gd name="connsiteX4" fmla="*/ 0 w 5168418"/>
              <a:gd name="connsiteY4" fmla="*/ 858333 h 882041"/>
              <a:gd name="connsiteX0" fmla="*/ 0 w 5168418"/>
              <a:gd name="connsiteY0" fmla="*/ 858333 h 882041"/>
              <a:gd name="connsiteX1" fmla="*/ 99798 w 5168418"/>
              <a:gd name="connsiteY1" fmla="*/ 0 h 882041"/>
              <a:gd name="connsiteX2" fmla="*/ 1173879 w 5168418"/>
              <a:gd name="connsiteY2" fmla="*/ 1 h 882041"/>
              <a:gd name="connsiteX3" fmla="*/ 5168418 w 5168418"/>
              <a:gd name="connsiteY3" fmla="*/ 882041 h 882041"/>
              <a:gd name="connsiteX4" fmla="*/ 0 w 5168418"/>
              <a:gd name="connsiteY4" fmla="*/ 858333 h 882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82041">
                <a:moveTo>
                  <a:pt x="0" y="858333"/>
                </a:moveTo>
                <a:lnTo>
                  <a:pt x="99798" y="0"/>
                </a:lnTo>
                <a:lnTo>
                  <a:pt x="1173879" y="1"/>
                </a:lnTo>
                <a:lnTo>
                  <a:pt x="5168418" y="882041"/>
                </a:lnTo>
                <a:lnTo>
                  <a:pt x="0" y="858333"/>
                </a:lnTo>
                <a:close/>
              </a:path>
            </a:pathLst>
          </a:custGeom>
          <a:gradFill flip="none" rotWithShape="1">
            <a:gsLst>
              <a:gs pos="100000">
                <a:srgbClr val="F4FBFE"/>
              </a:gs>
              <a:gs pos="0">
                <a:srgbClr val="99DFF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892881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Huawei Sans" panose="020C0503030203020204" pitchFamily="34" charset="0"/>
                <a:ea typeface="方正兰亭黑简体" panose="02000000000000000000" pitchFamily="2" charset="-122"/>
                <a:cs typeface="Huawei Sans" panose="020C0503030203020204" pitchFamily="34" charset="0"/>
              </a:rPr>
              <a:t>组播以太帧</a:t>
            </a:r>
          </a:p>
        </p:txBody>
      </p:sp>
      <p:grpSp>
        <p:nvGrpSpPr>
          <p:cNvPr id="38" name="组合 37"/>
          <p:cNvGrpSpPr/>
          <p:nvPr/>
        </p:nvGrpSpPr>
        <p:grpSpPr>
          <a:xfrm>
            <a:off x="6256644" y="1772816"/>
            <a:ext cx="4968552" cy="2698990"/>
            <a:chOff x="3407073" y="2405939"/>
            <a:chExt cx="4968552" cy="2698990"/>
          </a:xfrm>
        </p:grpSpPr>
        <p:pic>
          <p:nvPicPr>
            <p:cNvPr id="5" name="图片 4" descr="PC.png"/>
            <p:cNvPicPr>
              <a:picLocks noChangeAspect="1"/>
            </p:cNvPicPr>
            <p:nvPr/>
          </p:nvPicPr>
          <p:blipFill>
            <a:blip r:embed="rId3" cstate="print"/>
            <a:stretch>
              <a:fillRect/>
            </a:stretch>
          </p:blipFill>
          <p:spPr>
            <a:xfrm>
              <a:off x="3479081" y="2709036"/>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4703217" y="422108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6340351" y="2709036"/>
              <a:ext cx="703126" cy="540000"/>
            </a:xfrm>
            <a:prstGeom prst="rect">
              <a:avLst/>
            </a:prstGeom>
          </p:spPr>
        </p:pic>
        <p:cxnSp>
          <p:nvCxnSpPr>
            <p:cNvPr id="9" name="直接连接符 8"/>
            <p:cNvCxnSpPr/>
            <p:nvPr/>
          </p:nvCxnSpPr>
          <p:spPr bwMode="auto">
            <a:xfrm>
              <a:off x="3407073" y="3753036"/>
              <a:ext cx="496855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5" idx="2"/>
            </p:cNvCxnSpPr>
            <p:nvPr/>
          </p:nvCxnSpPr>
          <p:spPr bwMode="auto">
            <a:xfrm>
              <a:off x="3830644"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flipV="1">
              <a:off x="5051884"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2"/>
            </p:cNvCxnSpPr>
            <p:nvPr/>
          </p:nvCxnSpPr>
          <p:spPr bwMode="auto">
            <a:xfrm flipH="1">
              <a:off x="6683437"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467994" y="2405939"/>
              <a:ext cx="660757"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292488" y="2405939"/>
              <a:ext cx="651140"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descr="PC.png"/>
            <p:cNvPicPr>
              <a:picLocks noChangeAspect="1"/>
            </p:cNvPicPr>
            <p:nvPr/>
          </p:nvPicPr>
          <p:blipFill>
            <a:blip r:embed="rId3" cstate="print"/>
            <a:stretch>
              <a:fillRect/>
            </a:stretch>
          </p:blipFill>
          <p:spPr>
            <a:xfrm>
              <a:off x="7536160" y="4221088"/>
              <a:ext cx="703126" cy="540000"/>
            </a:xfrm>
            <a:prstGeom prst="rect">
              <a:avLst/>
            </a:prstGeom>
          </p:spPr>
        </p:pic>
        <p:cxnSp>
          <p:nvCxnSpPr>
            <p:cNvPr id="26" name="直接连接符 25"/>
            <p:cNvCxnSpPr/>
            <p:nvPr/>
          </p:nvCxnSpPr>
          <p:spPr bwMode="auto">
            <a:xfrm flipH="1" flipV="1">
              <a:off x="7884827"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8" name="矩形 27"/>
            <p:cNvSpPr/>
            <p:nvPr/>
          </p:nvSpPr>
          <p:spPr>
            <a:xfrm>
              <a:off x="4707510" y="4797152"/>
              <a:ext cx="652743"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7541407" y="4797152"/>
              <a:ext cx="673581" cy="307777"/>
            </a:xfrm>
            <a:prstGeom prst="rect">
              <a:avLst/>
            </a:prstGeom>
            <a:noFill/>
          </p:spPr>
          <p:txBody>
            <a:bodyPr wrap="none" rtlCol="0">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箭头连接符 29"/>
            <p:cNvCxnSpPr/>
            <p:nvPr/>
          </p:nvCxnSpPr>
          <p:spPr bwMode="auto">
            <a:xfrm rot="5400000">
              <a:off x="3863772" y="3501028"/>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1" name="直接箭头连接符 30"/>
            <p:cNvCxnSpPr/>
            <p:nvPr/>
          </p:nvCxnSpPr>
          <p:spPr bwMode="auto">
            <a:xfrm rot="5400000">
              <a:off x="5030870"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2" name="直接箭头连接符 31"/>
            <p:cNvCxnSpPr/>
            <p:nvPr/>
          </p:nvCxnSpPr>
          <p:spPr bwMode="auto">
            <a:xfrm rot="5400000">
              <a:off x="7881249"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3" name="直接箭头连接符 32"/>
            <p:cNvCxnSpPr/>
            <p:nvPr/>
          </p:nvCxnSpPr>
          <p:spPr bwMode="auto">
            <a:xfrm rot="16200000" flipV="1">
              <a:off x="6636080" y="3500989"/>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sp>
          <p:nvSpPr>
            <p:cNvPr id="34" name="矩形 33"/>
            <p:cNvSpPr/>
            <p:nvPr/>
          </p:nvSpPr>
          <p:spPr>
            <a:xfrm>
              <a:off x="3935760" y="3284984"/>
              <a:ext cx="1116124"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组播帧</a:t>
              </a:r>
            </a:p>
          </p:txBody>
        </p:sp>
      </p:grpSp>
      <p:graphicFrame>
        <p:nvGraphicFramePr>
          <p:cNvPr id="41" name="表格 40"/>
          <p:cNvGraphicFramePr>
            <a:graphicFrameLocks noGrp="1"/>
          </p:cNvGraphicFramePr>
          <p:nvPr>
            <p:extLst/>
          </p:nvPr>
        </p:nvGraphicFramePr>
        <p:xfrm>
          <a:off x="1384577" y="3716338"/>
          <a:ext cx="4710994" cy="518160"/>
        </p:xfrm>
        <a:graphic>
          <a:graphicData uri="http://schemas.openxmlformats.org/drawingml/2006/table">
            <a:tbl>
              <a:tblPr firstRow="1" bandRow="1">
                <a:tableStyleId>{2D5ABB26-0587-4C30-8999-92F81FD0307C}</a:tableStyleId>
              </a:tblPr>
              <a:tblGrid>
                <a:gridCol w="2154710">
                  <a:extLst>
                    <a:ext uri="{9D8B030D-6E8A-4147-A177-3AD203B41FA5}">
                      <a16:colId xmlns:a16="http://schemas.microsoft.com/office/drawing/2014/main" xmlns="" val="20000"/>
                    </a:ext>
                  </a:extLst>
                </a:gridCol>
                <a:gridCol w="1278142">
                  <a:extLst>
                    <a:ext uri="{9D8B030D-6E8A-4147-A177-3AD203B41FA5}">
                      <a16:colId xmlns:a16="http://schemas.microsoft.com/office/drawing/2014/main" xmlns="" val="20001"/>
                    </a:ext>
                  </a:extLst>
                </a:gridCol>
                <a:gridCol w="1278142">
                  <a:extLst>
                    <a:ext uri="{9D8B030D-6E8A-4147-A177-3AD203B41FA5}">
                      <a16:colId xmlns:a16="http://schemas.microsoft.com/office/drawing/2014/main" xmlns="" val="20002"/>
                    </a:ext>
                  </a:extLst>
                </a:gridCol>
              </a:tblGrid>
              <a:tr h="370840">
                <a:tc>
                  <a:txBody>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D.MAC:</a:t>
                      </a: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 </a:t>
                      </a:r>
                    </a:p>
                    <a:p>
                      <a:pPr algn="ctr"/>
                      <a:r>
                        <a:rPr lang="en-US" altLang="zh-CN" sz="1400" b="1" baseline="0" dirty="0">
                          <a:latin typeface="Huawei Sans" panose="020C0503030203020204" pitchFamily="34" charset="0"/>
                          <a:ea typeface="方正兰亭黑简体" panose="02000000000000000000" pitchFamily="2" charset="-122"/>
                          <a:cs typeface="Huawei Sans" panose="020C0503030203020204" pitchFamily="34" charset="0"/>
                        </a:rPr>
                        <a:t>01-80-C2-00-00-01</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latin typeface="Huawei Sans" panose="020C0503030203020204" pitchFamily="34" charset="0"/>
                          <a:ea typeface="方正兰亭黑简体" panose="02000000000000000000" pitchFamily="2" charset="-122"/>
                          <a:cs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DATA</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49" name="矩形 48"/>
          <p:cNvSpPr/>
          <p:nvPr/>
        </p:nvSpPr>
        <p:spPr>
          <a:xfrm>
            <a:off x="134347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303566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80-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4750599"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6456040"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8184232"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9912424" y="5265204"/>
            <a:ext cx="1332148"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55" name="表格 54"/>
          <p:cNvGraphicFramePr>
            <a:graphicFrameLocks noGrp="1"/>
          </p:cNvGraphicFramePr>
          <p:nvPr>
            <p:extLst/>
          </p:nvPr>
        </p:nvGraphicFramePr>
        <p:xfrm>
          <a:off x="1163452"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1"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56" name="表格 55"/>
          <p:cNvGraphicFramePr>
            <a:graphicFrameLocks noGrp="1"/>
          </p:cNvGraphicFramePr>
          <p:nvPr>
            <p:extLst/>
          </p:nvPr>
        </p:nvGraphicFramePr>
        <p:xfrm>
          <a:off x="2877685"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57" name="表格 56"/>
          <p:cNvGraphicFramePr>
            <a:graphicFrameLocks noGrp="1"/>
          </p:cNvGraphicFramePr>
          <p:nvPr>
            <p:extLst/>
          </p:nvPr>
        </p:nvGraphicFramePr>
        <p:xfrm>
          <a:off x="4591918"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58" name="表格 57"/>
          <p:cNvGraphicFramePr>
            <a:graphicFrameLocks noGrp="1"/>
          </p:cNvGraphicFramePr>
          <p:nvPr>
            <p:extLst/>
          </p:nvPr>
        </p:nvGraphicFramePr>
        <p:xfrm>
          <a:off x="6306151"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59" name="表格 58"/>
          <p:cNvGraphicFramePr>
            <a:graphicFrameLocks noGrp="1"/>
          </p:cNvGraphicFramePr>
          <p:nvPr>
            <p:extLst/>
          </p:nvPr>
        </p:nvGraphicFramePr>
        <p:xfrm>
          <a:off x="8020384"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60" name="表格 59"/>
          <p:cNvGraphicFramePr>
            <a:graphicFrameLocks noGrp="1"/>
          </p:cNvGraphicFramePr>
          <p:nvPr>
            <p:extLst/>
          </p:nvPr>
        </p:nvGraphicFramePr>
        <p:xfrm>
          <a:off x="9734615" y="4905164"/>
          <a:ext cx="1666240" cy="360040"/>
        </p:xfrm>
        <a:graphic>
          <a:graphicData uri="http://schemas.openxmlformats.org/drawingml/2006/table">
            <a:tbl>
              <a:tblPr/>
              <a:tblGrid>
                <a:gridCol w="208280">
                  <a:extLst>
                    <a:ext uri="{9D8B030D-6E8A-4147-A177-3AD203B41FA5}">
                      <a16:colId xmlns:a16="http://schemas.microsoft.com/office/drawing/2014/main" xmlns="" val="20000"/>
                    </a:ext>
                  </a:extLst>
                </a:gridCol>
                <a:gridCol w="20828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208280">
                  <a:extLst>
                    <a:ext uri="{9D8B030D-6E8A-4147-A177-3AD203B41FA5}">
                      <a16:colId xmlns:a16="http://schemas.microsoft.com/office/drawing/2014/main" xmlns="" val="20004"/>
                    </a:ext>
                  </a:extLst>
                </a:gridCol>
                <a:gridCol w="208280">
                  <a:extLst>
                    <a:ext uri="{9D8B030D-6E8A-4147-A177-3AD203B41FA5}">
                      <a16:colId xmlns:a16="http://schemas.microsoft.com/office/drawing/2014/main" xmlns="" val="20005"/>
                    </a:ext>
                  </a:extLst>
                </a:gridCol>
                <a:gridCol w="208280">
                  <a:extLst>
                    <a:ext uri="{9D8B030D-6E8A-4147-A177-3AD203B41FA5}">
                      <a16:colId xmlns:a16="http://schemas.microsoft.com/office/drawing/2014/main" xmlns="" val="20006"/>
                    </a:ext>
                  </a:extLst>
                </a:gridCol>
                <a:gridCol w="208280">
                  <a:extLst>
                    <a:ext uri="{9D8B030D-6E8A-4147-A177-3AD203B41FA5}">
                      <a16:colId xmlns:a16="http://schemas.microsoft.com/office/drawing/2014/main" xmlns=""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bl>
          </a:graphicData>
        </a:graphic>
      </p:graphicFrame>
      <p:sp>
        <p:nvSpPr>
          <p:cNvPr id="48" name="下箭头 47"/>
          <p:cNvSpPr/>
          <p:nvPr/>
        </p:nvSpPr>
        <p:spPr bwMode="auto">
          <a:xfrm>
            <a:off x="2360828" y="3043928"/>
            <a:ext cx="252027" cy="432048"/>
          </a:xfrm>
          <a:prstGeom prst="downArrow">
            <a:avLst/>
          </a:prstGeom>
          <a:gradFill flip="none" rotWithShape="1">
            <a:gsLst>
              <a:gs pos="15000">
                <a:schemeClr val="accent1">
                  <a:lumMod val="5000"/>
                  <a:lumOff val="95000"/>
                  <a:alpha val="0"/>
                </a:schemeClr>
              </a:gs>
              <a:gs pos="81000">
                <a:srgbClr val="99DFF9"/>
              </a:gs>
            </a:gsLst>
            <a:lin ang="540000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62" name="圆角矩形 61"/>
          <p:cNvSpPr/>
          <p:nvPr/>
        </p:nvSpPr>
        <p:spPr>
          <a:xfrm>
            <a:off x="1341163" y="1964084"/>
            <a:ext cx="3708493" cy="841665"/>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简称：组播帧</a:t>
            </a:r>
          </a:p>
          <a:p>
            <a:pPr marL="285750" indent="-285750" fontAlgn="base">
              <a:lnSpc>
                <a:spcPct val="125000"/>
              </a:lnSpc>
              <a:buFont typeface="Arial" panose="020B0604020202020204" pitchFamily="34" charset="0"/>
              <a:buChar char="•"/>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地址为组播</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地址的帧</a:t>
            </a:r>
          </a:p>
        </p:txBody>
      </p:sp>
      <p:sp>
        <p:nvSpPr>
          <p:cNvPr id="45" name="燕尾形 44"/>
          <p:cNvSpPr/>
          <p:nvPr/>
        </p:nvSpPr>
        <p:spPr bwMode="auto">
          <a:xfrm>
            <a:off x="9758631" y="122424"/>
            <a:ext cx="108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46" name="燕尾形 45"/>
          <p:cNvSpPr/>
          <p:nvPr/>
        </p:nvSpPr>
        <p:spPr bwMode="auto">
          <a:xfrm>
            <a:off x="10752864" y="122424"/>
            <a:ext cx="1283561"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以太网帧类型</a:t>
            </a:r>
          </a:p>
        </p:txBody>
      </p:sp>
      <p:sp>
        <p:nvSpPr>
          <p:cNvPr id="47" name="五边形 46"/>
          <p:cNvSpPr/>
          <p:nvPr/>
        </p:nvSpPr>
        <p:spPr bwMode="auto">
          <a:xfrm>
            <a:off x="8688288" y="122424"/>
            <a:ext cx="115611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以太网帧格式</a:t>
            </a:r>
          </a:p>
        </p:txBody>
      </p:sp>
      <p:sp>
        <p:nvSpPr>
          <p:cNvPr id="42" name="梯形 4"/>
          <p:cNvSpPr/>
          <p:nvPr/>
        </p:nvSpPr>
        <p:spPr bwMode="auto">
          <a:xfrm>
            <a:off x="1199456" y="4279240"/>
            <a:ext cx="10222482" cy="58991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159870 w 5168418"/>
              <a:gd name="connsiteY2" fmla="*/ 0 h 861325"/>
              <a:gd name="connsiteX3" fmla="*/ 5168418 w 5168418"/>
              <a:gd name="connsiteY3" fmla="*/ 861325 h 861325"/>
              <a:gd name="connsiteX4" fmla="*/ 0 w 5168418"/>
              <a:gd name="connsiteY4" fmla="*/ 837617 h 861325"/>
              <a:gd name="connsiteX0" fmla="*/ 0 w 5168418"/>
              <a:gd name="connsiteY0" fmla="*/ 858333 h 882041"/>
              <a:gd name="connsiteX1" fmla="*/ 99798 w 5168418"/>
              <a:gd name="connsiteY1" fmla="*/ 0 h 882041"/>
              <a:gd name="connsiteX2" fmla="*/ 1159870 w 5168418"/>
              <a:gd name="connsiteY2" fmla="*/ 20716 h 882041"/>
              <a:gd name="connsiteX3" fmla="*/ 5168418 w 5168418"/>
              <a:gd name="connsiteY3" fmla="*/ 882041 h 882041"/>
              <a:gd name="connsiteX4" fmla="*/ 0 w 5168418"/>
              <a:gd name="connsiteY4" fmla="*/ 858333 h 882041"/>
              <a:gd name="connsiteX0" fmla="*/ 0 w 5168418"/>
              <a:gd name="connsiteY0" fmla="*/ 858333 h 882041"/>
              <a:gd name="connsiteX1" fmla="*/ 99798 w 5168418"/>
              <a:gd name="connsiteY1" fmla="*/ 0 h 882041"/>
              <a:gd name="connsiteX2" fmla="*/ 1173879 w 5168418"/>
              <a:gd name="connsiteY2" fmla="*/ 1 h 882041"/>
              <a:gd name="connsiteX3" fmla="*/ 5168418 w 5168418"/>
              <a:gd name="connsiteY3" fmla="*/ 882041 h 882041"/>
              <a:gd name="connsiteX4" fmla="*/ 0 w 5168418"/>
              <a:gd name="connsiteY4" fmla="*/ 858333 h 882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82041">
                <a:moveTo>
                  <a:pt x="0" y="858333"/>
                </a:moveTo>
                <a:lnTo>
                  <a:pt x="99798" y="0"/>
                </a:lnTo>
                <a:lnTo>
                  <a:pt x="1173879" y="1"/>
                </a:lnTo>
                <a:lnTo>
                  <a:pt x="5168418" y="882041"/>
                </a:lnTo>
                <a:lnTo>
                  <a:pt x="0" y="858333"/>
                </a:lnTo>
                <a:close/>
              </a:path>
            </a:pathLst>
          </a:custGeom>
          <a:gradFill flip="none" rotWithShape="1">
            <a:gsLst>
              <a:gs pos="100000">
                <a:srgbClr val="F4FBFE"/>
              </a:gs>
              <a:gs pos="0">
                <a:srgbClr val="99DFF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4" name="组合 43"/>
          <p:cNvGrpSpPr/>
          <p:nvPr/>
        </p:nvGrpSpPr>
        <p:grpSpPr bwMode="ltGray">
          <a:xfrm>
            <a:off x="7907940" y="3165324"/>
            <a:ext cx="288000" cy="288000"/>
            <a:chOff x="856677" y="2615810"/>
            <a:chExt cx="288000" cy="288000"/>
          </a:xfrm>
        </p:grpSpPr>
        <p:sp>
          <p:nvSpPr>
            <p:cNvPr id="63" name="椭圆 62"/>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64" name="组合 63"/>
            <p:cNvGrpSpPr/>
            <p:nvPr/>
          </p:nvGrpSpPr>
          <p:grpSpPr bwMode="ltGray">
            <a:xfrm>
              <a:off x="923444" y="2692169"/>
              <a:ext cx="144001" cy="144002"/>
              <a:chOff x="898853" y="2657982"/>
              <a:chExt cx="203649" cy="203652"/>
            </a:xfrm>
          </p:grpSpPr>
          <p:cxnSp>
            <p:nvCxnSpPr>
              <p:cNvPr id="65" name="直接连接符 64"/>
              <p:cNvCxnSpPr>
                <a:stCxn id="63" idx="3"/>
                <a:endCxn id="63"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6" name="直接连接符 65"/>
              <p:cNvCxnSpPr>
                <a:stCxn id="63" idx="1"/>
                <a:endCxn id="63"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820324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smtClean="0"/>
              <a:t>以太网交换基础</a:t>
            </a:r>
            <a:endParaRPr lang="zh-CN" altLang="en-US" dirty="0"/>
          </a:p>
        </p:txBody>
      </p:sp>
      <p:sp>
        <p:nvSpPr>
          <p:cNvPr id="11" name="文本占位符 10"/>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62574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以太网协议介绍</a:t>
            </a:r>
          </a:p>
          <a:p>
            <a:r>
              <a:rPr lang="zh-CN" altLang="en-US" dirty="0" smtClean="0">
                <a:solidFill>
                  <a:schemeClr val="bg1">
                    <a:lumMod val="50000"/>
                  </a:schemeClr>
                </a:solidFill>
              </a:rPr>
              <a:t>以太网帧介绍</a:t>
            </a:r>
          </a:p>
          <a:p>
            <a:r>
              <a:rPr lang="zh-CN" altLang="en-US" b="1" dirty="0" smtClean="0"/>
              <a:t>以太网交换机介绍</a:t>
            </a:r>
          </a:p>
          <a:p>
            <a:r>
              <a:rPr lang="zh-CN" altLang="en-US" dirty="0" smtClean="0">
                <a:solidFill>
                  <a:schemeClr val="bg1">
                    <a:lumMod val="50000"/>
                  </a:schemeClr>
                </a:solidFill>
              </a:rPr>
              <a:t>同网段数据通信全过程</a:t>
            </a:r>
          </a:p>
          <a:p>
            <a:endParaRPr lang="zh-CN" altLang="en-US" dirty="0"/>
          </a:p>
        </p:txBody>
      </p:sp>
    </p:spTree>
    <p:extLst>
      <p:ext uri="{BB962C8B-B14F-4D97-AF65-F5344CB8AC3E}">
        <p14:creationId xmlns:p14="http://schemas.microsoft.com/office/powerpoint/2010/main" val="3017786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矩形 140"/>
          <p:cNvSpPr/>
          <p:nvPr/>
        </p:nvSpPr>
        <p:spPr bwMode="auto">
          <a:xfrm>
            <a:off x="2720052" y="1802747"/>
            <a:ext cx="7083706" cy="831896"/>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bodyPr>
          <a:lstStyle/>
          <a:p>
            <a:pPr defTabSz="814388" eaLnBrk="0" fontAlgn="base" hangingPunct="0">
              <a:lnSpc>
                <a:spcPct val="90000"/>
              </a:lnSpc>
              <a:spcBef>
                <a:spcPct val="0"/>
              </a:spcBef>
              <a:spcAft>
                <a:spcPct val="0"/>
              </a:spcAft>
            </a:pPr>
            <a:endParaRPr lang="zh-CN" altLang="en-US" sz="3000" b="1">
              <a:latin typeface="Arial" charset="0"/>
            </a:endParaRPr>
          </a:p>
        </p:txBody>
      </p:sp>
      <p:sp>
        <p:nvSpPr>
          <p:cNvPr id="142" name="矩形 141"/>
          <p:cNvSpPr/>
          <p:nvPr/>
        </p:nvSpPr>
        <p:spPr bwMode="auto">
          <a:xfrm>
            <a:off x="2720052" y="2718648"/>
            <a:ext cx="7083706" cy="1680773"/>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bodyPr>
          <a:lstStyle/>
          <a:p>
            <a:pPr defTabSz="814388" eaLnBrk="0" fontAlgn="base" hangingPunct="0">
              <a:lnSpc>
                <a:spcPct val="90000"/>
              </a:lnSpc>
              <a:spcBef>
                <a:spcPct val="0"/>
              </a:spcBef>
              <a:spcAft>
                <a:spcPct val="0"/>
              </a:spcAft>
            </a:pPr>
            <a:endParaRPr lang="zh-CN" altLang="en-US" sz="3000" b="1">
              <a:latin typeface="Arial" charset="0"/>
            </a:endParaRPr>
          </a:p>
        </p:txBody>
      </p:sp>
      <p:sp>
        <p:nvSpPr>
          <p:cNvPr id="143" name="矩形 142"/>
          <p:cNvSpPr/>
          <p:nvPr/>
        </p:nvSpPr>
        <p:spPr bwMode="auto">
          <a:xfrm>
            <a:off x="2720052" y="4483426"/>
            <a:ext cx="7083706" cy="915743"/>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bodyPr>
          <a:lstStyle/>
          <a:p>
            <a:pPr defTabSz="814388" eaLnBrk="0" fontAlgn="base" hangingPunct="0">
              <a:lnSpc>
                <a:spcPct val="90000"/>
              </a:lnSpc>
              <a:spcBef>
                <a:spcPct val="0"/>
              </a:spcBef>
              <a:spcAft>
                <a:spcPct val="0"/>
              </a:spcAft>
            </a:pPr>
            <a:endParaRPr lang="zh-CN" altLang="en-US" sz="3000" b="1">
              <a:latin typeface="Arial" charset="0"/>
            </a:endParaRPr>
          </a:p>
        </p:txBody>
      </p:sp>
      <p:sp>
        <p:nvSpPr>
          <p:cNvPr id="144" name="矩形 143"/>
          <p:cNvSpPr/>
          <p:nvPr/>
        </p:nvSpPr>
        <p:spPr bwMode="auto">
          <a:xfrm>
            <a:off x="2720052" y="5482670"/>
            <a:ext cx="7083706" cy="886121"/>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bodyPr>
          <a:lstStyle/>
          <a:p>
            <a:pPr defTabSz="814388" eaLnBrk="0" fontAlgn="base" hangingPunct="0">
              <a:lnSpc>
                <a:spcPct val="90000"/>
              </a:lnSpc>
              <a:spcBef>
                <a:spcPct val="0"/>
              </a:spcBef>
              <a:spcAft>
                <a:spcPct val="0"/>
              </a:spcAft>
            </a:pPr>
            <a:endParaRPr lang="zh-CN" altLang="en-US" sz="3000" b="1">
              <a:latin typeface="Arial" charset="0"/>
            </a:endParaRPr>
          </a:p>
        </p:txBody>
      </p:sp>
      <p:sp>
        <p:nvSpPr>
          <p:cNvPr id="145" name="Rectangle 44"/>
          <p:cNvSpPr>
            <a:spLocks noChangeArrowheads="1"/>
          </p:cNvSpPr>
          <p:nvPr/>
        </p:nvSpPr>
        <p:spPr bwMode="auto">
          <a:xfrm>
            <a:off x="2863917" y="574896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a:ea typeface="微软雅黑" pitchFamily="34" charset="-122"/>
              </a:rPr>
              <a:t>接入</a:t>
            </a:r>
            <a:r>
              <a:rPr lang="zh-CN" altLang="en-US" sz="1600" dirty="0" smtClean="0">
                <a:ea typeface="微软雅黑" pitchFamily="34" charset="-122"/>
              </a:rPr>
              <a:t>层</a:t>
            </a:r>
            <a:endParaRPr lang="en-US" altLang="zh-CN" sz="1600" dirty="0">
              <a:ea typeface="微软雅黑" pitchFamily="34" charset="-122"/>
            </a:endParaRPr>
          </a:p>
        </p:txBody>
      </p:sp>
      <p:sp>
        <p:nvSpPr>
          <p:cNvPr id="146" name="Rectangle 44"/>
          <p:cNvSpPr>
            <a:spLocks noChangeArrowheads="1"/>
          </p:cNvSpPr>
          <p:nvPr/>
        </p:nvSpPr>
        <p:spPr bwMode="auto">
          <a:xfrm>
            <a:off x="2863917" y="4764533"/>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a:ea typeface="微软雅黑" pitchFamily="34" charset="-122"/>
              </a:rPr>
              <a:t>汇聚</a:t>
            </a:r>
            <a:r>
              <a:rPr lang="zh-CN" altLang="en-US" sz="1600" dirty="0" smtClean="0">
                <a:ea typeface="微软雅黑" pitchFamily="34" charset="-122"/>
              </a:rPr>
              <a:t>层</a:t>
            </a:r>
            <a:endParaRPr lang="en-US" altLang="zh-CN" sz="1600" dirty="0">
              <a:ea typeface="微软雅黑" pitchFamily="34" charset="-122"/>
            </a:endParaRPr>
          </a:p>
        </p:txBody>
      </p:sp>
      <p:sp>
        <p:nvSpPr>
          <p:cNvPr id="147" name="Rectangle 44"/>
          <p:cNvSpPr>
            <a:spLocks noChangeArrowheads="1"/>
          </p:cNvSpPr>
          <p:nvPr/>
        </p:nvSpPr>
        <p:spPr bwMode="auto">
          <a:xfrm>
            <a:off x="2863917" y="348772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a:ea typeface="微软雅黑" pitchFamily="34" charset="-122"/>
              </a:rPr>
              <a:t>核心</a:t>
            </a:r>
            <a:r>
              <a:rPr lang="zh-CN" altLang="en-US" sz="1600" dirty="0" smtClean="0">
                <a:ea typeface="微软雅黑" pitchFamily="34" charset="-122"/>
              </a:rPr>
              <a:t>层</a:t>
            </a:r>
            <a:endParaRPr lang="en-US" altLang="zh-CN" sz="1600" dirty="0">
              <a:ea typeface="微软雅黑" pitchFamily="34" charset="-122"/>
            </a:endParaRPr>
          </a:p>
        </p:txBody>
      </p:sp>
      <p:sp>
        <p:nvSpPr>
          <p:cNvPr id="148" name="Rectangle 44"/>
          <p:cNvSpPr>
            <a:spLocks noChangeArrowheads="1"/>
          </p:cNvSpPr>
          <p:nvPr/>
        </p:nvSpPr>
        <p:spPr bwMode="auto">
          <a:xfrm>
            <a:off x="2863917" y="212428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a:ea typeface="微软雅黑" pitchFamily="34" charset="-122"/>
              </a:rPr>
              <a:t>出口</a:t>
            </a:r>
            <a:r>
              <a:rPr lang="zh-CN" altLang="en-US" sz="1600" dirty="0" smtClean="0">
                <a:ea typeface="微软雅黑" pitchFamily="34" charset="-122"/>
              </a:rPr>
              <a:t>层</a:t>
            </a:r>
            <a:endParaRPr lang="en-US" altLang="zh-CN" sz="1600" dirty="0">
              <a:ea typeface="微软雅黑" pitchFamily="34" charset="-122"/>
            </a:endParaRPr>
          </a:p>
        </p:txBody>
      </p:sp>
      <p:sp>
        <p:nvSpPr>
          <p:cNvPr id="2" name="标题 1"/>
          <p:cNvSpPr>
            <a:spLocks noGrp="1"/>
          </p:cNvSpPr>
          <p:nvPr>
            <p:ph type="title"/>
          </p:nvPr>
        </p:nvSpPr>
        <p:spPr/>
        <p:txBody>
          <a:bodyPr/>
          <a:lstStyle/>
          <a:p>
            <a:r>
              <a:rPr lang="zh-CN" altLang="en-US" smtClean="0"/>
              <a:t>园区网典型架构</a:t>
            </a:r>
            <a:endParaRPr lang="zh-CN" altLang="en-US" dirty="0"/>
          </a:p>
        </p:txBody>
      </p:sp>
      <p:grpSp>
        <p:nvGrpSpPr>
          <p:cNvPr id="69" name="组合 68"/>
          <p:cNvGrpSpPr/>
          <p:nvPr/>
        </p:nvGrpSpPr>
        <p:grpSpPr>
          <a:xfrm>
            <a:off x="3956151" y="1321295"/>
            <a:ext cx="5724663" cy="4870471"/>
            <a:chOff x="3696674" y="1333591"/>
            <a:chExt cx="5724663" cy="4870471"/>
          </a:xfrm>
        </p:grpSpPr>
        <p:sp>
          <p:nvSpPr>
            <p:cNvPr id="70" name="Line 8"/>
            <p:cNvSpPr>
              <a:spLocks noChangeShapeType="1"/>
            </p:cNvSpPr>
            <p:nvPr/>
          </p:nvSpPr>
          <p:spPr bwMode="auto">
            <a:xfrm flipV="1">
              <a:off x="5406152" y="2361479"/>
              <a:ext cx="8007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1" name="Line 8"/>
            <p:cNvSpPr>
              <a:spLocks noChangeShapeType="1"/>
            </p:cNvSpPr>
            <p:nvPr/>
          </p:nvSpPr>
          <p:spPr bwMode="auto">
            <a:xfrm flipV="1">
              <a:off x="5178668" y="3190147"/>
              <a:ext cx="1251187"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2" name="Line 8"/>
            <p:cNvSpPr>
              <a:spLocks noChangeShapeType="1"/>
            </p:cNvSpPr>
            <p:nvPr/>
          </p:nvSpPr>
          <p:spPr bwMode="auto">
            <a:xfrm>
              <a:off x="3956151" y="4910852"/>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5" name="Line 8"/>
            <p:cNvSpPr>
              <a:spLocks noChangeShapeType="1"/>
            </p:cNvSpPr>
            <p:nvPr/>
          </p:nvSpPr>
          <p:spPr bwMode="auto">
            <a:xfrm flipV="1">
              <a:off x="3956151"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7" name="Line 8"/>
            <p:cNvSpPr>
              <a:spLocks noChangeShapeType="1"/>
            </p:cNvSpPr>
            <p:nvPr/>
          </p:nvSpPr>
          <p:spPr bwMode="auto">
            <a:xfrm flipV="1">
              <a:off x="3956151"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9" name="Line 8"/>
            <p:cNvSpPr>
              <a:spLocks noChangeShapeType="1"/>
            </p:cNvSpPr>
            <p:nvPr/>
          </p:nvSpPr>
          <p:spPr bwMode="auto">
            <a:xfrm>
              <a:off x="3956151"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0" name="Line 8"/>
            <p:cNvSpPr>
              <a:spLocks noChangeShapeType="1"/>
            </p:cNvSpPr>
            <p:nvPr/>
          </p:nvSpPr>
          <p:spPr bwMode="auto">
            <a:xfrm flipV="1">
              <a:off x="5209345"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1" name="Line 8"/>
            <p:cNvSpPr>
              <a:spLocks noChangeShapeType="1"/>
            </p:cNvSpPr>
            <p:nvPr/>
          </p:nvSpPr>
          <p:spPr bwMode="auto">
            <a:xfrm>
              <a:off x="3956151" y="4861426"/>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3" name="Line 8"/>
            <p:cNvSpPr>
              <a:spLocks noChangeShapeType="1"/>
            </p:cNvSpPr>
            <p:nvPr/>
          </p:nvSpPr>
          <p:spPr bwMode="auto">
            <a:xfrm>
              <a:off x="6463422" y="4910852"/>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4" name="Line 8"/>
            <p:cNvSpPr>
              <a:spLocks noChangeShapeType="1"/>
            </p:cNvSpPr>
            <p:nvPr/>
          </p:nvSpPr>
          <p:spPr bwMode="auto">
            <a:xfrm flipV="1">
              <a:off x="6463422"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6" name="Line 8"/>
            <p:cNvSpPr>
              <a:spLocks noChangeShapeType="1"/>
            </p:cNvSpPr>
            <p:nvPr/>
          </p:nvSpPr>
          <p:spPr bwMode="auto">
            <a:xfrm flipV="1">
              <a:off x="6463422"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7" name="Line 8"/>
            <p:cNvSpPr>
              <a:spLocks noChangeShapeType="1"/>
            </p:cNvSpPr>
            <p:nvPr/>
          </p:nvSpPr>
          <p:spPr bwMode="auto">
            <a:xfrm>
              <a:off x="6463422"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1" name="Line 8"/>
            <p:cNvSpPr>
              <a:spLocks noChangeShapeType="1"/>
            </p:cNvSpPr>
            <p:nvPr/>
          </p:nvSpPr>
          <p:spPr bwMode="auto">
            <a:xfrm flipV="1">
              <a:off x="7716616"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2" name="Line 8"/>
            <p:cNvSpPr>
              <a:spLocks noChangeShapeType="1"/>
            </p:cNvSpPr>
            <p:nvPr/>
          </p:nvSpPr>
          <p:spPr bwMode="auto">
            <a:xfrm>
              <a:off x="6463422" y="4861426"/>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3" name="Line 8"/>
            <p:cNvSpPr>
              <a:spLocks noChangeShapeType="1"/>
            </p:cNvSpPr>
            <p:nvPr/>
          </p:nvSpPr>
          <p:spPr bwMode="auto">
            <a:xfrm flipV="1">
              <a:off x="3956151" y="3996799"/>
              <a:ext cx="1251187" cy="864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1" name="Line 8"/>
            <p:cNvSpPr>
              <a:spLocks noChangeShapeType="1"/>
            </p:cNvSpPr>
            <p:nvPr/>
          </p:nvSpPr>
          <p:spPr bwMode="auto">
            <a:xfrm flipV="1">
              <a:off x="5178668" y="3996799"/>
              <a:ext cx="1251187" cy="864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2" name="Line 8"/>
            <p:cNvSpPr>
              <a:spLocks noChangeShapeType="1"/>
            </p:cNvSpPr>
            <p:nvPr/>
          </p:nvSpPr>
          <p:spPr bwMode="auto">
            <a:xfrm flipH="1" flipV="1">
              <a:off x="5178667" y="3996797"/>
              <a:ext cx="1283274" cy="8646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3" name="Line 8"/>
            <p:cNvSpPr>
              <a:spLocks noChangeShapeType="1"/>
            </p:cNvSpPr>
            <p:nvPr/>
          </p:nvSpPr>
          <p:spPr bwMode="auto">
            <a:xfrm flipH="1" flipV="1">
              <a:off x="6429854" y="3996799"/>
              <a:ext cx="1283274" cy="864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8" name="Line 8"/>
            <p:cNvSpPr>
              <a:spLocks noChangeShapeType="1"/>
            </p:cNvSpPr>
            <p:nvPr/>
          </p:nvSpPr>
          <p:spPr bwMode="auto">
            <a:xfrm flipV="1">
              <a:off x="5209345" y="1565374"/>
              <a:ext cx="0" cy="2431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9" name="Line 8"/>
            <p:cNvSpPr>
              <a:spLocks noChangeShapeType="1"/>
            </p:cNvSpPr>
            <p:nvPr/>
          </p:nvSpPr>
          <p:spPr bwMode="auto">
            <a:xfrm flipV="1">
              <a:off x="6429854" y="1453402"/>
              <a:ext cx="0" cy="25433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0" name="Line 8"/>
            <p:cNvSpPr>
              <a:spLocks noChangeShapeType="1"/>
            </p:cNvSpPr>
            <p:nvPr/>
          </p:nvSpPr>
          <p:spPr bwMode="auto">
            <a:xfrm>
              <a:off x="5171551" y="3996797"/>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1" name="Line 8"/>
            <p:cNvSpPr>
              <a:spLocks noChangeShapeType="1"/>
            </p:cNvSpPr>
            <p:nvPr/>
          </p:nvSpPr>
          <p:spPr bwMode="auto">
            <a:xfrm flipV="1">
              <a:off x="5506093" y="3546901"/>
              <a:ext cx="21717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2" name="Line 8"/>
            <p:cNvSpPr>
              <a:spLocks noChangeShapeType="1"/>
            </p:cNvSpPr>
            <p:nvPr/>
          </p:nvSpPr>
          <p:spPr bwMode="auto">
            <a:xfrm flipV="1">
              <a:off x="6357030" y="3606555"/>
              <a:ext cx="341487" cy="4444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3" name="Line 8"/>
            <p:cNvSpPr>
              <a:spLocks noChangeShapeType="1"/>
            </p:cNvSpPr>
            <p:nvPr/>
          </p:nvSpPr>
          <p:spPr bwMode="auto">
            <a:xfrm flipV="1">
              <a:off x="5178668" y="3546903"/>
              <a:ext cx="341487" cy="4444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4" name="Line 8"/>
            <p:cNvSpPr>
              <a:spLocks noChangeShapeType="1"/>
            </p:cNvSpPr>
            <p:nvPr/>
          </p:nvSpPr>
          <p:spPr bwMode="auto">
            <a:xfrm flipV="1">
              <a:off x="6689964" y="3608685"/>
              <a:ext cx="9879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5" name="Line 8"/>
            <p:cNvSpPr>
              <a:spLocks noChangeShapeType="1"/>
            </p:cNvSpPr>
            <p:nvPr/>
          </p:nvSpPr>
          <p:spPr bwMode="auto">
            <a:xfrm flipV="1">
              <a:off x="7900925" y="3583971"/>
              <a:ext cx="1440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6" name="Line 8"/>
            <p:cNvSpPr>
              <a:spLocks noChangeShapeType="1"/>
            </p:cNvSpPr>
            <p:nvPr/>
          </p:nvSpPr>
          <p:spPr bwMode="auto">
            <a:xfrm>
              <a:off x="8539369" y="3204807"/>
              <a:ext cx="0" cy="387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17" name="Line 8"/>
            <p:cNvSpPr>
              <a:spLocks noChangeShapeType="1"/>
            </p:cNvSpPr>
            <p:nvPr/>
          </p:nvSpPr>
          <p:spPr bwMode="auto">
            <a:xfrm>
              <a:off x="9149998" y="3204807"/>
              <a:ext cx="0" cy="387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pic>
          <p:nvPicPr>
            <p:cNvPr id="118" name="图片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9369" y="2822008"/>
              <a:ext cx="540000" cy="442800"/>
            </a:xfrm>
            <a:prstGeom prst="rect">
              <a:avLst/>
            </a:prstGeom>
          </p:spPr>
        </p:pic>
        <p:pic>
          <p:nvPicPr>
            <p:cNvPr id="119" name="图片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1337" y="2822008"/>
              <a:ext cx="540000" cy="442800"/>
            </a:xfrm>
            <a:prstGeom prst="rect">
              <a:avLst/>
            </a:prstGeom>
          </p:spPr>
        </p:pic>
        <p:pic>
          <p:nvPicPr>
            <p:cNvPr id="120" name="图片 1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7336" y="2966685"/>
              <a:ext cx="540765" cy="442800"/>
            </a:xfrm>
            <a:prstGeom prst="rect">
              <a:avLst/>
            </a:prstGeom>
          </p:spPr>
        </p:pic>
        <p:pic>
          <p:nvPicPr>
            <p:cNvPr id="121" name="图片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7718" y="5761262"/>
              <a:ext cx="540000" cy="442800"/>
            </a:xfrm>
            <a:prstGeom prst="rect">
              <a:avLst/>
            </a:prstGeom>
          </p:spPr>
        </p:pic>
        <p:pic>
          <p:nvPicPr>
            <p:cNvPr id="122" name="图片 1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7718" y="4658487"/>
              <a:ext cx="540000" cy="442800"/>
            </a:xfrm>
            <a:prstGeom prst="rect">
              <a:avLst/>
            </a:prstGeom>
          </p:spPr>
        </p:pic>
        <p:pic>
          <p:nvPicPr>
            <p:cNvPr id="123" name="图片 1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67718" y="2136789"/>
              <a:ext cx="540000" cy="442800"/>
            </a:xfrm>
            <a:prstGeom prst="rect">
              <a:avLst/>
            </a:prstGeom>
          </p:spPr>
        </p:pic>
        <p:pic>
          <p:nvPicPr>
            <p:cNvPr id="124" name="图片 1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67718" y="3756531"/>
              <a:ext cx="540000" cy="442800"/>
            </a:xfrm>
            <a:prstGeom prst="rect">
              <a:avLst/>
            </a:prstGeom>
          </p:spPr>
        </p:pic>
        <p:pic>
          <p:nvPicPr>
            <p:cNvPr id="125" name="图片 1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6465" y="2966685"/>
              <a:ext cx="540765" cy="442800"/>
            </a:xfrm>
            <a:prstGeom prst="rect">
              <a:avLst/>
            </a:prstGeom>
          </p:spPr>
        </p:pic>
        <p:pic>
          <p:nvPicPr>
            <p:cNvPr id="126" name="图片 1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6847" y="5761262"/>
              <a:ext cx="540000" cy="442800"/>
            </a:xfrm>
            <a:prstGeom prst="rect">
              <a:avLst/>
            </a:prstGeom>
          </p:spPr>
        </p:pic>
        <p:pic>
          <p:nvPicPr>
            <p:cNvPr id="127" name="图片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86847" y="4658487"/>
              <a:ext cx="540000" cy="442800"/>
            </a:xfrm>
            <a:prstGeom prst="rect">
              <a:avLst/>
            </a:prstGeom>
          </p:spPr>
        </p:pic>
        <p:pic>
          <p:nvPicPr>
            <p:cNvPr id="128" name="图片 1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86847" y="2136789"/>
              <a:ext cx="540000" cy="442800"/>
            </a:xfrm>
            <a:prstGeom prst="rect">
              <a:avLst/>
            </a:prstGeom>
          </p:spPr>
        </p:pic>
        <p:pic>
          <p:nvPicPr>
            <p:cNvPr id="129" name="图片 1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86847" y="3756531"/>
              <a:ext cx="540000" cy="442800"/>
            </a:xfrm>
            <a:prstGeom prst="rect">
              <a:avLst/>
            </a:prstGeom>
          </p:spPr>
        </p:pic>
        <p:pic>
          <p:nvPicPr>
            <p:cNvPr id="130" name="图片 1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3128" y="5761262"/>
              <a:ext cx="540000" cy="442800"/>
            </a:xfrm>
            <a:prstGeom prst="rect">
              <a:avLst/>
            </a:prstGeom>
          </p:spPr>
        </p:pic>
        <p:pic>
          <p:nvPicPr>
            <p:cNvPr id="131" name="图片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3128" y="4658487"/>
              <a:ext cx="540000" cy="442800"/>
            </a:xfrm>
            <a:prstGeom prst="rect">
              <a:avLst/>
            </a:prstGeom>
          </p:spPr>
        </p:pic>
        <p:pic>
          <p:nvPicPr>
            <p:cNvPr id="132" name="图片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6674" y="5761262"/>
              <a:ext cx="540000" cy="442800"/>
            </a:xfrm>
            <a:prstGeom prst="rect">
              <a:avLst/>
            </a:prstGeom>
          </p:spPr>
        </p:pic>
        <p:pic>
          <p:nvPicPr>
            <p:cNvPr id="133" name="图片 1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6674" y="4658487"/>
              <a:ext cx="540000" cy="442800"/>
            </a:xfrm>
            <a:prstGeom prst="rect">
              <a:avLst/>
            </a:prstGeom>
          </p:spPr>
        </p:pic>
        <p:pic>
          <p:nvPicPr>
            <p:cNvPr id="134" name="图片 1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3128" y="3332526"/>
              <a:ext cx="540000" cy="442800"/>
            </a:xfrm>
            <a:prstGeom prst="rect">
              <a:avLst/>
            </a:prstGeom>
          </p:spPr>
        </p:pic>
        <p:grpSp>
          <p:nvGrpSpPr>
            <p:cNvPr id="135" name="组合 134"/>
            <p:cNvGrpSpPr/>
            <p:nvPr/>
          </p:nvGrpSpPr>
          <p:grpSpPr>
            <a:xfrm>
              <a:off x="4709182" y="1333591"/>
              <a:ext cx="1000326" cy="628113"/>
              <a:chOff x="6424105" y="366746"/>
              <a:chExt cx="1000326" cy="628113"/>
            </a:xfrm>
          </p:grpSpPr>
          <p:pic>
            <p:nvPicPr>
              <p:cNvPr id="139" name="图片 1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40" name="矩形 139"/>
              <p:cNvSpPr/>
              <p:nvPr/>
            </p:nvSpPr>
            <p:spPr>
              <a:xfrm>
                <a:off x="6424105" y="544572"/>
                <a:ext cx="972108"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36" name="组合 135"/>
            <p:cNvGrpSpPr/>
            <p:nvPr/>
          </p:nvGrpSpPr>
          <p:grpSpPr>
            <a:xfrm>
              <a:off x="5924582" y="1333591"/>
              <a:ext cx="1000326" cy="628113"/>
              <a:chOff x="6424105" y="366746"/>
              <a:chExt cx="1000326" cy="628113"/>
            </a:xfrm>
          </p:grpSpPr>
          <p:pic>
            <p:nvPicPr>
              <p:cNvPr id="137" name="图片 1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38" name="矩形 137"/>
              <p:cNvSpPr/>
              <p:nvPr/>
            </p:nvSpPr>
            <p:spPr>
              <a:xfrm>
                <a:off x="6424105" y="544572"/>
                <a:ext cx="972108" cy="307777"/>
              </a:xfrm>
              <a:prstGeom prst="rect">
                <a:avLst/>
              </a:prstGeom>
            </p:spPr>
            <p:txBody>
              <a:bodyPr wrap="square">
                <a:spAutoFit/>
              </a:bodyPr>
              <a:lstStyle/>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Tree>
    <p:extLst>
      <p:ext uri="{BB962C8B-B14F-4D97-AF65-F5344CB8AC3E}">
        <p14:creationId xmlns:p14="http://schemas.microsoft.com/office/powerpoint/2010/main" val="2586747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圆角矩形 129"/>
          <p:cNvSpPr/>
          <p:nvPr/>
        </p:nvSpPr>
        <p:spPr bwMode="auto">
          <a:xfrm>
            <a:off x="2856002" y="5455874"/>
            <a:ext cx="6824812" cy="817442"/>
          </a:xfrm>
          <a:prstGeom prst="roundRect">
            <a:avLst/>
          </a:prstGeom>
          <a:solidFill>
            <a:srgbClr val="F3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1" name="矩形 130"/>
          <p:cNvSpPr/>
          <p:nvPr/>
        </p:nvSpPr>
        <p:spPr>
          <a:xfrm>
            <a:off x="2735755" y="5801089"/>
            <a:ext cx="2088232" cy="338554"/>
          </a:xfrm>
          <a:prstGeom prst="rect">
            <a:avLst/>
          </a:prstGeom>
        </p:spPr>
        <p:txBody>
          <a:bodyPr wrap="square">
            <a:spAutoFit/>
          </a:bodyPr>
          <a:lstStyle/>
          <a:p>
            <a:pPr algn="ctr"/>
            <a:r>
              <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rPr>
              <a:t>以太网二层交换机</a:t>
            </a:r>
          </a:p>
        </p:txBody>
      </p:sp>
      <p:sp>
        <p:nvSpPr>
          <p:cNvPr id="2" name="标题 1"/>
          <p:cNvSpPr>
            <a:spLocks noGrp="1"/>
          </p:cNvSpPr>
          <p:nvPr>
            <p:ph type="title"/>
          </p:nvPr>
        </p:nvSpPr>
        <p:spPr/>
        <p:txBody>
          <a:bodyPr/>
          <a:lstStyle/>
          <a:p>
            <a:r>
              <a:rPr lang="zh-CN" altLang="en-US" smtClean="0"/>
              <a:t>以太网二层交换机</a:t>
            </a:r>
            <a:endParaRPr lang="zh-CN" altLang="en-US" dirty="0"/>
          </a:p>
        </p:txBody>
      </p:sp>
      <p:grpSp>
        <p:nvGrpSpPr>
          <p:cNvPr id="52" name="组合 51"/>
          <p:cNvGrpSpPr/>
          <p:nvPr/>
        </p:nvGrpSpPr>
        <p:grpSpPr>
          <a:xfrm>
            <a:off x="4838119" y="1321295"/>
            <a:ext cx="5724663" cy="4870471"/>
            <a:chOff x="3696674" y="1333591"/>
            <a:chExt cx="5724663" cy="4870471"/>
          </a:xfrm>
        </p:grpSpPr>
        <p:sp>
          <p:nvSpPr>
            <p:cNvPr id="53" name="Line 8"/>
            <p:cNvSpPr>
              <a:spLocks noChangeShapeType="1"/>
            </p:cNvSpPr>
            <p:nvPr/>
          </p:nvSpPr>
          <p:spPr bwMode="auto">
            <a:xfrm flipV="1">
              <a:off x="5406152" y="2361479"/>
              <a:ext cx="800779"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55" name="Line 8"/>
            <p:cNvSpPr>
              <a:spLocks noChangeShapeType="1"/>
            </p:cNvSpPr>
            <p:nvPr/>
          </p:nvSpPr>
          <p:spPr bwMode="auto">
            <a:xfrm flipV="1">
              <a:off x="5178668" y="3190147"/>
              <a:ext cx="1251187" cy="0"/>
            </a:xfrm>
            <a:prstGeom prst="line">
              <a:avLst/>
            </a:prstGeom>
            <a:noFill/>
            <a:ln w="19050">
              <a:solidFill>
                <a:schemeClr val="bg1">
                  <a:lumMod val="50000"/>
                </a:schemeClr>
              </a:solidFill>
              <a:prstDash val="sysDot"/>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56" name="Line 8"/>
            <p:cNvSpPr>
              <a:spLocks noChangeShapeType="1"/>
            </p:cNvSpPr>
            <p:nvPr/>
          </p:nvSpPr>
          <p:spPr bwMode="auto">
            <a:xfrm>
              <a:off x="3956151" y="4910852"/>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58" name="Line 8"/>
            <p:cNvSpPr>
              <a:spLocks noChangeShapeType="1"/>
            </p:cNvSpPr>
            <p:nvPr/>
          </p:nvSpPr>
          <p:spPr bwMode="auto">
            <a:xfrm flipV="1">
              <a:off x="3956151"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59" name="Line 8"/>
            <p:cNvSpPr>
              <a:spLocks noChangeShapeType="1"/>
            </p:cNvSpPr>
            <p:nvPr/>
          </p:nvSpPr>
          <p:spPr bwMode="auto">
            <a:xfrm flipV="1">
              <a:off x="3956151"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1" name="Line 8"/>
            <p:cNvSpPr>
              <a:spLocks noChangeShapeType="1"/>
            </p:cNvSpPr>
            <p:nvPr/>
          </p:nvSpPr>
          <p:spPr bwMode="auto">
            <a:xfrm>
              <a:off x="3956151"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2" name="Line 8"/>
            <p:cNvSpPr>
              <a:spLocks noChangeShapeType="1"/>
            </p:cNvSpPr>
            <p:nvPr/>
          </p:nvSpPr>
          <p:spPr bwMode="auto">
            <a:xfrm flipV="1">
              <a:off x="5209345"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4" name="Line 8"/>
            <p:cNvSpPr>
              <a:spLocks noChangeShapeType="1"/>
            </p:cNvSpPr>
            <p:nvPr/>
          </p:nvSpPr>
          <p:spPr bwMode="auto">
            <a:xfrm>
              <a:off x="3956151" y="4861426"/>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5" name="Line 8"/>
            <p:cNvSpPr>
              <a:spLocks noChangeShapeType="1"/>
            </p:cNvSpPr>
            <p:nvPr/>
          </p:nvSpPr>
          <p:spPr bwMode="auto">
            <a:xfrm>
              <a:off x="6463422" y="4910852"/>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6" name="Line 8"/>
            <p:cNvSpPr>
              <a:spLocks noChangeShapeType="1"/>
            </p:cNvSpPr>
            <p:nvPr/>
          </p:nvSpPr>
          <p:spPr bwMode="auto">
            <a:xfrm flipV="1">
              <a:off x="6463422"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69" name="Line 8"/>
            <p:cNvSpPr>
              <a:spLocks noChangeShapeType="1"/>
            </p:cNvSpPr>
            <p:nvPr/>
          </p:nvSpPr>
          <p:spPr bwMode="auto">
            <a:xfrm flipV="1">
              <a:off x="6463422"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0" name="Line 8"/>
            <p:cNvSpPr>
              <a:spLocks noChangeShapeType="1"/>
            </p:cNvSpPr>
            <p:nvPr/>
          </p:nvSpPr>
          <p:spPr bwMode="auto">
            <a:xfrm>
              <a:off x="6463422"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1" name="Line 8"/>
            <p:cNvSpPr>
              <a:spLocks noChangeShapeType="1"/>
            </p:cNvSpPr>
            <p:nvPr/>
          </p:nvSpPr>
          <p:spPr bwMode="auto">
            <a:xfrm flipV="1">
              <a:off x="7716616"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2" name="Line 8"/>
            <p:cNvSpPr>
              <a:spLocks noChangeShapeType="1"/>
            </p:cNvSpPr>
            <p:nvPr/>
          </p:nvSpPr>
          <p:spPr bwMode="auto">
            <a:xfrm>
              <a:off x="6463422" y="4861426"/>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5" name="Line 8"/>
            <p:cNvSpPr>
              <a:spLocks noChangeShapeType="1"/>
            </p:cNvSpPr>
            <p:nvPr/>
          </p:nvSpPr>
          <p:spPr bwMode="auto">
            <a:xfrm flipV="1">
              <a:off x="3956151" y="3996799"/>
              <a:ext cx="1251187" cy="8646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7" name="Line 8"/>
            <p:cNvSpPr>
              <a:spLocks noChangeShapeType="1"/>
            </p:cNvSpPr>
            <p:nvPr/>
          </p:nvSpPr>
          <p:spPr bwMode="auto">
            <a:xfrm flipV="1">
              <a:off x="5178668" y="3996799"/>
              <a:ext cx="1251187" cy="8646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79" name="Line 8"/>
            <p:cNvSpPr>
              <a:spLocks noChangeShapeType="1"/>
            </p:cNvSpPr>
            <p:nvPr/>
          </p:nvSpPr>
          <p:spPr bwMode="auto">
            <a:xfrm flipH="1" flipV="1">
              <a:off x="5178667" y="3996797"/>
              <a:ext cx="1283274" cy="864626"/>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0" name="Line 8"/>
            <p:cNvSpPr>
              <a:spLocks noChangeShapeType="1"/>
            </p:cNvSpPr>
            <p:nvPr/>
          </p:nvSpPr>
          <p:spPr bwMode="auto">
            <a:xfrm flipH="1" flipV="1">
              <a:off x="6429854" y="3996799"/>
              <a:ext cx="1283274" cy="8646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1" name="Line 8"/>
            <p:cNvSpPr>
              <a:spLocks noChangeShapeType="1"/>
            </p:cNvSpPr>
            <p:nvPr/>
          </p:nvSpPr>
          <p:spPr bwMode="auto">
            <a:xfrm flipV="1">
              <a:off x="5209345" y="1565374"/>
              <a:ext cx="0" cy="24314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3" name="Line 8"/>
            <p:cNvSpPr>
              <a:spLocks noChangeShapeType="1"/>
            </p:cNvSpPr>
            <p:nvPr/>
          </p:nvSpPr>
          <p:spPr bwMode="auto">
            <a:xfrm flipV="1">
              <a:off x="6429854" y="1453402"/>
              <a:ext cx="0" cy="2543396"/>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4" name="Line 8"/>
            <p:cNvSpPr>
              <a:spLocks noChangeShapeType="1"/>
            </p:cNvSpPr>
            <p:nvPr/>
          </p:nvSpPr>
          <p:spPr bwMode="auto">
            <a:xfrm>
              <a:off x="5171551" y="3996797"/>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6" name="Line 8"/>
            <p:cNvSpPr>
              <a:spLocks noChangeShapeType="1"/>
            </p:cNvSpPr>
            <p:nvPr/>
          </p:nvSpPr>
          <p:spPr bwMode="auto">
            <a:xfrm flipV="1">
              <a:off x="5506093" y="3546901"/>
              <a:ext cx="21717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87" name="Line 8"/>
            <p:cNvSpPr>
              <a:spLocks noChangeShapeType="1"/>
            </p:cNvSpPr>
            <p:nvPr/>
          </p:nvSpPr>
          <p:spPr bwMode="auto">
            <a:xfrm flipV="1">
              <a:off x="6357030" y="3606555"/>
              <a:ext cx="341487" cy="44440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1" name="Line 8"/>
            <p:cNvSpPr>
              <a:spLocks noChangeShapeType="1"/>
            </p:cNvSpPr>
            <p:nvPr/>
          </p:nvSpPr>
          <p:spPr bwMode="auto">
            <a:xfrm flipV="1">
              <a:off x="5178668" y="3546903"/>
              <a:ext cx="341487" cy="44440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2" name="Line 8"/>
            <p:cNvSpPr>
              <a:spLocks noChangeShapeType="1"/>
            </p:cNvSpPr>
            <p:nvPr/>
          </p:nvSpPr>
          <p:spPr bwMode="auto">
            <a:xfrm flipV="1">
              <a:off x="6689964" y="3608685"/>
              <a:ext cx="987923"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93" name="Line 8"/>
            <p:cNvSpPr>
              <a:spLocks noChangeShapeType="1"/>
            </p:cNvSpPr>
            <p:nvPr/>
          </p:nvSpPr>
          <p:spPr bwMode="auto">
            <a:xfrm flipV="1">
              <a:off x="7900925" y="3583971"/>
              <a:ext cx="1440000"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1" name="Line 8"/>
            <p:cNvSpPr>
              <a:spLocks noChangeShapeType="1"/>
            </p:cNvSpPr>
            <p:nvPr/>
          </p:nvSpPr>
          <p:spPr bwMode="auto">
            <a:xfrm>
              <a:off x="8539369" y="3204807"/>
              <a:ext cx="0" cy="387939"/>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sp>
          <p:nvSpPr>
            <p:cNvPr id="102" name="Line 8"/>
            <p:cNvSpPr>
              <a:spLocks noChangeShapeType="1"/>
            </p:cNvSpPr>
            <p:nvPr/>
          </p:nvSpPr>
          <p:spPr bwMode="auto">
            <a:xfrm>
              <a:off x="9149998" y="3204807"/>
              <a:ext cx="0" cy="387939"/>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lIns="82124" tIns="41061" rIns="82124" bIns="41061"/>
            <a:lstStyle/>
            <a:p>
              <a:endParaRPr lang="zh-CN" altLang="en-US"/>
            </a:p>
          </p:txBody>
        </p:sp>
        <p:pic>
          <p:nvPicPr>
            <p:cNvPr id="103" name="图片 102"/>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269369" y="2822008"/>
              <a:ext cx="540000" cy="442800"/>
            </a:xfrm>
            <a:prstGeom prst="rect">
              <a:avLst/>
            </a:prstGeom>
          </p:spPr>
        </p:pic>
        <p:pic>
          <p:nvPicPr>
            <p:cNvPr id="108" name="图片 107"/>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881337" y="2822008"/>
              <a:ext cx="540000" cy="442800"/>
            </a:xfrm>
            <a:prstGeom prst="rect">
              <a:avLst/>
            </a:prstGeom>
          </p:spPr>
        </p:pic>
        <p:pic>
          <p:nvPicPr>
            <p:cNvPr id="109" name="图片 108"/>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967336" y="2966685"/>
              <a:ext cx="540765" cy="442800"/>
            </a:xfrm>
            <a:prstGeom prst="rect">
              <a:avLst/>
            </a:prstGeom>
          </p:spPr>
        </p:pic>
        <p:pic>
          <p:nvPicPr>
            <p:cNvPr id="110" name="图片 1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7718" y="5761262"/>
              <a:ext cx="540000" cy="442800"/>
            </a:xfrm>
            <a:prstGeom prst="rect">
              <a:avLst/>
            </a:prstGeom>
          </p:spPr>
        </p:pic>
        <p:pic>
          <p:nvPicPr>
            <p:cNvPr id="111" name="图片 110"/>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967718" y="4658487"/>
              <a:ext cx="540000" cy="442800"/>
            </a:xfrm>
            <a:prstGeom prst="rect">
              <a:avLst/>
            </a:prstGeom>
          </p:spPr>
        </p:pic>
        <p:pic>
          <p:nvPicPr>
            <p:cNvPr id="112" name="图片 111"/>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967718" y="2136789"/>
              <a:ext cx="540000" cy="442800"/>
            </a:xfrm>
            <a:prstGeom prst="rect">
              <a:avLst/>
            </a:prstGeom>
          </p:spPr>
        </p:pic>
        <p:pic>
          <p:nvPicPr>
            <p:cNvPr id="113" name="图片 112"/>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967718" y="3756531"/>
              <a:ext cx="540000" cy="442800"/>
            </a:xfrm>
            <a:prstGeom prst="rect">
              <a:avLst/>
            </a:prstGeom>
          </p:spPr>
        </p:pic>
        <p:pic>
          <p:nvPicPr>
            <p:cNvPr id="114" name="图片 113"/>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86465" y="2966685"/>
              <a:ext cx="540765" cy="442800"/>
            </a:xfrm>
            <a:prstGeom prst="rect">
              <a:avLst/>
            </a:prstGeom>
          </p:spPr>
        </p:pic>
        <p:pic>
          <p:nvPicPr>
            <p:cNvPr id="115" name="图片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6847" y="5761262"/>
              <a:ext cx="540000" cy="442800"/>
            </a:xfrm>
            <a:prstGeom prst="rect">
              <a:avLst/>
            </a:prstGeom>
          </p:spPr>
        </p:pic>
        <p:pic>
          <p:nvPicPr>
            <p:cNvPr id="116" name="图片 115"/>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86847" y="4658487"/>
              <a:ext cx="540000" cy="442800"/>
            </a:xfrm>
            <a:prstGeom prst="rect">
              <a:avLst/>
            </a:prstGeom>
          </p:spPr>
        </p:pic>
        <p:pic>
          <p:nvPicPr>
            <p:cNvPr id="117" name="图片 116"/>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86847" y="2136789"/>
              <a:ext cx="540000" cy="442800"/>
            </a:xfrm>
            <a:prstGeom prst="rect">
              <a:avLst/>
            </a:prstGeom>
          </p:spPr>
        </p:pic>
        <p:pic>
          <p:nvPicPr>
            <p:cNvPr id="118" name="图片 117"/>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86847" y="3756531"/>
              <a:ext cx="540000" cy="442800"/>
            </a:xfrm>
            <a:prstGeom prst="rect">
              <a:avLst/>
            </a:prstGeom>
          </p:spPr>
        </p:pic>
        <p:pic>
          <p:nvPicPr>
            <p:cNvPr id="119" name="图片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3128" y="5761262"/>
              <a:ext cx="540000" cy="442800"/>
            </a:xfrm>
            <a:prstGeom prst="rect">
              <a:avLst/>
            </a:prstGeom>
          </p:spPr>
        </p:pic>
        <p:pic>
          <p:nvPicPr>
            <p:cNvPr id="120" name="图片 119"/>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443128" y="4658487"/>
              <a:ext cx="540000" cy="442800"/>
            </a:xfrm>
            <a:prstGeom prst="rect">
              <a:avLst/>
            </a:prstGeom>
          </p:spPr>
        </p:pic>
        <p:pic>
          <p:nvPicPr>
            <p:cNvPr id="121" name="图片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6674" y="5761262"/>
              <a:ext cx="540000" cy="442800"/>
            </a:xfrm>
            <a:prstGeom prst="rect">
              <a:avLst/>
            </a:prstGeom>
          </p:spPr>
        </p:pic>
        <p:pic>
          <p:nvPicPr>
            <p:cNvPr id="122" name="图片 121"/>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696674" y="4658487"/>
              <a:ext cx="540000" cy="442800"/>
            </a:xfrm>
            <a:prstGeom prst="rect">
              <a:avLst/>
            </a:prstGeom>
          </p:spPr>
        </p:pic>
        <p:pic>
          <p:nvPicPr>
            <p:cNvPr id="123" name="图片 122"/>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443128" y="3332526"/>
              <a:ext cx="540000" cy="442800"/>
            </a:xfrm>
            <a:prstGeom prst="rect">
              <a:avLst/>
            </a:prstGeom>
          </p:spPr>
        </p:pic>
        <p:grpSp>
          <p:nvGrpSpPr>
            <p:cNvPr id="124" name="组合 123"/>
            <p:cNvGrpSpPr/>
            <p:nvPr/>
          </p:nvGrpSpPr>
          <p:grpSpPr>
            <a:xfrm>
              <a:off x="4709182" y="1333591"/>
              <a:ext cx="1000326" cy="628113"/>
              <a:chOff x="6424105" y="366746"/>
              <a:chExt cx="1000326" cy="628113"/>
            </a:xfrm>
          </p:grpSpPr>
          <p:pic>
            <p:nvPicPr>
              <p:cNvPr id="128" name="图片 127"/>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29" name="矩形 128"/>
              <p:cNvSpPr/>
              <p:nvPr/>
            </p:nvSpPr>
            <p:spPr>
              <a:xfrm>
                <a:off x="6424105" y="544572"/>
                <a:ext cx="972108" cy="307777"/>
              </a:xfrm>
              <a:prstGeom prst="rect">
                <a:avLst/>
              </a:prstGeom>
            </p:spPr>
            <p:txBody>
              <a:bodyPr wrap="square">
                <a:spAutoFit/>
              </a:bodyPr>
              <a:lstStyle/>
              <a:p>
                <a:pPr algn="ctr"/>
                <a:r>
                  <a:rPr lang="en-US" altLang="zh-CN" sz="14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4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25" name="组合 124"/>
            <p:cNvGrpSpPr/>
            <p:nvPr/>
          </p:nvGrpSpPr>
          <p:grpSpPr>
            <a:xfrm>
              <a:off x="5924582" y="1333591"/>
              <a:ext cx="1000326" cy="628113"/>
              <a:chOff x="6424105" y="366746"/>
              <a:chExt cx="1000326" cy="628113"/>
            </a:xfrm>
          </p:grpSpPr>
          <p:pic>
            <p:nvPicPr>
              <p:cNvPr id="126" name="图片 125"/>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27" name="矩形 126"/>
              <p:cNvSpPr/>
              <p:nvPr/>
            </p:nvSpPr>
            <p:spPr>
              <a:xfrm>
                <a:off x="6424105" y="544572"/>
                <a:ext cx="972108" cy="307777"/>
              </a:xfrm>
              <a:prstGeom prst="rect">
                <a:avLst/>
              </a:prstGeom>
            </p:spPr>
            <p:txBody>
              <a:bodyPr wrap="square">
                <a:spAutoFit/>
              </a:bodyPr>
              <a:lstStyle/>
              <a:p>
                <a:pPr algn="ctr"/>
                <a:r>
                  <a:rPr lang="en-US" altLang="zh-CN" sz="14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4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132" name="圆角矩形 131"/>
          <p:cNvSpPr/>
          <p:nvPr/>
        </p:nvSpPr>
        <p:spPr>
          <a:xfrm>
            <a:off x="1341791" y="1960233"/>
            <a:ext cx="3078766" cy="1727612"/>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algn="just" fontAlgn="base">
              <a:lnSpc>
                <a:spcPct val="125000"/>
              </a:lnSpc>
              <a:spcBef>
                <a:spcPts val="300"/>
              </a:spcBef>
              <a:spcAft>
                <a:spcPts val="300"/>
              </a:spcAft>
            </a:pPr>
            <a:r>
              <a:rPr lang="zh-CN" altLang="en-US" sz="16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以太网二层交换机</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转发数据的端口都是以太网</a:t>
            </a:r>
            <a:r>
              <a:rPr lang="zh-CN" altLang="en-US" sz="16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口</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并且只</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能够针对数据的二层头部 </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以太网数据帧头</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中的</a:t>
            </a:r>
            <a:r>
              <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地址进行寻址并转发</a:t>
            </a:r>
            <a:r>
              <a:rPr lang="zh-CN" altLang="en-US" sz="16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数据。</a:t>
            </a:r>
            <a:endPar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561733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交换机的工作原理</a:t>
            </a:r>
            <a:endParaRPr lang="zh-CN" altLang="en-US" dirty="0"/>
          </a:p>
        </p:txBody>
      </p:sp>
      <p:grpSp>
        <p:nvGrpSpPr>
          <p:cNvPr id="25" name="组合 24"/>
          <p:cNvGrpSpPr/>
          <p:nvPr/>
        </p:nvGrpSpPr>
        <p:grpSpPr>
          <a:xfrm>
            <a:off x="2361082" y="1484784"/>
            <a:ext cx="8028892" cy="2124610"/>
            <a:chOff x="2361082" y="1683594"/>
            <a:chExt cx="8028892" cy="212461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51763"/>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61082" y="3284984"/>
              <a:ext cx="2304256"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41702" y="3284984"/>
              <a:ext cx="2448272"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7" name="组合 26"/>
          <p:cNvGrpSpPr/>
          <p:nvPr/>
        </p:nvGrpSpPr>
        <p:grpSpPr>
          <a:xfrm>
            <a:off x="5385211" y="3291057"/>
            <a:ext cx="3427508" cy="2473173"/>
            <a:chOff x="1653377" y="3430708"/>
            <a:chExt cx="4570013" cy="2283534"/>
          </a:xfrm>
        </p:grpSpPr>
        <p:sp>
          <p:nvSpPr>
            <p:cNvPr id="28" name="圆角矩形标注 27"/>
            <p:cNvSpPr/>
            <p:nvPr/>
          </p:nvSpPr>
          <p:spPr bwMode="auto">
            <a:xfrm>
              <a:off x="1653377" y="3430708"/>
              <a:ext cx="4570013" cy="2283534"/>
            </a:xfrm>
            <a:custGeom>
              <a:avLst/>
              <a:gdLst>
                <a:gd name="connsiteX0" fmla="*/ 0 w 3132347"/>
                <a:gd name="connsiteY0" fmla="*/ 257628 h 1545738"/>
                <a:gd name="connsiteX1" fmla="*/ 257628 w 3132347"/>
                <a:gd name="connsiteY1" fmla="*/ 0 h 1545738"/>
                <a:gd name="connsiteX2" fmla="*/ 522058 w 3132347"/>
                <a:gd name="connsiteY2" fmla="*/ 0 h 1545738"/>
                <a:gd name="connsiteX3" fmla="*/ 805859 w 3132347"/>
                <a:gd name="connsiteY3" fmla="*/ -1013757 h 1545738"/>
                <a:gd name="connsiteX4" fmla="*/ 1305145 w 3132347"/>
                <a:gd name="connsiteY4" fmla="*/ 0 h 1545738"/>
                <a:gd name="connsiteX5" fmla="*/ 2874719 w 3132347"/>
                <a:gd name="connsiteY5" fmla="*/ 0 h 1545738"/>
                <a:gd name="connsiteX6" fmla="*/ 3132347 w 3132347"/>
                <a:gd name="connsiteY6" fmla="*/ 257628 h 1545738"/>
                <a:gd name="connsiteX7" fmla="*/ 3132347 w 3132347"/>
                <a:gd name="connsiteY7" fmla="*/ 257623 h 1545738"/>
                <a:gd name="connsiteX8" fmla="*/ 3132347 w 3132347"/>
                <a:gd name="connsiteY8" fmla="*/ 257623 h 1545738"/>
                <a:gd name="connsiteX9" fmla="*/ 3132347 w 3132347"/>
                <a:gd name="connsiteY9" fmla="*/ 644058 h 1545738"/>
                <a:gd name="connsiteX10" fmla="*/ 3132347 w 3132347"/>
                <a:gd name="connsiteY10" fmla="*/ 1288110 h 1545738"/>
                <a:gd name="connsiteX11" fmla="*/ 2874719 w 3132347"/>
                <a:gd name="connsiteY11" fmla="*/ 1545738 h 1545738"/>
                <a:gd name="connsiteX12" fmla="*/ 1305145 w 3132347"/>
                <a:gd name="connsiteY12" fmla="*/ 1545738 h 1545738"/>
                <a:gd name="connsiteX13" fmla="*/ 522058 w 3132347"/>
                <a:gd name="connsiteY13" fmla="*/ 1545738 h 1545738"/>
                <a:gd name="connsiteX14" fmla="*/ 522058 w 3132347"/>
                <a:gd name="connsiteY14" fmla="*/ 1545738 h 1545738"/>
                <a:gd name="connsiteX15" fmla="*/ 257628 w 3132347"/>
                <a:gd name="connsiteY15" fmla="*/ 1545738 h 1545738"/>
                <a:gd name="connsiteX16" fmla="*/ 0 w 3132347"/>
                <a:gd name="connsiteY16" fmla="*/ 1288110 h 1545738"/>
                <a:gd name="connsiteX17" fmla="*/ 0 w 3132347"/>
                <a:gd name="connsiteY17" fmla="*/ 644058 h 1545738"/>
                <a:gd name="connsiteX18" fmla="*/ 0 w 3132347"/>
                <a:gd name="connsiteY18" fmla="*/ 257623 h 1545738"/>
                <a:gd name="connsiteX19" fmla="*/ 0 w 3132347"/>
                <a:gd name="connsiteY19" fmla="*/ 257623 h 1545738"/>
                <a:gd name="connsiteX20" fmla="*/ 0 w 3132347"/>
                <a:gd name="connsiteY20" fmla="*/ 257628 h 1545738"/>
                <a:gd name="connsiteX0" fmla="*/ 0 w 3132347"/>
                <a:gd name="connsiteY0" fmla="*/ 1271385 h 2559495"/>
                <a:gd name="connsiteX1" fmla="*/ 257628 w 3132347"/>
                <a:gd name="connsiteY1" fmla="*/ 1013757 h 2559495"/>
                <a:gd name="connsiteX2" fmla="*/ 737958 w 3132347"/>
                <a:gd name="connsiteY2" fmla="*/ 1001057 h 2559495"/>
                <a:gd name="connsiteX3" fmla="*/ 805859 w 3132347"/>
                <a:gd name="connsiteY3" fmla="*/ 0 h 2559495"/>
                <a:gd name="connsiteX4" fmla="*/ 1305145 w 3132347"/>
                <a:gd name="connsiteY4" fmla="*/ 1013757 h 2559495"/>
                <a:gd name="connsiteX5" fmla="*/ 2874719 w 3132347"/>
                <a:gd name="connsiteY5" fmla="*/ 1013757 h 2559495"/>
                <a:gd name="connsiteX6" fmla="*/ 3132347 w 3132347"/>
                <a:gd name="connsiteY6" fmla="*/ 1271385 h 2559495"/>
                <a:gd name="connsiteX7" fmla="*/ 3132347 w 3132347"/>
                <a:gd name="connsiteY7" fmla="*/ 1271380 h 2559495"/>
                <a:gd name="connsiteX8" fmla="*/ 3132347 w 3132347"/>
                <a:gd name="connsiteY8" fmla="*/ 1271380 h 2559495"/>
                <a:gd name="connsiteX9" fmla="*/ 3132347 w 3132347"/>
                <a:gd name="connsiteY9" fmla="*/ 1657815 h 2559495"/>
                <a:gd name="connsiteX10" fmla="*/ 3132347 w 3132347"/>
                <a:gd name="connsiteY10" fmla="*/ 2301867 h 2559495"/>
                <a:gd name="connsiteX11" fmla="*/ 2874719 w 3132347"/>
                <a:gd name="connsiteY11" fmla="*/ 2559495 h 2559495"/>
                <a:gd name="connsiteX12" fmla="*/ 1305145 w 3132347"/>
                <a:gd name="connsiteY12" fmla="*/ 2559495 h 2559495"/>
                <a:gd name="connsiteX13" fmla="*/ 522058 w 3132347"/>
                <a:gd name="connsiteY13" fmla="*/ 2559495 h 2559495"/>
                <a:gd name="connsiteX14" fmla="*/ 522058 w 3132347"/>
                <a:gd name="connsiteY14" fmla="*/ 2559495 h 2559495"/>
                <a:gd name="connsiteX15" fmla="*/ 257628 w 3132347"/>
                <a:gd name="connsiteY15" fmla="*/ 2559495 h 2559495"/>
                <a:gd name="connsiteX16" fmla="*/ 0 w 3132347"/>
                <a:gd name="connsiteY16" fmla="*/ 2301867 h 2559495"/>
                <a:gd name="connsiteX17" fmla="*/ 0 w 3132347"/>
                <a:gd name="connsiteY17" fmla="*/ 1657815 h 2559495"/>
                <a:gd name="connsiteX18" fmla="*/ 0 w 3132347"/>
                <a:gd name="connsiteY18" fmla="*/ 1271380 h 2559495"/>
                <a:gd name="connsiteX19" fmla="*/ 0 w 3132347"/>
                <a:gd name="connsiteY19" fmla="*/ 1271380 h 2559495"/>
                <a:gd name="connsiteX20" fmla="*/ 0 w 3132347"/>
                <a:gd name="connsiteY20" fmla="*/ 1271385 h 2559495"/>
                <a:gd name="connsiteX0" fmla="*/ 0 w 3132347"/>
                <a:gd name="connsiteY0" fmla="*/ 1271385 h 2559495"/>
                <a:gd name="connsiteX1" fmla="*/ 257628 w 3132347"/>
                <a:gd name="connsiteY1" fmla="*/ 1013757 h 2559495"/>
                <a:gd name="connsiteX2" fmla="*/ 737958 w 3132347"/>
                <a:gd name="connsiteY2" fmla="*/ 1001057 h 2559495"/>
                <a:gd name="connsiteX3" fmla="*/ 805859 w 3132347"/>
                <a:gd name="connsiteY3" fmla="*/ 0 h 2559495"/>
                <a:gd name="connsiteX4" fmla="*/ 974945 w 3132347"/>
                <a:gd name="connsiteY4" fmla="*/ 1001057 h 2559495"/>
                <a:gd name="connsiteX5" fmla="*/ 2874719 w 3132347"/>
                <a:gd name="connsiteY5" fmla="*/ 1013757 h 2559495"/>
                <a:gd name="connsiteX6" fmla="*/ 3132347 w 3132347"/>
                <a:gd name="connsiteY6" fmla="*/ 1271385 h 2559495"/>
                <a:gd name="connsiteX7" fmla="*/ 3132347 w 3132347"/>
                <a:gd name="connsiteY7" fmla="*/ 1271380 h 2559495"/>
                <a:gd name="connsiteX8" fmla="*/ 3132347 w 3132347"/>
                <a:gd name="connsiteY8" fmla="*/ 1271380 h 2559495"/>
                <a:gd name="connsiteX9" fmla="*/ 3132347 w 3132347"/>
                <a:gd name="connsiteY9" fmla="*/ 1657815 h 2559495"/>
                <a:gd name="connsiteX10" fmla="*/ 3132347 w 3132347"/>
                <a:gd name="connsiteY10" fmla="*/ 2301867 h 2559495"/>
                <a:gd name="connsiteX11" fmla="*/ 2874719 w 3132347"/>
                <a:gd name="connsiteY11" fmla="*/ 2559495 h 2559495"/>
                <a:gd name="connsiteX12" fmla="*/ 1305145 w 3132347"/>
                <a:gd name="connsiteY12" fmla="*/ 2559495 h 2559495"/>
                <a:gd name="connsiteX13" fmla="*/ 522058 w 3132347"/>
                <a:gd name="connsiteY13" fmla="*/ 2559495 h 2559495"/>
                <a:gd name="connsiteX14" fmla="*/ 522058 w 3132347"/>
                <a:gd name="connsiteY14" fmla="*/ 2559495 h 2559495"/>
                <a:gd name="connsiteX15" fmla="*/ 257628 w 3132347"/>
                <a:gd name="connsiteY15" fmla="*/ 2559495 h 2559495"/>
                <a:gd name="connsiteX16" fmla="*/ 0 w 3132347"/>
                <a:gd name="connsiteY16" fmla="*/ 2301867 h 2559495"/>
                <a:gd name="connsiteX17" fmla="*/ 0 w 3132347"/>
                <a:gd name="connsiteY17" fmla="*/ 1657815 h 2559495"/>
                <a:gd name="connsiteX18" fmla="*/ 0 w 3132347"/>
                <a:gd name="connsiteY18" fmla="*/ 1271380 h 2559495"/>
                <a:gd name="connsiteX19" fmla="*/ 0 w 3132347"/>
                <a:gd name="connsiteY19" fmla="*/ 1271380 h 2559495"/>
                <a:gd name="connsiteX20" fmla="*/ 0 w 3132347"/>
                <a:gd name="connsiteY20" fmla="*/ 1271385 h 2559495"/>
                <a:gd name="connsiteX0" fmla="*/ 0 w 3132347"/>
                <a:gd name="connsiteY0" fmla="*/ 1220585 h 2508695"/>
                <a:gd name="connsiteX1" fmla="*/ 257628 w 3132347"/>
                <a:gd name="connsiteY1" fmla="*/ 962957 h 2508695"/>
                <a:gd name="connsiteX2" fmla="*/ 737958 w 3132347"/>
                <a:gd name="connsiteY2" fmla="*/ 950257 h 2508695"/>
                <a:gd name="connsiteX3" fmla="*/ 907459 w 3132347"/>
                <a:gd name="connsiteY3" fmla="*/ 0 h 2508695"/>
                <a:gd name="connsiteX4" fmla="*/ 974945 w 3132347"/>
                <a:gd name="connsiteY4" fmla="*/ 950257 h 2508695"/>
                <a:gd name="connsiteX5" fmla="*/ 2874719 w 3132347"/>
                <a:gd name="connsiteY5" fmla="*/ 962957 h 2508695"/>
                <a:gd name="connsiteX6" fmla="*/ 3132347 w 3132347"/>
                <a:gd name="connsiteY6" fmla="*/ 1220585 h 2508695"/>
                <a:gd name="connsiteX7" fmla="*/ 3132347 w 3132347"/>
                <a:gd name="connsiteY7" fmla="*/ 1220580 h 2508695"/>
                <a:gd name="connsiteX8" fmla="*/ 3132347 w 3132347"/>
                <a:gd name="connsiteY8" fmla="*/ 1220580 h 2508695"/>
                <a:gd name="connsiteX9" fmla="*/ 3132347 w 3132347"/>
                <a:gd name="connsiteY9" fmla="*/ 1607015 h 2508695"/>
                <a:gd name="connsiteX10" fmla="*/ 3132347 w 3132347"/>
                <a:gd name="connsiteY10" fmla="*/ 2251067 h 2508695"/>
                <a:gd name="connsiteX11" fmla="*/ 2874719 w 3132347"/>
                <a:gd name="connsiteY11" fmla="*/ 2508695 h 2508695"/>
                <a:gd name="connsiteX12" fmla="*/ 1305145 w 3132347"/>
                <a:gd name="connsiteY12" fmla="*/ 2508695 h 2508695"/>
                <a:gd name="connsiteX13" fmla="*/ 522058 w 3132347"/>
                <a:gd name="connsiteY13" fmla="*/ 2508695 h 2508695"/>
                <a:gd name="connsiteX14" fmla="*/ 522058 w 3132347"/>
                <a:gd name="connsiteY14" fmla="*/ 2508695 h 2508695"/>
                <a:gd name="connsiteX15" fmla="*/ 257628 w 3132347"/>
                <a:gd name="connsiteY15" fmla="*/ 2508695 h 2508695"/>
                <a:gd name="connsiteX16" fmla="*/ 0 w 3132347"/>
                <a:gd name="connsiteY16" fmla="*/ 2251067 h 2508695"/>
                <a:gd name="connsiteX17" fmla="*/ 0 w 3132347"/>
                <a:gd name="connsiteY17" fmla="*/ 1607015 h 2508695"/>
                <a:gd name="connsiteX18" fmla="*/ 0 w 3132347"/>
                <a:gd name="connsiteY18" fmla="*/ 1220580 h 2508695"/>
                <a:gd name="connsiteX19" fmla="*/ 0 w 3132347"/>
                <a:gd name="connsiteY19" fmla="*/ 1220580 h 2508695"/>
                <a:gd name="connsiteX20" fmla="*/ 0 w 3132347"/>
                <a:gd name="connsiteY20" fmla="*/ 1220585 h 2508695"/>
                <a:gd name="connsiteX0" fmla="*/ 0 w 3132347"/>
                <a:gd name="connsiteY0" fmla="*/ 1220585 h 2508695"/>
                <a:gd name="connsiteX1" fmla="*/ 257628 w 3132347"/>
                <a:gd name="connsiteY1" fmla="*/ 962957 h 2508695"/>
                <a:gd name="connsiteX2" fmla="*/ 534758 w 3132347"/>
                <a:gd name="connsiteY2" fmla="*/ 924857 h 2508695"/>
                <a:gd name="connsiteX3" fmla="*/ 907459 w 3132347"/>
                <a:gd name="connsiteY3" fmla="*/ 0 h 2508695"/>
                <a:gd name="connsiteX4" fmla="*/ 974945 w 3132347"/>
                <a:gd name="connsiteY4" fmla="*/ 950257 h 2508695"/>
                <a:gd name="connsiteX5" fmla="*/ 2874719 w 3132347"/>
                <a:gd name="connsiteY5" fmla="*/ 962957 h 2508695"/>
                <a:gd name="connsiteX6" fmla="*/ 3132347 w 3132347"/>
                <a:gd name="connsiteY6" fmla="*/ 1220585 h 2508695"/>
                <a:gd name="connsiteX7" fmla="*/ 3132347 w 3132347"/>
                <a:gd name="connsiteY7" fmla="*/ 1220580 h 2508695"/>
                <a:gd name="connsiteX8" fmla="*/ 3132347 w 3132347"/>
                <a:gd name="connsiteY8" fmla="*/ 1220580 h 2508695"/>
                <a:gd name="connsiteX9" fmla="*/ 3132347 w 3132347"/>
                <a:gd name="connsiteY9" fmla="*/ 1607015 h 2508695"/>
                <a:gd name="connsiteX10" fmla="*/ 3132347 w 3132347"/>
                <a:gd name="connsiteY10" fmla="*/ 2251067 h 2508695"/>
                <a:gd name="connsiteX11" fmla="*/ 2874719 w 3132347"/>
                <a:gd name="connsiteY11" fmla="*/ 2508695 h 2508695"/>
                <a:gd name="connsiteX12" fmla="*/ 1305145 w 3132347"/>
                <a:gd name="connsiteY12" fmla="*/ 2508695 h 2508695"/>
                <a:gd name="connsiteX13" fmla="*/ 522058 w 3132347"/>
                <a:gd name="connsiteY13" fmla="*/ 2508695 h 2508695"/>
                <a:gd name="connsiteX14" fmla="*/ 522058 w 3132347"/>
                <a:gd name="connsiteY14" fmla="*/ 2508695 h 2508695"/>
                <a:gd name="connsiteX15" fmla="*/ 257628 w 3132347"/>
                <a:gd name="connsiteY15" fmla="*/ 2508695 h 2508695"/>
                <a:gd name="connsiteX16" fmla="*/ 0 w 3132347"/>
                <a:gd name="connsiteY16" fmla="*/ 2251067 h 2508695"/>
                <a:gd name="connsiteX17" fmla="*/ 0 w 3132347"/>
                <a:gd name="connsiteY17" fmla="*/ 1607015 h 2508695"/>
                <a:gd name="connsiteX18" fmla="*/ 0 w 3132347"/>
                <a:gd name="connsiteY18" fmla="*/ 1220580 h 2508695"/>
                <a:gd name="connsiteX19" fmla="*/ 0 w 3132347"/>
                <a:gd name="connsiteY19" fmla="*/ 1220580 h 2508695"/>
                <a:gd name="connsiteX20" fmla="*/ 0 w 3132347"/>
                <a:gd name="connsiteY20" fmla="*/ 1220585 h 2508695"/>
                <a:gd name="connsiteX0" fmla="*/ 0 w 3132347"/>
                <a:gd name="connsiteY0" fmla="*/ 1220585 h 2508695"/>
                <a:gd name="connsiteX1" fmla="*/ 257628 w 3132347"/>
                <a:gd name="connsiteY1" fmla="*/ 962957 h 2508695"/>
                <a:gd name="connsiteX2" fmla="*/ 534758 w 3132347"/>
                <a:gd name="connsiteY2" fmla="*/ 924857 h 2508695"/>
                <a:gd name="connsiteX3" fmla="*/ 907459 w 3132347"/>
                <a:gd name="connsiteY3" fmla="*/ 0 h 2508695"/>
                <a:gd name="connsiteX4" fmla="*/ 771745 w 3132347"/>
                <a:gd name="connsiteY4" fmla="*/ 937557 h 2508695"/>
                <a:gd name="connsiteX5" fmla="*/ 2874719 w 3132347"/>
                <a:gd name="connsiteY5" fmla="*/ 962957 h 2508695"/>
                <a:gd name="connsiteX6" fmla="*/ 3132347 w 3132347"/>
                <a:gd name="connsiteY6" fmla="*/ 1220585 h 2508695"/>
                <a:gd name="connsiteX7" fmla="*/ 3132347 w 3132347"/>
                <a:gd name="connsiteY7" fmla="*/ 1220580 h 2508695"/>
                <a:gd name="connsiteX8" fmla="*/ 3132347 w 3132347"/>
                <a:gd name="connsiteY8" fmla="*/ 1220580 h 2508695"/>
                <a:gd name="connsiteX9" fmla="*/ 3132347 w 3132347"/>
                <a:gd name="connsiteY9" fmla="*/ 1607015 h 2508695"/>
                <a:gd name="connsiteX10" fmla="*/ 3132347 w 3132347"/>
                <a:gd name="connsiteY10" fmla="*/ 2251067 h 2508695"/>
                <a:gd name="connsiteX11" fmla="*/ 2874719 w 3132347"/>
                <a:gd name="connsiteY11" fmla="*/ 2508695 h 2508695"/>
                <a:gd name="connsiteX12" fmla="*/ 1305145 w 3132347"/>
                <a:gd name="connsiteY12" fmla="*/ 2508695 h 2508695"/>
                <a:gd name="connsiteX13" fmla="*/ 522058 w 3132347"/>
                <a:gd name="connsiteY13" fmla="*/ 2508695 h 2508695"/>
                <a:gd name="connsiteX14" fmla="*/ 522058 w 3132347"/>
                <a:gd name="connsiteY14" fmla="*/ 2508695 h 2508695"/>
                <a:gd name="connsiteX15" fmla="*/ 257628 w 3132347"/>
                <a:gd name="connsiteY15" fmla="*/ 2508695 h 2508695"/>
                <a:gd name="connsiteX16" fmla="*/ 0 w 3132347"/>
                <a:gd name="connsiteY16" fmla="*/ 2251067 h 2508695"/>
                <a:gd name="connsiteX17" fmla="*/ 0 w 3132347"/>
                <a:gd name="connsiteY17" fmla="*/ 1607015 h 2508695"/>
                <a:gd name="connsiteX18" fmla="*/ 0 w 3132347"/>
                <a:gd name="connsiteY18" fmla="*/ 1220580 h 2508695"/>
                <a:gd name="connsiteX19" fmla="*/ 0 w 3132347"/>
                <a:gd name="connsiteY19" fmla="*/ 1220580 h 2508695"/>
                <a:gd name="connsiteX20" fmla="*/ 0 w 3132347"/>
                <a:gd name="connsiteY20" fmla="*/ 1220585 h 2508695"/>
                <a:gd name="connsiteX0" fmla="*/ 0 w 3132347"/>
                <a:gd name="connsiteY0" fmla="*/ 1118985 h 2407095"/>
                <a:gd name="connsiteX1" fmla="*/ 257628 w 3132347"/>
                <a:gd name="connsiteY1" fmla="*/ 861357 h 2407095"/>
                <a:gd name="connsiteX2" fmla="*/ 534758 w 3132347"/>
                <a:gd name="connsiteY2" fmla="*/ 823257 h 2407095"/>
                <a:gd name="connsiteX3" fmla="*/ 793159 w 3132347"/>
                <a:gd name="connsiteY3" fmla="*/ 0 h 2407095"/>
                <a:gd name="connsiteX4" fmla="*/ 771745 w 3132347"/>
                <a:gd name="connsiteY4" fmla="*/ 835957 h 2407095"/>
                <a:gd name="connsiteX5" fmla="*/ 2874719 w 3132347"/>
                <a:gd name="connsiteY5" fmla="*/ 861357 h 2407095"/>
                <a:gd name="connsiteX6" fmla="*/ 3132347 w 3132347"/>
                <a:gd name="connsiteY6" fmla="*/ 1118985 h 2407095"/>
                <a:gd name="connsiteX7" fmla="*/ 3132347 w 3132347"/>
                <a:gd name="connsiteY7" fmla="*/ 1118980 h 2407095"/>
                <a:gd name="connsiteX8" fmla="*/ 3132347 w 3132347"/>
                <a:gd name="connsiteY8" fmla="*/ 1118980 h 2407095"/>
                <a:gd name="connsiteX9" fmla="*/ 3132347 w 3132347"/>
                <a:gd name="connsiteY9" fmla="*/ 1505415 h 2407095"/>
                <a:gd name="connsiteX10" fmla="*/ 3132347 w 3132347"/>
                <a:gd name="connsiteY10" fmla="*/ 2149467 h 2407095"/>
                <a:gd name="connsiteX11" fmla="*/ 2874719 w 3132347"/>
                <a:gd name="connsiteY11" fmla="*/ 2407095 h 2407095"/>
                <a:gd name="connsiteX12" fmla="*/ 1305145 w 3132347"/>
                <a:gd name="connsiteY12" fmla="*/ 2407095 h 2407095"/>
                <a:gd name="connsiteX13" fmla="*/ 522058 w 3132347"/>
                <a:gd name="connsiteY13" fmla="*/ 2407095 h 2407095"/>
                <a:gd name="connsiteX14" fmla="*/ 522058 w 3132347"/>
                <a:gd name="connsiteY14" fmla="*/ 2407095 h 2407095"/>
                <a:gd name="connsiteX15" fmla="*/ 257628 w 3132347"/>
                <a:gd name="connsiteY15" fmla="*/ 2407095 h 2407095"/>
                <a:gd name="connsiteX16" fmla="*/ 0 w 3132347"/>
                <a:gd name="connsiteY16" fmla="*/ 2149467 h 2407095"/>
                <a:gd name="connsiteX17" fmla="*/ 0 w 3132347"/>
                <a:gd name="connsiteY17" fmla="*/ 1505415 h 2407095"/>
                <a:gd name="connsiteX18" fmla="*/ 0 w 3132347"/>
                <a:gd name="connsiteY18" fmla="*/ 1118980 h 2407095"/>
                <a:gd name="connsiteX19" fmla="*/ 0 w 3132347"/>
                <a:gd name="connsiteY19" fmla="*/ 1118980 h 2407095"/>
                <a:gd name="connsiteX20" fmla="*/ 0 w 3132347"/>
                <a:gd name="connsiteY20" fmla="*/ 1118985 h 2407095"/>
                <a:gd name="connsiteX0" fmla="*/ 0 w 3132347"/>
                <a:gd name="connsiteY0" fmla="*/ 1055485 h 2343595"/>
                <a:gd name="connsiteX1" fmla="*/ 257628 w 3132347"/>
                <a:gd name="connsiteY1" fmla="*/ 797857 h 2343595"/>
                <a:gd name="connsiteX2" fmla="*/ 534758 w 3132347"/>
                <a:gd name="connsiteY2" fmla="*/ 759757 h 2343595"/>
                <a:gd name="connsiteX3" fmla="*/ 729659 w 3132347"/>
                <a:gd name="connsiteY3" fmla="*/ 0 h 2343595"/>
                <a:gd name="connsiteX4" fmla="*/ 771745 w 3132347"/>
                <a:gd name="connsiteY4" fmla="*/ 772457 h 2343595"/>
                <a:gd name="connsiteX5" fmla="*/ 2874719 w 3132347"/>
                <a:gd name="connsiteY5" fmla="*/ 797857 h 2343595"/>
                <a:gd name="connsiteX6" fmla="*/ 3132347 w 3132347"/>
                <a:gd name="connsiteY6" fmla="*/ 1055485 h 2343595"/>
                <a:gd name="connsiteX7" fmla="*/ 3132347 w 3132347"/>
                <a:gd name="connsiteY7" fmla="*/ 1055480 h 2343595"/>
                <a:gd name="connsiteX8" fmla="*/ 3132347 w 3132347"/>
                <a:gd name="connsiteY8" fmla="*/ 1055480 h 2343595"/>
                <a:gd name="connsiteX9" fmla="*/ 3132347 w 3132347"/>
                <a:gd name="connsiteY9" fmla="*/ 1441915 h 2343595"/>
                <a:gd name="connsiteX10" fmla="*/ 3132347 w 3132347"/>
                <a:gd name="connsiteY10" fmla="*/ 2085967 h 2343595"/>
                <a:gd name="connsiteX11" fmla="*/ 2874719 w 3132347"/>
                <a:gd name="connsiteY11" fmla="*/ 2343595 h 2343595"/>
                <a:gd name="connsiteX12" fmla="*/ 1305145 w 3132347"/>
                <a:gd name="connsiteY12" fmla="*/ 2343595 h 2343595"/>
                <a:gd name="connsiteX13" fmla="*/ 522058 w 3132347"/>
                <a:gd name="connsiteY13" fmla="*/ 2343595 h 2343595"/>
                <a:gd name="connsiteX14" fmla="*/ 522058 w 3132347"/>
                <a:gd name="connsiteY14" fmla="*/ 2343595 h 2343595"/>
                <a:gd name="connsiteX15" fmla="*/ 257628 w 3132347"/>
                <a:gd name="connsiteY15" fmla="*/ 2343595 h 2343595"/>
                <a:gd name="connsiteX16" fmla="*/ 0 w 3132347"/>
                <a:gd name="connsiteY16" fmla="*/ 2085967 h 2343595"/>
                <a:gd name="connsiteX17" fmla="*/ 0 w 3132347"/>
                <a:gd name="connsiteY17" fmla="*/ 1441915 h 2343595"/>
                <a:gd name="connsiteX18" fmla="*/ 0 w 3132347"/>
                <a:gd name="connsiteY18" fmla="*/ 1055480 h 2343595"/>
                <a:gd name="connsiteX19" fmla="*/ 0 w 3132347"/>
                <a:gd name="connsiteY19" fmla="*/ 1055480 h 2343595"/>
                <a:gd name="connsiteX20" fmla="*/ 0 w 3132347"/>
                <a:gd name="connsiteY20" fmla="*/ 1055485 h 2343595"/>
                <a:gd name="connsiteX0" fmla="*/ 0 w 3132347"/>
                <a:gd name="connsiteY0" fmla="*/ 1055485 h 2343595"/>
                <a:gd name="connsiteX1" fmla="*/ 257628 w 3132347"/>
                <a:gd name="connsiteY1" fmla="*/ 797857 h 2343595"/>
                <a:gd name="connsiteX2" fmla="*/ 534758 w 3132347"/>
                <a:gd name="connsiteY2" fmla="*/ 759757 h 2343595"/>
                <a:gd name="connsiteX3" fmla="*/ 596439 w 3132347"/>
                <a:gd name="connsiteY3" fmla="*/ 0 h 2343595"/>
                <a:gd name="connsiteX4" fmla="*/ 771745 w 3132347"/>
                <a:gd name="connsiteY4" fmla="*/ 772457 h 2343595"/>
                <a:gd name="connsiteX5" fmla="*/ 2874719 w 3132347"/>
                <a:gd name="connsiteY5" fmla="*/ 797857 h 2343595"/>
                <a:gd name="connsiteX6" fmla="*/ 3132347 w 3132347"/>
                <a:gd name="connsiteY6" fmla="*/ 1055485 h 2343595"/>
                <a:gd name="connsiteX7" fmla="*/ 3132347 w 3132347"/>
                <a:gd name="connsiteY7" fmla="*/ 1055480 h 2343595"/>
                <a:gd name="connsiteX8" fmla="*/ 3132347 w 3132347"/>
                <a:gd name="connsiteY8" fmla="*/ 1055480 h 2343595"/>
                <a:gd name="connsiteX9" fmla="*/ 3132347 w 3132347"/>
                <a:gd name="connsiteY9" fmla="*/ 1441915 h 2343595"/>
                <a:gd name="connsiteX10" fmla="*/ 3132347 w 3132347"/>
                <a:gd name="connsiteY10" fmla="*/ 2085967 h 2343595"/>
                <a:gd name="connsiteX11" fmla="*/ 2874719 w 3132347"/>
                <a:gd name="connsiteY11" fmla="*/ 2343595 h 2343595"/>
                <a:gd name="connsiteX12" fmla="*/ 1305145 w 3132347"/>
                <a:gd name="connsiteY12" fmla="*/ 2343595 h 2343595"/>
                <a:gd name="connsiteX13" fmla="*/ 522058 w 3132347"/>
                <a:gd name="connsiteY13" fmla="*/ 2343595 h 2343595"/>
                <a:gd name="connsiteX14" fmla="*/ 522058 w 3132347"/>
                <a:gd name="connsiteY14" fmla="*/ 2343595 h 2343595"/>
                <a:gd name="connsiteX15" fmla="*/ 257628 w 3132347"/>
                <a:gd name="connsiteY15" fmla="*/ 2343595 h 2343595"/>
                <a:gd name="connsiteX16" fmla="*/ 0 w 3132347"/>
                <a:gd name="connsiteY16" fmla="*/ 2085967 h 2343595"/>
                <a:gd name="connsiteX17" fmla="*/ 0 w 3132347"/>
                <a:gd name="connsiteY17" fmla="*/ 1441915 h 2343595"/>
                <a:gd name="connsiteX18" fmla="*/ 0 w 3132347"/>
                <a:gd name="connsiteY18" fmla="*/ 1055480 h 2343595"/>
                <a:gd name="connsiteX19" fmla="*/ 0 w 3132347"/>
                <a:gd name="connsiteY19" fmla="*/ 1055480 h 2343595"/>
                <a:gd name="connsiteX20" fmla="*/ 0 w 3132347"/>
                <a:gd name="connsiteY20" fmla="*/ 1055485 h 2343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32347" h="2343595">
                  <a:moveTo>
                    <a:pt x="0" y="1055485"/>
                  </a:moveTo>
                  <a:cubicBezTo>
                    <a:pt x="0" y="913201"/>
                    <a:pt x="115344" y="797857"/>
                    <a:pt x="257628" y="797857"/>
                  </a:cubicBezTo>
                  <a:lnTo>
                    <a:pt x="534758" y="759757"/>
                  </a:lnTo>
                  <a:lnTo>
                    <a:pt x="596439" y="0"/>
                  </a:lnTo>
                  <a:lnTo>
                    <a:pt x="771745" y="772457"/>
                  </a:lnTo>
                  <a:lnTo>
                    <a:pt x="2874719" y="797857"/>
                  </a:lnTo>
                  <a:cubicBezTo>
                    <a:pt x="3017003" y="797857"/>
                    <a:pt x="3132347" y="913201"/>
                    <a:pt x="3132347" y="1055485"/>
                  </a:cubicBezTo>
                  <a:lnTo>
                    <a:pt x="3132347" y="1055480"/>
                  </a:lnTo>
                  <a:lnTo>
                    <a:pt x="3132347" y="1055480"/>
                  </a:lnTo>
                  <a:lnTo>
                    <a:pt x="3132347" y="1441915"/>
                  </a:lnTo>
                  <a:lnTo>
                    <a:pt x="3132347" y="2085967"/>
                  </a:lnTo>
                  <a:cubicBezTo>
                    <a:pt x="3132347" y="2228251"/>
                    <a:pt x="3017003" y="2343595"/>
                    <a:pt x="2874719" y="2343595"/>
                  </a:cubicBezTo>
                  <a:lnTo>
                    <a:pt x="1305145" y="2343595"/>
                  </a:lnTo>
                  <a:lnTo>
                    <a:pt x="522058" y="2343595"/>
                  </a:lnTo>
                  <a:lnTo>
                    <a:pt x="522058" y="2343595"/>
                  </a:lnTo>
                  <a:lnTo>
                    <a:pt x="257628" y="2343595"/>
                  </a:lnTo>
                  <a:cubicBezTo>
                    <a:pt x="115344" y="2343595"/>
                    <a:pt x="0" y="2228251"/>
                    <a:pt x="0" y="2085967"/>
                  </a:cubicBezTo>
                  <a:lnTo>
                    <a:pt x="0" y="1441915"/>
                  </a:lnTo>
                  <a:lnTo>
                    <a:pt x="0" y="1055480"/>
                  </a:lnTo>
                  <a:lnTo>
                    <a:pt x="0" y="1055480"/>
                  </a:lnTo>
                  <a:lnTo>
                    <a:pt x="0" y="1055485"/>
                  </a:lnTo>
                  <a:close/>
                </a:path>
              </a:pathLst>
            </a:cu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文本框 28"/>
            <p:cNvSpPr txBox="1"/>
            <p:nvPr/>
          </p:nvSpPr>
          <p:spPr bwMode="auto">
            <a:xfrm>
              <a:off x="1817552" y="4237653"/>
              <a:ext cx="4347961" cy="143194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base">
                <a:lnSpc>
                  <a:spcPct val="125000"/>
                </a:lnSpc>
                <a:spcBef>
                  <a:spcPts val="300"/>
                </a:spcBef>
                <a:spcAft>
                  <a:spcPts val="300"/>
                </a:spcAft>
              </a:pP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在收到数据帧后，交换机学习帧的源</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地址，然后在</a:t>
              </a:r>
              <a:r>
                <a:rPr lang="en-US" altLang="zh-CN"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地址表</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中查询该帧的目的</a:t>
              </a:r>
              <a:r>
                <a:rPr lang="en-US" altLang="zh-CN"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a:t>
              </a:r>
              <a:r>
                <a:rPr lang="zh-CN" altLang="en-US" sz="16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址（本例中</a:t>
              </a:r>
              <a:r>
                <a:rPr lang="en-US" altLang="zh-CN" sz="16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MAC2</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0050-5600-0002</a:t>
              </a:r>
              <a:r>
                <a:rPr lang="zh-CN" altLang="en-US" sz="1600" dirty="0" smtClea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并将帧从对应的端口</a:t>
              </a:r>
              <a:r>
                <a:rPr lang="zh-CN" altLang="en-US" sz="16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转发</a:t>
              </a:r>
              <a:r>
                <a:rPr lang="zh-CN" alt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出去。</a:t>
              </a:r>
            </a:p>
          </p:txBody>
        </p:sp>
      </p:grpSp>
      <p:graphicFrame>
        <p:nvGraphicFramePr>
          <p:cNvPr id="3" name="表格 2"/>
          <p:cNvGraphicFramePr>
            <a:graphicFrameLocks noGrp="1"/>
          </p:cNvGraphicFramePr>
          <p:nvPr>
            <p:extLst/>
          </p:nvPr>
        </p:nvGraphicFramePr>
        <p:xfrm>
          <a:off x="1212744" y="4288562"/>
          <a:ext cx="3313568" cy="1112520"/>
        </p:xfrm>
        <a:graphic>
          <a:graphicData uri="http://schemas.openxmlformats.org/drawingml/2006/table">
            <a:tbl>
              <a:tblPr firstRow="1" bandRow="1">
                <a:tableStyleId>{5C22544A-7EE6-4342-B048-85BDC9FD1C3A}</a:tableStyleId>
              </a:tblPr>
              <a:tblGrid>
                <a:gridCol w="1656784">
                  <a:extLst>
                    <a:ext uri="{9D8B030D-6E8A-4147-A177-3AD203B41FA5}">
                      <a16:colId xmlns:a16="http://schemas.microsoft.com/office/drawing/2014/main" xmlns="" val="20000"/>
                    </a:ext>
                  </a:extLst>
                </a:gridCol>
                <a:gridCol w="1656784">
                  <a:extLst>
                    <a:ext uri="{9D8B030D-6E8A-4147-A177-3AD203B41FA5}">
                      <a16:colId xmlns:a16="http://schemas.microsoft.com/office/drawing/2014/main" xmlns="" val="20001"/>
                    </a:ext>
                  </a:extLst>
                </a:gridCol>
              </a:tblGrid>
              <a:tr h="37084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37084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1"/>
                  </a:ext>
                </a:extLst>
              </a:tr>
              <a:tr h="370840">
                <a:tc gridSpan="2">
                  <a:txBody>
                    <a:bodyPr/>
                    <a:lstStyle/>
                    <a:p>
                      <a:pPr algn="ctr"/>
                      <a:r>
                        <a:rPr lang="zh-CN" altLang="en-US" sz="1400" b="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载荷</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32" name="矩形 31"/>
          <p:cNvSpPr/>
          <p:nvPr/>
        </p:nvSpPr>
        <p:spPr>
          <a:xfrm>
            <a:off x="1165473" y="3930966"/>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26" name="矩形 25"/>
          <p:cNvSpPr/>
          <p:nvPr/>
        </p:nvSpPr>
        <p:spPr>
          <a:xfrm>
            <a:off x="4918604" y="2983280"/>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33" name="Right Arrow 157"/>
          <p:cNvSpPr/>
          <p:nvPr/>
        </p:nvSpPr>
        <p:spPr>
          <a:xfrm rot="5400000">
            <a:off x="2973872" y="3610716"/>
            <a:ext cx="371647"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Right Arrow 157"/>
          <p:cNvSpPr/>
          <p:nvPr/>
        </p:nvSpPr>
        <p:spPr>
          <a:xfrm>
            <a:off x="4579320" y="4666701"/>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04753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MAC</a:t>
            </a:r>
            <a:r>
              <a:rPr lang="zh-CN" altLang="en-US" smtClean="0"/>
              <a:t>地址表</a:t>
            </a:r>
            <a:endParaRPr lang="zh-CN" altLang="en-US" dirty="0"/>
          </a:p>
        </p:txBody>
      </p:sp>
      <p:sp>
        <p:nvSpPr>
          <p:cNvPr id="5" name="文本占位符 4"/>
          <p:cNvSpPr>
            <a:spLocks noGrp="1"/>
          </p:cNvSpPr>
          <p:nvPr>
            <p:ph type="body" sz="quarter" idx="10"/>
          </p:nvPr>
        </p:nvSpPr>
        <p:spPr/>
        <p:txBody>
          <a:bodyPr/>
          <a:lstStyle/>
          <a:p>
            <a:r>
              <a:rPr lang="zh-CN" altLang="en-US" sz="2000" dirty="0" smtClean="0"/>
              <a:t>每台交换机中都有一个</a:t>
            </a:r>
            <a:r>
              <a:rPr lang="en-US" altLang="zh-CN" sz="2000" dirty="0" smtClean="0"/>
              <a:t>MAC</a:t>
            </a:r>
            <a:r>
              <a:rPr lang="zh-CN" altLang="en-US" sz="2000" dirty="0" smtClean="0"/>
              <a:t>地址表，存放了</a:t>
            </a:r>
            <a:r>
              <a:rPr lang="en-US" altLang="zh-CN" sz="2000" dirty="0" smtClean="0"/>
              <a:t>MAC</a:t>
            </a:r>
            <a:r>
              <a:rPr lang="zh-CN" altLang="en-US" sz="2000" dirty="0" smtClean="0"/>
              <a:t>地址与交换机端口编号之间的映射关系。</a:t>
            </a:r>
            <a:endParaRPr lang="zh-CN" altLang="en-US" sz="2000" dirty="0"/>
          </a:p>
        </p:txBody>
      </p:sp>
      <p:graphicFrame>
        <p:nvGraphicFramePr>
          <p:cNvPr id="4" name="表格 3"/>
          <p:cNvGraphicFramePr>
            <a:graphicFrameLocks noGrp="1"/>
          </p:cNvGraphicFramePr>
          <p:nvPr>
            <p:extLst/>
          </p:nvPr>
        </p:nvGraphicFramePr>
        <p:xfrm>
          <a:off x="4672693" y="4373006"/>
          <a:ext cx="2919640" cy="1439966"/>
        </p:xfrm>
        <a:graphic>
          <a:graphicData uri="http://schemas.openxmlformats.org/drawingml/2006/table">
            <a:tbl>
              <a:tblPr firstRow="1" bandRow="1">
                <a:tableStyleId>{5C22544A-7EE6-4342-B048-85BDC9FD1C3A}</a:tableStyleId>
              </a:tblPr>
              <a:tblGrid>
                <a:gridCol w="1459820">
                  <a:extLst>
                    <a:ext uri="{9D8B030D-6E8A-4147-A177-3AD203B41FA5}">
                      <a16:colId xmlns:a16="http://schemas.microsoft.com/office/drawing/2014/main" xmlns="" val="20000"/>
                    </a:ext>
                  </a:extLst>
                </a:gridCol>
                <a:gridCol w="1459820">
                  <a:extLst>
                    <a:ext uri="{9D8B030D-6E8A-4147-A177-3AD203B41FA5}">
                      <a16:colId xmlns:a16="http://schemas.microsoft.com/office/drawing/2014/main" xmlns="" val="20001"/>
                    </a:ext>
                  </a:extLst>
                </a:gridCol>
              </a:tblGrid>
              <a:tr h="384418">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384418">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35565">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35565">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pSp>
        <p:nvGrpSpPr>
          <p:cNvPr id="6" name="组合 5"/>
          <p:cNvGrpSpPr/>
          <p:nvPr/>
        </p:nvGrpSpPr>
        <p:grpSpPr>
          <a:xfrm>
            <a:off x="2891644" y="1916832"/>
            <a:ext cx="6444716" cy="2133124"/>
            <a:chOff x="2686993" y="1683594"/>
            <a:chExt cx="6444716" cy="2133124"/>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8" name="图片 7"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9" name="图片 8"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10" name="直接连接符 9"/>
            <p:cNvCxnSpPr>
              <a:stCxn id="8" idx="3"/>
              <a:endCxn id="7"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a:stCxn id="7" idx="3"/>
              <a:endCxn id="9"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矩形 12"/>
            <p:cNvSpPr/>
            <p:nvPr/>
          </p:nvSpPr>
          <p:spPr>
            <a:xfrm>
              <a:off x="4599491"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6183667"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rot="18340776">
              <a:off x="5460639" y="2051763"/>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2727283" y="2240868"/>
              <a:ext cx="756084" cy="338554"/>
            </a:xfrm>
            <a:prstGeom prst="rect">
              <a:avLst/>
            </a:prstGeom>
          </p:spPr>
          <p:txBody>
            <a:bodyPr wrap="square">
              <a:spAutoFit/>
            </a:bodyPr>
            <a:lstStyle/>
            <a:p>
              <a:pPr algn="ctr" fontAlgn="base"/>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8343907" y="2240868"/>
              <a:ext cx="756084" cy="338554"/>
            </a:xfrm>
            <a:prstGeom prst="rect">
              <a:avLst/>
            </a:prstGeom>
          </p:spPr>
          <p:txBody>
            <a:bodyPr wrap="square">
              <a:spAutoFit/>
            </a:bodyPr>
            <a:lstStyle/>
            <a:p>
              <a:pPr algn="ctr" fontAlgn="base"/>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2686993" y="3293498"/>
              <a:ext cx="875469" cy="523220"/>
            </a:xfrm>
            <a:prstGeom prst="rect">
              <a:avLst/>
            </a:prstGeom>
          </p:spPr>
          <p:txBody>
            <a:bodyPr wrap="square">
              <a:spAutoFit/>
            </a:bodyPr>
            <a:lstStyle/>
            <a:p>
              <a:pPr algn="ct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1</a:t>
              </a:r>
            </a:p>
            <a:p>
              <a:pPr algn="ct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a:xfrm>
              <a:off x="8292244" y="3284984"/>
              <a:ext cx="839465" cy="523220"/>
            </a:xfrm>
            <a:prstGeom prst="rect">
              <a:avLst/>
            </a:prstGeom>
          </p:spPr>
          <p:txBody>
            <a:bodyPr wrap="square">
              <a:spAutoFit/>
            </a:bodyPr>
            <a:lstStyle/>
            <a:p>
              <a:pPr algn="ct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2</a:t>
              </a:r>
            </a:p>
            <a:p>
              <a:pPr algn="ctr" fontAlgn="base"/>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0" name="矩形 19"/>
          <p:cNvSpPr/>
          <p:nvPr/>
        </p:nvSpPr>
        <p:spPr>
          <a:xfrm>
            <a:off x="5074589" y="3454253"/>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21" name="Right Arrow 157"/>
          <p:cNvSpPr/>
          <p:nvPr/>
        </p:nvSpPr>
        <p:spPr>
          <a:xfrm rot="5400000">
            <a:off x="5856294" y="3839575"/>
            <a:ext cx="511327"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3694770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交换机的</a:t>
            </a:r>
            <a:r>
              <a:rPr lang="en-US" altLang="zh-CN" smtClean="0"/>
              <a:t>3</a:t>
            </a:r>
            <a:r>
              <a:rPr lang="zh-CN" altLang="en-US" smtClean="0"/>
              <a:t>种数据帧处理行为</a:t>
            </a:r>
            <a:endParaRPr lang="zh-CN" altLang="en-US" dirty="0"/>
          </a:p>
        </p:txBody>
      </p:sp>
      <p:sp>
        <p:nvSpPr>
          <p:cNvPr id="3" name="文本占位符 2"/>
          <p:cNvSpPr>
            <a:spLocks noGrp="1"/>
          </p:cNvSpPr>
          <p:nvPr>
            <p:ph type="body" sz="quarter" idx="10"/>
          </p:nvPr>
        </p:nvSpPr>
        <p:spPr/>
        <p:txBody>
          <a:bodyPr/>
          <a:lstStyle/>
          <a:p>
            <a:r>
              <a:rPr lang="zh-CN" altLang="en-US" sz="2000" dirty="0" smtClean="0"/>
              <a:t>交换机对于从传输介质进入某一端口的帧的处理行为一共有</a:t>
            </a:r>
            <a:r>
              <a:rPr lang="en-US" altLang="zh-CN" sz="2000" dirty="0" smtClean="0"/>
              <a:t>3</a:t>
            </a:r>
            <a:r>
              <a:rPr lang="zh-CN" altLang="en-US" sz="2000" dirty="0" smtClean="0"/>
              <a:t>种：</a:t>
            </a:r>
            <a:endParaRPr lang="zh-CN" altLang="en-US" sz="2000" dirty="0"/>
          </a:p>
        </p:txBody>
      </p:sp>
      <p:sp>
        <p:nvSpPr>
          <p:cNvPr id="6" name="矩形 5"/>
          <p:cNvSpPr/>
          <p:nvPr/>
        </p:nvSpPr>
        <p:spPr>
          <a:xfrm>
            <a:off x="2801634" y="1988840"/>
            <a:ext cx="5112568" cy="775829"/>
          </a:xfrm>
          <a:prstGeom prst="rect">
            <a:avLst/>
          </a:prstGeom>
          <a:solidFill>
            <a:srgbClr val="F3FBFE"/>
          </a:solidFill>
          <a:ln w="19050"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3179676" y="2476639"/>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4235793" y="2476639"/>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291910" y="2476639"/>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6348028" y="2476639"/>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任意多边形 12"/>
          <p:cNvSpPr/>
          <p:nvPr/>
        </p:nvSpPr>
        <p:spPr>
          <a:xfrm>
            <a:off x="3547950" y="2260614"/>
            <a:ext cx="1043189" cy="253220"/>
          </a:xfrm>
          <a:custGeom>
            <a:avLst/>
            <a:gdLst>
              <a:gd name="connsiteX0" fmla="*/ 1043189 w 1043189"/>
              <a:gd name="connsiteY0" fmla="*/ 270554 h 296312"/>
              <a:gd name="connsiteX1" fmla="*/ 553792 w 1043189"/>
              <a:gd name="connsiteY1" fmla="*/ 98 h 296312"/>
              <a:gd name="connsiteX2" fmla="*/ 0 w 1043189"/>
              <a:gd name="connsiteY2" fmla="*/ 296312 h 296312"/>
            </a:gdLst>
            <a:ahLst/>
            <a:cxnLst>
              <a:cxn ang="0">
                <a:pos x="connsiteX0" y="connsiteY0"/>
              </a:cxn>
              <a:cxn ang="0">
                <a:pos x="connsiteX1" y="connsiteY1"/>
              </a:cxn>
              <a:cxn ang="0">
                <a:pos x="connsiteX2" y="connsiteY2"/>
              </a:cxn>
            </a:cxnLst>
            <a:rect l="l" t="t" r="r" b="b"/>
            <a:pathLst>
              <a:path w="1043189" h="296312">
                <a:moveTo>
                  <a:pt x="1043189" y="270554"/>
                </a:moveTo>
                <a:cubicBezTo>
                  <a:pt x="885423" y="133179"/>
                  <a:pt x="727657" y="-4195"/>
                  <a:pt x="553792" y="98"/>
                </a:cubicBezTo>
                <a:cubicBezTo>
                  <a:pt x="379927" y="4391"/>
                  <a:pt x="189963" y="150351"/>
                  <a:pt x="0" y="296312"/>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任意多边形 13"/>
          <p:cNvSpPr/>
          <p:nvPr/>
        </p:nvSpPr>
        <p:spPr>
          <a:xfrm flipH="1">
            <a:off x="4601834" y="2260614"/>
            <a:ext cx="1043189" cy="253220"/>
          </a:xfrm>
          <a:custGeom>
            <a:avLst/>
            <a:gdLst>
              <a:gd name="connsiteX0" fmla="*/ 1043189 w 1043189"/>
              <a:gd name="connsiteY0" fmla="*/ 270554 h 296312"/>
              <a:gd name="connsiteX1" fmla="*/ 553792 w 1043189"/>
              <a:gd name="connsiteY1" fmla="*/ 98 h 296312"/>
              <a:gd name="connsiteX2" fmla="*/ 0 w 1043189"/>
              <a:gd name="connsiteY2" fmla="*/ 296312 h 296312"/>
            </a:gdLst>
            <a:ahLst/>
            <a:cxnLst>
              <a:cxn ang="0">
                <a:pos x="connsiteX0" y="connsiteY0"/>
              </a:cxn>
              <a:cxn ang="0">
                <a:pos x="connsiteX1" y="connsiteY1"/>
              </a:cxn>
              <a:cxn ang="0">
                <a:pos x="connsiteX2" y="connsiteY2"/>
              </a:cxn>
            </a:cxnLst>
            <a:rect l="l" t="t" r="r" b="b"/>
            <a:pathLst>
              <a:path w="1043189" h="296312">
                <a:moveTo>
                  <a:pt x="1043189" y="270554"/>
                </a:moveTo>
                <a:cubicBezTo>
                  <a:pt x="885423" y="133179"/>
                  <a:pt x="727657" y="-4195"/>
                  <a:pt x="553792" y="98"/>
                </a:cubicBezTo>
                <a:cubicBezTo>
                  <a:pt x="379927" y="4391"/>
                  <a:pt x="189963" y="150351"/>
                  <a:pt x="0" y="296312"/>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任意多边形 16"/>
          <p:cNvSpPr/>
          <p:nvPr/>
        </p:nvSpPr>
        <p:spPr>
          <a:xfrm>
            <a:off x="4600172" y="2060849"/>
            <a:ext cx="2089150" cy="424545"/>
          </a:xfrm>
          <a:custGeom>
            <a:avLst/>
            <a:gdLst>
              <a:gd name="connsiteX0" fmla="*/ 0 w 2089150"/>
              <a:gd name="connsiteY0" fmla="*/ 463609 h 463609"/>
              <a:gd name="connsiteX1" fmla="*/ 1035050 w 2089150"/>
              <a:gd name="connsiteY1" fmla="*/ 59 h 463609"/>
              <a:gd name="connsiteX2" fmla="*/ 2089150 w 2089150"/>
              <a:gd name="connsiteY2" fmla="*/ 438209 h 463609"/>
            </a:gdLst>
            <a:ahLst/>
            <a:cxnLst>
              <a:cxn ang="0">
                <a:pos x="connsiteX0" y="connsiteY0"/>
              </a:cxn>
              <a:cxn ang="0">
                <a:pos x="connsiteX1" y="connsiteY1"/>
              </a:cxn>
              <a:cxn ang="0">
                <a:pos x="connsiteX2" y="connsiteY2"/>
              </a:cxn>
            </a:cxnLst>
            <a:rect l="l" t="t" r="r" b="b"/>
            <a:pathLst>
              <a:path w="2089150" h="463609">
                <a:moveTo>
                  <a:pt x="0" y="463609"/>
                </a:moveTo>
                <a:cubicBezTo>
                  <a:pt x="343429" y="233950"/>
                  <a:pt x="686858" y="4292"/>
                  <a:pt x="1035050" y="59"/>
                </a:cubicBezTo>
                <a:cubicBezTo>
                  <a:pt x="1383242" y="-4174"/>
                  <a:pt x="1736196" y="217017"/>
                  <a:pt x="2089150" y="438209"/>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7122114" y="2005100"/>
            <a:ext cx="79208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19" name="矩形 18"/>
          <p:cNvSpPr/>
          <p:nvPr/>
        </p:nvSpPr>
        <p:spPr>
          <a:xfrm>
            <a:off x="4925870" y="2332622"/>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3917758" y="2332622"/>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5501934" y="2132857"/>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2" name="直接箭头连接符 21"/>
          <p:cNvCxnSpPr/>
          <p:nvPr/>
        </p:nvCxnSpPr>
        <p:spPr bwMode="auto">
          <a:xfrm rot="5400000">
            <a:off x="3431716" y="2872670"/>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rot="5400000">
            <a:off x="4511836" y="2872670"/>
            <a:ext cx="216000" cy="0"/>
          </a:xfrm>
          <a:prstGeom prst="straightConnector1">
            <a:avLst/>
          </a:prstGeom>
          <a:solidFill>
            <a:schemeClr val="accent1"/>
          </a:solidFill>
          <a:ln w="19050" cap="flat" cmpd="sng" algn="ctr">
            <a:solidFill>
              <a:srgbClr val="3FCDFF"/>
            </a:solidFill>
            <a:prstDash val="solid"/>
            <a:round/>
            <a:headEnd type="triangle" w="med" len="med"/>
            <a:tailEnd type="none" w="med" len="med"/>
          </a:ln>
          <a:effectLst/>
        </p:spPr>
      </p:cxnSp>
      <p:cxnSp>
        <p:nvCxnSpPr>
          <p:cNvPr id="24" name="直接箭头连接符 23"/>
          <p:cNvCxnSpPr/>
          <p:nvPr/>
        </p:nvCxnSpPr>
        <p:spPr bwMode="auto">
          <a:xfrm rot="5400000">
            <a:off x="5519948" y="2872670"/>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5" name="直接箭头连接符 24"/>
          <p:cNvCxnSpPr/>
          <p:nvPr/>
        </p:nvCxnSpPr>
        <p:spPr bwMode="auto">
          <a:xfrm rot="5400000">
            <a:off x="6600068" y="2872670"/>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6" name="矩形 25"/>
          <p:cNvSpPr/>
          <p:nvPr/>
        </p:nvSpPr>
        <p:spPr>
          <a:xfrm>
            <a:off x="4457818" y="2996953"/>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3377698" y="2996953"/>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矩形 27"/>
          <p:cNvSpPr/>
          <p:nvPr/>
        </p:nvSpPr>
        <p:spPr>
          <a:xfrm>
            <a:off x="5465930" y="2996953"/>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6546050" y="2996953"/>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6" name="矩形 115"/>
          <p:cNvSpPr/>
          <p:nvPr/>
        </p:nvSpPr>
        <p:spPr>
          <a:xfrm>
            <a:off x="8013586" y="2115144"/>
            <a:ext cx="1026113" cy="523220"/>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泛</a:t>
            </a:r>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洪</a:t>
            </a:r>
            <a:endPar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(Flooding</a:t>
            </a:r>
            <a:r>
              <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矩形 73"/>
          <p:cNvSpPr/>
          <p:nvPr/>
        </p:nvSpPr>
        <p:spPr>
          <a:xfrm>
            <a:off x="2801634" y="3607441"/>
            <a:ext cx="5112568" cy="756778"/>
          </a:xfrm>
          <a:prstGeom prst="rect">
            <a:avLst/>
          </a:prstGeom>
          <a:solidFill>
            <a:srgbClr val="F3FBFE"/>
          </a:solidFill>
          <a:ln w="19050"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3179676" y="4077931"/>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矩形 75"/>
          <p:cNvSpPr/>
          <p:nvPr/>
        </p:nvSpPr>
        <p:spPr>
          <a:xfrm>
            <a:off x="4235793" y="4077931"/>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矩形 76"/>
          <p:cNvSpPr/>
          <p:nvPr/>
        </p:nvSpPr>
        <p:spPr>
          <a:xfrm>
            <a:off x="5291910" y="4077931"/>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77"/>
          <p:cNvSpPr/>
          <p:nvPr/>
        </p:nvSpPr>
        <p:spPr>
          <a:xfrm>
            <a:off x="6348028" y="4077931"/>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1" name="任意多边形 80"/>
          <p:cNvSpPr/>
          <p:nvPr/>
        </p:nvSpPr>
        <p:spPr>
          <a:xfrm>
            <a:off x="4600172" y="3788155"/>
            <a:ext cx="2089150" cy="298531"/>
          </a:xfrm>
          <a:custGeom>
            <a:avLst/>
            <a:gdLst>
              <a:gd name="connsiteX0" fmla="*/ 0 w 2089150"/>
              <a:gd name="connsiteY0" fmla="*/ 463609 h 463609"/>
              <a:gd name="connsiteX1" fmla="*/ 1035050 w 2089150"/>
              <a:gd name="connsiteY1" fmla="*/ 59 h 463609"/>
              <a:gd name="connsiteX2" fmla="*/ 2089150 w 2089150"/>
              <a:gd name="connsiteY2" fmla="*/ 438209 h 463609"/>
            </a:gdLst>
            <a:ahLst/>
            <a:cxnLst>
              <a:cxn ang="0">
                <a:pos x="connsiteX0" y="connsiteY0"/>
              </a:cxn>
              <a:cxn ang="0">
                <a:pos x="connsiteX1" y="connsiteY1"/>
              </a:cxn>
              <a:cxn ang="0">
                <a:pos x="connsiteX2" y="connsiteY2"/>
              </a:cxn>
            </a:cxnLst>
            <a:rect l="l" t="t" r="r" b="b"/>
            <a:pathLst>
              <a:path w="2089150" h="463609">
                <a:moveTo>
                  <a:pt x="0" y="463609"/>
                </a:moveTo>
                <a:cubicBezTo>
                  <a:pt x="343429" y="233950"/>
                  <a:pt x="686858" y="4292"/>
                  <a:pt x="1035050" y="59"/>
                </a:cubicBezTo>
                <a:cubicBezTo>
                  <a:pt x="1383242" y="-4174"/>
                  <a:pt x="1736196" y="217017"/>
                  <a:pt x="2089150" y="438209"/>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矩形 81"/>
          <p:cNvSpPr/>
          <p:nvPr/>
        </p:nvSpPr>
        <p:spPr>
          <a:xfrm>
            <a:off x="7122114" y="3588390"/>
            <a:ext cx="79208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85" name="矩形 84"/>
          <p:cNvSpPr/>
          <p:nvPr/>
        </p:nvSpPr>
        <p:spPr>
          <a:xfrm>
            <a:off x="5501934" y="3860163"/>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86" name="直接箭头连接符 85"/>
          <p:cNvCxnSpPr/>
          <p:nvPr/>
        </p:nvCxnSpPr>
        <p:spPr bwMode="auto">
          <a:xfrm rot="5400000">
            <a:off x="3431716" y="4472243"/>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87" name="直接箭头连接符 86"/>
          <p:cNvCxnSpPr/>
          <p:nvPr/>
        </p:nvCxnSpPr>
        <p:spPr bwMode="auto">
          <a:xfrm rot="5400000">
            <a:off x="4511836" y="4472243"/>
            <a:ext cx="216000" cy="0"/>
          </a:xfrm>
          <a:prstGeom prst="straightConnector1">
            <a:avLst/>
          </a:prstGeom>
          <a:solidFill>
            <a:schemeClr val="accent1"/>
          </a:solidFill>
          <a:ln w="19050" cap="flat" cmpd="sng" algn="ctr">
            <a:solidFill>
              <a:srgbClr val="3FCDFF"/>
            </a:solidFill>
            <a:prstDash val="solid"/>
            <a:round/>
            <a:headEnd type="triangle" w="med" len="med"/>
            <a:tailEnd type="none" w="med" len="med"/>
          </a:ln>
          <a:effectLst/>
        </p:spPr>
      </p:cxnSp>
      <p:cxnSp>
        <p:nvCxnSpPr>
          <p:cNvPr id="88" name="直接箭头连接符 87"/>
          <p:cNvCxnSpPr/>
          <p:nvPr/>
        </p:nvCxnSpPr>
        <p:spPr bwMode="auto">
          <a:xfrm rot="5400000">
            <a:off x="5519948" y="4472243"/>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89" name="直接箭头连接符 88"/>
          <p:cNvCxnSpPr/>
          <p:nvPr/>
        </p:nvCxnSpPr>
        <p:spPr bwMode="auto">
          <a:xfrm rot="5400000">
            <a:off x="6600068" y="4472243"/>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90" name="矩形 89"/>
          <p:cNvSpPr/>
          <p:nvPr/>
        </p:nvSpPr>
        <p:spPr>
          <a:xfrm>
            <a:off x="4457818" y="4616247"/>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矩形 92"/>
          <p:cNvSpPr/>
          <p:nvPr/>
        </p:nvSpPr>
        <p:spPr>
          <a:xfrm>
            <a:off x="6546050" y="4616247"/>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7" name="矩形 116"/>
          <p:cNvSpPr/>
          <p:nvPr/>
        </p:nvSpPr>
        <p:spPr>
          <a:xfrm>
            <a:off x="7898990" y="3716438"/>
            <a:ext cx="1255305" cy="523220"/>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转发</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(Forwarding</a:t>
            </a:r>
            <a:r>
              <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94" name="组合 93"/>
          <p:cNvGrpSpPr/>
          <p:nvPr/>
        </p:nvGrpSpPr>
        <p:grpSpPr>
          <a:xfrm>
            <a:off x="2801634" y="5207684"/>
            <a:ext cx="5112568" cy="993632"/>
            <a:chOff x="3503712" y="2451635"/>
            <a:chExt cx="5112568" cy="993632"/>
          </a:xfrm>
        </p:grpSpPr>
        <p:sp>
          <p:nvSpPr>
            <p:cNvPr id="95" name="矩形 94"/>
            <p:cNvSpPr/>
            <p:nvPr/>
          </p:nvSpPr>
          <p:spPr>
            <a:xfrm>
              <a:off x="3503712" y="2451635"/>
              <a:ext cx="5112568" cy="777600"/>
            </a:xfrm>
            <a:prstGeom prst="rect">
              <a:avLst/>
            </a:prstGeom>
            <a:solidFill>
              <a:srgbClr val="F3FBFE"/>
            </a:solidFill>
            <a:ln w="19050" cap="flat" cmpd="sng" algn="ctr">
              <a:solidFill>
                <a:srgbClr val="99DFF9"/>
              </a:solid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 name="矩形 95"/>
            <p:cNvSpPr/>
            <p:nvPr/>
          </p:nvSpPr>
          <p:spPr>
            <a:xfrm>
              <a:off x="3881754" y="2924945"/>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矩形 96"/>
            <p:cNvSpPr/>
            <p:nvPr/>
          </p:nvSpPr>
          <p:spPr>
            <a:xfrm>
              <a:off x="4937871" y="2924945"/>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矩形 97"/>
            <p:cNvSpPr/>
            <p:nvPr/>
          </p:nvSpPr>
          <p:spPr>
            <a:xfrm>
              <a:off x="5993988" y="2924945"/>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矩形 98"/>
            <p:cNvSpPr/>
            <p:nvPr/>
          </p:nvSpPr>
          <p:spPr>
            <a:xfrm>
              <a:off x="7050106" y="2924945"/>
              <a:ext cx="792088" cy="288032"/>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Port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矩形 102"/>
            <p:cNvSpPr/>
            <p:nvPr/>
          </p:nvSpPr>
          <p:spPr>
            <a:xfrm>
              <a:off x="7824192" y="2453406"/>
              <a:ext cx="79208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cxnSp>
          <p:nvCxnSpPr>
            <p:cNvPr id="107" name="直接箭头连接符 106"/>
            <p:cNvCxnSpPr/>
            <p:nvPr/>
          </p:nvCxnSpPr>
          <p:spPr bwMode="auto">
            <a:xfrm rot="5400000">
              <a:off x="4133794" y="3337267"/>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8" name="直接箭头连接符 107"/>
            <p:cNvCxnSpPr/>
            <p:nvPr/>
          </p:nvCxnSpPr>
          <p:spPr bwMode="auto">
            <a:xfrm rot="5400000">
              <a:off x="5213914" y="3337267"/>
              <a:ext cx="216000" cy="0"/>
            </a:xfrm>
            <a:prstGeom prst="straightConnector1">
              <a:avLst/>
            </a:prstGeom>
            <a:solidFill>
              <a:schemeClr val="accent1"/>
            </a:solidFill>
            <a:ln w="19050" cap="flat" cmpd="sng" algn="ctr">
              <a:solidFill>
                <a:srgbClr val="3FCDFF"/>
              </a:solidFill>
              <a:prstDash val="solid"/>
              <a:round/>
              <a:headEnd type="triangle" w="med" len="med"/>
              <a:tailEnd type="none" w="med" len="med"/>
            </a:ln>
            <a:effectLst/>
          </p:spPr>
        </p:cxnSp>
        <p:cxnSp>
          <p:nvCxnSpPr>
            <p:cNvPr id="109" name="直接箭头连接符 108"/>
            <p:cNvCxnSpPr/>
            <p:nvPr/>
          </p:nvCxnSpPr>
          <p:spPr bwMode="auto">
            <a:xfrm rot="5400000">
              <a:off x="6222026" y="3337267"/>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0" name="直接箭头连接符 109"/>
            <p:cNvCxnSpPr/>
            <p:nvPr/>
          </p:nvCxnSpPr>
          <p:spPr bwMode="auto">
            <a:xfrm rot="5400000">
              <a:off x="7302146" y="3337267"/>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grpSp>
      <p:sp>
        <p:nvSpPr>
          <p:cNvPr id="118" name="矩形 117"/>
          <p:cNvSpPr/>
          <p:nvPr/>
        </p:nvSpPr>
        <p:spPr>
          <a:xfrm>
            <a:off x="7933599" y="5301790"/>
            <a:ext cx="1186087" cy="523220"/>
          </a:xfrm>
          <a:prstGeom prst="rect">
            <a:avLst/>
          </a:prstGeom>
        </p:spPr>
        <p:txBody>
          <a:bodyPr wrap="square">
            <a:spAutoFit/>
          </a:bodyPr>
          <a:lstStyle/>
          <a:p>
            <a:pPr algn="ctr"/>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丢弃</a:t>
            </a:r>
            <a:endPar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ct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(Discarding</a:t>
            </a:r>
            <a:r>
              <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4" name="矩形 123"/>
          <p:cNvSpPr/>
          <p:nvPr/>
        </p:nvSpPr>
        <p:spPr>
          <a:xfrm>
            <a:off x="9505315" y="5869143"/>
            <a:ext cx="324036" cy="216024"/>
          </a:xfrm>
          <a:prstGeom prst="rect">
            <a:avLst/>
          </a:prstGeom>
          <a:solidFill>
            <a:srgbClr val="99DFF9"/>
          </a:solidFill>
          <a:ln w="9525" cap="flat" cmpd="sng" algn="ctr">
            <a:noFill/>
            <a:prstDash val="solid"/>
          </a:ln>
          <a:effectLst/>
        </p:spPr>
        <p:txBody>
          <a:bodyPr rtlCol="0" anchor="ctr"/>
          <a:lstStyle/>
          <a:p>
            <a:pPr algn="ctr" defTabSz="914400" fontAlgn="t">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矩形 124"/>
          <p:cNvSpPr/>
          <p:nvPr/>
        </p:nvSpPr>
        <p:spPr>
          <a:xfrm>
            <a:off x="9758402" y="5825010"/>
            <a:ext cx="859595"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数据帧</a:t>
            </a:r>
          </a:p>
        </p:txBody>
      </p:sp>
      <p:grpSp>
        <p:nvGrpSpPr>
          <p:cNvPr id="61" name="组合 60"/>
          <p:cNvGrpSpPr/>
          <p:nvPr/>
        </p:nvGrpSpPr>
        <p:grpSpPr bwMode="ltGray">
          <a:xfrm>
            <a:off x="4447139" y="5381195"/>
            <a:ext cx="288000" cy="288000"/>
            <a:chOff x="856677" y="2615810"/>
            <a:chExt cx="288000" cy="288000"/>
          </a:xfrm>
        </p:grpSpPr>
        <p:sp>
          <p:nvSpPr>
            <p:cNvPr id="62" name="椭圆 61"/>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63" name="组合 62"/>
            <p:cNvGrpSpPr/>
            <p:nvPr/>
          </p:nvGrpSpPr>
          <p:grpSpPr bwMode="ltGray">
            <a:xfrm>
              <a:off x="923444" y="2692169"/>
              <a:ext cx="144001" cy="144002"/>
              <a:chOff x="898853" y="2657982"/>
              <a:chExt cx="203649" cy="203652"/>
            </a:xfrm>
          </p:grpSpPr>
          <p:cxnSp>
            <p:nvCxnSpPr>
              <p:cNvPr id="64" name="直接连接符 63"/>
              <p:cNvCxnSpPr>
                <a:stCxn id="62" idx="3"/>
                <a:endCxn id="62"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5" name="直接连接符 64"/>
              <p:cNvCxnSpPr>
                <a:stCxn id="62" idx="1"/>
                <a:endCxn id="62"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760648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泛洪</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6492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34850" y="2798142"/>
            <a:ext cx="2388025"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9487" y="2798142"/>
            <a:ext cx="2261008"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8" name="直接连接符 37"/>
          <p:cNvCxnSpPr/>
          <p:nvPr/>
        </p:nvCxnSpPr>
        <p:spPr bwMode="auto">
          <a:xfrm>
            <a:off x="6996100"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29" name="直接连接符 28"/>
          <p:cNvCxnSpPr/>
          <p:nvPr/>
        </p:nvCxnSpPr>
        <p:spPr bwMode="auto">
          <a:xfrm flipV="1">
            <a:off x="6168008" y="1520788"/>
            <a:ext cx="324036" cy="468052"/>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2" name="矩形 31"/>
          <p:cNvSpPr/>
          <p:nvPr/>
        </p:nvSpPr>
        <p:spPr>
          <a:xfrm>
            <a:off x="1594177" y="3494618"/>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graphicFrame>
        <p:nvGraphicFramePr>
          <p:cNvPr id="26" name="表格 25"/>
          <p:cNvGraphicFramePr>
            <a:graphicFrameLocks noGrp="1"/>
          </p:cNvGraphicFramePr>
          <p:nvPr>
            <p:extLst/>
          </p:nvPr>
        </p:nvGraphicFramePr>
        <p:xfrm>
          <a:off x="4473491" y="3831279"/>
          <a:ext cx="2369804" cy="914400"/>
        </p:xfrm>
        <a:graphic>
          <a:graphicData uri="http://schemas.openxmlformats.org/drawingml/2006/table">
            <a:tbl>
              <a:tblPr firstRow="1" bandRow="1">
                <a:tableStyleId>{5C22544A-7EE6-4342-B048-85BDC9FD1C3A}</a:tableStyleId>
              </a:tblPr>
              <a:tblGrid>
                <a:gridCol w="1184902">
                  <a:extLst>
                    <a:ext uri="{9D8B030D-6E8A-4147-A177-3AD203B41FA5}">
                      <a16:colId xmlns:a16="http://schemas.microsoft.com/office/drawing/2014/main" xmlns="" val="20000"/>
                    </a:ext>
                  </a:extLst>
                </a:gridCol>
                <a:gridCol w="1184902">
                  <a:extLst>
                    <a:ext uri="{9D8B030D-6E8A-4147-A177-3AD203B41FA5}">
                      <a16:colId xmlns:a16="http://schemas.microsoft.com/office/drawing/2014/main" xmlns=""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23811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20785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35" name="矩形 34"/>
          <p:cNvSpPr/>
          <p:nvPr/>
        </p:nvSpPr>
        <p:spPr>
          <a:xfrm>
            <a:off x="4653497" y="3479780"/>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
        <p:nvSpPr>
          <p:cNvPr id="39" name="矩形 38"/>
          <p:cNvSpPr/>
          <p:nvPr/>
        </p:nvSpPr>
        <p:spPr bwMode="auto">
          <a:xfrm>
            <a:off x="7779139" y="3831309"/>
            <a:ext cx="3642799" cy="2248501"/>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1805924" y="4663617"/>
            <a:ext cx="79208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或</a:t>
            </a:r>
          </a:p>
        </p:txBody>
      </p:sp>
      <p:sp>
        <p:nvSpPr>
          <p:cNvPr id="43" name="矩形 42"/>
          <p:cNvSpPr/>
          <p:nvPr/>
        </p:nvSpPr>
        <p:spPr>
          <a:xfrm>
            <a:off x="7792874" y="3871204"/>
            <a:ext cx="3531118" cy="2340260"/>
          </a:xfrm>
          <a:prstGeom prst="rect">
            <a:avLst/>
          </a:prstGeom>
        </p:spPr>
        <p:txBody>
          <a:bodyPr wrap="square">
            <a:noAutofit/>
          </a:bodyPr>
          <a:lstStyle/>
          <a:p>
            <a:pPr marL="285750" indent="-285750">
              <a:lnSpc>
                <a:spcPct val="120000"/>
              </a:lnSpc>
              <a:spcBef>
                <a:spcPts val="300"/>
              </a:spcBef>
              <a:spcAft>
                <a:spcPts val="300"/>
              </a:spcAft>
              <a:buFont typeface="Arial" panose="020B0604020202020204" pitchFamily="34" charset="0"/>
              <a:buChar char="•"/>
            </a:pP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如果接收的是单播帧：</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marL="284400">
              <a:lnSpc>
                <a:spcPct val="120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地址表中查不到这个帧的目的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地址，则交换机对该单播帧执行泛洪操作。</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a:lnSpc>
                <a:spcPct val="120000"/>
              </a:lnSpc>
              <a:spcBef>
                <a:spcPts val="300"/>
              </a:spcBef>
              <a:spcAft>
                <a:spcPts val="300"/>
              </a:spcAft>
              <a:buFont typeface="Arial" panose="020B0604020202020204" pitchFamily="34" charset="0"/>
              <a:buChar char="•"/>
            </a:pP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如果接收的是广播帧：</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marL="284400">
              <a:lnSpc>
                <a:spcPct val="120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交换机不会去查</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地址表，直接对该广播帧执行泛洪操作。</a:t>
            </a:r>
          </a:p>
        </p:txBody>
      </p:sp>
      <p:sp>
        <p:nvSpPr>
          <p:cNvPr id="36" name="矩形 35"/>
          <p:cNvSpPr/>
          <p:nvPr/>
        </p:nvSpPr>
        <p:spPr>
          <a:xfrm>
            <a:off x="1362549" y="3833861"/>
            <a:ext cx="2050077"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矩形 39"/>
          <p:cNvSpPr/>
          <p:nvPr/>
        </p:nvSpPr>
        <p:spPr>
          <a:xfrm>
            <a:off x="1364289" y="5043214"/>
            <a:ext cx="2849438"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FF-FF-FF-FF-FF-FF</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a:xfrm>
            <a:off x="8066882" y="3465682"/>
            <a:ext cx="1980220" cy="307777"/>
          </a:xfrm>
          <a:prstGeom prst="rect">
            <a:avLst/>
          </a:prstGeom>
        </p:spPr>
        <p:txBody>
          <a:bodyPr wrap="square">
            <a:spAutoFit/>
          </a:bodyPr>
          <a:lstStyle/>
          <a:p>
            <a:pPr algn="ctr" fontAlgn="base"/>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交换机处理数据帧行为</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矩形 40"/>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48" name="Oval 4"/>
          <p:cNvSpPr>
            <a:spLocks noChangeAspect="1"/>
          </p:cNvSpPr>
          <p:nvPr/>
        </p:nvSpPr>
        <p:spPr>
          <a:xfrm>
            <a:off x="1393330" y="348245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Oval 4"/>
          <p:cNvSpPr>
            <a:spLocks noChangeAspect="1"/>
          </p:cNvSpPr>
          <p:nvPr/>
        </p:nvSpPr>
        <p:spPr>
          <a:xfrm>
            <a:off x="4473491" y="348245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Oval 4"/>
          <p:cNvSpPr>
            <a:spLocks noChangeAspect="1"/>
          </p:cNvSpPr>
          <p:nvPr/>
        </p:nvSpPr>
        <p:spPr>
          <a:xfrm>
            <a:off x="7830752" y="347068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角矩形标注 50"/>
          <p:cNvSpPr/>
          <p:nvPr/>
        </p:nvSpPr>
        <p:spPr bwMode="auto">
          <a:xfrm>
            <a:off x="10399283" y="3261203"/>
            <a:ext cx="788730" cy="515796"/>
          </a:xfrm>
          <a:prstGeom prst="wedgeRoundRectCallout">
            <a:avLst>
              <a:gd name="adj1" fmla="val -44755"/>
              <a:gd name="adj2" fmla="val 91138"/>
              <a:gd name="adj3" fmla="val 16667"/>
            </a:avLst>
          </a:prstGeom>
          <a:solidFill>
            <a:schemeClr val="bg1"/>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未知</a:t>
            </a:r>
            <a:endPar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p>
            <a:pPr marL="0" marR="0" indent="0" algn="ctr" defTabSz="914400" rtl="0" eaLnBrk="1" fontAlgn="b"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单播帧</a:t>
            </a:r>
            <a:endPar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348676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转发</a:t>
            </a:r>
            <a:endParaRPr lang="zh-CN" altLang="en-US" dirty="0"/>
          </a:p>
        </p:txBody>
      </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35" name="图片 3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36" name="图片 3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39" name="直接连接符 38"/>
          <p:cNvCxnSpPr>
            <a:stCxn id="35" idx="3"/>
            <a:endCxn id="3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直接连接符 39"/>
          <p:cNvCxnSpPr>
            <a:stCxn id="34" idx="3"/>
            <a:endCxn id="3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直接连接符 40"/>
          <p:cNvCxnSpPr>
            <a:stCxn id="3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2" name="矩形 41"/>
          <p:cNvSpPr/>
          <p:nvPr/>
        </p:nvSpPr>
        <p:spPr>
          <a:xfrm>
            <a:off x="4599491" y="2125099"/>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矩形 42"/>
          <p:cNvSpPr/>
          <p:nvPr/>
        </p:nvSpPr>
        <p:spPr>
          <a:xfrm>
            <a:off x="6183667" y="2125099"/>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矩形 44"/>
          <p:cNvSpPr/>
          <p:nvPr/>
        </p:nvSpPr>
        <p:spPr>
          <a:xfrm rot="18340776">
            <a:off x="5460639" y="156492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矩形 46"/>
          <p:cNvSpPr/>
          <p:nvPr/>
        </p:nvSpPr>
        <p:spPr>
          <a:xfrm>
            <a:off x="8343907"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矩形 48"/>
          <p:cNvSpPr/>
          <p:nvPr/>
        </p:nvSpPr>
        <p:spPr>
          <a:xfrm>
            <a:off x="2334850" y="2798142"/>
            <a:ext cx="2388025"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7969487" y="2798142"/>
            <a:ext cx="2261008"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4" name="直接连接符 53"/>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55" name="直接连接符 54"/>
          <p:cNvCxnSpPr/>
          <p:nvPr/>
        </p:nvCxnSpPr>
        <p:spPr bwMode="auto">
          <a:xfrm>
            <a:off x="6996100"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57" name="矩形 56"/>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58" name="矩形 57"/>
          <p:cNvSpPr/>
          <p:nvPr/>
        </p:nvSpPr>
        <p:spPr>
          <a:xfrm>
            <a:off x="1594177" y="3494618"/>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59" name="矩形 58"/>
          <p:cNvSpPr/>
          <p:nvPr/>
        </p:nvSpPr>
        <p:spPr>
          <a:xfrm>
            <a:off x="1362549" y="3833861"/>
            <a:ext cx="2050077"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Oval 4"/>
          <p:cNvSpPr>
            <a:spLocks noChangeAspect="1"/>
          </p:cNvSpPr>
          <p:nvPr/>
        </p:nvSpPr>
        <p:spPr>
          <a:xfrm>
            <a:off x="1393330" y="348245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61" name="表格 60"/>
          <p:cNvGraphicFramePr>
            <a:graphicFrameLocks noGrp="1"/>
          </p:cNvGraphicFramePr>
          <p:nvPr>
            <p:extLst/>
          </p:nvPr>
        </p:nvGraphicFramePr>
        <p:xfrm>
          <a:off x="4473491" y="3831279"/>
          <a:ext cx="2369804" cy="914400"/>
        </p:xfrm>
        <a:graphic>
          <a:graphicData uri="http://schemas.openxmlformats.org/drawingml/2006/table">
            <a:tbl>
              <a:tblPr firstRow="1" bandRow="1">
                <a:tableStyleId>{5C22544A-7EE6-4342-B048-85BDC9FD1C3A}</a:tableStyleId>
              </a:tblPr>
              <a:tblGrid>
                <a:gridCol w="1184902">
                  <a:extLst>
                    <a:ext uri="{9D8B030D-6E8A-4147-A177-3AD203B41FA5}">
                      <a16:colId xmlns:a16="http://schemas.microsoft.com/office/drawing/2014/main" xmlns="" val="20000"/>
                    </a:ext>
                  </a:extLst>
                </a:gridCol>
                <a:gridCol w="1184902">
                  <a:extLst>
                    <a:ext uri="{9D8B030D-6E8A-4147-A177-3AD203B41FA5}">
                      <a16:colId xmlns:a16="http://schemas.microsoft.com/office/drawing/2014/main" xmlns=""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23811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20785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62" name="矩形 61"/>
          <p:cNvSpPr/>
          <p:nvPr/>
        </p:nvSpPr>
        <p:spPr>
          <a:xfrm>
            <a:off x="4653497" y="3479780"/>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
        <p:nvSpPr>
          <p:cNvPr id="63" name="Oval 4"/>
          <p:cNvSpPr>
            <a:spLocks noChangeAspect="1"/>
          </p:cNvSpPr>
          <p:nvPr/>
        </p:nvSpPr>
        <p:spPr>
          <a:xfrm>
            <a:off x="4473491" y="348245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8070731" y="3470315"/>
            <a:ext cx="1980220" cy="307777"/>
          </a:xfrm>
          <a:prstGeom prst="rect">
            <a:avLst/>
          </a:prstGeom>
        </p:spPr>
        <p:txBody>
          <a:bodyPr wrap="square">
            <a:spAutoFit/>
          </a:bodyPr>
          <a:lstStyle/>
          <a:p>
            <a:pPr algn="ctr" fontAlgn="base"/>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交换机处理数据帧行为</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65" name="组合 64"/>
          <p:cNvGrpSpPr/>
          <p:nvPr/>
        </p:nvGrpSpPr>
        <p:grpSpPr>
          <a:xfrm>
            <a:off x="7778602" y="3810399"/>
            <a:ext cx="3450440" cy="1926372"/>
            <a:chOff x="8076220" y="3897052"/>
            <a:chExt cx="3225892" cy="2532291"/>
          </a:xfrm>
        </p:grpSpPr>
        <p:sp>
          <p:nvSpPr>
            <p:cNvPr id="66" name="矩形 65"/>
            <p:cNvSpPr/>
            <p:nvPr/>
          </p:nvSpPr>
          <p:spPr bwMode="auto">
            <a:xfrm>
              <a:off x="8076221" y="3897052"/>
              <a:ext cx="3225891" cy="2532291"/>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a:off x="8076220" y="3933056"/>
              <a:ext cx="3132348" cy="2496287"/>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如果接收的是单播帧：</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marL="284400">
                <a:lnSpc>
                  <a:spcPct val="125000"/>
                </a:lnSpc>
                <a:spcBef>
                  <a:spcPts val="300"/>
                </a:spcBef>
                <a:spcAft>
                  <a:spcPts val="30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地址表中查到了这个帧的目的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地址，并且表中对应的端口编号不是这个帧从传输介质进入交换机的那个端口编号，则交换机对该单播帧执行转发操作。</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68" name="Oval 4"/>
          <p:cNvSpPr>
            <a:spLocks noChangeAspect="1"/>
          </p:cNvSpPr>
          <p:nvPr/>
        </p:nvSpPr>
        <p:spPr>
          <a:xfrm>
            <a:off x="7829617" y="348890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164207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丢弃</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6668" y="3082307"/>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7179915" y="1291599"/>
            <a:ext cx="843751" cy="648000"/>
          </a:xfrm>
          <a:prstGeom prst="rect">
            <a:avLst/>
          </a:prstGeom>
        </p:spPr>
      </p:pic>
      <p:cxnSp>
        <p:nvCxnSpPr>
          <p:cNvPr id="8" name="直接连接符 7"/>
          <p:cNvCxnSpPr>
            <a:stCxn id="5" idx="3"/>
            <a:endCxn id="29" idx="1"/>
          </p:cNvCxnSpPr>
          <p:nvPr/>
        </p:nvCxnSpPr>
        <p:spPr bwMode="auto">
          <a:xfrm>
            <a:off x="3535030" y="2402062"/>
            <a:ext cx="171754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endCxn id="4" idx="1"/>
          </p:cNvCxnSpPr>
          <p:nvPr/>
        </p:nvCxnSpPr>
        <p:spPr bwMode="auto">
          <a:xfrm>
            <a:off x="5596630" y="2402098"/>
            <a:ext cx="1610038" cy="100420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rot="1878581">
            <a:off x="6329723" y="2868945"/>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7223748" y="1948587"/>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8023666" y="1384694"/>
            <a:ext cx="2448272"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0" name="直接连接符 29"/>
          <p:cNvCxnSpPr>
            <a:endCxn id="6" idx="1"/>
          </p:cNvCxnSpPr>
          <p:nvPr/>
        </p:nvCxnSpPr>
        <p:spPr bwMode="auto">
          <a:xfrm flipV="1">
            <a:off x="5647701" y="1615599"/>
            <a:ext cx="1532214" cy="786463"/>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2579" y="2078062"/>
            <a:ext cx="790244" cy="648000"/>
          </a:xfrm>
          <a:prstGeom prst="rect">
            <a:avLst/>
          </a:prstGeom>
        </p:spPr>
      </p:pic>
      <p:cxnSp>
        <p:nvCxnSpPr>
          <p:cNvPr id="42" name="直接连接符 41"/>
          <p:cNvCxnSpPr/>
          <p:nvPr/>
        </p:nvCxnSpPr>
        <p:spPr bwMode="auto">
          <a:xfrm>
            <a:off x="6196588" y="2939202"/>
            <a:ext cx="542028" cy="355411"/>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44" name="矩形 43"/>
          <p:cNvSpPr/>
          <p:nvPr/>
        </p:nvSpPr>
        <p:spPr>
          <a:xfrm>
            <a:off x="5220770" y="2758407"/>
            <a:ext cx="85767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矩形 44"/>
          <p:cNvSpPr/>
          <p:nvPr/>
        </p:nvSpPr>
        <p:spPr>
          <a:xfrm>
            <a:off x="7172982" y="3748236"/>
            <a:ext cx="85767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46" name="直接连接符 45"/>
          <p:cNvCxnSpPr/>
          <p:nvPr/>
        </p:nvCxnSpPr>
        <p:spPr bwMode="auto">
          <a:xfrm flipV="1">
            <a:off x="6196588" y="1650609"/>
            <a:ext cx="593099" cy="339723"/>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3" name="矩形 32"/>
          <p:cNvSpPr/>
          <p:nvPr/>
        </p:nvSpPr>
        <p:spPr>
          <a:xfrm>
            <a:off x="1962169" y="4116911"/>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graphicFrame>
        <p:nvGraphicFramePr>
          <p:cNvPr id="34" name="表格 33"/>
          <p:cNvGraphicFramePr>
            <a:graphicFrameLocks noGrp="1"/>
          </p:cNvGraphicFramePr>
          <p:nvPr>
            <p:extLst/>
          </p:nvPr>
        </p:nvGraphicFramePr>
        <p:xfrm>
          <a:off x="4168853" y="4449343"/>
          <a:ext cx="2187418" cy="914400"/>
        </p:xfrm>
        <a:graphic>
          <a:graphicData uri="http://schemas.openxmlformats.org/drawingml/2006/table">
            <a:tbl>
              <a:tblPr firstRow="1" bandRow="1">
                <a:tableStyleId>{5C22544A-7EE6-4342-B048-85BDC9FD1C3A}</a:tableStyleId>
              </a:tblPr>
              <a:tblGrid>
                <a:gridCol w="1093709">
                  <a:extLst>
                    <a:ext uri="{9D8B030D-6E8A-4147-A177-3AD203B41FA5}">
                      <a16:colId xmlns:a16="http://schemas.microsoft.com/office/drawing/2014/main" xmlns="" val="20000"/>
                    </a:ext>
                  </a:extLst>
                </a:gridCol>
                <a:gridCol w="1093709">
                  <a:extLst>
                    <a:ext uri="{9D8B030D-6E8A-4147-A177-3AD203B41FA5}">
                      <a16:colId xmlns:a16="http://schemas.microsoft.com/office/drawing/2014/main" xmlns=""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23811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a:t>
                      </a:r>
                      <a:r>
                        <a:rPr lang="en-US" altLang="zh-CN" sz="1400" b="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20785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38" name="矩形 37"/>
          <p:cNvSpPr/>
          <p:nvPr/>
        </p:nvSpPr>
        <p:spPr>
          <a:xfrm>
            <a:off x="4349231" y="4127797"/>
            <a:ext cx="1980220" cy="307777"/>
          </a:xfrm>
          <a:prstGeom prst="rect">
            <a:avLst/>
          </a:prstGeom>
        </p:spPr>
        <p:txBody>
          <a:bodyPr wrap="square">
            <a:spAutoFit/>
          </a:bodyPr>
          <a:lstStyle/>
          <a:p>
            <a:pPr algn="ctr" fontAlgn="base"/>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
        <p:nvSpPr>
          <p:cNvPr id="41" name="矩形 40"/>
          <p:cNvSpPr/>
          <p:nvPr/>
        </p:nvSpPr>
        <p:spPr>
          <a:xfrm>
            <a:off x="1740335" y="4448488"/>
            <a:ext cx="2050077"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矩形 48"/>
          <p:cNvSpPr/>
          <p:nvPr/>
        </p:nvSpPr>
        <p:spPr>
          <a:xfrm>
            <a:off x="7054577" y="4121654"/>
            <a:ext cx="1980220" cy="307777"/>
          </a:xfrm>
          <a:prstGeom prst="rect">
            <a:avLst/>
          </a:prstGeom>
        </p:spPr>
        <p:txBody>
          <a:bodyPr wrap="square">
            <a:spAutoFit/>
          </a:bodyPr>
          <a:lstStyle/>
          <a:p>
            <a:pPr algn="ctr" fontAlgn="base"/>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交换机处理数据帧行为</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4" name="组合 53"/>
          <p:cNvGrpSpPr/>
          <p:nvPr/>
        </p:nvGrpSpPr>
        <p:grpSpPr>
          <a:xfrm>
            <a:off x="6841082" y="4435574"/>
            <a:ext cx="3908951" cy="1669285"/>
            <a:chOff x="8076220" y="3897052"/>
            <a:chExt cx="3159985" cy="2160240"/>
          </a:xfrm>
        </p:grpSpPr>
        <p:sp>
          <p:nvSpPr>
            <p:cNvPr id="55" name="矩形 54"/>
            <p:cNvSpPr/>
            <p:nvPr/>
          </p:nvSpPr>
          <p:spPr bwMode="auto">
            <a:xfrm>
              <a:off x="8076220" y="3897052"/>
              <a:ext cx="3159985" cy="2160240"/>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8076220" y="3933056"/>
              <a:ext cx="3132348" cy="2124236"/>
            </a:xfrm>
            <a:prstGeom prst="rect">
              <a:avLst/>
            </a:prstGeom>
          </p:spPr>
          <p:txBody>
            <a:bodyPr wrap="square">
              <a:noAutofit/>
            </a:bodyPr>
            <a:lstStyle/>
            <a:p>
              <a:pPr marL="285750" indent="-285750">
                <a:lnSpc>
                  <a:spcPct val="125000"/>
                </a:lnSpc>
                <a:spcBef>
                  <a:spcPts val="300"/>
                </a:spcBef>
                <a:spcAft>
                  <a:spcPts val="300"/>
                </a:spcAft>
                <a:buFont typeface="Arial" panose="020B0604020202020204" pitchFamily="34" charset="0"/>
                <a:buChar char="•"/>
              </a:pP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如果接收的是单播帧：</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地址表中查到了这个帧的目的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地址，但是表中对应的端口编号</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是</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该</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帧</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从传输介质进入交换机的那个端口编号，则交换机对该单播帧执行丢弃操作。</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32" name="Oval 4"/>
          <p:cNvSpPr>
            <a:spLocks noChangeAspect="1"/>
          </p:cNvSpPr>
          <p:nvPr/>
        </p:nvSpPr>
        <p:spPr>
          <a:xfrm>
            <a:off x="1740335" y="414055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Oval 4"/>
          <p:cNvSpPr>
            <a:spLocks noChangeAspect="1"/>
          </p:cNvSpPr>
          <p:nvPr/>
        </p:nvSpPr>
        <p:spPr>
          <a:xfrm>
            <a:off x="4146333" y="414954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Oval 4"/>
          <p:cNvSpPr>
            <a:spLocks noChangeAspect="1"/>
          </p:cNvSpPr>
          <p:nvPr/>
        </p:nvSpPr>
        <p:spPr>
          <a:xfrm>
            <a:off x="6856941" y="414055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9" name="组合 38"/>
          <p:cNvGrpSpPr/>
          <p:nvPr/>
        </p:nvGrpSpPr>
        <p:grpSpPr bwMode="ltGray">
          <a:xfrm>
            <a:off x="7062668" y="3228005"/>
            <a:ext cx="288000" cy="288000"/>
            <a:chOff x="856677" y="2615810"/>
            <a:chExt cx="288000" cy="288000"/>
          </a:xfrm>
        </p:grpSpPr>
        <p:sp>
          <p:nvSpPr>
            <p:cNvPr id="40" name="椭圆 39"/>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43" name="组合 42"/>
            <p:cNvGrpSpPr/>
            <p:nvPr/>
          </p:nvGrpSpPr>
          <p:grpSpPr bwMode="ltGray">
            <a:xfrm>
              <a:off x="923444" y="2692169"/>
              <a:ext cx="144001" cy="144002"/>
              <a:chOff x="898853" y="2657982"/>
              <a:chExt cx="203649" cy="203652"/>
            </a:xfrm>
          </p:grpSpPr>
          <p:cxnSp>
            <p:nvCxnSpPr>
              <p:cNvPr id="51" name="直接连接符 50"/>
              <p:cNvCxnSpPr>
                <a:stCxn id="40" idx="3"/>
                <a:endCxn id="40"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52" name="直接连接符 51"/>
              <p:cNvCxnSpPr>
                <a:stCxn id="40" idx="1"/>
                <a:endCxn id="40"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47" name="矩形 46"/>
          <p:cNvSpPr/>
          <p:nvPr/>
        </p:nvSpPr>
        <p:spPr>
          <a:xfrm>
            <a:off x="2334850" y="2798142"/>
            <a:ext cx="2388025"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983301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交换机的</a:t>
            </a:r>
            <a:r>
              <a:rPr lang="en-US" altLang="zh-CN" smtClean="0"/>
              <a:t>MAC</a:t>
            </a:r>
            <a:r>
              <a:rPr lang="zh-CN" altLang="en-US" smtClean="0"/>
              <a:t>地址学习 </a:t>
            </a:r>
            <a:r>
              <a:rPr lang="en-US" altLang="zh-CN" smtClean="0"/>
              <a:t>(1)</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8208" y="280427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a:xfrm>
            <a:off x="4904141" y="3468161"/>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
        <p:nvSpPr>
          <p:cNvPr id="43" name="矩形 42"/>
          <p:cNvSpPr/>
          <p:nvPr/>
        </p:nvSpPr>
        <p:spPr>
          <a:xfrm>
            <a:off x="7595662" y="3827820"/>
            <a:ext cx="2252573" cy="637129"/>
          </a:xfrm>
          <a:prstGeom prst="rect">
            <a:avLst/>
          </a:prstGeom>
          <a:solidFill>
            <a:srgbClr val="F3FBFE"/>
          </a:solidFill>
          <a:ln>
            <a:solidFill>
              <a:srgbClr val="99DFF9"/>
            </a:solidFill>
          </a:ln>
        </p:spPr>
        <p:txBody>
          <a:bodyPr wrap="square">
            <a:noAutofit/>
          </a:bodyPr>
          <a:lstStyle/>
          <a:p>
            <a:pPr fontAlgn="base">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初始</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情况，交换机的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地址表是空的。</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aphicFrame>
        <p:nvGraphicFramePr>
          <p:cNvPr id="27" name="表格 26"/>
          <p:cNvGraphicFramePr>
            <a:graphicFrameLocks noGrp="1"/>
          </p:cNvGraphicFramePr>
          <p:nvPr>
            <p:extLst/>
          </p:nvPr>
        </p:nvGraphicFramePr>
        <p:xfrm>
          <a:off x="5075251" y="3827820"/>
          <a:ext cx="2051714" cy="914400"/>
        </p:xfrm>
        <a:graphic>
          <a:graphicData uri="http://schemas.openxmlformats.org/drawingml/2006/table">
            <a:tbl>
              <a:tblPr firstRow="1" bandRow="1">
                <a:tableStyleId>{5C22544A-7EE6-4342-B048-85BDC9FD1C3A}</a:tableStyleId>
              </a:tblPr>
              <a:tblGrid>
                <a:gridCol w="1025857">
                  <a:extLst>
                    <a:ext uri="{9D8B030D-6E8A-4147-A177-3AD203B41FA5}">
                      <a16:colId xmlns:a16="http://schemas.microsoft.com/office/drawing/2014/main" xmlns="" val="20000"/>
                    </a:ext>
                  </a:extLst>
                </a:gridCol>
                <a:gridCol w="1025857">
                  <a:extLst>
                    <a:ext uri="{9D8B030D-6E8A-4147-A177-3AD203B41FA5}">
                      <a16:colId xmlns:a16="http://schemas.microsoft.com/office/drawing/2014/main" xmlns=""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23811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20785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30" name="Oval 4"/>
          <p:cNvSpPr>
            <a:spLocks noChangeAspect="1"/>
          </p:cNvSpPr>
          <p:nvPr/>
        </p:nvSpPr>
        <p:spPr>
          <a:xfrm>
            <a:off x="7595662" y="346240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矩形 47"/>
          <p:cNvSpPr/>
          <p:nvPr/>
        </p:nvSpPr>
        <p:spPr>
          <a:xfrm>
            <a:off x="2446184" y="280427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783112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mtClean="0"/>
              <a:t>在网络中传输数据时需要遵循一些标准，以太网协议定义了数据帧在以太网上的传输标准，了解以太网协议是充分理解数据链路层通信的基础。以太网交换机是实现数据链路层通信的主要设备，了解以太网交换机的工作原理也是十分必要的。</a:t>
            </a:r>
          </a:p>
          <a:p>
            <a:r>
              <a:rPr lang="zh-CN" altLang="en-US" smtClean="0"/>
              <a:t>在本课程中，将介绍以太网协议的相关概念、</a:t>
            </a:r>
            <a:r>
              <a:rPr lang="en-US" altLang="zh-CN" smtClean="0"/>
              <a:t>MAC</a:t>
            </a:r>
            <a:r>
              <a:rPr lang="zh-CN" altLang="en-US" smtClean="0"/>
              <a:t>地址的类型、二层交换机的工作流程以及二层交换机的工作原理。</a:t>
            </a:r>
          </a:p>
          <a:p>
            <a:endParaRPr lang="zh-CN" altLang="en-US" dirty="0"/>
          </a:p>
        </p:txBody>
      </p:sp>
    </p:spTree>
    <p:extLst>
      <p:ext uri="{BB962C8B-B14F-4D97-AF65-F5344CB8AC3E}">
        <p14:creationId xmlns:p14="http://schemas.microsoft.com/office/powerpoint/2010/main" val="18267549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交换机的</a:t>
            </a:r>
            <a:r>
              <a:rPr lang="en-US" altLang="zh-CN" smtClean="0"/>
              <a:t>MAC</a:t>
            </a:r>
            <a:r>
              <a:rPr lang="zh-CN" altLang="en-US" smtClean="0"/>
              <a:t>地址学习 </a:t>
            </a:r>
            <a:r>
              <a:rPr lang="en-US" altLang="zh-CN" smtClean="0"/>
              <a:t>(2)</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2" name="矩形 31"/>
          <p:cNvSpPr/>
          <p:nvPr/>
        </p:nvSpPr>
        <p:spPr>
          <a:xfrm>
            <a:off x="2195768" y="3463572"/>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35" name="矩形 34"/>
          <p:cNvSpPr/>
          <p:nvPr/>
        </p:nvSpPr>
        <p:spPr>
          <a:xfrm>
            <a:off x="4913354" y="3466929"/>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
        <p:nvSpPr>
          <p:cNvPr id="27" name="矩形 26"/>
          <p:cNvSpPr/>
          <p:nvPr/>
        </p:nvSpPr>
        <p:spPr>
          <a:xfrm>
            <a:off x="1773243" y="4537687"/>
            <a:ext cx="2891852" cy="276999"/>
          </a:xfrm>
          <a:prstGeom prst="rect">
            <a:avLst/>
          </a:prstGeom>
        </p:spPr>
        <p:txBody>
          <a:bodyPr wrap="square">
            <a:spAutoFit/>
          </a:bodyPr>
          <a:lstStyle/>
          <a:p>
            <a:pPr fontAlgn="base"/>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（注：假设主机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已知主机</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地址）</a:t>
            </a:r>
          </a:p>
        </p:txBody>
      </p:sp>
      <p:sp>
        <p:nvSpPr>
          <p:cNvPr id="38" name="矩形 37"/>
          <p:cNvSpPr/>
          <p:nvPr/>
        </p:nvSpPr>
        <p:spPr>
          <a:xfrm>
            <a:off x="2286000" y="3828977"/>
            <a:ext cx="1866339"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40" name="表格 39"/>
          <p:cNvGraphicFramePr>
            <a:graphicFrameLocks noGrp="1"/>
          </p:cNvGraphicFramePr>
          <p:nvPr>
            <p:extLst/>
          </p:nvPr>
        </p:nvGraphicFramePr>
        <p:xfrm>
          <a:off x="5067543" y="3828977"/>
          <a:ext cx="2051714" cy="914400"/>
        </p:xfrm>
        <a:graphic>
          <a:graphicData uri="http://schemas.openxmlformats.org/drawingml/2006/table">
            <a:tbl>
              <a:tblPr firstRow="1" bandRow="1">
                <a:tableStyleId>{5C22544A-7EE6-4342-B048-85BDC9FD1C3A}</a:tableStyleId>
              </a:tblPr>
              <a:tblGrid>
                <a:gridCol w="1025857">
                  <a:extLst>
                    <a:ext uri="{9D8B030D-6E8A-4147-A177-3AD203B41FA5}">
                      <a16:colId xmlns:a16="http://schemas.microsoft.com/office/drawing/2014/main" xmlns="" val="20000"/>
                    </a:ext>
                  </a:extLst>
                </a:gridCol>
                <a:gridCol w="1025857">
                  <a:extLst>
                    <a:ext uri="{9D8B030D-6E8A-4147-A177-3AD203B41FA5}">
                      <a16:colId xmlns:a16="http://schemas.microsoft.com/office/drawing/2014/main" xmlns=""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23811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20785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41" name="矩形 40"/>
          <p:cNvSpPr/>
          <p:nvPr/>
        </p:nvSpPr>
        <p:spPr>
          <a:xfrm>
            <a:off x="7774599" y="3811678"/>
            <a:ext cx="3230858" cy="1565866"/>
          </a:xfrm>
          <a:prstGeom prst="rect">
            <a:avLst/>
          </a:prstGeom>
          <a:solidFill>
            <a:srgbClr val="F3FBFE"/>
          </a:solidFill>
          <a:ln>
            <a:solidFill>
              <a:srgbClr val="99DFF9"/>
            </a:solidFill>
          </a:ln>
        </p:spPr>
        <p:txBody>
          <a:bodyPr wrap="square">
            <a:noAutofit/>
          </a:bodyPr>
          <a:lstStyle/>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发送数据帧给主机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口接收到数据帧后，在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地址表中查询该帧的目的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址，</a:t>
            </a:r>
            <a:r>
              <a:rPr lang="zh-CN" altLang="en-US" sz="1400" dirty="0"/>
              <a:t>发现没有对应表项，则收到的数据帧是“未知单播帧” </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矩形 30"/>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nvGrpSpPr>
          <p:cNvPr id="39" name="组合 38"/>
          <p:cNvGrpSpPr/>
          <p:nvPr/>
        </p:nvGrpSpPr>
        <p:grpSpPr>
          <a:xfrm rot="10800000">
            <a:off x="4233318" y="2635300"/>
            <a:ext cx="410355" cy="275493"/>
            <a:chOff x="7383369" y="3528374"/>
            <a:chExt cx="321775" cy="216024"/>
          </a:xfrm>
        </p:grpSpPr>
        <p:sp>
          <p:nvSpPr>
            <p:cNvPr id="43" name="同侧圆角矩形 42"/>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4" name="等腰三角形 43"/>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Oval 4"/>
          <p:cNvSpPr>
            <a:spLocks noChangeAspect="1"/>
          </p:cNvSpPr>
          <p:nvPr/>
        </p:nvSpPr>
        <p:spPr>
          <a:xfrm>
            <a:off x="7741341" y="346240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7968208" y="280427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2446184" y="280427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360153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交换机的</a:t>
            </a:r>
            <a:r>
              <a:rPr lang="en-US" altLang="zh-CN" smtClean="0"/>
              <a:t>MAC</a:t>
            </a:r>
            <a:r>
              <a:rPr lang="zh-CN" altLang="en-US" smtClean="0"/>
              <a:t>地址学习 </a:t>
            </a:r>
            <a:r>
              <a:rPr lang="en-US" altLang="zh-CN" smtClean="0"/>
              <a:t>(3)</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0" name="直接连接符 29"/>
          <p:cNvCxnSpPr/>
          <p:nvPr/>
        </p:nvCxnSpPr>
        <p:spPr bwMode="auto">
          <a:xfrm>
            <a:off x="6672064"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4" name="直接连接符 33"/>
          <p:cNvCxnSpPr/>
          <p:nvPr/>
        </p:nvCxnSpPr>
        <p:spPr bwMode="auto">
          <a:xfrm flipV="1">
            <a:off x="6204012" y="1556792"/>
            <a:ext cx="288032" cy="432048"/>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47" name="矩形 46"/>
          <p:cNvSpPr/>
          <p:nvPr/>
        </p:nvSpPr>
        <p:spPr>
          <a:xfrm>
            <a:off x="7843375" y="3811103"/>
            <a:ext cx="3095497" cy="1783540"/>
          </a:xfrm>
          <a:prstGeom prst="rect">
            <a:avLst/>
          </a:prstGeom>
          <a:solidFill>
            <a:srgbClr val="F3FBFE"/>
          </a:solidFill>
          <a:ln>
            <a:solidFill>
              <a:srgbClr val="99DFF9"/>
            </a:solidFill>
          </a:ln>
        </p:spPr>
        <p:txBody>
          <a:bodyPr wrap="square">
            <a:noAutofit/>
          </a:bodyPr>
          <a:lstStyle/>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地址表中没有查到对应表项，则交换机对该单播帧执行</a:t>
            </a:r>
            <a:r>
              <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泛洪</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操作。</a:t>
            </a:r>
          </a:p>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同时，交换机学习该数据帧的源</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地址，并创建对应的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地址表项，与</a:t>
            </a:r>
            <a:r>
              <a:rPr lang="zh-CN" altLang="en-US"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接收口</a:t>
            </a:r>
            <a:r>
              <a:rPr lang="en-US" altLang="zh-CN"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GE0/0/1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关联。</a:t>
            </a:r>
          </a:p>
        </p:txBody>
      </p:sp>
      <p:sp>
        <p:nvSpPr>
          <p:cNvPr id="31" name="矩形 30"/>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nvGrpSpPr>
          <p:cNvPr id="33" name="组合 32"/>
          <p:cNvGrpSpPr/>
          <p:nvPr/>
        </p:nvGrpSpPr>
        <p:grpSpPr>
          <a:xfrm rot="10800000">
            <a:off x="4236981" y="2635300"/>
            <a:ext cx="410355" cy="275493"/>
            <a:chOff x="7383369" y="3528374"/>
            <a:chExt cx="321775" cy="216024"/>
          </a:xfrm>
        </p:grpSpPr>
        <p:sp>
          <p:nvSpPr>
            <p:cNvPr id="39" name="同侧圆角矩形 38"/>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3" name="等腰三角形 4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Oval 4"/>
          <p:cNvSpPr>
            <a:spLocks noChangeAspect="1"/>
          </p:cNvSpPr>
          <p:nvPr/>
        </p:nvSpPr>
        <p:spPr>
          <a:xfrm>
            <a:off x="7843375" y="346240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4903876" y="3460327"/>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graphicFrame>
        <p:nvGraphicFramePr>
          <p:cNvPr id="38" name="表格 37"/>
          <p:cNvGraphicFramePr>
            <a:graphicFrameLocks noGrp="1"/>
          </p:cNvGraphicFramePr>
          <p:nvPr>
            <p:extLst/>
          </p:nvPr>
        </p:nvGraphicFramePr>
        <p:xfrm>
          <a:off x="5076179" y="3812207"/>
          <a:ext cx="2210596" cy="914400"/>
        </p:xfrm>
        <a:graphic>
          <a:graphicData uri="http://schemas.openxmlformats.org/drawingml/2006/table">
            <a:tbl>
              <a:tblPr firstRow="1" bandRow="1">
                <a:tableStyleId>{5C22544A-7EE6-4342-B048-85BDC9FD1C3A}</a:tableStyleId>
              </a:tblPr>
              <a:tblGrid>
                <a:gridCol w="1105298">
                  <a:extLst>
                    <a:ext uri="{9D8B030D-6E8A-4147-A177-3AD203B41FA5}">
                      <a16:colId xmlns:a16="http://schemas.microsoft.com/office/drawing/2014/main" xmlns="" val="20000"/>
                    </a:ext>
                  </a:extLst>
                </a:gridCol>
                <a:gridCol w="1105298">
                  <a:extLst>
                    <a:ext uri="{9D8B030D-6E8A-4147-A177-3AD203B41FA5}">
                      <a16:colId xmlns:a16="http://schemas.microsoft.com/office/drawing/2014/main" xmlns="" val="20001"/>
                    </a:ext>
                  </a:extLst>
                </a:gridCol>
              </a:tblGrid>
              <a:tr h="238112">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23811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b="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207852">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40" name="Right Arrow 157"/>
          <p:cNvSpPr/>
          <p:nvPr/>
        </p:nvSpPr>
        <p:spPr>
          <a:xfrm>
            <a:off x="4336244" y="4057701"/>
            <a:ext cx="490307" cy="26982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a:xfrm>
            <a:off x="2195768" y="3463572"/>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46" name="矩形 45"/>
          <p:cNvSpPr/>
          <p:nvPr/>
        </p:nvSpPr>
        <p:spPr>
          <a:xfrm>
            <a:off x="2286000" y="3828977"/>
            <a:ext cx="1866339"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MAC1</a:t>
            </a:r>
          </a:p>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7968208" y="280427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2446184" y="280427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9819610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交换机的</a:t>
            </a:r>
            <a:r>
              <a:rPr lang="en-US" altLang="zh-CN" smtClean="0"/>
              <a:t>MAC</a:t>
            </a:r>
            <a:r>
              <a:rPr lang="zh-CN" altLang="en-US" smtClean="0"/>
              <a:t>地址学习 </a:t>
            </a:r>
            <a:r>
              <a:rPr lang="en-US" altLang="zh-CN" smtClean="0"/>
              <a:t>(4)</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连接符 29"/>
          <p:cNvCxnSpPr/>
          <p:nvPr/>
        </p:nvCxnSpPr>
        <p:spPr bwMode="auto">
          <a:xfrm>
            <a:off x="7207438"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40" name="矩形 39"/>
          <p:cNvSpPr/>
          <p:nvPr/>
        </p:nvSpPr>
        <p:spPr>
          <a:xfrm>
            <a:off x="8004212" y="3427867"/>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31" name="矩形 30"/>
          <p:cNvSpPr/>
          <p:nvPr/>
        </p:nvSpPr>
        <p:spPr>
          <a:xfrm>
            <a:off x="8074952" y="3716338"/>
            <a:ext cx="2050077"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MAC2</a:t>
            </a:r>
          </a:p>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矩形 31"/>
          <p:cNvSpPr/>
          <p:nvPr/>
        </p:nvSpPr>
        <p:spPr>
          <a:xfrm>
            <a:off x="4599491" y="3717406"/>
            <a:ext cx="3236685" cy="1264923"/>
          </a:xfrm>
          <a:prstGeom prst="rect">
            <a:avLst/>
          </a:prstGeom>
          <a:solidFill>
            <a:srgbClr val="F3FBFE"/>
          </a:solidFill>
          <a:ln>
            <a:solidFill>
              <a:srgbClr val="99DFF9"/>
            </a:solidFill>
          </a:ln>
        </p:spPr>
        <p:txBody>
          <a:bodyPr wrap="square">
            <a:noAutofit/>
          </a:bodyPr>
          <a:lstStyle/>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交换机其他端口连接的主机，也会收到该数据帧，但是会丢弃。</a:t>
            </a:r>
          </a:p>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收到并处理该数据帧，向主机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回复，将数据帧发往交换机。</a:t>
            </a:r>
          </a:p>
        </p:txBody>
      </p:sp>
      <p:sp>
        <p:nvSpPr>
          <p:cNvPr id="34" name="矩形 33"/>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38" name="Oval 4"/>
          <p:cNvSpPr>
            <a:spLocks noChangeAspect="1"/>
          </p:cNvSpPr>
          <p:nvPr/>
        </p:nvSpPr>
        <p:spPr>
          <a:xfrm>
            <a:off x="4609288" y="336873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5" name="组合 24"/>
          <p:cNvGrpSpPr/>
          <p:nvPr/>
        </p:nvGrpSpPr>
        <p:grpSpPr>
          <a:xfrm rot="10800000">
            <a:off x="7429406" y="2643187"/>
            <a:ext cx="410355" cy="275493"/>
            <a:chOff x="7383369" y="3528374"/>
            <a:chExt cx="321775" cy="216024"/>
          </a:xfrm>
        </p:grpSpPr>
        <p:sp>
          <p:nvSpPr>
            <p:cNvPr id="26" name="同侧圆角矩形 25"/>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7" name="等腰三角形 26"/>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p:cNvSpPr/>
          <p:nvPr/>
        </p:nvSpPr>
        <p:spPr>
          <a:xfrm>
            <a:off x="7968208" y="280427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矩形 32"/>
          <p:cNvSpPr/>
          <p:nvPr/>
        </p:nvSpPr>
        <p:spPr>
          <a:xfrm>
            <a:off x="2446184" y="280427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2520587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交换机的</a:t>
            </a:r>
            <a:r>
              <a:rPr lang="en-US" altLang="zh-CN" smtClean="0"/>
              <a:t>MAC</a:t>
            </a:r>
            <a:r>
              <a:rPr lang="zh-CN" altLang="en-US" smtClean="0"/>
              <a:t>地址学习 </a:t>
            </a:r>
            <a:r>
              <a:rPr lang="en-US" altLang="zh-CN" smtClean="0"/>
              <a:t>(5)</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连接符 29"/>
          <p:cNvCxnSpPr/>
          <p:nvPr/>
        </p:nvCxnSpPr>
        <p:spPr bwMode="auto">
          <a:xfrm>
            <a:off x="7207438"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cxnSp>
        <p:nvCxnSpPr>
          <p:cNvPr id="29" name="直接连接符 28"/>
          <p:cNvCxnSpPr/>
          <p:nvPr/>
        </p:nvCxnSpPr>
        <p:spPr bwMode="auto">
          <a:xfrm>
            <a:off x="4547828"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28" name="矩形 27"/>
          <p:cNvSpPr/>
          <p:nvPr/>
        </p:nvSpPr>
        <p:spPr>
          <a:xfrm>
            <a:off x="4547828" y="3401810"/>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交换机查</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graphicFrame>
        <p:nvGraphicFramePr>
          <p:cNvPr id="39" name="表格 38"/>
          <p:cNvGraphicFramePr>
            <a:graphicFrameLocks noGrp="1"/>
          </p:cNvGraphicFramePr>
          <p:nvPr>
            <p:extLst/>
          </p:nvPr>
        </p:nvGraphicFramePr>
        <p:xfrm>
          <a:off x="4685888" y="3727181"/>
          <a:ext cx="2493156" cy="914400"/>
        </p:xfrm>
        <a:graphic>
          <a:graphicData uri="http://schemas.openxmlformats.org/drawingml/2006/table">
            <a:tbl>
              <a:tblPr firstRow="1" bandRow="1">
                <a:tableStyleId>{5C22544A-7EE6-4342-B048-85BDC9FD1C3A}</a:tableStyleId>
              </a:tblPr>
              <a:tblGrid>
                <a:gridCol w="1246578">
                  <a:extLst>
                    <a:ext uri="{9D8B030D-6E8A-4147-A177-3AD203B41FA5}">
                      <a16:colId xmlns:a16="http://schemas.microsoft.com/office/drawing/2014/main" xmlns="" val="20000"/>
                    </a:ext>
                  </a:extLst>
                </a:gridCol>
                <a:gridCol w="1246578">
                  <a:extLst>
                    <a:ext uri="{9D8B030D-6E8A-4147-A177-3AD203B41FA5}">
                      <a16:colId xmlns:a16="http://schemas.microsoft.com/office/drawing/2014/main" xmlns="" val="20001"/>
                    </a:ext>
                  </a:extLst>
                </a:gridCol>
              </a:tblGrid>
              <a:tr h="256317">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algn="ctr"/>
                      <a:r>
                        <a:rPr lang="en-US" altLang="zh-CN"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Port </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23811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400" b="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07852">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41" name="矩形 40"/>
          <p:cNvSpPr/>
          <p:nvPr/>
        </p:nvSpPr>
        <p:spPr>
          <a:xfrm>
            <a:off x="3448054" y="4854269"/>
            <a:ext cx="6606235" cy="1307046"/>
          </a:xfrm>
          <a:prstGeom prst="rect">
            <a:avLst/>
          </a:prstGeom>
          <a:solidFill>
            <a:srgbClr val="F3FBFE"/>
          </a:solidFill>
          <a:ln>
            <a:solidFill>
              <a:srgbClr val="99DFF9"/>
            </a:solidFill>
          </a:ln>
        </p:spPr>
        <p:txBody>
          <a:bodyPr wrap="square">
            <a:noAutofit/>
          </a:bodyPr>
          <a:lstStyle/>
          <a:p>
            <a:pPr marL="285750" indent="-285750" fontAlgn="base">
              <a:lnSpc>
                <a:spcPct val="125000"/>
              </a:lnSpc>
              <a:spcBef>
                <a:spcPts val="300"/>
              </a:spcBef>
              <a:spcAft>
                <a:spcPts val="300"/>
              </a:spcAft>
              <a:buFont typeface="Arial" panose="020B0604020202020204" pitchFamily="34" charset="0"/>
              <a:buChar char="•"/>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交换机</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在</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地址表中查到了对应表项，则交换机对该单播帧执行转发操作，将数据帧从</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口转发出去。</a:t>
            </a:r>
          </a:p>
          <a:p>
            <a:pPr marL="285750" indent="-28575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同时，交换机学习该数据帧的源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地址，并创建对应的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地址表项，与接收口</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关联。</a:t>
            </a:r>
          </a:p>
        </p:txBody>
      </p:sp>
      <p:sp>
        <p:nvSpPr>
          <p:cNvPr id="32" name="矩形 31"/>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nvGrpSpPr>
          <p:cNvPr id="36" name="组合 35"/>
          <p:cNvGrpSpPr/>
          <p:nvPr/>
        </p:nvGrpSpPr>
        <p:grpSpPr>
          <a:xfrm rot="10800000">
            <a:off x="7429406" y="2643187"/>
            <a:ext cx="410355" cy="275493"/>
            <a:chOff x="7383369" y="3528374"/>
            <a:chExt cx="321775" cy="216024"/>
          </a:xfrm>
        </p:grpSpPr>
        <p:sp>
          <p:nvSpPr>
            <p:cNvPr id="38" name="同侧圆角矩形 3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3" name="等腰三角形 4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Right Arrow 157"/>
          <p:cNvSpPr/>
          <p:nvPr/>
        </p:nvSpPr>
        <p:spPr>
          <a:xfrm flipH="1">
            <a:off x="7404825" y="3992042"/>
            <a:ext cx="490307" cy="26982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Oval 4"/>
          <p:cNvSpPr>
            <a:spLocks noChangeAspect="1"/>
          </p:cNvSpPr>
          <p:nvPr/>
        </p:nvSpPr>
        <p:spPr>
          <a:xfrm>
            <a:off x="3448054" y="454649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8004212" y="3427867"/>
            <a:ext cx="1775569"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发出的数据帧</a:t>
            </a:r>
          </a:p>
        </p:txBody>
      </p:sp>
      <p:sp>
        <p:nvSpPr>
          <p:cNvPr id="33" name="矩形 32"/>
          <p:cNvSpPr/>
          <p:nvPr/>
        </p:nvSpPr>
        <p:spPr>
          <a:xfrm>
            <a:off x="8074952" y="3716338"/>
            <a:ext cx="2050077" cy="708710"/>
          </a:xfrm>
          <a:prstGeom prst="rect">
            <a:avLst/>
          </a:prstGeom>
          <a:solidFill>
            <a:srgbClr val="F3FBFE"/>
          </a:solidFill>
          <a:ln>
            <a:solidFill>
              <a:srgbClr val="99DFF9"/>
            </a:solidFill>
          </a:ln>
        </p:spPr>
        <p:txBody>
          <a:bodyPr wrap="square">
            <a:noAutofit/>
          </a:bodyPr>
          <a:lstStyle/>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MAC2</a:t>
            </a:r>
          </a:p>
          <a:p>
            <a:pPr marL="720000" indent="-457200">
              <a:lnSpc>
                <a:spcPct val="125000"/>
              </a:lnSpc>
              <a:spcBef>
                <a:spcPts val="300"/>
              </a:spcBef>
              <a:spcAft>
                <a:spcPts val="30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7968208" y="280427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a:xfrm>
            <a:off x="2446184" y="280427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4126322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以太网协议介绍</a:t>
            </a:r>
          </a:p>
          <a:p>
            <a:r>
              <a:rPr lang="zh-CN" altLang="en-US" dirty="0" smtClean="0">
                <a:solidFill>
                  <a:schemeClr val="bg1">
                    <a:lumMod val="50000"/>
                  </a:schemeClr>
                </a:solidFill>
              </a:rPr>
              <a:t>以太网帧介绍</a:t>
            </a:r>
          </a:p>
          <a:p>
            <a:r>
              <a:rPr lang="zh-CN" altLang="en-US" dirty="0" smtClean="0">
                <a:solidFill>
                  <a:schemeClr val="bg1">
                    <a:lumMod val="50000"/>
                  </a:schemeClr>
                </a:solidFill>
              </a:rPr>
              <a:t>以太网交换机介绍</a:t>
            </a:r>
          </a:p>
          <a:p>
            <a:r>
              <a:rPr lang="zh-CN" altLang="en-US" b="1" dirty="0" smtClean="0"/>
              <a:t>同网段数据通信全过程</a:t>
            </a:r>
            <a:endParaRPr lang="zh-CN" altLang="en-US" b="1" dirty="0"/>
          </a:p>
        </p:txBody>
      </p:sp>
    </p:spTree>
    <p:extLst>
      <p:ext uri="{BB962C8B-B14F-4D97-AF65-F5344CB8AC3E}">
        <p14:creationId xmlns:p14="http://schemas.microsoft.com/office/powerpoint/2010/main" val="23373766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同网段数据通信全过程</a:t>
            </a:r>
            <a:endParaRPr lang="zh-CN" altLang="en-US" dirty="0"/>
          </a:p>
        </p:txBody>
      </p:sp>
      <p:sp>
        <p:nvSpPr>
          <p:cNvPr id="7" name="文本占位符 6"/>
          <p:cNvSpPr>
            <a:spLocks noGrp="1"/>
          </p:cNvSpPr>
          <p:nvPr>
            <p:ph type="body" sz="quarter" idx="10"/>
          </p:nvPr>
        </p:nvSpPr>
        <p:spPr/>
        <p:txBody>
          <a:bodyPr/>
          <a:lstStyle/>
          <a:p>
            <a:r>
              <a:rPr lang="zh-CN" altLang="en-US" sz="2000" dirty="0" smtClean="0"/>
              <a:t>场景描述：</a:t>
            </a:r>
            <a:endParaRPr lang="en-US" altLang="zh-CN" sz="2000" dirty="0" smtClean="0"/>
          </a:p>
          <a:p>
            <a:pPr lvl="1"/>
            <a:r>
              <a:rPr lang="zh-CN" altLang="en-US" sz="1800" dirty="0" smtClean="0"/>
              <a:t>任务：主机</a:t>
            </a:r>
            <a:r>
              <a:rPr lang="en-US" altLang="zh-CN" sz="1800" dirty="0" smtClean="0"/>
              <a:t>1</a:t>
            </a:r>
            <a:r>
              <a:rPr lang="zh-CN" altLang="en-US" sz="1800" dirty="0" smtClean="0"/>
              <a:t>想要访问主机</a:t>
            </a:r>
            <a:r>
              <a:rPr lang="en-US" altLang="zh-CN" sz="1800" dirty="0" smtClean="0"/>
              <a:t>2</a:t>
            </a:r>
          </a:p>
          <a:p>
            <a:pPr lvl="1"/>
            <a:r>
              <a:rPr lang="zh-CN" altLang="en-US" sz="1800" dirty="0" smtClean="0"/>
              <a:t>主机：初始化状态，仅知道本机</a:t>
            </a:r>
            <a:r>
              <a:rPr lang="en-US" altLang="zh-CN" sz="1800" dirty="0" smtClean="0"/>
              <a:t>IP</a:t>
            </a:r>
            <a:r>
              <a:rPr lang="zh-CN" altLang="en-US" sz="1800" dirty="0" smtClean="0"/>
              <a:t>地址和</a:t>
            </a:r>
            <a:r>
              <a:rPr lang="en-US" altLang="zh-CN" sz="1800" dirty="0" smtClean="0"/>
              <a:t>MAC</a:t>
            </a:r>
            <a:r>
              <a:rPr lang="zh-CN" altLang="en-US" sz="1800" dirty="0" smtClean="0"/>
              <a:t>地址（假设已获取对端</a:t>
            </a:r>
            <a:r>
              <a:rPr lang="en-US" altLang="zh-CN" sz="1800" dirty="0" smtClean="0"/>
              <a:t>IP</a:t>
            </a:r>
            <a:r>
              <a:rPr lang="zh-CN" altLang="en-US" sz="1800" dirty="0" smtClean="0"/>
              <a:t>地址）</a:t>
            </a:r>
            <a:endParaRPr lang="en-US" altLang="zh-CN" sz="1800" dirty="0" smtClean="0"/>
          </a:p>
          <a:p>
            <a:pPr lvl="1"/>
            <a:r>
              <a:rPr lang="zh-CN" altLang="en-US" sz="1800" dirty="0" smtClean="0"/>
              <a:t>交换机：刚上电，初始化状态</a:t>
            </a:r>
            <a:endParaRPr lang="zh-CN" altLang="en-US" sz="1800" dirty="0"/>
          </a:p>
        </p:txBody>
      </p:sp>
      <p:grpSp>
        <p:nvGrpSpPr>
          <p:cNvPr id="3" name="组合 2"/>
          <p:cNvGrpSpPr/>
          <p:nvPr/>
        </p:nvGrpSpPr>
        <p:grpSpPr>
          <a:xfrm>
            <a:off x="2119040" y="3575466"/>
            <a:ext cx="8028892" cy="2124610"/>
            <a:chOff x="2119040" y="3641726"/>
            <a:chExt cx="8028892" cy="2124610"/>
          </a:xfrm>
        </p:grpSpPr>
        <p:grpSp>
          <p:nvGrpSpPr>
            <p:cNvPr id="25" name="组合 24"/>
            <p:cNvGrpSpPr/>
            <p:nvPr/>
          </p:nvGrpSpPr>
          <p:grpSpPr>
            <a:xfrm>
              <a:off x="2119040" y="3641726"/>
              <a:ext cx="8028892" cy="2124610"/>
              <a:chOff x="2387588" y="1683594"/>
              <a:chExt cx="8028892" cy="212461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51763"/>
                <a:ext cx="1044116" cy="307777"/>
              </a:xfrm>
              <a:prstGeom prst="rect">
                <a:avLst/>
              </a:prstGeom>
            </p:spPr>
            <p:txBody>
              <a:bodyPr wrap="square">
                <a:spAutoFit/>
              </a:bodyPr>
              <a:lstStyle/>
              <a:p>
                <a:pPr algn="ct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3284984"/>
                <a:ext cx="2484276"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8208" y="3284984"/>
                <a:ext cx="2448272" cy="523220"/>
              </a:xfrm>
              <a:prstGeom prst="rect">
                <a:avLst/>
              </a:prstGeom>
            </p:spPr>
            <p:txBody>
              <a:bodyPr wrap="square">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9" name="矩形 18"/>
            <p:cNvSpPr/>
            <p:nvPr/>
          </p:nvSpPr>
          <p:spPr>
            <a:xfrm>
              <a:off x="4644806" y="5187259"/>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spTree>
    <p:extLst>
      <p:ext uri="{BB962C8B-B14F-4D97-AF65-F5344CB8AC3E}">
        <p14:creationId xmlns:p14="http://schemas.microsoft.com/office/powerpoint/2010/main" val="22493962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数据封装过程</a:t>
            </a:r>
            <a:endParaRPr lang="zh-CN" altLang="en-US" dirty="0"/>
          </a:p>
        </p:txBody>
      </p:sp>
      <p:graphicFrame>
        <p:nvGraphicFramePr>
          <p:cNvPr id="50" name="表格 49"/>
          <p:cNvGraphicFramePr>
            <a:graphicFrameLocks noGrp="1"/>
          </p:cNvGraphicFramePr>
          <p:nvPr>
            <p:extLst/>
          </p:nvPr>
        </p:nvGraphicFramePr>
        <p:xfrm>
          <a:off x="1594176" y="1808820"/>
          <a:ext cx="1341383" cy="304800"/>
        </p:xfrm>
        <a:graphic>
          <a:graphicData uri="http://schemas.openxmlformats.org/drawingml/2006/table">
            <a:tbl>
              <a:tblPr firstRow="1" bandRow="1">
                <a:tableStyleId>{EB344D84-9AFB-497E-A393-DC336BA19D2E}</a:tableStyleId>
              </a:tblPr>
              <a:tblGrid>
                <a:gridCol w="1341383">
                  <a:extLst>
                    <a:ext uri="{9D8B030D-6E8A-4147-A177-3AD203B41FA5}">
                      <a16:colId xmlns:a16="http://schemas.microsoft.com/office/drawing/2014/main" xmlns="" val="20000"/>
                    </a:ext>
                  </a:extLst>
                </a:gridCol>
              </a:tblGrid>
              <a:tr h="224991">
                <a:tc>
                  <a:txBody>
                    <a:bodyPr/>
                    <a:lstStyle/>
                    <a:p>
                      <a:pPr marL="0" algn="ctr" defTabSz="914400" rtl="0" eaLnBrk="1" latinLnBrk="0" hangingPunct="1"/>
                      <a:r>
                        <a:rPr lang="zh-CN" altLang="en-US" sz="1400" b="0" kern="1200" dirty="0">
                          <a:solidFill>
                            <a:schemeClr val="dk1"/>
                          </a:solidFill>
                          <a:latin typeface="Huawei Sans" panose="020C0503030203020204" pitchFamily="34" charset="0"/>
                          <a:ea typeface="方正兰亭黑简体" panose="02000000000000000000" pitchFamily="2" charset="-122"/>
                          <a:cs typeface="Huawei Sans" panose="020C0503030203020204" pitchFamily="34" charset="0"/>
                        </a:rPr>
                        <a:t>应用层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56" name="表格 55"/>
          <p:cNvGraphicFramePr>
            <a:graphicFrameLocks noGrp="1"/>
          </p:cNvGraphicFramePr>
          <p:nvPr>
            <p:extLst/>
          </p:nvPr>
        </p:nvGraphicFramePr>
        <p:xfrm>
          <a:off x="1594176" y="2330878"/>
          <a:ext cx="1341383" cy="304800"/>
        </p:xfrm>
        <a:graphic>
          <a:graphicData uri="http://schemas.openxmlformats.org/drawingml/2006/table">
            <a:tbl>
              <a:tblPr firstRow="1" bandRow="1">
                <a:tableStyleId>{EB344D84-9AFB-497E-A393-DC336BA19D2E}</a:tableStyleId>
              </a:tblPr>
              <a:tblGrid>
                <a:gridCol w="1341383">
                  <a:extLst>
                    <a:ext uri="{9D8B030D-6E8A-4147-A177-3AD203B41FA5}">
                      <a16:colId xmlns:a16="http://schemas.microsoft.com/office/drawing/2014/main" xmlns=""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传输层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57" name="表格 56"/>
          <p:cNvGraphicFramePr>
            <a:graphicFrameLocks noGrp="1"/>
          </p:cNvGraphicFramePr>
          <p:nvPr>
            <p:extLst/>
          </p:nvPr>
        </p:nvGraphicFramePr>
        <p:xfrm>
          <a:off x="1594176" y="2852936"/>
          <a:ext cx="1341383" cy="304800"/>
        </p:xfrm>
        <a:graphic>
          <a:graphicData uri="http://schemas.openxmlformats.org/drawingml/2006/table">
            <a:tbl>
              <a:tblPr firstRow="1" bandRow="1">
                <a:tableStyleId>{EB344D84-9AFB-497E-A393-DC336BA19D2E}</a:tableStyleId>
              </a:tblPr>
              <a:tblGrid>
                <a:gridCol w="1341383">
                  <a:extLst>
                    <a:ext uri="{9D8B030D-6E8A-4147-A177-3AD203B41FA5}">
                      <a16:colId xmlns:a16="http://schemas.microsoft.com/office/drawing/2014/main" xmlns="" val="20000"/>
                    </a:ext>
                  </a:extLst>
                </a:gridCol>
              </a:tblGrid>
              <a:tr h="224991">
                <a:tc>
                  <a:txBody>
                    <a:bodyPr/>
                    <a:lstStyle/>
                    <a:p>
                      <a:pPr marL="0" algn="ctr" defTabSz="914400" rtl="0" eaLnBrk="1" latinLnBrk="0" hangingPunct="1"/>
                      <a:r>
                        <a:rPr lang="zh-CN" altLang="en-US" sz="1400" b="0" kern="1200" dirty="0">
                          <a:solidFill>
                            <a:schemeClr val="dk1"/>
                          </a:solidFill>
                          <a:latin typeface="Huawei Sans" panose="020C0503030203020204" pitchFamily="34" charset="0"/>
                          <a:ea typeface="+mn-ea"/>
                          <a:cs typeface="Huawei Sans" panose="020C0503030203020204" pitchFamily="34" charset="0"/>
                        </a:rPr>
                        <a:t>网络层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58" name="表格 57"/>
          <p:cNvGraphicFramePr>
            <a:graphicFrameLocks noGrp="1"/>
          </p:cNvGraphicFramePr>
          <p:nvPr>
            <p:extLst/>
          </p:nvPr>
        </p:nvGraphicFramePr>
        <p:xfrm>
          <a:off x="1594176" y="3374994"/>
          <a:ext cx="1341383" cy="304800"/>
        </p:xfrm>
        <a:graphic>
          <a:graphicData uri="http://schemas.openxmlformats.org/drawingml/2006/table">
            <a:tbl>
              <a:tblPr firstRow="1" bandRow="1">
                <a:tableStyleId>{EB344D84-9AFB-497E-A393-DC336BA19D2E}</a:tableStyleId>
              </a:tblPr>
              <a:tblGrid>
                <a:gridCol w="1341383">
                  <a:extLst>
                    <a:ext uri="{9D8B030D-6E8A-4147-A177-3AD203B41FA5}">
                      <a16:colId xmlns:a16="http://schemas.microsoft.com/office/drawing/2014/main" xmlns="" val="20000"/>
                    </a:ext>
                  </a:extLst>
                </a:gridCol>
              </a:tblGrid>
              <a:tr h="224991">
                <a:tc>
                  <a:txBody>
                    <a:bodyPr/>
                    <a:lstStyle/>
                    <a:p>
                      <a:pPr marL="0" algn="ctr" defTabSz="914400" rtl="0" eaLnBrk="1" latinLnBrk="0" hangingPunct="1"/>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数据链路层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59" name="表格 58"/>
          <p:cNvGraphicFramePr>
            <a:graphicFrameLocks noGrp="1"/>
          </p:cNvGraphicFramePr>
          <p:nvPr>
            <p:extLst/>
          </p:nvPr>
        </p:nvGraphicFramePr>
        <p:xfrm>
          <a:off x="1594176" y="3897052"/>
          <a:ext cx="1341383" cy="304800"/>
        </p:xfrm>
        <a:graphic>
          <a:graphicData uri="http://schemas.openxmlformats.org/drawingml/2006/table">
            <a:tbl>
              <a:tblPr firstRow="1" bandRow="1">
                <a:tableStyleId>{EB344D84-9AFB-497E-A393-DC336BA19D2E}</a:tableStyleId>
              </a:tblPr>
              <a:tblGrid>
                <a:gridCol w="1341383">
                  <a:extLst>
                    <a:ext uri="{9D8B030D-6E8A-4147-A177-3AD203B41FA5}">
                      <a16:colId xmlns:a16="http://schemas.microsoft.com/office/drawing/2014/main" xmlns=""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物理层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3" name="表格 2"/>
          <p:cNvGraphicFramePr>
            <a:graphicFrameLocks noGrp="1"/>
          </p:cNvGraphicFramePr>
          <p:nvPr>
            <p:extLst/>
          </p:nvPr>
        </p:nvGraphicFramePr>
        <p:xfrm>
          <a:off x="4159756" y="1822532"/>
          <a:ext cx="540000" cy="274320"/>
        </p:xfrm>
        <a:graphic>
          <a:graphicData uri="http://schemas.openxmlformats.org/drawingml/2006/table">
            <a:tbl>
              <a:tblPr firstRow="1" bandRow="1">
                <a:tableStyleId>{2D5ABB26-0587-4C30-8999-92F81FD0307C}</a:tableStyleId>
              </a:tblPr>
              <a:tblGrid>
                <a:gridCol w="540000">
                  <a:extLst>
                    <a:ext uri="{9D8B030D-6E8A-4147-A177-3AD203B41FA5}">
                      <a16:colId xmlns:a16="http://schemas.microsoft.com/office/drawing/2014/main" xmlns="" val="20000"/>
                    </a:ext>
                  </a:extLst>
                </a:gridCol>
              </a:tblGrid>
              <a:tr h="0">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4" name="表格 3"/>
          <p:cNvGraphicFramePr>
            <a:graphicFrameLocks noGrp="1"/>
          </p:cNvGraphicFramePr>
          <p:nvPr>
            <p:extLst/>
          </p:nvPr>
        </p:nvGraphicFramePr>
        <p:xfrm>
          <a:off x="2603612" y="4725144"/>
          <a:ext cx="6372708" cy="406844"/>
        </p:xfrm>
        <a:graphic>
          <a:graphicData uri="http://schemas.openxmlformats.org/drawingml/2006/table">
            <a:tbl>
              <a:tblPr firstRow="1" bandRow="1">
                <a:tableStyleId>{F5AB1C69-6EDB-4FF4-983F-18BD219EF322}</a:tableStyleId>
              </a:tblPr>
              <a:tblGrid>
                <a:gridCol w="1341623">
                  <a:extLst>
                    <a:ext uri="{9D8B030D-6E8A-4147-A177-3AD203B41FA5}">
                      <a16:colId xmlns:a16="http://schemas.microsoft.com/office/drawing/2014/main" xmlns="" val="20000"/>
                    </a:ext>
                  </a:extLst>
                </a:gridCol>
                <a:gridCol w="1006217">
                  <a:extLst>
                    <a:ext uri="{9D8B030D-6E8A-4147-A177-3AD203B41FA5}">
                      <a16:colId xmlns:a16="http://schemas.microsoft.com/office/drawing/2014/main" xmlns="" val="20001"/>
                    </a:ext>
                  </a:extLst>
                </a:gridCol>
                <a:gridCol w="1006217">
                  <a:extLst>
                    <a:ext uri="{9D8B030D-6E8A-4147-A177-3AD203B41FA5}">
                      <a16:colId xmlns:a16="http://schemas.microsoft.com/office/drawing/2014/main" xmlns="" val="20002"/>
                    </a:ext>
                  </a:extLst>
                </a:gridCol>
                <a:gridCol w="1677028">
                  <a:extLst>
                    <a:ext uri="{9D8B030D-6E8A-4147-A177-3AD203B41FA5}">
                      <a16:colId xmlns:a16="http://schemas.microsoft.com/office/drawing/2014/main" xmlns="" val="20003"/>
                    </a:ext>
                  </a:extLst>
                </a:gridCol>
                <a:gridCol w="1341623">
                  <a:extLst>
                    <a:ext uri="{9D8B030D-6E8A-4147-A177-3AD203B41FA5}">
                      <a16:colId xmlns:a16="http://schemas.microsoft.com/office/drawing/2014/main" xmlns="" val="20004"/>
                    </a:ext>
                  </a:extLst>
                </a:gridCol>
              </a:tblGrid>
              <a:tr h="406844">
                <a:tc>
                  <a:txBody>
                    <a:bodyPr/>
                    <a:lstStyle/>
                    <a:p>
                      <a:pPr algn="ctr"/>
                      <a:r>
                        <a:rPr lang="zh-CN" altLang="en-US" sz="1600" b="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以太网头部</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B9CE5"/>
                    </a:solidFill>
                  </a:tcPr>
                </a:tc>
                <a:tc>
                  <a:txBody>
                    <a:bodyPr/>
                    <a:lstStyle/>
                    <a:p>
                      <a:pPr marL="0" algn="ctr" defTabSz="914400" rtl="0" eaLnBrk="1" latinLnBrk="0" hangingPunct="1"/>
                      <a:r>
                        <a:rPr lang="en-US" altLang="zh-CN"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头部</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TCP</a:t>
                      </a:r>
                      <a:r>
                        <a:rPr lang="zh-CN" alt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头部</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用户数据</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b="0" kern="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rPr>
                        <a:t>以太网尾部</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B9CE5"/>
                    </a:solidFill>
                  </a:tcPr>
                </a:tc>
                <a:extLst>
                  <a:ext uri="{0D108BD9-81ED-4DB2-BD59-A6C34878D82A}">
                    <a16:rowId xmlns:a16="http://schemas.microsoft.com/office/drawing/2014/main" xmlns="" val="10000"/>
                  </a:ext>
                </a:extLst>
              </a:tr>
            </a:tbl>
          </a:graphicData>
        </a:graphic>
      </p:graphicFrame>
      <p:graphicFrame>
        <p:nvGraphicFramePr>
          <p:cNvPr id="32" name="表格 31"/>
          <p:cNvGraphicFramePr>
            <a:graphicFrameLocks noGrp="1"/>
          </p:cNvGraphicFramePr>
          <p:nvPr>
            <p:extLst/>
          </p:nvPr>
        </p:nvGraphicFramePr>
        <p:xfrm>
          <a:off x="8752384" y="1808820"/>
          <a:ext cx="1447530" cy="304800"/>
        </p:xfrm>
        <a:graphic>
          <a:graphicData uri="http://schemas.openxmlformats.org/drawingml/2006/table">
            <a:tbl>
              <a:tblPr firstRow="1" bandRow="1">
                <a:tableStyleId>{EB344D84-9AFB-497E-A393-DC336BA19D2E}</a:tableStyleId>
              </a:tblPr>
              <a:tblGrid>
                <a:gridCol w="1447530">
                  <a:extLst>
                    <a:ext uri="{9D8B030D-6E8A-4147-A177-3AD203B41FA5}">
                      <a16:colId xmlns:a16="http://schemas.microsoft.com/office/drawing/2014/main" xmlns=""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应用层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33" name="表格 32"/>
          <p:cNvGraphicFramePr>
            <a:graphicFrameLocks noGrp="1"/>
          </p:cNvGraphicFramePr>
          <p:nvPr>
            <p:extLst/>
          </p:nvPr>
        </p:nvGraphicFramePr>
        <p:xfrm>
          <a:off x="8752384" y="2330878"/>
          <a:ext cx="1447530" cy="304800"/>
        </p:xfrm>
        <a:graphic>
          <a:graphicData uri="http://schemas.openxmlformats.org/drawingml/2006/table">
            <a:tbl>
              <a:tblPr firstRow="1" bandRow="1">
                <a:tableStyleId>{EB344D84-9AFB-497E-A393-DC336BA19D2E}</a:tableStyleId>
              </a:tblPr>
              <a:tblGrid>
                <a:gridCol w="1447530">
                  <a:extLst>
                    <a:ext uri="{9D8B030D-6E8A-4147-A177-3AD203B41FA5}">
                      <a16:colId xmlns:a16="http://schemas.microsoft.com/office/drawing/2014/main" xmlns=""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传输层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34" name="表格 33"/>
          <p:cNvGraphicFramePr>
            <a:graphicFrameLocks noGrp="1"/>
          </p:cNvGraphicFramePr>
          <p:nvPr>
            <p:extLst/>
          </p:nvPr>
        </p:nvGraphicFramePr>
        <p:xfrm>
          <a:off x="8752384" y="2852936"/>
          <a:ext cx="1447530" cy="304800"/>
        </p:xfrm>
        <a:graphic>
          <a:graphicData uri="http://schemas.openxmlformats.org/drawingml/2006/table">
            <a:tbl>
              <a:tblPr firstRow="1" bandRow="1">
                <a:tableStyleId>{EB344D84-9AFB-497E-A393-DC336BA19D2E}</a:tableStyleId>
              </a:tblPr>
              <a:tblGrid>
                <a:gridCol w="1447530">
                  <a:extLst>
                    <a:ext uri="{9D8B030D-6E8A-4147-A177-3AD203B41FA5}">
                      <a16:colId xmlns:a16="http://schemas.microsoft.com/office/drawing/2014/main" xmlns=""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网络层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35" name="表格 34"/>
          <p:cNvGraphicFramePr>
            <a:graphicFrameLocks noGrp="1"/>
          </p:cNvGraphicFramePr>
          <p:nvPr>
            <p:extLst/>
          </p:nvPr>
        </p:nvGraphicFramePr>
        <p:xfrm>
          <a:off x="8752384" y="3374994"/>
          <a:ext cx="1447530" cy="304800"/>
        </p:xfrm>
        <a:graphic>
          <a:graphicData uri="http://schemas.openxmlformats.org/drawingml/2006/table">
            <a:tbl>
              <a:tblPr firstRow="1" bandRow="1">
                <a:tableStyleId>{EB344D84-9AFB-497E-A393-DC336BA19D2E}</a:tableStyleId>
              </a:tblPr>
              <a:tblGrid>
                <a:gridCol w="1447530">
                  <a:extLst>
                    <a:ext uri="{9D8B030D-6E8A-4147-A177-3AD203B41FA5}">
                      <a16:colId xmlns:a16="http://schemas.microsoft.com/office/drawing/2014/main" xmlns="" val="20000"/>
                    </a:ext>
                  </a:extLst>
                </a:gridCol>
              </a:tblGrid>
              <a:tr h="224991">
                <a:tc>
                  <a:txBody>
                    <a:bodyPr/>
                    <a:lstStyle/>
                    <a:p>
                      <a:pPr marL="0" algn="ctr" defTabSz="914400" rtl="0" eaLnBrk="1" latinLnBrk="0" hangingPunct="1"/>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数据链路层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36" name="表格 35"/>
          <p:cNvGraphicFramePr>
            <a:graphicFrameLocks noGrp="1"/>
          </p:cNvGraphicFramePr>
          <p:nvPr>
            <p:extLst/>
          </p:nvPr>
        </p:nvGraphicFramePr>
        <p:xfrm>
          <a:off x="8752384" y="3897052"/>
          <a:ext cx="1447530" cy="304800"/>
        </p:xfrm>
        <a:graphic>
          <a:graphicData uri="http://schemas.openxmlformats.org/drawingml/2006/table">
            <a:tbl>
              <a:tblPr firstRow="1" bandRow="1">
                <a:tableStyleId>{EB344D84-9AFB-497E-A393-DC336BA19D2E}</a:tableStyleId>
              </a:tblPr>
              <a:tblGrid>
                <a:gridCol w="1447530">
                  <a:extLst>
                    <a:ext uri="{9D8B030D-6E8A-4147-A177-3AD203B41FA5}">
                      <a16:colId xmlns:a16="http://schemas.microsoft.com/office/drawing/2014/main" xmlns="" val="20000"/>
                    </a:ext>
                  </a:extLst>
                </a:gridCol>
              </a:tblGrid>
              <a:tr h="224991">
                <a:tc>
                  <a:txBody>
                    <a:bodyPr/>
                    <a:lstStyle/>
                    <a:p>
                      <a:pPr marL="0" algn="ctr" defTabSz="914400" rtl="0" eaLnBrk="1" latinLnBrk="0" hangingPunct="1"/>
                      <a:r>
                        <a:rPr lang="zh-CN" altLang="en-US" sz="1400" b="0" kern="1200" dirty="0">
                          <a:solidFill>
                            <a:schemeClr val="dk1"/>
                          </a:solidFill>
                          <a:latin typeface="方正兰亭黑简体" panose="02000000000000000000" pitchFamily="2" charset="-122"/>
                          <a:ea typeface="方正兰亭黑简体" panose="02000000000000000000" pitchFamily="2" charset="-122"/>
                          <a:cs typeface="+mn-cs"/>
                        </a:rPr>
                        <a:t>物理层</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37" name="表格 36"/>
          <p:cNvGraphicFramePr>
            <a:graphicFrameLocks noGrp="1"/>
          </p:cNvGraphicFramePr>
          <p:nvPr>
            <p:extLst/>
          </p:nvPr>
        </p:nvGraphicFramePr>
        <p:xfrm>
          <a:off x="3835720" y="2384884"/>
          <a:ext cx="864036" cy="274320"/>
        </p:xfrm>
        <a:graphic>
          <a:graphicData uri="http://schemas.openxmlformats.org/drawingml/2006/table">
            <a:tbl>
              <a:tblPr firstRow="1" bandRow="1">
                <a:tableStyleId>{2D5ABB26-0587-4C30-8999-92F81FD0307C}</a:tableStyleId>
              </a:tblPr>
              <a:tblGrid>
                <a:gridCol w="324036">
                  <a:extLst>
                    <a:ext uri="{9D8B030D-6E8A-4147-A177-3AD203B41FA5}">
                      <a16:colId xmlns:a16="http://schemas.microsoft.com/office/drawing/2014/main" xmlns="" val="20000"/>
                    </a:ext>
                  </a:extLst>
                </a:gridCol>
                <a:gridCol w="540000">
                  <a:extLst>
                    <a:ext uri="{9D8B030D-6E8A-4147-A177-3AD203B41FA5}">
                      <a16:colId xmlns:a16="http://schemas.microsoft.com/office/drawing/2014/main" xmlns="" val="20001"/>
                    </a:ext>
                  </a:extLst>
                </a:gridCol>
              </a:tblGrid>
              <a:tr h="0">
                <a:tc>
                  <a:txBody>
                    <a:bodyPr/>
                    <a:lstStyle/>
                    <a:p>
                      <a:pPr 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38" name="表格 37"/>
          <p:cNvGraphicFramePr>
            <a:graphicFrameLocks noGrp="1"/>
          </p:cNvGraphicFramePr>
          <p:nvPr>
            <p:extLst/>
          </p:nvPr>
        </p:nvGraphicFramePr>
        <p:xfrm>
          <a:off x="3511756" y="2888940"/>
          <a:ext cx="1188000" cy="274320"/>
        </p:xfrm>
        <a:graphic>
          <a:graphicData uri="http://schemas.openxmlformats.org/drawingml/2006/table">
            <a:tbl>
              <a:tblPr firstRow="1" bandRow="1">
                <a:tableStyleId>{2D5ABB26-0587-4C30-8999-92F81FD0307C}</a:tableStyleId>
              </a:tblPr>
              <a:tblGrid>
                <a:gridCol w="324000">
                  <a:extLst>
                    <a:ext uri="{9D8B030D-6E8A-4147-A177-3AD203B41FA5}">
                      <a16:colId xmlns:a16="http://schemas.microsoft.com/office/drawing/2014/main" xmlns="" val="20000"/>
                    </a:ext>
                  </a:extLst>
                </a:gridCol>
                <a:gridCol w="864000">
                  <a:extLst>
                    <a:ext uri="{9D8B030D-6E8A-4147-A177-3AD203B41FA5}">
                      <a16:colId xmlns:a16="http://schemas.microsoft.com/office/drawing/2014/main" xmlns="" val="20001"/>
                    </a:ext>
                  </a:extLst>
                </a:gridCol>
              </a:tblGrid>
              <a:tr h="0">
                <a:tc>
                  <a:txBody>
                    <a:bodyPr/>
                    <a:lstStyle/>
                    <a:p>
                      <a:pPr 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39" name="表格 38"/>
          <p:cNvGraphicFramePr>
            <a:graphicFrameLocks noGrp="1"/>
          </p:cNvGraphicFramePr>
          <p:nvPr>
            <p:extLst/>
          </p:nvPr>
        </p:nvGraphicFramePr>
        <p:xfrm>
          <a:off x="3187588" y="3427662"/>
          <a:ext cx="1720280" cy="274320"/>
        </p:xfrm>
        <a:graphic>
          <a:graphicData uri="http://schemas.openxmlformats.org/drawingml/2006/table">
            <a:tbl>
              <a:tblPr firstRow="1" bandRow="1">
                <a:tableStyleId>{2D5ABB26-0587-4C30-8999-92F81FD0307C}</a:tableStyleId>
              </a:tblPr>
              <a:tblGrid>
                <a:gridCol w="324000">
                  <a:extLst>
                    <a:ext uri="{9D8B030D-6E8A-4147-A177-3AD203B41FA5}">
                      <a16:colId xmlns:a16="http://schemas.microsoft.com/office/drawing/2014/main" xmlns="" val="20000"/>
                    </a:ext>
                  </a:extLst>
                </a:gridCol>
                <a:gridCol w="118800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tblGrid>
              <a:tr h="0">
                <a:tc>
                  <a:txBody>
                    <a:bodyPr/>
                    <a:lstStyle/>
                    <a:p>
                      <a:pPr 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bl>
          </a:graphicData>
        </a:graphic>
      </p:graphicFrame>
      <p:graphicFrame>
        <p:nvGraphicFramePr>
          <p:cNvPr id="64" name="表格 63"/>
          <p:cNvGraphicFramePr>
            <a:graphicFrameLocks noGrp="1"/>
          </p:cNvGraphicFramePr>
          <p:nvPr>
            <p:extLst/>
          </p:nvPr>
        </p:nvGraphicFramePr>
        <p:xfrm>
          <a:off x="7924352" y="1822532"/>
          <a:ext cx="540000" cy="274320"/>
        </p:xfrm>
        <a:graphic>
          <a:graphicData uri="http://schemas.openxmlformats.org/drawingml/2006/table">
            <a:tbl>
              <a:tblPr firstRow="1" bandRow="1">
                <a:tableStyleId>{2D5ABB26-0587-4C30-8999-92F81FD0307C}</a:tableStyleId>
              </a:tblPr>
              <a:tblGrid>
                <a:gridCol w="540000">
                  <a:extLst>
                    <a:ext uri="{9D8B030D-6E8A-4147-A177-3AD203B41FA5}">
                      <a16:colId xmlns:a16="http://schemas.microsoft.com/office/drawing/2014/main" xmlns="" val="20000"/>
                    </a:ext>
                  </a:extLst>
                </a:gridCol>
              </a:tblGrid>
              <a:tr h="0">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65" name="表格 64"/>
          <p:cNvGraphicFramePr>
            <a:graphicFrameLocks noGrp="1"/>
          </p:cNvGraphicFramePr>
          <p:nvPr>
            <p:extLst/>
          </p:nvPr>
        </p:nvGraphicFramePr>
        <p:xfrm>
          <a:off x="7600316" y="2384884"/>
          <a:ext cx="864036" cy="274320"/>
        </p:xfrm>
        <a:graphic>
          <a:graphicData uri="http://schemas.openxmlformats.org/drawingml/2006/table">
            <a:tbl>
              <a:tblPr firstRow="1" bandRow="1">
                <a:tableStyleId>{2D5ABB26-0587-4C30-8999-92F81FD0307C}</a:tableStyleId>
              </a:tblPr>
              <a:tblGrid>
                <a:gridCol w="324036">
                  <a:extLst>
                    <a:ext uri="{9D8B030D-6E8A-4147-A177-3AD203B41FA5}">
                      <a16:colId xmlns:a16="http://schemas.microsoft.com/office/drawing/2014/main" xmlns="" val="20000"/>
                    </a:ext>
                  </a:extLst>
                </a:gridCol>
                <a:gridCol w="540000">
                  <a:extLst>
                    <a:ext uri="{9D8B030D-6E8A-4147-A177-3AD203B41FA5}">
                      <a16:colId xmlns:a16="http://schemas.microsoft.com/office/drawing/2014/main" xmlns="" val="20001"/>
                    </a:ext>
                  </a:extLst>
                </a:gridCol>
              </a:tblGrid>
              <a:tr h="0">
                <a:tc>
                  <a:txBody>
                    <a:bodyPr/>
                    <a:lstStyle/>
                    <a:p>
                      <a:pPr 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66" name="表格 65"/>
          <p:cNvGraphicFramePr>
            <a:graphicFrameLocks noGrp="1"/>
          </p:cNvGraphicFramePr>
          <p:nvPr>
            <p:extLst/>
          </p:nvPr>
        </p:nvGraphicFramePr>
        <p:xfrm>
          <a:off x="7276352" y="2888940"/>
          <a:ext cx="1188000" cy="274320"/>
        </p:xfrm>
        <a:graphic>
          <a:graphicData uri="http://schemas.openxmlformats.org/drawingml/2006/table">
            <a:tbl>
              <a:tblPr firstRow="1" bandRow="1">
                <a:tableStyleId>{2D5ABB26-0587-4C30-8999-92F81FD0307C}</a:tableStyleId>
              </a:tblPr>
              <a:tblGrid>
                <a:gridCol w="324000">
                  <a:extLst>
                    <a:ext uri="{9D8B030D-6E8A-4147-A177-3AD203B41FA5}">
                      <a16:colId xmlns:a16="http://schemas.microsoft.com/office/drawing/2014/main" xmlns="" val="20000"/>
                    </a:ext>
                  </a:extLst>
                </a:gridCol>
                <a:gridCol w="864000">
                  <a:extLst>
                    <a:ext uri="{9D8B030D-6E8A-4147-A177-3AD203B41FA5}">
                      <a16:colId xmlns:a16="http://schemas.microsoft.com/office/drawing/2014/main" xmlns="" val="20001"/>
                    </a:ext>
                  </a:extLst>
                </a:gridCol>
              </a:tblGrid>
              <a:tr h="0">
                <a:tc>
                  <a:txBody>
                    <a:bodyPr/>
                    <a:lstStyle/>
                    <a:p>
                      <a:pPr 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70" name="表格 69"/>
          <p:cNvGraphicFramePr>
            <a:graphicFrameLocks noGrp="1"/>
          </p:cNvGraphicFramePr>
          <p:nvPr>
            <p:extLst/>
          </p:nvPr>
        </p:nvGraphicFramePr>
        <p:xfrm>
          <a:off x="6960096" y="3427662"/>
          <a:ext cx="1720280" cy="274320"/>
        </p:xfrm>
        <a:graphic>
          <a:graphicData uri="http://schemas.openxmlformats.org/drawingml/2006/table">
            <a:tbl>
              <a:tblPr firstRow="1" bandRow="1">
                <a:tableStyleId>{2D5ABB26-0587-4C30-8999-92F81FD0307C}</a:tableStyleId>
              </a:tblPr>
              <a:tblGrid>
                <a:gridCol w="324000">
                  <a:extLst>
                    <a:ext uri="{9D8B030D-6E8A-4147-A177-3AD203B41FA5}">
                      <a16:colId xmlns:a16="http://schemas.microsoft.com/office/drawing/2014/main" xmlns="" val="20000"/>
                    </a:ext>
                  </a:extLst>
                </a:gridCol>
                <a:gridCol w="118800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tblGrid>
              <a:tr h="0">
                <a:tc>
                  <a:txBody>
                    <a:bodyPr/>
                    <a:lstStyle/>
                    <a:p>
                      <a:pPr 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en-US" altLang="zh-CN" sz="1200" dirty="0">
                          <a:latin typeface="Huawei Sans" panose="020C0503030203020204" pitchFamily="34" charset="0"/>
                          <a:cs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bl>
          </a:graphicData>
        </a:graphic>
      </p:graphicFrame>
      <p:grpSp>
        <p:nvGrpSpPr>
          <p:cNvPr id="72" name="组合 76"/>
          <p:cNvGrpSpPr>
            <a:grpSpLocks/>
          </p:cNvGrpSpPr>
          <p:nvPr/>
        </p:nvGrpSpPr>
        <p:grpSpPr bwMode="auto">
          <a:xfrm>
            <a:off x="5267908" y="3704973"/>
            <a:ext cx="1512167" cy="221617"/>
            <a:chOff x="5004048" y="5681302"/>
            <a:chExt cx="2461177" cy="366712"/>
          </a:xfrm>
        </p:grpSpPr>
        <p:cxnSp>
          <p:nvCxnSpPr>
            <p:cNvPr id="73" name="直接连接符 39"/>
            <p:cNvCxnSpPr>
              <a:cxnSpLocks noChangeShapeType="1"/>
            </p:cNvCxnSpPr>
            <p:nvPr/>
          </p:nvCxnSpPr>
          <p:spPr bwMode="auto">
            <a:xfrm>
              <a:off x="5004048"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4" name="直接连接符 39"/>
            <p:cNvCxnSpPr>
              <a:cxnSpLocks noChangeShapeType="1"/>
            </p:cNvCxnSpPr>
            <p:nvPr/>
          </p:nvCxnSpPr>
          <p:spPr bwMode="auto">
            <a:xfrm rot="-5400000">
              <a:off x="5184425" y="5868401"/>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5" name="直接连接符 39"/>
            <p:cNvCxnSpPr>
              <a:cxnSpLocks noChangeShapeType="1"/>
            </p:cNvCxnSpPr>
            <p:nvPr/>
          </p:nvCxnSpPr>
          <p:spPr bwMode="auto">
            <a:xfrm>
              <a:off x="5364037" y="5687037"/>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6" name="直接连接符 39"/>
            <p:cNvCxnSpPr>
              <a:cxnSpLocks noChangeShapeType="1"/>
            </p:cNvCxnSpPr>
            <p:nvPr/>
          </p:nvCxnSpPr>
          <p:spPr bwMode="auto">
            <a:xfrm rot="-5400000">
              <a:off x="5538667" y="5860914"/>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7" name="直接连接符 39"/>
            <p:cNvCxnSpPr>
              <a:cxnSpLocks noChangeShapeType="1"/>
            </p:cNvCxnSpPr>
            <p:nvPr/>
          </p:nvCxnSpPr>
          <p:spPr bwMode="auto">
            <a:xfrm rot="-5400000">
              <a:off x="5891153" y="5860914"/>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8" name="直接连接符 39"/>
            <p:cNvCxnSpPr>
              <a:cxnSpLocks noChangeShapeType="1"/>
            </p:cNvCxnSpPr>
            <p:nvPr/>
          </p:nvCxnSpPr>
          <p:spPr bwMode="auto">
            <a:xfrm>
              <a:off x="6057515" y="5692772"/>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9" name="直接连接符 39"/>
            <p:cNvCxnSpPr>
              <a:cxnSpLocks noChangeShapeType="1"/>
            </p:cNvCxnSpPr>
            <p:nvPr/>
          </p:nvCxnSpPr>
          <p:spPr bwMode="auto">
            <a:xfrm rot="-5400000">
              <a:off x="6232144" y="5866649"/>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0" name="直接连接符 39"/>
            <p:cNvCxnSpPr>
              <a:cxnSpLocks noChangeShapeType="1"/>
            </p:cNvCxnSpPr>
            <p:nvPr/>
          </p:nvCxnSpPr>
          <p:spPr bwMode="auto">
            <a:xfrm>
              <a:off x="5710776"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1" name="直接连接符 39"/>
            <p:cNvCxnSpPr>
              <a:cxnSpLocks noChangeShapeType="1"/>
            </p:cNvCxnSpPr>
            <p:nvPr/>
          </p:nvCxnSpPr>
          <p:spPr bwMode="auto">
            <a:xfrm>
              <a:off x="6398506"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2" name="直接连接符 39"/>
            <p:cNvCxnSpPr>
              <a:cxnSpLocks noChangeShapeType="1"/>
            </p:cNvCxnSpPr>
            <p:nvPr/>
          </p:nvCxnSpPr>
          <p:spPr bwMode="auto">
            <a:xfrm rot="-5400000">
              <a:off x="6578883" y="5868402"/>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3" name="直接连接符 39"/>
            <p:cNvCxnSpPr>
              <a:cxnSpLocks noChangeShapeType="1"/>
            </p:cNvCxnSpPr>
            <p:nvPr/>
          </p:nvCxnSpPr>
          <p:spPr bwMode="auto">
            <a:xfrm>
              <a:off x="6745245" y="5687038"/>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4" name="直接连接符 39"/>
            <p:cNvCxnSpPr>
              <a:cxnSpLocks noChangeShapeType="1"/>
            </p:cNvCxnSpPr>
            <p:nvPr/>
          </p:nvCxnSpPr>
          <p:spPr bwMode="auto">
            <a:xfrm rot="-5400000">
              <a:off x="6933125" y="5860915"/>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5" name="直接连接符 39"/>
            <p:cNvCxnSpPr>
              <a:cxnSpLocks noChangeShapeType="1"/>
            </p:cNvCxnSpPr>
            <p:nvPr/>
          </p:nvCxnSpPr>
          <p:spPr bwMode="auto">
            <a:xfrm>
              <a:off x="7105236"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grpSp>
      <p:sp>
        <p:nvSpPr>
          <p:cNvPr id="87" name="圆角矩形标注 86"/>
          <p:cNvSpPr/>
          <p:nvPr/>
        </p:nvSpPr>
        <p:spPr bwMode="auto">
          <a:xfrm>
            <a:off x="2711624" y="5337212"/>
            <a:ext cx="1752780" cy="922075"/>
          </a:xfrm>
          <a:prstGeom prst="wedgeRoundRectCallout">
            <a:avLst>
              <a:gd name="adj1" fmla="val -30738"/>
              <a:gd name="adj2" fmla="val -68497"/>
              <a:gd name="adj3" fmla="val 16667"/>
            </a:avLst>
          </a:prstGeom>
          <a:solidFill>
            <a:srgbClr val="F3FBFE"/>
          </a:solidFill>
          <a:ln w="9525" cap="flat" cmpd="sng" algn="ctr">
            <a:solidFill>
              <a:srgbClr val="99DFF9"/>
            </a:solidFill>
            <a:prstDash val="solid"/>
          </a:ln>
          <a:effectLst/>
        </p:spPr>
        <p:txBody>
          <a:bodyPr rtlCol="0" anchor="ctr"/>
          <a:lstStyle/>
          <a:p>
            <a:pPr algn="ctr" defTabSz="914400">
              <a:spcBef>
                <a:spcPct val="0"/>
              </a:spcBef>
              <a:spcAft>
                <a:spcPct val="0"/>
              </a:spcAft>
            </a:pPr>
            <a:endParaRPr lang="zh-CN" altLang="en-US" sz="1200" kern="0">
              <a:solidFill>
                <a:srgbClr val="000000"/>
              </a:solidFill>
              <a:latin typeface="Huawei Sans" panose="020C0503030203020204" pitchFamily="34" charset="0"/>
              <a:ea typeface="方正兰亭黑简体" panose="02000000000000000000" pitchFamily="2" charset="-122"/>
            </a:endParaRPr>
          </a:p>
        </p:txBody>
      </p:sp>
      <p:sp>
        <p:nvSpPr>
          <p:cNvPr id="88" name="文本框 87"/>
          <p:cNvSpPr txBox="1"/>
          <p:nvPr/>
        </p:nvSpPr>
        <p:spPr bwMode="auto">
          <a:xfrm>
            <a:off x="2777581" y="5275980"/>
            <a:ext cx="1720122" cy="104453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285750" indent="-285750" fontAlgn="base">
              <a:lnSpc>
                <a:spcPct val="125000"/>
              </a:lnSpc>
              <a:spcBef>
                <a:spcPts val="300"/>
              </a:spcBef>
              <a:spcAft>
                <a:spcPts val="300"/>
              </a:spcAft>
              <a:buFont typeface="Arial" panose="020B0604020202020204" pitchFamily="34" charset="0"/>
              <a:buChar char="•"/>
            </a:pPr>
            <a:r>
              <a:rPr lang="zh-CN" altLang="en-US" sz="14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需要封装：</a:t>
            </a:r>
            <a:endParaRPr lang="en-US" altLang="zh-CN" sz="14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base">
              <a:lnSpc>
                <a:spcPct val="125000"/>
              </a:lnSpc>
              <a:spcBef>
                <a:spcPts val="125"/>
              </a:spcBef>
              <a:spcAft>
                <a:spcPts val="125"/>
              </a:spcAft>
              <a:buFont typeface="Arial" panose="020B0604020202020204" pitchFamily="34" charset="0"/>
              <a:buChar char="•"/>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base">
              <a:lnSpc>
                <a:spcPct val="125000"/>
              </a:lnSpc>
              <a:spcBef>
                <a:spcPts val="125"/>
              </a:spcBef>
              <a:spcAft>
                <a:spcPts val="125"/>
              </a:spcAft>
              <a:buFont typeface="Arial" panose="020B0604020202020204" pitchFamily="34" charset="0"/>
              <a:buChar char="•"/>
            </a:pP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地址</a:t>
            </a:r>
          </a:p>
        </p:txBody>
      </p:sp>
      <p:cxnSp>
        <p:nvCxnSpPr>
          <p:cNvPr id="41" name="直接箭头连接符 40"/>
          <p:cNvCxnSpPr/>
          <p:nvPr/>
        </p:nvCxnSpPr>
        <p:spPr bwMode="auto">
          <a:xfrm>
            <a:off x="2768384" y="1952836"/>
            <a:ext cx="0" cy="212423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42" name="肘形连接符 41"/>
          <p:cNvCxnSpPr/>
          <p:nvPr/>
        </p:nvCxnSpPr>
        <p:spPr bwMode="auto">
          <a:xfrm flipV="1">
            <a:off x="2777581" y="1952626"/>
            <a:ext cx="6162736" cy="2124446"/>
          </a:xfrm>
          <a:prstGeom prst="bentConnector3">
            <a:avLst>
              <a:gd name="adj1" fmla="val 100104"/>
            </a:avLst>
          </a:prstGeom>
          <a:solidFill>
            <a:schemeClr val="accent1"/>
          </a:solidFill>
          <a:ln w="19050" cap="flat" cmpd="sng" algn="ctr">
            <a:solidFill>
              <a:schemeClr val="tx1"/>
            </a:solidFill>
            <a:prstDash val="solid"/>
            <a:round/>
            <a:headEnd type="none" w="med" len="med"/>
            <a:tailEnd type="triangle"/>
          </a:ln>
          <a:effectLst/>
        </p:spPr>
      </p:cxnSp>
      <p:sp>
        <p:nvSpPr>
          <p:cNvPr id="49" name="矩形 48"/>
          <p:cNvSpPr/>
          <p:nvPr/>
        </p:nvSpPr>
        <p:spPr>
          <a:xfrm>
            <a:off x="1919536" y="1399568"/>
            <a:ext cx="756084"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9098107" y="1393286"/>
            <a:ext cx="756084"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264890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初始状态</a:t>
            </a:r>
            <a:endParaRPr lang="zh-CN" altLang="en-US" dirty="0"/>
          </a:p>
        </p:txBody>
      </p:sp>
      <p:grpSp>
        <p:nvGrpSpPr>
          <p:cNvPr id="25" name="组合 24"/>
          <p:cNvGrpSpPr/>
          <p:nvPr/>
        </p:nvGrpSpPr>
        <p:grpSpPr>
          <a:xfrm>
            <a:off x="2387588" y="1196752"/>
            <a:ext cx="8028892" cy="2063055"/>
            <a:chOff x="2387588" y="1683594"/>
            <a:chExt cx="8028892" cy="2063055"/>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6715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3284984"/>
              <a:ext cx="2484276"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8208" y="3284984"/>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7" name="组合 26"/>
          <p:cNvGrpSpPr/>
          <p:nvPr/>
        </p:nvGrpSpPr>
        <p:grpSpPr>
          <a:xfrm>
            <a:off x="1715640" y="3891143"/>
            <a:ext cx="4212469" cy="1359509"/>
            <a:chOff x="767408" y="3085396"/>
            <a:chExt cx="4212469" cy="1044117"/>
          </a:xfrm>
        </p:grpSpPr>
        <p:sp>
          <p:nvSpPr>
            <p:cNvPr id="28" name="矩形 27"/>
            <p:cNvSpPr/>
            <p:nvPr/>
          </p:nvSpPr>
          <p:spPr bwMode="auto">
            <a:xfrm>
              <a:off x="1008062" y="3104965"/>
              <a:ext cx="3971814" cy="1024548"/>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AutoShape 28"/>
            <p:cNvSpPr>
              <a:spLocks/>
            </p:cNvSpPr>
            <p:nvPr/>
          </p:nvSpPr>
          <p:spPr bwMode="auto">
            <a:xfrm flipH="1">
              <a:off x="767408" y="3085396"/>
              <a:ext cx="4212469" cy="630942"/>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Host 1&gt;</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arp</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Internet Address    Physical Address   Type</a:t>
              </a:r>
            </a:p>
          </p:txBody>
        </p:sp>
      </p:grpSp>
      <p:sp>
        <p:nvSpPr>
          <p:cNvPr id="31" name="矩形 30"/>
          <p:cNvSpPr/>
          <p:nvPr/>
        </p:nvSpPr>
        <p:spPr>
          <a:xfrm>
            <a:off x="1721327" y="3500968"/>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ARP</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缓</a:t>
            </a:r>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存表</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矩形 29"/>
          <p:cNvSpPr/>
          <p:nvPr/>
        </p:nvSpPr>
        <p:spPr>
          <a:xfrm>
            <a:off x="5982697" y="3500967"/>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grpSp>
        <p:nvGrpSpPr>
          <p:cNvPr id="36" name="组合 35"/>
          <p:cNvGrpSpPr/>
          <p:nvPr/>
        </p:nvGrpSpPr>
        <p:grpSpPr>
          <a:xfrm>
            <a:off x="5903464" y="3891386"/>
            <a:ext cx="4188115" cy="2272534"/>
            <a:chOff x="333571" y="3709379"/>
            <a:chExt cx="4188115" cy="2272534"/>
          </a:xfrm>
          <a:effectLst/>
        </p:grpSpPr>
        <p:sp>
          <p:nvSpPr>
            <p:cNvPr id="37" name="矩形 36"/>
            <p:cNvSpPr/>
            <p:nvPr/>
          </p:nvSpPr>
          <p:spPr bwMode="auto">
            <a:xfrm>
              <a:off x="549872" y="3709379"/>
              <a:ext cx="3971814" cy="2272534"/>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AutoShape 28"/>
            <p:cNvSpPr>
              <a:spLocks/>
            </p:cNvSpPr>
            <p:nvPr/>
          </p:nvSpPr>
          <p:spPr bwMode="auto">
            <a:xfrm flipH="1">
              <a:off x="333571" y="3735144"/>
              <a:ext cx="4123719" cy="2246769"/>
            </a:xfrm>
            <a:prstGeom prst="rect">
              <a:avLst/>
            </a:prstGeom>
            <a:noFill/>
            <a:ln w="19050" algn="ctr">
              <a:noFill/>
              <a:miter lim="800000"/>
              <a:headEnd/>
              <a:tailEnd type="arrow" w="med" len="med"/>
            </a:ln>
            <a:effectLst/>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[Switch]display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mac-address verbose</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table of slot 0:</a:t>
              </a:r>
            </a:p>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 Address	Port  	Type	</a:t>
              </a:r>
            </a:p>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  	</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endPar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cxnSp>
        <p:nvCxnSpPr>
          <p:cNvPr id="7" name="直接连接符 6"/>
          <p:cNvCxnSpPr/>
          <p:nvPr/>
        </p:nvCxnSpPr>
        <p:spPr>
          <a:xfrm>
            <a:off x="1956294" y="4724310"/>
            <a:ext cx="3971814" cy="0"/>
          </a:xfrm>
          <a:prstGeom prst="line">
            <a:avLst/>
          </a:prstGeom>
          <a:ln w="1905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956295" y="5011916"/>
            <a:ext cx="3971814" cy="0"/>
          </a:xfrm>
          <a:prstGeom prst="line">
            <a:avLst/>
          </a:prstGeom>
          <a:ln w="1905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Tree>
    <p:extLst>
      <p:ext uri="{BB962C8B-B14F-4D97-AF65-F5344CB8AC3E}">
        <p14:creationId xmlns:p14="http://schemas.microsoft.com/office/powerpoint/2010/main" val="289479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泛洪数据帧</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2798142"/>
            <a:ext cx="2412268"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2" name="矩形 31"/>
          <p:cNvSpPr/>
          <p:nvPr/>
        </p:nvSpPr>
        <p:spPr>
          <a:xfrm>
            <a:off x="1141558" y="3500967"/>
            <a:ext cx="2448272"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ARP Request</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6" name="直接连接符 35"/>
          <p:cNvCxnSpPr/>
          <p:nvPr/>
        </p:nvCxnSpPr>
        <p:spPr bwMode="auto">
          <a:xfrm>
            <a:off x="6672064"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8" name="直接连接符 37"/>
          <p:cNvCxnSpPr/>
          <p:nvPr/>
        </p:nvCxnSpPr>
        <p:spPr bwMode="auto">
          <a:xfrm flipV="1">
            <a:off x="6204012" y="1556792"/>
            <a:ext cx="288032" cy="432048"/>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50" name="矩形 49"/>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nvGrpSpPr>
          <p:cNvPr id="51" name="组合 50"/>
          <p:cNvGrpSpPr/>
          <p:nvPr/>
        </p:nvGrpSpPr>
        <p:grpSpPr>
          <a:xfrm rot="10800000">
            <a:off x="4236981" y="2628355"/>
            <a:ext cx="410355" cy="275493"/>
            <a:chOff x="7383369" y="3528374"/>
            <a:chExt cx="321775" cy="216024"/>
          </a:xfrm>
        </p:grpSpPr>
        <p:sp>
          <p:nvSpPr>
            <p:cNvPr id="52" name="同侧圆角矩形 51"/>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56" name="等腰三角形 55"/>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rot="10800000">
            <a:off x="6817428" y="2631214"/>
            <a:ext cx="410355" cy="275493"/>
            <a:chOff x="7383369" y="3528374"/>
            <a:chExt cx="321775" cy="216024"/>
          </a:xfrm>
        </p:grpSpPr>
        <p:sp>
          <p:nvSpPr>
            <p:cNvPr id="58" name="同侧圆角矩形 5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59" name="等腰三角形 5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p:nvGrpSpPr>
        <p:grpSpPr>
          <a:xfrm rot="10800000">
            <a:off x="6457052" y="1739692"/>
            <a:ext cx="410355" cy="275493"/>
            <a:chOff x="7383369" y="3528374"/>
            <a:chExt cx="321775" cy="216024"/>
          </a:xfrm>
        </p:grpSpPr>
        <p:sp>
          <p:nvSpPr>
            <p:cNvPr id="61" name="同侧圆角矩形 60"/>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62" name="等腰三角形 61"/>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5982697" y="3500967"/>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grpSp>
        <p:nvGrpSpPr>
          <p:cNvPr id="39" name="组合 38"/>
          <p:cNvGrpSpPr/>
          <p:nvPr/>
        </p:nvGrpSpPr>
        <p:grpSpPr>
          <a:xfrm>
            <a:off x="5903464" y="3891386"/>
            <a:ext cx="4188115" cy="2272534"/>
            <a:chOff x="333571" y="3709379"/>
            <a:chExt cx="4188115" cy="2272534"/>
          </a:xfrm>
          <a:effectLst/>
        </p:grpSpPr>
        <p:sp>
          <p:nvSpPr>
            <p:cNvPr id="41" name="矩形 40"/>
            <p:cNvSpPr/>
            <p:nvPr/>
          </p:nvSpPr>
          <p:spPr bwMode="auto">
            <a:xfrm>
              <a:off x="549872" y="3709379"/>
              <a:ext cx="3971814" cy="2272534"/>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AutoShape 28"/>
            <p:cNvSpPr>
              <a:spLocks/>
            </p:cNvSpPr>
            <p:nvPr/>
          </p:nvSpPr>
          <p:spPr bwMode="auto">
            <a:xfrm flipH="1">
              <a:off x="333571" y="3735144"/>
              <a:ext cx="4123719" cy="2246769"/>
            </a:xfrm>
            <a:prstGeom prst="rect">
              <a:avLst/>
            </a:prstGeom>
            <a:noFill/>
            <a:ln w="19050" algn="ctr">
              <a:noFill/>
              <a:miter lim="800000"/>
              <a:headEnd/>
              <a:tailEnd type="arrow" w="med" len="med"/>
            </a:ln>
            <a:effectLst/>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[Switch]display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mac-address verbose</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table of slot 0:</a:t>
              </a:r>
            </a:p>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 Address	Port  	Type	</a:t>
              </a:r>
            </a:p>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  	</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endPar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aphicFrame>
        <p:nvGraphicFramePr>
          <p:cNvPr id="43" name="表格 42"/>
          <p:cNvGraphicFramePr>
            <a:graphicFrameLocks noGrp="1"/>
          </p:cNvGraphicFramePr>
          <p:nvPr>
            <p:extLst/>
          </p:nvPr>
        </p:nvGraphicFramePr>
        <p:xfrm>
          <a:off x="1375714" y="3890900"/>
          <a:ext cx="4419600" cy="2127640"/>
        </p:xfrm>
        <a:graphic>
          <a:graphicData uri="http://schemas.openxmlformats.org/drawingml/2006/table">
            <a:tbl>
              <a:tblPr firstRow="1" bandRow="1">
                <a:tableStyleId>{5C22544A-7EE6-4342-B048-85BDC9FD1C3A}</a:tableStyleId>
              </a:tblPr>
              <a:tblGrid>
                <a:gridCol w="1665714">
                  <a:extLst>
                    <a:ext uri="{9D8B030D-6E8A-4147-A177-3AD203B41FA5}">
                      <a16:colId xmlns:a16="http://schemas.microsoft.com/office/drawing/2014/main" xmlns="" val="20000"/>
                    </a:ext>
                  </a:extLst>
                </a:gridCol>
                <a:gridCol w="2753886">
                  <a:extLst>
                    <a:ext uri="{9D8B030D-6E8A-4147-A177-3AD203B41FA5}">
                      <a16:colId xmlns:a16="http://schemas.microsoft.com/office/drawing/2014/main" xmlns="" val="20001"/>
                    </a:ext>
                  </a:extLst>
                </a:gridCol>
              </a:tblGrid>
              <a:tr h="37802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FF-FF-FF-FF-FF-FF</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37802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1"/>
                  </a:ext>
                </a:extLst>
              </a:tr>
              <a:tr h="1287486">
                <a:tc gridSpan="2">
                  <a:txBody>
                    <a:bodyPr/>
                    <a:lstStyle/>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操作类型：</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ARP Request</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00-00-00-00-00-00</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40" name="矩形 39"/>
          <p:cNvSpPr/>
          <p:nvPr/>
        </p:nvSpPr>
        <p:spPr>
          <a:xfrm>
            <a:off x="7968208" y="279814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8370275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学习</a:t>
            </a:r>
            <a:r>
              <a:rPr lang="en-US" altLang="zh-CN" smtClean="0"/>
              <a:t>MAC</a:t>
            </a:r>
            <a:r>
              <a:rPr lang="zh-CN" altLang="en-US" smtClean="0"/>
              <a:t>地址</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2798142"/>
            <a:ext cx="2412268"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8208" y="279814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35" name="矩形 34"/>
          <p:cNvSpPr/>
          <p:nvPr/>
        </p:nvSpPr>
        <p:spPr>
          <a:xfrm>
            <a:off x="1141558" y="3500967"/>
            <a:ext cx="2448272"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发出的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ARP Request</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39" name="表格 38"/>
          <p:cNvGraphicFramePr>
            <a:graphicFrameLocks noGrp="1"/>
          </p:cNvGraphicFramePr>
          <p:nvPr>
            <p:extLst/>
          </p:nvPr>
        </p:nvGraphicFramePr>
        <p:xfrm>
          <a:off x="1375714" y="3890900"/>
          <a:ext cx="4419600" cy="2110940"/>
        </p:xfrm>
        <a:graphic>
          <a:graphicData uri="http://schemas.openxmlformats.org/drawingml/2006/table">
            <a:tbl>
              <a:tblPr firstRow="1" bandRow="1">
                <a:tableStyleId>{5C22544A-7EE6-4342-B048-85BDC9FD1C3A}</a:tableStyleId>
              </a:tblPr>
              <a:tblGrid>
                <a:gridCol w="1665714">
                  <a:extLst>
                    <a:ext uri="{9D8B030D-6E8A-4147-A177-3AD203B41FA5}">
                      <a16:colId xmlns:a16="http://schemas.microsoft.com/office/drawing/2014/main" xmlns="" val="20000"/>
                    </a:ext>
                  </a:extLst>
                </a:gridCol>
                <a:gridCol w="2753886">
                  <a:extLst>
                    <a:ext uri="{9D8B030D-6E8A-4147-A177-3AD203B41FA5}">
                      <a16:colId xmlns:a16="http://schemas.microsoft.com/office/drawing/2014/main" xmlns="" val="20001"/>
                    </a:ext>
                  </a:extLst>
                </a:gridCol>
              </a:tblGrid>
              <a:tr h="37802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FF-FF-FF-FF-FF-FF</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37802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1"/>
                  </a:ext>
                </a:extLst>
              </a:tr>
              <a:tr h="1287486">
                <a:tc gridSpan="2">
                  <a:txBody>
                    <a:bodyPr/>
                    <a:lstStyle/>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操作类型：</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ARP Request</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00-00-00-00-00-00</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cxnSp>
        <p:nvCxnSpPr>
          <p:cNvPr id="40" name="直接连接符 39"/>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41" name="直接连接符 40"/>
          <p:cNvCxnSpPr/>
          <p:nvPr/>
        </p:nvCxnSpPr>
        <p:spPr bwMode="auto">
          <a:xfrm>
            <a:off x="6672064"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42" name="直接连接符 41"/>
          <p:cNvCxnSpPr/>
          <p:nvPr/>
        </p:nvCxnSpPr>
        <p:spPr bwMode="auto">
          <a:xfrm flipV="1">
            <a:off x="6204012" y="1556792"/>
            <a:ext cx="288032" cy="432048"/>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grpSp>
        <p:nvGrpSpPr>
          <p:cNvPr id="43" name="组合 42"/>
          <p:cNvGrpSpPr/>
          <p:nvPr/>
        </p:nvGrpSpPr>
        <p:grpSpPr>
          <a:xfrm rot="10800000">
            <a:off x="4236981" y="2628355"/>
            <a:ext cx="410355" cy="275493"/>
            <a:chOff x="7383369" y="3528374"/>
            <a:chExt cx="321775" cy="216024"/>
          </a:xfrm>
        </p:grpSpPr>
        <p:sp>
          <p:nvSpPr>
            <p:cNvPr id="44" name="同侧圆角矩形 43"/>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5" name="等腰三角形 44"/>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rot="10800000">
            <a:off x="6817428" y="2631214"/>
            <a:ext cx="410355" cy="275493"/>
            <a:chOff x="7383369" y="3528374"/>
            <a:chExt cx="321775" cy="216024"/>
          </a:xfrm>
        </p:grpSpPr>
        <p:sp>
          <p:nvSpPr>
            <p:cNvPr id="47" name="同侧圆角矩形 46"/>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8" name="等腰三角形 4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rot="10800000">
            <a:off x="6457052" y="1739692"/>
            <a:ext cx="410355" cy="275493"/>
            <a:chOff x="7383369" y="3528374"/>
            <a:chExt cx="321775" cy="216024"/>
          </a:xfrm>
        </p:grpSpPr>
        <p:sp>
          <p:nvSpPr>
            <p:cNvPr id="64" name="同侧圆角矩形 63"/>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65" name="等腰三角形 64"/>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5911412" y="3892554"/>
            <a:ext cx="4188115" cy="2272534"/>
            <a:chOff x="333571" y="3709379"/>
            <a:chExt cx="4188115" cy="2272534"/>
          </a:xfrm>
        </p:grpSpPr>
        <p:sp>
          <p:nvSpPr>
            <p:cNvPr id="68" name="矩形 67"/>
            <p:cNvSpPr/>
            <p:nvPr/>
          </p:nvSpPr>
          <p:spPr bwMode="auto">
            <a:xfrm>
              <a:off x="549872" y="3709379"/>
              <a:ext cx="3971814" cy="2272534"/>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AutoShape 28"/>
            <p:cNvSpPr>
              <a:spLocks/>
            </p:cNvSpPr>
            <p:nvPr/>
          </p:nvSpPr>
          <p:spPr bwMode="auto">
            <a:xfrm flipH="1">
              <a:off x="333571" y="3735144"/>
              <a:ext cx="4123719" cy="2246769"/>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[Switch]display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mac-address verbose</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table of slot 0:</a:t>
              </a:r>
            </a:p>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 Address	Port  	Type	</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0050-5600-0001 	GE0/0/1	</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dynamic   	</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endPar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70" name="矩形 69"/>
          <p:cNvSpPr/>
          <p:nvPr/>
        </p:nvSpPr>
        <p:spPr>
          <a:xfrm>
            <a:off x="5982697" y="3500967"/>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spTree>
    <p:extLst>
      <p:ext uri="{BB962C8B-B14F-4D97-AF65-F5344CB8AC3E}">
        <p14:creationId xmlns:p14="http://schemas.microsoft.com/office/powerpoint/2010/main" val="2893994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mtClean="0"/>
              <a:t>学完本课程后，您将能够：</a:t>
            </a:r>
          </a:p>
          <a:p>
            <a:pPr lvl="1"/>
            <a:r>
              <a:rPr lang="zh-CN" altLang="en-US" smtClean="0"/>
              <a:t>描述以太网的基本概念</a:t>
            </a:r>
          </a:p>
          <a:p>
            <a:pPr lvl="1"/>
            <a:r>
              <a:rPr lang="zh-CN" altLang="en-US" smtClean="0"/>
              <a:t>区分</a:t>
            </a:r>
            <a:r>
              <a:rPr lang="en-US" altLang="zh-CN" smtClean="0"/>
              <a:t>MAC</a:t>
            </a:r>
            <a:r>
              <a:rPr lang="zh-CN" altLang="en-US" smtClean="0"/>
              <a:t>地址的类型</a:t>
            </a:r>
          </a:p>
          <a:p>
            <a:pPr lvl="1"/>
            <a:r>
              <a:rPr lang="zh-CN" altLang="en-US" smtClean="0"/>
              <a:t>描述二层交换机的工作流程</a:t>
            </a:r>
          </a:p>
          <a:p>
            <a:pPr lvl="1"/>
            <a:r>
              <a:rPr lang="zh-CN" altLang="en-US" smtClean="0"/>
              <a:t>描述</a:t>
            </a:r>
            <a:r>
              <a:rPr lang="en-US" altLang="zh-CN" smtClean="0"/>
              <a:t>MAC</a:t>
            </a:r>
            <a:r>
              <a:rPr lang="zh-CN" altLang="en-US" smtClean="0"/>
              <a:t>地址表的构成与形成过程</a:t>
            </a:r>
          </a:p>
          <a:p>
            <a:endParaRPr lang="zh-CN" altLang="en-US" dirty="0"/>
          </a:p>
        </p:txBody>
      </p:sp>
    </p:spTree>
    <p:extLst>
      <p:ext uri="{BB962C8B-B14F-4D97-AF65-F5344CB8AC3E}">
        <p14:creationId xmlns:p14="http://schemas.microsoft.com/office/powerpoint/2010/main" val="2832442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目标主机回复</a:t>
            </a:r>
            <a:endParaRPr lang="zh-CN" altLang="en-US" dirty="0"/>
          </a:p>
        </p:txBody>
      </p:sp>
      <p:grpSp>
        <p:nvGrpSpPr>
          <p:cNvPr id="25" name="组合 24"/>
          <p:cNvGrpSpPr/>
          <p:nvPr/>
        </p:nvGrpSpPr>
        <p:grpSpPr>
          <a:xfrm>
            <a:off x="2691279" y="1196752"/>
            <a:ext cx="6408712" cy="1529310"/>
            <a:chOff x="2691279" y="1683594"/>
            <a:chExt cx="6408712" cy="152931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6715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GE0/0/3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cxnSp>
        <p:nvCxnSpPr>
          <p:cNvPr id="36" name="直接连接符 35"/>
          <p:cNvCxnSpPr/>
          <p:nvPr/>
        </p:nvCxnSpPr>
        <p:spPr bwMode="auto">
          <a:xfrm>
            <a:off x="6672064"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aphicFrame>
        <p:nvGraphicFramePr>
          <p:cNvPr id="35" name="表格 34"/>
          <p:cNvGraphicFramePr>
            <a:graphicFrameLocks noGrp="1"/>
          </p:cNvGraphicFramePr>
          <p:nvPr>
            <p:extLst/>
          </p:nvPr>
        </p:nvGraphicFramePr>
        <p:xfrm>
          <a:off x="7227783" y="3846856"/>
          <a:ext cx="4420800" cy="2127600"/>
        </p:xfrm>
        <a:graphic>
          <a:graphicData uri="http://schemas.openxmlformats.org/drawingml/2006/table">
            <a:tbl>
              <a:tblPr firstRow="1" bandRow="1">
                <a:tableStyleId>{5C22544A-7EE6-4342-B048-85BDC9FD1C3A}</a:tableStyleId>
              </a:tblPr>
              <a:tblGrid>
                <a:gridCol w="1666800">
                  <a:extLst>
                    <a:ext uri="{9D8B030D-6E8A-4147-A177-3AD203B41FA5}">
                      <a16:colId xmlns:a16="http://schemas.microsoft.com/office/drawing/2014/main" xmlns="" val="20000"/>
                    </a:ext>
                  </a:extLst>
                </a:gridCol>
                <a:gridCol w="2754000">
                  <a:extLst>
                    <a:ext uri="{9D8B030D-6E8A-4147-A177-3AD203B41FA5}">
                      <a16:colId xmlns:a16="http://schemas.microsoft.com/office/drawing/2014/main" xmlns="" val="20001"/>
                    </a:ext>
                  </a:extLst>
                </a:gridCol>
              </a:tblGrid>
              <a:tr h="37800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en-US" altLang="zh-CN" sz="1400" b="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1</a:t>
                      </a:r>
                      <a:endPar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378000">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1"/>
                  </a:ext>
                </a:extLst>
              </a:tr>
              <a:tr h="1371600">
                <a:tc gridSpan="2">
                  <a:txBody>
                    <a:bodyPr/>
                    <a:lstStyle/>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操作类型：</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ARP Reply</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2</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发送端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2</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MAC 1</a:t>
                      </a:r>
                    </a:p>
                    <a:p>
                      <a:pPr algn="l">
                        <a:lnSpc>
                          <a:spcPct val="120000"/>
                        </a:lnSpc>
                      </a:pP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目的端</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 1</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39" name="矩形 38"/>
          <p:cNvSpPr/>
          <p:nvPr/>
        </p:nvSpPr>
        <p:spPr>
          <a:xfrm>
            <a:off x="6916370" y="3474841"/>
            <a:ext cx="2448272" cy="307777"/>
          </a:xfrm>
          <a:prstGeom prst="rect">
            <a:avLst/>
          </a:prstGeom>
        </p:spPr>
        <p:txBody>
          <a:bodyPr wrap="square">
            <a:spAutoFit/>
          </a:bodyPr>
          <a:lstStyle/>
          <a:p>
            <a:pPr algn="ctr" fontAlgn="base"/>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rPr>
              <a:t>2</a:t>
            </a:r>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发出</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ARP Reply</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2275972" y="3472833"/>
            <a:ext cx="1980220" cy="307777"/>
          </a:xfrm>
          <a:prstGeom prst="rect">
            <a:avLst/>
          </a:prstGeom>
        </p:spPr>
        <p:txBody>
          <a:bodyPr wrap="square">
            <a:spAutoFit/>
          </a:bodyPr>
          <a:lstStyle/>
          <a:p>
            <a:pPr algn="ctr" fontAlgn="base"/>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交换机的</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MAC</a:t>
            </a: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地址表</a:t>
            </a:r>
          </a:p>
        </p:txBody>
      </p:sp>
      <p:cxnSp>
        <p:nvCxnSpPr>
          <p:cNvPr id="43" name="直接连接符 42"/>
          <p:cNvCxnSpPr/>
          <p:nvPr/>
        </p:nvCxnSpPr>
        <p:spPr bwMode="auto">
          <a:xfrm>
            <a:off x="4223792"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pSp>
        <p:nvGrpSpPr>
          <p:cNvPr id="3" name="组合 2"/>
          <p:cNvGrpSpPr/>
          <p:nvPr/>
        </p:nvGrpSpPr>
        <p:grpSpPr>
          <a:xfrm>
            <a:off x="2275972" y="3846856"/>
            <a:ext cx="4123719" cy="2315519"/>
            <a:chOff x="-309243" y="3826756"/>
            <a:chExt cx="4123719" cy="2315519"/>
          </a:xfrm>
          <a:effectLst/>
        </p:grpSpPr>
        <p:sp>
          <p:nvSpPr>
            <p:cNvPr id="46" name="矩形 45"/>
            <p:cNvSpPr/>
            <p:nvPr/>
          </p:nvSpPr>
          <p:spPr bwMode="auto">
            <a:xfrm>
              <a:off x="-158327" y="3826756"/>
              <a:ext cx="3971814" cy="2258886"/>
            </a:xfrm>
            <a:prstGeom prst="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AutoShape 28"/>
            <p:cNvSpPr>
              <a:spLocks/>
            </p:cNvSpPr>
            <p:nvPr/>
          </p:nvSpPr>
          <p:spPr bwMode="auto">
            <a:xfrm flipH="1">
              <a:off x="-309243" y="3895506"/>
              <a:ext cx="4123719" cy="2246769"/>
            </a:xfrm>
            <a:prstGeom prst="rect">
              <a:avLst/>
            </a:prstGeom>
            <a:noFill/>
            <a:ln w="19050" algn="ctr">
              <a:noFill/>
              <a:miter lim="800000"/>
              <a:headEnd/>
              <a:tailEnd type="arrow" w="med" len="med"/>
            </a:ln>
          </p:spPr>
          <p:txBody>
            <a:bodyPr wrap="square" anchor="ctr">
              <a:sp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[Switch]display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mac-address verbose</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MAC address table of slot 0:</a:t>
              </a:r>
            </a:p>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---------------------------------------------------MAC Address	Port  	Type	</a:t>
              </a:r>
            </a:p>
            <a:p>
              <a:pPr algn="l">
                <a:lnSpc>
                  <a:spcPct val="125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0050-5600-0001 	GE0/0/1	dynamic   	</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r>
                <a:rPr lang="en-US" altLang="zh-CN"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0050-5600-0002 	GE0/0/2</a:t>
              </a: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	dynamic</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a:lnSpc>
                  <a:spcPct val="125000"/>
                </a:lnSpc>
              </a:pPr>
              <a:r>
                <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33" name="矩形 32"/>
          <p:cNvSpPr/>
          <p:nvPr/>
        </p:nvSpPr>
        <p:spPr>
          <a:xfrm>
            <a:off x="4881063" y="2766102"/>
            <a:ext cx="198022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grpSp>
        <p:nvGrpSpPr>
          <p:cNvPr id="40" name="组合 39"/>
          <p:cNvGrpSpPr/>
          <p:nvPr/>
        </p:nvGrpSpPr>
        <p:grpSpPr>
          <a:xfrm rot="10800000">
            <a:off x="6886280" y="2644497"/>
            <a:ext cx="410355" cy="275493"/>
            <a:chOff x="7383369" y="3528374"/>
            <a:chExt cx="321775" cy="216024"/>
          </a:xfrm>
        </p:grpSpPr>
        <p:sp>
          <p:nvSpPr>
            <p:cNvPr id="41" name="同侧圆角矩形 40"/>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5" name="等腰三角形 44"/>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rot="10800000">
            <a:off x="4431998" y="2640864"/>
            <a:ext cx="410355" cy="275493"/>
            <a:chOff x="7383369" y="3528374"/>
            <a:chExt cx="321775" cy="216024"/>
          </a:xfrm>
        </p:grpSpPr>
        <p:sp>
          <p:nvSpPr>
            <p:cNvPr id="48" name="同侧圆角矩形 4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9" name="等腰三角形 4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7968208" y="2798142"/>
            <a:ext cx="2448272"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192.168.1.2</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2</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p:nvSpPr>
        <p:spPr>
          <a:xfrm>
            <a:off x="2387588" y="2798142"/>
            <a:ext cx="2412268" cy="461665"/>
          </a:xfrm>
          <a:prstGeom prst="rect">
            <a:avLst/>
          </a:prstGeom>
        </p:spPr>
        <p:txBody>
          <a:bodyPr wrap="square">
            <a:spAutoFit/>
          </a:bodyPr>
          <a:lstStyle/>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IP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192.168.1.1</a:t>
            </a:r>
          </a:p>
          <a:p>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MAC 1</a:t>
            </a: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935481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二层以太网交换机根据端口所接收到报文的（ </a:t>
            </a:r>
            <a:r>
              <a:rPr lang="en-US" altLang="zh-CN" dirty="0" smtClean="0"/>
              <a:t>  </a:t>
            </a:r>
            <a:r>
              <a:rPr lang="zh-CN" altLang="en-US" dirty="0" smtClean="0"/>
              <a:t>）生成 </a:t>
            </a:r>
            <a:r>
              <a:rPr lang="en-US" altLang="zh-CN" dirty="0" smtClean="0"/>
              <a:t>MAC </a:t>
            </a:r>
            <a:r>
              <a:rPr lang="zh-CN" altLang="en-US" dirty="0" smtClean="0"/>
              <a:t>地址表选项。</a:t>
            </a:r>
          </a:p>
          <a:p>
            <a:pPr marL="744376" lvl="1" indent="-342900">
              <a:buFont typeface="+mj-lt"/>
              <a:buAutoNum type="alphaUcPeriod"/>
            </a:pPr>
            <a:r>
              <a:rPr lang="zh-CN" altLang="en-US" dirty="0" smtClean="0"/>
              <a:t>源 </a:t>
            </a:r>
            <a:r>
              <a:rPr lang="en-US" altLang="zh-CN" dirty="0" smtClean="0"/>
              <a:t>MAC </a:t>
            </a:r>
            <a:r>
              <a:rPr lang="zh-CN" altLang="en-US" dirty="0" smtClean="0"/>
              <a:t>地址</a:t>
            </a:r>
          </a:p>
          <a:p>
            <a:pPr marL="744376" lvl="1" indent="-342900">
              <a:buFont typeface="+mj-lt"/>
              <a:buAutoNum type="alphaUcPeriod"/>
            </a:pPr>
            <a:r>
              <a:rPr lang="zh-CN" altLang="en-US" dirty="0" smtClean="0"/>
              <a:t>目的 </a:t>
            </a:r>
            <a:r>
              <a:rPr lang="en-US" altLang="zh-CN" dirty="0" smtClean="0"/>
              <a:t>MAC </a:t>
            </a:r>
            <a:r>
              <a:rPr lang="zh-CN" altLang="en-US" dirty="0" smtClean="0"/>
              <a:t>地址</a:t>
            </a:r>
          </a:p>
          <a:p>
            <a:pPr marL="744376" lvl="1" indent="-342900">
              <a:buFont typeface="+mj-lt"/>
              <a:buAutoNum type="alphaUcPeriod"/>
            </a:pPr>
            <a:r>
              <a:rPr lang="zh-CN" altLang="en-US" dirty="0" smtClean="0"/>
              <a:t>源 </a:t>
            </a:r>
            <a:r>
              <a:rPr lang="en-US" altLang="zh-CN" dirty="0" smtClean="0"/>
              <a:t>IP </a:t>
            </a:r>
            <a:r>
              <a:rPr lang="zh-CN" altLang="en-US" dirty="0" smtClean="0"/>
              <a:t>地址</a:t>
            </a:r>
          </a:p>
          <a:p>
            <a:pPr marL="744376" lvl="1" indent="-342900">
              <a:buFont typeface="+mj-lt"/>
              <a:buAutoNum type="alphaUcPeriod"/>
            </a:pPr>
            <a:r>
              <a:rPr lang="zh-CN" altLang="en-US" dirty="0" smtClean="0"/>
              <a:t>目的 </a:t>
            </a:r>
            <a:r>
              <a:rPr lang="en-US" altLang="zh-CN" dirty="0" smtClean="0"/>
              <a:t>IP </a:t>
            </a:r>
            <a:r>
              <a:rPr lang="zh-CN" altLang="en-US" dirty="0" smtClean="0"/>
              <a:t>地址</a:t>
            </a:r>
          </a:p>
          <a:p>
            <a:r>
              <a:rPr lang="zh-CN" altLang="en-US" dirty="0" smtClean="0"/>
              <a:t>一台交换机有</a:t>
            </a:r>
            <a:r>
              <a:rPr lang="en-US" altLang="zh-CN" dirty="0" smtClean="0"/>
              <a:t>8</a:t>
            </a:r>
            <a:r>
              <a:rPr lang="zh-CN" altLang="en-US" dirty="0" smtClean="0"/>
              <a:t>个端口，一个单播帧从某一端口进入了该交换机，但交换机在</a:t>
            </a:r>
            <a:r>
              <a:rPr lang="en-US" altLang="zh-CN" dirty="0" smtClean="0"/>
              <a:t>MAC</a:t>
            </a:r>
            <a:r>
              <a:rPr lang="zh-CN" altLang="en-US" dirty="0" smtClean="0"/>
              <a:t>地址表中查不到关于该帧的目的</a:t>
            </a:r>
            <a:r>
              <a:rPr lang="en-US" altLang="zh-CN" dirty="0" smtClean="0"/>
              <a:t>MAC</a:t>
            </a:r>
            <a:r>
              <a:rPr lang="zh-CN" altLang="en-US" dirty="0" smtClean="0"/>
              <a:t>地址表项，那么交换机对该帧进行的转发操作是？</a:t>
            </a:r>
            <a:r>
              <a:rPr lang="en-US" altLang="zh-CN" dirty="0" smtClean="0"/>
              <a:t>(     )</a:t>
            </a:r>
          </a:p>
          <a:p>
            <a:pPr marL="744376" lvl="1" indent="-342900">
              <a:buFont typeface="+mj-lt"/>
              <a:buAutoNum type="alphaUcPeriod"/>
            </a:pPr>
            <a:r>
              <a:rPr lang="zh-CN" altLang="en-US" dirty="0" smtClean="0"/>
              <a:t>丢弃</a:t>
            </a:r>
            <a:endParaRPr lang="en-US" altLang="zh-CN" dirty="0" smtClean="0"/>
          </a:p>
          <a:p>
            <a:pPr marL="744376" lvl="1" indent="-342900">
              <a:buFont typeface="+mj-lt"/>
              <a:buAutoNum type="alphaUcPeriod"/>
            </a:pPr>
            <a:r>
              <a:rPr lang="zh-CN" altLang="en-US" dirty="0" smtClean="0"/>
              <a:t>泛洪</a:t>
            </a:r>
            <a:endParaRPr lang="en-US" altLang="zh-CN" dirty="0" smtClean="0"/>
          </a:p>
          <a:p>
            <a:pPr marL="744376" lvl="1" indent="-342900">
              <a:buFont typeface="+mj-lt"/>
              <a:buAutoNum type="alphaUcPeriod"/>
            </a:pPr>
            <a:r>
              <a:rPr lang="zh-CN" altLang="en-US" dirty="0" smtClean="0"/>
              <a:t>点对点转发</a:t>
            </a:r>
            <a:endParaRPr lang="en-US" altLang="zh-CN" dirty="0"/>
          </a:p>
        </p:txBody>
      </p:sp>
    </p:spTree>
    <p:extLst>
      <p:ext uri="{BB962C8B-B14F-4D97-AF65-F5344CB8AC3E}">
        <p14:creationId xmlns:p14="http://schemas.microsoft.com/office/powerpoint/2010/main" val="40637561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在本章节中，介绍了以太网协议的基本概况，并介绍了以太网帧格式和</a:t>
            </a:r>
            <a:r>
              <a:rPr lang="en-US" altLang="zh-CN" dirty="0"/>
              <a:t>MAC</a:t>
            </a:r>
            <a:r>
              <a:rPr lang="zh-CN" altLang="en-US" dirty="0"/>
              <a:t>地址，还介绍了二层交换机的工作原理：在收到数据帧后，交换机学习帧的源</a:t>
            </a:r>
            <a:r>
              <a:rPr lang="en-US" altLang="zh-CN" dirty="0"/>
              <a:t>MAC</a:t>
            </a:r>
            <a:r>
              <a:rPr lang="zh-CN" altLang="en-US" dirty="0"/>
              <a:t>地址，然后在</a:t>
            </a:r>
            <a:r>
              <a:rPr lang="en-US" altLang="zh-CN" dirty="0"/>
              <a:t>MAC</a:t>
            </a:r>
            <a:r>
              <a:rPr lang="zh-CN" altLang="en-US" dirty="0"/>
              <a:t>地址表中查询该帧的目的</a:t>
            </a:r>
            <a:r>
              <a:rPr lang="en-US" altLang="zh-CN" dirty="0"/>
              <a:t>MAC</a:t>
            </a:r>
            <a:r>
              <a:rPr lang="zh-CN" altLang="en-US" dirty="0"/>
              <a:t>地址，并将帧从对应的端口转发出去。</a:t>
            </a:r>
          </a:p>
          <a:p>
            <a:r>
              <a:rPr lang="zh-CN" altLang="en-US" dirty="0"/>
              <a:t>最后，基于交换机的工作原理，回顾了同网段数据通信全过程。</a:t>
            </a:r>
          </a:p>
          <a:p>
            <a:endParaRPr lang="zh-CN" altLang="en-US" dirty="0"/>
          </a:p>
          <a:p>
            <a:endParaRPr lang="zh-CN" altLang="en-US" dirty="0"/>
          </a:p>
        </p:txBody>
      </p:sp>
    </p:spTree>
    <p:extLst>
      <p:ext uri="{BB962C8B-B14F-4D97-AF65-F5344CB8AC3E}">
        <p14:creationId xmlns:p14="http://schemas.microsoft.com/office/powerpoint/2010/main" val="9462746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81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b="1" dirty="0" smtClean="0"/>
              <a:t>以太网协议介绍</a:t>
            </a:r>
          </a:p>
          <a:p>
            <a:r>
              <a:rPr lang="zh-CN" altLang="en-US" dirty="0" smtClean="0">
                <a:solidFill>
                  <a:schemeClr val="bg1">
                    <a:lumMod val="50000"/>
                  </a:schemeClr>
                </a:solidFill>
              </a:rPr>
              <a:t>以太网帧介绍</a:t>
            </a:r>
          </a:p>
          <a:p>
            <a:r>
              <a:rPr lang="zh-CN" altLang="en-US" dirty="0" smtClean="0">
                <a:solidFill>
                  <a:schemeClr val="bg1">
                    <a:lumMod val="50000"/>
                  </a:schemeClr>
                </a:solidFill>
              </a:rPr>
              <a:t>以太网交换机介绍</a:t>
            </a:r>
          </a:p>
          <a:p>
            <a:r>
              <a:rPr lang="zh-CN" altLang="en-US" dirty="0" smtClean="0">
                <a:solidFill>
                  <a:schemeClr val="bg1">
                    <a:lumMod val="50000"/>
                  </a:schemeClr>
                </a:solidFill>
              </a:rPr>
              <a:t>同网段数据通信全过程</a:t>
            </a:r>
          </a:p>
          <a:p>
            <a:endParaRPr lang="zh-CN" altLang="en-US" dirty="0"/>
          </a:p>
        </p:txBody>
      </p:sp>
    </p:spTree>
    <p:extLst>
      <p:ext uri="{BB962C8B-B14F-4D97-AF65-F5344CB8AC3E}">
        <p14:creationId xmlns:p14="http://schemas.microsoft.com/office/powerpoint/2010/main" val="2445978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46"/>
          <p:cNvSpPr/>
          <p:nvPr/>
        </p:nvSpPr>
        <p:spPr>
          <a:xfrm>
            <a:off x="6939151" y="3050634"/>
            <a:ext cx="4173089" cy="2977929"/>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zh-CN" altLang="en-US" smtClean="0"/>
              <a:t>以太网协议</a:t>
            </a:r>
            <a:endParaRPr lang="zh-CN" altLang="en-US" dirty="0"/>
          </a:p>
        </p:txBody>
      </p:sp>
      <p:sp>
        <p:nvSpPr>
          <p:cNvPr id="3" name="文本占位符 2"/>
          <p:cNvSpPr>
            <a:spLocks noGrp="1"/>
          </p:cNvSpPr>
          <p:nvPr>
            <p:ph type="body" sz="quarter" idx="10"/>
          </p:nvPr>
        </p:nvSpPr>
        <p:spPr/>
        <p:txBody>
          <a:bodyPr/>
          <a:lstStyle/>
          <a:p>
            <a:r>
              <a:rPr lang="zh-CN" altLang="en-US" sz="2000" dirty="0" smtClean="0"/>
              <a:t>以太网是当今现有局域网（</a:t>
            </a:r>
            <a:r>
              <a:rPr lang="en-US" altLang="zh-CN" sz="2000" dirty="0" smtClean="0"/>
              <a:t>Local Area Network, LAN</a:t>
            </a:r>
            <a:r>
              <a:rPr lang="zh-CN" altLang="en-US" sz="2000" dirty="0" smtClean="0"/>
              <a:t>）采用的最通用的通信协议标准，该标准定义了在局域网中采用的电缆类型和信号处理方法。</a:t>
            </a:r>
            <a:endParaRPr lang="en-US" altLang="zh-CN" sz="2000" dirty="0" smtClean="0"/>
          </a:p>
          <a:p>
            <a:r>
              <a:rPr lang="zh-CN" altLang="en-US" sz="2000" dirty="0" smtClean="0"/>
              <a:t>以太网是建立在</a:t>
            </a:r>
            <a:r>
              <a:rPr lang="en-US" altLang="zh-CN" sz="2000" dirty="0" smtClean="0"/>
              <a:t>CSMA/CD</a:t>
            </a:r>
            <a:r>
              <a:rPr lang="zh-CN" altLang="en-US" sz="2000" dirty="0" smtClean="0"/>
              <a:t> </a:t>
            </a:r>
            <a:r>
              <a:rPr lang="en-US" altLang="zh-CN" sz="2000" dirty="0" smtClean="0"/>
              <a:t>(Carrier Sense Multiple Access/Collision Detection</a:t>
            </a:r>
            <a:r>
              <a:rPr lang="zh-CN" altLang="en-US" sz="2000" dirty="0" smtClean="0"/>
              <a:t>，载波监听多路访问</a:t>
            </a:r>
            <a:r>
              <a:rPr lang="en-US" altLang="zh-CN" sz="2000" dirty="0" smtClean="0"/>
              <a:t>/</a:t>
            </a:r>
            <a:r>
              <a:rPr lang="zh-CN" altLang="en-US" sz="2000" dirty="0" smtClean="0"/>
              <a:t>冲突检测</a:t>
            </a:r>
            <a:r>
              <a:rPr lang="en-US" altLang="zh-CN" sz="2000" dirty="0" smtClean="0"/>
              <a:t>)</a:t>
            </a:r>
            <a:r>
              <a:rPr lang="zh-CN" altLang="en-US" sz="2000" dirty="0" smtClean="0"/>
              <a:t>机制上的广播型网络。</a:t>
            </a:r>
            <a:endParaRPr lang="en-US" altLang="zh-CN" sz="2000" dirty="0" smtClean="0"/>
          </a:p>
        </p:txBody>
      </p:sp>
      <p:sp>
        <p:nvSpPr>
          <p:cNvPr id="10" name="椭圆 9"/>
          <p:cNvSpPr/>
          <p:nvPr/>
        </p:nvSpPr>
        <p:spPr>
          <a:xfrm>
            <a:off x="1314906" y="3117230"/>
            <a:ext cx="3924436" cy="2844738"/>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11" name="组合 10"/>
          <p:cNvGrpSpPr/>
          <p:nvPr/>
        </p:nvGrpSpPr>
        <p:grpSpPr>
          <a:xfrm>
            <a:off x="1671194" y="3369258"/>
            <a:ext cx="3332113" cy="2158986"/>
            <a:chOff x="3240311" y="2678966"/>
            <a:chExt cx="3332113" cy="2158986"/>
          </a:xfrm>
        </p:grpSpPr>
        <p:pic>
          <p:nvPicPr>
            <p:cNvPr id="13" name="图片 12" descr="PC.png"/>
            <p:cNvPicPr>
              <a:picLocks noChangeAspect="1"/>
            </p:cNvPicPr>
            <p:nvPr/>
          </p:nvPicPr>
          <p:blipFill>
            <a:blip r:embed="rId3" cstate="print"/>
            <a:stretch>
              <a:fillRect/>
            </a:stretch>
          </p:blipFill>
          <p:spPr>
            <a:xfrm>
              <a:off x="3479081" y="2982063"/>
              <a:ext cx="609376" cy="468000"/>
            </a:xfrm>
            <a:prstGeom prst="rect">
              <a:avLst/>
            </a:prstGeom>
          </p:spPr>
        </p:pic>
        <p:pic>
          <p:nvPicPr>
            <p:cNvPr id="14" name="图片 13" descr="PC.png"/>
            <p:cNvPicPr>
              <a:picLocks noChangeAspect="1"/>
            </p:cNvPicPr>
            <p:nvPr/>
          </p:nvPicPr>
          <p:blipFill>
            <a:blip r:embed="rId3" cstate="print"/>
            <a:stretch>
              <a:fillRect/>
            </a:stretch>
          </p:blipFill>
          <p:spPr>
            <a:xfrm>
              <a:off x="4273861" y="4062123"/>
              <a:ext cx="609376" cy="468000"/>
            </a:xfrm>
            <a:prstGeom prst="rect">
              <a:avLst/>
            </a:prstGeom>
          </p:spPr>
        </p:pic>
        <p:pic>
          <p:nvPicPr>
            <p:cNvPr id="15" name="图片 14" descr="PC.png"/>
            <p:cNvPicPr>
              <a:picLocks noChangeAspect="1"/>
            </p:cNvPicPr>
            <p:nvPr/>
          </p:nvPicPr>
          <p:blipFill>
            <a:blip r:embed="rId3" cstate="print"/>
            <a:stretch>
              <a:fillRect/>
            </a:stretch>
          </p:blipFill>
          <p:spPr>
            <a:xfrm>
              <a:off x="5052579" y="2982063"/>
              <a:ext cx="609376" cy="468000"/>
            </a:xfrm>
            <a:prstGeom prst="rect">
              <a:avLst/>
            </a:prstGeom>
          </p:spPr>
        </p:pic>
        <p:cxnSp>
          <p:nvCxnSpPr>
            <p:cNvPr id="16" name="直接连接符 15"/>
            <p:cNvCxnSpPr/>
            <p:nvPr/>
          </p:nvCxnSpPr>
          <p:spPr bwMode="auto">
            <a:xfrm>
              <a:off x="3548488" y="3753036"/>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7" name="直接连接符 16"/>
            <p:cNvCxnSpPr>
              <a:stCxn id="13" idx="2"/>
            </p:cNvCxnSpPr>
            <p:nvPr/>
          </p:nvCxnSpPr>
          <p:spPr bwMode="auto">
            <a:xfrm>
              <a:off x="3783769"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flipH="1" flipV="1">
              <a:off x="4583832"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a:stCxn id="15" idx="2"/>
            </p:cNvCxnSpPr>
            <p:nvPr/>
          </p:nvCxnSpPr>
          <p:spPr bwMode="auto">
            <a:xfrm>
              <a:off x="5357267"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矩形 19"/>
            <p:cNvSpPr/>
            <p:nvPr/>
          </p:nvSpPr>
          <p:spPr>
            <a:xfrm>
              <a:off x="3240311" y="2678966"/>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4664212" y="2678966"/>
              <a:ext cx="133214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2" name="图片 21" descr="PC.png"/>
            <p:cNvPicPr>
              <a:picLocks noChangeAspect="1"/>
            </p:cNvPicPr>
            <p:nvPr/>
          </p:nvPicPr>
          <p:blipFill>
            <a:blip r:embed="rId3" cstate="print"/>
            <a:stretch>
              <a:fillRect/>
            </a:stretch>
          </p:blipFill>
          <p:spPr>
            <a:xfrm>
              <a:off x="5702648" y="4062123"/>
              <a:ext cx="609376" cy="468000"/>
            </a:xfrm>
            <a:prstGeom prst="rect">
              <a:avLst/>
            </a:prstGeom>
          </p:spPr>
        </p:pic>
        <p:cxnSp>
          <p:nvCxnSpPr>
            <p:cNvPr id="23" name="直接连接符 22"/>
            <p:cNvCxnSpPr/>
            <p:nvPr/>
          </p:nvCxnSpPr>
          <p:spPr bwMode="auto">
            <a:xfrm flipH="1" flipV="1">
              <a:off x="6012619"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4" name="矩形 23"/>
            <p:cNvSpPr/>
            <p:nvPr/>
          </p:nvSpPr>
          <p:spPr>
            <a:xfrm>
              <a:off x="4016140" y="4530175"/>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5456300" y="4530175"/>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2" name="矩形 11"/>
          <p:cNvSpPr/>
          <p:nvPr/>
        </p:nvSpPr>
        <p:spPr>
          <a:xfrm>
            <a:off x="2647054" y="5998725"/>
            <a:ext cx="1260140" cy="307777"/>
          </a:xfrm>
          <a:prstGeom prst="rect">
            <a:avLst/>
          </a:prstGeom>
        </p:spPr>
        <p:txBody>
          <a:bodyPr wrap="square">
            <a:spAutoFit/>
          </a:bodyPr>
          <a:lstStyle/>
          <a:p>
            <a:pPr algn="ctr" fontAlgn="base"/>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早期的以太网</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8" name="组合 27"/>
          <p:cNvGrpSpPr/>
          <p:nvPr/>
        </p:nvGrpSpPr>
        <p:grpSpPr>
          <a:xfrm>
            <a:off x="7107988" y="3343643"/>
            <a:ext cx="3564396" cy="2504663"/>
            <a:chOff x="6888088" y="2960306"/>
            <a:chExt cx="3564396" cy="2504663"/>
          </a:xfrm>
        </p:grpSpPr>
        <p:sp>
          <p:nvSpPr>
            <p:cNvPr id="30" name="矩形 29"/>
            <p:cNvSpPr/>
            <p:nvPr/>
          </p:nvSpPr>
          <p:spPr>
            <a:xfrm>
              <a:off x="6888088"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1" name="图片 30"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32" name="直接连接符 31"/>
            <p:cNvCxnSpPr>
              <a:stCxn id="31" idx="0"/>
            </p:cNvCxnSpPr>
            <p:nvPr/>
          </p:nvCxnSpPr>
          <p:spPr bwMode="auto">
            <a:xfrm flipV="1">
              <a:off x="7300788" y="3182748"/>
              <a:ext cx="1293478" cy="6062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 name="图片 32"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34" name="直接连接符 33"/>
            <p:cNvCxnSpPr>
              <a:stCxn id="33" idx="0"/>
              <a:endCxn id="44"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直接连接符 34"/>
            <p:cNvCxnSpPr>
              <a:stCxn id="46" idx="0"/>
              <a:endCxn id="44" idx="1"/>
            </p:cNvCxnSpPr>
            <p:nvPr/>
          </p:nvCxnSpPr>
          <p:spPr bwMode="auto">
            <a:xfrm flipH="1" flipV="1">
              <a:off x="8023534" y="3194306"/>
              <a:ext cx="1288565" cy="594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6" name="图片 35" descr="PC.png"/>
            <p:cNvPicPr>
              <a:picLocks noChangeAspect="1"/>
            </p:cNvPicPr>
            <p:nvPr/>
          </p:nvPicPr>
          <p:blipFill>
            <a:blip r:embed="rId3" cstate="print"/>
            <a:stretch>
              <a:fillRect/>
            </a:stretch>
          </p:blipFill>
          <p:spPr>
            <a:xfrm>
              <a:off x="8620451" y="4689140"/>
              <a:ext cx="609376" cy="468000"/>
            </a:xfrm>
            <a:prstGeom prst="rect">
              <a:avLst/>
            </a:prstGeom>
          </p:spPr>
        </p:pic>
        <p:cxnSp>
          <p:nvCxnSpPr>
            <p:cNvPr id="37" name="直接连接符 36"/>
            <p:cNvCxnSpPr>
              <a:stCxn id="36" idx="0"/>
            </p:cNvCxnSpPr>
            <p:nvPr/>
          </p:nvCxnSpPr>
          <p:spPr bwMode="auto">
            <a:xfrm flipV="1">
              <a:off x="8925139" y="4092053"/>
              <a:ext cx="386960" cy="59708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8" name="图片 37" descr="PC.png"/>
            <p:cNvPicPr>
              <a:picLocks noChangeAspect="1"/>
            </p:cNvPicPr>
            <p:nvPr/>
          </p:nvPicPr>
          <p:blipFill>
            <a:blip r:embed="rId3" cstate="print"/>
            <a:stretch>
              <a:fillRect/>
            </a:stretch>
          </p:blipFill>
          <p:spPr>
            <a:xfrm>
              <a:off x="9394371" y="4677424"/>
              <a:ext cx="609376" cy="468000"/>
            </a:xfrm>
            <a:prstGeom prst="rect">
              <a:avLst/>
            </a:prstGeom>
          </p:spPr>
        </p:pic>
        <p:cxnSp>
          <p:nvCxnSpPr>
            <p:cNvPr id="39" name="直接连接符 38"/>
            <p:cNvCxnSpPr>
              <a:stCxn id="38" idx="0"/>
            </p:cNvCxnSpPr>
            <p:nvPr/>
          </p:nvCxnSpPr>
          <p:spPr bwMode="auto">
            <a:xfrm flipH="1" flipV="1">
              <a:off x="9312099" y="4092053"/>
              <a:ext cx="386960" cy="5853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0" name="矩形 39"/>
            <p:cNvSpPr/>
            <p:nvPr/>
          </p:nvSpPr>
          <p:spPr>
            <a:xfrm>
              <a:off x="7896200"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矩形 40"/>
            <p:cNvSpPr/>
            <p:nvPr/>
          </p:nvSpPr>
          <p:spPr>
            <a:xfrm>
              <a:off x="8511093"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8508268" y="3049215"/>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矩形 42"/>
            <p:cNvSpPr/>
            <p:nvPr/>
          </p:nvSpPr>
          <p:spPr>
            <a:xfrm>
              <a:off x="9480376" y="3841303"/>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sp>
          <p:nvSpPr>
            <p:cNvPr id="45" name="矩形 44"/>
            <p:cNvSpPr/>
            <p:nvPr/>
          </p:nvSpPr>
          <p:spPr>
            <a:xfrm>
              <a:off x="9284987"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733" y="3789040"/>
              <a:ext cx="570732" cy="468000"/>
            </a:xfrm>
            <a:prstGeom prst="rect">
              <a:avLst/>
            </a:prstGeom>
          </p:spPr>
        </p:pic>
      </p:grpSp>
      <p:sp>
        <p:nvSpPr>
          <p:cNvPr id="29" name="矩形 28"/>
          <p:cNvSpPr/>
          <p:nvPr/>
        </p:nvSpPr>
        <p:spPr>
          <a:xfrm>
            <a:off x="8294001" y="5998725"/>
            <a:ext cx="1116124" cy="307777"/>
          </a:xfrm>
          <a:prstGeom prst="rect">
            <a:avLst/>
          </a:prstGeom>
        </p:spPr>
        <p:txBody>
          <a:bodyPr wrap="square">
            <a:spAutoFit/>
          </a:bodyPr>
          <a:lstStyle/>
          <a:p>
            <a:pPr algn="ctr" fontAlgn="base"/>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交换机组网</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8" name="下箭头 63"/>
          <p:cNvSpPr/>
          <p:nvPr/>
        </p:nvSpPr>
        <p:spPr>
          <a:xfrm rot="5400000" flipV="1">
            <a:off x="5585741" y="4017322"/>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3FCDFF"/>
              </a:gs>
              <a:gs pos="100000">
                <a:schemeClr val="bg1">
                  <a:alpha val="0"/>
                </a:schemeClr>
              </a:gs>
            </a:gsLst>
            <a:lin ang="16200000" scaled="1"/>
            <a:tileRect/>
          </a:gradFill>
          <a:ln w="19050">
            <a:gradFill flip="none" rotWithShape="1">
              <a:gsLst>
                <a:gs pos="100000">
                  <a:schemeClr val="bg1">
                    <a:lumMod val="100000"/>
                    <a:alpha val="0"/>
                  </a:schemeClr>
                </a:gs>
                <a:gs pos="31000">
                  <a:srgbClr val="3FCDFF"/>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endParaRPr>
          </a:p>
        </p:txBody>
      </p:sp>
    </p:spTree>
    <p:extLst>
      <p:ext uri="{BB962C8B-B14F-4D97-AF65-F5344CB8AC3E}">
        <p14:creationId xmlns:p14="http://schemas.microsoft.com/office/powerpoint/2010/main" val="1621487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6809649" y="2353462"/>
            <a:ext cx="4173089" cy="2977929"/>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0" name="椭圆 89"/>
          <p:cNvSpPr/>
          <p:nvPr/>
        </p:nvSpPr>
        <p:spPr>
          <a:xfrm>
            <a:off x="1168696" y="2353463"/>
            <a:ext cx="3924436" cy="2844738"/>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zh-CN" altLang="en-US" smtClean="0"/>
              <a:t>冲突域</a:t>
            </a:r>
            <a:endParaRPr lang="zh-CN" altLang="en-US" dirty="0"/>
          </a:p>
        </p:txBody>
      </p:sp>
      <p:sp>
        <p:nvSpPr>
          <p:cNvPr id="18" name="文本占位符 17"/>
          <p:cNvSpPr>
            <a:spLocks noGrp="1"/>
          </p:cNvSpPr>
          <p:nvPr>
            <p:ph type="body" sz="quarter" idx="10"/>
          </p:nvPr>
        </p:nvSpPr>
        <p:spPr/>
        <p:txBody>
          <a:bodyPr/>
          <a:lstStyle/>
          <a:p>
            <a:r>
              <a:rPr lang="zh-CN" altLang="en-US" sz="2000" dirty="0" smtClean="0"/>
              <a:t>冲突域是指连接在同一共享介质上的所有节点的集合，冲突域内所有节点竞争同一带宽，一个节点发出的报文（无论是单播、组播、广播），其余节点都可以收到。</a:t>
            </a:r>
          </a:p>
          <a:p>
            <a:endParaRPr lang="zh-CN" altLang="en-US" sz="2000" dirty="0" smtClean="0"/>
          </a:p>
          <a:p>
            <a:endParaRPr lang="zh-CN" altLang="en-US" sz="2000" dirty="0"/>
          </a:p>
        </p:txBody>
      </p:sp>
      <p:grpSp>
        <p:nvGrpSpPr>
          <p:cNvPr id="91" name="组合 90"/>
          <p:cNvGrpSpPr/>
          <p:nvPr/>
        </p:nvGrpSpPr>
        <p:grpSpPr>
          <a:xfrm>
            <a:off x="1564740" y="2605491"/>
            <a:ext cx="3332113" cy="2158986"/>
            <a:chOff x="3240311" y="2678966"/>
            <a:chExt cx="3332113" cy="2158986"/>
          </a:xfrm>
        </p:grpSpPr>
        <p:pic>
          <p:nvPicPr>
            <p:cNvPr id="93" name="图片 92" descr="PC.png"/>
            <p:cNvPicPr>
              <a:picLocks noChangeAspect="1"/>
            </p:cNvPicPr>
            <p:nvPr/>
          </p:nvPicPr>
          <p:blipFill>
            <a:blip r:embed="rId3" cstate="print"/>
            <a:stretch>
              <a:fillRect/>
            </a:stretch>
          </p:blipFill>
          <p:spPr>
            <a:xfrm>
              <a:off x="3479081" y="2982063"/>
              <a:ext cx="609376" cy="468000"/>
            </a:xfrm>
            <a:prstGeom prst="rect">
              <a:avLst/>
            </a:prstGeom>
            <a:solidFill>
              <a:srgbClr val="1AABE2">
                <a:alpha val="5000"/>
              </a:srgbClr>
            </a:solidFill>
            <a:ln w="12700" cap="flat" cmpd="sng" algn="ctr">
              <a:noFill/>
              <a:prstDash val="solid"/>
              <a:miter lim="800000"/>
            </a:ln>
            <a:effectLst/>
          </p:spPr>
        </p:pic>
        <p:pic>
          <p:nvPicPr>
            <p:cNvPr id="94" name="图片 93" descr="PC.png"/>
            <p:cNvPicPr>
              <a:picLocks noChangeAspect="1"/>
            </p:cNvPicPr>
            <p:nvPr/>
          </p:nvPicPr>
          <p:blipFill>
            <a:blip r:embed="rId3" cstate="print"/>
            <a:stretch>
              <a:fillRect/>
            </a:stretch>
          </p:blipFill>
          <p:spPr>
            <a:xfrm>
              <a:off x="4273861" y="4062123"/>
              <a:ext cx="609376" cy="468000"/>
            </a:xfrm>
            <a:prstGeom prst="rect">
              <a:avLst/>
            </a:prstGeom>
            <a:solidFill>
              <a:srgbClr val="1AABE2">
                <a:alpha val="5000"/>
              </a:srgbClr>
            </a:solidFill>
            <a:ln w="12700" cap="flat" cmpd="sng" algn="ctr">
              <a:noFill/>
              <a:prstDash val="solid"/>
              <a:miter lim="800000"/>
            </a:ln>
            <a:effectLst/>
          </p:spPr>
        </p:pic>
        <p:pic>
          <p:nvPicPr>
            <p:cNvPr id="95" name="图片 94" descr="PC.png"/>
            <p:cNvPicPr>
              <a:picLocks noChangeAspect="1"/>
            </p:cNvPicPr>
            <p:nvPr/>
          </p:nvPicPr>
          <p:blipFill>
            <a:blip r:embed="rId3" cstate="print"/>
            <a:stretch>
              <a:fillRect/>
            </a:stretch>
          </p:blipFill>
          <p:spPr>
            <a:xfrm>
              <a:off x="5052579" y="2982063"/>
              <a:ext cx="609376" cy="468000"/>
            </a:xfrm>
            <a:prstGeom prst="rect">
              <a:avLst/>
            </a:prstGeom>
            <a:solidFill>
              <a:srgbClr val="1AABE2">
                <a:alpha val="5000"/>
              </a:srgbClr>
            </a:solidFill>
            <a:ln w="12700" cap="flat" cmpd="sng" algn="ctr">
              <a:noFill/>
              <a:prstDash val="solid"/>
              <a:miter lim="800000"/>
            </a:ln>
            <a:effectLst/>
          </p:spPr>
        </p:pic>
        <p:cxnSp>
          <p:nvCxnSpPr>
            <p:cNvPr id="96" name="直接连接符 95"/>
            <p:cNvCxnSpPr/>
            <p:nvPr/>
          </p:nvCxnSpPr>
          <p:spPr bwMode="auto">
            <a:xfrm>
              <a:off x="3548488" y="3753036"/>
              <a:ext cx="2880000" cy="0"/>
            </a:xfrm>
            <a:prstGeom prst="line">
              <a:avLst/>
            </a:prstGeom>
            <a:solidFill>
              <a:schemeClr val="accent1"/>
            </a:solidFill>
            <a:ln w="28575" cap="flat" cmpd="sng" algn="ctr">
              <a:noFill/>
              <a:prstDash val="solid"/>
              <a:round/>
              <a:headEnd type="none" w="med" len="med"/>
              <a:tailEnd type="none" w="med" len="med"/>
            </a:ln>
            <a:effectLst/>
          </p:spPr>
        </p:cxnSp>
        <p:cxnSp>
          <p:nvCxnSpPr>
            <p:cNvPr id="97" name="直接连接符 96"/>
            <p:cNvCxnSpPr>
              <a:stCxn id="93" idx="2"/>
            </p:cNvCxnSpPr>
            <p:nvPr/>
          </p:nvCxnSpPr>
          <p:spPr bwMode="auto">
            <a:xfrm>
              <a:off x="3783769" y="3450063"/>
              <a:ext cx="0" cy="288000"/>
            </a:xfrm>
            <a:prstGeom prst="line">
              <a:avLst/>
            </a:prstGeom>
            <a:solidFill>
              <a:schemeClr val="accent1"/>
            </a:solidFill>
            <a:ln w="19050" cap="flat" cmpd="sng" algn="ctr">
              <a:noFill/>
              <a:prstDash val="solid"/>
              <a:round/>
              <a:headEnd type="none" w="med" len="med"/>
              <a:tailEnd type="none" w="med" len="med"/>
            </a:ln>
            <a:effectLst/>
          </p:spPr>
        </p:cxnSp>
        <p:cxnSp>
          <p:nvCxnSpPr>
            <p:cNvPr id="98" name="直接连接符 97"/>
            <p:cNvCxnSpPr/>
            <p:nvPr/>
          </p:nvCxnSpPr>
          <p:spPr bwMode="auto">
            <a:xfrm flipH="1" flipV="1">
              <a:off x="4583832" y="3752342"/>
              <a:ext cx="0" cy="288000"/>
            </a:xfrm>
            <a:prstGeom prst="line">
              <a:avLst/>
            </a:prstGeom>
            <a:solidFill>
              <a:schemeClr val="accent1"/>
            </a:solidFill>
            <a:ln w="19050" cap="flat" cmpd="sng" algn="ctr">
              <a:noFill/>
              <a:prstDash val="solid"/>
              <a:round/>
              <a:headEnd type="none" w="med" len="med"/>
              <a:tailEnd type="none" w="med" len="med"/>
            </a:ln>
            <a:effectLst/>
          </p:spPr>
        </p:cxnSp>
        <p:cxnSp>
          <p:nvCxnSpPr>
            <p:cNvPr id="99" name="直接连接符 98"/>
            <p:cNvCxnSpPr>
              <a:stCxn id="95" idx="2"/>
            </p:cNvCxnSpPr>
            <p:nvPr/>
          </p:nvCxnSpPr>
          <p:spPr bwMode="auto">
            <a:xfrm>
              <a:off x="5357267" y="3450063"/>
              <a:ext cx="0" cy="288000"/>
            </a:xfrm>
            <a:prstGeom prst="line">
              <a:avLst/>
            </a:prstGeom>
            <a:solidFill>
              <a:schemeClr val="accent1"/>
            </a:solidFill>
            <a:ln w="19050" cap="flat" cmpd="sng" algn="ctr">
              <a:noFill/>
              <a:prstDash val="solid"/>
              <a:round/>
              <a:headEnd type="none" w="med" len="med"/>
              <a:tailEnd type="none" w="med" len="med"/>
            </a:ln>
            <a:effectLst/>
          </p:spPr>
        </p:cxnSp>
        <p:sp>
          <p:nvSpPr>
            <p:cNvPr id="100" name="矩形 99"/>
            <p:cNvSpPr/>
            <p:nvPr/>
          </p:nvSpPr>
          <p:spPr>
            <a:xfrm>
              <a:off x="3240311" y="2678966"/>
              <a:ext cx="1116124" cy="307777"/>
            </a:xfrm>
            <a:prstGeom prst="rect">
              <a:avLst/>
            </a:prstGeom>
            <a:ln>
              <a:noFill/>
            </a:ln>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1" name="矩形 100"/>
            <p:cNvSpPr/>
            <p:nvPr/>
          </p:nvSpPr>
          <p:spPr>
            <a:xfrm>
              <a:off x="4664212" y="2678966"/>
              <a:ext cx="1332148" cy="307777"/>
            </a:xfrm>
            <a:prstGeom prst="rect">
              <a:avLst/>
            </a:prstGeom>
            <a:ln>
              <a:noFill/>
            </a:ln>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02" name="图片 101" descr="PC.png"/>
            <p:cNvPicPr>
              <a:picLocks noChangeAspect="1"/>
            </p:cNvPicPr>
            <p:nvPr/>
          </p:nvPicPr>
          <p:blipFill>
            <a:blip r:embed="rId3" cstate="print"/>
            <a:stretch>
              <a:fillRect/>
            </a:stretch>
          </p:blipFill>
          <p:spPr>
            <a:xfrm>
              <a:off x="5702648" y="4062123"/>
              <a:ext cx="609376" cy="468000"/>
            </a:xfrm>
            <a:prstGeom prst="rect">
              <a:avLst/>
            </a:prstGeom>
            <a:solidFill>
              <a:srgbClr val="1AABE2">
                <a:alpha val="5000"/>
              </a:srgbClr>
            </a:solidFill>
            <a:ln w="12700" cap="flat" cmpd="sng" algn="ctr">
              <a:noFill/>
              <a:prstDash val="solid"/>
              <a:miter lim="800000"/>
            </a:ln>
            <a:effectLst/>
          </p:spPr>
        </p:pic>
        <p:cxnSp>
          <p:nvCxnSpPr>
            <p:cNvPr id="103" name="直接连接符 102"/>
            <p:cNvCxnSpPr/>
            <p:nvPr/>
          </p:nvCxnSpPr>
          <p:spPr bwMode="auto">
            <a:xfrm flipH="1" flipV="1">
              <a:off x="6012619" y="3752342"/>
              <a:ext cx="0" cy="288000"/>
            </a:xfrm>
            <a:prstGeom prst="line">
              <a:avLst/>
            </a:prstGeom>
            <a:solidFill>
              <a:schemeClr val="accent1"/>
            </a:solidFill>
            <a:ln w="19050" cap="flat" cmpd="sng" algn="ctr">
              <a:noFill/>
              <a:prstDash val="solid"/>
              <a:round/>
              <a:headEnd type="none" w="med" len="med"/>
              <a:tailEnd type="none" w="med" len="med"/>
            </a:ln>
            <a:effectLst/>
          </p:spPr>
        </p:cxnSp>
        <p:sp>
          <p:nvSpPr>
            <p:cNvPr id="104" name="矩形 103"/>
            <p:cNvSpPr/>
            <p:nvPr/>
          </p:nvSpPr>
          <p:spPr>
            <a:xfrm>
              <a:off x="4016140" y="4530175"/>
              <a:ext cx="1116124" cy="307777"/>
            </a:xfrm>
            <a:prstGeom prst="rect">
              <a:avLst/>
            </a:prstGeom>
            <a:ln>
              <a:noFill/>
            </a:ln>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矩形 104"/>
            <p:cNvSpPr/>
            <p:nvPr/>
          </p:nvSpPr>
          <p:spPr>
            <a:xfrm>
              <a:off x="5456300" y="4530175"/>
              <a:ext cx="1116124" cy="307777"/>
            </a:xfrm>
            <a:prstGeom prst="rect">
              <a:avLst/>
            </a:prstGeom>
            <a:ln>
              <a:noFill/>
            </a:ln>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92" name="矩形 91"/>
          <p:cNvSpPr/>
          <p:nvPr/>
        </p:nvSpPr>
        <p:spPr>
          <a:xfrm>
            <a:off x="2500844" y="4698698"/>
            <a:ext cx="1260140" cy="523220"/>
          </a:xfrm>
          <a:prstGeom prst="rect">
            <a:avLst/>
          </a:prstGeom>
        </p:spPr>
        <p:txBody>
          <a:bodyPr wrap="square">
            <a:spAutoFit/>
          </a:bodyPr>
          <a:lstStyle/>
          <a:p>
            <a:pPr algn="ctr" fontAlgn="base"/>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早期的以太网</a:t>
            </a:r>
            <a:endPar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ctr" fontAlgn="base"/>
            <a:r>
              <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个冲突域</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7" name="圆角矩形 106"/>
          <p:cNvSpPr/>
          <p:nvPr/>
        </p:nvSpPr>
        <p:spPr>
          <a:xfrm>
            <a:off x="468316" y="5331392"/>
            <a:ext cx="5627683"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lnSpc>
                <a:spcPct val="125000"/>
              </a:lnSpc>
              <a:spcBef>
                <a:spcPts val="300"/>
              </a:spcBef>
              <a:spcAft>
                <a:spcPts val="300"/>
              </a:spcAft>
              <a:buFont typeface="Arial" panose="020B0604020202020204" pitchFamily="34" charset="0"/>
              <a:buChar char="•"/>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在传统的以太网中，同一介质上的多个节点共享</a:t>
            </a: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链路带宽</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，争用链路的使用权，这样就会发生冲突</a:t>
            </a: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base">
              <a:lnSpc>
                <a:spcPct val="125000"/>
              </a:lnSpc>
              <a:spcBef>
                <a:spcPts val="300"/>
              </a:spcBef>
              <a:spcAft>
                <a:spcPts val="300"/>
              </a:spcAft>
              <a:buFont typeface="Arial" panose="020B0604020202020204" pitchFamily="34" charset="0"/>
              <a:buChar char="•"/>
            </a:pP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同</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一介质上的节点越多，冲突发生的概率越大</a:t>
            </a: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10" name="组合 109"/>
          <p:cNvGrpSpPr/>
          <p:nvPr/>
        </p:nvGrpSpPr>
        <p:grpSpPr>
          <a:xfrm>
            <a:off x="7266329" y="2532841"/>
            <a:ext cx="3564396" cy="2504663"/>
            <a:chOff x="6888088" y="2960306"/>
            <a:chExt cx="3564396" cy="2504663"/>
          </a:xfrm>
        </p:grpSpPr>
        <p:sp>
          <p:nvSpPr>
            <p:cNvPr id="112" name="矩形 111"/>
            <p:cNvSpPr/>
            <p:nvPr/>
          </p:nvSpPr>
          <p:spPr>
            <a:xfrm>
              <a:off x="6888088"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13" name="图片 112"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114" name="直接连接符 113"/>
            <p:cNvCxnSpPr>
              <a:stCxn id="113" idx="0"/>
            </p:cNvCxnSpPr>
            <p:nvPr/>
          </p:nvCxnSpPr>
          <p:spPr bwMode="auto">
            <a:xfrm flipV="1">
              <a:off x="7300788" y="3182748"/>
              <a:ext cx="1293478" cy="6062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5" name="图片 114"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116" name="直接连接符 115"/>
            <p:cNvCxnSpPr>
              <a:stCxn id="115" idx="0"/>
              <a:endCxn id="126"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7" name="直接连接符 116"/>
            <p:cNvCxnSpPr>
              <a:stCxn id="128" idx="0"/>
              <a:endCxn id="126" idx="1"/>
            </p:cNvCxnSpPr>
            <p:nvPr/>
          </p:nvCxnSpPr>
          <p:spPr bwMode="auto">
            <a:xfrm flipH="1" flipV="1">
              <a:off x="8023534" y="3194306"/>
              <a:ext cx="1288565" cy="594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8" name="图片 117" descr="PC.png"/>
            <p:cNvPicPr>
              <a:picLocks noChangeAspect="1"/>
            </p:cNvPicPr>
            <p:nvPr/>
          </p:nvPicPr>
          <p:blipFill>
            <a:blip r:embed="rId3" cstate="print"/>
            <a:stretch>
              <a:fillRect/>
            </a:stretch>
          </p:blipFill>
          <p:spPr>
            <a:xfrm>
              <a:off x="8620451" y="4689140"/>
              <a:ext cx="609376" cy="468000"/>
            </a:xfrm>
            <a:prstGeom prst="rect">
              <a:avLst/>
            </a:prstGeom>
          </p:spPr>
        </p:pic>
        <p:cxnSp>
          <p:nvCxnSpPr>
            <p:cNvPr id="119" name="直接连接符 118"/>
            <p:cNvCxnSpPr>
              <a:stCxn id="118" idx="0"/>
            </p:cNvCxnSpPr>
            <p:nvPr/>
          </p:nvCxnSpPr>
          <p:spPr bwMode="auto">
            <a:xfrm flipV="1">
              <a:off x="8925139" y="4092053"/>
              <a:ext cx="386960" cy="59708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0" name="图片 119" descr="PC.png"/>
            <p:cNvPicPr>
              <a:picLocks noChangeAspect="1"/>
            </p:cNvPicPr>
            <p:nvPr/>
          </p:nvPicPr>
          <p:blipFill>
            <a:blip r:embed="rId3" cstate="print"/>
            <a:stretch>
              <a:fillRect/>
            </a:stretch>
          </p:blipFill>
          <p:spPr>
            <a:xfrm>
              <a:off x="9394371" y="4677424"/>
              <a:ext cx="609376" cy="468000"/>
            </a:xfrm>
            <a:prstGeom prst="rect">
              <a:avLst/>
            </a:prstGeom>
          </p:spPr>
        </p:pic>
        <p:cxnSp>
          <p:nvCxnSpPr>
            <p:cNvPr id="121" name="直接连接符 120"/>
            <p:cNvCxnSpPr>
              <a:stCxn id="120" idx="0"/>
            </p:cNvCxnSpPr>
            <p:nvPr/>
          </p:nvCxnSpPr>
          <p:spPr bwMode="auto">
            <a:xfrm flipH="1" flipV="1">
              <a:off x="9312099" y="4092053"/>
              <a:ext cx="386960" cy="5853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2" name="矩形 121"/>
            <p:cNvSpPr/>
            <p:nvPr/>
          </p:nvSpPr>
          <p:spPr>
            <a:xfrm>
              <a:off x="7896200"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3" name="矩形 122"/>
            <p:cNvSpPr/>
            <p:nvPr/>
          </p:nvSpPr>
          <p:spPr>
            <a:xfrm>
              <a:off x="8511093"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4" name="矩形 123"/>
            <p:cNvSpPr/>
            <p:nvPr/>
          </p:nvSpPr>
          <p:spPr>
            <a:xfrm>
              <a:off x="8508268" y="3049215"/>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矩形 124"/>
            <p:cNvSpPr/>
            <p:nvPr/>
          </p:nvSpPr>
          <p:spPr>
            <a:xfrm>
              <a:off x="9480376" y="3841303"/>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6" name="图片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sp>
          <p:nvSpPr>
            <p:cNvPr id="127" name="矩形 126"/>
            <p:cNvSpPr/>
            <p:nvPr/>
          </p:nvSpPr>
          <p:spPr>
            <a:xfrm>
              <a:off x="9284987"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8" name="图片 1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733" y="3789040"/>
              <a:ext cx="570732" cy="468000"/>
            </a:xfrm>
            <a:prstGeom prst="rect">
              <a:avLst/>
            </a:prstGeom>
          </p:spPr>
        </p:pic>
      </p:grpSp>
      <p:sp>
        <p:nvSpPr>
          <p:cNvPr id="111" name="矩形 110"/>
          <p:cNvSpPr/>
          <p:nvPr/>
        </p:nvSpPr>
        <p:spPr>
          <a:xfrm>
            <a:off x="7937265" y="4695605"/>
            <a:ext cx="1116124" cy="523220"/>
          </a:xfrm>
          <a:prstGeom prst="rect">
            <a:avLst/>
          </a:prstGeom>
        </p:spPr>
        <p:txBody>
          <a:bodyPr wrap="square">
            <a:spAutoFit/>
          </a:bodyPr>
          <a:lstStyle/>
          <a:p>
            <a:pPr algn="ctr" fontAlgn="base"/>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交换机组网</a:t>
            </a:r>
            <a:endPar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ctr" fontAlgn="base"/>
            <a:r>
              <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rPr>
              <a:t>5</a:t>
            </a:r>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个冲突域</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9" name="圆角矩形 128"/>
          <p:cNvSpPr/>
          <p:nvPr/>
        </p:nvSpPr>
        <p:spPr>
          <a:xfrm>
            <a:off x="6236577" y="5331392"/>
            <a:ext cx="5367344"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25000"/>
              </a:lnSpc>
              <a:spcBef>
                <a:spcPts val="300"/>
              </a:spcBef>
              <a:spcAft>
                <a:spcPts val="300"/>
              </a:spcAft>
            </a:pP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交换机</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不同的接口发送和接收数据独立，各接口属于不同的冲突域，因此有效地隔离</a:t>
            </a: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了网络中物理层冲突</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域，使得通过它互连的主机（或网络）之间不必再担心流量大小对于数据发送冲突的影响。</a:t>
            </a:r>
          </a:p>
        </p:txBody>
      </p:sp>
      <p:sp>
        <p:nvSpPr>
          <p:cNvPr id="130" name="圆角矩形标注 129"/>
          <p:cNvSpPr/>
          <p:nvPr/>
        </p:nvSpPr>
        <p:spPr>
          <a:xfrm>
            <a:off x="4324294" y="2320586"/>
            <a:ext cx="2123983" cy="400487"/>
          </a:xfrm>
          <a:prstGeom prst="wedgeRoundRectCallout">
            <a:avLst>
              <a:gd name="adj1" fmla="val -37205"/>
              <a:gd name="adj2" fmla="val 123600"/>
              <a:gd name="adj3" fmla="val 16667"/>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r>
              <a:rPr lang="zh-CN" altLang="en-US" sz="1400" kern="0" dirty="0">
                <a:latin typeface="Huawei Sans"/>
                <a:ea typeface="方正兰亭黑简体"/>
              </a:rPr>
              <a:t>解决机制：</a:t>
            </a:r>
            <a:r>
              <a:rPr lang="en-US" altLang="zh-CN" sz="1400" kern="0" dirty="0">
                <a:latin typeface="Huawei Sans"/>
                <a:ea typeface="方正兰亭黑简体"/>
              </a:rPr>
              <a:t>CSMA/CD</a:t>
            </a:r>
          </a:p>
        </p:txBody>
      </p:sp>
      <p:sp>
        <p:nvSpPr>
          <p:cNvPr id="131" name="圆角矩形标注 130"/>
          <p:cNvSpPr/>
          <p:nvPr/>
        </p:nvSpPr>
        <p:spPr>
          <a:xfrm>
            <a:off x="9496860" y="1741997"/>
            <a:ext cx="1860958" cy="861444"/>
          </a:xfrm>
          <a:prstGeom prst="wedgeRoundRectCallout">
            <a:avLst>
              <a:gd name="adj1" fmla="val -84882"/>
              <a:gd name="adj2" fmla="val 49704"/>
              <a:gd name="adj3" fmla="val 16667"/>
            </a:avLst>
          </a:prstGeom>
          <a:solidFill>
            <a:srgbClr val="FFFFCC"/>
          </a:solidFill>
          <a:ln w="12700" cap="flat" cmpd="sng" algn="ctr">
            <a:solidFill>
              <a:srgbClr val="FFD17D"/>
            </a:solidFill>
            <a:prstDash val="solid"/>
            <a:miter lim="800000"/>
          </a:ln>
          <a:effectLst/>
        </p:spPr>
        <p:txBody>
          <a:bodyPr rtlCol="0" anchor="ctr"/>
          <a:lstStyle/>
          <a:p>
            <a:pPr marL="180000" indent="-18000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隔离冲突域</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marL="180000" indent="-180000" fontAlgn="base">
              <a:lnSpc>
                <a:spcPct val="125000"/>
              </a:lnSpc>
              <a:spcBef>
                <a:spcPts val="300"/>
              </a:spcBef>
              <a:spcAft>
                <a:spcPts val="300"/>
              </a:spcAft>
              <a:buFont typeface="Arial" panose="020B0604020202020204" pitchFamily="34" charset="0"/>
              <a:buChar char="•"/>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每个接口相当于</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个独立的冲突域</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2" name="矩形 131"/>
          <p:cNvSpPr/>
          <p:nvPr/>
        </p:nvSpPr>
        <p:spPr>
          <a:xfrm>
            <a:off x="2668522" y="3261027"/>
            <a:ext cx="1116124" cy="307777"/>
          </a:xfrm>
          <a:prstGeom prst="rect">
            <a:avLst/>
          </a:prstGeom>
        </p:spPr>
        <p:txBody>
          <a:bodyPr wrap="square">
            <a:spAutoFit/>
          </a:bodyPr>
          <a:lstStyle/>
          <a:p>
            <a:pPr algn="ctr"/>
            <a:r>
              <a:rPr lang="zh-CN" altLang="en-US" sz="1400" b="1"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冲突</a:t>
            </a:r>
          </a:p>
        </p:txBody>
      </p:sp>
      <p:cxnSp>
        <p:nvCxnSpPr>
          <p:cNvPr id="133" name="肘形连接符 132"/>
          <p:cNvCxnSpPr/>
          <p:nvPr/>
        </p:nvCxnSpPr>
        <p:spPr>
          <a:xfrm>
            <a:off x="2317108" y="3373191"/>
            <a:ext cx="1022764" cy="208820"/>
          </a:xfrm>
          <a:prstGeom prst="bentConnector3">
            <a:avLst>
              <a:gd name="adj1" fmla="val 627"/>
            </a:avLst>
          </a:prstGeom>
          <a:ln w="28575">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10800000">
            <a:off x="3325221" y="3755344"/>
            <a:ext cx="863261" cy="245882"/>
          </a:xfrm>
          <a:prstGeom prst="bentConnector3">
            <a:avLst>
              <a:gd name="adj1" fmla="val 990"/>
            </a:avLst>
          </a:prstGeom>
          <a:ln w="28575">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1872917" y="3374188"/>
            <a:ext cx="2880000" cy="590279"/>
            <a:chOff x="2025317" y="3528988"/>
            <a:chExt cx="2880000" cy="590279"/>
          </a:xfrm>
        </p:grpSpPr>
        <p:cxnSp>
          <p:nvCxnSpPr>
            <p:cNvPr id="59" name="直接连接符 58"/>
            <p:cNvCxnSpPr/>
            <p:nvPr/>
          </p:nvCxnSpPr>
          <p:spPr bwMode="auto">
            <a:xfrm>
              <a:off x="2025317" y="3831961"/>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0" name="直接连接符 59"/>
            <p:cNvCxnSpPr/>
            <p:nvPr/>
          </p:nvCxnSpPr>
          <p:spPr bwMode="auto">
            <a:xfrm>
              <a:off x="2260598" y="3528988"/>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直接连接符 60"/>
            <p:cNvCxnSpPr/>
            <p:nvPr/>
          </p:nvCxnSpPr>
          <p:spPr bwMode="auto">
            <a:xfrm flipH="1" flipV="1">
              <a:off x="3060661" y="3831267"/>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p:nvPr/>
          </p:nvCxnSpPr>
          <p:spPr bwMode="auto">
            <a:xfrm>
              <a:off x="3834096" y="3528988"/>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直接连接符 62"/>
            <p:cNvCxnSpPr/>
            <p:nvPr/>
          </p:nvCxnSpPr>
          <p:spPr bwMode="auto">
            <a:xfrm flipH="1" flipV="1">
              <a:off x="4489448" y="3831267"/>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5" name="直接箭头连接符 4"/>
          <p:cNvCxnSpPr/>
          <p:nvPr/>
        </p:nvCxnSpPr>
        <p:spPr>
          <a:xfrm flipV="1">
            <a:off x="7723217" y="2934631"/>
            <a:ext cx="575645" cy="27262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flipV="1">
            <a:off x="9122419" y="2934631"/>
            <a:ext cx="572834" cy="308636"/>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V="1">
            <a:off x="8611583" y="3036021"/>
            <a:ext cx="0" cy="290374"/>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9274399" y="3862998"/>
            <a:ext cx="203684" cy="28611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9893518" y="3862999"/>
            <a:ext cx="212256" cy="27900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466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广播域</a:t>
            </a:r>
            <a:endParaRPr lang="zh-CN" altLang="en-US" dirty="0"/>
          </a:p>
        </p:txBody>
      </p:sp>
      <p:sp>
        <p:nvSpPr>
          <p:cNvPr id="3" name="文本占位符 2"/>
          <p:cNvSpPr>
            <a:spLocks noGrp="1"/>
          </p:cNvSpPr>
          <p:nvPr>
            <p:ph type="body" sz="quarter" idx="10"/>
          </p:nvPr>
        </p:nvSpPr>
        <p:spPr/>
        <p:txBody>
          <a:bodyPr/>
          <a:lstStyle/>
          <a:p>
            <a:r>
              <a:rPr lang="zh-CN" altLang="en-US" sz="2000" dirty="0" smtClean="0"/>
              <a:t>广播报文所能到达的整个访问范围称为二层广播域，简称广播域，同一广播域内的主机都能收到广播报文。</a:t>
            </a:r>
          </a:p>
          <a:p>
            <a:endParaRPr lang="zh-CN" altLang="en-US" sz="2000" dirty="0" smtClean="0"/>
          </a:p>
          <a:p>
            <a:endParaRPr lang="zh-CN" altLang="en-US" sz="2000" dirty="0"/>
          </a:p>
        </p:txBody>
      </p:sp>
      <p:sp>
        <p:nvSpPr>
          <p:cNvPr id="5" name="椭圆 4"/>
          <p:cNvSpPr/>
          <p:nvPr/>
        </p:nvSpPr>
        <p:spPr>
          <a:xfrm>
            <a:off x="1168696" y="2353463"/>
            <a:ext cx="3924436" cy="2844738"/>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6" name="组合 5"/>
          <p:cNvGrpSpPr/>
          <p:nvPr/>
        </p:nvGrpSpPr>
        <p:grpSpPr>
          <a:xfrm>
            <a:off x="1564740" y="2605491"/>
            <a:ext cx="3332113" cy="2158986"/>
            <a:chOff x="3240311" y="2678966"/>
            <a:chExt cx="3332113" cy="2158986"/>
          </a:xfrm>
        </p:grpSpPr>
        <p:pic>
          <p:nvPicPr>
            <p:cNvPr id="8" name="图片 7" descr="PC.png"/>
            <p:cNvPicPr>
              <a:picLocks noChangeAspect="1"/>
            </p:cNvPicPr>
            <p:nvPr/>
          </p:nvPicPr>
          <p:blipFill>
            <a:blip r:embed="rId3" cstate="print"/>
            <a:stretch>
              <a:fillRect/>
            </a:stretch>
          </p:blipFill>
          <p:spPr>
            <a:xfrm>
              <a:off x="3479081" y="2982063"/>
              <a:ext cx="609376" cy="468000"/>
            </a:xfrm>
            <a:prstGeom prst="rect">
              <a:avLst/>
            </a:prstGeom>
          </p:spPr>
        </p:pic>
        <p:pic>
          <p:nvPicPr>
            <p:cNvPr id="9" name="图片 8" descr="PC.png"/>
            <p:cNvPicPr>
              <a:picLocks noChangeAspect="1"/>
            </p:cNvPicPr>
            <p:nvPr/>
          </p:nvPicPr>
          <p:blipFill>
            <a:blip r:embed="rId3" cstate="print"/>
            <a:stretch>
              <a:fillRect/>
            </a:stretch>
          </p:blipFill>
          <p:spPr>
            <a:xfrm>
              <a:off x="4273861" y="4062123"/>
              <a:ext cx="609376" cy="468000"/>
            </a:xfrm>
            <a:prstGeom prst="rect">
              <a:avLst/>
            </a:prstGeom>
          </p:spPr>
        </p:pic>
        <p:pic>
          <p:nvPicPr>
            <p:cNvPr id="10" name="图片 9" descr="PC.png"/>
            <p:cNvPicPr>
              <a:picLocks noChangeAspect="1"/>
            </p:cNvPicPr>
            <p:nvPr/>
          </p:nvPicPr>
          <p:blipFill>
            <a:blip r:embed="rId3" cstate="print"/>
            <a:stretch>
              <a:fillRect/>
            </a:stretch>
          </p:blipFill>
          <p:spPr>
            <a:xfrm>
              <a:off x="5052579" y="2982063"/>
              <a:ext cx="609376" cy="468000"/>
            </a:xfrm>
            <a:prstGeom prst="rect">
              <a:avLst/>
            </a:prstGeom>
          </p:spPr>
        </p:pic>
        <p:cxnSp>
          <p:nvCxnSpPr>
            <p:cNvPr id="11" name="直接连接符 10"/>
            <p:cNvCxnSpPr/>
            <p:nvPr/>
          </p:nvCxnSpPr>
          <p:spPr bwMode="auto">
            <a:xfrm>
              <a:off x="3548488" y="3753036"/>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直接连接符 11"/>
            <p:cNvCxnSpPr>
              <a:stCxn id="8" idx="2"/>
            </p:cNvCxnSpPr>
            <p:nvPr/>
          </p:nvCxnSpPr>
          <p:spPr bwMode="auto">
            <a:xfrm>
              <a:off x="3783769"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flipH="1" flipV="1">
              <a:off x="4583832"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a:stCxn id="10" idx="2"/>
            </p:cNvCxnSpPr>
            <p:nvPr/>
          </p:nvCxnSpPr>
          <p:spPr bwMode="auto">
            <a:xfrm>
              <a:off x="5357267"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240311" y="2678966"/>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4664212" y="2678966"/>
              <a:ext cx="133214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7" name="图片 16" descr="PC.png"/>
            <p:cNvPicPr>
              <a:picLocks noChangeAspect="1"/>
            </p:cNvPicPr>
            <p:nvPr/>
          </p:nvPicPr>
          <p:blipFill>
            <a:blip r:embed="rId3" cstate="print"/>
            <a:stretch>
              <a:fillRect/>
            </a:stretch>
          </p:blipFill>
          <p:spPr>
            <a:xfrm>
              <a:off x="5702648" y="4062123"/>
              <a:ext cx="609376" cy="468000"/>
            </a:xfrm>
            <a:prstGeom prst="rect">
              <a:avLst/>
            </a:prstGeom>
          </p:spPr>
        </p:pic>
        <p:cxnSp>
          <p:nvCxnSpPr>
            <p:cNvPr id="18" name="直接连接符 17"/>
            <p:cNvCxnSpPr/>
            <p:nvPr/>
          </p:nvCxnSpPr>
          <p:spPr bwMode="auto">
            <a:xfrm flipH="1" flipV="1">
              <a:off x="6012619"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矩形 18"/>
            <p:cNvSpPr/>
            <p:nvPr/>
          </p:nvSpPr>
          <p:spPr>
            <a:xfrm>
              <a:off x="4016140" y="4530175"/>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5456300" y="4530175"/>
              <a:ext cx="1116124"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矩形 46"/>
            <p:cNvSpPr/>
            <p:nvPr/>
          </p:nvSpPr>
          <p:spPr>
            <a:xfrm>
              <a:off x="3949069" y="3403316"/>
              <a:ext cx="1116124" cy="307777"/>
            </a:xfrm>
            <a:prstGeom prst="rect">
              <a:avLst/>
            </a:prstGeom>
          </p:spPr>
          <p:txBody>
            <a:bodyPr wrap="square">
              <a:spAutoFit/>
            </a:bodyPr>
            <a:lstStyle/>
            <a:p>
              <a:pPr algn="ctr" fontAlgn="base"/>
              <a:r>
                <a:rPr lang="zh-CN" altLang="en-US"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广播报文</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7" name="矩形 6"/>
          <p:cNvSpPr/>
          <p:nvPr/>
        </p:nvSpPr>
        <p:spPr>
          <a:xfrm>
            <a:off x="2496663" y="4711964"/>
            <a:ext cx="1260140" cy="523220"/>
          </a:xfrm>
          <a:prstGeom prst="rect">
            <a:avLst/>
          </a:prstGeom>
        </p:spPr>
        <p:txBody>
          <a:bodyPr wrap="square">
            <a:spAutoFit/>
          </a:bodyPr>
          <a:lstStyle/>
          <a:p>
            <a:pPr algn="ctr" fontAlgn="base"/>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早期的以太网</a:t>
            </a:r>
            <a:endPar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ctr" fontAlgn="base"/>
            <a:r>
              <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个广播域</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椭圆 21"/>
          <p:cNvSpPr/>
          <p:nvPr/>
        </p:nvSpPr>
        <p:spPr>
          <a:xfrm>
            <a:off x="6809649" y="2353462"/>
            <a:ext cx="4173089" cy="2977929"/>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23" name="组合 22"/>
          <p:cNvGrpSpPr/>
          <p:nvPr/>
        </p:nvGrpSpPr>
        <p:grpSpPr>
          <a:xfrm>
            <a:off x="7266329" y="2532841"/>
            <a:ext cx="3564396" cy="2504663"/>
            <a:chOff x="6888088" y="2960306"/>
            <a:chExt cx="3564396" cy="2504663"/>
          </a:xfrm>
        </p:grpSpPr>
        <p:sp>
          <p:nvSpPr>
            <p:cNvPr id="25" name="矩形 24"/>
            <p:cNvSpPr/>
            <p:nvPr/>
          </p:nvSpPr>
          <p:spPr>
            <a:xfrm>
              <a:off x="6888088"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6" name="图片 25"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27" name="直接连接符 26"/>
            <p:cNvCxnSpPr>
              <a:stCxn id="26" idx="0"/>
            </p:cNvCxnSpPr>
            <p:nvPr/>
          </p:nvCxnSpPr>
          <p:spPr bwMode="auto">
            <a:xfrm flipV="1">
              <a:off x="7300788" y="3182748"/>
              <a:ext cx="1293478" cy="6062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8" name="图片 27"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29" name="直接连接符 28"/>
            <p:cNvCxnSpPr>
              <a:stCxn id="28" idx="0"/>
              <a:endCxn id="39"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直接连接符 29"/>
            <p:cNvCxnSpPr>
              <a:stCxn id="41" idx="0"/>
              <a:endCxn id="39" idx="1"/>
            </p:cNvCxnSpPr>
            <p:nvPr/>
          </p:nvCxnSpPr>
          <p:spPr bwMode="auto">
            <a:xfrm flipH="1" flipV="1">
              <a:off x="8023534" y="3194306"/>
              <a:ext cx="1288565" cy="594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1" name="图片 30" descr="PC.png"/>
            <p:cNvPicPr>
              <a:picLocks noChangeAspect="1"/>
            </p:cNvPicPr>
            <p:nvPr/>
          </p:nvPicPr>
          <p:blipFill>
            <a:blip r:embed="rId3" cstate="print"/>
            <a:stretch>
              <a:fillRect/>
            </a:stretch>
          </p:blipFill>
          <p:spPr>
            <a:xfrm>
              <a:off x="8620451" y="4689140"/>
              <a:ext cx="609376" cy="468000"/>
            </a:xfrm>
            <a:prstGeom prst="rect">
              <a:avLst/>
            </a:prstGeom>
          </p:spPr>
        </p:pic>
        <p:cxnSp>
          <p:nvCxnSpPr>
            <p:cNvPr id="32" name="直接连接符 31"/>
            <p:cNvCxnSpPr>
              <a:stCxn id="31" idx="0"/>
            </p:cNvCxnSpPr>
            <p:nvPr/>
          </p:nvCxnSpPr>
          <p:spPr bwMode="auto">
            <a:xfrm flipV="1">
              <a:off x="8925139" y="4092053"/>
              <a:ext cx="386960" cy="59708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 name="图片 32" descr="PC.png"/>
            <p:cNvPicPr>
              <a:picLocks noChangeAspect="1"/>
            </p:cNvPicPr>
            <p:nvPr/>
          </p:nvPicPr>
          <p:blipFill>
            <a:blip r:embed="rId3" cstate="print"/>
            <a:stretch>
              <a:fillRect/>
            </a:stretch>
          </p:blipFill>
          <p:spPr>
            <a:xfrm>
              <a:off x="9394371" y="4677424"/>
              <a:ext cx="609376" cy="468000"/>
            </a:xfrm>
            <a:prstGeom prst="rect">
              <a:avLst/>
            </a:prstGeom>
          </p:spPr>
        </p:pic>
        <p:cxnSp>
          <p:nvCxnSpPr>
            <p:cNvPr id="34" name="直接连接符 33"/>
            <p:cNvCxnSpPr>
              <a:stCxn id="33" idx="0"/>
            </p:cNvCxnSpPr>
            <p:nvPr/>
          </p:nvCxnSpPr>
          <p:spPr bwMode="auto">
            <a:xfrm flipH="1" flipV="1">
              <a:off x="9312099" y="4092053"/>
              <a:ext cx="386960" cy="5853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矩形 34"/>
            <p:cNvSpPr/>
            <p:nvPr/>
          </p:nvSpPr>
          <p:spPr>
            <a:xfrm>
              <a:off x="7896200" y="42570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矩形 35"/>
            <p:cNvSpPr/>
            <p:nvPr/>
          </p:nvSpPr>
          <p:spPr>
            <a:xfrm>
              <a:off x="8511093"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p:nvSpPr>
          <p:spPr>
            <a:xfrm>
              <a:off x="8508268" y="3049215"/>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p:nvSpPr>
          <p:spPr>
            <a:xfrm>
              <a:off x="9480376" y="3841303"/>
              <a:ext cx="972108"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sp>
          <p:nvSpPr>
            <p:cNvPr id="40" name="矩形 39"/>
            <p:cNvSpPr/>
            <p:nvPr/>
          </p:nvSpPr>
          <p:spPr>
            <a:xfrm>
              <a:off x="9284987" y="5157192"/>
              <a:ext cx="828092"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主机</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733" y="3789040"/>
              <a:ext cx="570732" cy="468000"/>
            </a:xfrm>
            <a:prstGeom prst="rect">
              <a:avLst/>
            </a:prstGeom>
          </p:spPr>
        </p:pic>
      </p:grpSp>
      <p:sp>
        <p:nvSpPr>
          <p:cNvPr id="24" name="矩形 23"/>
          <p:cNvSpPr/>
          <p:nvPr/>
        </p:nvSpPr>
        <p:spPr>
          <a:xfrm>
            <a:off x="7923021" y="4674981"/>
            <a:ext cx="1116124" cy="523220"/>
          </a:xfrm>
          <a:prstGeom prst="rect">
            <a:avLst/>
          </a:prstGeom>
        </p:spPr>
        <p:txBody>
          <a:bodyPr wrap="square">
            <a:spAutoFit/>
          </a:bodyPr>
          <a:lstStyle/>
          <a:p>
            <a:pPr algn="ctr" fontAlgn="base"/>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交换机组网</a:t>
            </a:r>
            <a:endPar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ctr" fontAlgn="base"/>
            <a:r>
              <a:rPr lang="en-US" altLang="zh-CN" sz="1400" b="1" dirty="0" smtClean="0">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b="1" dirty="0" smtClean="0">
                <a:latin typeface="Huawei Sans" panose="020C0503030203020204" pitchFamily="34" charset="0"/>
                <a:ea typeface="方正兰亭黑简体" panose="02000000000000000000" pitchFamily="2" charset="-122"/>
                <a:cs typeface="Huawei Sans" panose="020C0503030203020204" pitchFamily="34" charset="0"/>
              </a:rPr>
              <a:t>个广播域</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42" name="直接箭头连接符 41"/>
          <p:cNvCxnSpPr/>
          <p:nvPr/>
        </p:nvCxnSpPr>
        <p:spPr bwMode="auto">
          <a:xfrm>
            <a:off x="2315580" y="3376556"/>
            <a:ext cx="0" cy="288032"/>
          </a:xfrm>
          <a:prstGeom prst="straightConnector1">
            <a:avLst/>
          </a:prstGeom>
          <a:solidFill>
            <a:schemeClr val="accent1"/>
          </a:solidFill>
          <a:ln w="38100" cap="flat" cmpd="sng" algn="ctr">
            <a:solidFill>
              <a:srgbClr val="EC7061"/>
            </a:solidFill>
            <a:prstDash val="solid"/>
            <a:round/>
            <a:headEnd type="none" w="med" len="med"/>
            <a:tailEnd type="triangle"/>
          </a:ln>
          <a:effectLst/>
        </p:spPr>
      </p:cxnSp>
      <p:cxnSp>
        <p:nvCxnSpPr>
          <p:cNvPr id="43" name="直接箭头连接符 42"/>
          <p:cNvCxnSpPr/>
          <p:nvPr/>
        </p:nvCxnSpPr>
        <p:spPr bwMode="auto">
          <a:xfrm>
            <a:off x="2739729" y="3700592"/>
            <a:ext cx="0" cy="28803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44" name="直接箭头连接符 43"/>
          <p:cNvCxnSpPr/>
          <p:nvPr/>
        </p:nvCxnSpPr>
        <p:spPr bwMode="auto">
          <a:xfrm>
            <a:off x="4179889" y="3700592"/>
            <a:ext cx="0" cy="28803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45" name="直接箭头连接符 44"/>
          <p:cNvCxnSpPr/>
          <p:nvPr/>
        </p:nvCxnSpPr>
        <p:spPr bwMode="auto">
          <a:xfrm>
            <a:off x="3899756" y="3376556"/>
            <a:ext cx="0" cy="288032"/>
          </a:xfrm>
          <a:prstGeom prst="straightConnector1">
            <a:avLst/>
          </a:prstGeom>
          <a:solidFill>
            <a:schemeClr val="accent1"/>
          </a:solidFill>
          <a:ln w="25400" cap="flat" cmpd="sng" algn="ctr">
            <a:solidFill>
              <a:srgbClr val="00B0F0"/>
            </a:solidFill>
            <a:prstDash val="solid"/>
            <a:round/>
            <a:headEnd type="triangle" w="med" len="med"/>
            <a:tailEnd type="none" w="med" len="med"/>
          </a:ln>
          <a:effectLst/>
        </p:spPr>
      </p:cxnSp>
      <p:cxnSp>
        <p:nvCxnSpPr>
          <p:cNvPr id="48" name="直接箭头连接符 47"/>
          <p:cNvCxnSpPr/>
          <p:nvPr/>
        </p:nvCxnSpPr>
        <p:spPr bwMode="auto">
          <a:xfrm>
            <a:off x="8591676" y="3036475"/>
            <a:ext cx="0" cy="28803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49" name="直接箭头连接符 48"/>
          <p:cNvCxnSpPr/>
          <p:nvPr/>
        </p:nvCxnSpPr>
        <p:spPr bwMode="auto">
          <a:xfrm flipH="1">
            <a:off x="7907600" y="2994417"/>
            <a:ext cx="362850" cy="150070"/>
          </a:xfrm>
          <a:prstGeom prst="straightConnector1">
            <a:avLst/>
          </a:prstGeom>
          <a:solidFill>
            <a:schemeClr val="accent1"/>
          </a:solidFill>
          <a:ln w="38100" cap="flat" cmpd="sng" algn="ctr">
            <a:solidFill>
              <a:srgbClr val="EC7061"/>
            </a:solidFill>
            <a:prstDash val="solid"/>
            <a:round/>
            <a:headEnd type="triangle" w="med" len="med"/>
            <a:tailEnd type="none" w="med" len="med"/>
          </a:ln>
          <a:effectLst/>
        </p:spPr>
      </p:cxnSp>
      <p:cxnSp>
        <p:nvCxnSpPr>
          <p:cNvPr id="50" name="直接箭头连接符 49"/>
          <p:cNvCxnSpPr/>
          <p:nvPr/>
        </p:nvCxnSpPr>
        <p:spPr bwMode="auto">
          <a:xfrm>
            <a:off x="9119470" y="3020039"/>
            <a:ext cx="372306" cy="16045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51" name="直接箭头连接符 50"/>
          <p:cNvCxnSpPr/>
          <p:nvPr/>
        </p:nvCxnSpPr>
        <p:spPr bwMode="auto">
          <a:xfrm flipH="1">
            <a:off x="9279469" y="3873985"/>
            <a:ext cx="135033" cy="254537"/>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52" name="直接箭头连接符 51"/>
          <p:cNvCxnSpPr/>
          <p:nvPr/>
        </p:nvCxnSpPr>
        <p:spPr bwMode="auto">
          <a:xfrm>
            <a:off x="9954848" y="3864567"/>
            <a:ext cx="162022" cy="271927"/>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53" name="矩形 52"/>
          <p:cNvSpPr/>
          <p:nvPr/>
        </p:nvSpPr>
        <p:spPr>
          <a:xfrm>
            <a:off x="7190701" y="2785397"/>
            <a:ext cx="1116124" cy="307777"/>
          </a:xfrm>
          <a:prstGeom prst="rect">
            <a:avLst/>
          </a:prstGeom>
        </p:spPr>
        <p:txBody>
          <a:bodyPr wrap="square">
            <a:spAutoFit/>
          </a:bodyPr>
          <a:lstStyle/>
          <a:p>
            <a:pPr algn="ctr" fontAlgn="base"/>
            <a:r>
              <a:rPr lang="zh-CN" altLang="en-US" sz="14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广播报文</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圆角矩形 53"/>
          <p:cNvSpPr/>
          <p:nvPr/>
        </p:nvSpPr>
        <p:spPr>
          <a:xfrm>
            <a:off x="468316" y="5331392"/>
            <a:ext cx="5627683"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25000"/>
              </a:lnSpc>
              <a:spcBef>
                <a:spcPts val="300"/>
              </a:spcBef>
              <a:spcAft>
                <a:spcPts val="300"/>
              </a:spcAft>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在传统的以太网中，同一介质上的多个节点共享</a:t>
            </a: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链路，一台设备发出的广播报文，所有设备均会收到。</a:t>
            </a:r>
            <a:endParaRPr lang="en-US" altLang="zh-CN"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圆角矩形 54"/>
          <p:cNvSpPr/>
          <p:nvPr/>
        </p:nvSpPr>
        <p:spPr>
          <a:xfrm>
            <a:off x="6430296" y="5331392"/>
            <a:ext cx="5303795"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25000"/>
              </a:lnSpc>
              <a:spcBef>
                <a:spcPts val="300"/>
              </a:spcBef>
              <a:spcAft>
                <a:spcPts val="300"/>
              </a:spcAft>
            </a:pP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交换机对</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广播</a:t>
            </a: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报文会</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向所有的接口都转发，所以交换机的所有接口连接的节点属于一个广播</a:t>
            </a: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域。</a:t>
            </a:r>
            <a:endPar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921299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以太网卡</a:t>
            </a:r>
            <a:endParaRPr lang="zh-CN" altLang="en-US" dirty="0"/>
          </a:p>
        </p:txBody>
      </p:sp>
      <p:sp>
        <p:nvSpPr>
          <p:cNvPr id="3" name="文本占位符 2"/>
          <p:cNvSpPr>
            <a:spLocks noGrp="1"/>
          </p:cNvSpPr>
          <p:nvPr>
            <p:ph type="body" sz="quarter" idx="10"/>
          </p:nvPr>
        </p:nvSpPr>
        <p:spPr>
          <a:xfrm>
            <a:off x="468317" y="1233488"/>
            <a:ext cx="11276183" cy="921545"/>
          </a:xfrm>
        </p:spPr>
        <p:txBody>
          <a:bodyPr/>
          <a:lstStyle/>
          <a:p>
            <a:r>
              <a:rPr lang="zh-CN" altLang="en-US" sz="2000" dirty="0" smtClean="0"/>
              <a:t>网络接口卡 </a:t>
            </a:r>
            <a:r>
              <a:rPr lang="en-US" altLang="zh-CN" sz="2000" dirty="0" smtClean="0"/>
              <a:t>(Network Interface Card, NIC)</a:t>
            </a:r>
            <a:r>
              <a:rPr lang="zh-CN" altLang="en-US" sz="2000" dirty="0" smtClean="0"/>
              <a:t>也称为“网卡”，是计算机、交换机、路由器等网络设备与外部网络世界相连的关键部件。</a:t>
            </a:r>
            <a:endParaRPr lang="en-US" altLang="zh-CN" sz="2000" dirty="0"/>
          </a:p>
        </p:txBody>
      </p:sp>
      <p:grpSp>
        <p:nvGrpSpPr>
          <p:cNvPr id="10" name="组合 9"/>
          <p:cNvGrpSpPr/>
          <p:nvPr/>
        </p:nvGrpSpPr>
        <p:grpSpPr>
          <a:xfrm>
            <a:off x="1757304" y="2105663"/>
            <a:ext cx="5268899" cy="1551844"/>
            <a:chOff x="1767193" y="2209499"/>
            <a:chExt cx="5268899" cy="1551844"/>
          </a:xfrm>
        </p:grpSpPr>
        <p:pic>
          <p:nvPicPr>
            <p:cNvPr id="20" name="图片 19" descr="PC.png"/>
            <p:cNvPicPr>
              <a:picLocks noChangeAspect="1"/>
            </p:cNvPicPr>
            <p:nvPr/>
          </p:nvPicPr>
          <p:blipFill>
            <a:blip r:embed="rId3" cstate="print"/>
            <a:stretch>
              <a:fillRect/>
            </a:stretch>
          </p:blipFill>
          <p:spPr>
            <a:xfrm>
              <a:off x="1839201" y="2708992"/>
              <a:ext cx="843751" cy="648000"/>
            </a:xfrm>
            <a:prstGeom prst="rect">
              <a:avLst/>
            </a:prstGeom>
          </p:spPr>
        </p:pic>
        <p:sp>
          <p:nvSpPr>
            <p:cNvPr id="22" name="矩形 21"/>
            <p:cNvSpPr/>
            <p:nvPr/>
          </p:nvSpPr>
          <p:spPr>
            <a:xfrm>
              <a:off x="1767193" y="3358033"/>
              <a:ext cx="97210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计算机</a:t>
              </a:r>
            </a:p>
          </p:txBody>
        </p:sp>
        <p:cxnSp>
          <p:nvCxnSpPr>
            <p:cNvPr id="24" name="直接连接符 23"/>
            <p:cNvCxnSpPr>
              <a:stCxn id="20" idx="3"/>
            </p:cNvCxnSpPr>
            <p:nvPr/>
          </p:nvCxnSpPr>
          <p:spPr bwMode="auto">
            <a:xfrm>
              <a:off x="2682952" y="3032992"/>
              <a:ext cx="920444" cy="104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3" name="椭圆 22"/>
            <p:cNvSpPr/>
            <p:nvPr/>
          </p:nvSpPr>
          <p:spPr>
            <a:xfrm>
              <a:off x="2523277" y="2924250"/>
              <a:ext cx="216024" cy="216718"/>
            </a:xfrm>
            <a:prstGeom prst="ellipse">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矩形 6"/>
            <p:cNvSpPr/>
            <p:nvPr/>
          </p:nvSpPr>
          <p:spPr>
            <a:xfrm>
              <a:off x="3608125" y="2533400"/>
              <a:ext cx="2487875" cy="1227943"/>
            </a:xfrm>
            <a:prstGeom prst="rect">
              <a:avLst/>
            </a:prstGeom>
            <a:noFill/>
            <a:ln w="12700" cap="flat" cmpd="sng" algn="ctr">
              <a:solidFill>
                <a:schemeClr val="bg1">
                  <a:lumMod val="50000"/>
                </a:scheme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8" name="组合 7"/>
            <p:cNvGrpSpPr/>
            <p:nvPr/>
          </p:nvGrpSpPr>
          <p:grpSpPr>
            <a:xfrm>
              <a:off x="3921746" y="2708920"/>
              <a:ext cx="738082" cy="791394"/>
              <a:chOff x="3755740" y="2924944"/>
              <a:chExt cx="738082" cy="791394"/>
            </a:xfrm>
          </p:grpSpPr>
          <p:sp>
            <p:nvSpPr>
              <p:cNvPr id="29" name="矩形 28"/>
              <p:cNvSpPr/>
              <p:nvPr/>
            </p:nvSpPr>
            <p:spPr>
              <a:xfrm>
                <a:off x="3800745" y="2924944"/>
                <a:ext cx="648072" cy="791394"/>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0" name="矩形 29"/>
              <p:cNvSpPr/>
              <p:nvPr/>
            </p:nvSpPr>
            <p:spPr>
              <a:xfrm>
                <a:off x="3755740" y="3089809"/>
                <a:ext cx="738082" cy="461665"/>
              </a:xfrm>
              <a:prstGeom prst="rect">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kern="0" dirty="0">
                    <a:solidFill>
                      <a:srgbClr val="1D1D1A"/>
                    </a:solidFill>
                    <a:latin typeface="Huawei Sans" panose="020C0503030203020204" pitchFamily="34" charset="0"/>
                    <a:ea typeface="方正兰亭黑简体" panose="02000000000000000000" pitchFamily="2" charset="-122"/>
                  </a:rPr>
                  <a:t>TCP/IP</a:t>
                </a:r>
              </a:p>
              <a:p>
                <a:pPr algn="ctr"/>
                <a:r>
                  <a:rPr lang="zh-CN" altLang="en-US" sz="1200" kern="0" dirty="0">
                    <a:solidFill>
                      <a:srgbClr val="1D1D1A"/>
                    </a:solidFill>
                    <a:latin typeface="Huawei Sans" panose="020C0503030203020204" pitchFamily="34" charset="0"/>
                    <a:ea typeface="方正兰亭黑简体" panose="02000000000000000000" pitchFamily="2" charset="-122"/>
                  </a:rPr>
                  <a:t>网络层</a:t>
                </a:r>
              </a:p>
            </p:txBody>
          </p:sp>
        </p:grpSp>
        <p:sp>
          <p:nvSpPr>
            <p:cNvPr id="32" name="矩形 31"/>
            <p:cNvSpPr/>
            <p:nvPr/>
          </p:nvSpPr>
          <p:spPr>
            <a:xfrm>
              <a:off x="4416171" y="2209499"/>
              <a:ext cx="900100" cy="307777"/>
            </a:xfrm>
            <a:prstGeom prst="rect">
              <a:avLst/>
            </a:prstGeom>
          </p:spPr>
          <p:txBody>
            <a:bodyPr wrap="square">
              <a:spAutoFit/>
            </a:bodyPr>
            <a:lstStyle/>
            <a:p>
              <a:pPr algn="ct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计算机</a:t>
              </a:r>
            </a:p>
          </p:txBody>
        </p:sp>
        <p:cxnSp>
          <p:nvCxnSpPr>
            <p:cNvPr id="11" name="直接箭头连接符 10"/>
            <p:cNvCxnSpPr/>
            <p:nvPr/>
          </p:nvCxnSpPr>
          <p:spPr bwMode="auto">
            <a:xfrm flipH="1">
              <a:off x="4695832" y="2852936"/>
              <a:ext cx="198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38" name="直接箭头连接符 37"/>
            <p:cNvCxnSpPr/>
            <p:nvPr/>
          </p:nvCxnSpPr>
          <p:spPr bwMode="auto">
            <a:xfrm flipH="1">
              <a:off x="4695832" y="3356992"/>
              <a:ext cx="1980000" cy="0"/>
            </a:xfrm>
            <a:prstGeom prst="straightConnector1">
              <a:avLst/>
            </a:prstGeom>
            <a:solidFill>
              <a:schemeClr val="accent1"/>
            </a:solidFill>
            <a:ln w="19050" cap="flat" cmpd="sng" algn="ctr">
              <a:solidFill>
                <a:srgbClr val="00B0F0"/>
              </a:solidFill>
              <a:prstDash val="solid"/>
              <a:round/>
              <a:headEnd type="triangle" w="med" len="med"/>
              <a:tailEnd type="none" w="med" len="med"/>
            </a:ln>
            <a:effectLst/>
          </p:spPr>
        </p:cxnSp>
        <p:sp>
          <p:nvSpPr>
            <p:cNvPr id="41" name="矩形 40"/>
            <p:cNvSpPr/>
            <p:nvPr/>
          </p:nvSpPr>
          <p:spPr>
            <a:xfrm>
              <a:off x="4857850" y="2587698"/>
              <a:ext cx="522058"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0" name="矩形 39"/>
            <p:cNvSpPr/>
            <p:nvPr/>
          </p:nvSpPr>
          <p:spPr>
            <a:xfrm>
              <a:off x="4754399" y="2557935"/>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Packet</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5991976" y="2575937"/>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5991976" y="335699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矩形 81"/>
            <p:cNvSpPr/>
            <p:nvPr/>
          </p:nvSpPr>
          <p:spPr>
            <a:xfrm>
              <a:off x="4769803" y="3417968"/>
              <a:ext cx="522058"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3" name="矩形 82"/>
            <p:cNvSpPr/>
            <p:nvPr/>
          </p:nvSpPr>
          <p:spPr>
            <a:xfrm>
              <a:off x="4666352" y="3388205"/>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Packet</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矩形 27"/>
            <p:cNvSpPr/>
            <p:nvPr/>
          </p:nvSpPr>
          <p:spPr>
            <a:xfrm>
              <a:off x="5487920" y="2695418"/>
              <a:ext cx="540060" cy="791394"/>
            </a:xfrm>
            <a:prstGeom prst="rect">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kern="0">
                <a:solidFill>
                  <a:srgbClr val="EC7061"/>
                </a:solidFill>
                <a:latin typeface="Huawei Sans"/>
                <a:ea typeface="方正兰亭黑简体"/>
              </a:endParaRPr>
            </a:p>
          </p:txBody>
        </p:sp>
        <p:sp>
          <p:nvSpPr>
            <p:cNvPr id="31" name="矩形 30"/>
            <p:cNvSpPr/>
            <p:nvPr/>
          </p:nvSpPr>
          <p:spPr>
            <a:xfrm>
              <a:off x="5487920" y="2952616"/>
              <a:ext cx="54006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p>
          </p:txBody>
        </p:sp>
      </p:grpSp>
      <p:grpSp>
        <p:nvGrpSpPr>
          <p:cNvPr id="6" name="组合 5"/>
          <p:cNvGrpSpPr/>
          <p:nvPr/>
        </p:nvGrpSpPr>
        <p:grpSpPr>
          <a:xfrm>
            <a:off x="1253706" y="3917466"/>
            <a:ext cx="5773142" cy="2414533"/>
            <a:chOff x="1262950" y="3991765"/>
            <a:chExt cx="5773142" cy="2414533"/>
          </a:xfrm>
        </p:grpSpPr>
        <p:sp>
          <p:nvSpPr>
            <p:cNvPr id="49" name="矩形 48"/>
            <p:cNvSpPr/>
            <p:nvPr/>
          </p:nvSpPr>
          <p:spPr>
            <a:xfrm>
              <a:off x="3608125" y="4320636"/>
              <a:ext cx="2487875" cy="2085662"/>
            </a:xfrm>
            <a:prstGeom prst="rect">
              <a:avLst/>
            </a:prstGeom>
            <a:noFill/>
            <a:ln w="12700" cap="flat" cmpd="sng" algn="ctr">
              <a:solidFill>
                <a:schemeClr val="bg1">
                  <a:lumMod val="50000"/>
                </a:scheme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5" name="组合 4"/>
            <p:cNvGrpSpPr/>
            <p:nvPr/>
          </p:nvGrpSpPr>
          <p:grpSpPr>
            <a:xfrm>
              <a:off x="1262950" y="3991765"/>
              <a:ext cx="5773142" cy="2276614"/>
              <a:chOff x="1262950" y="3991765"/>
              <a:chExt cx="5773142" cy="2276614"/>
            </a:xfrm>
          </p:grpSpPr>
          <p:grpSp>
            <p:nvGrpSpPr>
              <p:cNvPr id="4" name="组合 3"/>
              <p:cNvGrpSpPr/>
              <p:nvPr/>
            </p:nvGrpSpPr>
            <p:grpSpPr>
              <a:xfrm>
                <a:off x="1262950" y="4885491"/>
                <a:ext cx="2328126" cy="955777"/>
                <a:chOff x="1897321" y="3393068"/>
                <a:chExt cx="2328126" cy="955777"/>
              </a:xfrm>
            </p:grpSpPr>
            <p:cxnSp>
              <p:nvCxnSpPr>
                <p:cNvPr id="47" name="直接连接符 46"/>
                <p:cNvCxnSpPr/>
                <p:nvPr/>
              </p:nvCxnSpPr>
              <p:spPr bwMode="auto">
                <a:xfrm>
                  <a:off x="1897321" y="3716338"/>
                  <a:ext cx="612000" cy="73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1603" y="3393068"/>
                  <a:ext cx="790244" cy="648000"/>
                </a:xfrm>
                <a:prstGeom prst="rect">
                  <a:avLst/>
                </a:prstGeom>
              </p:spPr>
            </p:pic>
            <p:cxnSp>
              <p:nvCxnSpPr>
                <p:cNvPr id="51" name="直接连接符 50"/>
                <p:cNvCxnSpPr>
                  <a:endCxn id="48" idx="3"/>
                </p:cNvCxnSpPr>
                <p:nvPr/>
              </p:nvCxnSpPr>
              <p:spPr bwMode="auto">
                <a:xfrm flipH="1">
                  <a:off x="3321847" y="3716338"/>
                  <a:ext cx="903600" cy="73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9" name="矩形 58"/>
                <p:cNvSpPr/>
                <p:nvPr/>
              </p:nvSpPr>
              <p:spPr>
                <a:xfrm>
                  <a:off x="2459596" y="4041068"/>
                  <a:ext cx="972108" cy="307777"/>
                </a:xfrm>
                <a:prstGeom prst="rect">
                  <a:avLst/>
                </a:prstGeom>
              </p:spPr>
              <p:txBody>
                <a:bodyPr wrap="square">
                  <a:spAutoFit/>
                </a:bodyPr>
                <a:lstStyle/>
                <a:p>
                  <a:pPr algn="ctr"/>
                  <a:r>
                    <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sp>
              <p:nvSpPr>
                <p:cNvPr id="76" name="椭圆 75"/>
                <p:cNvSpPr/>
                <p:nvPr/>
              </p:nvSpPr>
              <p:spPr>
                <a:xfrm>
                  <a:off x="3215680" y="3607979"/>
                  <a:ext cx="216024" cy="216718"/>
                </a:xfrm>
                <a:prstGeom prst="ellipse">
                  <a:avLst/>
                </a:prstGeom>
                <a:solidFill>
                  <a:srgbClr val="00B0F0"/>
                </a:solidFill>
                <a:ln w="9525" cap="flat" cmpd="sng" algn="ctr">
                  <a:noFill/>
                  <a:prstDash val="solid"/>
                </a:ln>
                <a:effectLst/>
              </p:spPr>
              <p:txBody>
                <a:bodyPr rtlCol="0" anchor="ctr"/>
                <a:lstStyle/>
                <a:p>
                  <a:pPr marL="0" marR="0" indent="0" algn="ctr" defTabSz="914400" eaLnBrk="1" fontAlgn="t"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73" name="矩形 72"/>
              <p:cNvSpPr/>
              <p:nvPr/>
            </p:nvSpPr>
            <p:spPr>
              <a:xfrm>
                <a:off x="3785281" y="4438273"/>
                <a:ext cx="837572" cy="371073"/>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4" name="矩形 73"/>
              <p:cNvSpPr/>
              <p:nvPr/>
            </p:nvSpPr>
            <p:spPr>
              <a:xfrm>
                <a:off x="3687720" y="4401108"/>
                <a:ext cx="1008304"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传给本机的其他网卡</a:t>
                </a:r>
              </a:p>
            </p:txBody>
          </p:sp>
          <p:sp>
            <p:nvSpPr>
              <p:cNvPr id="60" name="矩形 59"/>
              <p:cNvSpPr/>
              <p:nvPr/>
            </p:nvSpPr>
            <p:spPr>
              <a:xfrm>
                <a:off x="4453583" y="3991765"/>
                <a:ext cx="900100" cy="307777"/>
              </a:xfrm>
              <a:prstGeom prst="rect">
                <a:avLst/>
              </a:prstGeom>
            </p:spPr>
            <p:txBody>
              <a:bodyPr wrap="square">
                <a:spAutoFit/>
              </a:bodyPr>
              <a:lstStyle/>
              <a:p>
                <a:pPr algn="ctr" fontAlgn="base"/>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交换机</a:t>
                </a:r>
              </a:p>
            </p:txBody>
          </p:sp>
          <p:cxnSp>
            <p:nvCxnSpPr>
              <p:cNvPr id="61" name="直接箭头连接符 60"/>
              <p:cNvCxnSpPr/>
              <p:nvPr/>
            </p:nvCxnSpPr>
            <p:spPr bwMode="auto">
              <a:xfrm flipH="1">
                <a:off x="4695832" y="4678107"/>
                <a:ext cx="198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62" name="直接箭头连接符 61"/>
              <p:cNvCxnSpPr/>
              <p:nvPr/>
            </p:nvCxnSpPr>
            <p:spPr bwMode="auto">
              <a:xfrm flipH="1">
                <a:off x="4695832" y="5002143"/>
                <a:ext cx="1980000" cy="0"/>
              </a:xfrm>
              <a:prstGeom prst="straightConnector1">
                <a:avLst/>
              </a:prstGeom>
              <a:solidFill>
                <a:schemeClr val="accent1"/>
              </a:solidFill>
              <a:ln w="19050" cap="flat" cmpd="sng" algn="ctr">
                <a:solidFill>
                  <a:srgbClr val="00B0F0"/>
                </a:solidFill>
                <a:prstDash val="solid"/>
                <a:round/>
                <a:headEnd type="triangle" w="med" len="med"/>
                <a:tailEnd type="none" w="med" len="med"/>
              </a:ln>
              <a:effectLst/>
            </p:spPr>
          </p:cxnSp>
          <p:sp>
            <p:nvSpPr>
              <p:cNvPr id="65" name="矩形 64"/>
              <p:cNvSpPr/>
              <p:nvPr/>
            </p:nvSpPr>
            <p:spPr>
              <a:xfrm>
                <a:off x="5991976" y="4401108"/>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矩形 65"/>
              <p:cNvSpPr/>
              <p:nvPr/>
            </p:nvSpPr>
            <p:spPr>
              <a:xfrm>
                <a:off x="5991976" y="4977172"/>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矩形 88"/>
              <p:cNvSpPr/>
              <p:nvPr/>
            </p:nvSpPr>
            <p:spPr>
              <a:xfrm>
                <a:off x="3785281" y="4869160"/>
                <a:ext cx="837572" cy="370800"/>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0" name="矩形 89"/>
              <p:cNvSpPr/>
              <p:nvPr/>
            </p:nvSpPr>
            <p:spPr>
              <a:xfrm>
                <a:off x="3687720" y="4833156"/>
                <a:ext cx="1008304"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来自本机的其他网卡</a:t>
                </a:r>
              </a:p>
            </p:txBody>
          </p:sp>
          <p:sp>
            <p:nvSpPr>
              <p:cNvPr id="92" name="矩形 91"/>
              <p:cNvSpPr/>
              <p:nvPr/>
            </p:nvSpPr>
            <p:spPr>
              <a:xfrm>
                <a:off x="3785281" y="5410381"/>
                <a:ext cx="837572" cy="370800"/>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3" name="矩形 92"/>
              <p:cNvSpPr/>
              <p:nvPr/>
            </p:nvSpPr>
            <p:spPr>
              <a:xfrm>
                <a:off x="3687720" y="5374377"/>
                <a:ext cx="1008304"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传给本机的其他网卡</a:t>
                </a:r>
              </a:p>
            </p:txBody>
          </p:sp>
          <p:cxnSp>
            <p:nvCxnSpPr>
              <p:cNvPr id="94" name="直接箭头连接符 93"/>
              <p:cNvCxnSpPr/>
              <p:nvPr/>
            </p:nvCxnSpPr>
            <p:spPr bwMode="auto">
              <a:xfrm flipH="1">
                <a:off x="4695832" y="5666242"/>
                <a:ext cx="198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95" name="直接箭头连接符 94"/>
              <p:cNvCxnSpPr/>
              <p:nvPr/>
            </p:nvCxnSpPr>
            <p:spPr bwMode="auto">
              <a:xfrm flipH="1">
                <a:off x="4695832" y="5990278"/>
                <a:ext cx="1980000" cy="0"/>
              </a:xfrm>
              <a:prstGeom prst="straightConnector1">
                <a:avLst/>
              </a:prstGeom>
              <a:solidFill>
                <a:schemeClr val="accent1"/>
              </a:solidFill>
              <a:ln w="19050" cap="flat" cmpd="sng" algn="ctr">
                <a:solidFill>
                  <a:srgbClr val="00B0F0"/>
                </a:solidFill>
                <a:prstDash val="solid"/>
                <a:round/>
                <a:headEnd type="triangle" w="med" len="med"/>
                <a:tailEnd type="none" w="med" len="med"/>
              </a:ln>
              <a:effectLst/>
            </p:spPr>
          </p:cxnSp>
          <p:sp>
            <p:nvSpPr>
              <p:cNvPr id="103" name="矩形 102"/>
              <p:cNvSpPr/>
              <p:nvPr/>
            </p:nvSpPr>
            <p:spPr>
              <a:xfrm>
                <a:off x="3785281" y="5841268"/>
                <a:ext cx="837572" cy="370800"/>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4" name="矩形 103"/>
              <p:cNvSpPr/>
              <p:nvPr/>
            </p:nvSpPr>
            <p:spPr>
              <a:xfrm>
                <a:off x="3687720" y="5805264"/>
                <a:ext cx="1008304" cy="461665"/>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来自本机的其他网卡</a:t>
                </a:r>
              </a:p>
            </p:txBody>
          </p:sp>
          <p:sp>
            <p:nvSpPr>
              <p:cNvPr id="105" name="矩形 104"/>
              <p:cNvSpPr/>
              <p:nvPr/>
            </p:nvSpPr>
            <p:spPr>
              <a:xfrm>
                <a:off x="5991976" y="5409220"/>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6" name="矩形 105"/>
              <p:cNvSpPr/>
              <p:nvPr/>
            </p:nvSpPr>
            <p:spPr>
              <a:xfrm>
                <a:off x="5991976" y="5985284"/>
                <a:ext cx="1044116"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1" name="矩形 110"/>
              <p:cNvSpPr/>
              <p:nvPr/>
            </p:nvSpPr>
            <p:spPr>
              <a:xfrm>
                <a:off x="4896383" y="4414320"/>
                <a:ext cx="523517"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2" name="矩形 111"/>
              <p:cNvSpPr/>
              <p:nvPr/>
            </p:nvSpPr>
            <p:spPr>
              <a:xfrm>
                <a:off x="4793585" y="4383019"/>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4" name="矩形 113"/>
              <p:cNvSpPr/>
              <p:nvPr/>
            </p:nvSpPr>
            <p:spPr>
              <a:xfrm>
                <a:off x="4896383" y="5396010"/>
                <a:ext cx="523517"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5" name="矩形 114"/>
              <p:cNvSpPr/>
              <p:nvPr/>
            </p:nvSpPr>
            <p:spPr>
              <a:xfrm>
                <a:off x="4803844" y="5373216"/>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7" name="矩形 116"/>
              <p:cNvSpPr/>
              <p:nvPr/>
            </p:nvSpPr>
            <p:spPr>
              <a:xfrm>
                <a:off x="4749838" y="5035970"/>
                <a:ext cx="491164"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8" name="矩形 117"/>
              <p:cNvSpPr/>
              <p:nvPr/>
            </p:nvSpPr>
            <p:spPr>
              <a:xfrm>
                <a:off x="4635380" y="5005502"/>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0" name="矩形 119"/>
              <p:cNvSpPr/>
              <p:nvPr/>
            </p:nvSpPr>
            <p:spPr>
              <a:xfrm>
                <a:off x="4749838" y="6022826"/>
                <a:ext cx="491164"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21" name="矩形 120"/>
              <p:cNvSpPr/>
              <p:nvPr/>
            </p:nvSpPr>
            <p:spPr>
              <a:xfrm>
                <a:off x="4644381" y="5991380"/>
                <a:ext cx="720080" cy="276999"/>
              </a:xfrm>
              <a:prstGeom prst="rect">
                <a:avLst/>
              </a:prstGeom>
            </p:spPr>
            <p:txBody>
              <a:bodyPr wrap="square">
                <a:spAutoFit/>
              </a:bodyPr>
              <a:lstStyle/>
              <a:p>
                <a:pPr algn="ct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矩形 70"/>
              <p:cNvSpPr/>
              <p:nvPr/>
            </p:nvSpPr>
            <p:spPr>
              <a:xfrm>
                <a:off x="5487920" y="4520589"/>
                <a:ext cx="540060" cy="589566"/>
              </a:xfrm>
              <a:prstGeom prst="rect">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kern="0">
                  <a:solidFill>
                    <a:srgbClr val="EC7061"/>
                  </a:solidFill>
                  <a:latin typeface="Huawei Sans"/>
                  <a:ea typeface="方正兰亭黑简体"/>
                </a:endParaRPr>
              </a:p>
            </p:txBody>
          </p:sp>
          <p:sp>
            <p:nvSpPr>
              <p:cNvPr id="72" name="矩形 71"/>
              <p:cNvSpPr/>
              <p:nvPr/>
            </p:nvSpPr>
            <p:spPr>
              <a:xfrm>
                <a:off x="5487920" y="4678107"/>
                <a:ext cx="54006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p>
            </p:txBody>
          </p:sp>
          <p:sp>
            <p:nvSpPr>
              <p:cNvPr id="77" name="矩形 76"/>
              <p:cNvSpPr/>
              <p:nvPr/>
            </p:nvSpPr>
            <p:spPr>
              <a:xfrm>
                <a:off x="5487920" y="5492697"/>
                <a:ext cx="540060" cy="589566"/>
              </a:xfrm>
              <a:prstGeom prst="rect">
                <a:avLst/>
              </a:prstGeom>
              <a:solidFill>
                <a:srgbClr val="FFFFCC"/>
              </a:solidFill>
              <a:ln w="12700" cap="flat" cmpd="sng" algn="ctr">
                <a:solidFill>
                  <a:srgbClr val="FFD17D"/>
                </a:solidFill>
                <a:prstDash val="solid"/>
                <a:miter lim="800000"/>
              </a:ln>
              <a:effectLst/>
            </p:spPr>
            <p:txBody>
              <a:bodyPr rtlCol="0" anchor="ctr"/>
              <a:lstStyle/>
              <a:p>
                <a:pPr defTabSz="914400">
                  <a:lnSpc>
                    <a:spcPts val="2200"/>
                  </a:lnSpc>
                </a:pPr>
                <a:endParaRPr lang="zh-CN" altLang="en-US" sz="1600" kern="0">
                  <a:solidFill>
                    <a:srgbClr val="EC7061"/>
                  </a:solidFill>
                  <a:latin typeface="Huawei Sans"/>
                  <a:ea typeface="方正兰亭黑简体"/>
                </a:endParaRPr>
              </a:p>
            </p:txBody>
          </p:sp>
          <p:sp>
            <p:nvSpPr>
              <p:cNvPr id="81" name="矩形 80"/>
              <p:cNvSpPr/>
              <p:nvPr/>
            </p:nvSpPr>
            <p:spPr>
              <a:xfrm>
                <a:off x="5487920" y="5650215"/>
                <a:ext cx="540060" cy="276999"/>
              </a:xfrm>
              <a:prstGeom prst="rect">
                <a:avLst/>
              </a:prstGeom>
            </p:spPr>
            <p:txBody>
              <a:bodyPr wrap="square">
                <a:spAutoFit/>
              </a:bodyPr>
              <a:lstStyle/>
              <a:p>
                <a:pPr algn="ctr"/>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网卡</a:t>
                </a:r>
              </a:p>
            </p:txBody>
          </p:sp>
        </p:grpSp>
      </p:grpSp>
      <p:sp>
        <p:nvSpPr>
          <p:cNvPr id="84" name="圆角矩形 83"/>
          <p:cNvSpPr/>
          <p:nvPr/>
        </p:nvSpPr>
        <p:spPr>
          <a:xfrm>
            <a:off x="7614106" y="2310585"/>
            <a:ext cx="4390555" cy="2053389"/>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spcBef>
                <a:spcPts val="300"/>
              </a:spcBef>
              <a:spcAft>
                <a:spcPts val="300"/>
              </a:spcAft>
              <a:buFont typeface="Arial" panose="020B0604020202020204" pitchFamily="34" charset="0"/>
              <a:buChar char="•"/>
            </a:pPr>
            <a:r>
              <a:rPr lang="zh-CN" altLang="en-US"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网络接口</a:t>
            </a:r>
            <a:endParaRPr lang="en-US" altLang="zh-CN"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360000" indent="-180000">
              <a:lnSpc>
                <a:spcPct val="125000"/>
              </a:lnSpc>
              <a:spcBef>
                <a:spcPts val="300"/>
              </a:spcBef>
              <a:spcAft>
                <a:spcPts val="3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简称“网口”</a:t>
            </a:r>
            <a:r>
              <a:rPr lang="zh-CN" altLang="en-US" sz="16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或“接口”或“端口”</a:t>
            </a: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a:lnSpc>
                <a:spcPct val="125000"/>
              </a:lnSpc>
              <a:spcBef>
                <a:spcPts val="300"/>
              </a:spcBef>
              <a:spcAft>
                <a:spcPts val="300"/>
              </a:spcAft>
              <a:buFont typeface="Arial" panose="020B0604020202020204" pitchFamily="34" charset="0"/>
              <a:buChar char="•"/>
            </a:pPr>
            <a:r>
              <a:rPr lang="zh-CN" altLang="en-US"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网卡</a:t>
            </a:r>
            <a:endParaRPr lang="en-US" altLang="zh-CN"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360000" indent="-180000">
              <a:lnSpc>
                <a:spcPct val="125000"/>
              </a:lnSpc>
              <a:spcBef>
                <a:spcPts val="300"/>
              </a:spcBef>
              <a:spcAft>
                <a:spcPts val="3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每个网口都有一块网卡与之对应。</a:t>
            </a:r>
            <a:endPar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360000" indent="-180000">
              <a:lnSpc>
                <a:spcPct val="125000"/>
              </a:lnSpc>
              <a:spcBef>
                <a:spcPts val="300"/>
              </a:spcBef>
              <a:spcAft>
                <a:spcPts val="300"/>
              </a:spcAft>
              <a:buFont typeface="Huawei Sans" panose="020C0503030203020204" pitchFamily="34" charset="0"/>
              <a:buChar char="▫"/>
            </a:pPr>
            <a:r>
              <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计算机或交换机通过网卡来转发数据。</a:t>
            </a:r>
          </a:p>
        </p:txBody>
      </p:sp>
    </p:spTree>
    <p:extLst>
      <p:ext uri="{BB962C8B-B14F-4D97-AF65-F5344CB8AC3E}">
        <p14:creationId xmlns:p14="http://schemas.microsoft.com/office/powerpoint/2010/main" val="85982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161343-AF0B-46B2-B0B5-78C5270CB053}"/>
</file>

<file path=customXml/itemProps2.xml><?xml version="1.0" encoding="utf-8"?>
<ds:datastoreItem xmlns:ds="http://schemas.openxmlformats.org/officeDocument/2006/customXml" ds:itemID="{5D32F312-BD4B-402B-9E22-D8D75C5F094C}"/>
</file>

<file path=customXml/itemProps3.xml><?xml version="1.0" encoding="utf-8"?>
<ds:datastoreItem xmlns:ds="http://schemas.openxmlformats.org/officeDocument/2006/customXml" ds:itemID="{8F9A0F40-BA06-49A3-9AED-EB65CA311B69}"/>
</file>

<file path=docProps/app.xml><?xml version="1.0" encoding="utf-8"?>
<Properties xmlns="http://schemas.openxmlformats.org/officeDocument/2006/extended-properties" xmlns:vt="http://schemas.openxmlformats.org/officeDocument/2006/docPropsVTypes">
  <Template/>
  <TotalTime>1991</TotalTime>
  <Words>6738</Words>
  <Application>Microsoft Office PowerPoint</Application>
  <PresentationFormat>宽屏</PresentationFormat>
  <Paragraphs>1045</Paragraphs>
  <Slides>43</Slides>
  <Notes>43</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FrutigerNext LT Regular</vt:lpstr>
      <vt:lpstr>方正兰亭黑简体</vt:lpstr>
      <vt:lpstr>宋体</vt:lpstr>
      <vt:lpstr>微软雅黑</vt:lpstr>
      <vt:lpstr>Arial</vt:lpstr>
      <vt:lpstr>Calibri</vt:lpstr>
      <vt:lpstr>Courier New</vt:lpstr>
      <vt:lpstr>Huawei Sans</vt:lpstr>
      <vt:lpstr>Wingdings</vt:lpstr>
      <vt:lpstr>自定义设计方案</vt:lpstr>
      <vt:lpstr>PowerPoint 演示文稿</vt:lpstr>
      <vt:lpstr>以太网交换基础</vt:lpstr>
      <vt:lpstr>PowerPoint 演示文稿</vt:lpstr>
      <vt:lpstr>PowerPoint 演示文稿</vt:lpstr>
      <vt:lpstr>PowerPoint 演示文稿</vt:lpstr>
      <vt:lpstr>以太网协议</vt:lpstr>
      <vt:lpstr>冲突域</vt:lpstr>
      <vt:lpstr>广播域</vt:lpstr>
      <vt:lpstr>以太网卡</vt:lpstr>
      <vt:lpstr>PowerPoint 演示文稿</vt:lpstr>
      <vt:lpstr>以太网帧格式</vt:lpstr>
      <vt:lpstr>PowerPoint 演示文稿</vt:lpstr>
      <vt:lpstr>什么是MAC地址</vt:lpstr>
      <vt:lpstr>IP地址 vs MAC地址</vt:lpstr>
      <vt:lpstr>MAC地址表示</vt:lpstr>
      <vt:lpstr>MAC地址构成及分类</vt:lpstr>
      <vt:lpstr>单播以太帧</vt:lpstr>
      <vt:lpstr>广播以太帧</vt:lpstr>
      <vt:lpstr>组播以太帧</vt:lpstr>
      <vt:lpstr>PowerPoint 演示文稿</vt:lpstr>
      <vt:lpstr>园区网典型架构</vt:lpstr>
      <vt:lpstr>以太网二层交换机</vt:lpstr>
      <vt:lpstr>交换机的工作原理</vt:lpstr>
      <vt:lpstr>MAC地址表</vt:lpstr>
      <vt:lpstr>交换机的3种数据帧处理行为</vt:lpstr>
      <vt:lpstr>泛洪</vt:lpstr>
      <vt:lpstr>转发</vt:lpstr>
      <vt:lpstr>丢弃</vt:lpstr>
      <vt:lpstr>交换机的MAC地址学习 (1)</vt:lpstr>
      <vt:lpstr>交换机的MAC地址学习 (2)</vt:lpstr>
      <vt:lpstr>交换机的MAC地址学习 (3)</vt:lpstr>
      <vt:lpstr>交换机的MAC地址学习 (4)</vt:lpstr>
      <vt:lpstr>交换机的MAC地址学习 (5)</vt:lpstr>
      <vt:lpstr>PowerPoint 演示文稿</vt:lpstr>
      <vt:lpstr>同网段数据通信全过程</vt:lpstr>
      <vt:lpstr>数据封装过程</vt:lpstr>
      <vt:lpstr>初始状态</vt:lpstr>
      <vt:lpstr>泛洪数据帧</vt:lpstr>
      <vt:lpstr>学习MAC地址</vt:lpstr>
      <vt:lpstr>目标主机回复</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229</cp:revision>
  <dcterms:created xsi:type="dcterms:W3CDTF">2018-11-29T10:16:29Z</dcterms:created>
  <dcterms:modified xsi:type="dcterms:W3CDTF">2020-04-14T02:23:53Z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(3)FbZK5fG7K8xEy2twowxUmYowHvEYeEB5tyOprrcsuGqs8RE7E8oWFXFiXN3LfxhYzc0T7xkv
ah7Cw9iWYTVFHVLoLM8JBBwy5fWgN3pdbYN86fcjeDcSsTHpy9G0TVo6wGqMExQcM0OXiilj
yfkUu4pGmIlQgwMXMBeuUouz7FKI2h93zJXPUBCg0E9FwsHauggQn726SQH83UEtFvzH+cOV
7keXr6uvWS0zu2UsFe</vt:lpwstr>
  </property>
  <property fmtid="{D5CDD505-2E9C-101B-9397-08002B2CF9AE}" pid="3" name="_2015_ms_pID_7253431">
    <vt:lpwstr>didxnp5WRkTK4wros7sI/uQjXaF63buc6S3PaAygi93DzJe+8Jcl+R
GESRBxQ0vlJgSCCsvs9SJQ4Inleyp586/BUPVfg5wxDRbSH6OZ1+68wj4Gx/VeEkTXHDUyX8
rqoCaHFXcPexKsOiH/fQqS9AQM3/HdUfZUISP7oRRdk41Nuy8Q9AZ4q9zBiKk8jy6Q675NLk
nAgz30ocdGFC0w1UT3zlMcUEiu3GzcCbMq5O</vt:lpwstr>
  </property>
  <property fmtid="{D5CDD505-2E9C-101B-9397-08002B2CF9AE}" pid="4" name="_2015_ms_pID_7253432">
    <vt:lpwstr>evlZYO5HCoH+fT5Rt3Ivde8=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